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0" r:id="rId3"/>
    <p:sldId id="369" r:id="rId4"/>
    <p:sldId id="367" r:id="rId5"/>
    <p:sldId id="363" r:id="rId6"/>
    <p:sldId id="361" r:id="rId7"/>
    <p:sldId id="354" r:id="rId8"/>
    <p:sldId id="353" r:id="rId9"/>
    <p:sldId id="364" r:id="rId10"/>
    <p:sldId id="3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E6F7F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2" autoAdjust="0"/>
    <p:restoredTop sz="94660"/>
  </p:normalViewPr>
  <p:slideViewPr>
    <p:cSldViewPr>
      <p:cViewPr varScale="1">
        <p:scale>
          <a:sx n="168" d="100"/>
          <a:sy n="168" d="100"/>
        </p:scale>
        <p:origin x="144" y="300"/>
      </p:cViewPr>
      <p:guideLst>
        <p:guide orient="horz" pos="432"/>
        <p:guide pos="528"/>
        <p:guide pos="7152"/>
        <p:guide orient="horz"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/>
          <p:nvPr>
            <p:ph sz="quarter" idx="10"/>
          </p:nvPr>
        </p:nvSpPr>
        <p:spPr>
          <a:xfrm>
            <a:off x="838200" y="656590"/>
            <a:ext cx="10908665" cy="882650"/>
          </a:xfrm>
        </p:spPr>
        <p:txBody>
          <a:bodyPr/>
          <a:p>
            <a:pPr algn="dist">
              <a:lnSpc>
                <a:spcPct val="120000"/>
              </a:lnSpc>
            </a:pPr>
            <a:r>
              <a:rPr lang="en-US" sz="4000">
                <a:solidFill>
                  <a:srgbClr val="02A9F7"/>
                </a:solidFill>
              </a:rPr>
              <a:t>JAVA PLATFORM MODULE SYSTEM (JPMS)</a:t>
            </a:r>
            <a:endParaRPr lang="en-US" sz="4000">
              <a:solidFill>
                <a:srgbClr val="02A9F7"/>
              </a:solidFill>
            </a:endParaRPr>
          </a:p>
        </p:txBody>
      </p:sp>
      <p:graphicFrame>
        <p:nvGraphicFramePr>
          <p:cNvPr id="17" name="Object 16"/>
          <p:cNvGraphicFramePr/>
          <p:nvPr/>
        </p:nvGraphicFramePr>
        <p:xfrm>
          <a:off x="1204595" y="2490470"/>
          <a:ext cx="1017524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1229975" imgH="4238625" progId="Paint.Picture">
                  <p:embed/>
                </p:oleObj>
              </mc:Choice>
              <mc:Fallback>
                <p:oleObj name="" r:id="rId1" imgW="11229975" imgH="4238625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4595" y="2490470"/>
                        <a:ext cx="10175240" cy="310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865" y="14541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Overview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671320"/>
            <a:ext cx="4804410" cy="3515995"/>
          </a:xfrm>
        </p:spPr>
        <p:txBody>
          <a:bodyPr/>
          <a:lstStyle/>
          <a:p>
            <a:pPr marL="0" indent="0" algn="ctr">
              <a:buNone/>
            </a:pPr>
            <a:r>
              <a:rPr lang="en-US" sz="2600" b="1"/>
              <a:t>JDK1 - JDK8</a:t>
            </a:r>
            <a:endParaRPr lang="en-US" sz="2600" b="1"/>
          </a:p>
          <a:p>
            <a:pPr algn="l">
              <a:lnSpc>
                <a:spcPct val="110000"/>
              </a:lnSpc>
            </a:pPr>
            <a:r>
              <a:rPr lang="en-US" sz="2300" b="1">
                <a:solidFill>
                  <a:srgbClr val="02A9F7"/>
                </a:solidFill>
              </a:rPr>
              <a:t>Programs are packages</a:t>
            </a:r>
            <a:endParaRPr lang="en-US" sz="2300" b="1">
              <a:solidFill>
                <a:srgbClr val="02A9F7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2300" b="1">
                <a:solidFill>
                  <a:srgbClr val="02A9F7"/>
                </a:solidFill>
              </a:rPr>
              <a:t>Accessibility</a:t>
            </a:r>
            <a:endParaRPr lang="en-US" sz="2300" b="1">
              <a:solidFill>
                <a:srgbClr val="02A9F7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2300" b="1">
                <a:solidFill>
                  <a:srgbClr val="02A9F7"/>
                </a:solidFill>
              </a:rPr>
              <a:t>JDK as a whole</a:t>
            </a:r>
            <a:endParaRPr lang="en-US" sz="2300" b="1">
              <a:solidFill>
                <a:srgbClr val="02A9F7"/>
              </a:solidFill>
            </a:endParaRPr>
          </a:p>
        </p:txBody>
      </p:sp>
      <p:sp>
        <p:nvSpPr>
          <p:cNvPr id="2" name="Text Placeholder 4"/>
          <p:cNvSpPr>
            <a:spLocks noGrp="1"/>
          </p:cNvSpPr>
          <p:nvPr/>
        </p:nvSpPr>
        <p:spPr>
          <a:xfrm>
            <a:off x="6391275" y="1671320"/>
            <a:ext cx="5509895" cy="4595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600" b="1" i="1">
                <a:sym typeface="+mn-ea"/>
              </a:rPr>
              <a:t>&gt;= JDK 9</a:t>
            </a:r>
            <a:endParaRPr lang="en-US" sz="2600" b="1" i="1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300" b="1">
                <a:solidFill>
                  <a:srgbClr val="02A9F7"/>
                </a:solidFill>
              </a:rPr>
              <a:t>Programs are modules</a:t>
            </a:r>
            <a:endParaRPr lang="en-US" sz="2300" b="1">
              <a:solidFill>
                <a:srgbClr val="02A9F7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300" b="1">
                <a:solidFill>
                  <a:srgbClr val="02A9F7"/>
                </a:solidFill>
              </a:rPr>
              <a:t>Accessibility: module-scope</a:t>
            </a:r>
            <a:endParaRPr lang="en-US" sz="2300" b="1">
              <a:solidFill>
                <a:srgbClr val="02A9F7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300" b="1">
                <a:solidFill>
                  <a:srgbClr val="02A9F7"/>
                </a:solidFill>
              </a:rPr>
              <a:t>Modular JDK</a:t>
            </a:r>
            <a:endParaRPr lang="en-US" sz="2340" b="1" i="1"/>
          </a:p>
          <a:p>
            <a:pPr marL="0" indent="0" algn="l">
              <a:lnSpc>
                <a:spcPct val="100000"/>
              </a:lnSpc>
              <a:buNone/>
            </a:pPr>
            <a:endParaRPr lang="en-US" sz="2600" b="1" i="1"/>
          </a:p>
        </p:txBody>
      </p:sp>
      <p:graphicFrame>
        <p:nvGraphicFramePr>
          <p:cNvPr id="11" name="Object 10"/>
          <p:cNvGraphicFramePr/>
          <p:nvPr/>
        </p:nvGraphicFramePr>
        <p:xfrm>
          <a:off x="1317625" y="3814445"/>
          <a:ext cx="3023235" cy="262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790700" imgH="1704975" progId="Paint.Picture">
                  <p:embed/>
                </p:oleObj>
              </mc:Choice>
              <mc:Fallback>
                <p:oleObj name="" r:id="rId1" imgW="1790700" imgH="170497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7625" y="3814445"/>
                        <a:ext cx="3023235" cy="262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7035800" y="3814445"/>
          <a:ext cx="3308985" cy="262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2076450" imgH="1676400" progId="Paint.Picture">
                  <p:embed/>
                </p:oleObj>
              </mc:Choice>
              <mc:Fallback>
                <p:oleObj name="" r:id="rId3" imgW="2076450" imgH="16764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5800" y="3814445"/>
                        <a:ext cx="3308985" cy="262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5424170" y="1778000"/>
            <a:ext cx="0" cy="4585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Benefit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4822190" cy="4373880"/>
          </a:xfrm>
        </p:spPr>
        <p:txBody>
          <a:bodyPr/>
          <a:lstStyle/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Reliable configuration 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Strong Encapsulation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35" b="1">
                <a:sym typeface="+mn-ea"/>
              </a:rPr>
              <a:t> Maintainability &amp; reusability</a:t>
            </a:r>
            <a:endParaRPr lang="en-US" sz="2335" b="1">
              <a:sym typeface="+mn-ea"/>
            </a:endParaRPr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Scalability &amp; performance</a:t>
            </a:r>
            <a:endParaRPr lang="en-US" sz="2340" b="1"/>
          </a:p>
        </p:txBody>
      </p:sp>
      <p:sp>
        <p:nvSpPr>
          <p:cNvPr id="3" name="Text Placeholder 4"/>
          <p:cNvSpPr>
            <a:spLocks noGrp="1"/>
          </p:cNvSpPr>
          <p:nvPr/>
        </p:nvSpPr>
        <p:spPr>
          <a:xfrm>
            <a:off x="6101715" y="1825625"/>
            <a:ext cx="6258560" cy="3552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Module path vs classpath</a:t>
            </a:r>
            <a:endParaRPr lang="en-US" sz="2340" b="1"/>
          </a:p>
          <a:p>
            <a:pPr marL="0" indent="0" algn="l">
              <a:lnSpc>
                <a:spcPct val="260000"/>
              </a:lnSpc>
              <a:buFont typeface="Wingdings" panose="05000000000000000000" charset="0"/>
              <a:buNone/>
            </a:pPr>
            <a:r>
              <a:rPr lang="en-US" sz="2340" b="1"/>
              <a:t> 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Less coupling</a:t>
            </a:r>
            <a:endParaRPr lang="en-US" sz="2340" b="1"/>
          </a:p>
          <a:p>
            <a:pPr algn="l">
              <a:lnSpc>
                <a:spcPct val="260000"/>
              </a:lnSpc>
              <a:buFont typeface="Wingdings" panose="05000000000000000000" charset="0"/>
              <a:buChar char="ü"/>
            </a:pPr>
            <a:r>
              <a:rPr lang="en-US" sz="2340" b="1"/>
              <a:t> Small runtime image</a:t>
            </a:r>
            <a:endParaRPr lang="en-US" sz="2340" b="1"/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6586220" y="2790825"/>
            <a:ext cx="2977515" cy="647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/>
              <a:t>Java Hell</a:t>
            </a:r>
            <a:endParaRPr lang="en-US" sz="1800"/>
          </a:p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NoClassDefFoundError</a:t>
            </a:r>
            <a:endParaRPr lang="en-US" sz="1800"/>
          </a:p>
        </p:txBody>
      </p:sp>
      <p:sp>
        <p:nvSpPr>
          <p:cNvPr id="9" name="Text Placeholder 4"/>
          <p:cNvSpPr>
            <a:spLocks noGrp="1"/>
          </p:cNvSpPr>
          <p:nvPr/>
        </p:nvSpPr>
        <p:spPr>
          <a:xfrm>
            <a:off x="9563735" y="2790825"/>
            <a:ext cx="2977515" cy="647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Version conflict</a:t>
            </a:r>
            <a:endParaRPr lang="en-US" sz="1800"/>
          </a:p>
          <a:p>
            <a:pPr algn="l"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sz="1800"/>
              <a:t>Shadowing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Current state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417320"/>
            <a:ext cx="8065135" cy="734060"/>
          </a:xfrm>
        </p:spPr>
        <p:txBody>
          <a:bodyPr/>
          <a:lstStyle/>
          <a:p>
            <a:r>
              <a:rPr lang="en-US" sz="2600" b="1">
                <a:sym typeface="+mn-ea"/>
              </a:rPr>
              <a:t>Tool support</a:t>
            </a:r>
            <a:endParaRPr lang="en-US" sz="2600" b="1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600"/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838200" y="4905375"/>
            <a:ext cx="5760085" cy="1293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/>
              <a:t>Developer adoption</a:t>
            </a:r>
            <a:endParaRPr lang="en-US" sz="2600" b="1"/>
          </a:p>
        </p:txBody>
      </p:sp>
      <p:sp>
        <p:nvSpPr>
          <p:cNvPr id="10" name="Text Placeholder 4"/>
          <p:cNvSpPr>
            <a:spLocks noGrp="1"/>
          </p:cNvSpPr>
          <p:nvPr/>
        </p:nvSpPr>
        <p:spPr>
          <a:xfrm>
            <a:off x="838200" y="3011805"/>
            <a:ext cx="6152515" cy="8166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/>
              <a:t>Framework &amp; library adoption</a:t>
            </a:r>
            <a:endParaRPr lang="en-US" sz="2600" b="1"/>
          </a:p>
        </p:txBody>
      </p:sp>
      <p:sp>
        <p:nvSpPr>
          <p:cNvPr id="13" name="Text Placeholder 4"/>
          <p:cNvSpPr>
            <a:spLocks noGrp="1"/>
          </p:cNvSpPr>
          <p:nvPr/>
        </p:nvSpPr>
        <p:spPr>
          <a:xfrm>
            <a:off x="9519920" y="2151380"/>
            <a:ext cx="1565910" cy="2269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3000" b="1">
                <a:solidFill>
                  <a:srgbClr val="02A9F7"/>
                </a:solidFill>
                <a:sym typeface="+mn-ea"/>
              </a:rPr>
              <a:t>What's holding us back?</a:t>
            </a:r>
            <a:endParaRPr lang="en-US" sz="3000" b="1">
              <a:solidFill>
                <a:srgbClr val="02A9F7"/>
              </a:solidFill>
              <a:sym typeface="+mn-ea"/>
            </a:endParaRPr>
          </a:p>
        </p:txBody>
      </p:sp>
      <p:sp>
        <p:nvSpPr>
          <p:cNvPr id="14" name="Text Placeholder 4"/>
          <p:cNvSpPr>
            <a:spLocks noGrp="1"/>
          </p:cNvSpPr>
          <p:nvPr/>
        </p:nvSpPr>
        <p:spPr>
          <a:xfrm>
            <a:off x="1117600" y="1887220"/>
            <a:ext cx="2355215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Maven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Gradle</a:t>
            </a:r>
            <a:endParaRPr lang="en-US" sz="260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2785745" y="1887220"/>
            <a:ext cx="1982470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Eclipse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IntelliJ</a:t>
            </a:r>
            <a:endParaRPr lang="en-US" sz="2600"/>
          </a:p>
        </p:txBody>
      </p:sp>
      <p:sp>
        <p:nvSpPr>
          <p:cNvPr id="16" name="Text Placeholder 4"/>
          <p:cNvSpPr>
            <a:spLocks noGrp="1"/>
          </p:cNvSpPr>
          <p:nvPr/>
        </p:nvSpPr>
        <p:spPr>
          <a:xfrm>
            <a:off x="1151255" y="3569335"/>
            <a:ext cx="3920490" cy="734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ü"/>
            </a:pPr>
            <a:r>
              <a:rPr lang="en-US" sz="2600"/>
              <a:t> Multi Java Version</a:t>
            </a:r>
            <a:endParaRPr lang="en-US" sz="2600"/>
          </a:p>
          <a:p>
            <a:pPr>
              <a:buFont typeface="Wingdings" panose="05000000000000000000" charset="0"/>
              <a:buChar char="ü"/>
            </a:pPr>
            <a:r>
              <a:rPr lang="en-US" sz="2600"/>
              <a:t> Spring, ...</a:t>
            </a:r>
            <a:endParaRPr lang="en-US" sz="2600"/>
          </a:p>
        </p:txBody>
      </p:sp>
      <p:pic>
        <p:nvPicPr>
          <p:cNvPr id="2" name="Picture 1" descr="char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040" y="1497330"/>
            <a:ext cx="1352550" cy="1123950"/>
          </a:xfrm>
          <a:prstGeom prst="rect">
            <a:avLst/>
          </a:prstGeom>
        </p:spPr>
      </p:pic>
      <p:pic>
        <p:nvPicPr>
          <p:cNvPr id="3" name="Picture 2" descr="char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0" y="2857500"/>
            <a:ext cx="1352550" cy="1143000"/>
          </a:xfrm>
          <a:prstGeom prst="rect">
            <a:avLst/>
          </a:prstGeom>
        </p:spPr>
      </p:pic>
      <p:pic>
        <p:nvPicPr>
          <p:cNvPr id="6" name="Picture 5" descr="chart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90" y="4303395"/>
            <a:ext cx="137160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en-US"/>
              <a:t>  JPMS: Module overview      </a:t>
            </a:r>
            <a:endParaRPr lang="en-US"/>
          </a:p>
        </p:txBody>
      </p:sp>
      <p:sp>
        <p:nvSpPr>
          <p:cNvPr id="9" name="Content Placeholder 8"/>
          <p:cNvSpPr/>
          <p:nvPr>
            <p:ph sz="quarter" idx="11"/>
          </p:nvPr>
        </p:nvSpPr>
        <p:spPr/>
        <p:txBody>
          <a:bodyPr/>
          <a:p>
            <a:endParaRPr lang="en-US"/>
          </a:p>
        </p:txBody>
      </p:sp>
      <p:pic>
        <p:nvPicPr>
          <p:cNvPr id="13" name="Content Placeholder 1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749300" y="2335530"/>
            <a:ext cx="10940415" cy="3763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Declaration</a:t>
            </a:r>
            <a:endParaRPr lang="en-US"/>
          </a:p>
        </p:txBody>
      </p:sp>
      <p:pic>
        <p:nvPicPr>
          <p:cNvPr id="11" name="Content Placeholder 3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383540" y="1645285"/>
            <a:ext cx="5596255" cy="214757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4070985"/>
            <a:ext cx="4759960" cy="224345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736715" y="1565275"/>
          <a:ext cx="4778375" cy="230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1658600" imgH="5629275" progId="Paint.Picture">
                  <p:embed/>
                </p:oleObj>
              </mc:Choice>
              <mc:Fallback>
                <p:oleObj name="" r:id="rId3" imgW="11658600" imgH="56292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6715" y="1565275"/>
                        <a:ext cx="4778375" cy="230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6736715" y="4512310"/>
          <a:ext cx="4654550" cy="163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4085590" imgH="11163300" progId="Paint.Picture">
                  <p:embed/>
                </p:oleObj>
              </mc:Choice>
              <mc:Fallback>
                <p:oleObj name="" r:id="rId5" imgW="4085590" imgH="111633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6715" y="4512310"/>
                        <a:ext cx="4654550" cy="163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JPMS: Module Path</a:t>
            </a:r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6548120" y="1819910"/>
            <a:ext cx="5349875" cy="41287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34950" y="1819910"/>
            <a:ext cx="5960110" cy="4138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Migration challenges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80770" y="1932940"/>
            <a:ext cx="8473440" cy="4109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Encapsulated JDK internal APIs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Cyclic dependencies</a:t>
            </a:r>
            <a:endParaRPr lang="en-US" sz="2600" b="1"/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Split package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>
                <a:sym typeface="+mn-ea"/>
              </a:rPr>
              <a:t>Deprecated java.ee, removed methods &amp; libraries</a:t>
            </a:r>
            <a:endParaRPr lang="en-US" sz="26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600" b="1"/>
              <a:t>Limited support of </a:t>
            </a:r>
            <a:r>
              <a:rPr lang="en-US" sz="2600" b="1">
                <a:sym typeface="+mn-ea"/>
              </a:rPr>
              <a:t>jlink &amp; </a:t>
            </a:r>
            <a:r>
              <a:rPr lang="en-US" sz="2600" b="1"/>
              <a:t>build plugin to build runtime image</a:t>
            </a:r>
            <a:endParaRPr lang="en-US" sz="2600" b="1"/>
          </a:p>
        </p:txBody>
      </p:sp>
      <p:sp>
        <p:nvSpPr>
          <p:cNvPr id="2" name="Text Placeholder 4"/>
          <p:cNvSpPr>
            <a:spLocks noGrp="1"/>
          </p:cNvSpPr>
          <p:nvPr/>
        </p:nvSpPr>
        <p:spPr>
          <a:xfrm>
            <a:off x="6494145" y="1825625"/>
            <a:ext cx="6089650" cy="3625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A9F7"/>
              </a:buClr>
              <a:buFont typeface="Arial" panose="020B0604020202020204" pitchFamily="34" charset="0"/>
              <a:buChar char="‒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sz="2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000"/>
              <a:t>JPMS: Get started</a:t>
            </a:r>
            <a:endParaRPr lang="en-US"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447800"/>
            <a:ext cx="9601835" cy="4678045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sz="2600" b="1">
                <a:sym typeface="+mn-ea"/>
              </a:rPr>
              <a:t>Step 1: Upgrade your dependencies</a:t>
            </a:r>
            <a:endParaRPr lang="en-US" sz="2600" b="1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sz="2600" b="1"/>
              <a:t>Step 2: Determine module's boundary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3: Prepare module structure &amp; refactor code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4: Add module descriptors bottom-up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5: Resolve issues at boot time</a:t>
            </a:r>
            <a:endParaRPr lang="en-US" sz="2600" b="1"/>
          </a:p>
          <a:p>
            <a:pPr>
              <a:lnSpc>
                <a:spcPct val="170000"/>
              </a:lnSpc>
            </a:pPr>
            <a:r>
              <a:rPr lang="en-US" sz="2600" b="1"/>
              <a:t>Step 6: Test all paths to make sure </a:t>
            </a:r>
            <a:r>
              <a:rPr lang="vi-VN" altLang="en-US" sz="2600" b="1"/>
              <a:t>the </a:t>
            </a:r>
            <a:r>
              <a:rPr lang="en-US" sz="2600" b="1"/>
              <a:t>aplication work</a:t>
            </a:r>
            <a:endParaRPr lang="en-US" sz="2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WPS Presentation</Application>
  <PresentationFormat>Widescreen</PresentationFormat>
  <Paragraphs>76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AAVN Master Slide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  JPMS: Module overview      </vt:lpstr>
      <vt:lpstr>JPMS: Declaration</vt:lpstr>
      <vt:lpstr>JPMS: Module Path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tsdai</cp:lastModifiedBy>
  <cp:revision>441</cp:revision>
  <dcterms:created xsi:type="dcterms:W3CDTF">2017-11-06T06:55:00Z</dcterms:created>
  <dcterms:modified xsi:type="dcterms:W3CDTF">2019-10-29T06:46:40Z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