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6"/>
  </p:notesMasterIdLst>
  <p:handoutMasterIdLst>
    <p:handoutMasterId r:id="rId17"/>
  </p:handoutMasterIdLst>
  <p:sldIdLst>
    <p:sldId id="299" r:id="rId2"/>
    <p:sldId id="300" r:id="rId3"/>
    <p:sldId id="341" r:id="rId4"/>
    <p:sldId id="342" r:id="rId5"/>
    <p:sldId id="343" r:id="rId6"/>
    <p:sldId id="344" r:id="rId7"/>
    <p:sldId id="347" r:id="rId8"/>
    <p:sldId id="345" r:id="rId9"/>
    <p:sldId id="346" r:id="rId10"/>
    <p:sldId id="348" r:id="rId11"/>
    <p:sldId id="353" r:id="rId12"/>
    <p:sldId id="349" r:id="rId13"/>
    <p:sldId id="350" r:id="rId14"/>
    <p:sldId id="35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 userDrawn="1">
          <p15:clr>
            <a:srgbClr val="A4A3A4"/>
          </p15:clr>
        </p15:guide>
        <p15:guide id="2" pos="528" userDrawn="1">
          <p15:clr>
            <a:srgbClr val="A4A3A4"/>
          </p15:clr>
        </p15:guide>
        <p15:guide id="3" pos="7152" userDrawn="1">
          <p15:clr>
            <a:srgbClr val="A4A3A4"/>
          </p15:clr>
        </p15:guide>
        <p15:guide id="4" orient="horz" pos="388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A9F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FF9D6F-47EE-4C87-A03C-59F594D3A458}" v="472" dt="2018-10-10T09:36:41.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62" autoAdjust="0"/>
    <p:restoredTop sz="73839" autoAdjust="0"/>
  </p:normalViewPr>
  <p:slideViewPr>
    <p:cSldViewPr>
      <p:cViewPr>
        <p:scale>
          <a:sx n="103" d="100"/>
          <a:sy n="103" d="100"/>
        </p:scale>
        <p:origin x="464" y="144"/>
      </p:cViewPr>
      <p:guideLst>
        <p:guide orient="horz" pos="432"/>
        <p:guide pos="528"/>
        <p:guide pos="7152"/>
        <p:guide orient="horz" pos="3888"/>
      </p:guideLst>
    </p:cSldViewPr>
  </p:slideViewPr>
  <p:notesTextViewPr>
    <p:cViewPr>
      <p:scale>
        <a:sx n="3" d="2"/>
        <a:sy n="3" d="2"/>
      </p:scale>
      <p:origin x="0" y="0"/>
    </p:cViewPr>
  </p:notesTextViewPr>
  <p:notesViewPr>
    <p:cSldViewPr showGuides="1">
      <p:cViewPr varScale="1">
        <p:scale>
          <a:sx n="121" d="100"/>
          <a:sy n="121" d="100"/>
        </p:scale>
        <p:origin x="4086" y="9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22"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5308970-846F-4784-9EEF-B73053E1BC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5EFA1F4D-9D1C-4A10-A380-B189A257C9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26F103-508E-467C-AF53-B35FDC2F36C0}" type="datetimeFigureOut">
              <a:rPr lang="en-US" smtClean="0"/>
              <a:t>10/30/19</a:t>
            </a:fld>
            <a:endParaRPr lang="en-US"/>
          </a:p>
        </p:txBody>
      </p:sp>
      <p:sp>
        <p:nvSpPr>
          <p:cNvPr id="4" name="Footer Placeholder 3">
            <a:extLst>
              <a:ext uri="{FF2B5EF4-FFF2-40B4-BE49-F238E27FC236}">
                <a16:creationId xmlns="" xmlns:a16="http://schemas.microsoft.com/office/drawing/2014/main" id="{159300ED-F01C-48C4-A4BA-0D5AA4DDDE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3E4A373A-B4B2-4E7F-9FF0-5C9E079B32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600A97-EEC9-4A42-B3B4-F5007EC270F7}" type="slidenum">
              <a:rPr lang="en-US" smtClean="0"/>
              <a:t>‹#›</a:t>
            </a:fld>
            <a:endParaRPr lang="en-US"/>
          </a:p>
        </p:txBody>
      </p:sp>
    </p:spTree>
    <p:extLst>
      <p:ext uri="{BB962C8B-B14F-4D97-AF65-F5344CB8AC3E}">
        <p14:creationId xmlns:p14="http://schemas.microsoft.com/office/powerpoint/2010/main" val="1508782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D6CB4-478E-4505-A839-A5849C2F988C}" type="datetimeFigureOut">
              <a:rPr lang="en-US" smtClean="0"/>
              <a:t>10/30/19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C4ED2C-DC4C-4AFD-8B22-623D9727471E}" type="slidenum">
              <a:rPr lang="en-US" smtClean="0"/>
              <a:t>‹#›</a:t>
            </a:fld>
            <a:endParaRPr lang="en-US"/>
          </a:p>
        </p:txBody>
      </p:sp>
    </p:spTree>
    <p:extLst>
      <p:ext uri="{BB962C8B-B14F-4D97-AF65-F5344CB8AC3E}">
        <p14:creationId xmlns:p14="http://schemas.microsoft.com/office/powerpoint/2010/main" val="3799598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1</a:t>
            </a:fld>
            <a:endParaRPr lang="en-US"/>
          </a:p>
        </p:txBody>
      </p:sp>
    </p:spTree>
    <p:extLst>
      <p:ext uri="{BB962C8B-B14F-4D97-AF65-F5344CB8AC3E}">
        <p14:creationId xmlns:p14="http://schemas.microsoft.com/office/powerpoint/2010/main" val="819522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13</a:t>
            </a:fld>
            <a:endParaRPr lang="en-US"/>
          </a:p>
        </p:txBody>
      </p:sp>
    </p:spTree>
    <p:extLst>
      <p:ext uri="{BB962C8B-B14F-4D97-AF65-F5344CB8AC3E}">
        <p14:creationId xmlns:p14="http://schemas.microsoft.com/office/powerpoint/2010/main" val="1126271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5</a:t>
            </a:fld>
            <a:endParaRPr lang="en-US"/>
          </a:p>
        </p:txBody>
      </p:sp>
    </p:spTree>
    <p:extLst>
      <p:ext uri="{BB962C8B-B14F-4D97-AF65-F5344CB8AC3E}">
        <p14:creationId xmlns:p14="http://schemas.microsoft.com/office/powerpoint/2010/main" val="2640585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correct handling of API versioning has been one of the most difficult issues faced by developers of distributed systems. Various schemes have been proposed, ranging from the laissez faire approach taken by CORBA (Common Object Request Broker Architecture) to the stricter schemes used in DCOM (Distributed Component Object Model). With the advent of Web services, there are some new features that you can take advantage of that can help alleviate the problem, but the brutal fact of the matter is that versioning has not been built into the Web services architecture.”</a:t>
            </a:r>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6</a:t>
            </a:fld>
            <a:endParaRPr lang="en-US"/>
          </a:p>
        </p:txBody>
      </p:sp>
    </p:spTree>
    <p:extLst>
      <p:ext uri="{BB962C8B-B14F-4D97-AF65-F5344CB8AC3E}">
        <p14:creationId xmlns:p14="http://schemas.microsoft.com/office/powerpoint/2010/main" val="650893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approach:</a:t>
            </a:r>
            <a:r>
              <a:rPr lang="en-US" baseline="0" dirty="0" smtClean="0"/>
              <a:t> Twitter</a:t>
            </a:r>
          </a:p>
          <a:p>
            <a:endParaRPr lang="en-US" baseline="0" dirty="0" smtClean="0"/>
          </a:p>
          <a:p>
            <a:r>
              <a:rPr lang="en-US" baseline="0" dirty="0" smtClean="0"/>
              <a:t>Trace off: </a:t>
            </a:r>
          </a:p>
          <a:p>
            <a:pPr marL="171450" indent="-171450">
              <a:buFontTx/>
              <a:buChar char="-"/>
            </a:pPr>
            <a:r>
              <a:rPr lang="en-US" baseline="0" dirty="0" smtClean="0"/>
              <a:t>need strong </a:t>
            </a:r>
            <a:r>
              <a:rPr lang="en-US" baseline="0" dirty="0" err="1" smtClean="0"/>
              <a:t>devops</a:t>
            </a:r>
            <a:endParaRPr lang="en-US" baseline="0" dirty="0" smtClean="0"/>
          </a:p>
          <a:p>
            <a:pPr marL="171450" indent="-171450">
              <a:buFontTx/>
              <a:buChar char="-"/>
            </a:pPr>
            <a:r>
              <a:rPr lang="en-US" baseline="0" dirty="0" smtClean="0"/>
              <a:t>Leave big footprint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7</a:t>
            </a:fld>
            <a:endParaRPr lang="en-US"/>
          </a:p>
        </p:txBody>
      </p:sp>
    </p:spTree>
    <p:extLst>
      <p:ext uri="{BB962C8B-B14F-4D97-AF65-F5344CB8AC3E}">
        <p14:creationId xmlns:p14="http://schemas.microsoft.com/office/powerpoint/2010/main" val="1705485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Control more</a:t>
            </a:r>
          </a:p>
          <a:p>
            <a:pPr marL="171450" indent="-171450">
              <a:buFontTx/>
              <a:buChar char="-"/>
            </a:pPr>
            <a:r>
              <a:rPr lang="en-US" baseline="0" dirty="0" smtClean="0"/>
              <a:t>Not Expose version on </a:t>
            </a:r>
            <a:r>
              <a:rPr lang="en-US" baseline="0" dirty="0" err="1" smtClean="0"/>
              <a:t>url</a:t>
            </a:r>
            <a:endParaRPr lang="en-US" dirty="0" smtClean="0"/>
          </a:p>
          <a:p>
            <a:r>
              <a:rPr lang="en-US" dirty="0" smtClean="0"/>
              <a:t>Trace</a:t>
            </a:r>
            <a:r>
              <a:rPr lang="en-US" baseline="0" dirty="0" smtClean="0"/>
              <a:t> off: </a:t>
            </a:r>
          </a:p>
          <a:p>
            <a:pPr marL="171450" indent="-171450">
              <a:buFontTx/>
              <a:buChar char="-"/>
            </a:pPr>
            <a:r>
              <a:rPr lang="en-US" baseline="0" dirty="0" smtClean="0"/>
              <a:t>Be ware off firewall</a:t>
            </a:r>
          </a:p>
          <a:p>
            <a:pPr marL="171450" indent="-171450">
              <a:buFontTx/>
              <a:buChar char="-"/>
            </a:pPr>
            <a:r>
              <a:rPr lang="en-US" baseline="0" dirty="0" smtClean="0"/>
              <a:t>Convention/</a:t>
            </a:r>
            <a:r>
              <a:rPr lang="en-US" baseline="0" dirty="0" err="1" smtClean="0"/>
              <a:t>Standardise</a:t>
            </a:r>
            <a:r>
              <a:rPr lang="en-US" baseline="0" dirty="0" smtClean="0"/>
              <a:t>?</a:t>
            </a:r>
          </a:p>
          <a:p>
            <a:pPr marL="171450" indent="-171450">
              <a:buFontTx/>
              <a:buChar char="-"/>
            </a:pPr>
            <a:r>
              <a:rPr lang="en-US" baseline="0" dirty="0" smtClean="0"/>
              <a:t>HTML form</a:t>
            </a:r>
          </a:p>
          <a:p>
            <a:pPr marL="171450" indent="-171450">
              <a:buFontTx/>
              <a:buChar char="-"/>
            </a:pPr>
            <a:r>
              <a:rPr lang="en-US" baseline="0" dirty="0" smtClean="0"/>
              <a:t>Difficult to test</a:t>
            </a:r>
          </a:p>
          <a:p>
            <a:pPr marL="171450" indent="-171450">
              <a:buFontTx/>
              <a:buChar char="-"/>
            </a:pPr>
            <a:r>
              <a:rPr lang="en-US" baseline="0" dirty="0" smtClean="0"/>
              <a:t>Cannot call directly from browser</a:t>
            </a:r>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8</a:t>
            </a:fld>
            <a:endParaRPr lang="en-US"/>
          </a:p>
        </p:txBody>
      </p:sp>
    </p:spTree>
    <p:extLst>
      <p:ext uri="{BB962C8B-B14F-4D97-AF65-F5344CB8AC3E}">
        <p14:creationId xmlns:p14="http://schemas.microsoft.com/office/powerpoint/2010/main" val="2973050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Trace off:</a:t>
            </a:r>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9</a:t>
            </a:fld>
            <a:endParaRPr lang="en-US"/>
          </a:p>
        </p:txBody>
      </p:sp>
    </p:spTree>
    <p:extLst>
      <p:ext uri="{BB962C8B-B14F-4D97-AF65-F5344CB8AC3E}">
        <p14:creationId xmlns:p14="http://schemas.microsoft.com/office/powerpoint/2010/main" val="4029540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10</a:t>
            </a:fld>
            <a:endParaRPr lang="en-US"/>
          </a:p>
        </p:txBody>
      </p:sp>
    </p:spTree>
    <p:extLst>
      <p:ext uri="{BB962C8B-B14F-4D97-AF65-F5344CB8AC3E}">
        <p14:creationId xmlns:p14="http://schemas.microsoft.com/office/powerpoint/2010/main" val="690593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11</a:t>
            </a:fld>
            <a:endParaRPr lang="en-US"/>
          </a:p>
        </p:txBody>
      </p:sp>
    </p:spTree>
    <p:extLst>
      <p:ext uri="{BB962C8B-B14F-4D97-AF65-F5344CB8AC3E}">
        <p14:creationId xmlns:p14="http://schemas.microsoft.com/office/powerpoint/2010/main" val="954604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12</a:t>
            </a:fld>
            <a:endParaRPr lang="en-US"/>
          </a:p>
        </p:txBody>
      </p:sp>
    </p:spTree>
    <p:extLst>
      <p:ext uri="{BB962C8B-B14F-4D97-AF65-F5344CB8AC3E}">
        <p14:creationId xmlns:p14="http://schemas.microsoft.com/office/powerpoint/2010/main" val="185404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1">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BCFB55D0-ABFE-497D-9DC9-FC6560D4EC7C}"/>
              </a:ext>
            </a:extLst>
          </p:cNvPr>
          <p:cNvSpPr>
            <a:spLocks noGrp="1"/>
          </p:cNvSpPr>
          <p:nvPr>
            <p:ph type="body" sz="quarter" idx="11"/>
          </p:nvPr>
        </p:nvSpPr>
        <p:spPr>
          <a:xfrm>
            <a:off x="838200" y="5822950"/>
            <a:ext cx="7086600" cy="349250"/>
          </a:xfrm>
          <a:prstGeom prst="rect">
            <a:avLst/>
          </a:prstGeom>
        </p:spPr>
        <p:txBody>
          <a:bodyPr/>
          <a:lstStyle>
            <a:lvl1pPr marL="0" indent="0">
              <a:buNone/>
              <a:defRPr sz="2400" baseline="0"/>
            </a:lvl1pPr>
          </a:lstStyle>
          <a:p>
            <a:pPr lvl="0"/>
            <a:r>
              <a:rPr lang="en-US" dirty="0"/>
              <a:t>Edit Master text styles</a:t>
            </a:r>
          </a:p>
        </p:txBody>
      </p:sp>
      <p:sp>
        <p:nvSpPr>
          <p:cNvPr id="3" name="Text Placeholder 2">
            <a:extLst>
              <a:ext uri="{FF2B5EF4-FFF2-40B4-BE49-F238E27FC236}">
                <a16:creationId xmlns="" xmlns:a16="http://schemas.microsoft.com/office/drawing/2014/main" id="{0016BE0E-2EA8-42B6-96D6-9BD0D3B5D591}"/>
              </a:ext>
            </a:extLst>
          </p:cNvPr>
          <p:cNvSpPr>
            <a:spLocks noGrp="1"/>
          </p:cNvSpPr>
          <p:nvPr>
            <p:ph type="body" sz="quarter" idx="10"/>
          </p:nvPr>
        </p:nvSpPr>
        <p:spPr>
          <a:xfrm>
            <a:off x="838200" y="5181600"/>
            <a:ext cx="7086600" cy="642130"/>
          </a:xfrm>
          <a:prstGeom prst="rect">
            <a:avLst/>
          </a:prstGeom>
        </p:spPr>
        <p:txBody>
          <a:bodyPr/>
          <a:lstStyle>
            <a:lvl1pPr marL="0" indent="0">
              <a:buNone/>
              <a:defRPr sz="3000" b="1" i="0" cap="all" baseline="0">
                <a:solidFill>
                  <a:schemeClr val="accent1"/>
                </a:solidFill>
              </a:defRPr>
            </a:lvl1pPr>
          </a:lstStyle>
          <a:p>
            <a:pPr lvl="0"/>
            <a:r>
              <a:rPr lang="en-US" dirty="0"/>
              <a:t>Edit Master text styles</a:t>
            </a:r>
          </a:p>
        </p:txBody>
      </p:sp>
      <p:sp>
        <p:nvSpPr>
          <p:cNvPr id="4" name="Picture Placeholder 1">
            <a:extLst>
              <a:ext uri="{FF2B5EF4-FFF2-40B4-BE49-F238E27FC236}">
                <a16:creationId xmlns="" xmlns:a16="http://schemas.microsoft.com/office/drawing/2014/main" id="{3C2217C6-1078-4A1E-BDB7-5880DF4B3326}"/>
              </a:ext>
            </a:extLst>
          </p:cNvPr>
          <p:cNvSpPr>
            <a:spLocks noGrp="1"/>
          </p:cNvSpPr>
          <p:nvPr>
            <p:ph type="pic" sz="quarter" idx="4294967295"/>
          </p:nvPr>
        </p:nvSpPr>
        <p:spPr>
          <a:xfrm>
            <a:off x="0" y="1"/>
            <a:ext cx="12192000" cy="4530354"/>
          </a:xfrm>
          <a:prstGeom prst="rect">
            <a:avLst/>
          </a:prstGeom>
        </p:spPr>
      </p:sp>
      <p:cxnSp>
        <p:nvCxnSpPr>
          <p:cNvPr id="8" name="Straight Connector 7">
            <a:extLst>
              <a:ext uri="{FF2B5EF4-FFF2-40B4-BE49-F238E27FC236}">
                <a16:creationId xmlns="" xmlns:a16="http://schemas.microsoft.com/office/drawing/2014/main" id="{086C82DE-CE36-4680-AB73-302BEB82C9A9}"/>
              </a:ext>
            </a:extLst>
          </p:cNvPr>
          <p:cNvCxnSpPr/>
          <p:nvPr userDrawn="1"/>
        </p:nvCxnSpPr>
        <p:spPr>
          <a:xfrm>
            <a:off x="-4486" y="4536479"/>
            <a:ext cx="12196487" cy="0"/>
          </a:xfrm>
          <a:prstGeom prst="line">
            <a:avLst/>
          </a:prstGeom>
          <a:ln w="1270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 xmlns:a16="http://schemas.microsoft.com/office/drawing/2014/main" id="{3C70061B-E50B-4A2F-B51B-DB540F275EB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534400" y="5125389"/>
            <a:ext cx="3042289" cy="818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385794"/>
      </p:ext>
    </p:extLst>
  </p:cSld>
  <p:clrMapOvr>
    <a:masterClrMapping/>
  </p:clrMapOvr>
  <p:extLst mod="1">
    <p:ext uri="{DCECCB84-F9BA-43D5-87BE-67443E8EF086}">
      <p15:sldGuideLst xmlns:p15="http://schemas.microsoft.com/office/powerpoint/2012/main">
        <p15:guide id="1" pos="528" userDrawn="1">
          <p15:clr>
            <a:srgbClr val="FBAE40"/>
          </p15:clr>
        </p15:guide>
        <p15:guide id="2" pos="7152" userDrawn="1">
          <p15:clr>
            <a:srgbClr val="FBAE40"/>
          </p15:clr>
        </p15:guide>
        <p15:guide id="3" orient="horz" pos="432" userDrawn="1">
          <p15:clr>
            <a:srgbClr val="FBAE40"/>
          </p15:clr>
        </p15:guide>
        <p15:guide id="4" orient="horz" pos="38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1">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CB69A7D1-BDE9-4D41-875F-FE54392B57BD}"/>
              </a:ext>
            </a:extLst>
          </p:cNvPr>
          <p:cNvSpPr>
            <a:spLocks noGrp="1"/>
          </p:cNvSpPr>
          <p:nvPr>
            <p:ph sz="quarter" idx="10"/>
          </p:nvPr>
        </p:nvSpPr>
        <p:spPr>
          <a:xfrm>
            <a:off x="838200" y="685800"/>
            <a:ext cx="10515600" cy="1139825"/>
          </a:xfrm>
          <a:prstGeom prst="rect">
            <a:avLst/>
          </a:prstGeom>
        </p:spPr>
        <p:txBody>
          <a:bodyPr/>
          <a:lstStyle>
            <a:lvl1pPr marL="0" indent="0">
              <a:buNone/>
              <a:defRPr sz="2800" b="1" i="0" baseline="0">
                <a:solidFill>
                  <a:schemeClr val="tx1"/>
                </a:solidFill>
              </a:defRPr>
            </a:lvl1pPr>
          </a:lstStyle>
          <a:p>
            <a:pPr lvl="0"/>
            <a:r>
              <a:rPr lang="en-US" dirty="0"/>
              <a:t>Edit Master text styles</a:t>
            </a:r>
          </a:p>
        </p:txBody>
      </p:sp>
      <p:sp>
        <p:nvSpPr>
          <p:cNvPr id="7" name="Text Placeholder 6">
            <a:extLst>
              <a:ext uri="{FF2B5EF4-FFF2-40B4-BE49-F238E27FC236}">
                <a16:creationId xmlns="" xmlns:a16="http://schemas.microsoft.com/office/drawing/2014/main" id="{6D768668-4B34-4B39-8938-3596E00266AE}"/>
              </a:ext>
            </a:extLst>
          </p:cNvPr>
          <p:cNvSpPr>
            <a:spLocks noGrp="1"/>
          </p:cNvSpPr>
          <p:nvPr>
            <p:ph type="body" sz="quarter" idx="11"/>
          </p:nvPr>
        </p:nvSpPr>
        <p:spPr>
          <a:xfrm>
            <a:off x="838200" y="1825625"/>
            <a:ext cx="10515600" cy="4346575"/>
          </a:xfrm>
          <a:prstGeom prst="rect">
            <a:avLst/>
          </a:prstGeom>
        </p:spPr>
        <p:txBody>
          <a:bodyPr/>
          <a:lstStyle>
            <a:lvl1pPr>
              <a:buClr>
                <a:schemeClr val="accent1"/>
              </a:buClr>
              <a:defRPr sz="2000" baseline="0"/>
            </a:lvl1pPr>
            <a:lvl2pPr marL="685800" indent="-228600">
              <a:buClr>
                <a:srgbClr val="02A9F7"/>
              </a:buClr>
              <a:buFont typeface="Arial" panose="020B0604020202020204" pitchFamily="34" charset="0"/>
              <a:buChar char="‒"/>
              <a:defRPr sz="1800" baseline="0"/>
            </a:lvl2pPr>
            <a:lvl3pPr>
              <a:defRPr sz="1600" baseline="0"/>
            </a:lvl3pPr>
            <a:lvl4pPr>
              <a:defRPr sz="1400"/>
            </a:lvl4pPr>
            <a:lvl5pPr>
              <a:defRPr sz="1200"/>
            </a:lvl5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2118067102"/>
      </p:ext>
    </p:extLst>
  </p:cSld>
  <p:clrMapOvr>
    <a:masterClrMapping/>
  </p:clrMapOvr>
  <p:extLst mod="1">
    <p:ext uri="{DCECCB84-F9BA-43D5-87BE-67443E8EF086}">
      <p15:sldGuideLst xmlns:p15="http://schemas.microsoft.com/office/powerpoint/2012/main">
        <p15:guide id="1" pos="528" userDrawn="1">
          <p15:clr>
            <a:srgbClr val="FBAE40"/>
          </p15:clr>
        </p15:guide>
        <p15:guide id="2" orient="horz" pos="432" userDrawn="1">
          <p15:clr>
            <a:srgbClr val="FBAE40"/>
          </p15:clr>
        </p15:guide>
        <p15:guide id="3" orient="horz" pos="3888" userDrawn="1">
          <p15:clr>
            <a:srgbClr val="FBAE40"/>
          </p15:clr>
        </p15:guide>
        <p15:guide id="4" pos="715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2">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17331"/>
            <a:ext cx="5181600" cy="4351338"/>
          </a:xfrm>
          <a:prstGeom prst="rect">
            <a:avLst/>
          </a:prstGeom>
        </p:spPr>
        <p:txBody>
          <a:bodyPr/>
          <a:lstStyle>
            <a:lvl1pPr>
              <a:buClr>
                <a:srgbClr val="02A9F7"/>
              </a:buClr>
              <a:defRPr sz="2000">
                <a:latin typeface="Arial" panose="020B0604020202020204" pitchFamily="34" charset="0"/>
                <a:cs typeface="Arial" panose="020B0604020202020204" pitchFamily="34" charset="0"/>
              </a:defRPr>
            </a:lvl1pPr>
            <a:lvl2pPr marL="685800" indent="-228600">
              <a:buClr>
                <a:schemeClr val="accent1"/>
              </a:buClr>
              <a:buFont typeface="Arial" panose="020B0604020202020204" pitchFamily="34" charset="0"/>
              <a:buChar char="‒"/>
              <a:defRPr sz="1800" baseline="0"/>
            </a:lvl2pPr>
          </a:lstStyle>
          <a:p>
            <a:pPr lvl="0"/>
            <a:endParaRPr lang="en-US" dirty="0"/>
          </a:p>
        </p:txBody>
      </p:sp>
      <p:sp>
        <p:nvSpPr>
          <p:cNvPr id="10" name="Text Placeholder 9">
            <a:extLst>
              <a:ext uri="{FF2B5EF4-FFF2-40B4-BE49-F238E27FC236}">
                <a16:creationId xmlns="" xmlns:a16="http://schemas.microsoft.com/office/drawing/2014/main" id="{A33FCE1F-E612-4B3B-AE8D-05EBC233AC02}"/>
              </a:ext>
            </a:extLst>
          </p:cNvPr>
          <p:cNvSpPr>
            <a:spLocks noGrp="1"/>
          </p:cNvSpPr>
          <p:nvPr>
            <p:ph type="body" sz="quarter" idx="10"/>
          </p:nvPr>
        </p:nvSpPr>
        <p:spPr>
          <a:xfrm>
            <a:off x="838200" y="689331"/>
            <a:ext cx="10515600" cy="620713"/>
          </a:xfrm>
          <a:prstGeom prst="rect">
            <a:avLst/>
          </a:prstGeom>
        </p:spPr>
        <p:txBody>
          <a:bodyPr/>
          <a:lstStyle>
            <a:lvl1pPr marL="0" indent="0">
              <a:buNone/>
              <a:defRPr b="1"/>
            </a:lvl1pPr>
            <a:lvl5pPr>
              <a:defRPr/>
            </a:lvl5pPr>
          </a:lstStyle>
          <a:p>
            <a:pPr lvl="0"/>
            <a:r>
              <a:rPr lang="en-US" dirty="0"/>
              <a:t>Edit Master text styles</a:t>
            </a:r>
          </a:p>
        </p:txBody>
      </p:sp>
      <p:sp>
        <p:nvSpPr>
          <p:cNvPr id="5" name="Content Placeholder 2">
            <a:extLst>
              <a:ext uri="{FF2B5EF4-FFF2-40B4-BE49-F238E27FC236}">
                <a16:creationId xmlns="" xmlns:a16="http://schemas.microsoft.com/office/drawing/2014/main" id="{B17B5848-2E3E-4DEA-8C5C-045487A85BBD}"/>
              </a:ext>
            </a:extLst>
          </p:cNvPr>
          <p:cNvSpPr>
            <a:spLocks noGrp="1"/>
          </p:cNvSpPr>
          <p:nvPr>
            <p:ph sz="half" idx="11"/>
          </p:nvPr>
        </p:nvSpPr>
        <p:spPr>
          <a:xfrm>
            <a:off x="6172200" y="1817331"/>
            <a:ext cx="5181600" cy="4351338"/>
          </a:xfrm>
          <a:prstGeom prst="rect">
            <a:avLst/>
          </a:prstGeom>
        </p:spPr>
        <p:txBody>
          <a:bodyPr/>
          <a:lstStyle>
            <a:lvl1pPr>
              <a:buClr>
                <a:srgbClr val="02A9F7"/>
              </a:buClr>
              <a:defRPr sz="2000">
                <a:latin typeface="Arial" panose="020B0604020202020204" pitchFamily="34" charset="0"/>
                <a:cs typeface="Arial" panose="020B0604020202020204" pitchFamily="34" charset="0"/>
              </a:defRPr>
            </a:lvl1pPr>
            <a:lvl2pPr marL="685800" indent="-228600">
              <a:buClr>
                <a:schemeClr val="accent1"/>
              </a:buClr>
              <a:buFont typeface="Arial" panose="020B0604020202020204" pitchFamily="34" charset="0"/>
              <a:buChar char="‒"/>
              <a:defRPr sz="1800" baseline="0"/>
            </a:lvl2pPr>
          </a:lstStyle>
          <a:p>
            <a:pPr lvl="0"/>
            <a:endParaRPr lang="en-US" dirty="0"/>
          </a:p>
        </p:txBody>
      </p:sp>
    </p:spTree>
    <p:extLst>
      <p:ext uri="{BB962C8B-B14F-4D97-AF65-F5344CB8AC3E}">
        <p14:creationId xmlns:p14="http://schemas.microsoft.com/office/powerpoint/2010/main" val="58862877"/>
      </p:ext>
    </p:extLst>
  </p:cSld>
  <p:clrMapOvr>
    <a:masterClrMapping/>
  </p:clrMapOvr>
  <p:extLst mod="1">
    <p:ext uri="{DCECCB84-F9BA-43D5-87BE-67443E8EF086}">
      <p15:sldGuideLst xmlns:p15="http://schemas.microsoft.com/office/powerpoint/2012/main">
        <p15:guide id="1" pos="528" userDrawn="1">
          <p15:clr>
            <a:srgbClr val="FBAE40"/>
          </p15:clr>
        </p15:guide>
        <p15:guide id="2" orient="horz" pos="432" userDrawn="1">
          <p15:clr>
            <a:srgbClr val="FBAE40"/>
          </p15:clr>
        </p15:guide>
        <p15:guide id="3" orient="horz" pos="3888" userDrawn="1">
          <p15:clr>
            <a:srgbClr val="FBAE40"/>
          </p15:clr>
        </p15:guide>
        <p15:guide id="4" pos="71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Picture">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2E6A684A-B3E7-410E-95FF-EEF980A37401}"/>
              </a:ext>
            </a:extLst>
          </p:cNvPr>
          <p:cNvSpPr/>
          <p:nvPr userDrawn="1"/>
        </p:nvSpPr>
        <p:spPr>
          <a:xfrm>
            <a:off x="0" y="585286"/>
            <a:ext cx="6723017" cy="80627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B4DE97B5-8478-4E66-9976-775194ADBB8F}"/>
              </a:ext>
            </a:extLst>
          </p:cNvPr>
          <p:cNvSpPr>
            <a:spLocks noGrp="1"/>
          </p:cNvSpPr>
          <p:nvPr>
            <p:ph type="ctrTitle"/>
          </p:nvPr>
        </p:nvSpPr>
        <p:spPr>
          <a:xfrm>
            <a:off x="838200" y="685800"/>
            <a:ext cx="5562600" cy="533400"/>
          </a:xfrm>
          <a:prstGeom prst="rect">
            <a:avLst/>
          </a:prstGeom>
        </p:spPr>
        <p:txBody>
          <a:bodyPr anchor="b"/>
          <a:lstStyle>
            <a:lvl1pPr algn="r">
              <a:defRPr sz="3000" b="1" i="0" baseline="0"/>
            </a:lvl1pPr>
          </a:lstStyle>
          <a:p>
            <a:r>
              <a:rPr lang="en-US" dirty="0"/>
              <a:t>Click to edit Master title style</a:t>
            </a:r>
          </a:p>
        </p:txBody>
      </p:sp>
      <p:sp>
        <p:nvSpPr>
          <p:cNvPr id="8" name="Content Placeholder 14">
            <a:extLst>
              <a:ext uri="{FF2B5EF4-FFF2-40B4-BE49-F238E27FC236}">
                <a16:creationId xmlns="" xmlns:a16="http://schemas.microsoft.com/office/drawing/2014/main" id="{DD1F93C3-4864-401C-951F-755BEF125B34}"/>
              </a:ext>
            </a:extLst>
          </p:cNvPr>
          <p:cNvSpPr>
            <a:spLocks noGrp="1"/>
          </p:cNvSpPr>
          <p:nvPr>
            <p:ph sz="quarter" idx="11"/>
          </p:nvPr>
        </p:nvSpPr>
        <p:spPr>
          <a:xfrm>
            <a:off x="838200" y="1776779"/>
            <a:ext cx="4114800" cy="4395421"/>
          </a:xfrm>
          <a:prstGeom prst="rect">
            <a:avLst/>
          </a:prstGeom>
        </p:spPr>
        <p:txBody>
          <a:bodyPr/>
          <a:lstStyle>
            <a:lvl1pPr marL="0" indent="0" algn="just">
              <a:lnSpc>
                <a:spcPct val="100000"/>
              </a:lnSpc>
              <a:spcBef>
                <a:spcPts val="600"/>
              </a:spcBef>
              <a:spcAft>
                <a:spcPts val="600"/>
              </a:spcAft>
              <a:buNone/>
              <a:defRPr sz="2000"/>
            </a:lvl1pPr>
          </a:lstStyle>
          <a:p>
            <a:pPr lvl="0"/>
            <a:r>
              <a:rPr lang="en-US" dirty="0"/>
              <a:t>Edit Master text styles</a:t>
            </a:r>
          </a:p>
        </p:txBody>
      </p:sp>
      <p:sp>
        <p:nvSpPr>
          <p:cNvPr id="9" name="Picture Placeholder 11">
            <a:extLst>
              <a:ext uri="{FF2B5EF4-FFF2-40B4-BE49-F238E27FC236}">
                <a16:creationId xmlns="" xmlns:a16="http://schemas.microsoft.com/office/drawing/2014/main" id="{988EE34E-7ED5-44B3-84B2-9FF73FDA94F7}"/>
              </a:ext>
            </a:extLst>
          </p:cNvPr>
          <p:cNvSpPr>
            <a:spLocks noGrp="1"/>
          </p:cNvSpPr>
          <p:nvPr>
            <p:ph type="pic" sz="quarter" idx="12" hasCustomPrompt="1"/>
          </p:nvPr>
        </p:nvSpPr>
        <p:spPr>
          <a:xfrm>
            <a:off x="5181600" y="0"/>
            <a:ext cx="7010400" cy="6705600"/>
          </a:xfrm>
          <a:prstGeom prst="rect">
            <a:avLst/>
          </a:prstGeom>
        </p:spPr>
        <p:txBody>
          <a:bodyPr/>
          <a:lstStyle>
            <a:lvl1pPr>
              <a:defRPr/>
            </a:lvl1pPr>
          </a:lstStyle>
          <a:p>
            <a:r>
              <a:rPr lang="en-US" dirty="0"/>
              <a:t>Insert Picture &gt; Send to Back</a:t>
            </a:r>
          </a:p>
        </p:txBody>
      </p:sp>
    </p:spTree>
    <p:extLst>
      <p:ext uri="{BB962C8B-B14F-4D97-AF65-F5344CB8AC3E}">
        <p14:creationId xmlns:p14="http://schemas.microsoft.com/office/powerpoint/2010/main" val="1965596726"/>
      </p:ext>
    </p:extLst>
  </p:cSld>
  <p:clrMapOvr>
    <a:masterClrMapping/>
  </p:clrMapOvr>
  <p:extLst mod="1">
    <p:ext uri="{DCECCB84-F9BA-43D5-87BE-67443E8EF086}">
      <p15:sldGuideLst xmlns:p15="http://schemas.microsoft.com/office/powerpoint/2012/main">
        <p15:guide id="1" pos="528">
          <p15:clr>
            <a:srgbClr val="FBAE40"/>
          </p15:clr>
        </p15:guide>
        <p15:guide id="2" orient="horz" pos="432">
          <p15:clr>
            <a:srgbClr val="FBAE40"/>
          </p15:clr>
        </p15:guide>
        <p15:guide id="3" orient="horz" pos="3888">
          <p15:clr>
            <a:srgbClr val="FBAE40"/>
          </p15:clr>
        </p15:guide>
        <p15:guide id="4" pos="715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 name="Picture 15">
            <a:extLst>
              <a:ext uri="{FF2B5EF4-FFF2-40B4-BE49-F238E27FC236}">
                <a16:creationId xmlns="" xmlns:a16="http://schemas.microsoft.com/office/drawing/2014/main" id="{BD571E0C-2E67-43C2-9918-1226BF86C48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6690402"/>
            <a:ext cx="12192000" cy="167598"/>
          </a:xfrm>
          <a:prstGeom prst="rect">
            <a:avLst/>
          </a:prstGeom>
        </p:spPr>
      </p:pic>
    </p:spTree>
    <p:extLst>
      <p:ext uri="{BB962C8B-B14F-4D97-AF65-F5344CB8AC3E}">
        <p14:creationId xmlns:p14="http://schemas.microsoft.com/office/powerpoint/2010/main" val="3392686202"/>
      </p:ext>
    </p:extLst>
  </p:cSld>
  <p:clrMap bg1="lt1" tx1="dk1" bg2="lt2" tx2="dk2" accent1="accent1" accent2="accent2" accent3="accent3" accent4="accent4" accent5="accent5" accent6="accent6" hlink="hlink" folHlink="folHlink"/>
  <p:sldLayoutIdLst>
    <p:sldLayoutId id="2147483667" r:id="rId1"/>
    <p:sldLayoutId id="2147483664" r:id="rId2"/>
    <p:sldLayoutId id="2147483665" r:id="rId3"/>
    <p:sldLayoutId id="214748368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8" userDrawn="1">
          <p15:clr>
            <a:srgbClr val="F26B43"/>
          </p15:clr>
        </p15:guide>
        <p15:guide id="2" pos="7152" userDrawn="1">
          <p15:clr>
            <a:srgbClr val="F26B43"/>
          </p15:clr>
        </p15:guide>
        <p15:guide id="3" orient="horz" pos="432"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E06440B9-86AC-44DA-977E-1E2D5A19ADBE}"/>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 xmlns:a16="http://schemas.microsoft.com/office/drawing/2014/main" id="{0BA97F9D-C268-4CE9-A509-52E09240D4BA}"/>
              </a:ext>
            </a:extLst>
          </p:cNvPr>
          <p:cNvSpPr>
            <a:spLocks noGrp="1"/>
          </p:cNvSpPr>
          <p:nvPr>
            <p:ph type="body" sz="quarter" idx="11"/>
          </p:nvPr>
        </p:nvSpPr>
        <p:spPr/>
        <p:txBody>
          <a:bodyPr/>
          <a:lstStyle/>
          <a:p>
            <a:endParaRPr lang="en-US"/>
          </a:p>
        </p:txBody>
      </p:sp>
      <p:sp>
        <p:nvSpPr>
          <p:cNvPr id="4" name="Picture Placeholder 3">
            <a:extLst>
              <a:ext uri="{FF2B5EF4-FFF2-40B4-BE49-F238E27FC236}">
                <a16:creationId xmlns="" xmlns:a16="http://schemas.microsoft.com/office/drawing/2014/main" id="{218B74B3-21D4-487F-8951-52A9E6336D34}"/>
              </a:ext>
            </a:extLst>
          </p:cNvPr>
          <p:cNvSpPr>
            <a:spLocks noGrp="1"/>
          </p:cNvSpPr>
          <p:nvPr>
            <p:ph type="pic" sz="quarter" idx="4294967295"/>
          </p:nvPr>
        </p:nvSpPr>
        <p:spPr>
          <a:xfrm>
            <a:off x="0" y="1"/>
            <a:ext cx="12192000" cy="4530354"/>
          </a:xfrm>
          <a:prstGeom prst="rect">
            <a:avLst/>
          </a:prstGeom>
        </p:spPr>
      </p:sp>
    </p:spTree>
    <p:extLst>
      <p:ext uri="{BB962C8B-B14F-4D97-AF65-F5344CB8AC3E}">
        <p14:creationId xmlns:p14="http://schemas.microsoft.com/office/powerpoint/2010/main" val="4003825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Which way is better?</a:t>
            </a:r>
            <a:endParaRPr lang="en-US" dirty="0"/>
          </a:p>
        </p:txBody>
      </p:sp>
      <p:sp>
        <p:nvSpPr>
          <p:cNvPr id="3" name="Text Placeholder 2"/>
          <p:cNvSpPr>
            <a:spLocks noGrp="1"/>
          </p:cNvSpPr>
          <p:nvPr>
            <p:ph type="body" sz="quarter" idx="11"/>
          </p:nvPr>
        </p:nvSpPr>
        <p:spPr/>
        <p:txBody>
          <a:bodyPr/>
          <a:lstStyle/>
          <a:p>
            <a:r>
              <a:rPr lang="en-US" dirty="0" smtClean="0"/>
              <a:t>Product need</a:t>
            </a:r>
          </a:p>
          <a:p>
            <a:r>
              <a:rPr lang="en-US" dirty="0" smtClean="0"/>
              <a:t>Business motives</a:t>
            </a:r>
          </a:p>
          <a:p>
            <a:r>
              <a:rPr lang="en-US" dirty="0" smtClean="0"/>
              <a:t>Vision</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2473" y="0"/>
            <a:ext cx="6239527" cy="6858000"/>
          </a:xfrm>
          <a:prstGeom prst="rect">
            <a:avLst/>
          </a:prstGeom>
        </p:spPr>
      </p:pic>
    </p:spTree>
    <p:extLst>
      <p:ext uri="{BB962C8B-B14F-4D97-AF65-F5344CB8AC3E}">
        <p14:creationId xmlns:p14="http://schemas.microsoft.com/office/powerpoint/2010/main" val="706099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838200" y="685801"/>
            <a:ext cx="10515600" cy="609599"/>
          </a:xfrm>
        </p:spPr>
        <p:txBody>
          <a:bodyPr/>
          <a:lstStyle/>
          <a:p>
            <a:r>
              <a:rPr lang="en-US" dirty="0" smtClean="0"/>
              <a:t>WHAT IS JAVA EXECUTOR?</a:t>
            </a:r>
            <a:endParaRPr lang="en-US" dirty="0"/>
          </a:p>
        </p:txBody>
      </p:sp>
      <p:sp>
        <p:nvSpPr>
          <p:cNvPr id="9" name="TextBox 8"/>
          <p:cNvSpPr txBox="1"/>
          <p:nvPr/>
        </p:nvSpPr>
        <p:spPr>
          <a:xfrm>
            <a:off x="0" y="0"/>
            <a:ext cx="3886200" cy="461665"/>
          </a:xfrm>
          <a:prstGeom prst="rect">
            <a:avLst/>
          </a:prstGeom>
          <a:noFill/>
        </p:spPr>
        <p:txBody>
          <a:bodyPr wrap="square" rtlCol="0">
            <a:spAutoFit/>
          </a:bodyPr>
          <a:lstStyle/>
          <a:p>
            <a:r>
              <a:rPr lang="en-US" sz="2400" i="1" dirty="0" smtClean="0">
                <a:solidFill>
                  <a:srgbClr val="02A9F7"/>
                </a:solidFill>
              </a:rPr>
              <a:t>JAVA FUTURE</a:t>
            </a:r>
            <a:endParaRPr lang="en-US" sz="2400" i="1" dirty="0">
              <a:solidFill>
                <a:srgbClr val="02A9F7"/>
              </a:solidFill>
            </a:endParaRPr>
          </a:p>
        </p:txBody>
      </p:sp>
      <p:pic>
        <p:nvPicPr>
          <p:cNvPr id="3" name="Picture 2"/>
          <p:cNvPicPr>
            <a:picLocks noChangeAspect="1"/>
          </p:cNvPicPr>
          <p:nvPr/>
        </p:nvPicPr>
        <p:blipFill>
          <a:blip r:embed="rId3"/>
          <a:stretch>
            <a:fillRect/>
          </a:stretch>
        </p:blipFill>
        <p:spPr>
          <a:xfrm>
            <a:off x="1600200" y="3200400"/>
            <a:ext cx="8458200" cy="2755900"/>
          </a:xfrm>
          <a:prstGeom prst="rect">
            <a:avLst/>
          </a:prstGeom>
        </p:spPr>
      </p:pic>
      <p:pic>
        <p:nvPicPr>
          <p:cNvPr id="4" name="Picture 3"/>
          <p:cNvPicPr>
            <a:picLocks noChangeAspect="1"/>
          </p:cNvPicPr>
          <p:nvPr/>
        </p:nvPicPr>
        <p:blipFill rotWithShape="1">
          <a:blip r:embed="rId4"/>
          <a:srcRect t="13135" b="17097"/>
          <a:stretch/>
        </p:blipFill>
        <p:spPr>
          <a:xfrm>
            <a:off x="2209800" y="2438400"/>
            <a:ext cx="8735595" cy="250103"/>
          </a:xfrm>
          <a:prstGeom prst="rect">
            <a:avLst/>
          </a:prstGeom>
        </p:spPr>
      </p:pic>
    </p:spTree>
    <p:extLst>
      <p:ext uri="{BB962C8B-B14F-4D97-AF65-F5344CB8AC3E}">
        <p14:creationId xmlns:p14="http://schemas.microsoft.com/office/powerpoint/2010/main" val="533893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838200" y="685801"/>
            <a:ext cx="10515600" cy="609599"/>
          </a:xfrm>
        </p:spPr>
        <p:txBody>
          <a:bodyPr/>
          <a:lstStyle/>
          <a:p>
            <a:r>
              <a:rPr lang="en-US" dirty="0" smtClean="0"/>
              <a:t>WHAT IS JAVA FUTURE?</a:t>
            </a:r>
            <a:endParaRPr lang="en-US" dirty="0"/>
          </a:p>
        </p:txBody>
      </p:sp>
      <p:pic>
        <p:nvPicPr>
          <p:cNvPr id="7" name="Picture 6"/>
          <p:cNvPicPr>
            <a:picLocks noChangeAspect="1"/>
          </p:cNvPicPr>
          <p:nvPr/>
        </p:nvPicPr>
        <p:blipFill>
          <a:blip r:embed="rId3"/>
          <a:stretch>
            <a:fillRect/>
          </a:stretch>
        </p:blipFill>
        <p:spPr>
          <a:xfrm>
            <a:off x="1308100" y="1295400"/>
            <a:ext cx="3733800" cy="3180271"/>
          </a:xfrm>
          <a:prstGeom prst="rect">
            <a:avLst/>
          </a:prstGeom>
        </p:spPr>
      </p:pic>
      <p:pic>
        <p:nvPicPr>
          <p:cNvPr id="8" name="Picture 7"/>
          <p:cNvPicPr>
            <a:picLocks noChangeAspect="1"/>
          </p:cNvPicPr>
          <p:nvPr/>
        </p:nvPicPr>
        <p:blipFill>
          <a:blip r:embed="rId4"/>
          <a:stretch>
            <a:fillRect/>
          </a:stretch>
        </p:blipFill>
        <p:spPr>
          <a:xfrm>
            <a:off x="7543800" y="1252080"/>
            <a:ext cx="3609036" cy="3251200"/>
          </a:xfrm>
          <a:prstGeom prst="rect">
            <a:avLst/>
          </a:prstGeom>
        </p:spPr>
      </p:pic>
      <p:sp>
        <p:nvSpPr>
          <p:cNvPr id="9" name="TextBox 8"/>
          <p:cNvSpPr txBox="1"/>
          <p:nvPr/>
        </p:nvSpPr>
        <p:spPr>
          <a:xfrm>
            <a:off x="0" y="0"/>
            <a:ext cx="3886200" cy="461665"/>
          </a:xfrm>
          <a:prstGeom prst="rect">
            <a:avLst/>
          </a:prstGeom>
          <a:noFill/>
        </p:spPr>
        <p:txBody>
          <a:bodyPr wrap="square" rtlCol="0">
            <a:spAutoFit/>
          </a:bodyPr>
          <a:lstStyle/>
          <a:p>
            <a:r>
              <a:rPr lang="en-US" sz="2400" i="1" dirty="0" smtClean="0">
                <a:solidFill>
                  <a:srgbClr val="02A9F7"/>
                </a:solidFill>
              </a:rPr>
              <a:t>JAVA FUTURE</a:t>
            </a:r>
            <a:endParaRPr lang="en-US" sz="2400" i="1" dirty="0">
              <a:solidFill>
                <a:srgbClr val="02A9F7"/>
              </a:solidFill>
            </a:endParaRPr>
          </a:p>
        </p:txBody>
      </p:sp>
      <p:pic>
        <p:nvPicPr>
          <p:cNvPr id="10" name="Picture 9"/>
          <p:cNvPicPr>
            <a:picLocks noChangeAspect="1"/>
          </p:cNvPicPr>
          <p:nvPr/>
        </p:nvPicPr>
        <p:blipFill rotWithShape="1">
          <a:blip r:embed="rId5"/>
          <a:srcRect/>
          <a:stretch/>
        </p:blipFill>
        <p:spPr>
          <a:xfrm>
            <a:off x="381000" y="4648200"/>
            <a:ext cx="5588000" cy="1841500"/>
          </a:xfrm>
          <a:prstGeom prst="rect">
            <a:avLst/>
          </a:prstGeom>
        </p:spPr>
      </p:pic>
      <p:pic>
        <p:nvPicPr>
          <p:cNvPr id="11" name="Picture 10"/>
          <p:cNvPicPr>
            <a:picLocks noChangeAspect="1"/>
          </p:cNvPicPr>
          <p:nvPr/>
        </p:nvPicPr>
        <p:blipFill>
          <a:blip r:embed="rId6"/>
          <a:stretch>
            <a:fillRect/>
          </a:stretch>
        </p:blipFill>
        <p:spPr>
          <a:xfrm>
            <a:off x="6890868" y="4612341"/>
            <a:ext cx="4914900" cy="1701800"/>
          </a:xfrm>
          <a:prstGeom prst="rect">
            <a:avLst/>
          </a:prstGeom>
        </p:spPr>
      </p:pic>
    </p:spTree>
    <p:extLst>
      <p:ext uri="{BB962C8B-B14F-4D97-AF65-F5344CB8AC3E}">
        <p14:creationId xmlns:p14="http://schemas.microsoft.com/office/powerpoint/2010/main" val="324554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838200" y="685801"/>
            <a:ext cx="10515600" cy="609599"/>
          </a:xfrm>
        </p:spPr>
        <p:txBody>
          <a:bodyPr/>
          <a:lstStyle/>
          <a:p>
            <a:r>
              <a:rPr lang="en-US" dirty="0" smtClean="0"/>
              <a:t>ANYTHING ELSE?</a:t>
            </a:r>
            <a:endParaRPr lang="en-US" dirty="0"/>
          </a:p>
        </p:txBody>
      </p:sp>
      <p:sp>
        <p:nvSpPr>
          <p:cNvPr id="9" name="TextBox 8"/>
          <p:cNvSpPr txBox="1"/>
          <p:nvPr/>
        </p:nvSpPr>
        <p:spPr>
          <a:xfrm>
            <a:off x="0" y="0"/>
            <a:ext cx="3886200" cy="461665"/>
          </a:xfrm>
          <a:prstGeom prst="rect">
            <a:avLst/>
          </a:prstGeom>
          <a:noFill/>
        </p:spPr>
        <p:txBody>
          <a:bodyPr wrap="square" rtlCol="0">
            <a:spAutoFit/>
          </a:bodyPr>
          <a:lstStyle/>
          <a:p>
            <a:r>
              <a:rPr lang="en-US" sz="2400" i="1" dirty="0" smtClean="0">
                <a:solidFill>
                  <a:srgbClr val="02A9F7"/>
                </a:solidFill>
              </a:rPr>
              <a:t>JAVA FUTURE</a:t>
            </a:r>
            <a:endParaRPr lang="en-US" sz="2400" i="1" dirty="0">
              <a:solidFill>
                <a:srgbClr val="02A9F7"/>
              </a:solidFill>
            </a:endParaRPr>
          </a:p>
        </p:txBody>
      </p:sp>
      <p:sp>
        <p:nvSpPr>
          <p:cNvPr id="3" name="Rectangle 2"/>
          <p:cNvSpPr/>
          <p:nvPr/>
        </p:nvSpPr>
        <p:spPr>
          <a:xfrm>
            <a:off x="838200" y="1519536"/>
            <a:ext cx="4876800" cy="369332"/>
          </a:xfrm>
          <a:prstGeom prst="rect">
            <a:avLst/>
          </a:prstGeom>
        </p:spPr>
        <p:txBody>
          <a:bodyPr wrap="square">
            <a:spAutoFit/>
          </a:bodyPr>
          <a:lstStyle/>
          <a:p>
            <a:r>
              <a:rPr lang="en-US" b="1" dirty="0" err="1">
                <a:solidFill>
                  <a:srgbClr val="555555"/>
                </a:solidFill>
                <a:latin typeface="Lora" charset="0"/>
              </a:rPr>
              <a:t>invokeAll</a:t>
            </a:r>
            <a:r>
              <a:rPr lang="en-US" b="1" dirty="0" smtClean="0">
                <a:solidFill>
                  <a:srgbClr val="555555"/>
                </a:solidFill>
                <a:latin typeface="Lora" charset="0"/>
              </a:rPr>
              <a:t>(): Start all tasks same time</a:t>
            </a:r>
            <a:endParaRPr lang="en-US" dirty="0"/>
          </a:p>
        </p:txBody>
      </p:sp>
      <p:sp>
        <p:nvSpPr>
          <p:cNvPr id="5" name="Rectangle 4"/>
          <p:cNvSpPr/>
          <p:nvPr/>
        </p:nvSpPr>
        <p:spPr>
          <a:xfrm>
            <a:off x="838200" y="1928338"/>
            <a:ext cx="3397084" cy="369332"/>
          </a:xfrm>
          <a:prstGeom prst="rect">
            <a:avLst/>
          </a:prstGeom>
        </p:spPr>
        <p:txBody>
          <a:bodyPr wrap="none">
            <a:spAutoFit/>
          </a:bodyPr>
          <a:lstStyle/>
          <a:p>
            <a:r>
              <a:rPr lang="en-US" b="1" i="1" dirty="0" err="1">
                <a:solidFill>
                  <a:srgbClr val="333333"/>
                </a:solidFill>
                <a:latin typeface="raleway" charset="0"/>
              </a:rPr>
              <a:t>isDone</a:t>
            </a:r>
            <a:r>
              <a:rPr lang="en-US" b="1" i="1" dirty="0" smtClean="0">
                <a:solidFill>
                  <a:srgbClr val="333333"/>
                </a:solidFill>
                <a:latin typeface="raleway" charset="0"/>
              </a:rPr>
              <a:t>(): Check a task is finished</a:t>
            </a:r>
            <a:endParaRPr lang="en-US" b="1" i="0" u="none" strike="noStrike" dirty="0">
              <a:solidFill>
                <a:srgbClr val="333333"/>
              </a:solidFill>
              <a:effectLst/>
              <a:latin typeface="raleway" charset="0"/>
            </a:endParaRPr>
          </a:p>
        </p:txBody>
      </p:sp>
      <p:sp>
        <p:nvSpPr>
          <p:cNvPr id="6" name="Rectangle 5"/>
          <p:cNvSpPr/>
          <p:nvPr/>
        </p:nvSpPr>
        <p:spPr>
          <a:xfrm>
            <a:off x="820271" y="2337140"/>
            <a:ext cx="5218095" cy="369332"/>
          </a:xfrm>
          <a:prstGeom prst="rect">
            <a:avLst/>
          </a:prstGeom>
        </p:spPr>
        <p:txBody>
          <a:bodyPr wrap="none">
            <a:spAutoFit/>
          </a:bodyPr>
          <a:lstStyle/>
          <a:p>
            <a:r>
              <a:rPr lang="mr-IN" b="1" i="1" dirty="0" err="1" smtClean="0">
                <a:solidFill>
                  <a:srgbClr val="333333"/>
                </a:solidFill>
                <a:latin typeface="raleway" charset="0"/>
              </a:rPr>
              <a:t>get</a:t>
            </a:r>
            <a:r>
              <a:rPr lang="mr-IN" b="1" i="1" dirty="0" smtClean="0">
                <a:solidFill>
                  <a:srgbClr val="333333"/>
                </a:solidFill>
                <a:latin typeface="raleway" charset="0"/>
              </a:rPr>
              <a:t>(</a:t>
            </a:r>
            <a:r>
              <a:rPr lang="en-US" b="1" i="1" dirty="0" smtClean="0">
                <a:solidFill>
                  <a:srgbClr val="333333"/>
                </a:solidFill>
                <a:latin typeface="raleway" charset="0"/>
              </a:rPr>
              <a:t>timeout,</a:t>
            </a:r>
            <a:r>
              <a:rPr lang="en-US" b="1" dirty="0"/>
              <a:t> unit</a:t>
            </a:r>
            <a:r>
              <a:rPr lang="en-US" b="1" i="1" dirty="0" smtClean="0">
                <a:solidFill>
                  <a:srgbClr val="333333"/>
                </a:solidFill>
                <a:latin typeface="raleway" charset="0"/>
              </a:rPr>
              <a:t> </a:t>
            </a:r>
            <a:r>
              <a:rPr lang="mr-IN" b="1" i="1" dirty="0" smtClean="0">
                <a:solidFill>
                  <a:srgbClr val="333333"/>
                </a:solidFill>
                <a:latin typeface="raleway" charset="0"/>
              </a:rPr>
              <a:t>)</a:t>
            </a:r>
            <a:r>
              <a:rPr lang="en-US" b="1" i="1" dirty="0" smtClean="0">
                <a:solidFill>
                  <a:srgbClr val="333333"/>
                </a:solidFill>
                <a:latin typeface="raleway" charset="0"/>
              </a:rPr>
              <a:t> : Get return value in limit of time </a:t>
            </a:r>
            <a:endParaRPr lang="mr-IN" b="1" i="0" u="none" strike="noStrike" dirty="0">
              <a:solidFill>
                <a:srgbClr val="333333"/>
              </a:solidFill>
              <a:effectLst/>
              <a:latin typeface="raleway" charset="0"/>
            </a:endParaRPr>
          </a:p>
        </p:txBody>
      </p:sp>
      <p:sp>
        <p:nvSpPr>
          <p:cNvPr id="10" name="Rectangle 9"/>
          <p:cNvSpPr/>
          <p:nvPr/>
        </p:nvSpPr>
        <p:spPr>
          <a:xfrm>
            <a:off x="820270" y="2745942"/>
            <a:ext cx="1202380" cy="369332"/>
          </a:xfrm>
          <a:prstGeom prst="rect">
            <a:avLst/>
          </a:prstGeom>
        </p:spPr>
        <p:txBody>
          <a:bodyPr wrap="none">
            <a:spAutoFit/>
          </a:bodyPr>
          <a:lstStyle/>
          <a:p>
            <a:r>
              <a:rPr lang="en-US" b="1" i="1" dirty="0" err="1" smtClean="0">
                <a:solidFill>
                  <a:srgbClr val="333333"/>
                </a:solidFill>
                <a:latin typeface="raleway" charset="0"/>
              </a:rPr>
              <a:t>isTerminal</a:t>
            </a:r>
            <a:endParaRPr lang="mr-IN" b="1" i="0" u="none" strike="noStrike" dirty="0">
              <a:solidFill>
                <a:srgbClr val="333333"/>
              </a:solidFill>
              <a:effectLst/>
              <a:latin typeface="raleway" charset="0"/>
            </a:endParaRPr>
          </a:p>
        </p:txBody>
      </p:sp>
      <p:sp>
        <p:nvSpPr>
          <p:cNvPr id="11" name="Rectangle 10"/>
          <p:cNvSpPr/>
          <p:nvPr/>
        </p:nvSpPr>
        <p:spPr>
          <a:xfrm>
            <a:off x="838200" y="3153926"/>
            <a:ext cx="954107" cy="369332"/>
          </a:xfrm>
          <a:prstGeom prst="rect">
            <a:avLst/>
          </a:prstGeom>
        </p:spPr>
        <p:txBody>
          <a:bodyPr wrap="none">
            <a:spAutoFit/>
          </a:bodyPr>
          <a:lstStyle/>
          <a:p>
            <a:r>
              <a:rPr lang="en-US" b="1" i="1" dirty="0">
                <a:solidFill>
                  <a:srgbClr val="333333"/>
                </a:solidFill>
                <a:latin typeface="raleway" charset="0"/>
              </a:rPr>
              <a:t>c</a:t>
            </a:r>
            <a:r>
              <a:rPr lang="en-US" b="1" i="1" dirty="0" smtClean="0">
                <a:solidFill>
                  <a:srgbClr val="333333"/>
                </a:solidFill>
                <a:latin typeface="raleway" charset="0"/>
              </a:rPr>
              <a:t>ancel()</a:t>
            </a:r>
            <a:endParaRPr lang="mr-IN" b="1" i="0" u="none" strike="noStrike" dirty="0">
              <a:solidFill>
                <a:srgbClr val="333333"/>
              </a:solidFill>
              <a:effectLst/>
              <a:latin typeface="raleway" charset="0"/>
            </a:endParaRPr>
          </a:p>
        </p:txBody>
      </p:sp>
      <p:sp>
        <p:nvSpPr>
          <p:cNvPr id="12" name="Rectangle 11"/>
          <p:cNvSpPr/>
          <p:nvPr/>
        </p:nvSpPr>
        <p:spPr>
          <a:xfrm>
            <a:off x="820270" y="3561910"/>
            <a:ext cx="1159292" cy="369332"/>
          </a:xfrm>
          <a:prstGeom prst="rect">
            <a:avLst/>
          </a:prstGeom>
        </p:spPr>
        <p:txBody>
          <a:bodyPr wrap="none">
            <a:spAutoFit/>
          </a:bodyPr>
          <a:lstStyle/>
          <a:p>
            <a:r>
              <a:rPr lang="en-US" b="1" i="1" dirty="0" err="1" smtClean="0">
                <a:solidFill>
                  <a:srgbClr val="333333"/>
                </a:solidFill>
                <a:latin typeface="raleway" charset="0"/>
              </a:rPr>
              <a:t>isCancel</a:t>
            </a:r>
            <a:r>
              <a:rPr lang="en-US" b="1" i="1" dirty="0" smtClean="0">
                <a:solidFill>
                  <a:srgbClr val="333333"/>
                </a:solidFill>
                <a:latin typeface="raleway" charset="0"/>
              </a:rPr>
              <a:t>()</a:t>
            </a:r>
            <a:endParaRPr lang="mr-IN" b="1" i="0" u="none" strike="noStrike" dirty="0">
              <a:solidFill>
                <a:srgbClr val="333333"/>
              </a:solidFill>
              <a:effectLst/>
              <a:latin typeface="raleway" charset="0"/>
            </a:endParaRPr>
          </a:p>
        </p:txBody>
      </p:sp>
      <p:pic>
        <p:nvPicPr>
          <p:cNvPr id="16" name="Picture 15"/>
          <p:cNvPicPr>
            <a:picLocks noChangeAspect="1"/>
          </p:cNvPicPr>
          <p:nvPr/>
        </p:nvPicPr>
        <p:blipFill>
          <a:blip r:embed="rId3"/>
          <a:stretch>
            <a:fillRect/>
          </a:stretch>
        </p:blipFill>
        <p:spPr>
          <a:xfrm>
            <a:off x="6096000" y="894630"/>
            <a:ext cx="5791200" cy="4441288"/>
          </a:xfrm>
          <a:prstGeom prst="rect">
            <a:avLst/>
          </a:prstGeom>
        </p:spPr>
      </p:pic>
    </p:spTree>
    <p:extLst>
      <p:ext uri="{BB962C8B-B14F-4D97-AF65-F5344CB8AC3E}">
        <p14:creationId xmlns:p14="http://schemas.microsoft.com/office/powerpoint/2010/main" val="1939280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096000" y="1326292"/>
            <a:ext cx="5244353" cy="3657599"/>
            <a:chOff x="6109447" y="685801"/>
            <a:chExt cx="4681440" cy="3200400"/>
          </a:xfrm>
        </p:grpSpPr>
        <p:pic>
          <p:nvPicPr>
            <p:cNvPr id="4" name="Picture 3"/>
            <p:cNvPicPr>
              <a:picLocks noChangeAspect="1"/>
            </p:cNvPicPr>
            <p:nvPr/>
          </p:nvPicPr>
          <p:blipFill rotWithShape="1">
            <a:blip r:embed="rId2"/>
            <a:srcRect r="61868" b="36962"/>
            <a:stretch/>
          </p:blipFill>
          <p:spPr>
            <a:xfrm>
              <a:off x="6109447" y="685801"/>
              <a:ext cx="2155661" cy="3200399"/>
            </a:xfrm>
            <a:prstGeom prst="rect">
              <a:avLst/>
            </a:prstGeom>
          </p:spPr>
        </p:pic>
        <p:pic>
          <p:nvPicPr>
            <p:cNvPr id="5" name="Picture 4"/>
            <p:cNvPicPr>
              <a:picLocks noChangeAspect="1"/>
            </p:cNvPicPr>
            <p:nvPr/>
          </p:nvPicPr>
          <p:blipFill rotWithShape="1">
            <a:blip r:embed="rId2"/>
            <a:srcRect l="54411" b="36570"/>
            <a:stretch/>
          </p:blipFill>
          <p:spPr>
            <a:xfrm>
              <a:off x="8229600" y="685801"/>
              <a:ext cx="2561287" cy="3200400"/>
            </a:xfrm>
            <a:prstGeom prst="rect">
              <a:avLst/>
            </a:prstGeom>
          </p:spPr>
        </p:pic>
      </p:grpSp>
      <p:pic>
        <p:nvPicPr>
          <p:cNvPr id="7" name="Picture 6"/>
          <p:cNvPicPr>
            <a:picLocks noChangeAspect="1"/>
          </p:cNvPicPr>
          <p:nvPr/>
        </p:nvPicPr>
        <p:blipFill>
          <a:blip r:embed="rId3"/>
          <a:stretch>
            <a:fillRect/>
          </a:stretch>
        </p:blipFill>
        <p:spPr>
          <a:xfrm>
            <a:off x="685800" y="2252730"/>
            <a:ext cx="4775200" cy="723900"/>
          </a:xfrm>
          <a:prstGeom prst="rect">
            <a:avLst/>
          </a:prstGeom>
        </p:spPr>
      </p:pic>
      <p:sp>
        <p:nvSpPr>
          <p:cNvPr id="8" name="TextBox 7"/>
          <p:cNvSpPr txBox="1"/>
          <p:nvPr/>
        </p:nvSpPr>
        <p:spPr>
          <a:xfrm>
            <a:off x="0" y="0"/>
            <a:ext cx="3886200" cy="461665"/>
          </a:xfrm>
          <a:prstGeom prst="rect">
            <a:avLst/>
          </a:prstGeom>
          <a:noFill/>
        </p:spPr>
        <p:txBody>
          <a:bodyPr wrap="square" rtlCol="0">
            <a:spAutoFit/>
          </a:bodyPr>
          <a:lstStyle/>
          <a:p>
            <a:r>
              <a:rPr lang="en-US" sz="2400" i="1" dirty="0" smtClean="0">
                <a:solidFill>
                  <a:srgbClr val="02A9F7"/>
                </a:solidFill>
              </a:rPr>
              <a:t>JAVA FUTURE</a:t>
            </a:r>
            <a:endParaRPr lang="en-US" sz="2400" i="1" dirty="0">
              <a:solidFill>
                <a:srgbClr val="02A9F7"/>
              </a:solidFill>
            </a:endParaRPr>
          </a:p>
        </p:txBody>
      </p:sp>
      <p:sp>
        <p:nvSpPr>
          <p:cNvPr id="9" name="Content Placeholder 1"/>
          <p:cNvSpPr>
            <a:spLocks noGrp="1"/>
          </p:cNvSpPr>
          <p:nvPr>
            <p:ph sz="quarter" idx="10"/>
          </p:nvPr>
        </p:nvSpPr>
        <p:spPr>
          <a:xfrm>
            <a:off x="838200" y="685801"/>
            <a:ext cx="10515600" cy="609599"/>
          </a:xfrm>
        </p:spPr>
        <p:txBody>
          <a:bodyPr/>
          <a:lstStyle/>
          <a:p>
            <a:r>
              <a:rPr lang="en-US" dirty="0" smtClean="0"/>
              <a:t>COMPLETABLE </a:t>
            </a:r>
            <a:r>
              <a:rPr lang="en-US" dirty="0" smtClean="0"/>
              <a:t>FUTURE</a:t>
            </a:r>
            <a:endParaRPr lang="en-US" dirty="0"/>
          </a:p>
        </p:txBody>
      </p:sp>
    </p:spTree>
    <p:extLst>
      <p:ext uri="{BB962C8B-B14F-4D97-AF65-F5344CB8AC3E}">
        <p14:creationId xmlns:p14="http://schemas.microsoft.com/office/powerpoint/2010/main" val="331349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E7F70646-303D-462C-B3D5-15197E9DB505}"/>
              </a:ext>
            </a:extLst>
          </p:cNvPr>
          <p:cNvSpPr>
            <a:spLocks noGrp="1"/>
          </p:cNvSpPr>
          <p:nvPr>
            <p:ph sz="quarter" idx="10"/>
          </p:nvPr>
        </p:nvSpPr>
        <p:spPr/>
        <p:txBody>
          <a:bodyPr/>
          <a:lstStyle/>
          <a:p>
            <a:r>
              <a:rPr lang="en-US" dirty="0" err="1" smtClean="0"/>
              <a:t>GraphQL</a:t>
            </a:r>
            <a:endParaRPr lang="en-US" dirty="0"/>
          </a:p>
        </p:txBody>
      </p:sp>
      <p:sp>
        <p:nvSpPr>
          <p:cNvPr id="5" name="Text Placeholder 4">
            <a:extLst>
              <a:ext uri="{FF2B5EF4-FFF2-40B4-BE49-F238E27FC236}">
                <a16:creationId xmlns="" xmlns:a16="http://schemas.microsoft.com/office/drawing/2014/main" id="{54B04121-0DE3-48F2-A382-8E050791BB2A}"/>
              </a:ext>
            </a:extLst>
          </p:cNvPr>
          <p:cNvSpPr>
            <a:spLocks noGrp="1"/>
          </p:cNvSpPr>
          <p:nvPr>
            <p:ph type="body" sz="quarter" idx="11"/>
          </p:nvPr>
        </p:nvSpPr>
        <p:spPr>
          <a:xfrm>
            <a:off x="838200" y="1629951"/>
            <a:ext cx="5562600" cy="3289313"/>
          </a:xfrm>
        </p:spPr>
        <p:txBody>
          <a:bodyPr/>
          <a:lstStyle/>
          <a:p>
            <a:r>
              <a:rPr lang="en-US" dirty="0" smtClean="0"/>
              <a:t>Describe your data</a:t>
            </a:r>
          </a:p>
          <a:p>
            <a:r>
              <a:rPr lang="en-US" dirty="0" smtClean="0"/>
              <a:t>Ask for what you want</a:t>
            </a:r>
          </a:p>
          <a:p>
            <a:r>
              <a:rPr lang="en-US" dirty="0" smtClean="0"/>
              <a:t>Get predictable results</a:t>
            </a:r>
          </a:p>
          <a:p>
            <a:r>
              <a:rPr lang="en-US" dirty="0" smtClean="0"/>
              <a:t>Enable Contract Driven Development</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6339" y="438966"/>
            <a:ext cx="609600" cy="684363"/>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710" y="5462269"/>
            <a:ext cx="1088252" cy="1088252"/>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00168" y="5416616"/>
            <a:ext cx="1166714" cy="1170737"/>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36343" y="5396021"/>
            <a:ext cx="1238877" cy="123887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4681" y="5621560"/>
            <a:ext cx="1607280" cy="826749"/>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52183" y="5491013"/>
            <a:ext cx="1127151" cy="1096340"/>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210800" y="5519350"/>
            <a:ext cx="938916" cy="1031171"/>
          </a:xfrm>
          <a:prstGeom prst="rect">
            <a:avLst/>
          </a:prstGeom>
        </p:spPr>
      </p:pic>
    </p:spTree>
    <p:extLst>
      <p:ext uri="{BB962C8B-B14F-4D97-AF65-F5344CB8AC3E}">
        <p14:creationId xmlns:p14="http://schemas.microsoft.com/office/powerpoint/2010/main" val="4257690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Describe Data</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2068" y="0"/>
            <a:ext cx="7571332" cy="6858000"/>
          </a:xfrm>
          <a:prstGeom prst="rect">
            <a:avLst/>
          </a:prstGeom>
        </p:spPr>
      </p:pic>
    </p:spTree>
    <p:extLst>
      <p:ext uri="{BB962C8B-B14F-4D97-AF65-F5344CB8AC3E}">
        <p14:creationId xmlns:p14="http://schemas.microsoft.com/office/powerpoint/2010/main" val="267803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7" y="470067"/>
            <a:ext cx="12138598" cy="6582158"/>
          </a:xfrm>
          <a:prstGeom prst="rect">
            <a:avLst/>
          </a:prstGeom>
        </p:spPr>
      </p:pic>
      <p:sp>
        <p:nvSpPr>
          <p:cNvPr id="2" name="Content Placeholder 1"/>
          <p:cNvSpPr>
            <a:spLocks noGrp="1"/>
          </p:cNvSpPr>
          <p:nvPr>
            <p:ph sz="quarter" idx="10"/>
          </p:nvPr>
        </p:nvSpPr>
        <p:spPr>
          <a:xfrm>
            <a:off x="4583" y="-1719"/>
            <a:ext cx="12187417" cy="458919"/>
          </a:xfrm>
          <a:solidFill>
            <a:schemeClr val="accent1"/>
          </a:solidFill>
        </p:spPr>
        <p:txBody>
          <a:bodyPr anchor="ctr"/>
          <a:lstStyle/>
          <a:p>
            <a:r>
              <a:rPr lang="en-US" dirty="0" smtClean="0">
                <a:solidFill>
                  <a:schemeClr val="bg1"/>
                </a:solidFill>
              </a:rPr>
              <a:t>Ask for what you want </a:t>
            </a:r>
            <a:r>
              <a:rPr lang="en-US" sz="2000" b="0" i="1" dirty="0" smtClean="0">
                <a:solidFill>
                  <a:schemeClr val="bg1"/>
                </a:solidFill>
              </a:rPr>
              <a:t>(</a:t>
            </a:r>
            <a:r>
              <a:rPr lang="en-US" sz="2000" b="0" i="1" dirty="0">
                <a:solidFill>
                  <a:schemeClr val="bg1"/>
                </a:solidFill>
              </a:rPr>
              <a:t>based on the schema, of course)</a:t>
            </a:r>
          </a:p>
        </p:txBody>
      </p:sp>
    </p:spTree>
    <p:extLst>
      <p:ext uri="{BB962C8B-B14F-4D97-AF65-F5344CB8AC3E}">
        <p14:creationId xmlns:p14="http://schemas.microsoft.com/office/powerpoint/2010/main" val="277689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344" y="0"/>
            <a:ext cx="7942201" cy="6858000"/>
          </a:xfrm>
          <a:prstGeom prst="rect">
            <a:avLst/>
          </a:prstGeom>
        </p:spPr>
      </p:pic>
      <p:sp>
        <p:nvSpPr>
          <p:cNvPr id="11" name="TextBox 10"/>
          <p:cNvSpPr txBox="1"/>
          <p:nvPr/>
        </p:nvSpPr>
        <p:spPr>
          <a:xfrm>
            <a:off x="0" y="1219200"/>
            <a:ext cx="4230344" cy="646331"/>
          </a:xfrm>
          <a:prstGeom prst="rect">
            <a:avLst/>
          </a:prstGeom>
          <a:solidFill>
            <a:srgbClr val="02A9F7"/>
          </a:solidFill>
        </p:spPr>
        <p:txBody>
          <a:bodyPr wrap="square" rtlCol="0">
            <a:spAutoFit/>
          </a:bodyPr>
          <a:lstStyle/>
          <a:p>
            <a:r>
              <a:rPr lang="en-US" dirty="0" smtClean="0">
                <a:solidFill>
                  <a:schemeClr val="accent5">
                    <a:lumMod val="60000"/>
                    <a:lumOff val="40000"/>
                  </a:schemeClr>
                </a:solidFill>
              </a:rPr>
              <a:t>When I try to be naughty and ask for something not on the schema</a:t>
            </a:r>
            <a:endParaRPr lang="en-US" dirty="0">
              <a:solidFill>
                <a:schemeClr val="accent5">
                  <a:lumMod val="60000"/>
                  <a:lumOff val="40000"/>
                </a:schemeClr>
              </a:solidFill>
            </a:endParaRPr>
          </a:p>
        </p:txBody>
      </p:sp>
    </p:spTree>
    <p:extLst>
      <p:ext uri="{BB962C8B-B14F-4D97-AF65-F5344CB8AC3E}">
        <p14:creationId xmlns:p14="http://schemas.microsoft.com/office/powerpoint/2010/main" val="1444382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Support Multiple API version</a:t>
            </a:r>
            <a:endParaRPr lang="en-US" dirty="0"/>
          </a:p>
        </p:txBody>
      </p:sp>
      <p:sp>
        <p:nvSpPr>
          <p:cNvPr id="3" name="Text Placeholder 2"/>
          <p:cNvSpPr>
            <a:spLocks noGrp="1"/>
          </p:cNvSpPr>
          <p:nvPr>
            <p:ph type="body" sz="quarter" idx="11"/>
          </p:nvPr>
        </p:nvSpPr>
        <p:spPr>
          <a:xfrm>
            <a:off x="609600" y="1524000"/>
            <a:ext cx="10515600" cy="5181600"/>
          </a:xfrm>
        </p:spPr>
        <p:txBody>
          <a:bodyPr/>
          <a:lstStyle/>
          <a:p>
            <a:r>
              <a:rPr lang="en-US" sz="2400" dirty="0" smtClean="0"/>
              <a:t>Everything will change and grow</a:t>
            </a:r>
          </a:p>
          <a:p>
            <a:r>
              <a:rPr lang="en-US" sz="2400" dirty="0" smtClean="0"/>
              <a:t>Backward compatible (aka: not breaking existing clients)</a:t>
            </a:r>
          </a:p>
          <a:p>
            <a:r>
              <a:rPr lang="en-US" sz="2400" dirty="0" smtClean="0"/>
              <a:t>How?</a:t>
            </a:r>
          </a:p>
          <a:p>
            <a:pPr lvl="1"/>
            <a:r>
              <a:rPr lang="en-US" sz="2400" dirty="0" smtClean="0"/>
              <a:t>Point to point: URL</a:t>
            </a:r>
          </a:p>
          <a:p>
            <a:pPr lvl="2"/>
            <a:r>
              <a:rPr lang="en-US" sz="2400" dirty="0" smtClean="0">
                <a:solidFill>
                  <a:schemeClr val="accent3">
                    <a:lumMod val="75000"/>
                  </a:schemeClr>
                </a:solidFill>
              </a:rPr>
              <a:t>/library-core/</a:t>
            </a:r>
            <a:r>
              <a:rPr lang="en-US" sz="2400" dirty="0" err="1" smtClean="0">
                <a:solidFill>
                  <a:schemeClr val="accent3">
                    <a:lumMod val="75000"/>
                  </a:schemeClr>
                </a:solidFill>
              </a:rPr>
              <a:t>api</a:t>
            </a:r>
            <a:r>
              <a:rPr lang="en-US" sz="2400" dirty="0" smtClean="0">
                <a:solidFill>
                  <a:schemeClr val="accent3">
                    <a:lumMod val="75000"/>
                  </a:schemeClr>
                </a:solidFill>
              </a:rPr>
              <a:t>/v1</a:t>
            </a:r>
          </a:p>
          <a:p>
            <a:pPr lvl="2"/>
            <a:r>
              <a:rPr lang="en-US" sz="2400" dirty="0" smtClean="0">
                <a:solidFill>
                  <a:schemeClr val="accent3">
                    <a:lumMod val="75000"/>
                  </a:schemeClr>
                </a:solidFill>
              </a:rPr>
              <a:t>/library-core/</a:t>
            </a:r>
            <a:r>
              <a:rPr lang="en-US" sz="2400" dirty="0" err="1" smtClean="0">
                <a:solidFill>
                  <a:schemeClr val="accent3">
                    <a:lumMod val="75000"/>
                  </a:schemeClr>
                </a:solidFill>
              </a:rPr>
              <a:t>api</a:t>
            </a:r>
            <a:r>
              <a:rPr lang="en-US" sz="2400" dirty="0" smtClean="0">
                <a:solidFill>
                  <a:schemeClr val="accent3">
                    <a:lumMod val="75000"/>
                  </a:schemeClr>
                </a:solidFill>
              </a:rPr>
              <a:t>/v2</a:t>
            </a:r>
          </a:p>
          <a:p>
            <a:pPr lvl="1"/>
            <a:r>
              <a:rPr lang="en-US" sz="2400" dirty="0" smtClean="0"/>
              <a:t>Compatible:</a:t>
            </a:r>
          </a:p>
          <a:p>
            <a:pPr lvl="2"/>
            <a:r>
              <a:rPr lang="en-US" sz="2200" dirty="0" smtClean="0"/>
              <a:t>Custom request header: </a:t>
            </a:r>
          </a:p>
          <a:p>
            <a:pPr marL="914400" lvl="2" indent="0">
              <a:buNone/>
            </a:pPr>
            <a:r>
              <a:rPr lang="en-US" sz="2200" dirty="0">
                <a:solidFill>
                  <a:schemeClr val="accent3">
                    <a:lumMod val="75000"/>
                  </a:schemeClr>
                </a:solidFill>
              </a:rPr>
              <a:t>	</a:t>
            </a:r>
            <a:r>
              <a:rPr lang="en-US" sz="2200" dirty="0" err="1" smtClean="0">
                <a:solidFill>
                  <a:schemeClr val="accent3">
                    <a:lumMod val="75000"/>
                  </a:schemeClr>
                </a:solidFill>
              </a:rPr>
              <a:t>api</a:t>
            </a:r>
            <a:r>
              <a:rPr lang="en-US" sz="2200" dirty="0" smtClean="0">
                <a:solidFill>
                  <a:schemeClr val="accent3">
                    <a:lumMod val="75000"/>
                  </a:schemeClr>
                </a:solidFill>
              </a:rPr>
              <a:t>-version</a:t>
            </a:r>
            <a:r>
              <a:rPr lang="en-US" sz="2200" dirty="0">
                <a:solidFill>
                  <a:schemeClr val="accent3">
                    <a:lumMod val="75000"/>
                  </a:schemeClr>
                </a:solidFill>
              </a:rPr>
              <a:t>: </a:t>
            </a:r>
            <a:r>
              <a:rPr lang="en-US" sz="2200" dirty="0" smtClean="0">
                <a:solidFill>
                  <a:schemeClr val="accent3">
                    <a:lumMod val="75000"/>
                  </a:schemeClr>
                </a:solidFill>
              </a:rPr>
              <a:t>2</a:t>
            </a:r>
            <a:endParaRPr lang="en-US" sz="2200" dirty="0">
              <a:solidFill>
                <a:schemeClr val="accent3">
                  <a:lumMod val="75000"/>
                </a:schemeClr>
              </a:solidFill>
            </a:endParaRPr>
          </a:p>
          <a:p>
            <a:pPr lvl="2"/>
            <a:r>
              <a:rPr lang="en-US" sz="2200" dirty="0" smtClean="0"/>
              <a:t>Accepted header:</a:t>
            </a:r>
            <a:r>
              <a:rPr lang="en-US" sz="2400" dirty="0" smtClean="0"/>
              <a:t> </a:t>
            </a:r>
          </a:p>
          <a:p>
            <a:pPr marL="914400" lvl="2" indent="0">
              <a:buNone/>
            </a:pPr>
            <a:r>
              <a:rPr lang="en-US" sz="2400" dirty="0">
                <a:solidFill>
                  <a:schemeClr val="accent3">
                    <a:lumMod val="75000"/>
                  </a:schemeClr>
                </a:solidFill>
              </a:rPr>
              <a:t>	</a:t>
            </a:r>
            <a:r>
              <a:rPr lang="en-US" sz="2400" dirty="0" smtClean="0">
                <a:solidFill>
                  <a:schemeClr val="accent3">
                    <a:lumMod val="75000"/>
                  </a:schemeClr>
                </a:solidFill>
              </a:rPr>
              <a:t>Accept</a:t>
            </a:r>
            <a:r>
              <a:rPr lang="en-US" sz="2400" dirty="0">
                <a:solidFill>
                  <a:schemeClr val="accent3">
                    <a:lumMod val="75000"/>
                  </a:schemeClr>
                </a:solidFill>
              </a:rPr>
              <a:t>: </a:t>
            </a:r>
            <a:r>
              <a:rPr lang="en-US" sz="2400" dirty="0" smtClean="0">
                <a:solidFill>
                  <a:schemeClr val="accent3">
                    <a:lumMod val="75000"/>
                  </a:schemeClr>
                </a:solidFill>
              </a:rPr>
              <a:t>application/vnd.haveibeenpwned.v2+json</a:t>
            </a:r>
          </a:p>
          <a:p>
            <a:pPr lvl="2"/>
            <a:r>
              <a:rPr lang="en-US" sz="2200" dirty="0"/>
              <a:t>Continuous versioning</a:t>
            </a:r>
          </a:p>
          <a:p>
            <a:pPr marL="457200" lvl="1" indent="0">
              <a:buNone/>
            </a:pPr>
            <a:r>
              <a:rPr lang="en-US" sz="2600" dirty="0" smtClean="0">
                <a:solidFill>
                  <a:schemeClr val="accent3">
                    <a:lumMod val="75000"/>
                  </a:schemeClr>
                </a:solidFill>
              </a:rPr>
              <a:t>…</a:t>
            </a:r>
            <a:endParaRPr lang="en-US" sz="2600" dirty="0">
              <a:solidFill>
                <a:schemeClr val="accent3">
                  <a:lumMod val="75000"/>
                </a:schemeClr>
              </a:solidFill>
            </a:endParaRPr>
          </a:p>
        </p:txBody>
      </p:sp>
    </p:spTree>
    <p:extLst>
      <p:ext uri="{BB962C8B-B14F-4D97-AF65-F5344CB8AC3E}">
        <p14:creationId xmlns:p14="http://schemas.microsoft.com/office/powerpoint/2010/main" val="3224779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616351"/>
            <a:ext cx="10210800" cy="6237594"/>
          </a:xfrm>
          <a:prstGeom prst="rect">
            <a:avLst/>
          </a:prstGeom>
        </p:spPr>
      </p:pic>
      <p:sp>
        <p:nvSpPr>
          <p:cNvPr id="5" name="TextBox 4"/>
          <p:cNvSpPr txBox="1"/>
          <p:nvPr/>
        </p:nvSpPr>
        <p:spPr>
          <a:xfrm flipH="1">
            <a:off x="6248400" y="4266057"/>
            <a:ext cx="5943600" cy="1200329"/>
          </a:xfrm>
          <a:prstGeom prst="rect">
            <a:avLst/>
          </a:prstGeom>
          <a:solidFill>
            <a:srgbClr val="02A9F7"/>
          </a:solidFill>
        </p:spPr>
        <p:txBody>
          <a:bodyPr wrap="square" rtlCol="0">
            <a:spAutoFit/>
          </a:bodyPr>
          <a:lstStyle/>
          <a:p>
            <a:pPr lvl="1"/>
            <a:r>
              <a:rPr lang="en-US" sz="2400" dirty="0" smtClean="0"/>
              <a:t>URLs:</a:t>
            </a:r>
            <a:endParaRPr lang="en-US" sz="2400" dirty="0"/>
          </a:p>
          <a:p>
            <a:pPr lvl="2"/>
            <a:r>
              <a:rPr lang="en-US" sz="2400" dirty="0">
                <a:solidFill>
                  <a:schemeClr val="bg1"/>
                </a:solidFill>
              </a:rPr>
              <a:t>/library-core/</a:t>
            </a:r>
            <a:r>
              <a:rPr lang="en-US" sz="2400" dirty="0" err="1">
                <a:solidFill>
                  <a:schemeClr val="bg1"/>
                </a:solidFill>
              </a:rPr>
              <a:t>api</a:t>
            </a:r>
            <a:r>
              <a:rPr lang="en-US" sz="2400" dirty="0">
                <a:solidFill>
                  <a:schemeClr val="bg1"/>
                </a:solidFill>
              </a:rPr>
              <a:t>/v1</a:t>
            </a:r>
          </a:p>
          <a:p>
            <a:pPr lvl="2"/>
            <a:r>
              <a:rPr lang="en-US" sz="2400" dirty="0">
                <a:solidFill>
                  <a:schemeClr val="bg1"/>
                </a:solidFill>
              </a:rPr>
              <a:t>/library-core/</a:t>
            </a:r>
            <a:r>
              <a:rPr lang="en-US" sz="2400" dirty="0" err="1">
                <a:solidFill>
                  <a:schemeClr val="bg1"/>
                </a:solidFill>
              </a:rPr>
              <a:t>api</a:t>
            </a:r>
            <a:r>
              <a:rPr lang="en-US" sz="2400" dirty="0">
                <a:solidFill>
                  <a:schemeClr val="bg1"/>
                </a:solidFill>
              </a:rPr>
              <a:t>/v2</a:t>
            </a:r>
          </a:p>
        </p:txBody>
      </p:sp>
      <p:sp>
        <p:nvSpPr>
          <p:cNvPr id="6" name="TextBox 5"/>
          <p:cNvSpPr txBox="1"/>
          <p:nvPr/>
        </p:nvSpPr>
        <p:spPr>
          <a:xfrm>
            <a:off x="0" y="0"/>
            <a:ext cx="1981200" cy="461665"/>
          </a:xfrm>
          <a:prstGeom prst="rect">
            <a:avLst/>
          </a:prstGeom>
          <a:noFill/>
        </p:spPr>
        <p:txBody>
          <a:bodyPr wrap="square" rtlCol="0">
            <a:spAutoFit/>
          </a:bodyPr>
          <a:lstStyle/>
          <a:p>
            <a:r>
              <a:rPr lang="en-US" sz="2400" i="1" dirty="0">
                <a:solidFill>
                  <a:srgbClr val="02A9F7"/>
                </a:solidFill>
              </a:rPr>
              <a:t>Point to point</a:t>
            </a:r>
          </a:p>
        </p:txBody>
      </p:sp>
      <p:sp>
        <p:nvSpPr>
          <p:cNvPr id="2" name="TextBox 1"/>
          <p:cNvSpPr txBox="1"/>
          <p:nvPr/>
        </p:nvSpPr>
        <p:spPr>
          <a:xfrm>
            <a:off x="8458200" y="5543729"/>
            <a:ext cx="3791607" cy="1314271"/>
          </a:xfrm>
          <a:prstGeom prst="rect">
            <a:avLst/>
          </a:prstGeom>
          <a:solidFill>
            <a:schemeClr val="accent5">
              <a:lumMod val="20000"/>
              <a:lumOff val="80000"/>
            </a:schemeClr>
          </a:solidFill>
        </p:spPr>
        <p:txBody>
          <a:bodyPr wrap="square" rtlCol="0">
            <a:noAutofit/>
          </a:bodyPr>
          <a:lstStyle/>
          <a:p>
            <a:r>
              <a:rPr lang="en-US" sz="2400" i="1" dirty="0" smtClean="0">
                <a:solidFill>
                  <a:srgbClr val="FFC000"/>
                </a:solidFill>
              </a:rPr>
              <a:t>DevOps</a:t>
            </a:r>
            <a:endParaRPr lang="en-US" sz="2400" i="1" dirty="0">
              <a:solidFill>
                <a:srgbClr val="FFC000"/>
              </a:solidFill>
            </a:endParaRPr>
          </a:p>
          <a:p>
            <a:r>
              <a:rPr lang="en-US" sz="2400" i="1" dirty="0" smtClean="0">
                <a:solidFill>
                  <a:srgbClr val="FFC000"/>
                </a:solidFill>
              </a:rPr>
              <a:t>Footprints</a:t>
            </a:r>
          </a:p>
          <a:p>
            <a:r>
              <a:rPr lang="en-US" sz="2400" i="1" dirty="0" smtClean="0">
                <a:solidFill>
                  <a:srgbClr val="FFC000"/>
                </a:solidFill>
              </a:rPr>
              <a:t>Maintenance</a:t>
            </a:r>
            <a:endParaRPr lang="en-US" sz="2400" i="1" dirty="0">
              <a:solidFill>
                <a:srgbClr val="FFC000"/>
              </a:solidFill>
            </a:endParaRPr>
          </a:p>
        </p:txBody>
      </p:sp>
    </p:spTree>
    <p:extLst>
      <p:ext uri="{BB962C8B-B14F-4D97-AF65-F5344CB8AC3E}">
        <p14:creationId xmlns:p14="http://schemas.microsoft.com/office/powerpoint/2010/main" val="4008367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150" y="1447800"/>
            <a:ext cx="11870850" cy="5410200"/>
          </a:xfrm>
          <a:prstGeom prst="rect">
            <a:avLst/>
          </a:prstGeom>
        </p:spPr>
      </p:pic>
      <p:sp>
        <p:nvSpPr>
          <p:cNvPr id="5" name="TextBox 4"/>
          <p:cNvSpPr txBox="1"/>
          <p:nvPr/>
        </p:nvSpPr>
        <p:spPr>
          <a:xfrm flipH="1">
            <a:off x="0" y="838200"/>
            <a:ext cx="7848600" cy="609600"/>
          </a:xfrm>
          <a:prstGeom prst="rect">
            <a:avLst/>
          </a:prstGeom>
          <a:solidFill>
            <a:srgbClr val="02A9F7"/>
          </a:solidFill>
        </p:spPr>
        <p:txBody>
          <a:bodyPr wrap="none" lIns="0" tIns="0" rIns="91440" bIns="0" rtlCol="0" anchor="ctr">
            <a:noAutofit/>
          </a:bodyPr>
          <a:lstStyle/>
          <a:p>
            <a:pPr lvl="2" algn="r"/>
            <a:r>
              <a:rPr lang="en-US" sz="2200" dirty="0" smtClean="0"/>
              <a:t>Accepted </a:t>
            </a:r>
            <a:r>
              <a:rPr lang="en-US" sz="2200" dirty="0"/>
              <a:t>header:</a:t>
            </a:r>
            <a:r>
              <a:rPr lang="en-US" sz="2400" dirty="0"/>
              <a:t> </a:t>
            </a:r>
            <a:r>
              <a:rPr lang="en-US" sz="2400" dirty="0" smtClean="0">
                <a:solidFill>
                  <a:schemeClr val="bg1"/>
                </a:solidFill>
              </a:rPr>
              <a:t>Accept</a:t>
            </a:r>
            <a:r>
              <a:rPr lang="en-US" sz="2400" dirty="0">
                <a:solidFill>
                  <a:schemeClr val="bg1"/>
                </a:solidFill>
              </a:rPr>
              <a:t>: </a:t>
            </a:r>
            <a:r>
              <a:rPr lang="en-US" sz="2400" dirty="0" smtClean="0">
                <a:solidFill>
                  <a:schemeClr val="bg1"/>
                </a:solidFill>
              </a:rPr>
              <a:t>application/vnd.github.v3+json</a:t>
            </a:r>
          </a:p>
        </p:txBody>
      </p:sp>
      <p:sp>
        <p:nvSpPr>
          <p:cNvPr id="6" name="TextBox 5"/>
          <p:cNvSpPr txBox="1"/>
          <p:nvPr/>
        </p:nvSpPr>
        <p:spPr>
          <a:xfrm>
            <a:off x="0" y="0"/>
            <a:ext cx="1981200" cy="461665"/>
          </a:xfrm>
          <a:prstGeom prst="rect">
            <a:avLst/>
          </a:prstGeom>
          <a:noFill/>
        </p:spPr>
        <p:txBody>
          <a:bodyPr wrap="square" rtlCol="0">
            <a:spAutoFit/>
          </a:bodyPr>
          <a:lstStyle/>
          <a:p>
            <a:r>
              <a:rPr lang="en-US" sz="2400" i="1" dirty="0" smtClean="0">
                <a:solidFill>
                  <a:srgbClr val="02A9F7"/>
                </a:solidFill>
              </a:rPr>
              <a:t>Compatible</a:t>
            </a:r>
            <a:endParaRPr lang="en-US" sz="2400" i="1" dirty="0">
              <a:solidFill>
                <a:srgbClr val="02A9F7"/>
              </a:solidFill>
            </a:endParaRPr>
          </a:p>
        </p:txBody>
      </p:sp>
      <p:sp>
        <p:nvSpPr>
          <p:cNvPr id="7" name="TextBox 6"/>
          <p:cNvSpPr txBox="1"/>
          <p:nvPr/>
        </p:nvSpPr>
        <p:spPr>
          <a:xfrm>
            <a:off x="7315200" y="5334001"/>
            <a:ext cx="4876800" cy="1524000"/>
          </a:xfrm>
          <a:prstGeom prst="rect">
            <a:avLst/>
          </a:prstGeom>
          <a:solidFill>
            <a:schemeClr val="accent5">
              <a:lumMod val="20000"/>
              <a:lumOff val="80000"/>
            </a:schemeClr>
          </a:solidFill>
        </p:spPr>
        <p:txBody>
          <a:bodyPr wrap="square" rtlCol="0">
            <a:noAutofit/>
          </a:bodyPr>
          <a:lstStyle>
            <a:defPPr>
              <a:defRPr lang="en-US"/>
            </a:defPPr>
            <a:lvl1pPr>
              <a:defRPr sz="2400" i="1">
                <a:solidFill>
                  <a:srgbClr val="FFC000"/>
                </a:solidFill>
              </a:defRPr>
            </a:lvl1pPr>
          </a:lstStyle>
          <a:p>
            <a:r>
              <a:rPr lang="en-US" dirty="0"/>
              <a:t>Consumer’s </a:t>
            </a:r>
            <a:r>
              <a:rPr lang="en-US" dirty="0" smtClean="0"/>
              <a:t>effort</a:t>
            </a:r>
            <a:br>
              <a:rPr lang="en-US" dirty="0" smtClean="0"/>
            </a:br>
            <a:r>
              <a:rPr lang="en-US" dirty="0" smtClean="0"/>
              <a:t>Not calling directly from browser</a:t>
            </a:r>
          </a:p>
          <a:p>
            <a:r>
              <a:rPr lang="en-US" dirty="0" smtClean="0"/>
              <a:t>Not easy to test</a:t>
            </a:r>
            <a:endParaRPr lang="en-US" dirty="0"/>
          </a:p>
        </p:txBody>
      </p:sp>
    </p:spTree>
    <p:extLst>
      <p:ext uri="{BB962C8B-B14F-4D97-AF65-F5344CB8AC3E}">
        <p14:creationId xmlns:p14="http://schemas.microsoft.com/office/powerpoint/2010/main" val="1762322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772"/>
          <a:stretch/>
        </p:blipFill>
        <p:spPr>
          <a:xfrm>
            <a:off x="0" y="1447800"/>
            <a:ext cx="12192000" cy="5169514"/>
          </a:xfrm>
          <a:prstGeom prst="rect">
            <a:avLst/>
          </a:prstGeom>
        </p:spPr>
      </p:pic>
      <p:sp>
        <p:nvSpPr>
          <p:cNvPr id="6" name="TextBox 5"/>
          <p:cNvSpPr txBox="1"/>
          <p:nvPr/>
        </p:nvSpPr>
        <p:spPr>
          <a:xfrm flipH="1">
            <a:off x="0" y="642068"/>
            <a:ext cx="4114800" cy="430887"/>
          </a:xfrm>
          <a:prstGeom prst="rect">
            <a:avLst/>
          </a:prstGeom>
          <a:solidFill>
            <a:srgbClr val="02A9F7"/>
          </a:solidFill>
        </p:spPr>
        <p:txBody>
          <a:bodyPr wrap="square" rtlCol="0">
            <a:spAutoFit/>
          </a:bodyPr>
          <a:lstStyle/>
          <a:p>
            <a:pPr lvl="2"/>
            <a:r>
              <a:rPr lang="en-US" sz="2200" dirty="0"/>
              <a:t>Continuous versioning</a:t>
            </a:r>
          </a:p>
        </p:txBody>
      </p:sp>
      <p:sp>
        <p:nvSpPr>
          <p:cNvPr id="5" name="TextBox 4"/>
          <p:cNvSpPr txBox="1"/>
          <p:nvPr/>
        </p:nvSpPr>
        <p:spPr>
          <a:xfrm>
            <a:off x="0" y="0"/>
            <a:ext cx="1981200" cy="461665"/>
          </a:xfrm>
          <a:prstGeom prst="rect">
            <a:avLst/>
          </a:prstGeom>
          <a:noFill/>
        </p:spPr>
        <p:txBody>
          <a:bodyPr wrap="square" rtlCol="0">
            <a:spAutoFit/>
          </a:bodyPr>
          <a:lstStyle/>
          <a:p>
            <a:r>
              <a:rPr lang="en-US" sz="2400" i="1" dirty="0" smtClean="0">
                <a:solidFill>
                  <a:srgbClr val="02A9F7"/>
                </a:solidFill>
              </a:rPr>
              <a:t>Compatible</a:t>
            </a:r>
            <a:endParaRPr lang="en-US" sz="2400" i="1" dirty="0">
              <a:solidFill>
                <a:srgbClr val="02A9F7"/>
              </a:solidFill>
            </a:endParaRPr>
          </a:p>
        </p:txBody>
      </p:sp>
      <p:sp>
        <p:nvSpPr>
          <p:cNvPr id="2" name="TextBox 1"/>
          <p:cNvSpPr txBox="1"/>
          <p:nvPr/>
        </p:nvSpPr>
        <p:spPr>
          <a:xfrm>
            <a:off x="8305801" y="4953000"/>
            <a:ext cx="3886200" cy="842665"/>
          </a:xfrm>
          <a:prstGeom prst="rect">
            <a:avLst/>
          </a:prstGeom>
          <a:solidFill>
            <a:schemeClr val="accent5">
              <a:lumMod val="20000"/>
              <a:lumOff val="80000"/>
            </a:schemeClr>
          </a:solidFill>
        </p:spPr>
        <p:txBody>
          <a:bodyPr wrap="square" rtlCol="0" anchor="ctr">
            <a:noAutofit/>
          </a:bodyPr>
          <a:lstStyle/>
          <a:p>
            <a:r>
              <a:rPr lang="en-US" sz="2400" i="1" dirty="0">
                <a:solidFill>
                  <a:srgbClr val="FFC000"/>
                </a:solidFill>
              </a:rPr>
              <a:t>Engineering</a:t>
            </a:r>
            <a:r>
              <a:rPr lang="en-US" dirty="0" smtClean="0"/>
              <a:t> </a:t>
            </a:r>
            <a:r>
              <a:rPr lang="en-US" sz="2400" i="1" dirty="0" smtClean="0">
                <a:solidFill>
                  <a:srgbClr val="FFC000"/>
                </a:solidFill>
              </a:rPr>
              <a:t>awareness</a:t>
            </a:r>
            <a:endParaRPr lang="en-US" sz="2400" i="1" dirty="0">
              <a:solidFill>
                <a:srgbClr val="FFC000"/>
              </a:solidFill>
            </a:endParaRPr>
          </a:p>
        </p:txBody>
      </p:sp>
    </p:spTree>
    <p:extLst>
      <p:ext uri="{BB962C8B-B14F-4D97-AF65-F5344CB8AC3E}">
        <p14:creationId xmlns:p14="http://schemas.microsoft.com/office/powerpoint/2010/main" val="29991770"/>
      </p:ext>
    </p:extLst>
  </p:cSld>
  <p:clrMapOvr>
    <a:masterClrMapping/>
  </p:clrMapOvr>
</p:sld>
</file>

<file path=ppt/theme/theme1.xml><?xml version="1.0" encoding="utf-8"?>
<a:theme xmlns:a="http://schemas.openxmlformats.org/drawingml/2006/main" name="AAVN Master Slide">
  <a:themeElements>
    <a:clrScheme name="AAVN Presentation Theme Colors">
      <a:dk1>
        <a:srgbClr val="424242"/>
      </a:dk1>
      <a:lt1>
        <a:sysClr val="window" lastClr="FFFFFF"/>
      </a:lt1>
      <a:dk2>
        <a:srgbClr val="44546A"/>
      </a:dk2>
      <a:lt2>
        <a:srgbClr val="E7E6E6"/>
      </a:lt2>
      <a:accent1>
        <a:srgbClr val="02A9F7"/>
      </a:accent1>
      <a:accent2>
        <a:srgbClr val="424242"/>
      </a:accent2>
      <a:accent3>
        <a:srgbClr val="FF9900"/>
      </a:accent3>
      <a:accent4>
        <a:srgbClr val="FF4A1A"/>
      </a:accent4>
      <a:accent5>
        <a:srgbClr val="FFF02B"/>
      </a:accent5>
      <a:accent6>
        <a:srgbClr val="2ECC71"/>
      </a:accent6>
      <a:hlink>
        <a:srgbClr val="0563C1"/>
      </a:hlink>
      <a:folHlink>
        <a:srgbClr val="954F72"/>
      </a:folHlink>
    </a:clrScheme>
    <a:fontScheme name="AAVN Presentation Them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10160</TotalTime>
  <Words>327</Words>
  <Application>Microsoft Macintosh PowerPoint</Application>
  <PresentationFormat>Widescreen</PresentationFormat>
  <Paragraphs>79</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Lora</vt:lpstr>
      <vt:lpstr>raleway</vt:lpstr>
      <vt:lpstr>Arial</vt:lpstr>
      <vt:lpstr>AAVN Master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axon</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Quang Luu</dc:creator>
  <cp:lastModifiedBy>Microsoft Office User</cp:lastModifiedBy>
  <cp:revision>464</cp:revision>
  <dcterms:created xsi:type="dcterms:W3CDTF">2017-11-06T06:55:16Z</dcterms:created>
  <dcterms:modified xsi:type="dcterms:W3CDTF">2019-10-30T13:45:26Z</dcterms:modified>
</cp:coreProperties>
</file>