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60" r:id="rId3"/>
    <p:sldId id="369" r:id="rId4"/>
    <p:sldId id="371" r:id="rId5"/>
    <p:sldId id="372" r:id="rId6"/>
    <p:sldId id="362" r:id="rId7"/>
    <p:sldId id="363" r:id="rId8"/>
    <p:sldId id="364" r:id="rId9"/>
    <p:sldId id="365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9F7"/>
    <a:srgbClr val="E6F7FE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42" autoAdjust="0"/>
    <p:restoredTop sz="94660"/>
  </p:normalViewPr>
  <p:slideViewPr>
    <p:cSldViewPr>
      <p:cViewPr varScale="1">
        <p:scale>
          <a:sx n="168" d="100"/>
          <a:sy n="168" d="100"/>
        </p:scale>
        <p:origin x="144" y="300"/>
      </p:cViewPr>
      <p:guideLst>
        <p:guide orient="horz" pos="432"/>
        <p:guide pos="528"/>
        <p:guide pos="7152"/>
        <p:guide orient="horz" pos="38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40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6F103-508E-467C-AF53-B35FDC2F36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00A97-EEC9-4A42-B3B4-F5007EC270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CB4-478E-4505-A839-A5849C2F98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4ED2C-DC4C-4AFD-8B22-623D972747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38200" y="5822950"/>
            <a:ext cx="7086600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8200" y="5181600"/>
            <a:ext cx="7086600" cy="6421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Picture Placeholder 1"/>
          <p:cNvSpPr>
            <a:spLocks noGrp="1"/>
          </p:cNvSpPr>
          <p:nvPr>
            <p:ph type="pic" sz="quarter" idx="4294967295"/>
          </p:nvPr>
        </p:nvSpPr>
        <p:spPr>
          <a:xfrm>
            <a:off x="0" y="1"/>
            <a:ext cx="12192000" cy="4530354"/>
          </a:xfrm>
          <a:prstGeom prst="rect">
            <a:avLst/>
          </a:prstGeom>
        </p:spPr>
      </p:sp>
      <p:cxnSp>
        <p:nvCxnSpPr>
          <p:cNvPr id="8" name="Straight Connector 7"/>
          <p:cNvCxnSpPr/>
          <p:nvPr userDrawn="1"/>
        </p:nvCxnSpPr>
        <p:spPr>
          <a:xfrm>
            <a:off x="-4486" y="4536479"/>
            <a:ext cx="12196487" cy="0"/>
          </a:xfrm>
          <a:prstGeom prst="line">
            <a:avLst/>
          </a:prstGeom>
          <a:ln w="127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4400" y="5125389"/>
            <a:ext cx="3042289" cy="81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838200" y="685800"/>
            <a:ext cx="10515600" cy="1139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838200" y="1825625"/>
            <a:ext cx="10515600" cy="4346575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 baseline="0"/>
            </a:lvl1pPr>
            <a:lvl2pPr marL="685800" indent="-228600">
              <a:buClr>
                <a:srgbClr val="02A9F7"/>
              </a:buClr>
              <a:buFont typeface="Arial" panose="020B0604020202020204" pitchFamily="34" charset="0"/>
              <a:buChar char="‒"/>
              <a:defRPr sz="1800" baseline="0"/>
            </a:lvl2pPr>
            <a:lvl3pPr>
              <a:defRPr sz="1600" baseline="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838200" y="689331"/>
            <a:ext cx="10515600" cy="6207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72200" y="1817331"/>
            <a:ext cx="5181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02A9F7"/>
              </a:buCl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accent1"/>
              </a:buClr>
              <a:buFont typeface="Arial" panose="020B0604020202020204" pitchFamily="34" charset="0"/>
              <a:buChar char="‒"/>
              <a:defRPr sz="1800" baseline="0"/>
            </a:lvl2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5286"/>
            <a:ext cx="6723017" cy="8062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38200" y="685800"/>
            <a:ext cx="5562600" cy="533400"/>
          </a:xfrm>
          <a:prstGeom prst="rect">
            <a:avLst/>
          </a:prstGeom>
        </p:spPr>
        <p:txBody>
          <a:bodyPr anchor="b"/>
          <a:lstStyle>
            <a:lvl1pPr algn="r">
              <a:defRPr sz="3000" b="1" i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4"/>
          <p:cNvSpPr>
            <a:spLocks noGrp="1"/>
          </p:cNvSpPr>
          <p:nvPr>
            <p:ph sz="quarter" idx="11"/>
          </p:nvPr>
        </p:nvSpPr>
        <p:spPr>
          <a:xfrm>
            <a:off x="838200" y="1776779"/>
            <a:ext cx="4114800" cy="4395421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181600" y="0"/>
            <a:ext cx="7010400" cy="670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&gt;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0402"/>
            <a:ext cx="12192000" cy="1675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>
                <a:solidFill>
                  <a:srgbClr val="02A9F7"/>
                </a:solidFill>
                <a:sym typeface="+mn-ea"/>
              </a:rPr>
              <a:t>LOG ANALYZE</a:t>
            </a:r>
            <a:endParaRPr lang="en-US">
              <a:solidFill>
                <a:srgbClr val="02A9F7"/>
              </a:solidFill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441960" y="1770380"/>
            <a:ext cx="6678295" cy="2193925"/>
          </a:xfrm>
        </p:spPr>
        <p:txBody>
          <a:bodyPr/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Production monitoring and debugging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Resource usage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4" name="Picture Placeholder 3" descr="original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4897755" y="2876550"/>
            <a:ext cx="7010400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441960" y="1770380"/>
            <a:ext cx="6678295" cy="2193925"/>
          </a:xfrm>
        </p:spPr>
        <p:txBody>
          <a:bodyPr/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Performance analysis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Picture Placeholder 2"/>
          <p:cNvSpPr/>
          <p:nvPr>
            <p:ph type="pic" sz="quarter" idx="12"/>
          </p:nvPr>
        </p:nvSpPr>
        <p:spPr/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441960" y="1770380"/>
            <a:ext cx="6678295" cy="2193925"/>
          </a:xfrm>
        </p:spPr>
        <p:txBody>
          <a:bodyPr/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Tracking client requests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  <a:p>
            <a:pPr marL="285750" indent="-285750" algn="l">
              <a:lnSpc>
                <a:spcPct val="140000"/>
              </a:lnSpc>
              <a:buFont typeface="Wingdings" panose="05000000000000000000" charset="0"/>
              <a:buChar char="§"/>
            </a:pPr>
            <a:r>
              <a:rPr lang="en-US" altLang="x-none" sz="2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sym typeface="+mn-ea"/>
              </a:rPr>
              <a:t>Identifying key trends</a:t>
            </a:r>
            <a:endParaRPr lang="en-US" altLang="x-none" sz="2800" dirty="0" err="1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Picture Placeholder 2"/>
          <p:cNvSpPr/>
          <p:nvPr>
            <p:ph type="pic" sz="quarter" idx="12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Workflow</a:t>
            </a:r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266825" y="2153285"/>
          <a:ext cx="9175519" cy="287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9658350" imgH="3028950" progId="Paint.Picture">
                  <p:embed/>
                </p:oleObj>
              </mc:Choice>
              <mc:Fallback>
                <p:oleObj name="" r:id="rId1" imgW="9658350" imgH="3028950" progId="Paint.Picture">
                  <p:embed/>
                  <p:pic>
                    <p:nvPicPr>
                      <p:cNvPr id="0" name="Picture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6825" y="2153285"/>
                        <a:ext cx="9175519" cy="287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Logstash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12115" y="1649095"/>
            <a:ext cx="5830570" cy="4395470"/>
          </a:xfrm>
        </p:spPr>
        <p:txBody>
          <a:bodyPr/>
          <a:p>
            <a:r>
              <a:rPr lang="en-US" sz="2800"/>
              <a:t>Parse log line into readable format</a:t>
            </a:r>
            <a:endParaRPr lang="en-US" sz="280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sz="quarter" idx="12"/>
          </p:nvPr>
        </p:nvPicPr>
        <p:blipFill>
          <a:blip r:embed="rId1"/>
          <a:stretch>
            <a:fillRect/>
          </a:stretch>
        </p:blipFill>
        <p:spPr>
          <a:xfrm>
            <a:off x="4569460" y="2557145"/>
            <a:ext cx="701040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Elasticsearch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428625" y="1568450"/>
            <a:ext cx="5860415" cy="4395470"/>
          </a:xfrm>
        </p:spPr>
        <p:txBody>
          <a:bodyPr/>
          <a:p>
            <a:r>
              <a:rPr lang="en-US" sz="2800"/>
              <a:t>Store logs</a:t>
            </a:r>
            <a:endParaRPr lang="en-US" sz="2800"/>
          </a:p>
          <a:p>
            <a:r>
              <a:rPr lang="en-US" sz="2800"/>
              <a:t>Act as a datasource for Kibana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Kibana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5285" y="1527224"/>
            <a:ext cx="4114800" cy="4395421"/>
          </a:xfrm>
        </p:spPr>
        <p:txBody>
          <a:bodyPr/>
          <a:p>
            <a:r>
              <a:rPr lang="en-US" sz="2800"/>
              <a:t>Display data using chart</a:t>
            </a:r>
            <a:endParaRPr lang="en-US" sz="2800"/>
          </a:p>
        </p:txBody>
      </p:sp>
      <p:pic>
        <p:nvPicPr>
          <p:cNvPr id="7" name="Picture Placeholder 6" descr="C:\Users\lvthang\Desktop\New folder\es-apm-dashboard-request.pnges-apm-dashboard-request"/>
          <p:cNvPicPr>
            <a:picLocks noChangeAspect="1"/>
          </p:cNvPicPr>
          <p:nvPr>
            <p:ph type="pic" sz="quarter" idx="12"/>
          </p:nvPr>
        </p:nvPicPr>
        <p:blipFill>
          <a:blip r:embed="rId1"/>
          <a:srcRect/>
          <a:stretch>
            <a:fillRect/>
          </a:stretch>
        </p:blipFill>
        <p:spPr>
          <a:xfrm>
            <a:off x="4082415" y="2391410"/>
            <a:ext cx="7762875" cy="3877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Getting started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838200" y="2033905"/>
            <a:ext cx="5893435" cy="4138295"/>
          </a:xfrm>
        </p:spPr>
        <p:txBody>
          <a:bodyPr/>
          <a:p>
            <a:r>
              <a:rPr lang="en-US" sz="3200"/>
              <a:t>1. Know your log structure</a:t>
            </a:r>
            <a:endParaRPr lang="en-US" sz="3200"/>
          </a:p>
          <a:p>
            <a:r>
              <a:rPr lang="en-US" sz="3200"/>
              <a:t>2. Parse log by Logstash</a:t>
            </a:r>
            <a:endParaRPr lang="en-US" sz="3200"/>
          </a:p>
          <a:p>
            <a:r>
              <a:rPr lang="en-US" sz="3200"/>
              <a:t>3. Visualize by Kibana</a:t>
            </a:r>
            <a:endParaRPr lang="en-US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AVN Master Slide">
  <a:themeElements>
    <a:clrScheme name="AAVN Presentation Theme Colors">
      <a:dk1>
        <a:srgbClr val="424242"/>
      </a:dk1>
      <a:lt1>
        <a:sysClr val="window" lastClr="FFFFFF"/>
      </a:lt1>
      <a:dk2>
        <a:srgbClr val="44546A"/>
      </a:dk2>
      <a:lt2>
        <a:srgbClr val="E7E6E6"/>
      </a:lt2>
      <a:accent1>
        <a:srgbClr val="02A9F7"/>
      </a:accent1>
      <a:accent2>
        <a:srgbClr val="424242"/>
      </a:accent2>
      <a:accent3>
        <a:srgbClr val="FF9900"/>
      </a:accent3>
      <a:accent4>
        <a:srgbClr val="FF4A1A"/>
      </a:accent4>
      <a:accent5>
        <a:srgbClr val="FFF02B"/>
      </a:accent5>
      <a:accent6>
        <a:srgbClr val="2ECC71"/>
      </a:accent6>
      <a:hlink>
        <a:srgbClr val="0563C1"/>
      </a:hlink>
      <a:folHlink>
        <a:srgbClr val="954F72"/>
      </a:folHlink>
    </a:clrScheme>
    <a:fontScheme name="AAVN Presentation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Presentation</Application>
  <PresentationFormat>Widescreen</PresentationFormat>
  <Paragraphs>38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AAVN Master Slide</vt:lpstr>
      <vt:lpstr>Paint.Picture</vt:lpstr>
      <vt:lpstr>PowerPoint 演示文稿</vt:lpstr>
      <vt:lpstr>Benefits</vt:lpstr>
      <vt:lpstr>Benefits</vt:lpstr>
      <vt:lpstr>Benefits</vt:lpstr>
      <vt:lpstr>Workflow</vt:lpstr>
      <vt:lpstr>Logstash</vt:lpstr>
      <vt:lpstr>Elasticsearch</vt:lpstr>
      <vt:lpstr>Kibana</vt:lpstr>
      <vt:lpstr>Getting started</vt:lpstr>
    </vt:vector>
  </TitlesOfParts>
  <Company>axon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Luu</dc:creator>
  <cp:lastModifiedBy>ttnhan</cp:lastModifiedBy>
  <cp:revision>455</cp:revision>
  <dcterms:created xsi:type="dcterms:W3CDTF">2017-11-06T06:55:00Z</dcterms:created>
  <dcterms:modified xsi:type="dcterms:W3CDTF">2019-11-01T10:12:15Z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