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99" r:id="rId2"/>
    <p:sldId id="300" r:id="rId3"/>
    <p:sldId id="341" r:id="rId4"/>
    <p:sldId id="342" r:id="rId5"/>
    <p:sldId id="343" r:id="rId6"/>
    <p:sldId id="344" r:id="rId7"/>
    <p:sldId id="347" r:id="rId8"/>
    <p:sldId id="345" r:id="rId9"/>
    <p:sldId id="346" r:id="rId10"/>
    <p:sldId id="3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2" autoAdjust="0"/>
    <p:restoredTop sz="73864" autoAdjust="0"/>
  </p:normalViewPr>
  <p:slideViewPr>
    <p:cSldViewPr>
      <p:cViewPr varScale="1">
        <p:scale>
          <a:sx n="51" d="100"/>
          <a:sy n="51" d="100"/>
        </p:scale>
        <p:origin x="1316" y="24"/>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05-Nov-2019</a:t>
            </a:fld>
            <a:endParaRPr lang="en-US"/>
          </a:p>
        </p:txBody>
      </p:sp>
      <p:sp>
        <p:nvSpPr>
          <p:cNvPr id="4" name="Footer Placeholder 3">
            <a:extLst>
              <a:ext uri="{FF2B5EF4-FFF2-40B4-BE49-F238E27FC236}">
                <a16:creationId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05-Nov-2019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5</a:t>
            </a:fld>
            <a:endParaRPr lang="en-US"/>
          </a:p>
        </p:txBody>
      </p:sp>
    </p:spTree>
    <p:extLst>
      <p:ext uri="{BB962C8B-B14F-4D97-AF65-F5344CB8AC3E}">
        <p14:creationId xmlns:p14="http://schemas.microsoft.com/office/powerpoint/2010/main" val="264058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Various schemes have been proposed, ranging from the laissez faire approach taken by CORBA (Common Object Request Broker Architecture) to the stricter schemes used in DCOM (Distributed Component Object Model). With the advent of Web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off: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r>
              <a:rPr lang="en-US" baseline="0" dirty="0" smtClean="0"/>
              <a:t>Leave big footprint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7</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Control more</a:t>
            </a:r>
          </a:p>
          <a:p>
            <a:pPr marL="171450" indent="-171450">
              <a:buFontTx/>
              <a:buChar char="-"/>
            </a:pPr>
            <a:r>
              <a:rPr lang="en-US" baseline="0" dirty="0" smtClean="0"/>
              <a:t>Not Expose version on </a:t>
            </a:r>
            <a:r>
              <a:rPr lang="en-US" baseline="0" dirty="0" err="1" smtClean="0"/>
              <a:t>url</a:t>
            </a:r>
            <a:endParaRPr lang="en-US" dirty="0" smtClean="0"/>
          </a:p>
          <a:p>
            <a:r>
              <a:rPr lang="en-US" dirty="0" smtClean="0"/>
              <a:t>Trace</a:t>
            </a:r>
            <a:r>
              <a:rPr lang="en-US" baseline="0" dirty="0" smtClean="0"/>
              <a:t> off: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form</a:t>
            </a:r>
          </a:p>
          <a:p>
            <a:pPr marL="171450" indent="-171450">
              <a:buFontTx/>
              <a:buChar char="-"/>
            </a:pPr>
            <a:r>
              <a:rPr lang="en-US" baseline="0" dirty="0" smtClean="0"/>
              <a:t>Difficult to test</a:t>
            </a:r>
          </a:p>
          <a:p>
            <a:pPr marL="171450" indent="-171450">
              <a:buFontTx/>
              <a:buChar char="-"/>
            </a:pPr>
            <a:r>
              <a:rPr lang="en-US" baseline="0" dirty="0" smtClean="0"/>
              <a:t>Cannot call directly from browser</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 off:</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402954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APIs can be among your greatest assets or liabilities.</a:t>
            </a:r>
            <a:r>
              <a:rPr lang="en-US" sz="1200" b="0" i="0" kern="1200" dirty="0" smtClean="0">
                <a:solidFill>
                  <a:schemeClr val="tx1"/>
                </a:solidFill>
                <a:effectLst/>
                <a:latin typeface="+mn-lt"/>
                <a:ea typeface="+mn-ea"/>
                <a:cs typeface="+mn-cs"/>
              </a:rPr>
              <a:t> Good APIs create long-term customers; bad ones create long-term support nightmares.</a:t>
            </a:r>
          </a:p>
          <a:p>
            <a:r>
              <a:rPr lang="en-US" sz="1200" b="1" i="0" kern="1200" dirty="0" smtClean="0">
                <a:solidFill>
                  <a:schemeClr val="tx1"/>
                </a:solidFill>
                <a:effectLst/>
                <a:latin typeface="+mn-lt"/>
                <a:ea typeface="+mn-ea"/>
                <a:cs typeface="+mn-cs"/>
              </a:rPr>
              <a:t>Public APIs, like diamonds, are forever.</a:t>
            </a:r>
            <a:r>
              <a:rPr lang="en-US" sz="1200" b="0" i="0" kern="1200" dirty="0" smtClean="0">
                <a:solidFill>
                  <a:schemeClr val="tx1"/>
                </a:solidFill>
                <a:effectLst/>
                <a:latin typeface="+mn-lt"/>
                <a:ea typeface="+mn-ea"/>
                <a:cs typeface="+mn-cs"/>
              </a:rPr>
              <a:t> You have one chance to get it right so give it your best.</a:t>
            </a:r>
          </a:p>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690593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571E0C-2E67-43C2-9918-1226BF86C48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a16="http://schemas.microsoft.com/office/drawing/2014/main" id="{54B04121-0DE3-48F2-A382-8E050791BB2A}"/>
              </a:ext>
            </a:extLst>
          </p:cNvPr>
          <p:cNvSpPr>
            <a:spLocks noGrp="1"/>
          </p:cNvSpPr>
          <p:nvPr>
            <p:ph type="body" sz="quarter" idx="11"/>
          </p:nvPr>
        </p:nvSpPr>
        <p:spPr>
          <a:xfrm>
            <a:off x="838200" y="1629951"/>
            <a:ext cx="5562600" cy="3289313"/>
          </a:xfrm>
        </p:spPr>
        <p:txBody>
          <a:bodyPr/>
          <a:lstStyle/>
          <a:p>
            <a:r>
              <a:rPr lang="en-US" dirty="0" smtClean="0"/>
              <a:t>Describe your data</a:t>
            </a:r>
          </a:p>
          <a:p>
            <a:r>
              <a:rPr lang="en-US" dirty="0" smtClean="0"/>
              <a:t>Ask for what you want</a:t>
            </a:r>
          </a:p>
          <a:p>
            <a:r>
              <a:rPr lang="en-US" dirty="0" smtClean="0"/>
              <a:t>Get predictable results</a:t>
            </a:r>
          </a:p>
          <a:p>
            <a:r>
              <a:rPr lang="en-US" dirty="0" smtClean="0"/>
              <a:t>Enable Contract Driven Development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spTree>
    <p:extLst>
      <p:ext uri="{BB962C8B-B14F-4D97-AF65-F5344CB8AC3E}">
        <p14:creationId xmlns:p14="http://schemas.microsoft.com/office/powerpoint/2010/main" val="425769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068"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47006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p>
        </p:txBody>
      </p:sp>
    </p:spTree>
    <p:extLst>
      <p:ext uri="{BB962C8B-B14F-4D97-AF65-F5344CB8AC3E}">
        <p14:creationId xmlns:p14="http://schemas.microsoft.com/office/powerpoint/2010/main" val="277689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344" y="0"/>
            <a:ext cx="7942201" cy="6858000"/>
          </a:xfrm>
          <a:prstGeom prst="rect">
            <a:avLst/>
          </a:prstGeom>
        </p:spPr>
      </p:pic>
      <p:sp>
        <p:nvSpPr>
          <p:cNvPr id="11" name="TextBox 10"/>
          <p:cNvSpPr txBox="1"/>
          <p:nvPr/>
        </p:nvSpPr>
        <p:spPr>
          <a:xfrm>
            <a:off x="0" y="1219200"/>
            <a:ext cx="4230344" cy="646331"/>
          </a:xfrm>
          <a:prstGeom prst="rect">
            <a:avLst/>
          </a:prstGeom>
          <a:solidFill>
            <a:srgbClr val="02A9F7"/>
          </a:solidFill>
        </p:spPr>
        <p:txBody>
          <a:bodyPr wrap="square" rtlCol="0">
            <a:spAutoFit/>
          </a:bodyPr>
          <a:lstStyle/>
          <a:p>
            <a:r>
              <a:rPr lang="en-US" dirty="0" smtClean="0">
                <a:solidFill>
                  <a:schemeClr val="accent5">
                    <a:lumMod val="60000"/>
                    <a:lumOff val="40000"/>
                  </a:schemeClr>
                </a:solidFill>
              </a:rPr>
              <a:t>When I try to be naughty and ask for something not on the schema</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14443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Support Multiple API version</a:t>
            </a:r>
            <a:endParaRPr lang="en-US" dirty="0"/>
          </a:p>
        </p:txBody>
      </p:sp>
      <p:sp>
        <p:nvSpPr>
          <p:cNvPr id="3" name="Text Placeholder 2"/>
          <p:cNvSpPr>
            <a:spLocks noGrp="1"/>
          </p:cNvSpPr>
          <p:nvPr>
            <p:ph type="body" sz="quarter" idx="11"/>
          </p:nvPr>
        </p:nvSpPr>
        <p:spPr>
          <a:xfrm>
            <a:off x="609600" y="1524000"/>
            <a:ext cx="10515600" cy="5181600"/>
          </a:xfrm>
        </p:spPr>
        <p:txBody>
          <a:bodyPr/>
          <a:lstStyle/>
          <a:p>
            <a:r>
              <a:rPr lang="en-US" sz="2400" dirty="0" smtClean="0"/>
              <a:t>Everything will change and grow</a:t>
            </a:r>
          </a:p>
          <a:p>
            <a:r>
              <a:rPr lang="en-US" sz="2400" dirty="0" smtClean="0"/>
              <a:t>Backward compatible (aka: not breaking existing clients)</a:t>
            </a:r>
          </a:p>
          <a:p>
            <a:r>
              <a:rPr lang="en-US" sz="2400" dirty="0" smtClean="0"/>
              <a:t>How?</a:t>
            </a:r>
          </a:p>
          <a:p>
            <a:pPr lvl="1"/>
            <a:r>
              <a:rPr lang="en-US" sz="2400" dirty="0" smtClean="0"/>
              <a:t>Point to point: URL</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/v1</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/v2</a:t>
            </a:r>
          </a:p>
          <a:p>
            <a:pPr lvl="1"/>
            <a:r>
              <a:rPr lang="en-US" sz="2400" dirty="0" smtClean="0"/>
              <a:t>Compatible</a:t>
            </a:r>
            <a:r>
              <a:rPr lang="en-US" sz="2400" dirty="0" smtClean="0"/>
              <a:t>:</a:t>
            </a:r>
          </a:p>
          <a:p>
            <a:pPr lvl="2"/>
            <a:r>
              <a:rPr lang="en-US" sz="2200" dirty="0" smtClean="0"/>
              <a:t>Query parameter</a:t>
            </a:r>
            <a:endParaRPr lang="en-US" sz="2200" dirty="0" smtClean="0"/>
          </a:p>
          <a:p>
            <a:pPr lvl="2"/>
            <a:r>
              <a:rPr lang="en-US" sz="2200" dirty="0" smtClean="0"/>
              <a:t>Custom request header: </a:t>
            </a:r>
          </a:p>
          <a:p>
            <a:pPr marL="914400" lvl="2" indent="0">
              <a:buNone/>
            </a:pPr>
            <a:r>
              <a:rPr lang="en-US" sz="2200" dirty="0">
                <a:solidFill>
                  <a:schemeClr val="accent3">
                    <a:lumMod val="75000"/>
                  </a:schemeClr>
                </a:solidFill>
              </a:rPr>
              <a:t>	</a:t>
            </a:r>
            <a:r>
              <a:rPr lang="en-US" sz="2200" dirty="0" err="1" smtClean="0">
                <a:solidFill>
                  <a:schemeClr val="accent3">
                    <a:lumMod val="75000"/>
                  </a:schemeClr>
                </a:solidFill>
              </a:rPr>
              <a:t>api</a:t>
            </a:r>
            <a:r>
              <a:rPr lang="en-US" sz="2200" dirty="0" smtClean="0">
                <a:solidFill>
                  <a:schemeClr val="accent3">
                    <a:lumMod val="75000"/>
                  </a:schemeClr>
                </a:solidFill>
              </a:rPr>
              <a:t>-version</a:t>
            </a:r>
            <a:r>
              <a:rPr lang="en-US" sz="2200" dirty="0">
                <a:solidFill>
                  <a:schemeClr val="accent3">
                    <a:lumMod val="75000"/>
                  </a:schemeClr>
                </a:solidFill>
              </a:rPr>
              <a:t>: </a:t>
            </a:r>
            <a:r>
              <a:rPr lang="en-US" sz="2200" dirty="0" smtClean="0">
                <a:solidFill>
                  <a:schemeClr val="accent3">
                    <a:lumMod val="75000"/>
                  </a:schemeClr>
                </a:solidFill>
              </a:rPr>
              <a:t>2</a:t>
            </a:r>
            <a:endParaRPr lang="en-US" sz="2200" dirty="0">
              <a:solidFill>
                <a:schemeClr val="accent3">
                  <a:lumMod val="75000"/>
                </a:schemeClr>
              </a:solidFill>
            </a:endParaRPr>
          </a:p>
          <a:p>
            <a:pPr lvl="2"/>
            <a:r>
              <a:rPr lang="en-US" sz="2200" dirty="0" smtClean="0"/>
              <a:t>Content negotiation:</a:t>
            </a:r>
            <a:r>
              <a:rPr lang="en-US" sz="2400" dirty="0" smtClean="0"/>
              <a:t> </a:t>
            </a:r>
            <a:endParaRPr lang="en-US" sz="2400" dirty="0" smtClean="0"/>
          </a:p>
          <a:p>
            <a:pPr marL="914400" lvl="2" indent="0">
              <a:buNone/>
            </a:pPr>
            <a:r>
              <a:rPr lang="en-US" sz="2400" dirty="0">
                <a:solidFill>
                  <a:schemeClr val="accent3">
                    <a:lumMod val="75000"/>
                  </a:schemeClr>
                </a:solidFill>
              </a:rPr>
              <a:t>	</a:t>
            </a:r>
            <a:r>
              <a:rPr lang="en-US" sz="2400" dirty="0" smtClean="0">
                <a:solidFill>
                  <a:schemeClr val="accent3">
                    <a:lumMod val="75000"/>
                  </a:schemeClr>
                </a:solidFill>
              </a:rPr>
              <a:t>Accept</a:t>
            </a:r>
            <a:r>
              <a:rPr lang="en-US" sz="2400" dirty="0">
                <a:solidFill>
                  <a:schemeClr val="accent3">
                    <a:lumMod val="75000"/>
                  </a:schemeClr>
                </a:solidFill>
              </a:rPr>
              <a:t>: </a:t>
            </a:r>
            <a:r>
              <a:rPr lang="en-US" sz="2400" dirty="0" smtClean="0">
                <a:solidFill>
                  <a:schemeClr val="accent3">
                    <a:lumMod val="75000"/>
                  </a:schemeClr>
                </a:solidFill>
              </a:rPr>
              <a:t>application/vnd.haveibeenpwned.v2+json</a:t>
            </a:r>
          </a:p>
          <a:p>
            <a:pPr lvl="2"/>
            <a:r>
              <a:rPr lang="en-US" sz="2200" dirty="0"/>
              <a:t>Continuous versioning</a:t>
            </a:r>
          </a:p>
          <a:p>
            <a:pPr marL="457200" lvl="1" indent="0">
              <a:buNone/>
            </a:pPr>
            <a:r>
              <a:rPr lang="en-US" sz="2600" dirty="0" smtClean="0">
                <a:solidFill>
                  <a:schemeClr val="accent3">
                    <a:lumMod val="75000"/>
                  </a:schemeClr>
                </a:solidFill>
              </a:rPr>
              <a:t>…</a:t>
            </a:r>
            <a:endParaRPr lang="en-US" sz="2600" dirty="0">
              <a:solidFill>
                <a:schemeClr val="accent3">
                  <a:lumMod val="75000"/>
                </a:schemeClr>
              </a:solidFill>
            </a:endParaRPr>
          </a:p>
        </p:txBody>
      </p:sp>
    </p:spTree>
    <p:extLst>
      <p:ext uri="{BB962C8B-B14F-4D97-AF65-F5344CB8AC3E}">
        <p14:creationId xmlns:p14="http://schemas.microsoft.com/office/powerpoint/2010/main" val="32247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16351"/>
            <a:ext cx="10210800" cy="6237594"/>
          </a:xfrm>
          <a:prstGeom prst="rect">
            <a:avLst/>
          </a:prstGeom>
        </p:spPr>
      </p:pic>
      <p:sp>
        <p:nvSpPr>
          <p:cNvPr id="5" name="TextBox 4"/>
          <p:cNvSpPr txBox="1"/>
          <p:nvPr/>
        </p:nvSpPr>
        <p:spPr>
          <a:xfrm flipH="1">
            <a:off x="6248400" y="4266057"/>
            <a:ext cx="5943600" cy="1200329"/>
          </a:xfrm>
          <a:prstGeom prst="rect">
            <a:avLst/>
          </a:prstGeom>
          <a:solidFill>
            <a:srgbClr val="02A9F7"/>
          </a:solidFill>
        </p:spPr>
        <p:txBody>
          <a:bodyPr wrap="square" rtlCol="0">
            <a:spAutoFit/>
          </a:bodyPr>
          <a:lstStyle/>
          <a:p>
            <a:pPr lvl="1"/>
            <a:r>
              <a:rPr lang="en-US" sz="2400" dirty="0" smtClean="0"/>
              <a:t>URLs:</a:t>
            </a:r>
            <a:endParaRPr lang="en-US" sz="2400" dirty="0"/>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/v1</a:t>
            </a:r>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/v2</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a:solidFill>
                  <a:srgbClr val="02A9F7"/>
                </a:solidFill>
              </a:rPr>
              <a:t>Point to point</a:t>
            </a:r>
          </a:p>
        </p:txBody>
      </p:sp>
      <p:sp>
        <p:nvSpPr>
          <p:cNvPr id="2" name="TextBox 1"/>
          <p:cNvSpPr txBox="1"/>
          <p:nvPr/>
        </p:nvSpPr>
        <p:spPr>
          <a:xfrm>
            <a:off x="8458200" y="5543729"/>
            <a:ext cx="3791607" cy="1314271"/>
          </a:xfrm>
          <a:prstGeom prst="rect">
            <a:avLst/>
          </a:prstGeom>
          <a:solidFill>
            <a:schemeClr val="accent5">
              <a:lumMod val="20000"/>
              <a:lumOff val="80000"/>
            </a:schemeClr>
          </a:solidFill>
        </p:spPr>
        <p:txBody>
          <a:bodyPr wrap="square" rtlCol="0">
            <a:noAutofit/>
          </a:bodyPr>
          <a:lstStyle/>
          <a:p>
            <a:r>
              <a:rPr lang="en-US" sz="2400" i="1" dirty="0" smtClean="0">
                <a:solidFill>
                  <a:srgbClr val="FFC000"/>
                </a:solidFill>
              </a:rPr>
              <a:t>DevOps</a:t>
            </a:r>
            <a:endParaRPr lang="en-US" sz="2400" i="1" dirty="0">
              <a:solidFill>
                <a:srgbClr val="FFC000"/>
              </a:solidFill>
            </a:endParaRPr>
          </a:p>
          <a:p>
            <a:r>
              <a:rPr lang="en-US" sz="2400" i="1" dirty="0" smtClean="0">
                <a:solidFill>
                  <a:srgbClr val="FFC000"/>
                </a:solidFill>
              </a:rPr>
              <a:t>Footprints</a:t>
            </a:r>
          </a:p>
          <a:p>
            <a:r>
              <a:rPr lang="en-US" sz="2400" i="1" dirty="0" smtClean="0">
                <a:solidFill>
                  <a:srgbClr val="FFC000"/>
                </a:solidFill>
              </a:rPr>
              <a:t>Maintenance</a:t>
            </a:r>
            <a:endParaRPr lang="en-US" sz="2400" i="1" dirty="0">
              <a:solidFill>
                <a:srgbClr val="FFC000"/>
              </a:solidFill>
            </a:endParaRPr>
          </a:p>
        </p:txBody>
      </p:sp>
    </p:spTree>
    <p:extLst>
      <p:ext uri="{BB962C8B-B14F-4D97-AF65-F5344CB8AC3E}">
        <p14:creationId xmlns:p14="http://schemas.microsoft.com/office/powerpoint/2010/main" val="40083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447800"/>
            <a:ext cx="11870850" cy="5410200"/>
          </a:xfrm>
          <a:prstGeom prst="rect">
            <a:avLst/>
          </a:prstGeom>
        </p:spPr>
      </p:pic>
      <p:sp>
        <p:nvSpPr>
          <p:cNvPr id="5" name="TextBox 4"/>
          <p:cNvSpPr txBox="1"/>
          <p:nvPr/>
        </p:nvSpPr>
        <p:spPr>
          <a:xfrm flipH="1">
            <a:off x="0" y="838200"/>
            <a:ext cx="7848600" cy="609600"/>
          </a:xfrm>
          <a:prstGeom prst="rect">
            <a:avLst/>
          </a:prstGeom>
          <a:solidFill>
            <a:srgbClr val="02A9F7"/>
          </a:solidFill>
        </p:spPr>
        <p:txBody>
          <a:bodyPr wrap="none" lIns="0" tIns="0" rIns="91440" bIns="0" rtlCol="0" anchor="ctr">
            <a:noAutofit/>
          </a:bodyPr>
          <a:lstStyle/>
          <a:p>
            <a:pPr lvl="2" algn="r"/>
            <a:r>
              <a:rPr lang="en-US" sz="2200" dirty="0" smtClean="0"/>
              <a:t>Accepted </a:t>
            </a:r>
            <a:r>
              <a:rPr lang="en-US" sz="2200" dirty="0"/>
              <a:t>header:</a:t>
            </a:r>
            <a:r>
              <a:rPr lang="en-US" sz="2400" dirty="0"/>
              <a:t> </a:t>
            </a:r>
            <a:r>
              <a:rPr lang="en-US" sz="2400" dirty="0" smtClean="0">
                <a:solidFill>
                  <a:schemeClr val="bg1"/>
                </a:solidFill>
              </a:rPr>
              <a:t>Accept</a:t>
            </a:r>
            <a:r>
              <a:rPr lang="en-US" sz="2400" dirty="0">
                <a:solidFill>
                  <a:schemeClr val="bg1"/>
                </a:solidFill>
              </a:rPr>
              <a:t>: </a:t>
            </a:r>
            <a:r>
              <a:rPr lang="en-US" sz="2400" dirty="0" smtClean="0">
                <a:solidFill>
                  <a:schemeClr val="bg1"/>
                </a:solidFill>
              </a:rPr>
              <a:t>application/vnd.github.v3+json</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7" name="TextBox 6"/>
          <p:cNvSpPr txBox="1"/>
          <p:nvPr/>
        </p:nvSpPr>
        <p:spPr>
          <a:xfrm>
            <a:off x="7315200" y="5334001"/>
            <a:ext cx="4876800" cy="1524000"/>
          </a:xfrm>
          <a:prstGeom prst="rect">
            <a:avLst/>
          </a:prstGeom>
          <a:solidFill>
            <a:schemeClr val="accent5">
              <a:lumMod val="20000"/>
              <a:lumOff val="80000"/>
            </a:schemeClr>
          </a:solidFill>
        </p:spPr>
        <p:txBody>
          <a:bodyPr wrap="square" rtlCol="0">
            <a:noAutofit/>
          </a:bodyPr>
          <a:lstStyle>
            <a:defPPr>
              <a:defRPr lang="en-US"/>
            </a:defPPr>
            <a:lvl1pPr>
              <a:defRPr sz="2400" i="1">
                <a:solidFill>
                  <a:srgbClr val="FFC000"/>
                </a:solidFill>
              </a:defRPr>
            </a:lvl1pPr>
          </a:lstStyle>
          <a:p>
            <a:r>
              <a:rPr lang="en-US" dirty="0"/>
              <a:t>Consumer’s </a:t>
            </a:r>
            <a:r>
              <a:rPr lang="en-US" dirty="0" smtClean="0"/>
              <a:t>effort</a:t>
            </a:r>
            <a:br>
              <a:rPr lang="en-US" dirty="0" smtClean="0"/>
            </a:br>
            <a:r>
              <a:rPr lang="en-US" dirty="0" smtClean="0"/>
              <a:t>Not calling directly from browser</a:t>
            </a:r>
          </a:p>
          <a:p>
            <a:r>
              <a:rPr lang="en-US" dirty="0" smtClean="0"/>
              <a:t>Not easy to test</a:t>
            </a:r>
            <a:endParaRPr lang="en-US" dirty="0"/>
          </a:p>
        </p:txBody>
      </p:sp>
    </p:spTree>
    <p:extLst>
      <p:ext uri="{BB962C8B-B14F-4D97-AF65-F5344CB8AC3E}">
        <p14:creationId xmlns:p14="http://schemas.microsoft.com/office/powerpoint/2010/main" val="176232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72"/>
          <a:stretch/>
        </p:blipFill>
        <p:spPr>
          <a:xfrm>
            <a:off x="0" y="1447800"/>
            <a:ext cx="12192000" cy="5169514"/>
          </a:xfrm>
          <a:prstGeom prst="rect">
            <a:avLst/>
          </a:prstGeom>
        </p:spPr>
      </p:pic>
      <p:sp>
        <p:nvSpPr>
          <p:cNvPr id="6" name="TextBox 5"/>
          <p:cNvSpPr txBox="1"/>
          <p:nvPr/>
        </p:nvSpPr>
        <p:spPr>
          <a:xfrm flipH="1">
            <a:off x="0" y="642068"/>
            <a:ext cx="4114800" cy="430887"/>
          </a:xfrm>
          <a:prstGeom prst="rect">
            <a:avLst/>
          </a:prstGeom>
          <a:solidFill>
            <a:srgbClr val="02A9F7"/>
          </a:solidFill>
        </p:spPr>
        <p:txBody>
          <a:bodyPr wrap="square" rtlCol="0">
            <a:spAutoFit/>
          </a:bodyPr>
          <a:lstStyle/>
          <a:p>
            <a:pPr lvl="2"/>
            <a:r>
              <a:rPr lang="en-US" sz="2200" dirty="0"/>
              <a:t>Continuous versioning</a:t>
            </a:r>
          </a:p>
        </p:txBody>
      </p:sp>
      <p:sp>
        <p:nvSpPr>
          <p:cNvPr id="5" name="TextBox 4"/>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2" name="TextBox 1"/>
          <p:cNvSpPr txBox="1"/>
          <p:nvPr/>
        </p:nvSpPr>
        <p:spPr>
          <a:xfrm>
            <a:off x="8305801" y="4953000"/>
            <a:ext cx="3886200" cy="842665"/>
          </a:xfrm>
          <a:prstGeom prst="rect">
            <a:avLst/>
          </a:prstGeom>
          <a:solidFill>
            <a:schemeClr val="accent5">
              <a:lumMod val="20000"/>
              <a:lumOff val="80000"/>
            </a:schemeClr>
          </a:solidFill>
        </p:spPr>
        <p:txBody>
          <a:bodyPr wrap="square" rtlCol="0" anchor="ctr">
            <a:noAutofit/>
          </a:bodyPr>
          <a:lstStyle/>
          <a:p>
            <a:r>
              <a:rPr lang="en-US" sz="2400" i="1" dirty="0">
                <a:solidFill>
                  <a:srgbClr val="FFC000"/>
                </a:solidFill>
              </a:rPr>
              <a:t>Engineering</a:t>
            </a:r>
            <a:r>
              <a:rPr lang="en-US" dirty="0" smtClean="0"/>
              <a:t> </a:t>
            </a:r>
            <a:r>
              <a:rPr lang="en-US" sz="2400" i="1" dirty="0" smtClean="0">
                <a:solidFill>
                  <a:srgbClr val="FFC000"/>
                </a:solidFill>
              </a:rPr>
              <a:t>awareness</a:t>
            </a:r>
            <a:endParaRPr lang="en-US" sz="2400" i="1" dirty="0">
              <a:solidFill>
                <a:srgbClr val="FFC000"/>
              </a:solidFill>
            </a:endParaRPr>
          </a:p>
        </p:txBody>
      </p:sp>
    </p:spTree>
    <p:extLst>
      <p:ext uri="{BB962C8B-B14F-4D97-AF65-F5344CB8AC3E}">
        <p14:creationId xmlns:p14="http://schemas.microsoft.com/office/powerpoint/2010/main" val="29991770"/>
      </p:ext>
    </p:extLst>
  </p:cSld>
  <p:clrMapOvr>
    <a:masterClrMapping/>
  </p:clrMapOvr>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10169</TotalTime>
  <Words>280</Words>
  <Application>Microsoft Office PowerPoint</Application>
  <PresentationFormat>Widescreen</PresentationFormat>
  <Paragraphs>64</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AAVN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axon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An Doan Thuy</cp:lastModifiedBy>
  <cp:revision>461</cp:revision>
  <dcterms:created xsi:type="dcterms:W3CDTF">2017-11-06T06:55:16Z</dcterms:created>
  <dcterms:modified xsi:type="dcterms:W3CDTF">2019-11-05T08:06:58Z</dcterms:modified>
</cp:coreProperties>
</file>