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6"/>
  </p:handoutMasterIdLst>
  <p:sldIdLst>
    <p:sldId id="360" r:id="rId3"/>
    <p:sldId id="369" r:id="rId4"/>
    <p:sldId id="367" r:id="rId6"/>
    <p:sldId id="363" r:id="rId7"/>
    <p:sldId id="361" r:id="rId8"/>
    <p:sldId id="354" r:id="rId9"/>
    <p:sldId id="377" r:id="rId10"/>
    <p:sldId id="378" r:id="rId11"/>
    <p:sldId id="379" r:id="rId12"/>
    <p:sldId id="353" r:id="rId13"/>
    <p:sldId id="364" r:id="rId14"/>
    <p:sldId id="3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A9F7"/>
    <a:srgbClr val="E6F7FE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42" autoAdjust="0"/>
    <p:restoredTop sz="94660"/>
  </p:normalViewPr>
  <p:slideViewPr>
    <p:cSldViewPr>
      <p:cViewPr varScale="1">
        <p:scale>
          <a:sx n="168" d="100"/>
          <a:sy n="168" d="100"/>
        </p:scale>
        <p:origin x="144" y="300"/>
      </p:cViewPr>
      <p:guideLst>
        <p:guide orient="horz" pos="432"/>
        <p:guide pos="528"/>
        <p:guide pos="7152"/>
        <p:guide orient="horz" pos="385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21" d="100"/>
          <a:sy n="121" d="100"/>
        </p:scale>
        <p:origin x="40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6F103-508E-467C-AF53-B35FDC2F36C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00A97-EEC9-4A42-B3B4-F5007EC270F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D6CB4-478E-4505-A839-A5849C2F988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4ED2C-DC4C-4AFD-8B22-623D9727471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1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5822950"/>
            <a:ext cx="7086600" cy="349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8200" y="5181600"/>
            <a:ext cx="7086600" cy="6421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4" name="Picture Placeholder 1"/>
          <p:cNvSpPr>
            <a:spLocks noGrp="1"/>
          </p:cNvSpPr>
          <p:nvPr>
            <p:ph type="pic" sz="quarter" idx="4294967295"/>
          </p:nvPr>
        </p:nvSpPr>
        <p:spPr>
          <a:xfrm>
            <a:off x="0" y="1"/>
            <a:ext cx="12192000" cy="4530354"/>
          </a:xfrm>
          <a:prstGeom prst="rect">
            <a:avLst/>
          </a:prstGeom>
        </p:spPr>
      </p:sp>
      <p:cxnSp>
        <p:nvCxnSpPr>
          <p:cNvPr id="8" name="Straight Connector 7"/>
          <p:cNvCxnSpPr/>
          <p:nvPr userDrawn="1"/>
        </p:nvCxnSpPr>
        <p:spPr>
          <a:xfrm>
            <a:off x="-4486" y="4536479"/>
            <a:ext cx="12196487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34400" y="5125389"/>
            <a:ext cx="3042289" cy="81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838200" y="685800"/>
            <a:ext cx="10515600" cy="1139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8200" y="1825625"/>
            <a:ext cx="10515600" cy="4346575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 baseline="0"/>
            </a:lvl1pPr>
            <a:lvl2pPr marL="685800" indent="-228600">
              <a:buClr>
                <a:srgbClr val="02A9F7"/>
              </a:buClr>
              <a:buFont typeface="Arial" panose="020B0604020202020204" pitchFamily="34" charset="0"/>
              <a:buChar char="‒"/>
              <a:defRPr sz="1800" baseline="0"/>
            </a:lvl2pPr>
            <a:lvl3pPr>
              <a:defRPr sz="1600" baseline="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17331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02A9F7"/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1"/>
              </a:buClr>
              <a:buFont typeface="Arial" panose="020B0604020202020204" pitchFamily="34" charset="0"/>
              <a:buChar char="‒"/>
              <a:defRPr sz="1800" baseline="0"/>
            </a:lvl2pPr>
          </a:lstStyle>
          <a:p>
            <a:pPr lvl="0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838200" y="689331"/>
            <a:ext cx="10515600" cy="620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72200" y="1817331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02A9F7"/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1"/>
              </a:buClr>
              <a:buFont typeface="Arial" panose="020B0604020202020204" pitchFamily="34" charset="0"/>
              <a:buChar char="‒"/>
              <a:defRPr sz="1800" baseline="0"/>
            </a:lvl2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5286"/>
            <a:ext cx="6723017" cy="8062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685800"/>
            <a:ext cx="5562600" cy="533400"/>
          </a:xfrm>
          <a:prstGeom prst="rect">
            <a:avLst/>
          </a:prstGeom>
        </p:spPr>
        <p:txBody>
          <a:bodyPr anchor="b"/>
          <a:lstStyle>
            <a:lvl1pPr algn="r">
              <a:defRPr sz="3000" b="1" i="0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Content Placeholder 14"/>
          <p:cNvSpPr>
            <a:spLocks noGrp="1"/>
          </p:cNvSpPr>
          <p:nvPr>
            <p:ph sz="quarter" idx="11"/>
          </p:nvPr>
        </p:nvSpPr>
        <p:spPr>
          <a:xfrm>
            <a:off x="838200" y="1776779"/>
            <a:ext cx="4114800" cy="4395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000"/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181600" y="0"/>
            <a:ext cx="7010400" cy="670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Picture &gt; Send to Back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0402"/>
            <a:ext cx="12192000" cy="1675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/>
          <p:nvPr>
            <p:ph sz="quarter" idx="10"/>
          </p:nvPr>
        </p:nvSpPr>
        <p:spPr>
          <a:xfrm>
            <a:off x="838200" y="656590"/>
            <a:ext cx="10908665" cy="882650"/>
          </a:xfrm>
        </p:spPr>
        <p:txBody>
          <a:bodyPr/>
          <a:p>
            <a:pPr algn="dist">
              <a:lnSpc>
                <a:spcPct val="120000"/>
              </a:lnSpc>
            </a:pPr>
            <a:r>
              <a:rPr lang="en-US" sz="4000">
                <a:solidFill>
                  <a:srgbClr val="02A9F7"/>
                </a:solidFill>
              </a:rPr>
              <a:t>JAVA PLATFORM MODULE SYSTEM (JPMS)</a:t>
            </a:r>
            <a:endParaRPr lang="en-US" sz="4000">
              <a:solidFill>
                <a:srgbClr val="02A9F7"/>
              </a:solidFill>
            </a:endParaRPr>
          </a:p>
        </p:txBody>
      </p:sp>
      <p:graphicFrame>
        <p:nvGraphicFramePr>
          <p:cNvPr id="17" name="Object 16"/>
          <p:cNvGraphicFramePr/>
          <p:nvPr/>
        </p:nvGraphicFramePr>
        <p:xfrm>
          <a:off x="1204595" y="2490470"/>
          <a:ext cx="10175240" cy="310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" imgW="11229975" imgH="4238625" progId="Paint.Picture">
                  <p:embed/>
                </p:oleObj>
              </mc:Choice>
              <mc:Fallback>
                <p:oleObj name="" r:id="rId1" imgW="11229975" imgH="4238625" progId="Paint.Picture">
                  <p:embed/>
                  <p:pic>
                    <p:nvPicPr>
                      <p:cNvPr id="0" name="Picture 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04595" y="2490470"/>
                        <a:ext cx="10175240" cy="310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1865" y="145415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JPMS: Module Path</a:t>
            </a:r>
            <a:endParaRPr lang="en-US"/>
          </a:p>
        </p:txBody>
      </p:sp>
      <p:pic>
        <p:nvPicPr>
          <p:cNvPr id="4" name="Picture Placeholder 3"/>
          <p:cNvPicPr>
            <a:picLocks noChangeAspect="1"/>
          </p:cNvPicPr>
          <p:nvPr>
            <p:ph type="pic" sz="quarter" idx="12"/>
          </p:nvPr>
        </p:nvPicPr>
        <p:blipFill>
          <a:blip r:embed="rId1"/>
          <a:stretch>
            <a:fillRect/>
          </a:stretch>
        </p:blipFill>
        <p:spPr>
          <a:xfrm>
            <a:off x="6548120" y="1819910"/>
            <a:ext cx="5349875" cy="412877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34950" y="1819910"/>
            <a:ext cx="5960110" cy="41382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000"/>
              <a:t>JPMS: Migration challenges</a:t>
            </a:r>
            <a:endParaRPr lang="en-US" sz="30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80770" y="1932940"/>
            <a:ext cx="8473440" cy="41097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600" b="1">
                <a:sym typeface="+mn-ea"/>
              </a:rPr>
              <a:t>Encapsulated JDK internal APIs</a:t>
            </a:r>
            <a:endParaRPr lang="en-US" sz="2600" b="1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600" b="1">
                <a:sym typeface="+mn-ea"/>
              </a:rPr>
              <a:t>Cyclic dependencies</a:t>
            </a:r>
            <a:endParaRPr lang="en-US" sz="2600" b="1"/>
          </a:p>
          <a:p>
            <a:pPr>
              <a:lnSpc>
                <a:spcPct val="150000"/>
              </a:lnSpc>
            </a:pPr>
            <a:r>
              <a:rPr lang="en-US" sz="2600" b="1">
                <a:sym typeface="+mn-ea"/>
              </a:rPr>
              <a:t>Split package</a:t>
            </a:r>
            <a:endParaRPr lang="en-US" sz="2600" b="1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600" b="1">
                <a:sym typeface="+mn-ea"/>
              </a:rPr>
              <a:t>Deprecated java.ee, removed methods &amp; libraries</a:t>
            </a:r>
            <a:endParaRPr lang="en-US" sz="2600" b="1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600" b="1"/>
              <a:t>Limited support of </a:t>
            </a:r>
            <a:r>
              <a:rPr lang="en-US" sz="2600" b="1">
                <a:sym typeface="+mn-ea"/>
              </a:rPr>
              <a:t>jlink &amp; </a:t>
            </a:r>
            <a:r>
              <a:rPr lang="en-US" sz="2600" b="1"/>
              <a:t>build plugin to build runtime image</a:t>
            </a:r>
            <a:endParaRPr lang="en-US" sz="2600" b="1"/>
          </a:p>
        </p:txBody>
      </p:sp>
      <p:sp>
        <p:nvSpPr>
          <p:cNvPr id="2" name="Text Placeholder 4"/>
          <p:cNvSpPr>
            <a:spLocks noGrp="1"/>
          </p:cNvSpPr>
          <p:nvPr/>
        </p:nvSpPr>
        <p:spPr>
          <a:xfrm>
            <a:off x="6494145" y="1825625"/>
            <a:ext cx="6089650" cy="36252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A9F7"/>
              </a:buClr>
              <a:buFont typeface="Arial" panose="020B0604020202020204" pitchFamily="34" charset="0"/>
              <a:buChar char="‒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endParaRPr lang="en-US" sz="26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000"/>
              <a:t>JPMS: Get started</a:t>
            </a:r>
            <a:endParaRPr lang="en-US" sz="30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1447800"/>
            <a:ext cx="9601835" cy="4678045"/>
          </a:xfrm>
        </p:spPr>
        <p:txBody>
          <a:bodyPr/>
          <a:lstStyle/>
          <a:p>
            <a:pPr>
              <a:lnSpc>
                <a:spcPct val="170000"/>
              </a:lnSpc>
            </a:pPr>
            <a:r>
              <a:rPr lang="en-US" sz="2600" b="1">
                <a:sym typeface="+mn-ea"/>
              </a:rPr>
              <a:t>Step 1: Upgrade your dependencies</a:t>
            </a:r>
            <a:endParaRPr lang="en-US" sz="2600" b="1"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en-US" sz="2600" b="1"/>
              <a:t>Step 2: Determine module's boundary</a:t>
            </a:r>
            <a:endParaRPr lang="en-US" sz="2600" b="1"/>
          </a:p>
          <a:p>
            <a:pPr>
              <a:lnSpc>
                <a:spcPct val="170000"/>
              </a:lnSpc>
            </a:pPr>
            <a:r>
              <a:rPr lang="en-US" sz="2600" b="1"/>
              <a:t>Step 3: Prepare module structure &amp; refactor code</a:t>
            </a:r>
            <a:endParaRPr lang="en-US" sz="2600" b="1"/>
          </a:p>
          <a:p>
            <a:pPr>
              <a:lnSpc>
                <a:spcPct val="170000"/>
              </a:lnSpc>
            </a:pPr>
            <a:r>
              <a:rPr lang="en-US" sz="2600" b="1"/>
              <a:t>Step 4: Add module descriptors bottom-up</a:t>
            </a:r>
            <a:endParaRPr lang="en-US" sz="2600" b="1"/>
          </a:p>
          <a:p>
            <a:pPr>
              <a:lnSpc>
                <a:spcPct val="170000"/>
              </a:lnSpc>
            </a:pPr>
            <a:r>
              <a:rPr lang="en-US" sz="2600" b="1"/>
              <a:t>Step 5: Resolve issues at boot time</a:t>
            </a:r>
            <a:endParaRPr lang="en-US" sz="2600" b="1"/>
          </a:p>
          <a:p>
            <a:pPr>
              <a:lnSpc>
                <a:spcPct val="170000"/>
              </a:lnSpc>
            </a:pPr>
            <a:r>
              <a:rPr lang="en-US" sz="2600" b="1"/>
              <a:t>Step 6: Test all paths to make sure </a:t>
            </a:r>
            <a:r>
              <a:rPr lang="vi-VN" altLang="en-US" sz="2600" b="1"/>
              <a:t>the </a:t>
            </a:r>
            <a:r>
              <a:rPr lang="en-US" sz="2600" b="1"/>
              <a:t>aplication work</a:t>
            </a:r>
            <a:endParaRPr lang="en-US" sz="26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000"/>
              <a:t>JPMS: Overview</a:t>
            </a:r>
            <a:endParaRPr lang="en-US" sz="30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1457325"/>
            <a:ext cx="4804410" cy="3515995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/>
              <a:t>JDK1 - JDK8</a:t>
            </a:r>
            <a:endParaRPr lang="en-US" sz="2400" b="1"/>
          </a:p>
          <a:p>
            <a:pPr algn="l">
              <a:lnSpc>
                <a:spcPct val="110000"/>
              </a:lnSpc>
            </a:pPr>
            <a:r>
              <a:rPr lang="en-US" b="1">
                <a:solidFill>
                  <a:srgbClr val="02A9F7"/>
                </a:solidFill>
              </a:rPr>
              <a:t>Programs are packages</a:t>
            </a:r>
            <a:endParaRPr lang="en-US" b="1">
              <a:solidFill>
                <a:srgbClr val="02A9F7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b="1">
                <a:solidFill>
                  <a:srgbClr val="02A9F7"/>
                </a:solidFill>
              </a:rPr>
              <a:t>Accessibility</a:t>
            </a:r>
            <a:endParaRPr lang="en-US" b="1">
              <a:solidFill>
                <a:srgbClr val="02A9F7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b="1">
                <a:solidFill>
                  <a:srgbClr val="02A9F7"/>
                </a:solidFill>
              </a:rPr>
              <a:t>JDK as a whole</a:t>
            </a:r>
            <a:endParaRPr lang="en-US" b="1">
              <a:solidFill>
                <a:srgbClr val="02A9F7"/>
              </a:solidFill>
            </a:endParaRPr>
          </a:p>
        </p:txBody>
      </p:sp>
      <p:sp>
        <p:nvSpPr>
          <p:cNvPr id="2" name="Text Placeholder 4"/>
          <p:cNvSpPr>
            <a:spLocks noGrp="1"/>
          </p:cNvSpPr>
          <p:nvPr/>
        </p:nvSpPr>
        <p:spPr>
          <a:xfrm>
            <a:off x="6299200" y="1457325"/>
            <a:ext cx="5509895" cy="45954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A9F7"/>
              </a:buClr>
              <a:buFont typeface="Arial" panose="020B0604020202020204" pitchFamily="34" charset="0"/>
              <a:buChar char="‒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400" b="1" i="1">
                <a:sym typeface="+mn-ea"/>
              </a:rPr>
              <a:t>&gt;= JDK 9</a:t>
            </a:r>
            <a:endParaRPr lang="en-US" sz="2400" b="1" i="1"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b="1">
                <a:solidFill>
                  <a:srgbClr val="02A9F7"/>
                </a:solidFill>
              </a:rPr>
              <a:t>Programs are modules</a:t>
            </a:r>
            <a:endParaRPr lang="en-US" b="1">
              <a:solidFill>
                <a:srgbClr val="02A9F7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b="1">
                <a:solidFill>
                  <a:srgbClr val="02A9F7"/>
                </a:solidFill>
              </a:rPr>
              <a:t>More accessibility: module-scope</a:t>
            </a:r>
            <a:endParaRPr lang="en-US" b="1">
              <a:solidFill>
                <a:srgbClr val="02A9F7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b="1">
                <a:solidFill>
                  <a:srgbClr val="02A9F7"/>
                </a:solidFill>
              </a:rPr>
              <a:t>Modular JDK</a:t>
            </a:r>
            <a:endParaRPr lang="en-US" b="1" i="1"/>
          </a:p>
          <a:p>
            <a:pPr marL="0" indent="0" algn="l">
              <a:lnSpc>
                <a:spcPct val="100000"/>
              </a:lnSpc>
              <a:buNone/>
            </a:pPr>
            <a:endParaRPr lang="en-US" b="1" i="1"/>
          </a:p>
        </p:txBody>
      </p:sp>
      <p:cxnSp>
        <p:nvCxnSpPr>
          <p:cNvPr id="15" name="Straight Connector 14"/>
          <p:cNvCxnSpPr/>
          <p:nvPr/>
        </p:nvCxnSpPr>
        <p:spPr>
          <a:xfrm>
            <a:off x="5424170" y="1625600"/>
            <a:ext cx="0" cy="45859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5040" y="3208655"/>
            <a:ext cx="2252980" cy="33724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585" y="3230245"/>
            <a:ext cx="1857375" cy="33508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000"/>
              <a:t>JPMS: Benefit</a:t>
            </a:r>
            <a:endParaRPr lang="en-US" sz="30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1825625"/>
            <a:ext cx="4822190" cy="4373880"/>
          </a:xfrm>
        </p:spPr>
        <p:txBody>
          <a:bodyPr/>
          <a:lstStyle/>
          <a:p>
            <a:pPr algn="l">
              <a:lnSpc>
                <a:spcPct val="260000"/>
              </a:lnSpc>
              <a:buFont typeface="Wingdings" panose="05000000000000000000" charset="0"/>
              <a:buChar char="ü"/>
            </a:pPr>
            <a:r>
              <a:rPr lang="en-US" sz="2340" b="1"/>
              <a:t> Reliable configuration </a:t>
            </a:r>
            <a:endParaRPr lang="en-US" sz="2340" b="1"/>
          </a:p>
          <a:p>
            <a:pPr algn="l">
              <a:lnSpc>
                <a:spcPct val="260000"/>
              </a:lnSpc>
              <a:buFont typeface="Wingdings" panose="05000000000000000000" charset="0"/>
              <a:buChar char="ü"/>
            </a:pPr>
            <a:r>
              <a:rPr lang="en-US" sz="2340" b="1"/>
              <a:t> Strong Encapsulation</a:t>
            </a:r>
            <a:endParaRPr lang="en-US" sz="2340" b="1"/>
          </a:p>
          <a:p>
            <a:pPr algn="l">
              <a:lnSpc>
                <a:spcPct val="260000"/>
              </a:lnSpc>
              <a:buFont typeface="Wingdings" panose="05000000000000000000" charset="0"/>
              <a:buChar char="ü"/>
            </a:pPr>
            <a:r>
              <a:rPr lang="en-US" sz="2335" b="1">
                <a:sym typeface="+mn-ea"/>
              </a:rPr>
              <a:t> Maintainability &amp; reusability</a:t>
            </a:r>
            <a:endParaRPr lang="en-US" sz="2335" b="1">
              <a:sym typeface="+mn-ea"/>
            </a:endParaRPr>
          </a:p>
          <a:p>
            <a:pPr algn="l">
              <a:lnSpc>
                <a:spcPct val="260000"/>
              </a:lnSpc>
              <a:buFont typeface="Wingdings" panose="05000000000000000000" charset="0"/>
              <a:buChar char="ü"/>
            </a:pPr>
            <a:r>
              <a:rPr lang="en-US" sz="2340" b="1"/>
              <a:t> Scalability &amp; performance</a:t>
            </a:r>
            <a:endParaRPr lang="en-US" sz="2340" b="1"/>
          </a:p>
        </p:txBody>
      </p:sp>
      <p:sp>
        <p:nvSpPr>
          <p:cNvPr id="3" name="Text Placeholder 4"/>
          <p:cNvSpPr>
            <a:spLocks noGrp="1"/>
          </p:cNvSpPr>
          <p:nvPr/>
        </p:nvSpPr>
        <p:spPr>
          <a:xfrm>
            <a:off x="6101715" y="1825625"/>
            <a:ext cx="6258560" cy="35528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A9F7"/>
              </a:buClr>
              <a:buFont typeface="Arial" panose="020B0604020202020204" pitchFamily="34" charset="0"/>
              <a:buChar char="‒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60000"/>
              </a:lnSpc>
              <a:buFont typeface="Wingdings" panose="05000000000000000000" charset="0"/>
              <a:buChar char="ü"/>
            </a:pPr>
            <a:r>
              <a:rPr lang="en-US" sz="2340" b="1"/>
              <a:t> Module path vs classpath</a:t>
            </a:r>
            <a:endParaRPr lang="en-US" sz="2340" b="1"/>
          </a:p>
          <a:p>
            <a:pPr marL="0" indent="0" algn="l">
              <a:lnSpc>
                <a:spcPct val="260000"/>
              </a:lnSpc>
              <a:buFont typeface="Wingdings" panose="05000000000000000000" charset="0"/>
              <a:buNone/>
            </a:pPr>
            <a:r>
              <a:rPr lang="en-US" sz="2340" b="1"/>
              <a:t> </a:t>
            </a:r>
            <a:endParaRPr lang="en-US" sz="2340" b="1"/>
          </a:p>
          <a:p>
            <a:pPr algn="l">
              <a:lnSpc>
                <a:spcPct val="260000"/>
              </a:lnSpc>
              <a:buFont typeface="Wingdings" panose="05000000000000000000" charset="0"/>
              <a:buChar char="ü"/>
            </a:pPr>
            <a:r>
              <a:rPr lang="en-US" sz="2340" b="1"/>
              <a:t> Less coupling</a:t>
            </a:r>
            <a:endParaRPr lang="en-US" sz="2340" b="1"/>
          </a:p>
          <a:p>
            <a:pPr algn="l">
              <a:lnSpc>
                <a:spcPct val="260000"/>
              </a:lnSpc>
              <a:buFont typeface="Wingdings" panose="05000000000000000000" charset="0"/>
              <a:buChar char="ü"/>
            </a:pPr>
            <a:r>
              <a:rPr lang="en-US" sz="2340" b="1"/>
              <a:t> Small runtime image</a:t>
            </a:r>
            <a:endParaRPr lang="en-US" sz="2340" b="1"/>
          </a:p>
        </p:txBody>
      </p:sp>
      <p:sp>
        <p:nvSpPr>
          <p:cNvPr id="6" name="Text Placeholder 4"/>
          <p:cNvSpPr>
            <a:spLocks noGrp="1"/>
          </p:cNvSpPr>
          <p:nvPr/>
        </p:nvSpPr>
        <p:spPr>
          <a:xfrm>
            <a:off x="6586220" y="2790825"/>
            <a:ext cx="2977515" cy="6470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A9F7"/>
              </a:buClr>
              <a:buFont typeface="Arial" panose="020B0604020202020204" pitchFamily="34" charset="0"/>
              <a:buChar char="‒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buFont typeface="Wingdings" panose="05000000000000000000" charset="0"/>
              <a:buChar char="§"/>
            </a:pPr>
            <a:r>
              <a:rPr lang="en-US" sz="1800"/>
              <a:t>Classpath Hell</a:t>
            </a:r>
            <a:endParaRPr lang="en-US" sz="1800"/>
          </a:p>
          <a:p>
            <a:pPr algn="l">
              <a:lnSpc>
                <a:spcPct val="80000"/>
              </a:lnSpc>
              <a:buFont typeface="Wingdings" panose="05000000000000000000" charset="0"/>
              <a:buChar char="§"/>
            </a:pPr>
            <a:r>
              <a:rPr lang="en-US" sz="1800">
                <a:sym typeface="+mn-ea"/>
              </a:rPr>
              <a:t>NoClassDefFoundError</a:t>
            </a:r>
            <a:endParaRPr lang="en-US" sz="1800"/>
          </a:p>
        </p:txBody>
      </p:sp>
      <p:sp>
        <p:nvSpPr>
          <p:cNvPr id="9" name="Text Placeholder 4"/>
          <p:cNvSpPr>
            <a:spLocks noGrp="1"/>
          </p:cNvSpPr>
          <p:nvPr/>
        </p:nvSpPr>
        <p:spPr>
          <a:xfrm>
            <a:off x="9563735" y="2790825"/>
            <a:ext cx="2977515" cy="6470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A9F7"/>
              </a:buClr>
              <a:buFont typeface="Arial" panose="020B0604020202020204" pitchFamily="34" charset="0"/>
              <a:buChar char="‒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buFont typeface="Wingdings" panose="05000000000000000000" charset="0"/>
              <a:buChar char="§"/>
            </a:pPr>
            <a:r>
              <a:rPr lang="en-US" sz="1800">
                <a:sym typeface="+mn-ea"/>
              </a:rPr>
              <a:t>Version conflict</a:t>
            </a:r>
            <a:endParaRPr lang="en-US" sz="1800"/>
          </a:p>
          <a:p>
            <a:pPr algn="l">
              <a:lnSpc>
                <a:spcPct val="80000"/>
              </a:lnSpc>
              <a:buFont typeface="Wingdings" panose="05000000000000000000" charset="0"/>
              <a:buChar char="§"/>
            </a:pPr>
            <a:r>
              <a:rPr lang="en-US" sz="1800"/>
              <a:t>Shadowing</a:t>
            </a:r>
            <a:endParaRPr 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000"/>
              <a:t>JPMS: Current state</a:t>
            </a:r>
            <a:endParaRPr lang="en-US" sz="30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1417320"/>
            <a:ext cx="8065135" cy="734060"/>
          </a:xfrm>
        </p:spPr>
        <p:txBody>
          <a:bodyPr/>
          <a:lstStyle/>
          <a:p>
            <a:r>
              <a:rPr lang="en-US" sz="2600" b="1">
                <a:sym typeface="+mn-ea"/>
              </a:rPr>
              <a:t>Tool support</a:t>
            </a:r>
            <a:endParaRPr lang="en-US" sz="2600" b="1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sz="2600"/>
          </a:p>
        </p:txBody>
      </p:sp>
      <p:sp>
        <p:nvSpPr>
          <p:cNvPr id="7" name="Text Placeholder 4"/>
          <p:cNvSpPr>
            <a:spLocks noGrp="1"/>
          </p:cNvSpPr>
          <p:nvPr/>
        </p:nvSpPr>
        <p:spPr>
          <a:xfrm>
            <a:off x="838200" y="4905375"/>
            <a:ext cx="5760085" cy="12934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A9F7"/>
              </a:buClr>
              <a:buFont typeface="Arial" panose="020B0604020202020204" pitchFamily="34" charset="0"/>
              <a:buChar char="‒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b="1"/>
              <a:t>Developer adoption</a:t>
            </a:r>
            <a:endParaRPr lang="en-US" sz="2600" b="1"/>
          </a:p>
        </p:txBody>
      </p:sp>
      <p:sp>
        <p:nvSpPr>
          <p:cNvPr id="10" name="Text Placeholder 4"/>
          <p:cNvSpPr>
            <a:spLocks noGrp="1"/>
          </p:cNvSpPr>
          <p:nvPr/>
        </p:nvSpPr>
        <p:spPr>
          <a:xfrm>
            <a:off x="838200" y="3011805"/>
            <a:ext cx="6152515" cy="8166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A9F7"/>
              </a:buClr>
              <a:buFont typeface="Arial" panose="020B0604020202020204" pitchFamily="34" charset="0"/>
              <a:buChar char="‒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b="1"/>
              <a:t>Framework &amp; library adoption</a:t>
            </a:r>
            <a:endParaRPr lang="en-US" sz="2600" b="1"/>
          </a:p>
        </p:txBody>
      </p:sp>
      <p:sp>
        <p:nvSpPr>
          <p:cNvPr id="13" name="Text Placeholder 4"/>
          <p:cNvSpPr>
            <a:spLocks noGrp="1"/>
          </p:cNvSpPr>
          <p:nvPr/>
        </p:nvSpPr>
        <p:spPr>
          <a:xfrm>
            <a:off x="9519920" y="2151380"/>
            <a:ext cx="1565910" cy="2269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A9F7"/>
              </a:buClr>
              <a:buFont typeface="Arial" panose="020B0604020202020204" pitchFamily="34" charset="0"/>
              <a:buChar char="‒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3000" b="1">
                <a:solidFill>
                  <a:srgbClr val="02A9F7"/>
                </a:solidFill>
                <a:sym typeface="+mn-ea"/>
              </a:rPr>
              <a:t>What's holding us back?</a:t>
            </a:r>
            <a:endParaRPr lang="en-US" sz="3000" b="1">
              <a:solidFill>
                <a:srgbClr val="02A9F7"/>
              </a:solidFill>
              <a:sym typeface="+mn-ea"/>
            </a:endParaRPr>
          </a:p>
        </p:txBody>
      </p:sp>
      <p:sp>
        <p:nvSpPr>
          <p:cNvPr id="14" name="Text Placeholder 4"/>
          <p:cNvSpPr>
            <a:spLocks noGrp="1"/>
          </p:cNvSpPr>
          <p:nvPr/>
        </p:nvSpPr>
        <p:spPr>
          <a:xfrm>
            <a:off x="1117600" y="1887220"/>
            <a:ext cx="2355215" cy="7340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A9F7"/>
              </a:buClr>
              <a:buFont typeface="Arial" panose="020B0604020202020204" pitchFamily="34" charset="0"/>
              <a:buChar char="‒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ü"/>
            </a:pPr>
            <a:r>
              <a:rPr lang="en-US" sz="2600"/>
              <a:t> Maven</a:t>
            </a:r>
            <a:endParaRPr lang="en-US" sz="2600"/>
          </a:p>
          <a:p>
            <a:pPr>
              <a:buFont typeface="Wingdings" panose="05000000000000000000" charset="0"/>
              <a:buChar char="ü"/>
            </a:pPr>
            <a:r>
              <a:rPr lang="en-US" sz="2600"/>
              <a:t> Gradle</a:t>
            </a:r>
            <a:endParaRPr lang="en-US" sz="2600"/>
          </a:p>
        </p:txBody>
      </p:sp>
      <p:sp>
        <p:nvSpPr>
          <p:cNvPr id="15" name="Text Placeholder 4"/>
          <p:cNvSpPr>
            <a:spLocks noGrp="1"/>
          </p:cNvSpPr>
          <p:nvPr/>
        </p:nvSpPr>
        <p:spPr>
          <a:xfrm>
            <a:off x="2785745" y="1887220"/>
            <a:ext cx="1982470" cy="7340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A9F7"/>
              </a:buClr>
              <a:buFont typeface="Arial" panose="020B0604020202020204" pitchFamily="34" charset="0"/>
              <a:buChar char="‒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ü"/>
            </a:pPr>
            <a:r>
              <a:rPr lang="en-US" sz="2600"/>
              <a:t> Eclipse</a:t>
            </a:r>
            <a:endParaRPr lang="en-US" sz="2600"/>
          </a:p>
          <a:p>
            <a:pPr>
              <a:buFont typeface="Wingdings" panose="05000000000000000000" charset="0"/>
              <a:buChar char="ü"/>
            </a:pPr>
            <a:r>
              <a:rPr lang="en-US" sz="2600"/>
              <a:t> IntelliJ</a:t>
            </a:r>
            <a:endParaRPr lang="en-US" sz="2600"/>
          </a:p>
        </p:txBody>
      </p:sp>
      <p:sp>
        <p:nvSpPr>
          <p:cNvPr id="16" name="Text Placeholder 4"/>
          <p:cNvSpPr>
            <a:spLocks noGrp="1"/>
          </p:cNvSpPr>
          <p:nvPr/>
        </p:nvSpPr>
        <p:spPr>
          <a:xfrm>
            <a:off x="1151255" y="3569335"/>
            <a:ext cx="3920490" cy="7340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A9F7"/>
              </a:buClr>
              <a:buFont typeface="Arial" panose="020B0604020202020204" pitchFamily="34" charset="0"/>
              <a:buChar char="‒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ü"/>
            </a:pPr>
            <a:r>
              <a:rPr lang="en-US" sz="2600"/>
              <a:t> Multi Java Version</a:t>
            </a:r>
            <a:endParaRPr lang="en-US" sz="2600"/>
          </a:p>
          <a:p>
            <a:pPr>
              <a:buFont typeface="Wingdings" panose="05000000000000000000" charset="0"/>
              <a:buChar char="ü"/>
            </a:pPr>
            <a:r>
              <a:rPr lang="en-US" sz="2600"/>
              <a:t> Spring, ...</a:t>
            </a:r>
            <a:endParaRPr lang="en-US" sz="2600"/>
          </a:p>
        </p:txBody>
      </p:sp>
      <p:pic>
        <p:nvPicPr>
          <p:cNvPr id="2" name="Picture 1" descr="chart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2040" y="1497330"/>
            <a:ext cx="1352550" cy="1123950"/>
          </a:xfrm>
          <a:prstGeom prst="rect">
            <a:avLst/>
          </a:prstGeom>
        </p:spPr>
      </p:pic>
      <p:pic>
        <p:nvPicPr>
          <p:cNvPr id="3" name="Picture 2" descr="chart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630" y="2857500"/>
            <a:ext cx="1352550" cy="1143000"/>
          </a:xfrm>
          <a:prstGeom prst="rect">
            <a:avLst/>
          </a:prstGeom>
        </p:spPr>
      </p:pic>
      <p:pic>
        <p:nvPicPr>
          <p:cNvPr id="6" name="Picture 5" descr="chart_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990" y="4303395"/>
            <a:ext cx="1371600" cy="11144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pPr algn="r"/>
            <a:r>
              <a:rPr lang="en-US"/>
              <a:t>  JPMS: Module overview      </a:t>
            </a:r>
            <a:endParaRPr lang="en-US"/>
          </a:p>
        </p:txBody>
      </p:sp>
      <p:sp>
        <p:nvSpPr>
          <p:cNvPr id="9" name="Content Placeholder 8"/>
          <p:cNvSpPr/>
          <p:nvPr>
            <p:ph sz="quarter" idx="11"/>
          </p:nvPr>
        </p:nvSpPr>
        <p:spPr/>
        <p:txBody>
          <a:bodyPr/>
          <a:p>
            <a:endParaRPr lang="en-US"/>
          </a:p>
        </p:txBody>
      </p:sp>
      <p:pic>
        <p:nvPicPr>
          <p:cNvPr id="13" name="Content Placeholder 1"/>
          <p:cNvPicPr>
            <a:picLocks noChangeAspect="1"/>
          </p:cNvPicPr>
          <p:nvPr>
            <p:ph type="pic" sz="quarter" idx="12"/>
          </p:nvPr>
        </p:nvPicPr>
        <p:blipFill>
          <a:blip r:embed="rId1"/>
          <a:stretch>
            <a:fillRect/>
          </a:stretch>
        </p:blipFill>
        <p:spPr>
          <a:xfrm>
            <a:off x="749300" y="2335530"/>
            <a:ext cx="10940415" cy="37630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JPMS: Declaration</a:t>
            </a:r>
            <a:endParaRPr lang="en-US"/>
          </a:p>
        </p:txBody>
      </p:sp>
      <p:pic>
        <p:nvPicPr>
          <p:cNvPr id="11" name="Content Placeholder 3"/>
          <p:cNvPicPr>
            <a:picLocks noChangeAspect="1"/>
          </p:cNvPicPr>
          <p:nvPr>
            <p:ph type="pic" sz="quarter" idx="12"/>
          </p:nvPr>
        </p:nvPicPr>
        <p:blipFill>
          <a:blip r:embed="rId1"/>
          <a:stretch>
            <a:fillRect/>
          </a:stretch>
        </p:blipFill>
        <p:spPr>
          <a:xfrm>
            <a:off x="1465580" y="1400810"/>
            <a:ext cx="9260840" cy="35540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190" y="5078730"/>
            <a:ext cx="4521200" cy="14046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175" y="5078730"/>
            <a:ext cx="4295775" cy="1190625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JPMS: Declaration</a:t>
            </a:r>
            <a:endParaRPr lang="en-US"/>
          </a:p>
        </p:txBody>
      </p:sp>
      <p:pic>
        <p:nvPicPr>
          <p:cNvPr id="16" name="Picture 15" descr="Untitl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110" y="1880870"/>
            <a:ext cx="8301990" cy="3898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JPMS: Declaration</a:t>
            </a:r>
            <a:endParaRPr lang="en-US"/>
          </a:p>
        </p:txBody>
      </p:sp>
      <p:pic>
        <p:nvPicPr>
          <p:cNvPr id="2" name="Content Placeholder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8085" y="2025015"/>
            <a:ext cx="8641715" cy="40735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JPMS: Declaration</a:t>
            </a:r>
            <a:endParaRPr lang="en-US"/>
          </a:p>
        </p:txBody>
      </p:sp>
      <p:pic>
        <p:nvPicPr>
          <p:cNvPr id="14" name="Picture 13" descr="moduleserviceload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390" y="2483485"/>
            <a:ext cx="11284585" cy="32772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AVN Master Slide">
  <a:themeElements>
    <a:clrScheme name="AAVN Presentation Theme Colors">
      <a:dk1>
        <a:srgbClr val="424242"/>
      </a:dk1>
      <a:lt1>
        <a:sysClr val="window" lastClr="FFFFFF"/>
      </a:lt1>
      <a:dk2>
        <a:srgbClr val="44546A"/>
      </a:dk2>
      <a:lt2>
        <a:srgbClr val="E7E6E6"/>
      </a:lt2>
      <a:accent1>
        <a:srgbClr val="02A9F7"/>
      </a:accent1>
      <a:accent2>
        <a:srgbClr val="424242"/>
      </a:accent2>
      <a:accent3>
        <a:srgbClr val="FF9900"/>
      </a:accent3>
      <a:accent4>
        <a:srgbClr val="FF4A1A"/>
      </a:accent4>
      <a:accent5>
        <a:srgbClr val="FFF02B"/>
      </a:accent5>
      <a:accent6>
        <a:srgbClr val="2ECC71"/>
      </a:accent6>
      <a:hlink>
        <a:srgbClr val="0563C1"/>
      </a:hlink>
      <a:folHlink>
        <a:srgbClr val="954F72"/>
      </a:folHlink>
    </a:clrScheme>
    <a:fontScheme name="AAVN Presentation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1146</Words>
  <Application>WPS Presentation</Application>
  <PresentationFormat>Widescreen</PresentationFormat>
  <Paragraphs>82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AAVN Master Slide</vt:lpstr>
      <vt:lpstr>Paint.Picture</vt:lpstr>
      <vt:lpstr>PowerPoint 演示文稿</vt:lpstr>
      <vt:lpstr>PowerPoint 演示文稿</vt:lpstr>
      <vt:lpstr>PowerPoint 演示文稿</vt:lpstr>
      <vt:lpstr>PowerPoint 演示文稿</vt:lpstr>
      <vt:lpstr>  JPMS: Module overview      </vt:lpstr>
      <vt:lpstr>JPMS: Declaration</vt:lpstr>
      <vt:lpstr>JPMS: Declaration</vt:lpstr>
      <vt:lpstr>JPMS: Declaration</vt:lpstr>
      <vt:lpstr>JPMS: Declaration</vt:lpstr>
      <vt:lpstr>JPMS: Module Path</vt:lpstr>
      <vt:lpstr>PowerPoint 演示文稿</vt:lpstr>
      <vt:lpstr>PowerPoint 演示文稿</vt:lpstr>
    </vt:vector>
  </TitlesOfParts>
  <Company>axon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Luu</dc:creator>
  <cp:lastModifiedBy>tsdai</cp:lastModifiedBy>
  <cp:revision>446</cp:revision>
  <dcterms:created xsi:type="dcterms:W3CDTF">2017-11-06T06:55:00Z</dcterms:created>
  <dcterms:modified xsi:type="dcterms:W3CDTF">2019-11-07T08:28:16Z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