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9" r:id="rId2"/>
    <p:sldId id="358" r:id="rId3"/>
    <p:sldId id="359" r:id="rId4"/>
    <p:sldId id="360" r:id="rId5"/>
    <p:sldId id="361" r:id="rId6"/>
    <p:sldId id="363" r:id="rId7"/>
    <p:sldId id="364" r:id="rId8"/>
    <p:sldId id="362" r:id="rId9"/>
    <p:sldId id="357" r:id="rId10"/>
    <p:sldId id="365" r:id="rId11"/>
    <p:sldId id="367" r:id="rId12"/>
    <p:sldId id="368" r:id="rId13"/>
    <p:sldId id="369" r:id="rId14"/>
    <p:sldId id="3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">
          <p15:clr>
            <a:srgbClr val="A4A3A4"/>
          </p15:clr>
        </p15:guide>
        <p15:guide id="2" pos="528">
          <p15:clr>
            <a:srgbClr val="A4A3A4"/>
          </p15:clr>
        </p15:guide>
        <p15:guide id="3" pos="7152">
          <p15:clr>
            <a:srgbClr val="A4A3A4"/>
          </p15:clr>
        </p15:guide>
        <p15:guide id="4" orient="horz" pos="38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2A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7" autoAdjust="0"/>
    <p:restoredTop sz="90089" autoAdjust="0"/>
  </p:normalViewPr>
  <p:slideViewPr>
    <p:cSldViewPr>
      <p:cViewPr>
        <p:scale>
          <a:sx n="103" d="100"/>
          <a:sy n="103" d="100"/>
        </p:scale>
        <p:origin x="384" y="-104"/>
      </p:cViewPr>
      <p:guideLst>
        <p:guide orient="horz" pos="432"/>
        <p:guide pos="528"/>
        <p:guide pos="7152"/>
        <p:guide orient="horz" pos="388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40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6F103-508E-467C-AF53-B35FDC2F36C0}" type="datetimeFigureOut">
              <a:rPr lang="en-US" smtClean="0"/>
              <a:t>11/7/19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00A97-EEC9-4A42-B3B4-F5007EC270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D6CB4-478E-4505-A839-A5849C2F988C}" type="datetimeFigureOut">
              <a:rPr lang="en-US" smtClean="0"/>
              <a:t>11/7/19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4ED2C-DC4C-4AFD-8B22-623D972747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ED2C-DC4C-4AFD-8B22-623D9727471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Advantage;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 Creation, Thread Management, Task submission and execution</a:t>
            </a:r>
            <a:endParaRPr 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shutdown() </a:t>
            </a:r>
          </a:p>
          <a:p>
            <a:r>
              <a:rPr lang="en-US" sz="10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shutdownNow</a:t>
            </a:r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</a:p>
          <a:p>
            <a:endParaRPr 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ED2C-DC4C-4AFD-8B22-623D972747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83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1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5822950"/>
            <a:ext cx="7086600" cy="349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8200" y="5181600"/>
            <a:ext cx="7086600" cy="6421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sz="quarter" idx="4294967295"/>
          </p:nvPr>
        </p:nvSpPr>
        <p:spPr>
          <a:xfrm>
            <a:off x="0" y="1"/>
            <a:ext cx="12192000" cy="4530354"/>
          </a:xfrm>
          <a:prstGeom prst="rect">
            <a:avLst/>
          </a:prstGeom>
        </p:spPr>
      </p:sp>
      <p:cxnSp>
        <p:nvCxnSpPr>
          <p:cNvPr id="8" name="Straight Connector 7"/>
          <p:cNvCxnSpPr/>
          <p:nvPr userDrawn="1"/>
        </p:nvCxnSpPr>
        <p:spPr>
          <a:xfrm>
            <a:off x="-4486" y="4536479"/>
            <a:ext cx="12196487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4400" y="5125389"/>
            <a:ext cx="3042289" cy="81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838200" y="685800"/>
            <a:ext cx="10515600" cy="1139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8200" y="1825625"/>
            <a:ext cx="10515600" cy="4346575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 baseline="0"/>
            </a:lvl1pPr>
            <a:lvl2pPr marL="685800" indent="-228600">
              <a:buClr>
                <a:srgbClr val="02A9F7"/>
              </a:buClr>
              <a:buFont typeface="Arial" panose="020B0604020202020204" pitchFamily="34" charset="0"/>
              <a:buChar char="‒"/>
              <a:defRPr sz="1800" baseline="0"/>
            </a:lvl2pPr>
            <a:lvl3pPr>
              <a:defRPr sz="1600" baseline="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17331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02A9F7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‒"/>
              <a:defRPr sz="1800" baseline="0"/>
            </a:lvl2pPr>
          </a:lstStyle>
          <a:p>
            <a:pPr lvl="0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838200" y="689331"/>
            <a:ext cx="10515600" cy="620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72200" y="1817331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02A9F7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‒"/>
              <a:defRPr sz="1800" baseline="0"/>
            </a:lvl2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5286"/>
            <a:ext cx="6723017" cy="8062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685800"/>
            <a:ext cx="5562600" cy="533400"/>
          </a:xfrm>
          <a:prstGeom prst="rect">
            <a:avLst/>
          </a:prstGeom>
        </p:spPr>
        <p:txBody>
          <a:bodyPr anchor="b"/>
          <a:lstStyle>
            <a:lvl1pPr algn="r">
              <a:defRPr sz="3000" b="1" i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14"/>
          <p:cNvSpPr>
            <a:spLocks noGrp="1"/>
          </p:cNvSpPr>
          <p:nvPr>
            <p:ph sz="quarter" idx="11"/>
          </p:nvPr>
        </p:nvSpPr>
        <p:spPr>
          <a:xfrm>
            <a:off x="838200" y="1776779"/>
            <a:ext cx="4114800" cy="4395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181600" y="0"/>
            <a:ext cx="7010400" cy="670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Picture &gt; Send to Back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0402"/>
            <a:ext cx="12192000" cy="1675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0" y="1"/>
            <a:ext cx="12192000" cy="4530354"/>
          </a:xfrm>
          <a:prstGeom prst="rect">
            <a:avLst/>
          </a:prstGeom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/>
          <p:cNvSpPr txBox="1">
            <a:spLocks/>
          </p:cNvSpPr>
          <p:nvPr/>
        </p:nvSpPr>
        <p:spPr>
          <a:xfrm>
            <a:off x="838199" y="685801"/>
            <a:ext cx="93726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SUPPLYASYNC, THENAPPLY, THENAPPLYASYNC 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57400"/>
            <a:ext cx="76581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75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/>
          <p:cNvSpPr txBox="1">
            <a:spLocks/>
          </p:cNvSpPr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THENACCEPT vs THENRUN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05000"/>
            <a:ext cx="7340600" cy="1117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75" y="3780480"/>
            <a:ext cx="65151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46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/>
          <p:cNvSpPr txBox="1">
            <a:spLocks/>
          </p:cNvSpPr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ALLOF/ANYOF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29" y="1371600"/>
            <a:ext cx="10591800" cy="449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29" y="1524000"/>
            <a:ext cx="10591800" cy="449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29" y="1676400"/>
            <a:ext cx="10591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01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/>
          <p:cNvSpPr txBox="1">
            <a:spLocks/>
          </p:cNvSpPr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HANDLE EXCEPTION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2235200"/>
            <a:ext cx="77343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4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/>
          <p:cNvSpPr txBox="1">
            <a:spLocks/>
          </p:cNvSpPr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THINGS TO DO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5728" y="1806833"/>
            <a:ext cx="9649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Edit the source code in </a:t>
            </a:r>
            <a:r>
              <a:rPr lang="en-US" b="1" i="1" dirty="0" err="1" smtClean="0"/>
              <a:t>DefaultSearchingService.java</a:t>
            </a:r>
            <a:endParaRPr lang="en-US" b="1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i="1" dirty="0" smtClean="0"/>
              <a:t>Execute generate URL parallel and use the Executor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1" dirty="0" smtClean="0"/>
              <a:t>Execute API call in the same thread of each URL generated thread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1" dirty="0" smtClean="0"/>
              <a:t>Process convert to </a:t>
            </a:r>
            <a:r>
              <a:rPr lang="en-US" b="1" i="1" dirty="0" err="1" smtClean="0"/>
              <a:t>BookDTO</a:t>
            </a:r>
            <a:r>
              <a:rPr lang="en-US" b="1" i="1" dirty="0" smtClean="0"/>
              <a:t> when any response’s done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1" dirty="0" smtClean="0"/>
              <a:t>Use timeout with 10 seconds if request is pending but do not stop other thread</a:t>
            </a:r>
          </a:p>
          <a:p>
            <a:pPr marL="342900" indent="-342900">
              <a:buFont typeface="+mj-lt"/>
              <a:buAutoNum type="arabicPeriod"/>
            </a:pP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173322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319341" y="1524000"/>
            <a:ext cx="3870239" cy="457200"/>
          </a:xfrm>
        </p:spPr>
        <p:txBody>
          <a:bodyPr/>
          <a:lstStyle/>
          <a:p>
            <a:pPr algn="ctr"/>
            <a:r>
              <a:rPr lang="en-US" smtClean="0"/>
              <a:t>Implement Runnable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11" y="2209800"/>
            <a:ext cx="4762500" cy="99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166" y="2209800"/>
            <a:ext cx="4305300" cy="927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7672516" y="1524000"/>
            <a:ext cx="3276600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Extend Thread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38199" y="685801"/>
            <a:ext cx="90678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TRADITIONAL ASYNCHRONOUS BEST PRACTICE</a:t>
            </a:r>
          </a:p>
          <a:p>
            <a:r>
              <a:rPr lang="en-US" i="1" dirty="0" smtClean="0"/>
              <a:t> </a:t>
            </a:r>
            <a:endParaRPr lang="en-US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010" y="3247768"/>
            <a:ext cx="4152900" cy="787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0836" y="3200400"/>
            <a:ext cx="3949700" cy="749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5562600"/>
            <a:ext cx="5372100" cy="939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Straight Arrow Connector 16"/>
          <p:cNvCxnSpPr>
            <a:stCxn id="8" idx="2"/>
            <a:endCxn id="15" idx="0"/>
          </p:cNvCxnSpPr>
          <p:nvPr/>
        </p:nvCxnSpPr>
        <p:spPr>
          <a:xfrm>
            <a:off x="3254460" y="4035168"/>
            <a:ext cx="3089190" cy="152743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  <a:endCxn id="15" idx="0"/>
          </p:cNvCxnSpPr>
          <p:nvPr/>
        </p:nvCxnSpPr>
        <p:spPr>
          <a:xfrm flipH="1">
            <a:off x="6343650" y="3949700"/>
            <a:ext cx="2902036" cy="16129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1"/>
          <p:cNvSpPr txBox="1">
            <a:spLocks/>
          </p:cNvSpPr>
          <p:nvPr/>
        </p:nvSpPr>
        <p:spPr>
          <a:xfrm>
            <a:off x="4426036" y="4476236"/>
            <a:ext cx="3835228" cy="6926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 smtClean="0">
                <a:solidFill>
                  <a:schemeClr val="accent4"/>
                </a:solidFill>
              </a:rPr>
              <a:t>Java 8 with </a:t>
            </a:r>
          </a:p>
          <a:p>
            <a:pPr algn="ctr"/>
            <a:r>
              <a:rPr lang="en-US" sz="1600" i="1" dirty="0" smtClean="0">
                <a:solidFill>
                  <a:schemeClr val="accent4"/>
                </a:solidFill>
              </a:rPr>
              <a:t>Lambda Expression</a:t>
            </a:r>
            <a:endParaRPr lang="en-US" sz="1600" i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18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1"/>
          <p:cNvSpPr txBox="1">
            <a:spLocks/>
          </p:cNvSpPr>
          <p:nvPr/>
        </p:nvSpPr>
        <p:spPr>
          <a:xfrm>
            <a:off x="838199" y="685801"/>
            <a:ext cx="90678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TRADITIONAL ASYNCHRONOUS BEST PRACTICE</a:t>
            </a:r>
          </a:p>
          <a:p>
            <a:r>
              <a:rPr lang="en-US" i="1" dirty="0" smtClean="0"/>
              <a:t> </a:t>
            </a:r>
            <a:endParaRPr lang="en-US" i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1981199"/>
            <a:ext cx="5461000" cy="11176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2108844" y="1969359"/>
            <a:ext cx="762000" cy="228600"/>
          </a:xfrm>
          <a:prstGeom prst="rect">
            <a:avLst/>
          </a:prstGeom>
          <a:solidFill>
            <a:schemeClr val="accent4">
              <a:alpha val="36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4800" y="1612899"/>
            <a:ext cx="736601" cy="736601"/>
          </a:xfrm>
          <a:prstGeom prst="rect">
            <a:avLst/>
          </a:prstGeom>
        </p:spPr>
      </p:pic>
      <p:sp>
        <p:nvSpPr>
          <p:cNvPr id="33" name="Down Arrow 32"/>
          <p:cNvSpPr/>
          <p:nvPr/>
        </p:nvSpPr>
        <p:spPr>
          <a:xfrm>
            <a:off x="1442224" y="3467101"/>
            <a:ext cx="304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1"/>
          <p:cNvSpPr txBox="1">
            <a:spLocks/>
          </p:cNvSpPr>
          <p:nvPr/>
        </p:nvSpPr>
        <p:spPr>
          <a:xfrm>
            <a:off x="-322990" y="4327270"/>
            <a:ext cx="3835228" cy="3463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 smtClean="0">
                <a:solidFill>
                  <a:schemeClr val="accent4"/>
                </a:solidFill>
              </a:rPr>
              <a:t>Java Executor Service</a:t>
            </a:r>
            <a:endParaRPr lang="en-US" sz="1600" i="1" dirty="0">
              <a:solidFill>
                <a:schemeClr val="accent4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83743" y="2971963"/>
            <a:ext cx="1143000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Submit Tasks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817221" y="3525103"/>
            <a:ext cx="556202" cy="556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Task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543522" y="3525103"/>
            <a:ext cx="599645" cy="556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Task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313266" y="3525103"/>
            <a:ext cx="599645" cy="556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Task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546243" y="3539176"/>
            <a:ext cx="723900" cy="5419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Task 10000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027720" y="3525103"/>
            <a:ext cx="364198" cy="556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982200" y="2667000"/>
            <a:ext cx="18288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Thread Pool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263315" y="3179800"/>
            <a:ext cx="1347917" cy="44037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ThreadPool</a:t>
            </a:r>
            <a:r>
              <a:rPr lang="en-US" sz="1400" dirty="0" smtClean="0">
                <a:solidFill>
                  <a:schemeClr val="bg1"/>
                </a:solidFill>
              </a:rPr>
              <a:t> 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263315" y="3803127"/>
            <a:ext cx="1347917" cy="44037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ThreadPool</a:t>
            </a:r>
            <a:r>
              <a:rPr lang="en-US" sz="1400" dirty="0" smtClean="0">
                <a:solidFill>
                  <a:schemeClr val="bg1"/>
                </a:solidFill>
              </a:rPr>
              <a:t> 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310683" y="4993668"/>
            <a:ext cx="1347917" cy="44037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ThreadPool</a:t>
            </a:r>
            <a:r>
              <a:rPr lang="en-US" sz="1400" dirty="0" smtClean="0">
                <a:solidFill>
                  <a:schemeClr val="bg1"/>
                </a:solidFill>
              </a:rPr>
              <a:t> 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659591" y="4243503"/>
            <a:ext cx="555366" cy="556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0" idx="3"/>
            <a:endCxn id="43" idx="1"/>
          </p:cNvCxnSpPr>
          <p:nvPr/>
        </p:nvCxnSpPr>
        <p:spPr>
          <a:xfrm flipV="1">
            <a:off x="9270143" y="3399988"/>
            <a:ext cx="993172" cy="410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0" idx="3"/>
            <a:endCxn id="44" idx="1"/>
          </p:cNvCxnSpPr>
          <p:nvPr/>
        </p:nvCxnSpPr>
        <p:spPr>
          <a:xfrm>
            <a:off x="9270143" y="3810163"/>
            <a:ext cx="993172" cy="213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0" idx="3"/>
            <a:endCxn id="46" idx="1"/>
          </p:cNvCxnSpPr>
          <p:nvPr/>
        </p:nvCxnSpPr>
        <p:spPr>
          <a:xfrm>
            <a:off x="9270143" y="3810163"/>
            <a:ext cx="1040540" cy="1403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638800" y="1612899"/>
            <a:ext cx="6400800" cy="4940301"/>
          </a:xfrm>
          <a:prstGeom prst="roundRect">
            <a:avLst>
              <a:gd name="adj" fmla="val 76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i="1" dirty="0" smtClean="0">
                <a:solidFill>
                  <a:schemeClr val="tx1"/>
                </a:solidFill>
              </a:rPr>
              <a:t>EXECUTOR SERVICE</a:t>
            </a:r>
            <a:endParaRPr lang="en-US" b="1" i="1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35" idx="3"/>
            <a:endCxn id="36" idx="1"/>
          </p:cNvCxnSpPr>
          <p:nvPr/>
        </p:nvCxnSpPr>
        <p:spPr>
          <a:xfrm flipV="1">
            <a:off x="4926743" y="3803127"/>
            <a:ext cx="890478" cy="7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87" y="5021809"/>
            <a:ext cx="6057900" cy="965200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>
          <a:xfrm>
            <a:off x="457198" y="5504409"/>
            <a:ext cx="5791201" cy="355600"/>
          </a:xfrm>
          <a:prstGeom prst="rect">
            <a:avLst/>
          </a:prstGeom>
          <a:solidFill>
            <a:schemeClr val="accent4">
              <a:alpha val="36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1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835876" y="3656846"/>
            <a:ext cx="17145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Runnable</a:t>
            </a:r>
            <a:endParaRPr lang="en-US" sz="1400" i="1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161021" y="2340684"/>
            <a:ext cx="0" cy="2162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/>
          </p:cNvSpPr>
          <p:nvPr/>
        </p:nvSpPr>
        <p:spPr>
          <a:xfrm>
            <a:off x="2020844" y="1874214"/>
            <a:ext cx="2133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Separate Thread 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Bent-Up Arrow 21"/>
          <p:cNvSpPr/>
          <p:nvPr/>
        </p:nvSpPr>
        <p:spPr>
          <a:xfrm flipV="1">
            <a:off x="1161021" y="2902914"/>
            <a:ext cx="1926623" cy="381000"/>
          </a:xfrm>
          <a:prstGeom prst="bentUpArrow">
            <a:avLst>
              <a:gd name="adj1" fmla="val 5835"/>
              <a:gd name="adj2" fmla="val 25000"/>
              <a:gd name="adj3" fmla="val 264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135145" y="3283914"/>
            <a:ext cx="17145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Task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>
            <a:spLocks/>
          </p:cNvSpPr>
          <p:nvPr/>
        </p:nvSpPr>
        <p:spPr>
          <a:xfrm>
            <a:off x="420645" y="1890696"/>
            <a:ext cx="17145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MainThread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Content Placeholder 1"/>
          <p:cNvSpPr txBox="1">
            <a:spLocks/>
          </p:cNvSpPr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FUTURE </a:t>
            </a:r>
            <a:r>
              <a:rPr lang="en-US" dirty="0" smtClean="0"/>
              <a:t>INTERFACE?</a:t>
            </a:r>
            <a:endParaRPr lang="en-US" dirty="0"/>
          </a:p>
        </p:txBody>
      </p:sp>
      <p:cxnSp>
        <p:nvCxnSpPr>
          <p:cNvPr id="3" name="Straight Arrow Connector 2"/>
          <p:cNvCxnSpPr>
            <a:stCxn id="24" idx="2"/>
          </p:cNvCxnSpPr>
          <p:nvPr/>
        </p:nvCxnSpPr>
        <p:spPr>
          <a:xfrm>
            <a:off x="2992395" y="3741114"/>
            <a:ext cx="0" cy="533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ross 5"/>
          <p:cNvSpPr/>
          <p:nvPr/>
        </p:nvSpPr>
        <p:spPr>
          <a:xfrm rot="2739549">
            <a:off x="2649495" y="4168609"/>
            <a:ext cx="685800" cy="685800"/>
          </a:xfrm>
          <a:prstGeom prst="plus">
            <a:avLst>
              <a:gd name="adj" fmla="val 41216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239629" y="3283914"/>
            <a:ext cx="17145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smtClean="0">
                <a:solidFill>
                  <a:schemeClr val="tx1"/>
                </a:solidFill>
              </a:rPr>
              <a:t>Callable</a:t>
            </a:r>
            <a:endParaRPr lang="en-US" sz="1400" i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7687963" y="2340684"/>
            <a:ext cx="0" cy="2038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549331" y="1890696"/>
            <a:ext cx="2133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Separate Thread 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Bent-Up Arrow 22"/>
          <p:cNvSpPr/>
          <p:nvPr/>
        </p:nvSpPr>
        <p:spPr>
          <a:xfrm flipV="1">
            <a:off x="7687963" y="2902914"/>
            <a:ext cx="2181482" cy="381000"/>
          </a:xfrm>
          <a:prstGeom prst="bentUpArrow">
            <a:avLst>
              <a:gd name="adj1" fmla="val 5835"/>
              <a:gd name="adj2" fmla="val 25000"/>
              <a:gd name="adj3" fmla="val 264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915400" y="3283914"/>
            <a:ext cx="17145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Task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47587" y="1890696"/>
            <a:ext cx="17145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MainThread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Bent-Up Arrow 30"/>
          <p:cNvSpPr/>
          <p:nvPr/>
        </p:nvSpPr>
        <p:spPr>
          <a:xfrm rot="5400000" flipV="1">
            <a:off x="8473907" y="2955176"/>
            <a:ext cx="533399" cy="2105279"/>
          </a:xfrm>
          <a:prstGeom prst="bentUpArrow">
            <a:avLst>
              <a:gd name="adj1" fmla="val 3618"/>
              <a:gd name="adj2" fmla="val 25000"/>
              <a:gd name="adj3" fmla="val 4732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374" y="4927762"/>
            <a:ext cx="6210300" cy="1308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99" y="5029362"/>
            <a:ext cx="4851400" cy="110490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7687962" y="5976370"/>
            <a:ext cx="1456037" cy="259492"/>
          </a:xfrm>
          <a:prstGeom prst="rect">
            <a:avLst/>
          </a:prstGeom>
          <a:solidFill>
            <a:schemeClr val="accent4">
              <a:alpha val="36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1"/>
          <p:cNvSpPr txBox="1">
            <a:spLocks/>
          </p:cNvSpPr>
          <p:nvPr/>
        </p:nvSpPr>
        <p:spPr>
          <a:xfrm>
            <a:off x="7197293" y="4581034"/>
            <a:ext cx="3835228" cy="3463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i="1" dirty="0" smtClean="0">
                <a:solidFill>
                  <a:schemeClr val="accent4"/>
                </a:solidFill>
              </a:rPr>
              <a:t>Return Value with </a:t>
            </a:r>
            <a:r>
              <a:rPr lang="en-US" sz="1600" i="1" dirty="0" smtClean="0">
                <a:solidFill>
                  <a:schemeClr val="accent4"/>
                </a:solidFill>
              </a:rPr>
              <a:t>get()</a:t>
            </a:r>
            <a:endParaRPr lang="en-US" sz="1600" i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45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1"/>
          <p:cNvSpPr txBox="1">
            <a:spLocks/>
          </p:cNvSpPr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IS FUTURE INTERFACE?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244" y="1691912"/>
            <a:ext cx="5162756" cy="27756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057400"/>
            <a:ext cx="6045200" cy="2044700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1447800" y="3124200"/>
            <a:ext cx="1676400" cy="228600"/>
          </a:xfrm>
          <a:prstGeom prst="rect">
            <a:avLst/>
          </a:prstGeom>
          <a:solidFill>
            <a:schemeClr val="accent4">
              <a:alpha val="36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5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1"/>
          <p:cNvSpPr txBox="1">
            <a:spLocks/>
          </p:cNvSpPr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FUTURE </a:t>
            </a:r>
            <a:r>
              <a:rPr lang="en-US" dirty="0" smtClean="0"/>
              <a:t>INTERFACE?</a:t>
            </a:r>
            <a:endParaRPr lang="en-US" dirty="0"/>
          </a:p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20420" y="4953000"/>
            <a:ext cx="487680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err="1">
                <a:solidFill>
                  <a:srgbClr val="555555"/>
                </a:solidFill>
                <a:latin typeface="Lora" charset="0"/>
              </a:rPr>
              <a:t>invokeAll</a:t>
            </a:r>
            <a:r>
              <a:rPr lang="en-US" b="1" i="1" dirty="0" smtClean="0">
                <a:solidFill>
                  <a:srgbClr val="555555"/>
                </a:solidFill>
                <a:latin typeface="Lora" charset="0"/>
              </a:rPr>
              <a:t>():</a:t>
            </a:r>
            <a:r>
              <a:rPr lang="en-US" b="1" dirty="0" smtClean="0">
                <a:solidFill>
                  <a:srgbClr val="555555"/>
                </a:solidFill>
                <a:latin typeface="Lora" charset="0"/>
              </a:rPr>
              <a:t> </a:t>
            </a:r>
          </a:p>
          <a:p>
            <a:r>
              <a:rPr lang="en-US" b="1" dirty="0" smtClean="0">
                <a:solidFill>
                  <a:srgbClr val="555555"/>
                </a:solidFill>
                <a:latin typeface="Lora" charset="0"/>
              </a:rPr>
              <a:t>Start all tasks same time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20420" y="1524000"/>
            <a:ext cx="491744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err="1">
                <a:solidFill>
                  <a:srgbClr val="333333"/>
                </a:solidFill>
                <a:latin typeface="raleway" charset="0"/>
              </a:rPr>
              <a:t>isDone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(): </a:t>
            </a:r>
          </a:p>
          <a:p>
            <a:r>
              <a:rPr lang="en-US" b="1" dirty="0" smtClean="0">
                <a:solidFill>
                  <a:srgbClr val="333333"/>
                </a:solidFill>
                <a:latin typeface="raleway" charset="0"/>
              </a:rPr>
              <a:t>Check a task is finished</a:t>
            </a:r>
            <a:endParaRPr lang="en-US" b="1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97766" y="2380014"/>
            <a:ext cx="768858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err="1" smtClean="0">
                <a:solidFill>
                  <a:srgbClr val="333333"/>
                </a:solidFill>
                <a:latin typeface="raleway" charset="0"/>
              </a:rPr>
              <a:t>get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(timeout,</a:t>
            </a:r>
            <a:r>
              <a:rPr lang="en-US" b="1" dirty="0"/>
              <a:t> </a:t>
            </a:r>
            <a:r>
              <a:rPr lang="en-US" sz="1600" b="1" i="1" dirty="0"/>
              <a:t>unit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 ) : </a:t>
            </a:r>
          </a:p>
          <a:p>
            <a:r>
              <a:rPr lang="en-US" b="1" dirty="0" smtClean="0">
                <a:solidFill>
                  <a:srgbClr val="333333"/>
                </a:solidFill>
                <a:latin typeface="raleway" charset="0"/>
              </a:rPr>
              <a:t>Get return value in limit of time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 </a:t>
            </a:r>
            <a:endParaRPr lang="en-US" b="1" i="0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20420" y="3227070"/>
            <a:ext cx="1202380" cy="368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solidFill>
                  <a:srgbClr val="333333"/>
                </a:solidFill>
                <a:latin typeface="raleway" charset="0"/>
              </a:rPr>
              <a:t>isTerminal</a:t>
            </a:r>
            <a:endParaRPr lang="en-US" b="1" i="0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20420" y="3802380"/>
            <a:ext cx="954107" cy="368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333333"/>
                </a:solidFill>
                <a:latin typeface="raleway" charset="0"/>
              </a:rPr>
              <a:t>c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ancel()</a:t>
            </a:r>
            <a:endParaRPr lang="en-US" b="1" i="0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20420" y="4377690"/>
            <a:ext cx="1159292" cy="368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solidFill>
                  <a:srgbClr val="333333"/>
                </a:solidFill>
                <a:latin typeface="raleway" charset="0"/>
              </a:rPr>
              <a:t>isCancel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()</a:t>
            </a:r>
            <a:endParaRPr lang="en-US" b="1" i="0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336233"/>
            <a:ext cx="6083300" cy="20955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867400" y="3596004"/>
            <a:ext cx="5181600" cy="290195"/>
          </a:xfrm>
          <a:prstGeom prst="rect">
            <a:avLst/>
          </a:prstGeom>
          <a:solidFill>
            <a:schemeClr val="accent4">
              <a:alpha val="36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3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1"/>
          <p:cNvSpPr txBox="1">
            <a:spLocks/>
          </p:cNvSpPr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WHY DEVELOPER IGNORES FUTURE?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65728" y="1806833"/>
            <a:ext cx="4917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1. </a:t>
            </a:r>
            <a:r>
              <a:rPr lang="en-US" b="1" i="1" dirty="0" smtClean="0"/>
              <a:t>Blocking</a:t>
            </a:r>
            <a:endParaRPr lang="en-US" b="1" i="1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778001"/>
            <a:ext cx="8153400" cy="448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9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1"/>
          <p:cNvSpPr txBox="1">
            <a:spLocks/>
          </p:cNvSpPr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WHY DEVELOPER IGNORES FUTURE?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3371" y="2413690"/>
            <a:ext cx="4917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333333"/>
                </a:solidFill>
                <a:latin typeface="raleway" charset="0"/>
              </a:rPr>
              <a:t>2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. </a:t>
            </a:r>
            <a:r>
              <a:rPr lang="en-US" b="1" i="1" dirty="0"/>
              <a:t>M</a:t>
            </a:r>
            <a:r>
              <a:rPr lang="en-US" b="1" i="1" dirty="0" smtClean="0"/>
              <a:t>anually completed -&gt; Cannot</a:t>
            </a:r>
            <a:endParaRPr lang="en-US" b="1" i="1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5728" y="1806833"/>
            <a:ext cx="4917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1. </a:t>
            </a:r>
            <a:r>
              <a:rPr lang="en-US" b="1" i="1" dirty="0" smtClean="0"/>
              <a:t>Blocking</a:t>
            </a:r>
            <a:endParaRPr lang="en-US" b="1" i="1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3371" y="3024662"/>
            <a:ext cx="4917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333333"/>
                </a:solidFill>
                <a:latin typeface="raleway" charset="0"/>
              </a:rPr>
              <a:t>3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. </a:t>
            </a:r>
            <a:r>
              <a:rPr lang="en-US" b="1" i="1" dirty="0"/>
              <a:t>Multiple Futures </a:t>
            </a:r>
            <a:r>
              <a:rPr lang="en-US" b="1" i="1" dirty="0" smtClean="0"/>
              <a:t>chain -&gt; Cannot</a:t>
            </a:r>
            <a:r>
              <a:rPr lang="en-US" b="1" i="1" dirty="0"/>
              <a:t> </a:t>
            </a:r>
            <a:endParaRPr lang="en-US" b="1" i="1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27902" y="3635634"/>
            <a:ext cx="5580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4. </a:t>
            </a:r>
            <a:r>
              <a:rPr lang="en-US" b="1" i="1" dirty="0" smtClean="0"/>
              <a:t>Multiple </a:t>
            </a:r>
            <a:r>
              <a:rPr lang="en-US" b="1" i="1" dirty="0"/>
              <a:t>Futures </a:t>
            </a:r>
            <a:r>
              <a:rPr lang="en-US" b="1" i="1" dirty="0" smtClean="0"/>
              <a:t>combine -&gt; Cannot</a:t>
            </a:r>
            <a:endParaRPr lang="en-US" b="1" i="1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7902" y="4239749"/>
            <a:ext cx="5580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5. </a:t>
            </a:r>
            <a:r>
              <a:rPr lang="en-US" b="1" i="1" dirty="0"/>
              <a:t>No Exception </a:t>
            </a:r>
            <a:r>
              <a:rPr lang="en-US" b="1" i="1" dirty="0" smtClean="0"/>
              <a:t>Handling -&gt; Cannot</a:t>
            </a:r>
            <a:endParaRPr lang="en-US" b="1" i="1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73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>
          <a:xfrm>
            <a:off x="1295400" y="2514600"/>
            <a:ext cx="90678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i="1" dirty="0" smtClean="0"/>
              <a:t>COMPLETABLE FUTURE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1425662026"/>
      </p:ext>
    </p:extLst>
  </p:cSld>
  <p:clrMapOvr>
    <a:masterClrMapping/>
  </p:clrMapOvr>
</p:sld>
</file>

<file path=ppt/theme/theme1.xml><?xml version="1.0" encoding="utf-8"?>
<a:theme xmlns:a="http://schemas.openxmlformats.org/drawingml/2006/main" name="AAVN Master Slide">
  <a:themeElements>
    <a:clrScheme name="AAVN Presentation Theme Colors">
      <a:dk1>
        <a:srgbClr val="424242"/>
      </a:dk1>
      <a:lt1>
        <a:sysClr val="window" lastClr="FFFFFF"/>
      </a:lt1>
      <a:dk2>
        <a:srgbClr val="44546A"/>
      </a:dk2>
      <a:lt2>
        <a:srgbClr val="E7E6E6"/>
      </a:lt2>
      <a:accent1>
        <a:srgbClr val="02A9F7"/>
      </a:accent1>
      <a:accent2>
        <a:srgbClr val="424242"/>
      </a:accent2>
      <a:accent3>
        <a:srgbClr val="FF9900"/>
      </a:accent3>
      <a:accent4>
        <a:srgbClr val="FF4A1A"/>
      </a:accent4>
      <a:accent5>
        <a:srgbClr val="FFF02B"/>
      </a:accent5>
      <a:accent6>
        <a:srgbClr val="2ECC71"/>
      </a:accent6>
      <a:hlink>
        <a:srgbClr val="0563C1"/>
      </a:hlink>
      <a:folHlink>
        <a:srgbClr val="954F72"/>
      </a:folHlink>
    </a:clrScheme>
    <a:fontScheme name="AAVN Presentation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231</Words>
  <Application>Microsoft Macintosh PowerPoint</Application>
  <PresentationFormat>Widescreen</PresentationFormat>
  <Paragraphs>70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Lora</vt:lpstr>
      <vt:lpstr>raleway</vt:lpstr>
      <vt:lpstr>Arial</vt:lpstr>
      <vt:lpstr>AAVN Master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axon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Luu</dc:creator>
  <cp:lastModifiedBy>Microsoft Office User</cp:lastModifiedBy>
  <cp:revision>484</cp:revision>
  <dcterms:created xsi:type="dcterms:W3CDTF">2017-11-06T06:55:00Z</dcterms:created>
  <dcterms:modified xsi:type="dcterms:W3CDTF">2019-11-07T09:11:03Z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