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6"/>
  </p:notesMasterIdLst>
  <p:handoutMasterIdLst>
    <p:handoutMasterId r:id="rId17"/>
  </p:handoutMasterIdLst>
  <p:sldIdLst>
    <p:sldId id="299" r:id="rId2"/>
    <p:sldId id="300" r:id="rId3"/>
    <p:sldId id="341" r:id="rId4"/>
    <p:sldId id="342" r:id="rId5"/>
    <p:sldId id="343" r:id="rId6"/>
    <p:sldId id="344" r:id="rId7"/>
    <p:sldId id="347" r:id="rId8"/>
    <p:sldId id="345" r:id="rId9"/>
    <p:sldId id="346" r:id="rId10"/>
    <p:sldId id="348" r:id="rId11"/>
    <p:sldId id="349" r:id="rId12"/>
    <p:sldId id="350" r:id="rId13"/>
    <p:sldId id="352" r:id="rId14"/>
    <p:sldId id="35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 userDrawn="1">
          <p15:clr>
            <a:srgbClr val="A4A3A4"/>
          </p15:clr>
        </p15:guide>
        <p15:guide id="2" pos="528" userDrawn="1">
          <p15:clr>
            <a:srgbClr val="A4A3A4"/>
          </p15:clr>
        </p15:guide>
        <p15:guide id="3" pos="7152" userDrawn="1">
          <p15:clr>
            <a:srgbClr val="A4A3A4"/>
          </p15:clr>
        </p15:guide>
        <p15:guide id="4" orient="horz" pos="38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A9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F9D6F-47EE-4C87-A03C-59F594D3A458}" v="472" dt="2018-10-10T09:36:41.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69291" autoAdjust="0"/>
  </p:normalViewPr>
  <p:slideViewPr>
    <p:cSldViewPr>
      <p:cViewPr varScale="1">
        <p:scale>
          <a:sx n="55" d="100"/>
          <a:sy n="55" d="100"/>
        </p:scale>
        <p:origin x="1156" y="48"/>
      </p:cViewPr>
      <p:guideLst>
        <p:guide orient="horz" pos="432"/>
        <p:guide pos="528"/>
        <p:guide pos="7152"/>
        <p:guide orient="horz" pos="3888"/>
      </p:guideLst>
    </p:cSldViewPr>
  </p:slideViewPr>
  <p:notesTextViewPr>
    <p:cViewPr>
      <p:scale>
        <a:sx n="3" d="2"/>
        <a:sy n="3" d="2"/>
      </p:scale>
      <p:origin x="0" y="0"/>
    </p:cViewPr>
  </p:notesTextViewPr>
  <p:notesViewPr>
    <p:cSldViewPr showGuides="1">
      <p:cViewPr varScale="1">
        <p:scale>
          <a:sx n="121" d="100"/>
          <a:sy n="121" d="100"/>
        </p:scale>
        <p:origin x="40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308970-846F-4784-9EEF-B73053E1BC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FA1F4D-9D1C-4A10-A380-B189A257C9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6F103-508E-467C-AF53-B35FDC2F36C0}" type="datetimeFigureOut">
              <a:rPr lang="en-US" smtClean="0"/>
              <a:t>11/14/2019</a:t>
            </a:fld>
            <a:endParaRPr lang="en-US"/>
          </a:p>
        </p:txBody>
      </p:sp>
      <p:sp>
        <p:nvSpPr>
          <p:cNvPr id="4" name="Footer Placeholder 3">
            <a:extLst>
              <a:ext uri="{FF2B5EF4-FFF2-40B4-BE49-F238E27FC236}">
                <a16:creationId xmlns:a16="http://schemas.microsoft.com/office/drawing/2014/main" id="{159300ED-F01C-48C4-A4BA-0D5AA4DDDE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4A373A-B4B2-4E7F-9FF0-5C9E079B32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00A97-EEC9-4A42-B3B4-F5007EC270F7}" type="slidenum">
              <a:rPr lang="en-US" smtClean="0"/>
              <a:t>‹#›</a:t>
            </a:fld>
            <a:endParaRPr lang="en-US"/>
          </a:p>
        </p:txBody>
      </p:sp>
    </p:spTree>
    <p:extLst>
      <p:ext uri="{BB962C8B-B14F-4D97-AF65-F5344CB8AC3E}">
        <p14:creationId xmlns:p14="http://schemas.microsoft.com/office/powerpoint/2010/main" val="1508782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D6CB4-478E-4505-A839-A5849C2F988C}" type="datetimeFigureOut">
              <a:rPr lang="en-US" smtClean="0"/>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4ED2C-DC4C-4AFD-8B22-623D9727471E}" type="slidenum">
              <a:rPr lang="en-US" smtClean="0"/>
              <a:t>‹#›</a:t>
            </a:fld>
            <a:endParaRPr lang="en-US"/>
          </a:p>
        </p:txBody>
      </p:sp>
    </p:spTree>
    <p:extLst>
      <p:ext uri="{BB962C8B-B14F-4D97-AF65-F5344CB8AC3E}">
        <p14:creationId xmlns:p14="http://schemas.microsoft.com/office/powerpoint/2010/main" val="3799598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raphql.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topdev.vn/blog/graphq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 Describe what’s possible with a type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2. Ask for what you need, get exactly that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3. Get many resources in a single request - 5. Bring your own data and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4. Evolve your API without versions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https://graphql.org/</a:t>
            </a:r>
            <a:endParaRPr lang="en-US" sz="1200" b="0" i="0" kern="1200" dirty="0" smtClean="0">
              <a:solidFill>
                <a:schemeClr val="tx1"/>
              </a:solidFill>
              <a:effectLst/>
              <a:latin typeface="+mn-lt"/>
              <a:ea typeface="+mn-ea"/>
              <a:cs typeface="+mn-cs"/>
            </a:endParaRPr>
          </a:p>
          <a:p>
            <a:endParaRPr lang="en-US" dirty="0" smtClean="0">
              <a:hlinkClick r:id="rId4"/>
            </a:endParaRPr>
          </a:p>
          <a:p>
            <a:r>
              <a:rPr lang="en-US" dirty="0" smtClean="0">
                <a:hlinkClick r:id="rId4"/>
              </a:rPr>
              <a:t>https://topdev.vn/blog/graphql/</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2</a:t>
            </a:fld>
            <a:endParaRPr lang="en-US"/>
          </a:p>
        </p:txBody>
      </p:sp>
    </p:spTree>
    <p:extLst>
      <p:ext uri="{BB962C8B-B14F-4D97-AF65-F5344CB8AC3E}">
        <p14:creationId xmlns:p14="http://schemas.microsoft.com/office/powerpoint/2010/main" val="181663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schema</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queries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resolvers</a:t>
            </a:r>
          </a:p>
          <a:p>
            <a:r>
              <a:rPr lang="vi-VN" sz="1200" b="1" i="0" kern="1200" dirty="0" smtClean="0">
                <a:solidFill>
                  <a:schemeClr val="tx1"/>
                </a:solidFill>
                <a:effectLst/>
                <a:latin typeface="+mn-lt"/>
                <a:ea typeface="+mn-ea"/>
                <a:cs typeface="+mn-cs"/>
              </a:rPr>
              <a:t>Resolver</a:t>
            </a:r>
            <a:r>
              <a:rPr lang="vi-VN" sz="1200" b="0" i="0" kern="1200" dirty="0" smtClean="0">
                <a:solidFill>
                  <a:schemeClr val="tx1"/>
                </a:solidFill>
                <a:effectLst/>
                <a:latin typeface="+mn-lt"/>
                <a:ea typeface="+mn-ea"/>
                <a:cs typeface="+mn-cs"/>
              </a:rPr>
              <a:t> nói cho GraphQL biết nơi và cách thức để lấy data cần thiết cho field của query mà bạn yêu cầu</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3</a:t>
            </a:fld>
            <a:endParaRPr lang="en-US"/>
          </a:p>
        </p:txBody>
      </p:sp>
    </p:spTree>
    <p:extLst>
      <p:ext uri="{BB962C8B-B14F-4D97-AF65-F5344CB8AC3E}">
        <p14:creationId xmlns:p14="http://schemas.microsoft.com/office/powerpoint/2010/main" val="2575923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5</a:t>
            </a:fld>
            <a:endParaRPr lang="en-US"/>
          </a:p>
        </p:txBody>
      </p:sp>
    </p:spTree>
    <p:extLst>
      <p:ext uri="{BB962C8B-B14F-4D97-AF65-F5344CB8AC3E}">
        <p14:creationId xmlns:p14="http://schemas.microsoft.com/office/powerpoint/2010/main" val="264058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correct handling of API versioning has been one of the most difficult issues faced by developers of distributed systems. Various schemes have been proposed, ranging from the laissez faire approach taken by CORBA (Common Object Request Broker Architecture) to the stricter schemes used in DCOM (Distributed Component Object Model). With the advent of Web services, there are some new features that you can take advantage of that can help alleviate the problem, but the brutal fact of the matter is that versioning has not been built into the Web services architecture.”</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6</a:t>
            </a:fld>
            <a:endParaRPr lang="en-US"/>
          </a:p>
        </p:txBody>
      </p:sp>
    </p:spTree>
    <p:extLst>
      <p:ext uri="{BB962C8B-B14F-4D97-AF65-F5344CB8AC3E}">
        <p14:creationId xmlns:p14="http://schemas.microsoft.com/office/powerpoint/2010/main" val="650893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approach:</a:t>
            </a:r>
            <a:r>
              <a:rPr lang="en-US" baseline="0" dirty="0" smtClean="0"/>
              <a:t> Twitter</a:t>
            </a:r>
          </a:p>
          <a:p>
            <a:endParaRPr lang="en-US" baseline="0" dirty="0" smtClean="0"/>
          </a:p>
          <a:p>
            <a:r>
              <a:rPr lang="en-US" baseline="0" dirty="0" smtClean="0"/>
              <a:t>Trace off: </a:t>
            </a:r>
          </a:p>
          <a:p>
            <a:pPr marL="171450" indent="-171450">
              <a:buFontTx/>
              <a:buChar char="-"/>
            </a:pPr>
            <a:r>
              <a:rPr lang="en-US" baseline="0" dirty="0" smtClean="0"/>
              <a:t>need strong </a:t>
            </a:r>
            <a:r>
              <a:rPr lang="en-US" baseline="0" dirty="0" err="1" smtClean="0"/>
              <a:t>devops</a:t>
            </a:r>
            <a:endParaRPr lang="en-US" baseline="0" dirty="0" smtClean="0"/>
          </a:p>
          <a:p>
            <a:pPr marL="171450" indent="-171450">
              <a:buFontTx/>
              <a:buChar char="-"/>
            </a:pPr>
            <a:r>
              <a:rPr lang="en-US" baseline="0" dirty="0" smtClean="0"/>
              <a:t>Leave big footprint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7</a:t>
            </a:fld>
            <a:endParaRPr lang="en-US"/>
          </a:p>
        </p:txBody>
      </p:sp>
    </p:spTree>
    <p:extLst>
      <p:ext uri="{BB962C8B-B14F-4D97-AF65-F5344CB8AC3E}">
        <p14:creationId xmlns:p14="http://schemas.microsoft.com/office/powerpoint/2010/main" val="1705485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Control more</a:t>
            </a:r>
          </a:p>
          <a:p>
            <a:pPr marL="171450" indent="-171450">
              <a:buFontTx/>
              <a:buChar char="-"/>
            </a:pPr>
            <a:r>
              <a:rPr lang="en-US" baseline="0" dirty="0" smtClean="0"/>
              <a:t>Not Expose version on </a:t>
            </a:r>
            <a:r>
              <a:rPr lang="en-US" baseline="0" dirty="0" err="1" smtClean="0"/>
              <a:t>url</a:t>
            </a:r>
            <a:endParaRPr lang="en-US" dirty="0" smtClean="0"/>
          </a:p>
          <a:p>
            <a:r>
              <a:rPr lang="en-US" dirty="0" smtClean="0"/>
              <a:t>Trace</a:t>
            </a:r>
            <a:r>
              <a:rPr lang="en-US" baseline="0" dirty="0" smtClean="0"/>
              <a:t> off: </a:t>
            </a:r>
          </a:p>
          <a:p>
            <a:pPr marL="171450" indent="-171450">
              <a:buFontTx/>
              <a:buChar char="-"/>
            </a:pPr>
            <a:r>
              <a:rPr lang="en-US" baseline="0" dirty="0" smtClean="0"/>
              <a:t>Be ware off firewall</a:t>
            </a:r>
          </a:p>
          <a:p>
            <a:pPr marL="171450" indent="-171450">
              <a:buFontTx/>
              <a:buChar char="-"/>
            </a:pPr>
            <a:r>
              <a:rPr lang="en-US" baseline="0" dirty="0" smtClean="0"/>
              <a:t>Convention/</a:t>
            </a:r>
            <a:r>
              <a:rPr lang="en-US" baseline="0" dirty="0" err="1" smtClean="0"/>
              <a:t>Standardise</a:t>
            </a:r>
            <a:r>
              <a:rPr lang="en-US" baseline="0" dirty="0" smtClean="0"/>
              <a:t>?</a:t>
            </a:r>
          </a:p>
          <a:p>
            <a:pPr marL="171450" indent="-171450">
              <a:buFontTx/>
              <a:buChar char="-"/>
            </a:pPr>
            <a:r>
              <a:rPr lang="en-US" baseline="0" dirty="0" smtClean="0"/>
              <a:t>HTML form</a:t>
            </a:r>
          </a:p>
          <a:p>
            <a:pPr marL="171450" indent="-171450">
              <a:buFontTx/>
              <a:buChar char="-"/>
            </a:pPr>
            <a:r>
              <a:rPr lang="en-US" baseline="0" dirty="0" smtClean="0"/>
              <a:t>Difficult to test</a:t>
            </a:r>
          </a:p>
          <a:p>
            <a:pPr marL="171450" indent="-171450">
              <a:buFontTx/>
              <a:buChar char="-"/>
            </a:pPr>
            <a:r>
              <a:rPr lang="en-US" baseline="0" dirty="0" smtClean="0"/>
              <a:t>Cannot call directly from browser</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8</a:t>
            </a:fld>
            <a:endParaRPr lang="en-US"/>
          </a:p>
        </p:txBody>
      </p:sp>
    </p:spTree>
    <p:extLst>
      <p:ext uri="{BB962C8B-B14F-4D97-AF65-F5344CB8AC3E}">
        <p14:creationId xmlns:p14="http://schemas.microsoft.com/office/powerpoint/2010/main" val="2973050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Trace off:</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9</a:t>
            </a:fld>
            <a:endParaRPr lang="en-US"/>
          </a:p>
        </p:txBody>
      </p:sp>
    </p:spTree>
    <p:extLst>
      <p:ext uri="{BB962C8B-B14F-4D97-AF65-F5344CB8AC3E}">
        <p14:creationId xmlns:p14="http://schemas.microsoft.com/office/powerpoint/2010/main" val="4029540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Knot. "All API consumers are tied to a single version of the API, when that API changes, all consumers have to change, in essence creating a massive ripple effect across the entire set of consumers / ecosystem.“</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APIs can be among your greatest assets or liabilities.</a:t>
            </a:r>
            <a:r>
              <a:rPr lang="en-US" sz="1200" b="0" i="0" kern="1200" dirty="0" smtClean="0">
                <a:solidFill>
                  <a:schemeClr val="tx1"/>
                </a:solidFill>
                <a:effectLst/>
                <a:latin typeface="+mn-lt"/>
                <a:ea typeface="+mn-ea"/>
                <a:cs typeface="+mn-cs"/>
              </a:rPr>
              <a:t> Good APIs create long-term customers; bad ones create long-term support nightmares.</a:t>
            </a:r>
          </a:p>
          <a:p>
            <a:r>
              <a:rPr lang="en-US" sz="1200" b="1" i="0" kern="1200" dirty="0" smtClean="0">
                <a:solidFill>
                  <a:schemeClr val="tx1"/>
                </a:solidFill>
                <a:effectLst/>
                <a:latin typeface="+mn-lt"/>
                <a:ea typeface="+mn-ea"/>
                <a:cs typeface="+mn-cs"/>
              </a:rPr>
              <a:t>Public APIs, like diamonds, are forever.</a:t>
            </a:r>
            <a:r>
              <a:rPr lang="en-US" sz="1200" b="0" i="0" kern="1200" dirty="0" smtClean="0">
                <a:solidFill>
                  <a:schemeClr val="tx1"/>
                </a:solidFill>
                <a:effectLst/>
                <a:latin typeface="+mn-lt"/>
                <a:ea typeface="+mn-ea"/>
                <a:cs typeface="+mn-cs"/>
              </a:rPr>
              <a:t> You have one chance to get it right so give it your best.</a:t>
            </a:r>
          </a:p>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10</a:t>
            </a:fld>
            <a:endParaRPr lang="en-US"/>
          </a:p>
        </p:txBody>
      </p:sp>
    </p:spTree>
    <p:extLst>
      <p:ext uri="{BB962C8B-B14F-4D97-AF65-F5344CB8AC3E}">
        <p14:creationId xmlns:p14="http://schemas.microsoft.com/office/powerpoint/2010/main" val="690593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11</a:t>
            </a:fld>
            <a:endParaRPr lang="en-US"/>
          </a:p>
        </p:txBody>
      </p:sp>
    </p:spTree>
    <p:extLst>
      <p:ext uri="{BB962C8B-B14F-4D97-AF65-F5344CB8AC3E}">
        <p14:creationId xmlns:p14="http://schemas.microsoft.com/office/powerpoint/2010/main" val="1304344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CFB55D0-ABFE-497D-9DC9-FC6560D4EC7C}"/>
              </a:ext>
            </a:extLst>
          </p:cNvPr>
          <p:cNvSpPr>
            <a:spLocks noGrp="1"/>
          </p:cNvSpPr>
          <p:nvPr>
            <p:ph type="body" sz="quarter" idx="11"/>
          </p:nvPr>
        </p:nvSpPr>
        <p:spPr>
          <a:xfrm>
            <a:off x="838200" y="5822950"/>
            <a:ext cx="7086600" cy="349250"/>
          </a:xfrm>
          <a:prstGeom prst="rect">
            <a:avLst/>
          </a:prstGeom>
        </p:spPr>
        <p:txBody>
          <a:bodyPr/>
          <a:lstStyle>
            <a:lvl1pPr marL="0" indent="0">
              <a:buNone/>
              <a:defRPr sz="2400" baseline="0"/>
            </a:lvl1pPr>
          </a:lstStyle>
          <a:p>
            <a:pPr lvl="0"/>
            <a:r>
              <a:rPr lang="en-US" dirty="0"/>
              <a:t>Edit Master text styles</a:t>
            </a:r>
          </a:p>
        </p:txBody>
      </p:sp>
      <p:sp>
        <p:nvSpPr>
          <p:cNvPr id="3" name="Text Placeholder 2">
            <a:extLst>
              <a:ext uri="{FF2B5EF4-FFF2-40B4-BE49-F238E27FC236}">
                <a16:creationId xmlns:a16="http://schemas.microsoft.com/office/drawing/2014/main" id="{0016BE0E-2EA8-42B6-96D6-9BD0D3B5D591}"/>
              </a:ext>
            </a:extLst>
          </p:cNvPr>
          <p:cNvSpPr>
            <a:spLocks noGrp="1"/>
          </p:cNvSpPr>
          <p:nvPr>
            <p:ph type="body" sz="quarter" idx="10"/>
          </p:nvPr>
        </p:nvSpPr>
        <p:spPr>
          <a:xfrm>
            <a:off x="838200" y="5181600"/>
            <a:ext cx="7086600" cy="642130"/>
          </a:xfrm>
          <a:prstGeom prst="rect">
            <a:avLst/>
          </a:prstGeom>
        </p:spPr>
        <p:txBody>
          <a:bodyPr/>
          <a:lstStyle>
            <a:lvl1pPr marL="0" indent="0">
              <a:buNone/>
              <a:defRPr sz="3000" b="1" i="0" cap="all" baseline="0">
                <a:solidFill>
                  <a:schemeClr val="accent1"/>
                </a:solidFill>
              </a:defRPr>
            </a:lvl1pPr>
          </a:lstStyle>
          <a:p>
            <a:pPr lvl="0"/>
            <a:r>
              <a:rPr lang="en-US" dirty="0"/>
              <a:t>Edit Master text styles</a:t>
            </a:r>
          </a:p>
        </p:txBody>
      </p:sp>
      <p:sp>
        <p:nvSpPr>
          <p:cNvPr id="4" name="Picture Placeholder 1">
            <a:extLst>
              <a:ext uri="{FF2B5EF4-FFF2-40B4-BE49-F238E27FC236}">
                <a16:creationId xmlns:a16="http://schemas.microsoft.com/office/drawing/2014/main" id="{3C2217C6-1078-4A1E-BDB7-5880DF4B3326}"/>
              </a:ext>
            </a:extLst>
          </p:cNvPr>
          <p:cNvSpPr>
            <a:spLocks noGrp="1"/>
          </p:cNvSpPr>
          <p:nvPr>
            <p:ph type="pic" sz="quarter" idx="4294967295"/>
          </p:nvPr>
        </p:nvSpPr>
        <p:spPr>
          <a:xfrm>
            <a:off x="0" y="1"/>
            <a:ext cx="12192000" cy="4530354"/>
          </a:xfrm>
          <a:prstGeom prst="rect">
            <a:avLst/>
          </a:prstGeom>
        </p:spPr>
      </p:sp>
      <p:cxnSp>
        <p:nvCxnSpPr>
          <p:cNvPr id="8" name="Straight Connector 7">
            <a:extLst>
              <a:ext uri="{FF2B5EF4-FFF2-40B4-BE49-F238E27FC236}">
                <a16:creationId xmlns:a16="http://schemas.microsoft.com/office/drawing/2014/main" id="{086C82DE-CE36-4680-AB73-302BEB82C9A9}"/>
              </a:ext>
            </a:extLst>
          </p:cNvPr>
          <p:cNvCxnSpPr/>
          <p:nvPr userDrawn="1"/>
        </p:nvCxnSpPr>
        <p:spPr>
          <a:xfrm>
            <a:off x="-4486" y="4536479"/>
            <a:ext cx="12196487"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3C70061B-E50B-4A2F-B51B-DB540F275EB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534400" y="5125389"/>
            <a:ext cx="3042289" cy="81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385794"/>
      </p:ext>
    </p:extLst>
  </p:cSld>
  <p:clrMapOvr>
    <a:masterClrMapping/>
  </p:clrMapOvr>
  <p:extLst mod="1">
    <p:ext uri="{DCECCB84-F9BA-43D5-87BE-67443E8EF086}">
      <p15:sldGuideLst xmlns:p15="http://schemas.microsoft.com/office/powerpoint/2012/main">
        <p15:guide id="1" pos="528" userDrawn="1">
          <p15:clr>
            <a:srgbClr val="FBAE40"/>
          </p15:clr>
        </p15:guide>
        <p15:guide id="2" pos="7152" userDrawn="1">
          <p15:clr>
            <a:srgbClr val="FBAE40"/>
          </p15:clr>
        </p15:guide>
        <p15:guide id="3" orient="horz" pos="432" userDrawn="1">
          <p15:clr>
            <a:srgbClr val="FBAE40"/>
          </p15:clr>
        </p15:guide>
        <p15:guide id="4" orient="horz" pos="38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B69A7D1-BDE9-4D41-875F-FE54392B57BD}"/>
              </a:ext>
            </a:extLst>
          </p:cNvPr>
          <p:cNvSpPr>
            <a:spLocks noGrp="1"/>
          </p:cNvSpPr>
          <p:nvPr>
            <p:ph sz="quarter" idx="10"/>
          </p:nvPr>
        </p:nvSpPr>
        <p:spPr>
          <a:xfrm>
            <a:off x="838200" y="685800"/>
            <a:ext cx="10515600" cy="1139825"/>
          </a:xfrm>
          <a:prstGeom prst="rect">
            <a:avLst/>
          </a:prstGeom>
        </p:spPr>
        <p:txBody>
          <a:bodyPr/>
          <a:lstStyle>
            <a:lvl1pPr marL="0" indent="0">
              <a:buNone/>
              <a:defRPr sz="2800" b="1" i="0" baseline="0">
                <a:solidFill>
                  <a:schemeClr val="tx1"/>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6D768668-4B34-4B39-8938-3596E00266AE}"/>
              </a:ext>
            </a:extLst>
          </p:cNvPr>
          <p:cNvSpPr>
            <a:spLocks noGrp="1"/>
          </p:cNvSpPr>
          <p:nvPr>
            <p:ph type="body" sz="quarter" idx="11"/>
          </p:nvPr>
        </p:nvSpPr>
        <p:spPr>
          <a:xfrm>
            <a:off x="838200" y="1825625"/>
            <a:ext cx="10515600" cy="4346575"/>
          </a:xfrm>
          <a:prstGeom prst="rect">
            <a:avLst/>
          </a:prstGeom>
        </p:spPr>
        <p:txBody>
          <a:bodyPr/>
          <a:lstStyle>
            <a:lvl1pPr>
              <a:buClr>
                <a:schemeClr val="accent1"/>
              </a:buClr>
              <a:defRPr sz="2000" baseline="0"/>
            </a:lvl1pPr>
            <a:lvl2pPr marL="685800" indent="-228600">
              <a:buClr>
                <a:srgbClr val="02A9F7"/>
              </a:buClr>
              <a:buFont typeface="Arial" panose="020B0604020202020204" pitchFamily="34" charset="0"/>
              <a:buChar char="‒"/>
              <a:defRPr sz="1800" baseline="0"/>
            </a:lvl2pPr>
            <a:lvl3pPr>
              <a:defRPr sz="1600" baseline="0"/>
            </a:lvl3pPr>
            <a:lvl4pPr>
              <a:defRPr sz="1400"/>
            </a:lvl4pPr>
            <a:lvl5pPr>
              <a:defRPr sz="1200"/>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2118067102"/>
      </p:ext>
    </p:extLst>
  </p:cSld>
  <p:clrMapOvr>
    <a:masterClrMapping/>
  </p:clrMapOvr>
  <p:extLst mod="1">
    <p:ext uri="{DCECCB84-F9BA-43D5-87BE-67443E8EF086}">
      <p15:sldGuideLst xmlns:p15="http://schemas.microsoft.com/office/powerpoint/2012/main">
        <p15:guide id="1" pos="528" userDrawn="1">
          <p15:clr>
            <a:srgbClr val="FBAE40"/>
          </p15:clr>
        </p15:guide>
        <p15:guide id="2" orient="horz" pos="432" userDrawn="1">
          <p15:clr>
            <a:srgbClr val="FBAE40"/>
          </p15:clr>
        </p15:guide>
        <p15:guide id="3" orient="horz" pos="3888" userDrawn="1">
          <p15:clr>
            <a:srgbClr val="FBAE40"/>
          </p15:clr>
        </p15:guide>
        <p15:guide id="4" pos="71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2">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
        <p:nvSpPr>
          <p:cNvPr id="10" name="Text Placeholder 9">
            <a:extLst>
              <a:ext uri="{FF2B5EF4-FFF2-40B4-BE49-F238E27FC236}">
                <a16:creationId xmlns:a16="http://schemas.microsoft.com/office/drawing/2014/main" id="{A33FCE1F-E612-4B3B-AE8D-05EBC233AC02}"/>
              </a:ext>
            </a:extLst>
          </p:cNvPr>
          <p:cNvSpPr>
            <a:spLocks noGrp="1"/>
          </p:cNvSpPr>
          <p:nvPr>
            <p:ph type="body" sz="quarter" idx="10"/>
          </p:nvPr>
        </p:nvSpPr>
        <p:spPr>
          <a:xfrm>
            <a:off x="838200" y="689331"/>
            <a:ext cx="10515600" cy="620713"/>
          </a:xfrm>
          <a:prstGeom prst="rect">
            <a:avLst/>
          </a:prstGeom>
        </p:spPr>
        <p:txBody>
          <a:bodyPr/>
          <a:lstStyle>
            <a:lvl1pPr marL="0" indent="0">
              <a:buNone/>
              <a:defRPr b="1"/>
            </a:lvl1pPr>
            <a:lvl5pPr>
              <a:defRPr/>
            </a:lvl5pPr>
          </a:lstStyle>
          <a:p>
            <a:pPr lvl="0"/>
            <a:r>
              <a:rPr lang="en-US" dirty="0"/>
              <a:t>Edit Master text styles</a:t>
            </a:r>
          </a:p>
        </p:txBody>
      </p:sp>
      <p:sp>
        <p:nvSpPr>
          <p:cNvPr id="5" name="Content Placeholder 2">
            <a:extLst>
              <a:ext uri="{FF2B5EF4-FFF2-40B4-BE49-F238E27FC236}">
                <a16:creationId xmlns:a16="http://schemas.microsoft.com/office/drawing/2014/main" id="{B17B5848-2E3E-4DEA-8C5C-045487A85BBD}"/>
              </a:ext>
            </a:extLst>
          </p:cNvPr>
          <p:cNvSpPr>
            <a:spLocks noGrp="1"/>
          </p:cNvSpPr>
          <p:nvPr>
            <p:ph sz="half" idx="11"/>
          </p:nvPr>
        </p:nvSpPr>
        <p:spPr>
          <a:xfrm>
            <a:off x="6172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Tree>
    <p:extLst>
      <p:ext uri="{BB962C8B-B14F-4D97-AF65-F5344CB8AC3E}">
        <p14:creationId xmlns:p14="http://schemas.microsoft.com/office/powerpoint/2010/main" val="58862877"/>
      </p:ext>
    </p:extLst>
  </p:cSld>
  <p:clrMapOvr>
    <a:masterClrMapping/>
  </p:clrMapOvr>
  <p:extLst mod="1">
    <p:ext uri="{DCECCB84-F9BA-43D5-87BE-67443E8EF086}">
      <p15:sldGuideLst xmlns:p15="http://schemas.microsoft.com/office/powerpoint/2012/main">
        <p15:guide id="1" pos="528" userDrawn="1">
          <p15:clr>
            <a:srgbClr val="FBAE40"/>
          </p15:clr>
        </p15:guide>
        <p15:guide id="2" orient="horz" pos="432" userDrawn="1">
          <p15:clr>
            <a:srgbClr val="FBAE40"/>
          </p15:clr>
        </p15:guide>
        <p15:guide id="3" orient="horz" pos="3888" userDrawn="1">
          <p15:clr>
            <a:srgbClr val="FBAE40"/>
          </p15:clr>
        </p15:guide>
        <p15:guide id="4" pos="71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Picture">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6A684A-B3E7-410E-95FF-EEF980A37401}"/>
              </a:ext>
            </a:extLst>
          </p:cNvPr>
          <p:cNvSpPr/>
          <p:nvPr userDrawn="1"/>
        </p:nvSpPr>
        <p:spPr>
          <a:xfrm>
            <a:off x="0" y="585286"/>
            <a:ext cx="6723017" cy="80627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4DE97B5-8478-4E66-9976-775194ADBB8F}"/>
              </a:ext>
            </a:extLst>
          </p:cNvPr>
          <p:cNvSpPr>
            <a:spLocks noGrp="1"/>
          </p:cNvSpPr>
          <p:nvPr>
            <p:ph type="ctrTitle"/>
          </p:nvPr>
        </p:nvSpPr>
        <p:spPr>
          <a:xfrm>
            <a:off x="838200" y="685800"/>
            <a:ext cx="5562600" cy="533400"/>
          </a:xfrm>
          <a:prstGeom prst="rect">
            <a:avLst/>
          </a:prstGeom>
        </p:spPr>
        <p:txBody>
          <a:bodyPr anchor="b"/>
          <a:lstStyle>
            <a:lvl1pPr algn="r">
              <a:defRPr sz="3000" b="1" i="0" baseline="0"/>
            </a:lvl1pPr>
          </a:lstStyle>
          <a:p>
            <a:r>
              <a:rPr lang="en-US" dirty="0"/>
              <a:t>Click to edit Master title style</a:t>
            </a:r>
          </a:p>
        </p:txBody>
      </p:sp>
      <p:sp>
        <p:nvSpPr>
          <p:cNvPr id="8" name="Content Placeholder 14">
            <a:extLst>
              <a:ext uri="{FF2B5EF4-FFF2-40B4-BE49-F238E27FC236}">
                <a16:creationId xmlns:a16="http://schemas.microsoft.com/office/drawing/2014/main" id="{DD1F93C3-4864-401C-951F-755BEF125B34}"/>
              </a:ext>
            </a:extLst>
          </p:cNvPr>
          <p:cNvSpPr>
            <a:spLocks noGrp="1"/>
          </p:cNvSpPr>
          <p:nvPr>
            <p:ph sz="quarter" idx="11"/>
          </p:nvPr>
        </p:nvSpPr>
        <p:spPr>
          <a:xfrm>
            <a:off x="838200" y="1776779"/>
            <a:ext cx="4114800" cy="4395421"/>
          </a:xfrm>
          <a:prstGeom prst="rect">
            <a:avLst/>
          </a:prstGeom>
        </p:spPr>
        <p:txBody>
          <a:bodyPr/>
          <a:lstStyle>
            <a:lvl1pPr marL="0" indent="0" algn="just">
              <a:lnSpc>
                <a:spcPct val="100000"/>
              </a:lnSpc>
              <a:spcBef>
                <a:spcPts val="600"/>
              </a:spcBef>
              <a:spcAft>
                <a:spcPts val="600"/>
              </a:spcAft>
              <a:buNone/>
              <a:defRPr sz="2000"/>
            </a:lvl1pPr>
          </a:lstStyle>
          <a:p>
            <a:pPr lvl="0"/>
            <a:r>
              <a:rPr lang="en-US" dirty="0"/>
              <a:t>Edit Master text styles</a:t>
            </a:r>
          </a:p>
        </p:txBody>
      </p:sp>
      <p:sp>
        <p:nvSpPr>
          <p:cNvPr id="9" name="Picture Placeholder 11">
            <a:extLst>
              <a:ext uri="{FF2B5EF4-FFF2-40B4-BE49-F238E27FC236}">
                <a16:creationId xmlns:a16="http://schemas.microsoft.com/office/drawing/2014/main" id="{988EE34E-7ED5-44B3-84B2-9FF73FDA94F7}"/>
              </a:ext>
            </a:extLst>
          </p:cNvPr>
          <p:cNvSpPr>
            <a:spLocks noGrp="1"/>
          </p:cNvSpPr>
          <p:nvPr>
            <p:ph type="pic" sz="quarter" idx="12" hasCustomPrompt="1"/>
          </p:nvPr>
        </p:nvSpPr>
        <p:spPr>
          <a:xfrm>
            <a:off x="5181600" y="0"/>
            <a:ext cx="7010400" cy="6705600"/>
          </a:xfrm>
          <a:prstGeom prst="rect">
            <a:avLst/>
          </a:prstGeom>
        </p:spPr>
        <p:txBody>
          <a:bodyPr/>
          <a:lstStyle>
            <a:lvl1pPr>
              <a:defRPr/>
            </a:lvl1pPr>
          </a:lstStyle>
          <a:p>
            <a:r>
              <a:rPr lang="en-US" dirty="0"/>
              <a:t>Insert Picture &gt; Send to Back</a:t>
            </a:r>
          </a:p>
        </p:txBody>
      </p:sp>
    </p:spTree>
    <p:extLst>
      <p:ext uri="{BB962C8B-B14F-4D97-AF65-F5344CB8AC3E}">
        <p14:creationId xmlns:p14="http://schemas.microsoft.com/office/powerpoint/2010/main" val="1965596726"/>
      </p:ext>
    </p:extLst>
  </p:cSld>
  <p:clrMapOvr>
    <a:masterClrMapping/>
  </p:clrMapOvr>
  <p:extLst mod="1">
    <p:ext uri="{DCECCB84-F9BA-43D5-87BE-67443E8EF086}">
      <p15:sldGuideLst xmlns:p15="http://schemas.microsoft.com/office/powerpoint/2012/main">
        <p15:guide id="1" pos="528">
          <p15:clr>
            <a:srgbClr val="FBAE40"/>
          </p15:clr>
        </p15:guide>
        <p15:guide id="2" orient="horz" pos="432">
          <p15:clr>
            <a:srgbClr val="FBAE40"/>
          </p15:clr>
        </p15:guide>
        <p15:guide id="3" orient="horz" pos="3888">
          <p15:clr>
            <a:srgbClr val="FBAE40"/>
          </p15:clr>
        </p15:guide>
        <p15:guide id="4" pos="71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and Content + image">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1" y="988900"/>
            <a:ext cx="5196895" cy="5550846"/>
          </a:xfrm>
          <a:prstGeom prst="rect">
            <a:avLst/>
          </a:prstGeom>
        </p:spPr>
        <p:txBody>
          <a:bodyPr/>
          <a:lstStyle>
            <a:lvl1pPr>
              <a:defRPr>
                <a:latin typeface="+mn-lt"/>
              </a:defRPr>
            </a:lvl1pPr>
          </a:lstStyle>
          <a:p>
            <a:r>
              <a:rPr lang="en-US" dirty="0" smtClean="0"/>
              <a:t>Click icon to add picture</a:t>
            </a:r>
            <a:endParaRPr lang="en-GB" dirty="0"/>
          </a:p>
        </p:txBody>
      </p:sp>
      <p:sp>
        <p:nvSpPr>
          <p:cNvPr id="3" name="Content Placeholder 2"/>
          <p:cNvSpPr>
            <a:spLocks noGrp="1"/>
          </p:cNvSpPr>
          <p:nvPr>
            <p:ph idx="1"/>
          </p:nvPr>
        </p:nvSpPr>
        <p:spPr>
          <a:xfrm>
            <a:off x="5615947" y="1580208"/>
            <a:ext cx="5966453" cy="4581442"/>
          </a:xfrm>
          <a:prstGeom prst="rect">
            <a:avLst/>
          </a:prstGeom>
        </p:spPr>
        <p:txBody>
          <a:bodyPr>
            <a:normAutofit/>
          </a:bodyPr>
          <a:lstStyle>
            <a:lvl1pPr marL="411480" indent="-411480">
              <a:lnSpc>
                <a:spcPts val="3840"/>
              </a:lnSpc>
              <a:buFont typeface="Arial" pitchFamily="34" charset="0"/>
              <a:buChar char="•"/>
              <a:defRPr sz="2640">
                <a:solidFill>
                  <a:schemeClr val="tx2"/>
                </a:solidFill>
                <a:latin typeface="+mn-lt"/>
              </a:defRPr>
            </a:lvl1pPr>
            <a:lvl2pPr marL="891540" indent="-342900">
              <a:lnSpc>
                <a:spcPts val="3840"/>
              </a:lnSpc>
              <a:buFont typeface="Arial" pitchFamily="34" charset="0"/>
              <a:buChar char="•"/>
              <a:defRPr sz="2640">
                <a:solidFill>
                  <a:schemeClr val="tx2"/>
                </a:solidFill>
                <a:latin typeface="+mn-lt"/>
              </a:defRPr>
            </a:lvl2pPr>
            <a:lvl3pPr marL="1371600" indent="-274320">
              <a:lnSpc>
                <a:spcPts val="3840"/>
              </a:lnSpc>
              <a:buFont typeface="Arial" pitchFamily="34" charset="0"/>
              <a:buChar char="•"/>
              <a:defRPr sz="2640">
                <a:solidFill>
                  <a:schemeClr val="tx2"/>
                </a:solidFill>
                <a:latin typeface="+mn-lt"/>
              </a:defRPr>
            </a:lvl3pPr>
            <a:lvl4pPr marL="1920240" indent="-274320">
              <a:lnSpc>
                <a:spcPts val="3840"/>
              </a:lnSpc>
              <a:buFont typeface="Arial" pitchFamily="34" charset="0"/>
              <a:buChar char="•"/>
              <a:defRPr sz="2640">
                <a:solidFill>
                  <a:schemeClr val="tx2"/>
                </a:solidFill>
                <a:latin typeface="+mn-lt"/>
              </a:defRPr>
            </a:lvl4pPr>
            <a:lvl5pPr marL="2468880" indent="-274320">
              <a:lnSpc>
                <a:spcPts val="3840"/>
              </a:lnSpc>
              <a:buFont typeface="Arial" pitchFamily="34" charset="0"/>
              <a:buChar char="•"/>
              <a:defRPr sz="264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17" name="Straight Connector 16"/>
          <p:cNvCxnSpPr/>
          <p:nvPr userDrawn="1"/>
        </p:nvCxnSpPr>
        <p:spPr>
          <a:xfrm>
            <a:off x="-4486" y="986017"/>
            <a:ext cx="12196487" cy="0"/>
          </a:xfrm>
          <a:prstGeom prst="line">
            <a:avLst/>
          </a:prstGeom>
          <a:ln w="12700" cmpd="sng">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609601" y="178555"/>
            <a:ext cx="8839200" cy="572436"/>
          </a:xfrm>
          <a:prstGeom prst="rect">
            <a:avLst/>
          </a:prstGeom>
        </p:spPr>
        <p:txBody>
          <a:bodyPr>
            <a:normAutofit/>
          </a:bodyPr>
          <a:lstStyle>
            <a:lvl1pPr>
              <a:defRPr sz="3240" b="1">
                <a:solidFill>
                  <a:srgbClr val="3E91CC"/>
                </a:solidFill>
                <a:latin typeface="+mj-lt"/>
              </a:defRPr>
            </a:lvl1pPr>
          </a:lstStyle>
          <a:p>
            <a:r>
              <a:rPr lang="en-US" dirty="0" smtClean="0"/>
              <a:t>CLICK TO EDIT MASTER TITLE STYLE</a:t>
            </a:r>
            <a:endParaRPr lang="en-GB" dirty="0"/>
          </a:p>
        </p:txBody>
      </p:sp>
    </p:spTree>
    <p:extLst>
      <p:ext uri="{BB962C8B-B14F-4D97-AF65-F5344CB8AC3E}">
        <p14:creationId xmlns:p14="http://schemas.microsoft.com/office/powerpoint/2010/main" val="23425215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D571E0C-2E67-43C2-9918-1226BF86C48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6690402"/>
            <a:ext cx="12192000" cy="167598"/>
          </a:xfrm>
          <a:prstGeom prst="rect">
            <a:avLst/>
          </a:prstGeom>
        </p:spPr>
      </p:pic>
    </p:spTree>
    <p:extLst>
      <p:ext uri="{BB962C8B-B14F-4D97-AF65-F5344CB8AC3E}">
        <p14:creationId xmlns:p14="http://schemas.microsoft.com/office/powerpoint/2010/main" val="3392686202"/>
      </p:ext>
    </p:extLst>
  </p:cSld>
  <p:clrMap bg1="lt1" tx1="dk1" bg2="lt2" tx2="dk2" accent1="accent1" accent2="accent2" accent3="accent3" accent4="accent4" accent5="accent5" accent6="accent6" hlink="hlink" folHlink="folHlink"/>
  <p:sldLayoutIdLst>
    <p:sldLayoutId id="2147483667" r:id="rId1"/>
    <p:sldLayoutId id="2147483664" r:id="rId2"/>
    <p:sldLayoutId id="2147483665" r:id="rId3"/>
    <p:sldLayoutId id="2147483689" r:id="rId4"/>
    <p:sldLayoutId id="214748369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8" userDrawn="1">
          <p15:clr>
            <a:srgbClr val="F26B43"/>
          </p15:clr>
        </p15:guide>
        <p15:guide id="2" pos="7152" userDrawn="1">
          <p15:clr>
            <a:srgbClr val="F26B43"/>
          </p15:clr>
        </p15:guide>
        <p15:guide id="3" orient="horz" pos="432"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baeldung.com/java-performance-mapping-frameworks" TargetMode="External"/><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6440B9-86AC-44DA-977E-1E2D5A19ADBE}"/>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0BA97F9D-C268-4CE9-A509-52E09240D4BA}"/>
              </a:ext>
            </a:extLst>
          </p:cNvPr>
          <p:cNvSpPr>
            <a:spLocks noGrp="1"/>
          </p:cNvSpPr>
          <p:nvPr>
            <p:ph type="body" sz="quarter" idx="11"/>
          </p:nvPr>
        </p:nvSpPr>
        <p:spPr/>
        <p:txBody>
          <a:bodyPr/>
          <a:lstStyle/>
          <a:p>
            <a:endParaRPr lang="en-US"/>
          </a:p>
        </p:txBody>
      </p:sp>
      <p:sp>
        <p:nvSpPr>
          <p:cNvPr id="4" name="Picture Placeholder 3">
            <a:extLst>
              <a:ext uri="{FF2B5EF4-FFF2-40B4-BE49-F238E27FC236}">
                <a16:creationId xmlns:a16="http://schemas.microsoft.com/office/drawing/2014/main" id="{218B74B3-21D4-487F-8951-52A9E6336D34}"/>
              </a:ext>
            </a:extLst>
          </p:cNvPr>
          <p:cNvSpPr>
            <a:spLocks noGrp="1"/>
          </p:cNvSpPr>
          <p:nvPr>
            <p:ph type="pic" sz="quarter" idx="4294967295"/>
          </p:nvPr>
        </p:nvSpPr>
        <p:spPr>
          <a:xfrm>
            <a:off x="0" y="1"/>
            <a:ext cx="12192000" cy="4530354"/>
          </a:xfrm>
          <a:prstGeom prst="rect">
            <a:avLst/>
          </a:prstGeom>
        </p:spPr>
      </p:sp>
    </p:spTree>
    <p:extLst>
      <p:ext uri="{BB962C8B-B14F-4D97-AF65-F5344CB8AC3E}">
        <p14:creationId xmlns:p14="http://schemas.microsoft.com/office/powerpoint/2010/main" val="4003825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Which way is better?</a:t>
            </a:r>
            <a:endParaRPr lang="en-US" dirty="0"/>
          </a:p>
        </p:txBody>
      </p:sp>
      <p:sp>
        <p:nvSpPr>
          <p:cNvPr id="3" name="Text Placeholder 2"/>
          <p:cNvSpPr>
            <a:spLocks noGrp="1"/>
          </p:cNvSpPr>
          <p:nvPr>
            <p:ph type="body" sz="quarter" idx="11"/>
          </p:nvPr>
        </p:nvSpPr>
        <p:spPr/>
        <p:txBody>
          <a:bodyPr/>
          <a:lstStyle/>
          <a:p>
            <a:r>
              <a:rPr lang="en-US" dirty="0" smtClean="0"/>
              <a:t>Product need</a:t>
            </a:r>
          </a:p>
          <a:p>
            <a:r>
              <a:rPr lang="en-US" dirty="0" smtClean="0"/>
              <a:t>Business motives</a:t>
            </a:r>
          </a:p>
          <a:p>
            <a:r>
              <a:rPr lang="en-US" dirty="0" smtClean="0"/>
              <a:t>Vision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473" y="0"/>
            <a:ext cx="6239527" cy="6858000"/>
          </a:xfrm>
          <a:prstGeom prst="rect">
            <a:avLst/>
          </a:prstGeom>
        </p:spPr>
      </p:pic>
    </p:spTree>
    <p:extLst>
      <p:ext uri="{BB962C8B-B14F-4D97-AF65-F5344CB8AC3E}">
        <p14:creationId xmlns:p14="http://schemas.microsoft.com/office/powerpoint/2010/main" val="706099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538501" y="796080"/>
            <a:ext cx="4338299" cy="499320"/>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Clean Code</a:t>
            </a:r>
            <a:endParaRPr lang="en-US" dirty="0"/>
          </a:p>
        </p:txBody>
      </p:sp>
      <p:sp>
        <p:nvSpPr>
          <p:cNvPr id="5" name="TextBox 4"/>
          <p:cNvSpPr txBox="1"/>
          <p:nvPr/>
        </p:nvSpPr>
        <p:spPr>
          <a:xfrm>
            <a:off x="1545213" y="2209800"/>
            <a:ext cx="5160387" cy="3416320"/>
          </a:xfrm>
          <a:prstGeom prst="rect">
            <a:avLst/>
          </a:prstGeom>
          <a:noFill/>
        </p:spPr>
        <p:txBody>
          <a:bodyPr wrap="none" rtlCol="0">
            <a:spAutoFit/>
          </a:bodyPr>
          <a:lstStyle/>
          <a:p>
            <a:r>
              <a:rPr lang="en-US" sz="7200" dirty="0" smtClean="0">
                <a:solidFill>
                  <a:srgbClr val="4091CC"/>
                </a:solidFill>
                <a:latin typeface="Oswald" pitchFamily="2" charset="0"/>
              </a:rPr>
              <a:t>How to</a:t>
            </a:r>
          </a:p>
          <a:p>
            <a:r>
              <a:rPr lang="en-US" sz="7200" dirty="0" smtClean="0">
                <a:solidFill>
                  <a:srgbClr val="4091CC"/>
                </a:solidFill>
                <a:latin typeface="Oswald" pitchFamily="2" charset="0"/>
              </a:rPr>
              <a:t>write </a:t>
            </a:r>
          </a:p>
          <a:p>
            <a:r>
              <a:rPr lang="en-US" sz="7200" dirty="0" smtClean="0">
                <a:solidFill>
                  <a:srgbClr val="4091CC"/>
                </a:solidFill>
                <a:latin typeface="Oswald" pitchFamily="2" charset="0"/>
              </a:rPr>
              <a:t>clean code?</a:t>
            </a:r>
          </a:p>
        </p:txBody>
      </p:sp>
      <p:sp>
        <p:nvSpPr>
          <p:cNvPr id="6" name="TextBox 5"/>
          <p:cNvSpPr txBox="1"/>
          <p:nvPr/>
        </p:nvSpPr>
        <p:spPr>
          <a:xfrm>
            <a:off x="125988" y="1790700"/>
            <a:ext cx="888385" cy="4708981"/>
          </a:xfrm>
          <a:prstGeom prst="rect">
            <a:avLst/>
          </a:prstGeom>
          <a:noFill/>
        </p:spPr>
        <p:txBody>
          <a:bodyPr wrap="none" rtlCol="0">
            <a:spAutoFit/>
          </a:bodyPr>
          <a:lstStyle/>
          <a:p>
            <a:r>
              <a:rPr lang="en-US" sz="30000" dirty="0" smtClean="0">
                <a:solidFill>
                  <a:srgbClr val="4091CC"/>
                </a:solidFill>
                <a:latin typeface="Oswald" pitchFamily="2" charset="0"/>
              </a:rPr>
              <a:t>!</a:t>
            </a:r>
            <a:endParaRPr lang="en-US" sz="30000" dirty="0">
              <a:solidFill>
                <a:srgbClr val="4091CC"/>
              </a:solidFill>
              <a:latin typeface="Oswald" pitchFamily="2" charset="0"/>
            </a:endParaRPr>
          </a:p>
        </p:txBody>
      </p:sp>
      <p:pic>
        <p:nvPicPr>
          <p:cNvPr id="7" name="Picture 7"/>
          <p:cNvPicPr>
            <a:picLocks noChangeAspect="1" noChangeArrowheads="1"/>
          </p:cNvPicPr>
          <p:nvPr/>
        </p:nvPicPr>
        <p:blipFill>
          <a:blip r:embed="rId3" cstate="print"/>
          <a:srcRect t="106" b="106"/>
          <a:stretch>
            <a:fillRect/>
          </a:stretch>
        </p:blipFill>
        <p:spPr bwMode="auto">
          <a:xfrm>
            <a:off x="6839727" y="0"/>
            <a:ext cx="5352273" cy="2209800"/>
          </a:xfrm>
          <a:prstGeom prst="rect">
            <a:avLst/>
          </a:prstGeom>
          <a:noFill/>
          <a:ln w="9525">
            <a:noFill/>
            <a:miter lim="800000"/>
            <a:headEnd/>
            <a:tailEnd/>
          </a:ln>
          <a:effectLst/>
        </p:spPr>
      </p:pic>
      <p:sp>
        <p:nvSpPr>
          <p:cNvPr id="8" name="TextBox 7"/>
          <p:cNvSpPr txBox="1"/>
          <p:nvPr/>
        </p:nvSpPr>
        <p:spPr>
          <a:xfrm>
            <a:off x="6705600" y="2209800"/>
            <a:ext cx="6002061" cy="1200329"/>
          </a:xfrm>
          <a:prstGeom prst="rect">
            <a:avLst/>
          </a:prstGeom>
          <a:noFill/>
        </p:spPr>
        <p:txBody>
          <a:bodyPr wrap="square" rtlCol="0">
            <a:spAutoFit/>
          </a:bodyPr>
          <a:lstStyle/>
          <a:p>
            <a:r>
              <a:rPr lang="en-US" sz="7200" dirty="0" err="1" smtClean="0">
                <a:solidFill>
                  <a:schemeClr val="accent6">
                    <a:lumMod val="75000"/>
                  </a:schemeClr>
                </a:solidFill>
                <a:latin typeface="Oswald" pitchFamily="2" charset="0"/>
              </a:rPr>
              <a:t>Devday</a:t>
            </a:r>
            <a:r>
              <a:rPr lang="en-US" sz="7200" dirty="0" smtClean="0">
                <a:solidFill>
                  <a:schemeClr val="accent6">
                    <a:lumMod val="75000"/>
                  </a:schemeClr>
                </a:solidFill>
                <a:latin typeface="Oswald" pitchFamily="2" charset="0"/>
              </a:rPr>
              <a:t> 2014</a:t>
            </a:r>
          </a:p>
        </p:txBody>
      </p:sp>
    </p:spTree>
    <p:extLst>
      <p:ext uri="{BB962C8B-B14F-4D97-AF65-F5344CB8AC3E}">
        <p14:creationId xmlns:p14="http://schemas.microsoft.com/office/powerpoint/2010/main" val="4159864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latin typeface="Oswald" pitchFamily="2" charset="0"/>
              </a:rPr>
              <a:t>Clean Code</a:t>
            </a:r>
            <a:endParaRPr lang="en-US" dirty="0">
              <a:latin typeface="Oswald" pitchFamily="2" charset="0"/>
            </a:endParaRPr>
          </a:p>
        </p:txBody>
      </p:sp>
      <p:sp>
        <p:nvSpPr>
          <p:cNvPr id="5" name="TextBox 4"/>
          <p:cNvSpPr txBox="1"/>
          <p:nvPr/>
        </p:nvSpPr>
        <p:spPr>
          <a:xfrm>
            <a:off x="609600" y="981874"/>
            <a:ext cx="10972800" cy="5410712"/>
          </a:xfrm>
          <a:prstGeom prst="rect">
            <a:avLst/>
          </a:prstGeom>
          <a:noFill/>
        </p:spPr>
        <p:txBody>
          <a:bodyPr wrap="square" rtlCol="0">
            <a:spAutoFit/>
          </a:bodyPr>
          <a:lstStyle/>
          <a:p>
            <a:r>
              <a:rPr lang="en-US" sz="4320" dirty="0">
                <a:solidFill>
                  <a:srgbClr val="4091CC"/>
                </a:solidFill>
                <a:latin typeface="Oswald" pitchFamily="2" charset="0"/>
              </a:rPr>
              <a:t>Clean code is a continuous process.</a:t>
            </a:r>
          </a:p>
          <a:p>
            <a:r>
              <a:rPr lang="en-US" sz="4320" dirty="0">
                <a:solidFill>
                  <a:srgbClr val="4091CC"/>
                </a:solidFill>
                <a:latin typeface="Oswald" pitchFamily="2" charset="0"/>
              </a:rPr>
              <a:t>Don’t live with broken windows</a:t>
            </a:r>
          </a:p>
          <a:p>
            <a:endParaRPr lang="en-US" sz="4320" dirty="0">
              <a:solidFill>
                <a:srgbClr val="4091CC"/>
              </a:solidFill>
              <a:latin typeface="Oswald" pitchFamily="2" charset="0"/>
            </a:endParaRPr>
          </a:p>
          <a:p>
            <a:r>
              <a:rPr lang="en-US" sz="4320" dirty="0">
                <a:solidFill>
                  <a:srgbClr val="4091CC"/>
                </a:solidFill>
                <a:latin typeface="Oswald" pitchFamily="2" charset="0"/>
              </a:rPr>
              <a:t>Naming thoughtfully</a:t>
            </a:r>
          </a:p>
          <a:p>
            <a:r>
              <a:rPr lang="en-US" sz="4320" dirty="0">
                <a:solidFill>
                  <a:srgbClr val="4091CC"/>
                </a:solidFill>
                <a:latin typeface="Oswald" pitchFamily="2" charset="0"/>
              </a:rPr>
              <a:t>Function should be small and smaller.</a:t>
            </a:r>
          </a:p>
          <a:p>
            <a:r>
              <a:rPr lang="en-US" sz="4320" dirty="0">
                <a:solidFill>
                  <a:srgbClr val="4091CC"/>
                </a:solidFill>
                <a:latin typeface="Oswald" pitchFamily="2" charset="0"/>
              </a:rPr>
              <a:t>Do One Thing</a:t>
            </a:r>
          </a:p>
          <a:p>
            <a:endParaRPr lang="en-US" sz="4320" dirty="0">
              <a:solidFill>
                <a:srgbClr val="4091CC"/>
              </a:solidFill>
              <a:latin typeface="Oswald" pitchFamily="2" charset="0"/>
            </a:endParaRPr>
          </a:p>
          <a:p>
            <a:r>
              <a:rPr lang="en-US" sz="4320" dirty="0">
                <a:solidFill>
                  <a:srgbClr val="4091CC"/>
                </a:solidFill>
                <a:latin typeface="Oswald" pitchFamily="2" charset="0"/>
              </a:rPr>
              <a:t>Extract Till You Drop</a:t>
            </a:r>
          </a:p>
        </p:txBody>
      </p:sp>
      <p:pic>
        <p:nvPicPr>
          <p:cNvPr id="6" name="Picture 5"/>
          <p:cNvPicPr>
            <a:picLocks noChangeAspect="1"/>
          </p:cNvPicPr>
          <p:nvPr/>
        </p:nvPicPr>
        <p:blipFill>
          <a:blip r:embed="rId2"/>
          <a:stretch>
            <a:fillRect/>
          </a:stretch>
        </p:blipFill>
        <p:spPr>
          <a:xfrm>
            <a:off x="3352800" y="152400"/>
            <a:ext cx="8770053" cy="607218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1580465"/>
            <a:ext cx="1091827" cy="3615791"/>
          </a:xfrm>
          <a:prstGeom prst="rect">
            <a:avLst/>
          </a:prstGeom>
        </p:spPr>
      </p:pic>
    </p:spTree>
    <p:extLst>
      <p:ext uri="{BB962C8B-B14F-4D97-AF65-F5344CB8AC3E}">
        <p14:creationId xmlns:p14="http://schemas.microsoft.com/office/powerpoint/2010/main" val="174699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14393"/>
            <a:ext cx="5029200" cy="572436"/>
          </a:xfrm>
        </p:spPr>
        <p:txBody>
          <a:bodyPr/>
          <a:lstStyle/>
          <a:p>
            <a:r>
              <a:rPr lang="en-US" dirty="0" smtClean="0"/>
              <a:t>Another example</a:t>
            </a:r>
            <a:endParaRPr lang="en-US" dirty="0"/>
          </a:p>
        </p:txBody>
      </p:sp>
      <p:pic>
        <p:nvPicPr>
          <p:cNvPr id="5" name="Picture 4"/>
          <p:cNvPicPr>
            <a:picLocks noChangeAspect="1"/>
          </p:cNvPicPr>
          <p:nvPr/>
        </p:nvPicPr>
        <p:blipFill>
          <a:blip r:embed="rId2"/>
          <a:stretch>
            <a:fillRect/>
          </a:stretch>
        </p:blipFill>
        <p:spPr>
          <a:xfrm>
            <a:off x="5181600" y="822678"/>
            <a:ext cx="6781799" cy="5710498"/>
          </a:xfrm>
          <a:prstGeom prst="rect">
            <a:avLst/>
          </a:prstGeom>
        </p:spPr>
      </p:pic>
      <p:sp>
        <p:nvSpPr>
          <p:cNvPr id="6" name="Rectangle 5"/>
          <p:cNvSpPr/>
          <p:nvPr/>
        </p:nvSpPr>
        <p:spPr>
          <a:xfrm>
            <a:off x="5137" y="6348510"/>
            <a:ext cx="7162800" cy="369332"/>
          </a:xfrm>
          <a:prstGeom prst="rect">
            <a:avLst/>
          </a:prstGeom>
        </p:spPr>
        <p:txBody>
          <a:bodyPr wrap="square">
            <a:spAutoFit/>
          </a:bodyPr>
          <a:lstStyle/>
          <a:p>
            <a:r>
              <a:rPr lang="en-US" dirty="0">
                <a:hlinkClick r:id="rId3"/>
              </a:rPr>
              <a:t>https://www.baeldung.com/java-performance-mapping-frameworks</a:t>
            </a:r>
            <a:endParaRPr lang="en-US" dirty="0"/>
          </a:p>
        </p:txBody>
      </p:sp>
      <p:pic>
        <p:nvPicPr>
          <p:cNvPr id="27" name="Picture 26"/>
          <p:cNvPicPr>
            <a:picLocks noChangeAspect="1"/>
          </p:cNvPicPr>
          <p:nvPr/>
        </p:nvPicPr>
        <p:blipFill>
          <a:blip r:embed="rId4"/>
          <a:stretch>
            <a:fillRect/>
          </a:stretch>
        </p:blipFill>
        <p:spPr>
          <a:xfrm>
            <a:off x="76200" y="1828800"/>
            <a:ext cx="5498531" cy="2819400"/>
          </a:xfrm>
          <a:prstGeom prst="rect">
            <a:avLst/>
          </a:prstGeom>
        </p:spPr>
      </p:pic>
    </p:spTree>
    <p:extLst>
      <p:ext uri="{BB962C8B-B14F-4D97-AF65-F5344CB8AC3E}">
        <p14:creationId xmlns:p14="http://schemas.microsoft.com/office/powerpoint/2010/main" val="104937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V2: </a:t>
            </a:r>
            <a:r>
              <a:rPr lang="en-US" dirty="0" err="1" smtClean="0"/>
              <a:t>Graphql</a:t>
            </a:r>
            <a:r>
              <a:rPr lang="en-US" dirty="0" smtClean="0"/>
              <a:t>, Versioning, Lombok &amp; </a:t>
            </a:r>
            <a:r>
              <a:rPr lang="en-US" dirty="0" err="1" smtClean="0"/>
              <a:t>Mapstruct</a:t>
            </a:r>
            <a:endParaRPr lang="en-US" dirty="0"/>
          </a:p>
        </p:txBody>
      </p:sp>
      <p:pic>
        <p:nvPicPr>
          <p:cNvPr id="1026" name="Picture 2" descr="Image result for Bonus pay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95400"/>
            <a:ext cx="5562600" cy="3337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162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7F70646-303D-462C-B3D5-15197E9DB505}"/>
              </a:ext>
            </a:extLst>
          </p:cNvPr>
          <p:cNvSpPr>
            <a:spLocks noGrp="1"/>
          </p:cNvSpPr>
          <p:nvPr>
            <p:ph sz="quarter" idx="10"/>
          </p:nvPr>
        </p:nvSpPr>
        <p:spPr/>
        <p:txBody>
          <a:bodyPr/>
          <a:lstStyle/>
          <a:p>
            <a:r>
              <a:rPr lang="en-US" dirty="0" err="1" smtClean="0"/>
              <a:t>GraphQL</a:t>
            </a:r>
            <a:endParaRPr lang="en-US" dirty="0"/>
          </a:p>
        </p:txBody>
      </p:sp>
      <p:sp>
        <p:nvSpPr>
          <p:cNvPr id="5" name="Text Placeholder 4">
            <a:extLst>
              <a:ext uri="{FF2B5EF4-FFF2-40B4-BE49-F238E27FC236}">
                <a16:creationId xmlns:a16="http://schemas.microsoft.com/office/drawing/2014/main" id="{54B04121-0DE3-48F2-A382-8E050791BB2A}"/>
              </a:ext>
            </a:extLst>
          </p:cNvPr>
          <p:cNvSpPr>
            <a:spLocks noGrp="1"/>
          </p:cNvSpPr>
          <p:nvPr>
            <p:ph type="body" sz="quarter" idx="11"/>
          </p:nvPr>
        </p:nvSpPr>
        <p:spPr>
          <a:xfrm>
            <a:off x="838200" y="1534611"/>
            <a:ext cx="5562600" cy="3289313"/>
          </a:xfrm>
        </p:spPr>
        <p:txBody>
          <a:bodyPr/>
          <a:lstStyle/>
          <a:p>
            <a:r>
              <a:rPr lang="en-US" dirty="0" smtClean="0"/>
              <a:t>Describe your data</a:t>
            </a:r>
          </a:p>
          <a:p>
            <a:r>
              <a:rPr lang="en-US" dirty="0" smtClean="0"/>
              <a:t>Ask for what you want</a:t>
            </a:r>
          </a:p>
          <a:p>
            <a:r>
              <a:rPr lang="en-US" dirty="0" smtClean="0"/>
              <a:t>Get predictable results</a:t>
            </a:r>
          </a:p>
          <a:p>
            <a:r>
              <a:rPr lang="en-US" dirty="0" smtClean="0"/>
              <a:t>Enable Contract Driven Development</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6339" y="438966"/>
            <a:ext cx="609600" cy="68436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4710" y="5462269"/>
            <a:ext cx="1088252" cy="1088252"/>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00168" y="5416616"/>
            <a:ext cx="1166714" cy="1170737"/>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36343" y="5396021"/>
            <a:ext cx="1238877" cy="1238877"/>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4681" y="5621560"/>
            <a:ext cx="1607280" cy="826749"/>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52183" y="5491013"/>
            <a:ext cx="1127151" cy="1096340"/>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10800" y="5519350"/>
            <a:ext cx="938916" cy="1031171"/>
          </a:xfrm>
          <a:prstGeom prst="rect">
            <a:avLst/>
          </a:prstGeom>
        </p:spPr>
      </p:pic>
      <p:pic>
        <p:nvPicPr>
          <p:cNvPr id="2" name="Picture 1"/>
          <p:cNvPicPr>
            <a:picLocks noChangeAspect="1"/>
          </p:cNvPicPr>
          <p:nvPr/>
        </p:nvPicPr>
        <p:blipFill rotWithShape="1">
          <a:blip r:embed="rId10"/>
          <a:srcRect l="8815" t="16260" r="9642" b="5691"/>
          <a:stretch/>
        </p:blipFill>
        <p:spPr>
          <a:xfrm>
            <a:off x="244469" y="3290050"/>
            <a:ext cx="2819400" cy="1828800"/>
          </a:xfrm>
          <a:prstGeom prst="rect">
            <a:avLst/>
          </a:prstGeom>
        </p:spPr>
      </p:pic>
      <p:pic>
        <p:nvPicPr>
          <p:cNvPr id="6" name="Picture 5"/>
          <p:cNvPicPr>
            <a:picLocks noChangeAspect="1"/>
          </p:cNvPicPr>
          <p:nvPr/>
        </p:nvPicPr>
        <p:blipFill rotWithShape="1">
          <a:blip r:embed="rId11"/>
          <a:srcRect l="2287" t="6595" r="4344" b="4908"/>
          <a:stretch/>
        </p:blipFill>
        <p:spPr>
          <a:xfrm>
            <a:off x="3505200" y="3290050"/>
            <a:ext cx="3352800" cy="1905000"/>
          </a:xfrm>
          <a:prstGeom prst="rect">
            <a:avLst/>
          </a:prstGeom>
        </p:spPr>
      </p:pic>
      <p:pic>
        <p:nvPicPr>
          <p:cNvPr id="7" name="Picture 6"/>
          <p:cNvPicPr>
            <a:picLocks noChangeAspect="1"/>
          </p:cNvPicPr>
          <p:nvPr/>
        </p:nvPicPr>
        <p:blipFill rotWithShape="1">
          <a:blip r:embed="rId12"/>
          <a:srcRect l="8484" t="18985" r="4469"/>
          <a:stretch/>
        </p:blipFill>
        <p:spPr>
          <a:xfrm>
            <a:off x="7300840" y="3290050"/>
            <a:ext cx="4800600" cy="1967750"/>
          </a:xfrm>
          <a:prstGeom prst="rect">
            <a:avLst/>
          </a:prstGeom>
        </p:spPr>
      </p:pic>
    </p:spTree>
    <p:extLst>
      <p:ext uri="{BB962C8B-B14F-4D97-AF65-F5344CB8AC3E}">
        <p14:creationId xmlns:p14="http://schemas.microsoft.com/office/powerpoint/2010/main" val="4257690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Describe your Data</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0"/>
            <a:ext cx="7571332" cy="6858000"/>
          </a:xfrm>
          <a:prstGeom prst="rect">
            <a:avLst/>
          </a:prstGeom>
        </p:spPr>
      </p:pic>
    </p:spTree>
    <p:extLst>
      <p:ext uri="{BB962C8B-B14F-4D97-AF65-F5344CB8AC3E}">
        <p14:creationId xmlns:p14="http://schemas.microsoft.com/office/powerpoint/2010/main" val="2678039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96597"/>
            <a:ext cx="12138598" cy="6582158"/>
          </a:xfrm>
          <a:prstGeom prst="rect">
            <a:avLst/>
          </a:prstGeom>
        </p:spPr>
      </p:pic>
      <p:sp>
        <p:nvSpPr>
          <p:cNvPr id="2" name="Content Placeholder 1"/>
          <p:cNvSpPr>
            <a:spLocks noGrp="1"/>
          </p:cNvSpPr>
          <p:nvPr>
            <p:ph sz="quarter" idx="10"/>
          </p:nvPr>
        </p:nvSpPr>
        <p:spPr>
          <a:xfrm>
            <a:off x="4583" y="-1719"/>
            <a:ext cx="12187417" cy="458919"/>
          </a:xfrm>
          <a:solidFill>
            <a:schemeClr val="accent1"/>
          </a:solidFill>
        </p:spPr>
        <p:txBody>
          <a:bodyPr anchor="ctr"/>
          <a:lstStyle/>
          <a:p>
            <a:r>
              <a:rPr lang="en-US" dirty="0" smtClean="0">
                <a:solidFill>
                  <a:schemeClr val="bg1"/>
                </a:solidFill>
              </a:rPr>
              <a:t>Ask for what you want </a:t>
            </a:r>
            <a:r>
              <a:rPr lang="en-US" sz="2000" b="0" i="1" dirty="0" smtClean="0">
                <a:solidFill>
                  <a:schemeClr val="bg1"/>
                </a:solidFill>
              </a:rPr>
              <a:t>(</a:t>
            </a:r>
            <a:r>
              <a:rPr lang="en-US" sz="2000" b="0" i="1" dirty="0">
                <a:solidFill>
                  <a:schemeClr val="bg1"/>
                </a:solidFill>
              </a:rPr>
              <a:t>based on the schema, of course)</a:t>
            </a:r>
          </a:p>
        </p:txBody>
      </p:sp>
      <p:pic>
        <p:nvPicPr>
          <p:cNvPr id="4" name="Picture 3"/>
          <p:cNvPicPr>
            <a:picLocks noChangeAspect="1"/>
          </p:cNvPicPr>
          <p:nvPr/>
        </p:nvPicPr>
        <p:blipFill>
          <a:blip r:embed="rId3"/>
          <a:stretch>
            <a:fillRect/>
          </a:stretch>
        </p:blipFill>
        <p:spPr>
          <a:xfrm>
            <a:off x="2971800" y="533400"/>
            <a:ext cx="1828800" cy="3737381"/>
          </a:xfrm>
          <a:prstGeom prst="rect">
            <a:avLst/>
          </a:prstGeom>
        </p:spPr>
      </p:pic>
      <p:cxnSp>
        <p:nvCxnSpPr>
          <p:cNvPr id="7" name="Straight Arrow Connector 6"/>
          <p:cNvCxnSpPr/>
          <p:nvPr/>
        </p:nvCxnSpPr>
        <p:spPr>
          <a:xfrm flipV="1">
            <a:off x="1295400" y="1406387"/>
            <a:ext cx="1676400"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9067800" y="469127"/>
            <a:ext cx="2510006" cy="4486275"/>
          </a:xfrm>
          <a:prstGeom prst="rect">
            <a:avLst/>
          </a:prstGeom>
        </p:spPr>
      </p:pic>
      <p:cxnSp>
        <p:nvCxnSpPr>
          <p:cNvPr id="10" name="Straight Arrow Connector 9"/>
          <p:cNvCxnSpPr/>
          <p:nvPr/>
        </p:nvCxnSpPr>
        <p:spPr>
          <a:xfrm flipV="1">
            <a:off x="6477000" y="1406387"/>
            <a:ext cx="2438400"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848600" y="3810000"/>
            <a:ext cx="1752600" cy="1752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590800" y="3048000"/>
            <a:ext cx="990600" cy="1524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897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p:cNvSpPr txBox="1"/>
          <p:nvPr/>
        </p:nvSpPr>
        <p:spPr>
          <a:xfrm>
            <a:off x="0" y="457200"/>
            <a:ext cx="4230344" cy="646331"/>
          </a:xfrm>
          <a:prstGeom prst="rect">
            <a:avLst/>
          </a:prstGeom>
          <a:solidFill>
            <a:srgbClr val="02A9F7"/>
          </a:solidFill>
        </p:spPr>
        <p:txBody>
          <a:bodyPr wrap="square" rtlCol="0">
            <a:spAutoFit/>
          </a:bodyPr>
          <a:lstStyle/>
          <a:p>
            <a:r>
              <a:rPr lang="en-US" dirty="0" smtClean="0">
                <a:solidFill>
                  <a:schemeClr val="accent5">
                    <a:lumMod val="60000"/>
                    <a:lumOff val="40000"/>
                  </a:schemeClr>
                </a:solidFill>
              </a:rPr>
              <a:t>When I try to be naughty and ask for something not on the schema</a:t>
            </a:r>
            <a:endParaRPr lang="en-US" dirty="0">
              <a:solidFill>
                <a:schemeClr val="accent5">
                  <a:lumMod val="60000"/>
                  <a:lumOff val="40000"/>
                </a:schemeClr>
              </a:solidFill>
            </a:endParaRPr>
          </a:p>
        </p:txBody>
      </p:sp>
      <p:pic>
        <p:nvPicPr>
          <p:cNvPr id="2" name="Picture 1"/>
          <p:cNvPicPr>
            <a:picLocks noChangeAspect="1"/>
          </p:cNvPicPr>
          <p:nvPr/>
        </p:nvPicPr>
        <p:blipFill>
          <a:blip r:embed="rId3"/>
          <a:stretch>
            <a:fillRect/>
          </a:stretch>
        </p:blipFill>
        <p:spPr>
          <a:xfrm>
            <a:off x="228600" y="1447800"/>
            <a:ext cx="4953000" cy="5200650"/>
          </a:xfrm>
          <a:prstGeom prst="rect">
            <a:avLst/>
          </a:prstGeom>
        </p:spPr>
      </p:pic>
      <p:pic>
        <p:nvPicPr>
          <p:cNvPr id="3" name="Picture 2"/>
          <p:cNvPicPr>
            <a:picLocks noChangeAspect="1"/>
          </p:cNvPicPr>
          <p:nvPr/>
        </p:nvPicPr>
        <p:blipFill>
          <a:blip r:embed="rId4"/>
          <a:stretch>
            <a:fillRect/>
          </a:stretch>
        </p:blipFill>
        <p:spPr>
          <a:xfrm>
            <a:off x="4419600" y="1447800"/>
            <a:ext cx="7772400" cy="4419600"/>
          </a:xfrm>
          <a:prstGeom prst="rect">
            <a:avLst/>
          </a:prstGeom>
        </p:spPr>
      </p:pic>
      <p:cxnSp>
        <p:nvCxnSpPr>
          <p:cNvPr id="5" name="Straight Arrow Connector 4"/>
          <p:cNvCxnSpPr/>
          <p:nvPr/>
        </p:nvCxnSpPr>
        <p:spPr>
          <a:xfrm>
            <a:off x="3200400" y="2209800"/>
            <a:ext cx="2209800" cy="304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382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Support Multiple API version</a:t>
            </a:r>
            <a:endParaRPr lang="en-US" dirty="0"/>
          </a:p>
        </p:txBody>
      </p:sp>
      <p:sp>
        <p:nvSpPr>
          <p:cNvPr id="3" name="Text Placeholder 2"/>
          <p:cNvSpPr>
            <a:spLocks noGrp="1"/>
          </p:cNvSpPr>
          <p:nvPr>
            <p:ph type="body" sz="quarter" idx="11"/>
          </p:nvPr>
        </p:nvSpPr>
        <p:spPr>
          <a:xfrm>
            <a:off x="609600" y="1255712"/>
            <a:ext cx="10515600" cy="5181600"/>
          </a:xfrm>
        </p:spPr>
        <p:txBody>
          <a:bodyPr/>
          <a:lstStyle/>
          <a:p>
            <a:r>
              <a:rPr lang="en-US" sz="2400" dirty="0" smtClean="0"/>
              <a:t>Everything will change and grow</a:t>
            </a:r>
          </a:p>
          <a:p>
            <a:r>
              <a:rPr lang="en-US" sz="2400" dirty="0" smtClean="0"/>
              <a:t>Backward compatible (aka: not breaking existing clients)</a:t>
            </a:r>
          </a:p>
          <a:p>
            <a:r>
              <a:rPr lang="en-US" sz="2400" dirty="0" smtClean="0"/>
              <a:t>How?</a:t>
            </a:r>
          </a:p>
          <a:p>
            <a:pPr marL="457200" lvl="1" indent="0">
              <a:buNone/>
            </a:pPr>
            <a:endParaRPr lang="en-US" sz="2200" dirty="0"/>
          </a:p>
        </p:txBody>
      </p:sp>
      <p:sp>
        <p:nvSpPr>
          <p:cNvPr id="4" name="TextBox 3"/>
          <p:cNvSpPr txBox="1"/>
          <p:nvPr/>
        </p:nvSpPr>
        <p:spPr>
          <a:xfrm>
            <a:off x="9525" y="2971800"/>
            <a:ext cx="4343400" cy="1477328"/>
          </a:xfrm>
          <a:prstGeom prst="rect">
            <a:avLst/>
          </a:prstGeom>
          <a:noFill/>
        </p:spPr>
        <p:txBody>
          <a:bodyPr wrap="square" rtlCol="0">
            <a:spAutoFit/>
          </a:bodyPr>
          <a:lstStyle/>
          <a:p>
            <a:pPr lvl="1"/>
            <a:r>
              <a:rPr lang="en-US" sz="2400" b="1" dirty="0"/>
              <a:t>Point to point</a:t>
            </a:r>
            <a:r>
              <a:rPr lang="en-US" sz="2400" dirty="0"/>
              <a:t>: URL</a:t>
            </a:r>
          </a:p>
          <a:p>
            <a:pPr lvl="2"/>
            <a:r>
              <a:rPr lang="en-US" sz="2400" dirty="0">
                <a:solidFill>
                  <a:schemeClr val="accent3">
                    <a:lumMod val="75000"/>
                  </a:schemeClr>
                </a:solidFill>
              </a:rPr>
              <a:t>/library-core/</a:t>
            </a:r>
            <a:r>
              <a:rPr lang="en-US" sz="2400" dirty="0" err="1">
                <a:solidFill>
                  <a:schemeClr val="accent3">
                    <a:lumMod val="75000"/>
                  </a:schemeClr>
                </a:solidFill>
              </a:rPr>
              <a:t>api</a:t>
            </a:r>
            <a:r>
              <a:rPr lang="en-US" sz="2400" dirty="0">
                <a:solidFill>
                  <a:schemeClr val="accent3">
                    <a:lumMod val="75000"/>
                  </a:schemeClr>
                </a:solidFill>
              </a:rPr>
              <a:t>/v1</a:t>
            </a:r>
          </a:p>
          <a:p>
            <a:pPr lvl="2"/>
            <a:r>
              <a:rPr lang="en-US" sz="2400" dirty="0">
                <a:solidFill>
                  <a:schemeClr val="accent3">
                    <a:lumMod val="75000"/>
                  </a:schemeClr>
                </a:solidFill>
              </a:rPr>
              <a:t>/library-core/</a:t>
            </a:r>
            <a:r>
              <a:rPr lang="en-US" sz="2400" dirty="0" err="1">
                <a:solidFill>
                  <a:schemeClr val="accent3">
                    <a:lumMod val="75000"/>
                  </a:schemeClr>
                </a:solidFill>
              </a:rPr>
              <a:t>api</a:t>
            </a:r>
            <a:r>
              <a:rPr lang="en-US" sz="2400" dirty="0">
                <a:solidFill>
                  <a:schemeClr val="accent3">
                    <a:lumMod val="75000"/>
                  </a:schemeClr>
                </a:solidFill>
              </a:rPr>
              <a:t>/v2</a:t>
            </a:r>
          </a:p>
          <a:p>
            <a:endParaRPr lang="en-US" dirty="0"/>
          </a:p>
        </p:txBody>
      </p:sp>
      <p:sp>
        <p:nvSpPr>
          <p:cNvPr id="5" name="TextBox 4"/>
          <p:cNvSpPr txBox="1"/>
          <p:nvPr/>
        </p:nvSpPr>
        <p:spPr>
          <a:xfrm>
            <a:off x="4114800" y="2971800"/>
            <a:ext cx="8382000" cy="2554545"/>
          </a:xfrm>
          <a:prstGeom prst="rect">
            <a:avLst/>
          </a:prstGeom>
          <a:noFill/>
        </p:spPr>
        <p:txBody>
          <a:bodyPr wrap="square" rtlCol="0">
            <a:spAutoFit/>
          </a:bodyPr>
          <a:lstStyle/>
          <a:p>
            <a:pPr lvl="1"/>
            <a:r>
              <a:rPr lang="en-US" sz="2400" b="1" dirty="0"/>
              <a:t>Compatible:</a:t>
            </a:r>
          </a:p>
          <a:p>
            <a:pPr lvl="2"/>
            <a:r>
              <a:rPr lang="en-US" sz="2200" dirty="0" smtClean="0"/>
              <a:t>1. Query </a:t>
            </a:r>
            <a:r>
              <a:rPr lang="en-US" sz="2200" dirty="0"/>
              <a:t>parameter </a:t>
            </a:r>
            <a:r>
              <a:rPr lang="en-US" sz="2200" dirty="0">
                <a:solidFill>
                  <a:schemeClr val="accent3">
                    <a:lumMod val="75000"/>
                  </a:schemeClr>
                </a:solidFill>
              </a:rPr>
              <a:t>/</a:t>
            </a:r>
            <a:r>
              <a:rPr lang="en-US" sz="2200" dirty="0" err="1">
                <a:solidFill>
                  <a:schemeClr val="accent3">
                    <a:lumMod val="75000"/>
                  </a:schemeClr>
                </a:solidFill>
              </a:rPr>
              <a:t>api</a:t>
            </a:r>
            <a:r>
              <a:rPr lang="en-US" sz="2200" dirty="0">
                <a:solidFill>
                  <a:schemeClr val="accent3">
                    <a:lumMod val="75000"/>
                  </a:schemeClr>
                </a:solidFill>
              </a:rPr>
              <a:t>/</a:t>
            </a:r>
            <a:r>
              <a:rPr lang="en-US" sz="2200" dirty="0" err="1">
                <a:solidFill>
                  <a:schemeClr val="accent3">
                    <a:lumMod val="75000"/>
                  </a:schemeClr>
                </a:solidFill>
              </a:rPr>
              <a:t>People?api-version</a:t>
            </a:r>
            <a:r>
              <a:rPr lang="en-US" sz="2200" dirty="0">
                <a:solidFill>
                  <a:schemeClr val="accent3">
                    <a:lumMod val="75000"/>
                  </a:schemeClr>
                </a:solidFill>
              </a:rPr>
              <a:t>=1.0</a:t>
            </a:r>
          </a:p>
          <a:p>
            <a:pPr lvl="2"/>
            <a:r>
              <a:rPr lang="en-US" sz="2200" dirty="0" smtClean="0"/>
              <a:t>2. Custom </a:t>
            </a:r>
            <a:r>
              <a:rPr lang="en-US" sz="2200" dirty="0"/>
              <a:t>request header: </a:t>
            </a:r>
          </a:p>
          <a:p>
            <a:pPr lvl="2"/>
            <a:r>
              <a:rPr lang="en-US" sz="2200" dirty="0">
                <a:solidFill>
                  <a:schemeClr val="accent3">
                    <a:lumMod val="75000"/>
                  </a:schemeClr>
                </a:solidFill>
              </a:rPr>
              <a:t>	</a:t>
            </a:r>
            <a:r>
              <a:rPr lang="en-US" sz="2200" dirty="0" err="1">
                <a:solidFill>
                  <a:schemeClr val="accent3">
                    <a:lumMod val="75000"/>
                  </a:schemeClr>
                </a:solidFill>
              </a:rPr>
              <a:t>api</a:t>
            </a:r>
            <a:r>
              <a:rPr lang="en-US" sz="2200" dirty="0">
                <a:solidFill>
                  <a:schemeClr val="accent3">
                    <a:lumMod val="75000"/>
                  </a:schemeClr>
                </a:solidFill>
              </a:rPr>
              <a:t>-version: 2</a:t>
            </a:r>
          </a:p>
          <a:p>
            <a:pPr lvl="2"/>
            <a:r>
              <a:rPr lang="en-US" sz="2200" dirty="0" smtClean="0"/>
              <a:t>3. Accepted </a:t>
            </a:r>
            <a:r>
              <a:rPr lang="en-US" sz="2200" dirty="0"/>
              <a:t>header:</a:t>
            </a:r>
            <a:r>
              <a:rPr lang="en-US" sz="2400" dirty="0"/>
              <a:t> (Content negotiation)</a:t>
            </a:r>
          </a:p>
          <a:p>
            <a:pPr lvl="2"/>
            <a:r>
              <a:rPr lang="en-US" sz="2400" dirty="0">
                <a:solidFill>
                  <a:schemeClr val="accent3">
                    <a:lumMod val="75000"/>
                  </a:schemeClr>
                </a:solidFill>
              </a:rPr>
              <a:t>	</a:t>
            </a:r>
            <a:r>
              <a:rPr lang="en-US" sz="2200" dirty="0">
                <a:solidFill>
                  <a:schemeClr val="accent3">
                    <a:lumMod val="75000"/>
                  </a:schemeClr>
                </a:solidFill>
              </a:rPr>
              <a:t>Accept: application/vnd.haveibeenpwned.v2+json</a:t>
            </a:r>
          </a:p>
          <a:p>
            <a:pPr lvl="2"/>
            <a:r>
              <a:rPr lang="en-US" sz="2200" dirty="0" smtClean="0"/>
              <a:t>4. Continuous </a:t>
            </a:r>
            <a:r>
              <a:rPr lang="en-US" sz="2200" dirty="0"/>
              <a:t>versioning</a:t>
            </a:r>
            <a:endParaRPr lang="en-US" dirty="0"/>
          </a:p>
        </p:txBody>
      </p:sp>
    </p:spTree>
    <p:extLst>
      <p:ext uri="{BB962C8B-B14F-4D97-AF65-F5344CB8AC3E}">
        <p14:creationId xmlns:p14="http://schemas.microsoft.com/office/powerpoint/2010/main" val="322477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68291"/>
            <a:ext cx="10210800" cy="6237594"/>
          </a:xfrm>
          <a:prstGeom prst="rect">
            <a:avLst/>
          </a:prstGeom>
        </p:spPr>
      </p:pic>
      <p:sp>
        <p:nvSpPr>
          <p:cNvPr id="6" name="TextBox 5"/>
          <p:cNvSpPr txBox="1"/>
          <p:nvPr/>
        </p:nvSpPr>
        <p:spPr>
          <a:xfrm>
            <a:off x="0" y="0"/>
            <a:ext cx="1981200" cy="461665"/>
          </a:xfrm>
          <a:prstGeom prst="rect">
            <a:avLst/>
          </a:prstGeom>
          <a:noFill/>
        </p:spPr>
        <p:txBody>
          <a:bodyPr wrap="square" rtlCol="0">
            <a:spAutoFit/>
          </a:bodyPr>
          <a:lstStyle/>
          <a:p>
            <a:r>
              <a:rPr lang="en-US" sz="2400" i="1" dirty="0">
                <a:solidFill>
                  <a:srgbClr val="02A9F7"/>
                </a:solidFill>
              </a:rPr>
              <a:t>Point to point</a:t>
            </a:r>
          </a:p>
        </p:txBody>
      </p:sp>
      <p:sp>
        <p:nvSpPr>
          <p:cNvPr id="2" name="TextBox 1"/>
          <p:cNvSpPr txBox="1"/>
          <p:nvPr/>
        </p:nvSpPr>
        <p:spPr>
          <a:xfrm>
            <a:off x="6647793" y="5372564"/>
            <a:ext cx="3791607" cy="1314271"/>
          </a:xfrm>
          <a:prstGeom prst="rect">
            <a:avLst/>
          </a:prstGeom>
          <a:solidFill>
            <a:schemeClr val="accent5">
              <a:lumMod val="20000"/>
              <a:lumOff val="80000"/>
            </a:schemeClr>
          </a:solidFill>
        </p:spPr>
        <p:txBody>
          <a:bodyPr wrap="square" rtlCol="0">
            <a:noAutofit/>
          </a:bodyPr>
          <a:lstStyle/>
          <a:p>
            <a:r>
              <a:rPr lang="en-US" sz="2400" i="1" dirty="0" smtClean="0">
                <a:solidFill>
                  <a:srgbClr val="FFC000"/>
                </a:solidFill>
              </a:rPr>
              <a:t>DevOps</a:t>
            </a:r>
            <a:endParaRPr lang="en-US" sz="2400" i="1" dirty="0">
              <a:solidFill>
                <a:srgbClr val="FFC000"/>
              </a:solidFill>
            </a:endParaRPr>
          </a:p>
          <a:p>
            <a:r>
              <a:rPr lang="en-US" sz="2400" i="1" dirty="0" smtClean="0">
                <a:solidFill>
                  <a:srgbClr val="FFC000"/>
                </a:solidFill>
              </a:rPr>
              <a:t>Footprints</a:t>
            </a:r>
          </a:p>
          <a:p>
            <a:r>
              <a:rPr lang="en-US" sz="2400" i="1" dirty="0" smtClean="0">
                <a:solidFill>
                  <a:srgbClr val="FFC000"/>
                </a:solidFill>
              </a:rPr>
              <a:t>Maintenance</a:t>
            </a:r>
            <a:endParaRPr lang="en-US" sz="2400" i="1" dirty="0">
              <a:solidFill>
                <a:srgbClr val="FFC000"/>
              </a:solidFill>
            </a:endParaRPr>
          </a:p>
        </p:txBody>
      </p:sp>
      <p:cxnSp>
        <p:nvCxnSpPr>
          <p:cNvPr id="7" name="Straight Arrow Connector 6"/>
          <p:cNvCxnSpPr/>
          <p:nvPr/>
        </p:nvCxnSpPr>
        <p:spPr>
          <a:xfrm flipH="1">
            <a:off x="1447800" y="468291"/>
            <a:ext cx="685800" cy="1413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flipH="1">
            <a:off x="2743200" y="4117459"/>
            <a:ext cx="7696200" cy="1200329"/>
          </a:xfrm>
          <a:prstGeom prst="rect">
            <a:avLst/>
          </a:prstGeom>
          <a:solidFill>
            <a:srgbClr val="02A9F7"/>
          </a:solidFill>
        </p:spPr>
        <p:txBody>
          <a:bodyPr wrap="square" rtlCol="0">
            <a:spAutoFit/>
          </a:bodyPr>
          <a:lstStyle/>
          <a:p>
            <a:pPr lvl="1"/>
            <a:r>
              <a:rPr lang="en-US" sz="2400" dirty="0" smtClean="0"/>
              <a:t>URLs:</a:t>
            </a:r>
            <a:endParaRPr lang="en-US" sz="2400" dirty="0"/>
          </a:p>
          <a:p>
            <a:pPr lvl="2"/>
            <a:r>
              <a:rPr lang="en-US" sz="2400" dirty="0">
                <a:solidFill>
                  <a:schemeClr val="bg1"/>
                </a:solidFill>
              </a:rPr>
              <a:t>https</a:t>
            </a:r>
            <a:r>
              <a:rPr lang="en-US" sz="2400" dirty="0" smtClean="0">
                <a:solidFill>
                  <a:schemeClr val="bg1"/>
                </a:solidFill>
              </a:rPr>
              <a:t>://www.googleapis.com/blogger/</a:t>
            </a:r>
            <a:r>
              <a:rPr lang="en-US" sz="2400" b="1" u="sng" dirty="0" smtClean="0">
                <a:solidFill>
                  <a:schemeClr val="bg1"/>
                </a:solidFill>
              </a:rPr>
              <a:t>v2</a:t>
            </a:r>
            <a:r>
              <a:rPr lang="en-US" sz="2400" dirty="0" smtClean="0">
                <a:solidFill>
                  <a:schemeClr val="bg1"/>
                </a:solidFill>
              </a:rPr>
              <a:t>/blogs/...</a:t>
            </a:r>
            <a:endParaRPr lang="en-US" sz="2400" dirty="0">
              <a:solidFill>
                <a:schemeClr val="bg1"/>
              </a:solidFill>
            </a:endParaRPr>
          </a:p>
          <a:p>
            <a:pPr lvl="2"/>
            <a:r>
              <a:rPr lang="en-US" sz="2400" dirty="0" smtClean="0">
                <a:solidFill>
                  <a:schemeClr val="bg1"/>
                </a:solidFill>
              </a:rPr>
              <a:t>https://www.googleapis.com/blogger/</a:t>
            </a:r>
            <a:r>
              <a:rPr lang="en-US" sz="2400" b="1" u="sng" dirty="0" smtClean="0">
                <a:solidFill>
                  <a:schemeClr val="bg1"/>
                </a:solidFill>
              </a:rPr>
              <a:t>v3</a:t>
            </a:r>
            <a:r>
              <a:rPr lang="en-US" sz="2400" dirty="0" smtClean="0">
                <a:solidFill>
                  <a:schemeClr val="bg1"/>
                </a:solidFill>
              </a:rPr>
              <a:t>/blogs</a:t>
            </a:r>
            <a:r>
              <a:rPr lang="en-US" sz="2400" dirty="0">
                <a:solidFill>
                  <a:schemeClr val="bg1"/>
                </a:solidFill>
              </a:rPr>
              <a:t>/...</a:t>
            </a:r>
          </a:p>
        </p:txBody>
      </p:sp>
      <p:cxnSp>
        <p:nvCxnSpPr>
          <p:cNvPr id="10" name="Straight Arrow Connector 9"/>
          <p:cNvCxnSpPr/>
          <p:nvPr/>
        </p:nvCxnSpPr>
        <p:spPr>
          <a:xfrm flipH="1">
            <a:off x="1447800" y="4117459"/>
            <a:ext cx="685800" cy="1413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324600" y="3905022"/>
            <a:ext cx="0" cy="6084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367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50" y="1447800"/>
            <a:ext cx="11870850" cy="5410200"/>
          </a:xfrm>
          <a:prstGeom prst="rect">
            <a:avLst/>
          </a:prstGeom>
        </p:spPr>
      </p:pic>
      <p:sp>
        <p:nvSpPr>
          <p:cNvPr id="5" name="TextBox 4"/>
          <p:cNvSpPr txBox="1"/>
          <p:nvPr/>
        </p:nvSpPr>
        <p:spPr>
          <a:xfrm flipH="1">
            <a:off x="0" y="838200"/>
            <a:ext cx="7848600" cy="609600"/>
          </a:xfrm>
          <a:prstGeom prst="rect">
            <a:avLst/>
          </a:prstGeom>
          <a:solidFill>
            <a:srgbClr val="02A9F7"/>
          </a:solidFill>
        </p:spPr>
        <p:txBody>
          <a:bodyPr wrap="none" lIns="0" tIns="0" rIns="91440" bIns="0" rtlCol="0" anchor="ctr">
            <a:noAutofit/>
          </a:bodyPr>
          <a:lstStyle/>
          <a:p>
            <a:pPr lvl="2" algn="r"/>
            <a:r>
              <a:rPr lang="en-US" sz="2200" dirty="0" smtClean="0"/>
              <a:t>Accepted </a:t>
            </a:r>
            <a:r>
              <a:rPr lang="en-US" sz="2200" dirty="0"/>
              <a:t>header:</a:t>
            </a:r>
            <a:r>
              <a:rPr lang="en-US" sz="2400" dirty="0"/>
              <a:t> </a:t>
            </a:r>
            <a:r>
              <a:rPr lang="en-US" sz="2400" dirty="0" smtClean="0">
                <a:solidFill>
                  <a:schemeClr val="bg1"/>
                </a:solidFill>
              </a:rPr>
              <a:t>Accept</a:t>
            </a:r>
            <a:r>
              <a:rPr lang="en-US" sz="2400" dirty="0">
                <a:solidFill>
                  <a:schemeClr val="bg1"/>
                </a:solidFill>
              </a:rPr>
              <a:t>: </a:t>
            </a:r>
            <a:r>
              <a:rPr lang="en-US" sz="2400" dirty="0" smtClean="0">
                <a:solidFill>
                  <a:schemeClr val="bg1"/>
                </a:solidFill>
              </a:rPr>
              <a:t>application/vnd.github.v3+json</a:t>
            </a:r>
          </a:p>
        </p:txBody>
      </p:sp>
      <p:sp>
        <p:nvSpPr>
          <p:cNvPr id="6" name="TextBox 5"/>
          <p:cNvSpPr txBox="1"/>
          <p:nvPr/>
        </p:nvSpPr>
        <p:spPr>
          <a:xfrm>
            <a:off x="0" y="0"/>
            <a:ext cx="1981200" cy="461665"/>
          </a:xfrm>
          <a:prstGeom prst="rect">
            <a:avLst/>
          </a:prstGeom>
          <a:noFill/>
        </p:spPr>
        <p:txBody>
          <a:bodyPr wrap="square" rtlCol="0">
            <a:spAutoFit/>
          </a:bodyPr>
          <a:lstStyle/>
          <a:p>
            <a:r>
              <a:rPr lang="en-US" sz="2400" i="1" dirty="0" smtClean="0">
                <a:solidFill>
                  <a:srgbClr val="02A9F7"/>
                </a:solidFill>
              </a:rPr>
              <a:t>Compatible</a:t>
            </a:r>
            <a:endParaRPr lang="en-US" sz="2400" i="1" dirty="0">
              <a:solidFill>
                <a:srgbClr val="02A9F7"/>
              </a:solidFill>
            </a:endParaRPr>
          </a:p>
        </p:txBody>
      </p:sp>
      <p:sp>
        <p:nvSpPr>
          <p:cNvPr id="7" name="TextBox 6"/>
          <p:cNvSpPr txBox="1"/>
          <p:nvPr/>
        </p:nvSpPr>
        <p:spPr>
          <a:xfrm>
            <a:off x="7315200" y="5334001"/>
            <a:ext cx="4876800" cy="1524000"/>
          </a:xfrm>
          <a:prstGeom prst="rect">
            <a:avLst/>
          </a:prstGeom>
          <a:solidFill>
            <a:schemeClr val="accent5">
              <a:lumMod val="20000"/>
              <a:lumOff val="80000"/>
            </a:schemeClr>
          </a:solidFill>
        </p:spPr>
        <p:txBody>
          <a:bodyPr wrap="square" rtlCol="0">
            <a:noAutofit/>
          </a:bodyPr>
          <a:lstStyle>
            <a:defPPr>
              <a:defRPr lang="en-US"/>
            </a:defPPr>
            <a:lvl1pPr>
              <a:defRPr sz="2400" i="1">
                <a:solidFill>
                  <a:srgbClr val="FFC000"/>
                </a:solidFill>
              </a:defRPr>
            </a:lvl1pPr>
          </a:lstStyle>
          <a:p>
            <a:r>
              <a:rPr lang="en-US" dirty="0"/>
              <a:t>Consumer’s </a:t>
            </a:r>
            <a:r>
              <a:rPr lang="en-US" dirty="0" smtClean="0"/>
              <a:t>effort</a:t>
            </a:r>
            <a:br>
              <a:rPr lang="en-US" dirty="0" smtClean="0"/>
            </a:br>
            <a:r>
              <a:rPr lang="en-US" dirty="0" smtClean="0"/>
              <a:t>Not calling directly from browser</a:t>
            </a:r>
          </a:p>
          <a:p>
            <a:r>
              <a:rPr lang="en-US" dirty="0" smtClean="0"/>
              <a:t>Not easy to test</a:t>
            </a:r>
            <a:endParaRPr lang="en-US" dirty="0"/>
          </a:p>
        </p:txBody>
      </p:sp>
    </p:spTree>
    <p:extLst>
      <p:ext uri="{BB962C8B-B14F-4D97-AF65-F5344CB8AC3E}">
        <p14:creationId xmlns:p14="http://schemas.microsoft.com/office/powerpoint/2010/main" val="1762322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772"/>
          <a:stretch/>
        </p:blipFill>
        <p:spPr>
          <a:xfrm>
            <a:off x="0" y="1447800"/>
            <a:ext cx="12192000" cy="5169514"/>
          </a:xfrm>
          <a:prstGeom prst="rect">
            <a:avLst/>
          </a:prstGeom>
        </p:spPr>
      </p:pic>
      <p:sp>
        <p:nvSpPr>
          <p:cNvPr id="6" name="TextBox 5"/>
          <p:cNvSpPr txBox="1"/>
          <p:nvPr/>
        </p:nvSpPr>
        <p:spPr>
          <a:xfrm flipH="1">
            <a:off x="0" y="642068"/>
            <a:ext cx="4114800" cy="430887"/>
          </a:xfrm>
          <a:prstGeom prst="rect">
            <a:avLst/>
          </a:prstGeom>
          <a:solidFill>
            <a:srgbClr val="02A9F7"/>
          </a:solidFill>
        </p:spPr>
        <p:txBody>
          <a:bodyPr wrap="square" rtlCol="0">
            <a:spAutoFit/>
          </a:bodyPr>
          <a:lstStyle/>
          <a:p>
            <a:pPr lvl="2"/>
            <a:r>
              <a:rPr lang="en-US" sz="2200" dirty="0"/>
              <a:t>Continuous versioning</a:t>
            </a:r>
          </a:p>
        </p:txBody>
      </p:sp>
      <p:sp>
        <p:nvSpPr>
          <p:cNvPr id="5" name="TextBox 4"/>
          <p:cNvSpPr txBox="1"/>
          <p:nvPr/>
        </p:nvSpPr>
        <p:spPr>
          <a:xfrm>
            <a:off x="0" y="0"/>
            <a:ext cx="1981200" cy="461665"/>
          </a:xfrm>
          <a:prstGeom prst="rect">
            <a:avLst/>
          </a:prstGeom>
          <a:noFill/>
        </p:spPr>
        <p:txBody>
          <a:bodyPr wrap="square" rtlCol="0">
            <a:spAutoFit/>
          </a:bodyPr>
          <a:lstStyle/>
          <a:p>
            <a:r>
              <a:rPr lang="en-US" sz="2400" i="1" dirty="0" smtClean="0">
                <a:solidFill>
                  <a:srgbClr val="02A9F7"/>
                </a:solidFill>
              </a:rPr>
              <a:t>Compatible</a:t>
            </a:r>
            <a:endParaRPr lang="en-US" sz="2400" i="1" dirty="0">
              <a:solidFill>
                <a:srgbClr val="02A9F7"/>
              </a:solidFill>
            </a:endParaRPr>
          </a:p>
        </p:txBody>
      </p:sp>
      <p:sp>
        <p:nvSpPr>
          <p:cNvPr id="2" name="TextBox 1"/>
          <p:cNvSpPr txBox="1"/>
          <p:nvPr/>
        </p:nvSpPr>
        <p:spPr>
          <a:xfrm>
            <a:off x="8305801" y="4953000"/>
            <a:ext cx="3886200" cy="842665"/>
          </a:xfrm>
          <a:prstGeom prst="rect">
            <a:avLst/>
          </a:prstGeom>
          <a:solidFill>
            <a:schemeClr val="accent5">
              <a:lumMod val="20000"/>
              <a:lumOff val="80000"/>
            </a:schemeClr>
          </a:solidFill>
        </p:spPr>
        <p:txBody>
          <a:bodyPr wrap="square" rtlCol="0" anchor="ctr">
            <a:noAutofit/>
          </a:bodyPr>
          <a:lstStyle/>
          <a:p>
            <a:r>
              <a:rPr lang="en-US" sz="2400" i="1" dirty="0">
                <a:solidFill>
                  <a:srgbClr val="FFC000"/>
                </a:solidFill>
              </a:rPr>
              <a:t>Engineering</a:t>
            </a:r>
            <a:r>
              <a:rPr lang="en-US" dirty="0" smtClean="0"/>
              <a:t> </a:t>
            </a:r>
            <a:r>
              <a:rPr lang="en-US" sz="2400" i="1" dirty="0" smtClean="0">
                <a:solidFill>
                  <a:srgbClr val="FFC000"/>
                </a:solidFill>
              </a:rPr>
              <a:t>awareness</a:t>
            </a:r>
            <a:endParaRPr lang="en-US" sz="2400" i="1" dirty="0">
              <a:solidFill>
                <a:srgbClr val="FFC000"/>
              </a:solidFill>
            </a:endParaRPr>
          </a:p>
        </p:txBody>
      </p:sp>
    </p:spTree>
    <p:extLst>
      <p:ext uri="{BB962C8B-B14F-4D97-AF65-F5344CB8AC3E}">
        <p14:creationId xmlns:p14="http://schemas.microsoft.com/office/powerpoint/2010/main" val="29991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AAVN Master Slide">
  <a:themeElements>
    <a:clrScheme name="AAVN Presentation Theme Colors">
      <a:dk1>
        <a:srgbClr val="424242"/>
      </a:dk1>
      <a:lt1>
        <a:sysClr val="window" lastClr="FFFFFF"/>
      </a:lt1>
      <a:dk2>
        <a:srgbClr val="44546A"/>
      </a:dk2>
      <a:lt2>
        <a:srgbClr val="E7E6E6"/>
      </a:lt2>
      <a:accent1>
        <a:srgbClr val="02A9F7"/>
      </a:accent1>
      <a:accent2>
        <a:srgbClr val="424242"/>
      </a:accent2>
      <a:accent3>
        <a:srgbClr val="FF9900"/>
      </a:accent3>
      <a:accent4>
        <a:srgbClr val="FF4A1A"/>
      </a:accent4>
      <a:accent5>
        <a:srgbClr val="FFF02B"/>
      </a:accent5>
      <a:accent6>
        <a:srgbClr val="2ECC71"/>
      </a:accent6>
      <a:hlink>
        <a:srgbClr val="0563C1"/>
      </a:hlink>
      <a:folHlink>
        <a:srgbClr val="954F72"/>
      </a:folHlink>
    </a:clrScheme>
    <a:fontScheme name="AAVN Presentation Them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11182</TotalTime>
  <Words>448</Words>
  <Application>Microsoft Office PowerPoint</Application>
  <PresentationFormat>Widescreen</PresentationFormat>
  <Paragraphs>95</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Oswald</vt:lpstr>
      <vt:lpstr>AAVN Master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Clean Code</vt:lpstr>
      <vt:lpstr>Another example</vt:lpstr>
      <vt:lpstr>V2: Graphql, Versioning, Lombok &amp; Mapstruct</vt:lpstr>
    </vt:vector>
  </TitlesOfParts>
  <Company>axon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Luu</dc:creator>
  <cp:lastModifiedBy>Huy Nguyen Quoc</cp:lastModifiedBy>
  <cp:revision>493</cp:revision>
  <dcterms:created xsi:type="dcterms:W3CDTF">2017-11-06T06:55:16Z</dcterms:created>
  <dcterms:modified xsi:type="dcterms:W3CDTF">2019-11-14T02:29:29Z</dcterms:modified>
</cp:coreProperties>
</file>