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99" r:id="rId2"/>
    <p:sldId id="300" r:id="rId3"/>
    <p:sldId id="341" r:id="rId4"/>
    <p:sldId id="342" r:id="rId5"/>
    <p:sldId id="343" r:id="rId6"/>
    <p:sldId id="344" r:id="rId7"/>
    <p:sldId id="348" r:id="rId8"/>
    <p:sldId id="345" r:id="rId9"/>
    <p:sldId id="347" r:id="rId10"/>
    <p:sldId id="3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2" autoAdjust="0"/>
    <p:restoredTop sz="71416" autoAdjust="0"/>
  </p:normalViewPr>
  <p:slideViewPr>
    <p:cSldViewPr>
      <p:cViewPr varScale="1">
        <p:scale>
          <a:sx n="74" d="100"/>
          <a:sy n="74" d="100"/>
        </p:scale>
        <p:origin x="1544" y="44"/>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22-Oct-2019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22-Oct-2019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69059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a:t>
            </a:r>
            <a:r>
              <a:rPr lang="en-US" baseline="0" dirty="0" smtClean="0"/>
              <a:t> back: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back: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4029540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12670414" cy="5321914"/>
          </a:xfrm>
          <a:prstGeom prst="rect">
            <a:avLst/>
          </a:prstGeom>
        </p:spPr>
      </p:pic>
      <p:sp>
        <p:nvSpPr>
          <p:cNvPr id="6" name="TextBox 5"/>
          <p:cNvSpPr txBox="1"/>
          <p:nvPr/>
        </p:nvSpPr>
        <p:spPr>
          <a:xfrm flipH="1">
            <a:off x="0" y="381000"/>
            <a:ext cx="4114800" cy="461665"/>
          </a:xfrm>
          <a:prstGeom prst="rect">
            <a:avLst/>
          </a:prstGeom>
          <a:solidFill>
            <a:srgbClr val="02A9F7"/>
          </a:solidFill>
        </p:spPr>
        <p:txBody>
          <a:bodyPr wrap="square" rtlCol="0">
            <a:spAutoFit/>
          </a:bodyPr>
          <a:lstStyle/>
          <a:p>
            <a:pPr algn="r"/>
            <a:r>
              <a:rPr lang="en-US" sz="2400" dirty="0" err="1" smtClean="0">
                <a:ln w="0"/>
                <a:solidFill>
                  <a:schemeClr val="bg1"/>
                </a:solidFill>
                <a:effectLst>
                  <a:outerShdw blurRad="38100" dist="25400" dir="5400000" algn="ctr" rotWithShape="0">
                    <a:srgbClr val="6E747A">
                      <a:alpha val="43000"/>
                    </a:srgbClr>
                  </a:outerShdw>
                </a:effectLst>
              </a:rPr>
              <a:t>Eg</a:t>
            </a:r>
            <a:r>
              <a:rPr lang="en-US" sz="2400" dirty="0" smtClean="0">
                <a:ln w="0"/>
                <a:solidFill>
                  <a:schemeClr val="bg1"/>
                </a:solidFill>
                <a:effectLst>
                  <a:outerShdw blurRad="38100" dist="25400" dir="5400000" algn="ctr" rotWithShape="0">
                    <a:srgbClr val="6E747A">
                      <a:alpha val="43000"/>
                    </a:srgbClr>
                  </a:outerShdw>
                </a:effectLst>
              </a:rPr>
              <a:t>: </a:t>
            </a:r>
            <a:r>
              <a:rPr lang="en-US" sz="2400" dirty="0" err="1" smtClean="0">
                <a:ln w="0"/>
                <a:solidFill>
                  <a:schemeClr val="bg1"/>
                </a:solidFill>
                <a:effectLst>
                  <a:outerShdw blurRad="38100" dist="25400" dir="5400000" algn="ctr" rotWithShape="0">
                    <a:srgbClr val="6E747A">
                      <a:alpha val="43000"/>
                    </a:srgbClr>
                  </a:outerShdw>
                </a:effectLst>
              </a:rPr>
              <a:t>thinkspeak</a:t>
            </a:r>
            <a:r>
              <a:rPr lang="en-US" sz="2400" dirty="0" smtClean="0">
                <a:ln w="0"/>
                <a:solidFill>
                  <a:schemeClr val="bg1"/>
                </a:solidFill>
                <a:effectLst>
                  <a:outerShdw blurRad="38100" dist="25400" dir="5400000" algn="ctr" rotWithShape="0">
                    <a:srgbClr val="6E747A">
                      <a:alpha val="43000"/>
                    </a:srgbClr>
                  </a:outerShdw>
                </a:effectLst>
              </a:rPr>
              <a:t> approach</a:t>
            </a:r>
            <a:endParaRPr lang="en-US" sz="2400" dirty="0">
              <a:solidFill>
                <a:schemeClr val="bg1"/>
              </a:solidFill>
            </a:endParaRPr>
          </a:p>
        </p:txBody>
      </p:sp>
    </p:spTree>
    <p:extLst>
      <p:ext uri="{BB962C8B-B14F-4D97-AF65-F5344CB8AC3E}">
        <p14:creationId xmlns:p14="http://schemas.microsoft.com/office/powerpoint/2010/main" val="2999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629951"/>
            <a:ext cx="5562600" cy="3289313"/>
          </a:xfrm>
        </p:spPr>
        <p:txBody>
          <a:bodyPr/>
          <a:lstStyle/>
          <a:p>
            <a:r>
              <a:rPr lang="en-US" dirty="0" smtClean="0"/>
              <a:t>Describe your data</a:t>
            </a:r>
          </a:p>
          <a:p>
            <a:r>
              <a:rPr lang="en-US" dirty="0" smtClean="0"/>
              <a:t>Ask for what you want</a:t>
            </a:r>
          </a:p>
          <a:p>
            <a:r>
              <a:rPr lang="en-US" dirty="0" smtClean="0"/>
              <a:t>Get predictable </a:t>
            </a:r>
            <a:r>
              <a:rPr lang="en-US" dirty="0" smtClean="0"/>
              <a:t>results</a:t>
            </a:r>
          </a:p>
          <a:p>
            <a:r>
              <a:rPr lang="en-US" dirty="0" smtClean="0"/>
              <a:t>Enable Contract Driven Development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spTree>
    <p:extLst>
      <p:ext uri="{BB962C8B-B14F-4D97-AF65-F5344CB8AC3E}">
        <p14:creationId xmlns:p14="http://schemas.microsoft.com/office/powerpoint/2010/main" val="425769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068"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47006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endParaRPr lang="en-US" sz="2000" b="0" i="1" dirty="0">
              <a:solidFill>
                <a:schemeClr val="bg1"/>
              </a:solidFill>
            </a:endParaRPr>
          </a:p>
        </p:txBody>
      </p:sp>
    </p:spTree>
    <p:extLst>
      <p:ext uri="{BB962C8B-B14F-4D97-AF65-F5344CB8AC3E}">
        <p14:creationId xmlns:p14="http://schemas.microsoft.com/office/powerpoint/2010/main" val="277689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344" y="0"/>
            <a:ext cx="7942201" cy="6858000"/>
          </a:xfrm>
          <a:prstGeom prst="rect">
            <a:avLst/>
          </a:prstGeom>
        </p:spPr>
      </p:pic>
      <p:sp>
        <p:nvSpPr>
          <p:cNvPr id="11" name="TextBox 10"/>
          <p:cNvSpPr txBox="1"/>
          <p:nvPr/>
        </p:nvSpPr>
        <p:spPr>
          <a:xfrm>
            <a:off x="0" y="1219200"/>
            <a:ext cx="4230344" cy="646331"/>
          </a:xfrm>
          <a:prstGeom prst="rect">
            <a:avLst/>
          </a:prstGeom>
          <a:solidFill>
            <a:srgbClr val="02A9F7"/>
          </a:solidFill>
        </p:spPr>
        <p:txBody>
          <a:bodyPr wrap="square" rtlCol="0">
            <a:spAutoFit/>
          </a:bodyPr>
          <a:lstStyle/>
          <a:p>
            <a:r>
              <a:rPr lang="en-US" dirty="0" smtClean="0">
                <a:solidFill>
                  <a:schemeClr val="bg1"/>
                </a:solidFill>
              </a:rPr>
              <a:t>When I try to be naughty and ask for something not on the schema</a:t>
            </a:r>
            <a:endParaRPr lang="en-US" dirty="0">
              <a:solidFill>
                <a:schemeClr val="bg1"/>
              </a:solidFill>
            </a:endParaRPr>
          </a:p>
        </p:txBody>
      </p:sp>
    </p:spTree>
    <p:extLst>
      <p:ext uri="{BB962C8B-B14F-4D97-AF65-F5344CB8AC3E}">
        <p14:creationId xmlns:p14="http://schemas.microsoft.com/office/powerpoint/2010/main" val="14443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524000"/>
            <a:ext cx="10515600" cy="5181600"/>
          </a:xfrm>
        </p:spPr>
        <p:txBody>
          <a:bodyPr/>
          <a:lstStyle/>
          <a:p>
            <a:r>
              <a:rPr lang="en-US" sz="2400" dirty="0" smtClean="0"/>
              <a:t>Everything will change and grow</a:t>
            </a:r>
          </a:p>
          <a:p>
            <a:r>
              <a:rPr lang="en-US" sz="2400" dirty="0" smtClean="0"/>
              <a:t>Backward compatible</a:t>
            </a:r>
          </a:p>
          <a:p>
            <a:r>
              <a:rPr lang="en-US" sz="2400" dirty="0" smtClean="0"/>
              <a:t>How?</a:t>
            </a:r>
          </a:p>
          <a:p>
            <a:pPr lvl="1"/>
            <a:r>
              <a:rPr lang="en-US" sz="2400" dirty="0" smtClean="0"/>
              <a:t>Point to point: URL</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/v1</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/v2</a:t>
            </a:r>
          </a:p>
          <a:p>
            <a:pPr lvl="1"/>
            <a:r>
              <a:rPr lang="en-US" sz="2400" dirty="0" smtClean="0"/>
              <a:t>Compatible:</a:t>
            </a:r>
          </a:p>
          <a:p>
            <a:pPr lvl="2"/>
            <a:r>
              <a:rPr lang="en-US" sz="2200" dirty="0" smtClean="0"/>
              <a:t>Custom request header: </a:t>
            </a:r>
          </a:p>
          <a:p>
            <a:pPr marL="914400" lvl="2" indent="0">
              <a:buNone/>
            </a:pPr>
            <a:r>
              <a:rPr lang="en-US" sz="2200" dirty="0">
                <a:solidFill>
                  <a:schemeClr val="accent3">
                    <a:lumMod val="75000"/>
                  </a:schemeClr>
                </a:solidFill>
              </a:rPr>
              <a:t>	</a:t>
            </a:r>
            <a:r>
              <a:rPr lang="en-US" sz="2200" dirty="0" err="1" smtClean="0">
                <a:solidFill>
                  <a:schemeClr val="accent3">
                    <a:lumMod val="75000"/>
                  </a:schemeClr>
                </a:solidFill>
              </a:rPr>
              <a:t>api</a:t>
            </a:r>
            <a:r>
              <a:rPr lang="en-US" sz="2200" dirty="0" smtClean="0">
                <a:solidFill>
                  <a:schemeClr val="accent3">
                    <a:lumMod val="75000"/>
                  </a:schemeClr>
                </a:solidFill>
              </a:rPr>
              <a:t>-version</a:t>
            </a:r>
            <a:r>
              <a:rPr lang="en-US" sz="2200" dirty="0">
                <a:solidFill>
                  <a:schemeClr val="accent3">
                    <a:lumMod val="75000"/>
                  </a:schemeClr>
                </a:solidFill>
              </a:rPr>
              <a:t>: </a:t>
            </a:r>
            <a:r>
              <a:rPr lang="en-US" sz="2200" dirty="0" smtClean="0">
                <a:solidFill>
                  <a:schemeClr val="accent3">
                    <a:lumMod val="75000"/>
                  </a:schemeClr>
                </a:solidFill>
              </a:rPr>
              <a:t>2</a:t>
            </a:r>
            <a:endParaRPr lang="en-US" sz="2200" dirty="0">
              <a:solidFill>
                <a:schemeClr val="accent3">
                  <a:lumMod val="75000"/>
                </a:schemeClr>
              </a:solidFill>
            </a:endParaRPr>
          </a:p>
          <a:p>
            <a:pPr lvl="2"/>
            <a:r>
              <a:rPr lang="en-US" sz="2200" dirty="0" smtClean="0"/>
              <a:t>Accepted header:</a:t>
            </a:r>
            <a:r>
              <a:rPr lang="en-US" sz="2400" dirty="0" smtClean="0"/>
              <a:t> </a:t>
            </a:r>
          </a:p>
          <a:p>
            <a:pPr marL="914400" lvl="2" indent="0">
              <a:buNone/>
            </a:pPr>
            <a:r>
              <a:rPr lang="en-US" sz="2400" dirty="0">
                <a:solidFill>
                  <a:schemeClr val="accent3">
                    <a:lumMod val="75000"/>
                  </a:schemeClr>
                </a:solidFill>
              </a:rPr>
              <a:t>	</a:t>
            </a:r>
            <a:r>
              <a:rPr lang="en-US" sz="2400" dirty="0" smtClean="0">
                <a:solidFill>
                  <a:schemeClr val="accent3">
                    <a:lumMod val="75000"/>
                  </a:schemeClr>
                </a:solidFill>
              </a:rPr>
              <a:t>Accept</a:t>
            </a:r>
            <a:r>
              <a:rPr lang="en-US" sz="2400" dirty="0">
                <a:solidFill>
                  <a:schemeClr val="accent3">
                    <a:lumMod val="75000"/>
                  </a:schemeClr>
                </a:solidFill>
              </a:rPr>
              <a:t>: </a:t>
            </a:r>
            <a:r>
              <a:rPr lang="en-US" sz="2400" dirty="0" smtClean="0">
                <a:solidFill>
                  <a:schemeClr val="accent3">
                    <a:lumMod val="75000"/>
                  </a:schemeClr>
                </a:solidFill>
              </a:rPr>
              <a:t>application/vnd.haveibeenpwned.v2+json</a:t>
            </a:r>
          </a:p>
          <a:p>
            <a:pPr lvl="2"/>
            <a:r>
              <a:rPr lang="en-US" sz="2200" dirty="0"/>
              <a:t>Continuous versioning</a:t>
            </a:r>
          </a:p>
          <a:p>
            <a:pPr marL="457200" lvl="1" indent="0">
              <a:buNone/>
            </a:pPr>
            <a:r>
              <a:rPr lang="en-US" sz="2600" dirty="0" smtClean="0">
                <a:solidFill>
                  <a:schemeClr val="accent3">
                    <a:lumMod val="75000"/>
                  </a:schemeClr>
                </a:solidFill>
              </a:rPr>
              <a:t>…</a:t>
            </a:r>
            <a:endParaRPr lang="en-US" sz="2600" dirty="0">
              <a:solidFill>
                <a:schemeClr val="accent3">
                  <a:lumMod val="75000"/>
                </a:schemeClr>
              </a:solidFill>
            </a:endParaRPr>
          </a:p>
        </p:txBody>
      </p:sp>
    </p:spTree>
    <p:extLst>
      <p:ext uri="{BB962C8B-B14F-4D97-AF65-F5344CB8AC3E}">
        <p14:creationId xmlns:p14="http://schemas.microsoft.com/office/powerpoint/2010/main" val="32247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143000"/>
            <a:ext cx="11870850" cy="5410200"/>
          </a:xfrm>
          <a:prstGeom prst="rect">
            <a:avLst/>
          </a:prstGeom>
        </p:spPr>
      </p:pic>
      <p:sp>
        <p:nvSpPr>
          <p:cNvPr id="5" name="TextBox 4"/>
          <p:cNvSpPr txBox="1"/>
          <p:nvPr/>
        </p:nvSpPr>
        <p:spPr>
          <a:xfrm flipH="1">
            <a:off x="0" y="228600"/>
            <a:ext cx="4114800" cy="461665"/>
          </a:xfrm>
          <a:prstGeom prst="rect">
            <a:avLst/>
          </a:prstGeom>
          <a:solidFill>
            <a:srgbClr val="02A9F7"/>
          </a:solidFill>
        </p:spPr>
        <p:txBody>
          <a:bodyPr wrap="square" rtlCol="0">
            <a:spAutoFit/>
          </a:bodyPr>
          <a:lstStyle/>
          <a:p>
            <a:pPr algn="r"/>
            <a:r>
              <a:rPr lang="en-US" sz="2400" dirty="0" err="1" smtClean="0">
                <a:ln w="0"/>
                <a:solidFill>
                  <a:schemeClr val="bg1"/>
                </a:solidFill>
                <a:effectLst>
                  <a:outerShdw blurRad="38100" dist="25400" dir="5400000" algn="ctr" rotWithShape="0">
                    <a:srgbClr val="6E747A">
                      <a:alpha val="43000"/>
                    </a:srgbClr>
                  </a:outerShdw>
                </a:effectLst>
              </a:rPr>
              <a:t>Eg</a:t>
            </a:r>
            <a:r>
              <a:rPr lang="en-US" sz="2400" dirty="0" smtClean="0">
                <a:ln w="0"/>
                <a:solidFill>
                  <a:schemeClr val="bg1"/>
                </a:solidFill>
                <a:effectLst>
                  <a:outerShdw blurRad="38100" dist="25400" dir="5400000" algn="ctr" rotWithShape="0">
                    <a:srgbClr val="6E747A">
                      <a:alpha val="43000"/>
                    </a:srgbClr>
                  </a:outerShdw>
                </a:effectLst>
              </a:rPr>
              <a:t>: </a:t>
            </a:r>
            <a:r>
              <a:rPr lang="en-US" sz="2400" dirty="0" err="1" smtClean="0">
                <a:ln w="0"/>
                <a:solidFill>
                  <a:schemeClr val="bg1"/>
                </a:solidFill>
                <a:effectLst>
                  <a:outerShdw blurRad="38100" dist="25400" dir="5400000" algn="ctr" rotWithShape="0">
                    <a:srgbClr val="6E747A">
                      <a:alpha val="43000"/>
                    </a:srgbClr>
                  </a:outerShdw>
                </a:effectLst>
              </a:rPr>
              <a:t>github</a:t>
            </a:r>
            <a:r>
              <a:rPr lang="en-US" sz="2400" dirty="0" smtClean="0">
                <a:ln w="0"/>
                <a:solidFill>
                  <a:schemeClr val="bg1"/>
                </a:solidFill>
                <a:effectLst>
                  <a:outerShdw blurRad="38100" dist="25400" dir="5400000" algn="ctr" rotWithShape="0">
                    <a:srgbClr val="6E747A">
                      <a:alpha val="43000"/>
                    </a:srgbClr>
                  </a:outerShdw>
                </a:effectLst>
              </a:rPr>
              <a:t> approach</a:t>
            </a:r>
            <a:endParaRPr lang="en-US" sz="2400" dirty="0">
              <a:solidFill>
                <a:schemeClr val="bg1"/>
              </a:solidFill>
            </a:endParaRPr>
          </a:p>
        </p:txBody>
      </p:sp>
    </p:spTree>
    <p:extLst>
      <p:ext uri="{BB962C8B-B14F-4D97-AF65-F5344CB8AC3E}">
        <p14:creationId xmlns:p14="http://schemas.microsoft.com/office/powerpoint/2010/main" val="176232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33400"/>
            <a:ext cx="10058400" cy="6144496"/>
          </a:xfrm>
          <a:prstGeom prst="rect">
            <a:avLst/>
          </a:prstGeom>
        </p:spPr>
      </p:pic>
      <p:sp>
        <p:nvSpPr>
          <p:cNvPr id="5" name="TextBox 4"/>
          <p:cNvSpPr txBox="1"/>
          <p:nvPr/>
        </p:nvSpPr>
        <p:spPr>
          <a:xfrm flipH="1">
            <a:off x="0" y="0"/>
            <a:ext cx="4114800" cy="461665"/>
          </a:xfrm>
          <a:prstGeom prst="rect">
            <a:avLst/>
          </a:prstGeom>
          <a:solidFill>
            <a:srgbClr val="02A9F7"/>
          </a:solidFill>
        </p:spPr>
        <p:txBody>
          <a:bodyPr wrap="square" rtlCol="0">
            <a:spAutoFit/>
          </a:bodyPr>
          <a:lstStyle/>
          <a:p>
            <a:pPr algn="r"/>
            <a:r>
              <a:rPr lang="en-US" sz="2400" dirty="0" err="1" smtClean="0">
                <a:ln w="0"/>
                <a:solidFill>
                  <a:schemeClr val="bg1"/>
                </a:solidFill>
                <a:effectLst>
                  <a:outerShdw blurRad="38100" dist="25400" dir="5400000" algn="ctr" rotWithShape="0">
                    <a:srgbClr val="6E747A">
                      <a:alpha val="43000"/>
                    </a:srgbClr>
                  </a:outerShdw>
                </a:effectLst>
              </a:rPr>
              <a:t>Eg</a:t>
            </a:r>
            <a:r>
              <a:rPr lang="en-US" sz="2400" dirty="0" smtClean="0">
                <a:ln w="0"/>
                <a:solidFill>
                  <a:schemeClr val="bg1"/>
                </a:solidFill>
                <a:effectLst>
                  <a:outerShdw blurRad="38100" dist="25400" dir="5400000" algn="ctr" rotWithShape="0">
                    <a:srgbClr val="6E747A">
                      <a:alpha val="43000"/>
                    </a:srgbClr>
                  </a:outerShdw>
                </a:effectLst>
              </a:rPr>
              <a:t>: google approach</a:t>
            </a:r>
            <a:endParaRPr lang="en-US" sz="2400" dirty="0">
              <a:solidFill>
                <a:schemeClr val="bg1"/>
              </a:solidFill>
            </a:endParaRPr>
          </a:p>
        </p:txBody>
      </p:sp>
    </p:spTree>
    <p:extLst>
      <p:ext uri="{BB962C8B-B14F-4D97-AF65-F5344CB8AC3E}">
        <p14:creationId xmlns:p14="http://schemas.microsoft.com/office/powerpoint/2010/main" val="4008367687"/>
      </p:ext>
    </p:extLst>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8706</TotalTime>
  <Words>224</Words>
  <Application>Microsoft Office PowerPoint</Application>
  <PresentationFormat>Widescreen</PresentationFormat>
  <Paragraphs>43</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An Doan Thuy</cp:lastModifiedBy>
  <cp:revision>448</cp:revision>
  <dcterms:created xsi:type="dcterms:W3CDTF">2017-11-06T06:55:16Z</dcterms:created>
  <dcterms:modified xsi:type="dcterms:W3CDTF">2019-10-23T10:32:13Z</dcterms:modified>
</cp:coreProperties>
</file>