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1"/>
  </p:notesMasterIdLst>
  <p:handoutMasterIdLst>
    <p:handoutMasterId r:id="rId12"/>
  </p:handoutMasterIdLst>
  <p:sldIdLst>
    <p:sldId id="299" r:id="rId2"/>
    <p:sldId id="300" r:id="rId3"/>
    <p:sldId id="301" r:id="rId4"/>
    <p:sldId id="306" r:id="rId5"/>
    <p:sldId id="305" r:id="rId6"/>
    <p:sldId id="304" r:id="rId7"/>
    <p:sldId id="302" r:id="rId8"/>
    <p:sldId id="303" r:id="rId9"/>
    <p:sldId id="29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" userDrawn="1">
          <p15:clr>
            <a:srgbClr val="A4A3A4"/>
          </p15:clr>
        </p15:guide>
        <p15:guide id="2" pos="528" userDrawn="1">
          <p15:clr>
            <a:srgbClr val="A4A3A4"/>
          </p15:clr>
        </p15:guide>
        <p15:guide id="3" pos="7152" userDrawn="1">
          <p15:clr>
            <a:srgbClr val="A4A3A4"/>
          </p15:clr>
        </p15:guide>
        <p15:guide id="4" orient="horz" pos="38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6DB8"/>
    <a:srgbClr val="02A9F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FF9D6F-47EE-4C87-A03C-59F594D3A458}" v="472" dt="2018-10-10T09:36:41.4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2" autoAdjust="0"/>
    <p:restoredTop sz="81469" autoAdjust="0"/>
  </p:normalViewPr>
  <p:slideViewPr>
    <p:cSldViewPr>
      <p:cViewPr varScale="1">
        <p:scale>
          <a:sx n="84" d="100"/>
          <a:sy n="84" d="100"/>
        </p:scale>
        <p:origin x="1172" y="64"/>
      </p:cViewPr>
      <p:guideLst>
        <p:guide orient="horz" pos="432"/>
        <p:guide pos="528"/>
        <p:guide pos="7152"/>
        <p:guide orient="horz" pos="388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121" d="100"/>
          <a:sy n="121" d="100"/>
        </p:scale>
        <p:origin x="40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308970-846F-4784-9EEF-B73053E1BC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FA1F4D-9D1C-4A10-A380-B189A257C9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6F103-508E-467C-AF53-B35FDC2F36C0}" type="datetimeFigureOut">
              <a:rPr lang="en-US" smtClean="0"/>
              <a:t>04-Nov-2019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300ED-F01C-48C4-A4BA-0D5AA4DDDE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A373A-B4B2-4E7F-9FF0-5C9E079B326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00A97-EEC9-4A42-B3B4-F5007EC2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82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D6CB4-478E-4505-A839-A5849C2F988C}" type="datetimeFigureOut">
              <a:rPr lang="en-US" smtClean="0"/>
              <a:t>04-Nov-2019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4ED2C-DC4C-4AFD-8B22-623D97274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98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Future vs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CompletableFuture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Assynchronous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progrogrammin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a way to practice the reactive manifesto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ED2C-DC4C-4AFD-8B22-623D972747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52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link to swagger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ED2C-DC4C-4AFD-8B22-623D972747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ED2C-DC4C-4AFD-8B22-623D972747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21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for back-up</a:t>
            </a:r>
            <a:r>
              <a:rPr lang="en-US" baseline="0" dirty="0" smtClean="0"/>
              <a:t> for audience </a:t>
            </a:r>
            <a:r>
              <a:rPr lang="en-US" baseline="0" dirty="0" smtClean="0"/>
              <a:t>satisfaction</a:t>
            </a:r>
          </a:p>
          <a:p>
            <a:r>
              <a:rPr lang="en-US" baseline="0" dirty="0" smtClean="0"/>
              <a:t>JPMS &amp; </a:t>
            </a:r>
            <a:r>
              <a:rPr lang="en-US" baseline="0" dirty="0" err="1" smtClean="0"/>
              <a:t>microprofile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ED2C-DC4C-4AFD-8B22-623D972747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72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1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FB55D0-ABFE-497D-9DC9-FC6560D4EC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5822950"/>
            <a:ext cx="7086600" cy="349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6BE0E-2EA8-42B6-96D6-9BD0D3B5D5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5181600"/>
            <a:ext cx="7086600" cy="6421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3C2217C6-1078-4A1E-BDB7-5880DF4B3326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0" y="1"/>
            <a:ext cx="12192000" cy="4530354"/>
          </a:xfrm>
          <a:prstGeom prst="rect">
            <a:avLst/>
          </a:prstGeom>
        </p:spPr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6C82DE-CE36-4680-AB73-302BEB82C9A9}"/>
              </a:ext>
            </a:extLst>
          </p:cNvPr>
          <p:cNvCxnSpPr/>
          <p:nvPr userDrawn="1"/>
        </p:nvCxnSpPr>
        <p:spPr>
          <a:xfrm>
            <a:off x="-4486" y="4536479"/>
            <a:ext cx="12196487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3C70061B-E50B-4A2F-B51B-DB540F275E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34400" y="5125389"/>
            <a:ext cx="3042289" cy="81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3857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28" userDrawn="1">
          <p15:clr>
            <a:srgbClr val="FBAE40"/>
          </p15:clr>
        </p15:guide>
        <p15:guide id="2" pos="7152" userDrawn="1">
          <p15:clr>
            <a:srgbClr val="FBAE40"/>
          </p15:clr>
        </p15:guide>
        <p15:guide id="3" orient="horz" pos="432" userDrawn="1">
          <p15:clr>
            <a:srgbClr val="FBAE40"/>
          </p15:clr>
        </p15:guide>
        <p15:guide id="4" orient="horz" pos="388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69A7D1-BDE9-4D41-875F-FE54392B57B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685800"/>
            <a:ext cx="10515600" cy="1139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768668-4B34-4B39-8938-3596E00266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825625"/>
            <a:ext cx="10515600" cy="4346575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 baseline="0"/>
            </a:lvl1pPr>
            <a:lvl2pPr marL="685800" indent="-228600">
              <a:buClr>
                <a:srgbClr val="02A9F7"/>
              </a:buClr>
              <a:buFont typeface="Arial" panose="020B0604020202020204" pitchFamily="34" charset="0"/>
              <a:buChar char="‒"/>
              <a:defRPr sz="1800" baseline="0"/>
            </a:lvl2pPr>
            <a:lvl3pPr>
              <a:defRPr sz="1600" baseline="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180671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28" userDrawn="1">
          <p15:clr>
            <a:srgbClr val="FBAE40"/>
          </p15:clr>
        </p15:guide>
        <p15:guide id="2" orient="horz" pos="432" userDrawn="1">
          <p15:clr>
            <a:srgbClr val="FBAE40"/>
          </p15:clr>
        </p15:guide>
        <p15:guide id="3" orient="horz" pos="3888" userDrawn="1">
          <p15:clr>
            <a:srgbClr val="FBAE40"/>
          </p15:clr>
        </p15:guide>
        <p15:guide id="4" pos="715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17331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02A9F7"/>
              </a:buCl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accent1"/>
              </a:buClr>
              <a:buFont typeface="Arial" panose="020B0604020202020204" pitchFamily="34" charset="0"/>
              <a:buChar char="‒"/>
              <a:defRPr sz="1800" baseline="0"/>
            </a:lvl2pPr>
          </a:lstStyle>
          <a:p>
            <a:pPr lvl="0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33FCE1F-E612-4B3B-AE8D-05EBC233AC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89331"/>
            <a:ext cx="10515600" cy="6207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7B5848-2E3E-4DEA-8C5C-045487A85BB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172200" y="1817331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02A9F7"/>
              </a:buCl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accent1"/>
              </a:buClr>
              <a:buFont typeface="Arial" panose="020B0604020202020204" pitchFamily="34" charset="0"/>
              <a:buChar char="‒"/>
              <a:defRPr sz="1800" baseline="0"/>
            </a:lvl2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28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28" userDrawn="1">
          <p15:clr>
            <a:srgbClr val="FBAE40"/>
          </p15:clr>
        </p15:guide>
        <p15:guide id="2" orient="horz" pos="432" userDrawn="1">
          <p15:clr>
            <a:srgbClr val="FBAE40"/>
          </p15:clr>
        </p15:guide>
        <p15:guide id="3" orient="horz" pos="3888" userDrawn="1">
          <p15:clr>
            <a:srgbClr val="FBAE40"/>
          </p15:clr>
        </p15:guide>
        <p15:guide id="4" pos="71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6A684A-B3E7-410E-95FF-EEF980A37401}"/>
              </a:ext>
            </a:extLst>
          </p:cNvPr>
          <p:cNvSpPr/>
          <p:nvPr userDrawn="1"/>
        </p:nvSpPr>
        <p:spPr>
          <a:xfrm>
            <a:off x="0" y="585286"/>
            <a:ext cx="6723017" cy="8062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4DE97B5-8478-4E66-9976-775194ADB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85800"/>
            <a:ext cx="5562600" cy="533400"/>
          </a:xfrm>
          <a:prstGeom prst="rect">
            <a:avLst/>
          </a:prstGeom>
        </p:spPr>
        <p:txBody>
          <a:bodyPr anchor="b"/>
          <a:lstStyle>
            <a:lvl1pPr algn="r">
              <a:defRPr sz="3000" b="1" i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DD1F93C3-4864-401C-951F-755BEF125B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8200" y="1776779"/>
            <a:ext cx="4114800" cy="439542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988EE34E-7ED5-44B3-84B2-9FF73FDA94F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81600" y="0"/>
            <a:ext cx="7010400" cy="670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Picture &gt; Send to Back</a:t>
            </a:r>
          </a:p>
        </p:txBody>
      </p:sp>
    </p:spTree>
    <p:extLst>
      <p:ext uri="{BB962C8B-B14F-4D97-AF65-F5344CB8AC3E}">
        <p14:creationId xmlns:p14="http://schemas.microsoft.com/office/powerpoint/2010/main" val="19655967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432">
          <p15:clr>
            <a:srgbClr val="FBAE40"/>
          </p15:clr>
        </p15:guide>
        <p15:guide id="3" orient="horz" pos="3888">
          <p15:clr>
            <a:srgbClr val="FBAE40"/>
          </p15:clr>
        </p15:guide>
        <p15:guide id="4" pos="71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D571E0C-2E67-43C2-9918-1226BF86C48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0402"/>
            <a:ext cx="12192000" cy="16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8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4" r:id="rId2"/>
    <p:sldLayoutId id="2147483665" r:id="rId3"/>
    <p:sldLayoutId id="214748368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pos="7152" userDrawn="1">
          <p15:clr>
            <a:srgbClr val="F26B43"/>
          </p15:clr>
        </p15:guide>
        <p15:guide id="3" orient="horz" pos="432" userDrawn="1">
          <p15:clr>
            <a:srgbClr val="F26B43"/>
          </p15:clr>
        </p15:guide>
        <p15:guide id="4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85.214.44.228:8082/swagger-ui.html#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6440B9-86AC-44DA-977E-1E2D5A19AD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Developer Day 2019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97F9D-C268-4CE9-A509-52E09240D4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Advanced Java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0"/>
            <a:ext cx="6705600" cy="446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25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381000"/>
            <a:ext cx="563880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algn="r"/>
            <a:r>
              <a:rPr lang="en-US" sz="3600" dirty="0" smtClean="0">
                <a:solidFill>
                  <a:schemeClr val="bg1"/>
                </a:solidFill>
              </a:rPr>
              <a:t>What on the back-end?</a:t>
            </a:r>
            <a:endParaRPr lang="en-US" sz="3600" dirty="0">
              <a:solidFill>
                <a:schemeClr val="bg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46866" y="3986340"/>
            <a:ext cx="2466521" cy="1885950"/>
            <a:chOff x="13138" y="1752600"/>
            <a:chExt cx="2466521" cy="1885950"/>
          </a:xfrm>
        </p:grpSpPr>
        <p:sp>
          <p:nvSpPr>
            <p:cNvPr id="8" name="TextBox 7"/>
            <p:cNvSpPr txBox="1"/>
            <p:nvPr/>
          </p:nvSpPr>
          <p:spPr>
            <a:xfrm>
              <a:off x="1752600" y="2811633"/>
              <a:ext cx="7270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2F6DB8"/>
                  </a:solidFill>
                </a:rPr>
                <a:t>11</a:t>
              </a:r>
              <a:endParaRPr lang="en-US" sz="4000" b="1" dirty="0">
                <a:solidFill>
                  <a:srgbClr val="2F6DB8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8" y="1752600"/>
              <a:ext cx="1885950" cy="1885950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662" y="3147219"/>
            <a:ext cx="2743200" cy="26060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057400"/>
            <a:ext cx="2622003" cy="13765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97" y="2413416"/>
            <a:ext cx="3048000" cy="7715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646" y="4097635"/>
            <a:ext cx="1837294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90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1000"/>
            <a:ext cx="563880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algn="r"/>
            <a:r>
              <a:rPr lang="en-US" sz="3600" dirty="0" smtClean="0">
                <a:solidFill>
                  <a:schemeClr val="bg1"/>
                </a:solidFill>
              </a:rPr>
              <a:t>What to expect?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14400" y="1447800"/>
            <a:ext cx="10515600" cy="43465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/>
              <a:t>Modular with JPMS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Asynchronous programming with </a:t>
            </a:r>
            <a:r>
              <a:rPr lang="en-US" sz="2400" dirty="0" smtClean="0"/>
              <a:t>Future interface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Data driven strategy with ELK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Contract driven development with </a:t>
            </a:r>
            <a:r>
              <a:rPr lang="en-US" sz="2400" dirty="0" err="1" smtClean="0"/>
              <a:t>GraphQL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Support multiple APIs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Reduce boilerplate </a:t>
            </a:r>
            <a:r>
              <a:rPr lang="en-US" sz="2400" dirty="0" smtClean="0"/>
              <a:t>code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686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mtClean="0"/>
              <a:t>(Reserved </a:t>
            </a:r>
            <a:r>
              <a:rPr lang="en-US" dirty="0" smtClean="0"/>
              <a:t>for each </a:t>
            </a:r>
            <a:r>
              <a:rPr lang="en-US" smtClean="0"/>
              <a:t>topic content)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Back-end business domain: library</a:t>
            </a:r>
          </a:p>
          <a:p>
            <a:r>
              <a:rPr lang="en-US" dirty="0">
                <a:hlinkClick r:id="rId3"/>
              </a:rPr>
              <a:t>http://85.214.44.228:8082/swagger-ui.html#/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0301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29640" y="1981201"/>
            <a:ext cx="10515600" cy="609600"/>
          </a:xfrm>
        </p:spPr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/>
              <a:t>many exercises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29640" y="2590801"/>
            <a:ext cx="10515600" cy="2590800"/>
          </a:xfrm>
        </p:spPr>
        <p:txBody>
          <a:bodyPr/>
          <a:lstStyle/>
          <a:p>
            <a:r>
              <a:rPr lang="en-US" dirty="0" smtClean="0"/>
              <a:t>Apply JPMS </a:t>
            </a:r>
          </a:p>
          <a:p>
            <a:r>
              <a:rPr lang="en-US" dirty="0" smtClean="0"/>
              <a:t>Analyze application behavior using ELK</a:t>
            </a:r>
          </a:p>
          <a:p>
            <a:r>
              <a:rPr lang="en-US" dirty="0" smtClean="0"/>
              <a:t>Apply Future interface for calling external resources</a:t>
            </a:r>
          </a:p>
          <a:p>
            <a:r>
              <a:rPr lang="en-US" dirty="0" smtClean="0"/>
              <a:t>Apply </a:t>
            </a:r>
            <a:r>
              <a:rPr lang="en-US" dirty="0" err="1" smtClean="0"/>
              <a:t>GraphQL</a:t>
            </a:r>
            <a:endParaRPr lang="en-US" dirty="0" smtClean="0"/>
          </a:p>
          <a:p>
            <a:r>
              <a:rPr lang="en-US" dirty="0" smtClean="0"/>
              <a:t>Support multiple API versions</a:t>
            </a:r>
          </a:p>
          <a:p>
            <a:r>
              <a:rPr lang="en-US" dirty="0" smtClean="0"/>
              <a:t>Reducing boilerplate code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914400" y="327183"/>
            <a:ext cx="10515600" cy="5699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to make V2?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91540" y="985361"/>
            <a:ext cx="10515600" cy="11461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A9F7"/>
              </a:buClr>
              <a:buFont typeface="Arial" panose="020B0604020202020204" pitchFamily="34" charset="0"/>
              <a:buChar char="‒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 not modify /master branch</a:t>
            </a:r>
          </a:p>
          <a:p>
            <a:r>
              <a:rPr lang="en-US" dirty="0" smtClean="0"/>
              <a:t>Make a new branch(</a:t>
            </a:r>
            <a:r>
              <a:rPr lang="en-US" dirty="0" err="1" smtClean="0"/>
              <a:t>es</a:t>
            </a:r>
            <a:r>
              <a:rPr lang="en-US" dirty="0" smtClean="0"/>
              <a:t>) for your chosen exercise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914400" y="5562601"/>
            <a:ext cx="10515600" cy="60959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How many exercises we have to finish?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Checklist for V2(s)(TBD)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094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Some other Hypes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Open JDK</a:t>
            </a:r>
          </a:p>
          <a:p>
            <a:r>
              <a:rPr lang="en-US" dirty="0" smtClean="0"/>
              <a:t>Jakarta EE</a:t>
            </a:r>
          </a:p>
          <a:p>
            <a:r>
              <a:rPr lang="en-US" dirty="0" err="1" smtClean="0"/>
              <a:t>Microprofile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899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64D5B18B-4C39-4CD1-ABAF-782D790923D9}"/>
              </a:ext>
            </a:extLst>
          </p:cNvPr>
          <p:cNvSpPr txBox="1">
            <a:spLocks/>
          </p:cNvSpPr>
          <p:nvPr/>
        </p:nvSpPr>
        <p:spPr>
          <a:xfrm>
            <a:off x="7897416" y="4724400"/>
            <a:ext cx="4294584" cy="685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4000" b="1" dirty="0">
                <a:solidFill>
                  <a:srgbClr val="02A9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A4B994-740C-486D-824F-F961837CC4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399941" cy="914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752600"/>
            <a:ext cx="387405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35020"/>
      </p:ext>
    </p:extLst>
  </p:cSld>
  <p:clrMapOvr>
    <a:masterClrMapping/>
  </p:clrMapOvr>
</p:sld>
</file>

<file path=ppt/theme/theme1.xml><?xml version="1.0" encoding="utf-8"?>
<a:theme xmlns:a="http://schemas.openxmlformats.org/drawingml/2006/main" name="AAVN Master Slide">
  <a:themeElements>
    <a:clrScheme name="AAVN Presentation Theme Colors">
      <a:dk1>
        <a:srgbClr val="424242"/>
      </a:dk1>
      <a:lt1>
        <a:sysClr val="window" lastClr="FFFFFF"/>
      </a:lt1>
      <a:dk2>
        <a:srgbClr val="44546A"/>
      </a:dk2>
      <a:lt2>
        <a:srgbClr val="E7E6E6"/>
      </a:lt2>
      <a:accent1>
        <a:srgbClr val="02A9F7"/>
      </a:accent1>
      <a:accent2>
        <a:srgbClr val="424242"/>
      </a:accent2>
      <a:accent3>
        <a:srgbClr val="FF9900"/>
      </a:accent3>
      <a:accent4>
        <a:srgbClr val="FF4A1A"/>
      </a:accent4>
      <a:accent5>
        <a:srgbClr val="FFF02B"/>
      </a:accent5>
      <a:accent6>
        <a:srgbClr val="2ECC71"/>
      </a:accent6>
      <a:hlink>
        <a:srgbClr val="0563C1"/>
      </a:hlink>
      <a:folHlink>
        <a:srgbClr val="954F72"/>
      </a:folHlink>
    </a:clrScheme>
    <a:fontScheme name="AAVN Presentation Them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6960</TotalTime>
  <Words>158</Words>
  <Application>Microsoft Office PowerPoint</Application>
  <PresentationFormat>Widescreen</PresentationFormat>
  <Paragraphs>41</Paragraphs>
  <Slides>9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AAVN Master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axon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Luu</dc:creator>
  <cp:lastModifiedBy>An Doan Thuy</cp:lastModifiedBy>
  <cp:revision>441</cp:revision>
  <dcterms:created xsi:type="dcterms:W3CDTF">2017-11-06T06:55:16Z</dcterms:created>
  <dcterms:modified xsi:type="dcterms:W3CDTF">2019-11-04T09:43:24Z</dcterms:modified>
</cp:coreProperties>
</file>