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99" r:id="rId2"/>
    <p:sldId id="300" r:id="rId3"/>
    <p:sldId id="341" r:id="rId4"/>
    <p:sldId id="342" r:id="rId5"/>
    <p:sldId id="343" r:id="rId6"/>
    <p:sldId id="344" r:id="rId7"/>
    <p:sldId id="347" r:id="rId8"/>
    <p:sldId id="345" r:id="rId9"/>
    <p:sldId id="346"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2" autoAdjust="0"/>
    <p:restoredTop sz="73864" autoAdjust="0"/>
  </p:normalViewPr>
  <p:slideViewPr>
    <p:cSldViewPr>
      <p:cViewPr varScale="1">
        <p:scale>
          <a:sx n="76" d="100"/>
          <a:sy n="76" d="100"/>
        </p:scale>
        <p:origin x="1464" y="56"/>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04-Nov-2019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04-Nov-2019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402954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APIs can be among your greatest assets or liabilities.</a:t>
            </a:r>
            <a:r>
              <a:rPr lang="en-US" sz="1200" b="0" i="0" kern="1200" dirty="0" smtClean="0">
                <a:solidFill>
                  <a:schemeClr val="tx1"/>
                </a:solidFill>
                <a:effectLst/>
                <a:latin typeface="+mn-lt"/>
                <a:ea typeface="+mn-ea"/>
                <a:cs typeface="+mn-cs"/>
              </a:rPr>
              <a:t> Good APIs create long-term customers; bad ones create long-term support nightmares.</a:t>
            </a:r>
          </a:p>
          <a:p>
            <a:r>
              <a:rPr lang="en-US" sz="1200" b="1" i="0" kern="1200" dirty="0" smtClean="0">
                <a:solidFill>
                  <a:schemeClr val="tx1"/>
                </a:solidFill>
                <a:effectLst/>
                <a:latin typeface="+mn-lt"/>
                <a:ea typeface="+mn-ea"/>
                <a:cs typeface="+mn-cs"/>
              </a:rPr>
              <a:t>Public APIs, like diamonds, are forever.</a:t>
            </a:r>
            <a:r>
              <a:rPr lang="en-US" sz="1200" b="0" i="0" kern="1200" dirty="0" smtClean="0">
                <a:solidFill>
                  <a:schemeClr val="tx1"/>
                </a:solidFill>
                <a:effectLst/>
                <a:latin typeface="+mn-lt"/>
                <a:ea typeface="+mn-ea"/>
                <a:cs typeface="+mn-cs"/>
              </a:rPr>
              <a:t> You have one chance to get it right so give it your best.</a:t>
            </a:r>
          </a:p>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690593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62995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spTree>
    <p:extLst>
      <p:ext uri="{BB962C8B-B14F-4D97-AF65-F5344CB8AC3E}">
        <p14:creationId xmlns:p14="http://schemas.microsoft.com/office/powerpoint/2010/main" val="425769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068"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47006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spTree>
    <p:extLst>
      <p:ext uri="{BB962C8B-B14F-4D97-AF65-F5344CB8AC3E}">
        <p14:creationId xmlns:p14="http://schemas.microsoft.com/office/powerpoint/2010/main" val="277689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344" y="0"/>
            <a:ext cx="7942201" cy="6858000"/>
          </a:xfrm>
          <a:prstGeom prst="rect">
            <a:avLst/>
          </a:prstGeom>
        </p:spPr>
      </p:pic>
      <p:sp>
        <p:nvSpPr>
          <p:cNvPr id="11" name="TextBox 10"/>
          <p:cNvSpPr txBox="1"/>
          <p:nvPr/>
        </p:nvSpPr>
        <p:spPr>
          <a:xfrm>
            <a:off x="0" y="1219200"/>
            <a:ext cx="4230344" cy="646331"/>
          </a:xfrm>
          <a:prstGeom prst="rect">
            <a:avLst/>
          </a:prstGeom>
          <a:solidFill>
            <a:srgbClr val="02A9F7"/>
          </a:solidFill>
        </p:spPr>
        <p:txBody>
          <a:bodyPr wrap="square" rtlCol="0">
            <a:spAutoFit/>
          </a:bodyPr>
          <a:lstStyle/>
          <a:p>
            <a:r>
              <a:rPr lang="en-US" dirty="0" smtClean="0">
                <a:solidFill>
                  <a:schemeClr val="accent5">
                    <a:lumMod val="60000"/>
                    <a:lumOff val="40000"/>
                  </a:schemeClr>
                </a:solidFill>
              </a:rPr>
              <a:t>When I try to be naughty and ask for something not on the schema</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4443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524000"/>
            <a:ext cx="10515600" cy="5181600"/>
          </a:xfrm>
        </p:spPr>
        <p:txBody>
          <a:bodyPr/>
          <a:lstStyle/>
          <a:p>
            <a:r>
              <a:rPr lang="en-US" sz="2400" dirty="0" smtClean="0"/>
              <a:t>Everything will change and grow</a:t>
            </a:r>
          </a:p>
          <a:p>
            <a:r>
              <a:rPr lang="en-US" sz="2400" dirty="0" smtClean="0"/>
              <a:t>Backward compatible (aka: not breaking existing clients)</a:t>
            </a:r>
          </a:p>
          <a:p>
            <a:r>
              <a:rPr lang="en-US" sz="2400" dirty="0" smtClean="0"/>
              <a:t>How?</a:t>
            </a:r>
          </a:p>
          <a:p>
            <a:pPr lvl="1"/>
            <a:r>
              <a:rPr lang="en-US" sz="2400" dirty="0" smtClean="0"/>
              <a:t>Point to point: URL</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/v1</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/v2</a:t>
            </a:r>
          </a:p>
          <a:p>
            <a:pPr lvl="1"/>
            <a:r>
              <a:rPr lang="en-US" sz="2400" dirty="0" smtClean="0"/>
              <a:t>Compatible:</a:t>
            </a:r>
          </a:p>
          <a:p>
            <a:pPr lvl="2"/>
            <a:r>
              <a:rPr lang="en-US" sz="2200" dirty="0" smtClean="0"/>
              <a:t>Custom request header: </a:t>
            </a:r>
          </a:p>
          <a:p>
            <a:pPr marL="914400" lvl="2" indent="0">
              <a:buNone/>
            </a:pPr>
            <a:r>
              <a:rPr lang="en-US" sz="2200" dirty="0">
                <a:solidFill>
                  <a:schemeClr val="accent3">
                    <a:lumMod val="75000"/>
                  </a:schemeClr>
                </a:solidFill>
              </a:rPr>
              <a:t>	</a:t>
            </a:r>
            <a:r>
              <a:rPr lang="en-US" sz="2200" dirty="0" err="1" smtClean="0">
                <a:solidFill>
                  <a:schemeClr val="accent3">
                    <a:lumMod val="75000"/>
                  </a:schemeClr>
                </a:solidFill>
              </a:rPr>
              <a:t>api</a:t>
            </a:r>
            <a:r>
              <a:rPr lang="en-US" sz="2200" dirty="0" smtClean="0">
                <a:solidFill>
                  <a:schemeClr val="accent3">
                    <a:lumMod val="75000"/>
                  </a:schemeClr>
                </a:solidFill>
              </a:rPr>
              <a:t>-version</a:t>
            </a:r>
            <a:r>
              <a:rPr lang="en-US" sz="2200" dirty="0">
                <a:solidFill>
                  <a:schemeClr val="accent3">
                    <a:lumMod val="75000"/>
                  </a:schemeClr>
                </a:solidFill>
              </a:rPr>
              <a:t>: </a:t>
            </a:r>
            <a:r>
              <a:rPr lang="en-US" sz="2200" dirty="0" smtClean="0">
                <a:solidFill>
                  <a:schemeClr val="accent3">
                    <a:lumMod val="75000"/>
                  </a:schemeClr>
                </a:solidFill>
              </a:rPr>
              <a:t>2</a:t>
            </a:r>
            <a:endParaRPr lang="en-US" sz="2200" dirty="0">
              <a:solidFill>
                <a:schemeClr val="accent3">
                  <a:lumMod val="75000"/>
                </a:schemeClr>
              </a:solidFill>
            </a:endParaRPr>
          </a:p>
          <a:p>
            <a:pPr lvl="2"/>
            <a:r>
              <a:rPr lang="en-US" sz="2200" dirty="0" smtClean="0"/>
              <a:t>Accepted header:</a:t>
            </a:r>
            <a:r>
              <a:rPr lang="en-US" sz="2400" dirty="0" smtClean="0"/>
              <a:t> </a:t>
            </a:r>
          </a:p>
          <a:p>
            <a:pPr marL="914400" lvl="2" indent="0">
              <a:buNone/>
            </a:pPr>
            <a:r>
              <a:rPr lang="en-US" sz="2400" dirty="0">
                <a:solidFill>
                  <a:schemeClr val="accent3">
                    <a:lumMod val="75000"/>
                  </a:schemeClr>
                </a:solidFill>
              </a:rPr>
              <a:t>	</a:t>
            </a:r>
            <a:r>
              <a:rPr lang="en-US" sz="2400" dirty="0" smtClean="0">
                <a:solidFill>
                  <a:schemeClr val="accent3">
                    <a:lumMod val="75000"/>
                  </a:schemeClr>
                </a:solidFill>
              </a:rPr>
              <a:t>Accept</a:t>
            </a:r>
            <a:r>
              <a:rPr lang="en-US" sz="2400" dirty="0">
                <a:solidFill>
                  <a:schemeClr val="accent3">
                    <a:lumMod val="75000"/>
                  </a:schemeClr>
                </a:solidFill>
              </a:rPr>
              <a:t>: </a:t>
            </a:r>
            <a:r>
              <a:rPr lang="en-US" sz="2400" dirty="0" smtClean="0">
                <a:solidFill>
                  <a:schemeClr val="accent3">
                    <a:lumMod val="75000"/>
                  </a:schemeClr>
                </a:solidFill>
              </a:rPr>
              <a:t>application/vnd.haveibeenpwned.v2+json</a:t>
            </a:r>
          </a:p>
          <a:p>
            <a:pPr lvl="2"/>
            <a:r>
              <a:rPr lang="en-US" sz="2200" dirty="0"/>
              <a:t>Continuous versioning</a:t>
            </a:r>
          </a:p>
          <a:p>
            <a:pPr marL="457200" lvl="1" indent="0">
              <a:buNone/>
            </a:pPr>
            <a:r>
              <a:rPr lang="en-US" sz="2600" dirty="0" smtClean="0">
                <a:solidFill>
                  <a:schemeClr val="accent3">
                    <a:lumMod val="75000"/>
                  </a:schemeClr>
                </a:solidFill>
              </a:rPr>
              <a:t>…</a:t>
            </a:r>
            <a:endParaRPr lang="en-US" sz="2600" dirty="0">
              <a:solidFill>
                <a:schemeClr val="accent3">
                  <a:lumMod val="75000"/>
                </a:schemeClr>
              </a:solidFill>
            </a:endParaRPr>
          </a:p>
        </p:txBody>
      </p:sp>
    </p:spTree>
    <p:extLst>
      <p:ext uri="{BB962C8B-B14F-4D97-AF65-F5344CB8AC3E}">
        <p14:creationId xmlns:p14="http://schemas.microsoft.com/office/powerpoint/2010/main" val="32247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16351"/>
            <a:ext cx="10210800" cy="6237594"/>
          </a:xfrm>
          <a:prstGeom prst="rect">
            <a:avLst/>
          </a:prstGeom>
        </p:spPr>
      </p:pic>
      <p:sp>
        <p:nvSpPr>
          <p:cNvPr id="5" name="TextBox 4"/>
          <p:cNvSpPr txBox="1"/>
          <p:nvPr/>
        </p:nvSpPr>
        <p:spPr>
          <a:xfrm flipH="1">
            <a:off x="6248400" y="4266057"/>
            <a:ext cx="59436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/v1</a:t>
            </a:r>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/v2</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a:solidFill>
                  <a:srgbClr val="02A9F7"/>
                </a:solidFill>
              </a:rPr>
              <a:t>Point to point</a:t>
            </a:r>
          </a:p>
        </p:txBody>
      </p:sp>
      <p:sp>
        <p:nvSpPr>
          <p:cNvPr id="2" name="TextBox 1"/>
          <p:cNvSpPr txBox="1"/>
          <p:nvPr/>
        </p:nvSpPr>
        <p:spPr>
          <a:xfrm>
            <a:off x="8458200" y="5543729"/>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spTree>
    <p:extLst>
      <p:ext uri="{BB962C8B-B14F-4D97-AF65-F5344CB8AC3E}">
        <p14:creationId xmlns:p14="http://schemas.microsoft.com/office/powerpoint/2010/main" val="40083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838200"/>
            <a:ext cx="7848600" cy="6096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10167</TotalTime>
  <Words>278</Words>
  <Application>Microsoft Office PowerPoint</Application>
  <PresentationFormat>Widescreen</PresentationFormat>
  <Paragraphs>63</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An Doan Thuy</cp:lastModifiedBy>
  <cp:revision>459</cp:revision>
  <dcterms:created xsi:type="dcterms:W3CDTF">2017-11-06T06:55:16Z</dcterms:created>
  <dcterms:modified xsi:type="dcterms:W3CDTF">2019-11-04T09:26:45Z</dcterms:modified>
</cp:coreProperties>
</file>