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Montserrat"/>
      <p:regular r:id="rId25"/>
      <p:bold r:id="rId26"/>
      <p:italic r:id="rId27"/>
      <p:boldItalic r:id="rId28"/>
    </p:embeddedFont>
    <p:embeddedFont>
      <p:font typeface="Work Sans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WorkSans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WorkSans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Get that James Dean daydream look in ur eyes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Explain the syntax of the style tag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Body selector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Declaration of the style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End with semicolons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Instructors, guide them on switching to All File so that it doesn’t juts become mypage.html.txt.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Explain what html tags are and show samples fo wajt they do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Instructors, guide them on switching to All File so that it doesn’t juts become mypage.html.txt.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Instructors explain the answers to the asked questions. Also explain why we follow coding conventions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Instructors, guide them on switching to All File so that it doesn’t juts become mypage.html.txt.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1042900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500">
                <a:latin typeface="Montserrat"/>
                <a:ea typeface="Montserrat"/>
                <a:cs typeface="Montserrat"/>
                <a:sym typeface="Montserrat"/>
              </a:rPr>
              <a:t>HTML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Work Sans"/>
                <a:ea typeface="Work Sans"/>
                <a:cs typeface="Work Sans"/>
                <a:sym typeface="Work Sans"/>
              </a:rPr>
              <a:t>Block 1: Introduction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88975"/>
            <a:ext cx="7133100" cy="755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Playing with Basic HTML Tags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774525"/>
            <a:ext cx="8559900" cy="408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900">
                <a:latin typeface="Work Sans"/>
                <a:ea typeface="Work Sans"/>
                <a:cs typeface="Work Sans"/>
                <a:sym typeface="Work Sans"/>
              </a:rPr>
              <a:t>Some more tag manipulation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ct val="100000"/>
              <a:buFont typeface="Work Sans"/>
              <a:buAutoNum type="arabicPeriod"/>
            </a:pPr>
            <a:r>
              <a:rPr lang="en" sz="2000">
                <a:latin typeface="Work Sans"/>
                <a:ea typeface="Work Sans"/>
                <a:cs typeface="Work Sans"/>
                <a:sym typeface="Work Sans"/>
              </a:rPr>
              <a:t>Line Breaks</a:t>
            </a:r>
            <a:br>
              <a:rPr lang="en" sz="2000">
                <a:latin typeface="Work Sans"/>
                <a:ea typeface="Work Sans"/>
                <a:cs typeface="Work Sans"/>
                <a:sym typeface="Work Sans"/>
              </a:rPr>
            </a:br>
            <a:r>
              <a:rPr lang="en" sz="2000">
                <a:latin typeface="Work Sans"/>
                <a:ea typeface="Work Sans"/>
                <a:cs typeface="Work Sans"/>
                <a:sym typeface="Work Sans"/>
              </a:rPr>
              <a:t>	&lt;br&gt; -- Try using this in the middle of your paragraphs!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ct val="100000"/>
              <a:buFont typeface="Work Sans"/>
              <a:buAutoNum type="arabicPeriod"/>
            </a:pPr>
            <a:r>
              <a:rPr lang="en" sz="2000">
                <a:latin typeface="Work Sans"/>
                <a:ea typeface="Work Sans"/>
                <a:cs typeface="Work Sans"/>
                <a:sym typeface="Work Sans"/>
              </a:rPr>
              <a:t>Images</a:t>
            </a:r>
            <a:br>
              <a:rPr lang="en" sz="2000">
                <a:latin typeface="Work Sans"/>
                <a:ea typeface="Work Sans"/>
                <a:cs typeface="Work Sans"/>
                <a:sym typeface="Work Sans"/>
              </a:rPr>
            </a:br>
            <a:r>
              <a:rPr lang="en" sz="2000">
                <a:latin typeface="Work Sans"/>
                <a:ea typeface="Work Sans"/>
                <a:cs typeface="Work Sans"/>
                <a:sym typeface="Work Sans"/>
              </a:rPr>
              <a:t>	&lt;img src=” “ /&gt; -- Why can we close the image tag like this? What does src mean?</a:t>
            </a:r>
          </a:p>
          <a:p>
            <a:pPr indent="-355600" lvl="0" marL="457200" rtl="0">
              <a:spcBef>
                <a:spcPts val="0"/>
              </a:spcBef>
              <a:buSzPct val="100000"/>
              <a:buFont typeface="Work Sans"/>
              <a:buAutoNum type="arabicPeriod"/>
            </a:pPr>
            <a:r>
              <a:rPr lang="en" sz="2000">
                <a:latin typeface="Work Sans"/>
                <a:ea typeface="Work Sans"/>
                <a:cs typeface="Work Sans"/>
                <a:sym typeface="Work Sans"/>
              </a:rPr>
              <a:t>Links</a:t>
            </a:r>
            <a:br>
              <a:rPr lang="en" sz="2000">
                <a:latin typeface="Work Sans"/>
                <a:ea typeface="Work Sans"/>
                <a:cs typeface="Work Sans"/>
                <a:sym typeface="Work Sans"/>
              </a:rPr>
            </a:br>
            <a:r>
              <a:rPr lang="en" sz="2000">
                <a:latin typeface="Work Sans"/>
                <a:ea typeface="Work Sans"/>
                <a:cs typeface="Work Sans"/>
                <a:sym typeface="Work Sans"/>
              </a:rPr>
              <a:t>	&lt;a href=”link”&gt;text here&lt;/a&gt; -- What’s href? How does this format work?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ctrTitle"/>
          </p:nvPr>
        </p:nvSpPr>
        <p:spPr>
          <a:xfrm>
            <a:off x="311708" y="42032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3700">
                <a:latin typeface="Work Sans"/>
                <a:ea typeface="Work Sans"/>
                <a:cs typeface="Work Sans"/>
                <a:sym typeface="Work Sans"/>
              </a:rPr>
              <a:t>Try to make a webpage with the things you’ve learned so far!</a:t>
            </a:r>
          </a:p>
        </p:txBody>
      </p:sp>
      <p:sp>
        <p:nvSpPr>
          <p:cNvPr id="125" name="Shape 125"/>
          <p:cNvSpPr txBox="1"/>
          <p:nvPr>
            <p:ph idx="1" type="subTitle"/>
          </p:nvPr>
        </p:nvSpPr>
        <p:spPr>
          <a:xfrm>
            <a:off x="311700" y="2587700"/>
            <a:ext cx="4313700" cy="1355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" sz="2000">
                <a:latin typeface="Work Sans"/>
                <a:ea typeface="Work Sans"/>
                <a:cs typeface="Work Sans"/>
                <a:sym typeface="Work Sans"/>
              </a:rPr>
              <a:t>Don’t forget your page structure:</a:t>
            </a:r>
            <a:br>
              <a:rPr lang="en" sz="2000">
                <a:latin typeface="Work Sans"/>
                <a:ea typeface="Work Sans"/>
                <a:cs typeface="Work Sans"/>
                <a:sym typeface="Work Sans"/>
              </a:rPr>
            </a:br>
            <a:r>
              <a:rPr lang="en" sz="2000">
                <a:latin typeface="Work Sans"/>
                <a:ea typeface="Work Sans"/>
                <a:cs typeface="Work Sans"/>
                <a:sym typeface="Work Sans"/>
              </a:rPr>
              <a:t>Headers and paragraphs: Formatting: </a:t>
            </a:r>
          </a:p>
          <a:p>
            <a:pPr lvl="0" algn="r">
              <a:spcBef>
                <a:spcPts val="0"/>
              </a:spcBef>
              <a:buNone/>
            </a:pPr>
            <a:r>
              <a:rPr lang="en" sz="2000">
                <a:latin typeface="Work Sans"/>
                <a:ea typeface="Work Sans"/>
                <a:cs typeface="Work Sans"/>
                <a:sym typeface="Work Sans"/>
              </a:rPr>
              <a:t>Images: </a:t>
            </a:r>
          </a:p>
          <a:p>
            <a:pPr lvl="0" algn="r">
              <a:spcBef>
                <a:spcPts val="0"/>
              </a:spcBef>
              <a:buNone/>
            </a:pPr>
            <a:r>
              <a:rPr lang="en" sz="2000">
                <a:latin typeface="Work Sans"/>
                <a:ea typeface="Work Sans"/>
                <a:cs typeface="Work Sans"/>
                <a:sym typeface="Work Sans"/>
              </a:rPr>
              <a:t>Links: </a:t>
            </a:r>
          </a:p>
        </p:txBody>
      </p:sp>
      <p:sp>
        <p:nvSpPr>
          <p:cNvPr id="126" name="Shape 126"/>
          <p:cNvSpPr txBox="1"/>
          <p:nvPr>
            <p:ph idx="1" type="subTitle"/>
          </p:nvPr>
        </p:nvSpPr>
        <p:spPr>
          <a:xfrm>
            <a:off x="4661050" y="2587700"/>
            <a:ext cx="4313700" cy="1355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 sz="2000">
                <a:latin typeface="Work Sans"/>
                <a:ea typeface="Work Sans"/>
                <a:cs typeface="Work Sans"/>
                <a:sym typeface="Work Sans"/>
              </a:rPr>
              <a:t>&lt;html&gt; &lt;head&gt; &lt;body&gt;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2000">
                <a:latin typeface="Work Sans"/>
                <a:ea typeface="Work Sans"/>
                <a:cs typeface="Work Sans"/>
                <a:sym typeface="Work Sans"/>
              </a:rPr>
              <a:t>&lt;h1&gt; &lt;p&gt;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2000">
                <a:latin typeface="Work Sans"/>
                <a:ea typeface="Work Sans"/>
                <a:cs typeface="Work Sans"/>
                <a:sym typeface="Work Sans"/>
              </a:rPr>
              <a:t>&lt;br&gt; &lt;b&gt; &lt;u&gt; &lt;i&gt;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2000">
                <a:latin typeface="Work Sans"/>
                <a:ea typeface="Work Sans"/>
                <a:cs typeface="Work Sans"/>
                <a:sym typeface="Work Sans"/>
              </a:rPr>
              <a:t>&lt;img src=”link” /&gt;</a:t>
            </a:r>
          </a:p>
          <a:p>
            <a:pPr lvl="0" algn="l">
              <a:spcBef>
                <a:spcPts val="0"/>
              </a:spcBef>
              <a:buNone/>
            </a:pPr>
            <a:r>
              <a:rPr lang="en" sz="2000">
                <a:latin typeface="Work Sans"/>
                <a:ea typeface="Work Sans"/>
                <a:cs typeface="Work Sans"/>
                <a:sym typeface="Work Sans"/>
              </a:rPr>
              <a:t>&lt;a href=”link”&gt;text&lt;a&gt;</a:t>
            </a:r>
          </a:p>
          <a:p>
            <a:pPr lvl="0" rtl="0" algn="l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t/>
            </a:r>
            <a:endParaRPr sz="2000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5900">
                <a:latin typeface="Work Sans"/>
                <a:ea typeface="Work Sans"/>
                <a:cs typeface="Work Sans"/>
                <a:sym typeface="Work Sans"/>
              </a:rPr>
              <a:t>Styling</a:t>
            </a:r>
          </a:p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Work Sans"/>
                <a:ea typeface="Work Sans"/>
                <a:cs typeface="Work Sans"/>
                <a:sym typeface="Work Sans"/>
              </a:rPr>
              <a:t>Let’s add some CSS!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ctrTitle"/>
          </p:nvPr>
        </p:nvSpPr>
        <p:spPr>
          <a:xfrm>
            <a:off x="311708" y="53000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5900">
                <a:latin typeface="Montserrat"/>
                <a:ea typeface="Montserrat"/>
                <a:cs typeface="Montserrat"/>
                <a:sym typeface="Montserrat"/>
              </a:rPr>
              <a:t>CSS</a:t>
            </a:r>
          </a:p>
        </p:txBody>
      </p:sp>
      <p:sp>
        <p:nvSpPr>
          <p:cNvPr id="138" name="Shape 138"/>
          <p:cNvSpPr txBox="1"/>
          <p:nvPr>
            <p:ph idx="1" type="subTitle"/>
          </p:nvPr>
        </p:nvSpPr>
        <p:spPr>
          <a:xfrm>
            <a:off x="311700" y="2142550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700">
                <a:latin typeface="Work Sans"/>
                <a:ea typeface="Work Sans"/>
                <a:cs typeface="Work Sans"/>
                <a:sym typeface="Work Sans"/>
              </a:rPr>
              <a:t>C</a:t>
            </a:r>
            <a:r>
              <a:rPr lang="en" sz="2700">
                <a:latin typeface="Work Sans"/>
                <a:ea typeface="Work Sans"/>
                <a:cs typeface="Work Sans"/>
                <a:sym typeface="Work Sans"/>
              </a:rPr>
              <a:t>ascading </a:t>
            </a:r>
            <a:r>
              <a:rPr b="1" lang="en" sz="2700">
                <a:latin typeface="Work Sans"/>
                <a:ea typeface="Work Sans"/>
                <a:cs typeface="Work Sans"/>
                <a:sym typeface="Work Sans"/>
              </a:rPr>
              <a:t>S</a:t>
            </a:r>
            <a:r>
              <a:rPr lang="en" sz="2700">
                <a:latin typeface="Work Sans"/>
                <a:ea typeface="Work Sans"/>
                <a:cs typeface="Work Sans"/>
                <a:sym typeface="Work Sans"/>
              </a:rPr>
              <a:t>tyle </a:t>
            </a:r>
            <a:r>
              <a:rPr b="1" lang="en" sz="2700">
                <a:latin typeface="Work Sans"/>
                <a:ea typeface="Work Sans"/>
                <a:cs typeface="Work Sans"/>
                <a:sym typeface="Work Sans"/>
              </a:rPr>
              <a:t>S</a:t>
            </a:r>
            <a:r>
              <a:rPr lang="en" sz="2700">
                <a:latin typeface="Work Sans"/>
                <a:ea typeface="Work Sans"/>
                <a:cs typeface="Work Sans"/>
                <a:sym typeface="Work Sans"/>
              </a:rPr>
              <a:t>heets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i="1" sz="2600">
              <a:latin typeface="Work Sans"/>
              <a:ea typeface="Work Sans"/>
              <a:cs typeface="Work Sans"/>
              <a:sym typeface="Work Sans"/>
            </a:endParaRPr>
          </a:p>
          <a:p>
            <a:pPr lvl="0" rtl="0">
              <a:spcBef>
                <a:spcPts val="0"/>
              </a:spcBef>
              <a:buNone/>
            </a:pPr>
            <a:r>
              <a:rPr i="1" lang="en" sz="2400">
                <a:latin typeface="Work Sans"/>
                <a:ea typeface="Work Sans"/>
                <a:cs typeface="Work Sans"/>
                <a:sym typeface="Work Sans"/>
              </a:rPr>
              <a:t>Dictates how these basic HTML elements should look like on the webpage, allowing us to essentially specify their designs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ctrTitle"/>
          </p:nvPr>
        </p:nvSpPr>
        <p:spPr>
          <a:xfrm>
            <a:off x="311708" y="42032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>
                <a:latin typeface="Work Sans"/>
                <a:ea typeface="Work Sans"/>
                <a:cs typeface="Work Sans"/>
                <a:sym typeface="Work Sans"/>
              </a:rPr>
              <a:t>&lt;p style=”color:red;”&gt;Your text here&lt;/a&gt;</a:t>
            </a:r>
          </a:p>
        </p:txBody>
      </p:sp>
      <p:sp>
        <p:nvSpPr>
          <p:cNvPr id="144" name="Shape 144"/>
          <p:cNvSpPr txBox="1"/>
          <p:nvPr>
            <p:ph idx="1" type="subTitle"/>
          </p:nvPr>
        </p:nvSpPr>
        <p:spPr>
          <a:xfrm>
            <a:off x="311700" y="2587700"/>
            <a:ext cx="8520600" cy="1355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Font typeface="Work Sans"/>
              <a:buAutoNum type="arabicPeriod"/>
            </a:pPr>
            <a:r>
              <a:rPr lang="en" sz="1800">
                <a:latin typeface="Work Sans"/>
                <a:ea typeface="Work Sans"/>
                <a:cs typeface="Work Sans"/>
                <a:sym typeface="Work Sans"/>
              </a:rPr>
              <a:t>What did adding </a:t>
            </a:r>
            <a:r>
              <a:rPr i="1" lang="en" sz="1800">
                <a:latin typeface="Work Sans"/>
                <a:ea typeface="Work Sans"/>
                <a:cs typeface="Work Sans"/>
                <a:sym typeface="Work Sans"/>
              </a:rPr>
              <a:t>style</a:t>
            </a:r>
            <a:r>
              <a:rPr lang="en" sz="1800">
                <a:latin typeface="Work Sans"/>
                <a:ea typeface="Work Sans"/>
                <a:cs typeface="Work Sans"/>
                <a:sym typeface="Work Sans"/>
              </a:rPr>
              <a:t> to the paragraph tag do?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Work Sans"/>
              <a:buAutoNum type="arabicPeriod"/>
            </a:pPr>
            <a:r>
              <a:rPr lang="en" sz="1800">
                <a:latin typeface="Work Sans"/>
                <a:ea typeface="Work Sans"/>
                <a:cs typeface="Work Sans"/>
                <a:sym typeface="Work Sans"/>
              </a:rPr>
              <a:t>What’s the composition of the items in the style tags?</a:t>
            </a:r>
            <a:br>
              <a:rPr lang="en" sz="1800">
                <a:latin typeface="Work Sans"/>
                <a:ea typeface="Work Sans"/>
                <a:cs typeface="Work Sans"/>
                <a:sym typeface="Work Sans"/>
              </a:rPr>
            </a:br>
            <a:r>
              <a:rPr lang="en" sz="1800">
                <a:latin typeface="Work Sans"/>
                <a:ea typeface="Work Sans"/>
                <a:cs typeface="Work Sans"/>
                <a:sym typeface="Work Sans"/>
              </a:rPr>
              <a:t>COLOR: RED;</a:t>
            </a:r>
            <a:br>
              <a:rPr lang="en" sz="1800">
                <a:latin typeface="Work Sans"/>
                <a:ea typeface="Work Sans"/>
                <a:cs typeface="Work Sans"/>
                <a:sym typeface="Work Sans"/>
              </a:rPr>
            </a:br>
            <a:r>
              <a:rPr lang="en" sz="1800">
                <a:latin typeface="Work Sans"/>
                <a:ea typeface="Work Sans"/>
                <a:cs typeface="Work Sans"/>
                <a:sym typeface="Work Sans"/>
              </a:rPr>
              <a:t>PROPERTY: VALUE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ctrTitle"/>
          </p:nvPr>
        </p:nvSpPr>
        <p:spPr>
          <a:xfrm>
            <a:off x="311708" y="-5888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700">
                <a:latin typeface="Work Sans"/>
                <a:ea typeface="Work Sans"/>
                <a:cs typeface="Work Sans"/>
                <a:sym typeface="Work Sans"/>
              </a:rPr>
              <a:t>&lt;p style=”color:red;”&gt;Your text here&lt;/a&gt;</a:t>
            </a:r>
          </a:p>
        </p:txBody>
      </p:sp>
      <p:sp>
        <p:nvSpPr>
          <p:cNvPr id="150" name="Shape 150"/>
          <p:cNvSpPr txBox="1"/>
          <p:nvPr>
            <p:ph idx="1" type="subTitle"/>
          </p:nvPr>
        </p:nvSpPr>
        <p:spPr>
          <a:xfrm>
            <a:off x="311700" y="1578500"/>
            <a:ext cx="8520600" cy="1355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2100">
                <a:latin typeface="Work Sans"/>
                <a:ea typeface="Work Sans"/>
                <a:cs typeface="Work Sans"/>
                <a:sym typeface="Work Sans"/>
              </a:rPr>
              <a:t>Aside from color:red, there are different properties you can try experimenting with to manipulate color: </a:t>
            </a:r>
            <a:r>
              <a:rPr b="1" lang="en" sz="2100">
                <a:latin typeface="Work Sans"/>
                <a:ea typeface="Work Sans"/>
                <a:cs typeface="Work Sans"/>
                <a:sym typeface="Work Sans"/>
              </a:rPr>
              <a:t>background-color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b="1" sz="2100">
              <a:latin typeface="Work Sans"/>
              <a:ea typeface="Work Sans"/>
              <a:cs typeface="Work Sans"/>
              <a:sym typeface="Work Sans"/>
            </a:endParaRPr>
          </a:p>
          <a:p>
            <a:pPr lvl="0" rtl="0" algn="l">
              <a:spcBef>
                <a:spcPts val="0"/>
              </a:spcBef>
              <a:buNone/>
            </a:pPr>
            <a:r>
              <a:rPr lang="en" sz="2100">
                <a:latin typeface="Work Sans"/>
                <a:ea typeface="Work Sans"/>
                <a:cs typeface="Work Sans"/>
                <a:sym typeface="Work Sans"/>
              </a:rPr>
              <a:t>You can also try changing the size of the text: </a:t>
            </a:r>
            <a:r>
              <a:rPr b="1" lang="en" sz="2100">
                <a:latin typeface="Work Sans"/>
                <a:ea typeface="Work Sans"/>
                <a:cs typeface="Work Sans"/>
                <a:sym typeface="Work Sans"/>
              </a:rPr>
              <a:t>font-size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100">
              <a:latin typeface="Work Sans"/>
              <a:ea typeface="Work Sans"/>
              <a:cs typeface="Work Sans"/>
              <a:sym typeface="Work Sans"/>
            </a:endParaRPr>
          </a:p>
          <a:p>
            <a:pPr lvl="0" rtl="0" algn="l">
              <a:spcBef>
                <a:spcPts val="0"/>
              </a:spcBef>
              <a:buNone/>
            </a:pPr>
            <a:r>
              <a:rPr lang="en" sz="2100">
                <a:latin typeface="Work Sans"/>
                <a:ea typeface="Work Sans"/>
                <a:cs typeface="Work Sans"/>
                <a:sym typeface="Work Sans"/>
              </a:rPr>
              <a:t>Or you can try placing a border around it: </a:t>
            </a:r>
            <a:r>
              <a:rPr b="1" lang="en" sz="2100">
                <a:latin typeface="Work Sans"/>
                <a:ea typeface="Work Sans"/>
                <a:cs typeface="Work Sans"/>
                <a:sym typeface="Work Sans"/>
              </a:rPr>
              <a:t>border</a:t>
            </a:r>
            <a:br>
              <a:rPr lang="en" sz="2100">
                <a:latin typeface="Work Sans"/>
                <a:ea typeface="Work Sans"/>
                <a:cs typeface="Work Sans"/>
                <a:sym typeface="Work Sans"/>
              </a:rPr>
            </a:br>
            <a:r>
              <a:rPr lang="en" sz="2100">
                <a:latin typeface="Work Sans"/>
                <a:ea typeface="Work Sans"/>
                <a:cs typeface="Work Sans"/>
                <a:sym typeface="Work Sans"/>
              </a:rPr>
              <a:t>(Border is a bit more complicated! Different CSS properties take in different parameters. Border can take the stroke, color, and width of the border.)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ctrTitle"/>
          </p:nvPr>
        </p:nvSpPr>
        <p:spPr>
          <a:xfrm>
            <a:off x="311708" y="-5888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u="sng">
                <a:latin typeface="Work Sans"/>
                <a:ea typeface="Work Sans"/>
                <a:cs typeface="Work Sans"/>
                <a:sym typeface="Work Sans"/>
              </a:rPr>
              <a:t>&lt;body style=”background-color:blue;”&gt;</a:t>
            </a:r>
          </a:p>
        </p:txBody>
      </p:sp>
      <p:sp>
        <p:nvSpPr>
          <p:cNvPr id="156" name="Shape 156"/>
          <p:cNvSpPr txBox="1"/>
          <p:nvPr>
            <p:ph idx="1" type="subTitle"/>
          </p:nvPr>
        </p:nvSpPr>
        <p:spPr>
          <a:xfrm>
            <a:off x="311700" y="1578500"/>
            <a:ext cx="8520600" cy="1355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200">
                <a:latin typeface="Work Sans"/>
                <a:ea typeface="Work Sans"/>
                <a:cs typeface="Work Sans"/>
                <a:sym typeface="Work Sans"/>
              </a:rPr>
              <a:t>What if you try adding some style to the body tag?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>
                <a:latin typeface="Work Sans"/>
                <a:ea typeface="Work Sans"/>
                <a:cs typeface="Work Sans"/>
                <a:sym typeface="Work Sans"/>
              </a:rPr>
              <a:t>What happens when you manipulate it this way?</a:t>
            </a:r>
          </a:p>
        </p:txBody>
      </p:sp>
      <p:sp>
        <p:nvSpPr>
          <p:cNvPr id="157" name="Shape 157"/>
          <p:cNvSpPr txBox="1"/>
          <p:nvPr>
            <p:ph type="ctrTitle"/>
          </p:nvPr>
        </p:nvSpPr>
        <p:spPr>
          <a:xfrm>
            <a:off x="311700" y="1957325"/>
            <a:ext cx="8520600" cy="1210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u="sng">
                <a:latin typeface="Work Sans"/>
                <a:ea typeface="Work Sans"/>
                <a:cs typeface="Work Sans"/>
                <a:sym typeface="Work Sans"/>
              </a:rPr>
              <a:t>&lt;span style=”color:blue;”&gt;text text&lt;/span&gt;</a:t>
            </a:r>
          </a:p>
        </p:txBody>
      </p:sp>
      <p:sp>
        <p:nvSpPr>
          <p:cNvPr id="158" name="Shape 158"/>
          <p:cNvSpPr txBox="1"/>
          <p:nvPr>
            <p:ph idx="1" type="subTitle"/>
          </p:nvPr>
        </p:nvSpPr>
        <p:spPr>
          <a:xfrm>
            <a:off x="311700" y="3167525"/>
            <a:ext cx="8520600" cy="1355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200">
                <a:latin typeface="Work Sans"/>
                <a:ea typeface="Work Sans"/>
                <a:cs typeface="Work Sans"/>
                <a:sym typeface="Work Sans"/>
              </a:rPr>
              <a:t>What is the &lt;span&gt; tag?</a:t>
            </a:r>
          </a:p>
          <a:p>
            <a:pPr lvl="0">
              <a:spcBef>
                <a:spcPts val="0"/>
              </a:spcBef>
              <a:buNone/>
            </a:pPr>
            <a:r>
              <a:rPr lang="en" sz="2200">
                <a:latin typeface="Work Sans"/>
                <a:ea typeface="Work Sans"/>
                <a:cs typeface="Work Sans"/>
                <a:sym typeface="Work Sans"/>
              </a:rPr>
              <a:t>How does it group inline elements?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>
                <a:latin typeface="Work Sans"/>
                <a:ea typeface="Work Sans"/>
                <a:cs typeface="Work Sans"/>
                <a:sym typeface="Work Sans"/>
              </a:rPr>
              <a:t>Content inside a span tag can be designed and manipulated with CSS.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ctrTitle"/>
          </p:nvPr>
        </p:nvSpPr>
        <p:spPr>
          <a:xfrm>
            <a:off x="311708" y="-2149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Work Sans"/>
                <a:ea typeface="Work Sans"/>
                <a:cs typeface="Work Sans"/>
                <a:sym typeface="Work Sans"/>
              </a:rPr>
              <a:t>&lt;style&gt;</a:t>
            </a:r>
          </a:p>
        </p:txBody>
      </p:sp>
      <p:sp>
        <p:nvSpPr>
          <p:cNvPr id="164" name="Shape 164"/>
          <p:cNvSpPr txBox="1"/>
          <p:nvPr>
            <p:ph idx="1" type="subTitle"/>
          </p:nvPr>
        </p:nvSpPr>
        <p:spPr>
          <a:xfrm>
            <a:off x="311700" y="1874575"/>
            <a:ext cx="8520600" cy="2911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buSzPct val="100000"/>
              <a:buFont typeface="Work Sans"/>
              <a:buAutoNum type="arabicPeriod"/>
            </a:pPr>
            <a:r>
              <a:rPr lang="en">
                <a:latin typeface="Work Sans"/>
                <a:ea typeface="Work Sans"/>
                <a:cs typeface="Work Sans"/>
                <a:sym typeface="Work Sans"/>
              </a:rPr>
              <a:t>Begin creating your stylesheet in the &lt;head&gt;</a:t>
            </a:r>
            <a:br>
              <a:rPr lang="en">
                <a:latin typeface="Work Sans"/>
                <a:ea typeface="Work Sans"/>
                <a:cs typeface="Work Sans"/>
                <a:sym typeface="Work Sans"/>
              </a:rPr>
            </a:br>
            <a:r>
              <a:rPr lang="en">
                <a:latin typeface="Work Sans"/>
                <a:ea typeface="Work Sans"/>
                <a:cs typeface="Work Sans"/>
                <a:sym typeface="Work Sans"/>
              </a:rPr>
              <a:t>&lt;style&gt;</a:t>
            </a:r>
            <a:br>
              <a:rPr lang="en">
                <a:latin typeface="Work Sans"/>
                <a:ea typeface="Work Sans"/>
                <a:cs typeface="Work Sans"/>
                <a:sym typeface="Work Sans"/>
              </a:rPr>
            </a:br>
            <a:r>
              <a:rPr lang="en">
                <a:latin typeface="Work Sans"/>
                <a:ea typeface="Work Sans"/>
                <a:cs typeface="Work Sans"/>
                <a:sym typeface="Work Sans"/>
              </a:rPr>
              <a:t>body{</a:t>
            </a:r>
            <a:br>
              <a:rPr lang="en">
                <a:latin typeface="Work Sans"/>
                <a:ea typeface="Work Sans"/>
                <a:cs typeface="Work Sans"/>
                <a:sym typeface="Work Sans"/>
              </a:rPr>
            </a:br>
            <a:r>
              <a:rPr lang="en">
                <a:latin typeface="Work Sans"/>
                <a:ea typeface="Work Sans"/>
                <a:cs typeface="Work Sans"/>
                <a:sym typeface="Work Sans"/>
              </a:rPr>
              <a:t>	color:red;</a:t>
            </a:r>
            <a:br>
              <a:rPr lang="en">
                <a:latin typeface="Work Sans"/>
                <a:ea typeface="Work Sans"/>
                <a:cs typeface="Work Sans"/>
                <a:sym typeface="Work Sans"/>
              </a:rPr>
            </a:br>
            <a:r>
              <a:rPr lang="en">
                <a:latin typeface="Work Sans"/>
                <a:ea typeface="Work Sans"/>
                <a:cs typeface="Work Sans"/>
                <a:sym typeface="Work Sans"/>
              </a:rPr>
              <a:t>}</a:t>
            </a:r>
            <a:br>
              <a:rPr lang="en">
                <a:latin typeface="Work Sans"/>
                <a:ea typeface="Work Sans"/>
                <a:cs typeface="Work Sans"/>
                <a:sym typeface="Work Sans"/>
              </a:rPr>
            </a:br>
            <a:r>
              <a:rPr lang="en">
                <a:latin typeface="Work Sans"/>
                <a:ea typeface="Work Sans"/>
                <a:cs typeface="Work Sans"/>
                <a:sym typeface="Work Sans"/>
              </a:rPr>
              <a:t>&lt;/style&gt;</a:t>
            </a:r>
          </a:p>
        </p:txBody>
      </p:sp>
      <p:cxnSp>
        <p:nvCxnSpPr>
          <p:cNvPr id="165" name="Shape 165"/>
          <p:cNvCxnSpPr/>
          <p:nvPr/>
        </p:nvCxnSpPr>
        <p:spPr>
          <a:xfrm>
            <a:off x="2179825" y="2517925"/>
            <a:ext cx="3333300" cy="64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66" name="Shape 166"/>
          <p:cNvSpPr txBox="1"/>
          <p:nvPr/>
        </p:nvSpPr>
        <p:spPr>
          <a:xfrm>
            <a:off x="5513125" y="2785350"/>
            <a:ext cx="2480400" cy="8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500">
                <a:latin typeface="Work Sans"/>
                <a:ea typeface="Work Sans"/>
                <a:cs typeface="Work Sans"/>
                <a:sym typeface="Work Sans"/>
              </a:rPr>
              <a:t>&lt;style type=”text/css”&gt;</a:t>
            </a:r>
          </a:p>
          <a:p>
            <a:pPr lvl="0" rtl="0" algn="ctr">
              <a:spcBef>
                <a:spcPts val="0"/>
              </a:spcBef>
              <a:buClr>
                <a:srgbClr val="000000"/>
              </a:buClr>
              <a:buSzPct val="73333"/>
              <a:buFont typeface="Arial"/>
              <a:buNone/>
            </a:pPr>
            <a:r>
              <a:rPr b="1" lang="en" sz="1500">
                <a:latin typeface="Work Sans"/>
                <a:ea typeface="Work Sans"/>
                <a:cs typeface="Work Sans"/>
                <a:sym typeface="Work Sans"/>
              </a:rPr>
              <a:t>Declare it as text/css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ctrTitle"/>
          </p:nvPr>
        </p:nvSpPr>
        <p:spPr>
          <a:xfrm>
            <a:off x="311708" y="-2149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Work Sans"/>
                <a:ea typeface="Work Sans"/>
                <a:cs typeface="Work Sans"/>
                <a:sym typeface="Work Sans"/>
              </a:rPr>
              <a:t>Classes</a:t>
            </a:r>
          </a:p>
        </p:txBody>
      </p:sp>
      <p:sp>
        <p:nvSpPr>
          <p:cNvPr id="172" name="Shape 172"/>
          <p:cNvSpPr txBox="1"/>
          <p:nvPr>
            <p:ph idx="1" type="subTitle"/>
          </p:nvPr>
        </p:nvSpPr>
        <p:spPr>
          <a:xfrm>
            <a:off x="311700" y="1874575"/>
            <a:ext cx="8520600" cy="2911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Work Sans"/>
                <a:ea typeface="Work Sans"/>
                <a:cs typeface="Work Sans"/>
                <a:sym typeface="Work Sans"/>
              </a:rPr>
              <a:t>What if we want a certain portions of the body to have text with a </a:t>
            </a: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red</a:t>
            </a:r>
            <a:r>
              <a:rPr lang="en"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background</a:t>
            </a:r>
            <a:r>
              <a:rPr lang="en">
                <a:latin typeface="Work Sans"/>
                <a:ea typeface="Work Sans"/>
                <a:cs typeface="Work Sans"/>
                <a:sym typeface="Work Sans"/>
              </a:rPr>
              <a:t>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Work Sans"/>
                <a:ea typeface="Work Sans"/>
                <a:cs typeface="Work Sans"/>
                <a:sym typeface="Work Sans"/>
              </a:rPr>
              <a:t>Do we have to style it over and over again, specifying style=”background-color:red;” each time?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2" type="body"/>
          </p:nvPr>
        </p:nvSpPr>
        <p:spPr>
          <a:xfrm>
            <a:off x="4939500" y="724075"/>
            <a:ext cx="4045200" cy="4169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&lt;html&gt;</a:t>
            </a:r>
            <a:br>
              <a:rPr lang="en" sz="1500">
                <a:latin typeface="Work Sans"/>
                <a:ea typeface="Work Sans"/>
                <a:cs typeface="Work Sans"/>
                <a:sym typeface="Work Sans"/>
              </a:rPr>
            </a:b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&lt;head&gt;</a:t>
            </a:r>
            <a:br>
              <a:rPr lang="en" sz="1500">
                <a:latin typeface="Work Sans"/>
                <a:ea typeface="Work Sans"/>
                <a:cs typeface="Work Sans"/>
                <a:sym typeface="Work Sans"/>
              </a:rPr>
            </a:b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	&lt;style type=”text/css”&gt;</a:t>
            </a:r>
            <a:br>
              <a:rPr lang="en" sz="1500">
                <a:latin typeface="Work Sans"/>
                <a:ea typeface="Work Sans"/>
                <a:cs typeface="Work Sans"/>
                <a:sym typeface="Work Sans"/>
              </a:rPr>
            </a:b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		.redstuff{</a:t>
            </a:r>
            <a:br>
              <a:rPr lang="en" sz="1500">
                <a:latin typeface="Work Sans"/>
                <a:ea typeface="Work Sans"/>
                <a:cs typeface="Work Sans"/>
                <a:sym typeface="Work Sans"/>
              </a:rPr>
            </a:b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			background-color:red;</a:t>
            </a:r>
            <a:br>
              <a:rPr lang="en" sz="1500">
                <a:latin typeface="Work Sans"/>
                <a:ea typeface="Work Sans"/>
                <a:cs typeface="Work Sans"/>
                <a:sym typeface="Work Sans"/>
              </a:rPr>
            </a:b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		}</a:t>
            </a:r>
            <a:br>
              <a:rPr lang="en" sz="1500">
                <a:latin typeface="Work Sans"/>
                <a:ea typeface="Work Sans"/>
                <a:cs typeface="Work Sans"/>
                <a:sym typeface="Work Sans"/>
              </a:rPr>
            </a:b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	&lt;/style&gt;</a:t>
            </a:r>
            <a:br>
              <a:rPr lang="en" sz="1500">
                <a:latin typeface="Work Sans"/>
                <a:ea typeface="Work Sans"/>
                <a:cs typeface="Work Sans"/>
                <a:sym typeface="Work Sans"/>
              </a:rPr>
            </a:b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&lt;/head&gt;</a:t>
            </a:r>
            <a:br>
              <a:rPr lang="en" sz="1500">
                <a:latin typeface="Work Sans"/>
                <a:ea typeface="Work Sans"/>
                <a:cs typeface="Work Sans"/>
                <a:sym typeface="Work Sans"/>
              </a:rPr>
            </a:b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&lt;body&gt;</a:t>
            </a:r>
            <a:br>
              <a:rPr lang="en" sz="1500">
                <a:latin typeface="Work Sans"/>
                <a:ea typeface="Work Sans"/>
                <a:cs typeface="Work Sans"/>
                <a:sym typeface="Work Sans"/>
              </a:rPr>
            </a:b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&lt;p&gt;This is regular text.&lt;/p&gt;</a:t>
            </a:r>
            <a:br>
              <a:rPr lang="en" sz="1500">
                <a:latin typeface="Work Sans"/>
                <a:ea typeface="Work Sans"/>
                <a:cs typeface="Work Sans"/>
                <a:sym typeface="Work Sans"/>
              </a:rPr>
            </a:br>
            <a:r>
              <a:rPr b="1" lang="en" sz="1500">
                <a:latin typeface="Work Sans"/>
                <a:ea typeface="Work Sans"/>
                <a:cs typeface="Work Sans"/>
                <a:sym typeface="Work Sans"/>
              </a:rPr>
              <a:t>&lt;p&gt;This is red text!&lt;/p&gt;</a:t>
            </a:r>
            <a:br>
              <a:rPr lang="en" sz="1500">
                <a:latin typeface="Work Sans"/>
                <a:ea typeface="Work Sans"/>
                <a:cs typeface="Work Sans"/>
                <a:sym typeface="Work Sans"/>
              </a:rPr>
            </a:b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&lt;p&gt;This is regular text.&lt;/p&gt;</a:t>
            </a:r>
            <a:br>
              <a:rPr lang="en" sz="1500">
                <a:latin typeface="Work Sans"/>
                <a:ea typeface="Work Sans"/>
                <a:cs typeface="Work Sans"/>
                <a:sym typeface="Work Sans"/>
              </a:rPr>
            </a:br>
            <a:r>
              <a:rPr b="1" lang="en" sz="1500">
                <a:latin typeface="Work Sans"/>
                <a:ea typeface="Work Sans"/>
                <a:cs typeface="Work Sans"/>
                <a:sym typeface="Work Sans"/>
              </a:rPr>
              <a:t>&lt;p&gt;This is red text!&lt;/p&gt;</a:t>
            </a:r>
            <a:br>
              <a:rPr lang="en" sz="1500">
                <a:latin typeface="Work Sans"/>
                <a:ea typeface="Work Sans"/>
                <a:cs typeface="Work Sans"/>
                <a:sym typeface="Work Sans"/>
              </a:rPr>
            </a:b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&lt;/body&gt;</a:t>
            </a:r>
            <a:br>
              <a:rPr lang="en" sz="1500">
                <a:latin typeface="Work Sans"/>
                <a:ea typeface="Work Sans"/>
                <a:cs typeface="Work Sans"/>
                <a:sym typeface="Work Sans"/>
              </a:rPr>
            </a:b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&lt;/html&gt;</a:t>
            </a:r>
          </a:p>
        </p:txBody>
      </p:sp>
      <p:sp>
        <p:nvSpPr>
          <p:cNvPr id="178" name="Shape 178"/>
          <p:cNvSpPr txBox="1"/>
          <p:nvPr>
            <p:ph idx="1" type="subTitle"/>
          </p:nvPr>
        </p:nvSpPr>
        <p:spPr>
          <a:xfrm>
            <a:off x="265500" y="1083475"/>
            <a:ext cx="4045200" cy="2954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Work Sans"/>
              <a:buAutoNum type="arabicPeriod"/>
            </a:pPr>
            <a:r>
              <a:rPr lang="en" sz="2000">
                <a:latin typeface="Work Sans"/>
                <a:ea typeface="Work Sans"/>
                <a:cs typeface="Work Sans"/>
                <a:sym typeface="Work Sans"/>
              </a:rPr>
              <a:t>Declare the class in the stylesheet (see: .redstuff)</a:t>
            </a:r>
            <a:br>
              <a:rPr lang="en" sz="2000">
                <a:latin typeface="Work Sans"/>
                <a:ea typeface="Work Sans"/>
                <a:cs typeface="Work Sans"/>
                <a:sym typeface="Work Sans"/>
              </a:rPr>
            </a:br>
            <a:r>
              <a:rPr lang="en" sz="2000">
                <a:latin typeface="Work Sans"/>
                <a:ea typeface="Work Sans"/>
                <a:cs typeface="Work Sans"/>
                <a:sym typeface="Work Sans"/>
              </a:rPr>
              <a:t>	The . blahblah makes it a class</a:t>
            </a:r>
          </a:p>
          <a:p>
            <a:pPr indent="-355600" lvl="0" marL="457200" algn="l">
              <a:spcBef>
                <a:spcPts val="0"/>
              </a:spcBef>
              <a:buSzPct val="100000"/>
              <a:buFont typeface="Work Sans"/>
              <a:buAutoNum type="arabicPeriod"/>
            </a:pPr>
            <a:r>
              <a:rPr lang="en" sz="2000">
                <a:latin typeface="Work Sans"/>
                <a:ea typeface="Work Sans"/>
                <a:cs typeface="Work Sans"/>
                <a:sym typeface="Work Sans"/>
              </a:rPr>
              <a:t>Instead of repeating style=”background-color:red;” you can simply apply class=”redstuff” to the paragraphs where you want the text to be red!</a:t>
            </a:r>
          </a:p>
        </p:txBody>
      </p:sp>
      <p:cxnSp>
        <p:nvCxnSpPr>
          <p:cNvPr id="179" name="Shape 179"/>
          <p:cNvCxnSpPr/>
          <p:nvPr/>
        </p:nvCxnSpPr>
        <p:spPr>
          <a:xfrm>
            <a:off x="4074300" y="3309925"/>
            <a:ext cx="714300" cy="1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80" name="Shape 180"/>
          <p:cNvCxnSpPr/>
          <p:nvPr/>
        </p:nvCxnSpPr>
        <p:spPr>
          <a:xfrm>
            <a:off x="3952850" y="3429025"/>
            <a:ext cx="1097700" cy="69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81" name="Shape 181"/>
          <p:cNvCxnSpPr/>
          <p:nvPr/>
        </p:nvCxnSpPr>
        <p:spPr>
          <a:xfrm flipH="1" rot="10800000">
            <a:off x="3771875" y="1583475"/>
            <a:ext cx="2052600" cy="4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53725" y="555600"/>
            <a:ext cx="5816100" cy="834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7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 NOTE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389600"/>
            <a:ext cx="4966800" cy="3179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One of the primary reasons why people fail and give up at programming — even at something as simple as HTML — is that one expects to grasp HTML and its concepts immediately.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You don’t just absorb everything and expect to be able to push it into fruition.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Programming is </a:t>
            </a:r>
            <a:r>
              <a:rPr b="1" lang="en" sz="1500">
                <a:latin typeface="Work Sans"/>
                <a:ea typeface="Work Sans"/>
                <a:cs typeface="Work Sans"/>
                <a:sym typeface="Work Sans"/>
              </a:rPr>
              <a:t>using and understanding these concepts over and over until you can make even more complex creations.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End of Block 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Lesson 1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73333"/>
              <a:buFont typeface="Arial"/>
              <a:buNone/>
            </a:pPr>
            <a:r>
              <a:rPr b="1" lang="en" sz="1500">
                <a:latin typeface="Work Sans"/>
                <a:ea typeface="Work Sans"/>
                <a:cs typeface="Work Sans"/>
                <a:sym typeface="Work Sans"/>
              </a:rPr>
              <a:t>Objectives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ct val="100000"/>
              <a:buFont typeface="Work Sans"/>
              <a:buChar char="●"/>
            </a:pPr>
            <a:r>
              <a:rPr lang="en">
                <a:latin typeface="Work Sans"/>
                <a:ea typeface="Work Sans"/>
                <a:cs typeface="Work Sans"/>
                <a:sym typeface="Work Sans"/>
              </a:rPr>
              <a:t>Build a basic webpage with the fundamentals of HTML content elements and tags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ct val="100000"/>
              <a:buFont typeface="Work Sans"/>
              <a:buChar char="●"/>
            </a:pPr>
            <a:r>
              <a:rPr lang="en">
                <a:latin typeface="Work Sans"/>
                <a:ea typeface="Work Sans"/>
                <a:cs typeface="Work Sans"/>
                <a:sym typeface="Work Sans"/>
              </a:rPr>
              <a:t>Begin basic styling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ct val="100000"/>
              <a:buFont typeface="Work Sans"/>
              <a:buChar char="●"/>
            </a:pPr>
            <a:r>
              <a:rPr lang="en">
                <a:latin typeface="Work Sans"/>
                <a:ea typeface="Work Sans"/>
                <a:cs typeface="Work Sans"/>
                <a:sym typeface="Work Sans"/>
              </a:rPr>
              <a:t>Understand and comprehend the syntax behind HTML and CSS</a:t>
            </a:r>
          </a:p>
          <a:p>
            <a:pPr indent="-304800" lvl="1" marL="914400">
              <a:spcBef>
                <a:spcPts val="0"/>
              </a:spcBef>
              <a:buSzPct val="100000"/>
              <a:buFont typeface="Work Sans"/>
              <a:buChar char="○"/>
            </a:pPr>
            <a:r>
              <a:rPr lang="en">
                <a:latin typeface="Work Sans"/>
                <a:ea typeface="Work Sans"/>
                <a:cs typeface="Work Sans"/>
                <a:sym typeface="Work Sans"/>
              </a:rPr>
              <a:t>Properties and their identifiers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450500" y="1389600"/>
            <a:ext cx="3766800" cy="3179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500">
                <a:latin typeface="Work Sans"/>
                <a:ea typeface="Work Sans"/>
                <a:cs typeface="Work Sans"/>
                <a:sym typeface="Work Sans"/>
              </a:rPr>
              <a:t>Topics</a:t>
            </a:r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ct val="100000"/>
              <a:buFont typeface="Work Sans"/>
              <a:buChar char="●"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Webpage Structure</a:t>
            </a:r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ct val="100000"/>
              <a:buFont typeface="Work Sans"/>
              <a:buChar char="●"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Tag Syntax</a:t>
            </a:r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ct val="100000"/>
              <a:buFont typeface="Work Sans"/>
              <a:buChar char="●"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Basic Elements</a:t>
            </a:r>
          </a:p>
          <a:p>
            <a:pPr indent="-323850" lvl="1" marL="914400" rtl="0">
              <a:spcBef>
                <a:spcPts val="0"/>
              </a:spcBef>
              <a:spcAft>
                <a:spcPts val="0"/>
              </a:spcAft>
              <a:buSzPct val="100000"/>
              <a:buFont typeface="Work Sans"/>
              <a:buChar char="○"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Formatting Elements</a:t>
            </a:r>
          </a:p>
          <a:p>
            <a:pPr indent="-323850" lvl="1" marL="914400" rtl="0">
              <a:spcBef>
                <a:spcPts val="0"/>
              </a:spcBef>
              <a:spcAft>
                <a:spcPts val="0"/>
              </a:spcAft>
              <a:buSzPct val="100000"/>
              <a:buFont typeface="Work Sans"/>
              <a:buChar char="○"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Breaks and Text Elements</a:t>
            </a:r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ct val="100000"/>
              <a:buFont typeface="Work Sans"/>
              <a:buChar char="●"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Styling</a:t>
            </a:r>
          </a:p>
          <a:p>
            <a:pPr indent="-323850" lvl="0" marL="457200" rtl="0">
              <a:spcBef>
                <a:spcPts val="0"/>
              </a:spcBef>
              <a:buSzPct val="100000"/>
              <a:buFont typeface="Work Sans"/>
              <a:buChar char="●"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Stylesheets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179775"/>
            <a:ext cx="3898200" cy="755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Set-up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982050"/>
            <a:ext cx="5486400" cy="3179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>
                <a:latin typeface="Work Sans"/>
                <a:ea typeface="Work Sans"/>
                <a:cs typeface="Work Sans"/>
                <a:sym typeface="Work Sans"/>
              </a:rPr>
              <a:t>Did you know that you can create webpages right from your computer?</a:t>
            </a:r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200">
                <a:latin typeface="Work Sans"/>
                <a:ea typeface="Work Sans"/>
                <a:cs typeface="Work Sans"/>
                <a:sym typeface="Work Sans"/>
              </a:rPr>
              <a:t>Open </a:t>
            </a:r>
            <a:r>
              <a:rPr b="1" lang="en" sz="2200">
                <a:latin typeface="Work Sans"/>
                <a:ea typeface="Work Sans"/>
                <a:cs typeface="Work Sans"/>
                <a:sym typeface="Work Sans"/>
              </a:rPr>
              <a:t>Notepad</a:t>
            </a:r>
            <a:r>
              <a:rPr lang="en" sz="2200">
                <a:latin typeface="Work Sans"/>
                <a:ea typeface="Work Sans"/>
                <a:cs typeface="Work Sans"/>
                <a:sym typeface="Work Sans"/>
              </a:rPr>
              <a:t> (or any other text editor)</a:t>
            </a:r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ct val="100000"/>
              <a:buFont typeface="Work Sans"/>
              <a:buAutoNum type="arabicPeriod"/>
            </a:pPr>
            <a:r>
              <a:rPr lang="en" sz="2200">
                <a:latin typeface="Work Sans"/>
                <a:ea typeface="Work Sans"/>
                <a:cs typeface="Work Sans"/>
                <a:sym typeface="Work Sans"/>
              </a:rPr>
              <a:t>Type anything!</a:t>
            </a:r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200">
                <a:latin typeface="Work Sans"/>
                <a:ea typeface="Work Sans"/>
                <a:cs typeface="Work Sans"/>
                <a:sym typeface="Work Sans"/>
              </a:rPr>
              <a:t>Save your text file as </a:t>
            </a:r>
            <a:r>
              <a:rPr b="1" lang="en" sz="2200">
                <a:latin typeface="Work Sans"/>
                <a:ea typeface="Work Sans"/>
                <a:cs typeface="Work Sans"/>
                <a:sym typeface="Work Sans"/>
              </a:rPr>
              <a:t>mypage</a:t>
            </a:r>
            <a:r>
              <a:rPr lang="en" sz="2200">
                <a:latin typeface="Work Sans"/>
                <a:ea typeface="Work Sans"/>
                <a:cs typeface="Work Sans"/>
                <a:sym typeface="Work Sans"/>
              </a:rPr>
              <a:t>.html</a:t>
            </a:r>
          </a:p>
          <a:p>
            <a:pPr indent="-368300" lvl="0" marL="457200">
              <a:spcBef>
                <a:spcPts val="0"/>
              </a:spcBef>
              <a:buSzPct val="100000"/>
              <a:buFont typeface="Work Sans"/>
              <a:buAutoNum type="arabicPeriod"/>
            </a:pPr>
            <a:r>
              <a:rPr lang="en" sz="2200">
                <a:latin typeface="Work Sans"/>
                <a:ea typeface="Work Sans"/>
                <a:cs typeface="Work Sans"/>
                <a:sym typeface="Work Sans"/>
              </a:rPr>
              <a:t>Double-click the page to see your results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624225"/>
            <a:ext cx="4232100" cy="368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Structure of an HTML tag	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-28025" y="900525"/>
            <a:ext cx="5382300" cy="3179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000">
                <a:latin typeface="Work Sans"/>
                <a:ea typeface="Work Sans"/>
                <a:cs typeface="Work Sans"/>
                <a:sym typeface="Work Sans"/>
              </a:rPr>
              <a:t>&lt; TAG &gt;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4000">
              <a:latin typeface="Work Sans"/>
              <a:ea typeface="Work Sans"/>
              <a:cs typeface="Work Sans"/>
              <a:sym typeface="Work Sans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4000">
                <a:latin typeface="Work Sans"/>
                <a:ea typeface="Work Sans"/>
                <a:cs typeface="Work Sans"/>
                <a:sym typeface="Work Sans"/>
              </a:rPr>
              <a:t>&lt; / TAG &gt;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7133675" y="1500875"/>
            <a:ext cx="1829400" cy="17673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5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&lt;strong&gt;aaa &lt;em&gt;ooo&lt;/em&gt;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5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What happens if this tag isn’t closed?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4244838" y="394125"/>
            <a:ext cx="2535000" cy="4114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900">
                <a:latin typeface="Work Sans"/>
                <a:ea typeface="Work Sans"/>
                <a:cs typeface="Work Sans"/>
                <a:sym typeface="Work Sans"/>
              </a:rPr>
              <a:t>&lt;strong&gt;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900">
                <a:latin typeface="Work Sans"/>
                <a:ea typeface="Work Sans"/>
                <a:cs typeface="Work Sans"/>
                <a:sym typeface="Work Sans"/>
              </a:rPr>
              <a:t>I am bold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900">
                <a:latin typeface="Work Sans"/>
                <a:ea typeface="Work Sans"/>
                <a:cs typeface="Work Sans"/>
                <a:sym typeface="Work Sans"/>
              </a:rPr>
              <a:t>&lt;/strong&gt;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900">
              <a:latin typeface="Work Sans"/>
              <a:ea typeface="Work Sans"/>
              <a:cs typeface="Work Sans"/>
              <a:sym typeface="Work Sans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1900">
                <a:latin typeface="Work Sans"/>
                <a:ea typeface="Work Sans"/>
                <a:cs typeface="Work Sans"/>
                <a:sym typeface="Work Sans"/>
              </a:rPr>
              <a:t>&lt;span style=”color:red;”&gt;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900">
                <a:latin typeface="Work Sans"/>
                <a:ea typeface="Work Sans"/>
                <a:cs typeface="Work Sans"/>
                <a:sym typeface="Work Sans"/>
              </a:rPr>
              <a:t>I am red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900">
                <a:latin typeface="Work Sans"/>
                <a:ea typeface="Work Sans"/>
                <a:cs typeface="Work Sans"/>
                <a:sym typeface="Work Sans"/>
              </a:rPr>
              <a:t>&lt;/span&gt;</a:t>
            </a:r>
          </a:p>
        </p:txBody>
      </p:sp>
      <p:cxnSp>
        <p:nvCxnSpPr>
          <p:cNvPr id="83" name="Shape 83"/>
          <p:cNvCxnSpPr/>
          <p:nvPr/>
        </p:nvCxnSpPr>
        <p:spPr>
          <a:xfrm flipH="1">
            <a:off x="1285450" y="1555950"/>
            <a:ext cx="604800" cy="49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4" name="Shape 84"/>
          <p:cNvSpPr txBox="1"/>
          <p:nvPr/>
        </p:nvSpPr>
        <p:spPr>
          <a:xfrm>
            <a:off x="706225" y="2008725"/>
            <a:ext cx="8307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800">
                <a:latin typeface="Work Sans"/>
                <a:ea typeface="Work Sans"/>
                <a:cs typeface="Work Sans"/>
                <a:sym typeface="Work Sans"/>
              </a:rPr>
              <a:t>bracket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1815525" y="1649625"/>
            <a:ext cx="18294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Opening tag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1815525" y="3395850"/>
            <a:ext cx="18294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Closing tag</a:t>
            </a:r>
          </a:p>
        </p:txBody>
      </p:sp>
      <p:cxnSp>
        <p:nvCxnSpPr>
          <p:cNvPr id="87" name="Shape 87"/>
          <p:cNvCxnSpPr/>
          <p:nvPr/>
        </p:nvCxnSpPr>
        <p:spPr>
          <a:xfrm flipH="1">
            <a:off x="1516475" y="3268200"/>
            <a:ext cx="604800" cy="49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8" name="Shape 88"/>
          <p:cNvSpPr txBox="1"/>
          <p:nvPr/>
        </p:nvSpPr>
        <p:spPr>
          <a:xfrm>
            <a:off x="651875" y="3764100"/>
            <a:ext cx="1469400" cy="10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latin typeface="Work Sans"/>
                <a:ea typeface="Work Sans"/>
                <a:cs typeface="Work Sans"/>
                <a:sym typeface="Work Sans"/>
              </a:rPr>
              <a:t>Note the forward slash that denotes a closing tag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179775"/>
            <a:ext cx="5471700" cy="755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Webpage Structure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982050"/>
            <a:ext cx="3579300" cy="3179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Work Sans"/>
                <a:ea typeface="Work Sans"/>
                <a:cs typeface="Work Sans"/>
                <a:sym typeface="Work Sans"/>
              </a:rPr>
              <a:t>Tags to learn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ct val="100000"/>
              <a:buFont typeface="Work Sans"/>
              <a:buAutoNum type="arabicPeriod"/>
            </a:pPr>
            <a:r>
              <a:rPr lang="en" sz="2400">
                <a:latin typeface="Work Sans"/>
                <a:ea typeface="Work Sans"/>
                <a:cs typeface="Work Sans"/>
                <a:sym typeface="Work Sans"/>
              </a:rPr>
              <a:t>&lt;html&gt;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ct val="100000"/>
              <a:buFont typeface="Work Sans"/>
              <a:buAutoNum type="arabicPeriod"/>
            </a:pPr>
            <a:r>
              <a:rPr lang="en" sz="2400">
                <a:latin typeface="Work Sans"/>
                <a:ea typeface="Work Sans"/>
                <a:cs typeface="Work Sans"/>
                <a:sym typeface="Work Sans"/>
              </a:rPr>
              <a:t>&lt;head&gt; &lt;body&gt;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Work Sans"/>
              <a:buAutoNum type="arabicPeriod"/>
            </a:pPr>
            <a:r>
              <a:rPr lang="en" sz="2400">
                <a:latin typeface="Work Sans"/>
                <a:ea typeface="Work Sans"/>
                <a:cs typeface="Work Sans"/>
                <a:sym typeface="Work Sans"/>
              </a:rPr>
              <a:t>&lt;title&gt;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5236775" y="791800"/>
            <a:ext cx="3597000" cy="2948400"/>
          </a:xfrm>
          <a:prstGeom prst="rect">
            <a:avLst/>
          </a:prstGeom>
          <a:solidFill>
            <a:srgbClr val="000000"/>
          </a:solidFill>
        </p:spPr>
        <p:txBody>
          <a:bodyPr anchorCtr="0" anchor="b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AutoNum type="arabicPeriod"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Why do we indent?</a:t>
            </a:r>
          </a:p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AutoNum type="arabicPeriod"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What does this page structure mean?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474050" y="642600"/>
            <a:ext cx="3990600" cy="3179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latin typeface="Work Sans"/>
                <a:ea typeface="Work Sans"/>
                <a:cs typeface="Work Sans"/>
                <a:sym typeface="Work Sans"/>
              </a:rPr>
              <a:t>&lt;html&gt;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latin typeface="Work Sans"/>
                <a:ea typeface="Work Sans"/>
                <a:cs typeface="Work Sans"/>
                <a:sym typeface="Work Sans"/>
              </a:rPr>
              <a:t>	&lt;head&gt;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latin typeface="Work Sans"/>
                <a:ea typeface="Work Sans"/>
                <a:cs typeface="Work Sans"/>
                <a:sym typeface="Work Sans"/>
              </a:rPr>
              <a:t>	&lt;/head&gt;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latin typeface="Work Sans"/>
                <a:ea typeface="Work Sans"/>
                <a:cs typeface="Work Sans"/>
                <a:sym typeface="Work Sans"/>
              </a:rPr>
              <a:t>	&lt;body&gt;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latin typeface="Work Sans"/>
                <a:ea typeface="Work Sans"/>
                <a:cs typeface="Work Sans"/>
                <a:sym typeface="Work Sans"/>
              </a:rPr>
              <a:t>Insert text here. :) Hi!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latin typeface="Work Sans"/>
                <a:ea typeface="Work Sans"/>
                <a:cs typeface="Work Sans"/>
                <a:sym typeface="Work Sans"/>
              </a:rPr>
              <a:t>	&lt;/body&gt;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latin typeface="Work Sans"/>
                <a:ea typeface="Work Sans"/>
                <a:cs typeface="Work Sans"/>
                <a:sym typeface="Work Sans"/>
              </a:rPr>
              <a:t>&lt;/html&gt;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4717250" y="1086900"/>
            <a:ext cx="3579300" cy="2735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Work Sans"/>
                <a:ea typeface="Work Sans"/>
                <a:cs typeface="Work Sans"/>
                <a:sym typeface="Work Sans"/>
              </a:rPr>
              <a:t>Input a &lt;title&gt; into your head and then place any text inside the &lt;body&gt;.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Work Sans"/>
                <a:ea typeface="Work Sans"/>
                <a:cs typeface="Work Sans"/>
                <a:sym typeface="Work Sans"/>
              </a:rPr>
              <a:t>Open the .html file in your browser and view the result.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474050" y="642600"/>
            <a:ext cx="3990600" cy="3179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47826"/>
              <a:buFont typeface="Arial"/>
              <a:buNone/>
            </a:pPr>
            <a:r>
              <a:rPr lang="en" sz="2300">
                <a:latin typeface="Work Sans"/>
                <a:ea typeface="Work Sans"/>
                <a:cs typeface="Work Sans"/>
                <a:sym typeface="Work Sans"/>
              </a:rPr>
              <a:t>&lt;html&gt;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47826"/>
              <a:buFont typeface="Arial"/>
              <a:buNone/>
            </a:pPr>
            <a:r>
              <a:rPr lang="en" sz="2300">
                <a:latin typeface="Work Sans"/>
                <a:ea typeface="Work Sans"/>
                <a:cs typeface="Work Sans"/>
                <a:sym typeface="Work Sans"/>
              </a:rPr>
              <a:t>	&lt;head&gt;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47826"/>
              <a:buFont typeface="Arial"/>
              <a:buNone/>
            </a:pPr>
            <a:r>
              <a:rPr lang="en" sz="2300">
                <a:latin typeface="Work Sans"/>
                <a:ea typeface="Work Sans"/>
                <a:cs typeface="Work Sans"/>
                <a:sym typeface="Work Sans"/>
              </a:rPr>
              <a:t>	&lt;/head&gt;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47826"/>
              <a:buFont typeface="Arial"/>
              <a:buNone/>
            </a:pPr>
            <a:r>
              <a:rPr lang="en" sz="2300">
                <a:latin typeface="Work Sans"/>
                <a:ea typeface="Work Sans"/>
                <a:cs typeface="Work Sans"/>
                <a:sym typeface="Work Sans"/>
              </a:rPr>
              <a:t>	&lt;body&gt;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47826"/>
              <a:buFont typeface="Arial"/>
              <a:buNone/>
            </a:pPr>
            <a:r>
              <a:rPr lang="en" sz="2300">
                <a:latin typeface="Work Sans"/>
                <a:ea typeface="Work Sans"/>
                <a:cs typeface="Work Sans"/>
                <a:sym typeface="Work Sans"/>
              </a:rPr>
              <a:t>Insert text here. :) Hi!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47826"/>
              <a:buFont typeface="Arial"/>
              <a:buNone/>
            </a:pPr>
            <a:r>
              <a:rPr lang="en" sz="2300">
                <a:latin typeface="Work Sans"/>
                <a:ea typeface="Work Sans"/>
                <a:cs typeface="Work Sans"/>
                <a:sym typeface="Work Sans"/>
              </a:rPr>
              <a:t>	&lt;/body&gt;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47826"/>
              <a:buFont typeface="Arial"/>
              <a:buNone/>
            </a:pPr>
            <a:r>
              <a:rPr lang="en" sz="2300">
                <a:latin typeface="Work Sans"/>
                <a:ea typeface="Work Sans"/>
                <a:cs typeface="Work Sans"/>
                <a:sym typeface="Work Sans"/>
              </a:rPr>
              <a:t>&lt;/html&gt;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300"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107" name="Shape 107"/>
          <p:cNvCxnSpPr/>
          <p:nvPr/>
        </p:nvCxnSpPr>
        <p:spPr>
          <a:xfrm flipH="1" rot="10800000">
            <a:off x="2157400" y="1690625"/>
            <a:ext cx="2321700" cy="4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179775"/>
            <a:ext cx="7133100" cy="755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Playing with Basic HTML Tags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982050"/>
            <a:ext cx="8559900" cy="408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Work Sans"/>
                <a:ea typeface="Work Sans"/>
                <a:cs typeface="Work Sans"/>
                <a:sym typeface="Work Sans"/>
              </a:rPr>
              <a:t>Tags to learn</a:t>
            </a:r>
          </a:p>
          <a:p>
            <a:pPr indent="-387350" lvl="0" marL="457200" rtl="0">
              <a:spcBef>
                <a:spcPts val="0"/>
              </a:spcBef>
              <a:spcAft>
                <a:spcPts val="0"/>
              </a:spcAft>
              <a:buSzPct val="119047"/>
              <a:buFont typeface="Work Sans"/>
              <a:buAutoNum type="arabicPeriod"/>
            </a:pPr>
            <a:r>
              <a:rPr lang="en" sz="2100">
                <a:latin typeface="Work Sans"/>
                <a:ea typeface="Work Sans"/>
                <a:cs typeface="Work Sans"/>
                <a:sym typeface="Work Sans"/>
              </a:rPr>
              <a:t>Paragraphs and Headers</a:t>
            </a:r>
            <a:br>
              <a:rPr lang="en" sz="2100">
                <a:latin typeface="Work Sans"/>
                <a:ea typeface="Work Sans"/>
                <a:cs typeface="Work Sans"/>
                <a:sym typeface="Work Sans"/>
              </a:rPr>
            </a:br>
            <a:r>
              <a:rPr lang="en" sz="2100">
                <a:latin typeface="Work Sans"/>
                <a:ea typeface="Work Sans"/>
                <a:cs typeface="Work Sans"/>
                <a:sym typeface="Work Sans"/>
              </a:rPr>
              <a:t>	&lt;h1&gt; &lt;h2&gt; &lt;h3&gt;...</a:t>
            </a:r>
            <a:br>
              <a:rPr lang="en" sz="2100">
                <a:latin typeface="Work Sans"/>
                <a:ea typeface="Work Sans"/>
                <a:cs typeface="Work Sans"/>
                <a:sym typeface="Work Sans"/>
              </a:rPr>
            </a:br>
            <a:r>
              <a:rPr lang="en" sz="2100">
                <a:latin typeface="Work Sans"/>
                <a:ea typeface="Work Sans"/>
                <a:cs typeface="Work Sans"/>
                <a:sym typeface="Work Sans"/>
              </a:rPr>
              <a:t>	&lt;p&gt;</a:t>
            </a:r>
            <a:br>
              <a:rPr lang="en" sz="2100">
                <a:latin typeface="Work Sans"/>
                <a:ea typeface="Work Sans"/>
                <a:cs typeface="Work Sans"/>
                <a:sym typeface="Work Sans"/>
              </a:rPr>
            </a:br>
            <a:r>
              <a:rPr lang="en" sz="2100">
                <a:latin typeface="Work Sans"/>
                <a:ea typeface="Work Sans"/>
                <a:cs typeface="Work Sans"/>
                <a:sym typeface="Work Sans"/>
              </a:rPr>
              <a:t>	</a:t>
            </a:r>
            <a:r>
              <a:rPr lang="en" sz="1800">
                <a:latin typeface="Work Sans"/>
                <a:ea typeface="Work Sans"/>
                <a:cs typeface="Work Sans"/>
                <a:sym typeface="Work Sans"/>
              </a:rPr>
              <a:t>(It goes down all the way to h6)</a:t>
            </a:r>
          </a:p>
          <a:p>
            <a:pPr indent="-36195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100">
                <a:latin typeface="Work Sans"/>
                <a:ea typeface="Work Sans"/>
                <a:cs typeface="Work Sans"/>
                <a:sym typeface="Work Sans"/>
              </a:rPr>
              <a:t> Formatting</a:t>
            </a:r>
            <a:br>
              <a:rPr lang="en" sz="2100">
                <a:latin typeface="Work Sans"/>
                <a:ea typeface="Work Sans"/>
                <a:cs typeface="Work Sans"/>
                <a:sym typeface="Work Sans"/>
              </a:rPr>
            </a:br>
            <a:r>
              <a:rPr lang="en" sz="2100">
                <a:latin typeface="Work Sans"/>
                <a:ea typeface="Work Sans"/>
                <a:cs typeface="Work Sans"/>
                <a:sym typeface="Work Sans"/>
              </a:rPr>
              <a:t>	</a:t>
            </a:r>
            <a:r>
              <a:rPr i="1" lang="en" sz="2100">
                <a:latin typeface="Work Sans"/>
                <a:ea typeface="Work Sans"/>
                <a:cs typeface="Work Sans"/>
                <a:sym typeface="Work Sans"/>
              </a:rPr>
              <a:t>Italicized</a:t>
            </a:r>
            <a:r>
              <a:rPr lang="en" sz="2100">
                <a:latin typeface="Work Sans"/>
                <a:ea typeface="Work Sans"/>
                <a:cs typeface="Work Sans"/>
                <a:sym typeface="Work Sans"/>
              </a:rPr>
              <a:t> &lt;i&gt;			</a:t>
            </a:r>
            <a:r>
              <a:rPr lang="en" sz="2100" u="sng">
                <a:latin typeface="Work Sans"/>
                <a:ea typeface="Work Sans"/>
                <a:cs typeface="Work Sans"/>
                <a:sym typeface="Work Sans"/>
              </a:rPr>
              <a:t>Underline</a:t>
            </a:r>
            <a:r>
              <a:rPr lang="en" sz="2100">
                <a:latin typeface="Work Sans"/>
                <a:ea typeface="Work Sans"/>
                <a:cs typeface="Work Sans"/>
                <a:sym typeface="Work Sans"/>
              </a:rPr>
              <a:t> &lt;u&gt; </a:t>
            </a:r>
            <a:br>
              <a:rPr lang="en" sz="2100">
                <a:latin typeface="Work Sans"/>
                <a:ea typeface="Work Sans"/>
                <a:cs typeface="Work Sans"/>
                <a:sym typeface="Work Sans"/>
              </a:rPr>
            </a:br>
            <a:r>
              <a:rPr lang="en" sz="2100">
                <a:latin typeface="Work Sans"/>
                <a:ea typeface="Work Sans"/>
                <a:cs typeface="Work Sans"/>
                <a:sym typeface="Work Sans"/>
              </a:rPr>
              <a:t>	</a:t>
            </a:r>
            <a:r>
              <a:rPr b="1" lang="en" sz="2100">
                <a:latin typeface="Work Sans"/>
                <a:ea typeface="Work Sans"/>
                <a:cs typeface="Work Sans"/>
                <a:sym typeface="Work Sans"/>
              </a:rPr>
              <a:t>Bold/Strong</a:t>
            </a:r>
            <a:r>
              <a:rPr lang="en" sz="2100">
                <a:latin typeface="Work Sans"/>
                <a:ea typeface="Work Sans"/>
                <a:cs typeface="Work Sans"/>
                <a:sym typeface="Work Sans"/>
              </a:rPr>
              <a:t> &lt;strong&gt; &lt;b&gt;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