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Quantico"/>
      <p:regular r:id="rId44"/>
      <p:bold r:id="rId45"/>
      <p:italic r:id="rId46"/>
      <p:boldItalic r:id="rId47"/>
    </p:embeddedFont>
    <p:embeddedFont>
      <p:font typeface="Varela Round"/>
      <p:regular r:id="rId48"/>
    </p:embeddedFont>
    <p:embeddedFont>
      <p:font typeface="Average"/>
      <p:regular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Quantico-regular.fntdata"/><Relationship Id="rId43" Type="http://schemas.openxmlformats.org/officeDocument/2006/relationships/slide" Target="slides/slide39.xml"/><Relationship Id="rId46" Type="http://schemas.openxmlformats.org/officeDocument/2006/relationships/font" Target="fonts/Quantico-italic.fntdata"/><Relationship Id="rId45" Type="http://schemas.openxmlformats.org/officeDocument/2006/relationships/font" Target="fonts/Quantic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VarelaRound-regular.fntdata"/><Relationship Id="rId47" Type="http://schemas.openxmlformats.org/officeDocument/2006/relationships/font" Target="fonts/Quantico-boldItalic.fntdata"/><Relationship Id="rId4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x coordinate changes as they move it left/right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y coordinate changes as they move it up/down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children to experiment on how to make the sprite move down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children to experiment on how to make the sprite move down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around and guide the kids lol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could demonstrate it yourself, do 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Don't forget to save your works!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around and guide the kids lol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could demonstrate it yourself, do 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Don't forget to save your works!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Sprites are the things that perform actions in your program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Quantico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  <a:defRPr sz="2000"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○"/>
              <a:defRPr sz="1800">
                <a:latin typeface="Consolas"/>
                <a:ea typeface="Consolas"/>
                <a:cs typeface="Consolas"/>
                <a:sym typeface="Consolas"/>
              </a:defRPr>
            </a:lvl2pPr>
            <a:lvl3pPr indent="-3429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■"/>
              <a:defRPr sz="1800"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○"/>
              <a:defRPr sz="1800"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■"/>
              <a:defRPr sz="1800"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○"/>
              <a:defRPr sz="1800"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Consolas"/>
              <a:buChar char="■"/>
              <a:defRPr sz="1800"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  <a:defRPr sz="1400">
                <a:latin typeface="Consolas"/>
                <a:ea typeface="Consolas"/>
                <a:cs typeface="Consolas"/>
                <a:sym typeface="Consola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  <a:defRPr sz="1400">
                <a:latin typeface="Consolas"/>
                <a:ea typeface="Consolas"/>
                <a:cs typeface="Consolas"/>
                <a:sym typeface="Consola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●"/>
              <a:defRPr sz="1200">
                <a:latin typeface="Consolas"/>
                <a:ea typeface="Consolas"/>
                <a:cs typeface="Consolas"/>
                <a:sym typeface="Consola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onsolas"/>
              <a:buChar char="○"/>
              <a:defRPr sz="1200">
                <a:latin typeface="Consolas"/>
                <a:ea typeface="Consolas"/>
                <a:cs typeface="Consolas"/>
                <a:sym typeface="Consola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onsolas"/>
              <a:buChar char="■"/>
              <a:defRPr sz="1200"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arela Round"/>
              <a:buNone/>
              <a:defRPr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nsolas"/>
              <a:buChar char="●"/>
              <a:def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○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■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●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○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■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●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nsolas"/>
              <a:buChar char="○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Consolas"/>
              <a:buChar char="■"/>
              <a:defRPr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C232"/>
                </a:solidFill>
              </a:rPr>
              <a:t>MIT Scratch 101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the Sprite Move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First, select the sprite that you'd like to move around, now we will need to understand blocks.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6934" l="675" r="64117" t="59236"/>
          <a:stretch/>
        </p:blipFill>
        <p:spPr>
          <a:xfrm>
            <a:off x="1814825" y="2205100"/>
            <a:ext cx="5168599" cy="27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380575" y="2331225"/>
            <a:ext cx="2577900" cy="11100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Blocks allows users to interact with the sprites within the program through a logical and graphical mean.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order to start, we must add this EVENT BLOCK.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950" y="2857725"/>
            <a:ext cx="27051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the Sprite Move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Move the sprite </a:t>
            </a:r>
            <a:r>
              <a:rPr lang="en-GB"/>
              <a:t>10 steps </a:t>
            </a:r>
            <a:r>
              <a:rPr lang="en-GB"/>
              <a:t>rightward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966"/>
                </a:solidFill>
              </a:rPr>
              <a:t>Drag the block</a:t>
            </a:r>
            <a:r>
              <a:rPr lang="en-GB"/>
              <a:t> to the scripts area and </a:t>
            </a:r>
            <a:r>
              <a:rPr lang="en-GB">
                <a:solidFill>
                  <a:srgbClr val="FFD966"/>
                </a:solidFill>
              </a:rPr>
              <a:t>double click it</a:t>
            </a:r>
            <a:r>
              <a:rPr lang="en-GB"/>
              <a:t> to see it in action.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Make the sprite move leftward by </a:t>
            </a:r>
            <a:r>
              <a:rPr lang="en-GB">
                <a:solidFill>
                  <a:srgbClr val="FFD966"/>
                </a:solidFill>
              </a:rPr>
              <a:t>making the number -10</a:t>
            </a:r>
            <a:r>
              <a:rPr lang="en-GB"/>
              <a:t>.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48584" l="62582" r="29103" t="47326"/>
          <a:stretch/>
        </p:blipFill>
        <p:spPr>
          <a:xfrm>
            <a:off x="447350" y="1152475"/>
            <a:ext cx="2401899" cy="6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30291" l="55931" r="35300" t="65389"/>
          <a:stretch/>
        </p:blipFill>
        <p:spPr>
          <a:xfrm>
            <a:off x="449201" y="3559375"/>
            <a:ext cx="2398187" cy="6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the Sprite Move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Attach it to the start event block to work through these blocks.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255325"/>
            <a:ext cx="37528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an Event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When the spacebar is pressed, do something...</a:t>
            </a:r>
            <a:endParaRPr/>
          </a:p>
          <a:p>
            <a:pPr indent="-355600" lvl="0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Different events may be detected by the program.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Attach this block to top of the move block.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Press the </a:t>
            </a:r>
            <a:r>
              <a:rPr b="1" lang="en-GB">
                <a:solidFill>
                  <a:schemeClr val="accent4"/>
                </a:solidFill>
              </a:rPr>
              <a:t>spacebar </a:t>
            </a:r>
            <a:r>
              <a:rPr lang="en-GB"/>
              <a:t>to make the sprite move.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54199" l="65017" r="21358" t="39802"/>
          <a:stretch/>
        </p:blipFill>
        <p:spPr>
          <a:xfrm>
            <a:off x="311700" y="1152475"/>
            <a:ext cx="3524348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Control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A </a:t>
            </a:r>
            <a:r>
              <a:rPr i="1" lang="en-GB"/>
              <a:t>loop </a:t>
            </a:r>
            <a:r>
              <a:rPr lang="en-GB"/>
              <a:t>allows code to be repeated a certain number of times.</a:t>
            </a:r>
            <a:endParaRPr/>
          </a:p>
          <a:p>
            <a:pPr indent="-355600" lvl="0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The block on the left repeats a set of actions forever.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Drag your move block inside this forever block.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Attach the event block on top of the forever block.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9563" l="70953" r="22032" t="52998"/>
          <a:stretch/>
        </p:blipFill>
        <p:spPr>
          <a:xfrm>
            <a:off x="632399" y="1152480"/>
            <a:ext cx="2896477" cy="17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43161" l="67310" r="19334" t="43643"/>
          <a:stretch/>
        </p:blipFill>
        <p:spPr>
          <a:xfrm>
            <a:off x="2999136" y="1697950"/>
            <a:ext cx="3145724" cy="17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Conditionals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your drawn sprite bounce around the screen forever when you click on the green flag.</a:t>
            </a:r>
            <a:endParaRPr/>
          </a:p>
          <a:p>
            <a:pPr indent="-355600" lvl="0" marL="320040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-GB"/>
              <a:t>Add this block so the sprite bounces whenever it hits the walls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33409" l="56201" r="33951" t="62271"/>
          <a:stretch/>
        </p:blipFill>
        <p:spPr>
          <a:xfrm>
            <a:off x="562737" y="2285401"/>
            <a:ext cx="232256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47241" l="62724" r="26079" t="36203"/>
          <a:stretch/>
        </p:blipFill>
        <p:spPr>
          <a:xfrm>
            <a:off x="3054850" y="1522525"/>
            <a:ext cx="3034299" cy="25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and Y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the sprite around the stage.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Notice the </a:t>
            </a:r>
            <a:r>
              <a:rPr lang="en-GB">
                <a:solidFill>
                  <a:srgbClr val="FFD966"/>
                </a:solidFill>
              </a:rPr>
              <a:t>xy coordinates</a:t>
            </a:r>
            <a:r>
              <a:rPr lang="en-GB"/>
              <a:t> on the bottom right.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Try moving the sprite to </a:t>
            </a:r>
            <a:r>
              <a:rPr lang="en-GB">
                <a:solidFill>
                  <a:srgbClr val="FFD966"/>
                </a:solidFill>
              </a:rPr>
              <a:t>x: 0 y: 0</a:t>
            </a:r>
            <a:endParaRPr>
              <a:solidFill>
                <a:srgbClr val="FFD966"/>
              </a:solidFill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x changes as it moves left / right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y changes as it moves up / down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37249" l="20992" r="64573" t="36837"/>
          <a:stretch/>
        </p:blipFill>
        <p:spPr>
          <a:xfrm>
            <a:off x="6020250" y="2232225"/>
            <a:ext cx="2676626" cy="27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7377000" y="4568875"/>
            <a:ext cx="1208700" cy="308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Feel free to experiment!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is what programming is all about.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Up and Down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the sprite move up by creating this block.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Negative values move down, while positive values move up.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How would you make the sprite move down by 10 units?</a:t>
            </a:r>
            <a:endParaRPr b="1"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37250" l="62542" r="23428" t="54832"/>
          <a:stretch/>
        </p:blipFill>
        <p:spPr>
          <a:xfrm>
            <a:off x="440225" y="1645752"/>
            <a:ext cx="3309477" cy="10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46282" l="68390" r="16771" t="45560"/>
          <a:stretch/>
        </p:blipFill>
        <p:spPr>
          <a:xfrm>
            <a:off x="2596650" y="1961188"/>
            <a:ext cx="3950701" cy="122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Noise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Click on the sounds tab and play with the sounds.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You may record or use the preset sounds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47162" l="46127" r="17983" t="8192"/>
          <a:stretch/>
        </p:blipFill>
        <p:spPr>
          <a:xfrm>
            <a:off x="4779125" y="2163725"/>
            <a:ext cx="4053175" cy="28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Noise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a selected sound using this block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may change the sound to the one you made or a preset one..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75" y="1743350"/>
            <a:ext cx="2338550" cy="8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Challenge!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Open a new Scratch project. 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Draw a trampoline sprite.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Select or make any other sprite.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Make the sprite bounce up and down the trampoline.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Make the sprite “meow” when it bounces.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Add another sprite which jumps more slowly.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Blocks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Blocks Categories	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Blocks are divided into categories based on their purpose and the important ones are listed below:</a:t>
            </a:r>
            <a:endParaRPr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EVENT BLOCKS. Listens to input and gives output.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MOTION BLOCKS. Moves the sprites within the program.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DATA BLOCKS. Stores data for future use in the program.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CONTROL BLOCKS. Dictates the flow of events.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OPERATOR BLOCKS. Performs arithmetic operations.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BLOCKS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Listens to keyboard presses and reacts when triggered.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0" y="1208525"/>
            <a:ext cx="36766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825" y="3576975"/>
            <a:ext cx="34671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631300" y="3218575"/>
            <a:ext cx="31980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Listens to mouse clicks on the	 sprite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BLOCKS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328075" y="1152475"/>
            <a:ext cx="45042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Listens to background variables and reacts based on that.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00" y="1311200"/>
            <a:ext cx="32575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</a:t>
            </a:r>
            <a:r>
              <a:rPr lang="en-GB"/>
              <a:t> BLOCKS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Moves the sprite 10 points relative to the facing axis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631300" y="3218575"/>
            <a:ext cx="31980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Rotates the sprite by given degrees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00" y="1152475"/>
            <a:ext cx="25908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975" y="2960025"/>
            <a:ext cx="35623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Scratch Basics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BLOCKS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Rotates the sprite to a certain degree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631300" y="3218575"/>
            <a:ext cx="31980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Changes the location of the sprite</a:t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50" y="1152475"/>
            <a:ext cx="33147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400" y="3060475"/>
            <a:ext cx="2857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</a:t>
            </a:r>
            <a:r>
              <a:rPr lang="en-GB"/>
              <a:t> BLOCKS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328075" y="1152475"/>
            <a:ext cx="45042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Control statement that bounces sprite if sprite hits the edge of the screen</a:t>
            </a: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50" y="1280550"/>
            <a:ext cx="27432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r>
              <a:rPr lang="en-GB"/>
              <a:t> BLOCKS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Creates a variable that stores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631300" y="2612750"/>
            <a:ext cx="4439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SET. Assigns a variable to an integer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CHANGE. Changes given integer of a certain variable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75" y="1404625"/>
            <a:ext cx="2286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25" y="2612750"/>
            <a:ext cx="2492812" cy="20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</a:t>
            </a:r>
            <a:r>
              <a:rPr lang="en-GB"/>
              <a:t> BLOCKS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Holds the flow for a certain number of second before proceeding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631300" y="2612750"/>
            <a:ext cx="4439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Holds the flow until a certain an event is triggered or completed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750" y="1259725"/>
            <a:ext cx="20383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400" y="3205375"/>
            <a:ext cx="2095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BLOCKS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Repeats a certain chain of blocks for a certain number of times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631300" y="2612750"/>
            <a:ext cx="4439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Loops a certain chain of blocks infinite times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75" y="1214575"/>
            <a:ext cx="1962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00" y="2960025"/>
            <a:ext cx="18859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BLOCKS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Executes a certain chain of blocks when a condition is met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631300" y="2612750"/>
            <a:ext cx="4439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Executes a certain chain of blocks when conditions are met and are not met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75" y="1338750"/>
            <a:ext cx="21336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400" y="2667200"/>
            <a:ext cx="2057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BLOCKS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Repeats a certain chain of blocks until an event is completed or triggered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00" y="1218350"/>
            <a:ext cx="2362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r>
              <a:rPr lang="en-GB"/>
              <a:t> BLOCKS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Arithmetically operate on two variables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631300" y="3311700"/>
            <a:ext cx="4439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Picks a random integer given a certain range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50" y="988750"/>
            <a:ext cx="11620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375" y="3640025"/>
            <a:ext cx="28003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BLOCKS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336275" y="1152475"/>
            <a:ext cx="4496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Compares two variables and gives a boolean value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631300" y="3311700"/>
            <a:ext cx="4439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Conditional block that checks if two or one variables conditions are met</a:t>
            </a:r>
            <a:endParaRPr sz="20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950" y="1207825"/>
            <a:ext cx="12192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475" y="2960025"/>
            <a:ext cx="1905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Challenge!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SITUATION: There is a ball and player. The ball is going to bounce n number of times. Once the ball stops bouncing, the player must go to the ball.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5731" l="0" r="0" t="0"/>
          <a:stretch/>
        </p:blipFill>
        <p:spPr>
          <a:xfrm>
            <a:off x="0" y="148625"/>
            <a:ext cx="9144001" cy="4846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882150" y="4142200"/>
            <a:ext cx="333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The User Interface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Playing with Sprites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Sprites are the objects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that perform actions in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your program.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will execute your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code.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15006" l="0" r="63983" t="33547"/>
          <a:stretch/>
        </p:blipFill>
        <p:spPr>
          <a:xfrm>
            <a:off x="4048866" y="1152475"/>
            <a:ext cx="483913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7735346" y="3029083"/>
            <a:ext cx="304200" cy="288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new sprite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8610" l="2017" r="1930" t="6217"/>
          <a:stretch/>
        </p:blipFill>
        <p:spPr>
          <a:xfrm>
            <a:off x="574848" y="1152475"/>
            <a:ext cx="7866651" cy="39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new sprite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new sprite to the canvas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by double-clicking it.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4758" l="0" r="64658" t="24206"/>
          <a:stretch/>
        </p:blipFill>
        <p:spPr>
          <a:xfrm>
            <a:off x="4698400" y="787674"/>
            <a:ext cx="4269925" cy="41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Your Own Sprite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 your own sprites by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clicking on the paint-brush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tool.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17041" l="0" r="64253" t="30262"/>
          <a:stretch/>
        </p:blipFill>
        <p:spPr>
          <a:xfrm>
            <a:off x="4239825" y="1067200"/>
            <a:ext cx="4681624" cy="38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8061250" y="3343550"/>
            <a:ext cx="320700" cy="345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25" y="0"/>
            <a:ext cx="9148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