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Work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WorkSans-bold.fntdata"/><Relationship Id="rId14" Type="http://schemas.openxmlformats.org/officeDocument/2006/relationships/slide" Target="slides/slide10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twinery.org/wiki/harlowe:macro_markup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Twine</a:t>
            </a:r>
            <a:endParaRPr b="1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Harlowe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572600" y="42429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Play your story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2072597"/>
            <a:ext cx="8521824" cy="99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Blue text links to another passage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7745" l="13175" r="13789" t="13296"/>
          <a:stretch/>
        </p:blipFill>
        <p:spPr>
          <a:xfrm>
            <a:off x="1467425" y="456800"/>
            <a:ext cx="6209173" cy="37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Text Formatting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You may format text differently by surrounding it with a pair of special characters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62307" l="25553" r="56698" t="26045"/>
          <a:stretch/>
        </p:blipFill>
        <p:spPr>
          <a:xfrm>
            <a:off x="2092137" y="2497525"/>
            <a:ext cx="4959724" cy="18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Formatted text in action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32796" l="16564" r="34003" t="18370"/>
          <a:stretch/>
        </p:blipFill>
        <p:spPr>
          <a:xfrm>
            <a:off x="1533110" y="883925"/>
            <a:ext cx="6077788" cy="33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Text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Formatting with 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In addition to special characters, you may surround text in special HTML tags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These tags may be used later on for CSS styling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64991" l="25104" r="48527" t="26318"/>
          <a:stretch/>
        </p:blipFill>
        <p:spPr>
          <a:xfrm>
            <a:off x="1246025" y="2873950"/>
            <a:ext cx="6651949" cy="1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Programming in Twine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Variables contain values to be used by the passages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○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They can hold strings, numbers, booleans, etc.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Variable names start with a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(e.g.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$number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$myvariable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Create a variable using the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(set:)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macro.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65081" l="25178" r="51889" t="26281"/>
          <a:stretch/>
        </p:blipFill>
        <p:spPr>
          <a:xfrm>
            <a:off x="1630463" y="3323100"/>
            <a:ext cx="5883075" cy="1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-136812" y="4316925"/>
            <a:ext cx="941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Setting and using variables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21205" l="18082" r="7595" t="20997"/>
          <a:stretch/>
        </p:blipFill>
        <p:spPr>
          <a:xfrm>
            <a:off x="1147113" y="1074350"/>
            <a:ext cx="6849776" cy="299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Macros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Perform a particular task, essentially a </a:t>
            </a:r>
            <a:r>
              <a:rPr i="1" lang="en-GB" sz="2000">
                <a:latin typeface="Work Sans"/>
                <a:ea typeface="Work Sans"/>
                <a:cs typeface="Work Sans"/>
                <a:sym typeface="Work Sans"/>
              </a:rPr>
              <a:t>function</a:t>
            </a:r>
            <a:endParaRPr i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Format --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(macro-name: macro-value)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macro-values 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may include strings, numbers, booleans, and even the </a:t>
            </a:r>
            <a:r>
              <a:rPr i="1" lang="en-GB" sz="2000">
                <a:latin typeface="Work Sans"/>
                <a:ea typeface="Work Sans"/>
                <a:cs typeface="Work Sans"/>
                <a:sym typeface="Work Sans"/>
              </a:rPr>
              <a:t>return value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of other macros.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(print: </a:t>
            </a:r>
            <a:r>
              <a:rPr lang="en-GB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“my first macro!”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-136812" y="4316925"/>
            <a:ext cx="941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Visit </a:t>
            </a: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twinery.org/wiki/harlowe:macro_markup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for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ore macros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56729" l="25384" r="56018" t="39421"/>
          <a:stretch/>
        </p:blipFill>
        <p:spPr>
          <a:xfrm>
            <a:off x="1971309" y="374225"/>
            <a:ext cx="5201369" cy="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 b="25578" l="15582" r="22704" t="16904"/>
          <a:stretch/>
        </p:blipFill>
        <p:spPr>
          <a:xfrm>
            <a:off x="1484376" y="1030075"/>
            <a:ext cx="6175228" cy="323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What is Twine?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65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An open-source </a:t>
            </a:r>
            <a:r>
              <a:rPr b="1" lang="en-GB" sz="2000">
                <a:latin typeface="Work Sans"/>
                <a:ea typeface="Work Sans"/>
                <a:cs typeface="Work Sans"/>
                <a:sym typeface="Work Sans"/>
              </a:rPr>
              <a:t>interactive fiction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tool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Programming is not required to make a great story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○"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an be enhanced with variables and logic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Stories are automatically published to HTML, allowing it to be posted anywhere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050" y="445025"/>
            <a:ext cx="1941251" cy="194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They indicate that a specific span of text is special in some way, denoted by text between square brackets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[sample text]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Hooks can be attached to macros and variables to alter the text within it.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(text-colour: blue)[Some text]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-136812" y="4316925"/>
            <a:ext cx="941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Hooks in action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27979" l="17709" r="22035" t="27637"/>
          <a:stretch/>
        </p:blipFill>
        <p:spPr>
          <a:xfrm>
            <a:off x="899100" y="1275000"/>
            <a:ext cx="7345788" cy="3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65011" l="25621" r="44298" t="26351"/>
          <a:stretch/>
        </p:blipFill>
        <p:spPr>
          <a:xfrm>
            <a:off x="1630377" y="246651"/>
            <a:ext cx="5883225" cy="94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(prompt:)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Set a variable to an input value by the user using the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(prompt:)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macro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The macro takes two inputs: the prompt and default value.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(prompt: </a:t>
            </a:r>
            <a:r>
              <a:rPr lang="en-GB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“What is your name?”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“”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-136812" y="4316925"/>
            <a:ext cx="941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Set the user input to a variable then display 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68288" l="25516" r="39519" t="26378"/>
          <a:stretch/>
        </p:blipFill>
        <p:spPr>
          <a:xfrm>
            <a:off x="1407800" y="333052"/>
            <a:ext cx="6328401" cy="54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50111" l="32203" r="32196" t="14013"/>
          <a:stretch/>
        </p:blipFill>
        <p:spPr>
          <a:xfrm>
            <a:off x="246675" y="1467800"/>
            <a:ext cx="4680674" cy="26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5">
            <a:alphaModFix/>
          </a:blip>
          <a:srcRect b="39068" l="17079" r="49812" t="18520"/>
          <a:stretch/>
        </p:blipFill>
        <p:spPr>
          <a:xfrm>
            <a:off x="5124700" y="1467799"/>
            <a:ext cx="3682149" cy="26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Logical Macros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The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(if:)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(else-if:)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, and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(else:)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 macros allows the story to have decision making elements.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A whole conditional block is </a:t>
            </a:r>
            <a:r>
              <a:rPr i="1" lang="en-GB" sz="2000">
                <a:latin typeface="Work Sans"/>
                <a:ea typeface="Work Sans"/>
                <a:cs typeface="Work Sans"/>
                <a:sym typeface="Work Sans"/>
              </a:rPr>
              <a:t>contained 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in curly braces </a:t>
            </a:r>
            <a:r>
              <a:rPr b="1" lang="en-GB" sz="2000"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Conditionals toggle a hook’s visibility depending on whether the output is </a:t>
            </a:r>
            <a:r>
              <a:rPr lang="en-GB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or </a:t>
            </a:r>
            <a:r>
              <a:rPr lang="en-GB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-136812" y="4316925"/>
            <a:ext cx="941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 basic conditional block in action (note the curly braces)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59835" l="25692" r="35937" t="26329"/>
          <a:stretch/>
        </p:blipFill>
        <p:spPr>
          <a:xfrm>
            <a:off x="705125" y="1787900"/>
            <a:ext cx="7733749" cy="15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-136812" y="4316925"/>
            <a:ext cx="941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 basic conditional block in action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54608" l="31918" r="31958" t="13726"/>
          <a:stretch/>
        </p:blipFill>
        <p:spPr>
          <a:xfrm>
            <a:off x="172675" y="1365751"/>
            <a:ext cx="4687125" cy="23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41486" l="17438" r="48440" t="22838"/>
          <a:stretch/>
        </p:blipFill>
        <p:spPr>
          <a:xfrm>
            <a:off x="4984350" y="1365750"/>
            <a:ext cx="3929449" cy="2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207300" y="867925"/>
            <a:ext cx="8729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Done with Twine basics!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Why learn Twine?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65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Serves as a strong introduction to programming fundamentals 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Learn the basics of variables, conditionals, and functions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050" y="445025"/>
            <a:ext cx="1941251" cy="194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Getting Started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Visit </a:t>
            </a:r>
            <a:r>
              <a:rPr i="1" lang="en-GB" sz="2000" u="sng">
                <a:latin typeface="Work Sans"/>
                <a:ea typeface="Work Sans"/>
                <a:cs typeface="Work Sans"/>
                <a:sym typeface="Work Sans"/>
              </a:rPr>
              <a:t>twinery.org</a:t>
            </a:r>
            <a:endParaRPr i="1" sz="2000" u="sng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Either download the twine program or use it online, any option will do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○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If you opt to download the software, follow the installation instructions and open the program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Making a new story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Click </a:t>
            </a:r>
            <a:r>
              <a:rPr b="1" lang="en-GB" sz="2000">
                <a:solidFill>
                  <a:srgbClr val="FFFFFF"/>
                </a:solidFill>
                <a:highlight>
                  <a:srgbClr val="1FD36F"/>
                </a:highlight>
                <a:latin typeface="Work Sans"/>
                <a:ea typeface="Work Sans"/>
                <a:cs typeface="Work Sans"/>
                <a:sym typeface="Work Sans"/>
              </a:rPr>
              <a:t>+</a:t>
            </a:r>
            <a:r>
              <a:rPr lang="en-GB" sz="2000">
                <a:solidFill>
                  <a:srgbClr val="FFFFFF"/>
                </a:solidFill>
                <a:highlight>
                  <a:srgbClr val="1FD36F"/>
                </a:highlight>
                <a:latin typeface="Work Sans"/>
                <a:ea typeface="Work Sans"/>
                <a:cs typeface="Work Sans"/>
                <a:sym typeface="Work Sans"/>
              </a:rPr>
              <a:t>Story</a:t>
            </a:r>
            <a:endParaRPr sz="2000">
              <a:highlight>
                <a:srgbClr val="1FD36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Give it a name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Click </a:t>
            </a:r>
            <a:r>
              <a:rPr b="1" lang="en-GB" sz="2000">
                <a:solidFill>
                  <a:srgbClr val="FFFFFF"/>
                </a:solidFill>
                <a:highlight>
                  <a:srgbClr val="1FD36F"/>
                </a:highlight>
                <a:latin typeface="Work Sans"/>
                <a:ea typeface="Work Sans"/>
                <a:cs typeface="Work Sans"/>
                <a:sym typeface="Work Sans"/>
              </a:rPr>
              <a:t>+</a:t>
            </a:r>
            <a:r>
              <a:rPr lang="en-GB" sz="2000">
                <a:solidFill>
                  <a:srgbClr val="FFFFFF"/>
                </a:solidFill>
                <a:highlight>
                  <a:srgbClr val="1FD36F"/>
                </a:highlight>
                <a:latin typeface="Work Sans"/>
                <a:ea typeface="Work Sans"/>
                <a:cs typeface="Work Sans"/>
                <a:sym typeface="Work Sans"/>
              </a:rPr>
              <a:t>Add</a:t>
            </a:r>
            <a:endParaRPr sz="2000">
              <a:highlight>
                <a:srgbClr val="1FD36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682" y="1017725"/>
            <a:ext cx="5798619" cy="38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 Interface is where you edit passages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" y="110028"/>
            <a:ext cx="9067850" cy="412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Editing Passages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Passages are the scenes of your story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Describe what is going on, add dialogue, and write story elements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46089" l="24730" r="24725" t="12873"/>
          <a:stretch/>
        </p:blipFill>
        <p:spPr>
          <a:xfrm>
            <a:off x="2859025" y="2130725"/>
            <a:ext cx="5478702" cy="2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Connecting Passages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Li</a:t>
            </a: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nk passages to allow your story to branch out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Surround text by two pairs of square brackets: </a:t>
            </a:r>
            <a:r>
              <a:rPr b="1" lang="en-GB" sz="2000">
                <a:latin typeface="Consolas"/>
                <a:ea typeface="Consolas"/>
                <a:cs typeface="Consolas"/>
                <a:sym typeface="Consolas"/>
              </a:rPr>
              <a:t>[[text]]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Char char="●"/>
            </a:pPr>
            <a:r>
              <a:rPr lang="en-GB" sz="2000">
                <a:latin typeface="Work Sans"/>
                <a:ea typeface="Work Sans"/>
                <a:cs typeface="Work Sans"/>
                <a:sym typeface="Work Sans"/>
              </a:rPr>
              <a:t>You may edit the branching passages as well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2717463"/>
            <a:ext cx="6543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Basic Twine story with branching passages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849188"/>
            <a:ext cx="37242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