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Montserrat"/>
      <p:regular r:id="rId37"/>
      <p:bold r:id="rId38"/>
      <p:italic r:id="rId39"/>
      <p:boldItalic r:id="rId40"/>
    </p:embeddedFont>
    <p:embeddedFont>
      <p:font typeface="Work Sans"/>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6.xml"/><Relationship Id="rId42" Type="http://schemas.openxmlformats.org/officeDocument/2006/relationships/font" Target="fonts/WorkSans-bold.fntdata"/><Relationship Id="rId41" Type="http://schemas.openxmlformats.org/officeDocument/2006/relationships/font" Target="fonts/WorkSans-regular.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ontserrat-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Montserrat-italic.fntdata"/><Relationship Id="rId16" Type="http://schemas.openxmlformats.org/officeDocument/2006/relationships/slide" Target="slides/slide12.xml"/><Relationship Id="rId38" Type="http://schemas.openxmlformats.org/officeDocument/2006/relationships/font" Target="fonts/Montserra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Instructors, guide them on switching to All File so that it doesn’t juts become mypage.html.txt.</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Instructors explain the answers to the asked questions. Also explain why we follow coding conventions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Instructors explain the answers to the asked questions. Also explain why we follow coding conventions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Instructors explain the answers to the asked questions. Also explain why we follow coding conventions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Instructors explain the answers to the asked questions. Also explain why we follow coding conventions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Instructors explain the answers to the asked questions. Also explain why we follow coding conventions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Instructors explain the answers to the asked questions. Also explain why we follow coding conventions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Image file extensions like .png, .gif, .jpeg, etc.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Image file extensions like .png, .gif, .jpeg, etc.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Get that James Dean daydream look in ur eyes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Remember this from earlier?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Remember this from earlier?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Explain the syntax of the style tag</a:t>
            </a:r>
          </a:p>
          <a:p>
            <a:pPr lvl="0">
              <a:spcBef>
                <a:spcPts val="0"/>
              </a:spcBef>
              <a:buNone/>
            </a:pPr>
            <a:r>
              <a:t/>
            </a:r>
            <a:endParaRPr/>
          </a:p>
          <a:p>
            <a:pPr lvl="0">
              <a:spcBef>
                <a:spcPts val="0"/>
              </a:spcBef>
              <a:buNone/>
            </a:pPr>
            <a:r>
              <a:rPr lang="en"/>
              <a:t>Body selector</a:t>
            </a:r>
          </a:p>
          <a:p>
            <a:pPr lvl="0">
              <a:spcBef>
                <a:spcPts val="0"/>
              </a:spcBef>
              <a:buNone/>
            </a:pPr>
            <a:r>
              <a:rPr lang="en"/>
              <a:t>Declaration of the style</a:t>
            </a:r>
          </a:p>
          <a:p>
            <a:pPr lvl="0">
              <a:spcBef>
                <a:spcPts val="0"/>
              </a:spcBef>
              <a:buNone/>
            </a:pPr>
            <a:r>
              <a:rPr lang="en"/>
              <a:t>End with semicolons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No we don’t!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Explain what html tags are and show samples fo wajt they do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1042900"/>
            <a:ext cx="8520600" cy="2052600"/>
          </a:xfrm>
          <a:prstGeom prst="rect">
            <a:avLst/>
          </a:prstGeom>
        </p:spPr>
        <p:txBody>
          <a:bodyPr anchorCtr="0" anchor="b" bIns="91425" lIns="91425" rIns="91425" wrap="square" tIns="91425">
            <a:noAutofit/>
          </a:bodyPr>
          <a:lstStyle/>
          <a:p>
            <a:pPr lvl="0" rtl="0">
              <a:spcBef>
                <a:spcPts val="0"/>
              </a:spcBef>
              <a:buNone/>
            </a:pPr>
            <a:r>
              <a:rPr lang="en" sz="8500">
                <a:latin typeface="Montserrat"/>
                <a:ea typeface="Montserrat"/>
                <a:cs typeface="Montserrat"/>
                <a:sym typeface="Montserrat"/>
              </a:rPr>
              <a:t>HTML</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rtl="0">
              <a:spcBef>
                <a:spcPts val="0"/>
              </a:spcBef>
              <a:buNone/>
            </a:pPr>
            <a:r>
              <a:rPr lang="en" sz="3000">
                <a:latin typeface="Work Sans"/>
                <a:ea typeface="Work Sans"/>
                <a:cs typeface="Work Sans"/>
                <a:sym typeface="Work Sans"/>
              </a:rPr>
              <a:t>Block 1: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idx="1" type="body"/>
          </p:nvPr>
        </p:nvSpPr>
        <p:spPr>
          <a:xfrm>
            <a:off x="7133675" y="1500875"/>
            <a:ext cx="1829400" cy="1767300"/>
          </a:xfrm>
          <a:prstGeom prst="rect">
            <a:avLst/>
          </a:prstGeom>
          <a:solidFill>
            <a:srgbClr val="000000"/>
          </a:solidFill>
        </p:spPr>
        <p:txBody>
          <a:bodyPr anchorCtr="0" anchor="t" bIns="91425" lIns="91425" rIns="91425" wrap="square" tIns="91425">
            <a:noAutofit/>
          </a:bodyPr>
          <a:lstStyle/>
          <a:p>
            <a:pPr lvl="0" rtl="0" algn="ctr">
              <a:spcBef>
                <a:spcPts val="0"/>
              </a:spcBef>
              <a:buNone/>
            </a:pPr>
            <a:r>
              <a:rPr lang="en" sz="1500">
                <a:solidFill>
                  <a:srgbClr val="000000"/>
                </a:solidFill>
                <a:highlight>
                  <a:srgbClr val="FFFF00"/>
                </a:highlight>
                <a:latin typeface="Work Sans"/>
                <a:ea typeface="Work Sans"/>
                <a:cs typeface="Work Sans"/>
                <a:sym typeface="Work Sans"/>
              </a:rPr>
              <a:t>&lt;strong&gt;aaa &lt;em&gt;ooo&lt;/em&gt;</a:t>
            </a:r>
          </a:p>
          <a:p>
            <a:pPr lvl="0" rtl="0" algn="ctr">
              <a:spcBef>
                <a:spcPts val="0"/>
              </a:spcBef>
              <a:buNone/>
            </a:pPr>
            <a:r>
              <a:rPr lang="en" sz="1500">
                <a:solidFill>
                  <a:srgbClr val="000000"/>
                </a:solidFill>
                <a:highlight>
                  <a:srgbClr val="FFFF00"/>
                </a:highlight>
                <a:latin typeface="Work Sans"/>
                <a:ea typeface="Work Sans"/>
                <a:cs typeface="Work Sans"/>
                <a:sym typeface="Work Sans"/>
              </a:rPr>
              <a:t>What happens if this tag isn’t closed?</a:t>
            </a:r>
          </a:p>
        </p:txBody>
      </p:sp>
      <p:sp>
        <p:nvSpPr>
          <p:cNvPr id="127" name="Shape 127"/>
          <p:cNvSpPr txBox="1"/>
          <p:nvPr>
            <p:ph idx="1" type="body"/>
          </p:nvPr>
        </p:nvSpPr>
        <p:spPr>
          <a:xfrm>
            <a:off x="4244838" y="394125"/>
            <a:ext cx="2535000" cy="4114500"/>
          </a:xfrm>
          <a:prstGeom prst="rect">
            <a:avLst/>
          </a:prstGeom>
        </p:spPr>
        <p:txBody>
          <a:bodyPr anchorCtr="0" anchor="t" bIns="91425" lIns="91425" rIns="91425" wrap="square" tIns="91425">
            <a:noAutofit/>
          </a:bodyPr>
          <a:lstStyle/>
          <a:p>
            <a:pPr lvl="0" rtl="0" algn="ctr">
              <a:spcBef>
                <a:spcPts val="0"/>
              </a:spcBef>
              <a:buNone/>
            </a:pPr>
            <a:r>
              <a:rPr lang="en" sz="1900">
                <a:latin typeface="Work Sans"/>
                <a:ea typeface="Work Sans"/>
                <a:cs typeface="Work Sans"/>
                <a:sym typeface="Work Sans"/>
              </a:rPr>
              <a:t>&lt;strong&gt;</a:t>
            </a:r>
          </a:p>
          <a:p>
            <a:pPr lvl="0" rtl="0" algn="ctr">
              <a:spcBef>
                <a:spcPts val="0"/>
              </a:spcBef>
              <a:buNone/>
            </a:pPr>
            <a:r>
              <a:rPr lang="en" sz="1900">
                <a:latin typeface="Work Sans"/>
                <a:ea typeface="Work Sans"/>
                <a:cs typeface="Work Sans"/>
                <a:sym typeface="Work Sans"/>
              </a:rPr>
              <a:t>I am bold</a:t>
            </a:r>
          </a:p>
          <a:p>
            <a:pPr lvl="0" rtl="0" algn="ctr">
              <a:spcBef>
                <a:spcPts val="0"/>
              </a:spcBef>
              <a:buNone/>
            </a:pPr>
            <a:r>
              <a:rPr lang="en" sz="1900">
                <a:latin typeface="Work Sans"/>
                <a:ea typeface="Work Sans"/>
                <a:cs typeface="Work Sans"/>
                <a:sym typeface="Work Sans"/>
              </a:rPr>
              <a:t>&lt;/strong&gt;</a:t>
            </a:r>
          </a:p>
          <a:p>
            <a:pPr lvl="0" rtl="0" algn="ctr">
              <a:spcBef>
                <a:spcPts val="0"/>
              </a:spcBef>
              <a:buNone/>
            </a:pPr>
            <a:r>
              <a:t/>
            </a:r>
            <a:endParaRPr sz="1900">
              <a:latin typeface="Work Sans"/>
              <a:ea typeface="Work Sans"/>
              <a:cs typeface="Work Sans"/>
              <a:sym typeface="Work Sans"/>
            </a:endParaRPr>
          </a:p>
          <a:p>
            <a:pPr lvl="0" rtl="0" algn="ctr">
              <a:spcBef>
                <a:spcPts val="0"/>
              </a:spcBef>
              <a:buNone/>
            </a:pPr>
            <a:r>
              <a:rPr lang="en" sz="1900">
                <a:latin typeface="Work Sans"/>
                <a:ea typeface="Work Sans"/>
                <a:cs typeface="Work Sans"/>
                <a:sym typeface="Work Sans"/>
              </a:rPr>
              <a:t>&lt;span style=”color:red;”&gt;</a:t>
            </a:r>
          </a:p>
          <a:p>
            <a:pPr lvl="0" rtl="0" algn="ctr">
              <a:spcBef>
                <a:spcPts val="0"/>
              </a:spcBef>
              <a:buNone/>
            </a:pPr>
            <a:r>
              <a:rPr lang="en" sz="1900">
                <a:latin typeface="Work Sans"/>
                <a:ea typeface="Work Sans"/>
                <a:cs typeface="Work Sans"/>
                <a:sym typeface="Work Sans"/>
              </a:rPr>
              <a:t>I am red</a:t>
            </a:r>
          </a:p>
          <a:p>
            <a:pPr lvl="0" rtl="0" algn="ctr">
              <a:spcBef>
                <a:spcPts val="0"/>
              </a:spcBef>
              <a:buNone/>
            </a:pPr>
            <a:r>
              <a:rPr lang="en" sz="1900">
                <a:latin typeface="Work Sans"/>
                <a:ea typeface="Work Sans"/>
                <a:cs typeface="Work Sans"/>
                <a:sym typeface="Work Sans"/>
              </a:rPr>
              <a:t>&lt;/span&gt;</a:t>
            </a:r>
          </a:p>
        </p:txBody>
      </p:sp>
      <p:sp>
        <p:nvSpPr>
          <p:cNvPr id="128" name="Shape 128"/>
          <p:cNvSpPr txBox="1"/>
          <p:nvPr>
            <p:ph idx="1" type="body"/>
          </p:nvPr>
        </p:nvSpPr>
        <p:spPr>
          <a:xfrm>
            <a:off x="352950" y="394125"/>
            <a:ext cx="3891900" cy="4321200"/>
          </a:xfrm>
          <a:prstGeom prst="rect">
            <a:avLst/>
          </a:prstGeom>
          <a:solidFill>
            <a:srgbClr val="000000"/>
          </a:solidFill>
        </p:spPr>
        <p:txBody>
          <a:bodyPr anchorCtr="0" anchor="t" bIns="91425" lIns="91425" rIns="91425" wrap="square" tIns="91425">
            <a:noAutofit/>
          </a:bodyPr>
          <a:lstStyle/>
          <a:p>
            <a:pPr lvl="0" rtl="0" algn="ctr">
              <a:spcBef>
                <a:spcPts val="0"/>
              </a:spcBef>
              <a:buNone/>
            </a:pPr>
            <a:r>
              <a:t/>
            </a:r>
            <a:endParaRPr sz="1600">
              <a:solidFill>
                <a:srgbClr val="FFFFFF"/>
              </a:solidFill>
              <a:latin typeface="Work Sans"/>
              <a:ea typeface="Work Sans"/>
              <a:cs typeface="Work Sans"/>
              <a:sym typeface="Work Sans"/>
            </a:endParaRPr>
          </a:p>
          <a:p>
            <a:pPr lvl="0" rtl="0" algn="ctr">
              <a:spcBef>
                <a:spcPts val="0"/>
              </a:spcBef>
              <a:buNone/>
            </a:pPr>
            <a:r>
              <a:rPr lang="en" sz="1600">
                <a:solidFill>
                  <a:srgbClr val="FFFFFF"/>
                </a:solidFill>
                <a:latin typeface="Work Sans"/>
                <a:ea typeface="Work Sans"/>
                <a:cs typeface="Work Sans"/>
                <a:sym typeface="Work Sans"/>
              </a:rPr>
              <a:t>If the tag in the box isn’t closed, then the text “ooo” has the effect from strong, too.</a:t>
            </a:r>
          </a:p>
          <a:p>
            <a:pPr lvl="0" rtl="0" algn="ctr">
              <a:spcBef>
                <a:spcPts val="0"/>
              </a:spcBef>
              <a:buNone/>
            </a:pPr>
            <a:r>
              <a:rPr lang="en" sz="1600">
                <a:solidFill>
                  <a:srgbClr val="FFFFFF"/>
                </a:solidFill>
                <a:latin typeface="Work Sans"/>
                <a:ea typeface="Work Sans"/>
                <a:cs typeface="Work Sans"/>
                <a:sym typeface="Work Sans"/>
              </a:rPr>
              <a:t>One might think that tags cut off automatically, but they can be chained together. It’s important to close tags that you open, otherwise the future items in your webpage will have unwanted effects!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179775"/>
            <a:ext cx="5471700" cy="755700"/>
          </a:xfrm>
          <a:prstGeom prst="rect">
            <a:avLst/>
          </a:prstGeom>
        </p:spPr>
        <p:txBody>
          <a:bodyPr anchorCtr="0" anchor="b" bIns="91425" lIns="91425" rIns="91425" wrap="square" tIns="91425">
            <a:noAutofit/>
          </a:bodyPr>
          <a:lstStyle/>
          <a:p>
            <a:pPr lvl="0" rtl="0">
              <a:spcBef>
                <a:spcPts val="0"/>
              </a:spcBef>
              <a:buNone/>
            </a:pPr>
            <a:r>
              <a:rPr lang="en">
                <a:latin typeface="Montserrat"/>
                <a:ea typeface="Montserrat"/>
                <a:cs typeface="Montserrat"/>
                <a:sym typeface="Montserrat"/>
              </a:rPr>
              <a:t>Webpage Structure</a:t>
            </a:r>
          </a:p>
        </p:txBody>
      </p:sp>
      <p:sp>
        <p:nvSpPr>
          <p:cNvPr id="134" name="Shape 134"/>
          <p:cNvSpPr txBox="1"/>
          <p:nvPr>
            <p:ph idx="1" type="body"/>
          </p:nvPr>
        </p:nvSpPr>
        <p:spPr>
          <a:xfrm>
            <a:off x="311700" y="982050"/>
            <a:ext cx="3579300" cy="3179400"/>
          </a:xfrm>
          <a:prstGeom prst="rect">
            <a:avLst/>
          </a:prstGeom>
        </p:spPr>
        <p:txBody>
          <a:bodyPr anchorCtr="0" anchor="t" bIns="91425" lIns="91425" rIns="91425" wrap="square" tIns="91425">
            <a:noAutofit/>
          </a:bodyPr>
          <a:lstStyle/>
          <a:p>
            <a:pPr lvl="0" rtl="0">
              <a:spcBef>
                <a:spcPts val="0"/>
              </a:spcBef>
              <a:buNone/>
            </a:pPr>
            <a:r>
              <a:rPr lang="en" sz="2400">
                <a:latin typeface="Work Sans"/>
                <a:ea typeface="Work Sans"/>
                <a:cs typeface="Work Sans"/>
                <a:sym typeface="Work Sans"/>
              </a:rPr>
              <a:t>Tags to learn</a:t>
            </a:r>
          </a:p>
          <a:p>
            <a:pPr indent="-381000" lvl="0" marL="457200" rtl="0">
              <a:spcBef>
                <a:spcPts val="0"/>
              </a:spcBef>
              <a:spcAft>
                <a:spcPts val="0"/>
              </a:spcAft>
              <a:buSzPct val="100000"/>
              <a:buFont typeface="Work Sans"/>
              <a:buAutoNum type="arabicPeriod"/>
            </a:pPr>
            <a:r>
              <a:rPr lang="en" sz="2400">
                <a:latin typeface="Work Sans"/>
                <a:ea typeface="Work Sans"/>
                <a:cs typeface="Work Sans"/>
                <a:sym typeface="Work Sans"/>
              </a:rPr>
              <a:t>&lt;html&gt;</a:t>
            </a:r>
          </a:p>
          <a:p>
            <a:pPr indent="-381000" lvl="0" marL="457200" rtl="0">
              <a:spcBef>
                <a:spcPts val="0"/>
              </a:spcBef>
              <a:spcAft>
                <a:spcPts val="0"/>
              </a:spcAft>
              <a:buSzPct val="100000"/>
              <a:buFont typeface="Work Sans"/>
              <a:buAutoNum type="arabicPeriod"/>
            </a:pPr>
            <a:r>
              <a:rPr lang="en" sz="2400">
                <a:latin typeface="Work Sans"/>
                <a:ea typeface="Work Sans"/>
                <a:cs typeface="Work Sans"/>
                <a:sym typeface="Work Sans"/>
              </a:rPr>
              <a:t>&lt;head&gt; &lt;body&gt;</a:t>
            </a:r>
          </a:p>
          <a:p>
            <a:pPr indent="-381000" lvl="0" marL="457200" rtl="0">
              <a:spcBef>
                <a:spcPts val="0"/>
              </a:spcBef>
              <a:buSzPct val="100000"/>
              <a:buFont typeface="Work Sans"/>
              <a:buAutoNum type="arabicPeriod"/>
            </a:pPr>
            <a:r>
              <a:rPr lang="en" sz="2400">
                <a:latin typeface="Work Sans"/>
                <a:ea typeface="Work Sans"/>
                <a:cs typeface="Work Sans"/>
                <a:sym typeface="Work Sans"/>
              </a:rPr>
              <a:t>&lt;title&gt;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522275" y="417375"/>
            <a:ext cx="2274300" cy="3747000"/>
          </a:xfrm>
          <a:prstGeom prst="rect">
            <a:avLst/>
          </a:prstGeom>
          <a:solidFill>
            <a:srgbClr val="000000"/>
          </a:solidFill>
        </p:spPr>
        <p:txBody>
          <a:bodyPr anchorCtr="0" anchor="b" bIns="91425" lIns="91425" rIns="91425" wrap="square" tIns="91425">
            <a:noAutofit/>
          </a:bodyPr>
          <a:lstStyle/>
          <a:p>
            <a:pPr indent="-381000" lvl="0" marL="457200" rtl="0">
              <a:spcBef>
                <a:spcPts val="0"/>
              </a:spcBef>
              <a:spcAft>
                <a:spcPts val="0"/>
              </a:spcAft>
              <a:buClr>
                <a:srgbClr val="FFFFFF"/>
              </a:buClr>
              <a:buSzPct val="100000"/>
              <a:buFont typeface="Montserrat"/>
              <a:buAutoNum type="arabicPeriod"/>
            </a:pPr>
            <a:r>
              <a:rPr lang="en">
                <a:solidFill>
                  <a:srgbClr val="FFFFFF"/>
                </a:solidFill>
                <a:highlight>
                  <a:srgbClr val="FFFF00"/>
                </a:highlight>
                <a:latin typeface="Montserrat"/>
                <a:ea typeface="Montserrat"/>
                <a:cs typeface="Montserrat"/>
                <a:sym typeface="Montserrat"/>
              </a:rPr>
              <a:t>Why do we indent?</a:t>
            </a:r>
          </a:p>
          <a:p>
            <a:pPr indent="-381000" lvl="0" marL="457200" rtl="0">
              <a:spcBef>
                <a:spcPts val="0"/>
              </a:spcBef>
              <a:buClr>
                <a:srgbClr val="FFFFFF"/>
              </a:buClr>
              <a:buSzPct val="100000"/>
              <a:buFont typeface="Montserrat"/>
              <a:buAutoNum type="arabicPeriod"/>
            </a:pPr>
            <a:r>
              <a:rPr lang="en">
                <a:solidFill>
                  <a:srgbClr val="FFFFFF"/>
                </a:solidFill>
                <a:latin typeface="Montserrat"/>
                <a:ea typeface="Montserrat"/>
                <a:cs typeface="Montserrat"/>
                <a:sym typeface="Montserrat"/>
              </a:rPr>
              <a:t>What does this page structure mean?</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t/>
            </a:r>
            <a:endParaRPr>
              <a:solidFill>
                <a:srgbClr val="FFFFFF"/>
              </a:solidFill>
              <a:latin typeface="Montserrat"/>
              <a:ea typeface="Montserrat"/>
              <a:cs typeface="Montserrat"/>
              <a:sym typeface="Montserrat"/>
            </a:endParaRPr>
          </a:p>
        </p:txBody>
      </p:sp>
      <p:sp>
        <p:nvSpPr>
          <p:cNvPr id="140" name="Shape 140"/>
          <p:cNvSpPr txBox="1"/>
          <p:nvPr>
            <p:ph idx="1" type="body"/>
          </p:nvPr>
        </p:nvSpPr>
        <p:spPr>
          <a:xfrm>
            <a:off x="474050" y="642600"/>
            <a:ext cx="3990600" cy="3179400"/>
          </a:xfrm>
          <a:prstGeom prst="rect">
            <a:avLst/>
          </a:prstGeom>
        </p:spPr>
        <p:txBody>
          <a:bodyPr anchorCtr="0" anchor="t" bIns="91425" lIns="91425" rIns="91425" wrap="square" tIns="91425">
            <a:noAutofit/>
          </a:bodyPr>
          <a:lstStyle/>
          <a:p>
            <a:pPr lvl="0">
              <a:lnSpc>
                <a:spcPct val="100000"/>
              </a:lnSpc>
              <a:spcBef>
                <a:spcPts val="0"/>
              </a:spcBef>
              <a:buNone/>
            </a:pPr>
            <a:r>
              <a:rPr lang="en" sz="1800">
                <a:latin typeface="Work Sans"/>
                <a:ea typeface="Work Sans"/>
                <a:cs typeface="Work Sans"/>
                <a:sym typeface="Work Sans"/>
              </a:rPr>
              <a:t>&lt;html&gt;</a:t>
            </a:r>
          </a:p>
          <a:p>
            <a:pPr lvl="0">
              <a:lnSpc>
                <a:spcPct val="100000"/>
              </a:lnSpc>
              <a:spcBef>
                <a:spcPts val="0"/>
              </a:spcBef>
              <a:buNone/>
            </a:pPr>
            <a:r>
              <a:rPr lang="en" sz="1800">
                <a:latin typeface="Work Sans"/>
                <a:ea typeface="Work Sans"/>
                <a:cs typeface="Work Sans"/>
                <a:sym typeface="Work Sans"/>
              </a:rPr>
              <a:t>	&lt;head&gt;</a:t>
            </a:r>
          </a:p>
          <a:p>
            <a:pPr lvl="0">
              <a:lnSpc>
                <a:spcPct val="100000"/>
              </a:lnSpc>
              <a:spcBef>
                <a:spcPts val="0"/>
              </a:spcBef>
              <a:buNone/>
            </a:pPr>
            <a:r>
              <a:rPr lang="en" sz="1800">
                <a:latin typeface="Work Sans"/>
                <a:ea typeface="Work Sans"/>
                <a:cs typeface="Work Sans"/>
                <a:sym typeface="Work Sans"/>
              </a:rPr>
              <a:t>	&lt;/head&gt;</a:t>
            </a:r>
          </a:p>
          <a:p>
            <a:pPr lvl="0">
              <a:lnSpc>
                <a:spcPct val="100000"/>
              </a:lnSpc>
              <a:spcBef>
                <a:spcPts val="0"/>
              </a:spcBef>
              <a:buNone/>
            </a:pPr>
            <a:r>
              <a:rPr lang="en" sz="1800">
                <a:latin typeface="Work Sans"/>
                <a:ea typeface="Work Sans"/>
                <a:cs typeface="Work Sans"/>
                <a:sym typeface="Work Sans"/>
              </a:rPr>
              <a:t>	&lt;body&gt;</a:t>
            </a:r>
          </a:p>
          <a:p>
            <a:pPr lvl="0">
              <a:lnSpc>
                <a:spcPct val="100000"/>
              </a:lnSpc>
              <a:spcBef>
                <a:spcPts val="0"/>
              </a:spcBef>
              <a:buNone/>
            </a:pPr>
            <a:r>
              <a:rPr lang="en" sz="1800">
                <a:latin typeface="Work Sans"/>
                <a:ea typeface="Work Sans"/>
                <a:cs typeface="Work Sans"/>
                <a:sym typeface="Work Sans"/>
              </a:rPr>
              <a:t>Insert text here. :) Hi!</a:t>
            </a:r>
          </a:p>
          <a:p>
            <a:pPr lvl="0">
              <a:lnSpc>
                <a:spcPct val="100000"/>
              </a:lnSpc>
              <a:spcBef>
                <a:spcPts val="0"/>
              </a:spcBef>
              <a:buNone/>
            </a:pPr>
            <a:r>
              <a:rPr lang="en" sz="1800">
                <a:latin typeface="Work Sans"/>
                <a:ea typeface="Work Sans"/>
                <a:cs typeface="Work Sans"/>
                <a:sym typeface="Work Sans"/>
              </a:rPr>
              <a:t>	&lt;/body&gt;</a:t>
            </a:r>
          </a:p>
          <a:p>
            <a:pPr lvl="0" rtl="0">
              <a:lnSpc>
                <a:spcPct val="100000"/>
              </a:lnSpc>
              <a:spcBef>
                <a:spcPts val="0"/>
              </a:spcBef>
              <a:buNone/>
            </a:pPr>
            <a:r>
              <a:rPr lang="en" sz="1800">
                <a:latin typeface="Work Sans"/>
                <a:ea typeface="Work Sans"/>
                <a:cs typeface="Work Sans"/>
                <a:sym typeface="Work Sans"/>
              </a:rPr>
              <a:t>&lt;/html&gt;</a:t>
            </a:r>
          </a:p>
        </p:txBody>
      </p:sp>
      <p:sp>
        <p:nvSpPr>
          <p:cNvPr id="141" name="Shape 141"/>
          <p:cNvSpPr txBox="1"/>
          <p:nvPr/>
        </p:nvSpPr>
        <p:spPr>
          <a:xfrm>
            <a:off x="6066675" y="50"/>
            <a:ext cx="3077400" cy="5143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rPr lang="en" sz="1700">
                <a:solidFill>
                  <a:schemeClr val="lt1"/>
                </a:solidFill>
                <a:latin typeface="Work Sans"/>
                <a:ea typeface="Work Sans"/>
                <a:cs typeface="Work Sans"/>
                <a:sym typeface="Work Sans"/>
              </a:rPr>
              <a:t>Notice how code isn’t in a straight line? There are tabs (or spaces) before the tags in between the &lt;html&gt; tag, which is the “parent” tag and the most outer wrapper.</a:t>
            </a:r>
          </a:p>
          <a:p>
            <a:pPr lvl="0" rtl="0">
              <a:spcBef>
                <a:spcPts val="0"/>
              </a:spcBef>
              <a:buNone/>
            </a:pPr>
            <a:r>
              <a:t/>
            </a:r>
            <a:endParaRPr sz="1700">
              <a:solidFill>
                <a:schemeClr val="lt1"/>
              </a:solidFill>
              <a:latin typeface="Work Sans"/>
              <a:ea typeface="Work Sans"/>
              <a:cs typeface="Work Sans"/>
              <a:sym typeface="Work Sans"/>
            </a:endParaRPr>
          </a:p>
          <a:p>
            <a:pPr lvl="0" rtl="0">
              <a:spcBef>
                <a:spcPts val="0"/>
              </a:spcBef>
              <a:buNone/>
            </a:pPr>
            <a:r>
              <a:rPr lang="en" sz="1700">
                <a:solidFill>
                  <a:schemeClr val="lt1"/>
                </a:solidFill>
                <a:latin typeface="Work Sans"/>
                <a:ea typeface="Work Sans"/>
                <a:cs typeface="Work Sans"/>
                <a:sym typeface="Work Sans"/>
              </a:rPr>
              <a:t>Code indentation is a habit that </a:t>
            </a:r>
            <a:r>
              <a:rPr i="1" lang="en" sz="1700">
                <a:solidFill>
                  <a:schemeClr val="lt1"/>
                </a:solidFill>
                <a:latin typeface="Work Sans"/>
                <a:ea typeface="Work Sans"/>
                <a:cs typeface="Work Sans"/>
                <a:sym typeface="Work Sans"/>
              </a:rPr>
              <a:t>must</a:t>
            </a:r>
            <a:r>
              <a:rPr lang="en" sz="1700">
                <a:solidFill>
                  <a:schemeClr val="lt1"/>
                </a:solidFill>
                <a:latin typeface="Work Sans"/>
                <a:ea typeface="Work Sans"/>
                <a:cs typeface="Work Sans"/>
                <a:sym typeface="Work Sans"/>
              </a:rPr>
              <a:t> be learned.</a:t>
            </a:r>
          </a:p>
          <a:p>
            <a:pPr lvl="0" rtl="0">
              <a:spcBef>
                <a:spcPts val="0"/>
              </a:spcBef>
              <a:buNone/>
            </a:pPr>
            <a:r>
              <a:t/>
            </a:r>
            <a:endParaRPr sz="1700">
              <a:solidFill>
                <a:schemeClr val="lt1"/>
              </a:solidFill>
              <a:latin typeface="Work Sans"/>
              <a:ea typeface="Work Sans"/>
              <a:cs typeface="Work Sans"/>
              <a:sym typeface="Work Sans"/>
            </a:endParaRPr>
          </a:p>
          <a:p>
            <a:pPr lvl="0" rtl="0">
              <a:spcBef>
                <a:spcPts val="0"/>
              </a:spcBef>
              <a:buNone/>
            </a:pPr>
            <a:r>
              <a:rPr lang="en" sz="1700">
                <a:solidFill>
                  <a:schemeClr val="lt1"/>
                </a:solidFill>
                <a:latin typeface="Work Sans"/>
                <a:ea typeface="Work Sans"/>
                <a:cs typeface="Work Sans"/>
                <a:sym typeface="Work Sans"/>
              </a:rPr>
              <a:t>There are some </a:t>
            </a:r>
          </a:p>
          <a:p>
            <a:pPr lvl="0" rtl="0">
              <a:spcBef>
                <a:spcPts val="0"/>
              </a:spcBef>
              <a:buNone/>
            </a:pPr>
            <a:r>
              <a:rPr lang="en" sz="1700">
                <a:solidFill>
                  <a:schemeClr val="lt1"/>
                </a:solidFill>
                <a:latin typeface="Work Sans"/>
                <a:ea typeface="Work Sans"/>
                <a:cs typeface="Work Sans"/>
                <a:sym typeface="Work Sans"/>
              </a:rPr>
              <a:t>programming languages where indentation is actually required, as it tells the interpreter of the code what should run and when.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522275" y="417375"/>
            <a:ext cx="2274300" cy="3747000"/>
          </a:xfrm>
          <a:prstGeom prst="rect">
            <a:avLst/>
          </a:prstGeom>
          <a:solidFill>
            <a:srgbClr val="000000"/>
          </a:solidFill>
        </p:spPr>
        <p:txBody>
          <a:bodyPr anchorCtr="0" anchor="b" bIns="91425" lIns="91425" rIns="91425" wrap="square" tIns="91425">
            <a:noAutofit/>
          </a:bodyPr>
          <a:lstStyle/>
          <a:p>
            <a:pPr indent="-381000" lvl="0" marL="457200" rtl="0">
              <a:spcBef>
                <a:spcPts val="0"/>
              </a:spcBef>
              <a:spcAft>
                <a:spcPts val="0"/>
              </a:spcAft>
              <a:buClr>
                <a:srgbClr val="FFFFFF"/>
              </a:buClr>
              <a:buSzPct val="100000"/>
              <a:buFont typeface="Montserrat"/>
              <a:buAutoNum type="arabicPeriod"/>
            </a:pPr>
            <a:r>
              <a:rPr lang="en">
                <a:solidFill>
                  <a:srgbClr val="FFFFFF"/>
                </a:solidFill>
                <a:highlight>
                  <a:srgbClr val="FFFF00"/>
                </a:highlight>
                <a:latin typeface="Montserrat"/>
                <a:ea typeface="Montserrat"/>
                <a:cs typeface="Montserrat"/>
                <a:sym typeface="Montserrat"/>
              </a:rPr>
              <a:t>Why do we indent?</a:t>
            </a:r>
          </a:p>
          <a:p>
            <a:pPr indent="-381000" lvl="0" marL="457200" rtl="0">
              <a:spcBef>
                <a:spcPts val="0"/>
              </a:spcBef>
              <a:buClr>
                <a:srgbClr val="FFFFFF"/>
              </a:buClr>
              <a:buSzPct val="100000"/>
              <a:buFont typeface="Montserrat"/>
              <a:buAutoNum type="arabicPeriod"/>
            </a:pPr>
            <a:r>
              <a:rPr lang="en">
                <a:solidFill>
                  <a:srgbClr val="FFFFFF"/>
                </a:solidFill>
                <a:latin typeface="Montserrat"/>
                <a:ea typeface="Montserrat"/>
                <a:cs typeface="Montserrat"/>
                <a:sym typeface="Montserrat"/>
              </a:rPr>
              <a:t>What does this page structure mean?</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t/>
            </a:r>
            <a:endParaRPr>
              <a:solidFill>
                <a:srgbClr val="FFFFFF"/>
              </a:solidFill>
              <a:latin typeface="Montserrat"/>
              <a:ea typeface="Montserrat"/>
              <a:cs typeface="Montserrat"/>
              <a:sym typeface="Montserrat"/>
            </a:endParaRPr>
          </a:p>
        </p:txBody>
      </p:sp>
      <p:sp>
        <p:nvSpPr>
          <p:cNvPr id="147" name="Shape 147"/>
          <p:cNvSpPr txBox="1"/>
          <p:nvPr>
            <p:ph idx="1" type="body"/>
          </p:nvPr>
        </p:nvSpPr>
        <p:spPr>
          <a:xfrm>
            <a:off x="474050" y="642600"/>
            <a:ext cx="3990600" cy="3179400"/>
          </a:xfrm>
          <a:prstGeom prst="rect">
            <a:avLst/>
          </a:prstGeom>
        </p:spPr>
        <p:txBody>
          <a:bodyPr anchorCtr="0" anchor="t" bIns="91425" lIns="91425" rIns="91425" wrap="square" tIns="91425">
            <a:noAutofit/>
          </a:bodyPr>
          <a:lstStyle/>
          <a:p>
            <a:pPr lvl="0" rtl="0">
              <a:lnSpc>
                <a:spcPct val="100000"/>
              </a:lnSpc>
              <a:spcBef>
                <a:spcPts val="0"/>
              </a:spcBef>
              <a:buNone/>
            </a:pPr>
            <a:r>
              <a:rPr lang="en" sz="1800">
                <a:latin typeface="Work Sans"/>
                <a:ea typeface="Work Sans"/>
                <a:cs typeface="Work Sans"/>
                <a:sym typeface="Work Sans"/>
              </a:rPr>
              <a:t>&lt;html&gt;</a:t>
            </a:r>
          </a:p>
          <a:p>
            <a:pPr lvl="0" rtl="0">
              <a:lnSpc>
                <a:spcPct val="100000"/>
              </a:lnSpc>
              <a:spcBef>
                <a:spcPts val="0"/>
              </a:spcBef>
              <a:buNone/>
            </a:pPr>
            <a:r>
              <a:rPr lang="en" sz="1800">
                <a:latin typeface="Work Sans"/>
                <a:ea typeface="Work Sans"/>
                <a:cs typeface="Work Sans"/>
                <a:sym typeface="Work Sans"/>
              </a:rPr>
              <a:t>	&lt;head&gt;</a:t>
            </a:r>
          </a:p>
          <a:p>
            <a:pPr lvl="0" rtl="0">
              <a:lnSpc>
                <a:spcPct val="100000"/>
              </a:lnSpc>
              <a:spcBef>
                <a:spcPts val="0"/>
              </a:spcBef>
              <a:buNone/>
            </a:pPr>
            <a:r>
              <a:rPr lang="en" sz="1800">
                <a:latin typeface="Work Sans"/>
                <a:ea typeface="Work Sans"/>
                <a:cs typeface="Work Sans"/>
                <a:sym typeface="Work Sans"/>
              </a:rPr>
              <a:t>	&lt;/head&gt;</a:t>
            </a:r>
          </a:p>
          <a:p>
            <a:pPr lvl="0" rtl="0">
              <a:lnSpc>
                <a:spcPct val="100000"/>
              </a:lnSpc>
              <a:spcBef>
                <a:spcPts val="0"/>
              </a:spcBef>
              <a:buNone/>
            </a:pPr>
            <a:r>
              <a:rPr lang="en" sz="1800">
                <a:latin typeface="Work Sans"/>
                <a:ea typeface="Work Sans"/>
                <a:cs typeface="Work Sans"/>
                <a:sym typeface="Work Sans"/>
              </a:rPr>
              <a:t>	&lt;body&gt;</a:t>
            </a:r>
          </a:p>
          <a:p>
            <a:pPr lvl="0" rtl="0">
              <a:lnSpc>
                <a:spcPct val="100000"/>
              </a:lnSpc>
              <a:spcBef>
                <a:spcPts val="0"/>
              </a:spcBef>
              <a:buNone/>
            </a:pPr>
            <a:r>
              <a:rPr lang="en" sz="1800">
                <a:latin typeface="Work Sans"/>
                <a:ea typeface="Work Sans"/>
                <a:cs typeface="Work Sans"/>
                <a:sym typeface="Work Sans"/>
              </a:rPr>
              <a:t>Insert text here. :) Hi!</a:t>
            </a:r>
          </a:p>
          <a:p>
            <a:pPr lvl="0" rtl="0">
              <a:lnSpc>
                <a:spcPct val="100000"/>
              </a:lnSpc>
              <a:spcBef>
                <a:spcPts val="0"/>
              </a:spcBef>
              <a:buNone/>
            </a:pPr>
            <a:r>
              <a:rPr lang="en" sz="1800">
                <a:latin typeface="Work Sans"/>
                <a:ea typeface="Work Sans"/>
                <a:cs typeface="Work Sans"/>
                <a:sym typeface="Work Sans"/>
              </a:rPr>
              <a:t>	&lt;/body&gt;</a:t>
            </a:r>
          </a:p>
          <a:p>
            <a:pPr lvl="0" rtl="0">
              <a:lnSpc>
                <a:spcPct val="100000"/>
              </a:lnSpc>
              <a:spcBef>
                <a:spcPts val="0"/>
              </a:spcBef>
              <a:buNone/>
            </a:pPr>
            <a:r>
              <a:rPr lang="en" sz="1800">
                <a:latin typeface="Work Sans"/>
                <a:ea typeface="Work Sans"/>
                <a:cs typeface="Work Sans"/>
                <a:sym typeface="Work Sans"/>
              </a:rPr>
              <a:t>&lt;/html&gt;</a:t>
            </a:r>
          </a:p>
        </p:txBody>
      </p:sp>
      <p:sp>
        <p:nvSpPr>
          <p:cNvPr id="148" name="Shape 148"/>
          <p:cNvSpPr txBox="1"/>
          <p:nvPr/>
        </p:nvSpPr>
        <p:spPr>
          <a:xfrm>
            <a:off x="6066675" y="50"/>
            <a:ext cx="3077400" cy="5143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rPr lang="en" sz="1700">
                <a:solidFill>
                  <a:schemeClr val="lt1"/>
                </a:solidFill>
                <a:latin typeface="Work Sans"/>
                <a:ea typeface="Work Sans"/>
                <a:cs typeface="Work Sans"/>
                <a:sym typeface="Work Sans"/>
              </a:rPr>
              <a:t>Indenting code keeps things readable and understandable. </a:t>
            </a:r>
          </a:p>
          <a:p>
            <a:pPr lvl="0" rtl="0">
              <a:spcBef>
                <a:spcPts val="0"/>
              </a:spcBef>
              <a:buNone/>
            </a:pPr>
            <a:r>
              <a:t/>
            </a:r>
            <a:endParaRPr sz="1700">
              <a:solidFill>
                <a:schemeClr val="lt1"/>
              </a:solidFill>
              <a:latin typeface="Work Sans"/>
              <a:ea typeface="Work Sans"/>
              <a:cs typeface="Work Sans"/>
              <a:sym typeface="Work Sans"/>
            </a:endParaRPr>
          </a:p>
          <a:p>
            <a:pPr lvl="0" rtl="0">
              <a:spcBef>
                <a:spcPts val="0"/>
              </a:spcBef>
              <a:buNone/>
            </a:pPr>
            <a:r>
              <a:rPr lang="en" sz="1700">
                <a:solidFill>
                  <a:schemeClr val="lt1"/>
                </a:solidFill>
                <a:latin typeface="Work Sans"/>
                <a:ea typeface="Work Sans"/>
                <a:cs typeface="Work Sans"/>
                <a:sym typeface="Work Sans"/>
              </a:rPr>
              <a:t>The more lengthy or complex your code gets, the more unreadable it will be when placed on a straight line. Defining areas and sections by indenting new major tags helps other programmers and yourself know where and how everything is.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522275" y="417375"/>
            <a:ext cx="2274300" cy="3747000"/>
          </a:xfrm>
          <a:prstGeom prst="rect">
            <a:avLst/>
          </a:prstGeom>
          <a:solidFill>
            <a:srgbClr val="000000"/>
          </a:solidFill>
        </p:spPr>
        <p:txBody>
          <a:bodyPr anchorCtr="0" anchor="b" bIns="91425" lIns="91425" rIns="91425" wrap="square" tIns="91425">
            <a:noAutofit/>
          </a:bodyPr>
          <a:lstStyle/>
          <a:p>
            <a:pPr indent="-381000" lvl="0" marL="457200" rtl="0">
              <a:spcBef>
                <a:spcPts val="0"/>
              </a:spcBef>
              <a:spcAft>
                <a:spcPts val="0"/>
              </a:spcAft>
              <a:buClr>
                <a:srgbClr val="FFFFFF"/>
              </a:buClr>
              <a:buSzPct val="100000"/>
              <a:buFont typeface="Montserrat"/>
              <a:buAutoNum type="arabicPeriod"/>
            </a:pPr>
            <a:r>
              <a:rPr lang="en">
                <a:solidFill>
                  <a:srgbClr val="FFFFFF"/>
                </a:solidFill>
                <a:highlight>
                  <a:srgbClr val="FFFF00"/>
                </a:highlight>
                <a:latin typeface="Montserrat"/>
                <a:ea typeface="Montserrat"/>
                <a:cs typeface="Montserrat"/>
                <a:sym typeface="Montserrat"/>
              </a:rPr>
              <a:t>Why do we indent?</a:t>
            </a:r>
          </a:p>
          <a:p>
            <a:pPr indent="-381000" lvl="0" marL="457200" rtl="0">
              <a:spcBef>
                <a:spcPts val="0"/>
              </a:spcBef>
              <a:buClr>
                <a:srgbClr val="FFFFFF"/>
              </a:buClr>
              <a:buSzPct val="100000"/>
              <a:buFont typeface="Montserrat"/>
              <a:buAutoNum type="arabicPeriod"/>
            </a:pPr>
            <a:r>
              <a:rPr lang="en">
                <a:solidFill>
                  <a:srgbClr val="FFFFFF"/>
                </a:solidFill>
                <a:latin typeface="Montserrat"/>
                <a:ea typeface="Montserrat"/>
                <a:cs typeface="Montserrat"/>
                <a:sym typeface="Montserrat"/>
              </a:rPr>
              <a:t>What does this page structure mean?</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t/>
            </a:r>
            <a:endParaRPr>
              <a:solidFill>
                <a:srgbClr val="FFFFFF"/>
              </a:solidFill>
              <a:latin typeface="Montserrat"/>
              <a:ea typeface="Montserrat"/>
              <a:cs typeface="Montserrat"/>
              <a:sym typeface="Montserrat"/>
            </a:endParaRPr>
          </a:p>
        </p:txBody>
      </p:sp>
      <p:sp>
        <p:nvSpPr>
          <p:cNvPr id="154" name="Shape 154"/>
          <p:cNvSpPr txBox="1"/>
          <p:nvPr>
            <p:ph idx="1" type="body"/>
          </p:nvPr>
        </p:nvSpPr>
        <p:spPr>
          <a:xfrm>
            <a:off x="474050" y="642600"/>
            <a:ext cx="3990600" cy="3179400"/>
          </a:xfrm>
          <a:prstGeom prst="rect">
            <a:avLst/>
          </a:prstGeom>
        </p:spPr>
        <p:txBody>
          <a:bodyPr anchorCtr="0" anchor="t" bIns="91425" lIns="91425" rIns="91425" wrap="square" tIns="91425">
            <a:noAutofit/>
          </a:bodyPr>
          <a:lstStyle/>
          <a:p>
            <a:pPr lvl="0" rtl="0">
              <a:lnSpc>
                <a:spcPct val="100000"/>
              </a:lnSpc>
              <a:spcBef>
                <a:spcPts val="0"/>
              </a:spcBef>
              <a:buNone/>
            </a:pPr>
            <a:r>
              <a:rPr lang="en" sz="1800">
                <a:latin typeface="Work Sans"/>
                <a:ea typeface="Work Sans"/>
                <a:cs typeface="Work Sans"/>
                <a:sym typeface="Work Sans"/>
              </a:rPr>
              <a:t>&lt;html&gt;</a:t>
            </a:r>
          </a:p>
          <a:p>
            <a:pPr lvl="0" rtl="0">
              <a:lnSpc>
                <a:spcPct val="100000"/>
              </a:lnSpc>
              <a:spcBef>
                <a:spcPts val="0"/>
              </a:spcBef>
              <a:buNone/>
            </a:pPr>
            <a:r>
              <a:rPr lang="en" sz="1800">
                <a:latin typeface="Work Sans"/>
                <a:ea typeface="Work Sans"/>
                <a:cs typeface="Work Sans"/>
                <a:sym typeface="Work Sans"/>
              </a:rPr>
              <a:t>	&lt;head&gt;</a:t>
            </a:r>
          </a:p>
          <a:p>
            <a:pPr lvl="0" rtl="0">
              <a:lnSpc>
                <a:spcPct val="100000"/>
              </a:lnSpc>
              <a:spcBef>
                <a:spcPts val="0"/>
              </a:spcBef>
              <a:buNone/>
            </a:pPr>
            <a:r>
              <a:rPr lang="en" sz="1800">
                <a:latin typeface="Work Sans"/>
                <a:ea typeface="Work Sans"/>
                <a:cs typeface="Work Sans"/>
                <a:sym typeface="Work Sans"/>
              </a:rPr>
              <a:t>	&lt;/head&gt;</a:t>
            </a:r>
          </a:p>
          <a:p>
            <a:pPr lvl="0" rtl="0">
              <a:lnSpc>
                <a:spcPct val="100000"/>
              </a:lnSpc>
              <a:spcBef>
                <a:spcPts val="0"/>
              </a:spcBef>
              <a:buNone/>
            </a:pPr>
            <a:r>
              <a:rPr lang="en" sz="1800">
                <a:latin typeface="Work Sans"/>
                <a:ea typeface="Work Sans"/>
                <a:cs typeface="Work Sans"/>
                <a:sym typeface="Work Sans"/>
              </a:rPr>
              <a:t>	&lt;body&gt;</a:t>
            </a:r>
          </a:p>
          <a:p>
            <a:pPr lvl="0" rtl="0">
              <a:lnSpc>
                <a:spcPct val="100000"/>
              </a:lnSpc>
              <a:spcBef>
                <a:spcPts val="0"/>
              </a:spcBef>
              <a:buNone/>
            </a:pPr>
            <a:r>
              <a:rPr lang="en" sz="1800">
                <a:latin typeface="Work Sans"/>
                <a:ea typeface="Work Sans"/>
                <a:cs typeface="Work Sans"/>
                <a:sym typeface="Work Sans"/>
              </a:rPr>
              <a:t>Insert text here. :) Hi!</a:t>
            </a:r>
          </a:p>
          <a:p>
            <a:pPr lvl="0" rtl="0">
              <a:lnSpc>
                <a:spcPct val="100000"/>
              </a:lnSpc>
              <a:spcBef>
                <a:spcPts val="0"/>
              </a:spcBef>
              <a:buNone/>
            </a:pPr>
            <a:r>
              <a:rPr lang="en" sz="1800">
                <a:latin typeface="Work Sans"/>
                <a:ea typeface="Work Sans"/>
                <a:cs typeface="Work Sans"/>
                <a:sym typeface="Work Sans"/>
              </a:rPr>
              <a:t>	&lt;/body&gt;</a:t>
            </a:r>
          </a:p>
          <a:p>
            <a:pPr lvl="0" rtl="0">
              <a:lnSpc>
                <a:spcPct val="100000"/>
              </a:lnSpc>
              <a:spcBef>
                <a:spcPts val="0"/>
              </a:spcBef>
              <a:buNone/>
            </a:pPr>
            <a:r>
              <a:rPr lang="en" sz="1800">
                <a:latin typeface="Work Sans"/>
                <a:ea typeface="Work Sans"/>
                <a:cs typeface="Work Sans"/>
                <a:sym typeface="Work Sans"/>
              </a:rPr>
              <a:t>&lt;/html&gt;</a:t>
            </a:r>
          </a:p>
        </p:txBody>
      </p:sp>
      <p:sp>
        <p:nvSpPr>
          <p:cNvPr id="155" name="Shape 155"/>
          <p:cNvSpPr txBox="1"/>
          <p:nvPr/>
        </p:nvSpPr>
        <p:spPr>
          <a:xfrm>
            <a:off x="6066675" y="50"/>
            <a:ext cx="3077400" cy="5143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rPr lang="en" sz="1700">
                <a:solidFill>
                  <a:schemeClr val="lt1"/>
                </a:solidFill>
                <a:latin typeface="Work Sans"/>
                <a:ea typeface="Work Sans"/>
                <a:cs typeface="Work Sans"/>
                <a:sym typeface="Work Sans"/>
              </a:rPr>
              <a:t>Depending on the individual, people might not indent the &lt;head&gt; and &lt;body&gt; tags that comprise a webpage because they know it will always be there.</a:t>
            </a:r>
          </a:p>
          <a:p>
            <a:pPr lvl="0" rtl="0">
              <a:spcBef>
                <a:spcPts val="0"/>
              </a:spcBef>
              <a:buNone/>
            </a:pPr>
            <a:r>
              <a:t/>
            </a:r>
            <a:endParaRPr sz="1700">
              <a:solidFill>
                <a:schemeClr val="lt1"/>
              </a:solidFill>
              <a:latin typeface="Work Sans"/>
              <a:ea typeface="Work Sans"/>
              <a:cs typeface="Work Sans"/>
              <a:sym typeface="Work Sans"/>
            </a:endParaRPr>
          </a:p>
          <a:p>
            <a:pPr lvl="0" rtl="0">
              <a:spcBef>
                <a:spcPts val="0"/>
              </a:spcBef>
              <a:buNone/>
            </a:pPr>
            <a:r>
              <a:rPr lang="en" sz="1700">
                <a:solidFill>
                  <a:schemeClr val="lt1"/>
                </a:solidFill>
                <a:latin typeface="Work Sans"/>
                <a:ea typeface="Work Sans"/>
                <a:cs typeface="Work Sans"/>
                <a:sym typeface="Work Sans"/>
              </a:rPr>
              <a:t>Further, though, when beginning to work with lots of different text styles, divs, links… it’s best to start indenting!</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522275" y="417375"/>
            <a:ext cx="2274300" cy="3747000"/>
          </a:xfrm>
          <a:prstGeom prst="rect">
            <a:avLst/>
          </a:prstGeom>
          <a:solidFill>
            <a:srgbClr val="000000"/>
          </a:solidFill>
        </p:spPr>
        <p:txBody>
          <a:bodyPr anchorCtr="0" anchor="b" bIns="91425" lIns="91425" rIns="91425" wrap="square" tIns="91425">
            <a:noAutofit/>
          </a:bodyPr>
          <a:lstStyle/>
          <a:p>
            <a:pPr indent="-381000" lvl="0" marL="457200" rtl="0">
              <a:spcBef>
                <a:spcPts val="0"/>
              </a:spcBef>
              <a:spcAft>
                <a:spcPts val="0"/>
              </a:spcAft>
              <a:buClr>
                <a:srgbClr val="FFFFFF"/>
              </a:buClr>
              <a:buSzPct val="100000"/>
              <a:buFont typeface="Montserrat"/>
              <a:buAutoNum type="arabicPeriod"/>
            </a:pPr>
            <a:r>
              <a:rPr lang="en">
                <a:solidFill>
                  <a:srgbClr val="FFFFFF"/>
                </a:solidFill>
                <a:latin typeface="Montserrat"/>
                <a:ea typeface="Montserrat"/>
                <a:cs typeface="Montserrat"/>
                <a:sym typeface="Montserrat"/>
              </a:rPr>
              <a:t>Why do we indent?</a:t>
            </a:r>
          </a:p>
          <a:p>
            <a:pPr indent="-381000" lvl="0" marL="457200" rtl="0">
              <a:spcBef>
                <a:spcPts val="0"/>
              </a:spcBef>
              <a:buClr>
                <a:srgbClr val="FFFFFF"/>
              </a:buClr>
              <a:buSzPct val="100000"/>
              <a:buFont typeface="Montserrat"/>
              <a:buAutoNum type="arabicPeriod"/>
            </a:pPr>
            <a:r>
              <a:rPr lang="en">
                <a:solidFill>
                  <a:srgbClr val="FFFFFF"/>
                </a:solidFill>
                <a:highlight>
                  <a:srgbClr val="F1C232"/>
                </a:highlight>
                <a:latin typeface="Montserrat"/>
                <a:ea typeface="Montserrat"/>
                <a:cs typeface="Montserrat"/>
                <a:sym typeface="Montserrat"/>
              </a:rPr>
              <a:t>What does this page structure mean?</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t/>
            </a:r>
            <a:endParaRPr>
              <a:solidFill>
                <a:srgbClr val="FFFFFF"/>
              </a:solidFill>
              <a:latin typeface="Montserrat"/>
              <a:ea typeface="Montserrat"/>
              <a:cs typeface="Montserrat"/>
              <a:sym typeface="Montserrat"/>
            </a:endParaRPr>
          </a:p>
        </p:txBody>
      </p:sp>
      <p:sp>
        <p:nvSpPr>
          <p:cNvPr id="161" name="Shape 161"/>
          <p:cNvSpPr txBox="1"/>
          <p:nvPr>
            <p:ph idx="1" type="body"/>
          </p:nvPr>
        </p:nvSpPr>
        <p:spPr>
          <a:xfrm>
            <a:off x="474050" y="642600"/>
            <a:ext cx="3990600" cy="3179400"/>
          </a:xfrm>
          <a:prstGeom prst="rect">
            <a:avLst/>
          </a:prstGeom>
        </p:spPr>
        <p:txBody>
          <a:bodyPr anchorCtr="0" anchor="t" bIns="91425" lIns="91425" rIns="91425" wrap="square" tIns="91425">
            <a:noAutofit/>
          </a:bodyPr>
          <a:lstStyle/>
          <a:p>
            <a:pPr lvl="0" rtl="0">
              <a:lnSpc>
                <a:spcPct val="100000"/>
              </a:lnSpc>
              <a:spcBef>
                <a:spcPts val="0"/>
              </a:spcBef>
              <a:buNone/>
            </a:pPr>
            <a:r>
              <a:rPr lang="en" sz="1800">
                <a:latin typeface="Work Sans"/>
                <a:ea typeface="Work Sans"/>
                <a:cs typeface="Work Sans"/>
                <a:sym typeface="Work Sans"/>
              </a:rPr>
              <a:t>&lt;html&gt;</a:t>
            </a:r>
          </a:p>
          <a:p>
            <a:pPr lvl="0" rtl="0">
              <a:lnSpc>
                <a:spcPct val="100000"/>
              </a:lnSpc>
              <a:spcBef>
                <a:spcPts val="0"/>
              </a:spcBef>
              <a:buNone/>
            </a:pPr>
            <a:r>
              <a:rPr lang="en" sz="1800">
                <a:latin typeface="Work Sans"/>
                <a:ea typeface="Work Sans"/>
                <a:cs typeface="Work Sans"/>
                <a:sym typeface="Work Sans"/>
              </a:rPr>
              <a:t>	&lt;head&gt;</a:t>
            </a:r>
          </a:p>
          <a:p>
            <a:pPr lvl="0" rtl="0">
              <a:lnSpc>
                <a:spcPct val="100000"/>
              </a:lnSpc>
              <a:spcBef>
                <a:spcPts val="0"/>
              </a:spcBef>
              <a:buNone/>
            </a:pPr>
            <a:r>
              <a:rPr lang="en" sz="1800">
                <a:latin typeface="Work Sans"/>
                <a:ea typeface="Work Sans"/>
                <a:cs typeface="Work Sans"/>
                <a:sym typeface="Work Sans"/>
              </a:rPr>
              <a:t>	&lt;/head&gt;</a:t>
            </a:r>
          </a:p>
          <a:p>
            <a:pPr lvl="0" rtl="0">
              <a:lnSpc>
                <a:spcPct val="100000"/>
              </a:lnSpc>
              <a:spcBef>
                <a:spcPts val="0"/>
              </a:spcBef>
              <a:buNone/>
            </a:pPr>
            <a:r>
              <a:rPr lang="en" sz="1800">
                <a:latin typeface="Work Sans"/>
                <a:ea typeface="Work Sans"/>
                <a:cs typeface="Work Sans"/>
                <a:sym typeface="Work Sans"/>
              </a:rPr>
              <a:t>	&lt;body&gt;</a:t>
            </a:r>
          </a:p>
          <a:p>
            <a:pPr lvl="0" rtl="0">
              <a:lnSpc>
                <a:spcPct val="100000"/>
              </a:lnSpc>
              <a:spcBef>
                <a:spcPts val="0"/>
              </a:spcBef>
              <a:buNone/>
            </a:pPr>
            <a:r>
              <a:rPr lang="en" sz="1800">
                <a:latin typeface="Work Sans"/>
                <a:ea typeface="Work Sans"/>
                <a:cs typeface="Work Sans"/>
                <a:sym typeface="Work Sans"/>
              </a:rPr>
              <a:t>Insert text here. :) Hi!</a:t>
            </a:r>
          </a:p>
          <a:p>
            <a:pPr lvl="0" rtl="0">
              <a:lnSpc>
                <a:spcPct val="100000"/>
              </a:lnSpc>
              <a:spcBef>
                <a:spcPts val="0"/>
              </a:spcBef>
              <a:buNone/>
            </a:pPr>
            <a:r>
              <a:rPr lang="en" sz="1800">
                <a:latin typeface="Work Sans"/>
                <a:ea typeface="Work Sans"/>
                <a:cs typeface="Work Sans"/>
                <a:sym typeface="Work Sans"/>
              </a:rPr>
              <a:t>	&lt;/body&gt;</a:t>
            </a:r>
          </a:p>
          <a:p>
            <a:pPr lvl="0" rtl="0">
              <a:lnSpc>
                <a:spcPct val="100000"/>
              </a:lnSpc>
              <a:spcBef>
                <a:spcPts val="0"/>
              </a:spcBef>
              <a:buNone/>
            </a:pPr>
            <a:r>
              <a:rPr lang="en" sz="1800">
                <a:latin typeface="Work Sans"/>
                <a:ea typeface="Work Sans"/>
                <a:cs typeface="Work Sans"/>
                <a:sym typeface="Work Sans"/>
              </a:rPr>
              <a:t>&lt;/html&gt;</a:t>
            </a:r>
          </a:p>
        </p:txBody>
      </p:sp>
      <p:sp>
        <p:nvSpPr>
          <p:cNvPr id="162" name="Shape 162"/>
          <p:cNvSpPr txBox="1"/>
          <p:nvPr/>
        </p:nvSpPr>
        <p:spPr>
          <a:xfrm>
            <a:off x="6066675" y="50"/>
            <a:ext cx="3077400" cy="5143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rPr lang="en" sz="1700">
                <a:solidFill>
                  <a:schemeClr val="lt1"/>
                </a:solidFill>
                <a:latin typeface="Work Sans"/>
                <a:ea typeface="Work Sans"/>
                <a:cs typeface="Work Sans"/>
                <a:sym typeface="Work Sans"/>
              </a:rPr>
              <a:t>This page structure is the </a:t>
            </a:r>
            <a:r>
              <a:rPr b="1" lang="en" sz="1700">
                <a:solidFill>
                  <a:schemeClr val="lt1"/>
                </a:solidFill>
                <a:latin typeface="Work Sans"/>
                <a:ea typeface="Work Sans"/>
                <a:cs typeface="Work Sans"/>
                <a:sym typeface="Work Sans"/>
              </a:rPr>
              <a:t>basic structure of an HTML webpage</a:t>
            </a:r>
            <a:r>
              <a:rPr lang="en" sz="1700">
                <a:solidFill>
                  <a:schemeClr val="lt1"/>
                </a:solidFill>
                <a:latin typeface="Work Sans"/>
                <a:ea typeface="Work Sans"/>
                <a:cs typeface="Work Sans"/>
                <a:sym typeface="Work Sans"/>
              </a:rPr>
              <a:t>.</a:t>
            </a:r>
          </a:p>
          <a:p>
            <a:pPr lvl="0" rtl="0">
              <a:spcBef>
                <a:spcPts val="0"/>
              </a:spcBef>
              <a:buNone/>
            </a:pPr>
            <a:r>
              <a:t/>
            </a:r>
            <a:endParaRPr sz="1700">
              <a:solidFill>
                <a:schemeClr val="lt1"/>
              </a:solidFill>
              <a:latin typeface="Work Sans"/>
              <a:ea typeface="Work Sans"/>
              <a:cs typeface="Work Sans"/>
              <a:sym typeface="Work Sans"/>
            </a:endParaRPr>
          </a:p>
          <a:p>
            <a:pPr lvl="0" rtl="0">
              <a:spcBef>
                <a:spcPts val="0"/>
              </a:spcBef>
              <a:buNone/>
            </a:pPr>
            <a:r>
              <a:rPr lang="en" sz="1700">
                <a:solidFill>
                  <a:schemeClr val="lt1"/>
                </a:solidFill>
                <a:latin typeface="Work Sans"/>
                <a:ea typeface="Work Sans"/>
                <a:cs typeface="Work Sans"/>
                <a:sym typeface="Work Sans"/>
              </a:rPr>
              <a:t>You start with of course, the essential &lt;html&gt; and end with its closing tag.</a:t>
            </a:r>
          </a:p>
          <a:p>
            <a:pPr lvl="0" rtl="0">
              <a:spcBef>
                <a:spcPts val="0"/>
              </a:spcBef>
              <a:buNone/>
            </a:pPr>
            <a:r>
              <a:t/>
            </a:r>
            <a:endParaRPr sz="1700">
              <a:solidFill>
                <a:schemeClr val="lt1"/>
              </a:solidFill>
              <a:latin typeface="Work Sans"/>
              <a:ea typeface="Work Sans"/>
              <a:cs typeface="Work Sans"/>
              <a:sym typeface="Work Sans"/>
            </a:endParaRPr>
          </a:p>
          <a:p>
            <a:pPr lvl="0" rtl="0">
              <a:spcBef>
                <a:spcPts val="0"/>
              </a:spcBef>
              <a:buNone/>
            </a:pPr>
            <a:r>
              <a:rPr i="1" lang="en" sz="1700">
                <a:solidFill>
                  <a:schemeClr val="lt1"/>
                </a:solidFill>
                <a:latin typeface="Work Sans"/>
                <a:ea typeface="Work Sans"/>
                <a:cs typeface="Work Sans"/>
                <a:sym typeface="Work Sans"/>
              </a:rPr>
              <a:t>What does it do?</a:t>
            </a:r>
            <a:r>
              <a:rPr lang="en" sz="1700">
                <a:solidFill>
                  <a:schemeClr val="lt1"/>
                </a:solidFill>
                <a:latin typeface="Work Sans"/>
                <a:ea typeface="Work Sans"/>
                <a:cs typeface="Work Sans"/>
                <a:sym typeface="Work Sans"/>
              </a:rPr>
              <a:t> This informs your computer that this is an HTML document… an HTML webpage in the making!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522275" y="417375"/>
            <a:ext cx="2274300" cy="3747000"/>
          </a:xfrm>
          <a:prstGeom prst="rect">
            <a:avLst/>
          </a:prstGeom>
          <a:solidFill>
            <a:srgbClr val="000000"/>
          </a:solidFill>
        </p:spPr>
        <p:txBody>
          <a:bodyPr anchorCtr="0" anchor="b" bIns="91425" lIns="91425" rIns="91425" wrap="square" tIns="91425">
            <a:noAutofit/>
          </a:bodyPr>
          <a:lstStyle/>
          <a:p>
            <a:pPr indent="-381000" lvl="0" marL="457200" rtl="0">
              <a:spcBef>
                <a:spcPts val="0"/>
              </a:spcBef>
              <a:spcAft>
                <a:spcPts val="0"/>
              </a:spcAft>
              <a:buClr>
                <a:srgbClr val="FFFFFF"/>
              </a:buClr>
              <a:buSzPct val="100000"/>
              <a:buFont typeface="Montserrat"/>
              <a:buAutoNum type="arabicPeriod"/>
            </a:pPr>
            <a:r>
              <a:rPr lang="en">
                <a:solidFill>
                  <a:srgbClr val="FFFFFF"/>
                </a:solidFill>
                <a:latin typeface="Montserrat"/>
                <a:ea typeface="Montserrat"/>
                <a:cs typeface="Montserrat"/>
                <a:sym typeface="Montserrat"/>
              </a:rPr>
              <a:t>Why do we indent?</a:t>
            </a:r>
          </a:p>
          <a:p>
            <a:pPr indent="-381000" lvl="0" marL="457200" rtl="0">
              <a:spcBef>
                <a:spcPts val="0"/>
              </a:spcBef>
              <a:buClr>
                <a:srgbClr val="FFFFFF"/>
              </a:buClr>
              <a:buSzPct val="100000"/>
              <a:buFont typeface="Montserrat"/>
              <a:buAutoNum type="arabicPeriod"/>
            </a:pPr>
            <a:r>
              <a:rPr lang="en">
                <a:solidFill>
                  <a:srgbClr val="FFFFFF"/>
                </a:solidFill>
                <a:highlight>
                  <a:srgbClr val="F1C232"/>
                </a:highlight>
                <a:latin typeface="Montserrat"/>
                <a:ea typeface="Montserrat"/>
                <a:cs typeface="Montserrat"/>
                <a:sym typeface="Montserrat"/>
              </a:rPr>
              <a:t>What does this page structure mean?</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t/>
            </a:r>
            <a:endParaRPr>
              <a:solidFill>
                <a:srgbClr val="FFFFFF"/>
              </a:solidFill>
              <a:latin typeface="Montserrat"/>
              <a:ea typeface="Montserrat"/>
              <a:cs typeface="Montserrat"/>
              <a:sym typeface="Montserrat"/>
            </a:endParaRPr>
          </a:p>
        </p:txBody>
      </p:sp>
      <p:sp>
        <p:nvSpPr>
          <p:cNvPr id="168" name="Shape 168"/>
          <p:cNvSpPr txBox="1"/>
          <p:nvPr>
            <p:ph idx="1" type="body"/>
          </p:nvPr>
        </p:nvSpPr>
        <p:spPr>
          <a:xfrm>
            <a:off x="474050" y="642600"/>
            <a:ext cx="3990600" cy="3179400"/>
          </a:xfrm>
          <a:prstGeom prst="rect">
            <a:avLst/>
          </a:prstGeom>
        </p:spPr>
        <p:txBody>
          <a:bodyPr anchorCtr="0" anchor="t" bIns="91425" lIns="91425" rIns="91425" wrap="square" tIns="91425">
            <a:noAutofit/>
          </a:bodyPr>
          <a:lstStyle/>
          <a:p>
            <a:pPr lvl="0" rtl="0">
              <a:lnSpc>
                <a:spcPct val="100000"/>
              </a:lnSpc>
              <a:spcBef>
                <a:spcPts val="0"/>
              </a:spcBef>
              <a:buNone/>
            </a:pPr>
            <a:r>
              <a:rPr lang="en" sz="1800">
                <a:latin typeface="Work Sans"/>
                <a:ea typeface="Work Sans"/>
                <a:cs typeface="Work Sans"/>
                <a:sym typeface="Work Sans"/>
              </a:rPr>
              <a:t>&lt;html&gt;</a:t>
            </a:r>
          </a:p>
          <a:p>
            <a:pPr lvl="0" rtl="0">
              <a:lnSpc>
                <a:spcPct val="100000"/>
              </a:lnSpc>
              <a:spcBef>
                <a:spcPts val="0"/>
              </a:spcBef>
              <a:buNone/>
            </a:pPr>
            <a:r>
              <a:rPr lang="en" sz="1800">
                <a:latin typeface="Work Sans"/>
                <a:ea typeface="Work Sans"/>
                <a:cs typeface="Work Sans"/>
                <a:sym typeface="Work Sans"/>
              </a:rPr>
              <a:t>	&lt;head&gt;</a:t>
            </a:r>
          </a:p>
          <a:p>
            <a:pPr lvl="0" rtl="0">
              <a:lnSpc>
                <a:spcPct val="100000"/>
              </a:lnSpc>
              <a:spcBef>
                <a:spcPts val="0"/>
              </a:spcBef>
              <a:buNone/>
            </a:pPr>
            <a:r>
              <a:rPr lang="en" sz="1800">
                <a:latin typeface="Work Sans"/>
                <a:ea typeface="Work Sans"/>
                <a:cs typeface="Work Sans"/>
                <a:sym typeface="Work Sans"/>
              </a:rPr>
              <a:t>	&lt;/head&gt;</a:t>
            </a:r>
          </a:p>
          <a:p>
            <a:pPr lvl="0" rtl="0">
              <a:lnSpc>
                <a:spcPct val="100000"/>
              </a:lnSpc>
              <a:spcBef>
                <a:spcPts val="0"/>
              </a:spcBef>
              <a:buNone/>
            </a:pPr>
            <a:r>
              <a:rPr lang="en" sz="1800">
                <a:latin typeface="Work Sans"/>
                <a:ea typeface="Work Sans"/>
                <a:cs typeface="Work Sans"/>
                <a:sym typeface="Work Sans"/>
              </a:rPr>
              <a:t>	&lt;body&gt;</a:t>
            </a:r>
          </a:p>
          <a:p>
            <a:pPr lvl="0" rtl="0">
              <a:lnSpc>
                <a:spcPct val="100000"/>
              </a:lnSpc>
              <a:spcBef>
                <a:spcPts val="0"/>
              </a:spcBef>
              <a:buNone/>
            </a:pPr>
            <a:r>
              <a:rPr lang="en" sz="1800">
                <a:latin typeface="Work Sans"/>
                <a:ea typeface="Work Sans"/>
                <a:cs typeface="Work Sans"/>
                <a:sym typeface="Work Sans"/>
              </a:rPr>
              <a:t>Insert text here. :) Hi!</a:t>
            </a:r>
          </a:p>
          <a:p>
            <a:pPr lvl="0" rtl="0">
              <a:lnSpc>
                <a:spcPct val="100000"/>
              </a:lnSpc>
              <a:spcBef>
                <a:spcPts val="0"/>
              </a:spcBef>
              <a:buNone/>
            </a:pPr>
            <a:r>
              <a:rPr lang="en" sz="1800">
                <a:latin typeface="Work Sans"/>
                <a:ea typeface="Work Sans"/>
                <a:cs typeface="Work Sans"/>
                <a:sym typeface="Work Sans"/>
              </a:rPr>
              <a:t>	&lt;/body&gt;</a:t>
            </a:r>
          </a:p>
          <a:p>
            <a:pPr lvl="0" rtl="0">
              <a:lnSpc>
                <a:spcPct val="100000"/>
              </a:lnSpc>
              <a:spcBef>
                <a:spcPts val="0"/>
              </a:spcBef>
              <a:buNone/>
            </a:pPr>
            <a:r>
              <a:rPr lang="en" sz="1800">
                <a:latin typeface="Work Sans"/>
                <a:ea typeface="Work Sans"/>
                <a:cs typeface="Work Sans"/>
                <a:sym typeface="Work Sans"/>
              </a:rPr>
              <a:t>&lt;/html&gt;</a:t>
            </a:r>
          </a:p>
        </p:txBody>
      </p:sp>
      <p:sp>
        <p:nvSpPr>
          <p:cNvPr id="169" name="Shape 169"/>
          <p:cNvSpPr txBox="1"/>
          <p:nvPr/>
        </p:nvSpPr>
        <p:spPr>
          <a:xfrm>
            <a:off x="6066675" y="50"/>
            <a:ext cx="3077400" cy="5143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rPr lang="en" sz="1700">
                <a:solidFill>
                  <a:schemeClr val="lt1"/>
                </a:solidFill>
                <a:latin typeface="Work Sans"/>
                <a:ea typeface="Work Sans"/>
                <a:cs typeface="Work Sans"/>
                <a:sym typeface="Work Sans"/>
              </a:rPr>
              <a:t>&lt;head&gt; comes right after html and before the body. It doesn’t have the content, but it does have things that style, organize, and classify the webpage  before it runs.</a:t>
            </a:r>
          </a:p>
          <a:p>
            <a:pPr lvl="0" rtl="0">
              <a:spcBef>
                <a:spcPts val="0"/>
              </a:spcBef>
              <a:buNone/>
            </a:pPr>
            <a:r>
              <a:t/>
            </a:r>
            <a:endParaRPr sz="1700">
              <a:solidFill>
                <a:schemeClr val="lt1"/>
              </a:solidFill>
              <a:latin typeface="Work Sans"/>
              <a:ea typeface="Work Sans"/>
              <a:cs typeface="Work Sans"/>
              <a:sym typeface="Work Sans"/>
            </a:endParaRPr>
          </a:p>
          <a:p>
            <a:pPr lvl="0" rtl="0">
              <a:spcBef>
                <a:spcPts val="0"/>
              </a:spcBef>
              <a:buNone/>
            </a:pPr>
            <a:r>
              <a:rPr lang="en" sz="1700">
                <a:solidFill>
                  <a:schemeClr val="lt1"/>
                </a:solidFill>
                <a:latin typeface="Work Sans"/>
                <a:ea typeface="Work Sans"/>
                <a:cs typeface="Work Sans"/>
                <a:sym typeface="Work Sans"/>
              </a:rPr>
              <a:t>For example, see the title of the webpage up on top of your screen? The one on the tab? That’s defined by a &lt;title&gt; tag placed in the head! </a:t>
            </a:r>
          </a:p>
          <a:p>
            <a:pPr lvl="0" rtl="0">
              <a:spcBef>
                <a:spcPts val="0"/>
              </a:spcBef>
              <a:buNone/>
            </a:pPr>
            <a:r>
              <a:t/>
            </a:r>
            <a:endParaRPr sz="1700">
              <a:solidFill>
                <a:schemeClr val="lt1"/>
              </a:solidFill>
              <a:latin typeface="Work Sans"/>
              <a:ea typeface="Work Sans"/>
              <a:cs typeface="Work Sans"/>
              <a:sym typeface="Work Sans"/>
            </a:endParaRPr>
          </a:p>
          <a:p>
            <a:pPr lvl="0" rtl="0">
              <a:spcBef>
                <a:spcPts val="0"/>
              </a:spcBef>
              <a:buNone/>
            </a:pPr>
            <a:r>
              <a:rPr lang="en" sz="1700">
                <a:solidFill>
                  <a:schemeClr val="lt1"/>
                </a:solidFill>
                <a:latin typeface="Work Sans"/>
                <a:ea typeface="Work Sans"/>
                <a:cs typeface="Work Sans"/>
                <a:sym typeface="Work Sans"/>
              </a:rPr>
              <a:t>The content in &lt;head&gt; “runs” the webpage.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522275" y="417375"/>
            <a:ext cx="2274300" cy="3747000"/>
          </a:xfrm>
          <a:prstGeom prst="rect">
            <a:avLst/>
          </a:prstGeom>
          <a:solidFill>
            <a:srgbClr val="000000"/>
          </a:solidFill>
        </p:spPr>
        <p:txBody>
          <a:bodyPr anchorCtr="0" anchor="b" bIns="91425" lIns="91425" rIns="91425" wrap="square" tIns="91425">
            <a:noAutofit/>
          </a:bodyPr>
          <a:lstStyle/>
          <a:p>
            <a:pPr indent="-381000" lvl="0" marL="457200" rtl="0">
              <a:spcBef>
                <a:spcPts val="0"/>
              </a:spcBef>
              <a:spcAft>
                <a:spcPts val="0"/>
              </a:spcAft>
              <a:buClr>
                <a:srgbClr val="FFFFFF"/>
              </a:buClr>
              <a:buSzPct val="100000"/>
              <a:buFont typeface="Montserrat"/>
              <a:buAutoNum type="arabicPeriod"/>
            </a:pPr>
            <a:r>
              <a:rPr lang="en">
                <a:solidFill>
                  <a:srgbClr val="FFFFFF"/>
                </a:solidFill>
                <a:latin typeface="Montserrat"/>
                <a:ea typeface="Montserrat"/>
                <a:cs typeface="Montserrat"/>
                <a:sym typeface="Montserrat"/>
              </a:rPr>
              <a:t>Why do we indent?</a:t>
            </a:r>
          </a:p>
          <a:p>
            <a:pPr indent="-381000" lvl="0" marL="457200" rtl="0">
              <a:spcBef>
                <a:spcPts val="0"/>
              </a:spcBef>
              <a:buClr>
                <a:srgbClr val="FFFFFF"/>
              </a:buClr>
              <a:buSzPct val="100000"/>
              <a:buFont typeface="Montserrat"/>
              <a:buAutoNum type="arabicPeriod"/>
            </a:pPr>
            <a:r>
              <a:rPr lang="en">
                <a:solidFill>
                  <a:srgbClr val="FFFFFF"/>
                </a:solidFill>
                <a:highlight>
                  <a:srgbClr val="F1C232"/>
                </a:highlight>
                <a:latin typeface="Montserrat"/>
                <a:ea typeface="Montserrat"/>
                <a:cs typeface="Montserrat"/>
                <a:sym typeface="Montserrat"/>
              </a:rPr>
              <a:t>What does this page structure mean?</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t/>
            </a:r>
            <a:endParaRPr>
              <a:solidFill>
                <a:srgbClr val="FFFFFF"/>
              </a:solidFill>
              <a:latin typeface="Montserrat"/>
              <a:ea typeface="Montserrat"/>
              <a:cs typeface="Montserrat"/>
              <a:sym typeface="Montserrat"/>
            </a:endParaRPr>
          </a:p>
        </p:txBody>
      </p:sp>
      <p:sp>
        <p:nvSpPr>
          <p:cNvPr id="175" name="Shape 175"/>
          <p:cNvSpPr txBox="1"/>
          <p:nvPr>
            <p:ph idx="1" type="body"/>
          </p:nvPr>
        </p:nvSpPr>
        <p:spPr>
          <a:xfrm>
            <a:off x="474050" y="642600"/>
            <a:ext cx="3990600" cy="3179400"/>
          </a:xfrm>
          <a:prstGeom prst="rect">
            <a:avLst/>
          </a:prstGeom>
        </p:spPr>
        <p:txBody>
          <a:bodyPr anchorCtr="0" anchor="t" bIns="91425" lIns="91425" rIns="91425" wrap="square" tIns="91425">
            <a:noAutofit/>
          </a:bodyPr>
          <a:lstStyle/>
          <a:p>
            <a:pPr lvl="0" rtl="0">
              <a:lnSpc>
                <a:spcPct val="100000"/>
              </a:lnSpc>
              <a:spcBef>
                <a:spcPts val="0"/>
              </a:spcBef>
              <a:buNone/>
            </a:pPr>
            <a:r>
              <a:rPr lang="en" sz="1800">
                <a:latin typeface="Work Sans"/>
                <a:ea typeface="Work Sans"/>
                <a:cs typeface="Work Sans"/>
                <a:sym typeface="Work Sans"/>
              </a:rPr>
              <a:t>&lt;html&gt;</a:t>
            </a:r>
          </a:p>
          <a:p>
            <a:pPr lvl="0" rtl="0">
              <a:lnSpc>
                <a:spcPct val="100000"/>
              </a:lnSpc>
              <a:spcBef>
                <a:spcPts val="0"/>
              </a:spcBef>
              <a:buNone/>
            </a:pPr>
            <a:r>
              <a:rPr lang="en" sz="1800">
                <a:latin typeface="Work Sans"/>
                <a:ea typeface="Work Sans"/>
                <a:cs typeface="Work Sans"/>
                <a:sym typeface="Work Sans"/>
              </a:rPr>
              <a:t>	&lt;head&gt;</a:t>
            </a:r>
          </a:p>
          <a:p>
            <a:pPr lvl="0" rtl="0">
              <a:lnSpc>
                <a:spcPct val="100000"/>
              </a:lnSpc>
              <a:spcBef>
                <a:spcPts val="0"/>
              </a:spcBef>
              <a:buNone/>
            </a:pPr>
            <a:r>
              <a:rPr lang="en" sz="1800">
                <a:latin typeface="Work Sans"/>
                <a:ea typeface="Work Sans"/>
                <a:cs typeface="Work Sans"/>
                <a:sym typeface="Work Sans"/>
              </a:rPr>
              <a:t>	&lt;/head&gt;</a:t>
            </a:r>
          </a:p>
          <a:p>
            <a:pPr lvl="0" rtl="0">
              <a:lnSpc>
                <a:spcPct val="100000"/>
              </a:lnSpc>
              <a:spcBef>
                <a:spcPts val="0"/>
              </a:spcBef>
              <a:buNone/>
            </a:pPr>
            <a:r>
              <a:rPr lang="en" sz="1800">
                <a:latin typeface="Work Sans"/>
                <a:ea typeface="Work Sans"/>
                <a:cs typeface="Work Sans"/>
                <a:sym typeface="Work Sans"/>
              </a:rPr>
              <a:t>	&lt;body&gt;</a:t>
            </a:r>
          </a:p>
          <a:p>
            <a:pPr lvl="0" rtl="0">
              <a:lnSpc>
                <a:spcPct val="100000"/>
              </a:lnSpc>
              <a:spcBef>
                <a:spcPts val="0"/>
              </a:spcBef>
              <a:buNone/>
            </a:pPr>
            <a:r>
              <a:rPr lang="en" sz="1800">
                <a:latin typeface="Work Sans"/>
                <a:ea typeface="Work Sans"/>
                <a:cs typeface="Work Sans"/>
                <a:sym typeface="Work Sans"/>
              </a:rPr>
              <a:t>Insert text here. :) Hi!</a:t>
            </a:r>
          </a:p>
          <a:p>
            <a:pPr lvl="0" rtl="0">
              <a:lnSpc>
                <a:spcPct val="100000"/>
              </a:lnSpc>
              <a:spcBef>
                <a:spcPts val="0"/>
              </a:spcBef>
              <a:buNone/>
            </a:pPr>
            <a:r>
              <a:rPr lang="en" sz="1800">
                <a:latin typeface="Work Sans"/>
                <a:ea typeface="Work Sans"/>
                <a:cs typeface="Work Sans"/>
                <a:sym typeface="Work Sans"/>
              </a:rPr>
              <a:t>	&lt;/body&gt;</a:t>
            </a:r>
          </a:p>
          <a:p>
            <a:pPr lvl="0" rtl="0">
              <a:lnSpc>
                <a:spcPct val="100000"/>
              </a:lnSpc>
              <a:spcBef>
                <a:spcPts val="0"/>
              </a:spcBef>
              <a:buNone/>
            </a:pPr>
            <a:r>
              <a:rPr lang="en" sz="1800">
                <a:latin typeface="Work Sans"/>
                <a:ea typeface="Work Sans"/>
                <a:cs typeface="Work Sans"/>
                <a:sym typeface="Work Sans"/>
              </a:rPr>
              <a:t>&lt;/html&gt;</a:t>
            </a:r>
          </a:p>
        </p:txBody>
      </p:sp>
      <p:sp>
        <p:nvSpPr>
          <p:cNvPr id="176" name="Shape 176"/>
          <p:cNvSpPr txBox="1"/>
          <p:nvPr/>
        </p:nvSpPr>
        <p:spPr>
          <a:xfrm>
            <a:off x="6066675" y="50"/>
            <a:ext cx="3077400" cy="5143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rPr lang="en" sz="1700">
                <a:solidFill>
                  <a:schemeClr val="lt1"/>
                </a:solidFill>
                <a:latin typeface="Work Sans"/>
                <a:ea typeface="Work Sans"/>
                <a:cs typeface="Work Sans"/>
                <a:sym typeface="Work Sans"/>
              </a:rPr>
              <a:t>&lt;body&gt; comes after head. (Don’t forget to close the head! A head merged with a body isn’t very… enticing, isn’t it?)</a:t>
            </a:r>
          </a:p>
          <a:p>
            <a:pPr lvl="0" rtl="0">
              <a:spcBef>
                <a:spcPts val="0"/>
              </a:spcBef>
              <a:buNone/>
            </a:pPr>
            <a:r>
              <a:t/>
            </a:r>
            <a:endParaRPr sz="1700">
              <a:solidFill>
                <a:schemeClr val="lt1"/>
              </a:solidFill>
              <a:latin typeface="Work Sans"/>
              <a:ea typeface="Work Sans"/>
              <a:cs typeface="Work Sans"/>
              <a:sym typeface="Work Sans"/>
            </a:endParaRPr>
          </a:p>
          <a:p>
            <a:pPr lvl="0" rtl="0">
              <a:spcBef>
                <a:spcPts val="0"/>
              </a:spcBef>
              <a:buNone/>
            </a:pPr>
            <a:r>
              <a:rPr lang="en" sz="1700">
                <a:solidFill>
                  <a:schemeClr val="lt1"/>
                </a:solidFill>
                <a:latin typeface="Work Sans"/>
                <a:ea typeface="Work Sans"/>
                <a:cs typeface="Work Sans"/>
                <a:sym typeface="Work Sans"/>
              </a:rPr>
              <a:t>This is where the content goes! Your words and other regular elements go in this section. It contains almost all of the content that will be on the webpage. Anything not a tag (aka regular text) is that! Regular text.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717250" y="1086900"/>
            <a:ext cx="3057600" cy="2735100"/>
          </a:xfrm>
          <a:prstGeom prst="rect">
            <a:avLst/>
          </a:prstGeom>
        </p:spPr>
        <p:txBody>
          <a:bodyPr anchorCtr="0" anchor="b" bIns="91425" lIns="91425" rIns="91425" wrap="square" tIns="91425">
            <a:noAutofit/>
          </a:bodyPr>
          <a:lstStyle/>
          <a:p>
            <a:pPr lvl="0">
              <a:spcBef>
                <a:spcPts val="0"/>
              </a:spcBef>
              <a:buNone/>
            </a:pPr>
            <a:r>
              <a:rPr lang="en">
                <a:latin typeface="Work Sans"/>
                <a:ea typeface="Work Sans"/>
                <a:cs typeface="Work Sans"/>
                <a:sym typeface="Work Sans"/>
              </a:rPr>
              <a:t>Input a &lt;title&gt; into your head and then place any text inside the &lt;body&gt;.</a:t>
            </a:r>
          </a:p>
          <a:p>
            <a:pPr lvl="0">
              <a:spcBef>
                <a:spcPts val="0"/>
              </a:spcBef>
              <a:buNone/>
            </a:pPr>
            <a:r>
              <a:t/>
            </a:r>
            <a:endParaRPr>
              <a:latin typeface="Work Sans"/>
              <a:ea typeface="Work Sans"/>
              <a:cs typeface="Work Sans"/>
              <a:sym typeface="Work Sans"/>
            </a:endParaRPr>
          </a:p>
          <a:p>
            <a:pPr lvl="0" rtl="0">
              <a:spcBef>
                <a:spcPts val="0"/>
              </a:spcBef>
              <a:buNone/>
            </a:pPr>
            <a:r>
              <a:rPr lang="en">
                <a:latin typeface="Work Sans"/>
                <a:ea typeface="Work Sans"/>
                <a:cs typeface="Work Sans"/>
                <a:sym typeface="Work Sans"/>
              </a:rPr>
              <a:t>Open the .html file in your browser and view the result.</a:t>
            </a:r>
          </a:p>
        </p:txBody>
      </p:sp>
      <p:sp>
        <p:nvSpPr>
          <p:cNvPr id="182" name="Shape 182"/>
          <p:cNvSpPr txBox="1"/>
          <p:nvPr>
            <p:ph idx="1" type="body"/>
          </p:nvPr>
        </p:nvSpPr>
        <p:spPr>
          <a:xfrm>
            <a:off x="474050" y="642600"/>
            <a:ext cx="3990600" cy="3179400"/>
          </a:xfrm>
          <a:prstGeom prst="rect">
            <a:avLst/>
          </a:prstGeom>
        </p:spPr>
        <p:txBody>
          <a:bodyPr anchorCtr="0" anchor="t" bIns="91425" lIns="91425" rIns="91425" wrap="square" tIns="91425">
            <a:noAutofit/>
          </a:bodyPr>
          <a:lstStyle/>
          <a:p>
            <a:pPr lvl="0" rtl="0">
              <a:lnSpc>
                <a:spcPct val="100000"/>
              </a:lnSpc>
              <a:spcBef>
                <a:spcPts val="0"/>
              </a:spcBef>
              <a:buClr>
                <a:schemeClr val="dk1"/>
              </a:buClr>
              <a:buSzPct val="47826"/>
              <a:buFont typeface="Arial"/>
              <a:buNone/>
            </a:pPr>
            <a:r>
              <a:rPr lang="en" sz="2300">
                <a:latin typeface="Work Sans"/>
                <a:ea typeface="Work Sans"/>
                <a:cs typeface="Work Sans"/>
                <a:sym typeface="Work Sans"/>
              </a:rPr>
              <a:t>&lt;html&gt;</a:t>
            </a:r>
          </a:p>
          <a:p>
            <a:pPr lvl="0" rtl="0">
              <a:lnSpc>
                <a:spcPct val="100000"/>
              </a:lnSpc>
              <a:spcBef>
                <a:spcPts val="0"/>
              </a:spcBef>
              <a:buClr>
                <a:schemeClr val="dk1"/>
              </a:buClr>
              <a:buSzPct val="47826"/>
              <a:buFont typeface="Arial"/>
              <a:buNone/>
            </a:pPr>
            <a:r>
              <a:rPr lang="en" sz="2300">
                <a:latin typeface="Work Sans"/>
                <a:ea typeface="Work Sans"/>
                <a:cs typeface="Work Sans"/>
                <a:sym typeface="Work Sans"/>
              </a:rPr>
              <a:t>	&lt;head&gt;</a:t>
            </a:r>
          </a:p>
          <a:p>
            <a:pPr lvl="0" rtl="0">
              <a:lnSpc>
                <a:spcPct val="100000"/>
              </a:lnSpc>
              <a:spcBef>
                <a:spcPts val="0"/>
              </a:spcBef>
              <a:buClr>
                <a:schemeClr val="dk1"/>
              </a:buClr>
              <a:buSzPct val="47826"/>
              <a:buFont typeface="Arial"/>
              <a:buNone/>
            </a:pPr>
            <a:r>
              <a:rPr lang="en" sz="2300">
                <a:latin typeface="Work Sans"/>
                <a:ea typeface="Work Sans"/>
                <a:cs typeface="Work Sans"/>
                <a:sym typeface="Work Sans"/>
              </a:rPr>
              <a:t>	&lt;/head&gt;</a:t>
            </a:r>
          </a:p>
          <a:p>
            <a:pPr lvl="0" rtl="0">
              <a:lnSpc>
                <a:spcPct val="100000"/>
              </a:lnSpc>
              <a:spcBef>
                <a:spcPts val="0"/>
              </a:spcBef>
              <a:buClr>
                <a:schemeClr val="dk1"/>
              </a:buClr>
              <a:buSzPct val="47826"/>
              <a:buFont typeface="Arial"/>
              <a:buNone/>
            </a:pPr>
            <a:r>
              <a:rPr lang="en" sz="2300">
                <a:latin typeface="Work Sans"/>
                <a:ea typeface="Work Sans"/>
                <a:cs typeface="Work Sans"/>
                <a:sym typeface="Work Sans"/>
              </a:rPr>
              <a:t>	&lt;body&gt;</a:t>
            </a:r>
          </a:p>
          <a:p>
            <a:pPr lvl="0" rtl="0">
              <a:lnSpc>
                <a:spcPct val="100000"/>
              </a:lnSpc>
              <a:spcBef>
                <a:spcPts val="0"/>
              </a:spcBef>
              <a:buClr>
                <a:schemeClr val="dk1"/>
              </a:buClr>
              <a:buSzPct val="47826"/>
              <a:buFont typeface="Arial"/>
              <a:buNone/>
            </a:pPr>
            <a:r>
              <a:rPr lang="en" sz="2300">
                <a:latin typeface="Work Sans"/>
                <a:ea typeface="Work Sans"/>
                <a:cs typeface="Work Sans"/>
                <a:sym typeface="Work Sans"/>
              </a:rPr>
              <a:t>Insert text here. :) Hi!</a:t>
            </a:r>
          </a:p>
          <a:p>
            <a:pPr lvl="0" rtl="0">
              <a:lnSpc>
                <a:spcPct val="100000"/>
              </a:lnSpc>
              <a:spcBef>
                <a:spcPts val="0"/>
              </a:spcBef>
              <a:buClr>
                <a:schemeClr val="dk1"/>
              </a:buClr>
              <a:buSzPct val="47826"/>
              <a:buFont typeface="Arial"/>
              <a:buNone/>
            </a:pPr>
            <a:r>
              <a:rPr lang="en" sz="2300">
                <a:latin typeface="Work Sans"/>
                <a:ea typeface="Work Sans"/>
                <a:cs typeface="Work Sans"/>
                <a:sym typeface="Work Sans"/>
              </a:rPr>
              <a:t>	&lt;/body&gt;</a:t>
            </a:r>
          </a:p>
          <a:p>
            <a:pPr lvl="0" rtl="0">
              <a:lnSpc>
                <a:spcPct val="100000"/>
              </a:lnSpc>
              <a:spcBef>
                <a:spcPts val="0"/>
              </a:spcBef>
              <a:buClr>
                <a:schemeClr val="dk1"/>
              </a:buClr>
              <a:buSzPct val="47826"/>
              <a:buFont typeface="Arial"/>
              <a:buNone/>
            </a:pPr>
            <a:r>
              <a:rPr lang="en" sz="2300">
                <a:latin typeface="Work Sans"/>
                <a:ea typeface="Work Sans"/>
                <a:cs typeface="Work Sans"/>
                <a:sym typeface="Work Sans"/>
              </a:rPr>
              <a:t>&lt;/html&gt;</a:t>
            </a:r>
          </a:p>
          <a:p>
            <a:pPr lvl="0" rtl="0">
              <a:lnSpc>
                <a:spcPct val="100000"/>
              </a:lnSpc>
              <a:spcBef>
                <a:spcPts val="0"/>
              </a:spcBef>
              <a:buNone/>
            </a:pPr>
            <a:r>
              <a:t/>
            </a:r>
            <a:endParaRPr sz="2300">
              <a:latin typeface="Work Sans"/>
              <a:ea typeface="Work Sans"/>
              <a:cs typeface="Work Sans"/>
              <a:sym typeface="Work Sans"/>
            </a:endParaRPr>
          </a:p>
        </p:txBody>
      </p:sp>
      <p:cxnSp>
        <p:nvCxnSpPr>
          <p:cNvPr id="183" name="Shape 183"/>
          <p:cNvCxnSpPr/>
          <p:nvPr/>
        </p:nvCxnSpPr>
        <p:spPr>
          <a:xfrm flipH="1" rot="10800000">
            <a:off x="2157400" y="1690625"/>
            <a:ext cx="2321700" cy="47700"/>
          </a:xfrm>
          <a:prstGeom prst="straightConnector1">
            <a:avLst/>
          </a:prstGeom>
          <a:noFill/>
          <a:ln cap="flat" cmpd="sng" w="9525">
            <a:solidFill>
              <a:schemeClr val="dk2"/>
            </a:solidFill>
            <a:prstDash val="solid"/>
            <a:round/>
            <a:headEnd len="lg" w="lg" type="none"/>
            <a:tailEnd len="lg" w="lg" type="none"/>
          </a:ln>
        </p:spPr>
      </p:cxnSp>
      <p:sp>
        <p:nvSpPr>
          <p:cNvPr id="184" name="Shape 184"/>
          <p:cNvSpPr txBox="1"/>
          <p:nvPr/>
        </p:nvSpPr>
        <p:spPr>
          <a:xfrm>
            <a:off x="7159000" y="2923200"/>
            <a:ext cx="2055000" cy="20550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rPr lang="en" sz="1900">
                <a:solidFill>
                  <a:schemeClr val="lt1"/>
                </a:solidFill>
                <a:latin typeface="Work Sans"/>
                <a:ea typeface="Work Sans"/>
                <a:cs typeface="Work Sans"/>
                <a:sym typeface="Work Sans"/>
              </a:rPr>
              <a:t>This should modify the text seen in the top of the screen, or the browser tab.</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179775"/>
            <a:ext cx="7133100" cy="755700"/>
          </a:xfrm>
          <a:prstGeom prst="rect">
            <a:avLst/>
          </a:prstGeom>
        </p:spPr>
        <p:txBody>
          <a:bodyPr anchorCtr="0" anchor="b" bIns="91425" lIns="91425" rIns="91425" wrap="square" tIns="91425">
            <a:noAutofit/>
          </a:bodyPr>
          <a:lstStyle/>
          <a:p>
            <a:pPr lvl="0" rtl="0">
              <a:spcBef>
                <a:spcPts val="0"/>
              </a:spcBef>
              <a:buNone/>
            </a:pPr>
            <a:r>
              <a:rPr lang="en">
                <a:latin typeface="Montserrat"/>
                <a:ea typeface="Montserrat"/>
                <a:cs typeface="Montserrat"/>
                <a:sym typeface="Montserrat"/>
              </a:rPr>
              <a:t>Playing with Basic HTML Tags</a:t>
            </a:r>
          </a:p>
        </p:txBody>
      </p:sp>
      <p:sp>
        <p:nvSpPr>
          <p:cNvPr id="190" name="Shape 190"/>
          <p:cNvSpPr txBox="1"/>
          <p:nvPr>
            <p:ph idx="1" type="body"/>
          </p:nvPr>
        </p:nvSpPr>
        <p:spPr>
          <a:xfrm>
            <a:off x="311700" y="982050"/>
            <a:ext cx="8559900" cy="4089300"/>
          </a:xfrm>
          <a:prstGeom prst="rect">
            <a:avLst/>
          </a:prstGeom>
        </p:spPr>
        <p:txBody>
          <a:bodyPr anchorCtr="0" anchor="t" bIns="91425" lIns="91425" rIns="91425" wrap="square" tIns="91425">
            <a:noAutofit/>
          </a:bodyPr>
          <a:lstStyle/>
          <a:p>
            <a:pPr lvl="0" rtl="0">
              <a:spcBef>
                <a:spcPts val="0"/>
              </a:spcBef>
              <a:buNone/>
            </a:pPr>
            <a:r>
              <a:rPr lang="en" sz="2000">
                <a:latin typeface="Work Sans"/>
                <a:ea typeface="Work Sans"/>
                <a:cs typeface="Work Sans"/>
                <a:sym typeface="Work Sans"/>
              </a:rPr>
              <a:t>Tags to learn</a:t>
            </a:r>
          </a:p>
          <a:p>
            <a:pPr indent="-387350" lvl="0" marL="457200" rtl="0">
              <a:spcBef>
                <a:spcPts val="0"/>
              </a:spcBef>
              <a:spcAft>
                <a:spcPts val="0"/>
              </a:spcAft>
              <a:buSzPct val="119047"/>
              <a:buFont typeface="Work Sans"/>
              <a:buAutoNum type="arabicPeriod"/>
            </a:pPr>
            <a:r>
              <a:rPr lang="en" sz="2100">
                <a:latin typeface="Work Sans"/>
                <a:ea typeface="Work Sans"/>
                <a:cs typeface="Work Sans"/>
                <a:sym typeface="Work Sans"/>
              </a:rPr>
              <a:t>Paragraphs and Headers</a:t>
            </a:r>
            <a:br>
              <a:rPr lang="en" sz="2100">
                <a:latin typeface="Work Sans"/>
                <a:ea typeface="Work Sans"/>
                <a:cs typeface="Work Sans"/>
                <a:sym typeface="Work Sans"/>
              </a:rPr>
            </a:br>
            <a:r>
              <a:rPr lang="en" sz="2100">
                <a:latin typeface="Work Sans"/>
                <a:ea typeface="Work Sans"/>
                <a:cs typeface="Work Sans"/>
                <a:sym typeface="Work Sans"/>
              </a:rPr>
              <a:t>	&lt;h1&gt; &lt;h2&gt; &lt;h3&gt;...</a:t>
            </a:r>
            <a:br>
              <a:rPr lang="en" sz="2100">
                <a:latin typeface="Work Sans"/>
                <a:ea typeface="Work Sans"/>
                <a:cs typeface="Work Sans"/>
                <a:sym typeface="Work Sans"/>
              </a:rPr>
            </a:br>
            <a:r>
              <a:rPr lang="en" sz="2100">
                <a:latin typeface="Work Sans"/>
                <a:ea typeface="Work Sans"/>
                <a:cs typeface="Work Sans"/>
                <a:sym typeface="Work Sans"/>
              </a:rPr>
              <a:t>	&lt;p&gt;</a:t>
            </a:r>
            <a:br>
              <a:rPr lang="en" sz="2100">
                <a:latin typeface="Work Sans"/>
                <a:ea typeface="Work Sans"/>
                <a:cs typeface="Work Sans"/>
                <a:sym typeface="Work Sans"/>
              </a:rPr>
            </a:br>
            <a:r>
              <a:rPr lang="en" sz="2100">
                <a:latin typeface="Work Sans"/>
                <a:ea typeface="Work Sans"/>
                <a:cs typeface="Work Sans"/>
                <a:sym typeface="Work Sans"/>
              </a:rPr>
              <a:t>	</a:t>
            </a:r>
            <a:r>
              <a:rPr lang="en" sz="1800">
                <a:latin typeface="Work Sans"/>
                <a:ea typeface="Work Sans"/>
                <a:cs typeface="Work Sans"/>
                <a:sym typeface="Work Sans"/>
              </a:rPr>
              <a:t>(It goes down all the way to h6)</a:t>
            </a:r>
          </a:p>
          <a:p>
            <a:pPr indent="-361950" lvl="0" marL="457200" rtl="0">
              <a:spcBef>
                <a:spcPts val="0"/>
              </a:spcBef>
              <a:buSzPct val="100000"/>
              <a:buAutoNum type="arabicPeriod"/>
            </a:pPr>
            <a:r>
              <a:rPr lang="en" sz="2100">
                <a:latin typeface="Work Sans"/>
                <a:ea typeface="Work Sans"/>
                <a:cs typeface="Work Sans"/>
                <a:sym typeface="Work Sans"/>
              </a:rPr>
              <a:t> Formatting</a:t>
            </a:r>
            <a:br>
              <a:rPr lang="en" sz="2100">
                <a:latin typeface="Work Sans"/>
                <a:ea typeface="Work Sans"/>
                <a:cs typeface="Work Sans"/>
                <a:sym typeface="Work Sans"/>
              </a:rPr>
            </a:br>
            <a:r>
              <a:rPr lang="en" sz="2100">
                <a:latin typeface="Work Sans"/>
                <a:ea typeface="Work Sans"/>
                <a:cs typeface="Work Sans"/>
                <a:sym typeface="Work Sans"/>
              </a:rPr>
              <a:t>	</a:t>
            </a:r>
            <a:r>
              <a:rPr i="1" lang="en" sz="2100">
                <a:latin typeface="Work Sans"/>
                <a:ea typeface="Work Sans"/>
                <a:cs typeface="Work Sans"/>
                <a:sym typeface="Work Sans"/>
              </a:rPr>
              <a:t>Italicized</a:t>
            </a:r>
            <a:r>
              <a:rPr lang="en" sz="2100">
                <a:latin typeface="Work Sans"/>
                <a:ea typeface="Work Sans"/>
                <a:cs typeface="Work Sans"/>
                <a:sym typeface="Work Sans"/>
              </a:rPr>
              <a:t> &lt;i&gt;			</a:t>
            </a:r>
            <a:r>
              <a:rPr lang="en" sz="2100" u="sng">
                <a:latin typeface="Work Sans"/>
                <a:ea typeface="Work Sans"/>
                <a:cs typeface="Work Sans"/>
                <a:sym typeface="Work Sans"/>
              </a:rPr>
              <a:t>Underline</a:t>
            </a:r>
            <a:r>
              <a:rPr lang="en" sz="2100">
                <a:latin typeface="Work Sans"/>
                <a:ea typeface="Work Sans"/>
                <a:cs typeface="Work Sans"/>
                <a:sym typeface="Work Sans"/>
              </a:rPr>
              <a:t> &lt;u&gt; </a:t>
            </a:r>
            <a:br>
              <a:rPr lang="en" sz="2100">
                <a:latin typeface="Work Sans"/>
                <a:ea typeface="Work Sans"/>
                <a:cs typeface="Work Sans"/>
                <a:sym typeface="Work Sans"/>
              </a:rPr>
            </a:br>
            <a:r>
              <a:rPr lang="en" sz="2100">
                <a:latin typeface="Work Sans"/>
                <a:ea typeface="Work Sans"/>
                <a:cs typeface="Work Sans"/>
                <a:sym typeface="Work Sans"/>
              </a:rPr>
              <a:t>	</a:t>
            </a:r>
            <a:r>
              <a:rPr b="1" lang="en" sz="2100">
                <a:latin typeface="Work Sans"/>
                <a:ea typeface="Work Sans"/>
                <a:cs typeface="Work Sans"/>
                <a:sym typeface="Work Sans"/>
              </a:rPr>
              <a:t>Bold/Strong</a:t>
            </a:r>
            <a:r>
              <a:rPr lang="en" sz="2100">
                <a:latin typeface="Work Sans"/>
                <a:ea typeface="Work Sans"/>
                <a:cs typeface="Work Sans"/>
                <a:sym typeface="Work Sans"/>
              </a:rPr>
              <a:t> &lt;strong&gt; &lt;b&gt;</a:t>
            </a:r>
          </a:p>
        </p:txBody>
      </p:sp>
      <p:sp>
        <p:nvSpPr>
          <p:cNvPr id="191" name="Shape 191"/>
          <p:cNvSpPr txBox="1"/>
          <p:nvPr/>
        </p:nvSpPr>
        <p:spPr>
          <a:xfrm>
            <a:off x="6114800" y="52675"/>
            <a:ext cx="3141900" cy="5143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rPr lang="en" sz="1900">
                <a:solidFill>
                  <a:schemeClr val="lt1"/>
                </a:solidFill>
                <a:latin typeface="Work Sans"/>
                <a:ea typeface="Work Sans"/>
                <a:cs typeface="Work Sans"/>
                <a:sym typeface="Work Sans"/>
              </a:rPr>
              <a:t>Don’t forget to close your tags!</a:t>
            </a:r>
          </a:p>
          <a:p>
            <a:pPr lvl="0" rtl="0">
              <a:spcBef>
                <a:spcPts val="0"/>
              </a:spcBef>
              <a:buNone/>
            </a:pPr>
            <a:r>
              <a:t/>
            </a:r>
            <a:endParaRPr sz="1900">
              <a:solidFill>
                <a:schemeClr val="lt1"/>
              </a:solidFill>
              <a:latin typeface="Work Sans"/>
              <a:ea typeface="Work Sans"/>
              <a:cs typeface="Work Sans"/>
              <a:sym typeface="Work Sans"/>
            </a:endParaRPr>
          </a:p>
          <a:p>
            <a:pPr lvl="0" rtl="0">
              <a:spcBef>
                <a:spcPts val="0"/>
              </a:spcBef>
              <a:buNone/>
            </a:pPr>
            <a:r>
              <a:rPr lang="en" sz="1900">
                <a:solidFill>
                  <a:schemeClr val="lt1"/>
                </a:solidFill>
                <a:latin typeface="Work Sans"/>
                <a:ea typeface="Work Sans"/>
                <a:cs typeface="Work Sans"/>
                <a:sym typeface="Work Sans"/>
              </a:rPr>
              <a:t>We experimented with formatting in the beginning.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453725" y="555600"/>
            <a:ext cx="5816100" cy="834000"/>
          </a:xfrm>
          <a:prstGeom prst="rect">
            <a:avLst/>
          </a:prstGeom>
        </p:spPr>
        <p:txBody>
          <a:bodyPr anchorCtr="0" anchor="b" bIns="91425" lIns="91425" rIns="91425" wrap="square" tIns="91425">
            <a:noAutofit/>
          </a:bodyPr>
          <a:lstStyle/>
          <a:p>
            <a:pPr lvl="0">
              <a:spcBef>
                <a:spcPts val="0"/>
              </a:spcBef>
              <a:buNone/>
            </a:pPr>
            <a:r>
              <a:rPr lang="en" sz="4700">
                <a:solidFill>
                  <a:srgbClr val="000000"/>
                </a:solidFill>
                <a:latin typeface="Montserrat"/>
                <a:ea typeface="Montserrat"/>
                <a:cs typeface="Montserrat"/>
                <a:sym typeface="Montserrat"/>
              </a:rPr>
              <a:t>A NOTE</a:t>
            </a:r>
          </a:p>
        </p:txBody>
      </p:sp>
      <p:sp>
        <p:nvSpPr>
          <p:cNvPr id="61" name="Shape 61"/>
          <p:cNvSpPr txBox="1"/>
          <p:nvPr>
            <p:ph idx="1" type="body"/>
          </p:nvPr>
        </p:nvSpPr>
        <p:spPr>
          <a:xfrm>
            <a:off x="311700" y="1389600"/>
            <a:ext cx="4966800" cy="3179400"/>
          </a:xfrm>
          <a:prstGeom prst="rect">
            <a:avLst/>
          </a:prstGeom>
        </p:spPr>
        <p:txBody>
          <a:bodyPr anchorCtr="0" anchor="t" bIns="91425" lIns="91425" rIns="91425" wrap="square" tIns="91425">
            <a:noAutofit/>
          </a:bodyPr>
          <a:lstStyle/>
          <a:p>
            <a:pPr lvl="0" algn="ctr">
              <a:spcBef>
                <a:spcPts val="0"/>
              </a:spcBef>
              <a:buNone/>
            </a:pPr>
            <a:r>
              <a:rPr lang="en" sz="1500">
                <a:latin typeface="Work Sans"/>
                <a:ea typeface="Work Sans"/>
                <a:cs typeface="Work Sans"/>
                <a:sym typeface="Work Sans"/>
              </a:rPr>
              <a:t>One of the primary reasons why people fail and give up at programming — even at something as simple as HTML — is that one expects to grasp HTML and its concepts immediately. </a:t>
            </a:r>
          </a:p>
          <a:p>
            <a:pPr lvl="0" rtl="0" algn="ctr">
              <a:spcBef>
                <a:spcPts val="0"/>
              </a:spcBef>
              <a:buNone/>
            </a:pPr>
            <a:r>
              <a:rPr lang="en" sz="1500">
                <a:latin typeface="Work Sans"/>
                <a:ea typeface="Work Sans"/>
                <a:cs typeface="Work Sans"/>
                <a:sym typeface="Work Sans"/>
              </a:rPr>
              <a:t>You don’t just absorb everything and expect to be able to push it into fruition.</a:t>
            </a:r>
          </a:p>
          <a:p>
            <a:pPr lvl="0" algn="ctr">
              <a:spcBef>
                <a:spcPts val="0"/>
              </a:spcBef>
              <a:buNone/>
            </a:pPr>
            <a:r>
              <a:rPr lang="en" sz="1500">
                <a:latin typeface="Work Sans"/>
                <a:ea typeface="Work Sans"/>
                <a:cs typeface="Work Sans"/>
                <a:sym typeface="Work Sans"/>
              </a:rPr>
              <a:t>Programming is </a:t>
            </a:r>
            <a:r>
              <a:rPr b="1" lang="en" sz="1500">
                <a:latin typeface="Work Sans"/>
                <a:ea typeface="Work Sans"/>
                <a:cs typeface="Work Sans"/>
                <a:sym typeface="Work Sans"/>
              </a:rPr>
              <a:t>using and understanding these concepts over and over until you can make even more complex creations.</a:t>
            </a:r>
          </a:p>
        </p:txBody>
      </p:sp>
      <p:sp>
        <p:nvSpPr>
          <p:cNvPr id="62" name="Shape 62"/>
          <p:cNvSpPr txBox="1"/>
          <p:nvPr>
            <p:ph idx="1" type="body"/>
          </p:nvPr>
        </p:nvSpPr>
        <p:spPr>
          <a:xfrm>
            <a:off x="6200125" y="382200"/>
            <a:ext cx="2583300" cy="4186800"/>
          </a:xfrm>
          <a:prstGeom prst="rect">
            <a:avLst/>
          </a:prstGeom>
          <a:solidFill>
            <a:srgbClr val="000000"/>
          </a:solidFill>
        </p:spPr>
        <p:txBody>
          <a:bodyPr anchorCtr="0" anchor="t" bIns="91425" lIns="91425" rIns="91425" wrap="square" tIns="91425">
            <a:noAutofit/>
          </a:bodyPr>
          <a:lstStyle/>
          <a:p>
            <a:pPr lvl="0" rtl="0" algn="ctr">
              <a:spcBef>
                <a:spcPts val="0"/>
              </a:spcBef>
              <a:buNone/>
            </a:pPr>
            <a:r>
              <a:rPr lang="en" sz="1300">
                <a:solidFill>
                  <a:srgbClr val="FFFFFF"/>
                </a:solidFill>
                <a:latin typeface="Work Sans"/>
                <a:ea typeface="Work Sans"/>
                <a:cs typeface="Work Sans"/>
                <a:sym typeface="Work Sans"/>
              </a:rPr>
              <a:t>This is meant as an introduction for those who feel intimidated at grasping a programming language.</a:t>
            </a:r>
          </a:p>
          <a:p>
            <a:pPr lvl="0" rtl="0" algn="ctr">
              <a:spcBef>
                <a:spcPts val="0"/>
              </a:spcBef>
              <a:buNone/>
            </a:pPr>
            <a:r>
              <a:rPr lang="en" sz="1300">
                <a:solidFill>
                  <a:srgbClr val="FFFFFF"/>
                </a:solidFill>
                <a:latin typeface="Work Sans"/>
                <a:ea typeface="Work Sans"/>
                <a:cs typeface="Work Sans"/>
                <a:sym typeface="Work Sans"/>
              </a:rPr>
              <a:t>Not necessary for younger audiences, rather, for the older ones that are afraid of delving into these tools.</a:t>
            </a:r>
          </a:p>
          <a:p>
            <a:pPr lvl="0" rtl="0" algn="ctr">
              <a:spcBef>
                <a:spcPts val="0"/>
              </a:spcBef>
              <a:buNone/>
            </a:pPr>
            <a:r>
              <a:rPr lang="en" sz="1300">
                <a:solidFill>
                  <a:srgbClr val="FFFFFF"/>
                </a:solidFill>
                <a:latin typeface="Work Sans"/>
                <a:ea typeface="Work Sans"/>
                <a:cs typeface="Work Sans"/>
                <a:sym typeface="Work Sans"/>
              </a:rPr>
              <a:t>Encourage your learners to constantly </a:t>
            </a:r>
            <a:r>
              <a:rPr b="1" lang="en" sz="1300">
                <a:solidFill>
                  <a:srgbClr val="FFFFFF"/>
                </a:solidFill>
                <a:latin typeface="Work Sans"/>
                <a:ea typeface="Work Sans"/>
                <a:cs typeface="Work Sans"/>
                <a:sym typeface="Work Sans"/>
              </a:rPr>
              <a:t>experiment, test, try, </a:t>
            </a:r>
            <a:r>
              <a:rPr lang="en" sz="1300">
                <a:solidFill>
                  <a:srgbClr val="FFFFFF"/>
                </a:solidFill>
                <a:latin typeface="Work Sans"/>
                <a:ea typeface="Work Sans"/>
                <a:cs typeface="Work Sans"/>
                <a:sym typeface="Work Sans"/>
              </a:rPr>
              <a:t>and to not give up -- because this isn’t a skill you simply “learn” like a math lesson. Think of it as learning an instrument or language. (As it is the latter.)</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88975"/>
            <a:ext cx="7133100" cy="755700"/>
          </a:xfrm>
          <a:prstGeom prst="rect">
            <a:avLst/>
          </a:prstGeom>
        </p:spPr>
        <p:txBody>
          <a:bodyPr anchorCtr="0" anchor="b" bIns="91425" lIns="91425" rIns="91425" wrap="square" tIns="91425">
            <a:noAutofit/>
          </a:bodyPr>
          <a:lstStyle/>
          <a:p>
            <a:pPr lvl="0" rtl="0">
              <a:spcBef>
                <a:spcPts val="0"/>
              </a:spcBef>
              <a:buNone/>
            </a:pPr>
            <a:r>
              <a:rPr lang="en">
                <a:latin typeface="Montserrat"/>
                <a:ea typeface="Montserrat"/>
                <a:cs typeface="Montserrat"/>
                <a:sym typeface="Montserrat"/>
              </a:rPr>
              <a:t>Playing with Basic HTML Tags</a:t>
            </a:r>
          </a:p>
        </p:txBody>
      </p:sp>
      <p:sp>
        <p:nvSpPr>
          <p:cNvPr id="197" name="Shape 197"/>
          <p:cNvSpPr txBox="1"/>
          <p:nvPr>
            <p:ph idx="1" type="body"/>
          </p:nvPr>
        </p:nvSpPr>
        <p:spPr>
          <a:xfrm>
            <a:off x="311700" y="774525"/>
            <a:ext cx="5686800" cy="4089300"/>
          </a:xfrm>
          <a:prstGeom prst="rect">
            <a:avLst/>
          </a:prstGeom>
        </p:spPr>
        <p:txBody>
          <a:bodyPr anchorCtr="0" anchor="t" bIns="91425" lIns="91425" rIns="91425" wrap="square" tIns="91425">
            <a:noAutofit/>
          </a:bodyPr>
          <a:lstStyle/>
          <a:p>
            <a:pPr lvl="0" rtl="0">
              <a:spcBef>
                <a:spcPts val="0"/>
              </a:spcBef>
              <a:buNone/>
            </a:pPr>
            <a:r>
              <a:rPr lang="en" sz="1800">
                <a:latin typeface="Work Sans"/>
                <a:ea typeface="Work Sans"/>
                <a:cs typeface="Work Sans"/>
                <a:sym typeface="Work Sans"/>
              </a:rPr>
              <a:t>Some more tag manipulation</a:t>
            </a:r>
          </a:p>
          <a:p>
            <a:pPr indent="-349250" lvl="0" marL="457200" rtl="0">
              <a:spcBef>
                <a:spcPts val="0"/>
              </a:spcBef>
              <a:spcAft>
                <a:spcPts val="0"/>
              </a:spcAft>
              <a:buSzPct val="100000"/>
              <a:buFont typeface="Work Sans"/>
              <a:buAutoNum type="arabicPeriod"/>
            </a:pPr>
            <a:r>
              <a:rPr lang="en" sz="1900">
                <a:highlight>
                  <a:srgbClr val="FFFF00"/>
                </a:highlight>
                <a:latin typeface="Work Sans"/>
                <a:ea typeface="Work Sans"/>
                <a:cs typeface="Work Sans"/>
                <a:sym typeface="Work Sans"/>
              </a:rPr>
              <a:t>Line Breaks</a:t>
            </a:r>
            <a:br>
              <a:rPr lang="en" sz="1900">
                <a:highlight>
                  <a:srgbClr val="FFFF00"/>
                </a:highlight>
                <a:latin typeface="Work Sans"/>
                <a:ea typeface="Work Sans"/>
                <a:cs typeface="Work Sans"/>
                <a:sym typeface="Work Sans"/>
              </a:rPr>
            </a:br>
            <a:r>
              <a:rPr lang="en" sz="1900">
                <a:highlight>
                  <a:srgbClr val="FFFF00"/>
                </a:highlight>
                <a:latin typeface="Work Sans"/>
                <a:ea typeface="Work Sans"/>
                <a:cs typeface="Work Sans"/>
                <a:sym typeface="Work Sans"/>
              </a:rPr>
              <a:t>	&lt;br&gt; -- Try using this in the middle of your paragraphs!</a:t>
            </a:r>
          </a:p>
          <a:p>
            <a:pPr indent="-349250" lvl="0" marL="457200" rtl="0">
              <a:spcBef>
                <a:spcPts val="0"/>
              </a:spcBef>
              <a:spcAft>
                <a:spcPts val="0"/>
              </a:spcAft>
              <a:buSzPct val="100000"/>
              <a:buFont typeface="Work Sans"/>
              <a:buAutoNum type="arabicPeriod"/>
            </a:pPr>
            <a:r>
              <a:rPr lang="en" sz="1900">
                <a:highlight>
                  <a:srgbClr val="FFFF00"/>
                </a:highlight>
                <a:latin typeface="Work Sans"/>
                <a:ea typeface="Work Sans"/>
                <a:cs typeface="Work Sans"/>
                <a:sym typeface="Work Sans"/>
              </a:rPr>
              <a:t>Images</a:t>
            </a:r>
            <a:br>
              <a:rPr lang="en" sz="1900">
                <a:highlight>
                  <a:srgbClr val="FFFF00"/>
                </a:highlight>
                <a:latin typeface="Work Sans"/>
                <a:ea typeface="Work Sans"/>
                <a:cs typeface="Work Sans"/>
                <a:sym typeface="Work Sans"/>
              </a:rPr>
            </a:br>
            <a:r>
              <a:rPr lang="en" sz="1900">
                <a:highlight>
                  <a:srgbClr val="FFFF00"/>
                </a:highlight>
                <a:latin typeface="Work Sans"/>
                <a:ea typeface="Work Sans"/>
                <a:cs typeface="Work Sans"/>
                <a:sym typeface="Work Sans"/>
              </a:rPr>
              <a:t>	&lt;img src=” “ &gt; -- What does this do?</a:t>
            </a:r>
          </a:p>
          <a:p>
            <a:pPr indent="-349250" lvl="0" marL="457200" rtl="0">
              <a:spcBef>
                <a:spcPts val="0"/>
              </a:spcBef>
              <a:buSzPct val="100000"/>
              <a:buFont typeface="Work Sans"/>
              <a:buAutoNum type="arabicPeriod"/>
            </a:pPr>
            <a:r>
              <a:rPr lang="en" sz="1900">
                <a:latin typeface="Work Sans"/>
                <a:ea typeface="Work Sans"/>
                <a:cs typeface="Work Sans"/>
                <a:sym typeface="Work Sans"/>
              </a:rPr>
              <a:t>Links</a:t>
            </a:r>
            <a:br>
              <a:rPr lang="en" sz="1900">
                <a:latin typeface="Work Sans"/>
                <a:ea typeface="Work Sans"/>
                <a:cs typeface="Work Sans"/>
                <a:sym typeface="Work Sans"/>
              </a:rPr>
            </a:br>
            <a:r>
              <a:rPr lang="en" sz="1900">
                <a:latin typeface="Work Sans"/>
                <a:ea typeface="Work Sans"/>
                <a:cs typeface="Work Sans"/>
                <a:sym typeface="Work Sans"/>
              </a:rPr>
              <a:t>	&lt;a href=”link”&gt;text here&lt;/a&gt; -- What’s href? How does this format work?</a:t>
            </a:r>
          </a:p>
        </p:txBody>
      </p:sp>
      <p:sp>
        <p:nvSpPr>
          <p:cNvPr id="198" name="Shape 198"/>
          <p:cNvSpPr txBox="1"/>
          <p:nvPr/>
        </p:nvSpPr>
        <p:spPr>
          <a:xfrm>
            <a:off x="6114800" y="52675"/>
            <a:ext cx="3141900" cy="5143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rPr lang="en" sz="1700">
                <a:solidFill>
                  <a:schemeClr val="lt1"/>
                </a:solidFill>
                <a:latin typeface="Work Sans"/>
                <a:ea typeface="Work Sans"/>
                <a:cs typeface="Work Sans"/>
                <a:sym typeface="Work Sans"/>
              </a:rPr>
              <a:t>&lt;br&gt; starts a new line in your text. Writing stuff in a paragraph but want some space? Writing a poem? Use it!</a:t>
            </a:r>
          </a:p>
          <a:p>
            <a:pPr lvl="0" rtl="0">
              <a:spcBef>
                <a:spcPts val="0"/>
              </a:spcBef>
              <a:buNone/>
            </a:pPr>
            <a:r>
              <a:t/>
            </a:r>
            <a:endParaRPr sz="1700">
              <a:solidFill>
                <a:schemeClr val="lt1"/>
              </a:solidFill>
              <a:latin typeface="Work Sans"/>
              <a:ea typeface="Work Sans"/>
              <a:cs typeface="Work Sans"/>
              <a:sym typeface="Work Sans"/>
            </a:endParaRPr>
          </a:p>
          <a:p>
            <a:pPr lvl="0" rtl="0">
              <a:spcBef>
                <a:spcPts val="0"/>
              </a:spcBef>
              <a:buNone/>
            </a:pPr>
            <a:r>
              <a:rPr lang="en" sz="1700">
                <a:solidFill>
                  <a:schemeClr val="lt1"/>
                </a:solidFill>
                <a:latin typeface="Work Sans"/>
                <a:ea typeface="Work Sans"/>
                <a:cs typeface="Work Sans"/>
                <a:sym typeface="Work Sans"/>
              </a:rPr>
              <a:t>&lt;img&gt; There’s no need to close this tag since there’s no reason to. It’s not “surrounding” anything, and can exist by itself. Place a link to a direct img in src=””. Refresh your page. Hi image! The tag grabs an image from that link placed in the source. (Make sure the link ends with an image file extension, if not, you may accidentally be grabbing a webpage!)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88975"/>
            <a:ext cx="7133100" cy="755700"/>
          </a:xfrm>
          <a:prstGeom prst="rect">
            <a:avLst/>
          </a:prstGeom>
        </p:spPr>
        <p:txBody>
          <a:bodyPr anchorCtr="0" anchor="b" bIns="91425" lIns="91425" rIns="91425" wrap="square" tIns="91425">
            <a:noAutofit/>
          </a:bodyPr>
          <a:lstStyle/>
          <a:p>
            <a:pPr lvl="0" rtl="0">
              <a:spcBef>
                <a:spcPts val="0"/>
              </a:spcBef>
              <a:buNone/>
            </a:pPr>
            <a:r>
              <a:rPr lang="en">
                <a:latin typeface="Montserrat"/>
                <a:ea typeface="Montserrat"/>
                <a:cs typeface="Montserrat"/>
                <a:sym typeface="Montserrat"/>
              </a:rPr>
              <a:t>Playing with Basic HTML Tags</a:t>
            </a:r>
          </a:p>
        </p:txBody>
      </p:sp>
      <p:sp>
        <p:nvSpPr>
          <p:cNvPr id="204" name="Shape 204"/>
          <p:cNvSpPr txBox="1"/>
          <p:nvPr>
            <p:ph idx="1" type="body"/>
          </p:nvPr>
        </p:nvSpPr>
        <p:spPr>
          <a:xfrm>
            <a:off x="311700" y="774525"/>
            <a:ext cx="5686800" cy="4089300"/>
          </a:xfrm>
          <a:prstGeom prst="rect">
            <a:avLst/>
          </a:prstGeom>
        </p:spPr>
        <p:txBody>
          <a:bodyPr anchorCtr="0" anchor="t" bIns="91425" lIns="91425" rIns="91425" wrap="square" tIns="91425">
            <a:noAutofit/>
          </a:bodyPr>
          <a:lstStyle/>
          <a:p>
            <a:pPr lvl="0" rtl="0">
              <a:spcBef>
                <a:spcPts val="0"/>
              </a:spcBef>
              <a:buNone/>
            </a:pPr>
            <a:r>
              <a:rPr lang="en" sz="1800">
                <a:latin typeface="Work Sans"/>
                <a:ea typeface="Work Sans"/>
                <a:cs typeface="Work Sans"/>
                <a:sym typeface="Work Sans"/>
              </a:rPr>
              <a:t>Some more tag manipulation</a:t>
            </a:r>
          </a:p>
          <a:p>
            <a:pPr indent="-349250" lvl="0" marL="457200" rtl="0">
              <a:spcBef>
                <a:spcPts val="0"/>
              </a:spcBef>
              <a:spcAft>
                <a:spcPts val="0"/>
              </a:spcAft>
              <a:buSzPct val="100000"/>
              <a:buFont typeface="Work Sans"/>
              <a:buAutoNum type="arabicPeriod"/>
            </a:pPr>
            <a:r>
              <a:rPr lang="en" sz="1900">
                <a:latin typeface="Work Sans"/>
                <a:ea typeface="Work Sans"/>
                <a:cs typeface="Work Sans"/>
                <a:sym typeface="Work Sans"/>
              </a:rPr>
              <a:t>Line Breaks</a:t>
            </a:r>
            <a:br>
              <a:rPr lang="en" sz="1900">
                <a:latin typeface="Work Sans"/>
                <a:ea typeface="Work Sans"/>
                <a:cs typeface="Work Sans"/>
                <a:sym typeface="Work Sans"/>
              </a:rPr>
            </a:br>
            <a:r>
              <a:rPr lang="en" sz="1900">
                <a:latin typeface="Work Sans"/>
                <a:ea typeface="Work Sans"/>
                <a:cs typeface="Work Sans"/>
                <a:sym typeface="Work Sans"/>
              </a:rPr>
              <a:t>	&lt;br&gt; -- Try using this in the middle of your paragraphs!</a:t>
            </a:r>
          </a:p>
          <a:p>
            <a:pPr indent="-349250" lvl="0" marL="457200" rtl="0">
              <a:spcBef>
                <a:spcPts val="0"/>
              </a:spcBef>
              <a:spcAft>
                <a:spcPts val="0"/>
              </a:spcAft>
              <a:buSzPct val="100000"/>
              <a:buFont typeface="Work Sans"/>
              <a:buAutoNum type="arabicPeriod"/>
            </a:pPr>
            <a:r>
              <a:rPr lang="en" sz="1900">
                <a:latin typeface="Work Sans"/>
                <a:ea typeface="Work Sans"/>
                <a:cs typeface="Work Sans"/>
                <a:sym typeface="Work Sans"/>
              </a:rPr>
              <a:t>Images</a:t>
            </a:r>
            <a:br>
              <a:rPr lang="en" sz="1900">
                <a:latin typeface="Work Sans"/>
                <a:ea typeface="Work Sans"/>
                <a:cs typeface="Work Sans"/>
                <a:sym typeface="Work Sans"/>
              </a:rPr>
            </a:br>
            <a:r>
              <a:rPr lang="en" sz="1900">
                <a:latin typeface="Work Sans"/>
                <a:ea typeface="Work Sans"/>
                <a:cs typeface="Work Sans"/>
                <a:sym typeface="Work Sans"/>
              </a:rPr>
              <a:t>	&lt;img src=” “ &gt; -- What does this do?</a:t>
            </a:r>
          </a:p>
          <a:p>
            <a:pPr indent="-349250" lvl="0" marL="457200" rtl="0">
              <a:spcBef>
                <a:spcPts val="0"/>
              </a:spcBef>
              <a:buSzPct val="100000"/>
              <a:buFont typeface="Work Sans"/>
              <a:buAutoNum type="arabicPeriod"/>
            </a:pPr>
            <a:r>
              <a:rPr lang="en" sz="1900">
                <a:highlight>
                  <a:srgbClr val="FFFF00"/>
                </a:highlight>
                <a:latin typeface="Work Sans"/>
                <a:ea typeface="Work Sans"/>
                <a:cs typeface="Work Sans"/>
                <a:sym typeface="Work Sans"/>
              </a:rPr>
              <a:t>Links</a:t>
            </a:r>
            <a:br>
              <a:rPr lang="en" sz="1900">
                <a:highlight>
                  <a:srgbClr val="FFFF00"/>
                </a:highlight>
                <a:latin typeface="Work Sans"/>
                <a:ea typeface="Work Sans"/>
                <a:cs typeface="Work Sans"/>
                <a:sym typeface="Work Sans"/>
              </a:rPr>
            </a:br>
            <a:r>
              <a:rPr lang="en" sz="1900">
                <a:highlight>
                  <a:srgbClr val="FFFF00"/>
                </a:highlight>
                <a:latin typeface="Work Sans"/>
                <a:ea typeface="Work Sans"/>
                <a:cs typeface="Work Sans"/>
                <a:sym typeface="Work Sans"/>
              </a:rPr>
              <a:t>	&lt;a href=”link”&gt;text here&lt;/a&gt; -- What’s href? How does this format work?</a:t>
            </a:r>
          </a:p>
        </p:txBody>
      </p:sp>
      <p:sp>
        <p:nvSpPr>
          <p:cNvPr id="205" name="Shape 205"/>
          <p:cNvSpPr txBox="1"/>
          <p:nvPr/>
        </p:nvSpPr>
        <p:spPr>
          <a:xfrm>
            <a:off x="6114800" y="52675"/>
            <a:ext cx="3141900" cy="5143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rPr lang="en" sz="1700">
                <a:solidFill>
                  <a:schemeClr val="lt1"/>
                </a:solidFill>
                <a:latin typeface="Work Sans"/>
                <a:ea typeface="Work Sans"/>
                <a:cs typeface="Work Sans"/>
                <a:sym typeface="Work Sans"/>
              </a:rPr>
              <a:t>If &lt;img&gt; has a source, the href in link is the link’s destination webpage. When you click on the link, which is what the words surrounded by the link tag are, you get brought to the link at href. </a:t>
            </a:r>
          </a:p>
          <a:p>
            <a:pPr lvl="0" rtl="0">
              <a:spcBef>
                <a:spcPts val="0"/>
              </a:spcBef>
              <a:buNone/>
            </a:pPr>
            <a:r>
              <a:t/>
            </a:r>
            <a:endParaRPr sz="1700">
              <a:solidFill>
                <a:schemeClr val="lt1"/>
              </a:solidFill>
              <a:latin typeface="Work Sans"/>
              <a:ea typeface="Work Sans"/>
              <a:cs typeface="Work Sans"/>
              <a:sym typeface="Work Sans"/>
            </a:endParaRPr>
          </a:p>
          <a:p>
            <a:pPr lvl="0" rtl="0">
              <a:spcBef>
                <a:spcPts val="0"/>
              </a:spcBef>
              <a:buNone/>
            </a:pPr>
            <a:r>
              <a:rPr lang="en" sz="1700">
                <a:solidFill>
                  <a:schemeClr val="lt1"/>
                </a:solidFill>
                <a:latin typeface="Work Sans"/>
                <a:ea typeface="Work Sans"/>
                <a:cs typeface="Work Sans"/>
                <a:sym typeface="Work Sans"/>
              </a:rPr>
              <a:t>&lt;a&gt; defines a hyperlink. In the opening tag, the destination link is present. It surrounds the “content” that becomes the link.</a:t>
            </a:r>
          </a:p>
          <a:p>
            <a:pPr lvl="0" rtl="0">
              <a:spcBef>
                <a:spcPts val="0"/>
              </a:spcBef>
              <a:buNone/>
            </a:pPr>
            <a:r>
              <a:t/>
            </a:r>
            <a:endParaRPr sz="1700">
              <a:solidFill>
                <a:schemeClr val="lt1"/>
              </a:solidFill>
              <a:latin typeface="Work Sans"/>
              <a:ea typeface="Work Sans"/>
              <a:cs typeface="Work Sans"/>
              <a:sym typeface="Work Sans"/>
            </a:endParaRPr>
          </a:p>
          <a:p>
            <a:pPr lvl="0" rtl="0">
              <a:spcBef>
                <a:spcPts val="0"/>
              </a:spcBef>
              <a:buNone/>
            </a:pPr>
            <a:r>
              <a:rPr lang="en" sz="1600">
                <a:solidFill>
                  <a:schemeClr val="lt1"/>
                </a:solidFill>
                <a:latin typeface="Work Sans"/>
                <a:ea typeface="Work Sans"/>
                <a:cs typeface="Work Sans"/>
                <a:sym typeface="Work Sans"/>
              </a:rPr>
              <a:t>Also! Notice how the colors of links change depending on how we interact with them. Purple means visited, etc.</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ctrTitle"/>
          </p:nvPr>
        </p:nvSpPr>
        <p:spPr>
          <a:xfrm>
            <a:off x="311708" y="420325"/>
            <a:ext cx="8520600" cy="2052600"/>
          </a:xfrm>
          <a:prstGeom prst="rect">
            <a:avLst/>
          </a:prstGeom>
        </p:spPr>
        <p:txBody>
          <a:bodyPr anchorCtr="0" anchor="b" bIns="91425" lIns="91425" rIns="91425" wrap="square" tIns="91425">
            <a:noAutofit/>
          </a:bodyPr>
          <a:lstStyle/>
          <a:p>
            <a:pPr lvl="0">
              <a:spcBef>
                <a:spcPts val="0"/>
              </a:spcBef>
              <a:buNone/>
            </a:pPr>
            <a:r>
              <a:rPr b="1" lang="en" sz="3700">
                <a:latin typeface="Work Sans"/>
                <a:ea typeface="Work Sans"/>
                <a:cs typeface="Work Sans"/>
                <a:sym typeface="Work Sans"/>
              </a:rPr>
              <a:t>Try to make a webpage with the things you’ve learned so far!</a:t>
            </a:r>
          </a:p>
        </p:txBody>
      </p:sp>
      <p:sp>
        <p:nvSpPr>
          <p:cNvPr id="211" name="Shape 211"/>
          <p:cNvSpPr txBox="1"/>
          <p:nvPr>
            <p:ph idx="1" type="subTitle"/>
          </p:nvPr>
        </p:nvSpPr>
        <p:spPr>
          <a:xfrm>
            <a:off x="311700" y="2587700"/>
            <a:ext cx="4313700" cy="1355100"/>
          </a:xfrm>
          <a:prstGeom prst="rect">
            <a:avLst/>
          </a:prstGeom>
        </p:spPr>
        <p:txBody>
          <a:bodyPr anchorCtr="0" anchor="t" bIns="91425" lIns="91425" rIns="91425" wrap="square" tIns="91425">
            <a:noAutofit/>
          </a:bodyPr>
          <a:lstStyle/>
          <a:p>
            <a:pPr lvl="0" algn="r">
              <a:spcBef>
                <a:spcPts val="0"/>
              </a:spcBef>
              <a:buNone/>
            </a:pPr>
            <a:r>
              <a:rPr lang="en" sz="2000">
                <a:latin typeface="Work Sans"/>
                <a:ea typeface="Work Sans"/>
                <a:cs typeface="Work Sans"/>
                <a:sym typeface="Work Sans"/>
              </a:rPr>
              <a:t>Don’t forget your page structure:</a:t>
            </a:r>
            <a:br>
              <a:rPr lang="en" sz="2000">
                <a:latin typeface="Work Sans"/>
                <a:ea typeface="Work Sans"/>
                <a:cs typeface="Work Sans"/>
                <a:sym typeface="Work Sans"/>
              </a:rPr>
            </a:br>
            <a:r>
              <a:rPr lang="en" sz="2000">
                <a:latin typeface="Work Sans"/>
                <a:ea typeface="Work Sans"/>
                <a:cs typeface="Work Sans"/>
                <a:sym typeface="Work Sans"/>
              </a:rPr>
              <a:t>Headers and paragraphs: Formatting: </a:t>
            </a:r>
          </a:p>
          <a:p>
            <a:pPr lvl="0" algn="r">
              <a:spcBef>
                <a:spcPts val="0"/>
              </a:spcBef>
              <a:buNone/>
            </a:pPr>
            <a:r>
              <a:rPr lang="en" sz="2000">
                <a:latin typeface="Work Sans"/>
                <a:ea typeface="Work Sans"/>
                <a:cs typeface="Work Sans"/>
                <a:sym typeface="Work Sans"/>
              </a:rPr>
              <a:t>Images: </a:t>
            </a:r>
          </a:p>
          <a:p>
            <a:pPr lvl="0" algn="r">
              <a:spcBef>
                <a:spcPts val="0"/>
              </a:spcBef>
              <a:buNone/>
            </a:pPr>
            <a:r>
              <a:rPr lang="en" sz="2000">
                <a:latin typeface="Work Sans"/>
                <a:ea typeface="Work Sans"/>
                <a:cs typeface="Work Sans"/>
                <a:sym typeface="Work Sans"/>
              </a:rPr>
              <a:t>Links: </a:t>
            </a:r>
          </a:p>
        </p:txBody>
      </p:sp>
      <p:sp>
        <p:nvSpPr>
          <p:cNvPr id="212" name="Shape 212"/>
          <p:cNvSpPr txBox="1"/>
          <p:nvPr>
            <p:ph idx="1" type="subTitle"/>
          </p:nvPr>
        </p:nvSpPr>
        <p:spPr>
          <a:xfrm>
            <a:off x="4661050" y="2587700"/>
            <a:ext cx="4313700" cy="1355100"/>
          </a:xfrm>
          <a:prstGeom prst="rect">
            <a:avLst/>
          </a:prstGeom>
        </p:spPr>
        <p:txBody>
          <a:bodyPr anchorCtr="0" anchor="t" bIns="91425" lIns="91425" rIns="91425" wrap="square" tIns="91425">
            <a:noAutofit/>
          </a:bodyPr>
          <a:lstStyle/>
          <a:p>
            <a:pPr lvl="0" algn="l">
              <a:spcBef>
                <a:spcPts val="0"/>
              </a:spcBef>
              <a:buNone/>
            </a:pPr>
            <a:r>
              <a:rPr lang="en" sz="2000">
                <a:latin typeface="Work Sans"/>
                <a:ea typeface="Work Sans"/>
                <a:cs typeface="Work Sans"/>
                <a:sym typeface="Work Sans"/>
              </a:rPr>
              <a:t>&lt;html&gt; &lt;head&gt; &lt;body&gt;</a:t>
            </a:r>
          </a:p>
          <a:p>
            <a:pPr lvl="0" rtl="0" algn="l">
              <a:spcBef>
                <a:spcPts val="0"/>
              </a:spcBef>
              <a:buNone/>
            </a:pPr>
            <a:r>
              <a:rPr lang="en" sz="2000">
                <a:latin typeface="Work Sans"/>
                <a:ea typeface="Work Sans"/>
                <a:cs typeface="Work Sans"/>
                <a:sym typeface="Work Sans"/>
              </a:rPr>
              <a:t>&lt;h1&gt; &lt;p&gt;</a:t>
            </a:r>
          </a:p>
          <a:p>
            <a:pPr lvl="0" rtl="0" algn="l">
              <a:spcBef>
                <a:spcPts val="0"/>
              </a:spcBef>
              <a:buNone/>
            </a:pPr>
            <a:r>
              <a:rPr lang="en" sz="2000">
                <a:latin typeface="Work Sans"/>
                <a:ea typeface="Work Sans"/>
                <a:cs typeface="Work Sans"/>
                <a:sym typeface="Work Sans"/>
              </a:rPr>
              <a:t>&lt;br&gt; &lt;b&gt; &lt;u&gt; &lt;i&gt;</a:t>
            </a:r>
          </a:p>
          <a:p>
            <a:pPr lvl="0" rtl="0" algn="l">
              <a:spcBef>
                <a:spcPts val="0"/>
              </a:spcBef>
              <a:buNone/>
            </a:pPr>
            <a:r>
              <a:rPr lang="en" sz="2000">
                <a:latin typeface="Work Sans"/>
                <a:ea typeface="Work Sans"/>
                <a:cs typeface="Work Sans"/>
                <a:sym typeface="Work Sans"/>
              </a:rPr>
              <a:t>&lt;img src=”link”&gt;</a:t>
            </a:r>
          </a:p>
          <a:p>
            <a:pPr lvl="0" algn="l">
              <a:spcBef>
                <a:spcPts val="0"/>
              </a:spcBef>
              <a:buNone/>
            </a:pPr>
            <a:r>
              <a:rPr lang="en" sz="2000">
                <a:latin typeface="Work Sans"/>
                <a:ea typeface="Work Sans"/>
                <a:cs typeface="Work Sans"/>
                <a:sym typeface="Work Sans"/>
              </a:rPr>
              <a:t>&lt;a href=”link”&gt;text&lt;a&gt;</a:t>
            </a:r>
          </a:p>
          <a:p>
            <a:pPr lvl="0" rtl="0" algn="l">
              <a:spcBef>
                <a:spcPts val="0"/>
              </a:spcBef>
              <a:buClr>
                <a:schemeClr val="dk1"/>
              </a:buClr>
              <a:buSzPct val="55000"/>
              <a:buFont typeface="Arial"/>
              <a:buNone/>
            </a:pPr>
            <a:r>
              <a:t/>
            </a:r>
            <a:endParaRPr sz="2000">
              <a:latin typeface="Work Sans"/>
              <a:ea typeface="Work Sans"/>
              <a:cs typeface="Work Sans"/>
              <a:sym typeface="Work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b="1" lang="en" sz="5900">
                <a:latin typeface="Work Sans"/>
                <a:ea typeface="Work Sans"/>
                <a:cs typeface="Work Sans"/>
                <a:sym typeface="Work Sans"/>
              </a:rPr>
              <a:t>Styling</a:t>
            </a:r>
          </a:p>
        </p:txBody>
      </p:sp>
      <p:sp>
        <p:nvSpPr>
          <p:cNvPr id="218" name="Shape 218"/>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latin typeface="Work Sans"/>
                <a:ea typeface="Work Sans"/>
                <a:cs typeface="Work Sans"/>
                <a:sym typeface="Work Sans"/>
              </a:rPr>
              <a:t>Let’s add some CSS!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ctrTitle"/>
          </p:nvPr>
        </p:nvSpPr>
        <p:spPr>
          <a:xfrm>
            <a:off x="311708" y="53000"/>
            <a:ext cx="8520600" cy="2052600"/>
          </a:xfrm>
          <a:prstGeom prst="rect">
            <a:avLst/>
          </a:prstGeom>
        </p:spPr>
        <p:txBody>
          <a:bodyPr anchorCtr="0" anchor="b" bIns="91425" lIns="91425" rIns="91425" wrap="square" tIns="91425">
            <a:noAutofit/>
          </a:bodyPr>
          <a:lstStyle/>
          <a:p>
            <a:pPr lvl="0" rtl="0">
              <a:spcBef>
                <a:spcPts val="0"/>
              </a:spcBef>
              <a:buNone/>
            </a:pPr>
            <a:r>
              <a:rPr b="1" lang="en" sz="5900">
                <a:latin typeface="Montserrat"/>
                <a:ea typeface="Montserrat"/>
                <a:cs typeface="Montserrat"/>
                <a:sym typeface="Montserrat"/>
              </a:rPr>
              <a:t>CSS</a:t>
            </a:r>
          </a:p>
        </p:txBody>
      </p:sp>
      <p:sp>
        <p:nvSpPr>
          <p:cNvPr id="224" name="Shape 224"/>
          <p:cNvSpPr txBox="1"/>
          <p:nvPr>
            <p:ph idx="1" type="subTitle"/>
          </p:nvPr>
        </p:nvSpPr>
        <p:spPr>
          <a:xfrm>
            <a:off x="311700" y="2142550"/>
            <a:ext cx="8520600" cy="792600"/>
          </a:xfrm>
          <a:prstGeom prst="rect">
            <a:avLst/>
          </a:prstGeom>
        </p:spPr>
        <p:txBody>
          <a:bodyPr anchorCtr="0" anchor="t" bIns="91425" lIns="91425" rIns="91425" wrap="square" tIns="91425">
            <a:noAutofit/>
          </a:bodyPr>
          <a:lstStyle/>
          <a:p>
            <a:pPr lvl="0">
              <a:spcBef>
                <a:spcPts val="0"/>
              </a:spcBef>
              <a:buNone/>
            </a:pPr>
            <a:r>
              <a:rPr b="1" lang="en" sz="2700">
                <a:latin typeface="Work Sans"/>
                <a:ea typeface="Work Sans"/>
                <a:cs typeface="Work Sans"/>
                <a:sym typeface="Work Sans"/>
              </a:rPr>
              <a:t>C</a:t>
            </a:r>
            <a:r>
              <a:rPr lang="en" sz="2700">
                <a:latin typeface="Work Sans"/>
                <a:ea typeface="Work Sans"/>
                <a:cs typeface="Work Sans"/>
                <a:sym typeface="Work Sans"/>
              </a:rPr>
              <a:t>ascading </a:t>
            </a:r>
            <a:r>
              <a:rPr b="1" lang="en" sz="2700">
                <a:latin typeface="Work Sans"/>
                <a:ea typeface="Work Sans"/>
                <a:cs typeface="Work Sans"/>
                <a:sym typeface="Work Sans"/>
              </a:rPr>
              <a:t>S</a:t>
            </a:r>
            <a:r>
              <a:rPr lang="en" sz="2700">
                <a:latin typeface="Work Sans"/>
                <a:ea typeface="Work Sans"/>
                <a:cs typeface="Work Sans"/>
                <a:sym typeface="Work Sans"/>
              </a:rPr>
              <a:t>tyle </a:t>
            </a:r>
            <a:r>
              <a:rPr b="1" lang="en" sz="2700">
                <a:latin typeface="Work Sans"/>
                <a:ea typeface="Work Sans"/>
                <a:cs typeface="Work Sans"/>
                <a:sym typeface="Work Sans"/>
              </a:rPr>
              <a:t>S</a:t>
            </a:r>
            <a:r>
              <a:rPr lang="en" sz="2700">
                <a:latin typeface="Work Sans"/>
                <a:ea typeface="Work Sans"/>
                <a:cs typeface="Work Sans"/>
                <a:sym typeface="Work Sans"/>
              </a:rPr>
              <a:t>heets</a:t>
            </a:r>
          </a:p>
          <a:p>
            <a:pPr lvl="0">
              <a:spcBef>
                <a:spcPts val="0"/>
              </a:spcBef>
              <a:buNone/>
            </a:pPr>
            <a:r>
              <a:t/>
            </a:r>
            <a:endParaRPr i="1" sz="2600">
              <a:latin typeface="Work Sans"/>
              <a:ea typeface="Work Sans"/>
              <a:cs typeface="Work Sans"/>
              <a:sym typeface="Work Sans"/>
            </a:endParaRPr>
          </a:p>
          <a:p>
            <a:pPr lvl="0" rtl="0">
              <a:spcBef>
                <a:spcPts val="0"/>
              </a:spcBef>
              <a:buNone/>
            </a:pPr>
            <a:r>
              <a:rPr i="1" lang="en" sz="2400">
                <a:latin typeface="Work Sans"/>
                <a:ea typeface="Work Sans"/>
                <a:cs typeface="Work Sans"/>
                <a:sym typeface="Work Sans"/>
              </a:rPr>
              <a:t>Dictates how these basic HTML elements should look like on the webpage, allowing us to essentially specify their designs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ctrTitle"/>
          </p:nvPr>
        </p:nvSpPr>
        <p:spPr>
          <a:xfrm>
            <a:off x="311705" y="420325"/>
            <a:ext cx="4936200" cy="2052600"/>
          </a:xfrm>
          <a:prstGeom prst="rect">
            <a:avLst/>
          </a:prstGeom>
        </p:spPr>
        <p:txBody>
          <a:bodyPr anchorCtr="0" anchor="b" bIns="91425" lIns="91425" rIns="91425" wrap="square" tIns="91425">
            <a:noAutofit/>
          </a:bodyPr>
          <a:lstStyle/>
          <a:p>
            <a:pPr lvl="0" rtl="0">
              <a:spcBef>
                <a:spcPts val="0"/>
              </a:spcBef>
              <a:buNone/>
            </a:pPr>
            <a:r>
              <a:rPr lang="en" sz="3200">
                <a:latin typeface="Work Sans"/>
                <a:ea typeface="Work Sans"/>
                <a:cs typeface="Work Sans"/>
                <a:sym typeface="Work Sans"/>
              </a:rPr>
              <a:t>&lt;p style=”color:red;”&gt;Your text here&lt;/a&gt;</a:t>
            </a:r>
          </a:p>
        </p:txBody>
      </p:sp>
      <p:sp>
        <p:nvSpPr>
          <p:cNvPr id="230" name="Shape 230"/>
          <p:cNvSpPr txBox="1"/>
          <p:nvPr>
            <p:ph idx="1" type="subTitle"/>
          </p:nvPr>
        </p:nvSpPr>
        <p:spPr>
          <a:xfrm>
            <a:off x="311700" y="2587700"/>
            <a:ext cx="4936200" cy="13551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Font typeface="Work Sans"/>
              <a:buAutoNum type="arabicPeriod"/>
            </a:pPr>
            <a:r>
              <a:rPr lang="en" sz="1800">
                <a:latin typeface="Work Sans"/>
                <a:ea typeface="Work Sans"/>
                <a:cs typeface="Work Sans"/>
                <a:sym typeface="Work Sans"/>
              </a:rPr>
              <a:t>What did adding </a:t>
            </a:r>
            <a:r>
              <a:rPr i="1" lang="en" sz="1800">
                <a:latin typeface="Work Sans"/>
                <a:ea typeface="Work Sans"/>
                <a:cs typeface="Work Sans"/>
                <a:sym typeface="Work Sans"/>
              </a:rPr>
              <a:t>style</a:t>
            </a:r>
            <a:r>
              <a:rPr lang="en" sz="1800">
                <a:latin typeface="Work Sans"/>
                <a:ea typeface="Work Sans"/>
                <a:cs typeface="Work Sans"/>
                <a:sym typeface="Work Sans"/>
              </a:rPr>
              <a:t> to the paragraph tag do?</a:t>
            </a:r>
          </a:p>
          <a:p>
            <a:pPr indent="-342900" lvl="0" marL="457200" rtl="0">
              <a:spcBef>
                <a:spcPts val="0"/>
              </a:spcBef>
              <a:buSzPct val="100000"/>
              <a:buFont typeface="Work Sans"/>
              <a:buAutoNum type="arabicPeriod"/>
            </a:pPr>
            <a:r>
              <a:rPr lang="en" sz="1800">
                <a:latin typeface="Work Sans"/>
                <a:ea typeface="Work Sans"/>
                <a:cs typeface="Work Sans"/>
                <a:sym typeface="Work Sans"/>
              </a:rPr>
              <a:t>What’s the composition of the items in the style tags?</a:t>
            </a:r>
            <a:br>
              <a:rPr lang="en" sz="1800">
                <a:latin typeface="Work Sans"/>
                <a:ea typeface="Work Sans"/>
                <a:cs typeface="Work Sans"/>
                <a:sym typeface="Work Sans"/>
              </a:rPr>
            </a:br>
            <a:r>
              <a:rPr lang="en" sz="1800">
                <a:latin typeface="Work Sans"/>
                <a:ea typeface="Work Sans"/>
                <a:cs typeface="Work Sans"/>
                <a:sym typeface="Work Sans"/>
              </a:rPr>
              <a:t>COLOR: RED;</a:t>
            </a:r>
            <a:br>
              <a:rPr lang="en" sz="1800">
                <a:latin typeface="Work Sans"/>
                <a:ea typeface="Work Sans"/>
                <a:cs typeface="Work Sans"/>
                <a:sym typeface="Work Sans"/>
              </a:rPr>
            </a:br>
            <a:r>
              <a:rPr lang="en" sz="1800">
                <a:latin typeface="Work Sans"/>
                <a:ea typeface="Work Sans"/>
                <a:cs typeface="Work Sans"/>
                <a:sym typeface="Work Sans"/>
              </a:rPr>
              <a:t>PROPERTY: VALUE</a:t>
            </a:r>
          </a:p>
        </p:txBody>
      </p:sp>
      <p:sp>
        <p:nvSpPr>
          <p:cNvPr id="231" name="Shape 231"/>
          <p:cNvSpPr txBox="1"/>
          <p:nvPr/>
        </p:nvSpPr>
        <p:spPr>
          <a:xfrm>
            <a:off x="5304825" y="52675"/>
            <a:ext cx="3951900" cy="5143500"/>
          </a:xfrm>
          <a:prstGeom prst="rect">
            <a:avLst/>
          </a:prstGeom>
          <a:solidFill>
            <a:srgbClr val="000000"/>
          </a:solidFill>
          <a:ln>
            <a:noFill/>
          </a:ln>
        </p:spPr>
        <p:txBody>
          <a:bodyPr anchorCtr="0" anchor="ctr" bIns="91425" lIns="91425" rIns="91425" wrap="square" tIns="91425">
            <a:noAutofit/>
          </a:bodyPr>
          <a:lstStyle/>
          <a:p>
            <a:pPr indent="-330200" lvl="0" marL="457200" rtl="0">
              <a:spcBef>
                <a:spcPts val="0"/>
              </a:spcBef>
              <a:spcAft>
                <a:spcPts val="0"/>
              </a:spcAft>
              <a:buClr>
                <a:schemeClr val="lt1"/>
              </a:buClr>
              <a:buSzPct val="94117"/>
              <a:buFont typeface="Work Sans"/>
              <a:buAutoNum type="arabicPeriod"/>
            </a:pPr>
            <a:r>
              <a:rPr lang="en" sz="1700">
                <a:solidFill>
                  <a:schemeClr val="lt1"/>
                </a:solidFill>
                <a:latin typeface="Work Sans"/>
                <a:ea typeface="Work Sans"/>
                <a:cs typeface="Work Sans"/>
                <a:sym typeface="Work Sans"/>
              </a:rPr>
              <a:t>The style tag added… some style! It let us specify “color” and set it to “red.”</a:t>
            </a:r>
          </a:p>
          <a:p>
            <a:pPr indent="-336550" lvl="0" marL="457200" rtl="0">
              <a:spcBef>
                <a:spcPts val="0"/>
              </a:spcBef>
              <a:buClr>
                <a:schemeClr val="lt1"/>
              </a:buClr>
              <a:buSzPct val="100000"/>
              <a:buFont typeface="Work Sans"/>
              <a:buAutoNum type="arabicPeriod"/>
            </a:pPr>
            <a:r>
              <a:rPr lang="en" sz="1700">
                <a:solidFill>
                  <a:schemeClr val="lt1"/>
                </a:solidFill>
                <a:latin typeface="Work Sans"/>
                <a:ea typeface="Work Sans"/>
                <a:cs typeface="Work Sans"/>
                <a:sym typeface="Work Sans"/>
              </a:rPr>
              <a:t>The property here is “color,” we’re modifying the color. The value wet set it to it is “red,” which is why the color of the text it wrapped is, well, red!</a:t>
            </a:r>
            <a:br>
              <a:rPr lang="en" sz="1700">
                <a:solidFill>
                  <a:schemeClr val="lt1"/>
                </a:solidFill>
                <a:latin typeface="Work Sans"/>
                <a:ea typeface="Work Sans"/>
                <a:cs typeface="Work Sans"/>
                <a:sym typeface="Work Sans"/>
              </a:rPr>
            </a:br>
            <a:br>
              <a:rPr lang="en" sz="1700">
                <a:solidFill>
                  <a:schemeClr val="lt1"/>
                </a:solidFill>
                <a:latin typeface="Work Sans"/>
                <a:ea typeface="Work Sans"/>
                <a:cs typeface="Work Sans"/>
                <a:sym typeface="Work Sans"/>
              </a:rPr>
            </a:br>
            <a:r>
              <a:rPr lang="en" sz="1700">
                <a:solidFill>
                  <a:schemeClr val="lt1"/>
                </a:solidFill>
                <a:latin typeface="Work Sans"/>
                <a:ea typeface="Work Sans"/>
                <a:cs typeface="Work Sans"/>
                <a:sym typeface="Work Sans"/>
              </a:rPr>
              <a:t>You can check out more properties and their possible values here: https://www.w3schools.com/cssref/</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ctrTitle"/>
          </p:nvPr>
        </p:nvSpPr>
        <p:spPr>
          <a:xfrm>
            <a:off x="311705" y="420325"/>
            <a:ext cx="4936200" cy="2052600"/>
          </a:xfrm>
          <a:prstGeom prst="rect">
            <a:avLst/>
          </a:prstGeom>
        </p:spPr>
        <p:txBody>
          <a:bodyPr anchorCtr="0" anchor="b" bIns="91425" lIns="91425" rIns="91425" wrap="square" tIns="91425">
            <a:noAutofit/>
          </a:bodyPr>
          <a:lstStyle/>
          <a:p>
            <a:pPr lvl="0" rtl="0">
              <a:spcBef>
                <a:spcPts val="0"/>
              </a:spcBef>
              <a:buNone/>
            </a:pPr>
            <a:r>
              <a:rPr lang="en" sz="3200">
                <a:latin typeface="Work Sans"/>
                <a:ea typeface="Work Sans"/>
                <a:cs typeface="Work Sans"/>
                <a:sym typeface="Work Sans"/>
              </a:rPr>
              <a:t>&lt;p style=”color:red;”&gt;Your text here&lt;/a&gt;</a:t>
            </a:r>
          </a:p>
        </p:txBody>
      </p:sp>
      <p:sp>
        <p:nvSpPr>
          <p:cNvPr id="237" name="Shape 237"/>
          <p:cNvSpPr txBox="1"/>
          <p:nvPr>
            <p:ph idx="1" type="subTitle"/>
          </p:nvPr>
        </p:nvSpPr>
        <p:spPr>
          <a:xfrm>
            <a:off x="311700" y="2587700"/>
            <a:ext cx="4936200" cy="13551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Font typeface="Work Sans"/>
              <a:buAutoNum type="arabicPeriod"/>
            </a:pPr>
            <a:r>
              <a:rPr lang="en" sz="1800">
                <a:latin typeface="Work Sans"/>
                <a:ea typeface="Work Sans"/>
                <a:cs typeface="Work Sans"/>
                <a:sym typeface="Work Sans"/>
              </a:rPr>
              <a:t>What did adding </a:t>
            </a:r>
            <a:r>
              <a:rPr i="1" lang="en" sz="1800">
                <a:latin typeface="Work Sans"/>
                <a:ea typeface="Work Sans"/>
                <a:cs typeface="Work Sans"/>
                <a:sym typeface="Work Sans"/>
              </a:rPr>
              <a:t>style</a:t>
            </a:r>
            <a:r>
              <a:rPr lang="en" sz="1800">
                <a:latin typeface="Work Sans"/>
                <a:ea typeface="Work Sans"/>
                <a:cs typeface="Work Sans"/>
                <a:sym typeface="Work Sans"/>
              </a:rPr>
              <a:t> to the paragraph tag do?</a:t>
            </a:r>
          </a:p>
          <a:p>
            <a:pPr indent="-342900" lvl="0" marL="457200" rtl="0">
              <a:spcBef>
                <a:spcPts val="0"/>
              </a:spcBef>
              <a:buSzPct val="100000"/>
              <a:buFont typeface="Work Sans"/>
              <a:buAutoNum type="arabicPeriod"/>
            </a:pPr>
            <a:r>
              <a:rPr lang="en" sz="1800">
                <a:latin typeface="Work Sans"/>
                <a:ea typeface="Work Sans"/>
                <a:cs typeface="Work Sans"/>
                <a:sym typeface="Work Sans"/>
              </a:rPr>
              <a:t>What’s the composition of the items in the style tags?</a:t>
            </a:r>
            <a:br>
              <a:rPr lang="en" sz="1800">
                <a:latin typeface="Work Sans"/>
                <a:ea typeface="Work Sans"/>
                <a:cs typeface="Work Sans"/>
                <a:sym typeface="Work Sans"/>
              </a:rPr>
            </a:br>
            <a:r>
              <a:rPr lang="en" sz="1800">
                <a:latin typeface="Work Sans"/>
                <a:ea typeface="Work Sans"/>
                <a:cs typeface="Work Sans"/>
                <a:sym typeface="Work Sans"/>
              </a:rPr>
              <a:t>COLOR: RED;</a:t>
            </a:r>
            <a:br>
              <a:rPr lang="en" sz="1800">
                <a:latin typeface="Work Sans"/>
                <a:ea typeface="Work Sans"/>
                <a:cs typeface="Work Sans"/>
                <a:sym typeface="Work Sans"/>
              </a:rPr>
            </a:br>
            <a:r>
              <a:rPr lang="en" sz="1800">
                <a:latin typeface="Work Sans"/>
                <a:ea typeface="Work Sans"/>
                <a:cs typeface="Work Sans"/>
                <a:sym typeface="Work Sans"/>
              </a:rPr>
              <a:t>PROPERTY: VALUE</a:t>
            </a:r>
          </a:p>
        </p:txBody>
      </p:sp>
      <p:sp>
        <p:nvSpPr>
          <p:cNvPr id="238" name="Shape 238"/>
          <p:cNvSpPr txBox="1"/>
          <p:nvPr/>
        </p:nvSpPr>
        <p:spPr>
          <a:xfrm>
            <a:off x="5304825" y="52675"/>
            <a:ext cx="3951900" cy="5143500"/>
          </a:xfrm>
          <a:prstGeom prst="rect">
            <a:avLst/>
          </a:prstGeom>
          <a:solidFill>
            <a:srgbClr val="000000"/>
          </a:solidFill>
          <a:ln>
            <a:noFill/>
          </a:ln>
        </p:spPr>
        <p:txBody>
          <a:bodyPr anchorCtr="0" anchor="ctr" bIns="91425" lIns="91425" rIns="91425" wrap="square" tIns="91425">
            <a:noAutofit/>
          </a:bodyPr>
          <a:lstStyle/>
          <a:p>
            <a:pPr lvl="0" rtl="0" algn="ctr">
              <a:spcBef>
                <a:spcPts val="0"/>
              </a:spcBef>
              <a:buNone/>
            </a:pPr>
            <a:r>
              <a:rPr lang="en" sz="1700">
                <a:solidFill>
                  <a:schemeClr val="lt1"/>
                </a:solidFill>
                <a:latin typeface="Work Sans"/>
                <a:ea typeface="Work Sans"/>
                <a:cs typeface="Work Sans"/>
                <a:sym typeface="Work Sans"/>
              </a:rPr>
              <a:t>Other style tag elements to consider playing around with</a:t>
            </a:r>
          </a:p>
          <a:p>
            <a:pPr lvl="0" rtl="0" algn="ctr">
              <a:spcBef>
                <a:spcPts val="0"/>
              </a:spcBef>
              <a:buNone/>
            </a:pPr>
            <a:r>
              <a:t/>
            </a:r>
            <a:endParaRPr sz="1700">
              <a:solidFill>
                <a:schemeClr val="lt1"/>
              </a:solidFill>
              <a:latin typeface="Work Sans"/>
              <a:ea typeface="Work Sans"/>
              <a:cs typeface="Work Sans"/>
              <a:sym typeface="Work Sans"/>
            </a:endParaRPr>
          </a:p>
          <a:p>
            <a:pPr indent="-336550" lvl="0" marL="457200" rtl="0">
              <a:spcBef>
                <a:spcPts val="0"/>
              </a:spcBef>
              <a:spcAft>
                <a:spcPts val="0"/>
              </a:spcAft>
              <a:buClr>
                <a:schemeClr val="lt1"/>
              </a:buClr>
              <a:buSzPct val="100000"/>
              <a:buFont typeface="Work Sans"/>
              <a:buChar char="●"/>
            </a:pPr>
            <a:r>
              <a:rPr lang="en" sz="1700">
                <a:solidFill>
                  <a:schemeClr val="lt1"/>
                </a:solidFill>
                <a:latin typeface="Work Sans"/>
                <a:ea typeface="Work Sans"/>
                <a:cs typeface="Work Sans"/>
                <a:sym typeface="Work Sans"/>
              </a:rPr>
              <a:t>Text-align - where will you place your text?</a:t>
            </a:r>
          </a:p>
          <a:p>
            <a:pPr indent="-336550" lvl="0" marL="457200" rtl="0">
              <a:spcBef>
                <a:spcPts val="0"/>
              </a:spcBef>
              <a:spcAft>
                <a:spcPts val="0"/>
              </a:spcAft>
              <a:buClr>
                <a:schemeClr val="lt1"/>
              </a:buClr>
              <a:buSzPct val="100000"/>
              <a:buFont typeface="Work Sans"/>
              <a:buChar char="●"/>
            </a:pPr>
            <a:r>
              <a:rPr lang="en" sz="1700">
                <a:solidFill>
                  <a:schemeClr val="lt1"/>
                </a:solidFill>
                <a:latin typeface="Work Sans"/>
                <a:ea typeface="Work Sans"/>
                <a:cs typeface="Work Sans"/>
                <a:sym typeface="Work Sans"/>
              </a:rPr>
              <a:t>Background-color - If there’s color, there’s a background, too.</a:t>
            </a:r>
          </a:p>
          <a:p>
            <a:pPr indent="-336550" lvl="0" marL="457200" rtl="0">
              <a:spcBef>
                <a:spcPts val="0"/>
              </a:spcBef>
              <a:spcAft>
                <a:spcPts val="0"/>
              </a:spcAft>
              <a:buClr>
                <a:schemeClr val="lt1"/>
              </a:buClr>
              <a:buSzPct val="100000"/>
              <a:buFont typeface="Work Sans"/>
              <a:buChar char="●"/>
            </a:pPr>
            <a:r>
              <a:rPr lang="en" sz="1700">
                <a:solidFill>
                  <a:schemeClr val="lt1"/>
                </a:solidFill>
                <a:latin typeface="Work Sans"/>
                <a:ea typeface="Work Sans"/>
                <a:cs typeface="Work Sans"/>
                <a:sym typeface="Work Sans"/>
              </a:rPr>
              <a:t>Font-size - Go big! Go small!</a:t>
            </a:r>
          </a:p>
          <a:p>
            <a:pPr indent="-336550" lvl="0" marL="457200" rtl="0">
              <a:spcBef>
                <a:spcPts val="0"/>
              </a:spcBef>
              <a:spcAft>
                <a:spcPts val="0"/>
              </a:spcAft>
              <a:buClr>
                <a:schemeClr val="lt1"/>
              </a:buClr>
              <a:buSzPct val="100000"/>
              <a:buFont typeface="Work Sans"/>
              <a:buChar char="●"/>
            </a:pPr>
            <a:r>
              <a:rPr lang="en" sz="1700">
                <a:solidFill>
                  <a:schemeClr val="lt1"/>
                </a:solidFill>
                <a:latin typeface="Work Sans"/>
                <a:ea typeface="Work Sans"/>
                <a:cs typeface="Work Sans"/>
                <a:sym typeface="Work Sans"/>
              </a:rPr>
              <a:t>Letter-spacing - Kind of weird, but yeah…</a:t>
            </a:r>
          </a:p>
          <a:p>
            <a:pPr indent="-336550" lvl="0" marL="457200" rtl="0">
              <a:spcBef>
                <a:spcPts val="0"/>
              </a:spcBef>
              <a:buClr>
                <a:schemeClr val="lt1"/>
              </a:buClr>
              <a:buSzPct val="100000"/>
              <a:buFont typeface="Work Sans"/>
              <a:buChar char="●"/>
            </a:pPr>
            <a:r>
              <a:rPr lang="en" sz="1700">
                <a:solidFill>
                  <a:schemeClr val="lt1"/>
                </a:solidFill>
                <a:latin typeface="Work Sans"/>
                <a:ea typeface="Work Sans"/>
                <a:cs typeface="Work Sans"/>
                <a:sym typeface="Work Sans"/>
              </a:rPr>
              <a:t>Text-indent - If you’re writing a long paragraph, this makes everything a bit more tolerable.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ctrTitle"/>
          </p:nvPr>
        </p:nvSpPr>
        <p:spPr>
          <a:xfrm>
            <a:off x="311708" y="-588875"/>
            <a:ext cx="8520600" cy="2052600"/>
          </a:xfrm>
          <a:prstGeom prst="rect">
            <a:avLst/>
          </a:prstGeom>
        </p:spPr>
        <p:txBody>
          <a:bodyPr anchorCtr="0" anchor="b" bIns="91425" lIns="91425" rIns="91425" wrap="square" tIns="91425">
            <a:noAutofit/>
          </a:bodyPr>
          <a:lstStyle/>
          <a:p>
            <a:pPr lvl="0" rtl="0">
              <a:spcBef>
                <a:spcPts val="0"/>
              </a:spcBef>
              <a:buNone/>
            </a:pPr>
            <a:r>
              <a:rPr lang="en" sz="3700">
                <a:latin typeface="Work Sans"/>
                <a:ea typeface="Work Sans"/>
                <a:cs typeface="Work Sans"/>
                <a:sym typeface="Work Sans"/>
              </a:rPr>
              <a:t>&lt;p style=”color:red;”&gt;Your text here&lt;/a&gt;</a:t>
            </a:r>
          </a:p>
        </p:txBody>
      </p:sp>
      <p:sp>
        <p:nvSpPr>
          <p:cNvPr id="244" name="Shape 244"/>
          <p:cNvSpPr txBox="1"/>
          <p:nvPr>
            <p:ph idx="1" type="subTitle"/>
          </p:nvPr>
        </p:nvSpPr>
        <p:spPr>
          <a:xfrm>
            <a:off x="311700" y="1578500"/>
            <a:ext cx="8520600" cy="1355100"/>
          </a:xfrm>
          <a:prstGeom prst="rect">
            <a:avLst/>
          </a:prstGeom>
        </p:spPr>
        <p:txBody>
          <a:bodyPr anchorCtr="0" anchor="t" bIns="91425" lIns="91425" rIns="91425" wrap="square" tIns="91425">
            <a:noAutofit/>
          </a:bodyPr>
          <a:lstStyle/>
          <a:p>
            <a:pPr lvl="0" rtl="0" algn="l">
              <a:spcBef>
                <a:spcPts val="0"/>
              </a:spcBef>
              <a:buNone/>
            </a:pPr>
            <a:r>
              <a:rPr lang="en" sz="2100">
                <a:latin typeface="Work Sans"/>
                <a:ea typeface="Work Sans"/>
                <a:cs typeface="Work Sans"/>
                <a:sym typeface="Work Sans"/>
              </a:rPr>
              <a:t>Aside from color:red, there are different properties you can try experimenting with to manipulate color: </a:t>
            </a:r>
            <a:r>
              <a:rPr b="1" lang="en" sz="2100">
                <a:latin typeface="Work Sans"/>
                <a:ea typeface="Work Sans"/>
                <a:cs typeface="Work Sans"/>
                <a:sym typeface="Work Sans"/>
              </a:rPr>
              <a:t>background-color</a:t>
            </a:r>
          </a:p>
          <a:p>
            <a:pPr lvl="0" rtl="0" algn="l">
              <a:spcBef>
                <a:spcPts val="0"/>
              </a:spcBef>
              <a:buNone/>
            </a:pPr>
            <a:r>
              <a:t/>
            </a:r>
            <a:endParaRPr b="1" sz="2100">
              <a:latin typeface="Work Sans"/>
              <a:ea typeface="Work Sans"/>
              <a:cs typeface="Work Sans"/>
              <a:sym typeface="Work Sans"/>
            </a:endParaRPr>
          </a:p>
          <a:p>
            <a:pPr lvl="0" rtl="0" algn="l">
              <a:spcBef>
                <a:spcPts val="0"/>
              </a:spcBef>
              <a:buNone/>
            </a:pPr>
            <a:r>
              <a:rPr lang="en" sz="2100">
                <a:latin typeface="Work Sans"/>
                <a:ea typeface="Work Sans"/>
                <a:cs typeface="Work Sans"/>
                <a:sym typeface="Work Sans"/>
              </a:rPr>
              <a:t>You can also try changing the size of the text: </a:t>
            </a:r>
            <a:r>
              <a:rPr b="1" lang="en" sz="2100">
                <a:latin typeface="Work Sans"/>
                <a:ea typeface="Work Sans"/>
                <a:cs typeface="Work Sans"/>
                <a:sym typeface="Work Sans"/>
              </a:rPr>
              <a:t>font-size</a:t>
            </a:r>
          </a:p>
          <a:p>
            <a:pPr lvl="0" rtl="0" algn="l">
              <a:spcBef>
                <a:spcPts val="0"/>
              </a:spcBef>
              <a:buNone/>
            </a:pPr>
            <a:r>
              <a:t/>
            </a:r>
            <a:endParaRPr sz="2100">
              <a:latin typeface="Work Sans"/>
              <a:ea typeface="Work Sans"/>
              <a:cs typeface="Work Sans"/>
              <a:sym typeface="Work Sans"/>
            </a:endParaRPr>
          </a:p>
          <a:p>
            <a:pPr lvl="0" rtl="0" algn="l">
              <a:spcBef>
                <a:spcPts val="0"/>
              </a:spcBef>
              <a:buNone/>
            </a:pPr>
            <a:r>
              <a:rPr lang="en" sz="2100">
                <a:latin typeface="Work Sans"/>
                <a:ea typeface="Work Sans"/>
                <a:cs typeface="Work Sans"/>
                <a:sym typeface="Work Sans"/>
              </a:rPr>
              <a:t>Or you can try placing a border around it: </a:t>
            </a:r>
            <a:r>
              <a:rPr b="1" lang="en" sz="2100">
                <a:latin typeface="Work Sans"/>
                <a:ea typeface="Work Sans"/>
                <a:cs typeface="Work Sans"/>
                <a:sym typeface="Work Sans"/>
              </a:rPr>
              <a:t>border</a:t>
            </a:r>
            <a:br>
              <a:rPr lang="en" sz="2100">
                <a:latin typeface="Work Sans"/>
                <a:ea typeface="Work Sans"/>
                <a:cs typeface="Work Sans"/>
                <a:sym typeface="Work Sans"/>
              </a:rPr>
            </a:br>
            <a:r>
              <a:rPr lang="en" sz="2100">
                <a:latin typeface="Work Sans"/>
                <a:ea typeface="Work Sans"/>
                <a:cs typeface="Work Sans"/>
                <a:sym typeface="Work Sans"/>
              </a:rPr>
              <a:t>(Border is a bit more complicated! Different CSS properties take in different parameters. Border can take the stroke, color, and width of the border.)</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ctrTitle"/>
          </p:nvPr>
        </p:nvSpPr>
        <p:spPr>
          <a:xfrm>
            <a:off x="311705" y="-588875"/>
            <a:ext cx="5610000" cy="2052600"/>
          </a:xfrm>
          <a:prstGeom prst="rect">
            <a:avLst/>
          </a:prstGeom>
        </p:spPr>
        <p:txBody>
          <a:bodyPr anchorCtr="0" anchor="b" bIns="91425" lIns="91425" rIns="91425" wrap="square" tIns="91425">
            <a:noAutofit/>
          </a:bodyPr>
          <a:lstStyle/>
          <a:p>
            <a:pPr lvl="0" rtl="0">
              <a:spcBef>
                <a:spcPts val="0"/>
              </a:spcBef>
              <a:buNone/>
            </a:pPr>
            <a:r>
              <a:rPr lang="en" sz="1900" u="sng">
                <a:latin typeface="Work Sans"/>
                <a:ea typeface="Work Sans"/>
                <a:cs typeface="Work Sans"/>
                <a:sym typeface="Work Sans"/>
              </a:rPr>
              <a:t>&lt;body style=”background-color:blue;”&gt;</a:t>
            </a:r>
          </a:p>
        </p:txBody>
      </p:sp>
      <p:sp>
        <p:nvSpPr>
          <p:cNvPr id="250" name="Shape 250"/>
          <p:cNvSpPr txBox="1"/>
          <p:nvPr>
            <p:ph idx="1" type="subTitle"/>
          </p:nvPr>
        </p:nvSpPr>
        <p:spPr>
          <a:xfrm>
            <a:off x="311700" y="1578500"/>
            <a:ext cx="5610000" cy="1355100"/>
          </a:xfrm>
          <a:prstGeom prst="rect">
            <a:avLst/>
          </a:prstGeom>
        </p:spPr>
        <p:txBody>
          <a:bodyPr anchorCtr="0" anchor="t" bIns="91425" lIns="91425" rIns="91425" wrap="square" tIns="91425">
            <a:noAutofit/>
          </a:bodyPr>
          <a:lstStyle/>
          <a:p>
            <a:pPr lvl="0">
              <a:spcBef>
                <a:spcPts val="0"/>
              </a:spcBef>
              <a:buNone/>
            </a:pPr>
            <a:r>
              <a:rPr lang="en" sz="1700">
                <a:latin typeface="Work Sans"/>
                <a:ea typeface="Work Sans"/>
                <a:cs typeface="Work Sans"/>
                <a:sym typeface="Work Sans"/>
              </a:rPr>
              <a:t>What if you try adding some style to the body tag? </a:t>
            </a:r>
          </a:p>
          <a:p>
            <a:pPr lvl="0" rtl="0">
              <a:spcBef>
                <a:spcPts val="0"/>
              </a:spcBef>
              <a:buNone/>
            </a:pPr>
            <a:r>
              <a:rPr lang="en" sz="1700">
                <a:latin typeface="Work Sans"/>
                <a:ea typeface="Work Sans"/>
                <a:cs typeface="Work Sans"/>
                <a:sym typeface="Work Sans"/>
              </a:rPr>
              <a:t>What happens when you manipulate it this way?</a:t>
            </a:r>
          </a:p>
        </p:txBody>
      </p:sp>
      <p:sp>
        <p:nvSpPr>
          <p:cNvPr id="251" name="Shape 251"/>
          <p:cNvSpPr txBox="1"/>
          <p:nvPr>
            <p:ph type="ctrTitle"/>
          </p:nvPr>
        </p:nvSpPr>
        <p:spPr>
          <a:xfrm>
            <a:off x="311700" y="1957325"/>
            <a:ext cx="5610000" cy="1210200"/>
          </a:xfrm>
          <a:prstGeom prst="rect">
            <a:avLst/>
          </a:prstGeom>
        </p:spPr>
        <p:txBody>
          <a:bodyPr anchorCtr="0" anchor="b" bIns="91425" lIns="91425" rIns="91425" wrap="square" tIns="91425">
            <a:noAutofit/>
          </a:bodyPr>
          <a:lstStyle/>
          <a:p>
            <a:pPr lvl="0" rtl="0">
              <a:spcBef>
                <a:spcPts val="0"/>
              </a:spcBef>
              <a:buNone/>
            </a:pPr>
            <a:r>
              <a:rPr lang="en" sz="1900" u="sng">
                <a:latin typeface="Work Sans"/>
                <a:ea typeface="Work Sans"/>
                <a:cs typeface="Work Sans"/>
                <a:sym typeface="Work Sans"/>
              </a:rPr>
              <a:t>&lt;span style=”color:blue;”&gt;text text&lt;/span&gt;</a:t>
            </a:r>
          </a:p>
        </p:txBody>
      </p:sp>
      <p:sp>
        <p:nvSpPr>
          <p:cNvPr id="252" name="Shape 252"/>
          <p:cNvSpPr txBox="1"/>
          <p:nvPr>
            <p:ph idx="1" type="subTitle"/>
          </p:nvPr>
        </p:nvSpPr>
        <p:spPr>
          <a:xfrm>
            <a:off x="311700" y="3167525"/>
            <a:ext cx="5610000" cy="1355100"/>
          </a:xfrm>
          <a:prstGeom prst="rect">
            <a:avLst/>
          </a:prstGeom>
        </p:spPr>
        <p:txBody>
          <a:bodyPr anchorCtr="0" anchor="t" bIns="91425" lIns="91425" rIns="91425" wrap="square" tIns="91425">
            <a:noAutofit/>
          </a:bodyPr>
          <a:lstStyle/>
          <a:p>
            <a:pPr lvl="0">
              <a:spcBef>
                <a:spcPts val="0"/>
              </a:spcBef>
              <a:buNone/>
            </a:pPr>
            <a:r>
              <a:rPr lang="en" sz="1700">
                <a:latin typeface="Work Sans"/>
                <a:ea typeface="Work Sans"/>
                <a:cs typeface="Work Sans"/>
                <a:sym typeface="Work Sans"/>
              </a:rPr>
              <a:t>What is the &lt;span&gt; tag?</a:t>
            </a:r>
          </a:p>
          <a:p>
            <a:pPr lvl="0">
              <a:spcBef>
                <a:spcPts val="0"/>
              </a:spcBef>
              <a:buNone/>
            </a:pPr>
            <a:r>
              <a:rPr lang="en" sz="1700">
                <a:latin typeface="Work Sans"/>
                <a:ea typeface="Work Sans"/>
                <a:cs typeface="Work Sans"/>
                <a:sym typeface="Work Sans"/>
              </a:rPr>
              <a:t>How does it group inline elements?</a:t>
            </a:r>
          </a:p>
          <a:p>
            <a:pPr lvl="0" rtl="0">
              <a:spcBef>
                <a:spcPts val="0"/>
              </a:spcBef>
              <a:buNone/>
            </a:pPr>
            <a:r>
              <a:rPr lang="en" sz="1700">
                <a:latin typeface="Work Sans"/>
                <a:ea typeface="Work Sans"/>
                <a:cs typeface="Work Sans"/>
                <a:sym typeface="Work Sans"/>
              </a:rPr>
              <a:t>Content inside a span tag can be designed and manipulated with CSS.</a:t>
            </a:r>
          </a:p>
        </p:txBody>
      </p:sp>
      <p:sp>
        <p:nvSpPr>
          <p:cNvPr id="253" name="Shape 253"/>
          <p:cNvSpPr txBox="1"/>
          <p:nvPr/>
        </p:nvSpPr>
        <p:spPr>
          <a:xfrm>
            <a:off x="5921700" y="52675"/>
            <a:ext cx="3335100" cy="5143500"/>
          </a:xfrm>
          <a:prstGeom prst="rect">
            <a:avLst/>
          </a:prstGeom>
          <a:solidFill>
            <a:srgbClr val="000000"/>
          </a:solidFill>
          <a:ln>
            <a:noFill/>
          </a:ln>
        </p:spPr>
        <p:txBody>
          <a:bodyPr anchorCtr="0" anchor="ctr" bIns="91425" lIns="91425" rIns="91425" wrap="square" tIns="91425">
            <a:noAutofit/>
          </a:bodyPr>
          <a:lstStyle/>
          <a:p>
            <a:pPr indent="-336550" lvl="0" marL="457200" rtl="0" algn="ctr">
              <a:spcBef>
                <a:spcPts val="0"/>
              </a:spcBef>
              <a:spcAft>
                <a:spcPts val="0"/>
              </a:spcAft>
              <a:buClr>
                <a:schemeClr val="lt1"/>
              </a:buClr>
              <a:buSzPct val="100000"/>
              <a:buFont typeface="Work Sans"/>
              <a:buAutoNum type="arabicPeriod"/>
            </a:pPr>
            <a:r>
              <a:rPr lang="en" sz="1700">
                <a:solidFill>
                  <a:schemeClr val="lt1"/>
                </a:solidFill>
                <a:latin typeface="Work Sans"/>
                <a:ea typeface="Work Sans"/>
                <a:cs typeface="Work Sans"/>
                <a:sym typeface="Work Sans"/>
              </a:rPr>
              <a:t>The property of background-color is given the value “blue” for the entire webpage! The entire HTML document should have a blue background.</a:t>
            </a:r>
          </a:p>
          <a:p>
            <a:pPr indent="-336550" lvl="0" marL="457200" rtl="0" algn="ctr">
              <a:spcBef>
                <a:spcPts val="0"/>
              </a:spcBef>
              <a:buClr>
                <a:schemeClr val="lt1"/>
              </a:buClr>
              <a:buSzPct val="100000"/>
              <a:buFont typeface="Work Sans"/>
              <a:buAutoNum type="arabicPeriod"/>
            </a:pPr>
            <a:r>
              <a:rPr lang="en" sz="1700">
                <a:solidFill>
                  <a:schemeClr val="lt1"/>
                </a:solidFill>
                <a:latin typeface="Work Sans"/>
                <a:ea typeface="Work Sans"/>
                <a:cs typeface="Work Sans"/>
                <a:sym typeface="Work Sans"/>
              </a:rPr>
              <a:t>As shown much earlier, the span tag alone doesn’t have any function alone. However, it can be used to group together content to apply modifiers to them, such as bringing text text together to give them some CSS styling.</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ctrTitle"/>
          </p:nvPr>
        </p:nvSpPr>
        <p:spPr>
          <a:xfrm>
            <a:off x="311705" y="-1145000"/>
            <a:ext cx="4737000" cy="2052600"/>
          </a:xfrm>
          <a:prstGeom prst="rect">
            <a:avLst/>
          </a:prstGeom>
        </p:spPr>
        <p:txBody>
          <a:bodyPr anchorCtr="0" anchor="b" bIns="91425" lIns="91425" rIns="91425" wrap="square" tIns="91425">
            <a:noAutofit/>
          </a:bodyPr>
          <a:lstStyle/>
          <a:p>
            <a:pPr lvl="0">
              <a:spcBef>
                <a:spcPts val="0"/>
              </a:spcBef>
              <a:buNone/>
            </a:pPr>
            <a:r>
              <a:rPr lang="en">
                <a:latin typeface="Work Sans"/>
                <a:ea typeface="Work Sans"/>
                <a:cs typeface="Work Sans"/>
                <a:sym typeface="Work Sans"/>
              </a:rPr>
              <a:t>&lt;style&gt;</a:t>
            </a:r>
          </a:p>
        </p:txBody>
      </p:sp>
      <p:sp>
        <p:nvSpPr>
          <p:cNvPr id="259" name="Shape 259"/>
          <p:cNvSpPr txBox="1"/>
          <p:nvPr>
            <p:ph idx="1" type="subTitle"/>
          </p:nvPr>
        </p:nvSpPr>
        <p:spPr>
          <a:xfrm>
            <a:off x="311700" y="1031450"/>
            <a:ext cx="3408300" cy="2911500"/>
          </a:xfrm>
          <a:prstGeom prst="rect">
            <a:avLst/>
          </a:prstGeom>
        </p:spPr>
        <p:txBody>
          <a:bodyPr anchorCtr="0" anchor="t" bIns="91425" lIns="91425" rIns="91425" wrap="square" tIns="91425">
            <a:noAutofit/>
          </a:bodyPr>
          <a:lstStyle/>
          <a:p>
            <a:pPr indent="-361950" lvl="0" marL="457200" rtl="0" algn="l">
              <a:spcBef>
                <a:spcPts val="0"/>
              </a:spcBef>
              <a:buSzPct val="100000"/>
              <a:buFont typeface="Work Sans"/>
              <a:buAutoNum type="arabicPeriod"/>
            </a:pPr>
            <a:r>
              <a:rPr lang="en" sz="2100">
                <a:latin typeface="Work Sans"/>
                <a:ea typeface="Work Sans"/>
                <a:cs typeface="Work Sans"/>
                <a:sym typeface="Work Sans"/>
              </a:rPr>
              <a:t>Begin creating your stylesheet in the &lt;head&gt;</a:t>
            </a:r>
            <a:br>
              <a:rPr lang="en" sz="2100">
                <a:latin typeface="Work Sans"/>
                <a:ea typeface="Work Sans"/>
                <a:cs typeface="Work Sans"/>
                <a:sym typeface="Work Sans"/>
              </a:rPr>
            </a:br>
            <a:r>
              <a:rPr lang="en" sz="2100">
                <a:latin typeface="Work Sans"/>
                <a:ea typeface="Work Sans"/>
                <a:cs typeface="Work Sans"/>
                <a:sym typeface="Work Sans"/>
              </a:rPr>
              <a:t>&lt;style&gt;</a:t>
            </a:r>
            <a:br>
              <a:rPr lang="en" sz="2100">
                <a:latin typeface="Work Sans"/>
                <a:ea typeface="Work Sans"/>
                <a:cs typeface="Work Sans"/>
                <a:sym typeface="Work Sans"/>
              </a:rPr>
            </a:br>
            <a:r>
              <a:rPr lang="en" sz="2100">
                <a:latin typeface="Work Sans"/>
                <a:ea typeface="Work Sans"/>
                <a:cs typeface="Work Sans"/>
                <a:sym typeface="Work Sans"/>
              </a:rPr>
              <a:t>body{</a:t>
            </a:r>
            <a:br>
              <a:rPr lang="en" sz="2100">
                <a:latin typeface="Work Sans"/>
                <a:ea typeface="Work Sans"/>
                <a:cs typeface="Work Sans"/>
                <a:sym typeface="Work Sans"/>
              </a:rPr>
            </a:br>
            <a:r>
              <a:rPr lang="en" sz="2100">
                <a:latin typeface="Work Sans"/>
                <a:ea typeface="Work Sans"/>
                <a:cs typeface="Work Sans"/>
                <a:sym typeface="Work Sans"/>
              </a:rPr>
              <a:t>	color:red;</a:t>
            </a:r>
            <a:br>
              <a:rPr lang="en" sz="2100">
                <a:latin typeface="Work Sans"/>
                <a:ea typeface="Work Sans"/>
                <a:cs typeface="Work Sans"/>
                <a:sym typeface="Work Sans"/>
              </a:rPr>
            </a:br>
            <a:r>
              <a:rPr lang="en" sz="2100">
                <a:latin typeface="Work Sans"/>
                <a:ea typeface="Work Sans"/>
                <a:cs typeface="Work Sans"/>
                <a:sym typeface="Work Sans"/>
              </a:rPr>
              <a:t>}</a:t>
            </a:r>
            <a:br>
              <a:rPr lang="en" sz="2100">
                <a:latin typeface="Work Sans"/>
                <a:ea typeface="Work Sans"/>
                <a:cs typeface="Work Sans"/>
                <a:sym typeface="Work Sans"/>
              </a:rPr>
            </a:br>
            <a:r>
              <a:rPr lang="en" sz="2100">
                <a:latin typeface="Work Sans"/>
                <a:ea typeface="Work Sans"/>
                <a:cs typeface="Work Sans"/>
                <a:sym typeface="Work Sans"/>
              </a:rPr>
              <a:t>&lt;/style&gt;</a:t>
            </a:r>
          </a:p>
        </p:txBody>
      </p:sp>
      <p:sp>
        <p:nvSpPr>
          <p:cNvPr id="260" name="Shape 260"/>
          <p:cNvSpPr txBox="1"/>
          <p:nvPr/>
        </p:nvSpPr>
        <p:spPr>
          <a:xfrm>
            <a:off x="2861666" y="2785350"/>
            <a:ext cx="1378800" cy="863400"/>
          </a:xfrm>
          <a:prstGeom prst="rect">
            <a:avLst/>
          </a:prstGeom>
          <a:noFill/>
          <a:ln>
            <a:noFill/>
          </a:ln>
        </p:spPr>
        <p:txBody>
          <a:bodyPr anchorCtr="0" anchor="t" bIns="91425" lIns="91425" rIns="91425" wrap="square" tIns="91425">
            <a:noAutofit/>
          </a:bodyPr>
          <a:lstStyle/>
          <a:p>
            <a:pPr lvl="0" rtl="0" algn="ctr">
              <a:spcBef>
                <a:spcPts val="0"/>
              </a:spcBef>
              <a:buNone/>
            </a:pPr>
            <a:r>
              <a:rPr b="1" lang="en" sz="1500">
                <a:latin typeface="Work Sans"/>
                <a:ea typeface="Work Sans"/>
                <a:cs typeface="Work Sans"/>
                <a:sym typeface="Work Sans"/>
              </a:rPr>
              <a:t>&lt;style type=”text/css”&gt;</a:t>
            </a:r>
          </a:p>
          <a:p>
            <a:pPr lvl="0" rtl="0" algn="ctr">
              <a:spcBef>
                <a:spcPts val="0"/>
              </a:spcBef>
              <a:buClr>
                <a:srgbClr val="000000"/>
              </a:buClr>
              <a:buSzPct val="73333"/>
              <a:buFont typeface="Arial"/>
              <a:buNone/>
            </a:pPr>
            <a:r>
              <a:rPr b="1" lang="en" sz="1500">
                <a:latin typeface="Work Sans"/>
                <a:ea typeface="Work Sans"/>
                <a:cs typeface="Work Sans"/>
                <a:sym typeface="Work Sans"/>
              </a:rPr>
              <a:t>Declare it as text/css</a:t>
            </a:r>
          </a:p>
        </p:txBody>
      </p:sp>
      <p:sp>
        <p:nvSpPr>
          <p:cNvPr id="261" name="Shape 261"/>
          <p:cNvSpPr txBox="1"/>
          <p:nvPr/>
        </p:nvSpPr>
        <p:spPr>
          <a:xfrm>
            <a:off x="4519725" y="52675"/>
            <a:ext cx="4737000" cy="51435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rPr lang="en" sz="1600">
                <a:solidFill>
                  <a:schemeClr val="lt1"/>
                </a:solidFill>
                <a:latin typeface="Work Sans"/>
                <a:ea typeface="Work Sans"/>
                <a:cs typeface="Work Sans"/>
                <a:sym typeface="Work Sans"/>
              </a:rPr>
              <a:t>Make sure this is being written in between the head tags. We’re not writing out content, we’re specifying the design of the materials in the webpage!</a:t>
            </a:r>
          </a:p>
          <a:p>
            <a:pPr lvl="0">
              <a:spcBef>
                <a:spcPts val="0"/>
              </a:spcBef>
              <a:buNone/>
            </a:pPr>
            <a:r>
              <a:t/>
            </a:r>
            <a:endParaRPr sz="1600">
              <a:solidFill>
                <a:schemeClr val="lt1"/>
              </a:solidFill>
              <a:latin typeface="Work Sans"/>
              <a:ea typeface="Work Sans"/>
              <a:cs typeface="Work Sans"/>
              <a:sym typeface="Work Sans"/>
            </a:endParaRPr>
          </a:p>
          <a:p>
            <a:pPr lvl="0" rtl="0">
              <a:spcBef>
                <a:spcPts val="0"/>
              </a:spcBef>
              <a:buNone/>
            </a:pPr>
            <a:r>
              <a:rPr lang="en" sz="1600">
                <a:solidFill>
                  <a:schemeClr val="lt1"/>
                </a:solidFill>
                <a:latin typeface="Work Sans"/>
                <a:ea typeface="Work Sans"/>
                <a:cs typeface="Work Sans"/>
                <a:sym typeface="Work Sans"/>
              </a:rPr>
              <a:t>There are names for each of these parts.</a:t>
            </a:r>
          </a:p>
          <a:p>
            <a:pPr lvl="0" rtl="0">
              <a:spcBef>
                <a:spcPts val="0"/>
              </a:spcBef>
              <a:buNone/>
            </a:pPr>
            <a:r>
              <a:t/>
            </a:r>
            <a:endParaRPr sz="1600">
              <a:solidFill>
                <a:schemeClr val="lt1"/>
              </a:solidFill>
              <a:latin typeface="Work Sans"/>
              <a:ea typeface="Work Sans"/>
              <a:cs typeface="Work Sans"/>
              <a:sym typeface="Work Sans"/>
            </a:endParaRPr>
          </a:p>
          <a:p>
            <a:pPr lvl="0" rtl="0">
              <a:spcBef>
                <a:spcPts val="0"/>
              </a:spcBef>
              <a:buNone/>
            </a:pPr>
            <a:r>
              <a:rPr lang="en" sz="1600">
                <a:solidFill>
                  <a:schemeClr val="lt1"/>
                </a:solidFill>
                <a:latin typeface="Work Sans"/>
                <a:ea typeface="Work Sans"/>
                <a:cs typeface="Work Sans"/>
                <a:sym typeface="Work Sans"/>
              </a:rPr>
              <a:t>Here, body is the </a:t>
            </a:r>
            <a:r>
              <a:rPr b="1" lang="en" sz="1600">
                <a:solidFill>
                  <a:schemeClr val="lt1"/>
                </a:solidFill>
                <a:latin typeface="Work Sans"/>
                <a:ea typeface="Work Sans"/>
                <a:cs typeface="Work Sans"/>
                <a:sym typeface="Work Sans"/>
              </a:rPr>
              <a:t>selector</a:t>
            </a:r>
            <a:r>
              <a:rPr lang="en" sz="1600">
                <a:solidFill>
                  <a:schemeClr val="lt1"/>
                </a:solidFill>
                <a:latin typeface="Work Sans"/>
                <a:ea typeface="Work Sans"/>
                <a:cs typeface="Work Sans"/>
                <a:sym typeface="Work Sans"/>
              </a:rPr>
              <a:t>. It </a:t>
            </a:r>
            <a:r>
              <a:rPr i="1" lang="en" sz="1600">
                <a:solidFill>
                  <a:schemeClr val="lt1"/>
                </a:solidFill>
                <a:latin typeface="Work Sans"/>
                <a:ea typeface="Work Sans"/>
                <a:cs typeface="Work Sans"/>
                <a:sym typeface="Work Sans"/>
              </a:rPr>
              <a:t>selects</a:t>
            </a:r>
            <a:r>
              <a:rPr lang="en" sz="1600">
                <a:solidFill>
                  <a:schemeClr val="lt1"/>
                </a:solidFill>
                <a:latin typeface="Work Sans"/>
                <a:ea typeface="Work Sans"/>
                <a:cs typeface="Work Sans"/>
                <a:sym typeface="Work Sans"/>
              </a:rPr>
              <a:t> what part of the document we’re manipulating.</a:t>
            </a:r>
          </a:p>
          <a:p>
            <a:pPr lvl="0" rtl="0">
              <a:spcBef>
                <a:spcPts val="0"/>
              </a:spcBef>
              <a:buNone/>
            </a:pPr>
            <a:r>
              <a:t/>
            </a:r>
            <a:endParaRPr sz="1600">
              <a:solidFill>
                <a:schemeClr val="lt1"/>
              </a:solidFill>
              <a:latin typeface="Work Sans"/>
              <a:ea typeface="Work Sans"/>
              <a:cs typeface="Work Sans"/>
              <a:sym typeface="Work Sans"/>
            </a:endParaRPr>
          </a:p>
          <a:p>
            <a:pPr lvl="0" rtl="0">
              <a:spcBef>
                <a:spcPts val="0"/>
              </a:spcBef>
              <a:buNone/>
            </a:pPr>
            <a:r>
              <a:rPr lang="en" sz="1600">
                <a:solidFill>
                  <a:schemeClr val="lt1"/>
                </a:solidFill>
                <a:latin typeface="Work Sans"/>
                <a:ea typeface="Work Sans"/>
                <a:cs typeface="Work Sans"/>
                <a:sym typeface="Work Sans"/>
              </a:rPr>
              <a:t>The </a:t>
            </a:r>
            <a:r>
              <a:rPr b="1" lang="en" sz="1600">
                <a:solidFill>
                  <a:schemeClr val="lt1"/>
                </a:solidFill>
                <a:latin typeface="Work Sans"/>
                <a:ea typeface="Work Sans"/>
                <a:cs typeface="Work Sans"/>
                <a:sym typeface="Work Sans"/>
              </a:rPr>
              <a:t>property</a:t>
            </a:r>
            <a:r>
              <a:rPr lang="en" sz="1600">
                <a:solidFill>
                  <a:schemeClr val="lt1"/>
                </a:solidFill>
                <a:latin typeface="Work Sans"/>
                <a:ea typeface="Work Sans"/>
                <a:cs typeface="Work Sans"/>
                <a:sym typeface="Work Sans"/>
              </a:rPr>
              <a:t> color is being given the </a:t>
            </a:r>
            <a:r>
              <a:rPr b="1" lang="en" sz="1600">
                <a:solidFill>
                  <a:schemeClr val="lt1"/>
                </a:solidFill>
                <a:latin typeface="Work Sans"/>
                <a:ea typeface="Work Sans"/>
                <a:cs typeface="Work Sans"/>
                <a:sym typeface="Work Sans"/>
              </a:rPr>
              <a:t>value</a:t>
            </a:r>
            <a:r>
              <a:rPr lang="en" sz="1600">
                <a:solidFill>
                  <a:schemeClr val="lt1"/>
                </a:solidFill>
                <a:latin typeface="Work Sans"/>
                <a:ea typeface="Work Sans"/>
                <a:cs typeface="Work Sans"/>
                <a:sym typeface="Work Sans"/>
              </a:rPr>
              <a:t> of red. We use a colon to distinguish between the two, and when done, place a semicolon at the end of the property-value pair. You can add more below them.</a:t>
            </a:r>
          </a:p>
          <a:p>
            <a:pPr lvl="0" rtl="0">
              <a:spcBef>
                <a:spcPts val="0"/>
              </a:spcBef>
              <a:buNone/>
            </a:pPr>
            <a:r>
              <a:t/>
            </a:r>
            <a:endParaRPr sz="1600">
              <a:solidFill>
                <a:schemeClr val="lt1"/>
              </a:solidFill>
              <a:latin typeface="Work Sans"/>
              <a:ea typeface="Work Sans"/>
              <a:cs typeface="Work Sans"/>
              <a:sym typeface="Work Sans"/>
            </a:endParaRPr>
          </a:p>
          <a:p>
            <a:pPr lvl="0" rtl="0">
              <a:spcBef>
                <a:spcPts val="0"/>
              </a:spcBef>
              <a:buNone/>
            </a:pPr>
            <a:r>
              <a:rPr lang="en" sz="1600">
                <a:solidFill>
                  <a:schemeClr val="lt1"/>
                </a:solidFill>
                <a:latin typeface="Work Sans"/>
                <a:ea typeface="Work Sans"/>
                <a:cs typeface="Work Sans"/>
                <a:sym typeface="Work Sans"/>
              </a:rPr>
              <a:t>The curly brackets are used to surround the area or block that contains the property-values of the selected element.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555600"/>
            <a:ext cx="2808000" cy="755700"/>
          </a:xfrm>
          <a:prstGeom prst="rect">
            <a:avLst/>
          </a:prstGeom>
        </p:spPr>
        <p:txBody>
          <a:bodyPr anchorCtr="0" anchor="b" bIns="91425" lIns="91425" rIns="91425" wrap="square" tIns="91425">
            <a:noAutofit/>
          </a:bodyPr>
          <a:lstStyle/>
          <a:p>
            <a:pPr lvl="0">
              <a:spcBef>
                <a:spcPts val="0"/>
              </a:spcBef>
              <a:buNone/>
            </a:pPr>
            <a:r>
              <a:rPr lang="en">
                <a:latin typeface="Montserrat"/>
                <a:ea typeface="Montserrat"/>
                <a:cs typeface="Montserrat"/>
                <a:sym typeface="Montserrat"/>
              </a:rPr>
              <a:t>Lesson 1</a:t>
            </a:r>
          </a:p>
        </p:txBody>
      </p:sp>
      <p:sp>
        <p:nvSpPr>
          <p:cNvPr id="68" name="Shape 68"/>
          <p:cNvSpPr txBox="1"/>
          <p:nvPr>
            <p:ph idx="1" type="body"/>
          </p:nvPr>
        </p:nvSpPr>
        <p:spPr>
          <a:xfrm>
            <a:off x="311700" y="1389600"/>
            <a:ext cx="2808000" cy="3179400"/>
          </a:xfrm>
          <a:prstGeom prst="rect">
            <a:avLst/>
          </a:prstGeom>
        </p:spPr>
        <p:txBody>
          <a:bodyPr anchorCtr="0" anchor="t" bIns="91425" lIns="91425" rIns="91425" wrap="square" tIns="91425">
            <a:noAutofit/>
          </a:bodyPr>
          <a:lstStyle/>
          <a:p>
            <a:pPr lvl="0" rtl="0">
              <a:spcBef>
                <a:spcPts val="0"/>
              </a:spcBef>
              <a:buClr>
                <a:srgbClr val="000000"/>
              </a:buClr>
              <a:buSzPct val="73333"/>
              <a:buFont typeface="Arial"/>
              <a:buNone/>
            </a:pPr>
            <a:r>
              <a:rPr b="1" lang="en" sz="1500">
                <a:latin typeface="Work Sans"/>
                <a:ea typeface="Work Sans"/>
                <a:cs typeface="Work Sans"/>
                <a:sym typeface="Work Sans"/>
              </a:rPr>
              <a:t>Objectives</a:t>
            </a:r>
          </a:p>
          <a:p>
            <a:pPr indent="-304800" lvl="0" marL="457200" rtl="0">
              <a:spcBef>
                <a:spcPts val="0"/>
              </a:spcBef>
              <a:spcAft>
                <a:spcPts val="0"/>
              </a:spcAft>
              <a:buSzPct val="100000"/>
              <a:buFont typeface="Work Sans"/>
              <a:buChar char="●"/>
            </a:pPr>
            <a:r>
              <a:rPr lang="en">
                <a:latin typeface="Work Sans"/>
                <a:ea typeface="Work Sans"/>
                <a:cs typeface="Work Sans"/>
                <a:sym typeface="Work Sans"/>
              </a:rPr>
              <a:t>Build a basic webpage with the fundamentals of HTML content elements and tags</a:t>
            </a:r>
          </a:p>
          <a:p>
            <a:pPr indent="-304800" lvl="0" marL="457200" rtl="0">
              <a:spcBef>
                <a:spcPts val="0"/>
              </a:spcBef>
              <a:spcAft>
                <a:spcPts val="0"/>
              </a:spcAft>
              <a:buSzPct val="100000"/>
              <a:buFont typeface="Work Sans"/>
              <a:buChar char="●"/>
            </a:pPr>
            <a:r>
              <a:rPr lang="en">
                <a:latin typeface="Work Sans"/>
                <a:ea typeface="Work Sans"/>
                <a:cs typeface="Work Sans"/>
                <a:sym typeface="Work Sans"/>
              </a:rPr>
              <a:t>Begin basic styling</a:t>
            </a:r>
          </a:p>
          <a:p>
            <a:pPr indent="-304800" lvl="0" marL="457200" rtl="0">
              <a:spcBef>
                <a:spcPts val="0"/>
              </a:spcBef>
              <a:spcAft>
                <a:spcPts val="0"/>
              </a:spcAft>
              <a:buSzPct val="100000"/>
              <a:buFont typeface="Work Sans"/>
              <a:buChar char="●"/>
            </a:pPr>
            <a:r>
              <a:rPr lang="en">
                <a:latin typeface="Work Sans"/>
                <a:ea typeface="Work Sans"/>
                <a:cs typeface="Work Sans"/>
                <a:sym typeface="Work Sans"/>
              </a:rPr>
              <a:t>Understand and comprehend the syntax behind HTML and CSS</a:t>
            </a:r>
          </a:p>
          <a:p>
            <a:pPr indent="-304800" lvl="1" marL="914400">
              <a:spcBef>
                <a:spcPts val="0"/>
              </a:spcBef>
              <a:buSzPct val="100000"/>
              <a:buFont typeface="Work Sans"/>
              <a:buChar char="○"/>
            </a:pPr>
            <a:r>
              <a:rPr lang="en">
                <a:latin typeface="Work Sans"/>
                <a:ea typeface="Work Sans"/>
                <a:cs typeface="Work Sans"/>
                <a:sym typeface="Work Sans"/>
              </a:rPr>
              <a:t>Properties and their identifiers</a:t>
            </a:r>
          </a:p>
        </p:txBody>
      </p:sp>
      <p:sp>
        <p:nvSpPr>
          <p:cNvPr id="69" name="Shape 69"/>
          <p:cNvSpPr txBox="1"/>
          <p:nvPr>
            <p:ph idx="1" type="body"/>
          </p:nvPr>
        </p:nvSpPr>
        <p:spPr>
          <a:xfrm>
            <a:off x="3450500" y="1389600"/>
            <a:ext cx="3766800" cy="3179400"/>
          </a:xfrm>
          <a:prstGeom prst="rect">
            <a:avLst/>
          </a:prstGeom>
        </p:spPr>
        <p:txBody>
          <a:bodyPr anchorCtr="0" anchor="t" bIns="91425" lIns="91425" rIns="91425" wrap="square" tIns="91425">
            <a:noAutofit/>
          </a:bodyPr>
          <a:lstStyle/>
          <a:p>
            <a:pPr lvl="0">
              <a:spcBef>
                <a:spcPts val="0"/>
              </a:spcBef>
              <a:buNone/>
            </a:pPr>
            <a:r>
              <a:rPr b="1" lang="en" sz="1500">
                <a:latin typeface="Work Sans"/>
                <a:ea typeface="Work Sans"/>
                <a:cs typeface="Work Sans"/>
                <a:sym typeface="Work Sans"/>
              </a:rPr>
              <a:t>Topics</a:t>
            </a:r>
          </a:p>
          <a:p>
            <a:pPr indent="-323850" lvl="0" marL="457200" rtl="0">
              <a:spcBef>
                <a:spcPts val="0"/>
              </a:spcBef>
              <a:spcAft>
                <a:spcPts val="0"/>
              </a:spcAft>
              <a:buSzPct val="100000"/>
              <a:buFont typeface="Work Sans"/>
              <a:buChar char="●"/>
            </a:pPr>
            <a:r>
              <a:rPr lang="en" sz="1500">
                <a:latin typeface="Work Sans"/>
                <a:ea typeface="Work Sans"/>
                <a:cs typeface="Work Sans"/>
                <a:sym typeface="Work Sans"/>
              </a:rPr>
              <a:t>Webpage Structure</a:t>
            </a:r>
          </a:p>
          <a:p>
            <a:pPr indent="-323850" lvl="0" marL="457200" rtl="0">
              <a:spcBef>
                <a:spcPts val="0"/>
              </a:spcBef>
              <a:spcAft>
                <a:spcPts val="0"/>
              </a:spcAft>
              <a:buSzPct val="100000"/>
              <a:buFont typeface="Work Sans"/>
              <a:buChar char="●"/>
            </a:pPr>
            <a:r>
              <a:rPr lang="en" sz="1500">
                <a:latin typeface="Work Sans"/>
                <a:ea typeface="Work Sans"/>
                <a:cs typeface="Work Sans"/>
                <a:sym typeface="Work Sans"/>
              </a:rPr>
              <a:t>Tag Syntax</a:t>
            </a:r>
          </a:p>
          <a:p>
            <a:pPr indent="-323850" lvl="0" marL="457200" rtl="0">
              <a:spcBef>
                <a:spcPts val="0"/>
              </a:spcBef>
              <a:spcAft>
                <a:spcPts val="0"/>
              </a:spcAft>
              <a:buSzPct val="100000"/>
              <a:buFont typeface="Work Sans"/>
              <a:buChar char="●"/>
            </a:pPr>
            <a:r>
              <a:rPr lang="en" sz="1500">
                <a:latin typeface="Work Sans"/>
                <a:ea typeface="Work Sans"/>
                <a:cs typeface="Work Sans"/>
                <a:sym typeface="Work Sans"/>
              </a:rPr>
              <a:t>Basic Elements</a:t>
            </a:r>
          </a:p>
          <a:p>
            <a:pPr indent="-323850" lvl="1" marL="914400" rtl="0">
              <a:spcBef>
                <a:spcPts val="0"/>
              </a:spcBef>
              <a:spcAft>
                <a:spcPts val="0"/>
              </a:spcAft>
              <a:buSzPct val="100000"/>
              <a:buFont typeface="Work Sans"/>
              <a:buChar char="○"/>
            </a:pPr>
            <a:r>
              <a:rPr lang="en" sz="1500">
                <a:latin typeface="Work Sans"/>
                <a:ea typeface="Work Sans"/>
                <a:cs typeface="Work Sans"/>
                <a:sym typeface="Work Sans"/>
              </a:rPr>
              <a:t>Formatting Elements</a:t>
            </a:r>
          </a:p>
          <a:p>
            <a:pPr indent="-323850" lvl="1" marL="914400" rtl="0">
              <a:spcBef>
                <a:spcPts val="0"/>
              </a:spcBef>
              <a:spcAft>
                <a:spcPts val="0"/>
              </a:spcAft>
              <a:buSzPct val="100000"/>
              <a:buFont typeface="Work Sans"/>
              <a:buChar char="○"/>
            </a:pPr>
            <a:r>
              <a:rPr lang="en" sz="1500">
                <a:latin typeface="Work Sans"/>
                <a:ea typeface="Work Sans"/>
                <a:cs typeface="Work Sans"/>
                <a:sym typeface="Work Sans"/>
              </a:rPr>
              <a:t>Breaks and Text Elements</a:t>
            </a:r>
          </a:p>
          <a:p>
            <a:pPr indent="-323850" lvl="0" marL="457200" rtl="0">
              <a:spcBef>
                <a:spcPts val="0"/>
              </a:spcBef>
              <a:spcAft>
                <a:spcPts val="0"/>
              </a:spcAft>
              <a:buSzPct val="100000"/>
              <a:buFont typeface="Work Sans"/>
              <a:buChar char="●"/>
            </a:pPr>
            <a:r>
              <a:rPr lang="en" sz="1500">
                <a:latin typeface="Work Sans"/>
                <a:ea typeface="Work Sans"/>
                <a:cs typeface="Work Sans"/>
                <a:sym typeface="Work Sans"/>
              </a:rPr>
              <a:t>Styling</a:t>
            </a:r>
          </a:p>
          <a:p>
            <a:pPr indent="-323850" lvl="0" marL="457200" rtl="0">
              <a:spcBef>
                <a:spcPts val="0"/>
              </a:spcBef>
              <a:buSzPct val="100000"/>
              <a:buFont typeface="Work Sans"/>
              <a:buChar char="●"/>
            </a:pPr>
            <a:r>
              <a:rPr lang="en" sz="1500">
                <a:latin typeface="Work Sans"/>
                <a:ea typeface="Work Sans"/>
                <a:cs typeface="Work Sans"/>
                <a:sym typeface="Work Sans"/>
              </a:rPr>
              <a:t>Stylesheets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ctrTitle"/>
          </p:nvPr>
        </p:nvSpPr>
        <p:spPr>
          <a:xfrm>
            <a:off x="311708" y="-214975"/>
            <a:ext cx="8520600" cy="2052600"/>
          </a:xfrm>
          <a:prstGeom prst="rect">
            <a:avLst/>
          </a:prstGeom>
        </p:spPr>
        <p:txBody>
          <a:bodyPr anchorCtr="0" anchor="b" bIns="91425" lIns="91425" rIns="91425" wrap="square" tIns="91425">
            <a:noAutofit/>
          </a:bodyPr>
          <a:lstStyle/>
          <a:p>
            <a:pPr lvl="0" rtl="0">
              <a:spcBef>
                <a:spcPts val="0"/>
              </a:spcBef>
              <a:buNone/>
            </a:pPr>
            <a:r>
              <a:rPr lang="en">
                <a:latin typeface="Work Sans"/>
                <a:ea typeface="Work Sans"/>
                <a:cs typeface="Work Sans"/>
                <a:sym typeface="Work Sans"/>
              </a:rPr>
              <a:t>Classes</a:t>
            </a:r>
          </a:p>
        </p:txBody>
      </p:sp>
      <p:sp>
        <p:nvSpPr>
          <p:cNvPr id="267" name="Shape 267"/>
          <p:cNvSpPr txBox="1"/>
          <p:nvPr>
            <p:ph idx="1" type="subTitle"/>
          </p:nvPr>
        </p:nvSpPr>
        <p:spPr>
          <a:xfrm>
            <a:off x="311700" y="1874575"/>
            <a:ext cx="8520600" cy="2911500"/>
          </a:xfrm>
          <a:prstGeom prst="rect">
            <a:avLst/>
          </a:prstGeom>
        </p:spPr>
        <p:txBody>
          <a:bodyPr anchorCtr="0" anchor="t" bIns="91425" lIns="91425" rIns="91425" wrap="square" tIns="91425">
            <a:noAutofit/>
          </a:bodyPr>
          <a:lstStyle/>
          <a:p>
            <a:pPr lvl="0" rtl="0">
              <a:spcBef>
                <a:spcPts val="0"/>
              </a:spcBef>
              <a:buNone/>
            </a:pPr>
            <a:r>
              <a:rPr lang="en">
                <a:latin typeface="Work Sans"/>
                <a:ea typeface="Work Sans"/>
                <a:cs typeface="Work Sans"/>
                <a:sym typeface="Work Sans"/>
              </a:rPr>
              <a:t>What if we want a certain portions of the body to have text with a </a:t>
            </a:r>
            <a:r>
              <a:rPr b="1" lang="en">
                <a:latin typeface="Work Sans"/>
                <a:ea typeface="Work Sans"/>
                <a:cs typeface="Work Sans"/>
                <a:sym typeface="Work Sans"/>
              </a:rPr>
              <a:t>red</a:t>
            </a:r>
            <a:r>
              <a:rPr lang="en">
                <a:latin typeface="Work Sans"/>
                <a:ea typeface="Work Sans"/>
                <a:cs typeface="Work Sans"/>
                <a:sym typeface="Work Sans"/>
              </a:rPr>
              <a:t> </a:t>
            </a:r>
            <a:r>
              <a:rPr b="1" lang="en">
                <a:latin typeface="Work Sans"/>
                <a:ea typeface="Work Sans"/>
                <a:cs typeface="Work Sans"/>
                <a:sym typeface="Work Sans"/>
              </a:rPr>
              <a:t>background</a:t>
            </a:r>
            <a:r>
              <a:rPr lang="en">
                <a:latin typeface="Work Sans"/>
                <a:ea typeface="Work Sans"/>
                <a:cs typeface="Work Sans"/>
                <a:sym typeface="Work Sans"/>
              </a:rPr>
              <a:t>?</a:t>
            </a:r>
          </a:p>
          <a:p>
            <a:pPr lvl="0" rtl="0">
              <a:spcBef>
                <a:spcPts val="0"/>
              </a:spcBef>
              <a:buNone/>
            </a:pPr>
            <a:r>
              <a:t/>
            </a:r>
            <a:endParaRPr>
              <a:latin typeface="Work Sans"/>
              <a:ea typeface="Work Sans"/>
              <a:cs typeface="Work Sans"/>
              <a:sym typeface="Work Sans"/>
            </a:endParaRPr>
          </a:p>
          <a:p>
            <a:pPr lvl="0" rtl="0">
              <a:spcBef>
                <a:spcPts val="0"/>
              </a:spcBef>
              <a:buNone/>
            </a:pPr>
            <a:r>
              <a:rPr lang="en">
                <a:latin typeface="Work Sans"/>
                <a:ea typeface="Work Sans"/>
                <a:cs typeface="Work Sans"/>
                <a:sym typeface="Work Sans"/>
              </a:rPr>
              <a:t>Do we have to style it over and over again, specifying style=”background-color:red;” each time?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idx="2" type="body"/>
          </p:nvPr>
        </p:nvSpPr>
        <p:spPr>
          <a:xfrm>
            <a:off x="4939500" y="724075"/>
            <a:ext cx="4045200" cy="4169400"/>
          </a:xfrm>
          <a:prstGeom prst="rect">
            <a:avLst/>
          </a:prstGeom>
        </p:spPr>
        <p:txBody>
          <a:bodyPr anchorCtr="0" anchor="ctr" bIns="91425" lIns="91425" rIns="91425" wrap="square" tIns="91425">
            <a:noAutofit/>
          </a:bodyPr>
          <a:lstStyle/>
          <a:p>
            <a:pPr lvl="0">
              <a:spcBef>
                <a:spcPts val="0"/>
              </a:spcBef>
              <a:buNone/>
            </a:pPr>
            <a:r>
              <a:rPr lang="en" sz="1500">
                <a:latin typeface="Work Sans"/>
                <a:ea typeface="Work Sans"/>
                <a:cs typeface="Work Sans"/>
                <a:sym typeface="Work Sans"/>
              </a:rPr>
              <a:t>&lt;html&gt;</a:t>
            </a:r>
            <a:br>
              <a:rPr lang="en" sz="1500">
                <a:latin typeface="Work Sans"/>
                <a:ea typeface="Work Sans"/>
                <a:cs typeface="Work Sans"/>
                <a:sym typeface="Work Sans"/>
              </a:rPr>
            </a:br>
            <a:r>
              <a:rPr lang="en" sz="1500">
                <a:latin typeface="Work Sans"/>
                <a:ea typeface="Work Sans"/>
                <a:cs typeface="Work Sans"/>
                <a:sym typeface="Work Sans"/>
              </a:rPr>
              <a:t>&lt;head&gt;</a:t>
            </a:r>
            <a:br>
              <a:rPr lang="en" sz="1500">
                <a:latin typeface="Work Sans"/>
                <a:ea typeface="Work Sans"/>
                <a:cs typeface="Work Sans"/>
                <a:sym typeface="Work Sans"/>
              </a:rPr>
            </a:br>
            <a:r>
              <a:rPr lang="en" sz="1500">
                <a:latin typeface="Work Sans"/>
                <a:ea typeface="Work Sans"/>
                <a:cs typeface="Work Sans"/>
                <a:sym typeface="Work Sans"/>
              </a:rPr>
              <a:t>	&lt;style type=”text/css”&gt;</a:t>
            </a:r>
            <a:br>
              <a:rPr lang="en" sz="1500">
                <a:latin typeface="Work Sans"/>
                <a:ea typeface="Work Sans"/>
                <a:cs typeface="Work Sans"/>
                <a:sym typeface="Work Sans"/>
              </a:rPr>
            </a:br>
            <a:r>
              <a:rPr lang="en" sz="1500">
                <a:latin typeface="Work Sans"/>
                <a:ea typeface="Work Sans"/>
                <a:cs typeface="Work Sans"/>
                <a:sym typeface="Work Sans"/>
              </a:rPr>
              <a:t>		.redstuff{</a:t>
            </a:r>
            <a:br>
              <a:rPr lang="en" sz="1500">
                <a:latin typeface="Work Sans"/>
                <a:ea typeface="Work Sans"/>
                <a:cs typeface="Work Sans"/>
                <a:sym typeface="Work Sans"/>
              </a:rPr>
            </a:br>
            <a:r>
              <a:rPr lang="en" sz="1500">
                <a:latin typeface="Work Sans"/>
                <a:ea typeface="Work Sans"/>
                <a:cs typeface="Work Sans"/>
                <a:sym typeface="Work Sans"/>
              </a:rPr>
              <a:t>			background-color:red;</a:t>
            </a:r>
            <a:br>
              <a:rPr lang="en" sz="1500">
                <a:latin typeface="Work Sans"/>
                <a:ea typeface="Work Sans"/>
                <a:cs typeface="Work Sans"/>
                <a:sym typeface="Work Sans"/>
              </a:rPr>
            </a:br>
            <a:r>
              <a:rPr lang="en" sz="1500">
                <a:latin typeface="Work Sans"/>
                <a:ea typeface="Work Sans"/>
                <a:cs typeface="Work Sans"/>
                <a:sym typeface="Work Sans"/>
              </a:rPr>
              <a:t>		}</a:t>
            </a:r>
            <a:br>
              <a:rPr lang="en" sz="1500">
                <a:latin typeface="Work Sans"/>
                <a:ea typeface="Work Sans"/>
                <a:cs typeface="Work Sans"/>
                <a:sym typeface="Work Sans"/>
              </a:rPr>
            </a:br>
            <a:r>
              <a:rPr lang="en" sz="1500">
                <a:latin typeface="Work Sans"/>
                <a:ea typeface="Work Sans"/>
                <a:cs typeface="Work Sans"/>
                <a:sym typeface="Work Sans"/>
              </a:rPr>
              <a:t>	&lt;/style&gt;</a:t>
            </a:r>
            <a:br>
              <a:rPr lang="en" sz="1500">
                <a:latin typeface="Work Sans"/>
                <a:ea typeface="Work Sans"/>
                <a:cs typeface="Work Sans"/>
                <a:sym typeface="Work Sans"/>
              </a:rPr>
            </a:br>
            <a:r>
              <a:rPr lang="en" sz="1500">
                <a:latin typeface="Work Sans"/>
                <a:ea typeface="Work Sans"/>
                <a:cs typeface="Work Sans"/>
                <a:sym typeface="Work Sans"/>
              </a:rPr>
              <a:t>&lt;/head&gt;</a:t>
            </a:r>
            <a:br>
              <a:rPr lang="en" sz="1500">
                <a:latin typeface="Work Sans"/>
                <a:ea typeface="Work Sans"/>
                <a:cs typeface="Work Sans"/>
                <a:sym typeface="Work Sans"/>
              </a:rPr>
            </a:br>
            <a:r>
              <a:rPr lang="en" sz="1500">
                <a:latin typeface="Work Sans"/>
                <a:ea typeface="Work Sans"/>
                <a:cs typeface="Work Sans"/>
                <a:sym typeface="Work Sans"/>
              </a:rPr>
              <a:t>&lt;body&gt;</a:t>
            </a:r>
            <a:br>
              <a:rPr lang="en" sz="1500">
                <a:latin typeface="Work Sans"/>
                <a:ea typeface="Work Sans"/>
                <a:cs typeface="Work Sans"/>
                <a:sym typeface="Work Sans"/>
              </a:rPr>
            </a:br>
            <a:r>
              <a:rPr lang="en" sz="1500">
                <a:latin typeface="Work Sans"/>
                <a:ea typeface="Work Sans"/>
                <a:cs typeface="Work Sans"/>
                <a:sym typeface="Work Sans"/>
              </a:rPr>
              <a:t>&lt;p&gt;This is regular text.&lt;/p&gt;</a:t>
            </a:r>
            <a:br>
              <a:rPr lang="en" sz="1500">
                <a:latin typeface="Work Sans"/>
                <a:ea typeface="Work Sans"/>
                <a:cs typeface="Work Sans"/>
                <a:sym typeface="Work Sans"/>
              </a:rPr>
            </a:br>
            <a:r>
              <a:rPr b="1" lang="en" sz="1500">
                <a:latin typeface="Work Sans"/>
                <a:ea typeface="Work Sans"/>
                <a:cs typeface="Work Sans"/>
                <a:sym typeface="Work Sans"/>
              </a:rPr>
              <a:t>&lt;p&gt;This is red text!&lt;/p&gt;</a:t>
            </a:r>
            <a:br>
              <a:rPr lang="en" sz="1500">
                <a:latin typeface="Work Sans"/>
                <a:ea typeface="Work Sans"/>
                <a:cs typeface="Work Sans"/>
                <a:sym typeface="Work Sans"/>
              </a:rPr>
            </a:br>
            <a:r>
              <a:rPr lang="en" sz="1500">
                <a:latin typeface="Work Sans"/>
                <a:ea typeface="Work Sans"/>
                <a:cs typeface="Work Sans"/>
                <a:sym typeface="Work Sans"/>
              </a:rPr>
              <a:t>&lt;p&gt;This is regular text.&lt;/p&gt;</a:t>
            </a:r>
            <a:br>
              <a:rPr lang="en" sz="1500">
                <a:latin typeface="Work Sans"/>
                <a:ea typeface="Work Sans"/>
                <a:cs typeface="Work Sans"/>
                <a:sym typeface="Work Sans"/>
              </a:rPr>
            </a:br>
            <a:r>
              <a:rPr b="1" lang="en" sz="1500">
                <a:latin typeface="Work Sans"/>
                <a:ea typeface="Work Sans"/>
                <a:cs typeface="Work Sans"/>
                <a:sym typeface="Work Sans"/>
              </a:rPr>
              <a:t>&lt;p&gt;This is red text!&lt;/p&gt;</a:t>
            </a:r>
            <a:br>
              <a:rPr lang="en" sz="1500">
                <a:latin typeface="Work Sans"/>
                <a:ea typeface="Work Sans"/>
                <a:cs typeface="Work Sans"/>
                <a:sym typeface="Work Sans"/>
              </a:rPr>
            </a:br>
            <a:r>
              <a:rPr lang="en" sz="1500">
                <a:latin typeface="Work Sans"/>
                <a:ea typeface="Work Sans"/>
                <a:cs typeface="Work Sans"/>
                <a:sym typeface="Work Sans"/>
              </a:rPr>
              <a:t>&lt;/body&gt;</a:t>
            </a:r>
            <a:br>
              <a:rPr lang="en" sz="1500">
                <a:latin typeface="Work Sans"/>
                <a:ea typeface="Work Sans"/>
                <a:cs typeface="Work Sans"/>
                <a:sym typeface="Work Sans"/>
              </a:rPr>
            </a:br>
            <a:r>
              <a:rPr lang="en" sz="1500">
                <a:latin typeface="Work Sans"/>
                <a:ea typeface="Work Sans"/>
                <a:cs typeface="Work Sans"/>
                <a:sym typeface="Work Sans"/>
              </a:rPr>
              <a:t>&lt;/html&gt;</a:t>
            </a:r>
          </a:p>
        </p:txBody>
      </p:sp>
      <p:sp>
        <p:nvSpPr>
          <p:cNvPr id="273" name="Shape 273"/>
          <p:cNvSpPr txBox="1"/>
          <p:nvPr>
            <p:ph idx="1" type="subTitle"/>
          </p:nvPr>
        </p:nvSpPr>
        <p:spPr>
          <a:xfrm>
            <a:off x="265500" y="1083475"/>
            <a:ext cx="4045200" cy="2954700"/>
          </a:xfrm>
          <a:prstGeom prst="rect">
            <a:avLst/>
          </a:prstGeom>
        </p:spPr>
        <p:txBody>
          <a:bodyPr anchorCtr="0" anchor="t" bIns="91425" lIns="91425" rIns="91425" wrap="square" tIns="91425">
            <a:noAutofit/>
          </a:bodyPr>
          <a:lstStyle/>
          <a:p>
            <a:pPr indent="-355600" lvl="0" marL="457200" rtl="0" algn="l">
              <a:spcBef>
                <a:spcPts val="0"/>
              </a:spcBef>
              <a:spcAft>
                <a:spcPts val="0"/>
              </a:spcAft>
              <a:buSzPct val="100000"/>
              <a:buFont typeface="Work Sans"/>
              <a:buAutoNum type="arabicPeriod"/>
            </a:pPr>
            <a:r>
              <a:rPr lang="en" sz="2000">
                <a:latin typeface="Work Sans"/>
                <a:ea typeface="Work Sans"/>
                <a:cs typeface="Work Sans"/>
                <a:sym typeface="Work Sans"/>
              </a:rPr>
              <a:t>Declare the class in the stylesheet (see: .redstuff)</a:t>
            </a:r>
            <a:br>
              <a:rPr lang="en" sz="2000">
                <a:latin typeface="Work Sans"/>
                <a:ea typeface="Work Sans"/>
                <a:cs typeface="Work Sans"/>
                <a:sym typeface="Work Sans"/>
              </a:rPr>
            </a:br>
            <a:r>
              <a:rPr lang="en" sz="2000">
                <a:latin typeface="Work Sans"/>
                <a:ea typeface="Work Sans"/>
                <a:cs typeface="Work Sans"/>
                <a:sym typeface="Work Sans"/>
              </a:rPr>
              <a:t>	The . blahblah makes it a class</a:t>
            </a:r>
          </a:p>
          <a:p>
            <a:pPr indent="-355600" lvl="0" marL="457200" algn="l">
              <a:spcBef>
                <a:spcPts val="0"/>
              </a:spcBef>
              <a:buSzPct val="100000"/>
              <a:buFont typeface="Work Sans"/>
              <a:buAutoNum type="arabicPeriod"/>
            </a:pPr>
            <a:r>
              <a:rPr lang="en" sz="2000">
                <a:latin typeface="Work Sans"/>
                <a:ea typeface="Work Sans"/>
                <a:cs typeface="Work Sans"/>
                <a:sym typeface="Work Sans"/>
              </a:rPr>
              <a:t>Instead of repeating style=”background-color:red;” you can simply apply class=”redstuff” to the paragraphs where you want the text to be red!</a:t>
            </a:r>
          </a:p>
        </p:txBody>
      </p:sp>
      <p:cxnSp>
        <p:nvCxnSpPr>
          <p:cNvPr id="274" name="Shape 274"/>
          <p:cNvCxnSpPr/>
          <p:nvPr/>
        </p:nvCxnSpPr>
        <p:spPr>
          <a:xfrm>
            <a:off x="4074300" y="3309925"/>
            <a:ext cx="714300" cy="119100"/>
          </a:xfrm>
          <a:prstGeom prst="straightConnector1">
            <a:avLst/>
          </a:prstGeom>
          <a:noFill/>
          <a:ln cap="flat" cmpd="sng" w="9525">
            <a:solidFill>
              <a:schemeClr val="dk2"/>
            </a:solidFill>
            <a:prstDash val="solid"/>
            <a:round/>
            <a:headEnd len="lg" w="lg" type="none"/>
            <a:tailEnd len="lg" w="lg" type="none"/>
          </a:ln>
        </p:spPr>
      </p:cxnSp>
      <p:cxnSp>
        <p:nvCxnSpPr>
          <p:cNvPr id="275" name="Shape 275"/>
          <p:cNvCxnSpPr/>
          <p:nvPr/>
        </p:nvCxnSpPr>
        <p:spPr>
          <a:xfrm>
            <a:off x="3952850" y="3429025"/>
            <a:ext cx="1097700" cy="690600"/>
          </a:xfrm>
          <a:prstGeom prst="straightConnector1">
            <a:avLst/>
          </a:prstGeom>
          <a:noFill/>
          <a:ln cap="flat" cmpd="sng" w="9525">
            <a:solidFill>
              <a:schemeClr val="dk2"/>
            </a:solidFill>
            <a:prstDash val="solid"/>
            <a:round/>
            <a:headEnd len="lg" w="lg" type="none"/>
            <a:tailEnd len="lg" w="lg" type="none"/>
          </a:ln>
        </p:spPr>
      </p:cxnSp>
      <p:cxnSp>
        <p:nvCxnSpPr>
          <p:cNvPr id="276" name="Shape 276"/>
          <p:cNvCxnSpPr/>
          <p:nvPr/>
        </p:nvCxnSpPr>
        <p:spPr>
          <a:xfrm flipH="1" rot="10800000">
            <a:off x="3771875" y="1583475"/>
            <a:ext cx="2052600" cy="429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b="1" lang="en">
                <a:latin typeface="Montserrat"/>
                <a:ea typeface="Montserrat"/>
                <a:cs typeface="Montserrat"/>
                <a:sym typeface="Montserrat"/>
              </a:rPr>
              <a:t>End of Block 1</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idx="1" type="body"/>
          </p:nvPr>
        </p:nvSpPr>
        <p:spPr>
          <a:xfrm>
            <a:off x="6200125" y="382200"/>
            <a:ext cx="2583300" cy="4186800"/>
          </a:xfrm>
          <a:prstGeom prst="rect">
            <a:avLst/>
          </a:prstGeom>
          <a:solidFill>
            <a:srgbClr val="000000"/>
          </a:solidFill>
        </p:spPr>
        <p:txBody>
          <a:bodyPr anchorCtr="0" anchor="t" bIns="91425" lIns="91425" rIns="91425" wrap="square" tIns="91425">
            <a:noAutofit/>
          </a:bodyPr>
          <a:lstStyle/>
          <a:p>
            <a:pPr lvl="0" rtl="0" algn="ctr">
              <a:spcBef>
                <a:spcPts val="0"/>
              </a:spcBef>
              <a:buNone/>
            </a:pPr>
            <a:r>
              <a:rPr b="1" lang="en" sz="1500">
                <a:solidFill>
                  <a:srgbClr val="FFFFFF"/>
                </a:solidFill>
                <a:latin typeface="Work Sans"/>
                <a:ea typeface="Work Sans"/>
                <a:cs typeface="Work Sans"/>
                <a:sym typeface="Work Sans"/>
              </a:rPr>
              <a:t>Guide students when performing these tasks. The next slides have image demonstrations of what these steps should consist of.</a:t>
            </a:r>
          </a:p>
          <a:p>
            <a:pPr lvl="0" rtl="0" algn="ctr">
              <a:spcBef>
                <a:spcPts val="0"/>
              </a:spcBef>
              <a:buNone/>
            </a:pPr>
            <a:r>
              <a:t/>
            </a:r>
            <a:endParaRPr b="1" i="1" sz="1500">
              <a:solidFill>
                <a:srgbClr val="FFFFFF"/>
              </a:solidFill>
              <a:latin typeface="Work Sans"/>
              <a:ea typeface="Work Sans"/>
              <a:cs typeface="Work Sans"/>
              <a:sym typeface="Work Sans"/>
            </a:endParaRPr>
          </a:p>
          <a:p>
            <a:pPr lvl="0" rtl="0" algn="ctr">
              <a:spcBef>
                <a:spcPts val="0"/>
              </a:spcBef>
              <a:buNone/>
            </a:pPr>
            <a:r>
              <a:rPr i="1" lang="en" sz="1500">
                <a:solidFill>
                  <a:srgbClr val="FFFFFF"/>
                </a:solidFill>
                <a:latin typeface="Work Sans"/>
                <a:ea typeface="Work Sans"/>
                <a:cs typeface="Work Sans"/>
                <a:sym typeface="Work Sans"/>
              </a:rPr>
              <a:t>Make sure the file is saved as an html file (.html) and not a file.html.otherextension!</a:t>
            </a:r>
          </a:p>
        </p:txBody>
      </p:sp>
      <p:sp>
        <p:nvSpPr>
          <p:cNvPr id="75" name="Shape 75"/>
          <p:cNvSpPr txBox="1"/>
          <p:nvPr>
            <p:ph type="title"/>
          </p:nvPr>
        </p:nvSpPr>
        <p:spPr>
          <a:xfrm>
            <a:off x="311700" y="179775"/>
            <a:ext cx="3898200" cy="755700"/>
          </a:xfrm>
          <a:prstGeom prst="rect">
            <a:avLst/>
          </a:prstGeom>
        </p:spPr>
        <p:txBody>
          <a:bodyPr anchorCtr="0" anchor="b" bIns="91425" lIns="91425" rIns="91425" wrap="square" tIns="91425">
            <a:noAutofit/>
          </a:bodyPr>
          <a:lstStyle/>
          <a:p>
            <a:pPr lvl="0">
              <a:spcBef>
                <a:spcPts val="0"/>
              </a:spcBef>
              <a:buNone/>
            </a:pPr>
            <a:r>
              <a:rPr lang="en">
                <a:latin typeface="Montserrat"/>
                <a:ea typeface="Montserrat"/>
                <a:cs typeface="Montserrat"/>
                <a:sym typeface="Montserrat"/>
              </a:rPr>
              <a:t>Set-up</a:t>
            </a:r>
          </a:p>
        </p:txBody>
      </p:sp>
      <p:sp>
        <p:nvSpPr>
          <p:cNvPr id="76" name="Shape 76"/>
          <p:cNvSpPr txBox="1"/>
          <p:nvPr>
            <p:ph idx="1" type="body"/>
          </p:nvPr>
        </p:nvSpPr>
        <p:spPr>
          <a:xfrm>
            <a:off x="311700" y="982050"/>
            <a:ext cx="5486400" cy="3179400"/>
          </a:xfrm>
          <a:prstGeom prst="rect">
            <a:avLst/>
          </a:prstGeom>
        </p:spPr>
        <p:txBody>
          <a:bodyPr anchorCtr="0" anchor="t" bIns="91425" lIns="91425" rIns="91425" wrap="square" tIns="91425">
            <a:noAutofit/>
          </a:bodyPr>
          <a:lstStyle/>
          <a:p>
            <a:pPr lvl="0" rtl="0">
              <a:spcBef>
                <a:spcPts val="0"/>
              </a:spcBef>
              <a:buNone/>
            </a:pPr>
            <a:r>
              <a:rPr lang="en" sz="2200">
                <a:latin typeface="Work Sans"/>
                <a:ea typeface="Work Sans"/>
                <a:cs typeface="Work Sans"/>
                <a:sym typeface="Work Sans"/>
              </a:rPr>
              <a:t>Did you know that you can create webpages right from your computer?</a:t>
            </a:r>
          </a:p>
          <a:p>
            <a:pPr indent="-368300" lvl="0" marL="457200" rtl="0">
              <a:spcBef>
                <a:spcPts val="0"/>
              </a:spcBef>
              <a:spcAft>
                <a:spcPts val="0"/>
              </a:spcAft>
              <a:buSzPct val="100000"/>
              <a:buAutoNum type="arabicPeriod"/>
            </a:pPr>
            <a:r>
              <a:rPr lang="en" sz="2200">
                <a:latin typeface="Work Sans"/>
                <a:ea typeface="Work Sans"/>
                <a:cs typeface="Work Sans"/>
                <a:sym typeface="Work Sans"/>
              </a:rPr>
              <a:t>Open </a:t>
            </a:r>
            <a:r>
              <a:rPr b="1" lang="en" sz="2200">
                <a:latin typeface="Work Sans"/>
                <a:ea typeface="Work Sans"/>
                <a:cs typeface="Work Sans"/>
                <a:sym typeface="Work Sans"/>
              </a:rPr>
              <a:t>Notepad</a:t>
            </a:r>
            <a:r>
              <a:rPr lang="en" sz="2200">
                <a:latin typeface="Work Sans"/>
                <a:ea typeface="Work Sans"/>
                <a:cs typeface="Work Sans"/>
                <a:sym typeface="Work Sans"/>
              </a:rPr>
              <a:t> (or any other text editor)</a:t>
            </a:r>
          </a:p>
          <a:p>
            <a:pPr indent="-368300" lvl="0" marL="457200" rtl="0">
              <a:spcBef>
                <a:spcPts val="0"/>
              </a:spcBef>
              <a:spcAft>
                <a:spcPts val="0"/>
              </a:spcAft>
              <a:buSzPct val="100000"/>
              <a:buFont typeface="Work Sans"/>
              <a:buAutoNum type="arabicPeriod"/>
            </a:pPr>
            <a:r>
              <a:rPr lang="en" sz="2200">
                <a:latin typeface="Work Sans"/>
                <a:ea typeface="Work Sans"/>
                <a:cs typeface="Work Sans"/>
                <a:sym typeface="Work Sans"/>
              </a:rPr>
              <a:t>Type anything!</a:t>
            </a:r>
          </a:p>
          <a:p>
            <a:pPr indent="-368300" lvl="0" marL="457200" rtl="0">
              <a:spcBef>
                <a:spcPts val="0"/>
              </a:spcBef>
              <a:spcAft>
                <a:spcPts val="0"/>
              </a:spcAft>
              <a:buSzPct val="100000"/>
              <a:buAutoNum type="arabicPeriod"/>
            </a:pPr>
            <a:r>
              <a:rPr lang="en" sz="2200">
                <a:latin typeface="Work Sans"/>
                <a:ea typeface="Work Sans"/>
                <a:cs typeface="Work Sans"/>
                <a:sym typeface="Work Sans"/>
              </a:rPr>
              <a:t>Save your text file as </a:t>
            </a:r>
            <a:r>
              <a:rPr b="1" lang="en" sz="2200">
                <a:latin typeface="Work Sans"/>
                <a:ea typeface="Work Sans"/>
                <a:cs typeface="Work Sans"/>
                <a:sym typeface="Work Sans"/>
              </a:rPr>
              <a:t>mypage</a:t>
            </a:r>
            <a:r>
              <a:rPr lang="en" sz="2200">
                <a:latin typeface="Work Sans"/>
                <a:ea typeface="Work Sans"/>
                <a:cs typeface="Work Sans"/>
                <a:sym typeface="Work Sans"/>
              </a:rPr>
              <a:t>.html</a:t>
            </a:r>
          </a:p>
          <a:p>
            <a:pPr indent="-368300" lvl="0" marL="457200">
              <a:spcBef>
                <a:spcPts val="0"/>
              </a:spcBef>
              <a:buSzPct val="100000"/>
              <a:buFont typeface="Work Sans"/>
              <a:buAutoNum type="arabicPeriod"/>
            </a:pPr>
            <a:r>
              <a:rPr lang="en" sz="2200">
                <a:latin typeface="Work Sans"/>
                <a:ea typeface="Work Sans"/>
                <a:cs typeface="Work Sans"/>
                <a:sym typeface="Work Sans"/>
              </a:rPr>
              <a:t>Double-click the page to see your results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Shape 81"/>
          <p:cNvPicPr preferRelativeResize="0"/>
          <p:nvPr/>
        </p:nvPicPr>
        <p:blipFill>
          <a:blip r:embed="rId3">
            <a:alphaModFix/>
          </a:blip>
          <a:stretch>
            <a:fillRect/>
          </a:stretch>
        </p:blipFill>
        <p:spPr>
          <a:xfrm>
            <a:off x="167275" y="1265312"/>
            <a:ext cx="2313225" cy="2338851"/>
          </a:xfrm>
          <a:prstGeom prst="rect">
            <a:avLst/>
          </a:prstGeom>
          <a:noFill/>
          <a:ln>
            <a:noFill/>
          </a:ln>
        </p:spPr>
      </p:pic>
      <p:pic>
        <p:nvPicPr>
          <p:cNvPr id="82" name="Shape 82"/>
          <p:cNvPicPr preferRelativeResize="0"/>
          <p:nvPr/>
        </p:nvPicPr>
        <p:blipFill>
          <a:blip r:embed="rId4">
            <a:alphaModFix/>
          </a:blip>
          <a:stretch>
            <a:fillRect/>
          </a:stretch>
        </p:blipFill>
        <p:spPr>
          <a:xfrm>
            <a:off x="2626750" y="647826"/>
            <a:ext cx="3286300" cy="1764550"/>
          </a:xfrm>
          <a:prstGeom prst="rect">
            <a:avLst/>
          </a:prstGeom>
          <a:noFill/>
          <a:ln>
            <a:noFill/>
          </a:ln>
        </p:spPr>
      </p:pic>
      <p:pic>
        <p:nvPicPr>
          <p:cNvPr id="83" name="Shape 83"/>
          <p:cNvPicPr preferRelativeResize="0"/>
          <p:nvPr/>
        </p:nvPicPr>
        <p:blipFill>
          <a:blip r:embed="rId5">
            <a:alphaModFix/>
          </a:blip>
          <a:stretch>
            <a:fillRect/>
          </a:stretch>
        </p:blipFill>
        <p:spPr>
          <a:xfrm>
            <a:off x="2626750" y="2553135"/>
            <a:ext cx="3286301" cy="1669941"/>
          </a:xfrm>
          <a:prstGeom prst="rect">
            <a:avLst/>
          </a:prstGeom>
          <a:noFill/>
          <a:ln>
            <a:noFill/>
          </a:ln>
        </p:spPr>
      </p:pic>
      <p:pic>
        <p:nvPicPr>
          <p:cNvPr id="84" name="Shape 84"/>
          <p:cNvPicPr preferRelativeResize="0"/>
          <p:nvPr/>
        </p:nvPicPr>
        <p:blipFill>
          <a:blip r:embed="rId6">
            <a:alphaModFix/>
          </a:blip>
          <a:stretch>
            <a:fillRect/>
          </a:stretch>
        </p:blipFill>
        <p:spPr>
          <a:xfrm>
            <a:off x="6059300" y="1425900"/>
            <a:ext cx="2929750" cy="201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331825" y="526000"/>
            <a:ext cx="2396575" cy="1940825"/>
          </a:xfrm>
          <a:prstGeom prst="rect">
            <a:avLst/>
          </a:prstGeom>
          <a:noFill/>
          <a:ln>
            <a:noFill/>
          </a:ln>
        </p:spPr>
      </p:pic>
      <p:pic>
        <p:nvPicPr>
          <p:cNvPr id="90" name="Shape 90"/>
          <p:cNvPicPr preferRelativeResize="0"/>
          <p:nvPr/>
        </p:nvPicPr>
        <p:blipFill>
          <a:blip r:embed="rId4">
            <a:alphaModFix/>
          </a:blip>
          <a:stretch>
            <a:fillRect/>
          </a:stretch>
        </p:blipFill>
        <p:spPr>
          <a:xfrm>
            <a:off x="406000" y="2337701"/>
            <a:ext cx="3916700" cy="2100600"/>
          </a:xfrm>
          <a:prstGeom prst="rect">
            <a:avLst/>
          </a:prstGeom>
          <a:noFill/>
          <a:ln>
            <a:noFill/>
          </a:ln>
        </p:spPr>
      </p:pic>
      <p:sp>
        <p:nvSpPr>
          <p:cNvPr id="91" name="Shape 91"/>
          <p:cNvSpPr txBox="1"/>
          <p:nvPr/>
        </p:nvSpPr>
        <p:spPr>
          <a:xfrm>
            <a:off x="1902250" y="1689675"/>
            <a:ext cx="3196200" cy="287100"/>
          </a:xfrm>
          <a:prstGeom prst="rect">
            <a:avLst/>
          </a:prstGeom>
          <a:noFill/>
          <a:ln>
            <a:noFill/>
          </a:ln>
        </p:spPr>
        <p:txBody>
          <a:bodyPr anchorCtr="0" anchor="t" bIns="91425" lIns="91425" rIns="91425" wrap="square" tIns="91425">
            <a:noAutofit/>
          </a:bodyPr>
          <a:lstStyle/>
          <a:p>
            <a:pPr lvl="0">
              <a:spcBef>
                <a:spcPts val="0"/>
              </a:spcBef>
              <a:buNone/>
            </a:pPr>
            <a:r>
              <a:rPr lang="en" sz="1100">
                <a:latin typeface="Work Sans"/>
                <a:ea typeface="Work Sans"/>
                <a:cs typeface="Work Sans"/>
                <a:sym typeface="Work Sans"/>
              </a:rPr>
              <a:t>If it isn’t immediately set to open on the browser, right click &gt; Open with &gt; select a browser!</a:t>
            </a:r>
          </a:p>
        </p:txBody>
      </p:sp>
      <p:pic>
        <p:nvPicPr>
          <p:cNvPr id="92" name="Shape 92"/>
          <p:cNvPicPr preferRelativeResize="0"/>
          <p:nvPr/>
        </p:nvPicPr>
        <p:blipFill>
          <a:blip r:embed="rId5">
            <a:alphaModFix/>
          </a:blip>
          <a:stretch>
            <a:fillRect/>
          </a:stretch>
        </p:blipFill>
        <p:spPr>
          <a:xfrm>
            <a:off x="5553425" y="1913450"/>
            <a:ext cx="3038475" cy="1847850"/>
          </a:xfrm>
          <a:prstGeom prst="rect">
            <a:avLst/>
          </a:prstGeom>
          <a:noFill/>
          <a:ln>
            <a:noFill/>
          </a:ln>
        </p:spPr>
      </p:pic>
      <p:sp>
        <p:nvSpPr>
          <p:cNvPr id="93" name="Shape 93"/>
          <p:cNvSpPr txBox="1"/>
          <p:nvPr/>
        </p:nvSpPr>
        <p:spPr>
          <a:xfrm>
            <a:off x="5509700" y="774225"/>
            <a:ext cx="3196200" cy="287100"/>
          </a:xfrm>
          <a:prstGeom prst="rect">
            <a:avLst/>
          </a:prstGeom>
          <a:noFill/>
          <a:ln>
            <a:noFill/>
          </a:ln>
        </p:spPr>
        <p:txBody>
          <a:bodyPr anchorCtr="0" anchor="t" bIns="91425" lIns="91425" rIns="91425" wrap="square" tIns="91425">
            <a:noAutofit/>
          </a:bodyPr>
          <a:lstStyle/>
          <a:p>
            <a:pPr lvl="0" rtl="0">
              <a:spcBef>
                <a:spcPts val="0"/>
              </a:spcBef>
              <a:buNone/>
            </a:pPr>
            <a:r>
              <a:rPr lang="en" sz="1100">
                <a:latin typeface="Work Sans"/>
                <a:ea typeface="Work Sans"/>
                <a:cs typeface="Work Sans"/>
                <a:sym typeface="Work Sans"/>
              </a:rPr>
              <a:t>This should open on the browser. Notice how the address bar isn’t a normal website, but rather the link to where the file is hosted on your computer.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624225"/>
            <a:ext cx="4232100" cy="368100"/>
          </a:xfrm>
          <a:prstGeom prst="rect">
            <a:avLst/>
          </a:prstGeom>
        </p:spPr>
        <p:txBody>
          <a:bodyPr anchorCtr="0" anchor="b" bIns="91425" lIns="91425" rIns="91425" wrap="square" tIns="91425">
            <a:noAutofit/>
          </a:bodyPr>
          <a:lstStyle/>
          <a:p>
            <a:pPr lvl="0" rtl="0">
              <a:spcBef>
                <a:spcPts val="0"/>
              </a:spcBef>
              <a:buNone/>
            </a:pPr>
            <a:r>
              <a:rPr lang="en">
                <a:latin typeface="Montserrat"/>
                <a:ea typeface="Montserrat"/>
                <a:cs typeface="Montserrat"/>
                <a:sym typeface="Montserrat"/>
              </a:rPr>
              <a:t>Structure of an HTML tag	</a:t>
            </a:r>
          </a:p>
        </p:txBody>
      </p:sp>
      <p:sp>
        <p:nvSpPr>
          <p:cNvPr id="99" name="Shape 99"/>
          <p:cNvSpPr txBox="1"/>
          <p:nvPr>
            <p:ph idx="1" type="body"/>
          </p:nvPr>
        </p:nvSpPr>
        <p:spPr>
          <a:xfrm>
            <a:off x="-28025" y="900525"/>
            <a:ext cx="5382300" cy="3179400"/>
          </a:xfrm>
          <a:prstGeom prst="rect">
            <a:avLst/>
          </a:prstGeom>
        </p:spPr>
        <p:txBody>
          <a:bodyPr anchorCtr="0" anchor="t" bIns="91425" lIns="91425" rIns="91425" wrap="square" tIns="91425">
            <a:noAutofit/>
          </a:bodyPr>
          <a:lstStyle/>
          <a:p>
            <a:pPr lvl="0" rtl="0" algn="ctr">
              <a:spcBef>
                <a:spcPts val="0"/>
              </a:spcBef>
              <a:buNone/>
            </a:pPr>
            <a:r>
              <a:rPr lang="en" sz="4000">
                <a:latin typeface="Work Sans"/>
                <a:ea typeface="Work Sans"/>
                <a:cs typeface="Work Sans"/>
                <a:sym typeface="Work Sans"/>
              </a:rPr>
              <a:t>&lt; TAG &gt;</a:t>
            </a:r>
          </a:p>
          <a:p>
            <a:pPr lvl="0" rtl="0" algn="ctr">
              <a:spcBef>
                <a:spcPts val="0"/>
              </a:spcBef>
              <a:buNone/>
            </a:pPr>
            <a:r>
              <a:t/>
            </a:r>
            <a:endParaRPr sz="4000">
              <a:latin typeface="Work Sans"/>
              <a:ea typeface="Work Sans"/>
              <a:cs typeface="Work Sans"/>
              <a:sym typeface="Work Sans"/>
            </a:endParaRPr>
          </a:p>
          <a:p>
            <a:pPr lvl="0" rtl="0" algn="ctr">
              <a:spcBef>
                <a:spcPts val="0"/>
              </a:spcBef>
              <a:buNone/>
            </a:pPr>
            <a:r>
              <a:rPr lang="en" sz="4000">
                <a:latin typeface="Work Sans"/>
                <a:ea typeface="Work Sans"/>
                <a:cs typeface="Work Sans"/>
                <a:sym typeface="Work Sans"/>
              </a:rPr>
              <a:t>&lt; / TAG &gt;</a:t>
            </a:r>
          </a:p>
        </p:txBody>
      </p:sp>
      <p:sp>
        <p:nvSpPr>
          <p:cNvPr id="100" name="Shape 100"/>
          <p:cNvSpPr txBox="1"/>
          <p:nvPr>
            <p:ph idx="1" type="body"/>
          </p:nvPr>
        </p:nvSpPr>
        <p:spPr>
          <a:xfrm>
            <a:off x="7133675" y="1500875"/>
            <a:ext cx="1829400" cy="1767300"/>
          </a:xfrm>
          <a:prstGeom prst="rect">
            <a:avLst/>
          </a:prstGeom>
          <a:solidFill>
            <a:srgbClr val="000000"/>
          </a:solidFill>
        </p:spPr>
        <p:txBody>
          <a:bodyPr anchorCtr="0" anchor="t" bIns="91425" lIns="91425" rIns="91425" wrap="square" tIns="91425">
            <a:noAutofit/>
          </a:bodyPr>
          <a:lstStyle/>
          <a:p>
            <a:pPr lvl="0" rtl="0" algn="ctr">
              <a:spcBef>
                <a:spcPts val="0"/>
              </a:spcBef>
              <a:buNone/>
            </a:pPr>
            <a:r>
              <a:rPr lang="en" sz="1500">
                <a:solidFill>
                  <a:srgbClr val="FFFFFF"/>
                </a:solidFill>
                <a:latin typeface="Work Sans"/>
                <a:ea typeface="Work Sans"/>
                <a:cs typeface="Work Sans"/>
                <a:sym typeface="Work Sans"/>
              </a:rPr>
              <a:t>&lt;strong&gt;aaa &lt;em&gt;ooo&lt;/em&gt;</a:t>
            </a:r>
          </a:p>
          <a:p>
            <a:pPr lvl="0" rtl="0" algn="ctr">
              <a:spcBef>
                <a:spcPts val="0"/>
              </a:spcBef>
              <a:buNone/>
            </a:pPr>
            <a:r>
              <a:rPr lang="en" sz="1500">
                <a:solidFill>
                  <a:srgbClr val="FFFFFF"/>
                </a:solidFill>
                <a:latin typeface="Work Sans"/>
                <a:ea typeface="Work Sans"/>
                <a:cs typeface="Work Sans"/>
                <a:sym typeface="Work Sans"/>
              </a:rPr>
              <a:t>What happens if this tag isn’t closed?</a:t>
            </a:r>
          </a:p>
        </p:txBody>
      </p:sp>
      <p:sp>
        <p:nvSpPr>
          <p:cNvPr id="101" name="Shape 101"/>
          <p:cNvSpPr txBox="1"/>
          <p:nvPr>
            <p:ph idx="1" type="body"/>
          </p:nvPr>
        </p:nvSpPr>
        <p:spPr>
          <a:xfrm>
            <a:off x="4244838" y="394125"/>
            <a:ext cx="2535000" cy="4114500"/>
          </a:xfrm>
          <a:prstGeom prst="rect">
            <a:avLst/>
          </a:prstGeom>
        </p:spPr>
        <p:txBody>
          <a:bodyPr anchorCtr="0" anchor="t" bIns="91425" lIns="91425" rIns="91425" wrap="square" tIns="91425">
            <a:noAutofit/>
          </a:bodyPr>
          <a:lstStyle/>
          <a:p>
            <a:pPr lvl="0" rtl="0" algn="ctr">
              <a:spcBef>
                <a:spcPts val="0"/>
              </a:spcBef>
              <a:buNone/>
            </a:pPr>
            <a:r>
              <a:rPr lang="en" sz="1900">
                <a:latin typeface="Work Sans"/>
                <a:ea typeface="Work Sans"/>
                <a:cs typeface="Work Sans"/>
                <a:sym typeface="Work Sans"/>
              </a:rPr>
              <a:t>&lt;strong&gt;</a:t>
            </a:r>
          </a:p>
          <a:p>
            <a:pPr lvl="0" rtl="0" algn="ctr">
              <a:spcBef>
                <a:spcPts val="0"/>
              </a:spcBef>
              <a:buNone/>
            </a:pPr>
            <a:r>
              <a:rPr lang="en" sz="1900">
                <a:latin typeface="Work Sans"/>
                <a:ea typeface="Work Sans"/>
                <a:cs typeface="Work Sans"/>
                <a:sym typeface="Work Sans"/>
              </a:rPr>
              <a:t>I am bold</a:t>
            </a:r>
          </a:p>
          <a:p>
            <a:pPr lvl="0" rtl="0" algn="ctr">
              <a:spcBef>
                <a:spcPts val="0"/>
              </a:spcBef>
              <a:buNone/>
            </a:pPr>
            <a:r>
              <a:rPr lang="en" sz="1900">
                <a:latin typeface="Work Sans"/>
                <a:ea typeface="Work Sans"/>
                <a:cs typeface="Work Sans"/>
                <a:sym typeface="Work Sans"/>
              </a:rPr>
              <a:t>&lt;/strong&gt;</a:t>
            </a:r>
          </a:p>
          <a:p>
            <a:pPr lvl="0" rtl="0" algn="ctr">
              <a:spcBef>
                <a:spcPts val="0"/>
              </a:spcBef>
              <a:buNone/>
            </a:pPr>
            <a:r>
              <a:t/>
            </a:r>
            <a:endParaRPr sz="1900">
              <a:latin typeface="Work Sans"/>
              <a:ea typeface="Work Sans"/>
              <a:cs typeface="Work Sans"/>
              <a:sym typeface="Work Sans"/>
            </a:endParaRPr>
          </a:p>
          <a:p>
            <a:pPr lvl="0" rtl="0" algn="ctr">
              <a:spcBef>
                <a:spcPts val="0"/>
              </a:spcBef>
              <a:buNone/>
            </a:pPr>
            <a:r>
              <a:rPr lang="en" sz="1900">
                <a:latin typeface="Work Sans"/>
                <a:ea typeface="Work Sans"/>
                <a:cs typeface="Work Sans"/>
                <a:sym typeface="Work Sans"/>
              </a:rPr>
              <a:t>&lt;span style=”color:red;”&gt;</a:t>
            </a:r>
          </a:p>
          <a:p>
            <a:pPr lvl="0" rtl="0" algn="ctr">
              <a:spcBef>
                <a:spcPts val="0"/>
              </a:spcBef>
              <a:buNone/>
            </a:pPr>
            <a:r>
              <a:rPr lang="en" sz="1900">
                <a:latin typeface="Work Sans"/>
                <a:ea typeface="Work Sans"/>
                <a:cs typeface="Work Sans"/>
                <a:sym typeface="Work Sans"/>
              </a:rPr>
              <a:t>I am red</a:t>
            </a:r>
          </a:p>
          <a:p>
            <a:pPr lvl="0" rtl="0" algn="ctr">
              <a:spcBef>
                <a:spcPts val="0"/>
              </a:spcBef>
              <a:buNone/>
            </a:pPr>
            <a:r>
              <a:rPr lang="en" sz="1900">
                <a:latin typeface="Work Sans"/>
                <a:ea typeface="Work Sans"/>
                <a:cs typeface="Work Sans"/>
                <a:sym typeface="Work Sans"/>
              </a:rPr>
              <a:t>&lt;/span&gt;</a:t>
            </a:r>
          </a:p>
        </p:txBody>
      </p:sp>
      <p:cxnSp>
        <p:nvCxnSpPr>
          <p:cNvPr id="102" name="Shape 102"/>
          <p:cNvCxnSpPr/>
          <p:nvPr/>
        </p:nvCxnSpPr>
        <p:spPr>
          <a:xfrm flipH="1">
            <a:off x="1285450" y="1555950"/>
            <a:ext cx="604800" cy="495900"/>
          </a:xfrm>
          <a:prstGeom prst="straightConnector1">
            <a:avLst/>
          </a:prstGeom>
          <a:noFill/>
          <a:ln cap="flat" cmpd="sng" w="9525">
            <a:solidFill>
              <a:schemeClr val="dk2"/>
            </a:solidFill>
            <a:prstDash val="solid"/>
            <a:round/>
            <a:headEnd len="lg" w="lg" type="none"/>
            <a:tailEnd len="lg" w="lg" type="none"/>
          </a:ln>
        </p:spPr>
      </p:cxnSp>
      <p:sp>
        <p:nvSpPr>
          <p:cNvPr id="103" name="Shape 103"/>
          <p:cNvSpPr txBox="1"/>
          <p:nvPr/>
        </p:nvSpPr>
        <p:spPr>
          <a:xfrm>
            <a:off x="706225" y="2008725"/>
            <a:ext cx="830700" cy="456600"/>
          </a:xfrm>
          <a:prstGeom prst="rect">
            <a:avLst/>
          </a:prstGeom>
          <a:noFill/>
          <a:ln>
            <a:noFill/>
          </a:ln>
        </p:spPr>
        <p:txBody>
          <a:bodyPr anchorCtr="0" anchor="t" bIns="91425" lIns="91425" rIns="91425" wrap="square" tIns="91425">
            <a:noAutofit/>
          </a:bodyPr>
          <a:lstStyle/>
          <a:p>
            <a:pPr lvl="0" algn="ctr">
              <a:spcBef>
                <a:spcPts val="0"/>
              </a:spcBef>
              <a:buNone/>
            </a:pPr>
            <a:r>
              <a:rPr lang="en" sz="800">
                <a:latin typeface="Work Sans"/>
                <a:ea typeface="Work Sans"/>
                <a:cs typeface="Work Sans"/>
                <a:sym typeface="Work Sans"/>
              </a:rPr>
              <a:t>bracket</a:t>
            </a:r>
          </a:p>
        </p:txBody>
      </p:sp>
      <p:sp>
        <p:nvSpPr>
          <p:cNvPr id="104" name="Shape 104"/>
          <p:cNvSpPr txBox="1"/>
          <p:nvPr/>
        </p:nvSpPr>
        <p:spPr>
          <a:xfrm>
            <a:off x="1815525" y="1649625"/>
            <a:ext cx="1829400" cy="456600"/>
          </a:xfrm>
          <a:prstGeom prst="rect">
            <a:avLst/>
          </a:prstGeom>
          <a:noFill/>
          <a:ln>
            <a:noFill/>
          </a:ln>
        </p:spPr>
        <p:txBody>
          <a:bodyPr anchorCtr="0" anchor="t" bIns="91425" lIns="91425" rIns="91425" wrap="square" tIns="91425">
            <a:noAutofit/>
          </a:bodyPr>
          <a:lstStyle/>
          <a:p>
            <a:pPr lvl="0" rtl="0" algn="ctr">
              <a:spcBef>
                <a:spcPts val="0"/>
              </a:spcBef>
              <a:buNone/>
            </a:pPr>
            <a:r>
              <a:rPr b="1" lang="en">
                <a:latin typeface="Work Sans"/>
                <a:ea typeface="Work Sans"/>
                <a:cs typeface="Work Sans"/>
                <a:sym typeface="Work Sans"/>
              </a:rPr>
              <a:t>Opening tag</a:t>
            </a:r>
          </a:p>
        </p:txBody>
      </p:sp>
      <p:sp>
        <p:nvSpPr>
          <p:cNvPr id="105" name="Shape 105"/>
          <p:cNvSpPr txBox="1"/>
          <p:nvPr/>
        </p:nvSpPr>
        <p:spPr>
          <a:xfrm>
            <a:off x="1815525" y="3395850"/>
            <a:ext cx="1829400" cy="456600"/>
          </a:xfrm>
          <a:prstGeom prst="rect">
            <a:avLst/>
          </a:prstGeom>
          <a:noFill/>
          <a:ln>
            <a:noFill/>
          </a:ln>
        </p:spPr>
        <p:txBody>
          <a:bodyPr anchorCtr="0" anchor="t" bIns="91425" lIns="91425" rIns="91425" wrap="square" tIns="91425">
            <a:noAutofit/>
          </a:bodyPr>
          <a:lstStyle/>
          <a:p>
            <a:pPr lvl="0" rtl="0" algn="ctr">
              <a:spcBef>
                <a:spcPts val="0"/>
              </a:spcBef>
              <a:buNone/>
            </a:pPr>
            <a:r>
              <a:rPr b="1" lang="en">
                <a:latin typeface="Work Sans"/>
                <a:ea typeface="Work Sans"/>
                <a:cs typeface="Work Sans"/>
                <a:sym typeface="Work Sans"/>
              </a:rPr>
              <a:t>Closing tag</a:t>
            </a:r>
          </a:p>
        </p:txBody>
      </p:sp>
      <p:cxnSp>
        <p:nvCxnSpPr>
          <p:cNvPr id="106" name="Shape 106"/>
          <p:cNvCxnSpPr/>
          <p:nvPr/>
        </p:nvCxnSpPr>
        <p:spPr>
          <a:xfrm flipH="1">
            <a:off x="1516475" y="3268200"/>
            <a:ext cx="604800" cy="495900"/>
          </a:xfrm>
          <a:prstGeom prst="straightConnector1">
            <a:avLst/>
          </a:prstGeom>
          <a:noFill/>
          <a:ln cap="flat" cmpd="sng" w="9525">
            <a:solidFill>
              <a:schemeClr val="dk2"/>
            </a:solidFill>
            <a:prstDash val="solid"/>
            <a:round/>
            <a:headEnd len="lg" w="lg" type="none"/>
            <a:tailEnd len="lg" w="lg" type="none"/>
          </a:ln>
        </p:spPr>
      </p:cxnSp>
      <p:sp>
        <p:nvSpPr>
          <p:cNvPr id="107" name="Shape 107"/>
          <p:cNvSpPr txBox="1"/>
          <p:nvPr/>
        </p:nvSpPr>
        <p:spPr>
          <a:xfrm>
            <a:off x="651875" y="3764100"/>
            <a:ext cx="1469400" cy="1035600"/>
          </a:xfrm>
          <a:prstGeom prst="rect">
            <a:avLst/>
          </a:prstGeom>
          <a:noFill/>
          <a:ln>
            <a:noFill/>
          </a:ln>
        </p:spPr>
        <p:txBody>
          <a:bodyPr anchorCtr="0" anchor="t" bIns="91425" lIns="91425" rIns="91425" wrap="square" tIns="91425">
            <a:noAutofit/>
          </a:bodyPr>
          <a:lstStyle/>
          <a:p>
            <a:pPr lvl="0" rtl="0" algn="ctr">
              <a:spcBef>
                <a:spcPts val="0"/>
              </a:spcBef>
              <a:buNone/>
            </a:pPr>
            <a:r>
              <a:rPr lang="en" sz="800">
                <a:latin typeface="Work Sans"/>
                <a:ea typeface="Work Sans"/>
                <a:cs typeface="Work Sans"/>
                <a:sym typeface="Work Sans"/>
              </a:rPr>
              <a:t>Note the forward slash that denotes a closing tag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idx="1" type="body"/>
          </p:nvPr>
        </p:nvSpPr>
        <p:spPr>
          <a:xfrm>
            <a:off x="7133675" y="1500875"/>
            <a:ext cx="1829400" cy="1767300"/>
          </a:xfrm>
          <a:prstGeom prst="rect">
            <a:avLst/>
          </a:prstGeom>
          <a:solidFill>
            <a:srgbClr val="000000"/>
          </a:solidFill>
        </p:spPr>
        <p:txBody>
          <a:bodyPr anchorCtr="0" anchor="t" bIns="91425" lIns="91425" rIns="91425" wrap="square" tIns="91425">
            <a:noAutofit/>
          </a:bodyPr>
          <a:lstStyle/>
          <a:p>
            <a:pPr lvl="0" rtl="0" algn="ctr">
              <a:spcBef>
                <a:spcPts val="0"/>
              </a:spcBef>
              <a:buNone/>
            </a:pPr>
            <a:r>
              <a:rPr lang="en" sz="1500">
                <a:solidFill>
                  <a:srgbClr val="FFFFFF"/>
                </a:solidFill>
                <a:latin typeface="Work Sans"/>
                <a:ea typeface="Work Sans"/>
                <a:cs typeface="Work Sans"/>
                <a:sym typeface="Work Sans"/>
              </a:rPr>
              <a:t>&lt;strong&gt;aaa &lt;em&gt;ooo&lt;/em&gt;</a:t>
            </a:r>
          </a:p>
          <a:p>
            <a:pPr lvl="0" rtl="0" algn="ctr">
              <a:spcBef>
                <a:spcPts val="0"/>
              </a:spcBef>
              <a:buNone/>
            </a:pPr>
            <a:r>
              <a:rPr lang="en" sz="1500">
                <a:solidFill>
                  <a:srgbClr val="FFFFFF"/>
                </a:solidFill>
                <a:latin typeface="Work Sans"/>
                <a:ea typeface="Work Sans"/>
                <a:cs typeface="Work Sans"/>
                <a:sym typeface="Work Sans"/>
              </a:rPr>
              <a:t>What happens if this tag isn’t closed?</a:t>
            </a:r>
          </a:p>
        </p:txBody>
      </p:sp>
      <p:sp>
        <p:nvSpPr>
          <p:cNvPr id="113" name="Shape 113"/>
          <p:cNvSpPr txBox="1"/>
          <p:nvPr>
            <p:ph idx="1" type="body"/>
          </p:nvPr>
        </p:nvSpPr>
        <p:spPr>
          <a:xfrm>
            <a:off x="4244838" y="394125"/>
            <a:ext cx="2535000" cy="4114500"/>
          </a:xfrm>
          <a:prstGeom prst="rect">
            <a:avLst/>
          </a:prstGeom>
        </p:spPr>
        <p:txBody>
          <a:bodyPr anchorCtr="0" anchor="t" bIns="91425" lIns="91425" rIns="91425" wrap="square" tIns="91425">
            <a:noAutofit/>
          </a:bodyPr>
          <a:lstStyle/>
          <a:p>
            <a:pPr lvl="0" rtl="0" algn="ctr">
              <a:spcBef>
                <a:spcPts val="0"/>
              </a:spcBef>
              <a:buNone/>
            </a:pPr>
            <a:r>
              <a:rPr lang="en" sz="1900">
                <a:highlight>
                  <a:srgbClr val="FFFF00"/>
                </a:highlight>
                <a:latin typeface="Work Sans"/>
                <a:ea typeface="Work Sans"/>
                <a:cs typeface="Work Sans"/>
                <a:sym typeface="Work Sans"/>
              </a:rPr>
              <a:t>&lt;strong&gt;</a:t>
            </a:r>
          </a:p>
          <a:p>
            <a:pPr lvl="0" rtl="0" algn="ctr">
              <a:spcBef>
                <a:spcPts val="0"/>
              </a:spcBef>
              <a:buNone/>
            </a:pPr>
            <a:r>
              <a:rPr lang="en" sz="1900">
                <a:highlight>
                  <a:srgbClr val="FFFF00"/>
                </a:highlight>
                <a:latin typeface="Work Sans"/>
                <a:ea typeface="Work Sans"/>
                <a:cs typeface="Work Sans"/>
                <a:sym typeface="Work Sans"/>
              </a:rPr>
              <a:t>I am bold</a:t>
            </a:r>
          </a:p>
          <a:p>
            <a:pPr lvl="0" rtl="0" algn="ctr">
              <a:spcBef>
                <a:spcPts val="0"/>
              </a:spcBef>
              <a:buNone/>
            </a:pPr>
            <a:r>
              <a:rPr lang="en" sz="1900">
                <a:highlight>
                  <a:srgbClr val="FFFF00"/>
                </a:highlight>
                <a:latin typeface="Work Sans"/>
                <a:ea typeface="Work Sans"/>
                <a:cs typeface="Work Sans"/>
                <a:sym typeface="Work Sans"/>
              </a:rPr>
              <a:t>&lt;/strong&gt;</a:t>
            </a:r>
          </a:p>
          <a:p>
            <a:pPr lvl="0" rtl="0" algn="ctr">
              <a:spcBef>
                <a:spcPts val="0"/>
              </a:spcBef>
              <a:buNone/>
            </a:pPr>
            <a:r>
              <a:t/>
            </a:r>
            <a:endParaRPr sz="1900">
              <a:latin typeface="Work Sans"/>
              <a:ea typeface="Work Sans"/>
              <a:cs typeface="Work Sans"/>
              <a:sym typeface="Work Sans"/>
            </a:endParaRPr>
          </a:p>
          <a:p>
            <a:pPr lvl="0" rtl="0" algn="ctr">
              <a:spcBef>
                <a:spcPts val="0"/>
              </a:spcBef>
              <a:buNone/>
            </a:pPr>
            <a:r>
              <a:rPr lang="en" sz="1900">
                <a:latin typeface="Work Sans"/>
                <a:ea typeface="Work Sans"/>
                <a:cs typeface="Work Sans"/>
                <a:sym typeface="Work Sans"/>
              </a:rPr>
              <a:t>&lt;span style=”color:red;”&gt;</a:t>
            </a:r>
          </a:p>
          <a:p>
            <a:pPr lvl="0" rtl="0" algn="ctr">
              <a:spcBef>
                <a:spcPts val="0"/>
              </a:spcBef>
              <a:buNone/>
            </a:pPr>
            <a:r>
              <a:rPr lang="en" sz="1900">
                <a:latin typeface="Work Sans"/>
                <a:ea typeface="Work Sans"/>
                <a:cs typeface="Work Sans"/>
                <a:sym typeface="Work Sans"/>
              </a:rPr>
              <a:t>I am red</a:t>
            </a:r>
          </a:p>
          <a:p>
            <a:pPr lvl="0" rtl="0" algn="ctr">
              <a:spcBef>
                <a:spcPts val="0"/>
              </a:spcBef>
              <a:buNone/>
            </a:pPr>
            <a:r>
              <a:rPr lang="en" sz="1900">
                <a:latin typeface="Work Sans"/>
                <a:ea typeface="Work Sans"/>
                <a:cs typeface="Work Sans"/>
                <a:sym typeface="Work Sans"/>
              </a:rPr>
              <a:t>&lt;/span&gt;</a:t>
            </a:r>
          </a:p>
        </p:txBody>
      </p:sp>
      <p:sp>
        <p:nvSpPr>
          <p:cNvPr id="114" name="Shape 114"/>
          <p:cNvSpPr txBox="1"/>
          <p:nvPr>
            <p:ph idx="1" type="body"/>
          </p:nvPr>
        </p:nvSpPr>
        <p:spPr>
          <a:xfrm>
            <a:off x="352950" y="394125"/>
            <a:ext cx="3891900" cy="4321200"/>
          </a:xfrm>
          <a:prstGeom prst="rect">
            <a:avLst/>
          </a:prstGeom>
          <a:solidFill>
            <a:srgbClr val="000000"/>
          </a:solidFill>
        </p:spPr>
        <p:txBody>
          <a:bodyPr anchorCtr="0" anchor="t" bIns="91425" lIns="91425" rIns="91425" wrap="square" tIns="91425">
            <a:noAutofit/>
          </a:bodyPr>
          <a:lstStyle/>
          <a:p>
            <a:pPr lvl="0" rtl="0" algn="ctr">
              <a:spcBef>
                <a:spcPts val="0"/>
              </a:spcBef>
              <a:buNone/>
            </a:pPr>
            <a:r>
              <a:rPr lang="en" sz="1400">
                <a:solidFill>
                  <a:srgbClr val="FFFFFF"/>
                </a:solidFill>
                <a:latin typeface="Work Sans"/>
                <a:ea typeface="Work Sans"/>
                <a:cs typeface="Work Sans"/>
                <a:sym typeface="Work Sans"/>
              </a:rPr>
              <a:t>Start by showing common formatting styles, such as bold and underline.</a:t>
            </a:r>
          </a:p>
          <a:p>
            <a:pPr lvl="0" rtl="0" algn="ctr">
              <a:spcBef>
                <a:spcPts val="0"/>
              </a:spcBef>
              <a:buNone/>
            </a:pPr>
            <a:r>
              <a:rPr lang="en" sz="1400">
                <a:solidFill>
                  <a:srgbClr val="FFFFFF"/>
                </a:solidFill>
                <a:latin typeface="Work Sans"/>
                <a:ea typeface="Work Sans"/>
                <a:cs typeface="Work Sans"/>
                <a:sym typeface="Work Sans"/>
              </a:rPr>
              <a:t>In other apps, you can highlight them and select “bold.” It’s as simple as that! In HTML, you select these words to bold by wrapping your text around with things called tags.</a:t>
            </a:r>
          </a:p>
          <a:p>
            <a:pPr lvl="0" rtl="0" algn="ctr">
              <a:spcBef>
                <a:spcPts val="0"/>
              </a:spcBef>
              <a:buNone/>
            </a:pPr>
            <a:r>
              <a:rPr lang="en" sz="1400">
                <a:solidFill>
                  <a:srgbClr val="FFFFFF"/>
                </a:solidFill>
                <a:latin typeface="Work Sans"/>
                <a:ea typeface="Work Sans"/>
                <a:cs typeface="Work Sans"/>
                <a:sym typeface="Work Sans"/>
              </a:rPr>
              <a:t>&lt;b&gt;	I am bold.  &lt;/b&gt;</a:t>
            </a:r>
          </a:p>
          <a:p>
            <a:pPr lvl="0" rtl="0" algn="ctr">
              <a:spcBef>
                <a:spcPts val="0"/>
              </a:spcBef>
              <a:buNone/>
            </a:pPr>
            <a:r>
              <a:rPr lang="en" sz="1400">
                <a:solidFill>
                  <a:srgbClr val="FFFFFF"/>
                </a:solidFill>
                <a:latin typeface="Work Sans"/>
                <a:ea typeface="Work Sans"/>
                <a:cs typeface="Work Sans"/>
                <a:sym typeface="Work Sans"/>
              </a:rPr>
              <a:t>You open the tag, and close them by using a slash. </a:t>
            </a:r>
          </a:p>
          <a:p>
            <a:pPr lvl="0" rtl="0" algn="ctr">
              <a:spcBef>
                <a:spcPts val="0"/>
              </a:spcBef>
              <a:buNone/>
            </a:pPr>
            <a:r>
              <a:rPr lang="en" sz="1400">
                <a:solidFill>
                  <a:srgbClr val="FFFFFF"/>
                </a:solidFill>
                <a:latin typeface="Work Sans"/>
                <a:ea typeface="Work Sans"/>
                <a:cs typeface="Work Sans"/>
                <a:sym typeface="Work Sans"/>
              </a:rPr>
              <a:t>Show other common tags such as underline &lt;u&gt;, strikethrough &lt;s&gt;, and italicized &lt;i&gt;.</a:t>
            </a:r>
          </a:p>
          <a:p>
            <a:pPr lvl="0" rtl="0" algn="l">
              <a:spcBef>
                <a:spcPts val="0"/>
              </a:spcBef>
              <a:buNone/>
            </a:pPr>
            <a:r>
              <a:t/>
            </a:r>
            <a:endParaRPr sz="1400">
              <a:solidFill>
                <a:srgbClr val="FFFFFF"/>
              </a:solidFill>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idx="1" type="body"/>
          </p:nvPr>
        </p:nvSpPr>
        <p:spPr>
          <a:xfrm>
            <a:off x="7133675" y="1500875"/>
            <a:ext cx="1829400" cy="1767300"/>
          </a:xfrm>
          <a:prstGeom prst="rect">
            <a:avLst/>
          </a:prstGeom>
          <a:solidFill>
            <a:srgbClr val="000000"/>
          </a:solidFill>
        </p:spPr>
        <p:txBody>
          <a:bodyPr anchorCtr="0" anchor="t" bIns="91425" lIns="91425" rIns="91425" wrap="square" tIns="91425">
            <a:noAutofit/>
          </a:bodyPr>
          <a:lstStyle/>
          <a:p>
            <a:pPr lvl="0" rtl="0" algn="ctr">
              <a:spcBef>
                <a:spcPts val="0"/>
              </a:spcBef>
              <a:buNone/>
            </a:pPr>
            <a:r>
              <a:rPr lang="en" sz="1500">
                <a:solidFill>
                  <a:srgbClr val="FFFFFF"/>
                </a:solidFill>
                <a:latin typeface="Work Sans"/>
                <a:ea typeface="Work Sans"/>
                <a:cs typeface="Work Sans"/>
                <a:sym typeface="Work Sans"/>
              </a:rPr>
              <a:t>&lt;strong&gt;aaa &lt;em&gt;ooo&lt;/em&gt;</a:t>
            </a:r>
          </a:p>
          <a:p>
            <a:pPr lvl="0" rtl="0" algn="ctr">
              <a:spcBef>
                <a:spcPts val="0"/>
              </a:spcBef>
              <a:buNone/>
            </a:pPr>
            <a:r>
              <a:rPr lang="en" sz="1500">
                <a:solidFill>
                  <a:srgbClr val="FFFFFF"/>
                </a:solidFill>
                <a:latin typeface="Work Sans"/>
                <a:ea typeface="Work Sans"/>
                <a:cs typeface="Work Sans"/>
                <a:sym typeface="Work Sans"/>
              </a:rPr>
              <a:t>What happens if this tag isn’t closed?</a:t>
            </a:r>
          </a:p>
        </p:txBody>
      </p:sp>
      <p:sp>
        <p:nvSpPr>
          <p:cNvPr id="120" name="Shape 120"/>
          <p:cNvSpPr txBox="1"/>
          <p:nvPr>
            <p:ph idx="1" type="body"/>
          </p:nvPr>
        </p:nvSpPr>
        <p:spPr>
          <a:xfrm>
            <a:off x="4244838" y="394125"/>
            <a:ext cx="2535000" cy="4114500"/>
          </a:xfrm>
          <a:prstGeom prst="rect">
            <a:avLst/>
          </a:prstGeom>
        </p:spPr>
        <p:txBody>
          <a:bodyPr anchorCtr="0" anchor="t" bIns="91425" lIns="91425" rIns="91425" wrap="square" tIns="91425">
            <a:noAutofit/>
          </a:bodyPr>
          <a:lstStyle/>
          <a:p>
            <a:pPr lvl="0" rtl="0" algn="ctr">
              <a:spcBef>
                <a:spcPts val="0"/>
              </a:spcBef>
              <a:buNone/>
            </a:pPr>
            <a:r>
              <a:rPr lang="en" sz="1900">
                <a:latin typeface="Work Sans"/>
                <a:ea typeface="Work Sans"/>
                <a:cs typeface="Work Sans"/>
                <a:sym typeface="Work Sans"/>
              </a:rPr>
              <a:t>&lt;strong&gt;</a:t>
            </a:r>
          </a:p>
          <a:p>
            <a:pPr lvl="0" rtl="0" algn="ctr">
              <a:spcBef>
                <a:spcPts val="0"/>
              </a:spcBef>
              <a:buNone/>
            </a:pPr>
            <a:r>
              <a:rPr lang="en" sz="1900">
                <a:latin typeface="Work Sans"/>
                <a:ea typeface="Work Sans"/>
                <a:cs typeface="Work Sans"/>
                <a:sym typeface="Work Sans"/>
              </a:rPr>
              <a:t>I am bold</a:t>
            </a:r>
          </a:p>
          <a:p>
            <a:pPr lvl="0" rtl="0" algn="ctr">
              <a:spcBef>
                <a:spcPts val="0"/>
              </a:spcBef>
              <a:buNone/>
            </a:pPr>
            <a:r>
              <a:rPr lang="en" sz="1900">
                <a:latin typeface="Work Sans"/>
                <a:ea typeface="Work Sans"/>
                <a:cs typeface="Work Sans"/>
                <a:sym typeface="Work Sans"/>
              </a:rPr>
              <a:t>&lt;/strong&gt;</a:t>
            </a:r>
          </a:p>
          <a:p>
            <a:pPr lvl="0" rtl="0" algn="ctr">
              <a:spcBef>
                <a:spcPts val="0"/>
              </a:spcBef>
              <a:buNone/>
            </a:pPr>
            <a:r>
              <a:t/>
            </a:r>
            <a:endParaRPr sz="1900">
              <a:latin typeface="Work Sans"/>
              <a:ea typeface="Work Sans"/>
              <a:cs typeface="Work Sans"/>
              <a:sym typeface="Work Sans"/>
            </a:endParaRPr>
          </a:p>
          <a:p>
            <a:pPr lvl="0" rtl="0" algn="ctr">
              <a:spcBef>
                <a:spcPts val="0"/>
              </a:spcBef>
              <a:buNone/>
            </a:pPr>
            <a:r>
              <a:rPr lang="en" sz="1900">
                <a:highlight>
                  <a:srgbClr val="FFFF00"/>
                </a:highlight>
                <a:latin typeface="Work Sans"/>
                <a:ea typeface="Work Sans"/>
                <a:cs typeface="Work Sans"/>
                <a:sym typeface="Work Sans"/>
              </a:rPr>
              <a:t>&lt;span style=”color:red;”&gt;</a:t>
            </a:r>
          </a:p>
          <a:p>
            <a:pPr lvl="0" rtl="0" algn="ctr">
              <a:spcBef>
                <a:spcPts val="0"/>
              </a:spcBef>
              <a:buNone/>
            </a:pPr>
            <a:r>
              <a:rPr lang="en" sz="1900">
                <a:highlight>
                  <a:srgbClr val="FFFF00"/>
                </a:highlight>
                <a:latin typeface="Work Sans"/>
                <a:ea typeface="Work Sans"/>
                <a:cs typeface="Work Sans"/>
                <a:sym typeface="Work Sans"/>
              </a:rPr>
              <a:t>I am red</a:t>
            </a:r>
          </a:p>
          <a:p>
            <a:pPr lvl="0" rtl="0" algn="ctr">
              <a:spcBef>
                <a:spcPts val="0"/>
              </a:spcBef>
              <a:buNone/>
            </a:pPr>
            <a:r>
              <a:rPr lang="en" sz="1900">
                <a:highlight>
                  <a:srgbClr val="FFFF00"/>
                </a:highlight>
                <a:latin typeface="Work Sans"/>
                <a:ea typeface="Work Sans"/>
                <a:cs typeface="Work Sans"/>
                <a:sym typeface="Work Sans"/>
              </a:rPr>
              <a:t>&lt;/span&gt;</a:t>
            </a:r>
          </a:p>
        </p:txBody>
      </p:sp>
      <p:sp>
        <p:nvSpPr>
          <p:cNvPr id="121" name="Shape 121"/>
          <p:cNvSpPr txBox="1"/>
          <p:nvPr>
            <p:ph idx="1" type="body"/>
          </p:nvPr>
        </p:nvSpPr>
        <p:spPr>
          <a:xfrm>
            <a:off x="352950" y="394125"/>
            <a:ext cx="3891900" cy="4321200"/>
          </a:xfrm>
          <a:prstGeom prst="rect">
            <a:avLst/>
          </a:prstGeom>
          <a:solidFill>
            <a:srgbClr val="000000"/>
          </a:solidFill>
        </p:spPr>
        <p:txBody>
          <a:bodyPr anchorCtr="0" anchor="t" bIns="91425" lIns="91425" rIns="91425" wrap="square" tIns="91425">
            <a:noAutofit/>
          </a:bodyPr>
          <a:lstStyle/>
          <a:p>
            <a:pPr lvl="0" rtl="0" algn="ctr">
              <a:spcBef>
                <a:spcPts val="0"/>
              </a:spcBef>
              <a:buNone/>
            </a:pPr>
            <a:r>
              <a:rPr lang="en" sz="1400">
                <a:solidFill>
                  <a:srgbClr val="FFFFFF"/>
                </a:solidFill>
                <a:latin typeface="Work Sans"/>
                <a:ea typeface="Work Sans"/>
                <a:cs typeface="Work Sans"/>
                <a:sym typeface="Work Sans"/>
              </a:rPr>
              <a:t>The span tag is less straightforward, but a lot more versatile. It’s arbitrary alone -- it provides no change by itself. Just placing &lt;span&gt; and &lt;/span&gt; around a word won’t do anything to it.</a:t>
            </a:r>
          </a:p>
          <a:p>
            <a:pPr lvl="0" rtl="0" algn="ctr">
              <a:spcBef>
                <a:spcPts val="0"/>
              </a:spcBef>
              <a:buNone/>
            </a:pPr>
            <a:r>
              <a:rPr lang="en" sz="1400">
                <a:solidFill>
                  <a:srgbClr val="FFFFFF"/>
                </a:solidFill>
                <a:latin typeface="Work Sans"/>
                <a:ea typeface="Work Sans"/>
                <a:cs typeface="Work Sans"/>
                <a:sym typeface="Work Sans"/>
              </a:rPr>
              <a:t>Instead, span is used for “grouping” words together to couple it for potential to be styled.</a:t>
            </a:r>
          </a:p>
          <a:p>
            <a:pPr lvl="0" rtl="0" algn="ctr">
              <a:spcBef>
                <a:spcPts val="0"/>
              </a:spcBef>
              <a:buNone/>
            </a:pPr>
            <a:r>
              <a:rPr lang="en" sz="1400">
                <a:solidFill>
                  <a:srgbClr val="FFFFFF"/>
                </a:solidFill>
                <a:latin typeface="Work Sans"/>
                <a:ea typeface="Work Sans"/>
                <a:cs typeface="Work Sans"/>
                <a:sym typeface="Work Sans"/>
              </a:rPr>
              <a:t>There’s no &lt;red&gt; tag, so placing the text “I am red” around a span lets us define changes around those words. In this case, we use another tag “style” (elaborated on later) to give this group of words the color red.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