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Work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Work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that James Dean daydream look in ur eyes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the syntax of the style tag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Body selector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Declaration of the style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with semicolons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Explain what html tags are and show samples fo wajt they do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 explain the answers to the asked questions. Also explain why we follow coding conventions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0429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0"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Work Sans"/>
                <a:ea typeface="Work Sans"/>
                <a:cs typeface="Work Sans"/>
                <a:sym typeface="Work Sans"/>
              </a:rPr>
              <a:t>Block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88975"/>
            <a:ext cx="7133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Playing with Basic HTML Tags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774525"/>
            <a:ext cx="8559900" cy="4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Some more tag manipulation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Line Breaks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&lt;br&gt; -- Try using this in the middle of your paragraphs!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Images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&lt;img src=”link”&gt; -- What does this do?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Links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&lt;a href=”link”&gt;text here&lt;/a&gt; -- What’s href? How does this format work?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4203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700">
                <a:latin typeface="Work Sans"/>
                <a:ea typeface="Work Sans"/>
                <a:cs typeface="Work Sans"/>
                <a:sym typeface="Work Sans"/>
              </a:rPr>
              <a:t>Try to make a webpage with the things you’ve learned so far!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587700"/>
            <a:ext cx="43137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Don’t forget your page structure: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Headers and paragraphs: Formatting: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Images: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Links: 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661050" y="2587700"/>
            <a:ext cx="43137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&lt;html&gt; &lt;head&gt; &lt;body&gt;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&lt;h1&gt; &lt;p&gt;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&lt;br&gt; &lt;b&gt; &lt;u&gt; &lt;i&gt;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&lt;img src=”link”&gt;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&lt;a href=”link”&gt;text&lt;a&gt;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900">
                <a:latin typeface="Work Sans"/>
                <a:ea typeface="Work Sans"/>
                <a:cs typeface="Work Sans"/>
                <a:sym typeface="Work Sans"/>
              </a:rPr>
              <a:t>Styling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Let’s add some CSS!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311708" y="530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900">
                <a:latin typeface="Montserrat"/>
                <a:ea typeface="Montserrat"/>
                <a:cs typeface="Montserrat"/>
                <a:sym typeface="Montserrat"/>
              </a:rPr>
              <a:t>CSS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311700" y="21425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ascading </a:t>
            </a: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tyle </a:t>
            </a: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heets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6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Work Sans"/>
                <a:ea typeface="Work Sans"/>
                <a:cs typeface="Work Sans"/>
                <a:sym typeface="Work Sans"/>
              </a:rPr>
              <a:t>Dictates how these basic HTML elements should look like on the webpage, allowing us to essentially specify their designs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4203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latin typeface="Work Sans"/>
                <a:ea typeface="Work Sans"/>
                <a:cs typeface="Work Sans"/>
                <a:sym typeface="Work Sans"/>
              </a:rPr>
              <a:t>&lt;p style=”color:red;”&gt;Your text here&lt;/a&gt;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25877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What did adding </a:t>
            </a:r>
            <a:r>
              <a:rPr i="1" lang="en" sz="1800">
                <a:latin typeface="Work Sans"/>
                <a:ea typeface="Work Sans"/>
                <a:cs typeface="Work Sans"/>
                <a:sym typeface="Work Sans"/>
              </a:rPr>
              <a:t>style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to the paragraph tag do?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What’s the composition of the items in the style tags?</a:t>
            </a:r>
            <a:br>
              <a:rPr lang="en" sz="18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COLOR: RED;</a:t>
            </a:r>
            <a:br>
              <a:rPr lang="en" sz="18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PROPERTY: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-5888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00">
                <a:latin typeface="Work Sans"/>
                <a:ea typeface="Work Sans"/>
                <a:cs typeface="Work Sans"/>
                <a:sym typeface="Work Sans"/>
              </a:rPr>
              <a:t>&lt;p style=”color:red;”&gt;Your text here&lt;/a&gt;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15785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Aside from color:red, there are different properties you can try experimenting with to manipulate color: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background-color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1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You can also try changing the size of the text: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font-size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1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Or you can try placing a border around it: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border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(Border is a bit more complicated! Different CSS properties take in different parameters. Border can take the stroke, color, and width of the border.)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-5888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Work Sans"/>
                <a:ea typeface="Work Sans"/>
                <a:cs typeface="Work Sans"/>
                <a:sym typeface="Work Sans"/>
              </a:rPr>
              <a:t>&lt;body style=”background-color:blue;”&gt;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15785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if you try adding some style to the body tag?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happens when you manipulate it this way?</a:t>
            </a:r>
          </a:p>
        </p:txBody>
      </p:sp>
      <p:sp>
        <p:nvSpPr>
          <p:cNvPr id="157" name="Shape 157"/>
          <p:cNvSpPr txBox="1"/>
          <p:nvPr>
            <p:ph type="ctrTitle"/>
          </p:nvPr>
        </p:nvSpPr>
        <p:spPr>
          <a:xfrm>
            <a:off x="311700" y="1957325"/>
            <a:ext cx="8520600" cy="121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Work Sans"/>
                <a:ea typeface="Work Sans"/>
                <a:cs typeface="Work Sans"/>
                <a:sym typeface="Work Sans"/>
              </a:rPr>
              <a:t>&lt;span style=”color:blue;”&gt;text text&lt;/span&gt;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1700" y="3167525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is the &lt;span&gt; tag?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How does it group inline elements?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Content inside a span tag can be designed and manipulated with CSS.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8" y="-214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&lt;style&gt;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311700" y="1874575"/>
            <a:ext cx="8520600" cy="29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Begin creating your stylesheet in the &lt;head&gt;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&lt;style&gt;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body{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	color:red;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}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&lt;/style&gt;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2179825" y="2517925"/>
            <a:ext cx="33333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 txBox="1"/>
          <p:nvPr/>
        </p:nvSpPr>
        <p:spPr>
          <a:xfrm>
            <a:off x="5513125" y="2785350"/>
            <a:ext cx="2480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&lt;style type=”text/css”&gt;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Declare it as text/css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311708" y="-214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Classes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311700" y="1874575"/>
            <a:ext cx="8520600" cy="29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What if we want a certain portions of the body to have text with a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background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Do we have to style it over and over again, specifying style=”background-color:red;” each time?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2" type="body"/>
          </p:nvPr>
        </p:nvSpPr>
        <p:spPr>
          <a:xfrm>
            <a:off x="4939500" y="724075"/>
            <a:ext cx="4045200" cy="4169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&lt;html&gt;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&lt;head&gt;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&lt;style type=”text/css”&gt;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.redstuff{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	background-color:red;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}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&lt;/style&gt;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&lt;/head&gt;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&lt;body&gt;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&lt;p&gt;This is regular text.&lt;/p&gt;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&lt;p&gt;This is red text!&lt;/p&gt;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&lt;p&gt;This is regular text.&lt;/p&gt;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&lt;p&gt;This is red text!&lt;/p&gt;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&lt;/body&gt;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1083475"/>
            <a:ext cx="4045200" cy="29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Declare the class in the stylesheet (see: .redstuff)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The . blahblah makes it a class</a:t>
            </a:r>
          </a:p>
          <a:p>
            <a:pPr indent="-355600" lvl="0" marL="457200" algn="l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Instead of repeating style=”background-color:red;” you can simply apply class=”redstuff” to the paragraphs where you want the text to be red!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4074300" y="3309925"/>
            <a:ext cx="7143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3952850" y="3429025"/>
            <a:ext cx="10977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flipH="1" rot="10800000">
            <a:off x="3771875" y="1583475"/>
            <a:ext cx="20526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3725" y="555600"/>
            <a:ext cx="5816100" cy="83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NOTE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89600"/>
            <a:ext cx="4966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One of the primary reasons why people fail and give up at programming — even at something as simple as HTML — is that one expects to grasp HTML and its concepts immediately.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You don’t just absorb everything and expect to be able to push it into fruition.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Programming is </a:t>
            </a: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using and understanding these concepts over and over until you can make even more complex creations.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End of Block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Lesson 1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Objectives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Build a basic webpage with the fundamentals of HTML content elements and tags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Begin basic styling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Understand and comprehend the syntax behind HTML and CSS</a:t>
            </a:r>
          </a:p>
          <a:p>
            <a:pPr indent="-304800" lvl="1" marL="914400">
              <a:spcBef>
                <a:spcPts val="0"/>
              </a:spcBef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Properties and their identifiers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450500" y="1389600"/>
            <a:ext cx="3766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Topics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Webpage Structure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Tag Syntax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Basic Elements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Formatting Elements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Breaks and Text Elements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Styling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Stylesheets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79775"/>
            <a:ext cx="38982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Set-up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982050"/>
            <a:ext cx="54864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Did you know that you can create webpages right from your computer?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Open </a:t>
            </a:r>
            <a:r>
              <a:rPr b="1" lang="en" sz="2200">
                <a:latin typeface="Work Sans"/>
                <a:ea typeface="Work Sans"/>
                <a:cs typeface="Work Sans"/>
                <a:sym typeface="Work Sans"/>
              </a:rPr>
              <a:t>Notepad</a:t>
            </a: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 (or any other text editor)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Type anything!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Save your text file as </a:t>
            </a:r>
            <a:r>
              <a:rPr b="1" lang="en" sz="2200">
                <a:latin typeface="Work Sans"/>
                <a:ea typeface="Work Sans"/>
                <a:cs typeface="Work Sans"/>
                <a:sym typeface="Work Sans"/>
              </a:rPr>
              <a:t>mypage</a:t>
            </a: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.html</a:t>
            </a:r>
          </a:p>
          <a:p>
            <a:pPr indent="-368300" lvl="0" marL="45720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Double-click the page to see your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624225"/>
            <a:ext cx="4232100" cy="36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Structure of an HTML tag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-28025" y="900525"/>
            <a:ext cx="5382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&lt; TAG 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&lt; / TAG &gt;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133675" y="1500875"/>
            <a:ext cx="1829400" cy="1767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&lt;strong&gt;aaa &lt;em&gt;ooo&lt;/em&gt;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What happens if this tag isn’t closed?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244838" y="394125"/>
            <a:ext cx="2535000" cy="41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&lt;strong&gt;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I am bold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&lt;/strong&gt;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&lt;span style=”color:red;”&gt;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I am 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&lt;/span&gt;</a:t>
            </a:r>
          </a:p>
        </p:txBody>
      </p:sp>
      <p:cxnSp>
        <p:nvCxnSpPr>
          <p:cNvPr id="83" name="Shape 83"/>
          <p:cNvCxnSpPr/>
          <p:nvPr/>
        </p:nvCxnSpPr>
        <p:spPr>
          <a:xfrm flipH="1">
            <a:off x="1285450" y="1555950"/>
            <a:ext cx="6048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706225" y="2008725"/>
            <a:ext cx="83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Work Sans"/>
                <a:ea typeface="Work Sans"/>
                <a:cs typeface="Work Sans"/>
                <a:sym typeface="Work Sans"/>
              </a:rPr>
              <a:t>bracket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815525" y="1649625"/>
            <a:ext cx="1829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Opening tag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815525" y="3395850"/>
            <a:ext cx="1829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Closing tag</a:t>
            </a:r>
          </a:p>
        </p:txBody>
      </p:sp>
      <p:cxnSp>
        <p:nvCxnSpPr>
          <p:cNvPr id="87" name="Shape 87"/>
          <p:cNvCxnSpPr/>
          <p:nvPr/>
        </p:nvCxnSpPr>
        <p:spPr>
          <a:xfrm flipH="1">
            <a:off x="1516475" y="3268200"/>
            <a:ext cx="6048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651875" y="3764100"/>
            <a:ext cx="1469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Work Sans"/>
                <a:ea typeface="Work Sans"/>
                <a:cs typeface="Work Sans"/>
                <a:sym typeface="Work Sans"/>
              </a:rPr>
              <a:t>Note the forward slash that denotes a closing tag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79775"/>
            <a:ext cx="54717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Webpage Structure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982050"/>
            <a:ext cx="3579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Tags to learn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&lt;head&gt; &lt;body&gt;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&lt;title&gt;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236775" y="791800"/>
            <a:ext cx="3597000" cy="2948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do we indent?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does this page structure mean?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4050" y="642600"/>
            <a:ext cx="3990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Insert text here. :) Hi!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7250" y="1086900"/>
            <a:ext cx="3579300" cy="273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Input a &lt;title&gt; into your head and then place any text inside the &lt;body&gt;.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Open the .html file in your browser and view the result.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4050" y="642600"/>
            <a:ext cx="3990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Insert text here. :) Hi!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00"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2157400" y="1690625"/>
            <a:ext cx="23217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79775"/>
            <a:ext cx="7133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Playing with Basic HTML Tags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982050"/>
            <a:ext cx="8559900" cy="4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Tags to learn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ct val="119047"/>
              <a:buFont typeface="Work Sans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Paragraphs and Headers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&lt;h1&gt; &lt;h2&gt; &lt;h3&gt;...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&lt;p&gt;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(It goes down all the way to h6)</a:t>
            </a:r>
          </a:p>
          <a:p>
            <a:pPr indent="-3619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Formatting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i="1" lang="en" sz="2100">
                <a:latin typeface="Work Sans"/>
                <a:ea typeface="Work Sans"/>
                <a:cs typeface="Work Sans"/>
                <a:sym typeface="Work Sans"/>
              </a:rPr>
              <a:t>Italicized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&lt;i&gt;			</a:t>
            </a:r>
            <a:r>
              <a:rPr lang="en" sz="2100" u="sng">
                <a:latin typeface="Work Sans"/>
                <a:ea typeface="Work Sans"/>
                <a:cs typeface="Work Sans"/>
                <a:sym typeface="Work Sans"/>
              </a:rPr>
              <a:t>Underline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&lt;u&gt; 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Bold/Strong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&lt;strong&gt; &lt;b&gt;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