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6"/>
  </p:notesMasterIdLst>
  <p:sldIdLst>
    <p:sldId id="260" r:id="rId4"/>
    <p:sldId id="261" r:id="rId5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95" r:id="rId16"/>
    <p:sldId id="272" r:id="rId17"/>
    <p:sldId id="273" r:id="rId18"/>
    <p:sldId id="274" r:id="rId19"/>
    <p:sldId id="291" r:id="rId20"/>
    <p:sldId id="292" r:id="rId21"/>
    <p:sldId id="293" r:id="rId22"/>
    <p:sldId id="283" r:id="rId23"/>
    <p:sldId id="284" r:id="rId24"/>
    <p:sldId id="285" r:id="rId25"/>
    <p:sldId id="294" r:id="rId26"/>
    <p:sldId id="275" r:id="rId27"/>
    <p:sldId id="276" r:id="rId28"/>
    <p:sldId id="277" r:id="rId29"/>
    <p:sldId id="281" r:id="rId30"/>
    <p:sldId id="282" r:id="rId31"/>
    <p:sldId id="314" r:id="rId32"/>
    <p:sldId id="315" r:id="rId33"/>
    <p:sldId id="316" r:id="rId34"/>
    <p:sldId id="317" r:id="rId35"/>
    <p:sldId id="318" r:id="rId36"/>
    <p:sldId id="319" r:id="rId37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 sihan" initials="y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2" Type="http://schemas.openxmlformats.org/officeDocument/2006/relationships/tags" Target="tags/tag1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425A8-E1BA-DA47-9BC4-44609D92550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46C08-133C-3C42-9BA4-7D6A78A6FC2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1B3B7-AC05-FA47-9024-5642F1F862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kumimoji="1" lang="zh-CN" altLang="en-US"/>
          </a:p>
        </p:txBody>
      </p:sp>
      <p:sp>
        <p:nvSpPr>
          <p:cNvPr id="2253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8DD434-BACB-A84B-9EB4-E89EC313A9B8}" type="slidenum">
              <a:rPr kumimoji="0" lang="zh-CN" altLang="en-US">
                <a:latin typeface="Arial" panose="020B0604020202020204" pitchFamily="34" charset="0"/>
              </a:rPr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kumimoji="1" lang="zh-CN" altLang="en-US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535D19-3C93-CA41-8367-BF8A1EA8F410}" type="slidenum">
              <a:rPr kumimoji="0" lang="zh-CN" altLang="en-US">
                <a:latin typeface="Arial" panose="020B0604020202020204" pitchFamily="34" charset="0"/>
              </a:rPr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kumimoji="1" lang="zh-CN" altLang="en-US"/>
          </a:p>
        </p:txBody>
      </p:sp>
      <p:sp>
        <p:nvSpPr>
          <p:cNvPr id="3277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91B7BE-5405-6D4F-AEFB-D40A0E4E3484}" type="slidenum">
              <a:rPr kumimoji="0" lang="zh-CN" altLang="en-US">
                <a:latin typeface="Arial" panose="020B0604020202020204" pitchFamily="34" charset="0"/>
              </a:rPr>
            </a:fld>
            <a:endParaRPr kumimoji="0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3E3-E78B-964F-B706-6ED9894A78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589D-3939-A843-8B91-F3912187449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3E3-E78B-964F-B706-6ED9894A78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589D-3939-A843-8B91-F391218744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3E3-E78B-964F-B706-6ED9894A78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589D-3939-A843-8B91-F391218744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and Content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标题文本</a:t>
            </a:r>
            <a:endParaRPr sz="3000"/>
          </a:p>
        </p:txBody>
      </p:sp>
      <p:sp>
        <p:nvSpPr>
          <p:cNvPr id="11" name="Shape 11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正文级别 1</a:t>
            </a:r>
            <a:endParaRPr sz="2500"/>
          </a:p>
          <a:p>
            <a:pPr lvl="1">
              <a:defRPr sz="1800"/>
            </a:pPr>
            <a:r>
              <a:rPr sz="2500"/>
              <a:t>正文级别 2</a:t>
            </a:r>
            <a:endParaRPr sz="2500"/>
          </a:p>
          <a:p>
            <a:pPr lvl="2">
              <a:defRPr sz="1800"/>
            </a:pPr>
            <a:r>
              <a:rPr sz="2500"/>
              <a:t>正文级别 3</a:t>
            </a:r>
            <a:endParaRPr sz="2500"/>
          </a:p>
          <a:p>
            <a:pPr lvl="3">
              <a:defRPr sz="1800"/>
            </a:pPr>
            <a:r>
              <a:rPr sz="2500"/>
              <a:t>正文级别 4</a:t>
            </a:r>
            <a:endParaRPr sz="2500"/>
          </a:p>
          <a:p>
            <a:pPr lvl="4">
              <a:defRPr sz="1800"/>
            </a:pPr>
            <a:r>
              <a:rPr sz="2500"/>
              <a:t>正文级别 5</a:t>
            </a:r>
            <a:endParaRPr sz="2500"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-62528"/>
            <a:ext cx="3796470" cy="89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9583-5545-FD49-B01E-518FD9AFED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DBAA-231B-A840-BA49-1A483AEDDB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9583-5545-FD49-B01E-518FD9AFED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DBAA-231B-A840-BA49-1A483AEDDB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9583-5545-FD49-B01E-518FD9AFED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DBAA-231B-A840-BA49-1A483AEDDB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9583-5545-FD49-B01E-518FD9AFED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DBAA-231B-A840-BA49-1A483AEDDB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9583-5545-FD49-B01E-518FD9AFED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DBAA-231B-A840-BA49-1A483AEDDB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9583-5545-FD49-B01E-518FD9AFED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DBAA-231B-A840-BA49-1A483AEDDB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3E3-E78B-964F-B706-6ED9894A78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589D-3939-A843-8B91-F3912187449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9583-5545-FD49-B01E-518FD9AFED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DBAA-231B-A840-BA49-1A483AEDDB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9583-5545-FD49-B01E-518FD9AFED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DBAA-231B-A840-BA49-1A483AEDDB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9583-5545-FD49-B01E-518FD9AFED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DBAA-231B-A840-BA49-1A483AEDDB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9583-5545-FD49-B01E-518FD9AFED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DBAA-231B-A840-BA49-1A483AEDDB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9583-5545-FD49-B01E-518FD9AFED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DBAA-231B-A840-BA49-1A483AEDDB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3E3-E78B-964F-B706-6ED9894A78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589D-3939-A843-8B91-F391218744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3E3-E78B-964F-B706-6ED9894A78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589D-3939-A843-8B91-F391218744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3E3-E78B-964F-B706-6ED9894A78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589D-3939-A843-8B91-F391218744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3E3-E78B-964F-B706-6ED9894A78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589D-3939-A843-8B91-F391218744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3E3-E78B-964F-B706-6ED9894A78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589D-3939-A843-8B91-F391218744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3E3-E78B-964F-B706-6ED9894A78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589D-3939-A843-8B91-F391218744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A3E3-E78B-964F-B706-6ED9894A78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589D-3939-A843-8B91-F391218744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8A3E3-E78B-964F-B706-6ED9894A78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2589D-3939-A843-8B91-F391218744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9583-5545-FD49-B01E-518FD9AFED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4DBAA-231B-A840-BA49-1A483AEDDB7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1"/>
          <p:cNvSpPr txBox="1">
            <a:spLocks noChangeArrowheads="1"/>
          </p:cNvSpPr>
          <p:nvPr/>
        </p:nvSpPr>
        <p:spPr bwMode="auto">
          <a:xfrm>
            <a:off x="5138738" y="3155950"/>
            <a:ext cx="18764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2F5597"/>
                </a:solidFill>
                <a:latin typeface="Arial" panose="020B0604020202020204" pitchFamily="34" charset="0"/>
                <a:ea typeface="宋体" panose="02010600030101010101" pitchFamily="2" charset="-122"/>
                <a:sym typeface="+mn-lt"/>
              </a:rPr>
              <a:t>多选题</a:t>
            </a:r>
            <a:endParaRPr lang="zh-CN" altLang="en-US" sz="4400" b="1">
              <a:solidFill>
                <a:srgbClr val="2F5597"/>
              </a:solidFill>
              <a:latin typeface="等线 Light" panose="02010600030101010101" charset="-122"/>
              <a:ea typeface="等线 Light" panose="02010600030101010101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8963" y="1852613"/>
            <a:ext cx="3375025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+mn-ea"/>
                <a:cs typeface="+mn-ea"/>
                <a:sym typeface="+mn-lt"/>
              </a:rPr>
              <a:t>雅思听力</a:t>
            </a:r>
            <a:endParaRPr lang="zh-CN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+mn-ea"/>
              <a:cs typeface="+mn-ea"/>
              <a:sym typeface="+mn-lt"/>
            </a:endParaRPr>
          </a:p>
        </p:txBody>
      </p:sp>
      <p:grpSp>
        <p:nvGrpSpPr>
          <p:cNvPr id="16388" name="组合 7"/>
          <p:cNvGrpSpPr/>
          <p:nvPr/>
        </p:nvGrpSpPr>
        <p:grpSpPr bwMode="auto">
          <a:xfrm>
            <a:off x="3124200" y="2271713"/>
            <a:ext cx="5822950" cy="1352550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27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468" y="2457450"/>
              <a:ext cx="97127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4151313" y="744538"/>
            <a:ext cx="4375150" cy="8921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cs typeface="+mj-cs"/>
              </a:rPr>
              <a:t>多选题</a:t>
            </a:r>
            <a:r>
              <a:rPr lang="zh-CN" altLang="en-US" dirty="0" smtClean="0">
                <a:solidFill>
                  <a:srgbClr val="FF0000"/>
                </a:solidFill>
                <a:cs typeface="+mj-cs"/>
              </a:rPr>
              <a:t>解题</a:t>
            </a:r>
            <a:r>
              <a:rPr lang="zh-CN" altLang="en-US" dirty="0">
                <a:solidFill>
                  <a:srgbClr val="FF0000"/>
                </a:solidFill>
                <a:cs typeface="+mj-cs"/>
              </a:rPr>
              <a:t>步骤</a:t>
            </a:r>
            <a:endParaRPr lang="zh-CN" altLang="en-US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3705225" y="2682875"/>
            <a:ext cx="5778500" cy="250031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HanziPen SC" charset="-122"/>
                <a:ea typeface="HanziPen SC" charset="-122"/>
                <a:cs typeface="HanziPen SC" charset="-122"/>
              </a:rPr>
              <a:t>听中：</a:t>
            </a:r>
            <a:endParaRPr lang="en-US" altLang="zh-CN" sz="2400" b="1" dirty="0">
              <a:solidFill>
                <a:srgbClr val="FF0000"/>
              </a:solidFill>
              <a:latin typeface="HanziPen SC" charset="-122"/>
              <a:ea typeface="HanziPen SC" charset="-122"/>
              <a:cs typeface="HanziPen SC" charset="-122"/>
            </a:endParaRPr>
          </a:p>
          <a:p>
            <a:pPr marL="0" indent="0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altLang="zh-CN" sz="2400" b="1" dirty="0"/>
          </a:p>
          <a:p>
            <a:pPr marL="0" indent="0" eaLnBrk="1" hangingPunct="1">
              <a:lnSpc>
                <a:spcPct val="6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定位</a:t>
            </a:r>
            <a:endParaRPr lang="en-US" altLang="zh-CN" sz="2400" b="1" dirty="0"/>
          </a:p>
          <a:p>
            <a:pPr marL="0" indent="0" eaLnBrk="1" hangingPunct="1">
              <a:lnSpc>
                <a:spcPct val="60000"/>
              </a:lnSpc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 marL="0" indent="0" eaLnBrk="1" hangingPunct="1">
              <a:lnSpc>
                <a:spcPct val="6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路标词（转折，因果，并列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marL="0" indent="0" eaLnBrk="1" hangingPunct="1">
              <a:lnSpc>
                <a:spcPct val="60000"/>
              </a:lnSpc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 marL="0" indent="0" eaLnBrk="1" hangingPunct="1">
              <a:lnSpc>
                <a:spcPct val="6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排除法</a:t>
            </a:r>
            <a:endParaRPr lang="en-US" altLang="zh-CN" sz="2400" b="1" dirty="0"/>
          </a:p>
          <a:p>
            <a:pPr marL="0" indent="0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否定陷阱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答非所问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偷梁换柱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altLang="zh-CN" sz="2400" b="1" dirty="0"/>
          </a:p>
          <a:p>
            <a:pPr marL="0" indent="0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altLang="zh-CN" sz="2400" b="1" dirty="0"/>
          </a:p>
          <a:p>
            <a:pPr marL="0" indent="0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altLang="zh-CN" sz="2400" b="1" dirty="0"/>
          </a:p>
          <a:p>
            <a:pPr marL="0" indent="0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altLang="zh-CN" sz="2400" b="1" dirty="0"/>
          </a:p>
          <a:p>
            <a:pPr marL="0" indent="0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endParaRPr lang="zh-CN" altLang="en-US" sz="2400" b="1" dirty="0"/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2747963" y="1892300"/>
            <a:ext cx="6642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512384" y="4613359"/>
            <a:ext cx="3051175" cy="923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b="1" dirty="0" smtClean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</a:t>
            </a:r>
            <a:r>
              <a:rPr kumimoji="1" lang="en-US" altLang="zh-CN" sz="18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kumimoji="1" lang="zh-CN" altLang="en-US" sz="18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使用</a:t>
            </a:r>
            <a:r>
              <a:rPr kumimoji="1" lang="en-US" altLang="zh-CN" sz="18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and, or, as well as, also</a:t>
            </a:r>
            <a:r>
              <a:rPr kumimoji="1" lang="zh-CN" altLang="en-US" sz="18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等连接选项表示选项同时选择或同时排除</a:t>
            </a:r>
            <a:endParaRPr kumimoji="1" lang="en-US" altLang="zh-CN" sz="1800" b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824162" y="0"/>
            <a:ext cx="10515600" cy="1325563"/>
          </a:xfrm>
        </p:spPr>
        <p:txBody>
          <a:bodyPr/>
          <a:lstStyle/>
          <a:p>
            <a:pPr algn="ctr" eaLnBrk="1" hangingPunct="1"/>
            <a:r>
              <a:rPr lang="zh-CN" altLang="en-US" sz="48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单</a:t>
            </a:r>
            <a:r>
              <a:rPr lang="en-US" altLang="zh-CN" sz="48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48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多选题</a:t>
            </a:r>
            <a:r>
              <a:rPr lang="en-US" altLang="zh-CN" sz="48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</a:t>
            </a:r>
            <a:r>
              <a:rPr lang="zh-CN" altLang="en-US" sz="48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时间限定考点</a:t>
            </a:r>
            <a:endParaRPr lang="zh-CN" altLang="en-US" sz="4800" dirty="0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37891" name="内容占位符 37890"/>
          <p:cNvGraphicFramePr>
            <a:graphicFrameLocks noGrp="1"/>
          </p:cNvGraphicFramePr>
          <p:nvPr>
            <p:ph idx="4294967295"/>
          </p:nvPr>
        </p:nvGraphicFramePr>
        <p:xfrm>
          <a:off x="28075" y="1239252"/>
          <a:ext cx="12163925" cy="5534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114"/>
                <a:gridCol w="2825526"/>
                <a:gridCol w="2761269"/>
                <a:gridCol w="2839481"/>
                <a:gridCol w="2550535"/>
              </a:tblGrid>
              <a:tr h="719024">
                <a:tc rowSpan="3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过去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used to do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year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past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previously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/>
                </a:tc>
              </a:tr>
              <a:tr h="761307">
                <a:tc vMerge="1"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did(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动词过去式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originally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initially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was doing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/>
                </a:tc>
              </a:tr>
              <a:tr h="733918">
                <a:tc vMerge="1"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former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ago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before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/>
                </a:tc>
              </a:tr>
              <a:tr h="454918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现在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at present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at the moment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current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currently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05765">
                <a:tc vMerge="1"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now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nowadays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be doing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87143">
                <a:tc rowSpan="3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将来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anchor="ctr"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future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be about to do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 going to do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long-term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80651">
                <a:tc vMerge="1"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plan to do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intend to do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consider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thinking about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091802">
                <a:tc vMerge="1"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look into the possibility of doing 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year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next semester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charset="0"/>
                          <a:ea typeface="等线" panose="02010600030101010101" charset="-122"/>
                          <a:cs typeface="等线" panose="0201060003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 due course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细黑" panose="02010600040101010101" charset="-122"/>
                        <a:cs typeface="等线" panose="02010600030101010101" charset="-122"/>
                      </a:endParaRPr>
                    </a:p>
                  </a:txBody>
                  <a:tcPr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063" y="2051050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b="1" dirty="0" smtClean="0"/>
              <a:t>时间限定考点多选题</a:t>
            </a:r>
            <a:br>
              <a:rPr kumimoji="1" lang="en-US" altLang="zh-CN" b="1" dirty="0" smtClean="0"/>
            </a:br>
            <a:r>
              <a:rPr kumimoji="1"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practice</a:t>
            </a:r>
            <a:endParaRPr kumimoji="1"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214937" y="3584575"/>
            <a:ext cx="1566863" cy="528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11-2-2 p35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428625" y="1884363"/>
            <a:ext cx="1566863" cy="528637"/>
          </a:xfrm>
          <a:solidFill>
            <a:schemeClr val="accent1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0000"/>
                </a:solidFill>
                <a:cs typeface="+mj-cs"/>
              </a:rPr>
              <a:t>11-2-2 p35</a:t>
            </a:r>
            <a:endParaRPr lang="zh-CN" altLang="en-US" sz="2400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3379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5688" y="466725"/>
            <a:ext cx="7439025" cy="6057900"/>
          </a:xfrm>
          <a:noFill/>
        </p:spPr>
      </p:pic>
      <p:sp>
        <p:nvSpPr>
          <p:cNvPr id="2" name="圆角矩形 1"/>
          <p:cNvSpPr/>
          <p:nvPr/>
        </p:nvSpPr>
        <p:spPr>
          <a:xfrm>
            <a:off x="6645275" y="1450975"/>
            <a:ext cx="936625" cy="3349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970713" y="4473575"/>
            <a:ext cx="935037" cy="3365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3797" name="文本框 2"/>
          <p:cNvSpPr txBox="1">
            <a:spLocks noChangeArrowheads="1"/>
          </p:cNvSpPr>
          <p:nvPr/>
        </p:nvSpPr>
        <p:spPr bwMode="auto">
          <a:xfrm>
            <a:off x="614363" y="3536950"/>
            <a:ext cx="70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/>
              <a:t>1’25’’</a:t>
            </a:r>
            <a:endParaRPr kumimoji="1"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3613" y="369888"/>
            <a:ext cx="7439025" cy="6057900"/>
          </a:xfrm>
          <a:noFill/>
        </p:spPr>
      </p:pic>
      <p:sp>
        <p:nvSpPr>
          <p:cNvPr id="30723" name="Rectangle 3"/>
          <p:cNvSpPr txBox="1">
            <a:spLocks noChangeArrowheads="1"/>
          </p:cNvSpPr>
          <p:nvPr/>
        </p:nvSpPr>
        <p:spPr bwMode="auto">
          <a:xfrm>
            <a:off x="5816600" y="1808163"/>
            <a:ext cx="2736850" cy="296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13-14</a:t>
            </a:r>
            <a:endParaRPr lang="en-US" altLang="zh-CN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15-16</a:t>
            </a:r>
            <a:endParaRPr lang="en-US" altLang="zh-CN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819" name="文本框 4"/>
          <p:cNvSpPr txBox="1">
            <a:spLocks noChangeArrowheads="1"/>
          </p:cNvSpPr>
          <p:nvPr/>
        </p:nvSpPr>
        <p:spPr bwMode="auto">
          <a:xfrm>
            <a:off x="614363" y="3536950"/>
            <a:ext cx="70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/>
              <a:t>1’25’’</a:t>
            </a:r>
            <a:endParaRPr kumimoji="1"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706438" y="2051050"/>
            <a:ext cx="684212" cy="46355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400">
                <a:solidFill>
                  <a:srgbClr val="FF0000"/>
                </a:solidFill>
                <a:cs typeface="+mj-cs"/>
              </a:rPr>
              <a:t>11-2-2 </a:t>
            </a:r>
            <a:br>
              <a:rPr lang="en-US" altLang="zh-CN" sz="1400">
                <a:solidFill>
                  <a:srgbClr val="FF0000"/>
                </a:solidFill>
                <a:cs typeface="+mj-cs"/>
              </a:rPr>
            </a:br>
            <a:r>
              <a:rPr lang="en-US" altLang="zh-CN" sz="1400">
                <a:solidFill>
                  <a:srgbClr val="FF0000"/>
                </a:solidFill>
                <a:cs typeface="+mj-cs"/>
              </a:rPr>
              <a:t>p35</a:t>
            </a:r>
            <a:endParaRPr lang="zh-CN" altLang="en-US" sz="1400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3584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3" y="30163"/>
            <a:ext cx="8020050" cy="6532562"/>
          </a:xfrm>
          <a:noFill/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159375" y="2708275"/>
            <a:ext cx="446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look into the possibility of opening a cafe </a:t>
            </a:r>
            <a:endParaRPr kumimoji="1" lang="zh-CN" altLang="en-US" sz="18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519738" y="1628775"/>
            <a:ext cx="1325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next month</a:t>
            </a:r>
            <a:endParaRPr kumimoji="1" lang="zh-CN" altLang="en-US" sz="18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519738" y="2146300"/>
            <a:ext cx="1365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considering</a:t>
            </a:r>
            <a:endParaRPr kumimoji="1" lang="zh-CN" altLang="en-US" sz="18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884738" y="5159375"/>
            <a:ext cx="2928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intend to, but we’re waiting</a:t>
            </a:r>
            <a:endParaRPr kumimoji="1" lang="zh-CN" altLang="en-US" sz="18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884738" y="4822825"/>
            <a:ext cx="2211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going to next month</a:t>
            </a:r>
            <a:endParaRPr kumimoji="1" lang="zh-CN" altLang="en-US" sz="18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846638" y="5756275"/>
            <a:ext cx="273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considering for the future</a:t>
            </a:r>
            <a:endParaRPr kumimoji="1" lang="zh-CN" altLang="en-US" sz="18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4760913" y="571500"/>
            <a:ext cx="1979612" cy="433388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>
                <a:solidFill>
                  <a:srgbClr val="FF0000"/>
                </a:solidFill>
                <a:cs typeface="+mj-cs"/>
              </a:rPr>
              <a:t>12-7-2 p54</a:t>
            </a:r>
            <a:endParaRPr lang="zh-CN" altLang="en-US" sz="2800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38914" name="内容占位符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2" b="70020"/>
          <a:stretch>
            <a:fillRect/>
          </a:stretch>
        </p:blipFill>
        <p:spPr>
          <a:xfrm>
            <a:off x="1703388" y="1700213"/>
            <a:ext cx="8964612" cy="3744912"/>
          </a:xfrm>
        </p:spPr>
      </p:pic>
      <p:sp>
        <p:nvSpPr>
          <p:cNvPr id="2" name="矩形 1"/>
          <p:cNvSpPr/>
          <p:nvPr/>
        </p:nvSpPr>
        <p:spPr>
          <a:xfrm>
            <a:off x="5303838" y="3284538"/>
            <a:ext cx="1152525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8916" name="文本框 2"/>
          <p:cNvSpPr txBox="1">
            <a:spLocks noChangeArrowheads="1"/>
          </p:cNvSpPr>
          <p:nvPr/>
        </p:nvSpPr>
        <p:spPr bwMode="auto">
          <a:xfrm>
            <a:off x="638175" y="2767013"/>
            <a:ext cx="70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/>
              <a:t>0’50’’</a:t>
            </a:r>
            <a:endParaRPr kumimoji="1"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4314825" y="403225"/>
            <a:ext cx="1979613" cy="433388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>
                <a:solidFill>
                  <a:srgbClr val="FF0000"/>
                </a:solidFill>
                <a:cs typeface="+mj-cs"/>
              </a:rPr>
              <a:t>12-7-2 p54</a:t>
            </a:r>
            <a:endParaRPr lang="zh-CN" altLang="en-US" sz="2800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39938" name="内容占位符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2" b="70020"/>
          <a:stretch>
            <a:fillRect/>
          </a:stretch>
        </p:blipFill>
        <p:spPr>
          <a:xfrm>
            <a:off x="1703388" y="1700213"/>
            <a:ext cx="8964612" cy="3744912"/>
          </a:xfr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87938" y="1484313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等线 Light" panose="02010600030101010101" charset="-122"/>
                <a:cs typeface="等线 Light" panose="02010600030101010101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等线 Light" panose="02010600030101010101" charset="-122"/>
                <a:cs typeface="等线 Light" panose="02010600030101010101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charset="0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Answers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defRPr/>
            </a:pPr>
            <a:endParaRPr lang="en-US" altLang="zh-CN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  E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135188" y="4508500"/>
            <a:ext cx="2089150" cy="6492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9941" name="文本框 5"/>
          <p:cNvSpPr txBox="1">
            <a:spLocks noChangeArrowheads="1"/>
          </p:cNvSpPr>
          <p:nvPr/>
        </p:nvSpPr>
        <p:spPr bwMode="auto">
          <a:xfrm>
            <a:off x="638175" y="2767013"/>
            <a:ext cx="70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/>
              <a:t>0’50’’</a:t>
            </a:r>
            <a:endParaRPr kumimoji="1"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4664075" y="474663"/>
            <a:ext cx="1979613" cy="433387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>
                <a:solidFill>
                  <a:srgbClr val="FF0000"/>
                </a:solidFill>
                <a:cs typeface="+mj-cs"/>
              </a:rPr>
              <a:t>12-7-2 p54</a:t>
            </a:r>
            <a:endParaRPr lang="zh-CN" altLang="en-US" sz="2800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40962" name="内容占位符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02" b="70020"/>
          <a:stretch>
            <a:fillRect/>
          </a:stretch>
        </p:blipFill>
        <p:spPr>
          <a:xfrm>
            <a:off x="1703388" y="1700213"/>
            <a:ext cx="8964612" cy="3744912"/>
          </a:xfrm>
        </p:spPr>
      </p:pic>
      <p:sp>
        <p:nvSpPr>
          <p:cNvPr id="2" name="矩形 1"/>
          <p:cNvSpPr/>
          <p:nvPr/>
        </p:nvSpPr>
        <p:spPr>
          <a:xfrm>
            <a:off x="5303838" y="3284538"/>
            <a:ext cx="1152525" cy="360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403725" y="4784725"/>
            <a:ext cx="3128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increasing steadily year on year</a:t>
            </a:r>
            <a:endParaRPr kumimoji="1"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403725" y="4491038"/>
            <a:ext cx="1949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noticeable growth </a:t>
            </a:r>
            <a:endParaRPr kumimoji="1" lang="zh-CN" altLang="en-US" sz="1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03725" y="3937000"/>
            <a:ext cx="16605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no sign of rising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03725" y="3654425"/>
            <a:ext cx="20939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but the biggest drop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03725" y="4197350"/>
            <a:ext cx="334486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but we haven’t seen the increase 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17725" y="4565650"/>
            <a:ext cx="331788" cy="587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473575" y="555625"/>
            <a:ext cx="2193925" cy="503238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0000"/>
                </a:solidFill>
                <a:cs typeface="+mj-cs"/>
              </a:rPr>
              <a:t>10-1-2</a:t>
            </a:r>
            <a:r>
              <a:rPr lang="zh-CN" altLang="en-US" sz="2800" dirty="0">
                <a:solidFill>
                  <a:srgbClr val="FF0000"/>
                </a:solidFill>
                <a:cs typeface="+mj-cs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cs typeface="+mj-cs"/>
              </a:rPr>
              <a:t>p12</a:t>
            </a:r>
            <a:endParaRPr lang="zh-CN" altLang="en-US" sz="2800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44034" name="图片 4" descr="G:\剑10 Exercice\10-1-2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1320800"/>
            <a:ext cx="906145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/>
          <p:cNvSpPr txBox="1">
            <a:spLocks noChangeArrowheads="1"/>
          </p:cNvSpPr>
          <p:nvPr/>
        </p:nvSpPr>
        <p:spPr bwMode="auto">
          <a:xfrm>
            <a:off x="4988553" y="235231"/>
            <a:ext cx="1787942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1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C8T1S2 P12</a:t>
            </a:r>
            <a:endParaRPr lang="zh-CN" altLang="en-US" sz="2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430" y="778669"/>
            <a:ext cx="6132512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95" y="3620587"/>
            <a:ext cx="57912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/>
          <p:nvPr/>
        </p:nvSpPr>
        <p:spPr>
          <a:xfrm>
            <a:off x="452438" y="1997493"/>
            <a:ext cx="2724150" cy="24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100" b="1" dirty="0">
                <a:latin typeface="Hannotate SC" charset="-122"/>
                <a:ea typeface="Hannotate SC" charset="-122"/>
                <a:cs typeface="Hannotate SC" charset="-122"/>
              </a:rPr>
              <a:t>有</a:t>
            </a:r>
            <a:r>
              <a:rPr lang="en-US" altLang="zh-CN" sz="2100" b="1" dirty="0">
                <a:latin typeface="Hannotate SC" charset="-122"/>
                <a:ea typeface="Hannotate SC" charset="-122"/>
                <a:cs typeface="Hannotate SC" charset="-122"/>
              </a:rPr>
              <a:t>5</a:t>
            </a:r>
            <a:r>
              <a:rPr lang="zh-CN" altLang="en-US" sz="2100" b="1" dirty="0">
                <a:latin typeface="Hannotate SC" charset="-122"/>
                <a:ea typeface="Hannotate SC" charset="-122"/>
                <a:cs typeface="Hannotate SC" charset="-122"/>
              </a:rPr>
              <a:t>选</a:t>
            </a:r>
            <a:r>
              <a:rPr lang="en-US" altLang="zh-CN" sz="2100" b="1" dirty="0">
                <a:latin typeface="Hannotate SC" charset="-122"/>
                <a:ea typeface="Hannotate SC" charset="-122"/>
                <a:cs typeface="Hannotate SC" charset="-122"/>
              </a:rPr>
              <a:t>2 </a:t>
            </a:r>
            <a:r>
              <a:rPr lang="zh-CN" altLang="en-US" sz="2100" b="1" dirty="0">
                <a:latin typeface="Hannotate SC" charset="-122"/>
                <a:ea typeface="Hannotate SC" charset="-122"/>
                <a:cs typeface="Hannotate SC" charset="-122"/>
              </a:rPr>
              <a:t>或 </a:t>
            </a:r>
            <a:r>
              <a:rPr lang="en-US" altLang="zh-CN" sz="2100" b="1" dirty="0">
                <a:latin typeface="Hannotate SC" charset="-122"/>
                <a:ea typeface="Hannotate SC" charset="-122"/>
                <a:cs typeface="Hannotate SC" charset="-122"/>
              </a:rPr>
              <a:t>7</a:t>
            </a:r>
            <a:r>
              <a:rPr lang="zh-CN" altLang="en-US" sz="2100" b="1" dirty="0" smtClean="0">
                <a:latin typeface="Hannotate SC" charset="-122"/>
                <a:ea typeface="Hannotate SC" charset="-122"/>
                <a:cs typeface="Hannotate SC" charset="-122"/>
              </a:rPr>
              <a:t>选</a:t>
            </a:r>
            <a:r>
              <a:rPr lang="en-US" altLang="zh-CN" sz="2100" b="1" dirty="0" smtClean="0">
                <a:latin typeface="Hannotate SC" charset="-122"/>
                <a:ea typeface="Hannotate SC" charset="-122"/>
                <a:cs typeface="Hannotate SC" charset="-122"/>
              </a:rPr>
              <a:t>3</a:t>
            </a:r>
            <a:r>
              <a:rPr lang="zh-CN" altLang="en-US" sz="2100" b="1" dirty="0" smtClean="0">
                <a:latin typeface="Hannotate SC" charset="-122"/>
                <a:ea typeface="Hannotate SC" charset="-122"/>
                <a:cs typeface="Hannotate SC" charset="-122"/>
              </a:rPr>
              <a:t>，</a:t>
            </a:r>
            <a:r>
              <a:rPr lang="zh-CN" altLang="en-US" sz="2100" b="1" dirty="0" smtClean="0">
                <a:solidFill>
                  <a:srgbClr val="FF0000"/>
                </a:solidFill>
                <a:latin typeface="Hannotate SC" charset="-122"/>
                <a:ea typeface="Hannotate SC" charset="-122"/>
                <a:cs typeface="Hannotate SC" charset="-122"/>
              </a:rPr>
              <a:t>多</a:t>
            </a:r>
            <a:r>
              <a:rPr lang="zh-CN" altLang="en-US" sz="2100" b="1" dirty="0">
                <a:solidFill>
                  <a:srgbClr val="FF0000"/>
                </a:solidFill>
                <a:latin typeface="Hannotate SC" charset="-122"/>
                <a:ea typeface="Hannotate SC" charset="-122"/>
                <a:cs typeface="Hannotate SC" charset="-122"/>
              </a:rPr>
              <a:t>为</a:t>
            </a:r>
            <a:r>
              <a:rPr lang="en-US" altLang="zh-CN" sz="2100" b="1" dirty="0">
                <a:solidFill>
                  <a:srgbClr val="FF0000"/>
                </a:solidFill>
                <a:latin typeface="Hannotate SC" charset="-122"/>
                <a:ea typeface="Hannotate SC" charset="-122"/>
                <a:cs typeface="Hannotate SC" charset="-122"/>
              </a:rPr>
              <a:t>5</a:t>
            </a:r>
            <a:r>
              <a:rPr lang="zh-CN" altLang="en-US" sz="2100" b="1" dirty="0">
                <a:solidFill>
                  <a:srgbClr val="FF0000"/>
                </a:solidFill>
                <a:latin typeface="Hannotate SC" charset="-122"/>
                <a:ea typeface="Hannotate SC" charset="-122"/>
                <a:cs typeface="Hannotate SC" charset="-122"/>
              </a:rPr>
              <a:t>选</a:t>
            </a:r>
            <a:r>
              <a:rPr lang="en-US" altLang="zh-CN" sz="2100" b="1" dirty="0">
                <a:solidFill>
                  <a:srgbClr val="FF0000"/>
                </a:solidFill>
                <a:latin typeface="Hannotate SC" charset="-122"/>
                <a:ea typeface="Hannotate SC" charset="-122"/>
                <a:cs typeface="Hannotate SC" charset="-122"/>
              </a:rPr>
              <a:t>2</a:t>
            </a:r>
            <a:endParaRPr lang="en-US" altLang="zh-CN" sz="2100" b="1" dirty="0">
              <a:solidFill>
                <a:srgbClr val="FF0000"/>
              </a:solidFill>
              <a:latin typeface="Hannotate SC" charset="-122"/>
              <a:ea typeface="Hannotate SC" charset="-122"/>
              <a:cs typeface="Hannotate SC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100" b="1" dirty="0">
              <a:latin typeface="Hannotate SC" charset="-122"/>
              <a:ea typeface="Hannotate SC" charset="-122"/>
              <a:cs typeface="Hannotate SC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100" b="1" dirty="0">
                <a:latin typeface="Hannotate SC" charset="-122"/>
                <a:ea typeface="Hannotate SC" charset="-122"/>
                <a:cs typeface="Hannotate SC" charset="-122"/>
              </a:rPr>
              <a:t>没有连带责任</a:t>
            </a:r>
            <a:endParaRPr lang="en-US" altLang="zh-CN" sz="2100" b="1" dirty="0">
              <a:latin typeface="Hannotate SC" charset="-122"/>
              <a:ea typeface="Hannotate SC" charset="-122"/>
              <a:cs typeface="Hannotate SC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100" b="1" dirty="0">
              <a:latin typeface="Hannotate SC" charset="-122"/>
              <a:ea typeface="Hannotate SC" charset="-122"/>
              <a:cs typeface="Hannotate SC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100" b="1" dirty="0">
                <a:latin typeface="Hannotate SC" charset="-122"/>
                <a:ea typeface="Hannotate SC" charset="-122"/>
                <a:cs typeface="Hannotate SC" charset="-122"/>
              </a:rPr>
              <a:t>选项不按顺序出现</a:t>
            </a:r>
            <a:endParaRPr lang="en-US" altLang="zh-CN" sz="2100" b="1" dirty="0">
              <a:latin typeface="Hannotate SC" charset="-122"/>
              <a:ea typeface="Hannotate SC" charset="-122"/>
              <a:cs typeface="Hannotate SC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473575" y="555625"/>
            <a:ext cx="2193925" cy="503238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0000"/>
                </a:solidFill>
                <a:cs typeface="+mj-cs"/>
              </a:rPr>
              <a:t>10-1-2</a:t>
            </a:r>
            <a:r>
              <a:rPr lang="zh-CN" altLang="en-US" sz="2800" dirty="0">
                <a:solidFill>
                  <a:srgbClr val="FF0000"/>
                </a:solidFill>
                <a:cs typeface="+mj-cs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cs typeface="+mj-cs"/>
              </a:rPr>
              <a:t>p12</a:t>
            </a:r>
            <a:endParaRPr lang="zh-CN" altLang="en-US" sz="2800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45058" name="图片 4" descr="G:\剑10 Exercice\10-1-2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1320800"/>
            <a:ext cx="906145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3444875" y="4549775"/>
            <a:ext cx="833438" cy="2619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44875" y="4914900"/>
            <a:ext cx="1028700" cy="2857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302000" y="3344863"/>
            <a:ext cx="1090613" cy="3921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432675" y="3394075"/>
            <a:ext cx="2927350" cy="446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3773488" y="519113"/>
            <a:ext cx="2193925" cy="503237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0000"/>
                </a:solidFill>
                <a:cs typeface="+mj-cs"/>
              </a:rPr>
              <a:t>10-1-2</a:t>
            </a:r>
            <a:r>
              <a:rPr lang="zh-CN" altLang="en-US" sz="2800" dirty="0">
                <a:solidFill>
                  <a:srgbClr val="FF0000"/>
                </a:solidFill>
                <a:cs typeface="+mj-cs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cs typeface="+mj-cs"/>
              </a:rPr>
              <a:t>p12</a:t>
            </a:r>
            <a:endParaRPr lang="zh-CN" altLang="en-US" sz="2800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46082" name="图片 4" descr="G:\剑10 Exercice\10-1-2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1320800"/>
            <a:ext cx="906145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文本框 1"/>
          <p:cNvSpPr txBox="1">
            <a:spLocks noChangeArrowheads="1"/>
          </p:cNvSpPr>
          <p:nvPr/>
        </p:nvSpPr>
        <p:spPr bwMode="auto">
          <a:xfrm>
            <a:off x="7432675" y="417513"/>
            <a:ext cx="1938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4000">
                <a:solidFill>
                  <a:srgbClr val="FF0000"/>
                </a:solidFill>
                <a:ea typeface="宋体" panose="02010600030101010101" pitchFamily="2" charset="-122"/>
              </a:rPr>
              <a:t>Answers</a:t>
            </a:r>
            <a:endParaRPr kumimoji="1" lang="zh-CN" altLang="en-US" sz="4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6084" name="文本框 2"/>
          <p:cNvSpPr txBox="1">
            <a:spLocks noChangeArrowheads="1"/>
          </p:cNvSpPr>
          <p:nvPr/>
        </p:nvSpPr>
        <p:spPr bwMode="auto">
          <a:xfrm>
            <a:off x="7432675" y="4070350"/>
            <a:ext cx="5476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endParaRPr kumimoji="1"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endParaRPr kumimoji="1"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1524000" y="620713"/>
            <a:ext cx="2193925" cy="503237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0000"/>
                </a:solidFill>
                <a:cs typeface="+mj-cs"/>
              </a:rPr>
              <a:t>10-1-2</a:t>
            </a:r>
            <a:r>
              <a:rPr lang="zh-CN" altLang="en-US" sz="2800" dirty="0">
                <a:solidFill>
                  <a:srgbClr val="FF0000"/>
                </a:solidFill>
                <a:cs typeface="+mj-cs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cs typeface="+mj-cs"/>
              </a:rPr>
              <a:t>p12</a:t>
            </a:r>
            <a:endParaRPr lang="zh-CN" altLang="en-US" sz="2800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47106" name="图片 4" descr="G:\剑10 Exercice\10-1-2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1320800"/>
            <a:ext cx="906145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608513" y="3784600"/>
            <a:ext cx="46767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latest exercise equipment, including ten new running machines and weight-training machines </a:t>
            </a:r>
            <a:endParaRPr kumimoji="1"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4" name="直线连接符 3"/>
          <p:cNvCxnSpPr>
            <a:endCxn id="2" idx="1"/>
          </p:cNvCxnSpPr>
          <p:nvPr/>
        </p:nvCxnSpPr>
        <p:spPr>
          <a:xfrm>
            <a:off x="3992563" y="4108450"/>
            <a:ext cx="615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789738" y="5295900"/>
            <a:ext cx="2039937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</a:rPr>
              <a:t>continue to benefit 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014" name="文本框 6"/>
          <p:cNvSpPr txBox="1">
            <a:spLocks noChangeArrowheads="1"/>
          </p:cNvSpPr>
          <p:nvPr/>
        </p:nvSpPr>
        <p:spPr bwMode="auto">
          <a:xfrm>
            <a:off x="2157413" y="5838825"/>
            <a:ext cx="3195637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expand to 8 lanes</a:t>
            </a:r>
            <a:r>
              <a:rPr kumimoji="1"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much wider</a:t>
            </a:r>
            <a:endParaRPr kumimoji="1"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89525" y="4879975"/>
            <a:ext cx="5441950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</a:rPr>
              <a:t>unfortunately, there isn’t space for an outdoor pool here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57413" y="4560888"/>
            <a:ext cx="2932112" cy="3190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157413" y="3900488"/>
            <a:ext cx="1973262" cy="2905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3014" grpId="0" animBg="1"/>
      <p:bldP spid="8" grpId="0" animBg="1"/>
      <p:bldP spid="3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2"/>
          <p:cNvSpPr>
            <a:spLocks noGrp="1"/>
          </p:cNvSpPr>
          <p:nvPr>
            <p:ph idx="1"/>
          </p:nvPr>
        </p:nvSpPr>
        <p:spPr>
          <a:xfrm>
            <a:off x="2208213" y="1484313"/>
            <a:ext cx="7886700" cy="4351337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zh-CN" sz="2400"/>
              <a:t>Questions 11 and 12</a:t>
            </a:r>
            <a:endParaRPr lang="zh-CN" altLang="zh-CN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2400"/>
              <a:t>Choose TWO letters, A-E.</a:t>
            </a:r>
            <a:endParaRPr lang="zh-CN" altLang="zh-CN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2400"/>
              <a:t>Which TWO changes have been made so far during the refurbishment of the theatre?</a:t>
            </a:r>
            <a:endParaRPr lang="en-GB" altLang="zh-CN" sz="2400"/>
          </a:p>
          <a:p>
            <a:pPr marL="0" indent="0">
              <a:buFont typeface="Arial" panose="020B0604020202020204" pitchFamily="34" charset="0"/>
              <a:buNone/>
            </a:pPr>
            <a:endParaRPr lang="zh-CN" altLang="zh-CN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2400"/>
              <a:t>A Some rooms now have a different use.</a:t>
            </a:r>
            <a:endParaRPr lang="zh-CN" altLang="zh-CN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2400"/>
              <a:t>B A different type of seating has been installed.</a:t>
            </a:r>
            <a:endParaRPr lang="zh-CN" altLang="zh-CN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2400"/>
              <a:t>C An elevator has been installed.</a:t>
            </a:r>
            <a:endParaRPr lang="zh-CN" altLang="zh-CN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2400"/>
              <a:t>D The outside of the building has been repaired.</a:t>
            </a:r>
            <a:endParaRPr lang="zh-CN" altLang="zh-CN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2400"/>
              <a:t>E Extra seats have been added.</a:t>
            </a:r>
            <a:endParaRPr lang="zh-CN" altLang="zh-CN" sz="2400"/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sz="2400"/>
          </a:p>
        </p:txBody>
      </p:sp>
      <p:sp>
        <p:nvSpPr>
          <p:cNvPr id="36866" name="文本框 3"/>
          <p:cNvSpPr txBox="1">
            <a:spLocks noChangeArrowheads="1"/>
          </p:cNvSpPr>
          <p:nvPr/>
        </p:nvSpPr>
        <p:spPr bwMode="auto">
          <a:xfrm>
            <a:off x="4830763" y="509588"/>
            <a:ext cx="1993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r>
              <a:rPr kumimoji="1" lang="en-US" altLang="zh-CN" sz="3200">
                <a:solidFill>
                  <a:srgbClr val="FF0000"/>
                </a:solidFill>
              </a:rPr>
              <a:t>11-2-2 p35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Answers </a:t>
            </a:r>
            <a:endParaRPr kumimoji="1" lang="zh-CN" altLang="en-US"/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CN" sz="4000">
                <a:solidFill>
                  <a:srgbClr val="FF0000"/>
                </a:solidFill>
              </a:rPr>
              <a:t>11-12</a:t>
            </a:r>
            <a:endParaRPr kumimoji="1" lang="en-US" altLang="zh-CN" sz="400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CN" sz="4000">
                <a:solidFill>
                  <a:srgbClr val="FF0000"/>
                </a:solidFill>
              </a:rPr>
              <a:t>A</a:t>
            </a:r>
            <a:endParaRPr kumimoji="1" lang="en-US" altLang="zh-CN" sz="400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1" lang="en-US" altLang="zh-CN" sz="4000">
                <a:solidFill>
                  <a:srgbClr val="FF0000"/>
                </a:solidFill>
              </a:rPr>
              <a:t>B</a:t>
            </a:r>
            <a:endParaRPr kumimoji="1" lang="en-US" altLang="zh-CN" sz="400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内容占位符 2"/>
          <p:cNvSpPr>
            <a:spLocks noGrp="1"/>
          </p:cNvSpPr>
          <p:nvPr>
            <p:ph idx="1"/>
          </p:nvPr>
        </p:nvSpPr>
        <p:spPr>
          <a:xfrm>
            <a:off x="2208213" y="1484313"/>
            <a:ext cx="7886700" cy="4351337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zh-CN" sz="2400"/>
              <a:t>Questions 11 and 12</a:t>
            </a:r>
            <a:endParaRPr lang="zh-CN" altLang="zh-CN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2400"/>
              <a:t>Choose TWO letters, A-E.</a:t>
            </a:r>
            <a:endParaRPr lang="zh-CN" altLang="zh-CN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2400"/>
              <a:t>Which TWO changes have been made so far during the refurbishment of the theatre?</a:t>
            </a:r>
            <a:endParaRPr lang="en-GB" altLang="zh-CN" sz="2400"/>
          </a:p>
          <a:p>
            <a:pPr marL="0" indent="0">
              <a:buFont typeface="Arial" panose="020B0604020202020204" pitchFamily="34" charset="0"/>
              <a:buNone/>
            </a:pPr>
            <a:endParaRPr lang="zh-CN" altLang="zh-CN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2400"/>
              <a:t>A Some rooms now have a different use.</a:t>
            </a:r>
            <a:endParaRPr lang="zh-CN" altLang="zh-CN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2400"/>
              <a:t>B A different type of seating has been installed.</a:t>
            </a:r>
            <a:endParaRPr lang="zh-CN" altLang="zh-CN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2400"/>
              <a:t>C An elevator has been installed.</a:t>
            </a:r>
            <a:endParaRPr lang="zh-CN" altLang="zh-CN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2400"/>
              <a:t>D The outside of the building has been repaired.</a:t>
            </a:r>
            <a:endParaRPr lang="zh-CN" altLang="zh-CN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2400"/>
              <a:t>E Extra seats have been added.</a:t>
            </a:r>
            <a:endParaRPr lang="zh-CN" altLang="zh-CN" sz="2400"/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sz="2400"/>
          </a:p>
        </p:txBody>
      </p:sp>
      <p:sp>
        <p:nvSpPr>
          <p:cNvPr id="37890" name="文本框 3"/>
          <p:cNvSpPr txBox="1">
            <a:spLocks noChangeArrowheads="1"/>
          </p:cNvSpPr>
          <p:nvPr/>
        </p:nvSpPr>
        <p:spPr bwMode="auto">
          <a:xfrm>
            <a:off x="4830763" y="509588"/>
            <a:ext cx="1993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r>
              <a:rPr kumimoji="1" lang="en-US" altLang="zh-CN" sz="3200">
                <a:solidFill>
                  <a:srgbClr val="FF0000"/>
                </a:solidFill>
              </a:rPr>
              <a:t>11-2-2 p35</a:t>
            </a:r>
            <a:endParaRPr kumimoji="1"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4578100" y="465054"/>
            <a:ext cx="2017712" cy="576263"/>
          </a:xfrm>
          <a:noFill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12-7-2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p54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1986" name="内容占位符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0" r="4907" b="42239"/>
          <a:stretch>
            <a:fillRect/>
          </a:stretch>
        </p:blipFill>
        <p:spPr>
          <a:xfrm>
            <a:off x="1919288" y="1628775"/>
            <a:ext cx="8353425" cy="3671888"/>
          </a:xfrm>
        </p:spPr>
      </p:pic>
      <p:sp>
        <p:nvSpPr>
          <p:cNvPr id="2" name="文本框 1"/>
          <p:cNvSpPr txBox="1"/>
          <p:nvPr/>
        </p:nvSpPr>
        <p:spPr>
          <a:xfrm>
            <a:off x="553453" y="13234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2’02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4998871" y="296070"/>
            <a:ext cx="2017712" cy="576262"/>
          </a:xfrm>
          <a:noFill/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12-7-2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p54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3010" name="内容占位符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50" r="4907" b="42239"/>
          <a:stretch>
            <a:fillRect/>
          </a:stretch>
        </p:blipFill>
        <p:spPr>
          <a:xfrm>
            <a:off x="1919288" y="1628775"/>
            <a:ext cx="8353425" cy="3671888"/>
          </a:xfrm>
        </p:spPr>
      </p:pic>
      <p:sp>
        <p:nvSpPr>
          <p:cNvPr id="43011" name="标题 1"/>
          <p:cNvSpPr txBox="1"/>
          <p:nvPr/>
        </p:nvSpPr>
        <p:spPr bwMode="auto">
          <a:xfrm>
            <a:off x="2152650" y="692150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400">
                <a:latin typeface="Calibri Light" panose="020F0302020204030204" charset="0"/>
                <a:ea typeface="等线 Light" panose="02010600030101010101" charset="-122"/>
                <a:cs typeface="等线 Light" panose="02010600030101010101" charset="-122"/>
              </a:rPr>
              <a:t>Answers</a:t>
            </a:r>
            <a:endParaRPr kumimoji="1" lang="zh-CN" altLang="en-US" sz="4400">
              <a:latin typeface="Calibri Light" panose="020F0302020204030204" charset="0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43012" name="内容占位符 2"/>
          <p:cNvSpPr txBox="1"/>
          <p:nvPr/>
        </p:nvSpPr>
        <p:spPr bwMode="auto">
          <a:xfrm>
            <a:off x="4224338" y="162877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kumimoji="1" lang="en-US" altLang="zh-CN" sz="3600" b="1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endParaRPr kumimoji="1" lang="en-US" altLang="zh-CN" sz="36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kumimoji="1" lang="en-US" altLang="zh-CN" sz="3600" b="1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endParaRPr kumimoji="1" lang="zh-CN" altLang="en-US" sz="36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7042" y="120315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2’02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658383" y="0"/>
            <a:ext cx="1316765" cy="13167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8382" y="386528"/>
            <a:ext cx="3903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Gill Sans Ultra Bold" panose="020B0A02020104020203" charset="0"/>
                <a:ea typeface="等线" panose="02010600030101010101" charset="-122"/>
                <a:cs typeface="Times New Roman" panose="02020603050405020304" pitchFamily="18" charset="0"/>
              </a:rPr>
              <a:t>多选题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Gill Sans Ultra Bold" panose="020B0A02020104020203" charset="0"/>
                <a:ea typeface="等线" panose="02010600030101010101" charset="-122"/>
                <a:cs typeface="Times New Roman" panose="02020603050405020304" pitchFamily="18" charset="0"/>
              </a:rPr>
              <a:t>13-4-3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Gill Sans Ultra Bold" panose="020B0A02020104020203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6154" name="文本框 1"/>
          <p:cNvSpPr txBox="1"/>
          <p:nvPr/>
        </p:nvSpPr>
        <p:spPr>
          <a:xfrm>
            <a:off x="9521190" y="6397625"/>
            <a:ext cx="26708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剑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13-4-3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P80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图片 3" descr="图形用户界面, 文本, 应用程序, 电子邮件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480942"/>
            <a:ext cx="10873208" cy="42895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58382" y="386528"/>
            <a:ext cx="3903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Gill Sans Ultra Bold" panose="020B0A02020104020203" charset="0"/>
                <a:ea typeface="等线" panose="02010600030101010101" charset="-122"/>
                <a:cs typeface="Times New Roman" panose="02020603050405020304" pitchFamily="18" charset="0"/>
              </a:rPr>
              <a:t>多选题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Gill Sans Ultra Bold" panose="020B0A02020104020203" charset="0"/>
                <a:ea typeface="等线" panose="02010600030101010101" charset="-122"/>
                <a:cs typeface="Times New Roman" panose="02020603050405020304" pitchFamily="18" charset="0"/>
              </a:rPr>
              <a:t>13-4-3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Gill Sans Ultra Bold" panose="020B0A02020104020203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6154" name="文本框 1"/>
          <p:cNvSpPr txBox="1"/>
          <p:nvPr/>
        </p:nvSpPr>
        <p:spPr>
          <a:xfrm>
            <a:off x="9521190" y="6397625"/>
            <a:ext cx="26708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剑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13-4-3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P80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2"/>
          <a:stretch>
            <a:fillRect/>
          </a:stretch>
        </p:blipFill>
        <p:spPr>
          <a:xfrm>
            <a:off x="658382" y="1376772"/>
            <a:ext cx="10640890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4260850" y="550863"/>
            <a:ext cx="4375150" cy="8937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cs typeface="+mj-cs"/>
              </a:rPr>
              <a:t>多选题</a:t>
            </a:r>
            <a:r>
              <a:rPr lang="zh-CN" altLang="en-US" dirty="0" smtClean="0">
                <a:solidFill>
                  <a:srgbClr val="FF0000"/>
                </a:solidFill>
                <a:cs typeface="+mj-cs"/>
              </a:rPr>
              <a:t>解题</a:t>
            </a:r>
            <a:r>
              <a:rPr lang="zh-CN" altLang="en-US" dirty="0">
                <a:solidFill>
                  <a:srgbClr val="FF0000"/>
                </a:solidFill>
                <a:cs typeface="+mj-cs"/>
              </a:rPr>
              <a:t>步骤</a:t>
            </a:r>
            <a:endParaRPr lang="zh-CN" altLang="en-US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2809875" y="1700213"/>
            <a:ext cx="7343775" cy="2498725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HanziPen SC" charset="-122"/>
                <a:ea typeface="HanziPen SC" charset="-122"/>
                <a:cs typeface="HanziPen SC" charset="-122"/>
              </a:rPr>
              <a:t>听前：</a:t>
            </a:r>
            <a:endParaRPr lang="en-US" altLang="zh-CN" sz="2400" b="1" dirty="0">
              <a:solidFill>
                <a:srgbClr val="FF0000"/>
              </a:solidFill>
              <a:latin typeface="HanziPen SC" charset="-122"/>
              <a:ea typeface="HanziPen SC" charset="-122"/>
              <a:cs typeface="HanziPen SC" charset="-122"/>
            </a:endParaRP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400" b="1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题干</a:t>
            </a:r>
            <a:endParaRPr lang="en-US" altLang="zh-CN" sz="2400" b="1" dirty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b="1" dirty="0"/>
              <a:t>（划关键词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定位词，</a:t>
            </a:r>
            <a:r>
              <a:rPr lang="zh-CN" altLang="en-US" sz="2400" b="1" dirty="0">
                <a:solidFill>
                  <a:srgbClr val="FF0000"/>
                </a:solidFill>
              </a:rPr>
              <a:t>限定词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400" b="1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选项：</a:t>
            </a:r>
            <a:endParaRPr lang="en-US" altLang="zh-CN" sz="2400" b="1" dirty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b="1" dirty="0"/>
              <a:t>      短：速记中文含义</a:t>
            </a:r>
            <a:endParaRPr lang="en-US" altLang="zh-CN" sz="2400" b="1" dirty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b="1" dirty="0"/>
              <a:t>      长：划关键词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划差异）</a:t>
            </a:r>
            <a:endParaRPr lang="en-US" altLang="zh-CN" sz="2400" b="1" dirty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400" b="1" dirty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b="1" u="sng" dirty="0">
                <a:solidFill>
                  <a:srgbClr val="548235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注意</a:t>
            </a:r>
            <a:r>
              <a:rPr lang="zh-CN" altLang="en-US" sz="2400" b="1" dirty="0">
                <a:solidFill>
                  <a:srgbClr val="548235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：如有同类项，必然产生一个正确答案</a:t>
            </a:r>
            <a:endParaRPr lang="en-US" altLang="zh-CN" sz="2400" b="1" dirty="0">
              <a:solidFill>
                <a:srgbClr val="548235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400" b="1" dirty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400" b="1" dirty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400" b="1" dirty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2400" b="1" dirty="0"/>
          </a:p>
        </p:txBody>
      </p:sp>
      <p:cxnSp>
        <p:nvCxnSpPr>
          <p:cNvPr id="5" name="直线连接符 4"/>
          <p:cNvCxnSpPr/>
          <p:nvPr/>
        </p:nvCxnSpPr>
        <p:spPr>
          <a:xfrm flipV="1">
            <a:off x="2776538" y="1463675"/>
            <a:ext cx="6642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, 电子邮件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5"/>
          <a:stretch>
            <a:fillRect/>
          </a:stretch>
        </p:blipFill>
        <p:spPr>
          <a:xfrm>
            <a:off x="911424" y="79371"/>
            <a:ext cx="10873208" cy="2917581"/>
          </a:xfrm>
          <a:prstGeom prst="rect">
            <a:avLst/>
          </a:prstGeom>
        </p:spPr>
      </p:pic>
      <p:sp>
        <p:nvSpPr>
          <p:cNvPr id="6154" name="文本框 1"/>
          <p:cNvSpPr txBox="1"/>
          <p:nvPr/>
        </p:nvSpPr>
        <p:spPr>
          <a:xfrm>
            <a:off x="9521190" y="6397625"/>
            <a:ext cx="26708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剑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13-4-3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P80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328" y="3334577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4472C4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But</a:t>
            </a: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it’s 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not</a:t>
            </a: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been 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adopted universally</a:t>
            </a: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.</a:t>
            </a:r>
            <a:r>
              <a:rPr kumimoji="1" lang="zh-CN" altLang="en-US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And not on all products.</a:t>
            </a:r>
            <a:r>
              <a:rPr kumimoji="1" lang="zh-CN" altLang="en-US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–</a:t>
            </a:r>
            <a:r>
              <a:rPr lang="en-US" altLang="zh-CN" sz="2400" b="1" dirty="0">
                <a:solidFill>
                  <a:srgbClr val="FF0000"/>
                </a:solidFill>
              </a:rPr>
              <a:t>A </a:t>
            </a:r>
            <a:r>
              <a:rPr lang="zh-CN" altLang="en-US" sz="2400" b="1" dirty="0">
                <a:solidFill>
                  <a:srgbClr val="FF0000"/>
                </a:solidFill>
                <a:sym typeface="Wingdings 2" panose="05020102010507070707" pitchFamily="18" charset="2"/>
              </a:rPr>
              <a:t>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24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Pressure from the 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food manufacturers</a:t>
            </a: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.</a:t>
            </a:r>
            <a:r>
              <a:rPr kumimoji="1" lang="zh-CN" altLang="en-US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Hardly surprising</a:t>
            </a: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that some of them are</a:t>
            </a:r>
            <a:r>
              <a:rPr kumimoji="1" lang="zh-CN" altLang="en-US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opposed to flagging up how unhealthy their products are.</a:t>
            </a:r>
            <a:r>
              <a:rPr lang="en-US" altLang="zh-CN" sz="2400" b="1" dirty="0">
                <a:solidFill>
                  <a:srgbClr val="FF0000"/>
                </a:solidFill>
              </a:rPr>
              <a:t> D</a:t>
            </a:r>
            <a:r>
              <a:rPr lang="zh-CN" altLang="en-US" sz="2400" b="1" dirty="0">
                <a:solidFill>
                  <a:srgbClr val="FF0000"/>
                </a:solidFill>
                <a:sym typeface="Wingdings 2" panose="05020102010507070707" pitchFamily="18" charset="2"/>
              </a:rPr>
              <a:t></a:t>
            </a:r>
            <a:endParaRPr kumimoji="1" lang="en-US" altLang="zh-CN" sz="24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I’d have thought </a:t>
            </a: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it would have been </a:t>
            </a:r>
            <a:r>
              <a:rPr kumimoji="1"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compulsory</a:t>
            </a: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.</a:t>
            </a:r>
            <a:r>
              <a:rPr kumimoji="1" lang="zh-CN" altLang="en-US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It seems </a:t>
            </a:r>
            <a:r>
              <a:rPr kumimoji="1"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ridiculous it isn’t</a:t>
            </a: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.</a:t>
            </a:r>
            <a:r>
              <a:rPr lang="en-US" altLang="zh-CN" sz="2400" b="1" dirty="0">
                <a:solidFill>
                  <a:srgbClr val="FF0000"/>
                </a:solidFill>
              </a:rPr>
              <a:t> B</a:t>
            </a:r>
            <a:r>
              <a:rPr lang="zh-CN" altLang="en-US" sz="2400" b="1" dirty="0">
                <a:solidFill>
                  <a:srgbClr val="FF0000"/>
                </a:solidFill>
                <a:sym typeface="Wingdings 2" panose="05020102010507070707" pitchFamily="18" charset="2"/>
              </a:rPr>
              <a:t> </a:t>
            </a:r>
            <a:endParaRPr kumimoji="1" lang="en-US" altLang="zh-CN" sz="24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I know.</a:t>
            </a:r>
            <a:r>
              <a:rPr kumimoji="1" lang="zh-CN" altLang="en-US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And </a:t>
            </a:r>
            <a:r>
              <a:rPr kumimoji="1" lang="en-US" altLang="zh-CN" sz="2400" b="1" dirty="0">
                <a:solidFill>
                  <a:srgbClr val="4472C4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what I</a:t>
            </a: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couldn‘t get over</a:t>
            </a: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is the fact that it was brought in </a:t>
            </a:r>
            <a:r>
              <a:rPr kumimoji="1"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without enough</a:t>
            </a:r>
            <a:r>
              <a:rPr kumimoji="1" lang="zh-CN" alt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consultation.</a:t>
            </a:r>
            <a:r>
              <a:rPr lang="en-US" altLang="zh-CN" sz="2400" dirty="0"/>
              <a:t> -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endParaRPr kumimoji="1" lang="en-US" altLang="zh-CN" sz="24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That is a bit </a:t>
            </a:r>
            <a:r>
              <a:rPr kumimoji="1"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weird</a:t>
            </a:r>
            <a:r>
              <a:rPr kumimoji="1" lang="en-US" altLang="zh-CN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.</a:t>
            </a:r>
            <a:r>
              <a:rPr kumimoji="1" lang="zh-CN" altLang="en-US" sz="2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(</a:t>
            </a: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评论完将会切换话题</a:t>
            </a:r>
            <a:r>
              <a:rPr kumimoji="1" lang="en-US" altLang="zh-CN" sz="20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)</a:t>
            </a:r>
            <a:endParaRPr kumimoji="1" lang="zh-CN" altLang="en-US" sz="24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12424" y="135349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</a:rPr>
              <a:t>B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8497" y="1353495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</a:rPr>
              <a:t>C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72925" y="8858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88"/>
          <a:stretch>
            <a:fillRect/>
          </a:stretch>
        </p:blipFill>
        <p:spPr>
          <a:xfrm>
            <a:off x="1127448" y="260648"/>
            <a:ext cx="10322844" cy="26642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99014" y="154252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1"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12424" y="153762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kumimoji="1" lang="zh-CN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4" name="文本框 1"/>
          <p:cNvSpPr txBox="1"/>
          <p:nvPr/>
        </p:nvSpPr>
        <p:spPr>
          <a:xfrm>
            <a:off x="108676" y="0"/>
            <a:ext cx="26708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剑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13-4-3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P80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1344" y="2965589"/>
            <a:ext cx="115932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I don’t think they targeted the right people.</a:t>
            </a:r>
            <a:r>
              <a:rPr kumimoji="1"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have 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focused on</a:t>
            </a:r>
            <a:r>
              <a:rPr kumimoji="1"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people with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literacy levels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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have done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本来应该做，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但没有</a:t>
            </a:r>
            <a:endParaRPr kumimoji="1"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it's </a:t>
            </a:r>
            <a:r>
              <a:rPr kumimoji="1"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to get feedback from </a:t>
            </a:r>
            <a:r>
              <a:rPr kumimoji="1"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socio-economic groups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D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 </a:t>
            </a:r>
            <a:endParaRPr kumimoji="1"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kumimoji="1" lang="en-US" altLang="zh-CN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hadn’t interviewed participants face-to-face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have 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used a</a:t>
            </a:r>
            <a:r>
              <a:rPr kumimoji="1"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much bigger sample size.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they hadn’t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要不是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 (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实际已做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could have done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本来可以，</a:t>
            </a:r>
            <a:endParaRPr kumimoji="1" lang="en-US" altLang="zh-C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1" lang="en-US" altLang="zh-C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 think they 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volunteered.</a:t>
            </a:r>
            <a:r>
              <a:rPr kumimoji="1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</a:t>
            </a:r>
            <a:endParaRPr kumimoji="1"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The thing that </a:t>
            </a:r>
            <a:r>
              <a:rPr lang="en-GB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wasn’t stated </a:t>
            </a:r>
            <a:r>
              <a:rPr kumimoji="1"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often they bought packaged food</a:t>
            </a:r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GB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- all we know is how frequently they used the supermarket</a:t>
            </a:r>
            <a:r>
              <a:rPr kumimoji="1"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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9243" y="568327"/>
            <a:ext cx="4430055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could/ should/ would have done …</a:t>
            </a:r>
            <a:endParaRPr lang="en-US" altLang="zh-CN" sz="2400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本该做却没做</a:t>
            </a:r>
            <a:endParaRPr lang="en-US" altLang="zh-CN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对过去事情的假设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endParaRPr lang="zh-CN" alt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9243" y="2741342"/>
            <a:ext cx="2400653" cy="1569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must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have done</a:t>
            </a:r>
            <a:endParaRPr lang="en-US" altLang="zh-CN" sz="2400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一定做过</a:t>
            </a:r>
            <a:endParaRPr lang="en-US" altLang="zh-CN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对过去事情的肯定推测</a:t>
            </a:r>
            <a:endParaRPr lang="en-US" altLang="zh-CN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09240" y="3724482"/>
            <a:ext cx="2909570" cy="1290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 have done</a:t>
            </a:r>
            <a:endParaRPr lang="en-US" altLang="zh-CN" sz="2400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可能做过</a:t>
            </a:r>
            <a:endParaRPr lang="en-US" altLang="zh-CN" dirty="0">
              <a:solidFill>
                <a:schemeClr val="tx1"/>
              </a:solidFill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对过去事情的怀疑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否定推测</a:t>
            </a:r>
            <a:endParaRPr lang="en-US" altLang="zh-CN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algn="l" defTabSz="914400" fontAlgn="auto" latinLnBrk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2451" y="4705284"/>
            <a:ext cx="3009900" cy="1290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ay/might have done</a:t>
            </a:r>
            <a:endParaRPr lang="en-US" altLang="zh-CN" sz="2400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可能做过</a:t>
            </a:r>
            <a:endParaRPr lang="en-US" altLang="zh-CN" dirty="0">
              <a:solidFill>
                <a:schemeClr val="tx1"/>
              </a:solidFill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对</a:t>
            </a:r>
            <a:r>
              <a:rPr lang="zh-CN" altLang="en-US" dirty="0">
                <a:solidFill>
                  <a:srgbClr val="000000"/>
                </a:solidFill>
              </a:rPr>
              <a:t>已经发生过的事情的推测</a:t>
            </a:r>
            <a:endParaRPr lang="en-US" altLang="zh-CN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9243" y="1572468"/>
            <a:ext cx="3121443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+mn-ea"/>
              </a:rPr>
              <a:t>c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’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 have done</a:t>
            </a:r>
            <a:endParaRPr lang="en-US" altLang="zh-CN" sz="2400" dirty="0">
              <a:solidFill>
                <a:srgbClr val="FF0000"/>
              </a:solidFill>
              <a:sym typeface="Calibri" panose="020F0502020204030204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不可能做过</a:t>
            </a:r>
            <a:endParaRPr lang="en-US" altLang="zh-CN" dirty="0"/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sym typeface="Calibri" panose="020F0502020204030204"/>
              </a:rPr>
              <a:t>对过去事情的怀疑</a:t>
            </a:r>
            <a:r>
              <a:rPr lang="en-US" altLang="zh-CN" dirty="0">
                <a:solidFill>
                  <a:srgbClr val="000000"/>
                </a:solidFill>
                <a:sym typeface="Calibri" panose="020F0502020204030204"/>
              </a:rPr>
              <a:t>/</a:t>
            </a:r>
            <a:r>
              <a:rPr lang="zh-CN" altLang="en-US" dirty="0">
                <a:solidFill>
                  <a:srgbClr val="000000"/>
                </a:solidFill>
                <a:sym typeface="Calibri" panose="020F0502020204030204"/>
              </a:rPr>
              <a:t>否定推测</a:t>
            </a:r>
            <a:endParaRPr lang="zh-CN" alt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395858" y="784337"/>
            <a:ext cx="235585" cy="1576261"/>
          </a:xfrm>
          <a:prstGeom prst="leftBrace">
            <a:avLst/>
          </a:prstGeom>
          <a:noFill/>
          <a:ln w="25400" cap="flat">
            <a:solidFill>
              <a:srgbClr val="BBE0E3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91439" tIns="45719" rIns="91439" bIns="45719" numCol="1" spcCol="38100" rtlCol="0" anchor="t" forceAA="0">
            <a:noAutofit/>
          </a:bodyPr>
          <a:lstStyle/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395858" y="2930941"/>
            <a:ext cx="313385" cy="3489206"/>
          </a:xfrm>
          <a:prstGeom prst="leftBrace">
            <a:avLst/>
          </a:prstGeom>
          <a:noFill/>
          <a:ln w="25400" cap="flat">
            <a:solidFill>
              <a:srgbClr val="BBE0E3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91439" tIns="45719" rIns="91439" bIns="45719" numCol="1" spcCol="38100" rtlCol="0" anchor="t" forceAA="0">
            <a:noAutofit/>
          </a:bodyPr>
          <a:lstStyle/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24480" y="5781846"/>
            <a:ext cx="3371520" cy="7386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XXX hadn't done</a:t>
            </a:r>
            <a:endParaRPr lang="en-US" altLang="zh-CN" sz="2400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要不是</a:t>
            </a:r>
            <a:r>
              <a:rPr lang="en-US" altLang="zh-CN" dirty="0">
                <a:solidFill>
                  <a:srgbClr val="000000"/>
                </a:solidFill>
              </a:rPr>
              <a:t>xxx</a:t>
            </a:r>
            <a:r>
              <a:rPr lang="zh-CN" altLang="en-US" dirty="0">
                <a:solidFill>
                  <a:srgbClr val="000000"/>
                </a:solidFill>
              </a:rPr>
              <a:t>这样做了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，表示做过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US" altLang="zh-CN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1637" y="1399322"/>
            <a:ext cx="605290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否定</a:t>
            </a:r>
            <a:endParaRPr lang="zh-CN" altLang="en-US" sz="2000" b="1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81637" y="4505234"/>
            <a:ext cx="605290" cy="40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defTabSz="914400" fontAlgn="auto" latinLnBrk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肯定</a:t>
            </a:r>
            <a:endParaRPr lang="zh-CN" altLang="en-US" sz="2000" b="1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7452995" y="1687195"/>
            <a:ext cx="4739005" cy="452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辨音难点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b="1" dirty="0"/>
          </a:p>
          <a:p>
            <a:r>
              <a:rPr lang="en-US" altLang="zh-CN" b="1" dirty="0"/>
              <a:t>would’ve</a:t>
            </a:r>
            <a:r>
              <a:rPr lang="zh-CN" altLang="zh-CN" dirty="0"/>
              <a:t> 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/w</a:t>
            </a:r>
            <a:r>
              <a:rPr lang="zh-CN" altLang="zh-CN" b="1" dirty="0">
                <a:solidFill>
                  <a:srgbClr val="C00000"/>
                </a:solidFill>
              </a:rPr>
              <a:t>ʊ </a:t>
            </a:r>
            <a:r>
              <a:rPr lang="en-US" altLang="zh-CN" b="1" dirty="0">
                <a:solidFill>
                  <a:srgbClr val="C00000"/>
                </a:solidFill>
              </a:rPr>
              <a:t>d</a:t>
            </a:r>
            <a:r>
              <a:rPr lang="zh-CN" altLang="zh-CN" b="1" dirty="0">
                <a:solidFill>
                  <a:srgbClr val="C00000"/>
                </a:solidFill>
              </a:rPr>
              <a:t>ə</a:t>
            </a:r>
            <a:r>
              <a:rPr lang="en-US" altLang="zh-CN" b="1" dirty="0">
                <a:solidFill>
                  <a:srgbClr val="C00000"/>
                </a:solidFill>
              </a:rPr>
              <a:t>v/</a:t>
            </a:r>
            <a:r>
              <a:rPr lang="zh-CN" altLang="zh-CN" dirty="0">
                <a:solidFill>
                  <a:srgbClr val="C00000"/>
                </a:solidFill>
              </a:rPr>
              <a:t> 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b="1" dirty="0"/>
              <a:t>should’ve </a:t>
            </a:r>
            <a:r>
              <a:rPr lang="en-US" altLang="zh-CN" b="1" dirty="0">
                <a:solidFill>
                  <a:srgbClr val="C00000"/>
                </a:solidFill>
              </a:rPr>
              <a:t>/</a:t>
            </a:r>
            <a:r>
              <a:rPr lang="zh-CN" altLang="zh-CN" b="1" dirty="0">
                <a:solidFill>
                  <a:srgbClr val="C00000"/>
                </a:solidFill>
              </a:rPr>
              <a:t>ʃʊ</a:t>
            </a:r>
            <a:r>
              <a:rPr lang="en-US" altLang="zh-CN" b="1" dirty="0">
                <a:solidFill>
                  <a:srgbClr val="C00000"/>
                </a:solidFill>
              </a:rPr>
              <a:t> d</a:t>
            </a:r>
            <a:r>
              <a:rPr lang="zh-CN" altLang="zh-CN" b="1" dirty="0">
                <a:solidFill>
                  <a:srgbClr val="C00000"/>
                </a:solidFill>
              </a:rPr>
              <a:t>ə</a:t>
            </a:r>
            <a:r>
              <a:rPr lang="en-US" altLang="zh-CN" b="1" dirty="0">
                <a:solidFill>
                  <a:srgbClr val="C00000"/>
                </a:solidFill>
              </a:rPr>
              <a:t>v/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/>
              <a:t>could’ve </a:t>
            </a:r>
            <a:r>
              <a:rPr lang="zh-CN" altLang="en-US" b="1" dirty="0"/>
              <a:t>  </a:t>
            </a:r>
            <a:r>
              <a:rPr lang="en-US" altLang="zh-CN" b="1" dirty="0">
                <a:solidFill>
                  <a:srgbClr val="C00000"/>
                </a:solidFill>
              </a:rPr>
              <a:t>/k</a:t>
            </a:r>
            <a:r>
              <a:rPr lang="zh-CN" altLang="zh-CN" b="1" dirty="0">
                <a:solidFill>
                  <a:srgbClr val="C00000"/>
                </a:solidFill>
              </a:rPr>
              <a:t>ʊ</a:t>
            </a:r>
            <a:r>
              <a:rPr lang="en-US" altLang="zh-CN" b="1" dirty="0">
                <a:solidFill>
                  <a:srgbClr val="C00000"/>
                </a:solidFill>
              </a:rPr>
              <a:t> d</a:t>
            </a:r>
            <a:r>
              <a:rPr lang="zh-CN" altLang="zh-CN" b="1" dirty="0">
                <a:solidFill>
                  <a:srgbClr val="C00000"/>
                </a:solidFill>
              </a:rPr>
              <a:t>ə</a:t>
            </a:r>
            <a:r>
              <a:rPr lang="en-US" altLang="zh-CN" b="1" dirty="0">
                <a:solidFill>
                  <a:srgbClr val="C00000"/>
                </a:solidFill>
              </a:rPr>
              <a:t>v/</a:t>
            </a:r>
            <a:r>
              <a:rPr lang="zh-CN" altLang="zh-CN" dirty="0">
                <a:solidFill>
                  <a:srgbClr val="C00000"/>
                </a:solidFill>
              </a:rPr>
              <a:t> 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06448" y="5439941"/>
            <a:ext cx="2177727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zh-CN" altLang="en-US" sz="2400" kern="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题干定位"/>
          <p:cNvSpPr/>
          <p:nvPr/>
        </p:nvSpPr>
        <p:spPr>
          <a:xfrm>
            <a:off x="1898227" y="3153833"/>
            <a:ext cx="3296073" cy="2337647"/>
          </a:xfrm>
          <a:prstGeom prst="roundRect">
            <a:avLst>
              <a:gd name="adj" fmla="val 16337"/>
            </a:avLst>
          </a:prstGeom>
          <a:solidFill>
            <a:schemeClr val="accent2">
              <a:hueOff val="258623"/>
              <a:satOff val="16006"/>
              <a:lumOff val="-25208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24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划定位 </a:t>
            </a:r>
            <a:r>
              <a:rPr lang="en-US" altLang="zh-CN" sz="224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24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题干</a:t>
            </a:r>
            <a:r>
              <a:rPr lang="en-US" altLang="zh-CN" sz="224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224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选项</a:t>
            </a:r>
            <a:r>
              <a:rPr lang="en-US" altLang="zh-CN" sz="224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245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24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听意群</a:t>
            </a:r>
            <a:endParaRPr lang="en-US" altLang="zh-CN" sz="2245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24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比选项</a:t>
            </a:r>
            <a:endParaRPr lang="en-US" altLang="zh-CN" sz="2245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24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比题干</a:t>
            </a:r>
            <a:endParaRPr lang="zh-CN" altLang="en-US" sz="2245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线条"/>
          <p:cNvSpPr/>
          <p:nvPr/>
        </p:nvSpPr>
        <p:spPr>
          <a:xfrm flipV="1">
            <a:off x="5208012" y="3544615"/>
            <a:ext cx="615032" cy="817067"/>
          </a:xfrm>
          <a:prstGeom prst="line">
            <a:avLst/>
          </a:prstGeom>
          <a:ln w="25400">
            <a:solidFill>
              <a:schemeClr val="accent1">
                <a:hueOff val="114395"/>
                <a:lumOff val="-24960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545" kern="0">
              <a:solidFill>
                <a:srgbClr val="FFFFFF"/>
              </a:solidFill>
              <a:latin typeface="+mn-lt"/>
              <a:ea typeface="+mn-ea"/>
              <a:sym typeface="Helvetica Neue Medium" panose="02000503000000020004"/>
            </a:endParaRPr>
          </a:p>
        </p:txBody>
      </p:sp>
      <p:sp>
        <p:nvSpPr>
          <p:cNvPr id="4" name="线条"/>
          <p:cNvSpPr/>
          <p:nvPr/>
        </p:nvSpPr>
        <p:spPr>
          <a:xfrm>
            <a:off x="5183456" y="4369495"/>
            <a:ext cx="702096" cy="924223"/>
          </a:xfrm>
          <a:prstGeom prst="line">
            <a:avLst/>
          </a:prstGeom>
          <a:ln w="25400">
            <a:solidFill>
              <a:schemeClr val="accent1">
                <a:hueOff val="114395"/>
                <a:lumOff val="-24960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545" kern="0">
              <a:solidFill>
                <a:srgbClr val="FFFFFF"/>
              </a:solidFill>
              <a:latin typeface="+mn-lt"/>
              <a:ea typeface="+mn-ea"/>
              <a:sym typeface="Helvetica Neue Medium" panose="02000503000000020004"/>
            </a:endParaRPr>
          </a:p>
        </p:txBody>
      </p:sp>
      <p:sp>
        <p:nvSpPr>
          <p:cNvPr id="8" name="排除干扰"/>
          <p:cNvSpPr/>
          <p:nvPr/>
        </p:nvSpPr>
        <p:spPr>
          <a:xfrm>
            <a:off x="5912341" y="2710805"/>
            <a:ext cx="1657573" cy="1477863"/>
          </a:xfrm>
          <a:prstGeom prst="roundRect">
            <a:avLst>
              <a:gd name="adj" fmla="val 1633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kern="0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排除干扰</a:t>
            </a:r>
            <a:endParaRPr lang="en-US" sz="2400" b="1" kern="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4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选项或题干任意不一致</a:t>
            </a:r>
            <a:endParaRPr sz="2040" b="1" kern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选择答案"/>
          <p:cNvSpPr/>
          <p:nvPr/>
        </p:nvSpPr>
        <p:spPr>
          <a:xfrm>
            <a:off x="5924620" y="4701009"/>
            <a:ext cx="1731243" cy="1477863"/>
          </a:xfrm>
          <a:prstGeom prst="roundRect">
            <a:avLst>
              <a:gd name="adj" fmla="val 1633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kern="0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选择答案</a:t>
            </a:r>
            <a:endParaRPr lang="en-US" sz="2400" b="1" kern="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4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选项和题干都一致</a:t>
            </a:r>
            <a:endParaRPr sz="2040" b="1" kern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线条"/>
          <p:cNvSpPr/>
          <p:nvPr/>
        </p:nvSpPr>
        <p:spPr>
          <a:xfrm flipV="1">
            <a:off x="7569915" y="2344688"/>
            <a:ext cx="692051" cy="1199927"/>
          </a:xfrm>
          <a:prstGeom prst="line">
            <a:avLst/>
          </a:prstGeom>
          <a:ln w="25400">
            <a:solidFill>
              <a:schemeClr val="accent1">
                <a:hueOff val="114395"/>
                <a:lumOff val="-24960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545" kern="0">
              <a:solidFill>
                <a:srgbClr val="FFFFFF"/>
              </a:solidFill>
              <a:latin typeface="+mn-lt"/>
              <a:ea typeface="+mn-ea"/>
              <a:sym typeface="Helvetica Neue Medium" panose="02000503000000020004"/>
            </a:endParaRPr>
          </a:p>
        </p:txBody>
      </p:sp>
      <p:sp>
        <p:nvSpPr>
          <p:cNvPr id="14" name="转折排除"/>
          <p:cNvSpPr/>
          <p:nvPr/>
        </p:nvSpPr>
        <p:spPr>
          <a:xfrm>
            <a:off x="8321125" y="1814488"/>
            <a:ext cx="1569392" cy="516805"/>
          </a:xfrm>
          <a:prstGeom prst="roundRect">
            <a:avLst>
              <a:gd name="adj" fmla="val 1633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kern="0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转折排除</a:t>
            </a:r>
            <a:endParaRPr sz="2400" b="1" kern="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线条"/>
          <p:cNvSpPr/>
          <p:nvPr/>
        </p:nvSpPr>
        <p:spPr>
          <a:xfrm flipV="1">
            <a:off x="7564333" y="3153941"/>
            <a:ext cx="697632" cy="479971"/>
          </a:xfrm>
          <a:prstGeom prst="line">
            <a:avLst/>
          </a:prstGeom>
          <a:ln w="25400">
            <a:solidFill>
              <a:schemeClr val="accent1">
                <a:hueOff val="114395"/>
                <a:lumOff val="-24960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545" kern="0">
              <a:solidFill>
                <a:srgbClr val="FFFFFF"/>
              </a:solidFill>
              <a:latin typeface="+mn-lt"/>
              <a:ea typeface="+mn-ea"/>
              <a:sym typeface="Helvetica Neue Medium" panose="02000503000000020004"/>
            </a:endParaRPr>
          </a:p>
        </p:txBody>
      </p:sp>
      <p:sp>
        <p:nvSpPr>
          <p:cNvPr id="18" name="并列排除"/>
          <p:cNvSpPr/>
          <p:nvPr/>
        </p:nvSpPr>
        <p:spPr>
          <a:xfrm>
            <a:off x="8321125" y="2375943"/>
            <a:ext cx="1569392" cy="453181"/>
          </a:xfrm>
          <a:prstGeom prst="roundRect">
            <a:avLst>
              <a:gd name="adj" fmla="val 1633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kern="0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并列排除</a:t>
            </a:r>
            <a:endParaRPr sz="2400" b="1" kern="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线条"/>
          <p:cNvSpPr/>
          <p:nvPr/>
        </p:nvSpPr>
        <p:spPr>
          <a:xfrm>
            <a:off x="7569915" y="3683025"/>
            <a:ext cx="709911" cy="164083"/>
          </a:xfrm>
          <a:prstGeom prst="line">
            <a:avLst/>
          </a:prstGeom>
          <a:ln w="25400">
            <a:solidFill>
              <a:schemeClr val="accent1">
                <a:hueOff val="114395"/>
                <a:lumOff val="-24960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545" kern="0">
              <a:solidFill>
                <a:srgbClr val="FFFFFF"/>
              </a:solidFill>
              <a:latin typeface="+mn-lt"/>
              <a:ea typeface="+mn-ea"/>
              <a:sym typeface="Helvetica Neue Medium" panose="02000503000000020004"/>
            </a:endParaRPr>
          </a:p>
        </p:txBody>
      </p:sp>
      <p:sp>
        <p:nvSpPr>
          <p:cNvPr id="22" name="范围不符"/>
          <p:cNvSpPr/>
          <p:nvPr/>
        </p:nvSpPr>
        <p:spPr>
          <a:xfrm>
            <a:off x="8313312" y="3436343"/>
            <a:ext cx="1569392" cy="550292"/>
          </a:xfrm>
          <a:prstGeom prst="roundRect">
            <a:avLst>
              <a:gd name="adj" fmla="val 1633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kern="0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范围不符</a:t>
            </a:r>
            <a:endParaRPr sz="2400" b="1" kern="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线条"/>
          <p:cNvSpPr/>
          <p:nvPr/>
        </p:nvSpPr>
        <p:spPr>
          <a:xfrm>
            <a:off x="7569915" y="3763392"/>
            <a:ext cx="704329" cy="608335"/>
          </a:xfrm>
          <a:prstGeom prst="line">
            <a:avLst/>
          </a:prstGeom>
          <a:ln w="25400">
            <a:solidFill>
              <a:schemeClr val="accent1">
                <a:hueOff val="114395"/>
                <a:lumOff val="-24960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545" kern="0">
              <a:solidFill>
                <a:srgbClr val="FFFFFF"/>
              </a:solidFill>
              <a:latin typeface="+mn-lt"/>
              <a:ea typeface="+mn-ea"/>
              <a:sym typeface="Helvetica Neue Medium" panose="02000503000000020004"/>
            </a:endParaRPr>
          </a:p>
        </p:txBody>
      </p:sp>
      <p:sp>
        <p:nvSpPr>
          <p:cNvPr id="26" name="题干无关"/>
          <p:cNvSpPr/>
          <p:nvPr/>
        </p:nvSpPr>
        <p:spPr>
          <a:xfrm>
            <a:off x="8347913" y="4060304"/>
            <a:ext cx="1569392" cy="550292"/>
          </a:xfrm>
          <a:prstGeom prst="roundRect">
            <a:avLst>
              <a:gd name="adj" fmla="val 1633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kern="0" dirty="0" err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题干无关</a:t>
            </a:r>
            <a:endParaRPr sz="2400" b="1" kern="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线条"/>
          <p:cNvSpPr/>
          <p:nvPr/>
        </p:nvSpPr>
        <p:spPr>
          <a:xfrm>
            <a:off x="7684884" y="5422081"/>
            <a:ext cx="623963" cy="0"/>
          </a:xfrm>
          <a:prstGeom prst="line">
            <a:avLst/>
          </a:prstGeom>
          <a:ln w="25400">
            <a:solidFill>
              <a:schemeClr val="accent1">
                <a:hueOff val="114395"/>
                <a:lumOff val="-24960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sz="1545" kern="0">
              <a:solidFill>
                <a:srgbClr val="FFFFFF"/>
              </a:solidFill>
              <a:latin typeface="+mn-lt"/>
              <a:ea typeface="+mn-ea"/>
              <a:sym typeface="Helvetica Neue Medium" panose="02000503000000020004"/>
            </a:endParaRPr>
          </a:p>
        </p:txBody>
      </p:sp>
      <p:sp>
        <p:nvSpPr>
          <p:cNvPr id="30" name="同意替换"/>
          <p:cNvSpPr/>
          <p:nvPr/>
        </p:nvSpPr>
        <p:spPr>
          <a:xfrm>
            <a:off x="8347913" y="5047035"/>
            <a:ext cx="1569392" cy="661913"/>
          </a:xfrm>
          <a:prstGeom prst="roundRect">
            <a:avLst>
              <a:gd name="adj" fmla="val 16337"/>
            </a:avLst>
          </a:prstGeom>
          <a:solidFill>
            <a:schemeClr val="accent6">
              <a:satOff val="-15793"/>
              <a:lumOff val="-17542"/>
            </a:schemeClr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665" b="1" kern="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同意替换</a:t>
            </a:r>
            <a:endParaRPr sz="2665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并列排除"/>
          <p:cNvSpPr/>
          <p:nvPr/>
        </p:nvSpPr>
        <p:spPr>
          <a:xfrm>
            <a:off x="8321125" y="2911723"/>
            <a:ext cx="1569392" cy="465460"/>
          </a:xfrm>
          <a:prstGeom prst="roundRect">
            <a:avLst>
              <a:gd name="adj" fmla="val 1633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35718" tIns="35718" rIns="35718" bIns="35718" anchor="ctr"/>
          <a:lstStyle>
            <a:lvl1pPr>
              <a:defRPr sz="29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否定选项</a:t>
            </a:r>
            <a:endParaRPr sz="2400" b="1" kern="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66936" y="-290631"/>
            <a:ext cx="4824264" cy="2119685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ctr">
            <a:normAutofit/>
          </a:bodyPr>
          <a:lstStyle>
            <a:lvl1pPr marL="444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marL="889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2pPr>
            <a:lvl3pPr marL="1333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+mj-ea"/>
                <a:ea typeface="+mj-ea"/>
                <a:sym typeface="微软雅黑" panose="020B0503020204020204" charset="-122"/>
              </a:rPr>
              <a:t>多选题解题技巧</a:t>
            </a:r>
            <a:endParaRPr lang="zh-CN" altLang="en-US" sz="3600" dirty="0">
              <a:solidFill>
                <a:srgbClr val="002060"/>
              </a:solidFill>
              <a:latin typeface="+mj-ea"/>
              <a:ea typeface="+mj-ea"/>
              <a:sym typeface="微软雅黑" panose="020B0503020204020204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  <a:sym typeface="微软雅黑" panose="020B0503020204020204" charset="-122"/>
              </a:rPr>
              <a:t>审题</a:t>
            </a:r>
            <a:r>
              <a:rPr lang="en-US" altLang="zh-CN" b="1" dirty="0">
                <a:solidFill>
                  <a:srgbClr val="C00000"/>
                </a:solidFill>
                <a:latin typeface="+mj-ea"/>
                <a:ea typeface="+mj-ea"/>
                <a:sym typeface="微软雅黑" panose="020B0503020204020204" charset="-122"/>
              </a:rPr>
              <a:t>+</a:t>
            </a:r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  <a:sym typeface="微软雅黑" panose="020B0503020204020204" charset="-122"/>
              </a:rPr>
              <a:t>正选反除</a:t>
            </a:r>
            <a:endParaRPr lang="zh-CN" altLang="en-US" b="1" dirty="0">
              <a:solidFill>
                <a:srgbClr val="C00000"/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430713" y="555625"/>
            <a:ext cx="2609850" cy="568325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  <a:cs typeface="+mj-cs"/>
              </a:rPr>
              <a:t>10-1-2</a:t>
            </a:r>
            <a:r>
              <a:rPr lang="zh-CN" altLang="en-US" dirty="0">
                <a:solidFill>
                  <a:srgbClr val="FF0000"/>
                </a:solidFill>
                <a:cs typeface="+mj-cs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+mj-cs"/>
              </a:rPr>
              <a:t>p12</a:t>
            </a:r>
            <a:endParaRPr lang="zh-CN" altLang="en-US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25602" name="图片 4" descr="G:\剑10 Exercice\10-1-2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50" y="1628775"/>
            <a:ext cx="906145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2351088" y="4868863"/>
            <a:ext cx="2808287" cy="6477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735638" y="4805363"/>
            <a:ext cx="3960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同类项 </a:t>
            </a:r>
            <a:r>
              <a:rPr kumimoji="1" lang="en-US" altLang="zh-CN" sz="2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kumimoji="1" lang="zh-CN" altLang="en-US" sz="2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kumimoji="1" lang="zh-CN" altLang="en-US" sz="20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必然产生一个正确答案</a:t>
            </a:r>
            <a:endParaRPr kumimoji="1" lang="zh-CN" altLang="en-US" sz="20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5080000" y="284163"/>
            <a:ext cx="1763713" cy="5667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>
                <a:solidFill>
                  <a:srgbClr val="FF0000"/>
                </a:solidFill>
                <a:cs typeface="+mj-cs"/>
              </a:rPr>
              <a:t>8-1-2 p13</a:t>
            </a:r>
            <a:endParaRPr lang="zh-CN" altLang="en-US" sz="2800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23554" name="内容占位符 3" descr="微信图片_20171126091957.png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7175" y="1989138"/>
            <a:ext cx="9105900" cy="4084637"/>
          </a:xfrm>
        </p:spPr>
      </p:pic>
      <p:sp>
        <p:nvSpPr>
          <p:cNvPr id="23555" name="文本框 1"/>
          <p:cNvSpPr txBox="1">
            <a:spLocks noChangeArrowheads="1"/>
          </p:cNvSpPr>
          <p:nvPr/>
        </p:nvSpPr>
        <p:spPr bwMode="auto">
          <a:xfrm>
            <a:off x="4311650" y="1187450"/>
            <a:ext cx="3300413" cy="52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Dinosaur Museum</a:t>
            </a:r>
            <a:endParaRPr kumimoji="1"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2511425" y="4437063"/>
            <a:ext cx="37290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2511425" y="5157788"/>
            <a:ext cx="28638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2511425" y="5516563"/>
            <a:ext cx="3152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81788" y="4586288"/>
            <a:ext cx="2646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不属于同类项</a:t>
            </a:r>
            <a:endParaRPr kumimoji="1" lang="zh-CN" altLang="en-US" sz="3200" b="1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2650" y="676275"/>
            <a:ext cx="7886700" cy="1325563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1" lang="en-US" altLang="zh-CN" b="1" smtClean="0">
                <a:solidFill>
                  <a:schemeClr val="accent1">
                    <a:lumMod val="75000"/>
                  </a:schemeClr>
                </a:solidFill>
                <a:latin typeface="+mn-lt"/>
                <a:cs typeface="+mj-cs"/>
              </a:rPr>
              <a:t>Dinosaur Museum</a:t>
            </a:r>
            <a:endParaRPr kumimoji="1" lang="zh-CN" altLang="en-US" b="1" dirty="0">
              <a:solidFill>
                <a:schemeClr val="accent1">
                  <a:lumMod val="75000"/>
                </a:schemeClr>
              </a:solidFill>
              <a:latin typeface="+mn-lt"/>
              <a:cs typeface="+mj-cs"/>
            </a:endParaRPr>
          </a:p>
        </p:txBody>
      </p:sp>
      <p:pic>
        <p:nvPicPr>
          <p:cNvPr id="22530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9900" y="2224088"/>
            <a:ext cx="6172200" cy="314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5097"/>
                  </a:srgbClr>
                </a:solidFill>
              </a14:hiddenFill>
            </a:ext>
          </a:extLst>
        </p:spPr>
      </p:pic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227638" y="365125"/>
            <a:ext cx="17367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C8T1S2 P12</a:t>
            </a:r>
            <a:endParaRPr lang="zh-CN" altLang="en-US" sz="21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2"/>
          <p:cNvSpPr txBox="1">
            <a:spLocks noChangeArrowheads="1"/>
          </p:cNvSpPr>
          <p:nvPr/>
        </p:nvSpPr>
        <p:spPr bwMode="auto">
          <a:xfrm>
            <a:off x="398463" y="2671763"/>
            <a:ext cx="17367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C8T1S2 P12</a:t>
            </a:r>
            <a:endParaRPr lang="zh-CN" altLang="en-US" sz="21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11163"/>
            <a:ext cx="74993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789363"/>
            <a:ext cx="6829425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6024563" y="1052513"/>
            <a:ext cx="3224212" cy="431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456363" y="4294188"/>
            <a:ext cx="2592387" cy="503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6240463" y="1682750"/>
            <a:ext cx="4176712" cy="239553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0000"/>
                </a:solidFill>
                <a:latin typeface="HanziPen SC" charset="-122"/>
                <a:ea typeface="HanziPen SC" charset="-122"/>
                <a:cs typeface="HanziPen SC" charset="-122"/>
              </a:rPr>
              <a:t>听前：</a:t>
            </a:r>
            <a:endParaRPr lang="en-US" altLang="zh-CN" sz="1600" b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1600" b="1">
                <a:ea typeface="宋体" panose="02010600030101010101" pitchFamily="2" charset="-122"/>
              </a:rPr>
              <a:t>题干</a:t>
            </a:r>
            <a:endParaRPr lang="en-US" altLang="zh-CN" sz="1600" b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ea typeface="宋体" panose="02010600030101010101" pitchFamily="2" charset="-122"/>
              </a:rPr>
              <a:t>（划关键词</a:t>
            </a:r>
            <a:r>
              <a:rPr lang="en-US" altLang="zh-CN" sz="1600" b="1">
                <a:ea typeface="宋体" panose="02010600030101010101" pitchFamily="2" charset="-122"/>
              </a:rPr>
              <a:t>—</a:t>
            </a:r>
            <a:r>
              <a:rPr lang="zh-CN" altLang="en-US" sz="1600" b="1">
                <a:ea typeface="宋体" panose="02010600030101010101" pitchFamily="2" charset="-122"/>
              </a:rPr>
              <a:t>定位词，</a:t>
            </a:r>
            <a:r>
              <a:rPr lang="zh-CN" altLang="en-US" sz="1600" b="1">
                <a:solidFill>
                  <a:srgbClr val="FF0000"/>
                </a:solidFill>
                <a:ea typeface="宋体" panose="02010600030101010101" pitchFamily="2" charset="-122"/>
              </a:rPr>
              <a:t>限定词</a:t>
            </a:r>
            <a:r>
              <a:rPr lang="zh-CN" altLang="en-US" sz="1600" b="1">
                <a:ea typeface="宋体" panose="02010600030101010101" pitchFamily="2" charset="-122"/>
              </a:rPr>
              <a:t>）</a:t>
            </a:r>
            <a:endParaRPr lang="en-US" altLang="zh-CN" sz="1600" b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1600" b="1">
                <a:ea typeface="宋体" panose="02010600030101010101" pitchFamily="2" charset="-122"/>
              </a:rPr>
              <a:t>选项：</a:t>
            </a:r>
            <a:endParaRPr lang="en-US" altLang="zh-CN" sz="1600" b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ea typeface="宋体" panose="02010600030101010101" pitchFamily="2" charset="-122"/>
              </a:rPr>
              <a:t>      短：速记中文含义</a:t>
            </a:r>
            <a:endParaRPr lang="en-US" altLang="zh-CN" sz="1600" b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ea typeface="宋体" panose="02010600030101010101" pitchFamily="2" charset="-122"/>
              </a:rPr>
              <a:t>      长：划关键词</a:t>
            </a:r>
            <a:endParaRPr lang="en-US" altLang="zh-CN" sz="1600" b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1600" b="1" u="sng">
                <a:solidFill>
                  <a:srgbClr val="548235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注意</a:t>
            </a:r>
            <a:r>
              <a:rPr lang="zh-CN" altLang="en-US" sz="1600" b="1">
                <a:solidFill>
                  <a:srgbClr val="548235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：如有同类项，必然产生一个正确答案</a:t>
            </a:r>
            <a:endParaRPr lang="en-US" altLang="zh-CN" sz="1600" b="1">
              <a:solidFill>
                <a:srgbClr val="548235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1600" b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1600" b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1600" b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1600" b="1">
              <a:ea typeface="宋体" panose="02010600030101010101" pitchFamily="2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3863975" y="1412875"/>
            <a:ext cx="6477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3863975" y="4652963"/>
            <a:ext cx="863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2"/>
          <p:cNvSpPr txBox="1">
            <a:spLocks noChangeArrowheads="1"/>
          </p:cNvSpPr>
          <p:nvPr/>
        </p:nvSpPr>
        <p:spPr bwMode="auto">
          <a:xfrm>
            <a:off x="158750" y="2606675"/>
            <a:ext cx="1790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C8T1S2 P12</a:t>
            </a:r>
            <a:endParaRPr lang="zh-CN" altLang="en-US" sz="21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11163"/>
            <a:ext cx="74993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789363"/>
            <a:ext cx="6829425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3"/>
          <p:cNvSpPr txBox="1">
            <a:spLocks noChangeArrowheads="1"/>
          </p:cNvSpPr>
          <p:nvPr/>
        </p:nvSpPr>
        <p:spPr bwMode="auto">
          <a:xfrm>
            <a:off x="6500813" y="1700213"/>
            <a:ext cx="2736850" cy="296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16-18</a:t>
            </a:r>
            <a:endParaRPr lang="en-US" altLang="zh-CN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19-20</a:t>
            </a:r>
            <a:endParaRPr lang="en-US" altLang="zh-CN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endParaRPr lang="en-US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FontTx/>
              <a:buNone/>
            </a:pP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677" name="Rectangle 2"/>
          <p:cNvSpPr txBox="1">
            <a:spLocks noChangeArrowheads="1"/>
          </p:cNvSpPr>
          <p:nvPr/>
        </p:nvSpPr>
        <p:spPr bwMode="auto">
          <a:xfrm>
            <a:off x="5884863" y="36513"/>
            <a:ext cx="21590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等线 Light" panose="02010600030101010101" charset="-122"/>
              </a:rPr>
              <a:t>Answers</a:t>
            </a:r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等线 Light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2"/>
          <p:cNvSpPr txBox="1">
            <a:spLocks noChangeArrowheads="1"/>
          </p:cNvSpPr>
          <p:nvPr/>
        </p:nvSpPr>
        <p:spPr bwMode="auto">
          <a:xfrm>
            <a:off x="195263" y="1638300"/>
            <a:ext cx="1790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C8T1S2 P12</a:t>
            </a:r>
            <a:endParaRPr lang="zh-CN" altLang="en-US" sz="21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11163"/>
            <a:ext cx="74993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789363"/>
            <a:ext cx="6829425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006975" y="3227388"/>
            <a:ext cx="364331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handouts with questions and quizzes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2500" y="5030788"/>
            <a:ext cx="15906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documentaries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808538" y="1808163"/>
            <a:ext cx="4351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should not bring anything to eat or drinks</a:t>
            </a:r>
            <a:endParaRPr kumimoji="1" lang="zh-CN" altLang="en-US" sz="180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616075" y="4872038"/>
            <a:ext cx="8509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used to have</a:t>
            </a:r>
            <a:endParaRPr kumimoji="1" lang="zh-CN" altLang="en-US" sz="180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854575" y="2546350"/>
            <a:ext cx="103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180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 in</a:t>
            </a:r>
            <a:endParaRPr kumimoji="1" lang="zh-CN" altLang="en-US" sz="180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0213" y="2732088"/>
            <a:ext cx="105251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chemeClr val="accent1">
                    <a:lumMod val="75000"/>
                  </a:schemeClr>
                </a:solidFill>
              </a:rPr>
              <a:t>backpack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直线连接符 4"/>
          <p:cNvCxnSpPr>
            <a:endCxn id="11" idx="1"/>
          </p:cNvCxnSpPr>
          <p:nvPr/>
        </p:nvCxnSpPr>
        <p:spPr>
          <a:xfrm>
            <a:off x="4232275" y="2546350"/>
            <a:ext cx="622300" cy="1857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endCxn id="11" idx="1"/>
          </p:cNvCxnSpPr>
          <p:nvPr/>
        </p:nvCxnSpPr>
        <p:spPr>
          <a:xfrm flipV="1">
            <a:off x="4232275" y="2732088"/>
            <a:ext cx="622300" cy="1746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5997575" y="254635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寄存</a:t>
            </a:r>
            <a:endParaRPr kumimoji="1"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2227263" y="4895850"/>
            <a:ext cx="809625" cy="5413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2227263" y="5445125"/>
            <a:ext cx="809625" cy="3683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 flipV="1">
            <a:off x="2227263" y="5445125"/>
            <a:ext cx="8096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319838" y="5030788"/>
            <a:ext cx="87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纪录片</a:t>
            </a:r>
            <a:endParaRPr kumimoji="1" lang="zh-CN" altLang="en-US" sz="1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8" grpId="0"/>
      <p:bldP spid="10" grpId="0"/>
      <p:bldP spid="11" grpId="0"/>
      <p:bldP spid="2" grpId="0"/>
      <p:bldP spid="15" grpId="0"/>
      <p:bldP spid="23" grpId="0"/>
    </p:bldLst>
  </p:timing>
</p:sld>
</file>

<file path=ppt/tags/tag1.xml><?xml version="1.0" encoding="utf-8"?>
<p:tagLst xmlns:p="http://schemas.openxmlformats.org/presentationml/2006/main">
  <p:tag name="commondata" val="eyJoZGlkIjoiYjE0Mjg3Y2YyZmIyMjljODU1OTAzM2M1ZjU4YjRjNW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3588</Words>
  <Application>WPS 演示</Application>
  <PresentationFormat>宽屏</PresentationFormat>
  <Paragraphs>416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9" baseType="lpstr">
      <vt:lpstr>Arial</vt:lpstr>
      <vt:lpstr>宋体</vt:lpstr>
      <vt:lpstr>Wingdings</vt:lpstr>
      <vt:lpstr>Arial</vt:lpstr>
      <vt:lpstr>Calibri</vt:lpstr>
      <vt:lpstr>等线</vt:lpstr>
      <vt:lpstr>等线 Light</vt:lpstr>
      <vt:lpstr>Impact</vt:lpstr>
      <vt:lpstr>微软雅黑</vt:lpstr>
      <vt:lpstr>Hannotate SC</vt:lpstr>
      <vt:lpstr>HanziPen SC</vt:lpstr>
      <vt:lpstr>华文楷体</vt:lpstr>
      <vt:lpstr>黑体</vt:lpstr>
      <vt:lpstr>Arial Unicode MS</vt:lpstr>
      <vt:lpstr>楷体</vt:lpstr>
      <vt:lpstr>华文细黑</vt:lpstr>
      <vt:lpstr>Calibri Light</vt:lpstr>
      <vt:lpstr>Calibri</vt:lpstr>
      <vt:lpstr>Gill Sans Ultra Bold</vt:lpstr>
      <vt:lpstr>Times New Roman</vt:lpstr>
      <vt:lpstr>Comic Sans MS</vt:lpstr>
      <vt:lpstr>Wingdings 2</vt:lpstr>
      <vt:lpstr>Helvetica Neue Medium</vt:lpstr>
      <vt:lpstr>Helvetica Neue</vt:lpstr>
      <vt:lpstr>Office 主题</vt:lpstr>
      <vt:lpstr>自定义设计方案</vt:lpstr>
      <vt:lpstr>PowerPoint 演示文稿</vt:lpstr>
      <vt:lpstr>PowerPoint 演示文稿</vt:lpstr>
      <vt:lpstr>多选题解题步骤</vt:lpstr>
      <vt:lpstr>10-1-2 p12</vt:lpstr>
      <vt:lpstr>8-1-2 p13</vt:lpstr>
      <vt:lpstr>Dinosaur Museum</vt:lpstr>
      <vt:lpstr>PowerPoint 演示文稿</vt:lpstr>
      <vt:lpstr>PowerPoint 演示文稿</vt:lpstr>
      <vt:lpstr>PowerPoint 演示文稿</vt:lpstr>
      <vt:lpstr>多选题解题步骤</vt:lpstr>
      <vt:lpstr>单/多选题-时间限定考点</vt:lpstr>
      <vt:lpstr>时间限定考点多选题 practice</vt:lpstr>
      <vt:lpstr>11-2-2 p35</vt:lpstr>
      <vt:lpstr>PowerPoint 演示文稿</vt:lpstr>
      <vt:lpstr>11-2-2  p35</vt:lpstr>
      <vt:lpstr>12-7-2 p54</vt:lpstr>
      <vt:lpstr>12-7-2 p54</vt:lpstr>
      <vt:lpstr>12-7-2 p54</vt:lpstr>
      <vt:lpstr>10-1-2 p12</vt:lpstr>
      <vt:lpstr>10-1-2 p12</vt:lpstr>
      <vt:lpstr>10-1-2 p12</vt:lpstr>
      <vt:lpstr>10-1-2 p12</vt:lpstr>
      <vt:lpstr>PowerPoint 演示文稿</vt:lpstr>
      <vt:lpstr>Answers </vt:lpstr>
      <vt:lpstr>PowerPoint 演示文稿</vt:lpstr>
      <vt:lpstr>12-7-2 p54</vt:lpstr>
      <vt:lpstr>12-7-2 p54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332491745@qq.com</dc:creator>
  <cp:lastModifiedBy>Alfred</cp:lastModifiedBy>
  <cp:revision>26</cp:revision>
  <dcterms:created xsi:type="dcterms:W3CDTF">2022-02-10T10:18:00Z</dcterms:created>
  <dcterms:modified xsi:type="dcterms:W3CDTF">2024-04-24T00:53:25Z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9C7F659C235D4B8D867047AA5E433DAD_12</vt:lpwstr>
  </property>
  <property fmtid="{D5CDD505-2E9C-101B-9397-08002B2CF9AE}" pid="3" name="KSOProductBuildVer">
    <vt:lpwstr>2052-12.1.0.16729</vt:lpwstr>
  </property>
</Properties>
</file>