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459" r:id="rId2"/>
    <p:sldId id="460" r:id="rId3"/>
    <p:sldId id="461" r:id="rId4"/>
    <p:sldId id="346" r:id="rId5"/>
    <p:sldId id="373" r:id="rId6"/>
    <p:sldId id="462" r:id="rId7"/>
    <p:sldId id="267" r:id="rId8"/>
    <p:sldId id="314" r:id="rId9"/>
    <p:sldId id="329" r:id="rId10"/>
    <p:sldId id="271" r:id="rId11"/>
    <p:sldId id="463" r:id="rId12"/>
    <p:sldId id="330" r:id="rId13"/>
    <p:sldId id="274" r:id="rId14"/>
    <p:sldId id="492" r:id="rId15"/>
    <p:sldId id="493" r:id="rId16"/>
    <p:sldId id="494" r:id="rId17"/>
    <p:sldId id="398" r:id="rId18"/>
    <p:sldId id="402" r:id="rId19"/>
    <p:sldId id="464" r:id="rId20"/>
    <p:sldId id="465" r:id="rId21"/>
    <p:sldId id="283" r:id="rId22"/>
    <p:sldId id="401" r:id="rId23"/>
    <p:sldId id="406" r:id="rId24"/>
    <p:sldId id="466" r:id="rId25"/>
    <p:sldId id="288" r:id="rId26"/>
    <p:sldId id="428" r:id="rId27"/>
    <p:sldId id="408" r:id="rId28"/>
    <p:sldId id="432" r:id="rId29"/>
    <p:sldId id="289" r:id="rId30"/>
    <p:sldId id="431" r:id="rId31"/>
    <p:sldId id="491" r:id="rId32"/>
    <p:sldId id="441" r:id="rId33"/>
    <p:sldId id="438" r:id="rId34"/>
    <p:sldId id="439" r:id="rId35"/>
    <p:sldId id="440" r:id="rId36"/>
    <p:sldId id="331" r:id="rId37"/>
  </p:sldIdLst>
  <p:sldSz cx="13004800" cy="9753600"/>
  <p:notesSz cx="6858000" cy="9144000"/>
  <p:custDataLst>
    <p:tags r:id="rId40"/>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 xmlns:p15="http://schemas.microsoft.com/office/powerpoint/2012/main">
        <p15:guide id="1" orient="horz" pos="3072" userDrawn="1">
          <p15:clr>
            <a:srgbClr val="A4A3A4"/>
          </p15:clr>
        </p15:guide>
        <p15:guide id="2" pos="40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冰晖" initials="李" lastIdx="10" clrIdx="0"/>
  <p:cmAuthor id="1" name="Microsoft Office 用户" initials="Microsof" lastIdx="3" clrIdx="1"/>
  <p:cmAuthor id="2" name="作者" initials="A" lastIdx="1" clrIdx="1"/>
  <p:cmAuthor id="3" name="Guo Xiaojian" initials="GX" lastIdx="1" clrIdx="2"/>
  <p:cmAuthor id="4" name="always"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000000"/>
        </p14:laserClr>
      </p:ext>
      <p:ext uri="{2FDB2607-1784-4EEB-B798-7EB5836EED8A}">
        <p14:showMediaCtrls xmlns="" xmlns:p14="http://schemas.microsoft.com/office/powerpoint/2010/main" val="1"/>
      </p:ext>
    </p:extLst>
  </p:showPr>
  <p:clrMru>
    <a:srgbClr val="FF9300"/>
    <a:srgbClr val="009051"/>
    <a:srgbClr val="0432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524"/>
    <p:restoredTop sz="94609"/>
  </p:normalViewPr>
  <p:slideViewPr>
    <p:cSldViewPr snapToGrid="0" snapToObjects="1" showGuides="1">
      <p:cViewPr varScale="1">
        <p:scale>
          <a:sx n="46" d="100"/>
          <a:sy n="46" d="100"/>
        </p:scale>
        <p:origin x="-438" y="-102"/>
      </p:cViewPr>
      <p:guideLst>
        <p:guide orient="horz" pos="3072"/>
        <p:guide pos="409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cs typeface="黑体-简" panose="020000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黑体-简" panose="02000000000000000000" charset="-122"/>
              </a:rPr>
              <a:pPr/>
              <a:t>2024/5/26</a:t>
            </a:fld>
            <a:endParaRPr lang="zh-CN" altLang="en-US">
              <a:cs typeface="黑体-简" panose="020000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cs typeface="黑体-简" panose="020000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黑体-简" panose="02000000000000000000" charset="-122"/>
              </a:rPr>
              <a:pPr/>
              <a:t>‹#›</a:t>
            </a:fld>
            <a:endParaRPr lang="zh-CN" altLang="en-US">
              <a:cs typeface="黑体-简" panose="020000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ln>
            <a:miter lim="800000"/>
          </a:ln>
        </p:spPr>
      </p:sp>
      <p:sp>
        <p:nvSpPr>
          <p:cNvPr id="29699"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9700" name="灯片编号占位符 3"/>
          <p:cNvSpPr>
            <a:spLocks noGrp="1" noChangeArrowheads="1"/>
          </p:cNvSpPr>
          <p:nvPr>
            <p:ph type="sldNum" sz="quarter" idx="5"/>
          </p:nvPr>
        </p:nvSpPr>
        <p:spPr bwMode="auto">
          <a:noFill/>
          <a:ln>
            <a:miter lim="800000"/>
          </a:ln>
        </p:spPr>
        <p:txBody>
          <a:bodyPr/>
          <a:lstStyle/>
          <a:p>
            <a:fld id="{5392165B-5B38-413E-B78D-A312E3C8564C}" type="slidenum">
              <a:rPr lang="zh-CN" altLang="en-US"/>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lvl1pPr defTabSz="914400">
              <a:lnSpc>
                <a:spcPct val="100000"/>
              </a:lnSpc>
              <a:defRPr sz="1200">
                <a:latin typeface="Calibri" panose="020F0502020204030204"/>
                <a:ea typeface="Calibri" panose="020F0502020204030204"/>
                <a:cs typeface="Calibri" panose="020F0502020204030204"/>
                <a:sym typeface="Calibri" panose="020F0502020204030204"/>
              </a:defRPr>
            </a:lvl1pPr>
          </a:lstStyle>
          <a:p>
            <a:r>
              <a:t>Defend against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defTabSz="914400">
              <a:lnSpc>
                <a:spcPct val="100000"/>
              </a:lnSpc>
              <a:defRPr sz="1200">
                <a:latin typeface="Calibri" panose="020F0502020204030204"/>
                <a:ea typeface="Calibri" panose="020F0502020204030204"/>
                <a:cs typeface="Calibri" panose="020F0502020204030204"/>
                <a:sym typeface="Calibri" panose="020F0502020204030204"/>
              </a:defRPr>
            </a:lvl1p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defTabSz="914400">
              <a:lnSpc>
                <a:spcPct val="100000"/>
              </a:lnSpc>
              <a:defRPr sz="1200">
                <a:latin typeface="Calibri" panose="020F0502020204030204"/>
                <a:ea typeface="Calibri" panose="020F0502020204030204"/>
                <a:cs typeface="Calibri" panose="020F0502020204030204"/>
                <a:sym typeface="Calibri" panose="020F0502020204030204"/>
              </a:defRPr>
            </a:lvl1p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pPr defTabSz="914400">
              <a:lnSpc>
                <a:spcPct val="100000"/>
              </a:lnSpc>
              <a:defRPr sz="1200">
                <a:latin typeface="Calibri" panose="020F0502020204030204"/>
                <a:ea typeface="Calibri" panose="020F0502020204030204"/>
                <a:cs typeface="Calibri" panose="020F0502020204030204"/>
                <a:sym typeface="Calibri" panose="020F0502020204030204"/>
              </a:defRPr>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defTabSz="914400">
              <a:lnSpc>
                <a:spcPct val="100000"/>
              </a:lnSpc>
              <a:defRPr sz="1200">
                <a:latin typeface="Calibri" panose="020F0502020204030204"/>
                <a:ea typeface="Calibri" panose="020F0502020204030204"/>
                <a:cs typeface="Calibri" panose="020F0502020204030204"/>
                <a:sym typeface="Calibri" panose="020F0502020204030204"/>
              </a:defRPr>
            </a:lvl1p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5360" y="3029939"/>
            <a:ext cx="11054080" cy="2090702"/>
          </a:xfrm>
        </p:spPr>
        <p:txBody>
          <a:bodyPr/>
          <a:lstStyle/>
          <a:p>
            <a:r>
              <a:rPr lang="zh-CN" altLang="en-US" smtClean="0"/>
              <a:t>单击此处编辑母版标题样式</a:t>
            </a:r>
            <a:endParaRPr lang="en-GB"/>
          </a:p>
        </p:txBody>
      </p:sp>
      <p:sp>
        <p:nvSpPr>
          <p:cNvPr id="3" name="副标题 2"/>
          <p:cNvSpPr>
            <a:spLocks noGrp="1"/>
          </p:cNvSpPr>
          <p:nvPr>
            <p:ph type="subTitle" idx="1"/>
          </p:nvPr>
        </p:nvSpPr>
        <p:spPr>
          <a:xfrm>
            <a:off x="1950720" y="5527040"/>
            <a:ext cx="9103360" cy="2492587"/>
          </a:xfrm>
        </p:spPr>
        <p:txBody>
          <a:bodyPr/>
          <a:lstStyle>
            <a:lvl1pPr marL="0" indent="0" algn="ctr">
              <a:buNone/>
              <a:defRPr/>
            </a:lvl1pPr>
            <a:lvl2pPr marL="650240" indent="0" algn="ctr">
              <a:buNone/>
              <a:defRPr/>
            </a:lvl2pPr>
            <a:lvl3pPr marL="1300480" indent="0" algn="ctr">
              <a:buNone/>
              <a:defRPr/>
            </a:lvl3pPr>
            <a:lvl4pPr marL="1950720" indent="0" algn="ctr">
              <a:buNone/>
              <a:defRPr/>
            </a:lvl4pPr>
            <a:lvl5pPr marL="2600960" indent="0" algn="ctr">
              <a:buNone/>
              <a:defRPr/>
            </a:lvl5pPr>
            <a:lvl6pPr marL="3251200" indent="0" algn="ctr">
              <a:buNone/>
              <a:defRPr/>
            </a:lvl6pPr>
            <a:lvl7pPr marL="3901440" indent="0" algn="ctr">
              <a:buNone/>
              <a:defRPr/>
            </a:lvl7pPr>
            <a:lvl8pPr marL="4551680" indent="0" algn="ctr">
              <a:buNone/>
              <a:defRPr/>
            </a:lvl8pPr>
            <a:lvl9pPr marL="5201920" indent="0" algn="ctr">
              <a:buNone/>
              <a:defRPr/>
            </a:lvl9pPr>
          </a:lstStyle>
          <a:p>
            <a:r>
              <a:rPr lang="zh-CN" altLang="en-US" smtClean="0"/>
              <a:t>单击此处编辑母版副标题样式</a:t>
            </a:r>
            <a:endParaRPr lang="en-GB"/>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44285" y="882792"/>
            <a:ext cx="2926080" cy="8281529"/>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666045" y="882792"/>
            <a:ext cx="8561493" cy="828152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290" y="6267592"/>
            <a:ext cx="11054080" cy="1937173"/>
          </a:xfrm>
        </p:spPr>
        <p:txBody>
          <a:bodyPr anchor="t"/>
          <a:lstStyle>
            <a:lvl1pPr algn="l">
              <a:defRPr sz="5690" b="1" cap="all"/>
            </a:lvl1pPr>
          </a:lstStyle>
          <a:p>
            <a:r>
              <a:rPr lang="zh-CN" altLang="en-US" smtClean="0"/>
              <a:t>单击此处编辑母版标题样式</a:t>
            </a:r>
            <a:endParaRPr lang="en-GB"/>
          </a:p>
        </p:txBody>
      </p:sp>
      <p:sp>
        <p:nvSpPr>
          <p:cNvPr id="3" name="文本占位符 2"/>
          <p:cNvSpPr>
            <a:spLocks noGrp="1"/>
          </p:cNvSpPr>
          <p:nvPr>
            <p:ph type="body" idx="1"/>
          </p:nvPr>
        </p:nvSpPr>
        <p:spPr>
          <a:xfrm>
            <a:off x="1027290" y="4133993"/>
            <a:ext cx="11054080" cy="2133599"/>
          </a:xfrm>
        </p:spPr>
        <p:txBody>
          <a:bodyPr anchor="b"/>
          <a:lstStyle>
            <a:lvl1pPr marL="0" indent="0">
              <a:buNone/>
              <a:defRPr sz="2845"/>
            </a:lvl1pPr>
            <a:lvl2pPr marL="650240" indent="0">
              <a:buNone/>
              <a:defRPr sz="2560"/>
            </a:lvl2pPr>
            <a:lvl3pPr marL="1300480" indent="0">
              <a:buNone/>
              <a:defRPr sz="2275"/>
            </a:lvl3pPr>
            <a:lvl4pPr marL="1950720" indent="0">
              <a:buNone/>
              <a:defRPr sz="1990"/>
            </a:lvl4pPr>
            <a:lvl5pPr marL="2600960" indent="0">
              <a:buNone/>
              <a:defRPr sz="1990"/>
            </a:lvl5pPr>
            <a:lvl6pPr marL="3251200" indent="0">
              <a:buNone/>
              <a:defRPr sz="1990"/>
            </a:lvl6pPr>
            <a:lvl7pPr marL="3901440" indent="0">
              <a:buNone/>
              <a:defRPr sz="1990"/>
            </a:lvl7pPr>
            <a:lvl8pPr marL="4551680" indent="0">
              <a:buNone/>
              <a:defRPr sz="1990"/>
            </a:lvl8pPr>
            <a:lvl9pPr marL="5201920" indent="0">
              <a:buNone/>
              <a:defRPr sz="199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666045" y="2727396"/>
            <a:ext cx="5743787" cy="6436925"/>
          </a:xfrm>
        </p:spPr>
        <p:txBody>
          <a:bodyPr/>
          <a:lstStyle>
            <a:lvl1pPr>
              <a:defRPr sz="3980"/>
            </a:lvl1pPr>
            <a:lvl2pPr>
              <a:defRPr sz="3415"/>
            </a:lvl2pPr>
            <a:lvl3pPr>
              <a:defRPr sz="2845"/>
            </a:lvl3pPr>
            <a:lvl4pPr>
              <a:defRPr sz="2560"/>
            </a:lvl4pPr>
            <a:lvl5pPr>
              <a:defRPr sz="2560"/>
            </a:lvl5pPr>
            <a:lvl6pPr>
              <a:defRPr sz="2560"/>
            </a:lvl6pPr>
            <a:lvl7pPr>
              <a:defRPr sz="2560"/>
            </a:lvl7pPr>
            <a:lvl8pPr>
              <a:defRPr sz="2560"/>
            </a:lvl8pPr>
            <a:lvl9pPr>
              <a:defRPr sz="256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内容占位符 3"/>
          <p:cNvSpPr>
            <a:spLocks noGrp="1"/>
          </p:cNvSpPr>
          <p:nvPr>
            <p:ph sz="half" idx="2"/>
          </p:nvPr>
        </p:nvSpPr>
        <p:spPr>
          <a:xfrm>
            <a:off x="6626578" y="2727396"/>
            <a:ext cx="5743787" cy="6436925"/>
          </a:xfrm>
        </p:spPr>
        <p:txBody>
          <a:bodyPr/>
          <a:lstStyle>
            <a:lvl1pPr>
              <a:defRPr sz="3980"/>
            </a:lvl1pPr>
            <a:lvl2pPr>
              <a:defRPr sz="3415"/>
            </a:lvl2pPr>
            <a:lvl3pPr>
              <a:defRPr sz="2845"/>
            </a:lvl3pPr>
            <a:lvl4pPr>
              <a:defRPr sz="2560"/>
            </a:lvl4pPr>
            <a:lvl5pPr>
              <a:defRPr sz="2560"/>
            </a:lvl5pPr>
            <a:lvl6pPr>
              <a:defRPr sz="2560"/>
            </a:lvl6pPr>
            <a:lvl7pPr>
              <a:defRPr sz="2560"/>
            </a:lvl7pPr>
            <a:lvl8pPr>
              <a:defRPr sz="2560"/>
            </a:lvl8pPr>
            <a:lvl9pPr>
              <a:defRPr sz="256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240" y="390596"/>
            <a:ext cx="11704320" cy="1625600"/>
          </a:xfrm>
        </p:spPr>
        <p:txBody>
          <a:bodyPr/>
          <a:lstStyle>
            <a:lvl1pPr>
              <a:defRPr/>
            </a:lvl1pPr>
          </a:lstStyle>
          <a:p>
            <a:r>
              <a:rPr lang="zh-CN" altLang="en-US" smtClean="0"/>
              <a:t>单击此处编辑母版标题样式</a:t>
            </a:r>
            <a:endParaRPr lang="en-GB"/>
          </a:p>
        </p:txBody>
      </p:sp>
      <p:sp>
        <p:nvSpPr>
          <p:cNvPr id="3" name="文本占位符 2"/>
          <p:cNvSpPr>
            <a:spLocks noGrp="1"/>
          </p:cNvSpPr>
          <p:nvPr>
            <p:ph type="body" idx="1"/>
          </p:nvPr>
        </p:nvSpPr>
        <p:spPr>
          <a:xfrm>
            <a:off x="650240" y="2183272"/>
            <a:ext cx="5746045" cy="909884"/>
          </a:xfrm>
        </p:spPr>
        <p:txBody>
          <a:bodyPr anchor="b"/>
          <a:lstStyle>
            <a:lvl1pPr marL="0" indent="0">
              <a:buNone/>
              <a:defRPr sz="3415" b="1"/>
            </a:lvl1pPr>
            <a:lvl2pPr marL="650240" indent="0">
              <a:buNone/>
              <a:defRPr sz="2845" b="1"/>
            </a:lvl2pPr>
            <a:lvl3pPr marL="1300480" indent="0">
              <a:buNone/>
              <a:defRPr sz="2560" b="1"/>
            </a:lvl3pPr>
            <a:lvl4pPr marL="1950720" indent="0">
              <a:buNone/>
              <a:defRPr sz="2275" b="1"/>
            </a:lvl4pPr>
            <a:lvl5pPr marL="2600960" indent="0">
              <a:buNone/>
              <a:defRPr sz="2275" b="1"/>
            </a:lvl5pPr>
            <a:lvl6pPr marL="3251200" indent="0">
              <a:buNone/>
              <a:defRPr sz="2275" b="1"/>
            </a:lvl6pPr>
            <a:lvl7pPr marL="3901440" indent="0">
              <a:buNone/>
              <a:defRPr sz="2275" b="1"/>
            </a:lvl7pPr>
            <a:lvl8pPr marL="4551680" indent="0">
              <a:buNone/>
              <a:defRPr sz="2275" b="1"/>
            </a:lvl8pPr>
            <a:lvl9pPr marL="5201920" indent="0">
              <a:buNone/>
              <a:defRPr sz="2275" b="1"/>
            </a:lvl9pPr>
          </a:lstStyle>
          <a:p>
            <a:pPr lvl="0"/>
            <a:r>
              <a:rPr lang="zh-CN" altLang="en-US" smtClean="0"/>
              <a:t>单击此处编辑母版文本样式</a:t>
            </a:r>
          </a:p>
        </p:txBody>
      </p:sp>
      <p:sp>
        <p:nvSpPr>
          <p:cNvPr id="4" name="内容占位符 3"/>
          <p:cNvSpPr>
            <a:spLocks noGrp="1"/>
          </p:cNvSpPr>
          <p:nvPr>
            <p:ph sz="half" idx="2"/>
          </p:nvPr>
        </p:nvSpPr>
        <p:spPr>
          <a:xfrm>
            <a:off x="650240" y="3093155"/>
            <a:ext cx="5746045" cy="5619610"/>
          </a:xfrm>
        </p:spPr>
        <p:txBody>
          <a:bodyPr/>
          <a:lstStyle>
            <a:lvl1pPr>
              <a:defRPr sz="3415"/>
            </a:lvl1pPr>
            <a:lvl2pPr>
              <a:defRPr sz="2845"/>
            </a:lvl2pPr>
            <a:lvl3pPr>
              <a:defRPr sz="2560"/>
            </a:lvl3pPr>
            <a:lvl4pPr>
              <a:defRPr sz="2275"/>
            </a:lvl4pPr>
            <a:lvl5pPr>
              <a:defRPr sz="2275"/>
            </a:lvl5pPr>
            <a:lvl6pPr>
              <a:defRPr sz="2275"/>
            </a:lvl6pPr>
            <a:lvl7pPr>
              <a:defRPr sz="2275"/>
            </a:lvl7pPr>
            <a:lvl8pPr>
              <a:defRPr sz="2275"/>
            </a:lvl8pPr>
            <a:lvl9pPr>
              <a:defRPr sz="227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5" name="文本占位符 4"/>
          <p:cNvSpPr>
            <a:spLocks noGrp="1"/>
          </p:cNvSpPr>
          <p:nvPr>
            <p:ph type="body" sz="quarter" idx="3"/>
          </p:nvPr>
        </p:nvSpPr>
        <p:spPr>
          <a:xfrm>
            <a:off x="6606259" y="2183272"/>
            <a:ext cx="5748302" cy="909884"/>
          </a:xfrm>
        </p:spPr>
        <p:txBody>
          <a:bodyPr anchor="b"/>
          <a:lstStyle>
            <a:lvl1pPr marL="0" indent="0">
              <a:buNone/>
              <a:defRPr sz="3415" b="1"/>
            </a:lvl1pPr>
            <a:lvl2pPr marL="650240" indent="0">
              <a:buNone/>
              <a:defRPr sz="2845" b="1"/>
            </a:lvl2pPr>
            <a:lvl3pPr marL="1300480" indent="0">
              <a:buNone/>
              <a:defRPr sz="2560" b="1"/>
            </a:lvl3pPr>
            <a:lvl4pPr marL="1950720" indent="0">
              <a:buNone/>
              <a:defRPr sz="2275" b="1"/>
            </a:lvl4pPr>
            <a:lvl5pPr marL="2600960" indent="0">
              <a:buNone/>
              <a:defRPr sz="2275" b="1"/>
            </a:lvl5pPr>
            <a:lvl6pPr marL="3251200" indent="0">
              <a:buNone/>
              <a:defRPr sz="2275" b="1"/>
            </a:lvl6pPr>
            <a:lvl7pPr marL="3901440" indent="0">
              <a:buNone/>
              <a:defRPr sz="2275" b="1"/>
            </a:lvl7pPr>
            <a:lvl8pPr marL="4551680" indent="0">
              <a:buNone/>
              <a:defRPr sz="2275" b="1"/>
            </a:lvl8pPr>
            <a:lvl9pPr marL="5201920" indent="0">
              <a:buNone/>
              <a:defRPr sz="2275" b="1"/>
            </a:lvl9pPr>
          </a:lstStyle>
          <a:p>
            <a:pPr lvl="0"/>
            <a:r>
              <a:rPr lang="zh-CN" altLang="en-US" smtClean="0"/>
              <a:t>单击此处编辑母版文本样式</a:t>
            </a:r>
          </a:p>
        </p:txBody>
      </p:sp>
      <p:sp>
        <p:nvSpPr>
          <p:cNvPr id="6" name="内容占位符 5"/>
          <p:cNvSpPr>
            <a:spLocks noGrp="1"/>
          </p:cNvSpPr>
          <p:nvPr>
            <p:ph sz="quarter" idx="4"/>
          </p:nvPr>
        </p:nvSpPr>
        <p:spPr>
          <a:xfrm>
            <a:off x="6606259" y="3093155"/>
            <a:ext cx="5748302" cy="5619610"/>
          </a:xfrm>
        </p:spPr>
        <p:txBody>
          <a:bodyPr/>
          <a:lstStyle>
            <a:lvl1pPr>
              <a:defRPr sz="3415"/>
            </a:lvl1pPr>
            <a:lvl2pPr>
              <a:defRPr sz="2845"/>
            </a:lvl2pPr>
            <a:lvl3pPr>
              <a:defRPr sz="2560"/>
            </a:lvl3pPr>
            <a:lvl4pPr>
              <a:defRPr sz="2275"/>
            </a:lvl4pPr>
            <a:lvl5pPr>
              <a:defRPr sz="2275"/>
            </a:lvl5pPr>
            <a:lvl6pPr>
              <a:defRPr sz="2275"/>
            </a:lvl6pPr>
            <a:lvl7pPr>
              <a:defRPr sz="2275"/>
            </a:lvl7pPr>
            <a:lvl8pPr>
              <a:defRPr sz="2275"/>
            </a:lvl8pPr>
            <a:lvl9pPr>
              <a:defRPr sz="227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241" y="388338"/>
            <a:ext cx="4278490" cy="1652693"/>
          </a:xfrm>
        </p:spPr>
        <p:txBody>
          <a:bodyPr anchor="b"/>
          <a:lstStyle>
            <a:lvl1pPr algn="l">
              <a:defRPr sz="2845" b="1"/>
            </a:lvl1pPr>
          </a:lstStyle>
          <a:p>
            <a:r>
              <a:rPr lang="zh-CN" altLang="en-US" smtClean="0"/>
              <a:t>单击此处编辑母版标题样式</a:t>
            </a:r>
            <a:endParaRPr lang="en-GB"/>
          </a:p>
        </p:txBody>
      </p:sp>
      <p:sp>
        <p:nvSpPr>
          <p:cNvPr id="3" name="内容占位符 2"/>
          <p:cNvSpPr>
            <a:spLocks noGrp="1"/>
          </p:cNvSpPr>
          <p:nvPr>
            <p:ph idx="1"/>
          </p:nvPr>
        </p:nvSpPr>
        <p:spPr>
          <a:xfrm>
            <a:off x="5084516" y="388339"/>
            <a:ext cx="7270044" cy="8324427"/>
          </a:xfrm>
        </p:spPr>
        <p:txBody>
          <a:bodyPr/>
          <a:lstStyle>
            <a:lvl1pPr>
              <a:defRPr sz="4550"/>
            </a:lvl1pPr>
            <a:lvl2pPr>
              <a:defRPr sz="3980"/>
            </a:lvl2pPr>
            <a:lvl3pPr>
              <a:defRPr sz="3415"/>
            </a:lvl3pPr>
            <a:lvl4pPr>
              <a:defRPr sz="2845"/>
            </a:lvl4pPr>
            <a:lvl5pPr>
              <a:defRPr sz="2845"/>
            </a:lvl5pPr>
            <a:lvl6pPr>
              <a:defRPr sz="2845"/>
            </a:lvl6pPr>
            <a:lvl7pPr>
              <a:defRPr sz="2845"/>
            </a:lvl7pPr>
            <a:lvl8pPr>
              <a:defRPr sz="2845"/>
            </a:lvl8pPr>
            <a:lvl9pPr>
              <a:defRPr sz="284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文本占位符 3"/>
          <p:cNvSpPr>
            <a:spLocks noGrp="1"/>
          </p:cNvSpPr>
          <p:nvPr>
            <p:ph type="body" sz="half" idx="2"/>
          </p:nvPr>
        </p:nvSpPr>
        <p:spPr>
          <a:xfrm>
            <a:off x="650241" y="2041032"/>
            <a:ext cx="4278490" cy="6671734"/>
          </a:xfrm>
        </p:spPr>
        <p:txBody>
          <a:bodyPr/>
          <a:lstStyle>
            <a:lvl1pPr marL="0" indent="0">
              <a:buNone/>
              <a:defRPr sz="1990"/>
            </a:lvl1pPr>
            <a:lvl2pPr marL="650240" indent="0">
              <a:buNone/>
              <a:defRPr sz="1705"/>
            </a:lvl2pPr>
            <a:lvl3pPr marL="1300480" indent="0">
              <a:buNone/>
              <a:defRPr sz="1420"/>
            </a:lvl3pPr>
            <a:lvl4pPr marL="1950720" indent="0">
              <a:buNone/>
              <a:defRPr sz="1280"/>
            </a:lvl4pPr>
            <a:lvl5pPr marL="2600960" indent="0">
              <a:buNone/>
              <a:defRPr sz="1280"/>
            </a:lvl5pPr>
            <a:lvl6pPr marL="3251200" indent="0">
              <a:buNone/>
              <a:defRPr sz="1280"/>
            </a:lvl6pPr>
            <a:lvl7pPr marL="3901440" indent="0">
              <a:buNone/>
              <a:defRPr sz="1280"/>
            </a:lvl7pPr>
            <a:lvl8pPr marL="4551680" indent="0">
              <a:buNone/>
              <a:defRPr sz="1280"/>
            </a:lvl8pPr>
            <a:lvl9pPr marL="5201920" indent="0">
              <a:buNone/>
              <a:defRPr sz="128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032" y="6827520"/>
            <a:ext cx="7802880" cy="806027"/>
          </a:xfrm>
        </p:spPr>
        <p:txBody>
          <a:bodyPr anchor="b"/>
          <a:lstStyle>
            <a:lvl1pPr algn="l">
              <a:defRPr sz="2845" b="1"/>
            </a:lvl1pPr>
          </a:lstStyle>
          <a:p>
            <a:r>
              <a:rPr lang="zh-CN" altLang="en-US" smtClean="0"/>
              <a:t>单击此处编辑母版标题样式</a:t>
            </a:r>
            <a:endParaRPr lang="en-GB"/>
          </a:p>
        </p:txBody>
      </p:sp>
      <p:sp>
        <p:nvSpPr>
          <p:cNvPr id="3" name="图片占位符 2"/>
          <p:cNvSpPr>
            <a:spLocks noGrp="1"/>
          </p:cNvSpPr>
          <p:nvPr>
            <p:ph type="pic" idx="1" hasCustomPrompt="1"/>
          </p:nvPr>
        </p:nvSpPr>
        <p:spPr>
          <a:xfrm>
            <a:off x="2549032" y="871502"/>
            <a:ext cx="7802880" cy="5852160"/>
          </a:xfrm>
        </p:spPr>
        <p:txBody>
          <a:bodyPr/>
          <a:lstStyle>
            <a:lvl1pPr marL="0" indent="0">
              <a:buNone/>
              <a:defRPr sz="4550"/>
            </a:lvl1pPr>
            <a:lvl2pPr marL="650240" indent="0">
              <a:buNone/>
              <a:defRPr sz="3980"/>
            </a:lvl2pPr>
            <a:lvl3pPr marL="1300480" indent="0">
              <a:buNone/>
              <a:defRPr sz="3415"/>
            </a:lvl3pPr>
            <a:lvl4pPr marL="1950720" indent="0">
              <a:buNone/>
              <a:defRPr sz="2845"/>
            </a:lvl4pPr>
            <a:lvl5pPr marL="2600960" indent="0">
              <a:buNone/>
              <a:defRPr sz="2845"/>
            </a:lvl5pPr>
            <a:lvl6pPr marL="3251200" indent="0">
              <a:buNone/>
              <a:defRPr sz="2845"/>
            </a:lvl6pPr>
            <a:lvl7pPr marL="3901440" indent="0">
              <a:buNone/>
              <a:defRPr sz="2845"/>
            </a:lvl7pPr>
            <a:lvl8pPr marL="4551680" indent="0">
              <a:buNone/>
              <a:defRPr sz="2845"/>
            </a:lvl8pPr>
            <a:lvl9pPr marL="5201920" indent="0">
              <a:buNone/>
              <a:defRPr sz="2845"/>
            </a:lvl9pPr>
          </a:lstStyle>
          <a:p>
            <a:r>
              <a:rPr lang="zh-CN" altLang="en-US" smtClean="0"/>
              <a:t>将图片拖动到占位符，或单击添加图标</a:t>
            </a:r>
            <a:endParaRPr lang="en-GB"/>
          </a:p>
        </p:txBody>
      </p:sp>
      <p:sp>
        <p:nvSpPr>
          <p:cNvPr id="4" name="文本占位符 3"/>
          <p:cNvSpPr>
            <a:spLocks noGrp="1"/>
          </p:cNvSpPr>
          <p:nvPr>
            <p:ph type="body" sz="half" idx="2"/>
          </p:nvPr>
        </p:nvSpPr>
        <p:spPr>
          <a:xfrm>
            <a:off x="2549032" y="7633547"/>
            <a:ext cx="7802880" cy="1144693"/>
          </a:xfrm>
        </p:spPr>
        <p:txBody>
          <a:bodyPr/>
          <a:lstStyle>
            <a:lvl1pPr marL="0" indent="0">
              <a:buNone/>
              <a:defRPr sz="1990"/>
            </a:lvl1pPr>
            <a:lvl2pPr marL="650240" indent="0">
              <a:buNone/>
              <a:defRPr sz="1705"/>
            </a:lvl2pPr>
            <a:lvl3pPr marL="1300480" indent="0">
              <a:buNone/>
              <a:defRPr sz="1420"/>
            </a:lvl3pPr>
            <a:lvl4pPr marL="1950720" indent="0">
              <a:buNone/>
              <a:defRPr sz="1280"/>
            </a:lvl4pPr>
            <a:lvl5pPr marL="2600960" indent="0">
              <a:buNone/>
              <a:defRPr sz="1280"/>
            </a:lvl5pPr>
            <a:lvl6pPr marL="3251200" indent="0">
              <a:buNone/>
              <a:defRPr sz="1280"/>
            </a:lvl6pPr>
            <a:lvl7pPr marL="3901440" indent="0">
              <a:buNone/>
              <a:defRPr sz="1280"/>
            </a:lvl7pPr>
            <a:lvl8pPr marL="4551680" indent="0">
              <a:buNone/>
              <a:defRPr sz="1280"/>
            </a:lvl8pPr>
            <a:lvl9pPr marL="5201920" indent="0">
              <a:buNone/>
              <a:defRPr sz="128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6CB4B4D-7CA3-9044-876B-883B54F8677D}" type="slidenum">
              <a:rPr lang="uk-UA" smtClean="0"/>
              <a:pPr/>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66045" y="882792"/>
            <a:ext cx="11704320" cy="162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p>
        </p:txBody>
      </p:sp>
      <p:sp>
        <p:nvSpPr>
          <p:cNvPr id="1027" name="文本占位符 2"/>
          <p:cNvSpPr>
            <a:spLocks noGrp="1" noChangeArrowheads="1"/>
          </p:cNvSpPr>
          <p:nvPr>
            <p:ph type="body" idx="1"/>
          </p:nvPr>
        </p:nvSpPr>
        <p:spPr bwMode="auto">
          <a:xfrm>
            <a:off x="666045" y="2727396"/>
            <a:ext cx="11704320" cy="6436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650240" y="9040143"/>
            <a:ext cx="3034453" cy="519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705">
                <a:solidFill>
                  <a:srgbClr val="898989"/>
                </a:solidFill>
                <a:latin typeface="Calibri" panose="020F0502020204030204" pitchFamily="34" charset="0"/>
                <a:cs typeface="黑体-简" panose="02000000000000000000" charset="-122"/>
              </a:defRPr>
            </a:lvl1pPr>
          </a:lstStyle>
          <a:p>
            <a:pPr fontAlgn="base">
              <a:spcBef>
                <a:spcPct val="0"/>
              </a:spcBef>
              <a:spcAft>
                <a:spcPct val="0"/>
              </a:spcAft>
              <a:buFont typeface="Arial" panose="020B0604020202090204" pitchFamily="34" charset="0"/>
              <a:buNone/>
            </a:pPr>
            <a:endParaRPr lang="zh-CN" altLang="en-US">
              <a:ea typeface="宋体" pitchFamily="2" charset="-122"/>
            </a:endParaRPr>
          </a:p>
        </p:txBody>
      </p:sp>
      <p:sp>
        <p:nvSpPr>
          <p:cNvPr id="1029" name="页脚占位符 4"/>
          <p:cNvSpPr>
            <a:spLocks noGrp="1" noChangeArrowheads="1"/>
          </p:cNvSpPr>
          <p:nvPr>
            <p:ph type="ftr" sz="quarter" idx="3"/>
          </p:nvPr>
        </p:nvSpPr>
        <p:spPr bwMode="auto">
          <a:xfrm>
            <a:off x="4443307" y="9040143"/>
            <a:ext cx="4118187" cy="519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705">
                <a:solidFill>
                  <a:srgbClr val="898989"/>
                </a:solidFill>
                <a:latin typeface="Calibri" panose="020F0502020204030204" pitchFamily="34" charset="0"/>
                <a:cs typeface="黑体-简" panose="02000000000000000000" charset="-122"/>
              </a:defRPr>
            </a:lvl1pPr>
          </a:lstStyle>
          <a:p>
            <a:pPr fontAlgn="base">
              <a:spcBef>
                <a:spcPct val="0"/>
              </a:spcBef>
              <a:spcAft>
                <a:spcPct val="0"/>
              </a:spcAft>
              <a:buFont typeface="Arial" panose="020B0604020202090204" pitchFamily="34" charset="0"/>
              <a:buNone/>
            </a:pPr>
            <a:endParaRPr lang="zh-CN" altLang="en-US">
              <a:ea typeface="宋体" pitchFamily="2" charset="-122"/>
            </a:endParaRPr>
          </a:p>
        </p:txBody>
      </p:sp>
      <p:sp>
        <p:nvSpPr>
          <p:cNvPr id="1030" name="灯片编号占位符 5"/>
          <p:cNvSpPr>
            <a:spLocks noGrp="1" noChangeArrowheads="1"/>
          </p:cNvSpPr>
          <p:nvPr>
            <p:ph type="sldNum" sz="quarter" idx="4"/>
          </p:nvPr>
        </p:nvSpPr>
        <p:spPr bwMode="auto">
          <a:xfrm>
            <a:off x="9320107" y="9040143"/>
            <a:ext cx="3034453" cy="519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705">
                <a:solidFill>
                  <a:srgbClr val="898989"/>
                </a:solidFill>
                <a:latin typeface="Calibri" panose="020F0502020204030204" pitchFamily="34" charset="0"/>
                <a:cs typeface="黑体-简" panose="02000000000000000000" charset="-122"/>
              </a:defRPr>
            </a:lvl1pPr>
          </a:lstStyle>
          <a:p>
            <a:fld id="{86CB4B4D-7CA3-9044-876B-883B54F8677D}" type="slidenum">
              <a:rPr lang="uk-UA" smtClean="0"/>
              <a:pPr/>
              <a:t>‹#›</a:t>
            </a:fld>
            <a:endParaRPr lang="uk-UA"/>
          </a:p>
        </p:txBody>
      </p:sp>
      <p:pic>
        <p:nvPicPr>
          <p:cNvPr id="1031" name="Picture 2" descr="IELTS_lgo"/>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11214383" y="63218"/>
            <a:ext cx="1677528" cy="79248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1032" name="Picture 8" descr="雅思白金级LOGO-透明底-用在浅色PPT背景上"/>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255129" y="-36124"/>
            <a:ext cx="4502010" cy="1126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6260" b="1">
          <a:solidFill>
            <a:srgbClr val="0033CC"/>
          </a:solidFill>
          <a:latin typeface="黑体-简" panose="02000000000000000000" charset="-122"/>
          <a:ea typeface="+mj-ea"/>
          <a:cs typeface="黑体-简" panose="02000000000000000000" charset="-122"/>
        </a:defRPr>
      </a:lvl1pPr>
      <a:lvl2pPr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2pPr>
      <a:lvl3pPr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3pPr>
      <a:lvl4pPr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4pPr>
      <a:lvl5pPr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5pPr>
      <a:lvl6pPr marL="650240"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6pPr>
      <a:lvl7pPr marL="1300480"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7pPr>
      <a:lvl8pPr marL="1950720"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8pPr>
      <a:lvl9pPr marL="2600960"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9pPr>
    </p:titleStyle>
    <p:bodyStyle>
      <a:lvl1pPr marL="487680" indent="-487680" algn="l" rtl="0" eaLnBrk="1" fontAlgn="base" hangingPunct="1">
        <a:spcBef>
          <a:spcPct val="20000"/>
        </a:spcBef>
        <a:spcAft>
          <a:spcPct val="0"/>
        </a:spcAft>
        <a:buFont typeface="Arial" panose="020B0604020202090204" pitchFamily="34" charset="0"/>
        <a:buChar char="•"/>
        <a:defRPr sz="4550">
          <a:solidFill>
            <a:schemeClr val="tx1"/>
          </a:solidFill>
          <a:latin typeface="黑体-简" panose="02000000000000000000" charset="-122"/>
          <a:ea typeface="+mn-ea"/>
          <a:cs typeface="黑体-简" panose="02000000000000000000" charset="-122"/>
        </a:defRPr>
      </a:lvl1pPr>
      <a:lvl2pPr marL="1056640" indent="-406400" algn="l" rtl="0" eaLnBrk="1" fontAlgn="base" hangingPunct="1">
        <a:spcBef>
          <a:spcPct val="20000"/>
        </a:spcBef>
        <a:spcAft>
          <a:spcPct val="0"/>
        </a:spcAft>
        <a:buFont typeface="Arial" panose="020B0604020202090204" pitchFamily="34" charset="0"/>
        <a:buChar char="–"/>
        <a:defRPr sz="3980">
          <a:solidFill>
            <a:schemeClr val="tx1"/>
          </a:solidFill>
          <a:latin typeface="黑体-简" panose="02000000000000000000" charset="-122"/>
          <a:ea typeface="+mn-ea"/>
        </a:defRPr>
      </a:lvl2pPr>
      <a:lvl3pPr marL="1625600" indent="-325120" algn="l" rtl="0" eaLnBrk="1" fontAlgn="base" hangingPunct="1">
        <a:spcBef>
          <a:spcPct val="20000"/>
        </a:spcBef>
        <a:spcAft>
          <a:spcPct val="0"/>
        </a:spcAft>
        <a:buFont typeface="Arial" panose="020B0604020202090204" pitchFamily="34" charset="0"/>
        <a:buChar char="•"/>
        <a:defRPr sz="3415">
          <a:solidFill>
            <a:schemeClr val="tx1"/>
          </a:solidFill>
          <a:latin typeface="黑体-简" panose="02000000000000000000" charset="-122"/>
          <a:ea typeface="+mn-ea"/>
        </a:defRPr>
      </a:lvl3pPr>
      <a:lvl4pPr marL="2275840" indent="-325120" algn="l" rtl="0" eaLnBrk="1" fontAlgn="base" hangingPunct="1">
        <a:spcBef>
          <a:spcPct val="20000"/>
        </a:spcBef>
        <a:spcAft>
          <a:spcPct val="0"/>
        </a:spcAft>
        <a:buFont typeface="Arial" panose="020B0604020202090204" pitchFamily="34" charset="0"/>
        <a:buChar char="–"/>
        <a:defRPr sz="2845">
          <a:solidFill>
            <a:schemeClr val="tx1"/>
          </a:solidFill>
          <a:latin typeface="黑体-简" panose="02000000000000000000" charset="-122"/>
          <a:ea typeface="+mn-ea"/>
        </a:defRPr>
      </a:lvl4pPr>
      <a:lvl5pPr marL="2926080" indent="-325120" algn="l" rtl="0" eaLnBrk="1" fontAlgn="base" hangingPunct="1">
        <a:spcBef>
          <a:spcPct val="20000"/>
        </a:spcBef>
        <a:spcAft>
          <a:spcPct val="0"/>
        </a:spcAft>
        <a:buFont typeface="Arial" panose="020B0604020202090204" pitchFamily="34" charset="0"/>
        <a:buChar char="»"/>
        <a:defRPr sz="2845">
          <a:solidFill>
            <a:schemeClr val="tx1"/>
          </a:solidFill>
          <a:latin typeface="黑体-简" panose="02000000000000000000" charset="-122"/>
          <a:ea typeface="+mn-ea"/>
        </a:defRPr>
      </a:lvl5pPr>
      <a:lvl6pPr marL="3576320" indent="-325120" algn="l" rtl="0" eaLnBrk="1" fontAlgn="base" hangingPunct="1">
        <a:spcBef>
          <a:spcPct val="20000"/>
        </a:spcBef>
        <a:spcAft>
          <a:spcPct val="0"/>
        </a:spcAft>
        <a:buFont typeface="Arial" panose="020B0604020202090204" pitchFamily="34" charset="0"/>
        <a:buChar char="»"/>
        <a:defRPr sz="2845">
          <a:solidFill>
            <a:schemeClr val="tx1"/>
          </a:solidFill>
          <a:latin typeface="+mn-lt"/>
          <a:ea typeface="+mn-ea"/>
        </a:defRPr>
      </a:lvl6pPr>
      <a:lvl7pPr marL="4226560" indent="-325120" algn="l" rtl="0" eaLnBrk="1" fontAlgn="base" hangingPunct="1">
        <a:spcBef>
          <a:spcPct val="20000"/>
        </a:spcBef>
        <a:spcAft>
          <a:spcPct val="0"/>
        </a:spcAft>
        <a:buFont typeface="Arial" panose="020B0604020202090204" pitchFamily="34" charset="0"/>
        <a:buChar char="»"/>
        <a:defRPr sz="2845">
          <a:solidFill>
            <a:schemeClr val="tx1"/>
          </a:solidFill>
          <a:latin typeface="+mn-lt"/>
          <a:ea typeface="+mn-ea"/>
        </a:defRPr>
      </a:lvl7pPr>
      <a:lvl8pPr marL="4876800" indent="-325120" algn="l" rtl="0" eaLnBrk="1" fontAlgn="base" hangingPunct="1">
        <a:spcBef>
          <a:spcPct val="20000"/>
        </a:spcBef>
        <a:spcAft>
          <a:spcPct val="0"/>
        </a:spcAft>
        <a:buFont typeface="Arial" panose="020B0604020202090204" pitchFamily="34" charset="0"/>
        <a:buChar char="»"/>
        <a:defRPr sz="2845">
          <a:solidFill>
            <a:schemeClr val="tx1"/>
          </a:solidFill>
          <a:latin typeface="+mn-lt"/>
          <a:ea typeface="+mn-ea"/>
        </a:defRPr>
      </a:lvl8pPr>
      <a:lvl9pPr marL="5527040" indent="-325120" algn="l" rtl="0" eaLnBrk="1" fontAlgn="base" hangingPunct="1">
        <a:spcBef>
          <a:spcPct val="20000"/>
        </a:spcBef>
        <a:spcAft>
          <a:spcPct val="0"/>
        </a:spcAft>
        <a:buFont typeface="Arial" panose="020B0604020202090204" pitchFamily="34" charset="0"/>
        <a:buChar char="»"/>
        <a:defRPr sz="2845">
          <a:solidFill>
            <a:schemeClr val="tx1"/>
          </a:solidFill>
          <a:latin typeface="+mn-lt"/>
          <a:ea typeface="+mn-ea"/>
        </a:defRPr>
      </a:lvl9pPr>
    </p:bodyStyle>
    <p:otherStyle>
      <a:defPPr>
        <a:defRPr lang="zh-CN"/>
      </a:defPPr>
      <a:lvl1pPr marL="0" algn="l" defTabSz="1300480" rtl="0" eaLnBrk="1" latinLnBrk="0" hangingPunct="1">
        <a:defRPr sz="2560" kern="1200">
          <a:solidFill>
            <a:schemeClr val="tx1"/>
          </a:solidFill>
          <a:latin typeface="+mn-lt"/>
          <a:ea typeface="+mn-ea"/>
          <a:cs typeface="+mn-cs"/>
        </a:defRPr>
      </a:lvl1pPr>
      <a:lvl2pPr marL="650240" algn="l" defTabSz="1300480" rtl="0" eaLnBrk="1" latinLnBrk="0" hangingPunct="1">
        <a:defRPr sz="2560" kern="1200">
          <a:solidFill>
            <a:schemeClr val="tx1"/>
          </a:solidFill>
          <a:latin typeface="+mn-lt"/>
          <a:ea typeface="+mn-ea"/>
          <a:cs typeface="+mn-cs"/>
        </a:defRPr>
      </a:lvl2pPr>
      <a:lvl3pPr marL="1300480" algn="l" defTabSz="1300480" rtl="0" eaLnBrk="1" latinLnBrk="0" hangingPunct="1">
        <a:defRPr sz="2560" kern="1200">
          <a:solidFill>
            <a:schemeClr val="tx1"/>
          </a:solidFill>
          <a:latin typeface="+mn-lt"/>
          <a:ea typeface="+mn-ea"/>
          <a:cs typeface="+mn-cs"/>
        </a:defRPr>
      </a:lvl3pPr>
      <a:lvl4pPr marL="1950720" algn="l" defTabSz="1300480" rtl="0" eaLnBrk="1" latinLnBrk="0" hangingPunct="1">
        <a:defRPr sz="2560" kern="1200">
          <a:solidFill>
            <a:schemeClr val="tx1"/>
          </a:solidFill>
          <a:latin typeface="+mn-lt"/>
          <a:ea typeface="+mn-ea"/>
          <a:cs typeface="+mn-cs"/>
        </a:defRPr>
      </a:lvl4pPr>
      <a:lvl5pPr marL="2600960" algn="l" defTabSz="1300480" rtl="0" eaLnBrk="1" latinLnBrk="0" hangingPunct="1">
        <a:defRPr sz="2560" kern="1200">
          <a:solidFill>
            <a:schemeClr val="tx1"/>
          </a:solidFill>
          <a:latin typeface="+mn-lt"/>
          <a:ea typeface="+mn-ea"/>
          <a:cs typeface="+mn-cs"/>
        </a:defRPr>
      </a:lvl5pPr>
      <a:lvl6pPr marL="3251200" algn="l" defTabSz="1300480" rtl="0" eaLnBrk="1" latinLnBrk="0" hangingPunct="1">
        <a:defRPr sz="2560" kern="1200">
          <a:solidFill>
            <a:schemeClr val="tx1"/>
          </a:solidFill>
          <a:latin typeface="+mn-lt"/>
          <a:ea typeface="+mn-ea"/>
          <a:cs typeface="+mn-cs"/>
        </a:defRPr>
      </a:lvl6pPr>
      <a:lvl7pPr marL="3901440" algn="l" defTabSz="1300480" rtl="0" eaLnBrk="1" latinLnBrk="0" hangingPunct="1">
        <a:defRPr sz="2560" kern="1200">
          <a:solidFill>
            <a:schemeClr val="tx1"/>
          </a:solidFill>
          <a:latin typeface="+mn-lt"/>
          <a:ea typeface="+mn-ea"/>
          <a:cs typeface="+mn-cs"/>
        </a:defRPr>
      </a:lvl7pPr>
      <a:lvl8pPr marL="4551680" algn="l" defTabSz="1300480" rtl="0" eaLnBrk="1" latinLnBrk="0" hangingPunct="1">
        <a:defRPr sz="2560" kern="1200">
          <a:solidFill>
            <a:schemeClr val="tx1"/>
          </a:solidFill>
          <a:latin typeface="+mn-lt"/>
          <a:ea typeface="+mn-ea"/>
          <a:cs typeface="+mn-cs"/>
        </a:defRPr>
      </a:lvl8pPr>
      <a:lvl9pPr marL="5201920" algn="l" defTabSz="130048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0.xml"/><Relationship Id="rId7" Type="http://schemas.openxmlformats.org/officeDocument/2006/relationships/image" Target="../media/image1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1.jpeg"/><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7.png"/><Relationship Id="rId4" Type="http://schemas.openxmlformats.org/officeDocument/2006/relationships/tags" Target="../tags/tag5.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3.xml"/><Relationship Id="rId7"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10.jpeg"/><Relationship Id="rId4" Type="http://schemas.openxmlformats.org/officeDocument/2006/relationships/tags" Target="../tags/tag14.xm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https://timgsa.baidu.com/timg?image&amp;quality=80&amp;size=b9999_10000&amp;sec=1541063290590&amp;di=231d1d373bee775711d4d14e99644db3&amp;imgtype=0&amp;src=http%3A%2F%2Fwww.wfygwy.com%2Fimages%2FUpFile%2F2016-1%2F2016113143180.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41520" y="2726267"/>
            <a:ext cx="3916681" cy="1295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62" name="文本框 2"/>
          <p:cNvSpPr txBox="1">
            <a:spLocks noChangeArrowheads="1"/>
          </p:cNvSpPr>
          <p:nvPr/>
        </p:nvSpPr>
        <p:spPr bwMode="auto">
          <a:xfrm>
            <a:off x="3025987" y="4045374"/>
            <a:ext cx="6947746" cy="1273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等线" charset="-122"/>
                <a:cs typeface="等线"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等线" charset="-122"/>
                <a:cs typeface="等线"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3pPr>
            <a:lvl4pPr marL="16002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4pPr>
            <a:lvl5pPr marL="20574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9pPr>
          </a:lstStyle>
          <a:p>
            <a:pPr algn="ctr" eaLnBrk="1" hangingPunct="1">
              <a:lnSpc>
                <a:spcPct val="100000"/>
              </a:lnSpc>
              <a:spcBef>
                <a:spcPct val="0"/>
              </a:spcBef>
              <a:buFontTx/>
              <a:buNone/>
            </a:pPr>
            <a:r>
              <a:rPr lang="zh-CN" altLang="en-US" sz="7680" b="1">
                <a:solidFill>
                  <a:srgbClr val="002060"/>
                </a:solidFill>
                <a:latin typeface="微软雅黑" charset="-122"/>
                <a:ea typeface="微软雅黑" charset="-122"/>
              </a:rPr>
              <a:t>雅思写作技巧</a:t>
            </a:r>
            <a:endParaRPr lang="en-GB" altLang="zh-CN" sz="7680" b="1">
              <a:solidFill>
                <a:srgbClr val="002060"/>
              </a:solidFill>
              <a:latin typeface="微软雅黑" charset="-122"/>
              <a:ea typeface="微软雅黑" charset="-122"/>
            </a:endParaRPr>
          </a:p>
        </p:txBody>
      </p:sp>
      <p:sp>
        <p:nvSpPr>
          <p:cNvPr id="15363" name="文本框 1"/>
          <p:cNvSpPr txBox="1">
            <a:spLocks noChangeArrowheads="1"/>
          </p:cNvSpPr>
          <p:nvPr/>
        </p:nvSpPr>
        <p:spPr bwMode="auto">
          <a:xfrm>
            <a:off x="2789259" y="5567680"/>
            <a:ext cx="7420864" cy="1863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等线" charset="-122"/>
                <a:cs typeface="等线"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等线" charset="-122"/>
                <a:cs typeface="等线"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3pPr>
            <a:lvl4pPr marL="16002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4pPr>
            <a:lvl5pPr marL="20574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9pPr>
          </a:lstStyle>
          <a:p>
            <a:pPr algn="ctr">
              <a:lnSpc>
                <a:spcPct val="100000"/>
              </a:lnSpc>
              <a:spcBef>
                <a:spcPct val="0"/>
              </a:spcBef>
              <a:buFontTx/>
              <a:buNone/>
            </a:pPr>
            <a:r>
              <a:rPr kumimoji="1" lang="en-US" altLang="zh-CN" sz="3840">
                <a:latin typeface="Arial" panose="020B0604020202090204" pitchFamily="34" charset="0"/>
                <a:ea typeface="宋体" pitchFamily="2" charset="-122"/>
              </a:rPr>
              <a:t>Task</a:t>
            </a:r>
            <a:r>
              <a:rPr kumimoji="1" lang="zh-CN" altLang="en-US" sz="3840">
                <a:latin typeface="Arial" panose="020B0604020202090204" pitchFamily="34" charset="0"/>
                <a:ea typeface="宋体" pitchFamily="2" charset="-122"/>
              </a:rPr>
              <a:t> </a:t>
            </a:r>
            <a:r>
              <a:rPr kumimoji="1" lang="en-US" altLang="zh-CN" sz="3840">
                <a:latin typeface="Arial" panose="020B0604020202090204" pitchFamily="34" charset="0"/>
                <a:ea typeface="宋体" pitchFamily="2" charset="-122"/>
              </a:rPr>
              <a:t>2</a:t>
            </a:r>
            <a:r>
              <a:rPr kumimoji="1" lang="zh-CN" altLang="en-US" sz="3840">
                <a:latin typeface="Arial" panose="020B0604020202090204" pitchFamily="34" charset="0"/>
                <a:ea typeface="宋体" pitchFamily="2" charset="-122"/>
              </a:rPr>
              <a:t> </a:t>
            </a:r>
            <a:endParaRPr kumimoji="1" lang="en-US" altLang="zh-CN" sz="3840">
              <a:latin typeface="Arial" panose="020B0604020202090204" pitchFamily="34" charset="0"/>
              <a:ea typeface="宋体" pitchFamily="2" charset="-122"/>
            </a:endParaRPr>
          </a:p>
          <a:p>
            <a:pPr algn="ctr">
              <a:lnSpc>
                <a:spcPct val="100000"/>
              </a:lnSpc>
              <a:spcBef>
                <a:spcPct val="0"/>
              </a:spcBef>
              <a:buFontTx/>
              <a:buNone/>
            </a:pPr>
            <a:r>
              <a:rPr sz="3840" b="1" spc="-100" dirty="0">
                <a:solidFill>
                  <a:schemeClr val="tx1"/>
                </a:solidFill>
                <a:latin typeface="微软雅黑"/>
                <a:cs typeface="微软雅黑"/>
                <a:sym typeface="+mn-ea"/>
              </a:rPr>
              <a:t>Argumentation</a:t>
            </a:r>
          </a:p>
          <a:p>
            <a:pPr algn="ctr">
              <a:lnSpc>
                <a:spcPct val="100000"/>
              </a:lnSpc>
              <a:spcBef>
                <a:spcPct val="0"/>
              </a:spcBef>
              <a:buFontTx/>
              <a:buNone/>
            </a:pPr>
            <a:r>
              <a:rPr lang="zh-CN" sz="3840" b="1" dirty="0">
                <a:latin typeface="黑体" panose="02010609060101010101" charset="-122"/>
                <a:ea typeface="黑体" panose="02010609060101010101" charset="-122"/>
                <a:cs typeface="黑体" panose="02010609060101010101" charset="-122"/>
                <a:sym typeface="黑体-简" panose="02000000000000000000" charset="-122"/>
              </a:rPr>
              <a:t>论证方法</a:t>
            </a:r>
            <a:endParaRPr kumimoji="1" lang="zh-CN" altLang="en-US" sz="3840" b="1" spc="-100" dirty="0">
              <a:solidFill>
                <a:schemeClr val="tx1"/>
              </a:solidFill>
              <a:latin typeface="微软雅黑"/>
              <a:ea typeface="宋体" pitchFamily="2" charset="-122"/>
              <a:cs typeface="微软雅黑"/>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（因果）</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5669280"/>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原因</a:t>
            </a:r>
            <a:r>
              <a:rPr lang="zh-CN" sz="2400" b="1" dirty="0" smtClean="0">
                <a:solidFill>
                  <a:srgbClr val="FF9300"/>
                </a:solidFill>
                <a:latin typeface="微软雅黑" charset="0"/>
                <a:ea typeface="微软雅黑" charset="0"/>
                <a:cs typeface="微软雅黑" charset="0"/>
                <a:sym typeface="黑体-简" panose="02000000000000000000" charset="-122"/>
              </a:rPr>
              <a:t>（连词）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as/</a:t>
            </a:r>
            <a:r>
              <a:rPr lang="en-US" sz="2400" dirty="0" smtClean="0">
                <a:solidFill>
                  <a:srgbClr val="000000"/>
                </a:solidFill>
                <a:latin typeface="微软雅黑" charset="0"/>
                <a:ea typeface="微软雅黑" charset="0"/>
                <a:cs typeface="微软雅黑" charset="0"/>
                <a:sym typeface="黑体-简" panose="02000000000000000000" charset="-122"/>
              </a:rPr>
              <a:t>b</a:t>
            </a:r>
            <a:r>
              <a:rPr sz="2400" dirty="0" smtClean="0">
                <a:solidFill>
                  <a:srgbClr val="000000"/>
                </a:solidFill>
                <a:latin typeface="微软雅黑" charset="0"/>
                <a:ea typeface="微软雅黑" charset="0"/>
                <a:cs typeface="微软雅黑" charset="0"/>
                <a:sym typeface="黑体-简" panose="02000000000000000000" charset="-122"/>
              </a:rPr>
              <a:t>ecause/since+句子 </a:t>
            </a:r>
            <a:r>
              <a:rPr sz="2400" b="1"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FF9300"/>
                </a:solidFill>
                <a:latin typeface="微软雅黑" charset="0"/>
                <a:ea typeface="微软雅黑" charset="0"/>
                <a:cs typeface="黑体-简" panose="02000000000000000000" charset="-122"/>
                <a:sym typeface="黑体-简" panose="02000000000000000000" charset="-122"/>
              </a:rPr>
              <a:t>Because/since</a:t>
            </a:r>
            <a:r>
              <a:rPr sz="2400" dirty="0">
                <a:latin typeface="微软雅黑" charset="0"/>
                <a:ea typeface="微软雅黑" charset="0"/>
                <a:cs typeface="黑体-简" panose="02000000000000000000" charset="-122"/>
                <a:sym typeface="黑体-简" panose="02000000000000000000" charset="-122"/>
              </a:rPr>
              <a:t> there is fierce competition among colleagues, people have too much pressure</a:t>
            </a:r>
            <a:r>
              <a:rPr sz="2400" dirty="0" smtClean="0">
                <a:latin typeface="微软雅黑" charset="0"/>
                <a:ea typeface="微软雅黑" charset="0"/>
                <a:cs typeface="黑体-简" panose="02000000000000000000" charset="-122"/>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sz="2400" dirty="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原因</a:t>
            </a:r>
            <a:r>
              <a:rPr lang="zh-CN" sz="2400" b="1" dirty="0" smtClean="0">
                <a:solidFill>
                  <a:srgbClr val="FF9300"/>
                </a:solidFill>
                <a:latin typeface="微软雅黑" charset="0"/>
                <a:ea typeface="微软雅黑" charset="0"/>
                <a:cs typeface="微软雅黑" charset="0"/>
                <a:sym typeface="黑体-简" panose="02000000000000000000" charset="-122"/>
              </a:rPr>
              <a:t>（介词）</a:t>
            </a:r>
            <a:r>
              <a:rPr sz="2400" b="1" dirty="0" smtClean="0">
                <a:solidFill>
                  <a:srgbClr val="FF9300"/>
                </a:solidFill>
                <a:latin typeface="微软雅黑" charset="0"/>
                <a:ea typeface="微软雅黑" charset="0"/>
                <a:cs typeface="微软雅黑" charset="0"/>
                <a:sym typeface="黑体-简" panose="02000000000000000000" charset="-122"/>
              </a:rPr>
              <a:t>:</a:t>
            </a:r>
            <a:r>
              <a:rPr sz="2400" b="1" dirty="0" smtClean="0">
                <a:latin typeface="微软雅黑" charset="0"/>
                <a:ea typeface="微软雅黑" charset="0"/>
                <a:cs typeface="微软雅黑" charset="0"/>
                <a:sym typeface="黑体-简" panose="02000000000000000000" charset="-122"/>
              </a:rPr>
              <a:t> </a:t>
            </a:r>
            <a:r>
              <a:rPr lang="en-US" sz="2400" dirty="0">
                <a:solidFill>
                  <a:srgbClr val="000000"/>
                </a:solidFill>
                <a:latin typeface="微软雅黑" charset="0"/>
                <a:ea typeface="微软雅黑" charset="0"/>
                <a:cs typeface="微软雅黑" charset="0"/>
                <a:sym typeface="黑体-简" panose="02000000000000000000" charset="-122"/>
              </a:rPr>
              <a:t>d</a:t>
            </a:r>
            <a:r>
              <a:rPr sz="2400" dirty="0">
                <a:solidFill>
                  <a:srgbClr val="000000"/>
                </a:solidFill>
                <a:latin typeface="微软雅黑" charset="0"/>
                <a:ea typeface="微软雅黑" charset="0"/>
                <a:cs typeface="微软雅黑" charset="0"/>
                <a:sym typeface="黑体-简" panose="02000000000000000000" charset="-122"/>
              </a:rPr>
              <a:t>ue to / owing to / because </a:t>
            </a:r>
            <a:r>
              <a:rPr sz="2400" dirty="0" smtClean="0">
                <a:solidFill>
                  <a:srgbClr val="000000"/>
                </a:solidFill>
                <a:latin typeface="微软雅黑" charset="0"/>
                <a:ea typeface="微软雅黑" charset="0"/>
                <a:cs typeface="微软雅黑" charset="0"/>
                <a:sym typeface="黑体-简" panose="02000000000000000000" charset="-122"/>
              </a:rPr>
              <a:t>of+名词</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动名词</a:t>
            </a:r>
            <a:r>
              <a:rPr lang="en-US" altLang="zh-CN" sz="2400" dirty="0">
                <a:solidFill>
                  <a:schemeClr val="tx1"/>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名词性从句</a:t>
            </a:r>
            <a:r>
              <a:rPr lang="zh-CN" sz="2400" dirty="0" smtClean="0">
                <a:solidFill>
                  <a:srgbClr val="000000"/>
                </a:solidFill>
                <a:latin typeface="微软雅黑" charset="0"/>
                <a:ea typeface="微软雅黑" charset="0"/>
                <a:cs typeface="微软雅黑" charset="0"/>
                <a:sym typeface="黑体-简" panose="02000000000000000000" charset="-122"/>
              </a:rPr>
              <a:t>（</a:t>
            </a:r>
            <a:r>
              <a:rPr lang="en-US" sz="2400" dirty="0" smtClean="0">
                <a:solidFill>
                  <a:srgbClr val="000000"/>
                </a:solidFill>
                <a:latin typeface="微软雅黑" charset="0"/>
                <a:ea typeface="微软雅黑" charset="0"/>
                <a:cs typeface="微软雅黑" charset="0"/>
                <a:sym typeface="黑体-简" panose="02000000000000000000" charset="-122"/>
              </a:rPr>
              <a:t>that</a:t>
            </a:r>
            <a:r>
              <a:rPr lang="is-I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FF9300"/>
                </a:solidFill>
                <a:latin typeface="微软雅黑" charset="0"/>
                <a:ea typeface="微软雅黑" charset="0"/>
                <a:cs typeface="黑体-简" panose="02000000000000000000" charset="-122"/>
                <a:sym typeface="黑体-简" panose="02000000000000000000" charset="-122"/>
              </a:rPr>
              <a:t>Due to </a:t>
            </a:r>
            <a:r>
              <a:rPr sz="2400" dirty="0">
                <a:latin typeface="微软雅黑" charset="0"/>
                <a:ea typeface="微软雅黑" charset="0"/>
                <a:cs typeface="黑体-简" panose="02000000000000000000" charset="-122"/>
                <a:sym typeface="黑体-简" panose="02000000000000000000" charset="-122"/>
              </a:rPr>
              <a:t>the fierce competition among colleagues, people have too much pressure</a:t>
            </a:r>
            <a:r>
              <a:rPr sz="2400" dirty="0" smtClean="0">
                <a:latin typeface="微软雅黑" charset="0"/>
                <a:ea typeface="微软雅黑" charset="0"/>
                <a:cs typeface="黑体-简" panose="02000000000000000000" charset="-122"/>
                <a:sym typeface="黑体-简" panose="02000000000000000000" charset="-122"/>
              </a:rPr>
              <a:t>.</a:t>
            </a:r>
            <a:endParaRPr sz="2400" b="0" dirty="0">
              <a:latin typeface="微软雅黑" charset="0"/>
              <a:ea typeface="微软雅黑" charset="0"/>
              <a:cs typeface="黑体-简" panose="02000000000000000000" charset="-122"/>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原因</a:t>
            </a:r>
            <a:r>
              <a:rPr lang="zh-CN" sz="2400" b="1" dirty="0" smtClean="0">
                <a:solidFill>
                  <a:srgbClr val="FF9300"/>
                </a:solidFill>
                <a:latin typeface="微软雅黑" charset="0"/>
                <a:ea typeface="微软雅黑" charset="0"/>
                <a:cs typeface="微软雅黑" charset="0"/>
                <a:sym typeface="黑体-简" panose="02000000000000000000" charset="-122"/>
              </a:rPr>
              <a:t>（名词）</a:t>
            </a:r>
            <a:r>
              <a:rPr sz="2400" b="1" dirty="0" smtClean="0">
                <a:solidFill>
                  <a:srgbClr val="FF9300"/>
                </a:solidFill>
                <a:latin typeface="微软雅黑" charset="0"/>
                <a:ea typeface="微软雅黑" charset="0"/>
                <a:cs typeface="微软雅黑" charset="0"/>
                <a:sym typeface="黑体-简" panose="02000000000000000000" charset="-122"/>
              </a:rPr>
              <a:t>:</a:t>
            </a:r>
            <a:r>
              <a:rPr sz="2400" b="1" dirty="0" smtClean="0">
                <a:latin typeface="微软雅黑" charset="0"/>
                <a:ea typeface="微软雅黑" charset="0"/>
                <a:cs typeface="微软雅黑" charset="0"/>
                <a:sym typeface="黑体-简" panose="02000000000000000000" charset="-122"/>
              </a:rPr>
              <a:t> </a:t>
            </a:r>
            <a:r>
              <a:rPr lang="en-US" sz="2400" dirty="0">
                <a:solidFill>
                  <a:srgbClr val="000000"/>
                </a:solidFill>
                <a:latin typeface="微软雅黑" charset="0"/>
                <a:ea typeface="微软雅黑" charset="0"/>
                <a:cs typeface="微软雅黑" charset="0"/>
                <a:sym typeface="黑体-简" panose="02000000000000000000" charset="-122"/>
              </a:rPr>
              <a:t>The reason why... is</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动名词</a:t>
            </a:r>
            <a:r>
              <a:rPr lang="en-US" altLang="zh-CN" sz="2400" dirty="0">
                <a:solidFill>
                  <a:schemeClr val="tx1"/>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名词性从句</a:t>
            </a:r>
            <a:r>
              <a:rPr lang="zh-CN" sz="2400" dirty="0" smtClean="0">
                <a:solidFill>
                  <a:srgbClr val="000000"/>
                </a:solidFill>
                <a:latin typeface="微软雅黑" charset="0"/>
                <a:ea typeface="微软雅黑" charset="0"/>
                <a:cs typeface="微软雅黑" charset="0"/>
                <a:sym typeface="黑体-简" panose="02000000000000000000" charset="-122"/>
              </a:rPr>
              <a:t>（</a:t>
            </a:r>
            <a:r>
              <a:rPr lang="en-US" sz="2400" dirty="0" smtClean="0">
                <a:solidFill>
                  <a:srgbClr val="000000"/>
                </a:solidFill>
                <a:latin typeface="微软雅黑" charset="0"/>
                <a:ea typeface="微软雅黑" charset="0"/>
                <a:cs typeface="微软雅黑" charset="0"/>
                <a:sym typeface="黑体-简" panose="02000000000000000000" charset="-122"/>
              </a:rPr>
              <a:t>that</a:t>
            </a:r>
            <a:r>
              <a:rPr lang="is-I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FF9300"/>
                </a:solidFill>
                <a:latin typeface="微软雅黑" charset="0"/>
                <a:ea typeface="微软雅黑" charset="0"/>
                <a:cs typeface="黑体-简" panose="02000000000000000000" charset="-122"/>
                <a:sym typeface="黑体-简" panose="02000000000000000000" charset="-122"/>
              </a:rPr>
              <a:t>The reason why</a:t>
            </a:r>
            <a:r>
              <a:rPr sz="2400" dirty="0">
                <a:latin typeface="微软雅黑" charset="0"/>
                <a:ea typeface="微软雅黑" charset="0"/>
                <a:cs typeface="黑体-简" panose="02000000000000000000" charset="-122"/>
                <a:sym typeface="黑体-简" panose="02000000000000000000" charset="-122"/>
              </a:rPr>
              <a:t> people have too much pressure </a:t>
            </a:r>
            <a:r>
              <a:rPr sz="2400" dirty="0">
                <a:solidFill>
                  <a:srgbClr val="FF9300"/>
                </a:solidFill>
                <a:latin typeface="微软雅黑" charset="0"/>
                <a:ea typeface="微软雅黑" charset="0"/>
                <a:cs typeface="黑体-简" panose="02000000000000000000" charset="-122"/>
                <a:sym typeface="黑体-简" panose="02000000000000000000" charset="-122"/>
              </a:rPr>
              <a:t>is</a:t>
            </a:r>
            <a:r>
              <a:rPr sz="2400" dirty="0">
                <a:latin typeface="微软雅黑" charset="0"/>
                <a:ea typeface="微软雅黑" charset="0"/>
                <a:cs typeface="黑体-简" panose="02000000000000000000" charset="-122"/>
                <a:sym typeface="黑体-简" panose="02000000000000000000" charset="-122"/>
              </a:rPr>
              <a:t> the fierce competition among colleagues</a:t>
            </a:r>
            <a:r>
              <a:rPr sz="2400" dirty="0" smtClean="0">
                <a:latin typeface="微软雅黑" charset="0"/>
                <a:ea typeface="微软雅黑" charset="0"/>
                <a:cs typeface="黑体-简" panose="02000000000000000000" charset="-122"/>
                <a:sym typeface="黑体-简" panose="02000000000000000000" charset="-122"/>
              </a:rPr>
              <a:t>.</a:t>
            </a:r>
            <a:endParaRPr sz="2400" b="0" dirty="0">
              <a:latin typeface="微软雅黑" charset="0"/>
              <a:ea typeface="微软雅黑" charset="0"/>
              <a:cs typeface="黑体-简" panose="02000000000000000000" charset="-122"/>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FF9300"/>
                </a:solidFill>
                <a:latin typeface="微软雅黑" charset="0"/>
                <a:ea typeface="微软雅黑" charset="0"/>
                <a:cs typeface="黑体-简" panose="02000000000000000000" charset="-122"/>
                <a:sym typeface="黑体-简" panose="02000000000000000000" charset="-122"/>
              </a:rPr>
              <a:t>The reason why</a:t>
            </a:r>
            <a:r>
              <a:rPr sz="2400" dirty="0">
                <a:latin typeface="微软雅黑" charset="0"/>
                <a:ea typeface="微软雅黑" charset="0"/>
                <a:cs typeface="黑体-简" panose="02000000000000000000" charset="-122"/>
                <a:sym typeface="黑体-简" panose="02000000000000000000" charset="-122"/>
              </a:rPr>
              <a:t> people have too much pressure</a:t>
            </a:r>
            <a:r>
              <a:rPr sz="2400" dirty="0">
                <a:solidFill>
                  <a:srgbClr val="FF9300"/>
                </a:solidFill>
                <a:latin typeface="微软雅黑" charset="0"/>
                <a:ea typeface="微软雅黑" charset="0"/>
                <a:cs typeface="黑体-简" panose="02000000000000000000" charset="-122"/>
                <a:sym typeface="黑体-简" panose="02000000000000000000" charset="-122"/>
              </a:rPr>
              <a:t> is</a:t>
            </a:r>
            <a:r>
              <a:rPr lang="en-US" sz="2400" dirty="0">
                <a:latin typeface="微软雅黑" charset="0"/>
                <a:ea typeface="微软雅黑" charset="0"/>
                <a:cs typeface="黑体-简" panose="02000000000000000000" charset="-122"/>
                <a:sym typeface="黑体-简" panose="02000000000000000000" charset="-122"/>
              </a:rPr>
              <a:t> that</a:t>
            </a:r>
            <a:r>
              <a:rPr sz="2400" dirty="0">
                <a:latin typeface="微软雅黑" charset="0"/>
                <a:ea typeface="微软雅黑" charset="0"/>
                <a:cs typeface="黑体-简" panose="02000000000000000000" charset="-122"/>
                <a:sym typeface="黑体-简" panose="02000000000000000000" charset="-122"/>
              </a:rPr>
              <a:t> there is fierce competition among colleagues</a:t>
            </a:r>
            <a:r>
              <a:rPr sz="2400" dirty="0" smtClean="0">
                <a:latin typeface="微软雅黑" charset="0"/>
                <a:ea typeface="微软雅黑" charset="0"/>
                <a:cs typeface="黑体-简" panose="02000000000000000000" charset="-122"/>
                <a:sym typeface="黑体-简" panose="02000000000000000000" charset="-122"/>
              </a:rPr>
              <a:t>.</a:t>
            </a:r>
            <a:endParaRPr sz="2400" b="0" dirty="0">
              <a:latin typeface="微软雅黑" charset="0"/>
              <a:ea typeface="微软雅黑" charset="0"/>
              <a:cs typeface="黑体-简" panose="02000000000000000000" charset="-122"/>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（因果）</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6259195"/>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a:solidFill>
                  <a:srgbClr val="FF9300"/>
                </a:solidFill>
                <a:latin typeface="微软雅黑" charset="0"/>
                <a:ea typeface="微软雅黑" charset="0"/>
                <a:cs typeface="微软雅黑" charset="0"/>
                <a:sym typeface="黑体-简" panose="02000000000000000000" charset="-122"/>
              </a:rPr>
              <a:t>结果（副词）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altLang="zh-CN" sz="2400" dirty="0">
                <a:solidFill>
                  <a:schemeClr val="tx1">
                    <a:lumMod val="95000"/>
                    <a:lumOff val="5000"/>
                  </a:schemeClr>
                </a:solidFill>
                <a:latin typeface="微软雅黑" charset="0"/>
                <a:ea typeface="微软雅黑" charset="0"/>
                <a:cs typeface="微软雅黑" charset="0"/>
                <a:sym typeface="黑体-简" panose="02000000000000000000" charset="-122"/>
              </a:rPr>
              <a:t>as a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result/ therefore/ hence/ consequently/ thus/ therefore/ </a:t>
            </a:r>
            <a:r>
              <a:rPr lang="en-US" altLang="zh-CN" sz="2400" dirty="0">
                <a:solidFill>
                  <a:schemeClr val="tx1">
                    <a:lumMod val="95000"/>
                    <a:lumOff val="5000"/>
                  </a:schemeClr>
                </a:solidFill>
                <a:latin typeface="微软雅黑" charset="0"/>
                <a:ea typeface="微软雅黑" charset="0"/>
                <a:cs typeface="微软雅黑" charset="0"/>
                <a:sym typeface="黑体-简" panose="02000000000000000000" charset="-122"/>
              </a:rPr>
              <a:t>as a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consequence/ accordingly</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a:latin typeface="微软雅黑" charset="0"/>
                <a:ea typeface="微软雅黑" charset="0"/>
                <a:cs typeface="黑体-简" panose="02000000000000000000" charset="-122"/>
                <a:sym typeface="黑体-简" panose="02000000000000000000" charset="-122"/>
              </a:rPr>
              <a:t>T</a:t>
            </a:r>
            <a:r>
              <a:rPr sz="2400" dirty="0">
                <a:latin typeface="微软雅黑" charset="0"/>
                <a:ea typeface="微软雅黑" charset="0"/>
                <a:cs typeface="黑体-简" panose="02000000000000000000" charset="-122"/>
                <a:sym typeface="黑体-简" panose="02000000000000000000" charset="-122"/>
              </a:rPr>
              <a:t>here is fierce competition among colleagues</a:t>
            </a:r>
            <a:r>
              <a:rPr sz="2400" b="1" dirty="0">
                <a:solidFill>
                  <a:srgbClr val="FF9300"/>
                </a:solidFill>
                <a:latin typeface="微软雅黑" charset="0"/>
                <a:ea typeface="微软雅黑" charset="0"/>
                <a:cs typeface="黑体-简" panose="02000000000000000000" charset="-122"/>
                <a:sym typeface="黑体-简" panose="02000000000000000000" charset="-122"/>
              </a:rPr>
              <a:t>; therefore,</a:t>
            </a:r>
            <a:r>
              <a:rPr sz="2400" dirty="0">
                <a:latin typeface="微软雅黑" charset="0"/>
                <a:ea typeface="微软雅黑" charset="0"/>
                <a:cs typeface="黑体-简" panose="02000000000000000000" charset="-122"/>
                <a:sym typeface="黑体-简" panose="02000000000000000000" charset="-122"/>
              </a:rPr>
              <a:t> people have too much pressure</a:t>
            </a:r>
            <a:r>
              <a:rPr sz="2400" dirty="0" smtClean="0">
                <a:latin typeface="微软雅黑" charset="0"/>
                <a:ea typeface="微软雅黑" charset="0"/>
                <a:cs typeface="黑体-简" panose="02000000000000000000" charset="-122"/>
                <a:sym typeface="黑体-简" panose="02000000000000000000" charset="-122"/>
              </a:rPr>
              <a:t>.</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a:latin typeface="微软雅黑" charset="0"/>
                <a:ea typeface="微软雅黑" charset="0"/>
                <a:cs typeface="黑体-简" panose="02000000000000000000" charset="-122"/>
                <a:sym typeface="黑体-简" panose="02000000000000000000" charset="-122"/>
              </a:rPr>
              <a:t>T</a:t>
            </a:r>
            <a:r>
              <a:rPr sz="2400" dirty="0">
                <a:latin typeface="微软雅黑" charset="0"/>
                <a:ea typeface="微软雅黑" charset="0"/>
                <a:cs typeface="黑体-简" panose="02000000000000000000" charset="-122"/>
                <a:sym typeface="黑体-简" panose="02000000000000000000" charset="-122"/>
              </a:rPr>
              <a:t>here is fierce competition among colleagues</a:t>
            </a:r>
            <a:r>
              <a:rPr sz="2400" b="1" dirty="0">
                <a:solidFill>
                  <a:srgbClr val="FF9300"/>
                </a:solidFill>
                <a:latin typeface="微软雅黑" charset="0"/>
                <a:ea typeface="微软雅黑" charset="0"/>
                <a:cs typeface="黑体-简" panose="02000000000000000000" charset="-122"/>
                <a:sym typeface="黑体-简" panose="02000000000000000000" charset="-122"/>
              </a:rPr>
              <a:t>. Therefore,</a:t>
            </a:r>
            <a:r>
              <a:rPr sz="2400" dirty="0">
                <a:latin typeface="微软雅黑" charset="0"/>
                <a:ea typeface="微软雅黑" charset="0"/>
                <a:cs typeface="黑体-简" panose="02000000000000000000" charset="-122"/>
                <a:sym typeface="黑体-简" panose="02000000000000000000" charset="-122"/>
              </a:rPr>
              <a:t> people have too much pressure</a:t>
            </a:r>
            <a:r>
              <a:rPr sz="2400" dirty="0" smtClean="0">
                <a:latin typeface="微软雅黑" charset="0"/>
                <a:ea typeface="微软雅黑" charset="0"/>
                <a:cs typeface="黑体-简" panose="02000000000000000000" charset="-122"/>
                <a:sym typeface="黑体-简" panose="02000000000000000000" charset="-122"/>
              </a:rPr>
              <a:t>.</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sz="2400" b="1" dirty="0">
              <a:solidFill>
                <a:srgbClr val="000000"/>
              </a:solidFill>
              <a:latin typeface="微软雅黑" charset="0"/>
              <a:ea typeface="微软雅黑" charset="0"/>
              <a:cs typeface="微软雅黑" charset="0"/>
              <a:sym typeface="黑体-简" panose="02000000000000000000" charset="-122"/>
            </a:endParaRP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r>
              <a:rPr lang="zh-CN" sz="2400" b="1" dirty="0">
                <a:solidFill>
                  <a:srgbClr val="FF9300"/>
                </a:solidFill>
                <a:latin typeface="微软雅黑" charset="0"/>
                <a:ea typeface="微软雅黑" charset="0"/>
                <a:cs typeface="微软雅黑" charset="0"/>
                <a:sym typeface="黑体-简" panose="02000000000000000000" charset="-122"/>
              </a:rPr>
              <a:t>结果（</a:t>
            </a:r>
            <a:r>
              <a:rPr sz="2400" b="1" dirty="0">
                <a:solidFill>
                  <a:srgbClr val="FF9300"/>
                </a:solidFill>
                <a:latin typeface="微软雅黑" charset="0"/>
                <a:ea typeface="微软雅黑" charset="0"/>
                <a:cs typeface="微软雅黑" charset="0"/>
                <a:sym typeface="黑体-简" panose="02000000000000000000" charset="-122"/>
              </a:rPr>
              <a:t>动词</a:t>
            </a:r>
            <a:r>
              <a:rPr lang="zh-CN" sz="2400" b="1" dirty="0">
                <a:solidFill>
                  <a:srgbClr val="FF9300"/>
                </a:solidFill>
                <a:latin typeface="微软雅黑" charset="0"/>
                <a:ea typeface="微软雅黑" charset="0"/>
                <a:cs typeface="微软雅黑" charset="0"/>
                <a:sym typeface="黑体-简" panose="02000000000000000000" charset="-122"/>
              </a:rPr>
              <a:t>）</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sz="2400" dirty="0">
                <a:solidFill>
                  <a:srgbClr val="000000"/>
                </a:solidFill>
                <a:latin typeface="微软雅黑" charset="0"/>
                <a:ea typeface="微软雅黑" charset="0"/>
                <a:cs typeface="微软雅黑" charset="0"/>
                <a:sym typeface="黑体-简" panose="02000000000000000000" charset="-122"/>
              </a:rPr>
              <a:t>result </a:t>
            </a:r>
            <a:r>
              <a:rPr sz="2400" dirty="0" smtClean="0">
                <a:solidFill>
                  <a:srgbClr val="000000"/>
                </a:solidFill>
                <a:latin typeface="微软雅黑" charset="0"/>
                <a:ea typeface="微软雅黑" charset="0"/>
                <a:cs typeface="微软雅黑" charset="0"/>
                <a:sym typeface="黑体-简" panose="02000000000000000000" charset="-122"/>
              </a:rPr>
              <a:t>in</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create</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lead to</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bring about</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give </a:t>
            </a:r>
            <a:r>
              <a:rPr sz="2400" dirty="0">
                <a:solidFill>
                  <a:srgbClr val="000000"/>
                </a:solidFill>
                <a:latin typeface="微软雅黑" charset="0"/>
                <a:ea typeface="微软雅黑" charset="0"/>
                <a:cs typeface="微软雅黑" charset="0"/>
                <a:sym typeface="黑体-简" panose="02000000000000000000" charset="-122"/>
              </a:rPr>
              <a:t>rise </a:t>
            </a:r>
            <a:r>
              <a:rPr sz="2400" dirty="0" smtClean="0">
                <a:solidFill>
                  <a:srgbClr val="000000"/>
                </a:solidFill>
                <a:latin typeface="微软雅黑" charset="0"/>
                <a:ea typeface="微软雅黑" charset="0"/>
                <a:cs typeface="微软雅黑" charset="0"/>
                <a:sym typeface="黑体-简" panose="02000000000000000000" charset="-122"/>
              </a:rPr>
              <a:t>to</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 </a:t>
            </a:r>
            <a:r>
              <a:rPr sz="2400" dirty="0">
                <a:solidFill>
                  <a:srgbClr val="000000"/>
                </a:solidFill>
                <a:latin typeface="微软雅黑" charset="0"/>
                <a:ea typeface="微软雅黑" charset="0"/>
                <a:cs typeface="微软雅黑" charset="0"/>
                <a:sym typeface="黑体-简" panose="02000000000000000000" charset="-122"/>
              </a:rPr>
              <a:t>contribute </a:t>
            </a:r>
            <a:r>
              <a:rPr sz="2400" dirty="0" smtClean="0">
                <a:solidFill>
                  <a:srgbClr val="000000"/>
                </a:solidFill>
                <a:latin typeface="微软雅黑" charset="0"/>
                <a:ea typeface="微软雅黑" charset="0"/>
                <a:cs typeface="微软雅黑" charset="0"/>
                <a:sym typeface="黑体-简" panose="02000000000000000000" charset="-122"/>
              </a:rPr>
              <a:t>to</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 </a:t>
            </a:r>
            <a:r>
              <a:rPr sz="2400" dirty="0">
                <a:solidFill>
                  <a:srgbClr val="000000"/>
                </a:solidFill>
                <a:latin typeface="微软雅黑" charset="0"/>
                <a:ea typeface="微软雅黑" charset="0"/>
                <a:cs typeface="微软雅黑" charset="0"/>
                <a:sym typeface="黑体-简" panose="02000000000000000000" charset="-122"/>
              </a:rPr>
              <a:t>be responsible </a:t>
            </a:r>
            <a:r>
              <a:rPr sz="2400" dirty="0" smtClean="0">
                <a:solidFill>
                  <a:srgbClr val="000000"/>
                </a:solidFill>
                <a:latin typeface="微软雅黑" charset="0"/>
                <a:ea typeface="微软雅黑" charset="0"/>
                <a:cs typeface="微软雅黑" charset="0"/>
                <a:sym typeface="黑体-简" panose="02000000000000000000" charset="-122"/>
              </a:rPr>
              <a:t>for</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attribute…to…</a:t>
            </a:r>
            <a:r>
              <a:rPr lang="en-US" sz="2400" dirty="0" smtClean="0">
                <a:solidFill>
                  <a:srgbClr val="000000"/>
                </a:solidFill>
                <a:latin typeface="微软雅黑" charset="0"/>
                <a:ea typeface="微软雅黑" charset="0"/>
                <a:cs typeface="微软雅黑" charset="0"/>
                <a:sym typeface="黑体-简" panose="02000000000000000000" charset="-122"/>
              </a:rPr>
              <a:t>/be likely to...</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r>
              <a:rPr sz="2400" dirty="0">
                <a:latin typeface="微软雅黑" charset="0"/>
                <a:ea typeface="微软雅黑" charset="0"/>
                <a:cs typeface="黑体-简" panose="02000000000000000000" charset="-122"/>
                <a:sym typeface="黑体-简" panose="02000000000000000000" charset="-122"/>
              </a:rPr>
              <a:t>The fierce competition among colleagues</a:t>
            </a:r>
            <a:r>
              <a:rPr sz="2400" b="1" dirty="0">
                <a:solidFill>
                  <a:srgbClr val="FF9300"/>
                </a:solidFill>
                <a:latin typeface="微软雅黑" charset="0"/>
                <a:ea typeface="微软雅黑" charset="0"/>
                <a:cs typeface="黑体-简" panose="02000000000000000000" charset="-122"/>
                <a:sym typeface="黑体-简" panose="02000000000000000000" charset="-122"/>
              </a:rPr>
              <a:t> creates / leads to/ gives rise to</a:t>
            </a:r>
            <a:r>
              <a:rPr sz="2400" b="1" dirty="0">
                <a:latin typeface="微软雅黑" charset="0"/>
                <a:ea typeface="微软雅黑" charset="0"/>
                <a:cs typeface="黑体-简" panose="02000000000000000000" charset="-122"/>
                <a:sym typeface="黑体-简" panose="02000000000000000000" charset="-122"/>
              </a:rPr>
              <a:t> </a:t>
            </a:r>
            <a:r>
              <a:rPr sz="2400" dirty="0">
                <a:latin typeface="微软雅黑" charset="0"/>
                <a:ea typeface="微软雅黑" charset="0"/>
                <a:cs typeface="黑体-简" panose="02000000000000000000" charset="-122"/>
                <a:sym typeface="黑体-简" panose="02000000000000000000" charset="-122"/>
              </a:rPr>
              <a:t>increasing pressure on people</a:t>
            </a:r>
            <a:r>
              <a:rPr sz="2400" dirty="0" smtClean="0">
                <a:latin typeface="微软雅黑" charset="0"/>
                <a:ea typeface="微软雅黑" charset="0"/>
                <a:cs typeface="黑体-简" panose="02000000000000000000" charset="-122"/>
                <a:sym typeface="黑体-简" panose="02000000000000000000" charset="-122"/>
              </a:rPr>
              <a:t>.</a:t>
            </a: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r>
              <a:rPr lang="zh-CN" sz="2400" b="1" dirty="0" smtClean="0">
                <a:solidFill>
                  <a:srgbClr val="FF9300"/>
                </a:solidFill>
                <a:latin typeface="微软雅黑" charset="0"/>
                <a:ea typeface="微软雅黑" charset="0"/>
                <a:cs typeface="微软雅黑" charset="0"/>
                <a:sym typeface="黑体-简" panose="02000000000000000000" charset="-122"/>
              </a:rPr>
              <a:t>结果（连词）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so</a:t>
            </a:r>
            <a:r>
              <a:rPr lang="zh-CN" altLang="en-US"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that…/so...</a:t>
            </a: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a:latin typeface="微软雅黑" charset="0"/>
                <a:ea typeface="微软雅黑" charset="0"/>
                <a:cs typeface="黑体-简" panose="02000000000000000000" charset="-122"/>
                <a:sym typeface="黑体-简" panose="02000000000000000000" charset="-122"/>
              </a:rPr>
              <a:t>T</a:t>
            </a:r>
            <a:r>
              <a:rPr sz="2400" dirty="0">
                <a:latin typeface="微软雅黑" charset="0"/>
                <a:ea typeface="微软雅黑" charset="0"/>
                <a:cs typeface="黑体-简" panose="02000000000000000000" charset="-122"/>
                <a:sym typeface="黑体-简" panose="02000000000000000000" charset="-122"/>
              </a:rPr>
              <a:t>here is fierce competition among colleagues, </a:t>
            </a:r>
            <a:r>
              <a:rPr sz="2400" b="1" dirty="0">
                <a:solidFill>
                  <a:srgbClr val="FF9300"/>
                </a:solidFill>
                <a:latin typeface="微软雅黑" charset="0"/>
                <a:ea typeface="微软雅黑" charset="0"/>
                <a:cs typeface="黑体-简" panose="02000000000000000000" charset="-122"/>
                <a:sym typeface="黑体-简" panose="02000000000000000000" charset="-122"/>
              </a:rPr>
              <a:t>so</a:t>
            </a:r>
            <a:r>
              <a:rPr lang="en-US" sz="2400" dirty="0">
                <a:latin typeface="微软雅黑" charset="0"/>
                <a:ea typeface="微软雅黑" charset="0"/>
                <a:cs typeface="黑体-简" panose="02000000000000000000" charset="-122"/>
                <a:sym typeface="黑体-简" panose="02000000000000000000" charset="-122"/>
              </a:rPr>
              <a:t> </a:t>
            </a:r>
            <a:r>
              <a:rPr sz="2400" dirty="0">
                <a:latin typeface="微软雅黑" charset="0"/>
                <a:ea typeface="微软雅黑" charset="0"/>
                <a:cs typeface="黑体-简" panose="02000000000000000000" charset="-122"/>
                <a:sym typeface="黑体-简" panose="02000000000000000000" charset="-122"/>
              </a:rPr>
              <a:t>people have too much pressure</a:t>
            </a:r>
            <a:r>
              <a:rPr sz="2400" dirty="0" smtClean="0">
                <a:latin typeface="微软雅黑" charset="0"/>
                <a:ea typeface="微软雅黑" charset="0"/>
                <a:cs typeface="黑体-简" panose="02000000000000000000" charset="-122"/>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 </a:t>
            </a: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7540" y="3311574"/>
            <a:ext cx="10878820" cy="5693866"/>
          </a:xfrm>
          <a:prstGeom prst="rect">
            <a:avLst/>
          </a:prstGeom>
          <a:noFill/>
        </p:spPr>
        <p:txBody>
          <a:bodyPr wrap="square" rtlCol="0">
            <a:spAutoFit/>
          </a:bodyPr>
          <a:lstStyle/>
          <a:p>
            <a:pPr algn="just"/>
            <a:r>
              <a:rPr lang="en-US" altLang="zh-CN" sz="2800" dirty="0">
                <a:solidFill>
                  <a:schemeClr val="tx1"/>
                </a:solidFill>
                <a:latin typeface="微软雅黑" charset="0"/>
                <a:ea typeface="微软雅黑" charset="0"/>
                <a:cs typeface="Arial" panose="020B0604020202090204" pitchFamily="34" charset="0"/>
                <a:sym typeface="+mn-ea"/>
              </a:rPr>
              <a:t>Two benefits could be considered in terms of criminal trials on TV. For one thing, this </a:t>
            </a:r>
            <a:r>
              <a:rPr lang="en-US" altLang="zh-CN" sz="2800" dirty="0" smtClean="0">
                <a:solidFill>
                  <a:schemeClr val="tx1"/>
                </a:solidFill>
                <a:latin typeface="微软雅黑" charset="0"/>
                <a:ea typeface="微软雅黑" charset="0"/>
                <a:cs typeface="Arial" panose="020B0604020202090204" pitchFamily="34" charset="0"/>
                <a:sym typeface="+mn-ea"/>
              </a:rPr>
              <a:t>practice can </a:t>
            </a:r>
            <a:r>
              <a:rPr lang="en-US" altLang="zh-CN" sz="2800" dirty="0">
                <a:solidFill>
                  <a:schemeClr val="tx1"/>
                </a:solidFill>
                <a:latin typeface="微软雅黑" charset="0"/>
                <a:ea typeface="微软雅黑" charset="0"/>
                <a:cs typeface="Arial" panose="020B0604020202090204" pitchFamily="34" charset="0"/>
                <a:sym typeface="+mn-ea"/>
              </a:rPr>
              <a:t>be regarded as a deterrent for potential lawbreakers. If severe punishment could be noticed by possible offenders through TV programs, they might think twice before committing crimes, </a:t>
            </a:r>
            <a:r>
              <a:rPr lang="en-US" altLang="zh-CN" sz="2800" dirty="0" smtClean="0">
                <a:solidFill>
                  <a:schemeClr val="tx1"/>
                </a:solidFill>
                <a:latin typeface="微软雅黑" charset="0"/>
                <a:ea typeface="微软雅黑" charset="0"/>
                <a:cs typeface="Arial" panose="020B0604020202090204" pitchFamily="34" charset="0"/>
                <a:sym typeface="+mn-ea"/>
              </a:rPr>
              <a:t>_____________</a:t>
            </a:r>
            <a:r>
              <a:rPr lang="en-US" altLang="zh-CN" sz="2800" b="1" dirty="0" smtClean="0">
                <a:solidFill>
                  <a:srgbClr val="FF9300"/>
                </a:solidFill>
                <a:latin typeface="微软雅黑" charset="0"/>
                <a:ea typeface="微软雅黑" charset="0"/>
                <a:cs typeface="Arial" panose="020B0604020202090204" pitchFamily="34" charset="0"/>
                <a:sym typeface="+mn-ea"/>
              </a:rPr>
              <a:t> </a:t>
            </a:r>
            <a:r>
              <a:rPr lang="en-US" altLang="zh-CN" sz="2800" dirty="0">
                <a:solidFill>
                  <a:schemeClr val="tx1"/>
                </a:solidFill>
                <a:latin typeface="微软雅黑" charset="0"/>
                <a:ea typeface="微软雅黑" charset="0"/>
                <a:cs typeface="Arial" panose="020B0604020202090204" pitchFamily="34" charset="0"/>
                <a:sym typeface="+mn-ea"/>
              </a:rPr>
              <a:t>lower crime rates in particular areas. For another, residents watching criminal trials tend to have a sense of security. It is undeniable that the crime rates in a large number of metropolises have been increasingly high recently __________ people are likely to live under great anxiety and intense pressure. If they became aware of how criminals commit crimes literally, they would know how to carry out self-protection </a:t>
            </a:r>
            <a:r>
              <a:rPr lang="en-US" altLang="zh-CN" sz="2800" b="1" dirty="0">
                <a:solidFill>
                  <a:schemeClr val="tx1"/>
                </a:solidFill>
                <a:latin typeface="微软雅黑" charset="0"/>
                <a:ea typeface="微软雅黑" charset="0"/>
                <a:cs typeface="Arial" panose="020B0604020202090204" pitchFamily="34" charset="0"/>
                <a:sym typeface="+mn-ea"/>
              </a:rPr>
              <a:t>__________</a:t>
            </a:r>
            <a:r>
              <a:rPr lang="en-US" altLang="zh-CN" sz="2800" dirty="0">
                <a:solidFill>
                  <a:schemeClr val="tx1"/>
                </a:solidFill>
                <a:latin typeface="微软雅黑" charset="0"/>
                <a:ea typeface="微软雅黑" charset="0"/>
                <a:cs typeface="Arial" panose="020B0604020202090204" pitchFamily="34" charset="0"/>
                <a:sym typeface="+mn-ea"/>
              </a:rPr>
              <a:t>.</a:t>
            </a:r>
          </a:p>
        </p:txBody>
      </p:sp>
      <p:sp>
        <p:nvSpPr>
          <p:cNvPr id="3" name="矩形 2"/>
          <p:cNvSpPr/>
          <p:nvPr/>
        </p:nvSpPr>
        <p:spPr>
          <a:xfrm>
            <a:off x="637540" y="1328955"/>
            <a:ext cx="11576231" cy="1384995"/>
          </a:xfrm>
          <a:prstGeom prst="rect">
            <a:avLst/>
          </a:prstGeom>
        </p:spPr>
        <p:txBody>
          <a:bodyPr wrap="square">
            <a:spAutoFit/>
          </a:bodyPr>
          <a:lstStyle/>
          <a:p>
            <a:pPr algn="just"/>
            <a:r>
              <a:rPr lang="en-US" altLang="zh-CN" sz="2800" b="1" dirty="0">
                <a:solidFill>
                  <a:schemeClr val="tx1"/>
                </a:solidFill>
                <a:latin typeface="微软雅黑" charset="0"/>
                <a:ea typeface="微软雅黑" charset="0"/>
                <a:cs typeface="Arial" panose="020B0604020202090204" pitchFamily="34" charset="0"/>
                <a:sym typeface="+mn-ea"/>
              </a:rPr>
              <a:t>In some countries, some criminal trials are shown on the TV and the general public can watch them. Do the advantages outweigh the disadvantages?(</a:t>
            </a:r>
            <a:r>
              <a:rPr lang="en-US" altLang="zh-CN" sz="2800" b="1" dirty="0" smtClean="0">
                <a:solidFill>
                  <a:schemeClr val="tx1"/>
                </a:solidFill>
                <a:latin typeface="微软雅黑" charset="0"/>
                <a:ea typeface="微软雅黑" charset="0"/>
                <a:cs typeface="Arial" panose="020B0604020202090204" pitchFamily="34" charset="0"/>
                <a:sym typeface="+mn-ea"/>
              </a:rPr>
              <a:t>2016.10.22</a:t>
            </a:r>
            <a:r>
              <a:rPr lang="en-US" altLang="zh-CN" sz="2800" b="1" dirty="0">
                <a:solidFill>
                  <a:schemeClr val="tx1"/>
                </a:solidFill>
                <a:latin typeface="微软雅黑" charset="0"/>
                <a:ea typeface="微软雅黑" charset="0"/>
                <a:cs typeface="Arial" panose="020B0604020202090204" pitchFamily="34" charset="0"/>
                <a:sym typeface="+mn-ea"/>
              </a:rPr>
              <a:t>)</a:t>
            </a:r>
          </a:p>
        </p:txBody>
      </p:sp>
      <p:sp>
        <p:nvSpPr>
          <p:cNvPr id="4" name="文本框 3"/>
          <p:cNvSpPr txBox="1"/>
          <p:nvPr/>
        </p:nvSpPr>
        <p:spPr>
          <a:xfrm>
            <a:off x="8927465" y="5008245"/>
            <a:ext cx="3731895" cy="521970"/>
          </a:xfrm>
          <a:prstGeom prst="rect">
            <a:avLst/>
          </a:prstGeom>
          <a:noFill/>
        </p:spPr>
        <p:txBody>
          <a:bodyPr wrap="square" rtlCol="0" anchor="t">
            <a:spAutoFit/>
          </a:bodyPr>
          <a:lstStyle/>
          <a:p>
            <a:r>
              <a:rPr lang="en-US" altLang="zh-CN" sz="2800" b="1" dirty="0">
                <a:solidFill>
                  <a:srgbClr val="009051"/>
                </a:solidFill>
                <a:latin typeface="微软雅黑" charset="0"/>
                <a:ea typeface="微软雅黑" charset="0"/>
                <a:cs typeface="Arial" panose="020B0604020202090204" pitchFamily="34" charset="0"/>
                <a:sym typeface="+mn-ea"/>
              </a:rPr>
              <a:t>contributing to</a:t>
            </a:r>
          </a:p>
        </p:txBody>
      </p:sp>
      <p:sp>
        <p:nvSpPr>
          <p:cNvPr id="6" name="文本框 5"/>
          <p:cNvSpPr txBox="1"/>
          <p:nvPr/>
        </p:nvSpPr>
        <p:spPr>
          <a:xfrm>
            <a:off x="9344025" y="6727825"/>
            <a:ext cx="2172335" cy="521970"/>
          </a:xfrm>
          <a:prstGeom prst="rect">
            <a:avLst/>
          </a:prstGeom>
          <a:noFill/>
        </p:spPr>
        <p:txBody>
          <a:bodyPr wrap="square" rtlCol="0" anchor="t">
            <a:spAutoFit/>
          </a:bodyPr>
          <a:lstStyle/>
          <a:p>
            <a:r>
              <a:rPr lang="en-US" altLang="zh-CN" sz="2800" b="1" dirty="0">
                <a:solidFill>
                  <a:srgbClr val="009051"/>
                </a:solidFill>
                <a:latin typeface="微软雅黑" charset="0"/>
                <a:ea typeface="微软雅黑" charset="0"/>
                <a:cs typeface="Arial" panose="020B0604020202090204" pitchFamily="34" charset="0"/>
                <a:sym typeface="+mn-ea"/>
              </a:rPr>
              <a:t>so that</a:t>
            </a:r>
          </a:p>
        </p:txBody>
      </p:sp>
      <p:sp>
        <p:nvSpPr>
          <p:cNvPr id="7" name="文本框 6"/>
          <p:cNvSpPr txBox="1"/>
          <p:nvPr/>
        </p:nvSpPr>
        <p:spPr>
          <a:xfrm>
            <a:off x="1892935" y="8423910"/>
            <a:ext cx="3428365" cy="521970"/>
          </a:xfrm>
          <a:prstGeom prst="rect">
            <a:avLst/>
          </a:prstGeom>
          <a:noFill/>
        </p:spPr>
        <p:txBody>
          <a:bodyPr wrap="square" rtlCol="0" anchor="t">
            <a:spAutoFit/>
          </a:bodyPr>
          <a:lstStyle/>
          <a:p>
            <a:r>
              <a:rPr lang="en-US" altLang="zh-CN" sz="2800" b="1" dirty="0">
                <a:solidFill>
                  <a:srgbClr val="009051"/>
                </a:solidFill>
                <a:latin typeface="微软雅黑" charset="0"/>
                <a:ea typeface="微软雅黑" charset="0"/>
                <a:cs typeface="Arial" panose="020B0604020202090204" pitchFamily="34" charset="0"/>
                <a:sym typeface="+mn-ea"/>
              </a:rPr>
              <a:t>accordingly</a:t>
            </a:r>
          </a:p>
        </p:txBody>
      </p:sp>
      <p:sp>
        <p:nvSpPr>
          <p:cNvPr id="205" name="Shape 205"/>
          <p:cNvSpPr/>
          <p:nvPr>
            <p:custDataLst>
              <p:tags r:id="rId1"/>
            </p:custDataLst>
          </p:nvPr>
        </p:nvSpPr>
        <p:spPr>
          <a:xfrm>
            <a:off x="4987706" y="584137"/>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nvSpPr>
        <p:spPr>
          <a:xfrm>
            <a:off x="4987706" y="1003872"/>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2</a:t>
            </a:r>
          </a:p>
        </p:txBody>
      </p:sp>
      <p:sp>
        <p:nvSpPr>
          <p:cNvPr id="206" name="Shape 206"/>
          <p:cNvSpPr/>
          <p:nvPr/>
        </p:nvSpPr>
        <p:spPr>
          <a:xfrm>
            <a:off x="656488" y="2692947"/>
            <a:ext cx="11605847" cy="1208534"/>
          </a:xfrm>
          <a:prstGeom prst="rect">
            <a:avLst/>
          </a:prstGeom>
          <a:ln w="12700">
            <a:miter lim="400000"/>
          </a:ln>
        </p:spPr>
        <p:txBody>
          <a:bodyPr wrap="square" lIns="65023" tIns="65023" rIns="65023" bIns="65023">
            <a:spAutoFit/>
          </a:bodyPr>
          <a:lstStyle/>
          <a:p>
            <a:pPr algn="l" defTabSz="1300480">
              <a:defRPr sz="4000" b="1">
                <a:solidFill>
                  <a:srgbClr val="FF9300"/>
                </a:solidFill>
                <a:latin typeface="Arial" panose="020B0604020202090204"/>
                <a:ea typeface="Arial" panose="020B0604020202090204"/>
                <a:cs typeface="Arial" panose="020B0604020202090204"/>
                <a:sym typeface="Arial" panose="020B0604020202090204"/>
              </a:defRPr>
            </a:pPr>
            <a:r>
              <a:rPr b="1" dirty="0">
                <a:latin typeface="微软雅黑" charset="0"/>
                <a:ea typeface="微软雅黑" charset="0"/>
                <a:cs typeface="微软雅黑" charset="0"/>
                <a:sym typeface="黑体-简" panose="02000000000000000000" charset="-122"/>
              </a:rPr>
              <a:t>使用因果论证仿写段落</a:t>
            </a:r>
            <a:r>
              <a:rPr b="1" dirty="0" smtClean="0">
                <a:latin typeface="微软雅黑" charset="0"/>
                <a:ea typeface="微软雅黑" charset="0"/>
                <a:cs typeface="微软雅黑" charset="0"/>
                <a:sym typeface="黑体-简" panose="02000000000000000000" charset="-122"/>
              </a:rPr>
              <a:t>：</a:t>
            </a:r>
            <a:endParaRPr b="0" dirty="0">
              <a:latin typeface="微软雅黑" charset="0"/>
              <a:ea typeface="微软雅黑" charset="0"/>
              <a:cs typeface="微软雅黑" charset="0"/>
              <a:sym typeface="黑体-简" panose="02000000000000000000" charset="-122"/>
            </a:endParaRPr>
          </a:p>
          <a:p>
            <a:pPr algn="l" defTabSz="1300480">
              <a:defRPr sz="3800" b="1">
                <a:latin typeface="Arial" panose="020B0604020202090204"/>
                <a:ea typeface="Arial" panose="020B0604020202090204"/>
                <a:cs typeface="Arial" panose="020B0604020202090204"/>
                <a:sym typeface="Arial" panose="020B0604020202090204"/>
              </a:defRPr>
            </a:pPr>
            <a:r>
              <a:rPr lang="en-US" sz="3000" dirty="0" smtClean="0">
                <a:latin typeface="微软雅黑" charset="0"/>
                <a:ea typeface="微软雅黑" charset="0"/>
                <a:cs typeface="微软雅黑" charset="0"/>
                <a:sym typeface="黑体-简" panose="02000000000000000000" charset="-122"/>
              </a:rPr>
              <a:t>Writ</a:t>
            </a:r>
            <a:r>
              <a:rPr lang="en-US" altLang="zh-CN" sz="3000" dirty="0" smtClean="0">
                <a:latin typeface="微软雅黑" charset="0"/>
                <a:ea typeface="微软雅黑" charset="0"/>
                <a:cs typeface="微软雅黑" charset="0"/>
                <a:sym typeface="黑体-简" panose="02000000000000000000" charset="-122"/>
              </a:rPr>
              <a:t>e</a:t>
            </a:r>
            <a:r>
              <a:rPr lang="en-US" sz="3000" dirty="0" smtClean="0">
                <a:latin typeface="微软雅黑" charset="0"/>
                <a:ea typeface="微软雅黑" charset="0"/>
                <a:cs typeface="微软雅黑" charset="0"/>
                <a:sym typeface="黑体-简" panose="02000000000000000000" charset="-122"/>
              </a:rPr>
              <a:t> one of the positive </a:t>
            </a:r>
            <a:r>
              <a:rPr lang="en-US" altLang="zh-CN" sz="3000" dirty="0" smtClean="0">
                <a:latin typeface="微软雅黑" charset="0"/>
                <a:ea typeface="微软雅黑" charset="0"/>
                <a:cs typeface="微软雅黑" charset="0"/>
                <a:sym typeface="黑体-简" panose="02000000000000000000" charset="-122"/>
              </a:rPr>
              <a:t>effects</a:t>
            </a:r>
            <a:r>
              <a:rPr lang="zh-CN" altLang="en-US" sz="3000" dirty="0" smtClean="0">
                <a:latin typeface="微软雅黑" charset="0"/>
                <a:ea typeface="微软雅黑" charset="0"/>
                <a:cs typeface="微软雅黑" charset="0"/>
                <a:sym typeface="黑体-简" panose="02000000000000000000" charset="-122"/>
              </a:rPr>
              <a:t> </a:t>
            </a:r>
            <a:r>
              <a:rPr lang="en-US" sz="3000" dirty="0" smtClean="0">
                <a:latin typeface="微软雅黑" charset="0"/>
                <a:ea typeface="微软雅黑" charset="0"/>
                <a:cs typeface="微软雅黑" charset="0"/>
                <a:sym typeface="黑体-简" panose="02000000000000000000" charset="-122"/>
              </a:rPr>
              <a:t>of going to a university</a:t>
            </a:r>
          </a:p>
        </p:txBody>
      </p:sp>
      <p:sp>
        <p:nvSpPr>
          <p:cNvPr id="4" name="Shape 208"/>
          <p:cNvSpPr/>
          <p:nvPr/>
        </p:nvSpPr>
        <p:spPr>
          <a:xfrm>
            <a:off x="656488" y="4582430"/>
            <a:ext cx="11605847" cy="2714625"/>
          </a:xfrm>
          <a:prstGeom prst="rect">
            <a:avLst/>
          </a:prstGeom>
          <a:ln w="12700">
            <a:miter lim="400000"/>
          </a:ln>
        </p:spPr>
        <p:txBody>
          <a:bodyPr wrap="square" lIns="65023" tIns="65023" rIns="65023" bIns="65023">
            <a:spAutoFit/>
          </a:bodyPr>
          <a:lstStyle/>
          <a:p>
            <a:pPr algn="just" defTabSz="1300480">
              <a:defRPr sz="4000">
                <a:latin typeface="Arial" panose="020B0604020202090204"/>
                <a:ea typeface="Arial" panose="020B0604020202090204"/>
                <a:cs typeface="Arial" panose="020B0604020202090204"/>
                <a:sym typeface="Arial" panose="020B0604020202090204"/>
              </a:defRPr>
            </a:pPr>
            <a:r>
              <a:rPr lang="en-US" altLang="zh-CN" sz="2800" dirty="0" smtClean="0">
                <a:solidFill>
                  <a:schemeClr val="tx1"/>
                </a:solidFill>
                <a:latin typeface="微软雅黑" charset="0"/>
                <a:ea typeface="微软雅黑" charset="0"/>
                <a:cs typeface="微软雅黑" charset="0"/>
                <a:sym typeface="黑体-简" panose="02000000000000000000" charset="-122"/>
              </a:rPr>
              <a:t>One </a:t>
            </a:r>
            <a:r>
              <a:rPr lang="en-US" altLang="zh-CN" sz="2800" dirty="0">
                <a:solidFill>
                  <a:schemeClr val="tx1"/>
                </a:solidFill>
                <a:latin typeface="微软雅黑" charset="0"/>
                <a:ea typeface="微软雅黑" charset="0"/>
                <a:cs typeface="微软雅黑" charset="0"/>
                <a:sym typeface="黑体-简" panose="02000000000000000000" charset="-122"/>
              </a:rPr>
              <a:t>obvious advantage for students going to university is that studying in university </a:t>
            </a:r>
            <a:r>
              <a:rPr lang="en-US" altLang="zh-CN" sz="2800" dirty="0" smtClean="0">
                <a:solidFill>
                  <a:schemeClr val="tx1"/>
                </a:solidFill>
                <a:latin typeface="微软雅黑" charset="0"/>
                <a:ea typeface="微软雅黑" charset="0"/>
                <a:cs typeface="微软雅黑" charset="0"/>
                <a:sym typeface="黑体-简" panose="02000000000000000000" charset="-122"/>
              </a:rPr>
              <a:t>may </a:t>
            </a:r>
            <a:r>
              <a:rPr lang="en-US" altLang="zh-CN" sz="2800" b="1" dirty="0">
                <a:solidFill>
                  <a:srgbClr val="009051"/>
                </a:solidFill>
                <a:latin typeface="微软雅黑" charset="0"/>
                <a:ea typeface="微软雅黑" charset="0"/>
                <a:cs typeface="微软雅黑" charset="0"/>
                <a:sym typeface="黑体-简" panose="02000000000000000000" charset="-122"/>
              </a:rPr>
              <a:t>contribute</a:t>
            </a:r>
            <a:r>
              <a:rPr lang="en-US" altLang="zh-CN" sz="2800" dirty="0">
                <a:solidFill>
                  <a:schemeClr val="tx1"/>
                </a:solidFill>
                <a:latin typeface="微软雅黑" charset="0"/>
                <a:ea typeface="微软雅黑" charset="0"/>
                <a:cs typeface="微软雅黑" charset="0"/>
                <a:sym typeface="黑体-简" panose="02000000000000000000" charset="-122"/>
              </a:rPr>
              <a:t> </a:t>
            </a:r>
            <a:r>
              <a:rPr lang="en-US" altLang="zh-CN" sz="2800" b="1" dirty="0">
                <a:solidFill>
                  <a:srgbClr val="009051"/>
                </a:solidFill>
                <a:latin typeface="微软雅黑" charset="0"/>
                <a:ea typeface="微软雅黑" charset="0"/>
                <a:cs typeface="微软雅黑" charset="0"/>
                <a:sym typeface="黑体-简" panose="02000000000000000000" charset="-122"/>
              </a:rPr>
              <a:t>to</a:t>
            </a:r>
            <a:r>
              <a:rPr lang="en-US" altLang="zh-CN" sz="2800" dirty="0">
                <a:solidFill>
                  <a:schemeClr val="tx1"/>
                </a:solidFill>
                <a:latin typeface="微软雅黑" charset="0"/>
                <a:ea typeface="微软雅黑" charset="0"/>
                <a:cs typeface="微软雅黑" charset="0"/>
                <a:sym typeface="黑体-简" panose="02000000000000000000" charset="-122"/>
              </a:rPr>
              <a:t> enhancing the students</a:t>
            </a:r>
            <a:r>
              <a:rPr lang="fr-FR" altLang="zh-CN" sz="2800" dirty="0">
                <a:solidFill>
                  <a:schemeClr val="tx1"/>
                </a:solidFill>
                <a:latin typeface="微软雅黑" charset="0"/>
                <a:ea typeface="微软雅黑" charset="0"/>
                <a:cs typeface="微软雅黑" charset="0"/>
                <a:sym typeface="黑体-简" panose="02000000000000000000" charset="-122"/>
              </a:rPr>
              <a:t>’ </a:t>
            </a:r>
            <a:r>
              <a:rPr lang="en-US" altLang="zh-CN" sz="2800" dirty="0">
                <a:solidFill>
                  <a:schemeClr val="tx1"/>
                </a:solidFill>
                <a:latin typeface="微软雅黑" charset="0"/>
                <a:ea typeface="微软雅黑" charset="0"/>
                <a:cs typeface="微软雅黑" charset="0"/>
                <a:sym typeface="黑体-简" panose="02000000000000000000" charset="-122"/>
              </a:rPr>
              <a:t>communicative abilities</a:t>
            </a:r>
            <a:r>
              <a:rPr lang="en-US" altLang="zh-CN" sz="2800" dirty="0" smtClean="0">
                <a:solidFill>
                  <a:schemeClr val="tx1"/>
                </a:solidFill>
                <a:latin typeface="微软雅黑" charset="0"/>
                <a:ea typeface="微软雅黑" charset="0"/>
                <a:cs typeface="微软雅黑" charset="0"/>
                <a:sym typeface="黑体-简" panose="02000000000000000000" charset="-122"/>
              </a:rPr>
              <a:t>. </a:t>
            </a:r>
            <a:r>
              <a:rPr lang="en-US" altLang="zh-CN" sz="2800" b="1" dirty="0" smtClean="0">
                <a:solidFill>
                  <a:srgbClr val="009051"/>
                </a:solidFill>
                <a:latin typeface="微软雅黑" charset="0"/>
                <a:ea typeface="微软雅黑" charset="0"/>
                <a:cs typeface="微软雅黑" charset="0"/>
                <a:sym typeface="黑体-简" panose="02000000000000000000" charset="-122"/>
              </a:rPr>
              <a:t>This</a:t>
            </a:r>
            <a:r>
              <a:rPr lang="en-US" altLang="zh-CN" sz="2800" dirty="0" smtClean="0">
                <a:solidFill>
                  <a:schemeClr val="tx1"/>
                </a:solidFill>
                <a:latin typeface="微软雅黑" charset="0"/>
                <a:ea typeface="微软雅黑" charset="0"/>
                <a:cs typeface="微软雅黑" charset="0"/>
                <a:sym typeface="黑体-简" panose="02000000000000000000" charset="-122"/>
              </a:rPr>
              <a:t> </a:t>
            </a:r>
            <a:r>
              <a:rPr lang="en-US" altLang="zh-CN" sz="2800" b="1" dirty="0" smtClean="0">
                <a:solidFill>
                  <a:srgbClr val="009051"/>
                </a:solidFill>
                <a:latin typeface="微软雅黑" charset="0"/>
                <a:ea typeface="微软雅黑" charset="0"/>
                <a:cs typeface="微软雅黑" charset="0"/>
                <a:sym typeface="黑体-简" panose="02000000000000000000" charset="-122"/>
              </a:rPr>
              <a:t>is</a:t>
            </a:r>
            <a:r>
              <a:rPr lang="en-US" altLang="zh-CN" sz="2800" dirty="0" smtClean="0">
                <a:solidFill>
                  <a:schemeClr val="tx1"/>
                </a:solidFill>
                <a:latin typeface="微软雅黑" charset="0"/>
                <a:ea typeface="微软雅黑" charset="0"/>
                <a:cs typeface="微软雅黑" charset="0"/>
                <a:sym typeface="黑体-简" panose="02000000000000000000" charset="-122"/>
              </a:rPr>
              <a:t> </a:t>
            </a:r>
            <a:r>
              <a:rPr lang="en-US" altLang="zh-CN" sz="2800" b="1" dirty="0">
                <a:solidFill>
                  <a:srgbClr val="009051"/>
                </a:solidFill>
                <a:latin typeface="微软雅黑" charset="0"/>
                <a:ea typeface="微软雅黑" charset="0"/>
                <a:cs typeface="微软雅黑" charset="0"/>
                <a:sym typeface="黑体-简" panose="02000000000000000000" charset="-122"/>
              </a:rPr>
              <a:t>primarily</a:t>
            </a:r>
            <a:r>
              <a:rPr lang="en-US" altLang="zh-CN" sz="2800" dirty="0">
                <a:solidFill>
                  <a:schemeClr val="tx1"/>
                </a:solidFill>
                <a:latin typeface="微软雅黑" charset="0"/>
                <a:ea typeface="微软雅黑" charset="0"/>
                <a:cs typeface="微软雅黑" charset="0"/>
                <a:sym typeface="黑体-简" panose="02000000000000000000" charset="-122"/>
              </a:rPr>
              <a:t> </a:t>
            </a:r>
            <a:r>
              <a:rPr lang="en-US" altLang="zh-CN" sz="2800" b="1" dirty="0">
                <a:solidFill>
                  <a:srgbClr val="009051"/>
                </a:solidFill>
                <a:latin typeface="微软雅黑" charset="0"/>
                <a:ea typeface="微软雅黑" charset="0"/>
                <a:cs typeface="微软雅黑" charset="0"/>
                <a:sym typeface="黑体-简" panose="02000000000000000000" charset="-122"/>
              </a:rPr>
              <a:t>because</a:t>
            </a:r>
            <a:r>
              <a:rPr lang="en-US" altLang="zh-CN" sz="2800" dirty="0">
                <a:solidFill>
                  <a:schemeClr val="tx1"/>
                </a:solidFill>
                <a:latin typeface="微软雅黑" charset="0"/>
                <a:ea typeface="微软雅黑" charset="0"/>
                <a:cs typeface="微软雅黑" charset="0"/>
                <a:sym typeface="黑体-简" panose="02000000000000000000" charset="-122"/>
              </a:rPr>
              <a:t> students living on the university campus </a:t>
            </a:r>
            <a:r>
              <a:rPr lang="en-US" altLang="zh-CN" sz="2800" dirty="0" smtClean="0">
                <a:solidFill>
                  <a:schemeClr val="tx1"/>
                </a:solidFill>
                <a:latin typeface="微软雅黑" charset="0"/>
                <a:ea typeface="微软雅黑" charset="0"/>
                <a:cs typeface="微软雅黑" charset="0"/>
                <a:sym typeface="黑体-简" panose="02000000000000000000" charset="-122"/>
              </a:rPr>
              <a:t>can </a:t>
            </a:r>
            <a:r>
              <a:rPr lang="en-US" altLang="zh-CN" sz="2800" dirty="0">
                <a:solidFill>
                  <a:schemeClr val="tx1"/>
                </a:solidFill>
                <a:latin typeface="微软雅黑" charset="0"/>
                <a:ea typeface="微软雅黑" charset="0"/>
                <a:cs typeface="微软雅黑" charset="0"/>
                <a:sym typeface="黑体-简" panose="02000000000000000000" charset="-122"/>
              </a:rPr>
              <a:t>get plenty of opportunities to communicate with different people, such as their roommates, classmates and tutors</a:t>
            </a:r>
            <a:r>
              <a:rPr lang="en-US" altLang="zh-CN" sz="2800" dirty="0" smtClean="0">
                <a:solidFill>
                  <a:schemeClr val="tx1"/>
                </a:solidFill>
                <a:latin typeface="微软雅黑" charset="0"/>
                <a:ea typeface="微软雅黑" charset="0"/>
                <a:cs typeface="微软雅黑" charset="0"/>
                <a:sym typeface="黑体-简" panose="02000000000000000000" charset="-122"/>
              </a:rPr>
              <a:t>.</a:t>
            </a:r>
            <a:endParaRPr lang="zh-CN" altLang="zh-CN" sz="2800" dirty="0">
              <a:solidFill>
                <a:schemeClr val="tx1"/>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6600" dirty="0" smtClean="0">
                <a:latin typeface="微软雅黑" charset="0"/>
                <a:ea typeface="微软雅黑" charset="0"/>
                <a:cs typeface="微软雅黑" charset="0"/>
                <a:sym typeface="黑体-简" panose="02000000000000000000" charset="-122"/>
              </a:rPr>
              <a:t>the positive </a:t>
            </a:r>
            <a:r>
              <a:rPr lang="en-US" altLang="zh-CN" sz="6600" dirty="0" smtClean="0">
                <a:latin typeface="微软雅黑" charset="0"/>
                <a:ea typeface="微软雅黑" charset="0"/>
                <a:cs typeface="微软雅黑" charset="0"/>
                <a:sym typeface="黑体-简" panose="02000000000000000000" charset="-122"/>
              </a:rPr>
              <a:t>effects</a:t>
            </a:r>
            <a:r>
              <a:rPr lang="zh-CN" altLang="en-US" sz="6600" dirty="0" smtClean="0">
                <a:latin typeface="微软雅黑" charset="0"/>
                <a:ea typeface="微软雅黑" charset="0"/>
                <a:cs typeface="微软雅黑" charset="0"/>
                <a:sym typeface="黑体-简" panose="02000000000000000000" charset="-122"/>
              </a:rPr>
              <a:t> </a:t>
            </a:r>
            <a:r>
              <a:rPr lang="en-US" sz="6600" dirty="0" smtClean="0">
                <a:latin typeface="微软雅黑" charset="0"/>
                <a:ea typeface="微软雅黑" charset="0"/>
                <a:cs typeface="微软雅黑" charset="0"/>
                <a:sym typeface="黑体-简" panose="02000000000000000000" charset="-122"/>
              </a:rPr>
              <a:t>of going to a university</a:t>
            </a:r>
            <a:endParaRPr lang="zh-CN" altLang="en-US" dirty="0"/>
          </a:p>
        </p:txBody>
      </p:sp>
      <p:sp>
        <p:nvSpPr>
          <p:cNvPr id="3" name="内容占位符 2"/>
          <p:cNvSpPr>
            <a:spLocks noGrp="1"/>
          </p:cNvSpPr>
          <p:nvPr>
            <p:ph sz="half" idx="1"/>
          </p:nvPr>
        </p:nvSpPr>
        <p:spPr/>
        <p:txBody>
          <a:bodyPr/>
          <a:lstStyle/>
          <a:p>
            <a:pPr>
              <a:lnSpc>
                <a:spcPct val="150000"/>
              </a:lnSpc>
            </a:pPr>
            <a:r>
              <a:rPr lang="en-US" altLang="zh-CN" sz="3200" dirty="0" smtClean="0"/>
              <a:t>Studying further in university </a:t>
            </a:r>
            <a:r>
              <a:rPr lang="en-US" altLang="zh-CN" sz="3200" dirty="0" smtClean="0">
                <a:solidFill>
                  <a:srgbClr val="FF0000"/>
                </a:solidFill>
              </a:rPr>
              <a:t>enables students to </a:t>
            </a:r>
            <a:r>
              <a:rPr lang="en-US" altLang="zh-CN" sz="3200" dirty="0" smtClean="0"/>
              <a:t>accumulate professional knowledge from practice, </a:t>
            </a:r>
            <a:r>
              <a:rPr lang="en-US" altLang="zh-CN" sz="3200" u="sng" dirty="0" smtClean="0"/>
              <a:t>bringing about</a:t>
            </a:r>
            <a:r>
              <a:rPr lang="en-US" altLang="zh-CN" sz="3200" dirty="0" smtClean="0"/>
              <a:t> more opportunities to </a:t>
            </a:r>
            <a:r>
              <a:rPr lang="en-US" altLang="zh-CN" sz="3200" dirty="0" smtClean="0">
                <a:solidFill>
                  <a:srgbClr val="FF0000"/>
                </a:solidFill>
              </a:rPr>
              <a:t>hunt for high-paid jobs/employment</a:t>
            </a:r>
            <a:r>
              <a:rPr lang="en-US" altLang="zh-CN" sz="3200" dirty="0" smtClean="0"/>
              <a:t> </a:t>
            </a:r>
            <a:r>
              <a:rPr lang="en-US" altLang="zh-CN" sz="3200" strike="sngStrike" dirty="0" smtClean="0"/>
              <a:t>earn money</a:t>
            </a:r>
            <a:r>
              <a:rPr lang="en-US" altLang="zh-CN" sz="3200" dirty="0" smtClean="0"/>
              <a:t>. </a:t>
            </a:r>
            <a:endParaRPr lang="zh-CN" altLang="en-US" sz="3200" dirty="0"/>
          </a:p>
        </p:txBody>
      </p:sp>
      <p:sp>
        <p:nvSpPr>
          <p:cNvPr id="4" name="内容占位符 3"/>
          <p:cNvSpPr>
            <a:spLocks noGrp="1"/>
          </p:cNvSpPr>
          <p:nvPr>
            <p:ph sz="half" idx="2"/>
          </p:nvPr>
        </p:nvSpPr>
        <p:spPr/>
        <p:txBody>
          <a:bodyPr/>
          <a:lstStyle/>
          <a:p>
            <a:pPr>
              <a:lnSpc>
                <a:spcPct val="150000"/>
              </a:lnSpc>
            </a:pPr>
            <a:r>
              <a:rPr lang="en-US" altLang="zh-CN" sz="3200" dirty="0" smtClean="0"/>
              <a:t>When </a:t>
            </a:r>
            <a:r>
              <a:rPr lang="en-US" altLang="zh-CN" sz="3200" strike="sngStrike" dirty="0" smtClean="0"/>
              <a:t>we</a:t>
            </a:r>
            <a:r>
              <a:rPr lang="en-US" altLang="zh-CN" sz="3200" dirty="0" smtClean="0"/>
              <a:t> </a:t>
            </a:r>
            <a:r>
              <a:rPr lang="en-US" altLang="zh-CN" sz="3200" strike="sngStrike" dirty="0" smtClean="0"/>
              <a:t>attain</a:t>
            </a:r>
            <a:r>
              <a:rPr lang="en-US" altLang="zh-CN" sz="3200" dirty="0" smtClean="0"/>
              <a:t> </a:t>
            </a:r>
            <a:r>
              <a:rPr lang="en-US" altLang="zh-CN" sz="3200" dirty="0" smtClean="0"/>
              <a:t>a</a:t>
            </a:r>
            <a:r>
              <a:rPr lang="en-US" altLang="zh-CN" sz="3200" dirty="0" smtClean="0">
                <a:solidFill>
                  <a:srgbClr val="FF0000"/>
                </a:solidFill>
              </a:rPr>
              <a:t>ttending</a:t>
            </a:r>
            <a:r>
              <a:rPr lang="en-US" altLang="zh-CN" sz="3200" dirty="0" smtClean="0"/>
              <a:t> college</a:t>
            </a:r>
            <a:r>
              <a:rPr lang="en-US" altLang="zh-CN" sz="3200" dirty="0" smtClean="0"/>
              <a:t>, </a:t>
            </a:r>
            <a:r>
              <a:rPr lang="en-US" altLang="zh-CN" sz="3200" strike="sngStrike" dirty="0" smtClean="0"/>
              <a:t>we</a:t>
            </a:r>
            <a:r>
              <a:rPr lang="en-US" altLang="zh-CN" sz="3200" dirty="0" smtClean="0"/>
              <a:t> </a:t>
            </a:r>
            <a:r>
              <a:rPr lang="en-US" altLang="zh-CN" sz="3200" dirty="0" smtClean="0">
                <a:solidFill>
                  <a:srgbClr val="FF0000"/>
                </a:solidFill>
              </a:rPr>
              <a:t>high school graduates</a:t>
            </a:r>
            <a:r>
              <a:rPr lang="en-US" altLang="zh-CN" sz="3200" dirty="0" smtClean="0"/>
              <a:t> would </a:t>
            </a:r>
            <a:r>
              <a:rPr lang="en-US" altLang="zh-CN" sz="3200" dirty="0" smtClean="0"/>
              <a:t>get more knowledge and be more competitive. Thus, </a:t>
            </a:r>
            <a:r>
              <a:rPr lang="en-US" altLang="zh-CN" sz="3200" strike="sngStrike" dirty="0" smtClean="0"/>
              <a:t>we</a:t>
            </a:r>
            <a:r>
              <a:rPr lang="en-US" altLang="zh-CN" sz="3200" dirty="0" smtClean="0"/>
              <a:t> </a:t>
            </a:r>
            <a:r>
              <a:rPr lang="en-US" altLang="zh-CN" sz="3200" dirty="0" smtClean="0">
                <a:solidFill>
                  <a:srgbClr val="FF0000"/>
                </a:solidFill>
              </a:rPr>
              <a:t>they </a:t>
            </a:r>
            <a:r>
              <a:rPr lang="en-US" altLang="zh-CN" sz="3200" dirty="0" smtClean="0"/>
              <a:t>are </a:t>
            </a:r>
            <a:r>
              <a:rPr lang="en-US" altLang="zh-CN" sz="3200" dirty="0" smtClean="0"/>
              <a:t>likely to go to better </a:t>
            </a:r>
            <a:r>
              <a:rPr lang="en-US" altLang="zh-CN" sz="3200" dirty="0" smtClean="0"/>
              <a:t>compan</a:t>
            </a:r>
            <a:r>
              <a:rPr lang="en-US" altLang="zh-CN" sz="3200" dirty="0" smtClean="0">
                <a:solidFill>
                  <a:srgbClr val="FF0000"/>
                </a:solidFill>
              </a:rPr>
              <a:t>ies</a:t>
            </a:r>
            <a:r>
              <a:rPr lang="en-US" altLang="zh-CN" sz="3200" dirty="0" smtClean="0"/>
              <a:t> </a:t>
            </a:r>
            <a:r>
              <a:rPr lang="en-US" altLang="zh-CN" sz="3200" dirty="0" smtClean="0"/>
              <a:t>after graduating and get a well-paid job.</a:t>
            </a:r>
            <a:endParaRPr lang="zh-CN" altLang="en-US" sz="32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6600" dirty="0" smtClean="0">
                <a:latin typeface="微软雅黑" charset="0"/>
                <a:ea typeface="微软雅黑" charset="0"/>
                <a:cs typeface="微软雅黑" charset="0"/>
                <a:sym typeface="黑体-简" panose="02000000000000000000" charset="-122"/>
              </a:rPr>
              <a:t>the positive </a:t>
            </a:r>
            <a:r>
              <a:rPr lang="en-US" altLang="zh-CN" sz="6600" dirty="0" smtClean="0">
                <a:latin typeface="微软雅黑" charset="0"/>
                <a:ea typeface="微软雅黑" charset="0"/>
                <a:cs typeface="微软雅黑" charset="0"/>
                <a:sym typeface="黑体-简" panose="02000000000000000000" charset="-122"/>
              </a:rPr>
              <a:t>effects</a:t>
            </a:r>
            <a:r>
              <a:rPr lang="zh-CN" altLang="en-US" sz="6600" dirty="0" smtClean="0">
                <a:latin typeface="微软雅黑" charset="0"/>
                <a:ea typeface="微软雅黑" charset="0"/>
                <a:cs typeface="微软雅黑" charset="0"/>
                <a:sym typeface="黑体-简" panose="02000000000000000000" charset="-122"/>
              </a:rPr>
              <a:t> </a:t>
            </a:r>
            <a:r>
              <a:rPr lang="en-US" sz="6600" dirty="0" smtClean="0">
                <a:latin typeface="微软雅黑" charset="0"/>
                <a:ea typeface="微软雅黑" charset="0"/>
                <a:cs typeface="微软雅黑" charset="0"/>
                <a:sym typeface="黑体-简" panose="02000000000000000000" charset="-122"/>
              </a:rPr>
              <a:t>of going to a university</a:t>
            </a:r>
            <a:endParaRPr lang="zh-CN" altLang="en-US" dirty="0"/>
          </a:p>
        </p:txBody>
      </p:sp>
      <p:sp>
        <p:nvSpPr>
          <p:cNvPr id="3" name="内容占位符 2"/>
          <p:cNvSpPr>
            <a:spLocks noGrp="1"/>
          </p:cNvSpPr>
          <p:nvPr>
            <p:ph sz="half" idx="1"/>
          </p:nvPr>
        </p:nvSpPr>
        <p:spPr/>
        <p:txBody>
          <a:bodyPr/>
          <a:lstStyle/>
          <a:p>
            <a:pPr>
              <a:lnSpc>
                <a:spcPct val="150000"/>
              </a:lnSpc>
            </a:pPr>
            <a:r>
              <a:rPr lang="en-US" altLang="zh-CN" sz="3200" u="sng" dirty="0" smtClean="0"/>
              <a:t>It is </a:t>
            </a:r>
            <a:r>
              <a:rPr lang="en-US" altLang="zh-CN" sz="3200" dirty="0" smtClean="0">
                <a:solidFill>
                  <a:srgbClr val="FF0000"/>
                </a:solidFill>
              </a:rPr>
              <a:t>the students </a:t>
            </a:r>
            <a:r>
              <a:rPr lang="en-US" altLang="zh-CN" sz="3200" dirty="0" smtClean="0"/>
              <a:t>attending </a:t>
            </a:r>
            <a:r>
              <a:rPr lang="en-US" altLang="zh-CN" sz="3200" dirty="0" smtClean="0"/>
              <a:t>university </a:t>
            </a:r>
            <a:r>
              <a:rPr lang="en-US" altLang="zh-CN" sz="3200" u="sng" dirty="0" smtClean="0"/>
              <a:t>that</a:t>
            </a:r>
            <a:r>
              <a:rPr lang="en-US" altLang="zh-CN" sz="3200" dirty="0" smtClean="0"/>
              <a:t> </a:t>
            </a:r>
            <a:r>
              <a:rPr lang="en-US" altLang="zh-CN" sz="3200" strike="sngStrike" dirty="0" smtClean="0"/>
              <a:t>we</a:t>
            </a:r>
            <a:r>
              <a:rPr lang="en-US" altLang="zh-CN" sz="3200" dirty="0" smtClean="0"/>
              <a:t> can </a:t>
            </a:r>
            <a:r>
              <a:rPr lang="en-US" altLang="zh-CN" sz="3200" dirty="0" smtClean="0"/>
              <a:t>study major courses  further which gives rise to a better command of knowledge </a:t>
            </a:r>
            <a:r>
              <a:rPr lang="en-US" altLang="zh-CN" sz="3200" dirty="0" smtClean="0">
                <a:effectLst>
                  <a:outerShdw blurRad="38100" dist="38100" dir="2700000" algn="tl">
                    <a:srgbClr val="000000">
                      <a:alpha val="43137"/>
                    </a:srgbClr>
                  </a:outerShdw>
                </a:effectLst>
              </a:rPr>
              <a:t>as well as </a:t>
            </a:r>
            <a:r>
              <a:rPr lang="en-US" altLang="zh-CN" sz="3200" strike="sngStrike" dirty="0" smtClean="0">
                <a:effectLst>
                  <a:outerShdw blurRad="38100" dist="38100" dir="2700000" algn="tl">
                    <a:srgbClr val="000000">
                      <a:alpha val="43137"/>
                    </a:srgbClr>
                  </a:outerShdw>
                </a:effectLst>
              </a:rPr>
              <a:t>to</a:t>
            </a:r>
            <a:r>
              <a:rPr lang="en-US" altLang="zh-CN" sz="3200" dirty="0" smtClean="0">
                <a:effectLst>
                  <a:outerShdw blurRad="38100" dist="38100" dir="2700000" algn="tl">
                    <a:srgbClr val="000000">
                      <a:alpha val="43137"/>
                    </a:srgbClr>
                  </a:outerShdw>
                </a:effectLst>
              </a:rPr>
              <a:t> </a:t>
            </a:r>
            <a:r>
              <a:rPr lang="en-US" altLang="zh-CN" sz="3200" dirty="0" smtClean="0">
                <a:effectLst>
                  <a:outerShdw blurRad="38100" dist="38100" dir="2700000" algn="tl">
                    <a:srgbClr val="000000">
                      <a:alpha val="43137"/>
                    </a:srgbClr>
                  </a:outerShdw>
                </a:effectLst>
              </a:rPr>
              <a:t>help</a:t>
            </a:r>
            <a:r>
              <a:rPr lang="en-US" altLang="zh-CN" sz="3200" dirty="0" smtClean="0">
                <a:solidFill>
                  <a:srgbClr val="FF0000"/>
                </a:solidFill>
                <a:effectLst>
                  <a:outerShdw blurRad="38100" dist="38100" dir="2700000" algn="tl">
                    <a:srgbClr val="000000">
                      <a:alpha val="43137"/>
                    </a:srgbClr>
                  </a:outerShdw>
                </a:effectLst>
              </a:rPr>
              <a:t>ing</a:t>
            </a:r>
            <a:r>
              <a:rPr lang="en-US" altLang="zh-CN" sz="3200" dirty="0" smtClean="0">
                <a:effectLst>
                  <a:outerShdw blurRad="38100" dist="38100" dir="2700000" algn="tl">
                    <a:srgbClr val="000000">
                      <a:alpha val="43137"/>
                    </a:srgbClr>
                  </a:outerShdw>
                </a:effectLst>
              </a:rPr>
              <a:t> </a:t>
            </a:r>
            <a:r>
              <a:rPr lang="en-US" altLang="zh-CN" sz="3200" dirty="0" smtClean="0">
                <a:effectLst>
                  <a:outerShdw blurRad="38100" dist="38100" dir="2700000" algn="tl">
                    <a:srgbClr val="000000">
                      <a:alpha val="43137"/>
                    </a:srgbClr>
                  </a:outerShdw>
                </a:effectLst>
              </a:rPr>
              <a:t>us establish the value of the world</a:t>
            </a:r>
            <a:r>
              <a:rPr lang="en-US" altLang="zh-CN" sz="3200" dirty="0" smtClean="0"/>
              <a:t>.</a:t>
            </a:r>
            <a:endParaRPr lang="zh-CN" altLang="en-US" sz="3200" dirty="0" smtClean="0"/>
          </a:p>
        </p:txBody>
      </p:sp>
      <p:sp>
        <p:nvSpPr>
          <p:cNvPr id="4" name="内容占位符 3"/>
          <p:cNvSpPr>
            <a:spLocks noGrp="1"/>
          </p:cNvSpPr>
          <p:nvPr>
            <p:ph sz="half" idx="2"/>
          </p:nvPr>
        </p:nvSpPr>
        <p:spPr/>
        <p:txBody>
          <a:bodyPr/>
          <a:lstStyle/>
          <a:p>
            <a:r>
              <a:rPr lang="en-US" altLang="zh-CN" sz="3200" dirty="0" smtClean="0"/>
              <a:t>When students </a:t>
            </a:r>
            <a:r>
              <a:rPr lang="en-US" altLang="zh-CN" sz="3200" strike="sngStrike" dirty="0" smtClean="0"/>
              <a:t>are</a:t>
            </a:r>
            <a:r>
              <a:rPr lang="en-US" altLang="zh-CN" sz="3200" dirty="0" smtClean="0"/>
              <a:t> study</a:t>
            </a:r>
            <a:r>
              <a:rPr lang="en-US" altLang="zh-CN" sz="3200" strike="sngStrike" dirty="0" smtClean="0"/>
              <a:t>ing</a:t>
            </a:r>
            <a:r>
              <a:rPr lang="en-US" altLang="zh-CN" sz="3200" dirty="0" smtClean="0"/>
              <a:t> their major in the college, they could </a:t>
            </a:r>
            <a:r>
              <a:rPr lang="en-US" altLang="zh-CN" sz="3200" strike="sngStrike" dirty="0" smtClean="0"/>
              <a:t>adapt excellent habits and</a:t>
            </a:r>
            <a:r>
              <a:rPr lang="en-US" altLang="zh-CN" sz="3200" dirty="0" smtClean="0"/>
              <a:t> acquire </a:t>
            </a:r>
            <a:r>
              <a:rPr lang="en-US" altLang="zh-CN" sz="3200" dirty="0" smtClean="0">
                <a:solidFill>
                  <a:srgbClr val="FF0000"/>
                </a:solidFill>
              </a:rPr>
              <a:t>sufficient </a:t>
            </a:r>
            <a:r>
              <a:rPr lang="en-US" altLang="zh-CN" sz="3200" dirty="0" smtClean="0"/>
              <a:t>knowledge, so that they are likely to better handle uncertainties and challenges in the future. Therefore, it’s a good way to plan their career </a:t>
            </a:r>
            <a:r>
              <a:rPr lang="en-US" altLang="zh-CN" sz="3200" dirty="0" smtClean="0">
                <a:solidFill>
                  <a:srgbClr val="FF0000"/>
                </a:solidFill>
              </a:rPr>
              <a:t>prospect</a:t>
            </a:r>
            <a:r>
              <a:rPr lang="en-US" altLang="zh-CN" sz="3200" dirty="0" smtClean="0"/>
              <a:t> </a:t>
            </a:r>
            <a:r>
              <a:rPr lang="en-US" altLang="zh-CN" sz="3200" strike="sngStrike" dirty="0" smtClean="0"/>
              <a:t>path</a:t>
            </a:r>
            <a:r>
              <a:rPr lang="en-US" altLang="zh-CN" sz="3200" dirty="0" smtClean="0"/>
              <a:t> and establish clear objectives.</a:t>
            </a:r>
            <a:endParaRPr lang="zh-CN" alt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6000" dirty="0" smtClean="0">
                <a:latin typeface="微软雅黑" charset="0"/>
                <a:ea typeface="微软雅黑" charset="0"/>
                <a:cs typeface="微软雅黑" charset="0"/>
                <a:sym typeface="黑体-简" panose="02000000000000000000" charset="-122"/>
              </a:rPr>
              <a:t>the positive </a:t>
            </a:r>
            <a:r>
              <a:rPr lang="en-US" altLang="zh-CN" sz="6000" dirty="0" smtClean="0">
                <a:latin typeface="微软雅黑" charset="0"/>
                <a:ea typeface="微软雅黑" charset="0"/>
                <a:cs typeface="微软雅黑" charset="0"/>
                <a:sym typeface="黑体-简" panose="02000000000000000000" charset="-122"/>
              </a:rPr>
              <a:t>effects</a:t>
            </a:r>
            <a:r>
              <a:rPr lang="zh-CN" altLang="en-US" sz="6000" dirty="0" smtClean="0">
                <a:latin typeface="微软雅黑" charset="0"/>
                <a:ea typeface="微软雅黑" charset="0"/>
                <a:cs typeface="微软雅黑" charset="0"/>
                <a:sym typeface="黑体-简" panose="02000000000000000000" charset="-122"/>
              </a:rPr>
              <a:t> </a:t>
            </a:r>
            <a:r>
              <a:rPr lang="en-US" sz="6000" dirty="0" smtClean="0">
                <a:latin typeface="微软雅黑" charset="0"/>
                <a:ea typeface="微软雅黑" charset="0"/>
                <a:cs typeface="微软雅黑" charset="0"/>
                <a:sym typeface="黑体-简" panose="02000000000000000000" charset="-122"/>
              </a:rPr>
              <a:t>of going to a university</a:t>
            </a:r>
            <a:endParaRPr lang="zh-CN" altLang="en-US" dirty="0"/>
          </a:p>
        </p:txBody>
      </p:sp>
      <p:sp>
        <p:nvSpPr>
          <p:cNvPr id="3" name="内容占位符 2"/>
          <p:cNvSpPr>
            <a:spLocks noGrp="1"/>
          </p:cNvSpPr>
          <p:nvPr>
            <p:ph sz="half" idx="1"/>
          </p:nvPr>
        </p:nvSpPr>
        <p:spPr/>
        <p:txBody>
          <a:bodyPr/>
          <a:lstStyle/>
          <a:p>
            <a:pPr>
              <a:lnSpc>
                <a:spcPct val="150000"/>
              </a:lnSpc>
            </a:pPr>
            <a:r>
              <a:rPr lang="en-US" altLang="zh-CN" sz="3200" dirty="0" smtClean="0"/>
              <a:t>The reason why </a:t>
            </a:r>
            <a:r>
              <a:rPr lang="en-US" altLang="zh-CN" sz="3200" strike="sngStrike" dirty="0" smtClean="0"/>
              <a:t>we</a:t>
            </a:r>
            <a:r>
              <a:rPr lang="en-US" altLang="zh-CN" sz="3200" dirty="0" smtClean="0"/>
              <a:t> </a:t>
            </a:r>
            <a:r>
              <a:rPr lang="en-US" altLang="zh-CN" sz="3200" dirty="0" smtClean="0">
                <a:solidFill>
                  <a:srgbClr val="FF0000"/>
                </a:solidFill>
              </a:rPr>
              <a:t>students</a:t>
            </a:r>
            <a:r>
              <a:rPr lang="en-US" altLang="zh-CN" sz="3200" dirty="0" smtClean="0"/>
              <a:t> should </a:t>
            </a:r>
            <a:r>
              <a:rPr lang="en-US" altLang="zh-CN" sz="3200" dirty="0" smtClean="0"/>
              <a:t>go to the university is that we can </a:t>
            </a:r>
            <a:r>
              <a:rPr lang="en-US" altLang="zh-CN" sz="3200" dirty="0" smtClean="0"/>
              <a:t>wide</a:t>
            </a:r>
            <a:r>
              <a:rPr lang="en-US" altLang="zh-CN" sz="3200" dirty="0" smtClean="0">
                <a:solidFill>
                  <a:srgbClr val="FF0000"/>
                </a:solidFill>
              </a:rPr>
              <a:t>n</a:t>
            </a:r>
            <a:r>
              <a:rPr lang="en-US" altLang="zh-CN" sz="3200" dirty="0" smtClean="0"/>
              <a:t> </a:t>
            </a:r>
            <a:r>
              <a:rPr lang="en-US" altLang="zh-CN" sz="3200" strike="sngStrike" dirty="0" smtClean="0"/>
              <a:t>our</a:t>
            </a:r>
            <a:r>
              <a:rPr lang="en-US" altLang="zh-CN" sz="3200" dirty="0" smtClean="0"/>
              <a:t> </a:t>
            </a:r>
            <a:r>
              <a:rPr lang="en-US" altLang="zh-CN" sz="3200" dirty="0" smtClean="0">
                <a:solidFill>
                  <a:srgbClr val="FF0000"/>
                </a:solidFill>
              </a:rPr>
              <a:t>their </a:t>
            </a:r>
            <a:r>
              <a:rPr lang="en-US" altLang="zh-CN" sz="3200" dirty="0" smtClean="0"/>
              <a:t>horizons</a:t>
            </a:r>
            <a:r>
              <a:rPr lang="en-US" altLang="zh-CN" sz="3200" dirty="0" smtClean="0"/>
              <a:t>, </a:t>
            </a:r>
            <a:r>
              <a:rPr lang="en-US" altLang="zh-CN" sz="3200" strike="sngStrike" dirty="0" smtClean="0"/>
              <a:t>and</a:t>
            </a:r>
            <a:r>
              <a:rPr lang="en-US" altLang="zh-CN" sz="3200" dirty="0" smtClean="0"/>
              <a:t> </a:t>
            </a:r>
            <a:r>
              <a:rPr lang="en-US" altLang="zh-CN" sz="3200" dirty="0" smtClean="0">
                <a:solidFill>
                  <a:srgbClr val="FF0000"/>
                </a:solidFill>
              </a:rPr>
              <a:t>as </a:t>
            </a:r>
            <a:r>
              <a:rPr lang="en-US" altLang="zh-CN" sz="3200" dirty="0" smtClean="0"/>
              <a:t>students </a:t>
            </a:r>
            <a:r>
              <a:rPr lang="en-US" altLang="zh-CN" sz="3200" dirty="0" smtClean="0">
                <a:solidFill>
                  <a:srgbClr val="FF0000"/>
                </a:solidFill>
              </a:rPr>
              <a:t>who</a:t>
            </a:r>
            <a:r>
              <a:rPr lang="en-US" altLang="zh-CN" sz="3200" dirty="0" smtClean="0"/>
              <a:t> have enough time do everything </a:t>
            </a:r>
            <a:r>
              <a:rPr lang="en-US" altLang="zh-CN" sz="3200" dirty="0" smtClean="0"/>
              <a:t>they want </a:t>
            </a:r>
            <a:r>
              <a:rPr lang="en-US" altLang="zh-CN" sz="3200" dirty="0" smtClean="0"/>
              <a:t>can learn more extracurricular knowledge. </a:t>
            </a:r>
            <a:r>
              <a:rPr lang="en-US" altLang="zh-CN" sz="3200" strike="sngStrike" dirty="0" smtClean="0"/>
              <a:t>Especially </a:t>
            </a:r>
            <a:r>
              <a:rPr lang="en-US" altLang="zh-CN" sz="3200" strike="sngStrike" dirty="0" smtClean="0"/>
              <a:t>we.</a:t>
            </a:r>
            <a:endParaRPr lang="zh-CN" altLang="en-US" sz="3200" strike="sngStrike" dirty="0" smtClean="0"/>
          </a:p>
        </p:txBody>
      </p:sp>
      <p:sp>
        <p:nvSpPr>
          <p:cNvPr id="4" name="内容占位符 3"/>
          <p:cNvSpPr>
            <a:spLocks noGrp="1"/>
          </p:cNvSpPr>
          <p:nvPr>
            <p:ph sz="half" idx="2"/>
          </p:nvPr>
        </p:nvSpPr>
        <p:spPr/>
        <p:txBody>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0605" y="2099945"/>
            <a:ext cx="10924540" cy="953135"/>
          </a:xfrm>
          <a:prstGeom prst="rect">
            <a:avLst/>
          </a:prstGeom>
          <a:noFill/>
        </p:spPr>
        <p:txBody>
          <a:bodyPr wrap="square" rtlCol="0">
            <a:spAutoFit/>
          </a:bodyPr>
          <a:lstStyle/>
          <a:p>
            <a:pPr algn="l"/>
            <a:r>
              <a:rPr lang="en-US" altLang="zh-CN" sz="2800" b="1">
                <a:latin typeface="微软雅黑" charset="0"/>
                <a:ea typeface="微软雅黑" charset="0"/>
                <a:cs typeface="Arial" panose="020B0604020202090204" pitchFamily="34" charset="0"/>
              </a:rPr>
              <a:t>Do we mainly buy things because we need them, or are other factors involved ? </a:t>
            </a:r>
          </a:p>
        </p:txBody>
      </p:sp>
      <p:pic>
        <p:nvPicPr>
          <p:cNvPr id="3" name="图片 2" descr="300 (2)"/>
          <p:cNvPicPr>
            <a:picLocks noChangeAspect="1"/>
          </p:cNvPicPr>
          <p:nvPr/>
        </p:nvPicPr>
        <p:blipFill>
          <a:blip r:embed="rId6"/>
          <a:srcRect l="49926" t="27510" r="2766"/>
          <a:stretch>
            <a:fillRect/>
          </a:stretch>
        </p:blipFill>
        <p:spPr>
          <a:xfrm>
            <a:off x="10949305" y="7671435"/>
            <a:ext cx="1855470" cy="1622425"/>
          </a:xfrm>
          <a:prstGeom prst="rect">
            <a:avLst/>
          </a:prstGeom>
        </p:spPr>
      </p:pic>
      <p:pic>
        <p:nvPicPr>
          <p:cNvPr id="4" name="图片 3" descr="300 (2)"/>
          <p:cNvPicPr>
            <a:picLocks noChangeAspect="1"/>
          </p:cNvPicPr>
          <p:nvPr>
            <p:custDataLst>
              <p:tags r:id="rId1"/>
            </p:custDataLst>
          </p:nvPr>
        </p:nvPicPr>
        <p:blipFill>
          <a:blip r:embed="rId6"/>
          <a:srcRect l="4031" t="28250" r="53153"/>
          <a:stretch>
            <a:fillRect/>
          </a:stretch>
        </p:blipFill>
        <p:spPr>
          <a:xfrm>
            <a:off x="354330" y="7026910"/>
            <a:ext cx="1882140" cy="1798955"/>
          </a:xfrm>
          <a:prstGeom prst="rect">
            <a:avLst/>
          </a:prstGeom>
        </p:spPr>
      </p:pic>
      <p:pic>
        <p:nvPicPr>
          <p:cNvPr id="5" name="图片 4"/>
          <p:cNvPicPr>
            <a:picLocks noChangeAspect="1"/>
          </p:cNvPicPr>
          <p:nvPr/>
        </p:nvPicPr>
        <p:blipFill>
          <a:blip r:embed="rId7"/>
          <a:stretch>
            <a:fillRect/>
          </a:stretch>
        </p:blipFill>
        <p:spPr>
          <a:xfrm>
            <a:off x="711835" y="3235325"/>
            <a:ext cx="5922010" cy="3971925"/>
          </a:xfrm>
          <a:prstGeom prst="rect">
            <a:avLst/>
          </a:prstGeom>
        </p:spPr>
      </p:pic>
      <p:pic>
        <p:nvPicPr>
          <p:cNvPr id="7" name="图片 6"/>
          <p:cNvPicPr>
            <a:picLocks noChangeAspect="1"/>
          </p:cNvPicPr>
          <p:nvPr/>
        </p:nvPicPr>
        <p:blipFill>
          <a:blip r:embed="rId8"/>
          <a:stretch>
            <a:fillRect/>
          </a:stretch>
        </p:blipFill>
        <p:spPr>
          <a:xfrm>
            <a:off x="6916420" y="3107690"/>
            <a:ext cx="6088380" cy="4690745"/>
          </a:xfrm>
          <a:prstGeom prst="rect">
            <a:avLst/>
          </a:prstGeom>
        </p:spPr>
      </p:pic>
      <p:sp>
        <p:nvSpPr>
          <p:cNvPr id="16" name="矩形 15"/>
          <p:cNvSpPr/>
          <p:nvPr/>
        </p:nvSpPr>
        <p:spPr>
          <a:xfrm>
            <a:off x="9616440" y="5117465"/>
            <a:ext cx="2145030" cy="34734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微软雅黑" charset="0"/>
              <a:ea typeface="微软雅黑" charset="0"/>
              <a:cs typeface="黑体-简" panose="02000000000000000000" charset="-122"/>
            </a:endParaRPr>
          </a:p>
        </p:txBody>
      </p:sp>
      <p:sp>
        <p:nvSpPr>
          <p:cNvPr id="226" name="Shape 226"/>
          <p:cNvSpPr/>
          <p:nvPr>
            <p:custDataLst>
              <p:tags r:id="rId2"/>
            </p:custDataLst>
          </p:nvPr>
        </p:nvSpPr>
        <p:spPr>
          <a:xfrm>
            <a:off x="4911090" y="716283"/>
            <a:ext cx="3182620" cy="1052830"/>
          </a:xfrm>
          <a:prstGeom prst="rect">
            <a:avLst/>
          </a:prstGeom>
          <a:ln w="12700">
            <a:miter lim="400000"/>
          </a:ln>
        </p:spPr>
        <p:txBody>
          <a:bodyPr wrap="none" lIns="65023" tIns="65023" rIns="65023" bIns="65023">
            <a:spAutoFit/>
          </a:bodyPr>
          <a:lstStyle>
            <a:lvl1pPr defTabSz="1300480">
              <a:defRPr sz="56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6000">
                <a:solidFill>
                  <a:srgbClr val="C00000"/>
                </a:solidFill>
                <a:latin typeface="微软雅黑" charset="0"/>
                <a:ea typeface="微软雅黑" charset="0"/>
                <a:cs typeface="微软雅黑" charset="0"/>
                <a:sym typeface="黑体-简" panose="02000000000000000000" charset="-122"/>
              </a:rPr>
              <a:t>举例论证</a:t>
            </a:r>
            <a:endParaRPr sz="4400" dirty="0">
              <a:solidFill>
                <a:schemeClr val="tx1"/>
              </a:solidFill>
              <a:latin typeface="微软雅黑" charset="0"/>
              <a:ea typeface="微软雅黑" charset="0"/>
              <a:cs typeface="微软雅黑" charset="0"/>
              <a:sym typeface="黑体-简" panose="02000000000000000000" charset="-122"/>
            </a:endParaRPr>
          </a:p>
        </p:txBody>
      </p:sp>
      <p:sp>
        <p:nvSpPr>
          <p:cNvPr id="8" name="矩形 7"/>
          <p:cNvSpPr/>
          <p:nvPr>
            <p:custDataLst>
              <p:tags r:id="rId3"/>
            </p:custDataLst>
          </p:nvPr>
        </p:nvSpPr>
        <p:spPr>
          <a:xfrm>
            <a:off x="4511675" y="5117465"/>
            <a:ext cx="277495" cy="45529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微软雅黑" charset="0"/>
              <a:ea typeface="微软雅黑" charset="0"/>
              <a:cs typeface="黑体-简" panose="02000000000000000000" charset="-122"/>
            </a:endParaRPr>
          </a:p>
        </p:txBody>
      </p:sp>
      <p:sp>
        <p:nvSpPr>
          <p:cNvPr id="13" name="矩形 12"/>
          <p:cNvSpPr/>
          <p:nvPr>
            <p:custDataLst>
              <p:tags r:id="rId4"/>
            </p:custDataLst>
          </p:nvPr>
        </p:nvSpPr>
        <p:spPr>
          <a:xfrm>
            <a:off x="3056255" y="5464810"/>
            <a:ext cx="1151255" cy="454660"/>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微软雅黑" charset="0"/>
              <a:ea typeface="微软雅黑" charset="0"/>
              <a:cs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0" animBg="1"/>
      <p:bldP spid="16" grpId="1" animBg="1"/>
      <p:bldP spid="8" grpId="0" bldLvl="0" animBg="1"/>
      <p:bldP spid="8" grpId="1" animBg="1"/>
      <p:bldP spid="13" grpId="0" bldLvl="0" animBg="1"/>
      <p:bldP spid="1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142365" y="2226945"/>
            <a:ext cx="10603865" cy="1076325"/>
          </a:xfrm>
          <a:prstGeom prst="rect">
            <a:avLst/>
          </a:prstGeom>
          <a:noFill/>
        </p:spPr>
        <p:txBody>
          <a:bodyPr wrap="square" rtlCol="0" anchor="t">
            <a:spAutoFit/>
          </a:bodyPr>
          <a:lstStyle/>
          <a:p>
            <a:pPr algn="just"/>
            <a:r>
              <a:rPr lang="zh-CN" altLang="en-US" sz="3200" dirty="0">
                <a:solidFill>
                  <a:srgbClr val="0432FF"/>
                </a:solidFill>
                <a:latin typeface="微软雅黑" charset="0"/>
                <a:ea typeface="微软雅黑" charset="0"/>
                <a:cs typeface="微软雅黑" charset="0"/>
              </a:rPr>
              <a:t>举例论证</a:t>
            </a:r>
            <a:r>
              <a:rPr lang="zh-CN" altLang="en-US" sz="3200" dirty="0">
                <a:solidFill>
                  <a:srgbClr val="121212"/>
                </a:solidFill>
                <a:latin typeface="微软雅黑" charset="0"/>
                <a:ea typeface="微软雅黑" charset="0"/>
                <a:cs typeface="微软雅黑" charset="0"/>
              </a:rPr>
              <a:t>,是指运用典型事例来证明论点的方法,所举的具体事例能证明论点</a:t>
            </a:r>
          </a:p>
        </p:txBody>
      </p:sp>
      <p:sp>
        <p:nvSpPr>
          <p:cNvPr id="226" name="Shape 226"/>
          <p:cNvSpPr/>
          <p:nvPr>
            <p:custDataLst>
              <p:tags r:id="rId2"/>
            </p:custDataLst>
          </p:nvPr>
        </p:nvSpPr>
        <p:spPr>
          <a:xfrm>
            <a:off x="4911090" y="716283"/>
            <a:ext cx="3182620" cy="1052830"/>
          </a:xfrm>
          <a:prstGeom prst="rect">
            <a:avLst/>
          </a:prstGeom>
          <a:ln w="12700">
            <a:miter lim="400000"/>
          </a:ln>
        </p:spPr>
        <p:txBody>
          <a:bodyPr wrap="none" lIns="65023" tIns="65023" rIns="65023" bIns="65023">
            <a:spAutoFit/>
          </a:bodyPr>
          <a:lstStyle>
            <a:lvl1pPr defTabSz="1300480">
              <a:defRPr sz="56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6000">
                <a:solidFill>
                  <a:srgbClr val="C00000"/>
                </a:solidFill>
                <a:latin typeface="微软雅黑" charset="0"/>
                <a:ea typeface="微软雅黑" charset="0"/>
                <a:cs typeface="微软雅黑" charset="0"/>
                <a:sym typeface="黑体-简" panose="02000000000000000000" charset="-122"/>
              </a:rPr>
              <a:t>举例论证</a:t>
            </a:r>
            <a:endParaRPr sz="4400" dirty="0">
              <a:solidFill>
                <a:schemeClr val="tx1"/>
              </a:solidFill>
              <a:latin typeface="微软雅黑" charset="0"/>
              <a:ea typeface="微软雅黑" charset="0"/>
              <a:cs typeface="微软雅黑" charset="0"/>
              <a:sym typeface="黑体-简" panose="02000000000000000000" charset="-122"/>
            </a:endParaRPr>
          </a:p>
        </p:txBody>
      </p:sp>
      <p:sp>
        <p:nvSpPr>
          <p:cNvPr id="227" name="Shape 227"/>
          <p:cNvSpPr/>
          <p:nvPr>
            <p:custDataLst>
              <p:tags r:id="rId3"/>
            </p:custDataLst>
          </p:nvPr>
        </p:nvSpPr>
        <p:spPr>
          <a:xfrm>
            <a:off x="881742" y="3662640"/>
            <a:ext cx="11615058" cy="2468245"/>
          </a:xfrm>
          <a:prstGeom prst="rect">
            <a:avLst/>
          </a:prstGeom>
          <a:ln w="12700">
            <a:miter lim="400000"/>
          </a:ln>
        </p:spPr>
        <p:txBody>
          <a:bodyPr wrap="square" lIns="65023" tIns="65023" rIns="65023" bIns="65023">
            <a:spAutoFit/>
          </a:bodyPr>
          <a:lstStyle/>
          <a:p>
            <a:pPr algn="l" defTabSz="1300480">
              <a:defRPr sz="3800" b="1">
                <a:solidFill>
                  <a:srgbClr val="FF0000"/>
                </a:solidFill>
                <a:latin typeface="Arial" panose="020B0604020202090204"/>
                <a:ea typeface="Arial" panose="020B0604020202090204"/>
                <a:cs typeface="Arial" panose="020B0604020202090204"/>
                <a:sym typeface="Arial" panose="020B0604020202090204"/>
              </a:defRPr>
            </a:pPr>
            <a:r>
              <a:rPr b="1" dirty="0">
                <a:latin typeface="微软雅黑" charset="0"/>
                <a:ea typeface="微软雅黑" charset="0"/>
                <a:cs typeface="微软雅黑" charset="0"/>
                <a:sym typeface="黑体-简" panose="02000000000000000000" charset="-122"/>
              </a:rPr>
              <a:t>注意</a:t>
            </a:r>
            <a:r>
              <a:rPr b="1" dirty="0" smtClean="0">
                <a:latin typeface="微软雅黑" charset="0"/>
                <a:ea typeface="微软雅黑" charset="0"/>
                <a:cs typeface="微软雅黑" charset="0"/>
                <a:sym typeface="黑体-简" panose="02000000000000000000" charset="-122"/>
              </a:rPr>
              <a:t>：</a:t>
            </a:r>
            <a:endParaRPr lang="en-US" b="1" dirty="0" smtClean="0">
              <a:latin typeface="微软雅黑" charset="0"/>
              <a:ea typeface="微软雅黑" charset="0"/>
              <a:cs typeface="微软雅黑" charset="0"/>
              <a:sym typeface="黑体-简" panose="02000000000000000000" charset="-122"/>
            </a:endParaRPr>
          </a:p>
          <a:p>
            <a:pPr algn="l" defTabSz="1300480">
              <a:defRPr sz="3800" b="1">
                <a:solidFill>
                  <a:srgbClr val="FF0000"/>
                </a:solidFill>
                <a:latin typeface="Arial" panose="020B0604020202090204"/>
                <a:ea typeface="Arial" panose="020B0604020202090204"/>
                <a:cs typeface="Arial" panose="020B0604020202090204"/>
                <a:sym typeface="Arial" panose="020B0604020202090204"/>
              </a:defRPr>
            </a:pPr>
            <a:r>
              <a:rPr lang="zh-CN" altLang="en-US" sz="3800" b="1" dirty="0" smtClean="0">
                <a:solidFill>
                  <a:schemeClr val="tx1"/>
                </a:solidFill>
                <a:latin typeface="微软雅黑" charset="0"/>
                <a:ea typeface="微软雅黑" charset="0"/>
                <a:cs typeface="微软雅黑" charset="0"/>
                <a:sym typeface="黑体-简" panose="02000000000000000000" charset="-122"/>
              </a:rPr>
              <a:t>例子要有普遍性和典型性，过于片面不具有说服性。</a:t>
            </a:r>
            <a:r>
              <a:rPr lang="zh-CN" altLang="en-US" sz="3800" b="1" dirty="0">
                <a:solidFill>
                  <a:schemeClr val="tx1"/>
                </a:solidFill>
                <a:latin typeface="微软雅黑" charset="0"/>
                <a:ea typeface="微软雅黑" charset="0"/>
                <a:cs typeface="微软雅黑" charset="0"/>
                <a:sym typeface="黑体-简" panose="02000000000000000000" charset="-122"/>
              </a:rPr>
              <a:t/>
            </a:r>
            <a:br>
              <a:rPr lang="zh-CN" altLang="en-US" sz="3800" b="1" dirty="0">
                <a:solidFill>
                  <a:schemeClr val="tx1"/>
                </a:solidFill>
                <a:latin typeface="微软雅黑" charset="0"/>
                <a:ea typeface="微软雅黑" charset="0"/>
                <a:cs typeface="微软雅黑" charset="0"/>
                <a:sym typeface="黑体-简" panose="02000000000000000000" charset="-122"/>
              </a:rPr>
            </a:br>
            <a:r>
              <a:rPr b="1" dirty="0" smtClean="0">
                <a:solidFill>
                  <a:schemeClr val="tx1"/>
                </a:solidFill>
                <a:latin typeface="微软雅黑" charset="0"/>
                <a:ea typeface="微软雅黑" charset="0"/>
                <a:cs typeface="微软雅黑" charset="0"/>
                <a:sym typeface="黑体-简" panose="02000000000000000000" charset="-122"/>
              </a:rPr>
              <a:t>所列举的内容必须符合常识和逻辑</a:t>
            </a:r>
            <a:r>
              <a:rPr b="1" dirty="0">
                <a:solidFill>
                  <a:schemeClr val="tx1"/>
                </a:solidFill>
                <a:latin typeface="微软雅黑" charset="0"/>
                <a:ea typeface="微软雅黑" charset="0"/>
                <a:cs typeface="微软雅黑" charset="0"/>
                <a:sym typeface="黑体-简" panose="02000000000000000000" charset="-122"/>
              </a:rPr>
              <a:t>，要有事实依据，不能凭主观想象捏造</a:t>
            </a: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（举例）</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6407785"/>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例如</a:t>
            </a:r>
            <a:r>
              <a:rPr lang="zh-CN" sz="2400" b="1" dirty="0" smtClean="0">
                <a:solidFill>
                  <a:srgbClr val="FF9300"/>
                </a:solidFill>
                <a:latin typeface="微软雅黑" charset="0"/>
                <a:ea typeface="微软雅黑" charset="0"/>
                <a:cs typeface="微软雅黑" charset="0"/>
                <a:sym typeface="黑体-简" panose="02000000000000000000" charset="-122"/>
              </a:rPr>
              <a:t>（副词）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sz="2400" dirty="0" smtClean="0">
                <a:solidFill>
                  <a:srgbClr val="000000"/>
                </a:solidFill>
                <a:latin typeface="微软雅黑" charset="0"/>
                <a:ea typeface="微软雅黑" charset="0"/>
                <a:cs typeface="微软雅黑" charset="0"/>
                <a:sym typeface="黑体-简" panose="02000000000000000000" charset="-122"/>
              </a:rPr>
              <a:t>for example, for instance, </a:t>
            </a:r>
            <a:r>
              <a:rPr sz="2400" dirty="0" smtClean="0">
                <a:solidFill>
                  <a:srgbClr val="000000"/>
                </a:solidFill>
                <a:latin typeface="微软雅黑" charset="0"/>
                <a:ea typeface="微软雅黑" charset="0"/>
                <a:cs typeface="微软雅黑" charset="0"/>
                <a:sym typeface="黑体-简" panose="02000000000000000000" charset="-122"/>
              </a:rPr>
              <a:t>as a proof, as an illustration, as an example, specifically, to illustrate, to demonstrate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x-none" altLang="x-none" sz="2400" b="1" dirty="0" smtClean="0">
                <a:solidFill>
                  <a:srgbClr val="FF9300"/>
                </a:solidFill>
                <a:latin typeface="微软雅黑" charset="0"/>
                <a:ea typeface="微软雅黑" charset="0"/>
                <a:cs typeface="微软雅黑" charset="0"/>
                <a:sym typeface="+mn-ea"/>
              </a:rPr>
              <a:t>for</a:t>
            </a:r>
            <a:r>
              <a:rPr lang="x-none" altLang="x-none" sz="2400" b="1" dirty="0">
                <a:solidFill>
                  <a:srgbClr val="FF9300"/>
                </a:solidFill>
                <a:latin typeface="微软雅黑" charset="0"/>
                <a:ea typeface="微软雅黑" charset="0"/>
                <a:cs typeface="微软雅黑" charset="0"/>
                <a:sym typeface="+mn-ea"/>
              </a:rPr>
              <a:t> example</a:t>
            </a:r>
            <a:r>
              <a:rPr lang="zh-CN" altLang="x-none" sz="2400" b="1" dirty="0">
                <a:solidFill>
                  <a:srgbClr val="FF9300"/>
                </a:solidFill>
                <a:latin typeface="微软雅黑" charset="0"/>
                <a:ea typeface="微软雅黑" charset="0"/>
                <a:cs typeface="微软雅黑" charset="0"/>
                <a:sym typeface="+mn-ea"/>
              </a:rPr>
              <a:t>等用于举出一个完成的具体案例</a:t>
            </a:r>
            <a:r>
              <a:rPr lang="x-none" altLang="x-none" sz="2400" b="1" dirty="0">
                <a:solidFill>
                  <a:srgbClr val="FF9300"/>
                </a:solidFill>
                <a:latin typeface="微软雅黑" charset="0"/>
                <a:ea typeface="微软雅黑" charset="0"/>
                <a:cs typeface="微软雅黑" charset="0"/>
                <a:sym typeface="+mn-ea"/>
              </a:rPr>
              <a:t>,一般只举同类人或物中的"一个"为例</a:t>
            </a:r>
            <a:r>
              <a:rPr lang="x-none" altLang="x-none" sz="2400" b="1" dirty="0" smtClean="0">
                <a:solidFill>
                  <a:srgbClr val="FF9300"/>
                </a:solidFill>
                <a:latin typeface="微软雅黑" charset="0"/>
                <a:ea typeface="微软雅黑" charset="0"/>
                <a:cs typeface="微软雅黑" charset="0"/>
                <a:sym typeface="+mn-ea"/>
              </a:rPr>
              <a:t>,作插入语</a:t>
            </a:r>
            <a:r>
              <a:rPr lang="x-none" altLang="x-none" sz="2400" b="1" dirty="0">
                <a:solidFill>
                  <a:srgbClr val="FF9300"/>
                </a:solidFill>
                <a:latin typeface="微软雅黑" charset="0"/>
                <a:ea typeface="微软雅黑" charset="0"/>
                <a:cs typeface="微软雅黑" charset="0"/>
                <a:sym typeface="+mn-ea"/>
              </a:rPr>
              <a:t>,可位于句首、句中或句末。例如:  </a:t>
            </a: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sz="2400">
                <a:latin typeface="微软雅黑" charset="0"/>
                <a:ea typeface="微软雅黑" charset="0"/>
                <a:cs typeface="黑体-简" panose="02000000000000000000" charset="-122"/>
                <a:sym typeface="+mn-ea"/>
              </a:rPr>
              <a:t>There may indeed be good arguments for allowing certain posts to remain predominantly male or female. Where all-male or all-female groups exist, there may be a need for related posts to be held by men and women respectively. Patients in all-female hospital wards</a:t>
            </a:r>
            <a:r>
              <a:rPr sz="2400" dirty="0">
                <a:solidFill>
                  <a:srgbClr val="FF9300"/>
                </a:solidFill>
                <a:latin typeface="微软雅黑" charset="0"/>
                <a:ea typeface="微软雅黑" charset="0"/>
                <a:cs typeface="黑体-简" panose="02000000000000000000" charset="-122"/>
                <a:sym typeface="+mn-ea"/>
              </a:rPr>
              <a:t>, for example,</a:t>
            </a:r>
            <a:r>
              <a:rPr kumimoji="1" sz="2400">
                <a:latin typeface="微软雅黑" charset="0"/>
                <a:ea typeface="微软雅黑" charset="0"/>
                <a:cs typeface="黑体-简" panose="02000000000000000000" charset="-122"/>
                <a:sym typeface="+mn-ea"/>
              </a:rPr>
              <a:t> would probably appreciate having female nurses to look after them. It could also be argued that certain jobs requiring a great deal of physical strength</a:t>
            </a:r>
            <a:r>
              <a:rPr kumimoji="1" lang="en-US" sz="2400">
                <a:latin typeface="微软雅黑" charset="0"/>
                <a:ea typeface="微软雅黑" charset="0"/>
                <a:cs typeface="黑体-简" panose="02000000000000000000" charset="-122"/>
                <a:sym typeface="+mn-ea"/>
              </a:rPr>
              <a:t>;</a:t>
            </a:r>
            <a:r>
              <a:rPr kumimoji="1" sz="2400">
                <a:latin typeface="微软雅黑" charset="0"/>
                <a:ea typeface="微软雅黑" charset="0"/>
                <a:cs typeface="黑体-简" panose="02000000000000000000" charset="-122"/>
                <a:sym typeface="+mn-ea"/>
              </a:rPr>
              <a:t> coal mining or logging</a:t>
            </a:r>
            <a:r>
              <a:rPr sz="2400" dirty="0">
                <a:solidFill>
                  <a:srgbClr val="FF9300"/>
                </a:solidFill>
                <a:latin typeface="微软雅黑" charset="0"/>
                <a:ea typeface="微软雅黑" charset="0"/>
                <a:cs typeface="黑体-简" panose="02000000000000000000" charset="-122"/>
                <a:sym typeface="+mn-ea"/>
              </a:rPr>
              <a:t>, </a:t>
            </a:r>
            <a:r>
              <a:rPr lang="en-US" sz="2400" dirty="0">
                <a:solidFill>
                  <a:srgbClr val="FF9300"/>
                </a:solidFill>
                <a:latin typeface="微软雅黑" charset="0"/>
                <a:ea typeface="微软雅黑" charset="0"/>
                <a:cs typeface="黑体-简" panose="02000000000000000000" charset="-122"/>
                <a:sym typeface="+mn-ea"/>
              </a:rPr>
              <a:t>as an illustration</a:t>
            </a:r>
            <a:r>
              <a:rPr sz="2400" dirty="0">
                <a:solidFill>
                  <a:srgbClr val="FF9300"/>
                </a:solidFill>
                <a:latin typeface="微软雅黑" charset="0"/>
                <a:ea typeface="微软雅黑" charset="0"/>
                <a:cs typeface="黑体-简" panose="02000000000000000000" charset="-122"/>
                <a:sym typeface="+mn-ea"/>
              </a:rPr>
              <a:t>,</a:t>
            </a:r>
            <a:r>
              <a:rPr kumimoji="1" sz="2400">
                <a:latin typeface="微软雅黑" charset="0"/>
                <a:ea typeface="微软雅黑" charset="0"/>
                <a:cs typeface="黑体-简" panose="02000000000000000000" charset="-122"/>
                <a:sym typeface="+mn-ea"/>
              </a:rPr>
              <a:t> should continue to be done mainly by men.</a:t>
            </a:r>
            <a:endParaRPr kumimoji="1" lang="en-US" altLang="zh-CN" sz="2400" dirty="0" smtClean="0">
              <a:latin typeface="微软雅黑" charset="0"/>
              <a:ea typeface="微软雅黑" charset="0"/>
              <a:cs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194725" y="3266101"/>
            <a:ext cx="5990336" cy="5137573"/>
          </a:xfrm>
          <a:prstGeom prst="rect">
            <a:avLst/>
          </a:prstGeom>
        </p:spPr>
        <p:txBody>
          <a:bodyPr vert="horz" lIns="97536" tIns="48768" rIns="97536" bIns="48768"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charset="-122"/>
              <a:buChar char="￮"/>
            </a:pPr>
            <a:endParaRPr lang="en-US" altLang="zh-CN"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1.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关于论证的评分标准</a:t>
            </a:r>
            <a:endParaRPr lang="zh-CN" altLang="en-US"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2.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常用论证方法</a:t>
            </a:r>
            <a:endParaRPr lang="en-US" altLang="zh-CN" sz="2985" dirty="0">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3.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论证方法的结合使用</a:t>
            </a:r>
            <a:endParaRPr lang="zh-CN" altLang="en-US" sz="2985">
              <a:effectLst>
                <a:outerShdw blurRad="38100" dist="38100" dir="2700000" algn="tl">
                  <a:srgbClr val="000000">
                    <a:alpha val="43137"/>
                  </a:srgbClr>
                </a:outerShdw>
              </a:effectLst>
              <a:latin typeface="微软雅黑" charset="0"/>
              <a:ea typeface="微软雅黑" charset="0"/>
              <a:cs typeface="微软雅黑" charset="0"/>
            </a:endParaRPr>
          </a:p>
          <a:p>
            <a:pPr algn="l">
              <a:lnSpc>
                <a:spcPct val="150000"/>
              </a:lnSpc>
              <a:buClr>
                <a:srgbClr val="C00000"/>
              </a:buClr>
              <a:buFont typeface="微软雅黑" charset="-122"/>
              <a:buChar char="￮"/>
            </a:pPr>
            <a:endParaRPr lang="zh-CN" altLang="en-US" sz="2985"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41325" y="1702207"/>
            <a:ext cx="11297920" cy="1413934"/>
          </a:xfrm>
          <a:prstGeom prst="rect">
            <a:avLst/>
          </a:prstGeom>
        </p:spPr>
        <p:txBody>
          <a:bodyPr vert="horz" lIns="97536" tIns="48768" rIns="97536" bIns="4876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840" dirty="0">
                <a:latin typeface="微软雅黑" charset="0"/>
                <a:ea typeface="微软雅黑" charset="0"/>
                <a:cs typeface="Times New Roman" panose="02020503050405090304" pitchFamily="18" charset="0"/>
                <a:sym typeface="+mn-ea"/>
              </a:rPr>
              <a:t>IELTS WRITING  </a:t>
            </a:r>
            <a:br>
              <a:rPr lang="en-US" altLang="zh-CN" sz="3840" dirty="0">
                <a:latin typeface="微软雅黑" charset="0"/>
                <a:ea typeface="微软雅黑" charset="0"/>
                <a:cs typeface="Times New Roman" panose="02020503050405090304" pitchFamily="18" charset="0"/>
                <a:sym typeface="+mn-ea"/>
              </a:rPr>
            </a:br>
            <a:r>
              <a:rPr lang="en-US" altLang="zh-CN" sz="3840" dirty="0">
                <a:latin typeface="微软雅黑" charset="0"/>
                <a:ea typeface="微软雅黑" charset="0"/>
                <a:cs typeface="Times New Roman" panose="02020503050405090304" pitchFamily="18" charset="0"/>
              </a:rPr>
              <a:t>LESSON 7</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（举例）</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6038850"/>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例如</a:t>
            </a:r>
            <a:r>
              <a:rPr lang="zh-CN" sz="2400" b="1" dirty="0" smtClean="0">
                <a:solidFill>
                  <a:srgbClr val="FF9300"/>
                </a:solidFill>
                <a:latin typeface="微软雅黑" charset="0"/>
                <a:ea typeface="微软雅黑" charset="0"/>
                <a:cs typeface="微软雅黑" charset="0"/>
                <a:sym typeface="黑体-简" panose="02000000000000000000" charset="-122"/>
              </a:rPr>
              <a:t>（句型）</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000000"/>
                </a:solidFill>
                <a:latin typeface="微软雅黑" charset="0"/>
                <a:ea typeface="微软雅黑" charset="0"/>
                <a:cs typeface="微软雅黑" charset="0"/>
                <a:sym typeface="黑体-简" panose="02000000000000000000" charset="-122"/>
              </a:rPr>
              <a:t>A good case in point is </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动名词</a:t>
            </a:r>
            <a:r>
              <a:rPr lang="en-US" altLang="zh-CN" sz="2400" dirty="0">
                <a:solidFill>
                  <a:schemeClr val="tx1"/>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名词性从句</a:t>
            </a:r>
            <a:r>
              <a:rPr lang="zh-CN" sz="2400" dirty="0" smtClean="0">
                <a:solidFill>
                  <a:srgbClr val="000000"/>
                </a:solidFill>
                <a:latin typeface="微软雅黑" charset="0"/>
                <a:ea typeface="微软雅黑" charset="0"/>
                <a:cs typeface="微软雅黑" charset="0"/>
                <a:sym typeface="黑体-简" panose="02000000000000000000" charset="-122"/>
              </a:rPr>
              <a:t>（</a:t>
            </a:r>
            <a:r>
              <a:rPr lang="en-US" sz="2400" dirty="0" smtClean="0">
                <a:solidFill>
                  <a:srgbClr val="000000"/>
                </a:solidFill>
                <a:latin typeface="微软雅黑" charset="0"/>
                <a:ea typeface="微软雅黑" charset="0"/>
                <a:cs typeface="微软雅黑" charset="0"/>
                <a:sym typeface="黑体-简" panose="02000000000000000000" charset="-122"/>
              </a:rPr>
              <a:t>that</a:t>
            </a:r>
            <a:r>
              <a:rPr lang="is-I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endParaRPr sz="2400" dirty="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000000"/>
                </a:solidFill>
                <a:latin typeface="微软雅黑" charset="0"/>
                <a:ea typeface="微软雅黑" charset="0"/>
                <a:cs typeface="微软雅黑" charset="0"/>
                <a:sym typeface="黑体-简" panose="02000000000000000000" charset="-122"/>
              </a:rPr>
              <a:t>…，which may include</a:t>
            </a:r>
            <a:r>
              <a:rPr lang="en-US" sz="2400" dirty="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动名词</a:t>
            </a:r>
            <a:r>
              <a:rPr lang="en-US" altLang="zh-CN" sz="2400" dirty="0">
                <a:solidFill>
                  <a:schemeClr val="tx1"/>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名词性从句</a:t>
            </a:r>
            <a:r>
              <a:rPr lang="zh-CN" sz="2400" dirty="0" smtClean="0">
                <a:solidFill>
                  <a:srgbClr val="000000"/>
                </a:solidFill>
                <a:latin typeface="微软雅黑" charset="0"/>
                <a:ea typeface="微软雅黑" charset="0"/>
                <a:cs typeface="微软雅黑" charset="0"/>
                <a:sym typeface="黑体-简" panose="02000000000000000000" charset="-122"/>
              </a:rPr>
              <a:t>（</a:t>
            </a:r>
            <a:r>
              <a:rPr lang="en-US" sz="2400" dirty="0" smtClean="0">
                <a:solidFill>
                  <a:srgbClr val="000000"/>
                </a:solidFill>
                <a:latin typeface="微软雅黑" charset="0"/>
                <a:ea typeface="微软雅黑" charset="0"/>
                <a:cs typeface="微软雅黑" charset="0"/>
                <a:sym typeface="黑体-简" panose="02000000000000000000" charset="-122"/>
              </a:rPr>
              <a:t>that</a:t>
            </a:r>
            <a:r>
              <a:rPr lang="is-I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endParaRPr sz="2400" dirty="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smtClean="0">
                <a:solidFill>
                  <a:srgbClr val="000000"/>
                </a:solidFill>
                <a:latin typeface="微软雅黑" charset="0"/>
                <a:ea typeface="微软雅黑" charset="0"/>
                <a:cs typeface="微软雅黑" charset="0"/>
                <a:sym typeface="黑体-简" panose="02000000000000000000" charset="-122"/>
              </a:rPr>
              <a:t>This is true given the example of </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动名词</a:t>
            </a:r>
            <a:r>
              <a:rPr lang="en-US" altLang="zh-CN" sz="2400" dirty="0">
                <a:solidFill>
                  <a:schemeClr val="tx1"/>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名词性从句</a:t>
            </a:r>
            <a:r>
              <a:rPr lang="zh-CN" sz="2400" dirty="0" smtClean="0">
                <a:solidFill>
                  <a:srgbClr val="000000"/>
                </a:solidFill>
                <a:latin typeface="微软雅黑" charset="0"/>
                <a:ea typeface="微软雅黑" charset="0"/>
                <a:cs typeface="微软雅黑" charset="0"/>
                <a:sym typeface="黑体-简" panose="02000000000000000000" charset="-122"/>
              </a:rPr>
              <a:t>（</a:t>
            </a:r>
            <a:r>
              <a:rPr lang="en-US" sz="2400" dirty="0" smtClean="0">
                <a:solidFill>
                  <a:srgbClr val="000000"/>
                </a:solidFill>
                <a:latin typeface="微软雅黑" charset="0"/>
                <a:ea typeface="微软雅黑" charset="0"/>
                <a:cs typeface="微软雅黑" charset="0"/>
                <a:sym typeface="黑体-简" panose="02000000000000000000" charset="-122"/>
              </a:rPr>
              <a:t>that</a:t>
            </a:r>
            <a:r>
              <a:rPr lang="is-I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endParaRPr 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smtClean="0">
                <a:solidFill>
                  <a:srgbClr val="000000"/>
                </a:solidFill>
                <a:latin typeface="微软雅黑" charset="0"/>
                <a:ea typeface="微软雅黑" charset="0"/>
                <a:cs typeface="微软雅黑" charset="0"/>
                <a:sym typeface="黑体-简" panose="02000000000000000000" charset="-122"/>
              </a:rPr>
              <a:t>A typical example can be found in </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动名词</a:t>
            </a:r>
            <a:r>
              <a:rPr lang="en-US" altLang="zh-CN" sz="2400" dirty="0">
                <a:solidFill>
                  <a:schemeClr val="tx1"/>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名词性从句</a:t>
            </a:r>
            <a:r>
              <a:rPr lang="zh-CN" sz="2400" dirty="0" smtClean="0">
                <a:solidFill>
                  <a:srgbClr val="000000"/>
                </a:solidFill>
                <a:latin typeface="微软雅黑" charset="0"/>
                <a:ea typeface="微软雅黑" charset="0"/>
                <a:cs typeface="微软雅黑" charset="0"/>
                <a:sym typeface="黑体-简" panose="02000000000000000000" charset="-122"/>
              </a:rPr>
              <a:t>（</a:t>
            </a:r>
            <a:r>
              <a:rPr lang="en-US" sz="2400" dirty="0" smtClean="0">
                <a:solidFill>
                  <a:srgbClr val="000000"/>
                </a:solidFill>
                <a:latin typeface="微软雅黑" charset="0"/>
                <a:ea typeface="微软雅黑" charset="0"/>
                <a:cs typeface="微软雅黑" charset="0"/>
                <a:sym typeface="黑体-简" panose="02000000000000000000" charset="-122"/>
              </a:rPr>
              <a:t>that</a:t>
            </a:r>
            <a:r>
              <a:rPr lang="is-I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sz="2400">
                <a:latin typeface="微软雅黑" charset="0"/>
                <a:ea typeface="微软雅黑" charset="0"/>
                <a:cs typeface="黑体-简" panose="02000000000000000000" charset="-122"/>
                <a:sym typeface="+mn-ea"/>
              </a:rPr>
              <a:t>There may indeed be good arguments for allowing certain posts to remain predominantly male or female. Where all-male or all-female groups exist, there may be a need for related posts to be held by men and women respectively. </a:t>
            </a:r>
            <a:r>
              <a:rPr lang="en-US" sz="2400" dirty="0">
                <a:solidFill>
                  <a:srgbClr val="FF9300"/>
                </a:solidFill>
                <a:latin typeface="微软雅黑" charset="0"/>
                <a:ea typeface="微软雅黑" charset="0"/>
                <a:cs typeface="黑体-简" panose="02000000000000000000" charset="-122"/>
                <a:sym typeface="+mn-ea"/>
              </a:rPr>
              <a:t>A good case in point is that </a:t>
            </a:r>
            <a:r>
              <a:rPr kumimoji="1" lang="en-US" sz="2400">
                <a:latin typeface="微软雅黑" charset="0"/>
                <a:ea typeface="微软雅黑" charset="0"/>
                <a:cs typeface="黑体-简" panose="02000000000000000000" charset="-122"/>
                <a:sym typeface="+mn-ea"/>
              </a:rPr>
              <a:t>p</a:t>
            </a:r>
            <a:r>
              <a:rPr kumimoji="1" sz="2400">
                <a:latin typeface="微软雅黑" charset="0"/>
                <a:ea typeface="微软雅黑" charset="0"/>
                <a:cs typeface="黑体-简" panose="02000000000000000000" charset="-122"/>
                <a:sym typeface="+mn-ea"/>
              </a:rPr>
              <a:t>atients in all-female hospital wards would probably appreciate having female nurses to look after them. It could also be argued that certain jobs requiring a great deal of physical strength</a:t>
            </a:r>
            <a:r>
              <a:rPr kumimoji="1" lang="en-US" sz="2400">
                <a:latin typeface="微软雅黑" charset="0"/>
                <a:ea typeface="微软雅黑" charset="0"/>
                <a:cs typeface="黑体-简" panose="02000000000000000000" charset="-122"/>
                <a:sym typeface="+mn-ea"/>
              </a:rPr>
              <a:t>;</a:t>
            </a:r>
            <a:r>
              <a:rPr kumimoji="1" sz="2400">
                <a:latin typeface="微软雅黑" charset="0"/>
                <a:ea typeface="微软雅黑" charset="0"/>
                <a:cs typeface="黑体-简" panose="02000000000000000000" charset="-122"/>
                <a:sym typeface="+mn-ea"/>
              </a:rPr>
              <a:t> coal mining or logging</a:t>
            </a:r>
            <a:r>
              <a:rPr sz="2400" dirty="0">
                <a:solidFill>
                  <a:srgbClr val="FF9300"/>
                </a:solidFill>
                <a:latin typeface="微软雅黑" charset="0"/>
                <a:ea typeface="微软雅黑" charset="0"/>
                <a:cs typeface="黑体-简" panose="02000000000000000000" charset="-122"/>
                <a:sym typeface="+mn-ea"/>
              </a:rPr>
              <a:t>, </a:t>
            </a:r>
            <a:r>
              <a:rPr lang="en-US" sz="2400" dirty="0">
                <a:solidFill>
                  <a:srgbClr val="FF9300"/>
                </a:solidFill>
                <a:latin typeface="微软雅黑" charset="0"/>
                <a:ea typeface="微软雅黑" charset="0"/>
                <a:cs typeface="黑体-简" panose="02000000000000000000" charset="-122"/>
                <a:sym typeface="+mn-ea"/>
              </a:rPr>
              <a:t>as an illustration</a:t>
            </a:r>
            <a:r>
              <a:rPr sz="2400" dirty="0">
                <a:solidFill>
                  <a:srgbClr val="FF9300"/>
                </a:solidFill>
                <a:latin typeface="微软雅黑" charset="0"/>
                <a:ea typeface="微软雅黑" charset="0"/>
                <a:cs typeface="黑体-简" panose="02000000000000000000" charset="-122"/>
                <a:sym typeface="+mn-ea"/>
              </a:rPr>
              <a:t>,</a:t>
            </a:r>
            <a:r>
              <a:rPr kumimoji="1" sz="2400">
                <a:latin typeface="微软雅黑" charset="0"/>
                <a:ea typeface="微软雅黑" charset="0"/>
                <a:cs typeface="黑体-简" panose="02000000000000000000" charset="-122"/>
                <a:sym typeface="+mn-ea"/>
              </a:rPr>
              <a:t> should continue to be done mainly by men.</a:t>
            </a:r>
            <a:endParaRPr kumimoji="1" lang="en-US" altLang="zh-CN" sz="2400" dirty="0" smtClean="0">
              <a:latin typeface="微软雅黑" charset="0"/>
              <a:ea typeface="微软雅黑" charset="0"/>
              <a:cs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rgbClr val="000000"/>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nvSpPr>
        <p:spPr>
          <a:xfrm>
            <a:off x="4287680" y="623598"/>
            <a:ext cx="5011420" cy="868045"/>
          </a:xfrm>
          <a:prstGeom prst="rect">
            <a:avLst/>
          </a:prstGeom>
          <a:ln w="12700">
            <a:miter lim="400000"/>
          </a:ln>
        </p:spPr>
        <p:txBody>
          <a:bodyPr wrap="none" lIns="65023" tIns="65023" rIns="65023" bIns="65023">
            <a:spAutoFit/>
          </a:bodyPr>
          <a:lstStyle>
            <a:lvl1pPr algn="l" defTabSz="1300480">
              <a:defRPr sz="5400" b="1">
                <a:solidFill>
                  <a:srgbClr val="0433FF"/>
                </a:solidFill>
                <a:latin typeface="Arial" panose="020B0604020202090204"/>
                <a:ea typeface="Arial" panose="020B0604020202090204"/>
                <a:cs typeface="Arial" panose="020B0604020202090204"/>
                <a:sym typeface="Arial" panose="020B0604020202090204"/>
              </a:defRPr>
            </a:lvl1pPr>
          </a:lstStyle>
          <a:p>
            <a:r>
              <a:rPr sz="4800" dirty="0">
                <a:solidFill>
                  <a:schemeClr val="tx1"/>
                </a:solidFill>
                <a:latin typeface="微软雅黑" charset="0"/>
                <a:ea typeface="微软雅黑" charset="0"/>
                <a:cs typeface="黑体" panose="02010609060101010101" charset="-122"/>
                <a:sym typeface="黑体-简" panose="02000000000000000000" charset="-122"/>
              </a:rPr>
              <a:t>举例说明常用表达</a:t>
            </a:r>
          </a:p>
        </p:txBody>
      </p:sp>
      <p:sp>
        <p:nvSpPr>
          <p:cNvPr id="198" name="Shape 198"/>
          <p:cNvSpPr/>
          <p:nvPr>
            <p:custDataLst>
              <p:tags r:id="rId1"/>
            </p:custDataLst>
          </p:nvPr>
        </p:nvSpPr>
        <p:spPr>
          <a:xfrm>
            <a:off x="795020" y="2174240"/>
            <a:ext cx="11839575" cy="7146925"/>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例如</a:t>
            </a:r>
            <a:r>
              <a:rPr lang="zh-CN" sz="2400" b="1" dirty="0" smtClean="0">
                <a:solidFill>
                  <a:srgbClr val="FF9300"/>
                </a:solidFill>
                <a:latin typeface="微软雅黑" charset="0"/>
                <a:ea typeface="微软雅黑" charset="0"/>
                <a:cs typeface="微软雅黑" charset="0"/>
                <a:sym typeface="黑体-简" panose="02000000000000000000" charset="-122"/>
              </a:rPr>
              <a:t>（介词）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sz="2400" dirty="0" smtClean="0">
                <a:solidFill>
                  <a:srgbClr val="000000"/>
                </a:solidFill>
                <a:latin typeface="微软雅黑" charset="0"/>
                <a:ea typeface="微软雅黑" charset="0"/>
                <a:cs typeface="微软雅黑" charset="0"/>
                <a:sym typeface="黑体-简" panose="02000000000000000000" charset="-122"/>
              </a:rPr>
              <a:t>such </a:t>
            </a:r>
            <a:r>
              <a:rPr sz="2400" dirty="0" smtClean="0">
                <a:solidFill>
                  <a:srgbClr val="000000"/>
                </a:solidFill>
                <a:latin typeface="微软雅黑" charset="0"/>
                <a:ea typeface="微软雅黑" charset="0"/>
                <a:cs typeface="微软雅黑" charset="0"/>
                <a:sym typeface="黑体-简" panose="02000000000000000000" charset="-122"/>
              </a:rPr>
              <a:t>as</a:t>
            </a:r>
            <a:r>
              <a:rPr lang="en-US" sz="2400" dirty="0" smtClean="0">
                <a:solidFill>
                  <a:srgbClr val="000000"/>
                </a:solidFill>
                <a:latin typeface="微软雅黑" charset="0"/>
                <a:ea typeface="微软雅黑" charset="0"/>
                <a:cs typeface="微软雅黑" charset="0"/>
                <a:sym typeface="黑体-简" panose="02000000000000000000" charset="-122"/>
              </a:rPr>
              <a:t>, like, including</a:t>
            </a:r>
            <a:r>
              <a:rPr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b="1" dirty="0" smtClean="0">
              <a:solidFill>
                <a:srgbClr val="000000"/>
              </a:solidFill>
              <a:latin typeface="微软雅黑" charset="0"/>
              <a:ea typeface="微软雅黑" charset="0"/>
              <a:cs typeface="微软雅黑" charset="0"/>
              <a:sym typeface="黑体-简" panose="02000000000000000000" charset="-122"/>
            </a:endParaRPr>
          </a:p>
          <a:p>
            <a:pPr algn="l"/>
            <a:r>
              <a:rPr lang="zh-CN" sz="2400" b="1" dirty="0" smtClean="0">
                <a:solidFill>
                  <a:srgbClr val="FF9300"/>
                </a:solidFill>
                <a:latin typeface="微软雅黑" charset="0"/>
                <a:ea typeface="微软雅黑" charset="0"/>
                <a:cs typeface="微软雅黑" charset="0"/>
                <a:sym typeface="+mn-ea"/>
              </a:rPr>
              <a:t>such as</a:t>
            </a:r>
            <a:r>
              <a:rPr lang="en-US" altLang="zh-CN" sz="2400" b="1" dirty="0" smtClean="0">
                <a:solidFill>
                  <a:srgbClr val="FF9300"/>
                </a:solidFill>
                <a:latin typeface="微软雅黑" charset="0"/>
                <a:ea typeface="微软雅黑" charset="0"/>
                <a:cs typeface="微软雅黑" charset="0"/>
                <a:sym typeface="+mn-ea"/>
              </a:rPr>
              <a:t>, like, including</a:t>
            </a:r>
            <a:r>
              <a:rPr lang="zh-CN" sz="2400" b="1" dirty="0" smtClean="0">
                <a:solidFill>
                  <a:srgbClr val="FF9300"/>
                </a:solidFill>
                <a:latin typeface="微软雅黑" charset="0"/>
                <a:ea typeface="微软雅黑" charset="0"/>
                <a:cs typeface="微软雅黑" charset="0"/>
                <a:sym typeface="+mn-ea"/>
              </a:rPr>
              <a:t>用于列举事物时,一般列举同类人或事物中的几个例子，后面只能跟名词或动名词。位于在被列举的事物与前面的名词之间,as后面不可有逗号。例如:</a:t>
            </a:r>
            <a:r>
              <a:rPr lang="en-US" altLang="zh-CN" sz="2400" b="1" dirty="0">
                <a:solidFill>
                  <a:srgbClr val="009051"/>
                </a:solidFill>
                <a:latin typeface="微软雅黑" charset="0"/>
                <a:ea typeface="微软雅黑" charset="0"/>
                <a:cs typeface="微软雅黑" charset="0"/>
                <a:sym typeface="+mn-ea"/>
              </a:rPr>
              <a:t>   </a:t>
            </a: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lang="en-US" altLang="zh-CN" sz="2400" dirty="0" smtClean="0">
                <a:latin typeface="微软雅黑" charset="0"/>
                <a:ea typeface="微软雅黑" charset="0"/>
                <a:cs typeface="黑体-简" panose="02000000000000000000" charset="-122"/>
                <a:sym typeface="+mn-ea"/>
              </a:rPr>
              <a:t>Students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do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not</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need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travel</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school</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or</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attend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classes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at</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fixed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time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if</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they</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register</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distance-learning</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err="1" smtClean="0">
                <a:latin typeface="微软雅黑" charset="0"/>
                <a:ea typeface="微软雅黑" charset="0"/>
                <a:cs typeface="黑体-简" panose="02000000000000000000" charset="-122"/>
                <a:sym typeface="+mn-ea"/>
              </a:rPr>
              <a:t>programme</a:t>
            </a:r>
            <a:r>
              <a:rPr kumimoji="1" lang="en-US" altLang="zh-CN" sz="2400" dirty="0" smtClean="0">
                <a:latin typeface="微软雅黑" charset="0"/>
                <a:ea typeface="微软雅黑" charset="0"/>
                <a:cs typeface="黑体-简" panose="02000000000000000000" charset="-122"/>
                <a:sym typeface="+mn-ea"/>
              </a:rPr>
              <a:t>.</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This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convenience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means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much</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some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group</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of</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people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with</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special</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need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get</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education,</a:t>
            </a:r>
            <a:r>
              <a:rPr kumimoji="1" lang="zh-CN" altLang="en-US" sz="2400" dirty="0" smtClean="0">
                <a:latin typeface="微软雅黑" charset="0"/>
                <a:ea typeface="微软雅黑" charset="0"/>
                <a:cs typeface="黑体-简" panose="02000000000000000000" charset="-122"/>
                <a:sym typeface="+mn-ea"/>
              </a:rPr>
              <a:t> </a:t>
            </a:r>
            <a:r>
              <a:rPr lang="zh-CN" altLang="en-US" sz="2400" b="1" dirty="0" smtClean="0">
                <a:solidFill>
                  <a:srgbClr val="FF9300"/>
                </a:solidFill>
                <a:latin typeface="微软雅黑" charset="0"/>
                <a:ea typeface="微软雅黑" charset="0"/>
                <a:cs typeface="微软雅黑" charset="0"/>
                <a:sym typeface="+mn-ea"/>
              </a:rPr>
              <a:t>such as</a:t>
            </a:r>
            <a:r>
              <a:rPr kumimoji="1" lang="zh-CN" altLang="en-US" sz="2400" dirty="0" smtClean="0">
                <a:solidFill>
                  <a:srgbClr val="FF9300"/>
                </a:solidFill>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full-time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workers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who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are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busy</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with</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work,</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mothers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who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need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take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care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of</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their</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babies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and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disabled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people</a:t>
            </a:r>
            <a:r>
              <a:rPr kumimoji="1" lang="en-US" altLang="zh-CN" sz="2400" dirty="0">
                <a:latin typeface="微软雅黑" charset="0"/>
                <a:ea typeface="微软雅黑" charset="0"/>
                <a:cs typeface="黑体-简" panose="02000000000000000000" charset="-122"/>
                <a:sym typeface="+mn-ea"/>
              </a:rPr>
              <a:t>.</a:t>
            </a:r>
            <a:endParaRPr kumimoji="1" lang="en-US" altLang="zh-CN" sz="2400" dirty="0" smtClean="0">
              <a:latin typeface="微软雅黑" charset="0"/>
              <a:ea typeface="微软雅黑" charset="0"/>
              <a:cs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lang="en-US" altLang="zh-CN" sz="2400" dirty="0" smtClean="0">
                <a:latin typeface="微软雅黑" charset="0"/>
                <a:ea typeface="微软雅黑" charset="0"/>
                <a:cs typeface="微软雅黑" charset="0"/>
                <a:sym typeface="+mn-ea"/>
              </a:rPr>
              <a:t>In</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addition</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to</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academic</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knowledge,</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a</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university</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is</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supposed</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to</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equip</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students</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with</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many</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other</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skills,</a:t>
            </a:r>
            <a:r>
              <a:rPr lang="zh-CN" altLang="en-US" sz="2400" b="1" dirty="0" smtClean="0">
                <a:solidFill>
                  <a:srgbClr val="FF9300"/>
                </a:solidFill>
                <a:latin typeface="微软雅黑" charset="0"/>
                <a:ea typeface="微软雅黑" charset="0"/>
                <a:cs typeface="微软雅黑" charset="0"/>
                <a:sym typeface="+mn-ea"/>
              </a:rPr>
              <a:t> including</a:t>
            </a:r>
            <a:r>
              <a:rPr kumimoji="1" lang="zh-CN" altLang="en-US" sz="2400" dirty="0" smtClean="0">
                <a:solidFill>
                  <a:srgbClr val="FF9300"/>
                </a:solidFill>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leadership</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and</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organizing</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skills</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developed</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by</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working</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for</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students’</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union,</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cooperation</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and</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social</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skills</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gained</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through</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participating</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in</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various</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clubs.</a:t>
            </a:r>
            <a:endParaRPr kumimoji="1" lang="en-US" altLang="zh-CN" sz="2400" dirty="0" smtClean="0">
              <a:latin typeface="微软雅黑" charset="0"/>
              <a:ea typeface="微软雅黑" charset="0"/>
              <a:cs typeface="微软雅黑" charset="0"/>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4"/>
          <p:cNvPicPr>
            <a:picLocks noChangeAspect="1"/>
          </p:cNvPicPr>
          <p:nvPr/>
        </p:nvPicPr>
        <p:blipFill>
          <a:blip r:embed="rId4"/>
          <a:srcRect t="71426" b="5483"/>
          <a:stretch>
            <a:fillRect/>
          </a:stretch>
        </p:blipFill>
        <p:spPr>
          <a:xfrm>
            <a:off x="779145" y="7140575"/>
            <a:ext cx="11447145" cy="1000125"/>
          </a:xfrm>
          <a:prstGeom prst="rect">
            <a:avLst/>
          </a:prstGeom>
          <a:noFill/>
          <a:ln w="9525">
            <a:noFill/>
          </a:ln>
        </p:spPr>
      </p:pic>
      <p:sp>
        <p:nvSpPr>
          <p:cNvPr id="16388" name="TextBox 17"/>
          <p:cNvSpPr txBox="1">
            <a:spLocks noChangeArrowheads="1"/>
          </p:cNvSpPr>
          <p:nvPr>
            <p:custDataLst>
              <p:tags r:id="rId1"/>
            </p:custDataLst>
          </p:nvPr>
        </p:nvSpPr>
        <p:spPr bwMode="auto">
          <a:xfrm>
            <a:off x="8144510" y="708660"/>
            <a:ext cx="2606040" cy="645160"/>
          </a:xfrm>
          <a:prstGeom prst="rect">
            <a:avLst/>
          </a:prstGeom>
          <a:noFill/>
          <a:ln w="9525">
            <a:noFill/>
            <a:miter lim="800000"/>
          </a:ln>
        </p:spPr>
        <p:txBody>
          <a:bodyPr wrap="square">
            <a:spAutoFit/>
          </a:bodyPr>
          <a:lstStyle/>
          <a:p>
            <a:pPr indent="0" algn="l">
              <a:lnSpc>
                <a:spcPct val="200000"/>
              </a:lnSpc>
              <a:buClr>
                <a:srgbClr val="0070C0"/>
              </a:buClr>
              <a:buFont typeface="Wingdings" panose="05000000000000000000" pitchFamily="2" charset="2"/>
              <a:buNone/>
            </a:pPr>
            <a:r>
              <a:rPr lang="zh-CN" altLang="en-US" sz="1800" b="1" dirty="0">
                <a:solidFill>
                  <a:schemeClr val="tx1"/>
                </a:solidFill>
                <a:latin typeface="微软雅黑" charset="0"/>
                <a:ea typeface="微软雅黑" charset="0"/>
                <a:cs typeface="微软雅黑" charset="0"/>
              </a:rPr>
              <a:t>《第七代强化版》</a:t>
            </a:r>
            <a:r>
              <a:rPr lang="en-US" altLang="zh-CN" sz="1800" b="1" dirty="0">
                <a:solidFill>
                  <a:schemeClr val="tx1"/>
                </a:solidFill>
                <a:latin typeface="微软雅黑" charset="0"/>
                <a:ea typeface="微软雅黑" charset="0"/>
                <a:cs typeface="微软雅黑" charset="0"/>
              </a:rPr>
              <a:t>P62</a:t>
            </a:r>
            <a:endParaRPr lang="zh-CN" altLang="en-US" sz="1800" b="1" dirty="0">
              <a:solidFill>
                <a:schemeClr val="tx1"/>
              </a:solidFill>
              <a:latin typeface="微软雅黑" charset="0"/>
              <a:ea typeface="微软雅黑" charset="0"/>
              <a:cs typeface="微软雅黑" charset="0"/>
            </a:endParaRPr>
          </a:p>
        </p:txBody>
      </p:sp>
      <p:pic>
        <p:nvPicPr>
          <p:cNvPr id="27650" name="图片 4"/>
          <p:cNvPicPr>
            <a:picLocks noChangeAspect="1"/>
          </p:cNvPicPr>
          <p:nvPr/>
        </p:nvPicPr>
        <p:blipFill>
          <a:blip r:embed="rId4"/>
          <a:srcRect b="50198"/>
          <a:stretch>
            <a:fillRect/>
          </a:stretch>
        </p:blipFill>
        <p:spPr>
          <a:xfrm>
            <a:off x="779145" y="1560195"/>
            <a:ext cx="11447145" cy="2157095"/>
          </a:xfrm>
          <a:prstGeom prst="rect">
            <a:avLst/>
          </a:prstGeom>
          <a:noFill/>
          <a:ln w="9525">
            <a:noFill/>
          </a:ln>
        </p:spPr>
      </p:pic>
      <p:sp>
        <p:nvSpPr>
          <p:cNvPr id="3" name="文本框 2"/>
          <p:cNvSpPr txBox="1"/>
          <p:nvPr/>
        </p:nvSpPr>
        <p:spPr>
          <a:xfrm>
            <a:off x="1453917" y="8364156"/>
            <a:ext cx="8790305" cy="953135"/>
          </a:xfrm>
          <a:prstGeom prst="rect">
            <a:avLst/>
          </a:prstGeom>
          <a:noFill/>
        </p:spPr>
        <p:txBody>
          <a:bodyPr wrap="none" rtlCol="0">
            <a:spAutoFit/>
          </a:bodyPr>
          <a:lstStyle/>
          <a:p>
            <a:pPr algn="just" eaLnBrk="1">
              <a:lnSpc>
                <a:spcPct val="100000"/>
              </a:lnSpc>
            </a:pPr>
            <a:r>
              <a:rPr lang="en-US" altLang="zh-CN" sz="1800" dirty="0" smtClean="0">
                <a:latin typeface="微软雅黑" charset="0"/>
                <a:ea typeface="微软雅黑" charset="0"/>
                <a:cs typeface="微软雅黑" charset="0"/>
              </a:rPr>
              <a:t> </a:t>
            </a:r>
            <a:r>
              <a:rPr lang="en-US" altLang="zh-CN" sz="2800" b="1" dirty="0" smtClean="0">
                <a:latin typeface="微软雅黑" charset="0"/>
                <a:ea typeface="微软雅黑" charset="0"/>
                <a:cs typeface="微软雅黑" charset="0"/>
              </a:rPr>
              <a:t>可支配收入disposable income用于hobbies/music/novels</a:t>
            </a:r>
          </a:p>
          <a:p>
            <a:pPr algn="just" eaLnBrk="1">
              <a:lnSpc>
                <a:spcPct val="100000"/>
              </a:lnSpc>
            </a:pPr>
            <a:r>
              <a:rPr lang="en-US" altLang="zh-CN" sz="2800" b="1" dirty="0" smtClean="0">
                <a:latin typeface="微软雅黑" charset="0"/>
                <a:ea typeface="微软雅黑" charset="0"/>
                <a:cs typeface="微软雅黑" charset="0"/>
              </a:rPr>
              <a:t>（和survival无关，但是contribute to quality of life）</a:t>
            </a:r>
          </a:p>
        </p:txBody>
      </p:sp>
      <p:cxnSp>
        <p:nvCxnSpPr>
          <p:cNvPr id="2" name="直接连接符 1"/>
          <p:cNvCxnSpPr/>
          <p:nvPr/>
        </p:nvCxnSpPr>
        <p:spPr>
          <a:xfrm>
            <a:off x="8144510" y="3217545"/>
            <a:ext cx="3481705"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cxnSp>
        <p:nvCxnSpPr>
          <p:cNvPr id="4" name="直接连接符 3"/>
          <p:cNvCxnSpPr/>
          <p:nvPr/>
        </p:nvCxnSpPr>
        <p:spPr>
          <a:xfrm>
            <a:off x="1336040" y="3644265"/>
            <a:ext cx="1151890"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5" name="文本框 4"/>
          <p:cNvSpPr txBox="1"/>
          <p:nvPr/>
        </p:nvSpPr>
        <p:spPr>
          <a:xfrm>
            <a:off x="1530350" y="3779520"/>
            <a:ext cx="10696575" cy="650875"/>
          </a:xfrm>
          <a:prstGeom prst="rect">
            <a:avLst/>
          </a:prstGeom>
          <a:noFill/>
        </p:spPr>
        <p:txBody>
          <a:bodyPr wrap="square" rtlCol="0" anchor="t">
            <a:spAutoFit/>
          </a:bodyPr>
          <a:lstStyle/>
          <a:p>
            <a:pPr algn="just">
              <a:lnSpc>
                <a:spcPct val="130000"/>
              </a:lnSpc>
            </a:pPr>
            <a:r>
              <a:rPr lang="zh-CN" altLang="en-US" sz="2800" b="1" dirty="0" smtClean="0">
                <a:latin typeface="微软雅黑" charset="0"/>
                <a:ea typeface="微软雅黑" charset="0"/>
                <a:cs typeface="微软雅黑" charset="0"/>
                <a:sym typeface="+mn-ea"/>
              </a:rPr>
              <a:t>烟酒</a:t>
            </a:r>
            <a:r>
              <a:rPr lang="en-US" altLang="zh-CN" sz="2800" b="1" dirty="0" smtClean="0">
                <a:latin typeface="微软雅黑" charset="0"/>
                <a:ea typeface="微软雅黑" charset="0"/>
                <a:cs typeface="微软雅黑" charset="0"/>
                <a:sym typeface="+mn-ea"/>
              </a:rPr>
              <a:t>/</a:t>
            </a:r>
            <a:r>
              <a:rPr lang="zh-CN" altLang="en-US" sz="2800" b="1" dirty="0" smtClean="0">
                <a:latin typeface="微软雅黑" charset="0"/>
                <a:ea typeface="微软雅黑" charset="0"/>
                <a:cs typeface="微软雅黑" charset="0"/>
                <a:sym typeface="+mn-ea"/>
              </a:rPr>
              <a:t>甜食</a:t>
            </a:r>
            <a:r>
              <a:rPr lang="en-US" altLang="zh-CN" sz="2800" b="1" dirty="0" smtClean="0">
                <a:latin typeface="微软雅黑" charset="0"/>
                <a:ea typeface="微软雅黑" charset="0"/>
                <a:cs typeface="微软雅黑" charset="0"/>
                <a:sym typeface="+mn-ea"/>
              </a:rPr>
              <a:t>alcohol/cigarettes/sugary foods---enhance mood</a:t>
            </a:r>
          </a:p>
        </p:txBody>
      </p:sp>
      <p:pic>
        <p:nvPicPr>
          <p:cNvPr id="6" name="图片 4"/>
          <p:cNvPicPr>
            <a:picLocks noChangeAspect="1"/>
          </p:cNvPicPr>
          <p:nvPr/>
        </p:nvPicPr>
        <p:blipFill>
          <a:blip r:embed="rId4"/>
          <a:srcRect t="49274" b="28999"/>
          <a:stretch>
            <a:fillRect/>
          </a:stretch>
        </p:blipFill>
        <p:spPr>
          <a:xfrm>
            <a:off x="779145" y="4749800"/>
            <a:ext cx="11447145" cy="941070"/>
          </a:xfrm>
          <a:prstGeom prst="rect">
            <a:avLst/>
          </a:prstGeom>
          <a:noFill/>
          <a:ln w="9525">
            <a:noFill/>
          </a:ln>
        </p:spPr>
      </p:pic>
      <p:cxnSp>
        <p:nvCxnSpPr>
          <p:cNvPr id="8" name="直接连接符 7"/>
          <p:cNvCxnSpPr/>
          <p:nvPr/>
        </p:nvCxnSpPr>
        <p:spPr>
          <a:xfrm>
            <a:off x="7498715" y="5220335"/>
            <a:ext cx="4127500"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cxnSp>
        <p:nvCxnSpPr>
          <p:cNvPr id="9" name="直接连接符 8"/>
          <p:cNvCxnSpPr/>
          <p:nvPr/>
        </p:nvCxnSpPr>
        <p:spPr>
          <a:xfrm>
            <a:off x="1336040" y="5740400"/>
            <a:ext cx="2106295"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10" name="文本框 9"/>
          <p:cNvSpPr txBox="1"/>
          <p:nvPr/>
        </p:nvSpPr>
        <p:spPr>
          <a:xfrm>
            <a:off x="1454150" y="5963920"/>
            <a:ext cx="10172065" cy="953135"/>
          </a:xfrm>
          <a:prstGeom prst="rect">
            <a:avLst/>
          </a:prstGeom>
          <a:noFill/>
        </p:spPr>
        <p:txBody>
          <a:bodyPr wrap="square" rtlCol="0" anchor="t">
            <a:spAutoFit/>
          </a:bodyPr>
          <a:lstStyle/>
          <a:p>
            <a:pPr algn="just" eaLnBrk="1">
              <a:lnSpc>
                <a:spcPct val="100000"/>
              </a:lnSpc>
            </a:pPr>
            <a:r>
              <a:rPr lang="en-US" altLang="zh-CN" sz="2800" b="1" dirty="0" smtClean="0">
                <a:latin typeface="微软雅黑" charset="0"/>
                <a:ea typeface="微软雅黑" charset="0"/>
                <a:cs typeface="微软雅黑" charset="0"/>
                <a:sym typeface="+mn-ea"/>
              </a:rPr>
              <a:t>买</a:t>
            </a:r>
            <a:r>
              <a:rPr lang="zh-CN" altLang="en-US" sz="2800" b="1" dirty="0" smtClean="0">
                <a:latin typeface="微软雅黑" charset="0"/>
                <a:ea typeface="微软雅黑" charset="0"/>
                <a:cs typeface="微软雅黑" charset="0"/>
                <a:sym typeface="+mn-ea"/>
              </a:rPr>
              <a:t>限量版</a:t>
            </a:r>
            <a:r>
              <a:rPr lang="en-US" altLang="zh-CN" sz="2800" b="1" dirty="0" smtClean="0">
                <a:latin typeface="微软雅黑" charset="0"/>
                <a:ea typeface="微软雅黑" charset="0"/>
                <a:cs typeface="微软雅黑" charset="0"/>
                <a:sym typeface="+mn-ea"/>
              </a:rPr>
              <a:t> limited edition</a:t>
            </a:r>
            <a:endParaRPr lang="en-US" altLang="zh-CN" sz="2800" b="1" dirty="0" smtClean="0">
              <a:latin typeface="微软雅黑" charset="0"/>
              <a:ea typeface="微软雅黑" charset="0"/>
              <a:cs typeface="微软雅黑" charset="0"/>
            </a:endParaRPr>
          </a:p>
          <a:p>
            <a:pPr algn="just" eaLnBrk="1">
              <a:lnSpc>
                <a:spcPct val="100000"/>
              </a:lnSpc>
            </a:pPr>
            <a:r>
              <a:rPr lang="en-US" altLang="zh-CN" sz="2800" b="1" dirty="0" smtClean="0">
                <a:latin typeface="微软雅黑" charset="0"/>
                <a:ea typeface="微软雅黑" charset="0"/>
                <a:cs typeface="微软雅黑" charset="0"/>
                <a:sym typeface="+mn-ea"/>
              </a:rPr>
              <a:t>买名牌high-value brands (prominently display logos)</a:t>
            </a:r>
          </a:p>
        </p:txBody>
      </p:sp>
      <p:cxnSp>
        <p:nvCxnSpPr>
          <p:cNvPr id="11" name="直接连接符 10"/>
          <p:cNvCxnSpPr/>
          <p:nvPr/>
        </p:nvCxnSpPr>
        <p:spPr>
          <a:xfrm>
            <a:off x="8270875" y="7610475"/>
            <a:ext cx="3955415"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cxnSp>
        <p:nvCxnSpPr>
          <p:cNvPr id="12" name="直接连接符 11"/>
          <p:cNvCxnSpPr/>
          <p:nvPr/>
        </p:nvCxnSpPr>
        <p:spPr>
          <a:xfrm>
            <a:off x="1336040" y="8140700"/>
            <a:ext cx="8096885"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205" name="Shape 205"/>
          <p:cNvSpPr/>
          <p:nvPr>
            <p:custDataLst>
              <p:tags r:id="rId2"/>
            </p:custDataLst>
          </p:nvPr>
        </p:nvSpPr>
        <p:spPr>
          <a:xfrm>
            <a:off x="4987706" y="584137"/>
            <a:ext cx="2031365"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1-3</a:t>
            </a: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down)">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p:tgtEl>
                                          <p:spTgt spid="6"/>
                                        </p:tgtEl>
                                        <p:attrNameLst>
                                          <p:attrName>ppt_y</p:attrName>
                                        </p:attrNameLst>
                                      </p:cBhvr>
                                      <p:tavLst>
                                        <p:tav tm="0">
                                          <p:val>
                                            <p:strVal val="#ppt_y+#ppt_h*1.125000"/>
                                          </p:val>
                                        </p:tav>
                                        <p:tav tm="100000">
                                          <p:val>
                                            <p:strVal val="#ppt_y"/>
                                          </p:val>
                                        </p:tav>
                                      </p:tavLst>
                                    </p:anim>
                                    <p:animEffect transition="in" filter="wipe(up)">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p:tgtEl>
                                          <p:spTgt spid="10"/>
                                        </p:tgtEl>
                                        <p:attrNameLst>
                                          <p:attrName>ppt_y</p:attrName>
                                        </p:attrNameLst>
                                      </p:cBhvr>
                                      <p:tavLst>
                                        <p:tav tm="0">
                                          <p:val>
                                            <p:strVal val="#ppt_y+#ppt_h*1.125000"/>
                                          </p:val>
                                        </p:tav>
                                        <p:tav tm="100000">
                                          <p:val>
                                            <p:strVal val="#ppt_y"/>
                                          </p:val>
                                        </p:tav>
                                      </p:tavLst>
                                    </p:anim>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ppt_y</p:attrName>
                                        </p:attrNameLst>
                                      </p:cBhvr>
                                      <p:tavLst>
                                        <p:tav tm="0">
                                          <p:val>
                                            <p:strVal val="#ppt_y+#ppt_h*1.125000"/>
                                          </p:val>
                                        </p:tav>
                                        <p:tav tm="100000">
                                          <p:val>
                                            <p:strVal val="#ppt_y"/>
                                          </p:val>
                                        </p:tav>
                                      </p:tavLst>
                                    </p:anim>
                                    <p:animEffect transition="in" filter="wipe(up)">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p:tgtEl>
                                          <p:spTgt spid="3"/>
                                        </p:tgtEl>
                                        <p:attrNameLst>
                                          <p:attrName>ppt_y</p:attrName>
                                        </p:attrNameLst>
                                      </p:cBhvr>
                                      <p:tavLst>
                                        <p:tav tm="0">
                                          <p:val>
                                            <p:strVal val="#ppt_y+#ppt_h*1.125000"/>
                                          </p:val>
                                        </p:tav>
                                        <p:tav tm="100000">
                                          <p:val>
                                            <p:strVal val="#ppt_y"/>
                                          </p:val>
                                        </p:tav>
                                      </p:tavLst>
                                    </p:anim>
                                    <p:animEffect transition="in" filter="wipe(up)">
                                      <p:cBhvr>
                                        <p:cTn id="6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10" grpId="0"/>
      <p:bldP spid="1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4688585" y="890937"/>
            <a:ext cx="3182620" cy="1052830"/>
          </a:xfrm>
          <a:prstGeom prst="rect">
            <a:avLst/>
          </a:prstGeom>
          <a:ln w="12700">
            <a:miter lim="400000"/>
          </a:ln>
        </p:spPr>
        <p:txBody>
          <a:bodyPr wrap="none" lIns="65023" tIns="65023" rIns="65023" bIns="65023">
            <a:spAutoFit/>
          </a:bodyPr>
          <a:lstStyle>
            <a:lvl1pPr algn="l" defTabSz="1300480">
              <a:defRPr sz="5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6000">
                <a:solidFill>
                  <a:srgbClr val="C00000"/>
                </a:solidFill>
                <a:latin typeface="微软雅黑" charset="0"/>
                <a:ea typeface="微软雅黑" charset="0"/>
                <a:cs typeface="微软雅黑" charset="0"/>
                <a:sym typeface="黑体-简" panose="02000000000000000000" charset="-122"/>
              </a:rPr>
              <a:t>对比论证</a:t>
            </a:r>
          </a:p>
        </p:txBody>
      </p:sp>
      <p:sp>
        <p:nvSpPr>
          <p:cNvPr id="2" name="文本框 1"/>
          <p:cNvSpPr txBox="1"/>
          <p:nvPr/>
        </p:nvSpPr>
        <p:spPr>
          <a:xfrm>
            <a:off x="970915" y="2300605"/>
            <a:ext cx="11163300" cy="1076325"/>
          </a:xfrm>
          <a:prstGeom prst="rect">
            <a:avLst/>
          </a:prstGeom>
          <a:noFill/>
        </p:spPr>
        <p:txBody>
          <a:bodyPr wrap="square" rtlCol="0" anchor="t">
            <a:spAutoFit/>
          </a:bodyPr>
          <a:lstStyle/>
          <a:p>
            <a:pPr algn="just"/>
            <a:r>
              <a:rPr lang="zh-CN" altLang="en-US" sz="3200" dirty="0">
                <a:solidFill>
                  <a:srgbClr val="0432FF"/>
                </a:solidFill>
                <a:latin typeface="微软雅黑" charset="0"/>
                <a:ea typeface="微软雅黑" charset="0"/>
                <a:cs typeface="黑体" panose="02010609060101010101" charset="-122"/>
              </a:rPr>
              <a:t>对比论证</a:t>
            </a:r>
            <a:r>
              <a:rPr lang="zh-CN" altLang="en-US" sz="3200" dirty="0">
                <a:solidFill>
                  <a:srgbClr val="121212"/>
                </a:solidFill>
                <a:latin typeface="微软雅黑" charset="0"/>
                <a:ea typeface="微软雅黑" charset="0"/>
                <a:cs typeface="黑体" panose="02010609060101010101" charset="-122"/>
              </a:rPr>
              <a:t>，是把</a:t>
            </a:r>
            <a:r>
              <a:rPr lang="zh-CN" altLang="en-US" sz="3200" u="sng" dirty="0">
                <a:solidFill>
                  <a:srgbClr val="121212"/>
                </a:solidFill>
                <a:latin typeface="微软雅黑" charset="0"/>
                <a:ea typeface="微软雅黑" charset="0"/>
                <a:cs typeface="黑体" panose="02010609060101010101" charset="-122"/>
              </a:rPr>
              <a:t>两种事物</a:t>
            </a:r>
            <a:r>
              <a:rPr lang="zh-CN" altLang="en-US" sz="3200" dirty="0">
                <a:solidFill>
                  <a:srgbClr val="121212"/>
                </a:solidFill>
                <a:latin typeface="微软雅黑" charset="0"/>
                <a:ea typeface="微软雅黑" charset="0"/>
                <a:cs typeface="黑体" panose="02010609060101010101" charset="-122"/>
              </a:rPr>
              <a:t>或者</a:t>
            </a:r>
            <a:r>
              <a:rPr lang="zh-CN" altLang="en-US" sz="3200" u="sng" dirty="0">
                <a:solidFill>
                  <a:srgbClr val="121212"/>
                </a:solidFill>
                <a:latin typeface="微软雅黑" charset="0"/>
                <a:ea typeface="微软雅黑" charset="0"/>
                <a:cs typeface="黑体" panose="02010609060101010101" charset="-122"/>
              </a:rPr>
              <a:t>一种事物的两种情形</a:t>
            </a:r>
            <a:r>
              <a:rPr lang="zh-CN" altLang="en-US" sz="3200" dirty="0">
                <a:solidFill>
                  <a:srgbClr val="121212"/>
                </a:solidFill>
                <a:latin typeface="微软雅黑" charset="0"/>
                <a:ea typeface="微软雅黑" charset="0"/>
                <a:cs typeface="黑体" panose="02010609060101010101" charset="-122"/>
              </a:rPr>
              <a:t>加以对照、比较后，推导出其间的差异，使结论映衬而出的论证方法。</a:t>
            </a:r>
          </a:p>
        </p:txBody>
      </p:sp>
      <p:sp>
        <p:nvSpPr>
          <p:cNvPr id="257" name="Shape 257"/>
          <p:cNvSpPr/>
          <p:nvPr/>
        </p:nvSpPr>
        <p:spPr>
          <a:xfrm>
            <a:off x="1069975" y="3992880"/>
            <a:ext cx="11445875" cy="621665"/>
          </a:xfrm>
          <a:prstGeom prst="rect">
            <a:avLst/>
          </a:prstGeom>
          <a:ln w="12700">
            <a:miter lim="400000"/>
          </a:ln>
        </p:spPr>
        <p:txBody>
          <a:bodyPr wrap="square" lIns="65023" tIns="65023" rIns="65023" bIns="65023">
            <a:spAutoFit/>
          </a:bodyPr>
          <a:lstStyle/>
          <a:p>
            <a:pPr algn="l" defTabSz="1300480">
              <a:defRPr sz="38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C00000"/>
                </a:solidFill>
                <a:latin typeface="微软雅黑" charset="0"/>
                <a:ea typeface="微软雅黑" charset="0"/>
                <a:cs typeface="微软雅黑" charset="0"/>
                <a:sym typeface="黑体-简" panose="02000000000000000000" charset="-122"/>
              </a:rPr>
              <a:t>（</a:t>
            </a:r>
            <a:r>
              <a:rPr lang="en-US" altLang="zh-CN" sz="3200" b="1" dirty="0">
                <a:solidFill>
                  <a:srgbClr val="C00000"/>
                </a:solidFill>
                <a:latin typeface="微软雅黑" charset="0"/>
                <a:ea typeface="微软雅黑" charset="0"/>
                <a:cs typeface="微软雅黑" charset="0"/>
                <a:sym typeface="黑体-简" panose="02000000000000000000" charset="-122"/>
              </a:rPr>
              <a:t>1</a:t>
            </a:r>
            <a:r>
              <a:rPr lang="zh-CN" sz="3200" b="1" dirty="0">
                <a:solidFill>
                  <a:srgbClr val="C00000"/>
                </a:solidFill>
                <a:latin typeface="微软雅黑" charset="0"/>
                <a:ea typeface="微软雅黑" charset="0"/>
                <a:cs typeface="微软雅黑" charset="0"/>
                <a:sym typeface="黑体-简" panose="02000000000000000000" charset="-122"/>
              </a:rPr>
              <a:t>）正反对比</a:t>
            </a:r>
            <a:r>
              <a:rPr sz="3200" b="1" dirty="0">
                <a:solidFill>
                  <a:srgbClr val="C00000"/>
                </a:solidFill>
                <a:latin typeface="微软雅黑" charset="0"/>
                <a:ea typeface="微软雅黑" charset="0"/>
                <a:cs typeface="微软雅黑" charset="0"/>
                <a:sym typeface="黑体-简" panose="02000000000000000000" charset="-122"/>
              </a:rPr>
              <a:t>：</a:t>
            </a:r>
            <a:r>
              <a:rPr lang="zh-CN" sz="3200" b="1" dirty="0">
                <a:solidFill>
                  <a:srgbClr val="C00000"/>
                </a:solidFill>
                <a:latin typeface="微软雅黑" charset="0"/>
                <a:ea typeface="微软雅黑" charset="0"/>
                <a:cs typeface="微软雅黑" charset="0"/>
                <a:sym typeface="黑体-简" panose="02000000000000000000" charset="-122"/>
              </a:rPr>
              <a:t>同一对象正反两个方面的对比</a:t>
            </a:r>
          </a:p>
        </p:txBody>
      </p:sp>
      <p:sp>
        <p:nvSpPr>
          <p:cNvPr id="3" name="Shape 257"/>
          <p:cNvSpPr/>
          <p:nvPr/>
        </p:nvSpPr>
        <p:spPr>
          <a:xfrm>
            <a:off x="1069975" y="5720080"/>
            <a:ext cx="11445875" cy="621665"/>
          </a:xfrm>
          <a:prstGeom prst="rect">
            <a:avLst/>
          </a:prstGeom>
          <a:ln w="12700">
            <a:miter lim="400000"/>
          </a:ln>
        </p:spPr>
        <p:txBody>
          <a:bodyPr wrap="square" lIns="65023" tIns="65023" rIns="65023" bIns="65023">
            <a:spAutoFit/>
          </a:bodyPr>
          <a:lstStyle/>
          <a:p>
            <a:pPr algn="l" defTabSz="1300480">
              <a:defRPr sz="38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C00000"/>
                </a:solidFill>
                <a:latin typeface="微软雅黑" charset="0"/>
                <a:ea typeface="微软雅黑" charset="0"/>
                <a:cs typeface="微软雅黑" charset="0"/>
                <a:sym typeface="黑体-简" panose="02000000000000000000" charset="-122"/>
              </a:rPr>
              <a:t>（2）横向对比：</a:t>
            </a:r>
            <a:r>
              <a:rPr lang="zh-CN" sz="3200" dirty="0">
                <a:solidFill>
                  <a:srgbClr val="C00000"/>
                </a:solidFill>
                <a:latin typeface="微软雅黑" charset="0"/>
                <a:ea typeface="微软雅黑" charset="0"/>
                <a:cs typeface="微软雅黑" charset="0"/>
                <a:sym typeface="+mn-ea"/>
              </a:rPr>
              <a:t>不同对象在同一情况下的对比</a:t>
            </a:r>
            <a:endParaRPr lang="zh-CN" sz="3200" b="1" dirty="0">
              <a:solidFill>
                <a:srgbClr val="C00000"/>
              </a:solidFill>
              <a:latin typeface="微软雅黑" charset="0"/>
              <a:ea typeface="微软雅黑" charset="0"/>
              <a:cs typeface="微软雅黑" charset="0"/>
              <a:sym typeface="黑体-简" panose="02000000000000000000" charset="-122"/>
            </a:endParaRPr>
          </a:p>
        </p:txBody>
      </p:sp>
      <p:sp>
        <p:nvSpPr>
          <p:cNvPr id="4" name="Shape 257"/>
          <p:cNvSpPr/>
          <p:nvPr/>
        </p:nvSpPr>
        <p:spPr>
          <a:xfrm>
            <a:off x="1069975" y="7519670"/>
            <a:ext cx="11445875" cy="621665"/>
          </a:xfrm>
          <a:prstGeom prst="rect">
            <a:avLst/>
          </a:prstGeom>
          <a:ln w="12700">
            <a:miter lim="400000"/>
          </a:ln>
        </p:spPr>
        <p:txBody>
          <a:bodyPr wrap="square" lIns="65023" tIns="65023" rIns="65023" bIns="65023">
            <a:spAutoFit/>
          </a:bodyPr>
          <a:lstStyle/>
          <a:p>
            <a:pPr algn="l" defTabSz="1300480">
              <a:defRPr sz="38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C00000"/>
                </a:solidFill>
                <a:latin typeface="微软雅黑" charset="0"/>
                <a:ea typeface="微软雅黑" charset="0"/>
                <a:cs typeface="微软雅黑" charset="0"/>
                <a:sym typeface="黑体-简" panose="02000000000000000000" charset="-122"/>
              </a:rPr>
              <a:t>（3）纵向对比：</a:t>
            </a:r>
            <a:r>
              <a:rPr lang="zh-CN" sz="3200" dirty="0">
                <a:solidFill>
                  <a:srgbClr val="C00000"/>
                </a:solidFill>
                <a:latin typeface="微软雅黑" charset="0"/>
                <a:ea typeface="微软雅黑" charset="0"/>
                <a:cs typeface="微软雅黑" charset="0"/>
                <a:sym typeface="+mn-ea"/>
              </a:rPr>
              <a:t>同一对象在不同时间的对比</a:t>
            </a:r>
            <a:endParaRPr lang="zh-CN" sz="3200" b="1" dirty="0">
              <a:solidFill>
                <a:srgbClr val="C00000"/>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57"/>
                                        </p:tgtEl>
                                        <p:attrNameLst>
                                          <p:attrName>style.visibility</p:attrName>
                                        </p:attrNameLst>
                                      </p:cBhvr>
                                      <p:to>
                                        <p:strVal val="visible"/>
                                      </p:to>
                                    </p:set>
                                    <p:anim calcmode="lin" valueType="num">
                                      <p:cBhvr additive="base">
                                        <p:cTn id="13" dur="500"/>
                                        <p:tgtEl>
                                          <p:spTgt spid="257"/>
                                        </p:tgtEl>
                                        <p:attrNameLst>
                                          <p:attrName>ppt_y</p:attrName>
                                        </p:attrNameLst>
                                      </p:cBhvr>
                                      <p:tavLst>
                                        <p:tav tm="0">
                                          <p:val>
                                            <p:strVal val="#ppt_y+#ppt_h*1.125000"/>
                                          </p:val>
                                        </p:tav>
                                        <p:tav tm="100000">
                                          <p:val>
                                            <p:strVal val="#ppt_y"/>
                                          </p:val>
                                        </p:tav>
                                      </p:tavLst>
                                    </p:anim>
                                    <p:animEffect transition="in" filter="wipe(up)">
                                      <p:cBhvr>
                                        <p:cTn id="14" dur="500"/>
                                        <p:tgtEl>
                                          <p:spTgt spid="25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57" grpId="0" animBg="1"/>
      <p:bldP spid="257" grpId="1"/>
      <p:bldP spid="3" grpId="0" animBg="1"/>
      <p:bldP spid="3" grpId="1"/>
      <p:bldP spid="4" grpId="0" animBg="1"/>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（对比）</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4930775"/>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相反地</a:t>
            </a:r>
            <a:r>
              <a:rPr lang="zh-CN" sz="2400" b="1" dirty="0" smtClean="0">
                <a:solidFill>
                  <a:srgbClr val="FF9300"/>
                </a:solidFill>
                <a:latin typeface="微软雅黑" charset="0"/>
                <a:ea typeface="微软雅黑" charset="0"/>
                <a:cs typeface="微软雅黑" charset="0"/>
                <a:sym typeface="黑体-简" panose="02000000000000000000" charset="-122"/>
              </a:rPr>
              <a:t>（副词）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sz="2400" dirty="0">
                <a:solidFill>
                  <a:schemeClr val="tx1"/>
                </a:solidFill>
                <a:latin typeface="微软雅黑" charset="0"/>
                <a:ea typeface="微软雅黑" charset="0"/>
                <a:cs typeface="微软雅黑" charset="0"/>
                <a:sym typeface="黑体-简" panose="02000000000000000000" charset="-122"/>
              </a:rPr>
              <a:t>On the other hand / Conversely/</a:t>
            </a:r>
            <a:r>
              <a:rPr sz="2400" dirty="0">
                <a:solidFill>
                  <a:schemeClr val="tx1"/>
                </a:solidFill>
                <a:latin typeface="微软雅黑" charset="0"/>
                <a:ea typeface="微软雅黑" charset="0"/>
                <a:cs typeface="微软雅黑" charset="0"/>
                <a:sym typeface="+mn-ea"/>
              </a:rPr>
              <a:t>In contrast/ Nevertheless/ Instead</a:t>
            </a:r>
            <a:r>
              <a:rPr sz="2400" dirty="0">
                <a:solidFill>
                  <a:schemeClr val="tx1"/>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smtClean="0">
                <a:solidFill>
                  <a:srgbClr val="000000"/>
                </a:solidFill>
                <a:latin typeface="微软雅黑" charset="0"/>
                <a:ea typeface="微软雅黑" charset="0"/>
                <a:cs typeface="微软雅黑" charset="0"/>
                <a:sym typeface="黑体-简" panose="02000000000000000000" charset="-122"/>
              </a:rPr>
              <a:t>  </a:t>
            </a: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sz="2400" dirty="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相反地</a:t>
            </a:r>
            <a:r>
              <a:rPr lang="zh-CN" sz="2400" b="1" dirty="0" smtClean="0">
                <a:solidFill>
                  <a:srgbClr val="FF9300"/>
                </a:solidFill>
                <a:latin typeface="微软雅黑" charset="0"/>
                <a:ea typeface="微软雅黑" charset="0"/>
                <a:cs typeface="微软雅黑" charset="0"/>
                <a:sym typeface="黑体-简" panose="02000000000000000000" charset="-122"/>
              </a:rPr>
              <a:t>（连词）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sz="2400" dirty="0">
                <a:solidFill>
                  <a:srgbClr val="000000"/>
                </a:solidFill>
                <a:latin typeface="微软雅黑" charset="0"/>
                <a:ea typeface="微软雅黑" charset="0"/>
                <a:cs typeface="微软雅黑" charset="0"/>
                <a:sym typeface="+mn-ea"/>
              </a:rPr>
              <a:t>while</a:t>
            </a:r>
            <a:r>
              <a:rPr lang="en-US" sz="2400" dirty="0">
                <a:solidFill>
                  <a:srgbClr val="000000"/>
                </a:solidFill>
                <a:latin typeface="微软雅黑" charset="0"/>
                <a:ea typeface="微软雅黑" charset="0"/>
                <a:cs typeface="微软雅黑" charset="0"/>
                <a:sym typeface="+mn-ea"/>
              </a:rPr>
              <a:t>/</a:t>
            </a:r>
            <a:r>
              <a:rPr sz="2400" dirty="0">
                <a:solidFill>
                  <a:srgbClr val="000000"/>
                </a:solidFill>
                <a:latin typeface="微软雅黑" charset="0"/>
                <a:ea typeface="微软雅黑" charset="0"/>
                <a:cs typeface="微软雅黑" charset="0"/>
                <a:sym typeface="+mn-ea"/>
              </a:rPr>
              <a:t> whilst</a:t>
            </a:r>
            <a:r>
              <a:rPr lang="en-US" sz="2400" dirty="0">
                <a:solidFill>
                  <a:srgbClr val="000000"/>
                </a:solidFill>
                <a:latin typeface="微软雅黑" charset="0"/>
                <a:ea typeface="微软雅黑" charset="0"/>
                <a:cs typeface="微软雅黑" charset="0"/>
                <a:sym typeface="+mn-ea"/>
              </a:rPr>
              <a:t>/</a:t>
            </a:r>
            <a:r>
              <a:rPr sz="2400" dirty="0">
                <a:solidFill>
                  <a:srgbClr val="000000"/>
                </a:solidFill>
                <a:latin typeface="微软雅黑" charset="0"/>
                <a:ea typeface="微软雅黑" charset="0"/>
                <a:cs typeface="微软雅黑" charset="0"/>
                <a:sym typeface="+mn-ea"/>
              </a:rPr>
              <a:t> whereas</a:t>
            </a:r>
            <a:endParaRPr lang="zh-CN" alt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b="1" dirty="0" smtClean="0">
              <a:solidFill>
                <a:srgbClr val="000000"/>
              </a:solidFill>
              <a:latin typeface="微软雅黑" charset="0"/>
              <a:ea typeface="微软雅黑" charset="0"/>
              <a:cs typeface="微软雅黑" charset="0"/>
              <a:sym typeface="黑体-简" panose="02000000000000000000" charset="-122"/>
            </a:endParaRPr>
          </a:p>
          <a:p>
            <a:pPr algn="l" defTabSz="1300480">
              <a:lnSpc>
                <a:spcPct val="150000"/>
              </a:lnSpc>
              <a:buSzPct val="100000"/>
              <a:buFont typeface="黑体-简" panose="02000000000000000000" charset="-122"/>
              <a:defRPr sz="3800" b="1">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相反地</a:t>
            </a:r>
            <a:r>
              <a:rPr lang="zh-CN" sz="2400" b="1" dirty="0" smtClean="0">
                <a:solidFill>
                  <a:srgbClr val="FF9300"/>
                </a:solidFill>
                <a:latin typeface="微软雅黑" charset="0"/>
                <a:ea typeface="微软雅黑" charset="0"/>
                <a:cs typeface="微软雅黑" charset="0"/>
                <a:sym typeface="黑体-简" panose="02000000000000000000" charset="-122"/>
              </a:rPr>
              <a:t>（介词）</a:t>
            </a:r>
            <a:r>
              <a:rPr sz="2400" b="1" dirty="0" smtClean="0">
                <a:solidFill>
                  <a:srgbClr val="FF9300"/>
                </a:solidFill>
                <a:latin typeface="微软雅黑" charset="0"/>
                <a:ea typeface="微软雅黑" charset="0"/>
                <a:cs typeface="微软雅黑" charset="0"/>
                <a:sym typeface="黑体-简" panose="02000000000000000000" charset="-122"/>
              </a:rPr>
              <a:t>:</a:t>
            </a:r>
            <a:r>
              <a:rPr sz="2400" b="1" dirty="0" smtClean="0">
                <a:latin typeface="微软雅黑" charset="0"/>
                <a:ea typeface="微软雅黑" charset="0"/>
                <a:cs typeface="微软雅黑" charset="0"/>
                <a:sym typeface="黑体-简" panose="02000000000000000000" charset="-122"/>
              </a:rPr>
              <a:t> </a:t>
            </a:r>
            <a:r>
              <a:rPr kumimoji="1" lang="en-US" altLang="zh-CN" sz="2400" b="0" dirty="0">
                <a:sym typeface="+mn-ea"/>
              </a:rPr>
              <a:t>Unlike…/</a:t>
            </a:r>
            <a:r>
              <a:rPr sz="2400" b="0" dirty="0">
                <a:latin typeface="微软雅黑" charset="0"/>
                <a:ea typeface="微软雅黑" charset="0"/>
                <a:cs typeface="微软雅黑" charset="0"/>
                <a:sym typeface="黑体-简" panose="02000000000000000000" charset="-122"/>
              </a:rPr>
              <a:t>In contrast with…</a:t>
            </a:r>
            <a:r>
              <a:rPr lang="en-US" sz="2400" b="0" dirty="0">
                <a:latin typeface="微软雅黑" charset="0"/>
                <a:ea typeface="微软雅黑" charset="0"/>
                <a:cs typeface="微软雅黑" charset="0"/>
                <a:sym typeface="黑体-简" panose="02000000000000000000" charset="-122"/>
              </a:rPr>
              <a:t>/</a:t>
            </a:r>
            <a:r>
              <a:rPr sz="2400" b="0" dirty="0">
                <a:latin typeface="微软雅黑" charset="0"/>
                <a:ea typeface="微软雅黑" charset="0"/>
                <a:cs typeface="微软雅黑" charset="0"/>
                <a:sym typeface="黑体-简" panose="02000000000000000000" charset="-122"/>
              </a:rPr>
              <a:t>In comparison with… / Compared with…</a:t>
            </a:r>
            <a:r>
              <a:rPr sz="2400" b="0" dirty="0" smtClean="0">
                <a:latin typeface="微软雅黑" charset="0"/>
                <a:ea typeface="微软雅黑" charset="0"/>
                <a:cs typeface="微软雅黑" charset="0"/>
                <a:sym typeface="黑体-简" panose="02000000000000000000" charset="-122"/>
              </a:rPr>
              <a:t>+名词</a:t>
            </a:r>
            <a:r>
              <a:rPr lang="en-US" altLang="zh-CN" sz="2400" b="0" dirty="0" smtClean="0">
                <a:latin typeface="微软雅黑" charset="0"/>
                <a:ea typeface="微软雅黑" charset="0"/>
                <a:cs typeface="微软雅黑" charset="0"/>
                <a:sym typeface="黑体-简" panose="02000000000000000000" charset="-122"/>
              </a:rPr>
              <a:t>/</a:t>
            </a:r>
            <a:r>
              <a:rPr sz="2400" b="0" dirty="0" smtClean="0">
                <a:latin typeface="微软雅黑" charset="0"/>
                <a:ea typeface="微软雅黑" charset="0"/>
                <a:cs typeface="微软雅黑" charset="0"/>
                <a:sym typeface="黑体-简" panose="02000000000000000000" charset="-122"/>
              </a:rPr>
              <a:t>动名词</a:t>
            </a:r>
            <a:r>
              <a:rPr lang="en-US" altLang="zh-CN" sz="2400" b="0" dirty="0">
                <a:solidFill>
                  <a:schemeClr val="tx1"/>
                </a:solidFill>
                <a:latin typeface="微软雅黑" charset="0"/>
                <a:ea typeface="微软雅黑" charset="0"/>
                <a:cs typeface="微软雅黑" charset="0"/>
                <a:sym typeface="黑体-简" panose="02000000000000000000" charset="-122"/>
              </a:rPr>
              <a:t>/</a:t>
            </a:r>
            <a:r>
              <a:rPr sz="2400" b="0" dirty="0" smtClean="0">
                <a:latin typeface="微软雅黑" charset="0"/>
                <a:ea typeface="微软雅黑" charset="0"/>
                <a:cs typeface="微软雅黑" charset="0"/>
                <a:sym typeface="黑体-简" panose="02000000000000000000" charset="-122"/>
              </a:rPr>
              <a:t>名词性从句</a:t>
            </a:r>
            <a:r>
              <a:rPr lang="zh-CN" sz="2400" b="0" dirty="0" smtClean="0">
                <a:latin typeface="微软雅黑" charset="0"/>
                <a:ea typeface="微软雅黑" charset="0"/>
                <a:cs typeface="微软雅黑" charset="0"/>
                <a:sym typeface="黑体-简" panose="02000000000000000000" charset="-122"/>
              </a:rPr>
              <a:t>（</a:t>
            </a:r>
            <a:r>
              <a:rPr lang="en-US" sz="2400" b="0" dirty="0" smtClean="0">
                <a:latin typeface="微软雅黑" charset="0"/>
                <a:ea typeface="微软雅黑" charset="0"/>
                <a:cs typeface="微软雅黑" charset="0"/>
                <a:sym typeface="黑体-简" panose="02000000000000000000" charset="-122"/>
              </a:rPr>
              <a:t>that</a:t>
            </a:r>
            <a:r>
              <a:rPr lang="is-IS" altLang="zh-CN" sz="2400" b="0" dirty="0" smtClean="0">
                <a:latin typeface="微软雅黑" charset="0"/>
                <a:ea typeface="微软雅黑" charset="0"/>
                <a:cs typeface="微软雅黑" charset="0"/>
                <a:sym typeface="黑体-简" panose="02000000000000000000" charset="-122"/>
              </a:rPr>
              <a:t>…</a:t>
            </a:r>
            <a:r>
              <a:rPr lang="zh-CN" altLang="en-US" sz="2400" b="0" dirty="0" smtClean="0">
                <a:latin typeface="微软雅黑" charset="0"/>
                <a:ea typeface="微软雅黑" charset="0"/>
                <a:cs typeface="微软雅黑" charset="0"/>
                <a:sym typeface="黑体-简" panose="02000000000000000000" charset="-122"/>
              </a:rPr>
              <a:t> ）</a:t>
            </a:r>
            <a:endParaRPr sz="2400" b="0" dirty="0">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p:nvPr/>
        </p:nvSpPr>
        <p:spPr>
          <a:xfrm>
            <a:off x="1156676" y="3062976"/>
            <a:ext cx="10691447" cy="5422900"/>
          </a:xfrm>
          <a:prstGeom prst="rect">
            <a:avLst/>
          </a:prstGeom>
          <a:ln w="12700">
            <a:miter lim="400000"/>
          </a:ln>
        </p:spPr>
        <p:txBody>
          <a:bodyPr wrap="square" lIns="65023" tIns="65023" rIns="65023" bIns="65023">
            <a:spAutoFit/>
          </a:bodyPr>
          <a:lstStyle/>
          <a:p>
            <a:pPr algn="just" defTabSz="1300480">
              <a:defRPr sz="3800" b="1">
                <a:latin typeface="Arial" panose="020B0604020202090204"/>
                <a:ea typeface="Arial" panose="020B0604020202090204"/>
                <a:cs typeface="Arial" panose="020B0604020202090204"/>
                <a:sym typeface="Arial" panose="020B0604020202090204"/>
              </a:defRPr>
            </a:pPr>
            <a:r>
              <a:rPr sz="2800" b="0" dirty="0" smtClean="0">
                <a:solidFill>
                  <a:schemeClr val="tx1"/>
                </a:solidFill>
                <a:latin typeface="微软雅黑" charset="0"/>
                <a:ea typeface="微软雅黑" charset="0"/>
                <a:cs typeface="微软雅黑" charset="0"/>
                <a:sym typeface="黑体-简" panose="02000000000000000000" charset="-122"/>
              </a:rPr>
              <a:t>It </a:t>
            </a:r>
            <a:r>
              <a:rPr sz="2800" b="0" dirty="0">
                <a:solidFill>
                  <a:schemeClr val="tx1"/>
                </a:solidFill>
                <a:latin typeface="微软雅黑" charset="0"/>
                <a:ea typeface="微软雅黑" charset="0"/>
                <a:cs typeface="微软雅黑" charset="0"/>
                <a:sym typeface="黑体-简" panose="02000000000000000000" charset="-122"/>
              </a:rPr>
              <a:t>is important that college </a:t>
            </a:r>
            <a:r>
              <a:rPr sz="2800" b="0" dirty="0" smtClean="0">
                <a:solidFill>
                  <a:schemeClr val="tx1"/>
                </a:solidFill>
                <a:latin typeface="微软雅黑" charset="0"/>
                <a:ea typeface="微软雅黑" charset="0"/>
                <a:cs typeface="微软雅黑" charset="0"/>
                <a:sym typeface="黑体-简" panose="02000000000000000000" charset="-122"/>
              </a:rPr>
              <a:t>student</a:t>
            </a:r>
            <a:r>
              <a:rPr lang="en-US" sz="2800" b="0" dirty="0" smtClean="0">
                <a:solidFill>
                  <a:schemeClr val="tx1"/>
                </a:solidFill>
                <a:latin typeface="微软雅黑" charset="0"/>
                <a:ea typeface="微软雅黑" charset="0"/>
                <a:cs typeface="微软雅黑" charset="0"/>
                <a:sym typeface="黑体-简" panose="02000000000000000000" charset="-122"/>
              </a:rPr>
              <a:t>s</a:t>
            </a:r>
            <a:r>
              <a:rPr sz="2800" b="0" dirty="0" smtClean="0">
                <a:solidFill>
                  <a:schemeClr val="tx1"/>
                </a:solidFill>
                <a:latin typeface="微软雅黑" charset="0"/>
                <a:ea typeface="微软雅黑" charset="0"/>
                <a:cs typeface="微软雅黑" charset="0"/>
                <a:sym typeface="黑体-简" panose="02000000000000000000" charset="-122"/>
              </a:rPr>
              <a:t> </a:t>
            </a:r>
            <a:r>
              <a:rPr sz="2800" b="0" dirty="0">
                <a:solidFill>
                  <a:schemeClr val="tx1"/>
                </a:solidFill>
                <a:latin typeface="微软雅黑" charset="0"/>
                <a:ea typeface="微软雅黑" charset="0"/>
                <a:cs typeface="微软雅黑" charset="0"/>
                <a:sym typeface="黑体-简" panose="02000000000000000000" charset="-122"/>
              </a:rPr>
              <a:t>should learn adequate computer skills. This is an information age when a good understanding of technology will give </a:t>
            </a:r>
            <a:r>
              <a:rPr lang="en-US" altLang="zh-CN" sz="2800" b="0" dirty="0" smtClean="0">
                <a:solidFill>
                  <a:schemeClr val="tx1"/>
                </a:solidFill>
                <a:latin typeface="微软雅黑" charset="0"/>
                <a:ea typeface="微软雅黑" charset="0"/>
                <a:cs typeface="微软雅黑" charset="0"/>
                <a:sym typeface="黑体-简" panose="02000000000000000000" charset="-122"/>
              </a:rPr>
              <a:t>them</a:t>
            </a:r>
            <a:r>
              <a:rPr sz="2800" b="0" dirty="0" smtClean="0">
                <a:solidFill>
                  <a:schemeClr val="tx1"/>
                </a:solidFill>
                <a:latin typeface="微软雅黑" charset="0"/>
                <a:ea typeface="微软雅黑" charset="0"/>
                <a:cs typeface="微软雅黑" charset="0"/>
                <a:sym typeface="黑体-简" panose="02000000000000000000" charset="-122"/>
              </a:rPr>
              <a:t> </a:t>
            </a:r>
            <a:r>
              <a:rPr sz="2800" b="0" dirty="0">
                <a:solidFill>
                  <a:schemeClr val="tx1"/>
                </a:solidFill>
                <a:latin typeface="微软雅黑" charset="0"/>
                <a:ea typeface="微软雅黑" charset="0"/>
                <a:cs typeface="微软雅黑" charset="0"/>
                <a:sym typeface="黑体-简" panose="02000000000000000000" charset="-122"/>
              </a:rPr>
              <a:t>an edge</a:t>
            </a:r>
            <a:r>
              <a:rPr sz="2800" b="0" dirty="0" smtClean="0">
                <a:solidFill>
                  <a:schemeClr val="tx1"/>
                </a:solidFill>
                <a:latin typeface="微软雅黑" charset="0"/>
                <a:ea typeface="微软雅黑" charset="0"/>
                <a:cs typeface="微软雅黑" charset="0"/>
                <a:sym typeface="黑体-简" panose="02000000000000000000" charset="-122"/>
              </a:rPr>
              <a:t>. </a:t>
            </a:r>
            <a:r>
              <a:rPr lang="zh-CN" altLang="en-US" sz="2800" dirty="0" smtClean="0">
                <a:solidFill>
                  <a:srgbClr val="FF9300"/>
                </a:solidFill>
                <a:latin typeface="微软雅黑" charset="0"/>
                <a:ea typeface="微软雅黑" charset="0"/>
                <a:cs typeface="微软雅黑" charset="0"/>
                <a:sym typeface="黑体-简" panose="02000000000000000000" charset="-122"/>
              </a:rPr>
              <a:t>On the other hand</a:t>
            </a:r>
            <a:r>
              <a:rPr sz="2800" b="0" dirty="0">
                <a:solidFill>
                  <a:schemeClr val="tx1"/>
                </a:solidFill>
                <a:latin typeface="微软雅黑" charset="0"/>
                <a:ea typeface="微软雅黑" charset="0"/>
                <a:cs typeface="微软雅黑" charset="0"/>
                <a:sym typeface="黑体-简" panose="02000000000000000000" charset="-122"/>
              </a:rPr>
              <a:t>, </a:t>
            </a:r>
            <a:r>
              <a:rPr sz="2800" b="0" u="sng" dirty="0">
                <a:solidFill>
                  <a:schemeClr val="tx1"/>
                </a:solidFill>
                <a:latin typeface="微软雅黑" charset="0"/>
                <a:ea typeface="微软雅黑" charset="0"/>
                <a:cs typeface="微软雅黑" charset="0"/>
                <a:sym typeface="黑体-简" panose="02000000000000000000" charset="-122"/>
              </a:rPr>
              <a:t>if one ha</a:t>
            </a:r>
            <a:r>
              <a:rPr lang="en-US" sz="2800" b="0" u="sng" dirty="0">
                <a:solidFill>
                  <a:schemeClr val="tx1"/>
                </a:solidFill>
                <a:latin typeface="微软雅黑" charset="0"/>
                <a:ea typeface="微软雅黑" charset="0"/>
                <a:cs typeface="微软雅黑" charset="0"/>
                <a:sym typeface="黑体-简" panose="02000000000000000000" charset="-122"/>
              </a:rPr>
              <a:t>d</a:t>
            </a:r>
            <a:r>
              <a:rPr sz="2800" b="0" u="sng" dirty="0">
                <a:solidFill>
                  <a:schemeClr val="tx1"/>
                </a:solidFill>
                <a:latin typeface="微软雅黑" charset="0"/>
                <a:ea typeface="微软雅黑" charset="0"/>
                <a:cs typeface="微软雅黑" charset="0"/>
                <a:sym typeface="黑体-简" panose="02000000000000000000" charset="-122"/>
              </a:rPr>
              <a:t> little knowledge of computer skills, a student </a:t>
            </a:r>
            <a:r>
              <a:rPr lang="en-US" sz="2800" b="0" u="sng" dirty="0">
                <a:solidFill>
                  <a:schemeClr val="tx1"/>
                </a:solidFill>
                <a:latin typeface="微软雅黑" charset="0"/>
                <a:ea typeface="微软雅黑" charset="0"/>
                <a:cs typeface="微软雅黑" charset="0"/>
                <a:sym typeface="黑体-简" panose="02000000000000000000" charset="-122"/>
              </a:rPr>
              <a:t>would</a:t>
            </a:r>
            <a:r>
              <a:rPr sz="2800" b="0" u="sng" dirty="0">
                <a:solidFill>
                  <a:schemeClr val="tx1"/>
                </a:solidFill>
                <a:latin typeface="微软雅黑" charset="0"/>
                <a:ea typeface="微软雅黑" charset="0"/>
                <a:cs typeface="微软雅黑" charset="0"/>
                <a:sym typeface="黑体-简" panose="02000000000000000000" charset="-122"/>
              </a:rPr>
              <a:t> lag behind the times</a:t>
            </a:r>
            <a:r>
              <a:rPr sz="2800" b="0" dirty="0" smtClean="0">
                <a:solidFill>
                  <a:schemeClr val="tx1"/>
                </a:solidFill>
                <a:latin typeface="微软雅黑" charset="0"/>
                <a:ea typeface="微软雅黑" charset="0"/>
                <a:cs typeface="微软雅黑" charset="0"/>
                <a:sym typeface="黑体-简" panose="02000000000000000000" charset="-122"/>
              </a:rPr>
              <a:t>.</a:t>
            </a:r>
          </a:p>
          <a:p>
            <a:pPr marL="0" indent="0" algn="l">
              <a:buNone/>
            </a:pPr>
            <a:endParaRPr lang="zh-CN" altLang="en-US" sz="2800" dirty="0" smtClean="0">
              <a:sym typeface="+mn-ea"/>
            </a:endParaRPr>
          </a:p>
          <a:p>
            <a:pPr marL="0" indent="0" algn="l">
              <a:buNone/>
            </a:pPr>
            <a:endParaRPr lang="zh-CN" altLang="en-US" sz="2800" dirty="0" smtClean="0">
              <a:sym typeface="+mn-ea"/>
            </a:endParaRPr>
          </a:p>
          <a:p>
            <a:pPr marL="0" indent="0" algn="l">
              <a:buNone/>
            </a:pPr>
            <a:r>
              <a:rPr lang="zh-CN" altLang="en-US" sz="2800" dirty="0" smtClean="0">
                <a:sym typeface="+mn-ea"/>
              </a:rPr>
              <a:t>表示与现在事实情况的假设</a:t>
            </a:r>
            <a:endParaRPr lang="zh-CN" altLang="en-US" sz="2800" dirty="0" smtClean="0"/>
          </a:p>
          <a:p>
            <a:pPr marL="0" indent="0" algn="l">
              <a:buNone/>
            </a:pPr>
            <a:r>
              <a:rPr lang="zh-CN" altLang="en-US" sz="2800" dirty="0" smtClean="0">
                <a:sym typeface="+mn-ea"/>
              </a:rPr>
              <a:t> 从句</a:t>
            </a:r>
            <a:r>
              <a:rPr lang="zh-CN" altLang="en-US" sz="2800" dirty="0">
                <a:sym typeface="+mn-ea"/>
              </a:rPr>
              <a:t>：</a:t>
            </a:r>
            <a:r>
              <a:rPr lang="zh-CN" altLang="en-US" sz="2800" dirty="0" smtClean="0">
                <a:sym typeface="+mn-ea"/>
              </a:rPr>
              <a:t>谓语动词用一般过去式（</a:t>
            </a:r>
            <a:r>
              <a:rPr lang="en-US" sz="2800" dirty="0" smtClean="0">
                <a:sym typeface="+mn-ea"/>
              </a:rPr>
              <a:t>be</a:t>
            </a:r>
            <a:r>
              <a:rPr lang="zh-CN" altLang="en-US" sz="2800" dirty="0" smtClean="0">
                <a:sym typeface="+mn-ea"/>
              </a:rPr>
              <a:t>用</a:t>
            </a:r>
            <a:r>
              <a:rPr lang="en-US" sz="2800" dirty="0" smtClean="0">
                <a:sym typeface="+mn-ea"/>
              </a:rPr>
              <a:t>were</a:t>
            </a:r>
            <a:r>
              <a:rPr lang="zh-CN" altLang="en-US" sz="2800" dirty="0" smtClean="0">
                <a:sym typeface="+mn-ea"/>
              </a:rPr>
              <a:t>）</a:t>
            </a:r>
            <a:endParaRPr lang="zh-CN" altLang="en-US" sz="2800" dirty="0" smtClean="0"/>
          </a:p>
          <a:p>
            <a:pPr marL="0" indent="0" algn="l">
              <a:buNone/>
            </a:pPr>
            <a:r>
              <a:rPr lang="zh-CN" altLang="en-US" sz="2800" dirty="0" smtClean="0">
                <a:sym typeface="+mn-ea"/>
              </a:rPr>
              <a:t> 主句：谓语动词用过去</a:t>
            </a:r>
            <a:r>
              <a:rPr lang="zh-CN" altLang="en-US" sz="2800" dirty="0">
                <a:sym typeface="+mn-ea"/>
              </a:rPr>
              <a:t>将来</a:t>
            </a:r>
            <a:r>
              <a:rPr lang="zh-CN" altLang="en-US" sz="2800" dirty="0" smtClean="0">
                <a:sym typeface="+mn-ea"/>
              </a:rPr>
              <a:t>时</a:t>
            </a:r>
            <a:r>
              <a:rPr lang="zh-CN" altLang="en-US" sz="2800" dirty="0">
                <a:sym typeface="+mn-ea"/>
              </a:rPr>
              <a:t>（ </a:t>
            </a:r>
            <a:r>
              <a:rPr lang="en-US" sz="2800" dirty="0" smtClean="0">
                <a:sym typeface="+mn-ea"/>
              </a:rPr>
              <a:t>should/would/could/might+</a:t>
            </a:r>
            <a:r>
              <a:rPr lang="zh-CN" altLang="en-US" sz="2800" dirty="0" smtClean="0">
                <a:sym typeface="+mn-ea"/>
              </a:rPr>
              <a:t>动词原形）</a:t>
            </a:r>
          </a:p>
          <a:p>
            <a:pPr marL="0" indent="0" algn="l">
              <a:buNone/>
            </a:pPr>
            <a:r>
              <a:rPr lang="en-US" dirty="0">
                <a:latin typeface="微软雅黑" charset="0"/>
                <a:ea typeface="微软雅黑" charset="0"/>
                <a:cs typeface="微软雅黑" charset="0"/>
                <a:sym typeface="黑体-简" panose="02000000000000000000" charset="-122"/>
              </a:rPr>
              <a:t>if/supposing that/provided that..., ...</a:t>
            </a:r>
          </a:p>
        </p:txBody>
      </p:sp>
      <p:sp>
        <p:nvSpPr>
          <p:cNvPr id="257" name="Shape 257"/>
          <p:cNvSpPr/>
          <p:nvPr/>
        </p:nvSpPr>
        <p:spPr>
          <a:xfrm>
            <a:off x="1156970" y="1363980"/>
            <a:ext cx="10439400" cy="1114425"/>
          </a:xfrm>
          <a:prstGeom prst="rect">
            <a:avLst/>
          </a:prstGeom>
          <a:ln w="12700">
            <a:miter lim="400000"/>
          </a:ln>
        </p:spPr>
        <p:txBody>
          <a:bodyPr wrap="square" lIns="65023" tIns="65023" rIns="65023" bIns="65023">
            <a:spAutoFit/>
          </a:bodyPr>
          <a:lstStyle/>
          <a:p>
            <a:pPr algn="l" defTabSz="1300480">
              <a:defRPr sz="38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FF0000"/>
                </a:solidFill>
                <a:latin typeface="微软雅黑" charset="0"/>
                <a:ea typeface="微软雅黑" charset="0"/>
                <a:cs typeface="微软雅黑" charset="0"/>
                <a:sym typeface="黑体-简" panose="02000000000000000000" charset="-122"/>
              </a:rPr>
              <a:t>（</a:t>
            </a:r>
            <a:r>
              <a:rPr lang="en-US" altLang="zh-CN" sz="3200" b="1" dirty="0">
                <a:solidFill>
                  <a:srgbClr val="FF0000"/>
                </a:solidFill>
                <a:latin typeface="微软雅黑" charset="0"/>
                <a:ea typeface="微软雅黑" charset="0"/>
                <a:cs typeface="微软雅黑" charset="0"/>
                <a:sym typeface="黑体-简" panose="02000000000000000000" charset="-122"/>
              </a:rPr>
              <a:t>1</a:t>
            </a:r>
            <a:r>
              <a:rPr lang="zh-CN" sz="3200" b="1" dirty="0">
                <a:solidFill>
                  <a:srgbClr val="FF0000"/>
                </a:solidFill>
                <a:latin typeface="微软雅黑" charset="0"/>
                <a:ea typeface="微软雅黑" charset="0"/>
                <a:cs typeface="微软雅黑" charset="0"/>
                <a:sym typeface="黑体-简" panose="02000000000000000000" charset="-122"/>
              </a:rPr>
              <a:t>）正反对比</a:t>
            </a:r>
            <a:r>
              <a:rPr sz="3200" b="1" dirty="0">
                <a:solidFill>
                  <a:srgbClr val="FF0000"/>
                </a:solidFill>
                <a:latin typeface="微软雅黑" charset="0"/>
                <a:ea typeface="微软雅黑" charset="0"/>
                <a:cs typeface="微软雅黑" charset="0"/>
                <a:sym typeface="黑体-简" panose="02000000000000000000" charset="-122"/>
              </a:rPr>
              <a:t>：</a:t>
            </a:r>
            <a:r>
              <a:rPr lang="zh-CN" sz="3200" b="1" dirty="0">
                <a:solidFill>
                  <a:srgbClr val="FF0000"/>
                </a:solidFill>
                <a:latin typeface="微软雅黑" charset="0"/>
                <a:ea typeface="微软雅黑" charset="0"/>
                <a:cs typeface="微软雅黑" charset="0"/>
                <a:sym typeface="黑体-简" panose="02000000000000000000" charset="-122"/>
              </a:rPr>
              <a:t>通过</a:t>
            </a:r>
            <a:r>
              <a:rPr lang="zh-CN" sz="3200" b="1" u="sng" dirty="0">
                <a:solidFill>
                  <a:srgbClr val="FF0000"/>
                </a:solidFill>
                <a:latin typeface="微软雅黑" charset="0"/>
                <a:ea typeface="微软雅黑" charset="0"/>
                <a:cs typeface="微软雅黑" charset="0"/>
                <a:sym typeface="黑体-简" panose="02000000000000000000" charset="-122"/>
              </a:rPr>
              <a:t>假设观点不成立时会产生相应消极结果</a:t>
            </a:r>
            <a:r>
              <a:rPr sz="3200" b="1" dirty="0">
                <a:solidFill>
                  <a:srgbClr val="FF0000"/>
                </a:solidFill>
                <a:latin typeface="微软雅黑" charset="0"/>
                <a:ea typeface="微软雅黑" charset="0"/>
                <a:cs typeface="微软雅黑" charset="0"/>
                <a:sym typeface="黑体-简" panose="02000000000000000000" charset="-122"/>
              </a:rPr>
              <a:t>，</a:t>
            </a:r>
            <a:r>
              <a:rPr lang="zh-CN" sz="3200" b="1" dirty="0">
                <a:solidFill>
                  <a:srgbClr val="FF0000"/>
                </a:solidFill>
                <a:latin typeface="微软雅黑" charset="0"/>
                <a:ea typeface="微软雅黑" charset="0"/>
                <a:cs typeface="微软雅黑" charset="0"/>
                <a:sym typeface="黑体-简" panose="02000000000000000000" charset="-122"/>
              </a:rPr>
              <a:t>证明</a:t>
            </a:r>
            <a:r>
              <a:rPr sz="3200" b="1" dirty="0" smtClean="0">
                <a:solidFill>
                  <a:srgbClr val="FF0000"/>
                </a:solidFill>
                <a:latin typeface="微软雅黑" charset="0"/>
                <a:ea typeface="微软雅黑" charset="0"/>
                <a:cs typeface="微软雅黑" charset="0"/>
                <a:sym typeface="黑体-简" panose="02000000000000000000" charset="-122"/>
              </a:rPr>
              <a:t>观点的</a:t>
            </a:r>
            <a:r>
              <a:rPr lang="zh-CN" sz="3200" b="1" dirty="0" smtClean="0">
                <a:solidFill>
                  <a:srgbClr val="FF0000"/>
                </a:solidFill>
                <a:latin typeface="微软雅黑" charset="0"/>
                <a:ea typeface="微软雅黑" charset="0"/>
                <a:cs typeface="微软雅黑" charset="0"/>
                <a:sym typeface="黑体-简" panose="02000000000000000000" charset="-122"/>
              </a:rPr>
              <a:t>合理性</a:t>
            </a: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nvSpPr>
        <p:spPr>
          <a:xfrm>
            <a:off x="797168" y="4500337"/>
            <a:ext cx="11418277" cy="4007485"/>
          </a:xfrm>
          <a:prstGeom prst="rect">
            <a:avLst/>
          </a:prstGeom>
          <a:ln w="12700">
            <a:miter lim="400000"/>
          </a:ln>
        </p:spPr>
        <p:txBody>
          <a:bodyPr wrap="square" lIns="65023" tIns="65023" rIns="65023" bIns="65023">
            <a:spAutoFit/>
          </a:bodyPr>
          <a:lstStyle/>
          <a:p>
            <a:pPr lvl="1" indent="0" algn="l" defTabSz="1300480" eaLnBrk="1">
              <a:defRPr sz="3800" b="1">
                <a:solidFill>
                  <a:srgbClr val="0033CC"/>
                </a:solidFill>
                <a:latin typeface="Arial" panose="020B0604020202090204"/>
                <a:ea typeface="Arial" panose="020B0604020202090204"/>
                <a:cs typeface="Arial" panose="020B0604020202090204"/>
                <a:sym typeface="Arial" panose="020B0604020202090204"/>
              </a:defRPr>
            </a:pPr>
            <a:r>
              <a:rPr sz="3600" dirty="0">
                <a:solidFill>
                  <a:schemeClr val="tx1"/>
                </a:solidFill>
                <a:latin typeface="微软雅黑" charset="0"/>
                <a:ea typeface="微软雅黑" charset="0"/>
                <a:cs typeface="黑体-简" panose="02000000000000000000" charset="-122"/>
                <a:sym typeface="黑体-简" panose="02000000000000000000" charset="-122"/>
              </a:rPr>
              <a:t>Sample answer</a:t>
            </a:r>
          </a:p>
          <a:p>
            <a:pPr lvl="1" indent="0" algn="l" defTabSz="1300480" eaLnBrk="1">
              <a:defRPr sz="3800" b="1">
                <a:solidFill>
                  <a:srgbClr val="0033CC"/>
                </a:solidFill>
                <a:latin typeface="Arial" panose="020B0604020202090204"/>
                <a:ea typeface="Arial" panose="020B0604020202090204"/>
                <a:cs typeface="Arial" panose="020B0604020202090204"/>
                <a:sym typeface="Arial" panose="020B0604020202090204"/>
              </a:defRPr>
            </a:pPr>
            <a:endParaRPr sz="3600" dirty="0">
              <a:latin typeface="微软雅黑" charset="0"/>
              <a:ea typeface="微软雅黑" charset="0"/>
              <a:cs typeface="黑体-简" panose="02000000000000000000" charset="-122"/>
              <a:sym typeface="黑体-简" panose="02000000000000000000" charset="-122"/>
            </a:endParaRPr>
          </a:p>
          <a:p>
            <a:pPr lvl="1" indent="0" algn="l" defTabSz="1300480" eaLnBrk="1">
              <a:defRPr sz="3800">
                <a:latin typeface="Arial" panose="020B0604020202090204"/>
                <a:ea typeface="Arial" panose="020B0604020202090204"/>
                <a:cs typeface="Arial" panose="020B0604020202090204"/>
                <a:sym typeface="Arial" panose="020B0604020202090204"/>
              </a:defRPr>
            </a:pPr>
            <a:r>
              <a:rPr lang="en-US" sz="3600" dirty="0" smtClean="0">
                <a:latin typeface="微软雅黑" charset="0"/>
                <a:ea typeface="微软雅黑" charset="0"/>
                <a:cs typeface="黑体-简" panose="02000000000000000000" charset="-122"/>
                <a:sym typeface="黑体-简" panose="02000000000000000000" charset="-122"/>
              </a:rPr>
              <a:t>___________, </a:t>
            </a:r>
            <a:r>
              <a:rPr lang="en-US" sz="3600" dirty="0">
                <a:latin typeface="微软雅黑" charset="0"/>
                <a:ea typeface="微软雅黑" charset="0"/>
                <a:cs typeface="黑体-简" panose="02000000000000000000" charset="-122"/>
                <a:sym typeface="黑体-简" panose="02000000000000000000" charset="-122"/>
              </a:rPr>
              <a:t>____</a:t>
            </a:r>
            <a:r>
              <a:rPr sz="3600" dirty="0">
                <a:latin typeface="微软雅黑" charset="0"/>
                <a:ea typeface="微软雅黑" charset="0"/>
                <a:cs typeface="黑体-简" panose="02000000000000000000" charset="-122"/>
                <a:sym typeface="黑体-简" panose="02000000000000000000" charset="-122"/>
              </a:rPr>
              <a:t> young adults </a:t>
            </a:r>
            <a:r>
              <a:rPr lang="en-US" sz="3600" dirty="0">
                <a:latin typeface="微软雅黑" charset="0"/>
                <a:ea typeface="微软雅黑" charset="0"/>
                <a:cs typeface="黑体-简" panose="02000000000000000000" charset="-122"/>
                <a:sym typeface="黑体-简" panose="02000000000000000000" charset="-122"/>
              </a:rPr>
              <a:t>______</a:t>
            </a:r>
            <a:r>
              <a:rPr sz="3600" b="1" dirty="0">
                <a:solidFill>
                  <a:srgbClr val="FF0000"/>
                </a:solidFill>
                <a:latin typeface="微软雅黑" charset="0"/>
                <a:ea typeface="微软雅黑" charset="0"/>
                <a:cs typeface="黑体-简" panose="02000000000000000000" charset="-122"/>
                <a:sym typeface="黑体-简" panose="02000000000000000000" charset="-122"/>
              </a:rPr>
              <a:t> </a:t>
            </a:r>
            <a:r>
              <a:rPr sz="3600" b="1" dirty="0">
                <a:solidFill>
                  <a:schemeClr val="tx1"/>
                </a:solidFill>
                <a:latin typeface="微软雅黑" charset="0"/>
                <a:ea typeface="微软雅黑" charset="0"/>
                <a:cs typeface="黑体-简" panose="02000000000000000000" charset="-122"/>
                <a:sym typeface="黑体-简" panose="02000000000000000000" charset="-122"/>
              </a:rPr>
              <a:t>exposed to</a:t>
            </a:r>
            <a:r>
              <a:rPr sz="3600" dirty="0">
                <a:solidFill>
                  <a:srgbClr val="FF0000"/>
                </a:solidFill>
                <a:latin typeface="微软雅黑" charset="0"/>
                <a:ea typeface="微软雅黑" charset="0"/>
                <a:cs typeface="黑体-简" panose="02000000000000000000" charset="-122"/>
                <a:sym typeface="黑体-简" panose="02000000000000000000" charset="-122"/>
              </a:rPr>
              <a:t> </a:t>
            </a:r>
            <a:r>
              <a:rPr sz="3600" dirty="0">
                <a:latin typeface="微软雅黑" charset="0"/>
                <a:ea typeface="微软雅黑" charset="0"/>
                <a:cs typeface="黑体-简" panose="02000000000000000000" charset="-122"/>
                <a:sym typeface="黑体-简" panose="02000000000000000000" charset="-122"/>
              </a:rPr>
              <a:t>all the temptations and evils of society without proper protection from their parents, they </a:t>
            </a:r>
            <a:r>
              <a:rPr lang="en-US" sz="3600" dirty="0">
                <a:latin typeface="微软雅黑" charset="0"/>
                <a:ea typeface="微软雅黑" charset="0"/>
                <a:cs typeface="黑体-简" panose="02000000000000000000" charset="-122"/>
                <a:sym typeface="黑体-简" panose="02000000000000000000" charset="-122"/>
              </a:rPr>
              <a:t>__________</a:t>
            </a:r>
            <a:r>
              <a:rPr sz="3600" b="1" dirty="0">
                <a:solidFill>
                  <a:srgbClr val="FF0000"/>
                </a:solidFill>
                <a:latin typeface="微软雅黑" charset="0"/>
                <a:ea typeface="微软雅黑" charset="0"/>
                <a:cs typeface="黑体-简" panose="02000000000000000000" charset="-122"/>
                <a:sym typeface="黑体-简" panose="02000000000000000000" charset="-122"/>
              </a:rPr>
              <a:t> </a:t>
            </a:r>
            <a:r>
              <a:rPr sz="3600" b="1" dirty="0">
                <a:solidFill>
                  <a:schemeClr val="tx1"/>
                </a:solidFill>
                <a:latin typeface="微软雅黑" charset="0"/>
                <a:ea typeface="微软雅黑" charset="0"/>
                <a:cs typeface="黑体-简" panose="02000000000000000000" charset="-122"/>
                <a:sym typeface="黑体-简" panose="02000000000000000000" charset="-122"/>
              </a:rPr>
              <a:t>more likely to</a:t>
            </a:r>
            <a:r>
              <a:rPr sz="3600" dirty="0">
                <a:solidFill>
                  <a:srgbClr val="FF0000"/>
                </a:solidFill>
                <a:latin typeface="微软雅黑" charset="0"/>
                <a:ea typeface="微软雅黑" charset="0"/>
                <a:cs typeface="黑体-简" panose="02000000000000000000" charset="-122"/>
                <a:sym typeface="黑体-简" panose="02000000000000000000" charset="-122"/>
              </a:rPr>
              <a:t> </a:t>
            </a:r>
            <a:r>
              <a:rPr lang="en-US" altLang="zh-CN" sz="3600" dirty="0" smtClean="0">
                <a:solidFill>
                  <a:schemeClr val="tx1"/>
                </a:solidFill>
                <a:latin typeface="微软雅黑" charset="0"/>
                <a:ea typeface="微软雅黑" charset="0"/>
                <a:cs typeface="黑体-简" panose="02000000000000000000" charset="-122"/>
                <a:sym typeface="黑体-简" panose="02000000000000000000" charset="-122"/>
              </a:rPr>
              <a:t>commit</a:t>
            </a:r>
            <a:r>
              <a:rPr lang="zh-CN" altLang="en-US" sz="3600" dirty="0" smtClean="0">
                <a:solidFill>
                  <a:schemeClr val="tx1"/>
                </a:solidFill>
                <a:latin typeface="微软雅黑" charset="0"/>
                <a:ea typeface="微软雅黑" charset="0"/>
                <a:cs typeface="黑体-简" panose="02000000000000000000" charset="-122"/>
                <a:sym typeface="黑体-简" panose="02000000000000000000" charset="-122"/>
              </a:rPr>
              <a:t> </a:t>
            </a:r>
            <a:r>
              <a:rPr lang="en-US" altLang="zh-CN" sz="3600" dirty="0" smtClean="0">
                <a:solidFill>
                  <a:schemeClr val="tx1"/>
                </a:solidFill>
                <a:latin typeface="微软雅黑" charset="0"/>
                <a:ea typeface="微软雅黑" charset="0"/>
                <a:cs typeface="黑体-简" panose="02000000000000000000" charset="-122"/>
                <a:sym typeface="黑体-简" panose="02000000000000000000" charset="-122"/>
              </a:rPr>
              <a:t>crime</a:t>
            </a:r>
            <a:r>
              <a:rPr lang="zh-CN" altLang="en-US" sz="3600" dirty="0" smtClean="0">
                <a:solidFill>
                  <a:schemeClr val="tx1"/>
                </a:solidFill>
                <a:latin typeface="微软雅黑" charset="0"/>
                <a:ea typeface="微软雅黑" charset="0"/>
                <a:cs typeface="黑体-简" panose="02000000000000000000" charset="-122"/>
                <a:sym typeface="黑体-简" panose="02000000000000000000" charset="-122"/>
              </a:rPr>
              <a:t> </a:t>
            </a:r>
            <a:r>
              <a:rPr sz="3600" dirty="0" smtClean="0">
                <a:solidFill>
                  <a:schemeClr val="tx1"/>
                </a:solidFill>
                <a:latin typeface="微软雅黑" charset="0"/>
                <a:ea typeface="微软雅黑" charset="0"/>
                <a:cs typeface="黑体-简" panose="02000000000000000000" charset="-122"/>
                <a:sym typeface="黑体-简" panose="02000000000000000000" charset="-122"/>
              </a:rPr>
              <a:t>than </a:t>
            </a:r>
            <a:r>
              <a:rPr sz="3600" dirty="0">
                <a:solidFill>
                  <a:schemeClr val="tx1"/>
                </a:solidFill>
                <a:latin typeface="微软雅黑" charset="0"/>
                <a:ea typeface="微软雅黑" charset="0"/>
                <a:cs typeface="黑体-简" panose="02000000000000000000" charset="-122"/>
                <a:sym typeface="黑体-简" panose="02000000000000000000" charset="-122"/>
              </a:rPr>
              <a:t>their peers who live with their parents</a:t>
            </a:r>
            <a:r>
              <a:rPr sz="3600" dirty="0">
                <a:latin typeface="微软雅黑" charset="0"/>
                <a:ea typeface="微软雅黑" charset="0"/>
                <a:cs typeface="黑体-简" panose="02000000000000000000" charset="-122"/>
                <a:sym typeface="黑体-简" panose="02000000000000000000" charset="-122"/>
              </a:rPr>
              <a:t>.  </a:t>
            </a:r>
          </a:p>
        </p:txBody>
      </p:sp>
      <p:sp>
        <p:nvSpPr>
          <p:cNvPr id="278" name="Shape 278"/>
          <p:cNvSpPr/>
          <p:nvPr/>
        </p:nvSpPr>
        <p:spPr>
          <a:xfrm>
            <a:off x="797168" y="2413810"/>
            <a:ext cx="11418277" cy="1606550"/>
          </a:xfrm>
          <a:prstGeom prst="rect">
            <a:avLst/>
          </a:prstGeom>
          <a:ln w="12700">
            <a:miter lim="400000"/>
          </a:ln>
        </p:spPr>
        <p:txBody>
          <a:bodyPr wrap="square" lIns="65023" tIns="65023" rIns="65023" bIns="65023">
            <a:spAutoFit/>
          </a:bodyPr>
          <a:lstStyle/>
          <a:p>
            <a:pPr algn="l" defTabSz="1300480">
              <a:defRPr sz="3800" b="1">
                <a:latin typeface="Arial" panose="020B0604020202090204"/>
                <a:ea typeface="Arial" panose="020B0604020202090204"/>
                <a:cs typeface="Arial" panose="020B0604020202090204"/>
                <a:sym typeface="Arial" panose="020B0604020202090204"/>
              </a:defRPr>
            </a:pPr>
            <a:r>
              <a:rPr lang="zh-CN" sz="3200" b="1" dirty="0" smtClean="0">
                <a:latin typeface="微软雅黑" charset="0"/>
                <a:ea typeface="微软雅黑" charset="0"/>
                <a:cs typeface="黑体" panose="02010609060101010101" charset="-122"/>
                <a:sym typeface="黑体-简" panose="02000000000000000000" charset="-122"/>
              </a:rPr>
              <a:t>反之，</a:t>
            </a:r>
            <a:r>
              <a:rPr sz="3200" b="1" dirty="0" smtClean="0">
                <a:latin typeface="微软雅黑" charset="0"/>
                <a:ea typeface="微软雅黑" charset="0"/>
                <a:cs typeface="黑体" panose="02010609060101010101" charset="-122"/>
                <a:sym typeface="黑体-简" panose="02000000000000000000" charset="-122"/>
              </a:rPr>
              <a:t>如果年轻人在没有来自父母的适当保护的情况下直接面对社会上所有的诱惑，他们就会比和父母生活在一起的同龄人更有可能走上犯罪道路。</a:t>
            </a:r>
          </a:p>
        </p:txBody>
      </p:sp>
      <p:sp>
        <p:nvSpPr>
          <p:cNvPr id="205" name="Shape 205"/>
          <p:cNvSpPr/>
          <p:nvPr>
            <p:custDataLst>
              <p:tags r:id="rId1"/>
            </p:custDataLst>
          </p:nvPr>
        </p:nvSpPr>
        <p:spPr>
          <a:xfrm>
            <a:off x="4987706" y="584137"/>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1</a:t>
            </a:r>
          </a:p>
        </p:txBody>
      </p:sp>
      <p:sp>
        <p:nvSpPr>
          <p:cNvPr id="2" name="文本框 1"/>
          <p:cNvSpPr txBox="1"/>
          <p:nvPr/>
        </p:nvSpPr>
        <p:spPr>
          <a:xfrm>
            <a:off x="797168" y="5561330"/>
            <a:ext cx="2465070" cy="645160"/>
          </a:xfrm>
          <a:prstGeom prst="rect">
            <a:avLst/>
          </a:prstGeom>
          <a:noFill/>
        </p:spPr>
        <p:txBody>
          <a:bodyPr wrap="square" rtlCol="0" anchor="t">
            <a:spAutoFit/>
          </a:bodyPr>
          <a:lstStyle/>
          <a:p>
            <a:r>
              <a:rPr lang="zh-CN" altLang="en-US" b="1" dirty="0" smtClean="0">
                <a:solidFill>
                  <a:srgbClr val="FF9300"/>
                </a:solidFill>
                <a:latin typeface="微软雅黑" charset="0"/>
                <a:ea typeface="微软雅黑" charset="0"/>
                <a:cs typeface="微软雅黑" charset="0"/>
                <a:sym typeface="黑体-简" panose="02000000000000000000" charset="-122"/>
              </a:rPr>
              <a:t>Conversly</a:t>
            </a:r>
          </a:p>
        </p:txBody>
      </p:sp>
      <p:sp>
        <p:nvSpPr>
          <p:cNvPr id="3" name="文本框 2"/>
          <p:cNvSpPr txBox="1"/>
          <p:nvPr/>
        </p:nvSpPr>
        <p:spPr>
          <a:xfrm>
            <a:off x="3157220" y="5561330"/>
            <a:ext cx="1122045" cy="687705"/>
          </a:xfrm>
          <a:prstGeom prst="rect">
            <a:avLst/>
          </a:prstGeom>
          <a:noFill/>
        </p:spPr>
        <p:txBody>
          <a:bodyPr wrap="square" rtlCol="0" anchor="t">
            <a:noAutofit/>
          </a:bodyPr>
          <a:lstStyle/>
          <a:p>
            <a:r>
              <a:rPr lang="zh-CN" altLang="en-US" b="1" dirty="0" smtClean="0">
                <a:solidFill>
                  <a:srgbClr val="FF9300"/>
                </a:solidFill>
                <a:latin typeface="微软雅黑" charset="0"/>
                <a:ea typeface="微软雅黑" charset="0"/>
                <a:cs typeface="微软雅黑" charset="0"/>
                <a:sym typeface="黑体-简" panose="02000000000000000000" charset="-122"/>
              </a:rPr>
              <a:t>if</a:t>
            </a:r>
          </a:p>
        </p:txBody>
      </p:sp>
      <p:sp>
        <p:nvSpPr>
          <p:cNvPr id="4" name="文本框 3"/>
          <p:cNvSpPr txBox="1"/>
          <p:nvPr/>
        </p:nvSpPr>
        <p:spPr>
          <a:xfrm>
            <a:off x="6926753" y="5603875"/>
            <a:ext cx="2086610" cy="645160"/>
          </a:xfrm>
          <a:prstGeom prst="rect">
            <a:avLst/>
          </a:prstGeom>
          <a:noFill/>
        </p:spPr>
        <p:txBody>
          <a:bodyPr wrap="square" rtlCol="0" anchor="t">
            <a:spAutoFit/>
          </a:bodyPr>
          <a:lstStyle/>
          <a:p>
            <a:r>
              <a:rPr lang="en-US" b="1" dirty="0">
                <a:solidFill>
                  <a:srgbClr val="FF0000"/>
                </a:solidFill>
                <a:latin typeface="微软雅黑" charset="0"/>
                <a:ea typeface="微软雅黑" charset="0"/>
                <a:cs typeface="黑体-简" panose="02000000000000000000" charset="-122"/>
                <a:sym typeface="黑体-简" panose="02000000000000000000" charset="-122"/>
              </a:rPr>
              <a:t>were</a:t>
            </a:r>
            <a:endParaRPr lang="en-US" altLang="en-US" b="1" dirty="0">
              <a:solidFill>
                <a:srgbClr val="FF0000"/>
              </a:solidFill>
              <a:latin typeface="微软雅黑" charset="0"/>
              <a:ea typeface="微软雅黑" charset="0"/>
              <a:cs typeface="黑体-简" panose="02000000000000000000" charset="-122"/>
              <a:sym typeface="黑体-简" panose="02000000000000000000" charset="-122"/>
            </a:endParaRPr>
          </a:p>
        </p:txBody>
      </p:sp>
      <p:sp>
        <p:nvSpPr>
          <p:cNvPr id="5" name="文本框 4"/>
          <p:cNvSpPr txBox="1"/>
          <p:nvPr/>
        </p:nvSpPr>
        <p:spPr>
          <a:xfrm>
            <a:off x="8194385" y="6765866"/>
            <a:ext cx="2825750" cy="645160"/>
          </a:xfrm>
          <a:prstGeom prst="rect">
            <a:avLst/>
          </a:prstGeom>
          <a:noFill/>
        </p:spPr>
        <p:txBody>
          <a:bodyPr wrap="square" rtlCol="0" anchor="t">
            <a:spAutoFit/>
          </a:bodyPr>
          <a:lstStyle/>
          <a:p>
            <a:r>
              <a:rPr b="1" dirty="0">
                <a:solidFill>
                  <a:srgbClr val="FF0000"/>
                </a:solidFill>
                <a:latin typeface="微软雅黑" charset="0"/>
                <a:ea typeface="微软雅黑" charset="0"/>
                <a:cs typeface="黑体-简" panose="02000000000000000000" charset="-122"/>
                <a:sym typeface="黑体-简" panose="02000000000000000000" charset="-122"/>
              </a:rPr>
              <a:t>would be</a:t>
            </a:r>
            <a:endParaRPr lang="zh-CN" altLang="en-US" b="1" dirty="0">
              <a:solidFill>
                <a:srgbClr val="FF0000"/>
              </a:solidFill>
              <a:latin typeface="微软雅黑" charset="0"/>
              <a:ea typeface="微软雅黑" charset="0"/>
              <a:cs typeface="黑体-简" panose="02000000000000000000" charset="-122"/>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 grpId="0"/>
      <p:bldP spid="2" grpId="1"/>
      <p:bldP spid="3" grpId="0"/>
      <p:bldP spid="3" grpId="1"/>
      <p:bldP spid="4" grpId="0"/>
      <p:bldP spid="4" grpId="1"/>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p:nvPr/>
        </p:nvSpPr>
        <p:spPr>
          <a:xfrm>
            <a:off x="937846" y="3334215"/>
            <a:ext cx="11183816" cy="3576320"/>
          </a:xfrm>
          <a:prstGeom prst="rect">
            <a:avLst/>
          </a:prstGeom>
          <a:ln w="12700">
            <a:miter lim="400000"/>
          </a:ln>
        </p:spPr>
        <p:txBody>
          <a:bodyPr wrap="square" lIns="65023" tIns="65023" rIns="65023" bIns="65023">
            <a:spAutoFit/>
          </a:bodyPr>
          <a:lstStyle/>
          <a:p>
            <a:pPr algn="just" defTabSz="1300480">
              <a:defRPr sz="4000" b="1">
                <a:latin typeface="Arial" panose="020B0604020202090204"/>
                <a:ea typeface="Arial" panose="020B0604020202090204"/>
                <a:cs typeface="Arial" panose="020B0604020202090204"/>
                <a:sym typeface="Arial" panose="020B0604020202090204"/>
              </a:defRPr>
            </a:pPr>
            <a:r>
              <a:rPr lang="en-US" altLang="zh-CN" sz="3200" b="1" dirty="0" smtClean="0">
                <a:solidFill>
                  <a:srgbClr val="009051"/>
                </a:solidFill>
                <a:latin typeface="微软雅黑" charset="0"/>
                <a:ea typeface="微软雅黑" charset="0"/>
                <a:cs typeface="微软雅黑" charset="0"/>
                <a:sym typeface="黑体-简" panose="02000000000000000000" charset="-122"/>
              </a:rPr>
              <a:t>Only</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under</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the</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supervision</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of</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a</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teacher</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can</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students</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study</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effectively.</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0" u="sng" dirty="0" smtClean="0">
                <a:latin typeface="微软雅黑" charset="0"/>
                <a:ea typeface="微软雅黑" charset="0"/>
                <a:cs typeface="微软雅黑" charset="0"/>
                <a:sym typeface="黑体-简" panose="02000000000000000000" charset="-122"/>
              </a:rPr>
              <a:t>A</a:t>
            </a:r>
            <a:r>
              <a:rPr lang="zh-CN" altLang="en-US" sz="3200" b="0" u="sng" dirty="0" smtClean="0">
                <a:latin typeface="微软雅黑" charset="0"/>
                <a:ea typeface="微软雅黑" charset="0"/>
                <a:cs typeface="微软雅黑" charset="0"/>
                <a:sym typeface="黑体-简" panose="02000000000000000000" charset="-122"/>
              </a:rPr>
              <a:t> </a:t>
            </a:r>
            <a:r>
              <a:rPr lang="en-US" altLang="zh-CN" sz="3200" b="0" u="sng" dirty="0" smtClean="0">
                <a:latin typeface="微软雅黑" charset="0"/>
                <a:ea typeface="微软雅黑" charset="0"/>
                <a:cs typeface="微软雅黑" charset="0"/>
                <a:sym typeface="黑体-简" panose="02000000000000000000" charset="-122"/>
              </a:rPr>
              <a:t>computer</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can</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easily</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distract</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students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due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to</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the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user’s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tendency</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to</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engage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in</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online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games,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chat</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with</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friends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and</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host</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of</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other</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non-productive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pastimes.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1" dirty="0" smtClean="0">
                <a:solidFill>
                  <a:srgbClr val="FF9300"/>
                </a:solidFill>
                <a:latin typeface="微软雅黑" charset="0"/>
                <a:ea typeface="微软雅黑" charset="0"/>
                <a:cs typeface="微软雅黑" charset="0"/>
                <a:sym typeface="黑体-简" panose="02000000000000000000" charset="-122"/>
              </a:rPr>
              <a:t>By</a:t>
            </a:r>
            <a:r>
              <a:rPr lang="zh-CN" altLang="en-US" sz="3200" b="1" dirty="0" smtClean="0">
                <a:solidFill>
                  <a:srgbClr val="FF9300"/>
                </a:solidFill>
                <a:latin typeface="微软雅黑" charset="0"/>
                <a:ea typeface="微软雅黑" charset="0"/>
                <a:cs typeface="微软雅黑" charset="0"/>
                <a:sym typeface="黑体-简" panose="02000000000000000000" charset="-122"/>
              </a:rPr>
              <a:t> </a:t>
            </a:r>
            <a:r>
              <a:rPr lang="en-US" altLang="zh-CN" sz="3200" b="1" dirty="0" smtClean="0">
                <a:solidFill>
                  <a:srgbClr val="FF9300"/>
                </a:solidFill>
                <a:latin typeface="微软雅黑" charset="0"/>
                <a:ea typeface="微软雅黑" charset="0"/>
                <a:cs typeface="微软雅黑" charset="0"/>
                <a:sym typeface="黑体-简" panose="02000000000000000000" charset="-122"/>
              </a:rPr>
              <a:t>contrast</a:t>
            </a:r>
            <a:r>
              <a:rPr lang="en-US" altLang="zh-CN" sz="3200" b="0" dirty="0" smtClean="0">
                <a:latin typeface="微软雅黑" charset="0"/>
                <a:ea typeface="微软雅黑" charset="0"/>
                <a:cs typeface="微软雅黑" charset="0"/>
                <a:sym typeface="黑体-简" panose="02000000000000000000" charset="-122"/>
              </a:rPr>
              <a:t>,</a:t>
            </a:r>
            <a:r>
              <a:rPr lang="zh-CN" altLang="en-US" sz="3200" b="0" u="sng" dirty="0" smtClean="0">
                <a:latin typeface="微软雅黑" charset="0"/>
                <a:ea typeface="微软雅黑" charset="0"/>
                <a:cs typeface="微软雅黑" charset="0"/>
                <a:sym typeface="黑体-简" panose="02000000000000000000" charset="-122"/>
              </a:rPr>
              <a:t> </a:t>
            </a:r>
            <a:r>
              <a:rPr lang="en-US" altLang="zh-CN" sz="3200" b="0" u="sng" dirty="0" smtClean="0">
                <a:latin typeface="微软雅黑" charset="0"/>
                <a:ea typeface="微软雅黑" charset="0"/>
                <a:cs typeface="微软雅黑" charset="0"/>
                <a:sym typeface="黑体-简" panose="02000000000000000000" charset="-122"/>
              </a:rPr>
              <a:t>a</a:t>
            </a:r>
            <a:r>
              <a:rPr lang="zh-CN" altLang="en-US" sz="3200" b="0" u="sng" dirty="0" smtClean="0">
                <a:latin typeface="微软雅黑" charset="0"/>
                <a:ea typeface="微软雅黑" charset="0"/>
                <a:cs typeface="微软雅黑" charset="0"/>
                <a:sym typeface="黑体-简" panose="02000000000000000000" charset="-122"/>
              </a:rPr>
              <a:t> </a:t>
            </a:r>
            <a:r>
              <a:rPr lang="en-US" altLang="zh-CN" sz="3200" b="0" u="sng" dirty="0" smtClean="0">
                <a:latin typeface="微软雅黑" charset="0"/>
                <a:ea typeface="微软雅黑" charset="0"/>
                <a:cs typeface="微软雅黑" charset="0"/>
                <a:sym typeface="黑体-简" panose="02000000000000000000" charset="-122"/>
              </a:rPr>
              <a:t>teacher</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always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tries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to</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draw</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every</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student’s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attention</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through</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interactions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in</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class.</a:t>
            </a:r>
            <a:endParaRPr sz="3200" b="0" dirty="0">
              <a:latin typeface="微软雅黑" charset="0"/>
              <a:ea typeface="微软雅黑" charset="0"/>
              <a:cs typeface="微软雅黑" charset="0"/>
              <a:sym typeface="黑体-简" panose="02000000000000000000" charset="-122"/>
            </a:endParaRPr>
          </a:p>
        </p:txBody>
      </p:sp>
      <p:sp>
        <p:nvSpPr>
          <p:cNvPr id="248" name="Shape 248"/>
          <p:cNvSpPr/>
          <p:nvPr/>
        </p:nvSpPr>
        <p:spPr>
          <a:xfrm>
            <a:off x="966470" y="1529080"/>
            <a:ext cx="11155045" cy="1114425"/>
          </a:xfrm>
          <a:prstGeom prst="rect">
            <a:avLst/>
          </a:prstGeom>
          <a:ln w="12700">
            <a:miter lim="400000"/>
          </a:ln>
        </p:spPr>
        <p:txBody>
          <a:bodyPr wrap="square" lIns="65023" tIns="65023" rIns="65023" bIns="65023">
            <a:spAutoFit/>
          </a:bodyPr>
          <a:lstStyle/>
          <a:p>
            <a:pPr algn="l" defTabSz="1300480">
              <a:defRPr sz="40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FF0000"/>
                </a:solidFill>
                <a:latin typeface="微软雅黑" charset="0"/>
                <a:ea typeface="微软雅黑" charset="0"/>
                <a:cs typeface="微软雅黑" charset="0"/>
                <a:sym typeface="黑体-简" panose="02000000000000000000" charset="-122"/>
              </a:rPr>
              <a:t>（</a:t>
            </a:r>
            <a:r>
              <a:rPr lang="en-US" altLang="zh-CN" sz="3200" b="1" dirty="0">
                <a:solidFill>
                  <a:srgbClr val="FF0000"/>
                </a:solidFill>
                <a:latin typeface="微软雅黑" charset="0"/>
                <a:ea typeface="微软雅黑" charset="0"/>
                <a:cs typeface="微软雅黑" charset="0"/>
                <a:sym typeface="黑体-简" panose="02000000000000000000" charset="-122"/>
              </a:rPr>
              <a:t>2</a:t>
            </a:r>
            <a:r>
              <a:rPr lang="zh-CN" sz="3200" b="1" dirty="0">
                <a:solidFill>
                  <a:srgbClr val="FF0000"/>
                </a:solidFill>
                <a:latin typeface="微软雅黑" charset="0"/>
                <a:ea typeface="微软雅黑" charset="0"/>
                <a:cs typeface="微软雅黑" charset="0"/>
                <a:sym typeface="黑体-简" panose="02000000000000000000" charset="-122"/>
              </a:rPr>
              <a:t>）横向对比</a:t>
            </a:r>
            <a:r>
              <a:rPr sz="3200" b="1" dirty="0">
                <a:solidFill>
                  <a:srgbClr val="FF0000"/>
                </a:solidFill>
                <a:latin typeface="微软雅黑" charset="0"/>
                <a:ea typeface="微软雅黑" charset="0"/>
                <a:cs typeface="微软雅黑" charset="0"/>
                <a:sym typeface="黑体-简" panose="02000000000000000000" charset="-122"/>
              </a:rPr>
              <a:t>：</a:t>
            </a:r>
            <a:r>
              <a:rPr lang="zh-CN" sz="3200" dirty="0">
                <a:solidFill>
                  <a:srgbClr val="FF0000"/>
                </a:solidFill>
                <a:latin typeface="微软雅黑" charset="0"/>
                <a:ea typeface="微软雅黑" charset="0"/>
                <a:cs typeface="微软雅黑" charset="0"/>
                <a:sym typeface="+mn-ea"/>
              </a:rPr>
              <a:t>通过论述</a:t>
            </a:r>
            <a:r>
              <a:rPr lang="zh-CN" sz="3200" u="sng" dirty="0">
                <a:solidFill>
                  <a:srgbClr val="FF0000"/>
                </a:solidFill>
                <a:latin typeface="微软雅黑" charset="0"/>
                <a:ea typeface="微软雅黑" charset="0"/>
                <a:cs typeface="微软雅黑" charset="0"/>
                <a:sym typeface="+mn-ea"/>
              </a:rPr>
              <a:t>不同对象</a:t>
            </a:r>
            <a:r>
              <a:rPr lang="zh-CN" sz="3200" dirty="0">
                <a:solidFill>
                  <a:srgbClr val="FF0000"/>
                </a:solidFill>
                <a:latin typeface="微软雅黑" charset="0"/>
                <a:ea typeface="微软雅黑" charset="0"/>
                <a:cs typeface="微软雅黑" charset="0"/>
                <a:sym typeface="+mn-ea"/>
              </a:rPr>
              <a:t>之间的差异，来证明本论点的正确性</a:t>
            </a:r>
            <a:endParaRPr lang="zh-CN" altLang="zh-CN" sz="3200" b="1" dirty="0">
              <a:solidFill>
                <a:srgbClr val="FF0000"/>
              </a:solidFill>
              <a:latin typeface="微软雅黑" charset="0"/>
              <a:ea typeface="微软雅黑" charset="0"/>
              <a:cs typeface="微软雅黑" charset="0"/>
              <a:sym typeface="+mn-ea"/>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indefinite" fill="hold"/>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2" animBg="1" advAuto="0"/>
      <p:bldP spid="248" grpId="1"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fac848cf46fa5e45011161854bdc022b"/>
          <p:cNvPicPr>
            <a:picLocks noChangeAspect="1"/>
          </p:cNvPicPr>
          <p:nvPr/>
        </p:nvPicPr>
        <p:blipFill>
          <a:blip r:embed="rId3">
            <a:clrChange>
              <a:clrFrom>
                <a:srgbClr val="F6F6F6">
                  <a:alpha val="100000"/>
                </a:srgbClr>
              </a:clrFrom>
              <a:clrTo>
                <a:srgbClr val="F6F6F6">
                  <a:alpha val="100000"/>
                  <a:alpha val="0"/>
                </a:srgbClr>
              </a:clrTo>
            </a:clrChange>
          </a:blip>
          <a:stretch>
            <a:fillRect/>
          </a:stretch>
        </p:blipFill>
        <p:spPr>
          <a:xfrm>
            <a:off x="6089015" y="2529205"/>
            <a:ext cx="7212330" cy="7224395"/>
          </a:xfrm>
          <a:prstGeom prst="rect">
            <a:avLst/>
          </a:prstGeom>
        </p:spPr>
      </p:pic>
      <p:sp>
        <p:nvSpPr>
          <p:cNvPr id="278" name="Shape 278"/>
          <p:cNvSpPr/>
          <p:nvPr/>
        </p:nvSpPr>
        <p:spPr>
          <a:xfrm>
            <a:off x="901700" y="1637665"/>
            <a:ext cx="11844655" cy="1236980"/>
          </a:xfrm>
          <a:prstGeom prst="rect">
            <a:avLst/>
          </a:prstGeom>
          <a:ln w="12700">
            <a:miter lim="400000"/>
          </a:ln>
        </p:spPr>
        <p:txBody>
          <a:bodyPr wrap="square" lIns="65023" tIns="65023" rIns="65023" bIns="65023">
            <a:spAutoFit/>
          </a:bodyPr>
          <a:lstStyle/>
          <a:p>
            <a:pPr algn="just" defTabSz="1300480">
              <a:defRPr sz="3800" b="1">
                <a:latin typeface="Arial" panose="020B0604020202090204"/>
                <a:ea typeface="Arial" panose="020B0604020202090204"/>
                <a:cs typeface="Arial" panose="020B0604020202090204"/>
                <a:sym typeface="Arial" panose="020B0604020202090204"/>
              </a:defRPr>
            </a:pPr>
            <a:r>
              <a:rPr sz="3600" b="1" dirty="0" smtClean="0">
                <a:latin typeface="微软雅黑" charset="0"/>
                <a:ea typeface="微软雅黑" charset="0"/>
                <a:cs typeface="Calibri" panose="020F0502020204030204" pitchFamily="34" charset="0"/>
                <a:sym typeface="黑体-简" panose="02000000000000000000" charset="-122"/>
              </a:rPr>
              <a:t>Many people prefer to watch </a:t>
            </a:r>
            <a:r>
              <a:rPr sz="3600" b="1" u="sng" dirty="0" smtClean="0">
                <a:latin typeface="微软雅黑" charset="0"/>
                <a:ea typeface="微软雅黑" charset="0"/>
                <a:cs typeface="Calibri" panose="020F0502020204030204" pitchFamily="34" charset="0"/>
                <a:sym typeface="黑体-简" panose="02000000000000000000" charset="-122"/>
              </a:rPr>
              <a:t>foreign films</a:t>
            </a:r>
            <a:r>
              <a:rPr sz="3600" b="1" dirty="0" smtClean="0">
                <a:latin typeface="微软雅黑" charset="0"/>
                <a:ea typeface="微软雅黑" charset="0"/>
                <a:cs typeface="Calibri" panose="020F0502020204030204" pitchFamily="34" charset="0"/>
                <a:sym typeface="黑体-简" panose="02000000000000000000" charset="-122"/>
              </a:rPr>
              <a:t> rather than </a:t>
            </a:r>
            <a:r>
              <a:rPr sz="3600" b="1" u="sng" dirty="0" smtClean="0">
                <a:latin typeface="微软雅黑" charset="0"/>
                <a:ea typeface="微软雅黑" charset="0"/>
                <a:cs typeface="Calibri" panose="020F0502020204030204" pitchFamily="34" charset="0"/>
                <a:sym typeface="黑体-简" panose="02000000000000000000" charset="-122"/>
              </a:rPr>
              <a:t>locally produced films</a:t>
            </a:r>
            <a:r>
              <a:rPr sz="3600" b="1" dirty="0" smtClean="0">
                <a:latin typeface="微软雅黑" charset="0"/>
                <a:ea typeface="微软雅黑" charset="0"/>
                <a:cs typeface="Calibri" panose="020F0502020204030204" pitchFamily="34" charset="0"/>
                <a:sym typeface="黑体-简" panose="02000000000000000000" charset="-122"/>
              </a:rPr>
              <a:t>. Why could this be?</a:t>
            </a:r>
            <a:endParaRPr lang="zh-CN" altLang="en-US" sz="3600" b="1" dirty="0" smtClean="0">
              <a:latin typeface="微软雅黑" charset="0"/>
              <a:ea typeface="微软雅黑" charset="0"/>
              <a:cs typeface="Calibri" panose="020F0502020204030204" pitchFamily="34" charset="0"/>
              <a:sym typeface="黑体-简" panose="02000000000000000000" charset="-122"/>
            </a:endParaRPr>
          </a:p>
        </p:txBody>
      </p:sp>
      <p:sp>
        <p:nvSpPr>
          <p:cNvPr id="4" name="文本框 3"/>
          <p:cNvSpPr txBox="1"/>
          <p:nvPr/>
        </p:nvSpPr>
        <p:spPr>
          <a:xfrm>
            <a:off x="651510" y="4339590"/>
            <a:ext cx="12094845" cy="3538220"/>
          </a:xfrm>
          <a:prstGeom prst="rect">
            <a:avLst/>
          </a:prstGeom>
          <a:noFill/>
        </p:spPr>
        <p:txBody>
          <a:bodyPr wrap="square" rtlCol="0" anchor="t">
            <a:spAutoFit/>
          </a:bodyPr>
          <a:lstStyle/>
          <a:p>
            <a:pPr algn="just"/>
            <a:r>
              <a:rPr lang="zh-CN" altLang="en-US" sz="3200" b="1" dirty="0" smtClean="0">
                <a:solidFill>
                  <a:srgbClr val="009051"/>
                </a:solidFill>
                <a:latin typeface="微软雅黑" charset="0"/>
                <a:ea typeface="微软雅黑" charset="0"/>
                <a:cs typeface="微软雅黑" charset="0"/>
              </a:rPr>
              <a:t>There are various reasons why many people find foreign films more enjoyable than the films produced in their own countries.</a:t>
            </a:r>
            <a:r>
              <a:rPr lang="zh-CN" altLang="en-US" sz="3200">
                <a:solidFill>
                  <a:schemeClr val="tx1"/>
                </a:solidFill>
                <a:latin typeface="微软雅黑" charset="0"/>
                <a:ea typeface="微软雅黑" charset="0"/>
                <a:cs typeface="微软雅黑" charset="0"/>
              </a:rPr>
              <a:t> Firstly, the established film industries in certain countries </a:t>
            </a:r>
            <a:r>
              <a:rPr lang="zh-CN" altLang="en-US" sz="3200" u="sng">
                <a:solidFill>
                  <a:schemeClr val="tx1"/>
                </a:solidFill>
                <a:latin typeface="微软雅黑" charset="0"/>
                <a:ea typeface="微软雅黑" charset="0"/>
                <a:cs typeface="微软雅黑" charset="0"/>
              </a:rPr>
              <a:t>have huge budgets</a:t>
            </a:r>
            <a:r>
              <a:rPr lang="zh-CN" altLang="en-US" sz="3200">
                <a:solidFill>
                  <a:schemeClr val="tx1"/>
                </a:solidFill>
                <a:latin typeface="微软雅黑" charset="0"/>
                <a:ea typeface="微软雅黑" charset="0"/>
                <a:cs typeface="微软雅黑" charset="0"/>
              </a:rPr>
              <a:t> for action, special effects and to shoot scenes in spectacular locations. The </a:t>
            </a:r>
            <a:r>
              <a:rPr lang="zh-CN" altLang="en-US" sz="3200" u="sng">
                <a:solidFill>
                  <a:schemeClr val="tx1"/>
                </a:solidFill>
                <a:latin typeface="微软雅黑" charset="0"/>
                <a:ea typeface="微软雅黑" charset="0"/>
                <a:cs typeface="微软雅黑" charset="0"/>
              </a:rPr>
              <a:t>poor quality, low-budget filmmaking</a:t>
            </a:r>
            <a:r>
              <a:rPr lang="zh-CN" altLang="en-US" sz="3200">
                <a:solidFill>
                  <a:schemeClr val="tx1"/>
                </a:solidFill>
                <a:latin typeface="微软雅黑" charset="0"/>
                <a:ea typeface="微软雅黑" charset="0"/>
                <a:cs typeface="微软雅黑" charset="0"/>
              </a:rPr>
              <a:t> in many countries suffers </a:t>
            </a:r>
            <a:r>
              <a:rPr lang="zh-CN" altLang="en-US" sz="3200" b="1">
                <a:solidFill>
                  <a:srgbClr val="FF9300"/>
                </a:solidFill>
                <a:latin typeface="微软雅黑" charset="0"/>
                <a:ea typeface="微软雅黑" charset="0"/>
                <a:cs typeface="微软雅黑" charset="0"/>
              </a:rPr>
              <a:t>in comparison</a:t>
            </a:r>
            <a:r>
              <a:rPr lang="zh-CN" altLang="en-US" sz="3200">
                <a:solidFill>
                  <a:schemeClr val="tx1"/>
                </a:solidFill>
                <a:latin typeface="微软雅黑" charset="0"/>
                <a:ea typeface="微软雅黑" charset="0"/>
                <a:cs typeface="微软雅黑" charset="0"/>
              </a:rPr>
              <a:t>.</a:t>
            </a:r>
          </a:p>
        </p:txBody>
      </p:sp>
      <p:sp>
        <p:nvSpPr>
          <p:cNvPr id="205" name="Shape 205"/>
          <p:cNvSpPr/>
          <p:nvPr>
            <p:custDataLst>
              <p:tags r:id="rId1"/>
            </p:custDataLst>
          </p:nvPr>
        </p:nvSpPr>
        <p:spPr>
          <a:xfrm>
            <a:off x="4987706" y="584137"/>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2</a:t>
            </a: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 calcmode="lin" valueType="num">
                                      <p:cBhvr additive="base">
                                        <p:cTn id="7" dur="500"/>
                                        <p:tgtEl>
                                          <p:spTgt spid="27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7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nvSpPr>
        <p:spPr>
          <a:xfrm>
            <a:off x="1115757" y="3671552"/>
            <a:ext cx="11006089" cy="4561205"/>
          </a:xfrm>
          <a:prstGeom prst="rect">
            <a:avLst/>
          </a:prstGeom>
          <a:ln w="12700">
            <a:miter lim="400000"/>
          </a:ln>
        </p:spPr>
        <p:txBody>
          <a:bodyPr wrap="square" lIns="65023" tIns="65023" rIns="65023" bIns="65023">
            <a:spAutoFit/>
          </a:bodyPr>
          <a:lstStyle/>
          <a:p>
            <a:pPr algn="l" defTabSz="1300480">
              <a:defRPr sz="3800" b="1">
                <a:latin typeface="Arial" panose="020B0604020202090204"/>
                <a:ea typeface="Arial" panose="020B0604020202090204"/>
                <a:cs typeface="Arial" panose="020B0604020202090204"/>
                <a:sym typeface="Arial" panose="020B0604020202090204"/>
              </a:defRPr>
            </a:pPr>
            <a:r>
              <a:rPr sz="3200" b="0" dirty="0" smtClean="0">
                <a:solidFill>
                  <a:schemeClr val="tx1"/>
                </a:solidFill>
                <a:latin typeface="微软雅黑" charset="0"/>
                <a:ea typeface="微软雅黑" charset="0"/>
                <a:cs typeface="微软雅黑" charset="0"/>
                <a:sym typeface="黑体-简" panose="02000000000000000000" charset="-122"/>
              </a:rPr>
              <a:t>As </a:t>
            </a:r>
            <a:r>
              <a:rPr sz="3200" b="0" dirty="0">
                <a:solidFill>
                  <a:schemeClr val="tx1"/>
                </a:solidFill>
                <a:latin typeface="微软雅黑" charset="0"/>
                <a:ea typeface="微软雅黑" charset="0"/>
                <a:cs typeface="微软雅黑" charset="0"/>
                <a:sym typeface="黑体-简" panose="02000000000000000000" charset="-122"/>
              </a:rPr>
              <a:t>we are ushered into a new era, the demand for labour has shifted its focus.  </a:t>
            </a:r>
            <a:r>
              <a:rPr sz="3200" b="0" dirty="0" smtClean="0">
                <a:solidFill>
                  <a:srgbClr val="FF0000"/>
                </a:solidFill>
                <a:latin typeface="微软雅黑" charset="0"/>
                <a:ea typeface="微软雅黑" charset="0"/>
                <a:cs typeface="微软雅黑" charset="0"/>
                <a:sym typeface="黑体-简" panose="02000000000000000000" charset="-122"/>
              </a:rPr>
              <a:t>In </a:t>
            </a:r>
            <a:r>
              <a:rPr sz="3200" b="0" dirty="0">
                <a:solidFill>
                  <a:srgbClr val="FF0000"/>
                </a:solidFill>
                <a:latin typeface="微软雅黑" charset="0"/>
                <a:ea typeface="微软雅黑" charset="0"/>
                <a:cs typeface="微软雅黑" charset="0"/>
                <a:sym typeface="黑体-简" panose="02000000000000000000" charset="-122"/>
              </a:rPr>
              <a:t>the past</a:t>
            </a:r>
            <a:r>
              <a:rPr sz="3200" b="0" dirty="0">
                <a:solidFill>
                  <a:schemeClr val="tx1"/>
                </a:solidFill>
                <a:latin typeface="微软雅黑" charset="0"/>
                <a:ea typeface="微软雅黑" charset="0"/>
                <a:cs typeface="微软雅黑" charset="0"/>
                <a:sym typeface="黑体-简" panose="02000000000000000000" charset="-122"/>
              </a:rPr>
              <a:t>, companies only required their employees to be loyal and to follow the supervisors’ instructions. </a:t>
            </a:r>
            <a:r>
              <a:rPr sz="3200" b="0" dirty="0" smtClean="0">
                <a:solidFill>
                  <a:schemeClr val="tx1"/>
                </a:solidFill>
                <a:latin typeface="微软雅黑" charset="0"/>
                <a:ea typeface="微软雅黑" charset="0"/>
                <a:cs typeface="微软雅黑" charset="0"/>
                <a:sym typeface="黑体-简" panose="02000000000000000000" charset="-122"/>
              </a:rPr>
              <a:t> </a:t>
            </a:r>
            <a:r>
              <a:rPr sz="3200" dirty="0">
                <a:solidFill>
                  <a:srgbClr val="FF9300"/>
                </a:solidFill>
                <a:latin typeface="微软雅黑" charset="0"/>
                <a:ea typeface="微软雅黑" charset="0"/>
                <a:cs typeface="微软雅黑" charset="0"/>
                <a:sym typeface="黑体-简" panose="02000000000000000000" charset="-122"/>
              </a:rPr>
              <a:t>But</a:t>
            </a:r>
            <a:r>
              <a:rPr sz="3200" b="0" dirty="0">
                <a:solidFill>
                  <a:schemeClr val="tx1"/>
                </a:solidFill>
                <a:latin typeface="微软雅黑" charset="0"/>
                <a:ea typeface="微软雅黑" charset="0"/>
                <a:cs typeface="微软雅黑" charset="0"/>
                <a:sym typeface="黑体-简" panose="02000000000000000000" charset="-122"/>
              </a:rPr>
              <a:t> </a:t>
            </a:r>
            <a:r>
              <a:rPr sz="3200" b="0" dirty="0">
                <a:solidFill>
                  <a:srgbClr val="FF0000"/>
                </a:solidFill>
                <a:latin typeface="微软雅黑" charset="0"/>
                <a:ea typeface="微软雅黑" charset="0"/>
                <a:cs typeface="微软雅黑" charset="0"/>
                <a:sym typeface="黑体-简" panose="02000000000000000000" charset="-122"/>
              </a:rPr>
              <a:t>nowadays</a:t>
            </a:r>
            <a:r>
              <a:rPr sz="3200" b="0" dirty="0">
                <a:solidFill>
                  <a:schemeClr val="tx1"/>
                </a:solidFill>
                <a:latin typeface="微软雅黑" charset="0"/>
                <a:ea typeface="微软雅黑" charset="0"/>
                <a:cs typeface="微软雅黑" charset="0"/>
                <a:sym typeface="黑体-简" panose="02000000000000000000" charset="-122"/>
              </a:rPr>
              <a:t>, employees with creativity and imagination </a:t>
            </a:r>
            <a:r>
              <a:rPr sz="3200" b="0" dirty="0" smtClean="0">
                <a:solidFill>
                  <a:schemeClr val="tx1"/>
                </a:solidFill>
                <a:latin typeface="微软雅黑" charset="0"/>
                <a:ea typeface="微软雅黑" charset="0"/>
                <a:cs typeface="微软雅黑" charset="0"/>
                <a:sym typeface="黑体-简" panose="02000000000000000000" charset="-122"/>
              </a:rPr>
              <a:t>are </a:t>
            </a:r>
            <a:r>
              <a:rPr sz="3200" b="0" dirty="0">
                <a:solidFill>
                  <a:schemeClr val="tx1"/>
                </a:solidFill>
                <a:latin typeface="微软雅黑" charset="0"/>
                <a:ea typeface="微软雅黑" charset="0"/>
                <a:cs typeface="微软雅黑" charset="0"/>
                <a:sym typeface="黑体-简" panose="02000000000000000000" charset="-122"/>
              </a:rPr>
              <a:t>most welcome in the job market.</a:t>
            </a:r>
          </a:p>
          <a:p>
            <a:pPr algn="l" defTabSz="1300480">
              <a:defRPr sz="3800" b="1">
                <a:latin typeface="Arial" panose="020B0604020202090204"/>
                <a:ea typeface="Arial" panose="020B0604020202090204"/>
                <a:cs typeface="Arial" panose="020B0604020202090204"/>
                <a:sym typeface="Arial" panose="020B0604020202090204"/>
              </a:defRPr>
            </a:pPr>
            <a:endParaRPr sz="3200" b="0" dirty="0">
              <a:solidFill>
                <a:schemeClr val="tx1"/>
              </a:solidFill>
              <a:latin typeface="微软雅黑" charset="0"/>
              <a:ea typeface="微软雅黑" charset="0"/>
              <a:cs typeface="微软雅黑" charset="0"/>
              <a:sym typeface="黑体-简" panose="02000000000000000000" charset="-122"/>
            </a:endParaRPr>
          </a:p>
          <a:p>
            <a:pPr algn="l" defTabSz="1300480">
              <a:defRPr sz="3800" b="1">
                <a:latin typeface="Arial" panose="020B0604020202090204"/>
                <a:ea typeface="Arial" panose="020B0604020202090204"/>
                <a:cs typeface="Arial" panose="020B0604020202090204"/>
                <a:sym typeface="Arial" panose="020B0604020202090204"/>
              </a:defRPr>
            </a:pPr>
            <a:r>
              <a:rPr lang="en-US" sz="3200" b="0" dirty="0" smtClean="0">
                <a:solidFill>
                  <a:srgbClr val="FF0000"/>
                </a:solidFill>
                <a:latin typeface="微软雅黑" charset="0"/>
                <a:ea typeface="微软雅黑" charset="0"/>
                <a:cs typeface="微软雅黑" charset="0"/>
                <a:sym typeface="黑体-简" panose="02000000000000000000" charset="-122"/>
              </a:rPr>
              <a:t>i</a:t>
            </a:r>
            <a:r>
              <a:rPr sz="3200" b="0" dirty="0" smtClean="0">
                <a:solidFill>
                  <a:srgbClr val="FF0000"/>
                </a:solidFill>
                <a:latin typeface="微软雅黑" charset="0"/>
                <a:ea typeface="微软雅黑" charset="0"/>
                <a:cs typeface="微软雅黑" charset="0"/>
                <a:sym typeface="黑体-简" panose="02000000000000000000" charset="-122"/>
              </a:rPr>
              <a:t>n </a:t>
            </a:r>
            <a:r>
              <a:rPr sz="3200" b="0" dirty="0">
                <a:solidFill>
                  <a:srgbClr val="FF0000"/>
                </a:solidFill>
                <a:latin typeface="微软雅黑" charset="0"/>
                <a:ea typeface="微软雅黑" charset="0"/>
                <a:cs typeface="微软雅黑" charset="0"/>
                <a:sym typeface="黑体-简" panose="02000000000000000000" charset="-122"/>
              </a:rPr>
              <a:t>the past</a:t>
            </a:r>
            <a:r>
              <a:rPr lang="en-US" sz="3200" b="0" dirty="0">
                <a:solidFill>
                  <a:srgbClr val="FF0000"/>
                </a:solidFill>
                <a:latin typeface="微软雅黑" charset="0"/>
                <a:ea typeface="微软雅黑" charset="0"/>
                <a:cs typeface="微软雅黑" charset="0"/>
                <a:sym typeface="黑体-简" panose="02000000000000000000" charset="-122"/>
              </a:rPr>
              <a:t>/previously/formerly</a:t>
            </a:r>
          </a:p>
          <a:p>
            <a:pPr algn="l" defTabSz="1300480">
              <a:defRPr sz="3800" b="1">
                <a:latin typeface="Arial" panose="020B0604020202090204"/>
                <a:ea typeface="Arial" panose="020B0604020202090204"/>
                <a:cs typeface="Arial" panose="020B0604020202090204"/>
                <a:sym typeface="Arial" panose="020B0604020202090204"/>
              </a:defRPr>
            </a:pPr>
            <a:r>
              <a:rPr lang="en-US" sz="3200" b="0" dirty="0">
                <a:solidFill>
                  <a:srgbClr val="FF0000"/>
                </a:solidFill>
                <a:latin typeface="微软雅黑" charset="0"/>
                <a:ea typeface="微软雅黑" charset="0"/>
                <a:cs typeface="微软雅黑" charset="0"/>
                <a:sym typeface="黑体-简" panose="02000000000000000000" charset="-122"/>
              </a:rPr>
              <a:t>nowadays/currently/contemporarily</a:t>
            </a:r>
          </a:p>
        </p:txBody>
      </p:sp>
      <p:sp>
        <p:nvSpPr>
          <p:cNvPr id="261" name="Shape 261"/>
          <p:cNvSpPr/>
          <p:nvPr/>
        </p:nvSpPr>
        <p:spPr>
          <a:xfrm>
            <a:off x="1212277" y="1749408"/>
            <a:ext cx="11006089" cy="1114425"/>
          </a:xfrm>
          <a:prstGeom prst="rect">
            <a:avLst/>
          </a:prstGeom>
          <a:ln w="12700">
            <a:miter lim="400000"/>
          </a:ln>
        </p:spPr>
        <p:txBody>
          <a:bodyPr wrap="square" lIns="65023" tIns="65023" rIns="65023" bIns="65023">
            <a:spAutoFit/>
          </a:bodyPr>
          <a:lstStyle/>
          <a:p>
            <a:pPr algn="l" defTabSz="1300480">
              <a:defRPr sz="3800">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FF0000"/>
                </a:solidFill>
                <a:latin typeface="微软雅黑" charset="0"/>
                <a:ea typeface="微软雅黑" charset="0"/>
                <a:cs typeface="微软雅黑" charset="0"/>
                <a:sym typeface="+mn-ea"/>
              </a:rPr>
              <a:t>（</a:t>
            </a:r>
            <a:r>
              <a:rPr lang="en-US" altLang="zh-CN" sz="3200" b="1" dirty="0">
                <a:solidFill>
                  <a:srgbClr val="FF0000"/>
                </a:solidFill>
                <a:latin typeface="微软雅黑" charset="0"/>
                <a:ea typeface="微软雅黑" charset="0"/>
                <a:cs typeface="微软雅黑" charset="0"/>
                <a:sym typeface="+mn-ea"/>
              </a:rPr>
              <a:t>3</a:t>
            </a:r>
            <a:r>
              <a:rPr lang="zh-CN" sz="3200" b="1" dirty="0">
                <a:solidFill>
                  <a:srgbClr val="FF0000"/>
                </a:solidFill>
                <a:latin typeface="微软雅黑" charset="0"/>
                <a:ea typeface="微软雅黑" charset="0"/>
                <a:cs typeface="微软雅黑" charset="0"/>
                <a:sym typeface="+mn-ea"/>
              </a:rPr>
              <a:t>）纵向对比</a:t>
            </a:r>
            <a:r>
              <a:rPr sz="3200" b="1" dirty="0">
                <a:solidFill>
                  <a:srgbClr val="FF0000"/>
                </a:solidFill>
                <a:latin typeface="微软雅黑" charset="0"/>
                <a:ea typeface="微软雅黑" charset="0"/>
                <a:cs typeface="微软雅黑" charset="0"/>
                <a:sym typeface="+mn-ea"/>
              </a:rPr>
              <a:t>：</a:t>
            </a:r>
            <a:r>
              <a:rPr lang="zh-CN" sz="3200" b="1" dirty="0">
                <a:solidFill>
                  <a:srgbClr val="FF0000"/>
                </a:solidFill>
                <a:latin typeface="微软雅黑" charset="0"/>
                <a:ea typeface="微软雅黑" charset="0"/>
                <a:cs typeface="微软雅黑" charset="0"/>
                <a:sym typeface="+mn-ea"/>
              </a:rPr>
              <a:t>同一对象在</a:t>
            </a:r>
            <a:r>
              <a:rPr lang="zh-CN" sz="3200" b="1" u="sng" dirty="0">
                <a:solidFill>
                  <a:srgbClr val="FF0000"/>
                </a:solidFill>
                <a:latin typeface="微软雅黑" charset="0"/>
                <a:ea typeface="微软雅黑" charset="0"/>
                <a:cs typeface="微软雅黑" charset="0"/>
                <a:sym typeface="+mn-ea"/>
              </a:rPr>
              <a:t>不同时间</a:t>
            </a:r>
            <a:r>
              <a:rPr lang="zh-CN" sz="3200" b="1" dirty="0">
                <a:solidFill>
                  <a:srgbClr val="FF0000"/>
                </a:solidFill>
                <a:latin typeface="微软雅黑" charset="0"/>
                <a:ea typeface="微软雅黑" charset="0"/>
                <a:cs typeface="微软雅黑" charset="0"/>
                <a:sym typeface="+mn-ea"/>
              </a:rPr>
              <a:t>的对比，如从</a:t>
            </a:r>
            <a:r>
              <a:rPr sz="3200" b="1" dirty="0">
                <a:solidFill>
                  <a:srgbClr val="FF0000"/>
                </a:solidFill>
                <a:latin typeface="微软雅黑" charset="0"/>
                <a:ea typeface="微软雅黑" charset="0"/>
                <a:cs typeface="微软雅黑" charset="0"/>
                <a:sym typeface="+mn-ea"/>
              </a:rPr>
              <a:t>过去-现在-将来三个角度进行对比</a:t>
            </a:r>
            <a:endParaRPr sz="3200" b="1" dirty="0">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indefinite" fill="hold"/>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2" animBg="1" advAuto="0"/>
      <p:bldP spid="261"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194725" y="3266101"/>
            <a:ext cx="5990336" cy="5137573"/>
          </a:xfrm>
          <a:prstGeom prst="rect">
            <a:avLst/>
          </a:prstGeom>
        </p:spPr>
        <p:txBody>
          <a:bodyPr vert="horz" lIns="97536" tIns="48768" rIns="97536" bIns="48768"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charset="-122"/>
              <a:buChar char="￮"/>
            </a:pPr>
            <a:endParaRPr lang="en-US" altLang="zh-CN"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rgbClr val="FF0000"/>
                </a:solidFill>
                <a:latin typeface="微软雅黑" charset="0"/>
                <a:ea typeface="微软雅黑" charset="0"/>
                <a:cs typeface="微软雅黑" charset="0"/>
              </a:rPr>
              <a:t>1. </a:t>
            </a:r>
            <a:r>
              <a:rPr lang="zh-CN" altLang="en-US" sz="2985">
                <a:solidFill>
                  <a:srgbClr val="FF0000"/>
                </a:solidFill>
                <a:effectLst>
                  <a:outerShdw blurRad="38100" dist="38100" dir="2700000" algn="tl">
                    <a:srgbClr val="000000">
                      <a:alpha val="43137"/>
                    </a:srgbClr>
                  </a:outerShdw>
                </a:effectLst>
                <a:latin typeface="微软雅黑" charset="0"/>
                <a:ea typeface="微软雅黑" charset="0"/>
                <a:cs typeface="微软雅黑" charset="0"/>
                <a:sym typeface="+mn-ea"/>
              </a:rPr>
              <a:t>关于论证的评分标准</a:t>
            </a:r>
            <a:endParaRPr lang="zh-CN" altLang="en-US" sz="2985" dirty="0">
              <a:solidFill>
                <a:srgbClr val="FF0000"/>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2.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常用论证方法</a:t>
            </a:r>
            <a:endParaRPr lang="en-US" altLang="zh-CN" sz="2985" dirty="0">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3.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论证方法的结合使用</a:t>
            </a:r>
            <a:endParaRPr lang="zh-CN" altLang="en-US" sz="2985">
              <a:effectLst>
                <a:outerShdw blurRad="38100" dist="38100" dir="2700000" algn="tl">
                  <a:srgbClr val="000000">
                    <a:alpha val="43137"/>
                  </a:srgbClr>
                </a:outerShdw>
              </a:effectLst>
              <a:latin typeface="微软雅黑" charset="0"/>
              <a:ea typeface="微软雅黑" charset="0"/>
              <a:cs typeface="微软雅黑" charset="0"/>
            </a:endParaRPr>
          </a:p>
          <a:p>
            <a:pPr algn="l">
              <a:lnSpc>
                <a:spcPct val="150000"/>
              </a:lnSpc>
              <a:buClr>
                <a:srgbClr val="C00000"/>
              </a:buClr>
              <a:buFont typeface="微软雅黑" charset="-122"/>
              <a:buChar char="￮"/>
            </a:pPr>
            <a:endParaRPr lang="zh-CN" altLang="en-US" sz="2985"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41325" y="1702207"/>
            <a:ext cx="11297920" cy="1413934"/>
          </a:xfrm>
          <a:prstGeom prst="rect">
            <a:avLst/>
          </a:prstGeom>
        </p:spPr>
        <p:txBody>
          <a:bodyPr vert="horz" lIns="97536" tIns="48768" rIns="97536" bIns="4876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840" dirty="0">
                <a:latin typeface="微软雅黑" charset="0"/>
                <a:ea typeface="微软雅黑" charset="0"/>
                <a:cs typeface="Times New Roman" panose="02020503050405090304" pitchFamily="18" charset="0"/>
                <a:sym typeface="+mn-ea"/>
              </a:rPr>
              <a:t>IELTS WRITING  </a:t>
            </a:r>
            <a:br>
              <a:rPr lang="en-US" altLang="zh-CN" sz="3840" dirty="0">
                <a:latin typeface="微软雅黑" charset="0"/>
                <a:ea typeface="微软雅黑" charset="0"/>
                <a:cs typeface="Times New Roman" panose="02020503050405090304" pitchFamily="18" charset="0"/>
                <a:sym typeface="+mn-ea"/>
              </a:rPr>
            </a:br>
            <a:r>
              <a:rPr lang="en-US" altLang="zh-CN" sz="3840" dirty="0">
                <a:latin typeface="微软雅黑" charset="0"/>
                <a:ea typeface="微软雅黑" charset="0"/>
                <a:cs typeface="Times New Roman" panose="02020503050405090304" pitchFamily="18" charset="0"/>
              </a:rPr>
              <a:t>LESSON 7</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nvSpPr>
        <p:spPr>
          <a:xfrm>
            <a:off x="560070" y="5075555"/>
            <a:ext cx="12042775" cy="4069080"/>
          </a:xfrm>
          <a:prstGeom prst="rect">
            <a:avLst/>
          </a:prstGeom>
          <a:ln w="12700">
            <a:miter lim="400000"/>
          </a:ln>
        </p:spPr>
        <p:txBody>
          <a:bodyPr wrap="square" lIns="65023" tIns="65023" rIns="65023" bIns="65023">
            <a:spAutoFit/>
          </a:bodyPr>
          <a:lstStyle/>
          <a:p>
            <a:pPr lvl="1" indent="0" algn="just" defTabSz="1300480" eaLnBrk="1">
              <a:defRPr sz="3800" b="1">
                <a:solidFill>
                  <a:srgbClr val="0033CC"/>
                </a:solidFill>
                <a:latin typeface="Arial" panose="020B0604020202090204"/>
                <a:ea typeface="Arial" panose="020B0604020202090204"/>
                <a:cs typeface="Arial" panose="020B0604020202090204"/>
                <a:sym typeface="Arial" panose="020B0604020202090204"/>
              </a:defRPr>
            </a:pPr>
            <a:r>
              <a:rPr sz="3200" b="0" dirty="0">
                <a:solidFill>
                  <a:schemeClr val="tx1"/>
                </a:solidFill>
                <a:latin typeface="微软雅黑" charset="0"/>
                <a:ea typeface="微软雅黑" charset="0"/>
                <a:cs typeface="Calibri" panose="020F0502020204030204" pitchFamily="34" charset="0"/>
                <a:sym typeface="黑体-简" panose="02000000000000000000" charset="-122"/>
              </a:rPr>
              <a:t>The development of online shopping has meant that the market for goods available to the individual has grown exponentially</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lang="zh-CN" altLang="en-US" sz="3200" b="0" dirty="0">
                <a:solidFill>
                  <a:schemeClr val="tx1"/>
                </a:solidFill>
                <a:latin typeface="微软雅黑" charset="0"/>
                <a:ea typeface="微软雅黑" charset="0"/>
                <a:cs typeface="Calibri" panose="020F0502020204030204" pitchFamily="34" charset="0"/>
                <a:sym typeface="黑体-简" panose="02000000000000000000" charset="-122"/>
              </a:rPr>
              <a:t>指数地</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It is possible to buy anything</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 </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virtually from a world-wide retail market</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 namely</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exotic foods, rare books,</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 and so forth</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Products that </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_____</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a:t>
            </a:r>
            <a:r>
              <a:rPr sz="3200" dirty="0">
                <a:solidFill>
                  <a:schemeClr val="tx1"/>
                </a:solidFill>
                <a:latin typeface="微软雅黑" charset="0"/>
                <a:ea typeface="微软雅黑" charset="0"/>
                <a:cs typeface="Calibri" panose="020F0502020204030204" pitchFamily="34" charset="0"/>
                <a:sym typeface="黑体-简" panose="02000000000000000000" charset="-122"/>
              </a:rPr>
              <a:t>once</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only available to those who </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______</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in large cosmopolitan</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lang="zh-CN" altLang="en-US" sz="3200" b="0" dirty="0">
                <a:solidFill>
                  <a:schemeClr val="tx1"/>
                </a:solidFill>
                <a:latin typeface="微软雅黑" charset="0"/>
                <a:ea typeface="微软雅黑" charset="0"/>
                <a:cs typeface="Calibri" panose="020F0502020204030204" pitchFamily="34" charset="0"/>
                <a:sym typeface="黑体-简" panose="02000000000000000000" charset="-122"/>
              </a:rPr>
              <a:t>国际化的</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cities with a wide variety of shops </a:t>
            </a:r>
            <a:r>
              <a:rPr sz="3200" dirty="0">
                <a:solidFill>
                  <a:schemeClr val="tx1"/>
                </a:solidFill>
                <a:latin typeface="微软雅黑" charset="0"/>
                <a:ea typeface="微软雅黑" charset="0"/>
                <a:cs typeface="Calibri" panose="020F0502020204030204" pitchFamily="34" charset="0"/>
                <a:sym typeface="黑体-简" panose="02000000000000000000" charset="-122"/>
              </a:rPr>
              <a:t>now</a:t>
            </a:r>
            <a:r>
              <a:rPr lang="en-US" sz="3200" dirty="0">
                <a:solidFill>
                  <a:schemeClr val="tx1"/>
                </a:solidFill>
                <a:latin typeface="微软雅黑" charset="0"/>
                <a:ea typeface="微软雅黑" charset="0"/>
                <a:cs typeface="Calibri" panose="020F0502020204030204" pitchFamily="34" charset="0"/>
                <a:sym typeface="黑体-简" panose="02000000000000000000" charset="-122"/>
              </a:rPr>
              <a:t> </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__________ </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bought by those living in small towns with few local amenities</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lang="zh-CN" altLang="en-US" sz="3200" b="0" dirty="0">
                <a:solidFill>
                  <a:schemeClr val="tx1"/>
                </a:solidFill>
                <a:latin typeface="微软雅黑" charset="0"/>
                <a:ea typeface="微软雅黑" charset="0"/>
                <a:cs typeface="Calibri" panose="020F0502020204030204" pitchFamily="34" charset="0"/>
                <a:sym typeface="黑体-简" panose="02000000000000000000" charset="-122"/>
              </a:rPr>
              <a:t>便利设施</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a:t>
            </a:r>
          </a:p>
        </p:txBody>
      </p:sp>
      <p:sp>
        <p:nvSpPr>
          <p:cNvPr id="278" name="Shape 278"/>
          <p:cNvSpPr/>
          <p:nvPr/>
        </p:nvSpPr>
        <p:spPr>
          <a:xfrm>
            <a:off x="797168" y="2328720"/>
            <a:ext cx="11418277" cy="1236980"/>
          </a:xfrm>
          <a:prstGeom prst="rect">
            <a:avLst/>
          </a:prstGeom>
          <a:ln w="12700">
            <a:miter lim="400000"/>
          </a:ln>
        </p:spPr>
        <p:txBody>
          <a:bodyPr wrap="square" lIns="65023" tIns="65023" rIns="65023" bIns="65023">
            <a:spAutoFit/>
          </a:bodyPr>
          <a:lstStyle/>
          <a:p>
            <a:pPr algn="just" defTabSz="1300480">
              <a:defRPr sz="3800" b="1">
                <a:latin typeface="Arial" panose="020B0604020202090204"/>
                <a:ea typeface="Arial" panose="020B0604020202090204"/>
                <a:cs typeface="Arial" panose="020B0604020202090204"/>
                <a:sym typeface="Arial" panose="020B0604020202090204"/>
              </a:defRPr>
            </a:pPr>
            <a:r>
              <a:rPr sz="3600" b="1" dirty="0" smtClean="0">
                <a:latin typeface="微软雅黑" charset="0"/>
                <a:ea typeface="微软雅黑" charset="0"/>
                <a:cs typeface="Calibri" panose="020F0502020204030204" pitchFamily="34" charset="0"/>
                <a:sym typeface="黑体-简" panose="02000000000000000000" charset="-122"/>
              </a:rPr>
              <a:t>New technologies and ways of buying and selling are transforming the lives of consumers.</a:t>
            </a:r>
          </a:p>
        </p:txBody>
      </p:sp>
      <p:sp>
        <p:nvSpPr>
          <p:cNvPr id="2" name="文本框 1"/>
          <p:cNvSpPr txBox="1"/>
          <p:nvPr/>
        </p:nvSpPr>
        <p:spPr>
          <a:xfrm>
            <a:off x="617220" y="4026535"/>
            <a:ext cx="6502400" cy="645160"/>
          </a:xfrm>
          <a:prstGeom prst="rect">
            <a:avLst/>
          </a:prstGeom>
          <a:noFill/>
        </p:spPr>
        <p:txBody>
          <a:bodyPr wrap="square" rtlCol="0" anchor="t">
            <a:spAutoFit/>
          </a:bodyPr>
          <a:lstStyle/>
          <a:p>
            <a:pPr algn="just"/>
            <a:r>
              <a:rPr b="1" dirty="0">
                <a:solidFill>
                  <a:srgbClr val="009051"/>
                </a:solidFill>
                <a:latin typeface="微软雅黑" charset="0"/>
                <a:ea typeface="微软雅黑" charset="0"/>
                <a:cs typeface="黑体-简" panose="02000000000000000000" charset="-122"/>
                <a:sym typeface="+mn-ea"/>
              </a:rPr>
              <a:t>Sample answer</a:t>
            </a:r>
            <a:r>
              <a:rPr lang="en-US" b="1" dirty="0">
                <a:solidFill>
                  <a:srgbClr val="009051"/>
                </a:solidFill>
                <a:latin typeface="微软雅黑" charset="0"/>
                <a:ea typeface="微软雅黑" charset="0"/>
                <a:cs typeface="黑体-简" panose="02000000000000000000" charset="-122"/>
                <a:sym typeface="+mn-ea"/>
              </a:rPr>
              <a:t> </a:t>
            </a:r>
            <a:endParaRPr lang="zh-CN" altLang="en-US" b="1" dirty="0">
              <a:solidFill>
                <a:srgbClr val="009051"/>
              </a:solidFill>
              <a:latin typeface="微软雅黑" charset="0"/>
              <a:ea typeface="微软雅黑" charset="0"/>
              <a:cs typeface="黑体-简" panose="02000000000000000000" charset="-122"/>
              <a:sym typeface="+mn-ea"/>
            </a:endParaRPr>
          </a:p>
        </p:txBody>
      </p:sp>
      <p:sp>
        <p:nvSpPr>
          <p:cNvPr id="205" name="Shape 205"/>
          <p:cNvSpPr/>
          <p:nvPr>
            <p:custDataLst>
              <p:tags r:id="rId1"/>
            </p:custDataLst>
          </p:nvPr>
        </p:nvSpPr>
        <p:spPr>
          <a:xfrm>
            <a:off x="4987706" y="584137"/>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3</a:t>
            </a:r>
          </a:p>
        </p:txBody>
      </p:sp>
      <p:sp>
        <p:nvSpPr>
          <p:cNvPr id="3" name="文本框 2"/>
          <p:cNvSpPr txBox="1"/>
          <p:nvPr/>
        </p:nvSpPr>
        <p:spPr>
          <a:xfrm>
            <a:off x="4832985" y="6985635"/>
            <a:ext cx="6502400" cy="583565"/>
          </a:xfrm>
          <a:prstGeom prst="rect">
            <a:avLst/>
          </a:prstGeom>
          <a:noFill/>
        </p:spPr>
        <p:txBody>
          <a:bodyPr wrap="square" rtlCol="0" anchor="t">
            <a:spAutoFit/>
          </a:bodyPr>
          <a:lstStyle/>
          <a:p>
            <a:r>
              <a:rPr sz="3200" dirty="0">
                <a:solidFill>
                  <a:srgbClr val="FF9300"/>
                </a:solidFill>
                <a:latin typeface="微软雅黑" charset="0"/>
                <a:ea typeface="微软雅黑" charset="0"/>
                <a:cs typeface="Calibri" panose="020F0502020204030204" pitchFamily="34" charset="0"/>
                <a:sym typeface="黑体-简" panose="02000000000000000000" charset="-122"/>
              </a:rPr>
              <a:t>were</a:t>
            </a:r>
            <a:endParaRPr lang="zh-CN" altLang="en-US" sz="3200" dirty="0">
              <a:solidFill>
                <a:srgbClr val="FF9300"/>
              </a:solidFill>
              <a:latin typeface="微软雅黑" charset="0"/>
              <a:ea typeface="微软雅黑" charset="0"/>
              <a:cs typeface="Calibri" panose="020F0502020204030204" pitchFamily="34" charset="0"/>
              <a:sym typeface="黑体-简" panose="02000000000000000000" charset="-122"/>
            </a:endParaRPr>
          </a:p>
        </p:txBody>
      </p:sp>
      <p:sp>
        <p:nvSpPr>
          <p:cNvPr id="4" name="文本框 3"/>
          <p:cNvSpPr txBox="1"/>
          <p:nvPr/>
        </p:nvSpPr>
        <p:spPr>
          <a:xfrm>
            <a:off x="939165" y="7498715"/>
            <a:ext cx="6502400" cy="583565"/>
          </a:xfrm>
          <a:prstGeom prst="rect">
            <a:avLst/>
          </a:prstGeom>
          <a:noFill/>
        </p:spPr>
        <p:txBody>
          <a:bodyPr wrap="square" rtlCol="0" anchor="t">
            <a:spAutoFit/>
          </a:bodyPr>
          <a:lstStyle/>
          <a:p>
            <a:r>
              <a:rPr sz="3200" dirty="0">
                <a:solidFill>
                  <a:srgbClr val="FF9300"/>
                </a:solidFill>
                <a:latin typeface="微软雅黑" charset="0"/>
                <a:ea typeface="微软雅黑" charset="0"/>
                <a:cs typeface="Calibri" panose="020F0502020204030204" pitchFamily="34" charset="0"/>
                <a:sym typeface="黑体-简" panose="02000000000000000000" charset="-122"/>
              </a:rPr>
              <a:t>lived</a:t>
            </a:r>
            <a:endParaRPr lang="zh-CN" altLang="en-US" sz="3200" dirty="0">
              <a:solidFill>
                <a:srgbClr val="FF9300"/>
              </a:solidFill>
              <a:latin typeface="微软雅黑" charset="0"/>
              <a:ea typeface="微软雅黑" charset="0"/>
              <a:cs typeface="Calibri" panose="020F0502020204030204" pitchFamily="34" charset="0"/>
              <a:sym typeface="黑体-简" panose="02000000000000000000" charset="-122"/>
            </a:endParaRPr>
          </a:p>
        </p:txBody>
      </p:sp>
      <p:sp>
        <p:nvSpPr>
          <p:cNvPr id="5" name="文本框 4"/>
          <p:cNvSpPr txBox="1"/>
          <p:nvPr/>
        </p:nvSpPr>
        <p:spPr>
          <a:xfrm>
            <a:off x="6078624" y="8014970"/>
            <a:ext cx="4488180" cy="583565"/>
          </a:xfrm>
          <a:prstGeom prst="rect">
            <a:avLst/>
          </a:prstGeom>
          <a:noFill/>
        </p:spPr>
        <p:txBody>
          <a:bodyPr wrap="square" rtlCol="0" anchor="t">
            <a:spAutoFit/>
          </a:bodyPr>
          <a:lstStyle/>
          <a:p>
            <a:r>
              <a:rPr sz="3200" dirty="0">
                <a:solidFill>
                  <a:srgbClr val="FF9300"/>
                </a:solidFill>
                <a:latin typeface="微软雅黑" charset="0"/>
                <a:ea typeface="微软雅黑" charset="0"/>
                <a:cs typeface="Calibri" panose="020F0502020204030204" pitchFamily="34" charset="0"/>
                <a:sym typeface="黑体-简" panose="02000000000000000000" charset="-122"/>
              </a:rPr>
              <a:t>can</a:t>
            </a:r>
            <a:r>
              <a:rPr sz="3200" dirty="0">
                <a:solidFill>
                  <a:schemeClr val="tx1"/>
                </a:solidFill>
                <a:latin typeface="微软雅黑" charset="0"/>
                <a:ea typeface="微软雅黑" charset="0"/>
                <a:cs typeface="Calibri" panose="020F0502020204030204" pitchFamily="34" charset="0"/>
                <a:sym typeface="黑体-简" panose="02000000000000000000" charset="-122"/>
              </a:rPr>
              <a:t> </a:t>
            </a:r>
            <a:r>
              <a:rPr sz="3200" dirty="0">
                <a:solidFill>
                  <a:srgbClr val="FF9300"/>
                </a:solidFill>
                <a:latin typeface="微软雅黑" charset="0"/>
                <a:ea typeface="微软雅黑" charset="0"/>
                <a:cs typeface="Calibri" panose="020F0502020204030204" pitchFamily="34" charset="0"/>
                <a:sym typeface="黑体-简" panose="02000000000000000000" charset="-122"/>
              </a:rPr>
              <a:t>be</a:t>
            </a:r>
            <a:endParaRPr lang="zh-CN" altLang="en-US" sz="3200" dirty="0">
              <a:solidFill>
                <a:srgbClr val="FF9300"/>
              </a:solidFill>
              <a:latin typeface="微软雅黑" charset="0"/>
              <a:ea typeface="微软雅黑" charset="0"/>
              <a:cs typeface="Calibri" panose="020F0502020204030204" pitchFamily="34"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2">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76">
                                            <p:txEl>
                                              <p:pRg st="0" end="0"/>
                                            </p:txEl>
                                          </p:spTgt>
                                        </p:tgtEl>
                                        <p:attrNameLst>
                                          <p:attrName>style.visibility</p:attrName>
                                        </p:attrNameLst>
                                      </p:cBhvr>
                                      <p:to>
                                        <p:strVal val="visible"/>
                                      </p:to>
                                    </p:set>
                                    <p:anim calcmode="lin" valueType="num">
                                      <p:cBhvr additive="base">
                                        <p:cTn id="15" dur="500"/>
                                        <p:tgtEl>
                                          <p:spTgt spid="276">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27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194725" y="3266101"/>
            <a:ext cx="5990336" cy="5137573"/>
          </a:xfrm>
          <a:prstGeom prst="rect">
            <a:avLst/>
          </a:prstGeom>
        </p:spPr>
        <p:txBody>
          <a:bodyPr vert="horz" lIns="97536" tIns="48768" rIns="97536" bIns="48768"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charset="-122"/>
              <a:buChar char="￮"/>
            </a:pPr>
            <a:endParaRPr lang="en-US" altLang="zh-CN"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1.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关于论证的评分标准</a:t>
            </a:r>
            <a:endParaRPr lang="zh-CN" altLang="en-US"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2.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常用论证方法</a:t>
            </a:r>
            <a:endParaRPr lang="en-US" altLang="zh-CN" sz="2985" dirty="0">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rgbClr val="FF0000"/>
                </a:solidFill>
                <a:latin typeface="微软雅黑" charset="0"/>
                <a:ea typeface="微软雅黑" charset="0"/>
                <a:cs typeface="微软雅黑" charset="0"/>
              </a:rPr>
              <a:t>3. </a:t>
            </a:r>
            <a:r>
              <a:rPr lang="zh-CN" altLang="en-US" sz="2985">
                <a:solidFill>
                  <a:srgbClr val="FF0000"/>
                </a:solidFill>
                <a:effectLst>
                  <a:outerShdw blurRad="38100" dist="38100" dir="2700000" algn="tl">
                    <a:srgbClr val="000000">
                      <a:alpha val="43137"/>
                    </a:srgbClr>
                  </a:outerShdw>
                </a:effectLst>
                <a:latin typeface="微软雅黑" charset="0"/>
                <a:ea typeface="微软雅黑" charset="0"/>
                <a:cs typeface="微软雅黑" charset="0"/>
                <a:sym typeface="+mn-ea"/>
              </a:rPr>
              <a:t>论证方法的结合使用</a:t>
            </a:r>
            <a:endParaRPr lang="zh-CN" altLang="en-US" sz="2985">
              <a:solidFill>
                <a:srgbClr val="FF0000"/>
              </a:solidFill>
              <a:effectLst>
                <a:outerShdw blurRad="38100" dist="38100" dir="2700000" algn="tl">
                  <a:srgbClr val="000000">
                    <a:alpha val="43137"/>
                  </a:srgbClr>
                </a:outerShdw>
              </a:effectLst>
              <a:latin typeface="微软雅黑" charset="0"/>
              <a:ea typeface="微软雅黑" charset="0"/>
              <a:cs typeface="微软雅黑" charset="0"/>
            </a:endParaRPr>
          </a:p>
          <a:p>
            <a:pPr algn="l">
              <a:lnSpc>
                <a:spcPct val="150000"/>
              </a:lnSpc>
              <a:buClr>
                <a:srgbClr val="C00000"/>
              </a:buClr>
              <a:buFont typeface="微软雅黑" charset="-122"/>
              <a:buChar char="￮"/>
            </a:pPr>
            <a:endParaRPr lang="zh-CN" altLang="en-US" sz="2985" dirty="0">
              <a:solidFill>
                <a:srgbClr val="FF0000"/>
              </a:solidFill>
              <a:effectLst>
                <a:outerShdw blurRad="38100" dist="38100" dir="2700000" algn="tl">
                  <a:srgbClr val="000000">
                    <a:alpha val="43137"/>
                  </a:srgbClr>
                </a:outerShdw>
              </a:effectLst>
              <a:latin typeface="微软雅黑" charset="0"/>
              <a:ea typeface="微软雅黑" charset="0"/>
              <a:cs typeface="微软雅黑" charset="0"/>
            </a:endParaRPr>
          </a:p>
        </p:txBody>
      </p:sp>
      <p:sp>
        <p:nvSpPr>
          <p:cNvPr id="5" name="标题 1"/>
          <p:cNvSpPr>
            <a:spLocks noGrp="1"/>
          </p:cNvSpPr>
          <p:nvPr/>
        </p:nvSpPr>
        <p:spPr>
          <a:xfrm>
            <a:off x="541325" y="1702207"/>
            <a:ext cx="11297920" cy="1413934"/>
          </a:xfrm>
          <a:prstGeom prst="rect">
            <a:avLst/>
          </a:prstGeom>
        </p:spPr>
        <p:txBody>
          <a:bodyPr vert="horz" lIns="97536" tIns="48768" rIns="97536" bIns="4876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840" dirty="0">
                <a:latin typeface="微软雅黑" charset="0"/>
                <a:ea typeface="微软雅黑" charset="0"/>
                <a:cs typeface="Times New Roman" panose="02020503050405090304" pitchFamily="18" charset="0"/>
                <a:sym typeface="+mn-ea"/>
              </a:rPr>
              <a:t>IELTS WRITING  </a:t>
            </a:r>
            <a:br>
              <a:rPr lang="en-US" altLang="zh-CN" sz="3840" dirty="0">
                <a:latin typeface="微软雅黑" charset="0"/>
                <a:ea typeface="微软雅黑" charset="0"/>
                <a:cs typeface="Times New Roman" panose="02020503050405090304" pitchFamily="18" charset="0"/>
                <a:sym typeface="+mn-ea"/>
              </a:rPr>
            </a:br>
            <a:r>
              <a:rPr lang="en-US" altLang="zh-CN" sz="3840" dirty="0">
                <a:latin typeface="微软雅黑" charset="0"/>
                <a:ea typeface="微软雅黑" charset="0"/>
                <a:cs typeface="Times New Roman" panose="02020503050405090304" pitchFamily="18" charset="0"/>
              </a:rPr>
              <a:t>LESSON 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2607055" y="1199547"/>
            <a:ext cx="7925435" cy="1052830"/>
          </a:xfrm>
          <a:prstGeom prst="rect">
            <a:avLst/>
          </a:prstGeom>
          <a:ln w="12700">
            <a:miter lim="400000"/>
          </a:ln>
        </p:spPr>
        <p:txBody>
          <a:bodyPr wrap="none" lIns="65023" tIns="65023" rIns="65023" bIns="65023">
            <a:spAutoFit/>
          </a:bodyPr>
          <a:lstStyle>
            <a:lvl1pPr algn="l" defTabSz="1300480">
              <a:defRPr sz="5000" b="1">
                <a:solidFill>
                  <a:srgbClr val="0433FF"/>
                </a:solidFill>
                <a:latin typeface="Arial" panose="020B0604020202090204"/>
                <a:ea typeface="Arial" panose="020B0604020202090204"/>
                <a:cs typeface="Arial" panose="020B0604020202090204"/>
                <a:sym typeface="Arial" panose="020B0604020202090204"/>
              </a:defRPr>
            </a:lvl1pPr>
          </a:lstStyle>
          <a:p>
            <a:r>
              <a:rPr lang="en-US" altLang="zh-CN" sz="6000">
                <a:solidFill>
                  <a:srgbClr val="C00000"/>
                </a:solidFill>
                <a:latin typeface="微软雅黑" charset="0"/>
                <a:ea typeface="微软雅黑" charset="0"/>
                <a:cs typeface="微软雅黑" charset="0"/>
                <a:sym typeface="黑体-简" panose="02000000000000000000" charset="-122"/>
              </a:rPr>
              <a:t>3. </a:t>
            </a:r>
            <a:r>
              <a:rPr lang="zh-CN" altLang="en-US" sz="6000">
                <a:solidFill>
                  <a:srgbClr val="C00000"/>
                </a:solidFill>
                <a:latin typeface="微软雅黑" charset="0"/>
                <a:ea typeface="微软雅黑" charset="0"/>
                <a:cs typeface="微软雅黑" charset="0"/>
                <a:sym typeface="黑体-简" panose="02000000000000000000" charset="-122"/>
              </a:rPr>
              <a:t>论证方法的结合使用</a:t>
            </a:r>
          </a:p>
        </p:txBody>
      </p:sp>
      <p:sp>
        <p:nvSpPr>
          <p:cNvPr id="2" name="文本框 1"/>
          <p:cNvSpPr txBox="1"/>
          <p:nvPr/>
        </p:nvSpPr>
        <p:spPr>
          <a:xfrm>
            <a:off x="3180715" y="3482340"/>
            <a:ext cx="4335145" cy="645160"/>
          </a:xfrm>
          <a:prstGeom prst="rect">
            <a:avLst/>
          </a:prstGeom>
          <a:noFill/>
        </p:spPr>
        <p:txBody>
          <a:bodyPr wrap="square" rtlCol="0">
            <a:spAutoFit/>
          </a:bodyPr>
          <a:lstStyle/>
          <a:p>
            <a:pPr algn="l"/>
            <a:r>
              <a:rPr lang="zh-CN" altLang="en-US">
                <a:latin typeface="微软雅黑" charset="0"/>
                <a:ea typeface="微软雅黑" charset="0"/>
                <a:cs typeface="微软雅黑" charset="0"/>
              </a:rPr>
              <a:t>因果</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举例</a:t>
            </a:r>
          </a:p>
        </p:txBody>
      </p:sp>
      <p:sp>
        <p:nvSpPr>
          <p:cNvPr id="4" name="文本框 3"/>
          <p:cNvSpPr txBox="1"/>
          <p:nvPr>
            <p:custDataLst>
              <p:tags r:id="rId1"/>
            </p:custDataLst>
          </p:nvPr>
        </p:nvSpPr>
        <p:spPr>
          <a:xfrm>
            <a:off x="3180715" y="4725670"/>
            <a:ext cx="4335145" cy="645160"/>
          </a:xfrm>
          <a:prstGeom prst="rect">
            <a:avLst/>
          </a:prstGeom>
          <a:noFill/>
        </p:spPr>
        <p:txBody>
          <a:bodyPr wrap="square" rtlCol="0">
            <a:spAutoFit/>
          </a:bodyPr>
          <a:lstStyle/>
          <a:p>
            <a:pPr algn="l"/>
            <a:r>
              <a:rPr lang="zh-CN" altLang="en-US">
                <a:latin typeface="微软雅黑" charset="0"/>
                <a:ea typeface="微软雅黑" charset="0"/>
                <a:cs typeface="微软雅黑" charset="0"/>
              </a:rPr>
              <a:t>因果</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对比</a:t>
            </a:r>
          </a:p>
        </p:txBody>
      </p:sp>
      <p:sp>
        <p:nvSpPr>
          <p:cNvPr id="5" name="文本框 4"/>
          <p:cNvSpPr txBox="1"/>
          <p:nvPr>
            <p:custDataLst>
              <p:tags r:id="rId2"/>
            </p:custDataLst>
          </p:nvPr>
        </p:nvSpPr>
        <p:spPr>
          <a:xfrm>
            <a:off x="3180715" y="6109970"/>
            <a:ext cx="4335145" cy="645160"/>
          </a:xfrm>
          <a:prstGeom prst="rect">
            <a:avLst/>
          </a:prstGeom>
          <a:noFill/>
        </p:spPr>
        <p:txBody>
          <a:bodyPr wrap="square" rtlCol="0">
            <a:spAutoFit/>
          </a:bodyPr>
          <a:lstStyle/>
          <a:p>
            <a:pPr algn="l"/>
            <a:r>
              <a:rPr lang="zh-CN" altLang="en-US">
                <a:latin typeface="微软雅黑" charset="0"/>
                <a:ea typeface="微软雅黑" charset="0"/>
                <a:cs typeface="微软雅黑" charset="0"/>
              </a:rPr>
              <a:t>因果</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对比</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举例</a:t>
            </a:r>
          </a:p>
        </p:txBody>
      </p:sp>
    </p:spTree>
  </p:cSld>
  <p:clrMapOvr>
    <a:masterClrMapping/>
  </p:clrMapOvr>
  <p:transition spd="slow"/>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9837" y="1991289"/>
            <a:ext cx="12200800" cy="7970520"/>
          </a:xfrm>
          <a:prstGeom prst="rect">
            <a:avLst/>
          </a:prstGeom>
          <a:noFill/>
        </p:spPr>
        <p:txBody>
          <a:bodyPr wrap="square" rtlCol="0">
            <a:spAutoFit/>
          </a:bodyPr>
          <a:lstStyle/>
          <a:p>
            <a:pPr algn="just"/>
            <a:r>
              <a:rPr kumimoji="1" lang="zh-CN" altLang="en-US" sz="3200" b="1" dirty="0" smtClean="0">
                <a:solidFill>
                  <a:srgbClr val="0432FF"/>
                </a:solidFill>
                <a:latin typeface="微软雅黑" charset="0"/>
                <a:ea typeface="微软雅黑" charset="0"/>
                <a:cs typeface="微软雅黑" charset="0"/>
              </a:rPr>
              <a:t>（中心句）</a:t>
            </a:r>
            <a:r>
              <a:rPr kumimoji="1" lang="en-US" altLang="zh-CN" sz="3200" b="1" dirty="0" smtClean="0">
                <a:solidFill>
                  <a:srgbClr val="009051"/>
                </a:solidFill>
                <a:latin typeface="微软雅黑" charset="0"/>
                <a:ea typeface="微软雅黑" charset="0"/>
                <a:cs typeface="微软雅黑" charset="0"/>
              </a:rPr>
              <a:t>Participation</a:t>
            </a:r>
            <a:r>
              <a:rPr kumimoji="1" lang="zh-CN" altLang="en-US" sz="3200" dirty="0" smtClean="0">
                <a:solidFill>
                  <a:srgbClr val="009051"/>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non-academic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has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several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benefits.</a:t>
            </a:r>
            <a:r>
              <a:rPr kumimoji="1" lang="zh-CN" altLang="en-US" sz="3200" dirty="0" smtClean="0">
                <a:latin typeface="微软雅黑" charset="0"/>
                <a:ea typeface="微软雅黑" charset="0"/>
                <a:cs typeface="微软雅黑" charset="0"/>
              </a:rPr>
              <a:t> </a:t>
            </a:r>
            <a:r>
              <a:rPr kumimoji="1" lang="en-US" altLang="zh-CN" sz="3200" b="1" dirty="0" smtClean="0">
                <a:solidFill>
                  <a:srgbClr val="0432FF"/>
                </a:solidFill>
                <a:latin typeface="微软雅黑" charset="0"/>
                <a:ea typeface="微软雅黑" charset="0"/>
                <a:cs typeface="微软雅黑" charset="0"/>
              </a:rPr>
              <a:t>Firstly</a:t>
            </a:r>
            <a:r>
              <a:rPr kumimoji="1" lang="en-US" altLang="zh-CN" sz="3200" dirty="0" smtClean="0">
                <a:latin typeface="微软雅黑" charset="0"/>
                <a:ea typeface="微软雅黑" charset="0"/>
                <a:cs typeface="微软雅黑" charset="0"/>
              </a:rPr>
              <a: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experience</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gained</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social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including</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community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service,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marketing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surveys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volunteer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work,</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can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help</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better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understand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society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their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relationships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with</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it.</a:t>
            </a:r>
            <a:r>
              <a:rPr kumimoji="1" lang="zh-CN" altLang="en-US" sz="3200" dirty="0" smtClean="0">
                <a:latin typeface="微软雅黑" charset="0"/>
                <a:ea typeface="微软雅黑" charset="0"/>
                <a:cs typeface="微软雅黑" charset="0"/>
              </a:rPr>
              <a:t> </a:t>
            </a:r>
            <a:r>
              <a:rPr kumimoji="1" lang="en-US" altLang="zh-CN" sz="3200" b="1" dirty="0" smtClean="0">
                <a:solidFill>
                  <a:srgbClr val="009051"/>
                </a:solidFill>
                <a:latin typeface="微软雅黑" charset="0"/>
                <a:ea typeface="微软雅黑" charset="0"/>
                <a:cs typeface="微软雅黑" charset="0"/>
              </a:rPr>
              <a:t>These</a:t>
            </a:r>
            <a:r>
              <a:rPr kumimoji="1" lang="zh-CN" altLang="en-US" sz="3200" dirty="0" smtClean="0">
                <a:solidFill>
                  <a:srgbClr val="009051"/>
                </a:solidFill>
                <a:latin typeface="微软雅黑" charset="0"/>
                <a:ea typeface="微软雅黑" charset="0"/>
                <a:cs typeface="微软雅黑" charset="0"/>
              </a:rPr>
              <a:t> </a:t>
            </a:r>
            <a:r>
              <a:rPr kumimoji="1" lang="en-US" altLang="zh-CN" sz="3200" b="1" dirty="0" smtClean="0">
                <a:solidFill>
                  <a:srgbClr val="009051"/>
                </a:solidFill>
                <a:latin typeface="微软雅黑" charset="0"/>
                <a:ea typeface="微软雅黑" charset="0"/>
                <a:cs typeface="微软雅黑" charset="0"/>
              </a:rPr>
              <a:t>activities</a:t>
            </a:r>
            <a:r>
              <a:rPr kumimoji="1" lang="zh-CN" altLang="en-US" sz="3200" dirty="0" smtClean="0">
                <a:solidFill>
                  <a:srgbClr val="009051"/>
                </a:solidFill>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also</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improve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their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communication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skills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teamwork</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skills.</a:t>
            </a:r>
            <a:r>
              <a:rPr kumimoji="1" lang="zh-CN" altLang="en-US" sz="3200" dirty="0" smtClean="0">
                <a:latin typeface="微软雅黑" charset="0"/>
                <a:ea typeface="微软雅黑" charset="0"/>
                <a:cs typeface="微软雅黑" charset="0"/>
              </a:rPr>
              <a:t> </a:t>
            </a:r>
            <a:r>
              <a:rPr kumimoji="1" lang="en-US" altLang="zh-CN" sz="3200" b="1" dirty="0" smtClean="0">
                <a:solidFill>
                  <a:srgbClr val="0432FF"/>
                </a:solidFill>
                <a:latin typeface="微软雅黑" charset="0"/>
                <a:ea typeface="微软雅黑" charset="0"/>
                <a:cs typeface="微软雅黑" charset="0"/>
              </a:rPr>
              <a:t>Secondly</a:t>
            </a:r>
            <a:r>
              <a:rPr kumimoji="1" lang="en-US" altLang="zh-CN" sz="3200" dirty="0" smtClean="0">
                <a:latin typeface="微软雅黑" charset="0"/>
                <a:ea typeface="微软雅黑" charset="0"/>
                <a:cs typeface="微软雅黑" charset="0"/>
              </a:rPr>
              <a:t>,</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unlike</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academic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which</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are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generally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stressful,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extra-curricular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such</a:t>
            </a:r>
            <a:r>
              <a:rPr kumimoji="1" lang="zh-CN" altLang="en-US" sz="3200" dirty="0" smtClean="0">
                <a:solidFill>
                  <a:srgbClr val="FF9300"/>
                </a:solidFill>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as</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sports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artistic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are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usually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fun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enjoyable.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Participation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these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can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help</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reduce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stress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anxiety.</a:t>
            </a:r>
            <a:r>
              <a:rPr kumimoji="1" lang="zh-CN" altLang="en-US" sz="3200" dirty="0" smtClean="0">
                <a:latin typeface="微软雅黑" charset="0"/>
                <a:ea typeface="微软雅黑" charset="0"/>
                <a:cs typeface="微软雅黑" charset="0"/>
              </a:rPr>
              <a:t> </a:t>
            </a:r>
            <a:r>
              <a:rPr kumimoji="1" lang="en-US" altLang="zh-CN" sz="3200" b="1" dirty="0" smtClean="0">
                <a:solidFill>
                  <a:srgbClr val="0432FF"/>
                </a:solidFill>
                <a:latin typeface="微软雅黑" charset="0"/>
                <a:ea typeface="微软雅黑" charset="0"/>
                <a:cs typeface="微软雅黑" charset="0"/>
              </a:rPr>
              <a:t>Thirdly</a:t>
            </a:r>
            <a:r>
              <a:rPr kumimoji="1" lang="en-US" altLang="zh-CN" sz="3200" dirty="0" smtClean="0">
                <a:latin typeface="微软雅黑" charset="0"/>
                <a:ea typeface="微软雅黑" charset="0"/>
                <a:cs typeface="微软雅黑" charset="0"/>
              </a:rPr>
              <a: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some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extra-curricular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can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help</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boost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academic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performance.</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For</a:t>
            </a:r>
            <a:r>
              <a:rPr kumimoji="1" lang="zh-CN" altLang="en-US" sz="3200" dirty="0" smtClean="0">
                <a:solidFill>
                  <a:srgbClr val="FF9300"/>
                </a:solidFill>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example</a:t>
            </a:r>
            <a:r>
              <a:rPr kumimoji="1" lang="en-US" altLang="zh-CN" sz="3200" dirty="0" smtClean="0">
                <a:latin typeface="微软雅黑" charset="0"/>
                <a:ea typeface="微软雅黑" charset="0"/>
                <a:cs typeface="微软雅黑" charset="0"/>
              </a:rPr>
              <a: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playing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chess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improves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logical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critical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thinking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abilities,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while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writing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for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university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newspaper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helps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develop</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their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writing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analytical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skills,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which</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are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also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important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skills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for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academic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success.</a:t>
            </a:r>
          </a:p>
        </p:txBody>
      </p:sp>
      <p:sp>
        <p:nvSpPr>
          <p:cNvPr id="3" name="文本框 2"/>
          <p:cNvSpPr txBox="1"/>
          <p:nvPr/>
        </p:nvSpPr>
        <p:spPr>
          <a:xfrm>
            <a:off x="5190847" y="805618"/>
            <a:ext cx="2938780" cy="829945"/>
          </a:xfrm>
          <a:prstGeom prst="rect">
            <a:avLst/>
          </a:prstGeom>
          <a:noFill/>
        </p:spPr>
        <p:txBody>
          <a:bodyPr wrap="none" rtlCol="0">
            <a:spAutoFit/>
          </a:bodyPr>
          <a:lstStyle/>
          <a:p>
            <a:r>
              <a:rPr kumimoji="1" lang="zh-CN" altLang="en-US" sz="4800" b="1" dirty="0" smtClean="0">
                <a:solidFill>
                  <a:schemeClr val="tx1"/>
                </a:solidFill>
                <a:latin typeface="微软雅黑" charset="0"/>
                <a:ea typeface="微软雅黑" charset="0"/>
                <a:cs typeface="微软雅黑" charset="0"/>
              </a:rPr>
              <a:t>因果</a:t>
            </a:r>
            <a:r>
              <a:rPr kumimoji="1" lang="en-US" altLang="zh-CN" sz="4800" b="1" dirty="0" smtClean="0">
                <a:solidFill>
                  <a:schemeClr val="tx1"/>
                </a:solidFill>
                <a:latin typeface="微软雅黑" charset="0"/>
                <a:ea typeface="微软雅黑" charset="0"/>
                <a:cs typeface="微软雅黑" charset="0"/>
              </a:rPr>
              <a:t>+</a:t>
            </a:r>
            <a:r>
              <a:rPr kumimoji="1" lang="zh-CN" altLang="en-US" sz="4800" b="1" dirty="0" smtClean="0">
                <a:solidFill>
                  <a:schemeClr val="tx1"/>
                </a:solidFill>
                <a:latin typeface="微软雅黑" charset="0"/>
                <a:ea typeface="微软雅黑" charset="0"/>
                <a:cs typeface="微软雅黑" charset="0"/>
              </a:rPr>
              <a:t>举例</a:t>
            </a:r>
            <a:endParaRPr kumimoji="1" lang="zh-CN" altLang="en-US" sz="4800" b="1" dirty="0">
              <a:solidFill>
                <a:schemeClr val="tx1"/>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466" y="2230414"/>
            <a:ext cx="11821886" cy="6492875"/>
          </a:xfrm>
          <a:prstGeom prst="rect">
            <a:avLst/>
          </a:prstGeom>
        </p:spPr>
        <p:txBody>
          <a:bodyPr wrap="square">
            <a:spAutoFit/>
          </a:bodyPr>
          <a:lstStyle/>
          <a:p>
            <a:pPr algn="just"/>
            <a:r>
              <a:rPr lang="en-US" altLang="zh-CN" sz="3200" dirty="0" smtClean="0">
                <a:solidFill>
                  <a:schemeClr val="tx1"/>
                </a:solidFill>
                <a:latin typeface="微软雅黑" charset="0"/>
                <a:ea typeface="微软雅黑" charset="0"/>
                <a:cs typeface="黑体-简" panose="02000000000000000000" charset="-122"/>
              </a:rPr>
              <a:t>On</a:t>
            </a:r>
            <a:r>
              <a:rPr lang="zh-CN" altLang="en-US" sz="3200" dirty="0" smtClean="0">
                <a:solidFill>
                  <a:schemeClr val="tx1"/>
                </a:solidFill>
                <a:latin typeface="微软雅黑" charset="0"/>
                <a:ea typeface="微软雅黑" charset="0"/>
                <a:cs typeface="黑体-简" panose="02000000000000000000" charset="-122"/>
              </a:rPr>
              <a:t> </a:t>
            </a:r>
            <a:r>
              <a:rPr lang="en-US" altLang="zh-CN" sz="3200" dirty="0">
                <a:solidFill>
                  <a:schemeClr val="tx1"/>
                </a:solidFill>
                <a:latin typeface="微软雅黑" charset="0"/>
                <a:ea typeface="微软雅黑" charset="0"/>
                <a:cs typeface="黑体-简" panose="02000000000000000000" charset="-122"/>
              </a:rPr>
              <a:t>o</a:t>
            </a:r>
            <a:r>
              <a:rPr lang="en-US" altLang="zh-CN" sz="3200" dirty="0" smtClean="0">
                <a:solidFill>
                  <a:schemeClr val="tx1"/>
                </a:solidFill>
                <a:latin typeface="微软雅黑" charset="0"/>
                <a:ea typeface="微软雅黑" charset="0"/>
                <a:cs typeface="黑体-简" panose="02000000000000000000" charset="-122"/>
              </a:rPr>
              <a:t>ne </a:t>
            </a:r>
            <a:r>
              <a:rPr lang="en-US" altLang="zh-CN" sz="3200" dirty="0">
                <a:solidFill>
                  <a:schemeClr val="tx1"/>
                </a:solidFill>
                <a:latin typeface="微软雅黑" charset="0"/>
                <a:ea typeface="微软雅黑" charset="0"/>
                <a:cs typeface="黑体-简" panose="02000000000000000000" charset="-122"/>
              </a:rPr>
              <a:t>hand, in terms of the </a:t>
            </a:r>
            <a:r>
              <a:rPr lang="en-US" altLang="zh-CN" sz="3200" b="1" dirty="0">
                <a:solidFill>
                  <a:srgbClr val="009051"/>
                </a:solidFill>
                <a:latin typeface="微软雅黑" charset="0"/>
                <a:ea typeface="微软雅黑" charset="0"/>
                <a:cs typeface="黑体-简" panose="02000000000000000000" charset="-122"/>
              </a:rPr>
              <a:t>limited</a:t>
            </a:r>
            <a:r>
              <a:rPr lang="en-US" altLang="zh-CN" sz="3200" dirty="0">
                <a:solidFill>
                  <a:schemeClr val="tx1"/>
                </a:solidFill>
                <a:latin typeface="微软雅黑" charset="0"/>
                <a:ea typeface="微软雅黑" charset="0"/>
                <a:cs typeface="黑体-简" panose="02000000000000000000" charset="-122"/>
              </a:rPr>
              <a:t> </a:t>
            </a:r>
            <a:r>
              <a:rPr lang="en-US" altLang="zh-CN" sz="3200" b="1" dirty="0">
                <a:solidFill>
                  <a:srgbClr val="009051"/>
                </a:solidFill>
                <a:latin typeface="微软雅黑" charset="0"/>
                <a:ea typeface="微软雅黑" charset="0"/>
                <a:cs typeface="黑体-简" panose="02000000000000000000" charset="-122"/>
              </a:rPr>
              <a:t>time</a:t>
            </a:r>
            <a:r>
              <a:rPr lang="en-US" altLang="zh-CN" sz="3200" dirty="0">
                <a:solidFill>
                  <a:schemeClr val="tx1"/>
                </a:solidFill>
                <a:latin typeface="微软雅黑" charset="0"/>
                <a:ea typeface="微软雅黑" charset="0"/>
                <a:cs typeface="黑体-简" panose="02000000000000000000" charset="-122"/>
              </a:rPr>
              <a:t> in school education, it is better for teachers to focus on only teaching academic subjects. </a:t>
            </a:r>
            <a:r>
              <a:rPr lang="en-US" altLang="zh-CN" sz="3200" b="1" dirty="0">
                <a:solidFill>
                  <a:srgbClr val="FF9300"/>
                </a:solidFill>
                <a:latin typeface="微软雅黑" charset="0"/>
                <a:ea typeface="微软雅黑" charset="0"/>
                <a:cs typeface="黑体-简" panose="02000000000000000000" charset="-122"/>
              </a:rPr>
              <a:t>In</a:t>
            </a:r>
            <a:r>
              <a:rPr lang="en-US" altLang="zh-CN" sz="3200" dirty="0">
                <a:solidFill>
                  <a:schemeClr val="tx1"/>
                </a:solidFill>
                <a:latin typeface="微软雅黑" charset="0"/>
                <a:ea typeface="微软雅黑" charset="0"/>
                <a:cs typeface="黑体-简" panose="02000000000000000000" charset="-122"/>
              </a:rPr>
              <a:t> </a:t>
            </a:r>
            <a:r>
              <a:rPr lang="en-US" altLang="zh-CN" sz="3200" b="1" dirty="0">
                <a:solidFill>
                  <a:srgbClr val="FF9300"/>
                </a:solidFill>
                <a:latin typeface="微软雅黑" charset="0"/>
                <a:ea typeface="微软雅黑" charset="0"/>
                <a:cs typeface="黑体-简" panose="02000000000000000000" charset="-122"/>
              </a:rPr>
              <a:t>fact</a:t>
            </a:r>
            <a:r>
              <a:rPr lang="en-US" altLang="zh-CN" sz="3200" dirty="0">
                <a:solidFill>
                  <a:schemeClr val="tx1"/>
                </a:solidFill>
                <a:latin typeface="微软雅黑" charset="0"/>
                <a:ea typeface="微软雅黑" charset="0"/>
                <a:cs typeface="黑体-简" panose="02000000000000000000" charset="-122"/>
              </a:rPr>
              <a:t>, the studying </a:t>
            </a:r>
            <a:r>
              <a:rPr lang="en-US" altLang="zh-CN" sz="3200" b="1" dirty="0">
                <a:solidFill>
                  <a:srgbClr val="009051"/>
                </a:solidFill>
                <a:latin typeface="微软雅黑" charset="0"/>
                <a:ea typeface="微软雅黑" charset="0"/>
                <a:cs typeface="黑体-简" panose="02000000000000000000" charset="-122"/>
              </a:rPr>
              <a:t>schedule</a:t>
            </a:r>
            <a:r>
              <a:rPr lang="en-US" altLang="zh-CN" sz="3200" dirty="0">
                <a:solidFill>
                  <a:schemeClr val="tx1"/>
                </a:solidFill>
                <a:latin typeface="微软雅黑" charset="0"/>
                <a:ea typeface="微软雅黑" charset="0"/>
                <a:cs typeface="黑体-简" panose="02000000000000000000" charset="-122"/>
              </a:rPr>
              <a:t> of children in school is very </a:t>
            </a:r>
            <a:r>
              <a:rPr lang="en-US" altLang="zh-CN" sz="3200" b="1" dirty="0">
                <a:solidFill>
                  <a:srgbClr val="009051"/>
                </a:solidFill>
                <a:latin typeface="微软雅黑" charset="0"/>
                <a:ea typeface="微软雅黑" charset="0"/>
                <a:cs typeface="黑体-简" panose="02000000000000000000" charset="-122"/>
              </a:rPr>
              <a:t>tight</a:t>
            </a:r>
            <a:r>
              <a:rPr lang="en-US" altLang="zh-CN" sz="3200" dirty="0">
                <a:solidFill>
                  <a:schemeClr val="tx1"/>
                </a:solidFill>
                <a:latin typeface="微软雅黑" charset="0"/>
                <a:ea typeface="微软雅黑" charset="0"/>
                <a:cs typeface="黑体-简" panose="02000000000000000000" charset="-122"/>
              </a:rPr>
              <a:t> and </a:t>
            </a:r>
            <a:r>
              <a:rPr lang="en-US" altLang="zh-CN" sz="3200" b="1" dirty="0">
                <a:solidFill>
                  <a:srgbClr val="009051"/>
                </a:solidFill>
                <a:latin typeface="微软雅黑" charset="0"/>
                <a:ea typeface="微软雅黑" charset="0"/>
                <a:cs typeface="黑体-简" panose="02000000000000000000" charset="-122"/>
              </a:rPr>
              <a:t>stressful</a:t>
            </a:r>
            <a:r>
              <a:rPr lang="en-US" altLang="zh-CN" sz="3200" dirty="0">
                <a:solidFill>
                  <a:schemeClr val="tx1"/>
                </a:solidFill>
                <a:latin typeface="微软雅黑" charset="0"/>
                <a:ea typeface="微软雅黑" charset="0"/>
                <a:cs typeface="黑体-简" panose="02000000000000000000" charset="-122"/>
              </a:rPr>
              <a:t>, </a:t>
            </a:r>
            <a:r>
              <a:rPr lang="en-US" altLang="zh-CN" sz="3200" b="1" dirty="0">
                <a:solidFill>
                  <a:srgbClr val="FF9300"/>
                </a:solidFill>
                <a:latin typeface="微软雅黑" charset="0"/>
                <a:ea typeface="微软雅黑" charset="0"/>
                <a:cs typeface="黑体-简" panose="02000000000000000000" charset="-122"/>
              </a:rPr>
              <a:t>because</a:t>
            </a:r>
            <a:r>
              <a:rPr lang="en-US" altLang="zh-CN" sz="3200" dirty="0">
                <a:solidFill>
                  <a:schemeClr val="tx1"/>
                </a:solidFill>
                <a:latin typeface="微软雅黑" charset="0"/>
                <a:ea typeface="微软雅黑" charset="0"/>
                <a:cs typeface="黑体-简" panose="02000000000000000000" charset="-122"/>
              </a:rPr>
              <a:t> a variety of academic courses, from math to physics to literature, contain too much knowledge, too many skills and theories that should be </a:t>
            </a:r>
            <a:r>
              <a:rPr lang="en-US" altLang="zh-CN" sz="3200" b="1" dirty="0">
                <a:solidFill>
                  <a:srgbClr val="009051"/>
                </a:solidFill>
                <a:latin typeface="微软雅黑" charset="0"/>
                <a:ea typeface="微软雅黑" charset="0"/>
                <a:cs typeface="黑体-简" panose="02000000000000000000" charset="-122"/>
              </a:rPr>
              <a:t>instilled</a:t>
            </a:r>
            <a:r>
              <a:rPr lang="en-US" altLang="zh-CN" sz="3200" dirty="0">
                <a:solidFill>
                  <a:schemeClr val="tx1"/>
                </a:solidFill>
                <a:latin typeface="微软雅黑" charset="0"/>
                <a:ea typeface="微软雅黑" charset="0"/>
                <a:cs typeface="黑体-简" panose="02000000000000000000" charset="-122"/>
              </a:rPr>
              <a:t> into minds of children by teachers. </a:t>
            </a:r>
            <a:r>
              <a:rPr lang="en-US" altLang="zh-CN" sz="3200" b="1" dirty="0">
                <a:solidFill>
                  <a:srgbClr val="FF9300"/>
                </a:solidFill>
                <a:latin typeface="微软雅黑" charset="0"/>
                <a:ea typeface="微软雅黑" charset="0"/>
                <a:cs typeface="黑体-简" panose="02000000000000000000" charset="-122"/>
              </a:rPr>
              <a:t>In</a:t>
            </a:r>
            <a:r>
              <a:rPr lang="en-US" altLang="zh-CN" sz="3200" dirty="0">
                <a:solidFill>
                  <a:schemeClr val="tx1"/>
                </a:solidFill>
                <a:latin typeface="微软雅黑" charset="0"/>
                <a:ea typeface="微软雅黑" charset="0"/>
                <a:cs typeface="黑体-简" panose="02000000000000000000" charset="-122"/>
              </a:rPr>
              <a:t> </a:t>
            </a:r>
            <a:r>
              <a:rPr lang="en-US" altLang="zh-CN" sz="3200" b="1" dirty="0">
                <a:solidFill>
                  <a:srgbClr val="FF9300"/>
                </a:solidFill>
                <a:latin typeface="微软雅黑" charset="0"/>
                <a:ea typeface="微软雅黑" charset="0"/>
                <a:cs typeface="黑体-简" panose="02000000000000000000" charset="-122"/>
              </a:rPr>
              <a:t>contrast</a:t>
            </a:r>
            <a:r>
              <a:rPr lang="en-US" altLang="zh-CN" sz="3200" dirty="0">
                <a:solidFill>
                  <a:schemeClr val="tx1"/>
                </a:solidFill>
                <a:latin typeface="微软雅黑" charset="0"/>
                <a:ea typeface="微软雅黑" charset="0"/>
                <a:cs typeface="黑体-简" panose="02000000000000000000" charset="-122"/>
              </a:rPr>
              <a:t>, if children were </a:t>
            </a:r>
            <a:r>
              <a:rPr lang="en-US" altLang="zh-CN" sz="3200" b="1" dirty="0">
                <a:solidFill>
                  <a:srgbClr val="009051"/>
                </a:solidFill>
                <a:latin typeface="微软雅黑" charset="0"/>
                <a:ea typeface="微软雅黑" charset="0"/>
                <a:cs typeface="黑体-简" panose="02000000000000000000" charset="-122"/>
              </a:rPr>
              <a:t>forced</a:t>
            </a:r>
            <a:r>
              <a:rPr lang="en-US" altLang="zh-CN" sz="3200" dirty="0">
                <a:solidFill>
                  <a:schemeClr val="tx1"/>
                </a:solidFill>
                <a:latin typeface="微软雅黑" charset="0"/>
                <a:ea typeface="微软雅黑" charset="0"/>
                <a:cs typeface="黑体-简" panose="02000000000000000000" charset="-122"/>
              </a:rPr>
              <a:t> to learn extra information about ethics, they would be defeated with an </a:t>
            </a:r>
            <a:r>
              <a:rPr lang="en-US" altLang="zh-CN" sz="3200" b="1" dirty="0">
                <a:solidFill>
                  <a:srgbClr val="009051"/>
                </a:solidFill>
                <a:latin typeface="微软雅黑" charset="0"/>
                <a:ea typeface="微软雅黑" charset="0"/>
                <a:cs typeface="黑体-简" panose="02000000000000000000" charset="-122"/>
              </a:rPr>
              <a:t>overwhelming</a:t>
            </a:r>
            <a:r>
              <a:rPr lang="en-US" altLang="zh-CN" sz="3200" dirty="0">
                <a:solidFill>
                  <a:schemeClr val="tx1"/>
                </a:solidFill>
                <a:latin typeface="微软雅黑" charset="0"/>
                <a:ea typeface="微软雅黑" charset="0"/>
                <a:cs typeface="黑体-简" panose="02000000000000000000" charset="-122"/>
              </a:rPr>
              <a:t> amount of knowledge, assignments and exams. </a:t>
            </a:r>
            <a:r>
              <a:rPr lang="en-US" altLang="zh-CN" sz="3200" b="1" dirty="0">
                <a:solidFill>
                  <a:srgbClr val="FF9300"/>
                </a:solidFill>
                <a:latin typeface="微软雅黑" charset="0"/>
                <a:ea typeface="微软雅黑" charset="0"/>
                <a:cs typeface="黑体-简" panose="02000000000000000000" charset="-122"/>
              </a:rPr>
              <a:t>Therefore</a:t>
            </a:r>
            <a:r>
              <a:rPr lang="en-US" altLang="zh-CN" sz="3200" dirty="0">
                <a:solidFill>
                  <a:schemeClr val="tx1"/>
                </a:solidFill>
                <a:latin typeface="微软雅黑" charset="0"/>
                <a:ea typeface="微软雅黑" charset="0"/>
                <a:cs typeface="黑体-简" panose="02000000000000000000" charset="-122"/>
              </a:rPr>
              <a:t>, such information overload will make children lose the energy, concentration and passion on general studying</a:t>
            </a:r>
            <a:r>
              <a:rPr lang="en-US" altLang="zh-CN" sz="3200" dirty="0" smtClean="0">
                <a:solidFill>
                  <a:schemeClr val="tx1"/>
                </a:solidFill>
                <a:latin typeface="微软雅黑" charset="0"/>
                <a:ea typeface="微软雅黑" charset="0"/>
                <a:cs typeface="黑体-简" panose="02000000000000000000" charset="-122"/>
              </a:rPr>
              <a:t>.</a:t>
            </a:r>
            <a:endParaRPr lang="en-US" altLang="zh-CN" sz="3200" dirty="0">
              <a:solidFill>
                <a:schemeClr val="tx1"/>
              </a:solidFill>
              <a:latin typeface="微软雅黑" charset="0"/>
              <a:ea typeface="微软雅黑" charset="0"/>
              <a:cs typeface="黑体-简" panose="02000000000000000000" charset="-122"/>
            </a:endParaRPr>
          </a:p>
        </p:txBody>
      </p:sp>
      <p:sp>
        <p:nvSpPr>
          <p:cNvPr id="3" name="文本框 2"/>
          <p:cNvSpPr txBox="1"/>
          <p:nvPr/>
        </p:nvSpPr>
        <p:spPr>
          <a:xfrm>
            <a:off x="5091433" y="1005884"/>
            <a:ext cx="3005951" cy="830997"/>
          </a:xfrm>
          <a:prstGeom prst="rect">
            <a:avLst/>
          </a:prstGeom>
          <a:noFill/>
        </p:spPr>
        <p:txBody>
          <a:bodyPr wrap="none" rtlCol="0">
            <a:spAutoFit/>
          </a:bodyPr>
          <a:lstStyle/>
          <a:p>
            <a:r>
              <a:rPr kumimoji="1" lang="zh-CN" altLang="en-US" sz="4800" b="1" dirty="0" smtClean="0">
                <a:solidFill>
                  <a:schemeClr val="tx1"/>
                </a:solidFill>
                <a:latin typeface="微软雅黑" charset="0"/>
                <a:ea typeface="微软雅黑" charset="0"/>
                <a:cs typeface="微软雅黑" charset="0"/>
              </a:rPr>
              <a:t>因果</a:t>
            </a:r>
            <a:r>
              <a:rPr kumimoji="1" lang="en-US" altLang="zh-CN" sz="4800" b="1" dirty="0" smtClean="0">
                <a:solidFill>
                  <a:schemeClr val="tx1"/>
                </a:solidFill>
                <a:latin typeface="微软雅黑" charset="0"/>
                <a:ea typeface="微软雅黑" charset="0"/>
                <a:cs typeface="微软雅黑" charset="0"/>
              </a:rPr>
              <a:t>+</a:t>
            </a:r>
            <a:r>
              <a:rPr kumimoji="1" lang="zh-CN" altLang="en-US" sz="4800" b="1" dirty="0" smtClean="0">
                <a:solidFill>
                  <a:schemeClr val="tx1"/>
                </a:solidFill>
                <a:latin typeface="微软雅黑" charset="0"/>
                <a:ea typeface="微软雅黑" charset="0"/>
                <a:cs typeface="微软雅黑" charset="0"/>
              </a:rPr>
              <a:t>对比</a:t>
            </a:r>
            <a:endParaRPr kumimoji="1" lang="zh-CN" altLang="en-US" sz="4800" b="1" dirty="0">
              <a:solidFill>
                <a:schemeClr val="tx1"/>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9139" y="2475131"/>
            <a:ext cx="12310948" cy="6739255"/>
          </a:xfrm>
          <a:prstGeom prst="rect">
            <a:avLst/>
          </a:prstGeom>
          <a:noFill/>
        </p:spPr>
        <p:txBody>
          <a:bodyPr wrap="square" rtlCol="0">
            <a:spAutoFit/>
          </a:bodyPr>
          <a:lstStyle/>
          <a:p>
            <a:pPr algn="just"/>
            <a:r>
              <a:rPr kumimoji="1" lang="en-US" altLang="zh-CN" dirty="0" smtClean="0">
                <a:latin typeface="微软雅黑" charset="0"/>
                <a:ea typeface="微软雅黑" charset="0"/>
                <a:cs typeface="微软雅黑" charset="0"/>
              </a:rPr>
              <a:t>Some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people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believe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that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children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should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stay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home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until</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six</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seven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years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old.</a:t>
            </a:r>
            <a:r>
              <a:rPr kumimoji="1" lang="zh-CN" altLang="en-US" dirty="0" smtClean="0">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This</a:t>
            </a:r>
            <a:r>
              <a:rPr kumimoji="1" lang="zh-CN" altLang="en-US" dirty="0" smtClean="0">
                <a:solidFill>
                  <a:srgbClr val="FF9300"/>
                </a:solidFill>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idea</a:t>
            </a:r>
            <a:r>
              <a:rPr kumimoji="1" lang="zh-CN" altLang="en-US" dirty="0" smtClean="0">
                <a:solidFill>
                  <a:srgbClr val="FF9300"/>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is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based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belief</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that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parents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children’s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best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early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teachers.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Parents’</a:t>
            </a:r>
            <a:r>
              <a:rPr kumimoji="1" lang="zh-CN" altLang="en-US" dirty="0" smtClean="0">
                <a:latin typeface="微软雅黑" charset="0"/>
                <a:ea typeface="微软雅黑" charset="0"/>
                <a:cs typeface="微软雅黑" charset="0"/>
              </a:rPr>
              <a:t> </a:t>
            </a:r>
            <a:r>
              <a:rPr kumimoji="1" lang="en-US" altLang="zh-CN" b="1" dirty="0" smtClean="0">
                <a:solidFill>
                  <a:srgbClr val="009051"/>
                </a:solidFill>
                <a:latin typeface="微软雅黑" charset="0"/>
                <a:ea typeface="微软雅黑" charset="0"/>
                <a:cs typeface="微软雅黑" charset="0"/>
              </a:rPr>
              <a:t>interaction</a:t>
            </a:r>
            <a:r>
              <a:rPr kumimoji="1" lang="zh-CN" altLang="en-US" dirty="0" smtClean="0">
                <a:solidFill>
                  <a:srgbClr val="009051"/>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with</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them</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can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build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their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confidence,</a:t>
            </a:r>
            <a:r>
              <a:rPr kumimoji="1" lang="zh-CN" altLang="en-US" dirty="0" smtClean="0">
                <a:latin typeface="微软雅黑" charset="0"/>
                <a:ea typeface="微软雅黑" charset="0"/>
                <a:cs typeface="微软雅黑" charset="0"/>
              </a:rPr>
              <a:t> </a:t>
            </a:r>
            <a:r>
              <a:rPr kumimoji="1" lang="en-US" altLang="zh-CN" b="1" dirty="0" smtClean="0">
                <a:solidFill>
                  <a:srgbClr val="009051"/>
                </a:solidFill>
                <a:latin typeface="微软雅黑" charset="0"/>
                <a:ea typeface="微软雅黑" charset="0"/>
                <a:cs typeface="微软雅黑" charset="0"/>
              </a:rPr>
              <a:t>stimulate</a:t>
            </a:r>
            <a:r>
              <a:rPr kumimoji="1" lang="zh-CN" altLang="en-US" dirty="0" smtClean="0">
                <a:solidFill>
                  <a:srgbClr val="009051"/>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their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language</a:t>
            </a:r>
            <a:r>
              <a:rPr kumimoji="1" lang="zh-CN" altLang="en-US" dirty="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development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and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encourage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them</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to</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solve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problems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creatively.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It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can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also</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argued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that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some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children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not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mature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enough</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for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school</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before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age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of</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six</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seven.</a:t>
            </a:r>
            <a:r>
              <a:rPr kumimoji="1" lang="zh-CN" altLang="en-US" dirty="0" smtClean="0">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If</a:t>
            </a:r>
            <a:r>
              <a:rPr kumimoji="1" lang="zh-CN" altLang="en-US" dirty="0" smtClean="0">
                <a:solidFill>
                  <a:srgbClr val="FF9300"/>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attend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school</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too</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early,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they</a:t>
            </a:r>
            <a:r>
              <a:rPr kumimoji="1" lang="zh-CN" altLang="en-US" dirty="0" smtClean="0">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may</a:t>
            </a:r>
            <a:r>
              <a:rPr kumimoji="1" lang="zh-CN" altLang="en-US" dirty="0" smtClean="0">
                <a:solidFill>
                  <a:srgbClr val="FF9300"/>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develop</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behavior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problems</a:t>
            </a:r>
            <a:r>
              <a:rPr kumimoji="1" lang="zh-CN" altLang="en-US" dirty="0" smtClean="0">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such</a:t>
            </a:r>
            <a:r>
              <a:rPr kumimoji="1" lang="zh-CN" altLang="en-US" dirty="0" smtClean="0">
                <a:solidFill>
                  <a:srgbClr val="FF9300"/>
                </a:solidFill>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as</a:t>
            </a:r>
            <a:r>
              <a:rPr kumimoji="1" lang="zh-CN" altLang="en-US" dirty="0" smtClean="0">
                <a:solidFill>
                  <a:srgbClr val="FF9300"/>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being</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easily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distracted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and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breaking</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school</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rules.</a:t>
            </a:r>
          </a:p>
          <a:p>
            <a:pPr algn="just"/>
            <a:r>
              <a:rPr kumimoji="1" lang="zh-CN" altLang="en-US" dirty="0" smtClean="0">
                <a:latin typeface="微软雅黑" charset="0"/>
                <a:ea typeface="微软雅黑" charset="0"/>
                <a:cs typeface="微软雅黑" charset="0"/>
              </a:rPr>
              <a:t>  </a:t>
            </a:r>
            <a:endParaRPr kumimoji="1" lang="zh-CN" altLang="en-US" dirty="0">
              <a:latin typeface="微软雅黑" charset="0"/>
              <a:ea typeface="微软雅黑" charset="0"/>
              <a:cs typeface="微软雅黑" charset="0"/>
            </a:endParaRPr>
          </a:p>
        </p:txBody>
      </p:sp>
      <p:sp>
        <p:nvSpPr>
          <p:cNvPr id="3" name="文本框 2"/>
          <p:cNvSpPr txBox="1"/>
          <p:nvPr/>
        </p:nvSpPr>
        <p:spPr>
          <a:xfrm>
            <a:off x="4236548" y="1165754"/>
            <a:ext cx="4596131" cy="830997"/>
          </a:xfrm>
          <a:prstGeom prst="rect">
            <a:avLst/>
          </a:prstGeom>
          <a:noFill/>
        </p:spPr>
        <p:txBody>
          <a:bodyPr wrap="none" rtlCol="0">
            <a:spAutoFit/>
          </a:bodyPr>
          <a:lstStyle/>
          <a:p>
            <a:r>
              <a:rPr kumimoji="1" lang="zh-CN" altLang="en-US" sz="4800" b="1" dirty="0" smtClean="0">
                <a:solidFill>
                  <a:schemeClr val="tx1"/>
                </a:solidFill>
                <a:latin typeface="微软雅黑" charset="0"/>
                <a:ea typeface="微软雅黑" charset="0"/>
                <a:cs typeface="微软雅黑" charset="0"/>
              </a:rPr>
              <a:t>因果</a:t>
            </a:r>
            <a:r>
              <a:rPr kumimoji="1" lang="en-US" altLang="zh-CN" sz="4800" b="1" dirty="0" smtClean="0">
                <a:solidFill>
                  <a:schemeClr val="tx1"/>
                </a:solidFill>
                <a:latin typeface="微软雅黑" charset="0"/>
                <a:ea typeface="微软雅黑" charset="0"/>
                <a:cs typeface="微软雅黑" charset="0"/>
              </a:rPr>
              <a:t>+</a:t>
            </a:r>
            <a:r>
              <a:rPr kumimoji="1" lang="zh-CN" altLang="en-US" sz="4800" b="1" dirty="0" smtClean="0">
                <a:solidFill>
                  <a:schemeClr val="tx1"/>
                </a:solidFill>
                <a:latin typeface="微软雅黑" charset="0"/>
                <a:ea typeface="微软雅黑" charset="0"/>
                <a:cs typeface="微软雅黑" charset="0"/>
              </a:rPr>
              <a:t>对比</a:t>
            </a:r>
            <a:r>
              <a:rPr kumimoji="1" lang="en-US" altLang="zh-CN" sz="4800" b="1" dirty="0" smtClean="0">
                <a:solidFill>
                  <a:schemeClr val="tx1"/>
                </a:solidFill>
                <a:latin typeface="微软雅黑" charset="0"/>
                <a:ea typeface="微软雅黑" charset="0"/>
                <a:cs typeface="微软雅黑" charset="0"/>
              </a:rPr>
              <a:t>+</a:t>
            </a:r>
            <a:r>
              <a:rPr kumimoji="1" lang="zh-CN" altLang="en-US" sz="4800" b="1" dirty="0" smtClean="0">
                <a:solidFill>
                  <a:schemeClr val="tx1"/>
                </a:solidFill>
                <a:latin typeface="微软雅黑" charset="0"/>
                <a:ea typeface="微软雅黑" charset="0"/>
                <a:cs typeface="微软雅黑" charset="0"/>
              </a:rPr>
              <a:t>举例</a:t>
            </a:r>
            <a:endParaRPr kumimoji="1" lang="zh-CN" altLang="en-US" sz="4800" b="1" dirty="0">
              <a:solidFill>
                <a:schemeClr val="tx1"/>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68045" y="1059873"/>
            <a:ext cx="3279775" cy="768350"/>
          </a:xfrm>
          <a:prstGeom prst="rect">
            <a:avLst/>
          </a:prstGeom>
          <a:noFill/>
        </p:spPr>
        <p:txBody>
          <a:bodyPr wrap="none" rtlCol="0">
            <a:spAutoFit/>
          </a:bodyPr>
          <a:lstStyle/>
          <a:p>
            <a:r>
              <a:rPr kumimoji="1" lang="en-US" altLang="zh-CN" sz="4400" dirty="0" smtClean="0">
                <a:latin typeface="微软雅黑" charset="0"/>
                <a:ea typeface="微软雅黑" charset="0"/>
                <a:cs typeface="Arial" panose="020B0604020202090204" pitchFamily="34" charset="0"/>
              </a:rPr>
              <a:t>Homework</a:t>
            </a:r>
            <a:r>
              <a:rPr kumimoji="1" lang="zh-CN" altLang="en-US" sz="4400" dirty="0" smtClean="0">
                <a:latin typeface="微软雅黑" charset="0"/>
                <a:ea typeface="微软雅黑" charset="0"/>
                <a:cs typeface="Arial" panose="020B0604020202090204" pitchFamily="34" charset="0"/>
              </a:rPr>
              <a:t> </a:t>
            </a:r>
            <a:endParaRPr kumimoji="1" lang="zh-CN" altLang="en-US" sz="4400" dirty="0">
              <a:latin typeface="微软雅黑" charset="0"/>
              <a:ea typeface="微软雅黑" charset="0"/>
              <a:cs typeface="Arial" panose="020B0604020202090204" pitchFamily="34" charset="0"/>
            </a:endParaRPr>
          </a:p>
        </p:txBody>
      </p:sp>
      <p:sp>
        <p:nvSpPr>
          <p:cNvPr id="4" name="矩形 3"/>
          <p:cNvSpPr/>
          <p:nvPr/>
        </p:nvSpPr>
        <p:spPr>
          <a:xfrm>
            <a:off x="984548" y="2355382"/>
            <a:ext cx="10646768" cy="1815882"/>
          </a:xfrm>
          <a:prstGeom prst="rect">
            <a:avLst/>
          </a:prstGeom>
        </p:spPr>
        <p:txBody>
          <a:bodyPr wrap="square">
            <a:spAutoFit/>
          </a:bodyPr>
          <a:lstStyle/>
          <a:p>
            <a:pPr algn="just">
              <a:spcBef>
                <a:spcPts val="0"/>
              </a:spcBef>
            </a:pPr>
            <a:r>
              <a:rPr kumimoji="1" lang="en-US" altLang="zh-CN" sz="2800" dirty="0">
                <a:latin typeface="微软雅黑" charset="0"/>
                <a:ea typeface="微软雅黑" charset="0"/>
                <a:cs typeface="Arial" panose="020B0604020202090204" pitchFamily="34" charset="0"/>
              </a:rPr>
              <a:t>Employers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should</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give</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its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staff</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least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four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weeks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holidays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year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to</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make</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employees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better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their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jobs.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To</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what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extent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do</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you</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agree</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or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disagree?</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(2014.05.15</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&amp;</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2019.03.02</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&amp;</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2019.05.18)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custDataLst>
              <p:tags r:id="rId1"/>
            </p:custDataLst>
          </p:nvPr>
        </p:nvPicPr>
        <p:blipFill>
          <a:blip r:embed="rId8"/>
          <a:stretch>
            <a:fillRect/>
          </a:stretch>
        </p:blipFill>
        <p:spPr>
          <a:xfrm>
            <a:off x="0" y="1830070"/>
            <a:ext cx="6603365" cy="5880735"/>
          </a:xfrm>
          <a:prstGeom prst="rect">
            <a:avLst/>
          </a:prstGeom>
        </p:spPr>
      </p:pic>
      <p:pic>
        <p:nvPicPr>
          <p:cNvPr id="6" name="图片 5"/>
          <p:cNvPicPr>
            <a:picLocks noChangeAspect="1"/>
          </p:cNvPicPr>
          <p:nvPr>
            <p:custDataLst>
              <p:tags r:id="rId2"/>
            </p:custDataLst>
          </p:nvPr>
        </p:nvPicPr>
        <p:blipFill>
          <a:blip r:embed="rId9"/>
          <a:stretch>
            <a:fillRect/>
          </a:stretch>
        </p:blipFill>
        <p:spPr>
          <a:xfrm>
            <a:off x="6431280" y="2641600"/>
            <a:ext cx="6601460" cy="3121660"/>
          </a:xfrm>
          <a:prstGeom prst="rect">
            <a:avLst/>
          </a:prstGeom>
        </p:spPr>
      </p:pic>
      <p:pic>
        <p:nvPicPr>
          <p:cNvPr id="9" name="图片 8"/>
          <p:cNvPicPr>
            <a:picLocks noChangeAspect="1"/>
          </p:cNvPicPr>
          <p:nvPr>
            <p:custDataLst>
              <p:tags r:id="rId3"/>
            </p:custDataLst>
          </p:nvPr>
        </p:nvPicPr>
        <p:blipFill>
          <a:blip r:embed="rId10"/>
          <a:stretch>
            <a:fillRect/>
          </a:stretch>
        </p:blipFill>
        <p:spPr>
          <a:xfrm>
            <a:off x="6412230" y="5763260"/>
            <a:ext cx="6620510" cy="3594735"/>
          </a:xfrm>
          <a:prstGeom prst="rect">
            <a:avLst/>
          </a:prstGeom>
        </p:spPr>
      </p:pic>
      <p:sp>
        <p:nvSpPr>
          <p:cNvPr id="12" name="矩形 11"/>
          <p:cNvSpPr/>
          <p:nvPr>
            <p:custDataLst>
              <p:tags r:id="rId4"/>
            </p:custDataLst>
          </p:nvPr>
        </p:nvSpPr>
        <p:spPr>
          <a:xfrm>
            <a:off x="7178675" y="3448050"/>
            <a:ext cx="5422265" cy="820420"/>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3" name="矩形 12"/>
          <p:cNvSpPr/>
          <p:nvPr>
            <p:custDataLst>
              <p:tags r:id="rId5"/>
            </p:custDataLst>
          </p:nvPr>
        </p:nvSpPr>
        <p:spPr>
          <a:xfrm>
            <a:off x="7178675" y="7190740"/>
            <a:ext cx="5688965" cy="768350"/>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4" name="文本框 13"/>
          <p:cNvSpPr txBox="1"/>
          <p:nvPr/>
        </p:nvSpPr>
        <p:spPr>
          <a:xfrm>
            <a:off x="4518660" y="445770"/>
            <a:ext cx="5960745" cy="768350"/>
          </a:xfrm>
          <a:prstGeom prst="rect">
            <a:avLst/>
          </a:prstGeom>
          <a:noFill/>
        </p:spPr>
        <p:txBody>
          <a:bodyPr wrap="square" rtlCol="0">
            <a:spAutoFit/>
          </a:bodyPr>
          <a:lstStyle/>
          <a:p>
            <a:r>
              <a:rPr lang="en-US" altLang="zh-CN" sz="4400" b="1">
                <a:solidFill>
                  <a:srgbClr val="C00000"/>
                </a:solidFill>
                <a:cs typeface="黑体-简" panose="02000000000000000000" charset="-122"/>
              </a:rPr>
              <a:t>1.</a:t>
            </a:r>
            <a:r>
              <a:rPr lang="zh-CN" altLang="en-US" sz="4400" b="1">
                <a:solidFill>
                  <a:srgbClr val="C00000"/>
                </a:solidFill>
                <a:cs typeface="黑体-简" panose="02000000000000000000" charset="-122"/>
              </a:rPr>
              <a:t>关于论证的评分标准</a:t>
            </a:r>
          </a:p>
        </p:txBody>
      </p:sp>
      <p:sp>
        <p:nvSpPr>
          <p:cNvPr id="16" name="矩形 15"/>
          <p:cNvSpPr/>
          <p:nvPr/>
        </p:nvSpPr>
        <p:spPr>
          <a:xfrm>
            <a:off x="807085" y="3681095"/>
            <a:ext cx="4662805" cy="42735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7" name="矩形 16"/>
          <p:cNvSpPr/>
          <p:nvPr>
            <p:custDataLst>
              <p:tags r:id="rId6"/>
            </p:custDataLst>
          </p:nvPr>
        </p:nvSpPr>
        <p:spPr>
          <a:xfrm>
            <a:off x="807085" y="6235065"/>
            <a:ext cx="4344670" cy="42735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Tree>
  </p:cSld>
  <p:clrMapOvr>
    <a:masterClrMapping/>
  </p:clrMapOvr>
  <p:transition spd="slow"/>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346910" y="2714474"/>
            <a:ext cx="8191748" cy="4070130"/>
            <a:chOff x="3696" y="4991"/>
            <a:chExt cx="12900" cy="6410"/>
          </a:xfrm>
        </p:grpSpPr>
        <p:sp>
          <p:nvSpPr>
            <p:cNvPr id="2" name="矩形 1"/>
            <p:cNvSpPr/>
            <p:nvPr/>
          </p:nvSpPr>
          <p:spPr>
            <a:xfrm>
              <a:off x="8184" y="4991"/>
              <a:ext cx="3557" cy="13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
                <a:latin typeface="微软雅黑" charset="0"/>
                <a:ea typeface="微软雅黑" charset="0"/>
                <a:cs typeface="黑体-简" panose="02000000000000000000" charset="-122"/>
              </a:endParaRPr>
            </a:p>
          </p:txBody>
        </p:sp>
        <p:sp>
          <p:nvSpPr>
            <p:cNvPr id="3" name="文本框 2"/>
            <p:cNvSpPr txBox="1"/>
            <p:nvPr/>
          </p:nvSpPr>
          <p:spPr>
            <a:xfrm>
              <a:off x="9010" y="5054"/>
              <a:ext cx="1716" cy="1085"/>
            </a:xfrm>
            <a:prstGeom prst="rect">
              <a:avLst/>
            </a:prstGeom>
            <a:noFill/>
          </p:spPr>
          <p:txBody>
            <a:bodyPr wrap="none" rtlCol="0">
              <a:spAutoFit/>
            </a:bodyPr>
            <a:lstStyle/>
            <a:p>
              <a:pPr>
                <a:lnSpc>
                  <a:spcPct val="130000"/>
                </a:lnSpc>
              </a:pPr>
              <a:r>
                <a:rPr lang="en-US" altLang="zh-CN" sz="2985" b="1" dirty="0" smtClean="0">
                  <a:latin typeface="微软雅黑" charset="0"/>
                  <a:ea typeface="微软雅黑" charset="0"/>
                  <a:cs typeface="黑体-简" panose="02000000000000000000" charset="-122"/>
                </a:rPr>
                <a:t>topic</a:t>
              </a:r>
            </a:p>
          </p:txBody>
        </p:sp>
        <p:sp>
          <p:nvSpPr>
            <p:cNvPr id="4" name="矩形 3"/>
            <p:cNvSpPr/>
            <p:nvPr/>
          </p:nvSpPr>
          <p:spPr>
            <a:xfrm>
              <a:off x="4058" y="7133"/>
              <a:ext cx="3557" cy="13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
                <a:latin typeface="微软雅黑" charset="0"/>
                <a:ea typeface="微软雅黑" charset="0"/>
                <a:cs typeface="黑体-简" panose="02000000000000000000" charset="-122"/>
              </a:endParaRPr>
            </a:p>
          </p:txBody>
        </p:sp>
        <p:sp>
          <p:nvSpPr>
            <p:cNvPr id="5" name="文本框 4"/>
            <p:cNvSpPr txBox="1"/>
            <p:nvPr/>
          </p:nvSpPr>
          <p:spPr>
            <a:xfrm>
              <a:off x="4281" y="7196"/>
              <a:ext cx="3311" cy="1085"/>
            </a:xfrm>
            <a:prstGeom prst="rect">
              <a:avLst/>
            </a:prstGeom>
            <a:noFill/>
          </p:spPr>
          <p:txBody>
            <a:bodyPr wrap="none" rtlCol="0">
              <a:spAutoFit/>
            </a:bodyPr>
            <a:lstStyle/>
            <a:p>
              <a:pPr>
                <a:lnSpc>
                  <a:spcPct val="130000"/>
                </a:lnSpc>
              </a:pPr>
              <a:r>
                <a:rPr lang="en-US" altLang="zh-CN" sz="2985" b="1" dirty="0" smtClean="0">
                  <a:latin typeface="微软雅黑" charset="0"/>
                  <a:ea typeface="微软雅黑" charset="0"/>
                  <a:cs typeface="黑体-简" panose="02000000000000000000" charset="-122"/>
                </a:rPr>
                <a:t>sub-topic1</a:t>
              </a:r>
            </a:p>
          </p:txBody>
        </p:sp>
        <p:sp>
          <p:nvSpPr>
            <p:cNvPr id="6" name="矩形 5"/>
            <p:cNvSpPr/>
            <p:nvPr/>
          </p:nvSpPr>
          <p:spPr>
            <a:xfrm>
              <a:off x="8156" y="7133"/>
              <a:ext cx="3557" cy="13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
                <a:latin typeface="微软雅黑" charset="0"/>
                <a:ea typeface="微软雅黑" charset="0"/>
                <a:cs typeface="黑体-简" panose="02000000000000000000" charset="-122"/>
              </a:endParaRPr>
            </a:p>
          </p:txBody>
        </p:sp>
        <p:sp>
          <p:nvSpPr>
            <p:cNvPr id="7" name="文本框 6"/>
            <p:cNvSpPr txBox="1"/>
            <p:nvPr/>
          </p:nvSpPr>
          <p:spPr>
            <a:xfrm>
              <a:off x="8379" y="7196"/>
              <a:ext cx="3311" cy="1085"/>
            </a:xfrm>
            <a:prstGeom prst="rect">
              <a:avLst/>
            </a:prstGeom>
            <a:noFill/>
          </p:spPr>
          <p:txBody>
            <a:bodyPr wrap="none" rtlCol="0">
              <a:spAutoFit/>
            </a:bodyPr>
            <a:lstStyle/>
            <a:p>
              <a:pPr>
                <a:lnSpc>
                  <a:spcPct val="130000"/>
                </a:lnSpc>
              </a:pPr>
              <a:r>
                <a:rPr lang="en-US" altLang="zh-CN" sz="2985" b="1" dirty="0" smtClean="0">
                  <a:latin typeface="微软雅黑" charset="0"/>
                  <a:ea typeface="微软雅黑" charset="0"/>
                  <a:cs typeface="黑体-简" panose="02000000000000000000" charset="-122"/>
                </a:rPr>
                <a:t>sub-topic2</a:t>
              </a:r>
            </a:p>
          </p:txBody>
        </p:sp>
        <p:sp>
          <p:nvSpPr>
            <p:cNvPr id="8" name="矩形 7"/>
            <p:cNvSpPr/>
            <p:nvPr/>
          </p:nvSpPr>
          <p:spPr>
            <a:xfrm>
              <a:off x="12255" y="7133"/>
              <a:ext cx="3557" cy="13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
                <a:latin typeface="微软雅黑" charset="0"/>
                <a:ea typeface="微软雅黑" charset="0"/>
                <a:cs typeface="黑体-简" panose="02000000000000000000" charset="-122"/>
              </a:endParaRPr>
            </a:p>
          </p:txBody>
        </p:sp>
        <p:sp>
          <p:nvSpPr>
            <p:cNvPr id="9" name="文本框 8"/>
            <p:cNvSpPr txBox="1"/>
            <p:nvPr/>
          </p:nvSpPr>
          <p:spPr>
            <a:xfrm>
              <a:off x="12478" y="7196"/>
              <a:ext cx="3311" cy="1085"/>
            </a:xfrm>
            <a:prstGeom prst="rect">
              <a:avLst/>
            </a:prstGeom>
            <a:noFill/>
          </p:spPr>
          <p:txBody>
            <a:bodyPr wrap="none" rtlCol="0">
              <a:spAutoFit/>
            </a:bodyPr>
            <a:lstStyle/>
            <a:p>
              <a:pPr>
                <a:lnSpc>
                  <a:spcPct val="130000"/>
                </a:lnSpc>
              </a:pPr>
              <a:r>
                <a:rPr lang="en-US" altLang="zh-CN" sz="2985" b="1" dirty="0" smtClean="0">
                  <a:latin typeface="微软雅黑" charset="0"/>
                  <a:ea typeface="微软雅黑" charset="0"/>
                  <a:cs typeface="黑体-简" panose="02000000000000000000" charset="-122"/>
                </a:rPr>
                <a:t>sub-topic3</a:t>
              </a:r>
            </a:p>
          </p:txBody>
        </p:sp>
        <p:sp>
          <p:nvSpPr>
            <p:cNvPr id="10" name="矩形 9"/>
            <p:cNvSpPr/>
            <p:nvPr/>
          </p:nvSpPr>
          <p:spPr>
            <a:xfrm>
              <a:off x="3696" y="9303"/>
              <a:ext cx="4128" cy="209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
                <a:latin typeface="微软雅黑" charset="0"/>
                <a:ea typeface="微软雅黑" charset="0"/>
                <a:cs typeface="黑体-简" panose="02000000000000000000" charset="-122"/>
              </a:endParaRPr>
            </a:p>
          </p:txBody>
        </p:sp>
        <p:sp>
          <p:nvSpPr>
            <p:cNvPr id="11" name="文本框 10"/>
            <p:cNvSpPr txBox="1"/>
            <p:nvPr/>
          </p:nvSpPr>
          <p:spPr>
            <a:xfrm>
              <a:off x="4106" y="9245"/>
              <a:ext cx="3409" cy="2026"/>
            </a:xfrm>
            <a:prstGeom prst="rect">
              <a:avLst/>
            </a:prstGeom>
            <a:noFill/>
          </p:spPr>
          <p:txBody>
            <a:bodyPr wrap="none" rtlCol="0">
              <a:spAutoFit/>
            </a:bodyPr>
            <a:lstStyle/>
            <a:p>
              <a:pPr algn="ctr">
                <a:lnSpc>
                  <a:spcPct val="130000"/>
                </a:lnSpc>
              </a:pPr>
              <a:r>
                <a:rPr lang="en-US" altLang="zh-CN" sz="2985" b="1" dirty="0" smtClean="0">
                  <a:latin typeface="微软雅黑" charset="0"/>
                  <a:ea typeface="微软雅黑" charset="0"/>
                  <a:cs typeface="黑体-简" panose="02000000000000000000" charset="-122"/>
                </a:rPr>
                <a:t>supporting</a:t>
              </a:r>
            </a:p>
            <a:p>
              <a:pPr algn="ctr">
                <a:lnSpc>
                  <a:spcPct val="130000"/>
                </a:lnSpc>
              </a:pPr>
              <a:r>
                <a:rPr lang="en-US" altLang="zh-CN" sz="2985" b="1" dirty="0" smtClean="0">
                  <a:latin typeface="微软雅黑" charset="0"/>
                  <a:ea typeface="微软雅黑" charset="0"/>
                  <a:cs typeface="黑体-简" panose="02000000000000000000" charset="-122"/>
                </a:rPr>
                <a:t>details</a:t>
              </a:r>
            </a:p>
          </p:txBody>
        </p:sp>
        <p:sp>
          <p:nvSpPr>
            <p:cNvPr id="12" name="矩形 11"/>
            <p:cNvSpPr/>
            <p:nvPr/>
          </p:nvSpPr>
          <p:spPr>
            <a:xfrm>
              <a:off x="8008" y="9275"/>
              <a:ext cx="4128" cy="209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
                <a:latin typeface="微软雅黑" charset="0"/>
                <a:ea typeface="微软雅黑" charset="0"/>
                <a:cs typeface="黑体-简" panose="02000000000000000000" charset="-122"/>
              </a:endParaRPr>
            </a:p>
          </p:txBody>
        </p:sp>
        <p:sp>
          <p:nvSpPr>
            <p:cNvPr id="13" name="文本框 12"/>
            <p:cNvSpPr txBox="1"/>
            <p:nvPr/>
          </p:nvSpPr>
          <p:spPr>
            <a:xfrm>
              <a:off x="8419" y="9218"/>
              <a:ext cx="3409" cy="2026"/>
            </a:xfrm>
            <a:prstGeom prst="rect">
              <a:avLst/>
            </a:prstGeom>
            <a:noFill/>
          </p:spPr>
          <p:txBody>
            <a:bodyPr wrap="none" rtlCol="0">
              <a:spAutoFit/>
            </a:bodyPr>
            <a:lstStyle/>
            <a:p>
              <a:pPr algn="ctr">
                <a:lnSpc>
                  <a:spcPct val="130000"/>
                </a:lnSpc>
              </a:pPr>
              <a:r>
                <a:rPr lang="en-US" altLang="zh-CN" sz="2985" b="1" dirty="0" smtClean="0">
                  <a:latin typeface="微软雅黑" charset="0"/>
                  <a:ea typeface="微软雅黑" charset="0"/>
                  <a:cs typeface="黑体-简" panose="02000000000000000000" charset="-122"/>
                </a:rPr>
                <a:t>supporting</a:t>
              </a:r>
            </a:p>
            <a:p>
              <a:pPr algn="ctr">
                <a:lnSpc>
                  <a:spcPct val="130000"/>
                </a:lnSpc>
              </a:pPr>
              <a:r>
                <a:rPr lang="en-US" altLang="zh-CN" sz="2985" b="1" dirty="0" smtClean="0">
                  <a:latin typeface="微软雅黑" charset="0"/>
                  <a:ea typeface="微软雅黑" charset="0"/>
                  <a:cs typeface="黑体-简" panose="02000000000000000000" charset="-122"/>
                </a:rPr>
                <a:t>details</a:t>
              </a:r>
            </a:p>
          </p:txBody>
        </p:sp>
        <p:sp>
          <p:nvSpPr>
            <p:cNvPr id="14" name="矩形 13"/>
            <p:cNvSpPr/>
            <p:nvPr/>
          </p:nvSpPr>
          <p:spPr>
            <a:xfrm>
              <a:off x="12469" y="9275"/>
              <a:ext cx="4128" cy="209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
                <a:latin typeface="微软雅黑" charset="0"/>
                <a:ea typeface="微软雅黑" charset="0"/>
                <a:cs typeface="黑体-简" panose="02000000000000000000" charset="-122"/>
              </a:endParaRPr>
            </a:p>
          </p:txBody>
        </p:sp>
        <p:sp>
          <p:nvSpPr>
            <p:cNvPr id="15" name="文本框 14"/>
            <p:cNvSpPr txBox="1"/>
            <p:nvPr/>
          </p:nvSpPr>
          <p:spPr>
            <a:xfrm>
              <a:off x="12879" y="9218"/>
              <a:ext cx="3409" cy="2026"/>
            </a:xfrm>
            <a:prstGeom prst="rect">
              <a:avLst/>
            </a:prstGeom>
            <a:noFill/>
          </p:spPr>
          <p:txBody>
            <a:bodyPr wrap="none" rtlCol="0">
              <a:spAutoFit/>
            </a:bodyPr>
            <a:lstStyle/>
            <a:p>
              <a:pPr algn="ctr">
                <a:lnSpc>
                  <a:spcPct val="130000"/>
                </a:lnSpc>
              </a:pPr>
              <a:r>
                <a:rPr lang="en-US" altLang="zh-CN" sz="2985" b="1" dirty="0" smtClean="0">
                  <a:latin typeface="微软雅黑" charset="0"/>
                  <a:ea typeface="微软雅黑" charset="0"/>
                  <a:cs typeface="黑体-简" panose="02000000000000000000" charset="-122"/>
                </a:rPr>
                <a:t>supporting</a:t>
              </a:r>
            </a:p>
            <a:p>
              <a:pPr algn="ctr">
                <a:lnSpc>
                  <a:spcPct val="130000"/>
                </a:lnSpc>
              </a:pPr>
              <a:r>
                <a:rPr lang="en-US" altLang="zh-CN" sz="2985" b="1" dirty="0" smtClean="0">
                  <a:latin typeface="微软雅黑" charset="0"/>
                  <a:ea typeface="微软雅黑" charset="0"/>
                  <a:cs typeface="黑体-简" panose="02000000000000000000" charset="-122"/>
                </a:rPr>
                <a:t>details</a:t>
              </a:r>
            </a:p>
          </p:txBody>
        </p:sp>
        <p:cxnSp>
          <p:nvCxnSpPr>
            <p:cNvPr id="16" name="直接箭头连接符 15"/>
            <p:cNvCxnSpPr/>
            <p:nvPr/>
          </p:nvCxnSpPr>
          <p:spPr>
            <a:xfrm flipH="1">
              <a:off x="5522" y="6229"/>
              <a:ext cx="2540" cy="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9974" y="6413"/>
              <a:ext cx="54" cy="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1861" y="6108"/>
              <a:ext cx="2388" cy="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751" y="8431"/>
              <a:ext cx="0" cy="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0003" y="8414"/>
              <a:ext cx="25" cy="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4343" y="8414"/>
              <a:ext cx="25" cy="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custDataLst>
              <p:tags r:id="rId2"/>
            </p:custDataLst>
          </p:nvPr>
        </p:nvSpPr>
        <p:spPr>
          <a:xfrm>
            <a:off x="3415030" y="1214120"/>
            <a:ext cx="5960745" cy="768350"/>
          </a:xfrm>
          <a:prstGeom prst="rect">
            <a:avLst/>
          </a:prstGeom>
          <a:noFill/>
        </p:spPr>
        <p:txBody>
          <a:bodyPr wrap="square" rtlCol="0">
            <a:spAutoFit/>
          </a:bodyPr>
          <a:lstStyle/>
          <a:p>
            <a:r>
              <a:rPr lang="zh-CN" altLang="en-US" sz="4400" b="1">
                <a:solidFill>
                  <a:srgbClr val="C00000"/>
                </a:solidFill>
                <a:latin typeface="微软雅黑" charset="0"/>
                <a:ea typeface="微软雅黑" charset="0"/>
                <a:cs typeface="黑体-简" panose="02000000000000000000" charset="-122"/>
              </a:rPr>
              <a:t>议论文基本逻辑结构</a:t>
            </a:r>
          </a:p>
        </p:txBody>
      </p:sp>
      <p:sp>
        <p:nvSpPr>
          <p:cNvPr id="34" name="矩形 33"/>
          <p:cNvSpPr/>
          <p:nvPr>
            <p:custDataLst>
              <p:tags r:id="rId3"/>
            </p:custDataLst>
          </p:nvPr>
        </p:nvSpPr>
        <p:spPr>
          <a:xfrm>
            <a:off x="2180590" y="5372735"/>
            <a:ext cx="8508365" cy="1522730"/>
          </a:xfrm>
          <a:prstGeom prst="rect">
            <a:avLst/>
          </a:prstGeom>
          <a:ln>
            <a:solidFill>
              <a:srgbClr val="FF000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微软雅黑" charset="0"/>
              <a:ea typeface="微软雅黑" charset="0"/>
              <a:cs typeface="黑体-简" panose="02000000000000000000" charset="-122"/>
            </a:endParaRPr>
          </a:p>
        </p:txBody>
      </p:sp>
      <p:sp>
        <p:nvSpPr>
          <p:cNvPr id="35" name="文本框 34"/>
          <p:cNvSpPr txBox="1"/>
          <p:nvPr/>
        </p:nvSpPr>
        <p:spPr>
          <a:xfrm>
            <a:off x="4435475" y="7178040"/>
            <a:ext cx="4335145" cy="645160"/>
          </a:xfrm>
          <a:prstGeom prst="rect">
            <a:avLst/>
          </a:prstGeom>
          <a:noFill/>
        </p:spPr>
        <p:txBody>
          <a:bodyPr wrap="square" rtlCol="0">
            <a:spAutoFit/>
          </a:bodyPr>
          <a:lstStyle/>
          <a:p>
            <a:r>
              <a:rPr lang="zh-CN" altLang="en-US" b="1">
                <a:solidFill>
                  <a:srgbClr val="FF0000"/>
                </a:solidFill>
                <a:latin typeface="微软雅黑" charset="0"/>
                <a:ea typeface="微软雅黑" charset="0"/>
                <a:cs typeface="黑体-简" panose="02000000000000000000" charset="-122"/>
              </a:rPr>
              <a:t>论证过程</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194725" y="3266101"/>
            <a:ext cx="5990336" cy="5137573"/>
          </a:xfrm>
          <a:prstGeom prst="rect">
            <a:avLst/>
          </a:prstGeom>
        </p:spPr>
        <p:txBody>
          <a:bodyPr vert="horz" lIns="97536" tIns="48768" rIns="97536" bIns="48768"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charset="-122"/>
              <a:buChar char="￮"/>
            </a:pPr>
            <a:endParaRPr lang="en-US" altLang="zh-CN"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1.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关于论证的评分标准</a:t>
            </a:r>
            <a:endParaRPr lang="zh-CN" altLang="en-US"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rgbClr val="FF0000"/>
                </a:solidFill>
                <a:latin typeface="微软雅黑" charset="0"/>
                <a:ea typeface="微软雅黑" charset="0"/>
                <a:cs typeface="微软雅黑" charset="0"/>
              </a:rPr>
              <a:t>2. </a:t>
            </a:r>
            <a:r>
              <a:rPr lang="zh-CN" altLang="en-US" sz="2985">
                <a:solidFill>
                  <a:srgbClr val="FF0000"/>
                </a:solidFill>
                <a:effectLst>
                  <a:outerShdw blurRad="38100" dist="38100" dir="2700000" algn="tl">
                    <a:srgbClr val="000000">
                      <a:alpha val="43137"/>
                    </a:srgbClr>
                  </a:outerShdw>
                </a:effectLst>
                <a:latin typeface="微软雅黑" charset="0"/>
                <a:ea typeface="微软雅黑" charset="0"/>
                <a:cs typeface="微软雅黑" charset="0"/>
                <a:sym typeface="+mn-ea"/>
              </a:rPr>
              <a:t>常用论证方法</a:t>
            </a:r>
            <a:endParaRPr lang="en-US" altLang="zh-CN" sz="2985" dirty="0">
              <a:solidFill>
                <a:srgbClr val="FF0000"/>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3.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论证方法的结合使用</a:t>
            </a:r>
            <a:endParaRPr lang="zh-CN" altLang="en-US" sz="2985">
              <a:effectLst>
                <a:outerShdw blurRad="38100" dist="38100" dir="2700000" algn="tl">
                  <a:srgbClr val="000000">
                    <a:alpha val="43137"/>
                  </a:srgbClr>
                </a:outerShdw>
              </a:effectLst>
              <a:latin typeface="微软雅黑" charset="0"/>
              <a:ea typeface="微软雅黑" charset="0"/>
              <a:cs typeface="微软雅黑" charset="0"/>
            </a:endParaRPr>
          </a:p>
          <a:p>
            <a:pPr algn="l">
              <a:lnSpc>
                <a:spcPct val="150000"/>
              </a:lnSpc>
              <a:buClr>
                <a:srgbClr val="C00000"/>
              </a:buClr>
              <a:buFont typeface="微软雅黑" charset="-122"/>
              <a:buChar char="￮"/>
            </a:pPr>
            <a:endParaRPr lang="zh-CN" altLang="en-US" sz="2985"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41325" y="1702207"/>
            <a:ext cx="11297920" cy="1413934"/>
          </a:xfrm>
          <a:prstGeom prst="rect">
            <a:avLst/>
          </a:prstGeom>
        </p:spPr>
        <p:txBody>
          <a:bodyPr vert="horz" lIns="97536" tIns="48768" rIns="97536" bIns="4876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840" dirty="0">
                <a:latin typeface="微软雅黑" charset="0"/>
                <a:ea typeface="微软雅黑" charset="0"/>
                <a:cs typeface="Times New Roman" panose="02020503050405090304" pitchFamily="18" charset="0"/>
                <a:sym typeface="+mn-ea"/>
              </a:rPr>
              <a:t>IELTS WRITING  </a:t>
            </a:r>
            <a:br>
              <a:rPr lang="en-US" altLang="zh-CN" sz="3840" dirty="0">
                <a:latin typeface="微软雅黑" charset="0"/>
                <a:ea typeface="微软雅黑" charset="0"/>
                <a:cs typeface="Times New Roman" panose="02020503050405090304" pitchFamily="18" charset="0"/>
                <a:sym typeface="+mn-ea"/>
              </a:rPr>
            </a:br>
            <a:r>
              <a:rPr lang="en-US" altLang="zh-CN" sz="3840" dirty="0">
                <a:latin typeface="微软雅黑" charset="0"/>
                <a:ea typeface="微软雅黑" charset="0"/>
                <a:cs typeface="Times New Roman" panose="02020503050405090304" pitchFamily="18" charset="0"/>
              </a:rPr>
              <a:t>LESSON 7</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nvSpPr>
        <p:spPr>
          <a:xfrm>
            <a:off x="3751025" y="1643324"/>
            <a:ext cx="6235700" cy="1052830"/>
          </a:xfrm>
          <a:prstGeom prst="rect">
            <a:avLst/>
          </a:prstGeom>
          <a:ln w="12700">
            <a:miter lim="400000"/>
          </a:ln>
        </p:spPr>
        <p:txBody>
          <a:bodyPr wrap="none" lIns="65023" tIns="65023" rIns="65023" bIns="65023">
            <a:spAutoFit/>
          </a:bodyPr>
          <a:lstStyle>
            <a:lvl1pPr algn="l" defTabSz="1300480">
              <a:defRPr sz="62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lang="zh-CN" altLang="en-US" sz="6000" b="1">
                <a:solidFill>
                  <a:srgbClr val="C00000"/>
                </a:solidFill>
                <a:latin typeface="微软雅黑" charset="0"/>
                <a:ea typeface="微软雅黑" charset="0"/>
                <a:cs typeface="微软雅黑" charset="0"/>
                <a:sym typeface="黑体-简" panose="02000000000000000000" charset="-122"/>
              </a:rPr>
              <a:t>三大常用论证方法</a:t>
            </a:r>
          </a:p>
        </p:txBody>
      </p:sp>
      <p:sp>
        <p:nvSpPr>
          <p:cNvPr id="173" name="Shape 173"/>
          <p:cNvSpPr/>
          <p:nvPr/>
        </p:nvSpPr>
        <p:spPr>
          <a:xfrm>
            <a:off x="1965960" y="3669030"/>
            <a:ext cx="9072245" cy="2899410"/>
          </a:xfrm>
          <a:prstGeom prst="rect">
            <a:avLst/>
          </a:prstGeom>
          <a:ln w="12700">
            <a:miter lim="400000"/>
          </a:ln>
        </p:spPr>
        <p:txBody>
          <a:bodyPr wrap="square" lIns="65023" tIns="65023" rIns="65023" bIns="65023">
            <a:spAutoFit/>
          </a:bodyPr>
          <a:lstStyle/>
          <a:p>
            <a:pPr algn="l" defTabSz="1300480">
              <a:lnSpc>
                <a:spcPct val="150000"/>
              </a:lnSpc>
              <a:defRPr sz="4400" b="1">
                <a:solidFill>
                  <a:srgbClr val="558ED5"/>
                </a:solidFill>
                <a:latin typeface="Arial" panose="020B0604020202090204"/>
                <a:ea typeface="Arial" panose="020B0604020202090204"/>
                <a:cs typeface="Arial" panose="020B0604020202090204"/>
                <a:sym typeface="Arial" panose="020B0604020202090204"/>
              </a:defRPr>
            </a:pPr>
            <a:r>
              <a:rPr sz="4000" dirty="0">
                <a:solidFill>
                  <a:schemeClr val="tx1"/>
                </a:solidFill>
                <a:latin typeface="微软雅黑" charset="0"/>
                <a:ea typeface="微软雅黑" charset="0"/>
                <a:cs typeface="Arial" panose="020B0604020202090204" pitchFamily="34" charset="0"/>
                <a:sym typeface="黑体-简" panose="02000000000000000000" charset="-122"/>
              </a:rPr>
              <a:t>Development by </a:t>
            </a:r>
            <a:r>
              <a:rPr sz="4000" dirty="0" smtClean="0">
                <a:solidFill>
                  <a:srgbClr val="009051"/>
                </a:solidFill>
                <a:latin typeface="微软雅黑" charset="0"/>
                <a:ea typeface="微软雅黑" charset="0"/>
                <a:cs typeface="Arial" panose="020B0604020202090204" pitchFamily="34" charset="0"/>
                <a:sym typeface="黑体-简" panose="02000000000000000000" charset="-122"/>
              </a:rPr>
              <a:t>Reason</a:t>
            </a:r>
            <a:endParaRPr sz="4000" b="0" dirty="0">
              <a:solidFill>
                <a:srgbClr val="009051"/>
              </a:solidFill>
              <a:latin typeface="微软雅黑" charset="0"/>
              <a:ea typeface="微软雅黑" charset="0"/>
              <a:cs typeface="Arial" panose="020B0604020202090204" pitchFamily="34" charset="0"/>
              <a:sym typeface="黑体-简" panose="02000000000000000000" charset="-122"/>
            </a:endParaRPr>
          </a:p>
          <a:p>
            <a:pPr algn="l" defTabSz="1300480">
              <a:lnSpc>
                <a:spcPct val="150000"/>
              </a:lnSpc>
              <a:defRPr sz="4400" b="1">
                <a:solidFill>
                  <a:srgbClr val="558ED5"/>
                </a:solidFill>
                <a:latin typeface="Arial" panose="020B0604020202090204"/>
                <a:ea typeface="Arial" panose="020B0604020202090204"/>
                <a:cs typeface="Arial" panose="020B0604020202090204"/>
                <a:sym typeface="Arial" panose="020B0604020202090204"/>
              </a:defRPr>
            </a:pPr>
            <a:r>
              <a:rPr sz="4000" dirty="0">
                <a:solidFill>
                  <a:schemeClr val="tx1"/>
                </a:solidFill>
                <a:latin typeface="微软雅黑" charset="0"/>
                <a:ea typeface="微软雅黑" charset="0"/>
                <a:cs typeface="Arial" panose="020B0604020202090204" pitchFamily="34" charset="0"/>
                <a:sym typeface="黑体-简" panose="02000000000000000000" charset="-122"/>
              </a:rPr>
              <a:t>Development by </a:t>
            </a:r>
            <a:r>
              <a:rPr sz="4000" dirty="0" smtClean="0">
                <a:solidFill>
                  <a:srgbClr val="009051"/>
                </a:solidFill>
                <a:latin typeface="微软雅黑" charset="0"/>
                <a:ea typeface="微软雅黑" charset="0"/>
                <a:cs typeface="Arial" panose="020B0604020202090204" pitchFamily="34" charset="0"/>
                <a:sym typeface="黑体-简" panose="02000000000000000000" charset="-122"/>
              </a:rPr>
              <a:t>Exemplification</a:t>
            </a:r>
            <a:endParaRPr sz="4000" b="0" dirty="0">
              <a:solidFill>
                <a:srgbClr val="009051"/>
              </a:solidFill>
              <a:latin typeface="微软雅黑" charset="0"/>
              <a:ea typeface="微软雅黑" charset="0"/>
              <a:cs typeface="Arial" panose="020B0604020202090204" pitchFamily="34" charset="0"/>
              <a:sym typeface="黑体-简" panose="02000000000000000000" charset="-122"/>
            </a:endParaRPr>
          </a:p>
          <a:p>
            <a:pPr algn="l" defTabSz="1300480">
              <a:lnSpc>
                <a:spcPct val="150000"/>
              </a:lnSpc>
              <a:defRPr sz="4400" b="1">
                <a:solidFill>
                  <a:srgbClr val="558ED5"/>
                </a:solidFill>
                <a:latin typeface="Arial" panose="020B0604020202090204"/>
                <a:ea typeface="Arial" panose="020B0604020202090204"/>
                <a:cs typeface="Arial" panose="020B0604020202090204"/>
                <a:sym typeface="Arial" panose="020B0604020202090204"/>
              </a:defRPr>
            </a:pPr>
            <a:r>
              <a:rPr sz="4000" dirty="0">
                <a:solidFill>
                  <a:schemeClr val="tx1"/>
                </a:solidFill>
                <a:latin typeface="微软雅黑" charset="0"/>
                <a:ea typeface="微软雅黑" charset="0"/>
                <a:cs typeface="Arial" panose="020B0604020202090204" pitchFamily="34" charset="0"/>
                <a:sym typeface="黑体-简" panose="02000000000000000000" charset="-122"/>
              </a:rPr>
              <a:t>Development by </a:t>
            </a:r>
            <a:r>
              <a:rPr sz="4000" dirty="0" smtClean="0">
                <a:solidFill>
                  <a:srgbClr val="009051"/>
                </a:solidFill>
                <a:latin typeface="微软雅黑" charset="0"/>
                <a:ea typeface="微软雅黑" charset="0"/>
                <a:cs typeface="Arial" panose="020B0604020202090204" pitchFamily="34" charset="0"/>
                <a:sym typeface="黑体-简" panose="02000000000000000000" charset="-122"/>
              </a:rPr>
              <a:t>Contrast</a:t>
            </a:r>
            <a:endParaRPr lang="en-US" sz="4000" dirty="0">
              <a:solidFill>
                <a:srgbClr val="009051"/>
              </a:solidFill>
              <a:latin typeface="微软雅黑" charset="0"/>
              <a:ea typeface="微软雅黑" charset="0"/>
              <a:cs typeface="Arial" panose="020B0604020202090204" pitchFamily="34"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indefinite" fill="hold"/>
                                        <p:tgtEl>
                                          <p:spTgt spid="1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indefinite" fill="hold"/>
                                        <p:tgtEl>
                                          <p:spTgt spid="17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indefinite" fill="hold"/>
                                        <p:tgtEl>
                                          <p:spTgt spid="1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1" build="p" bldLvl="5" animBg="1" advAuto="0"/>
      <p:bldP spid="173" grpId="2"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1923693" y="952367"/>
            <a:ext cx="9158684" cy="1024890"/>
          </a:xfrm>
          <a:prstGeom prst="rect">
            <a:avLst/>
          </a:prstGeom>
          <a:ln w="12700">
            <a:miter lim="400000"/>
          </a:ln>
        </p:spPr>
        <p:txBody>
          <a:bodyPr lIns="50800" tIns="50800" rIns="50800" bIns="50800" anchor="ctr">
            <a:spAutoFit/>
          </a:bodyPr>
          <a:lstStyle>
            <a:lvl1pPr>
              <a:defRPr sz="6000">
                <a:solidFill>
                  <a:srgbClr val="0433FF"/>
                </a:solidFill>
                <a:latin typeface="Arial" panose="020B0604020202090204"/>
                <a:ea typeface="Arial" panose="020B0604020202090204"/>
                <a:cs typeface="Arial" panose="020B0604020202090204"/>
                <a:sym typeface="Arial" panose="020B0604020202090204"/>
              </a:defRPr>
            </a:lvl1pPr>
          </a:lstStyle>
          <a:p>
            <a:r>
              <a:rPr lang="en-US" altLang="zh-CN" sz="6000" b="1">
                <a:solidFill>
                  <a:srgbClr val="C00000"/>
                </a:solidFill>
                <a:latin typeface="微软雅黑" charset="0"/>
                <a:ea typeface="微软雅黑" charset="0"/>
                <a:cs typeface="微软雅黑" charset="0"/>
                <a:sym typeface="黑体-简" panose="02000000000000000000" charset="-122"/>
              </a:rPr>
              <a:t> </a:t>
            </a:r>
            <a:r>
              <a:rPr lang="zh-CN" altLang="en-US" sz="6000" b="1">
                <a:solidFill>
                  <a:srgbClr val="C00000"/>
                </a:solidFill>
                <a:latin typeface="微软雅黑" charset="0"/>
                <a:ea typeface="微软雅黑" charset="0"/>
                <a:cs typeface="微软雅黑" charset="0"/>
                <a:sym typeface="黑体-简" panose="02000000000000000000" charset="-122"/>
              </a:rPr>
              <a:t>因果论证</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84" name="Shape 184"/>
          <p:cNvSpPr/>
          <p:nvPr/>
        </p:nvSpPr>
        <p:spPr>
          <a:xfrm>
            <a:off x="820614" y="5034359"/>
            <a:ext cx="11418277" cy="1949252"/>
          </a:xfrm>
          <a:prstGeom prst="rect">
            <a:avLst/>
          </a:prstGeom>
          <a:ln w="12700">
            <a:miter lim="400000"/>
          </a:ln>
        </p:spPr>
        <p:txBody>
          <a:bodyPr wrap="square" lIns="50800" tIns="50800" rIns="50800" bIns="50800" anchor="ctr">
            <a:spAutoFit/>
          </a:bodyPr>
          <a:lstStyle/>
          <a:p>
            <a:pPr algn="just">
              <a:defRPr sz="4000">
                <a:solidFill>
                  <a:srgbClr val="0433FF"/>
                </a:solidFill>
                <a:latin typeface="Arial" panose="020B0604020202090204"/>
                <a:ea typeface="Arial" panose="020B0604020202090204"/>
                <a:cs typeface="Arial" panose="020B0604020202090204"/>
                <a:sym typeface="Arial" panose="020B0604020202090204"/>
              </a:defRPr>
            </a:pPr>
            <a:endParaRPr dirty="0">
              <a:latin typeface="微软雅黑" charset="0"/>
              <a:ea typeface="微软雅黑" charset="0"/>
              <a:cs typeface="黑体-简" panose="02000000000000000000" charset="-122"/>
              <a:sym typeface="黑体-简" panose="02000000000000000000" charset="-122"/>
            </a:endParaRPr>
          </a:p>
          <a:p>
            <a:pPr algn="just">
              <a:defRPr sz="4000">
                <a:solidFill>
                  <a:srgbClr val="0433FF"/>
                </a:solidFill>
                <a:latin typeface="Arial" panose="020B0604020202090204"/>
                <a:ea typeface="Arial" panose="020B0604020202090204"/>
                <a:cs typeface="Arial" panose="020B0604020202090204"/>
                <a:sym typeface="Arial" panose="020B0604020202090204"/>
              </a:defRPr>
            </a:pPr>
            <a:endParaRPr dirty="0">
              <a:latin typeface="微软雅黑" charset="0"/>
              <a:ea typeface="微软雅黑" charset="0"/>
              <a:cs typeface="黑体-简" panose="02000000000000000000" charset="-122"/>
              <a:sym typeface="黑体-简" panose="02000000000000000000" charset="-122"/>
            </a:endParaRPr>
          </a:p>
          <a:p>
            <a:pPr algn="just">
              <a:defRPr sz="4000">
                <a:solidFill>
                  <a:srgbClr val="0433FF"/>
                </a:solidFill>
                <a:latin typeface="Arial" panose="020B0604020202090204"/>
                <a:ea typeface="Arial" panose="020B0604020202090204"/>
                <a:cs typeface="Arial" panose="020B0604020202090204"/>
                <a:sym typeface="Arial" panose="020B0604020202090204"/>
              </a:defRPr>
            </a:pPr>
            <a:endParaRPr dirty="0">
              <a:latin typeface="微软雅黑" charset="0"/>
              <a:ea typeface="微软雅黑" charset="0"/>
              <a:cs typeface="黑体-简" panose="02000000000000000000" charset="-122"/>
              <a:sym typeface="黑体-简" panose="02000000000000000000" charset="-122"/>
            </a:endParaRPr>
          </a:p>
        </p:txBody>
      </p:sp>
      <p:sp>
        <p:nvSpPr>
          <p:cNvPr id="3" name="矩形 2"/>
          <p:cNvSpPr/>
          <p:nvPr/>
        </p:nvSpPr>
        <p:spPr>
          <a:xfrm>
            <a:off x="820614" y="2310537"/>
            <a:ext cx="11292840" cy="1077218"/>
          </a:xfrm>
          <a:prstGeom prst="rect">
            <a:avLst/>
          </a:prstGeom>
        </p:spPr>
        <p:txBody>
          <a:bodyPr wrap="square">
            <a:spAutoFit/>
          </a:bodyPr>
          <a:lstStyle/>
          <a:p>
            <a:pPr algn="just"/>
            <a:r>
              <a:rPr lang="zh-CN" altLang="en-US" sz="3200" dirty="0">
                <a:solidFill>
                  <a:srgbClr val="121212"/>
                </a:solidFill>
                <a:latin typeface="微软雅黑" charset="0"/>
                <a:ea typeface="微软雅黑" charset="0"/>
                <a:cs typeface="黑体" panose="02010609060101010101" charset="-122"/>
              </a:rPr>
              <a:t>根据客观事物之间都具有这种普遍的和必然的因果联系的规律性，通过揭示原因来论证结果，就是</a:t>
            </a:r>
            <a:r>
              <a:rPr lang="zh-CN" altLang="en-US" sz="3200" b="1" dirty="0">
                <a:solidFill>
                  <a:srgbClr val="0432FF"/>
                </a:solidFill>
                <a:latin typeface="微软雅黑" charset="0"/>
                <a:ea typeface="微软雅黑" charset="0"/>
                <a:cs typeface="黑体" panose="02010609060101010101" charset="-122"/>
              </a:rPr>
              <a:t>因果</a:t>
            </a:r>
            <a:r>
              <a:rPr lang="zh-CN" altLang="en-US" sz="3200" b="1" dirty="0" smtClean="0">
                <a:solidFill>
                  <a:srgbClr val="0432FF"/>
                </a:solidFill>
                <a:latin typeface="微软雅黑" charset="0"/>
                <a:ea typeface="微软雅黑" charset="0"/>
                <a:cs typeface="黑体" panose="02010609060101010101" charset="-122"/>
              </a:rPr>
              <a:t>论证</a:t>
            </a:r>
            <a:r>
              <a:rPr lang="zh-CN" altLang="en-US" sz="3200" b="1" dirty="0" smtClean="0">
                <a:solidFill>
                  <a:srgbClr val="121212"/>
                </a:solidFill>
                <a:latin typeface="微软雅黑" charset="0"/>
                <a:ea typeface="微软雅黑" charset="0"/>
                <a:cs typeface="黑体" panose="02010609060101010101" charset="-122"/>
              </a:rPr>
              <a:t>。</a:t>
            </a:r>
            <a:endParaRPr lang="zh-CN" altLang="en-US" sz="3200" dirty="0">
              <a:latin typeface="微软雅黑" charset="0"/>
              <a:ea typeface="微软雅黑" charset="0"/>
              <a:cs typeface="黑体" panose="02010609060101010101" charset="-122"/>
            </a:endParaRPr>
          </a:p>
        </p:txBody>
      </p:sp>
      <p:sp>
        <p:nvSpPr>
          <p:cNvPr id="4" name="矩形 3"/>
          <p:cNvSpPr/>
          <p:nvPr/>
        </p:nvSpPr>
        <p:spPr>
          <a:xfrm>
            <a:off x="310243" y="3607540"/>
            <a:ext cx="12475028" cy="1198880"/>
          </a:xfrm>
          <a:prstGeom prst="rect">
            <a:avLst/>
          </a:prstGeom>
          <a:ln w="19050">
            <a:solidFill>
              <a:schemeClr val="tx1"/>
            </a:solidFill>
          </a:ln>
        </p:spPr>
        <p:txBody>
          <a:bodyPr wrap="square">
            <a:spAutoFit/>
          </a:bodyPr>
          <a:lstStyle/>
          <a:p>
            <a:pPr algn="just"/>
            <a:r>
              <a:rPr lang="en-US" altLang="zh-CN" sz="2400" b="1" dirty="0">
                <a:latin typeface="微软雅黑" charset="0"/>
                <a:ea typeface="微软雅黑" charset="0"/>
                <a:cs typeface="黑体-简" panose="02000000000000000000" charset="-122"/>
              </a:rPr>
              <a:t>More and more parents are allowing their children to play on computers and tablets as they think that children should learn technology skills. Do the advantages of this development outweigh the disadvantages</a:t>
            </a:r>
            <a:r>
              <a:rPr lang="en-US" altLang="zh-CN" sz="2400" b="1" dirty="0" smtClean="0">
                <a:latin typeface="微软雅黑" charset="0"/>
                <a:ea typeface="微软雅黑" charset="0"/>
                <a:cs typeface="黑体-简" panose="02000000000000000000" charset="-122"/>
              </a:rPr>
              <a:t>?</a:t>
            </a:r>
            <a:r>
              <a:rPr lang="zh-CN" altLang="en-US" sz="2400" b="1" dirty="0" smtClean="0">
                <a:latin typeface="微软雅黑" charset="0"/>
                <a:ea typeface="微软雅黑" charset="0"/>
                <a:cs typeface="黑体-简" panose="02000000000000000000" charset="-122"/>
              </a:rPr>
              <a:t> </a:t>
            </a:r>
            <a:r>
              <a:rPr lang="en-US" altLang="zh-CN" sz="2400" b="1" dirty="0" smtClean="0">
                <a:latin typeface="微软雅黑" charset="0"/>
                <a:ea typeface="微软雅黑" charset="0"/>
                <a:cs typeface="黑体-简" panose="02000000000000000000" charset="-122"/>
              </a:rPr>
              <a:t>(2019.08.17)</a:t>
            </a:r>
          </a:p>
        </p:txBody>
      </p:sp>
      <p:pic>
        <p:nvPicPr>
          <p:cNvPr id="5" name="图片 4" descr="adf66b433635b5f470ec837948e4b96b"/>
          <p:cNvPicPr>
            <a:picLocks noChangeAspect="1"/>
          </p:cNvPicPr>
          <p:nvPr/>
        </p:nvPicPr>
        <p:blipFill>
          <a:blip r:embed="rId2" cstate="print"/>
          <a:stretch>
            <a:fillRect/>
          </a:stretch>
        </p:blipFill>
        <p:spPr>
          <a:xfrm>
            <a:off x="466090" y="5838825"/>
            <a:ext cx="2679065" cy="2679065"/>
          </a:xfrm>
          <a:prstGeom prst="rect">
            <a:avLst/>
          </a:prstGeom>
        </p:spPr>
      </p:pic>
      <p:pic>
        <p:nvPicPr>
          <p:cNvPr id="7" name="图片 6" descr="c0807438c9ccc7cbf8ed8d829420b7e3"/>
          <p:cNvPicPr>
            <a:picLocks noChangeAspect="1"/>
          </p:cNvPicPr>
          <p:nvPr/>
        </p:nvPicPr>
        <p:blipFill>
          <a:blip r:embed="rId3"/>
          <a:stretch>
            <a:fillRect/>
          </a:stretch>
        </p:blipFill>
        <p:spPr>
          <a:xfrm>
            <a:off x="4454525" y="6313170"/>
            <a:ext cx="3256915" cy="2043430"/>
          </a:xfrm>
          <a:prstGeom prst="rect">
            <a:avLst/>
          </a:prstGeom>
        </p:spPr>
      </p:pic>
      <p:sp>
        <p:nvSpPr>
          <p:cNvPr id="8" name="文本框 7"/>
          <p:cNvSpPr txBox="1"/>
          <p:nvPr/>
        </p:nvSpPr>
        <p:spPr>
          <a:xfrm>
            <a:off x="189230" y="5332095"/>
            <a:ext cx="4404995" cy="521970"/>
          </a:xfrm>
          <a:prstGeom prst="rect">
            <a:avLst/>
          </a:prstGeom>
          <a:noFill/>
        </p:spPr>
        <p:txBody>
          <a:bodyPr wrap="square" rtlCol="0" anchor="t">
            <a:spAutoFit/>
          </a:bodyPr>
          <a:lstStyle/>
          <a:p>
            <a:r>
              <a:rPr kumimoji="1" lang="en-US" altLang="zh-CN" sz="2800" dirty="0" smtClean="0">
                <a:latin typeface="微软雅黑" charset="0"/>
                <a:ea typeface="微软雅黑" charset="0"/>
                <a:cs typeface="微软雅黑" charset="0"/>
                <a:sym typeface="+mn-ea"/>
              </a:rPr>
              <a:t>have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more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screen</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time</a:t>
            </a:r>
          </a:p>
        </p:txBody>
      </p:sp>
      <p:sp>
        <p:nvSpPr>
          <p:cNvPr id="9" name="文本框 8"/>
          <p:cNvSpPr txBox="1"/>
          <p:nvPr/>
        </p:nvSpPr>
        <p:spPr>
          <a:xfrm>
            <a:off x="7711440" y="4919980"/>
            <a:ext cx="5730875" cy="1383665"/>
          </a:xfrm>
          <a:prstGeom prst="rect">
            <a:avLst/>
          </a:prstGeom>
          <a:noFill/>
        </p:spPr>
        <p:txBody>
          <a:bodyPr wrap="square" rtlCol="0" anchor="t">
            <a:spAutoFit/>
          </a:bodyPr>
          <a:lstStyle/>
          <a:p>
            <a:r>
              <a:rPr kumimoji="1" lang="en-US" altLang="zh-CN" sz="2800" dirty="0" smtClean="0">
                <a:latin typeface="微软雅黑" charset="0"/>
                <a:ea typeface="微软雅黑" charset="0"/>
                <a:cs typeface="微软雅黑" charset="0"/>
                <a:sym typeface="+mn-ea"/>
              </a:rPr>
              <a:t>have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difficulty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forming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friendships</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and</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productive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social</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networking</a:t>
            </a:r>
          </a:p>
        </p:txBody>
      </p:sp>
      <p:sp>
        <p:nvSpPr>
          <p:cNvPr id="10" name="文本框 9"/>
          <p:cNvSpPr txBox="1"/>
          <p:nvPr/>
        </p:nvSpPr>
        <p:spPr>
          <a:xfrm>
            <a:off x="3011170" y="8500745"/>
            <a:ext cx="6090920" cy="1383665"/>
          </a:xfrm>
          <a:prstGeom prst="rect">
            <a:avLst/>
          </a:prstGeom>
          <a:noFill/>
        </p:spPr>
        <p:txBody>
          <a:bodyPr wrap="square" rtlCol="0" anchor="t">
            <a:spAutoFit/>
          </a:bodyPr>
          <a:lstStyle/>
          <a:p>
            <a:r>
              <a:rPr kumimoji="1" lang="en-US" altLang="zh-CN" sz="2800" dirty="0" smtClean="0">
                <a:latin typeface="微软雅黑" charset="0"/>
                <a:ea typeface="微软雅黑" charset="0"/>
                <a:cs typeface="微软雅黑" charset="0"/>
                <a:sym typeface="+mn-ea"/>
              </a:rPr>
              <a:t>stop</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engaging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in</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real-life,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preferring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the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fantasy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world</a:t>
            </a:r>
            <a:r>
              <a:rPr kumimoji="1" lang="zh-CN" altLang="en-US" sz="2800" dirty="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offered</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by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technology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instead</a:t>
            </a:r>
          </a:p>
        </p:txBody>
      </p:sp>
      <p:pic>
        <p:nvPicPr>
          <p:cNvPr id="11" name="图片 10" descr="153d84b70e38c88e27609f49bd311805"/>
          <p:cNvPicPr>
            <a:picLocks noChangeAspect="1"/>
          </p:cNvPicPr>
          <p:nvPr/>
        </p:nvPicPr>
        <p:blipFill>
          <a:blip r:embed="rId4"/>
          <a:stretch>
            <a:fillRect/>
          </a:stretch>
        </p:blipFill>
        <p:spPr>
          <a:xfrm>
            <a:off x="9200515" y="6303645"/>
            <a:ext cx="3584575" cy="204914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p:bldP spid="8" grpId="0"/>
      <p:bldP spid="8" grpId="1"/>
      <p:bldP spid="9" grpId="0"/>
      <p:bldP spid="9" grpId="1"/>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8973" y="1537608"/>
            <a:ext cx="12475028" cy="3107690"/>
          </a:xfrm>
          <a:prstGeom prst="rect">
            <a:avLst/>
          </a:prstGeom>
          <a:noFill/>
        </p:spPr>
        <p:txBody>
          <a:bodyPr wrap="square" rtlCol="0">
            <a:spAutoFit/>
          </a:bodyPr>
          <a:lstStyle/>
          <a:p>
            <a:pPr algn="just"/>
            <a:r>
              <a:rPr kumimoji="1" lang="en-US" altLang="zh-CN" sz="2800" b="1" dirty="0" smtClean="0">
                <a:solidFill>
                  <a:schemeClr val="tx1"/>
                </a:solidFill>
                <a:latin typeface="微软雅黑" charset="0"/>
                <a:ea typeface="微软雅黑" charset="0"/>
                <a:cs typeface="微软雅黑" charset="0"/>
              </a:rPr>
              <a:t>Playing on computers and tablets</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can also have</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a</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negative</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impact</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on</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children,</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both</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physically</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and</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mentally.</a:t>
            </a:r>
            <a:r>
              <a:rPr kumimoji="1" lang="zh-CN" altLang="en-US" sz="2800" b="1" dirty="0" smtClean="0">
                <a:solidFill>
                  <a:schemeClr val="tx1"/>
                </a:solidFill>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From</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mental</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perspective,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children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who</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have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more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screen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time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____________</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have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difficulty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forming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friendships</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and</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productive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social</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networking.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their</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imagination,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world</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is</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shrinking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____</a:t>
            </a:r>
            <a:r>
              <a:rPr kumimoji="1" lang="zh-CN" altLang="en-US" sz="2800" b="1" dirty="0" smtClean="0">
                <a:solidFill>
                  <a:srgbClr val="009051"/>
                </a:solidFill>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begin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to</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stop</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engaging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real-life,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preferring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fantasy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world</a:t>
            </a:r>
            <a:r>
              <a:rPr kumimoji="1" lang="zh-CN" altLang="en-US" sz="2800" dirty="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offered</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by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technology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instead.</a:t>
            </a:r>
            <a:r>
              <a:rPr kumimoji="1" lang="zh-CN" altLang="en-US" sz="2800" dirty="0" smtClean="0">
                <a:latin typeface="微软雅黑" charset="0"/>
                <a:ea typeface="微软雅黑" charset="0"/>
                <a:cs typeface="微软雅黑" charset="0"/>
              </a:rPr>
              <a:t> </a:t>
            </a:r>
            <a:endParaRPr kumimoji="1" lang="en-US" altLang="zh-CN" sz="2800" dirty="0" smtClean="0">
              <a:latin typeface="微软雅黑" charset="0"/>
              <a:ea typeface="微软雅黑" charset="0"/>
              <a:cs typeface="微软雅黑" charset="0"/>
            </a:endParaRPr>
          </a:p>
          <a:p>
            <a:pPr algn="just"/>
            <a:r>
              <a:rPr kumimoji="1" lang="zh-CN" altLang="en-US" sz="2800" dirty="0" smtClean="0">
                <a:latin typeface="微软雅黑" charset="0"/>
                <a:ea typeface="微软雅黑" charset="0"/>
                <a:cs typeface="微软雅黑" charset="0"/>
              </a:rPr>
              <a:t> </a:t>
            </a:r>
            <a:endParaRPr kumimoji="1" lang="zh-CN" altLang="en-US" sz="2800" dirty="0">
              <a:latin typeface="微软雅黑" charset="0"/>
              <a:ea typeface="微软雅黑" charset="0"/>
              <a:cs typeface="微软雅黑" charset="0"/>
            </a:endParaRPr>
          </a:p>
        </p:txBody>
      </p:sp>
      <p:sp>
        <p:nvSpPr>
          <p:cNvPr id="6" name="文本框 5"/>
          <p:cNvSpPr txBox="1"/>
          <p:nvPr/>
        </p:nvSpPr>
        <p:spPr>
          <a:xfrm>
            <a:off x="9102090" y="2389505"/>
            <a:ext cx="3251200" cy="521970"/>
          </a:xfrm>
          <a:prstGeom prst="rect">
            <a:avLst/>
          </a:prstGeom>
          <a:noFill/>
        </p:spPr>
        <p:txBody>
          <a:bodyPr wrap="square" rtlCol="0" anchor="t">
            <a:spAutoFit/>
          </a:bodyPr>
          <a:lstStyle/>
          <a:p>
            <a:r>
              <a:rPr kumimoji="1" lang="en-US" altLang="zh-CN" sz="2800" b="1" dirty="0" smtClean="0">
                <a:solidFill>
                  <a:srgbClr val="009051"/>
                </a:solidFill>
                <a:latin typeface="微软雅黑" charset="0"/>
                <a:ea typeface="微软雅黑" charset="0"/>
                <a:cs typeface="微软雅黑" charset="0"/>
                <a:sym typeface="+mn-ea"/>
              </a:rPr>
              <a:t>are</a:t>
            </a:r>
            <a:r>
              <a:rPr kumimoji="1" lang="zh-CN" altLang="en-US" sz="2800" b="1" dirty="0" smtClean="0">
                <a:solidFill>
                  <a:srgbClr val="009051"/>
                </a:solidFill>
                <a:latin typeface="微软雅黑" charset="0"/>
                <a:ea typeface="微软雅黑" charset="0"/>
                <a:cs typeface="微软雅黑" charset="0"/>
                <a:sym typeface="+mn-ea"/>
              </a:rPr>
              <a:t> </a:t>
            </a:r>
            <a:r>
              <a:rPr kumimoji="1" lang="en-US" altLang="zh-CN" sz="2800" b="1" dirty="0" smtClean="0">
                <a:solidFill>
                  <a:srgbClr val="009051"/>
                </a:solidFill>
                <a:latin typeface="微软雅黑" charset="0"/>
                <a:ea typeface="微软雅黑" charset="0"/>
                <a:cs typeface="微软雅黑" charset="0"/>
                <a:sym typeface="+mn-ea"/>
              </a:rPr>
              <a:t>likely</a:t>
            </a:r>
            <a:r>
              <a:rPr kumimoji="1" lang="zh-CN" altLang="en-US" sz="2800" b="1" dirty="0" smtClean="0">
                <a:solidFill>
                  <a:srgbClr val="009051"/>
                </a:solidFill>
                <a:latin typeface="微软雅黑" charset="0"/>
                <a:ea typeface="微软雅黑" charset="0"/>
                <a:cs typeface="微软雅黑" charset="0"/>
                <a:sym typeface="+mn-ea"/>
              </a:rPr>
              <a:t> </a:t>
            </a:r>
            <a:r>
              <a:rPr kumimoji="1" lang="en-US" altLang="zh-CN" sz="2800" b="1" dirty="0" smtClean="0">
                <a:solidFill>
                  <a:srgbClr val="009051"/>
                </a:solidFill>
                <a:latin typeface="微软雅黑" charset="0"/>
                <a:ea typeface="微软雅黑" charset="0"/>
                <a:cs typeface="微软雅黑" charset="0"/>
                <a:sym typeface="+mn-ea"/>
              </a:rPr>
              <a:t>to</a:t>
            </a:r>
          </a:p>
        </p:txBody>
      </p:sp>
      <p:sp>
        <p:nvSpPr>
          <p:cNvPr id="7" name="文本框 6"/>
          <p:cNvSpPr txBox="1"/>
          <p:nvPr/>
        </p:nvSpPr>
        <p:spPr>
          <a:xfrm>
            <a:off x="6226175" y="3236595"/>
            <a:ext cx="1222375" cy="521970"/>
          </a:xfrm>
          <a:prstGeom prst="rect">
            <a:avLst/>
          </a:prstGeom>
          <a:noFill/>
        </p:spPr>
        <p:txBody>
          <a:bodyPr wrap="square" rtlCol="0" anchor="t">
            <a:spAutoFit/>
          </a:bodyPr>
          <a:lstStyle/>
          <a:p>
            <a:r>
              <a:rPr kumimoji="1" lang="en-US" altLang="zh-CN" sz="2800" b="1" dirty="0" smtClean="0">
                <a:solidFill>
                  <a:srgbClr val="009051"/>
                </a:solidFill>
                <a:latin typeface="微软雅黑" charset="0"/>
                <a:ea typeface="微软雅黑" charset="0"/>
                <a:cs typeface="微软雅黑" charset="0"/>
                <a:sym typeface="+mn-ea"/>
              </a:rPr>
              <a:t>as</a:t>
            </a:r>
          </a:p>
        </p:txBody>
      </p:sp>
      <p:pic>
        <p:nvPicPr>
          <p:cNvPr id="8" name="图片 7" descr="adf66b433635b5f470ec837948e4b96b"/>
          <p:cNvPicPr>
            <a:picLocks noChangeAspect="1"/>
          </p:cNvPicPr>
          <p:nvPr>
            <p:custDataLst>
              <p:tags r:id="rId1"/>
            </p:custDataLst>
          </p:nvPr>
        </p:nvPicPr>
        <p:blipFill>
          <a:blip r:embed="rId8" cstate="print"/>
          <a:stretch>
            <a:fillRect/>
          </a:stretch>
        </p:blipFill>
        <p:spPr>
          <a:xfrm>
            <a:off x="466090" y="5838825"/>
            <a:ext cx="2679065" cy="2679065"/>
          </a:xfrm>
          <a:prstGeom prst="rect">
            <a:avLst/>
          </a:prstGeom>
        </p:spPr>
      </p:pic>
      <p:pic>
        <p:nvPicPr>
          <p:cNvPr id="9" name="图片 8" descr="c0807438c9ccc7cbf8ed8d829420b7e3"/>
          <p:cNvPicPr>
            <a:picLocks noChangeAspect="1"/>
          </p:cNvPicPr>
          <p:nvPr>
            <p:custDataLst>
              <p:tags r:id="rId2"/>
            </p:custDataLst>
          </p:nvPr>
        </p:nvPicPr>
        <p:blipFill>
          <a:blip r:embed="rId9"/>
          <a:stretch>
            <a:fillRect/>
          </a:stretch>
        </p:blipFill>
        <p:spPr>
          <a:xfrm>
            <a:off x="4454525" y="6313170"/>
            <a:ext cx="3256915" cy="2043430"/>
          </a:xfrm>
          <a:prstGeom prst="rect">
            <a:avLst/>
          </a:prstGeom>
        </p:spPr>
      </p:pic>
      <p:sp>
        <p:nvSpPr>
          <p:cNvPr id="10" name="文本框 9"/>
          <p:cNvSpPr txBox="1"/>
          <p:nvPr>
            <p:custDataLst>
              <p:tags r:id="rId3"/>
            </p:custDataLst>
          </p:nvPr>
        </p:nvSpPr>
        <p:spPr>
          <a:xfrm>
            <a:off x="189230" y="5332095"/>
            <a:ext cx="4404995" cy="521970"/>
          </a:xfrm>
          <a:prstGeom prst="rect">
            <a:avLst/>
          </a:prstGeom>
          <a:noFill/>
        </p:spPr>
        <p:txBody>
          <a:bodyPr wrap="square" rtlCol="0" anchor="t">
            <a:spAutoFit/>
          </a:bodyPr>
          <a:lstStyle/>
          <a:p>
            <a:r>
              <a:rPr kumimoji="1" lang="en-US" altLang="zh-CN" sz="2800" dirty="0" smtClean="0">
                <a:latin typeface="微软雅黑" charset="0"/>
                <a:ea typeface="微软雅黑" charset="0"/>
                <a:cs typeface="微软雅黑" charset="0"/>
                <a:sym typeface="+mn-ea"/>
              </a:rPr>
              <a:t>have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more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screen</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time</a:t>
            </a:r>
          </a:p>
        </p:txBody>
      </p:sp>
      <p:sp>
        <p:nvSpPr>
          <p:cNvPr id="11" name="文本框 10"/>
          <p:cNvSpPr txBox="1"/>
          <p:nvPr>
            <p:custDataLst>
              <p:tags r:id="rId4"/>
            </p:custDataLst>
          </p:nvPr>
        </p:nvSpPr>
        <p:spPr>
          <a:xfrm>
            <a:off x="7711440" y="4919980"/>
            <a:ext cx="5730875" cy="1383665"/>
          </a:xfrm>
          <a:prstGeom prst="rect">
            <a:avLst/>
          </a:prstGeom>
          <a:noFill/>
        </p:spPr>
        <p:txBody>
          <a:bodyPr wrap="square" rtlCol="0" anchor="t">
            <a:spAutoFit/>
          </a:bodyPr>
          <a:lstStyle/>
          <a:p>
            <a:r>
              <a:rPr kumimoji="1" lang="en-US" altLang="zh-CN" sz="2800" dirty="0" smtClean="0">
                <a:latin typeface="微软雅黑" charset="0"/>
                <a:ea typeface="微软雅黑" charset="0"/>
                <a:cs typeface="微软雅黑" charset="0"/>
                <a:sym typeface="+mn-ea"/>
              </a:rPr>
              <a:t>have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difficulty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forming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friendships</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and</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productive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social</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networking</a:t>
            </a:r>
          </a:p>
        </p:txBody>
      </p:sp>
      <p:sp>
        <p:nvSpPr>
          <p:cNvPr id="12" name="文本框 11"/>
          <p:cNvSpPr txBox="1"/>
          <p:nvPr>
            <p:custDataLst>
              <p:tags r:id="rId5"/>
            </p:custDataLst>
          </p:nvPr>
        </p:nvSpPr>
        <p:spPr>
          <a:xfrm>
            <a:off x="3011170" y="8500745"/>
            <a:ext cx="6090920" cy="1383665"/>
          </a:xfrm>
          <a:prstGeom prst="rect">
            <a:avLst/>
          </a:prstGeom>
          <a:noFill/>
        </p:spPr>
        <p:txBody>
          <a:bodyPr wrap="square" rtlCol="0" anchor="t">
            <a:spAutoFit/>
          </a:bodyPr>
          <a:lstStyle/>
          <a:p>
            <a:r>
              <a:rPr kumimoji="1" lang="en-US" altLang="zh-CN" sz="2800" dirty="0" smtClean="0">
                <a:latin typeface="微软雅黑" charset="0"/>
                <a:ea typeface="微软雅黑" charset="0"/>
                <a:cs typeface="微软雅黑" charset="0"/>
                <a:sym typeface="+mn-ea"/>
              </a:rPr>
              <a:t>stop</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engaging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in</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real-life,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preferring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the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fantasy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world</a:t>
            </a:r>
            <a:r>
              <a:rPr kumimoji="1" lang="zh-CN" altLang="en-US" sz="2800" dirty="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offered</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by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technology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instead</a:t>
            </a:r>
          </a:p>
        </p:txBody>
      </p:sp>
      <p:pic>
        <p:nvPicPr>
          <p:cNvPr id="13" name="图片 12" descr="153d84b70e38c88e27609f49bd311805"/>
          <p:cNvPicPr>
            <a:picLocks noChangeAspect="1"/>
          </p:cNvPicPr>
          <p:nvPr>
            <p:custDataLst>
              <p:tags r:id="rId6"/>
            </p:custDataLst>
          </p:nvPr>
        </p:nvPicPr>
        <p:blipFill>
          <a:blip r:embed="rId10"/>
          <a:stretch>
            <a:fillRect/>
          </a:stretch>
        </p:blipFill>
        <p:spPr>
          <a:xfrm>
            <a:off x="9200515" y="6303645"/>
            <a:ext cx="3584575" cy="2049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10" grpId="1"/>
      <p:bldP spid="11" grpId="1"/>
      <p:bldP spid="12" grpId="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ZiY2VhNDc0MzVmY2UxZGEyM2FhZWFhNmQ3YmE1ZT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MH" val="20151012165651"/>
  <p:tag name="MH_LIBRARY" val="CONTENTS"/>
  <p:tag name="MH_AUTOCOLOR" val="TRUE"/>
  <p:tag name="MH_TYPE" val="CONTENTS"/>
  <p:tag name="ID" val="545826"/>
  <p:tag name="KSO_WM_TEMPLATE_CATEGORY" val="custom"/>
  <p:tag name="KSO_WM_TEMPLATE_INDEX" val="244"/>
  <p:tag name="KSO_WM_TAG_VERSION" val="1.0"/>
  <p:tag name="KSO_WM_SLIDE_ID" val="custom24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新航道模板">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黑体-简"/>
        <a:ea typeface="华文细黑"/>
        <a:cs typeface=""/>
      </a:majorFont>
      <a:minorFont>
        <a:latin typeface="黑体-简"/>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黑体-简"/>
        <a:font script="Hebr" typeface="黑体-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新航道模板</Template>
  <TotalTime>146</TotalTime>
  <Words>2441</Words>
  <Application>WPS 文字</Application>
  <PresentationFormat>自定义</PresentationFormat>
  <Paragraphs>198</Paragraphs>
  <Slides>36</Slides>
  <Notes>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新航道模板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the positive effects of going to a university</vt:lpstr>
      <vt:lpstr>the positive effects of going to a university</vt:lpstr>
      <vt:lpstr>the positive effects of going to a university</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273</cp:revision>
  <cp:lastPrinted>2024-04-24T10:24:34Z</cp:lastPrinted>
  <dcterms:created xsi:type="dcterms:W3CDTF">2024-04-24T10:24:34Z</dcterms:created>
  <dcterms:modified xsi:type="dcterms:W3CDTF">2024-05-26T02:12:45Z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ADC0F9A01CB64DA58073B1035F3AA5C3_13</vt:lpwstr>
  </property>
  <property fmtid="{D5CDD505-2E9C-101B-9397-08002B2CF9AE}" pid="3" name="KSOProductBuildVer">
    <vt:lpwstr>2052-6.5.2.8766</vt:lpwstr>
  </property>
</Properties>
</file>