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68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3.xml" ContentType="application/vnd.openxmlformats-officedocument.presentationml.tags+xml"/>
  <Default Extension="jpeg" ContentType="image/jpeg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68" r:id="rId3"/>
    <p:sldId id="515" r:id="rId4"/>
    <p:sldId id="471" r:id="rId5"/>
    <p:sldId id="470" r:id="rId6"/>
    <p:sldId id="469" r:id="rId7"/>
    <p:sldId id="516" r:id="rId8"/>
    <p:sldId id="472" r:id="rId9"/>
    <p:sldId id="473" r:id="rId10"/>
    <p:sldId id="476" r:id="rId11"/>
    <p:sldId id="478" r:id="rId12"/>
    <p:sldId id="479" r:id="rId13"/>
    <p:sldId id="483" r:id="rId14"/>
    <p:sldId id="484" r:id="rId15"/>
    <p:sldId id="485" r:id="rId16"/>
    <p:sldId id="490" r:id="rId17"/>
    <p:sldId id="517" r:id="rId18"/>
    <p:sldId id="493" r:id="rId19"/>
    <p:sldId id="488" r:id="rId20"/>
    <p:sldId id="494" r:id="rId21"/>
    <p:sldId id="492" r:id="rId22"/>
    <p:sldId id="518" r:id="rId23"/>
    <p:sldId id="495" r:id="rId24"/>
    <p:sldId id="497" r:id="rId25"/>
    <p:sldId id="498" r:id="rId26"/>
    <p:sldId id="499" r:id="rId27"/>
    <p:sldId id="501" r:id="rId28"/>
    <p:sldId id="500" r:id="rId29"/>
    <p:sldId id="504" r:id="rId30"/>
    <p:sldId id="506" r:id="rId31"/>
    <p:sldId id="505" r:id="rId32"/>
    <p:sldId id="489" r:id="rId33"/>
    <p:sldId id="508" r:id="rId34"/>
    <p:sldId id="519" r:id="rId35"/>
    <p:sldId id="512" r:id="rId36"/>
    <p:sldId id="509" r:id="rId37"/>
    <p:sldId id="507" r:id="rId38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F6A8F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-69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2024/6/5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31" name="Picture 2" descr="IELTS_l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4" y="6163945"/>
            <a:ext cx="1572683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8" descr="雅思白金级LOGO-透明底-用在浅色PPT背景上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611" y="-17145"/>
            <a:ext cx="422063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2024/6/5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1851640" y="461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2024/6/5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2024/6/5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1" name="Picture 2" descr="IELTS_lgo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64" y="6163945"/>
            <a:ext cx="1572683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8" descr="雅思白金级LOGO-透明底-用在浅色PPT背景上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611" y="-17145"/>
            <a:ext cx="422063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6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73400" y="2818765"/>
            <a:ext cx="65322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/>
              <a:t>Lesson 1</a:t>
            </a:r>
            <a:endParaRPr lang="zh-CN" sz="3600" b="1"/>
          </a:p>
          <a:p>
            <a:pPr algn="ctr"/>
            <a:r>
              <a:rPr lang="zh-CN" sz="3600" b="1"/>
              <a:t>复杂数据图写作技巧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6873240" y="576580"/>
            <a:ext cx="5218430" cy="628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567680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2. </a:t>
            </a:r>
            <a:r>
              <a:rPr lang="zh-CN" altLang="en-US" b="1"/>
              <a:t>定语从句</a:t>
            </a:r>
            <a:r>
              <a:rPr lang="en-US" altLang="zh-CN" b="1"/>
              <a:t>: which </a:t>
            </a:r>
          </a:p>
          <a:p>
            <a:pPr marL="0" indent="0">
              <a:buNone/>
            </a:pPr>
            <a:r>
              <a:rPr lang="en-US" altLang="zh-CN"/>
              <a:t>e.g. A more significant growth could be found in the export earnings from engineered goods, </a:t>
            </a:r>
            <a:r>
              <a:rPr lang="en-US" altLang="zh-CN" b="1">
                <a:solidFill>
                  <a:srgbClr val="FF0000"/>
                </a:solidFill>
              </a:rPr>
              <a:t>which</a:t>
            </a:r>
            <a:r>
              <a:rPr lang="en-US" altLang="zh-CN"/>
              <a:t> rose by 8.5% from 57 billion to approximately 62 billion dollars.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动态图复杂句式</a:t>
            </a:r>
            <a:endParaRPr lang="en-US" altLang="zh-CN" sz="3200" b="1"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24955" y="1920875"/>
            <a:ext cx="55670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出口收入高的一段</a:t>
            </a:r>
            <a:r>
              <a:rPr lang="en-US" altLang="zh-CN">
                <a:sym typeface="+mn-ea"/>
              </a:rPr>
              <a:t>(</a:t>
            </a:r>
            <a:r>
              <a:rPr lang="en-US">
                <a:sym typeface="+mn-ea"/>
              </a:rPr>
              <a:t>PP + </a:t>
            </a:r>
            <a:r>
              <a:rPr lang="en-US">
                <a:highlight>
                  <a:srgbClr val="FFFF00"/>
                </a:highlight>
                <a:sym typeface="+mn-ea"/>
              </a:rPr>
              <a:t>EG</a:t>
            </a:r>
            <a:r>
              <a:rPr lang="zh-CN" altLang="en-US">
                <a:sym typeface="+mn-ea"/>
              </a:rPr>
              <a:t>及这两项的增长率写一段</a:t>
            </a:r>
            <a:r>
              <a:rPr lang="en-US" altLang="zh-CN">
                <a:sym typeface="+mn-ea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8703734" y="4487332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25001" y="5731933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动态图复杂句式</a:t>
            </a:r>
            <a:endParaRPr lang="en-US" altLang="zh-CN" sz="3200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812790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2. </a:t>
            </a:r>
            <a:r>
              <a:rPr lang="zh-CN" altLang="en-US" b="1"/>
              <a:t>定语从句</a:t>
            </a:r>
            <a:r>
              <a:rPr lang="en-US" altLang="zh-CN" b="1"/>
              <a:t>: when</a:t>
            </a:r>
            <a:endParaRPr lang="zh-CN" altLang="en-US" b="1"/>
          </a:p>
          <a:p>
            <a:pPr marL="0" indent="0">
              <a:buNone/>
            </a:pPr>
            <a:r>
              <a:rPr lang="en-US" altLang="zh-CN"/>
              <a:t>e.g. The export earnings from engineered goods increased more significantly in 2016, </a:t>
            </a:r>
            <a:r>
              <a:rPr lang="en-US" altLang="zh-CN" b="1">
                <a:solidFill>
                  <a:srgbClr val="FF0000"/>
                </a:solidFill>
              </a:rPr>
              <a:t>when</a:t>
            </a:r>
            <a:r>
              <a:rPr lang="en-US" altLang="zh-CN"/>
              <a:t> the amount rose by 8.5% to approximately 62 billion dollars. </a:t>
            </a:r>
          </a:p>
        </p:txBody>
      </p:sp>
      <p:pic>
        <p:nvPicPr>
          <p:cNvPr id="6" name="图片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6873240" y="576580"/>
            <a:ext cx="5218430" cy="628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6624955" y="1920875"/>
            <a:ext cx="55670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出口收入高的一段</a:t>
            </a:r>
            <a:r>
              <a:rPr lang="en-US" altLang="zh-CN">
                <a:sym typeface="+mn-ea"/>
              </a:rPr>
              <a:t>(</a:t>
            </a:r>
            <a:r>
              <a:rPr lang="en-US">
                <a:sym typeface="+mn-ea"/>
              </a:rPr>
              <a:t>PP + </a:t>
            </a:r>
            <a:r>
              <a:rPr lang="en-US">
                <a:highlight>
                  <a:srgbClr val="FFFF00"/>
                </a:highlight>
                <a:sym typeface="+mn-ea"/>
              </a:rPr>
              <a:t>EG</a:t>
            </a:r>
            <a:r>
              <a:rPr lang="zh-CN" altLang="en-US">
                <a:sym typeface="+mn-ea"/>
              </a:rPr>
              <a:t>及这两项的增长率写一段</a:t>
            </a:r>
            <a:r>
              <a:rPr lang="en-US" altLang="zh-CN">
                <a:sym typeface="+mn-ea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8703734" y="4487332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525001" y="5731933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动态图复杂句式</a:t>
            </a:r>
            <a:endParaRPr lang="en-US" altLang="zh-CN" sz="3200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15405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定语从句</a:t>
            </a:r>
            <a:r>
              <a:rPr lang="en-US" altLang="zh-CN" b="1" dirty="0"/>
              <a:t>: where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dirty="0"/>
              <a:t>e.g. In terms of women, the largest figure was in Japan, </a:t>
            </a:r>
            <a:r>
              <a:rPr lang="en-US" altLang="zh-CN" b="1" dirty="0">
                <a:solidFill>
                  <a:srgbClr val="FF0000"/>
                </a:solidFill>
              </a:rPr>
              <a:t>where</a:t>
            </a:r>
            <a:r>
              <a:rPr lang="en-US" altLang="zh-CN" dirty="0"/>
              <a:t> the elderly employment rate decreased marginally from 43% to 40%.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079615" y="829945"/>
            <a:ext cx="4964430" cy="5695950"/>
            <a:chOff x="11149" y="1307"/>
            <a:chExt cx="7818" cy="8970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rcRect l="19405" t="10911" r="42440" b="11224"/>
            <a:stretch>
              <a:fillRect/>
            </a:stretch>
          </p:blipFill>
          <p:spPr>
            <a:xfrm>
              <a:off x="11149" y="1307"/>
              <a:ext cx="7818" cy="897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3202" y="2153"/>
              <a:ext cx="285" cy="330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7691120" y="5137785"/>
            <a:ext cx="3435985" cy="418465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sz="1200" b="1" dirty="0">
                <a:solidFill>
                  <a:srgbClr val="FF0000"/>
                </a:solidFill>
              </a:rPr>
              <a:t>43%</a:t>
            </a:r>
          </a:p>
          <a:p>
            <a:pPr algn="r"/>
            <a:r>
              <a:rPr lang="en-US" altLang="zh-CN" sz="1200" b="1" dirty="0">
                <a:solidFill>
                  <a:srgbClr val="FF0000"/>
                </a:solidFill>
              </a:rPr>
              <a:t>40%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205220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3. </a:t>
            </a:r>
            <a:r>
              <a:rPr lang="zh-CN" altLang="en-US" b="1"/>
              <a:t>分词作状语：</a:t>
            </a:r>
            <a:r>
              <a:rPr lang="en-US" altLang="zh-CN" b="1">
                <a:solidFill>
                  <a:schemeClr val="tx1"/>
                </a:solidFill>
              </a:rPr>
              <a:t>Starting at</a:t>
            </a:r>
            <a:r>
              <a:rPr lang="en-US" altLang="zh-CN" b="1"/>
              <a:t> ..., </a:t>
            </a:r>
            <a:r>
              <a:rPr lang="zh-CN" altLang="en-US" b="1"/>
              <a:t>主</a:t>
            </a:r>
            <a:r>
              <a:rPr lang="en-US" altLang="zh-CN" b="1"/>
              <a:t>+ V ...</a:t>
            </a:r>
          </a:p>
          <a:p>
            <a:pPr marL="0" indent="0">
              <a:buNone/>
            </a:pPr>
            <a:r>
              <a:rPr lang="en-US" altLang="zh-CN"/>
              <a:t>e.g. </a:t>
            </a:r>
            <a:r>
              <a:rPr lang="en-US" altLang="zh-CN" b="1">
                <a:solidFill>
                  <a:srgbClr val="FF0000"/>
                </a:solidFill>
              </a:rPr>
              <a:t>Starting at</a:t>
            </a:r>
            <a:r>
              <a:rPr lang="en-US" altLang="zh-CN"/>
              <a:t> about 3% in 1920, the ownership of refrigerators increased sharply and exceeded that of washing machines in 1945.  </a:t>
            </a: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动态图复杂句式</a:t>
            </a:r>
            <a:endParaRPr lang="en-US" altLang="zh-CN" sz="3200" b="1">
              <a:sym typeface="+mn-ea"/>
            </a:endParaRPr>
          </a:p>
        </p:txBody>
      </p:sp>
      <p:pic>
        <p:nvPicPr>
          <p:cNvPr id="10" name="图片 10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7043420" y="610235"/>
            <a:ext cx="5054600" cy="581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9457266" y="4047066"/>
            <a:ext cx="753533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15867" y="4047067"/>
            <a:ext cx="965200" cy="364066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动态图复杂句式</a:t>
            </a:r>
            <a:endParaRPr lang="en-US" altLang="zh-CN" sz="3200" b="1">
              <a:sym typeface="+mn-ea"/>
            </a:endParaRPr>
          </a:p>
        </p:txBody>
      </p:sp>
      <p:pic>
        <p:nvPicPr>
          <p:cNvPr id="10" name="图片 10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7043420" y="610235"/>
            <a:ext cx="5054600" cy="581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028180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4. </a:t>
            </a:r>
            <a:r>
              <a:rPr lang="zh-CN" altLang="en-US" b="1" dirty="0"/>
              <a:t>介词：</a:t>
            </a:r>
            <a:r>
              <a:rPr lang="en-US" altLang="zh-CN" b="1" dirty="0"/>
              <a:t>after/</a:t>
            </a:r>
            <a:r>
              <a:rPr lang="en-US" altLang="zh-CN" b="1" dirty="0" err="1"/>
              <a:t>before+V-ing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e.g. In terms of housework, </a:t>
            </a:r>
            <a:r>
              <a:rPr lang="en-US" altLang="zh-CN" b="1" dirty="0">
                <a:solidFill>
                  <a:srgbClr val="FF0000"/>
                </a:solidFill>
              </a:rPr>
              <a:t>after</a:t>
            </a:r>
            <a:r>
              <a:rPr lang="en-US" altLang="zh-CN" dirty="0"/>
              <a:t> plunging from 50 hours in 1920 to 20 hours in1960, the number declined slightly to 11 hours in 2019.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e.g. In terms of housework, the number of hours plunged from 50 to 20 during the first 4 </a:t>
            </a:r>
            <a:r>
              <a:rPr lang="en-US" altLang="zh-CN" dirty="0" smtClean="0"/>
              <a:t>decades, </a:t>
            </a:r>
            <a:r>
              <a:rPr lang="en-US" altLang="zh-CN" b="1" dirty="0" smtClean="0">
                <a:solidFill>
                  <a:srgbClr val="FF0000"/>
                </a:solidFill>
              </a:rPr>
              <a:t>before</a:t>
            </a:r>
            <a:r>
              <a:rPr lang="en-US" altLang="zh-CN" dirty="0" smtClean="0"/>
              <a:t> </a:t>
            </a:r>
            <a:r>
              <a:rPr lang="en-US" altLang="zh-CN" dirty="0"/>
              <a:t>declining slightly to 11 hours in 2019. </a:t>
            </a:r>
          </a:p>
        </p:txBody>
      </p:sp>
      <p:sp>
        <p:nvSpPr>
          <p:cNvPr id="5" name="矩形 4"/>
          <p:cNvSpPr/>
          <p:nvPr/>
        </p:nvSpPr>
        <p:spPr>
          <a:xfrm>
            <a:off x="9330267" y="5969001"/>
            <a:ext cx="965200" cy="364066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/>
              <a:t>练习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rcRect l="11511" t="10039" r="51190" b="17000"/>
          <a:stretch>
            <a:fillRect/>
          </a:stretch>
        </p:blipFill>
        <p:spPr>
          <a:xfrm>
            <a:off x="6753860" y="631825"/>
            <a:ext cx="5339080" cy="5872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21625" y="6504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C17-T3</a:t>
            </a: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591566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1. 1968</a:t>
            </a:r>
            <a:r>
              <a:rPr lang="zh-CN" altLang="en-US"/>
              <a:t>年，</a:t>
            </a:r>
            <a:r>
              <a:rPr lang="en-US" altLang="zh-CN"/>
              <a:t>food</a:t>
            </a:r>
            <a:r>
              <a:rPr lang="zh-CN" altLang="en-US"/>
              <a:t>每周花销的比例最高为</a:t>
            </a:r>
            <a:r>
              <a:rPr lang="en-US" altLang="zh-CN"/>
              <a:t>35%</a:t>
            </a:r>
            <a:r>
              <a:rPr lang="zh-CN" altLang="en-US"/>
              <a:t>，但是在</a:t>
            </a:r>
            <a:r>
              <a:rPr lang="en-US" altLang="zh-CN"/>
              <a:t>2018</a:t>
            </a:r>
            <a:r>
              <a:rPr lang="zh-CN" altLang="en-US"/>
              <a:t>年有一个骤降，</a:t>
            </a:r>
            <a:r>
              <a:rPr lang="zh-CN" altLang="en-US">
                <a:solidFill>
                  <a:srgbClr val="FF0000"/>
                </a:solidFill>
              </a:rPr>
              <a:t>那时</a:t>
            </a:r>
            <a:r>
              <a:rPr lang="zh-CN" altLang="en-US"/>
              <a:t>百分比几乎降了一半至</a:t>
            </a:r>
            <a:r>
              <a:rPr lang="en-US" altLang="zh-CN"/>
              <a:t>17%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The percentage of weekly spending on</a:t>
            </a:r>
          </a:p>
          <a:p>
            <a:pPr marL="0" indent="0">
              <a:buNone/>
            </a:pPr>
            <a:r>
              <a:rPr lang="en-US" altLang="zh-CN"/>
              <a:t>food was the highest in 1968 at 35%, but</a:t>
            </a:r>
          </a:p>
          <a:p>
            <a:pPr marL="0" indent="0">
              <a:buNone/>
            </a:pPr>
            <a:r>
              <a:rPr lang="en-US" altLang="zh-CN"/>
              <a:t>there was a dramatic fall in 2018, </a:t>
            </a:r>
            <a:r>
              <a:rPr lang="en-US" altLang="zh-CN" b="1">
                <a:solidFill>
                  <a:srgbClr val="FF0000"/>
                </a:solidFill>
              </a:rPr>
              <a:t>when</a:t>
            </a:r>
          </a:p>
          <a:p>
            <a:pPr marL="0" indent="0">
              <a:buNone/>
            </a:pPr>
            <a:r>
              <a:rPr lang="en-US" altLang="zh-CN"/>
              <a:t>the percentage almost halved to 17%.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079615" y="829945"/>
            <a:ext cx="4964430" cy="5695950"/>
            <a:chOff x="11149" y="1307"/>
            <a:chExt cx="7818" cy="8970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/>
            <a:srcRect l="19405" t="10911" r="42440" b="11224"/>
            <a:stretch>
              <a:fillRect/>
            </a:stretch>
          </p:blipFill>
          <p:spPr>
            <a:xfrm>
              <a:off x="11149" y="1307"/>
              <a:ext cx="7818" cy="897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/>
            <a:stretch>
              <a:fillRect/>
            </a:stretch>
          </p:blipFill>
          <p:spPr>
            <a:xfrm>
              <a:off x="13202" y="2153"/>
              <a:ext cx="285" cy="330"/>
            </a:xfrm>
            <a:prstGeom prst="rect">
              <a:avLst/>
            </a:prstGeom>
          </p:spPr>
        </p:pic>
      </p:grpSp>
      <p:sp>
        <p:nvSpPr>
          <p:cNvPr id="4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0419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010" y="1825625"/>
            <a:ext cx="6618605" cy="4351655"/>
          </a:xfrm>
        </p:spPr>
        <p:txBody>
          <a:bodyPr>
            <a:normAutofit fontScale="97500" lnSpcReduction="10000"/>
          </a:bodyPr>
          <a:lstStyle/>
          <a:p>
            <a:pPr marL="0" indent="0" algn="just">
              <a:buNone/>
            </a:pPr>
            <a:r>
              <a:rPr lang="en-US" altLang="zh-CN"/>
              <a:t>2. </a:t>
            </a:r>
            <a:r>
              <a:rPr lang="zh-CN" altLang="en-US"/>
              <a:t>相比之下，老年女性就业率在其他两个国家</a:t>
            </a:r>
          </a:p>
          <a:p>
            <a:pPr marL="0" indent="0" algn="just">
              <a:buNone/>
            </a:pPr>
            <a:r>
              <a:rPr lang="en-US" altLang="zh-CN"/>
              <a:t>(Belgium</a:t>
            </a:r>
            <a:r>
              <a:rPr lang="zh-CN" altLang="en-US"/>
              <a:t>和</a:t>
            </a:r>
            <a:r>
              <a:rPr lang="en-US" altLang="zh-CN"/>
              <a:t>Australia)</a:t>
            </a:r>
            <a:r>
              <a:rPr lang="zh-CN" altLang="en-US"/>
              <a:t>低很多，</a:t>
            </a:r>
            <a:r>
              <a:rPr lang="en-US" altLang="zh-CN"/>
              <a:t>Belgium</a:t>
            </a:r>
            <a:r>
              <a:rPr lang="zh-CN" altLang="en-US"/>
              <a:t>的百分比</a:t>
            </a:r>
          </a:p>
          <a:p>
            <a:pPr marL="0" indent="0" algn="just">
              <a:buNone/>
            </a:pPr>
            <a:r>
              <a:rPr lang="zh-CN" altLang="en-US"/>
              <a:t>从</a:t>
            </a:r>
            <a:r>
              <a:rPr lang="en-US" altLang="zh-CN"/>
              <a:t>8%</a:t>
            </a:r>
            <a:r>
              <a:rPr lang="zh-CN" altLang="en-US"/>
              <a:t>降到了</a:t>
            </a:r>
            <a:r>
              <a:rPr lang="en-US" altLang="zh-CN"/>
              <a:t>7%</a:t>
            </a:r>
            <a:r>
              <a:rPr lang="zh-CN" altLang="en-US"/>
              <a:t>，</a:t>
            </a:r>
            <a:r>
              <a:rPr lang="en-US" altLang="zh-CN"/>
              <a:t>Australia</a:t>
            </a:r>
            <a:r>
              <a:rPr lang="zh-CN" altLang="en-US"/>
              <a:t>的百分比从</a:t>
            </a:r>
            <a:r>
              <a:rPr lang="en-US" altLang="zh-CN"/>
              <a:t>16%</a:t>
            </a:r>
            <a:r>
              <a:rPr lang="zh-CN" altLang="en-US"/>
              <a:t>涨到</a:t>
            </a:r>
          </a:p>
          <a:p>
            <a:pPr marL="0" indent="0" algn="just">
              <a:buNone/>
            </a:pPr>
            <a:r>
              <a:rPr lang="zh-CN" altLang="en-US"/>
              <a:t>了</a:t>
            </a:r>
            <a:r>
              <a:rPr lang="en-US" altLang="zh-CN"/>
              <a:t>18%</a:t>
            </a:r>
            <a:r>
              <a:rPr lang="zh-CN" altLang="en-US"/>
              <a:t>。</a:t>
            </a:r>
            <a:r>
              <a:rPr lang="en-US" altLang="zh-CN"/>
              <a:t>(</a:t>
            </a:r>
            <a:r>
              <a:rPr lang="zh-CN" altLang="en-US" b="1">
                <a:sym typeface="+mn-ea"/>
              </a:rPr>
              <a:t>主</a:t>
            </a:r>
            <a:r>
              <a:rPr lang="en-US" altLang="zh-CN" b="1">
                <a:sym typeface="+mn-ea"/>
              </a:rPr>
              <a:t>1+ V1...,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with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+ 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主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2 +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V2-ing</a:t>
            </a:r>
            <a:r>
              <a:rPr lang="en-US" altLang="zh-CN" b="1">
                <a:sym typeface="+mn-ea"/>
              </a:rPr>
              <a:t> ...</a:t>
            </a:r>
            <a:r>
              <a:rPr lang="en-US" altLang="zh-CN"/>
              <a:t>)</a:t>
            </a:r>
          </a:p>
          <a:p>
            <a:pPr marL="0" indent="0" algn="just">
              <a:buNone/>
            </a:pPr>
            <a:endParaRPr lang="en-US" altLang="zh-CN"/>
          </a:p>
          <a:p>
            <a:pPr marL="0" indent="0" algn="just">
              <a:buNone/>
            </a:pPr>
            <a:r>
              <a:rPr lang="en-US" altLang="zh-CN"/>
              <a:t>In comparison, the employment rates of elderly</a:t>
            </a:r>
          </a:p>
          <a:p>
            <a:pPr marL="0" indent="0" algn="just">
              <a:buNone/>
            </a:pPr>
            <a:r>
              <a:rPr lang="en-US" altLang="zh-CN"/>
              <a:t>women in the other two countries were much</a:t>
            </a:r>
          </a:p>
          <a:p>
            <a:pPr marL="0" indent="0" algn="just">
              <a:buNone/>
            </a:pPr>
            <a:r>
              <a:rPr lang="en-US" altLang="zh-CN"/>
              <a:t>lower, </a:t>
            </a:r>
            <a:r>
              <a:rPr lang="en-US" altLang="zh-CN" b="1">
                <a:solidFill>
                  <a:srgbClr val="FF0000"/>
                </a:solidFill>
              </a:rPr>
              <a:t>with</a:t>
            </a:r>
            <a:r>
              <a:rPr lang="en-US" altLang="zh-CN"/>
              <a:t> the proportion in Belgium </a:t>
            </a:r>
            <a:r>
              <a:rPr lang="en-US" altLang="zh-CN" b="1">
                <a:solidFill>
                  <a:srgbClr val="FF0000"/>
                </a:solidFill>
              </a:rPr>
              <a:t>decreasing</a:t>
            </a:r>
          </a:p>
          <a:p>
            <a:pPr marL="0" indent="0" algn="just">
              <a:buNone/>
            </a:pPr>
            <a:r>
              <a:rPr lang="en-US" altLang="zh-CN"/>
              <a:t>from 8% to 7% </a:t>
            </a:r>
            <a:r>
              <a:rPr lang="en-US" altLang="zh-CN" b="1">
                <a:solidFill>
                  <a:srgbClr val="FF0000"/>
                </a:solidFill>
              </a:rPr>
              <a:t>and that </a:t>
            </a:r>
            <a:r>
              <a:rPr lang="en-US" altLang="zh-CN"/>
              <a:t>in Australia </a:t>
            </a:r>
            <a:r>
              <a:rPr lang="en-US" altLang="zh-CN" b="1">
                <a:solidFill>
                  <a:srgbClr val="FF0000"/>
                </a:solidFill>
              </a:rPr>
              <a:t>increasing</a:t>
            </a:r>
            <a:r>
              <a:rPr lang="en-US" altLang="zh-CN"/>
              <a:t> </a:t>
            </a:r>
          </a:p>
          <a:p>
            <a:pPr marL="0" indent="0" algn="just">
              <a:buNone/>
            </a:pPr>
            <a:r>
              <a:rPr lang="en-US" altLang="zh-CN"/>
              <a:t>from 16% to 18%.</a:t>
            </a:r>
            <a:endParaRPr lang="zh-CN" altLang="en-US"/>
          </a:p>
          <a:p>
            <a:pPr marL="0" indent="0" algn="just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复杂动态图主体段分段方法</a:t>
            </a:r>
          </a:p>
          <a:p>
            <a:r>
              <a:rPr lang="zh-CN" altLang="en-US" sz="2800"/>
              <a:t>复杂动态图结构及句式范例</a:t>
            </a:r>
            <a:r>
              <a:rPr lang="en-US" altLang="zh-CN" sz="2800"/>
              <a:t>/</a:t>
            </a:r>
            <a:r>
              <a:rPr lang="zh-CN" altLang="en-US" sz="2800"/>
              <a:t>练习</a:t>
            </a:r>
          </a:p>
          <a:p>
            <a:r>
              <a:rPr lang="zh-CN" altLang="en-US" sz="2800">
                <a:solidFill>
                  <a:srgbClr val="FF0000"/>
                </a:solidFill>
              </a:rPr>
              <a:t>复杂静态图主体段分段方法</a:t>
            </a:r>
          </a:p>
          <a:p>
            <a:r>
              <a:rPr lang="zh-CN" altLang="en-US" sz="2800">
                <a:sym typeface="+mn-ea"/>
              </a:rPr>
              <a:t>复杂静态图结构及句式范例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练习</a:t>
            </a:r>
          </a:p>
          <a:p>
            <a:r>
              <a:rPr lang="zh-CN" altLang="en-US" sz="2800">
                <a:sym typeface="+mn-ea"/>
              </a:rPr>
              <a:t>数据类图形总结段范例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练习</a:t>
            </a:r>
          </a:p>
          <a:p>
            <a:r>
              <a:rPr lang="zh-CN" altLang="en-US" sz="2800"/>
              <a:t>课后作业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6600" y="365125"/>
            <a:ext cx="5537200" cy="1325880"/>
          </a:xfrm>
        </p:spPr>
        <p:txBody>
          <a:bodyPr/>
          <a:lstStyle/>
          <a:p>
            <a:r>
              <a:rPr lang="en-US" altLang="zh-CN" sz="2800" b="1"/>
              <a:t>C15-T1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844540" y="1777365"/>
            <a:ext cx="55416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cs typeface="+mn-lt"/>
              </a:rPr>
              <a:t>按图例分段：</a:t>
            </a:r>
          </a:p>
          <a:p>
            <a:r>
              <a:rPr lang="en-US" altLang="zh-CN" sz="2400">
                <a:cs typeface="+mn-lt"/>
              </a:rPr>
              <a:t>a. went to cafe </a:t>
            </a:r>
            <a:r>
              <a:rPr lang="zh-CN" altLang="en-US" sz="2400">
                <a:cs typeface="+mn-lt"/>
              </a:rPr>
              <a:t>一段</a:t>
            </a:r>
          </a:p>
          <a:p>
            <a:r>
              <a:rPr lang="en-US" altLang="zh-CN" sz="2400">
                <a:cs typeface="+mn-lt"/>
              </a:rPr>
              <a:t>b. instant coffee </a:t>
            </a:r>
            <a:r>
              <a:rPr lang="zh-CN" altLang="en-US" sz="2400">
                <a:cs typeface="+mn-lt"/>
              </a:rPr>
              <a:t>一段</a:t>
            </a:r>
          </a:p>
          <a:p>
            <a:r>
              <a:rPr lang="en-US" altLang="zh-CN" sz="2400">
                <a:cs typeface="+mn-lt"/>
              </a:rPr>
              <a:t>c. fresh coffee </a:t>
            </a:r>
            <a:r>
              <a:rPr lang="zh-CN" altLang="en-US" sz="2400">
                <a:cs typeface="+mn-lt"/>
              </a:rPr>
              <a:t>一段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54025" y="642620"/>
            <a:ext cx="5390515" cy="5102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6600" y="365125"/>
            <a:ext cx="5537200" cy="1325880"/>
          </a:xfrm>
        </p:spPr>
        <p:txBody>
          <a:bodyPr/>
          <a:lstStyle/>
          <a:p>
            <a:r>
              <a:rPr lang="en-US" altLang="zh-CN" sz="2800" b="1"/>
              <a:t>C13-T3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rcRect l="13751" t="10492" r="54176" b="18868"/>
          <a:stretch>
            <a:fillRect/>
          </a:stretch>
        </p:blipFill>
        <p:spPr>
          <a:xfrm>
            <a:off x="838200" y="365125"/>
            <a:ext cx="4730750" cy="58591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44540" y="1777365"/>
            <a:ext cx="55416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cs typeface="+mn-lt"/>
              </a:rPr>
              <a:t>数值较大的国家一段（</a:t>
            </a:r>
            <a:r>
              <a:rPr lang="en-US" altLang="zh-CN" sz="2400">
                <a:cs typeface="+mn-lt"/>
              </a:rPr>
              <a:t>China + USA)</a:t>
            </a:r>
          </a:p>
          <a:p>
            <a:r>
              <a:rPr lang="zh-CN" altLang="en-US" sz="2400">
                <a:cs typeface="+mn-lt"/>
              </a:rPr>
              <a:t>数值较小的国家一段（其余</a:t>
            </a:r>
            <a:r>
              <a:rPr lang="en-US" altLang="zh-CN" sz="2400">
                <a:cs typeface="+mn-lt"/>
              </a:rPr>
              <a:t>8</a:t>
            </a:r>
            <a:r>
              <a:rPr lang="zh-CN" altLang="en-US" sz="2400">
                <a:cs typeface="+mn-lt"/>
              </a:rPr>
              <a:t>个</a:t>
            </a:r>
            <a:r>
              <a:rPr lang="en-US" altLang="zh-CN" sz="2400">
                <a:cs typeface="+mn-lt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复杂动态图主体段分段方法</a:t>
            </a:r>
          </a:p>
          <a:p>
            <a:r>
              <a:rPr lang="zh-CN" altLang="en-US" sz="2800"/>
              <a:t>复杂动态图结构及句式范例</a:t>
            </a:r>
            <a:r>
              <a:rPr lang="en-US" altLang="zh-CN" sz="2800"/>
              <a:t>/</a:t>
            </a:r>
            <a:r>
              <a:rPr lang="zh-CN" altLang="en-US" sz="2800"/>
              <a:t>练习</a:t>
            </a:r>
          </a:p>
          <a:p>
            <a:r>
              <a:rPr lang="zh-CN" altLang="en-US" sz="2800"/>
              <a:t>复杂静态图主体段分段方法</a:t>
            </a:r>
          </a:p>
          <a:p>
            <a:r>
              <a:rPr lang="zh-CN" altLang="en-US" sz="2800">
                <a:sym typeface="+mn-ea"/>
              </a:rPr>
              <a:t>复杂静态图结构及句式范例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练习</a:t>
            </a:r>
          </a:p>
          <a:p>
            <a:r>
              <a:rPr lang="zh-CN" altLang="en-US" sz="2800">
                <a:sym typeface="+mn-ea"/>
              </a:rPr>
              <a:t>数据类图形总结段范例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练习</a:t>
            </a:r>
          </a:p>
          <a:p>
            <a:r>
              <a:rPr lang="zh-CN" altLang="en-US" sz="2800"/>
              <a:t>课后作业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7482840" y="1860550"/>
            <a:ext cx="443039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cs typeface="+mn-lt"/>
              </a:rPr>
              <a:t>男</a:t>
            </a:r>
            <a:r>
              <a:rPr lang="en-US" altLang="zh-CN" sz="2400">
                <a:cs typeface="+mn-lt"/>
              </a:rPr>
              <a:t>&gt;</a:t>
            </a:r>
            <a:r>
              <a:rPr lang="zh-CN" altLang="en-US" sz="2400">
                <a:cs typeface="+mn-lt"/>
              </a:rPr>
              <a:t>女的项目一段</a:t>
            </a:r>
            <a:r>
              <a:rPr lang="en-US" altLang="zh-CN" sz="2400">
                <a:cs typeface="+mn-lt"/>
              </a:rPr>
              <a:t>(work, cultures, day trips)</a:t>
            </a:r>
          </a:p>
          <a:p>
            <a:endParaRPr lang="en-US" altLang="zh-CN" sz="2400">
              <a:cs typeface="+mn-lt"/>
            </a:endParaRPr>
          </a:p>
          <a:p>
            <a:r>
              <a:rPr lang="zh-CN" altLang="en-US" sz="2400">
                <a:cs typeface="+mn-lt"/>
              </a:rPr>
              <a:t>女</a:t>
            </a:r>
            <a:r>
              <a:rPr lang="en-US" altLang="zh-CN" sz="2400">
                <a:cs typeface="+mn-lt"/>
              </a:rPr>
              <a:t>&gt;</a:t>
            </a:r>
            <a:r>
              <a:rPr lang="zh-CN" altLang="en-US" sz="2400">
                <a:cs typeface="+mn-lt"/>
              </a:rPr>
              <a:t>男的项目一段</a:t>
            </a:r>
            <a:r>
              <a:rPr lang="en-US" altLang="zh-CN" sz="2400">
                <a:cs typeface="+mn-lt"/>
              </a:rPr>
              <a:t>(shopping, scenery, visiting family)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042035"/>
            <a:ext cx="7350760" cy="49136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复杂静态图主体段分段方法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0250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/>
              <a:t>1. </a:t>
            </a:r>
            <a:r>
              <a:rPr lang="zh-CN" altLang="en-US" sz="2800">
                <a:sym typeface="+mn-ea"/>
              </a:rPr>
              <a:t>按图例分段</a:t>
            </a: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sym typeface="+mn-ea"/>
              </a:rPr>
              <a:t>2. </a:t>
            </a:r>
            <a:r>
              <a:rPr lang="zh-CN" altLang="en-US" sz="2800"/>
              <a:t>数值较大的项目写一段，数值较小的项目写一段</a:t>
            </a:r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3. A&gt;B</a:t>
            </a:r>
            <a:r>
              <a:rPr lang="zh-CN" altLang="en-US" sz="2800"/>
              <a:t>的项目写一段，</a:t>
            </a:r>
            <a:r>
              <a:rPr lang="en-US" altLang="zh-CN" sz="2800"/>
              <a:t>B&gt;A </a:t>
            </a:r>
            <a:r>
              <a:rPr lang="zh-CN" altLang="en-US" sz="2800"/>
              <a:t>的项目写一段</a:t>
            </a:r>
          </a:p>
          <a:p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复杂动态图主体段分段方法</a:t>
            </a:r>
          </a:p>
          <a:p>
            <a:r>
              <a:rPr lang="zh-CN" altLang="en-US" sz="2800"/>
              <a:t>复杂动态图结构及句式范例</a:t>
            </a:r>
            <a:r>
              <a:rPr lang="en-US" altLang="zh-CN" sz="2800"/>
              <a:t>/</a:t>
            </a:r>
            <a:r>
              <a:rPr lang="zh-CN" altLang="en-US" sz="2800"/>
              <a:t>练习</a:t>
            </a:r>
          </a:p>
          <a:p>
            <a:r>
              <a:rPr lang="zh-CN" altLang="en-US" sz="2800"/>
              <a:t>复杂静态图主体段分段方法</a:t>
            </a:r>
          </a:p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复杂静态图结构及句式范例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练习</a:t>
            </a:r>
          </a:p>
          <a:p>
            <a:r>
              <a:rPr lang="zh-CN" altLang="en-US" sz="2800">
                <a:sym typeface="+mn-ea"/>
              </a:rPr>
              <a:t>数据类图形总结段范例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练习</a:t>
            </a:r>
          </a:p>
          <a:p>
            <a:r>
              <a:rPr lang="zh-CN" altLang="en-US" sz="2800"/>
              <a:t>课后作业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3705" y="581025"/>
            <a:ext cx="10515600" cy="1325563"/>
          </a:xfrm>
        </p:spPr>
        <p:txBody>
          <a:bodyPr/>
          <a:lstStyle/>
          <a:p>
            <a:r>
              <a:rPr lang="zh-CN" altLang="en-US" sz="3200" b="1">
                <a:sym typeface="+mn-ea"/>
              </a:rPr>
              <a:t>静态图复杂句式</a:t>
            </a:r>
            <a:endParaRPr lang="en-US" altLang="zh-CN" sz="3200" b="1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39610" y="739140"/>
            <a:ext cx="5152390" cy="56921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64475" y="6393180"/>
            <a:ext cx="401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C11-T1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705" y="20415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1. </a:t>
            </a:r>
            <a:r>
              <a:rPr lang="zh-CN" altLang="en-US" b="1"/>
              <a:t>伴随状语：</a:t>
            </a: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en-US" altLang="zh-CN" b="1"/>
              <a:t>a. </a:t>
            </a:r>
            <a:r>
              <a:rPr lang="zh-CN" altLang="en-US" b="1"/>
              <a:t>主语相同：主</a:t>
            </a:r>
            <a:r>
              <a:rPr lang="en-US" altLang="zh-CN" b="1"/>
              <a:t>+ V1..., </a:t>
            </a:r>
            <a:r>
              <a:rPr lang="en-US" altLang="zh-CN" b="1">
                <a:solidFill>
                  <a:srgbClr val="FF0000"/>
                </a:solidFill>
              </a:rPr>
              <a:t>V2-ing</a:t>
            </a:r>
            <a:r>
              <a:rPr lang="en-US" altLang="zh-CN" b="1"/>
              <a:t> ...</a:t>
            </a:r>
          </a:p>
          <a:p>
            <a:pPr marL="0" indent="0">
              <a:buNone/>
            </a:pPr>
            <a:r>
              <a:rPr lang="en-US" altLang="zh-CN"/>
              <a:t>e.g. Water consumption for agricultural </a:t>
            </a:r>
            <a:r>
              <a:rPr lang="en-US" altLang="zh-CN">
                <a:sym typeface="+mn-ea"/>
              </a:rPr>
              <a:t>practice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in Central Asia is the highest, </a:t>
            </a:r>
            <a:r>
              <a:rPr lang="en-US" altLang="zh-CN" b="1">
                <a:solidFill>
                  <a:srgbClr val="FF0000"/>
                </a:solidFill>
              </a:rPr>
              <a:t>accounting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for 88%. </a:t>
            </a:r>
          </a:p>
          <a:p>
            <a:pPr marL="0" indent="0">
              <a:buNone/>
            </a:pPr>
            <a:r>
              <a:rPr lang="en-US" altLang="zh-CN"/>
              <a:t>     </a:t>
            </a:r>
          </a:p>
        </p:txBody>
      </p:sp>
      <p:sp>
        <p:nvSpPr>
          <p:cNvPr id="7" name="矩形 6"/>
          <p:cNvSpPr/>
          <p:nvPr/>
        </p:nvSpPr>
        <p:spPr>
          <a:xfrm>
            <a:off x="9609667" y="5494866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39610" y="739140"/>
            <a:ext cx="5152390" cy="569214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864475" y="6393180"/>
            <a:ext cx="401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C11-T1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26390" y="499745"/>
            <a:ext cx="10515600" cy="1325563"/>
          </a:xfrm>
        </p:spPr>
        <p:txBody>
          <a:bodyPr/>
          <a:lstStyle/>
          <a:p>
            <a:r>
              <a:rPr lang="zh-CN" altLang="en-US" sz="3200" b="1">
                <a:sym typeface="+mn-ea"/>
              </a:rPr>
              <a:t>静态图复杂句式</a:t>
            </a:r>
            <a:endParaRPr lang="en-US" altLang="zh-CN" sz="3200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6390" y="19602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1. </a:t>
            </a:r>
            <a:r>
              <a:rPr lang="zh-CN" altLang="en-US" b="1"/>
              <a:t>伴随状语：</a:t>
            </a: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en-US" altLang="zh-CN" b="1"/>
              <a:t>b. </a:t>
            </a:r>
            <a:r>
              <a:rPr lang="zh-CN" altLang="en-US" b="1"/>
              <a:t>主语不同：主</a:t>
            </a:r>
            <a:r>
              <a:rPr lang="en-US" altLang="zh-CN" b="1"/>
              <a:t>1+ V1..., </a:t>
            </a:r>
            <a:r>
              <a:rPr lang="en-US" altLang="zh-CN" b="1">
                <a:solidFill>
                  <a:srgbClr val="FF0000"/>
                </a:solidFill>
              </a:rPr>
              <a:t>with + </a:t>
            </a:r>
            <a:r>
              <a:rPr lang="zh-CN" altLang="en-US" b="1">
                <a:solidFill>
                  <a:srgbClr val="FF0000"/>
                </a:solidFill>
              </a:rPr>
              <a:t>主</a:t>
            </a:r>
            <a:r>
              <a:rPr lang="en-US" altLang="zh-CN" b="1">
                <a:solidFill>
                  <a:srgbClr val="FF0000"/>
                </a:solidFill>
              </a:rPr>
              <a:t>2 + V2-ing/ed</a:t>
            </a:r>
            <a:r>
              <a:rPr lang="en-US" altLang="zh-CN" b="1"/>
              <a:t> ...</a:t>
            </a:r>
          </a:p>
          <a:p>
            <a:pPr marL="0" indent="0">
              <a:buNone/>
            </a:pPr>
            <a:r>
              <a:rPr lang="en-US" altLang="zh-CN"/>
              <a:t>e.g. Europe is the biggest consumer of water</a:t>
            </a:r>
          </a:p>
          <a:p>
            <a:pPr marL="0" indent="0">
              <a:buNone/>
            </a:pPr>
            <a:r>
              <a:rPr lang="en-US" altLang="zh-CN"/>
              <a:t>in terms of industry(53%), </a:t>
            </a:r>
            <a:r>
              <a:rPr lang="en-US" altLang="zh-CN" b="1">
                <a:solidFill>
                  <a:srgbClr val="FF0000"/>
                </a:solidFill>
              </a:rPr>
              <a:t>with</a:t>
            </a:r>
            <a:r>
              <a:rPr lang="en-US" altLang="zh-CN"/>
              <a:t> only 32% of water</a:t>
            </a: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used </a:t>
            </a:r>
            <a:r>
              <a:rPr lang="en-US" altLang="zh-CN"/>
              <a:t>for agricultural purpose. </a:t>
            </a:r>
          </a:p>
          <a:p>
            <a:pPr marL="0" indent="0">
              <a:buNone/>
            </a:pPr>
            <a:r>
              <a:rPr lang="en-US" altLang="zh-CN"/>
              <a:t>     </a:t>
            </a:r>
          </a:p>
        </p:txBody>
      </p:sp>
      <p:sp>
        <p:nvSpPr>
          <p:cNvPr id="8" name="矩形 7"/>
          <p:cNvSpPr/>
          <p:nvPr/>
        </p:nvSpPr>
        <p:spPr>
          <a:xfrm>
            <a:off x="10261601" y="3200399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0001" y="2760132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39610" y="739140"/>
            <a:ext cx="5152390" cy="569214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864475" y="6393180"/>
            <a:ext cx="401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C11-T1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静态图复杂句式</a:t>
            </a:r>
            <a:endParaRPr lang="en-US" altLang="zh-CN" sz="3200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/>
              <a:t>2. </a:t>
            </a:r>
            <a:r>
              <a:rPr lang="zh-CN" altLang="en-US" b="1"/>
              <a:t>定语从句</a:t>
            </a:r>
            <a:r>
              <a:rPr lang="en-US" altLang="zh-CN" b="1"/>
              <a:t>: where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</a:t>
            </a:r>
            <a:r>
              <a:rPr lang="en-US" altLang="zh-CN"/>
              <a:t> e.g. In terms of industry, the largest figure is </a:t>
            </a:r>
          </a:p>
          <a:p>
            <a:pPr marL="0" indent="0">
              <a:buNone/>
            </a:pPr>
            <a:r>
              <a:rPr lang="en-US" altLang="zh-CN"/>
              <a:t>in Europe, </a:t>
            </a:r>
            <a:r>
              <a:rPr lang="en-US" altLang="zh-CN" b="1">
                <a:solidFill>
                  <a:srgbClr val="FF0000"/>
                </a:solidFill>
              </a:rPr>
              <a:t>where</a:t>
            </a:r>
            <a:r>
              <a:rPr lang="en-US" altLang="zh-CN"/>
              <a:t> 53% of water is used for this </a:t>
            </a:r>
          </a:p>
          <a:p>
            <a:pPr marL="0" indent="0">
              <a:buNone/>
            </a:pPr>
            <a:r>
              <a:rPr lang="en-US" altLang="zh-CN"/>
              <a:t>purpose. </a:t>
            </a:r>
          </a:p>
        </p:txBody>
      </p:sp>
      <p:sp>
        <p:nvSpPr>
          <p:cNvPr id="7" name="矩形 6"/>
          <p:cNvSpPr/>
          <p:nvPr/>
        </p:nvSpPr>
        <p:spPr>
          <a:xfrm>
            <a:off x="10261601" y="3200399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39610" y="739140"/>
            <a:ext cx="5152390" cy="569214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864475" y="6393180"/>
            <a:ext cx="401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C11-T1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静态图复杂句式</a:t>
            </a:r>
            <a:endParaRPr lang="en-US" altLang="zh-CN" sz="3200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/>
              <a:t>3. ... (</a:t>
            </a:r>
            <a:r>
              <a:rPr lang="zh-CN" altLang="en-US" b="1"/>
              <a:t>最大</a:t>
            </a:r>
            <a:r>
              <a:rPr lang="en-US" altLang="zh-CN" b="1"/>
              <a:t>), followed by + </a:t>
            </a:r>
            <a:r>
              <a:rPr lang="zh-CN" altLang="en-US" b="1"/>
              <a:t>名词</a:t>
            </a:r>
            <a:r>
              <a:rPr lang="en-US" altLang="zh-CN" b="1"/>
              <a:t> + </a:t>
            </a:r>
            <a:r>
              <a:rPr lang="zh-CN" altLang="en-US" b="1"/>
              <a:t>定从</a:t>
            </a:r>
          </a:p>
          <a:p>
            <a:pPr marL="0" indent="0">
              <a:buNone/>
            </a:pPr>
            <a:r>
              <a:rPr lang="en-US" altLang="zh-CN" b="1"/>
              <a:t>   </a:t>
            </a:r>
            <a:r>
              <a:rPr lang="en-US" altLang="zh-CN"/>
              <a:t> e.g. Europe ranks first in terms of water usage</a:t>
            </a:r>
          </a:p>
          <a:p>
            <a:pPr marL="0" indent="0">
              <a:buNone/>
            </a:pPr>
            <a:r>
              <a:rPr lang="en-US" altLang="zh-CN"/>
              <a:t>for industrial production with 53%, </a:t>
            </a:r>
            <a:r>
              <a:rPr lang="en-US" altLang="zh-CN" b="1">
                <a:solidFill>
                  <a:srgbClr val="FF0000"/>
                </a:solidFill>
              </a:rPr>
              <a:t>followed by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North America </a:t>
            </a:r>
            <a:r>
              <a:rPr lang="en-US" altLang="zh-CN">
                <a:solidFill>
                  <a:srgbClr val="FF0000"/>
                </a:solidFill>
              </a:rPr>
              <a:t>where</a:t>
            </a:r>
            <a:r>
              <a:rPr lang="en-US" altLang="zh-CN"/>
              <a:t> 48% of water is consumed</a:t>
            </a:r>
          </a:p>
          <a:p>
            <a:pPr marL="0" indent="0">
              <a:buNone/>
            </a:pPr>
            <a:r>
              <a:rPr lang="en-US" altLang="zh-CN"/>
              <a:t>for the same purpose. </a:t>
            </a:r>
          </a:p>
        </p:txBody>
      </p:sp>
      <p:sp>
        <p:nvSpPr>
          <p:cNvPr id="7" name="矩形 6"/>
          <p:cNvSpPr/>
          <p:nvPr/>
        </p:nvSpPr>
        <p:spPr>
          <a:xfrm>
            <a:off x="10261601" y="3200399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69668" y="3107266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39610" y="739140"/>
            <a:ext cx="5152390" cy="569214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864475" y="6393180"/>
            <a:ext cx="401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C11-T1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静态图复杂句式</a:t>
            </a:r>
            <a:endParaRPr lang="en-US" altLang="zh-CN" sz="3200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4</a:t>
            </a:r>
            <a:r>
              <a:rPr lang="en-US" altLang="zh-CN" b="1" dirty="0" smtClean="0"/>
              <a:t>. </a:t>
            </a:r>
            <a:r>
              <a:rPr lang="en-US" altLang="zh-CN" b="1" dirty="0"/>
              <a:t>... , </a:t>
            </a:r>
            <a:r>
              <a:rPr lang="en-US" b="1" dirty="0"/>
              <a:t>ranging from ... to ...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altLang="zh-CN" dirty="0"/>
              <a:t>e.g. In comparison, the proportions of water</a:t>
            </a:r>
          </a:p>
          <a:p>
            <a:pPr marL="0" indent="0">
              <a:buNone/>
            </a:pPr>
            <a:r>
              <a:rPr lang="en-US" altLang="zh-CN" dirty="0"/>
              <a:t>used for industry in the other four areas (South</a:t>
            </a:r>
          </a:p>
          <a:p>
            <a:pPr marL="0" indent="0">
              <a:buNone/>
            </a:pPr>
            <a:r>
              <a:rPr lang="en-US" altLang="zh-CN" dirty="0"/>
              <a:t>America, Africa, Central Asia and South East Asia)</a:t>
            </a:r>
          </a:p>
          <a:p>
            <a:pPr marL="0" indent="0">
              <a:buNone/>
            </a:pPr>
            <a:r>
              <a:rPr lang="en-US" altLang="zh-CN" dirty="0"/>
              <a:t>are significantly lower, </a:t>
            </a:r>
            <a:r>
              <a:rPr lang="en-US" altLang="zh-CN" b="1" dirty="0">
                <a:solidFill>
                  <a:srgbClr val="FF0000"/>
                </a:solidFill>
              </a:rPr>
              <a:t>ranging from </a:t>
            </a:r>
            <a:r>
              <a:rPr lang="en-US" altLang="zh-CN" dirty="0"/>
              <a:t>5%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en-US" altLang="zh-CN" dirty="0"/>
              <a:t> 12%. </a:t>
            </a:r>
          </a:p>
        </p:txBody>
      </p:sp>
      <p:sp>
        <p:nvSpPr>
          <p:cNvPr id="7" name="矩形 6"/>
          <p:cNvSpPr/>
          <p:nvPr/>
        </p:nvSpPr>
        <p:spPr>
          <a:xfrm>
            <a:off x="9093201" y="2599265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35334" y="4301065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321801" y="4301065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693401" y="4309532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39610" y="739140"/>
            <a:ext cx="5152390" cy="569214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7864475" y="6393180"/>
            <a:ext cx="4012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C11-T1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静态图复杂句式</a:t>
            </a:r>
            <a:endParaRPr lang="en-US" altLang="zh-CN" sz="3200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5</a:t>
            </a:r>
            <a:r>
              <a:rPr lang="en-US" altLang="zh-CN" b="1" dirty="0" smtClean="0"/>
              <a:t>. </a:t>
            </a:r>
            <a:r>
              <a:rPr lang="en-US" altLang="zh-CN" b="1" dirty="0"/>
              <a:t>... (</a:t>
            </a:r>
            <a:r>
              <a:rPr lang="zh-CN" altLang="en-US" b="1" dirty="0"/>
              <a:t>最大</a:t>
            </a:r>
            <a:r>
              <a:rPr lang="en-US" altLang="zh-CN" b="1" dirty="0"/>
              <a:t>), </a:t>
            </a:r>
            <a:r>
              <a:rPr lang="en-US" b="1" dirty="0"/>
              <a:t>as opposed to merely (</a:t>
            </a:r>
            <a:r>
              <a:rPr lang="zh-CN" altLang="en-US" b="1" dirty="0"/>
              <a:t>最小</a:t>
            </a:r>
            <a:r>
              <a:rPr lang="en-US" b="1" dirty="0"/>
              <a:t>)...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en-US" altLang="zh-CN" dirty="0"/>
              <a:t> e.g. In terms of domestic use, the proportion of</a:t>
            </a:r>
          </a:p>
          <a:p>
            <a:pPr marL="0" indent="0">
              <a:buNone/>
            </a:pPr>
            <a:r>
              <a:rPr lang="en-US" altLang="zh-CN" dirty="0"/>
              <a:t>water consumed in South America is the highest</a:t>
            </a:r>
          </a:p>
          <a:p>
            <a:pPr marL="0" indent="0">
              <a:buNone/>
            </a:pPr>
            <a:r>
              <a:rPr lang="en-US" altLang="zh-CN" dirty="0"/>
              <a:t>at 19%, </a:t>
            </a:r>
            <a:r>
              <a:rPr lang="en-US" altLang="zh-CN" b="1" dirty="0">
                <a:solidFill>
                  <a:srgbClr val="FF0000"/>
                </a:solidFill>
              </a:rPr>
              <a:t>as opposed to</a:t>
            </a:r>
            <a:r>
              <a:rPr lang="en-US" altLang="zh-CN" dirty="0">
                <a:solidFill>
                  <a:srgbClr val="FF0000"/>
                </a:solidFill>
              </a:rPr>
              <a:t> merely</a:t>
            </a:r>
            <a:r>
              <a:rPr lang="en-US" altLang="zh-CN" dirty="0"/>
              <a:t> 7% in Central Asia</a:t>
            </a:r>
          </a:p>
          <a:p>
            <a:pPr marL="0" indent="0">
              <a:buNone/>
            </a:pPr>
            <a:r>
              <a:rPr lang="en-US" altLang="zh-CN" dirty="0"/>
              <a:t>and South East Asia. </a:t>
            </a:r>
          </a:p>
        </p:txBody>
      </p:sp>
      <p:sp>
        <p:nvSpPr>
          <p:cNvPr id="7" name="矩形 6"/>
          <p:cNvSpPr/>
          <p:nvPr/>
        </p:nvSpPr>
        <p:spPr>
          <a:xfrm>
            <a:off x="8686801" y="3022599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79935" y="4411132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202334" y="4521199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/>
              <a:t>练习</a:t>
            </a:r>
          </a:p>
        </p:txBody>
      </p:sp>
      <p:pic>
        <p:nvPicPr>
          <p:cNvPr id="7" name="内容占位符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01485" y="877570"/>
            <a:ext cx="5390515" cy="510222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就买</a:t>
            </a:r>
            <a:r>
              <a:rPr lang="en-US" altLang="zh-CN"/>
              <a:t>instant coffee </a:t>
            </a:r>
            <a:r>
              <a:rPr lang="zh-CN" altLang="en-US"/>
              <a:t>而言，</a:t>
            </a:r>
            <a:r>
              <a:rPr lang="en-US" altLang="zh-CN"/>
              <a:t>Hobart </a:t>
            </a:r>
            <a:r>
              <a:rPr lang="zh-CN" altLang="en-US"/>
              <a:t>拥有最大</a:t>
            </a:r>
          </a:p>
          <a:p>
            <a:pPr marL="0" indent="0">
              <a:buNone/>
            </a:pPr>
            <a:r>
              <a:rPr lang="zh-CN" altLang="en-US"/>
              <a:t>比例的购买者（</a:t>
            </a:r>
            <a:r>
              <a:rPr lang="en-US" altLang="zh-CN"/>
              <a:t>54.5%</a:t>
            </a:r>
            <a:r>
              <a:rPr lang="zh-CN" altLang="en-US"/>
              <a:t>），</a:t>
            </a:r>
            <a:r>
              <a:rPr lang="zh-CN" altLang="en-US">
                <a:solidFill>
                  <a:srgbClr val="FF0000"/>
                </a:solidFill>
              </a:rPr>
              <a:t>其次是</a:t>
            </a:r>
            <a:r>
              <a:rPr lang="en-US" altLang="zh-CN"/>
              <a:t>Brisbane, </a:t>
            </a: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在那里</a:t>
            </a:r>
            <a:r>
              <a:rPr lang="en-US" altLang="zh-CN"/>
              <a:t>53%</a:t>
            </a:r>
            <a:r>
              <a:rPr lang="zh-CN" altLang="en-US"/>
              <a:t>的居民保持这个习惯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In terms of buying instant coffee, Hobart</a:t>
            </a:r>
          </a:p>
          <a:p>
            <a:pPr marL="0" indent="0">
              <a:buNone/>
            </a:pPr>
            <a:r>
              <a:rPr lang="en-US" altLang="zh-CN"/>
              <a:t>has the largest proportion of buyers (54.5%),</a:t>
            </a: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followed by</a:t>
            </a:r>
            <a:r>
              <a:rPr lang="en-US" altLang="zh-CN"/>
              <a:t> Brisbane </a:t>
            </a:r>
            <a:r>
              <a:rPr lang="en-US" altLang="zh-CN" b="1">
                <a:solidFill>
                  <a:srgbClr val="FF0000"/>
                </a:solidFill>
              </a:rPr>
              <a:t>where</a:t>
            </a:r>
            <a:r>
              <a:rPr lang="en-US" altLang="zh-CN"/>
              <a:t> 53% of residents</a:t>
            </a:r>
          </a:p>
          <a:p>
            <a:pPr marL="0" indent="0">
              <a:buNone/>
            </a:pPr>
            <a:r>
              <a:rPr lang="en-US" altLang="zh-CN"/>
              <a:t>keep this habit.  </a:t>
            </a: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816600" y="365125"/>
            <a:ext cx="5537200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C15-T1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>
                <a:solidFill>
                  <a:srgbClr val="FF0000"/>
                </a:solidFill>
              </a:rPr>
              <a:t>复杂动态图主体段分段方法</a:t>
            </a:r>
          </a:p>
          <a:p>
            <a:r>
              <a:rPr lang="zh-CN" altLang="en-US" sz="2800"/>
              <a:t>复杂动态图结构及句式范例</a:t>
            </a:r>
            <a:r>
              <a:rPr lang="en-US" altLang="zh-CN" sz="2800"/>
              <a:t>/</a:t>
            </a:r>
            <a:r>
              <a:rPr lang="zh-CN" altLang="en-US" sz="2800"/>
              <a:t>练习</a:t>
            </a:r>
          </a:p>
          <a:p>
            <a:r>
              <a:rPr lang="zh-CN" altLang="en-US" sz="2800"/>
              <a:t>复杂静态图主体段分段方法</a:t>
            </a:r>
          </a:p>
          <a:p>
            <a:r>
              <a:rPr lang="zh-CN" altLang="en-US" sz="2800">
                <a:sym typeface="+mn-ea"/>
              </a:rPr>
              <a:t>复杂静态图结构及句式范例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练习</a:t>
            </a:r>
          </a:p>
          <a:p>
            <a:r>
              <a:rPr lang="zh-CN" altLang="en-US" sz="2800">
                <a:sym typeface="+mn-ea"/>
              </a:rPr>
              <a:t>数据类图形总结段范例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练习</a:t>
            </a:r>
          </a:p>
          <a:p>
            <a:r>
              <a:rPr lang="zh-CN" altLang="en-US" sz="2800"/>
              <a:t>课后作业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/>
              <a:t>练习</a:t>
            </a:r>
          </a:p>
        </p:txBody>
      </p:sp>
      <p:pic>
        <p:nvPicPr>
          <p:cNvPr id="7" name="内容占位符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01485" y="877570"/>
            <a:ext cx="5390515" cy="510222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相比之下，</a:t>
            </a:r>
            <a:r>
              <a:rPr lang="en-US" altLang="zh-CN"/>
              <a:t>Adelaide, Melbourne</a:t>
            </a:r>
            <a:r>
              <a:rPr lang="zh-CN" altLang="en-US"/>
              <a:t>和</a:t>
            </a:r>
            <a:r>
              <a:rPr lang="en-US" altLang="zh-CN"/>
              <a:t>Sydney</a:t>
            </a:r>
          </a:p>
          <a:p>
            <a:pPr marL="0" indent="0">
              <a:buNone/>
            </a:pPr>
            <a:r>
              <a:rPr lang="zh-CN" altLang="en-US"/>
              <a:t>购买</a:t>
            </a:r>
            <a:r>
              <a:rPr lang="en-US" altLang="zh-CN"/>
              <a:t>instant coffee </a:t>
            </a:r>
            <a:r>
              <a:rPr lang="zh-CN" altLang="en-US"/>
              <a:t>的人数</a:t>
            </a:r>
            <a:r>
              <a:rPr lang="en-US" altLang="zh-CN"/>
              <a:t> </a:t>
            </a:r>
            <a:r>
              <a:rPr lang="zh-CN" altLang="en-US"/>
              <a:t>比例略低，</a:t>
            </a:r>
            <a:r>
              <a:rPr lang="zh-CN" altLang="en-US">
                <a:solidFill>
                  <a:srgbClr val="FF0000"/>
                </a:solidFill>
              </a:rPr>
              <a:t>范围在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45.5%-50%</a:t>
            </a:r>
            <a:r>
              <a:rPr lang="zh-CN" altLang="en-US">
                <a:solidFill>
                  <a:srgbClr val="FF0000"/>
                </a:solidFill>
              </a:rPr>
              <a:t>之间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By contrast, the proportions of instant coffee </a:t>
            </a:r>
          </a:p>
          <a:p>
            <a:pPr marL="0" indent="0">
              <a:buNone/>
            </a:pPr>
            <a:r>
              <a:rPr lang="en-US" altLang="zh-CN"/>
              <a:t>buyers in Adelaide, Melbourne and Sydney</a:t>
            </a:r>
          </a:p>
          <a:p>
            <a:pPr marL="0" indent="0">
              <a:buNone/>
            </a:pPr>
            <a:r>
              <a:rPr lang="en-US" altLang="zh-CN"/>
              <a:t>are slightly lower, </a:t>
            </a:r>
            <a:r>
              <a:rPr lang="en-US" altLang="zh-CN" b="1">
                <a:solidFill>
                  <a:srgbClr val="FF0000"/>
                </a:solidFill>
              </a:rPr>
              <a:t>ranging from</a:t>
            </a:r>
            <a:r>
              <a:rPr lang="en-US" altLang="zh-CN"/>
              <a:t> 45.5% </a:t>
            </a:r>
            <a:r>
              <a:rPr lang="en-US" altLang="zh-CN" b="1">
                <a:solidFill>
                  <a:srgbClr val="FF0000"/>
                </a:solidFill>
                <a:latin typeface="Arial Bold" panose="020B0604020202090204" charset="0"/>
                <a:cs typeface="Arial Bold" panose="020B0604020202090204" charset="0"/>
              </a:rPr>
              <a:t>to</a:t>
            </a:r>
            <a:r>
              <a:rPr lang="en-US" altLang="zh-CN"/>
              <a:t> 50%.  </a:t>
            </a: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816600" y="365125"/>
            <a:ext cx="5537200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C15-T1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bldLvl="0"/>
      <p:bldP spid="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/>
              <a:t>练习</a:t>
            </a:r>
          </a:p>
        </p:txBody>
      </p:sp>
      <p:pic>
        <p:nvPicPr>
          <p:cNvPr id="7" name="内容占位符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801485" y="877570"/>
            <a:ext cx="5390515" cy="510222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就买</a:t>
            </a:r>
            <a:r>
              <a:rPr lang="en-US" altLang="zh-CN"/>
              <a:t>fresh coffee </a:t>
            </a:r>
            <a:r>
              <a:rPr lang="zh-CN" altLang="en-US"/>
              <a:t>而言，</a:t>
            </a:r>
            <a:r>
              <a:rPr lang="en-US" altLang="zh-CN"/>
              <a:t>Sydney</a:t>
            </a:r>
            <a:r>
              <a:rPr lang="zh-CN" altLang="en-US"/>
              <a:t>的购买者</a:t>
            </a:r>
          </a:p>
          <a:p>
            <a:pPr marL="0" indent="0">
              <a:buNone/>
            </a:pPr>
            <a:r>
              <a:rPr lang="zh-CN" altLang="en-US"/>
              <a:t>比例最高为</a:t>
            </a:r>
            <a:r>
              <a:rPr lang="en-US" altLang="zh-CN"/>
              <a:t>44.5%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而</a:t>
            </a:r>
            <a:r>
              <a:rPr lang="en-US" altLang="zh-CN"/>
              <a:t>Brisbane</a:t>
            </a:r>
            <a:r>
              <a:rPr lang="zh-CN" altLang="en-US">
                <a:solidFill>
                  <a:srgbClr val="FF0000"/>
                </a:solidFill>
              </a:rPr>
              <a:t>只有</a:t>
            </a:r>
            <a:r>
              <a:rPr lang="en-US" altLang="zh-CN"/>
              <a:t>34.5%</a:t>
            </a:r>
            <a:r>
              <a:rPr lang="zh-CN" altLang="en-US"/>
              <a:t>。</a:t>
            </a:r>
            <a:r>
              <a:rPr lang="en-US" altLang="zh-CN"/>
              <a:t> 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In terms of buying fresh coffee, the largest </a:t>
            </a:r>
          </a:p>
          <a:p>
            <a:pPr marL="0" indent="0">
              <a:buNone/>
            </a:pPr>
            <a:r>
              <a:rPr lang="en-US" altLang="zh-CN"/>
              <a:t>proportion of buyers is 44.5% in Sydney,</a:t>
            </a:r>
          </a:p>
          <a:p>
            <a:pPr marL="0" indent="0">
              <a:buNone/>
            </a:pPr>
            <a:r>
              <a:rPr lang="en-US" altLang="zh-CN" b="1">
                <a:solidFill>
                  <a:srgbClr val="FF0000"/>
                </a:solidFill>
              </a:rPr>
              <a:t>as opposed to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merely</a:t>
            </a:r>
            <a:r>
              <a:rPr lang="en-US" altLang="zh-CN"/>
              <a:t> 34.5% in Brisbane.  </a:t>
            </a:r>
          </a:p>
        </p:txBody>
      </p:sp>
      <p:sp>
        <p:nvSpPr>
          <p:cNvPr id="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816600" y="365125"/>
            <a:ext cx="5537200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C15-T1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bldLvl="0"/>
      <p:bldP spid="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动态图总结段写法</a:t>
            </a:r>
            <a:endParaRPr lang="zh-CN" altLang="en-US" sz="3200" b="1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6551295" cy="435165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①</a:t>
            </a:r>
            <a:r>
              <a:rPr lang="en-US" altLang="zh-CN">
                <a:solidFill>
                  <a:schemeClr val="tx1"/>
                </a:solidFill>
              </a:rPr>
              <a:t> Overall, the year of 2016 witnessed an increase in the revenue from these categories of products except that from gems and jewellery. </a:t>
            </a:r>
            <a:r>
              <a:rPr lang="zh-CN" altLang="en-US">
                <a:solidFill>
                  <a:schemeClr val="tx1"/>
                </a:solidFill>
              </a:rPr>
              <a:t>②</a:t>
            </a:r>
            <a:r>
              <a:rPr lang="en-US" altLang="zh-CN">
                <a:solidFill>
                  <a:schemeClr val="tx1"/>
                </a:solidFill>
              </a:rPr>
              <a:t> Moreover, it is notic</a:t>
            </a:r>
            <a:r>
              <a:rPr lang="en-US" altLang="zh-CN"/>
              <a:t>eable that petroleum products and engineered goods were the two leading contributors to the country's foreign income over the period, in spite of a dramatic rise in textiles.</a:t>
            </a:r>
          </a:p>
        </p:txBody>
      </p:sp>
      <p:pic>
        <p:nvPicPr>
          <p:cNvPr id="6" name="图片 5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7390130" y="599440"/>
            <a:ext cx="4701540" cy="565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/>
              <a:t>练习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6205855" cy="4351655"/>
          </a:xfrm>
        </p:spPr>
        <p:txBody>
          <a:bodyPr/>
          <a:lstStyle/>
          <a:p>
            <a:pPr marL="0" indent="0">
              <a:buNone/>
            </a:pPr>
            <a:r>
              <a:rPr lang="zh-CN" dirty="0"/>
              <a:t>①</a:t>
            </a:r>
            <a:r>
              <a:rPr lang="en-US" altLang="zh-CN" dirty="0"/>
              <a:t> </a:t>
            </a:r>
            <a:r>
              <a:rPr dirty="0"/>
              <a:t>Overall, the 10 decades had witnessed a significant increase in the ownership of these three types of household appliances and a corresponding decrease in the time devoted to housework. </a:t>
            </a:r>
            <a:r>
              <a:rPr lang="zh-CN" dirty="0"/>
              <a:t>②</a:t>
            </a:r>
            <a:r>
              <a:rPr lang="en-US" altLang="zh-CN" dirty="0"/>
              <a:t> </a:t>
            </a:r>
            <a:r>
              <a:rPr dirty="0"/>
              <a:t>Moreover, it is noticeable that refrigerators and vacuum cleaners had become household necessities since 1980 and 2000 respectively, although washing machines were the most popular in the first 2</a:t>
            </a:r>
            <a:r>
              <a:rPr lang="en-US" dirty="0"/>
              <a:t>5</a:t>
            </a:r>
            <a:r>
              <a:rPr dirty="0"/>
              <a:t> years. </a:t>
            </a:r>
          </a:p>
        </p:txBody>
      </p:sp>
      <p:pic>
        <p:nvPicPr>
          <p:cNvPr id="10" name="图片 1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7044055" y="624840"/>
            <a:ext cx="5054600" cy="581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复杂动态图主体段分段方法</a:t>
            </a:r>
          </a:p>
          <a:p>
            <a:r>
              <a:rPr lang="zh-CN" altLang="en-US" sz="2800"/>
              <a:t>复杂动态图结构及句式范例</a:t>
            </a:r>
            <a:r>
              <a:rPr lang="en-US" altLang="zh-CN" sz="2800"/>
              <a:t>/</a:t>
            </a:r>
            <a:r>
              <a:rPr lang="zh-CN" altLang="en-US" sz="2800"/>
              <a:t>练习</a:t>
            </a:r>
          </a:p>
          <a:p>
            <a:r>
              <a:rPr lang="zh-CN" altLang="en-US" sz="2800"/>
              <a:t>复杂静态图主体段分段方法</a:t>
            </a:r>
          </a:p>
          <a:p>
            <a:r>
              <a:rPr lang="zh-CN" altLang="en-US" sz="2800">
                <a:sym typeface="+mn-ea"/>
              </a:rPr>
              <a:t>复杂静态图结构及句式范例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练习</a:t>
            </a:r>
          </a:p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数据类图形总结段范例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练习</a:t>
            </a:r>
          </a:p>
          <a:p>
            <a:r>
              <a:rPr lang="zh-CN" altLang="en-US" sz="2800"/>
              <a:t>课后作业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655129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总体比较，突出最值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除德国外，其他国家生产的电</a:t>
            </a:r>
            <a:r>
              <a:rPr lang="en-US" altLang="zh-CN"/>
              <a:t>&gt;</a:t>
            </a:r>
            <a:r>
              <a:rPr lang="zh-CN" altLang="en-US"/>
              <a:t>消耗的电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中国和美国两个数据值最高</a:t>
            </a:r>
          </a:p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r>
              <a:rPr lang="zh-CN"/>
              <a:t>①</a:t>
            </a:r>
            <a:r>
              <a:rPr lang="en-US" altLang="zh-CN"/>
              <a:t> </a:t>
            </a:r>
            <a:r>
              <a:t>Overall, all these countries were self-sufficient in electricity except Germany, among which the US produced significant surplus electricity. </a:t>
            </a:r>
            <a:r>
              <a:rPr lang="zh-CN">
                <a:sym typeface="+mn-ea"/>
              </a:rPr>
              <a:t>②</a:t>
            </a:r>
            <a:r>
              <a:rPr lang="en-US" altLang="zh-CN">
                <a:sym typeface="+mn-ea"/>
              </a:rPr>
              <a:t> </a:t>
            </a:r>
            <a:r>
              <a:t>Moreover, it is noticeable that China and the US were the two leading producers and users of electrical energy on the list. </a:t>
            </a:r>
          </a:p>
          <a:p>
            <a:pPr marL="0" indent="0">
              <a:buNone/>
            </a:pPr>
            <a:endParaRPr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579360" y="621030"/>
            <a:ext cx="4610100" cy="556768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965200" y="492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ym typeface="+mn-ea"/>
              </a:rPr>
              <a:t>静态图总结段写法</a:t>
            </a:r>
            <a:endParaRPr lang="zh-CN" altLang="en-US" sz="32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/>
              <a:t>练习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6101715" cy="4351655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①</a:t>
            </a:r>
            <a:r>
              <a:rPr lang="en-US" altLang="zh-CN">
                <a:solidFill>
                  <a:schemeClr val="tx1"/>
                </a:solidFill>
              </a:rPr>
              <a:t> Overall, the majority of residents in these cities prefer to go to a cafe for coffee or tea, except those in Adelaide who have a preference for instant coffee. </a:t>
            </a:r>
            <a:r>
              <a:rPr lang="zh-CN" altLang="en-US">
                <a:sym typeface="+mn-ea"/>
              </a:rPr>
              <a:t>②</a:t>
            </a:r>
            <a:r>
              <a:rPr lang="en-US" altLang="zh-CN">
                <a:sym typeface="+mn-ea"/>
              </a:rPr>
              <a:t> Moreover,</a:t>
            </a:r>
            <a:r>
              <a:rPr lang="en-US" altLang="zh-CN">
                <a:solidFill>
                  <a:schemeClr val="tx1"/>
                </a:solidFill>
              </a:rPr>
              <a:t> it is noticeable that fresh coffee buyers account for the smallest proportion in each city. </a:t>
            </a:r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7" name="内容占位符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01485" y="877570"/>
            <a:ext cx="5390515" cy="5102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0610" y="-100965"/>
            <a:ext cx="10515600" cy="1325563"/>
          </a:xfrm>
        </p:spPr>
        <p:txBody>
          <a:bodyPr/>
          <a:lstStyle/>
          <a:p>
            <a:r>
              <a:rPr lang="zh-CN" altLang="en-US" sz="3200" b="1"/>
              <a:t>课后作业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rcRect l="15310" t="10211" r="52269" b="11777"/>
          <a:stretch>
            <a:fillRect/>
          </a:stretch>
        </p:blipFill>
        <p:spPr>
          <a:xfrm>
            <a:off x="1070610" y="891540"/>
            <a:ext cx="4606925" cy="59080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194810" y="6078855"/>
            <a:ext cx="1356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C17-T2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2495" y="365125"/>
            <a:ext cx="5361305" cy="1325880"/>
          </a:xfrm>
        </p:spPr>
        <p:txBody>
          <a:bodyPr/>
          <a:lstStyle/>
          <a:p>
            <a:r>
              <a:rPr lang="en-US" altLang="zh-CN" sz="2400" b="1"/>
              <a:t>C16-T1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2800" y="1825625"/>
            <a:ext cx="5461000" cy="4351655"/>
          </a:xfrm>
        </p:spPr>
        <p:txBody>
          <a:bodyPr/>
          <a:lstStyle/>
          <a:p>
            <a:r>
              <a:rPr lang="zh-CN" altLang="en-US"/>
              <a:t>图一：家电拥有量</a:t>
            </a:r>
          </a:p>
          <a:p>
            <a:r>
              <a:rPr lang="zh-CN" altLang="en-US"/>
              <a:t>图二：家务时长</a:t>
            </a:r>
          </a:p>
          <a:p>
            <a:r>
              <a:rPr lang="zh-CN" altLang="en-US"/>
              <a:t>分段：一图一段</a:t>
            </a:r>
          </a:p>
        </p:txBody>
      </p:sp>
      <p:pic>
        <p:nvPicPr>
          <p:cNvPr id="10" name="图片 1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38200" y="365125"/>
            <a:ext cx="5054600" cy="581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5310" y="365125"/>
            <a:ext cx="5698490" cy="1325880"/>
          </a:xfrm>
        </p:spPr>
        <p:txBody>
          <a:bodyPr/>
          <a:lstStyle/>
          <a:p>
            <a:r>
              <a:rPr lang="en-US" altLang="zh-CN" sz="2400" b="1"/>
              <a:t>C14-T2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9740" y="1825625"/>
            <a:ext cx="5814060" cy="4351655"/>
          </a:xfrm>
        </p:spPr>
        <p:txBody>
          <a:bodyPr/>
          <a:lstStyle/>
          <a:p>
            <a:r>
              <a:rPr lang="zh-CN" altLang="en-US"/>
              <a:t>图一：</a:t>
            </a:r>
            <a:r>
              <a:rPr lang="zh-CN" altLang="en-US">
                <a:solidFill>
                  <a:srgbClr val="FF0000"/>
                </a:solidFill>
              </a:rPr>
              <a:t>五种出口商品</a:t>
            </a:r>
            <a:r>
              <a:rPr lang="zh-CN" altLang="en-US"/>
              <a:t>收入</a:t>
            </a:r>
            <a:r>
              <a:rPr lang="en-US" altLang="zh-CN"/>
              <a:t>(</a:t>
            </a:r>
            <a:r>
              <a:rPr lang="zh-CN" altLang="en-US"/>
              <a:t>💲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图二：</a:t>
            </a:r>
            <a:r>
              <a:rPr lang="zh-CN" altLang="en-US">
                <a:solidFill>
                  <a:srgbClr val="FF0000"/>
                </a:solidFill>
              </a:rPr>
              <a:t>五种出口商品</a:t>
            </a:r>
            <a:r>
              <a:rPr lang="zh-CN" altLang="en-US"/>
              <a:t>收入的增长率（</a:t>
            </a:r>
            <a:r>
              <a:rPr lang="en-US" altLang="zh-CN"/>
              <a:t>%</a:t>
            </a:r>
            <a:r>
              <a:rPr lang="zh-CN" altLang="en-US"/>
              <a:t>）</a:t>
            </a:r>
          </a:p>
          <a:p>
            <a:r>
              <a:rPr lang="zh-CN" altLang="en-US"/>
              <a:t>分段：合二为一</a:t>
            </a:r>
          </a:p>
          <a:p>
            <a:pPr marL="0" indent="0">
              <a:buNone/>
            </a:pPr>
            <a:r>
              <a:rPr lang="en-US" altLang="zh-CN"/>
              <a:t>              a. </a:t>
            </a:r>
            <a:r>
              <a:rPr lang="zh-CN" altLang="en-US"/>
              <a:t>出口收入高的一段</a:t>
            </a:r>
            <a:r>
              <a:rPr lang="en-US" altLang="zh-CN"/>
              <a:t>(</a:t>
            </a:r>
            <a:r>
              <a:rPr lang="en-US"/>
              <a:t>PP + EG</a:t>
            </a:r>
            <a:r>
              <a:rPr lang="zh-CN" altLang="en-US"/>
              <a:t>及这两项的增长率写一段</a:t>
            </a:r>
            <a:r>
              <a:rPr lang="en-US" altLang="zh-CN"/>
              <a:t>)</a:t>
            </a:r>
            <a:r>
              <a:rPr lang="zh-CN" altLang="en-US"/>
              <a:t>，</a:t>
            </a:r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          b. </a:t>
            </a:r>
            <a:r>
              <a:rPr lang="zh-CN" altLang="en-US"/>
              <a:t>出口收入低的一段</a:t>
            </a:r>
            <a:r>
              <a:rPr lang="en-US" altLang="zh-CN"/>
              <a:t>(</a:t>
            </a:r>
            <a:r>
              <a:rPr lang="zh-CN" altLang="en-US"/>
              <a:t>另外三项及他们的增长率写一段</a:t>
            </a:r>
            <a:r>
              <a:rPr lang="en-US" altLang="zh-CN"/>
              <a:t>)</a:t>
            </a:r>
          </a:p>
        </p:txBody>
      </p:sp>
      <p:pic>
        <p:nvPicPr>
          <p:cNvPr id="4" name="图片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838200" y="365125"/>
            <a:ext cx="4701540" cy="565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复杂动态图主体段分段方法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0250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/>
              <a:t>1. </a:t>
            </a:r>
            <a:r>
              <a:rPr lang="zh-CN" altLang="en-US" sz="2800"/>
              <a:t>两张图，且描述对象不同时：一图一段；</a:t>
            </a:r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2. </a:t>
            </a:r>
            <a:r>
              <a:rPr lang="zh-CN" altLang="en-US" sz="2800"/>
              <a:t>两张图，描述对象相同但数据类型不同时：合二为一，再按趋势</a:t>
            </a:r>
            <a:r>
              <a:rPr lang="en-US" altLang="zh-CN" sz="2800"/>
              <a:t>/</a:t>
            </a:r>
            <a:r>
              <a:rPr lang="zh-CN" altLang="en-US" sz="2800"/>
              <a:t>数值大小分段</a:t>
            </a:r>
          </a:p>
          <a:p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复杂动态图主体段分段方法</a:t>
            </a:r>
          </a:p>
          <a:p>
            <a:r>
              <a:rPr lang="zh-CN" altLang="en-US" sz="2800">
                <a:solidFill>
                  <a:srgbClr val="FF0000"/>
                </a:solidFill>
              </a:rPr>
              <a:t>复杂动态图结构及句式范例</a:t>
            </a:r>
            <a:r>
              <a:rPr lang="en-US" altLang="zh-CN" sz="2800">
                <a:solidFill>
                  <a:srgbClr val="FF0000"/>
                </a:solidFill>
              </a:rPr>
              <a:t>/</a:t>
            </a:r>
            <a:r>
              <a:rPr lang="zh-CN" altLang="en-US" sz="2800">
                <a:solidFill>
                  <a:srgbClr val="FF0000"/>
                </a:solidFill>
              </a:rPr>
              <a:t>练习</a:t>
            </a:r>
          </a:p>
          <a:p>
            <a:r>
              <a:rPr lang="zh-CN" altLang="en-US" sz="2800"/>
              <a:t>复杂静态图主体段分段方法</a:t>
            </a:r>
          </a:p>
          <a:p>
            <a:r>
              <a:rPr lang="zh-CN" altLang="en-US" sz="2800">
                <a:sym typeface="+mn-ea"/>
              </a:rPr>
              <a:t>复杂静态图结构及句式范例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练习</a:t>
            </a:r>
          </a:p>
          <a:p>
            <a:r>
              <a:rPr lang="zh-CN" altLang="en-US" sz="2800">
                <a:sym typeface="+mn-ea"/>
              </a:rPr>
              <a:t>数据类图形总结段范例</a:t>
            </a:r>
            <a:r>
              <a:rPr lang="en-US" altLang="zh-CN" sz="2800">
                <a:sym typeface="+mn-ea"/>
              </a:rPr>
              <a:t>/</a:t>
            </a:r>
            <a:r>
              <a:rPr lang="zh-CN" altLang="en-US" sz="2800">
                <a:sym typeface="+mn-ea"/>
              </a:rPr>
              <a:t>练习</a:t>
            </a:r>
          </a:p>
          <a:p>
            <a:r>
              <a:rPr lang="zh-CN" altLang="en-US" sz="2800"/>
              <a:t>课后作业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87695" cy="43516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1. </a:t>
            </a:r>
            <a:r>
              <a:rPr lang="zh-CN" altLang="en-US" b="1"/>
              <a:t>伴随状语：</a:t>
            </a:r>
          </a:p>
          <a:p>
            <a:pPr marL="0" indent="0">
              <a:buNone/>
            </a:pPr>
            <a:r>
              <a:rPr lang="en-US" altLang="zh-CN" b="1"/>
              <a:t>a. </a:t>
            </a:r>
            <a:r>
              <a:rPr lang="zh-CN" altLang="en-US" b="1"/>
              <a:t>主语相同：主</a:t>
            </a:r>
            <a:r>
              <a:rPr lang="en-US" altLang="zh-CN" b="1"/>
              <a:t>+ V1..., </a:t>
            </a:r>
            <a:r>
              <a:rPr lang="en-US" altLang="zh-CN" b="1">
                <a:solidFill>
                  <a:srgbClr val="FF0000"/>
                </a:solidFill>
              </a:rPr>
              <a:t>V2-ing</a:t>
            </a:r>
            <a:r>
              <a:rPr lang="en-US" altLang="zh-CN" b="1"/>
              <a:t> ...</a:t>
            </a:r>
          </a:p>
          <a:p>
            <a:pPr marL="0" indent="0">
              <a:buNone/>
            </a:pPr>
            <a:r>
              <a:rPr lang="en-US" altLang="zh-CN"/>
              <a:t>e.g. The export income from petroleum products was the highest during the period, </a:t>
            </a:r>
            <a:r>
              <a:rPr lang="en-US" altLang="zh-CN" b="1">
                <a:solidFill>
                  <a:srgbClr val="FF0000"/>
                </a:solidFill>
              </a:rPr>
              <a:t>increasing</a:t>
            </a:r>
            <a:r>
              <a:rPr lang="en-US" altLang="zh-CN"/>
              <a:t> by 3% from 61 billion to roughly 63 billion dollars. </a:t>
            </a:r>
          </a:p>
          <a:p>
            <a:pPr marL="0" indent="0">
              <a:buNone/>
            </a:pPr>
            <a:r>
              <a:rPr lang="en-US" altLang="zh-CN"/>
              <a:t>     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动态图复杂句式</a:t>
            </a:r>
            <a:endParaRPr lang="en-US" altLang="zh-CN" sz="3200" b="1">
              <a:sym typeface="+mn-ea"/>
            </a:endParaRPr>
          </a:p>
        </p:txBody>
      </p:sp>
      <p:pic>
        <p:nvPicPr>
          <p:cNvPr id="5" name="图片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873240" y="576580"/>
            <a:ext cx="5218430" cy="628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6624955" y="1920875"/>
            <a:ext cx="55670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出口收入高的一段</a:t>
            </a:r>
            <a:r>
              <a:rPr lang="en-US" altLang="zh-CN">
                <a:sym typeface="+mn-ea"/>
              </a:rPr>
              <a:t>(</a:t>
            </a:r>
            <a:r>
              <a:rPr lang="en-US">
                <a:highlight>
                  <a:srgbClr val="FFFF00"/>
                </a:highlight>
                <a:sym typeface="+mn-ea"/>
              </a:rPr>
              <a:t>PP</a:t>
            </a:r>
            <a:r>
              <a:rPr lang="en-US">
                <a:sym typeface="+mn-ea"/>
              </a:rPr>
              <a:t> + EG</a:t>
            </a:r>
            <a:r>
              <a:rPr lang="zh-CN" altLang="en-US">
                <a:sym typeface="+mn-ea"/>
              </a:rPr>
              <a:t>及这两项的增长率写一段</a:t>
            </a:r>
            <a:r>
              <a:rPr lang="en-US" altLang="zh-CN">
                <a:sym typeface="+mn-ea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8043334" y="4478865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4201" y="5460999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3200" b="1">
                <a:sym typeface="+mn-ea"/>
              </a:rPr>
              <a:t>动态图复杂句式</a:t>
            </a:r>
            <a:endParaRPr lang="en-US" altLang="zh-CN" sz="3200" b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82615" cy="435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/>
              <a:t>1. </a:t>
            </a:r>
            <a:r>
              <a:rPr lang="zh-CN" altLang="en-US" b="1"/>
              <a:t>伴随状语：</a:t>
            </a:r>
          </a:p>
          <a:p>
            <a:pPr marL="0" indent="0">
              <a:buNone/>
            </a:pPr>
            <a:r>
              <a:rPr lang="en-US" altLang="zh-CN" b="1"/>
              <a:t>b. </a:t>
            </a:r>
            <a:r>
              <a:rPr lang="zh-CN" altLang="en-US" b="1"/>
              <a:t>主语不同：主</a:t>
            </a:r>
            <a:r>
              <a:rPr lang="en-US" altLang="zh-CN" b="1"/>
              <a:t>1+ V1..., </a:t>
            </a:r>
            <a:r>
              <a:rPr lang="en-US" altLang="zh-CN" b="1">
                <a:solidFill>
                  <a:srgbClr val="FF0000"/>
                </a:solidFill>
              </a:rPr>
              <a:t>with + </a:t>
            </a:r>
            <a:r>
              <a:rPr lang="zh-CN" altLang="en-US" b="1">
                <a:solidFill>
                  <a:srgbClr val="FF0000"/>
                </a:solidFill>
              </a:rPr>
              <a:t>主</a:t>
            </a:r>
            <a:r>
              <a:rPr lang="en-US" altLang="zh-CN" b="1">
                <a:solidFill>
                  <a:srgbClr val="FF0000"/>
                </a:solidFill>
              </a:rPr>
              <a:t>2 + V2-ing/ed</a:t>
            </a:r>
            <a:r>
              <a:rPr lang="en-US" altLang="zh-CN" b="1"/>
              <a:t> ...</a:t>
            </a:r>
          </a:p>
          <a:p>
            <a:pPr marL="0" indent="0">
              <a:buNone/>
            </a:pPr>
            <a:r>
              <a:rPr lang="en-US" altLang="zh-CN"/>
              <a:t>e.g. Petroleum products were the major source of the country’s foreign income during the period, </a:t>
            </a:r>
            <a:r>
              <a:rPr lang="en-US" altLang="zh-CN" b="1">
                <a:solidFill>
                  <a:srgbClr val="FF0000"/>
                </a:solidFill>
              </a:rPr>
              <a:t>with the amount of money earned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0000"/>
                </a:solidFill>
              </a:rPr>
              <a:t>increasing</a:t>
            </a:r>
            <a:r>
              <a:rPr lang="en-US" altLang="zh-CN"/>
              <a:t> by 3% from 61 billion to roughly 63 billion dollars. </a:t>
            </a:r>
          </a:p>
          <a:p>
            <a:pPr marL="0" indent="0">
              <a:buNone/>
            </a:pPr>
            <a:r>
              <a:rPr lang="en-US" altLang="zh-CN"/>
              <a:t>     </a:t>
            </a:r>
          </a:p>
        </p:txBody>
      </p:sp>
      <p:pic>
        <p:nvPicPr>
          <p:cNvPr id="2" name="图片 1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6873240" y="576580"/>
            <a:ext cx="5218430" cy="628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624955" y="1920875"/>
            <a:ext cx="556704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出口收入高的一段</a:t>
            </a:r>
            <a:r>
              <a:rPr lang="en-US" altLang="zh-CN">
                <a:sym typeface="+mn-ea"/>
              </a:rPr>
              <a:t>(</a:t>
            </a:r>
            <a:r>
              <a:rPr lang="en-US">
                <a:highlight>
                  <a:srgbClr val="FFFF00"/>
                </a:highlight>
                <a:sym typeface="+mn-ea"/>
              </a:rPr>
              <a:t>PP</a:t>
            </a:r>
            <a:r>
              <a:rPr lang="en-US">
                <a:sym typeface="+mn-ea"/>
              </a:rPr>
              <a:t> + EG</a:t>
            </a:r>
            <a:r>
              <a:rPr lang="zh-CN" altLang="en-US">
                <a:sym typeface="+mn-ea"/>
              </a:rPr>
              <a:t>及这两项的增长率写一段</a:t>
            </a:r>
            <a:r>
              <a:rPr lang="en-US" altLang="zh-CN">
                <a:sym typeface="+mn-ea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8043334" y="4478865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74201" y="5460999"/>
            <a:ext cx="609600" cy="355601"/>
          </a:xfrm>
          <a:prstGeom prst="rect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altLang="zh-CN" sz="12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RlOWFkODFlNDgyZmRlMTFhZDBmN2RiOTI4NzllM2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  <p:tag name="KSO_WM_SPECIAL_SOURCE" val="bdnul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1829</Words>
  <Application>WPS 文字</Application>
  <PresentationFormat>自定义</PresentationFormat>
  <Paragraphs>212</Paragraphs>
  <Slides>37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Office 主题</vt:lpstr>
      <vt:lpstr>幻灯片 1</vt:lpstr>
      <vt:lpstr>目录</vt:lpstr>
      <vt:lpstr>目录</vt:lpstr>
      <vt:lpstr>C16-T1</vt:lpstr>
      <vt:lpstr>C14-T2</vt:lpstr>
      <vt:lpstr>复杂动态图主体段分段方法</vt:lpstr>
      <vt:lpstr>目录</vt:lpstr>
      <vt:lpstr>动态图复杂句式</vt:lpstr>
      <vt:lpstr>动态图复杂句式</vt:lpstr>
      <vt:lpstr>动态图复杂句式</vt:lpstr>
      <vt:lpstr>动态图复杂句式</vt:lpstr>
      <vt:lpstr>动态图复杂句式</vt:lpstr>
      <vt:lpstr>动态图复杂句式</vt:lpstr>
      <vt:lpstr>动态图复杂句式</vt:lpstr>
      <vt:lpstr>练习</vt:lpstr>
      <vt:lpstr>幻灯片 16</vt:lpstr>
      <vt:lpstr>目录</vt:lpstr>
      <vt:lpstr>C15-T1</vt:lpstr>
      <vt:lpstr>C13-T3</vt:lpstr>
      <vt:lpstr>幻灯片 20</vt:lpstr>
      <vt:lpstr>复杂静态图主体段分段方法</vt:lpstr>
      <vt:lpstr>目录</vt:lpstr>
      <vt:lpstr>静态图复杂句式</vt:lpstr>
      <vt:lpstr>静态图复杂句式</vt:lpstr>
      <vt:lpstr>静态图复杂句式</vt:lpstr>
      <vt:lpstr>静态图复杂句式</vt:lpstr>
      <vt:lpstr>静态图复杂句式</vt:lpstr>
      <vt:lpstr>静态图复杂句式</vt:lpstr>
      <vt:lpstr>练习</vt:lpstr>
      <vt:lpstr>练习</vt:lpstr>
      <vt:lpstr>练习</vt:lpstr>
      <vt:lpstr>动态图总结段写法</vt:lpstr>
      <vt:lpstr>练习</vt:lpstr>
      <vt:lpstr>目录</vt:lpstr>
      <vt:lpstr>幻灯片 35</vt:lpstr>
      <vt:lpstr>练习</vt:lpstr>
      <vt:lpstr>课后作业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83</cp:revision>
  <dcterms:created xsi:type="dcterms:W3CDTF">2024-05-07T14:29:10Z</dcterms:created>
  <dcterms:modified xsi:type="dcterms:W3CDTF">2024-06-05T03:15:20Z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E8823C9C98A34236A0355A3177FC0FBE_13</vt:lpwstr>
  </property>
</Properties>
</file>