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708" r:id="rId4"/>
    <p:sldId id="693" r:id="rId5"/>
    <p:sldId id="672" r:id="rId6"/>
    <p:sldId id="673" r:id="rId7"/>
    <p:sldId id="694" r:id="rId8"/>
    <p:sldId id="709" r:id="rId9"/>
    <p:sldId id="650" r:id="rId10"/>
    <p:sldId id="675" r:id="rId11"/>
    <p:sldId id="674" r:id="rId12"/>
    <p:sldId id="676" r:id="rId13"/>
    <p:sldId id="695" r:id="rId14"/>
    <p:sldId id="696" r:id="rId15"/>
    <p:sldId id="686" r:id="rId16"/>
    <p:sldId id="509" r:id="rId17"/>
    <p:sldId id="697" r:id="rId18"/>
    <p:sldId id="699" r:id="rId19"/>
    <p:sldId id="698" r:id="rId20"/>
    <p:sldId id="710" r:id="rId21"/>
    <p:sldId id="679" r:id="rId22"/>
    <p:sldId id="680" r:id="rId23"/>
    <p:sldId id="701" r:id="rId24"/>
    <p:sldId id="655" r:id="rId25"/>
    <p:sldId id="682" r:id="rId26"/>
    <p:sldId id="702" r:id="rId27"/>
    <p:sldId id="656" r:id="rId28"/>
    <p:sldId id="663" r:id="rId29"/>
    <p:sldId id="687" r:id="rId30"/>
    <p:sldId id="703" r:id="rId31"/>
    <p:sldId id="683" r:id="rId32"/>
    <p:sldId id="689" r:id="rId33"/>
    <p:sldId id="430" r:id="rId34"/>
    <p:sldId id="691" r:id="rId35"/>
    <p:sldId id="711" r:id="rId36"/>
    <p:sldId id="704" r:id="rId37"/>
    <p:sldId id="706" r:id="rId38"/>
    <p:sldId id="707" r:id="rId39"/>
    <p:sldId id="712" r:id="rId40"/>
    <p:sldId id="713" r:id="rId41"/>
    <p:sldId id="31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F4158-07A8-4C92-A728-15BEC6A1C2B2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749D-79BA-4C72-878D-1E05839C1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5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CB14E-3EF7-2655-6F23-80249194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7BAAA-7EC7-2B2C-416D-A4BCA12F7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87308-FAD0-C1DF-813A-1AAC93E2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2752-C1AA-3A0B-8D97-943D435F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4322E-9F04-5F3B-0D89-D2D5F411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4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2323-03E3-D7F6-8103-AB2A5A05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24EF6-7279-A785-AEAB-3AD91B49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FA553-ADF9-D5B9-34C0-14A720FA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237C8-229B-63DB-406D-91F769B4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8C0CE-5DEE-DDC3-E478-4BA008AE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4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985CF-0D2C-CE4E-A2DA-2D5119C5C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4E721-1AA9-689D-D032-5E089F25C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1A6E4-CEFF-BA12-03A9-DD78A403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3BC97-5712-6008-845D-2465BC8D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5EF81-8AC3-B809-30A9-3604E917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9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7F788-8F7D-B5B2-435D-B9E6423C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E114B-2F28-A48D-2B0A-A706A747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A136B-94BB-A96A-40F8-F42D12EA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28B2F-B41C-D386-D5CA-B2FB0563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E8DC-BDEE-9741-A7C9-A55F69FF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87FFD-F336-D037-64FC-02848FE2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0A68F-165F-D1B7-9227-D44B2EE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DB1F8-218E-CBF4-8301-C067BA3F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CDF5D-CF41-44F0-94E4-AE0AB4AB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D1863-A533-BD44-6159-F16851EA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7E719-3279-D326-6C4C-930CFEE9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5B618-8760-E253-4B11-ECB740F25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18F7C-420B-A083-4B29-853AE67BC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15CA0-20C5-5B6C-2F19-769EEEE2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851CE-3A77-4B65-583C-345F9884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F6801-B552-5AEB-68B4-87C35D2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7A41F-65D9-2B1C-BE29-F0C23685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7D063-B4FC-5979-0DFD-EF1DC723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234B5-FC29-72CE-CEE1-4D4D0E424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A770FE-A180-58F1-E9FC-A212A23A9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010613-A316-BD5C-573F-5F6C5EE02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FFBC7B-1B9A-AC80-224F-3F93B3FB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15E540-C7B6-611A-608C-BC2FEF8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49EBF-92ED-7C2D-E831-BD3E030C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076F-0508-8E15-375B-F3DCBF3C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624771-B1FA-5CB6-DDFE-9ACFF05C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B0CFF-CBB5-A7B1-DF95-4B086854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C4BC7D-E66C-0196-4304-16C226EB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0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7CA40-C7D0-0087-990A-D989DF48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0CAA4-1D40-C635-7661-4A1B3E3F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675AD-E13F-A848-10EB-39C07246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9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3F2A-5226-8443-10C9-550A937F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E55BC-F1E8-E195-F3B3-CBC48406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8A4C6-7AAC-5208-FBD5-64E81AD7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BDE9A-FE35-B2D0-F584-98C31A9E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6ED25-1CA3-ED11-7ECA-DACF65A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23E93-C41D-FCAC-D23E-0A0A9403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6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17D4-D849-D45E-3E8C-B836AABA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0350C-1546-14AE-FBB6-82B3317BF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E9BE1-D6F0-1C44-FE68-5CB6CC95B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491B-4C92-37F7-4089-171152F0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121F5-A19C-D65F-0C48-C8FE88D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D0A74-AADA-72F4-7BCD-4481E0C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2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956C9E-8967-B4D3-005F-E778AC09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F19AA-267E-C120-E8CC-84E8D7C1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F4EC7-9A82-4E1A-81AC-DE2D93515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7E7B-39DD-4F4A-BB9D-D7DE3F892DCE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5EB80-9D9E-F8AE-4952-A6046411B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CD0FC-C2BB-A2E8-443C-B311027D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7562-DA26-49CE-9907-36AE5ABBA1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BE0020-C4C9-7C35-BC3F-CE4F36A3B7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66" y="268464"/>
            <a:ext cx="3873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7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867-1CD7-C134-0DCF-06EDFE584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Map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434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65" y="174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布局类常用表达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65" y="1359863"/>
            <a:ext cx="9128271" cy="4943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常用方位表达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FBD8AC-BEBC-A8DF-FD87-EED794AB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48906"/>
              </p:ext>
            </p:extLst>
          </p:nvPr>
        </p:nvGraphicFramePr>
        <p:xfrm>
          <a:off x="568665" y="2010854"/>
          <a:ext cx="9375435" cy="378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4324">
                  <a:extLst>
                    <a:ext uri="{9D8B030D-6E8A-4147-A177-3AD203B41FA5}">
                      <a16:colId xmlns:a16="http://schemas.microsoft.com/office/drawing/2014/main" val="3110531106"/>
                    </a:ext>
                  </a:extLst>
                </a:gridCol>
                <a:gridCol w="2181142">
                  <a:extLst>
                    <a:ext uri="{9D8B030D-6E8A-4147-A177-3AD203B41FA5}">
                      <a16:colId xmlns:a16="http://schemas.microsoft.com/office/drawing/2014/main" val="1770305537"/>
                    </a:ext>
                  </a:extLst>
                </a:gridCol>
                <a:gridCol w="5299969">
                  <a:extLst>
                    <a:ext uri="{9D8B030D-6E8A-4147-A177-3AD203B41FA5}">
                      <a16:colId xmlns:a16="http://schemas.microsoft.com/office/drawing/2014/main" val="3556468118"/>
                    </a:ext>
                  </a:extLst>
                </a:gridCol>
              </a:tblGrid>
              <a:tr h="6302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附近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</a:rPr>
                        <a:t>close to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hotel is conveniently situated 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close to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800" u="none" strike="noStrike" dirty="0">
                          <a:effectLst/>
                        </a:rPr>
                        <a:t>the beach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9750801"/>
                  </a:ext>
                </a:extLst>
              </a:tr>
              <a:tr h="630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next to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</a:t>
                      </a:r>
                      <a:r>
                        <a:rPr lang="en-US" altLang="zh-CN" sz="1800" u="none" strike="noStrike" dirty="0">
                          <a:effectLst/>
                        </a:rPr>
                        <a:t>ere is a fitness </a:t>
                      </a:r>
                      <a:r>
                        <a:rPr lang="en-US" altLang="zh-CN" sz="1800" u="none" strike="noStrike" dirty="0" err="1">
                          <a:effectLst/>
                        </a:rPr>
                        <a:t>centre</a:t>
                      </a:r>
                      <a:r>
                        <a:rPr lang="en-US" altLang="zh-CN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next to </a:t>
                      </a:r>
                      <a:r>
                        <a:rPr lang="en-US" altLang="zh-CN" sz="1800" u="none" strike="noStrike" dirty="0">
                          <a:effectLst/>
                        </a:rPr>
                        <a:t>the mall entrance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8436437"/>
                  </a:ext>
                </a:extLst>
              </a:tr>
              <a:tr h="630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nearby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there is now a children’s play area with a café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nearby</a:t>
                      </a:r>
                      <a:r>
                        <a:rPr lang="en-US" sz="1800" u="none" strike="noStrike" dirty="0">
                          <a:effectLst/>
                        </a:rPr>
                        <a:t>.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8183857"/>
                  </a:ext>
                </a:extLst>
              </a:tr>
              <a:tr h="630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adjacent to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Our farm land was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adjacent to </a:t>
                      </a:r>
                      <a:r>
                        <a:rPr lang="en-US" sz="1800" u="none" strike="noStrike" dirty="0">
                          <a:effectLst/>
                        </a:rPr>
                        <a:t>the river.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4246266"/>
                  </a:ext>
                </a:extLst>
              </a:tr>
              <a:tr h="630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in close proximity to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hotel is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 close proximity to</a:t>
                      </a:r>
                      <a:r>
                        <a:rPr lang="en-US" sz="1800" u="none" strike="noStrike" dirty="0">
                          <a:effectLst/>
                        </a:rPr>
                        <a:t> the airport.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6386107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对面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opposite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prison is 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opposite</a:t>
                      </a:r>
                      <a:r>
                        <a:rPr lang="en-US" sz="1800" u="none" strike="noStrike" dirty="0">
                          <a:effectLst/>
                        </a:rPr>
                        <a:t> the law court.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76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2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65" y="174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布局类常用表达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65" y="1359863"/>
            <a:ext cx="9128271" cy="4943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常用方位表达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141248-EDF3-8FAE-A514-765D9BDE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72499"/>
              </p:ext>
            </p:extLst>
          </p:nvPr>
        </p:nvGraphicFramePr>
        <p:xfrm>
          <a:off x="463889" y="2099437"/>
          <a:ext cx="11451886" cy="3645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6571">
                  <a:extLst>
                    <a:ext uri="{9D8B030D-6E8A-4147-A177-3AD203B41FA5}">
                      <a16:colId xmlns:a16="http://schemas.microsoft.com/office/drawing/2014/main" val="3896138336"/>
                    </a:ext>
                  </a:extLst>
                </a:gridCol>
                <a:gridCol w="2802058">
                  <a:extLst>
                    <a:ext uri="{9D8B030D-6E8A-4147-A177-3AD203B41FA5}">
                      <a16:colId xmlns:a16="http://schemas.microsoft.com/office/drawing/2014/main" val="3196038735"/>
                    </a:ext>
                  </a:extLst>
                </a:gridCol>
                <a:gridCol w="6213257">
                  <a:extLst>
                    <a:ext uri="{9D8B030D-6E8A-4147-A177-3AD203B41FA5}">
                      <a16:colId xmlns:a16="http://schemas.microsoft.com/office/drawing/2014/main" val="1424919502"/>
                    </a:ext>
                  </a:extLst>
                </a:gridCol>
              </a:tblGrid>
              <a:tr h="7795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东南西北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east/south/west/north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Guangdong province is located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 the south of </a:t>
                      </a:r>
                      <a:r>
                        <a:rPr lang="en-US" sz="1800" u="none" strike="noStrike" dirty="0">
                          <a:effectLst/>
                        </a:rPr>
                        <a:t>Hubei province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6677189"/>
                  </a:ext>
                </a:extLst>
              </a:tr>
              <a:tr h="4057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背靠（</a:t>
                      </a:r>
                      <a:r>
                        <a:rPr lang="en-GB" sz="1800" u="none" strike="noStrike">
                          <a:effectLst/>
                        </a:rPr>
                        <a:t>A</a:t>
                      </a:r>
                      <a:r>
                        <a:rPr lang="zh-CN" altLang="en-US" sz="1800" u="none" strike="noStrike">
                          <a:effectLst/>
                        </a:rPr>
                        <a:t>在</a:t>
                      </a:r>
                      <a:r>
                        <a:rPr lang="en-GB" sz="1800" u="none" strike="noStrike">
                          <a:effectLst/>
                        </a:rPr>
                        <a:t>B</a:t>
                      </a:r>
                      <a:r>
                        <a:rPr lang="zh-CN" altLang="en-US" sz="1800" u="none" strike="noStrike">
                          <a:effectLst/>
                        </a:rPr>
                        <a:t>上方）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 backs on to 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house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backs on to </a:t>
                      </a:r>
                      <a:r>
                        <a:rPr lang="en-US" sz="1800" u="none" strike="noStrike" dirty="0">
                          <a:effectLst/>
                        </a:rPr>
                        <a:t>a beautiful park.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48664"/>
                  </a:ext>
                </a:extLst>
              </a:tr>
              <a:tr h="4057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左右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left/right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 stage is situated </a:t>
                      </a:r>
                      <a:r>
                        <a:rPr lang="en-US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centre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left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7498276"/>
                  </a:ext>
                </a:extLst>
              </a:tr>
              <a:tr h="4057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 glasshouse is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 the right of </a:t>
                      </a:r>
                      <a:r>
                        <a:rPr lang="en-US" sz="1800" u="none" strike="noStrike" dirty="0">
                          <a:effectLst/>
                        </a:rPr>
                        <a:t>the entrance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0670895"/>
                  </a:ext>
                </a:extLst>
              </a:tr>
              <a:tr h="8378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角落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corner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Geographically, the old capital was in the extreme 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southeast corner </a:t>
                      </a:r>
                      <a:r>
                        <a:rPr lang="en-US" sz="1800" u="none" strike="noStrike" dirty="0">
                          <a:effectLst/>
                        </a:rPr>
                        <a:t>of the country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6925170"/>
                  </a:ext>
                </a:extLst>
              </a:tr>
              <a:tr h="4057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边缘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border（</a:t>
                      </a:r>
                      <a:r>
                        <a:rPr lang="zh-CN" altLang="en-US" sz="1800" u="none" strike="noStrike">
                          <a:effectLst/>
                        </a:rPr>
                        <a:t>外部）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</a:rPr>
                        <a:t>, near the 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border</a:t>
                      </a:r>
                      <a:r>
                        <a:rPr lang="en-US" altLang="zh-CN" sz="1800" u="none" strike="noStrike" dirty="0">
                          <a:effectLst/>
                        </a:rPr>
                        <a:t> with China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4044298"/>
                  </a:ext>
                </a:extLst>
              </a:tr>
              <a:tr h="4057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>
                          <a:effectLst/>
                        </a:rPr>
                        <a:t>edge（</a:t>
                      </a:r>
                      <a:r>
                        <a:rPr lang="zh-CN" altLang="en-US" sz="1800" u="none" strike="noStrike">
                          <a:effectLst/>
                        </a:rPr>
                        <a:t>内部）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We were on a hill, right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on the edge of </a:t>
                      </a:r>
                      <a:r>
                        <a:rPr lang="en-US" sz="1800" u="none" strike="noStrike" dirty="0">
                          <a:effectLst/>
                        </a:rPr>
                        <a:t>town.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83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9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65" y="174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布局类常用表达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65" y="1359863"/>
            <a:ext cx="9128271" cy="4943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河流</a:t>
            </a:r>
            <a:r>
              <a:rPr lang="en-US" altLang="zh-CN" b="1" dirty="0"/>
              <a:t>/</a:t>
            </a:r>
            <a:r>
              <a:rPr lang="zh-CN" altLang="en-US" b="1" dirty="0"/>
              <a:t>道路类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059CAB-86A8-CA60-3C38-A0DBBCB69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98841"/>
              </p:ext>
            </p:extLst>
          </p:nvPr>
        </p:nvGraphicFramePr>
        <p:xfrm>
          <a:off x="568665" y="2019299"/>
          <a:ext cx="10962936" cy="4381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147">
                  <a:extLst>
                    <a:ext uri="{9D8B030D-6E8A-4147-A177-3AD203B41FA5}">
                      <a16:colId xmlns:a16="http://schemas.microsoft.com/office/drawing/2014/main" val="3008323399"/>
                    </a:ext>
                  </a:extLst>
                </a:gridCol>
                <a:gridCol w="3688465">
                  <a:extLst>
                    <a:ext uri="{9D8B030D-6E8A-4147-A177-3AD203B41FA5}">
                      <a16:colId xmlns:a16="http://schemas.microsoft.com/office/drawing/2014/main" val="2190378498"/>
                    </a:ext>
                  </a:extLst>
                </a:gridCol>
                <a:gridCol w="5225324">
                  <a:extLst>
                    <a:ext uri="{9D8B030D-6E8A-4147-A177-3AD203B41FA5}">
                      <a16:colId xmlns:a16="http://schemas.microsoft.com/office/drawing/2014/main" val="3689936675"/>
                    </a:ext>
                  </a:extLst>
                </a:gridCol>
              </a:tblGrid>
              <a:tr h="3443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位置动词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环绕 </a:t>
                      </a:r>
                      <a:r>
                        <a:rPr lang="en-GB" sz="1800" u="none" strike="noStrike">
                          <a:effectLst/>
                        </a:rPr>
                        <a:t>surround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</a:rPr>
                        <a:t>The </a:t>
                      </a:r>
                      <a:r>
                        <a:rPr lang="en-US" sz="1800" u="none" strike="noStrike" dirty="0">
                          <a:effectLst/>
                        </a:rPr>
                        <a:t>lake 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was surrounded by </a:t>
                      </a:r>
                      <a:r>
                        <a:rPr lang="en-US" altLang="zh-CN" sz="1800" u="none" strike="noStrike" dirty="0">
                          <a:effectLst/>
                        </a:rPr>
                        <a:t>tall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trees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1008372"/>
                  </a:ext>
                </a:extLst>
              </a:tr>
              <a:tr h="344379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穿过 </a:t>
                      </a:r>
                      <a:r>
                        <a:rPr lang="en-GB" sz="1800" u="none" strike="noStrike">
                          <a:effectLst/>
                        </a:rPr>
                        <a:t>cross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This road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crossed</a:t>
                      </a:r>
                      <a:r>
                        <a:rPr lang="en-US" sz="1800" u="none" strike="noStrike" dirty="0">
                          <a:effectLst/>
                        </a:rPr>
                        <a:t> the town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from east to 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west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1322340"/>
                  </a:ext>
                </a:extLst>
              </a:tr>
              <a:tr h="344379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相交 </a:t>
                      </a:r>
                      <a:r>
                        <a:rPr lang="en-GB" sz="1800" u="none" strike="noStrike">
                          <a:effectLst/>
                        </a:rPr>
                        <a:t>intersect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These two roads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intersect</a:t>
                      </a:r>
                      <a:r>
                        <a:rPr lang="en-US" sz="1800" u="none" strike="noStrike" dirty="0">
                          <a:effectLst/>
                        </a:rPr>
                        <a:t> at a T-junction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0890863"/>
                  </a:ext>
                </a:extLst>
              </a:tr>
              <a:tr h="3443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功能动词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连接 </a:t>
                      </a:r>
                      <a:r>
                        <a:rPr lang="en-GB" sz="1800" u="none" strike="noStrike">
                          <a:effectLst/>
                        </a:rPr>
                        <a:t>link with/connect to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Hospital road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linked</a:t>
                      </a:r>
                      <a:r>
                        <a:rPr lang="en-US" sz="1800" u="none" strike="noStrike" dirty="0">
                          <a:effectLst/>
                        </a:rPr>
                        <a:t> the ring road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with</a:t>
                      </a:r>
                      <a:r>
                        <a:rPr lang="en-US" sz="1800" u="none" strike="noStrike" dirty="0">
                          <a:effectLst/>
                        </a:rPr>
                        <a:t> the city road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2266282"/>
                  </a:ext>
                </a:extLst>
              </a:tr>
              <a:tr h="344379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通向 </a:t>
                      </a:r>
                      <a:r>
                        <a:rPr lang="en-GB" sz="1800" u="none" strike="noStrike">
                          <a:effectLst/>
                        </a:rPr>
                        <a:t>lead to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this road 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lead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to </a:t>
                      </a:r>
                      <a:r>
                        <a:rPr lang="en-US" sz="1800" u="none" strike="noStrike" dirty="0">
                          <a:effectLst/>
                        </a:rPr>
                        <a:t>the People's Park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4030267"/>
                  </a:ext>
                </a:extLst>
              </a:tr>
              <a:tr h="688758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提供入口 provide access to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with access from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Grange Park was a rectangular area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with access from </a:t>
                      </a:r>
                      <a:r>
                        <a:rPr lang="en-US" sz="1800" u="none" strike="noStrike" dirty="0">
                          <a:effectLst/>
                        </a:rPr>
                        <a:t>Arnold Avenue on the north side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0060200"/>
                  </a:ext>
                </a:extLst>
              </a:tr>
              <a:tr h="3443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介词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沿着 </a:t>
                      </a:r>
                      <a:r>
                        <a:rPr lang="en-GB" sz="1800" u="none" strike="noStrike">
                          <a:effectLst/>
                        </a:rPr>
                        <a:t>along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1292409"/>
                  </a:ext>
                </a:extLst>
              </a:tr>
              <a:tr h="1140694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路的两边 </a:t>
                      </a:r>
                      <a:r>
                        <a:rPr lang="en-GB" sz="1800" u="none" strike="noStrike">
                          <a:effectLst/>
                        </a:rPr>
                        <a:t>on both sides of the road</a:t>
                      </a:r>
                      <a:br>
                        <a:rPr lang="en-GB" sz="1800" u="none" strike="noStrike">
                          <a:effectLst/>
                        </a:rPr>
                      </a:br>
                      <a:r>
                        <a:rPr lang="en-GB" sz="1800" u="none" strike="noStrike">
                          <a:effectLst/>
                        </a:rPr>
                        <a:t>on the southern/northern side</a:t>
                      </a:r>
                      <a:br>
                        <a:rPr lang="en-GB" sz="1800" u="none" strike="noStrike">
                          <a:effectLst/>
                        </a:rPr>
                      </a:br>
                      <a:r>
                        <a:rPr lang="en-GB" sz="1800" u="none" strike="noStrike">
                          <a:effectLst/>
                        </a:rPr>
                        <a:t>on the other side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there were three bus stops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on each side of the road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508565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名词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交叉口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junction/intersection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379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8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4FCFB-E859-3C4E-67CD-02829D63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94EBD-28A5-DDD9-878D-F4BDE1CD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停车场位于</a:t>
            </a:r>
            <a:r>
              <a:rPr lang="en-US" altLang="zh-CN" dirty="0"/>
              <a:t>A</a:t>
            </a:r>
            <a:r>
              <a:rPr lang="zh-CN" altLang="en-US" dirty="0"/>
              <a:t>大街和</a:t>
            </a:r>
            <a:r>
              <a:rPr lang="en-US" altLang="zh-CN" dirty="0"/>
              <a:t>C</a:t>
            </a:r>
            <a:r>
              <a:rPr lang="zh-CN" altLang="en-US" dirty="0"/>
              <a:t>大街的交汇处。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2. </a:t>
            </a:r>
            <a:r>
              <a:rPr lang="zh-CN" altLang="en-US" dirty="0"/>
              <a:t>房屋建在沿河两岸。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道路的右手边是一家餐厅。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博物馆的东南边是两个音乐厅。 </a:t>
            </a:r>
          </a:p>
        </p:txBody>
      </p:sp>
    </p:spTree>
    <p:extLst>
      <p:ext uri="{BB962C8B-B14F-4D97-AF65-F5344CB8AC3E}">
        <p14:creationId xmlns:p14="http://schemas.microsoft.com/office/powerpoint/2010/main" val="327861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4FCFB-E859-3C4E-67CD-02829D63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94EBD-28A5-DDD9-878D-F4BDE1CD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停车场位于</a:t>
            </a:r>
            <a:r>
              <a:rPr lang="en-US" altLang="zh-CN" dirty="0"/>
              <a:t>A</a:t>
            </a:r>
            <a:r>
              <a:rPr lang="zh-CN" altLang="en-US" dirty="0"/>
              <a:t>大街和</a:t>
            </a:r>
            <a:r>
              <a:rPr lang="en-US" altLang="zh-CN" dirty="0"/>
              <a:t>C</a:t>
            </a:r>
            <a:r>
              <a:rPr lang="zh-CN" altLang="en-US" dirty="0"/>
              <a:t>大街的交汇处。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At the junction of </a:t>
            </a:r>
            <a:r>
              <a:rPr lang="en-US" altLang="zh-CN" dirty="0"/>
              <a:t>A Street and C Street lies a car park.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2. </a:t>
            </a:r>
            <a:r>
              <a:rPr lang="zh-CN" altLang="en-US" dirty="0"/>
              <a:t>房屋建在沿河两岸。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Houses were built </a:t>
            </a:r>
            <a:r>
              <a:rPr lang="en-US" altLang="zh-CN" dirty="0">
                <a:solidFill>
                  <a:srgbClr val="FF0000"/>
                </a:solidFill>
              </a:rPr>
              <a:t>along both sides of </a:t>
            </a:r>
            <a:r>
              <a:rPr lang="en-US" altLang="zh-CN" dirty="0"/>
              <a:t>the river.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道路的右手边是一家餐厅。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On the right side of </a:t>
            </a:r>
            <a:r>
              <a:rPr lang="en-US" altLang="zh-CN" dirty="0"/>
              <a:t>the road locates/lies/is a restaurant.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博物馆的东南边是两个音乐厅。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To the southeast of </a:t>
            </a:r>
            <a:r>
              <a:rPr lang="en-US" altLang="zh-CN" dirty="0"/>
              <a:t>the museum stand/situate/lie/are two concert halls.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4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7F42-0BBB-22A9-8A60-B2316981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30186"/>
            <a:ext cx="10515600" cy="1325563"/>
          </a:xfrm>
        </p:spPr>
        <p:txBody>
          <a:bodyPr/>
          <a:lstStyle/>
          <a:p>
            <a:r>
              <a:rPr lang="zh-CN" altLang="en-US" u="sng" dirty="0"/>
              <a:t>变化类常用表达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A38173-2775-53A2-1109-21D51B7FE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57738"/>
              </p:ext>
            </p:extLst>
          </p:nvPr>
        </p:nvGraphicFramePr>
        <p:xfrm>
          <a:off x="838200" y="1555749"/>
          <a:ext cx="10439401" cy="5200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3075">
                  <a:extLst>
                    <a:ext uri="{9D8B030D-6E8A-4147-A177-3AD203B41FA5}">
                      <a16:colId xmlns:a16="http://schemas.microsoft.com/office/drawing/2014/main" val="1708341494"/>
                    </a:ext>
                  </a:extLst>
                </a:gridCol>
                <a:gridCol w="2335793">
                  <a:extLst>
                    <a:ext uri="{9D8B030D-6E8A-4147-A177-3AD203B41FA5}">
                      <a16:colId xmlns:a16="http://schemas.microsoft.com/office/drawing/2014/main" val="940193556"/>
                    </a:ext>
                  </a:extLst>
                </a:gridCol>
                <a:gridCol w="1047066">
                  <a:extLst>
                    <a:ext uri="{9D8B030D-6E8A-4147-A177-3AD203B41FA5}">
                      <a16:colId xmlns:a16="http://schemas.microsoft.com/office/drawing/2014/main" val="1726517239"/>
                    </a:ext>
                  </a:extLst>
                </a:gridCol>
                <a:gridCol w="5313467">
                  <a:extLst>
                    <a:ext uri="{9D8B030D-6E8A-4147-A177-3AD203B41FA5}">
                      <a16:colId xmlns:a16="http://schemas.microsoft.com/office/drawing/2014/main" val="3119679556"/>
                    </a:ext>
                  </a:extLst>
                </a:gridCol>
              </a:tblGrid>
              <a:tr h="35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原有的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original/former/previous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5441"/>
                  </a:ext>
                </a:extLst>
              </a:tr>
              <a:tr h="3526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新增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be bulit/constructed/established/added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87406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原有基础上增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尺寸增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the size has been enlarged/extended/expanded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0724940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数量增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the number has increased/risen/doubled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6491111"/>
                  </a:ext>
                </a:extLst>
              </a:tr>
              <a:tr h="3526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删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没了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disappear/has gone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24280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has been removed/demolished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64965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原有基础上减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尺寸减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the size has been reduced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0815013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数量减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The number has decreased/dropped/declined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2515701"/>
                  </a:ext>
                </a:extLst>
              </a:tr>
              <a:tr h="3526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改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被替代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be replaced/substituted by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7754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given way to / make way for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7186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被变成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be coverted/transformed/changed into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42279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被移到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be relocated/moved to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13975"/>
                  </a:ext>
                </a:extLst>
              </a:tr>
              <a:tr h="3526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不变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remain unchanged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02384"/>
                  </a:ext>
                </a:extLst>
              </a:tr>
              <a:tr h="352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remain at the original 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9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6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402754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CC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70C0"/>
                </a:solidFill>
              </a:rPr>
              <a:t>Exercise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742949" y="1431925"/>
            <a:ext cx="10987087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翻译：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Times New Roman" pitchFamily="18" charset="0"/>
              <a:buAutoNum type="arabicPeriod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如今，原先的停车场被拆掉，改成了一个仓库。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latin typeface="Calibri" pitchFamily="34" charset="0"/>
              </a:rPr>
              <a:t>The </a:t>
            </a:r>
            <a:r>
              <a:rPr lang="en-US" altLang="zh-CN" sz="2800" dirty="0">
                <a:latin typeface="Calibri" pitchFamily="34" charset="0"/>
              </a:rPr>
              <a:t>former</a:t>
            </a:r>
            <a:r>
              <a:rPr lang="en-US" sz="2800" dirty="0">
                <a:latin typeface="Calibri" pitchFamily="34" charset="0"/>
              </a:rPr>
              <a:t> car park </a:t>
            </a:r>
            <a:r>
              <a:rPr lang="en-US" sz="2800" dirty="0">
                <a:solidFill>
                  <a:srgbClr val="7030A0"/>
                </a:solidFill>
                <a:latin typeface="Calibri" pitchFamily="34" charset="0"/>
              </a:rPr>
              <a:t>has been removed and replaced</a:t>
            </a:r>
            <a:r>
              <a:rPr lang="en-US" sz="2800" dirty="0">
                <a:latin typeface="Calibri" pitchFamily="34" charset="0"/>
              </a:rPr>
              <a:t> by a </a:t>
            </a:r>
            <a:r>
              <a:rPr lang="en-US" altLang="zh-CN" sz="2800" dirty="0">
                <a:latin typeface="Calibri" pitchFamily="34" charset="0"/>
              </a:rPr>
              <a:t>warehouse</a:t>
            </a:r>
            <a:r>
              <a:rPr lang="zh-CN" altLang="en-US" sz="2800" dirty="0">
                <a:latin typeface="Calibri" pitchFamily="34" charset="0"/>
              </a:rPr>
              <a:t>.</a:t>
            </a:r>
            <a:endParaRPr lang="en-US" altLang="zh-CN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2. 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2023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年到</a:t>
            </a:r>
            <a:r>
              <a:rPr lang="en-US" sz="2400" b="1" dirty="0">
                <a:latin typeface="微软雅黑" pitchFamily="34" charset="-122"/>
                <a:ea typeface="微软雅黑" pitchFamily="34" charset="-122"/>
              </a:rPr>
              <a:t>2050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市的房屋数量将增加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latin typeface="Calibri" pitchFamily="34" charset="0"/>
              </a:rPr>
              <a:t>The number of </a:t>
            </a:r>
            <a:r>
              <a:rPr lang="en-US" altLang="zh-CN" sz="2800" dirty="0">
                <a:latin typeface="Calibri" pitchFamily="34" charset="0"/>
              </a:rPr>
              <a:t>houses</a:t>
            </a:r>
            <a:r>
              <a:rPr lang="en-US" sz="2800" dirty="0">
                <a:latin typeface="Calibri" pitchFamily="34" charset="0"/>
              </a:rPr>
              <a:t> in C</a:t>
            </a:r>
            <a:r>
              <a:rPr lang="en-US" altLang="zh-CN" sz="2800" dirty="0">
                <a:latin typeface="Calibri" pitchFamily="34" charset="0"/>
              </a:rPr>
              <a:t>ity</a:t>
            </a:r>
            <a:r>
              <a:rPr lang="en-US" sz="2800" dirty="0">
                <a:latin typeface="Calibri" pitchFamily="34" charset="0"/>
              </a:rPr>
              <a:t> A </a:t>
            </a:r>
            <a:r>
              <a:rPr lang="en-US" sz="2800" dirty="0">
                <a:solidFill>
                  <a:srgbClr val="7030A0"/>
                </a:solidFill>
                <a:latin typeface="Calibri" pitchFamily="34" charset="0"/>
              </a:rPr>
              <a:t>is </a:t>
            </a:r>
            <a:r>
              <a:rPr lang="en-US" altLang="zh-CN" sz="2800" dirty="0">
                <a:solidFill>
                  <a:srgbClr val="7030A0"/>
                </a:solidFill>
                <a:latin typeface="Calibri" pitchFamily="34" charset="0"/>
              </a:rPr>
              <a:t>estimated</a:t>
            </a:r>
            <a:r>
              <a:rPr lang="en-US" sz="2800" dirty="0">
                <a:solidFill>
                  <a:srgbClr val="7030A0"/>
                </a:solidFill>
                <a:latin typeface="Calibri" pitchFamily="34" charset="0"/>
              </a:rPr>
              <a:t> to</a:t>
            </a:r>
            <a:r>
              <a:rPr lang="zh-CN" altLang="en-US" sz="2800" dirty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altLang="zh-CN" sz="2800" dirty="0">
                <a:latin typeface="Calibri" pitchFamily="34" charset="0"/>
              </a:rPr>
              <a:t>increase by 20% from 2023</a:t>
            </a:r>
            <a:r>
              <a:rPr lang="zh-CN" altLang="en-US" sz="2800" dirty="0">
                <a:latin typeface="Calibri" pitchFamily="34" charset="0"/>
              </a:rPr>
              <a:t> </a:t>
            </a:r>
            <a:r>
              <a:rPr lang="en-US" altLang="zh-CN" sz="2800" dirty="0">
                <a:latin typeface="Calibri" pitchFamily="34" charset="0"/>
              </a:rPr>
              <a:t>to</a:t>
            </a:r>
            <a:r>
              <a:rPr lang="zh-CN" altLang="en-US" sz="2800" dirty="0">
                <a:latin typeface="Calibri" pitchFamily="34" charset="0"/>
              </a:rPr>
              <a:t> 20</a:t>
            </a:r>
            <a:r>
              <a:rPr lang="en-US" altLang="zh-CN" sz="2800" dirty="0">
                <a:latin typeface="Calibri" pitchFamily="34" charset="0"/>
              </a:rPr>
              <a:t>5</a:t>
            </a:r>
            <a:r>
              <a:rPr lang="zh-CN" altLang="en-US" sz="2800" dirty="0">
                <a:latin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</a:rPr>
              <a:t>.</a:t>
            </a:r>
            <a:endParaRPr lang="en-US" altLang="zh-CN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Calibri" pitchFamily="34" charset="0"/>
              </a:rPr>
              <a:t>It is </a:t>
            </a:r>
            <a:r>
              <a:rPr lang="en-US" altLang="zh-CN" sz="2800" dirty="0">
                <a:solidFill>
                  <a:srgbClr val="7030A0"/>
                </a:solidFill>
                <a:latin typeface="Calibri" pitchFamily="34" charset="0"/>
              </a:rPr>
              <a:t>estimate</a:t>
            </a:r>
            <a:r>
              <a:rPr lang="zh-CN" altLang="en-US" sz="2800" dirty="0">
                <a:solidFill>
                  <a:srgbClr val="7030A0"/>
                </a:solidFill>
                <a:latin typeface="Calibri" pitchFamily="34" charset="0"/>
              </a:rPr>
              <a:t>d </a:t>
            </a:r>
            <a:r>
              <a:rPr lang="zh-CN" altLang="en-US" sz="2800" dirty="0">
                <a:latin typeface="Calibri" pitchFamily="34" charset="0"/>
              </a:rPr>
              <a:t>that the number of </a:t>
            </a:r>
            <a:r>
              <a:rPr lang="en-US" altLang="zh-CN" sz="2800" dirty="0">
                <a:latin typeface="Calibri" pitchFamily="34" charset="0"/>
              </a:rPr>
              <a:t>houses</a:t>
            </a:r>
            <a:r>
              <a:rPr lang="zh-CN" altLang="en-US" sz="2800" dirty="0">
                <a:latin typeface="Calibri" pitchFamily="34" charset="0"/>
              </a:rPr>
              <a:t> in </a:t>
            </a:r>
            <a:r>
              <a:rPr lang="en-US" altLang="zh-CN" sz="2800" dirty="0">
                <a:latin typeface="Calibri" pitchFamily="34" charset="0"/>
              </a:rPr>
              <a:t>City</a:t>
            </a:r>
            <a:r>
              <a:rPr lang="zh-CN" altLang="en-US" sz="2800" dirty="0">
                <a:latin typeface="Calibri" pitchFamily="34" charset="0"/>
              </a:rPr>
              <a:t>  A</a:t>
            </a:r>
            <a:r>
              <a:rPr lang="en-US" altLang="zh-CN" sz="2800" dirty="0">
                <a:latin typeface="Calibri" pitchFamily="34" charset="0"/>
              </a:rPr>
              <a:t> would increase by 20% from</a:t>
            </a:r>
            <a:r>
              <a:rPr lang="zh-CN" altLang="en-US" sz="2800" dirty="0">
                <a:latin typeface="Calibri" pitchFamily="34" charset="0"/>
              </a:rPr>
              <a:t> </a:t>
            </a:r>
            <a:r>
              <a:rPr lang="en-US" altLang="zh-CN" sz="2800" dirty="0">
                <a:latin typeface="Calibri" pitchFamily="34" charset="0"/>
              </a:rPr>
              <a:t>2023</a:t>
            </a:r>
            <a:r>
              <a:rPr lang="zh-CN" altLang="en-US" sz="2800" dirty="0">
                <a:latin typeface="Calibri" pitchFamily="34" charset="0"/>
              </a:rPr>
              <a:t> </a:t>
            </a:r>
            <a:r>
              <a:rPr lang="en-US" altLang="zh-CN" sz="2800" dirty="0">
                <a:latin typeface="Calibri" pitchFamily="34" charset="0"/>
              </a:rPr>
              <a:t>to</a:t>
            </a:r>
            <a:r>
              <a:rPr lang="zh-CN" altLang="en-US" sz="2800" dirty="0">
                <a:latin typeface="Calibri" pitchFamily="34" charset="0"/>
              </a:rPr>
              <a:t> 20</a:t>
            </a:r>
            <a:r>
              <a:rPr lang="en-US" altLang="zh-CN" sz="2800" dirty="0">
                <a:latin typeface="Calibri" pitchFamily="34" charset="0"/>
              </a:rPr>
              <a:t>5</a:t>
            </a:r>
            <a:r>
              <a:rPr lang="zh-CN" altLang="en-US" sz="2800" dirty="0">
                <a:latin typeface="Calibri" pitchFamily="34" charset="0"/>
              </a:rPr>
              <a:t>0</a:t>
            </a:r>
            <a:r>
              <a:rPr lang="en-US" altLang="zh-CN" sz="2800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年，在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市新建了一个体育场。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A stadium was built/established in City D in 2010.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566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57C7-19B4-F1BE-9190-19FDC3A5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98219-78E7-6D02-0C07-18EAC43F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一个工业园区</a:t>
            </a:r>
            <a:r>
              <a:rPr lang="en-US" altLang="zh-CN" dirty="0"/>
              <a:t>(industrial complex)</a:t>
            </a:r>
            <a:r>
              <a:rPr lang="zh-CN" altLang="en-US" dirty="0"/>
              <a:t>被建在了岛屿的西海岸。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小诊所将被改作一家综合医院。 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一条小路将被延伸并拓宽成一条主路。 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小的停车场将被扩建成公园。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银行将被搬到展览馆原来的位置上。 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位于</a:t>
            </a:r>
            <a:r>
              <a:rPr lang="en-US" altLang="zh-CN" dirty="0"/>
              <a:t>B</a:t>
            </a:r>
            <a:r>
              <a:rPr lang="zh-CN" altLang="en-US" dirty="0"/>
              <a:t>大道和</a:t>
            </a:r>
            <a:r>
              <a:rPr lang="en-US" altLang="zh-CN" dirty="0"/>
              <a:t>D</a:t>
            </a:r>
            <a:r>
              <a:rPr lang="zh-CN" altLang="en-US" dirty="0"/>
              <a:t>大街交汇处的图书馆将被一个剧院所替代。 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位于两个停车场中间的音乐厅将保持不变。 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之前的小花园还位于公园的东北角。</a:t>
            </a:r>
          </a:p>
        </p:txBody>
      </p:sp>
    </p:spTree>
    <p:extLst>
      <p:ext uri="{BB962C8B-B14F-4D97-AF65-F5344CB8AC3E}">
        <p14:creationId xmlns:p14="http://schemas.microsoft.com/office/powerpoint/2010/main" val="89331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57C7-19B4-F1BE-9190-19FDC3A5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98219-78E7-6D02-0C07-18EAC43F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一个工业园区</a:t>
            </a:r>
            <a:r>
              <a:rPr lang="en-US" altLang="zh-CN" dirty="0"/>
              <a:t>(industrial complex)</a:t>
            </a:r>
            <a:r>
              <a:rPr lang="zh-CN" altLang="en-US" dirty="0"/>
              <a:t>被建在了岛屿的西海岸。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 industrial complex has </a:t>
            </a:r>
            <a:r>
              <a:rPr lang="en-US" altLang="zh-CN" dirty="0">
                <a:solidFill>
                  <a:srgbClr val="FF0000"/>
                </a:solidFill>
              </a:rPr>
              <a:t>been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built on the western coast </a:t>
            </a:r>
            <a:r>
              <a:rPr lang="en-US" altLang="zh-CN" dirty="0"/>
              <a:t>of the island.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小诊所将被改作一家综合医院。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clinic will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converted into </a:t>
            </a:r>
            <a:r>
              <a:rPr lang="en-US" altLang="zh-CN" dirty="0"/>
              <a:t>a comprehensive hospital.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一条小路将被延伸并拓宽成一条主路。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path will </a:t>
            </a:r>
            <a:r>
              <a:rPr lang="en-US" altLang="zh-CN" dirty="0">
                <a:solidFill>
                  <a:srgbClr val="FF0000"/>
                </a:solidFill>
              </a:rPr>
              <a:t>be extended and widened into </a:t>
            </a:r>
            <a:r>
              <a:rPr lang="en-US" altLang="zh-CN" dirty="0"/>
              <a:t>a major road.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小的停车场将被扩建成公园。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small car park will </a:t>
            </a:r>
            <a:r>
              <a:rPr lang="en-US" altLang="zh-CN" dirty="0">
                <a:solidFill>
                  <a:srgbClr val="FF0000"/>
                </a:solidFill>
              </a:rPr>
              <a:t>be enlarged into </a:t>
            </a:r>
            <a:r>
              <a:rPr lang="en-US" altLang="zh-CN" dirty="0"/>
              <a:t>a park.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2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57C7-19B4-F1BE-9190-19FDC3A5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98219-78E7-6D02-0C07-18EAC43F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银行将被搬到展览馆原来的位置上。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bank will </a:t>
            </a:r>
            <a:r>
              <a:rPr lang="en-US" altLang="zh-CN" dirty="0">
                <a:solidFill>
                  <a:srgbClr val="FF0000"/>
                </a:solidFill>
              </a:rPr>
              <a:t>be moved to </a:t>
            </a:r>
            <a:r>
              <a:rPr lang="en-US" altLang="zh-CN" dirty="0"/>
              <a:t>the former/previous/original location of the exhibition hall.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位于</a:t>
            </a:r>
            <a:r>
              <a:rPr lang="en-US" altLang="zh-CN" dirty="0"/>
              <a:t>B</a:t>
            </a:r>
            <a:r>
              <a:rPr lang="zh-CN" altLang="en-US" dirty="0"/>
              <a:t>大道和</a:t>
            </a:r>
            <a:r>
              <a:rPr lang="en-US" altLang="zh-CN" dirty="0"/>
              <a:t>D</a:t>
            </a:r>
            <a:r>
              <a:rPr lang="zh-CN" altLang="en-US" dirty="0"/>
              <a:t>大街交汇处的图书馆将被一个剧院所替代。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library </a:t>
            </a:r>
            <a:r>
              <a:rPr lang="en-US" altLang="zh-CN" dirty="0">
                <a:solidFill>
                  <a:srgbClr val="FF0000"/>
                </a:solidFill>
              </a:rPr>
              <a:t>at the junction of </a:t>
            </a:r>
            <a:r>
              <a:rPr lang="en-US" altLang="zh-CN" dirty="0"/>
              <a:t>B Avenue and D Street will </a:t>
            </a:r>
            <a:r>
              <a:rPr lang="en-US" altLang="zh-CN" dirty="0">
                <a:solidFill>
                  <a:srgbClr val="FF0000"/>
                </a:solidFill>
              </a:rPr>
              <a:t>be converted into </a:t>
            </a:r>
            <a:r>
              <a:rPr lang="en-US" altLang="zh-CN" dirty="0"/>
              <a:t>a theatre.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位于两个停车场中间的音乐厅将保持不变。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concert hall </a:t>
            </a:r>
            <a:r>
              <a:rPr lang="en-US" altLang="zh-CN" dirty="0">
                <a:solidFill>
                  <a:srgbClr val="FF0000"/>
                </a:solidFill>
              </a:rPr>
              <a:t>in the middle of </a:t>
            </a:r>
            <a:r>
              <a:rPr lang="en-US" altLang="zh-CN" dirty="0"/>
              <a:t>the two car parks will </a:t>
            </a:r>
            <a:r>
              <a:rPr lang="en-US" altLang="zh-CN" dirty="0">
                <a:solidFill>
                  <a:srgbClr val="FF0000"/>
                </a:solidFill>
              </a:rPr>
              <a:t>remain unchanged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之前的小花园还位于公园的东北角。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previous small garden </a:t>
            </a:r>
            <a:r>
              <a:rPr lang="en-US" altLang="zh-CN" dirty="0">
                <a:solidFill>
                  <a:srgbClr val="FF0000"/>
                </a:solidFill>
              </a:rPr>
              <a:t>remains at the northeastern corner of </a:t>
            </a:r>
            <a:r>
              <a:rPr lang="en-US" altLang="zh-CN" dirty="0"/>
              <a:t>the park.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73"/>
            <a:ext cx="10515600" cy="1325563"/>
          </a:xfrm>
        </p:spPr>
        <p:txBody>
          <a:bodyPr/>
          <a:lstStyle/>
          <a:p>
            <a:pPr algn="ctr"/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In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this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Lesson</a:t>
            </a:r>
            <a:endParaRPr lang="zh-CN" altLang="en-US" b="1" u="heavy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386"/>
            <a:ext cx="10515600" cy="404083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1. </a:t>
            </a:r>
            <a:r>
              <a:rPr lang="zh-CN" altLang="en-US" dirty="0"/>
              <a:t>地图题考点简介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2. </a:t>
            </a:r>
            <a:r>
              <a:rPr lang="zh-CN" altLang="en-US" dirty="0"/>
              <a:t>常用表达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en-US" altLang="zh-CN" dirty="0"/>
              <a:t>3. </a:t>
            </a:r>
            <a:r>
              <a:rPr lang="zh-CN" altLang="en-US" dirty="0"/>
              <a:t>变迁图写法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4. </a:t>
            </a:r>
            <a:r>
              <a:rPr lang="zh-CN" altLang="en-US" dirty="0"/>
              <a:t>选址图写法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57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73"/>
            <a:ext cx="10515600" cy="1325563"/>
          </a:xfrm>
        </p:spPr>
        <p:txBody>
          <a:bodyPr/>
          <a:lstStyle/>
          <a:p>
            <a:pPr algn="ctr"/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In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this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Lesson</a:t>
            </a:r>
            <a:endParaRPr lang="zh-CN" altLang="en-US" b="1" u="heavy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386"/>
            <a:ext cx="10515600" cy="404083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1. </a:t>
            </a:r>
            <a:r>
              <a:rPr lang="zh-CN" altLang="en-US" dirty="0"/>
              <a:t>地图题考点简介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2. </a:t>
            </a:r>
            <a:r>
              <a:rPr lang="zh-CN" altLang="en-US" dirty="0"/>
              <a:t>常用表达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3. </a:t>
            </a:r>
            <a:r>
              <a:rPr lang="zh-CN" altLang="en-US" b="1" dirty="0">
                <a:solidFill>
                  <a:schemeClr val="accent2"/>
                </a:solidFill>
              </a:rPr>
              <a:t>变迁图写法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4. </a:t>
            </a:r>
            <a:r>
              <a:rPr lang="zh-CN" altLang="en-US" dirty="0"/>
              <a:t>选址图写法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038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FAED-52F0-9C1F-0AB2-62FB9ED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196850"/>
            <a:ext cx="10515600" cy="1325563"/>
          </a:xfrm>
        </p:spPr>
        <p:txBody>
          <a:bodyPr/>
          <a:lstStyle/>
          <a:p>
            <a:r>
              <a:rPr lang="zh-CN" altLang="en-US" u="sng" dirty="0"/>
              <a:t>变迁题首段写法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4E3D4-3FEC-8564-3555-20BEE000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7" y="1336676"/>
            <a:ext cx="5664993" cy="3054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重点：换宾语（名词和从句互换）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 maps illustrate changes in the layout of</a:t>
            </a:r>
            <a:r>
              <a:rPr lang="zh-CN" altLang="en-US" sz="2000" dirty="0"/>
              <a:t> </a:t>
            </a:r>
            <a:r>
              <a:rPr lang="en-US" altLang="zh-CN" sz="2000" dirty="0"/>
              <a:t>______ </a:t>
            </a:r>
          </a:p>
          <a:p>
            <a:pPr marL="0" indent="0">
              <a:buNone/>
            </a:pPr>
            <a:r>
              <a:rPr lang="en-US" altLang="zh-CN" sz="2000" dirty="0"/>
              <a:t>The maps illustrate how the layout of ______ has been redeveloped.</a:t>
            </a:r>
          </a:p>
          <a:p>
            <a:pPr marL="0" indent="0">
              <a:buNone/>
            </a:pPr>
            <a:r>
              <a:rPr lang="en-US" altLang="zh-CN" sz="2000" dirty="0"/>
              <a:t>The maps compare the current layout of ______ and its future layout.</a:t>
            </a:r>
          </a:p>
          <a:p>
            <a:pPr marL="0" indent="0">
              <a:buNone/>
            </a:pPr>
            <a:r>
              <a:rPr lang="en-US" altLang="zh-CN" sz="2000" dirty="0"/>
              <a:t> (previous/current/future layout).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D71C25-8F36-2E97-26C9-FBABA2A23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2" y="1681342"/>
            <a:ext cx="4566524" cy="493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63AE6D-2BF2-4871-25CB-C385C047B716}"/>
              </a:ext>
            </a:extLst>
          </p:cNvPr>
          <p:cNvSpPr txBox="1"/>
          <p:nvPr/>
        </p:nvSpPr>
        <p:spPr>
          <a:xfrm>
            <a:off x="6569154" y="241121"/>
            <a:ext cx="511563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plans below show a public park when it first opened in 1920 and the same park today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4E5274-3F06-4684-70D7-EEAAFDFAE74F}"/>
              </a:ext>
            </a:extLst>
          </p:cNvPr>
          <p:cNvSpPr txBox="1"/>
          <p:nvPr/>
        </p:nvSpPr>
        <p:spPr>
          <a:xfrm>
            <a:off x="288132" y="4715244"/>
            <a:ext cx="67222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The maps illustrate </a:t>
            </a:r>
            <a:r>
              <a:rPr lang="en-US" altLang="zh-CN" sz="2000" dirty="0">
                <a:solidFill>
                  <a:srgbClr val="FF0000"/>
                </a:solidFill>
              </a:rPr>
              <a:t>changes in</a:t>
            </a:r>
            <a:r>
              <a:rPr lang="en-US" altLang="zh-CN" sz="2000" dirty="0"/>
              <a:t> the layout of Grange park.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The maps show </a:t>
            </a:r>
            <a:r>
              <a:rPr lang="en-US" altLang="zh-CN" sz="2000" dirty="0">
                <a:solidFill>
                  <a:srgbClr val="FF0000"/>
                </a:solidFill>
              </a:rPr>
              <a:t>how</a:t>
            </a:r>
            <a:r>
              <a:rPr lang="en-US" altLang="zh-CN" sz="2000" dirty="0"/>
              <a:t> Grange park has been </a:t>
            </a:r>
            <a:r>
              <a:rPr lang="en-US" altLang="zh-CN" sz="2000" dirty="0">
                <a:solidFill>
                  <a:srgbClr val="FF0000"/>
                </a:solidFill>
              </a:rPr>
              <a:t>redeveloped </a:t>
            </a:r>
            <a:r>
              <a:rPr lang="en-US" altLang="zh-CN" sz="2000" dirty="0"/>
              <a:t>since 1920. 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The maps compare the </a:t>
            </a:r>
            <a:r>
              <a:rPr lang="en-US" altLang="zh-CN" sz="2000" dirty="0">
                <a:solidFill>
                  <a:srgbClr val="FF0000"/>
                </a:solidFill>
              </a:rPr>
              <a:t>previous</a:t>
            </a:r>
            <a:r>
              <a:rPr lang="en-US" altLang="zh-CN" sz="2000" dirty="0"/>
              <a:t> layout of Grange park and its </a:t>
            </a:r>
            <a:r>
              <a:rPr lang="en-US" altLang="zh-CN" sz="2000" dirty="0">
                <a:solidFill>
                  <a:srgbClr val="FF0000"/>
                </a:solidFill>
              </a:rPr>
              <a:t>current</a:t>
            </a:r>
            <a:r>
              <a:rPr lang="en-US" altLang="zh-CN" sz="2000" dirty="0"/>
              <a:t> layout.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492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3B1AEF-A2D6-67CA-0A23-6D0E2206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12" y="2095559"/>
            <a:ext cx="9412013" cy="34199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D08F01-A83E-B997-8277-2CF56B096107}"/>
              </a:ext>
            </a:extLst>
          </p:cNvPr>
          <p:cNvSpPr/>
          <p:nvPr/>
        </p:nvSpPr>
        <p:spPr>
          <a:xfrm>
            <a:off x="3499066" y="65276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首段写作练习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378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3B1AEF-A2D6-67CA-0A23-6D0E2206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12" y="1252240"/>
            <a:ext cx="9412013" cy="34199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D08F01-A83E-B997-8277-2CF56B096107}"/>
              </a:ext>
            </a:extLst>
          </p:cNvPr>
          <p:cNvSpPr/>
          <p:nvPr/>
        </p:nvSpPr>
        <p:spPr>
          <a:xfrm>
            <a:off x="3451441" y="29958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首段写作练习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AC71B2-02D0-152E-0352-BBA5A2F811EF}"/>
              </a:ext>
            </a:extLst>
          </p:cNvPr>
          <p:cNvSpPr txBox="1"/>
          <p:nvPr/>
        </p:nvSpPr>
        <p:spPr>
          <a:xfrm>
            <a:off x="749228" y="4896417"/>
            <a:ext cx="10966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maps show how Islip town center </a:t>
            </a:r>
            <a:r>
              <a:rPr lang="en-US" altLang="zh-CN" sz="2400" dirty="0">
                <a:solidFill>
                  <a:srgbClr val="FF0000"/>
                </a:solidFill>
              </a:rPr>
              <a:t>is predicted to </a:t>
            </a:r>
            <a:r>
              <a:rPr lang="en-US" altLang="zh-CN" sz="2400" dirty="0"/>
              <a:t>be redeveloped in the future.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maps show the </a:t>
            </a:r>
            <a:r>
              <a:rPr lang="en-US" altLang="zh-CN" sz="2400" dirty="0">
                <a:solidFill>
                  <a:srgbClr val="FF0000"/>
                </a:solidFill>
              </a:rPr>
              <a:t>current </a:t>
            </a:r>
            <a:r>
              <a:rPr lang="en-US" altLang="zh-CN" sz="2400" dirty="0"/>
              <a:t>layout of Islip town center and its </a:t>
            </a:r>
            <a:r>
              <a:rPr lang="en-US" altLang="zh-CN" sz="2400" dirty="0">
                <a:solidFill>
                  <a:srgbClr val="FF0000"/>
                </a:solidFill>
              </a:rPr>
              <a:t>future </a:t>
            </a:r>
            <a:r>
              <a:rPr lang="en-US" altLang="zh-CN" sz="2400" dirty="0"/>
              <a:t>layout.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085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D212F-94EF-8140-0CE9-47868A1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5563"/>
            <a:ext cx="6033830" cy="45789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zh-CN" sz="2400" b="0" i="0" dirty="0">
                <a:effectLst/>
              </a:rPr>
              <a:t>Grange Park was opened in 1920, a rectangular area with </a:t>
            </a:r>
            <a:r>
              <a:rPr lang="en-US" altLang="zh-CN" sz="2400" b="1" i="0" dirty="0">
                <a:solidFill>
                  <a:srgbClr val="FFC000"/>
                </a:solidFill>
                <a:effectLst/>
              </a:rPr>
              <a:t>access</a:t>
            </a:r>
            <a:r>
              <a:rPr lang="en-US" altLang="zh-CN" sz="2400" b="0" i="0" dirty="0">
                <a:effectLst/>
              </a:rPr>
              <a:t> from Arnold Avenue </a:t>
            </a: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on the north side </a:t>
            </a:r>
            <a:r>
              <a:rPr lang="en-US" altLang="zh-CN" sz="2400" b="0" i="0" dirty="0">
                <a:effectLst/>
              </a:rPr>
              <a:t>and from Eldon Street </a:t>
            </a: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on the south side</a:t>
            </a:r>
            <a:r>
              <a:rPr lang="en-US" altLang="zh-CN" sz="2400" b="0" i="0" dirty="0">
                <a:effectLst/>
              </a:rPr>
              <a:t>. </a:t>
            </a:r>
          </a:p>
          <a:p>
            <a:pPr marL="0" indent="0" algn="just">
              <a:buNone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There was </a:t>
            </a:r>
            <a:r>
              <a:rPr lang="en-US" altLang="zh-CN" sz="2400" b="0" i="0" dirty="0">
                <a:effectLst/>
              </a:rPr>
              <a:t>a </a:t>
            </a:r>
            <a:r>
              <a:rPr lang="en-US" altLang="zh-CN" sz="2400" b="1" i="0" dirty="0">
                <a:solidFill>
                  <a:srgbClr val="FFC000"/>
                </a:solidFill>
                <a:effectLst/>
              </a:rPr>
              <a:t>fountain</a:t>
            </a:r>
            <a:r>
              <a:rPr lang="en-US" altLang="zh-CN" sz="2400" b="1" i="0" dirty="0">
                <a:effectLst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in the center</a:t>
            </a:r>
            <a:r>
              <a:rPr lang="en-US" altLang="zh-CN" sz="2400" b="0" i="0" dirty="0">
                <a:effectLst/>
              </a:rPr>
              <a:t>, </a:t>
            </a:r>
            <a:r>
              <a:rPr lang="en-US" altLang="zh-CN" sz="2400" b="1" i="0" dirty="0">
                <a:solidFill>
                  <a:srgbClr val="7030A0"/>
                </a:solidFill>
                <a:effectLst/>
              </a:rPr>
              <a:t>with</a:t>
            </a:r>
            <a:r>
              <a:rPr lang="en-US" altLang="zh-CN" sz="2400" b="0" i="0" dirty="0">
                <a:effectLst/>
              </a:rPr>
              <a:t> a </a:t>
            </a:r>
            <a:r>
              <a:rPr lang="en-US" altLang="zh-CN" sz="2400" b="1" i="0" dirty="0">
                <a:solidFill>
                  <a:srgbClr val="FFC000"/>
                </a:solidFill>
                <a:effectLst/>
              </a:rPr>
              <a:t>stage</a:t>
            </a:r>
            <a:r>
              <a:rPr lang="en-US" altLang="zh-CN" sz="2400" b="0" i="0" dirty="0">
                <a:effectLst/>
              </a:rPr>
              <a:t> for musicians </a:t>
            </a: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situated center left</a:t>
            </a:r>
            <a:r>
              <a:rPr lang="en-US" altLang="zh-CN" sz="2400" b="0" i="0" dirty="0">
                <a:effectLst/>
              </a:rPr>
              <a:t>, a </a:t>
            </a:r>
            <a:r>
              <a:rPr lang="en-US" altLang="zh-CN" sz="2400" b="1" i="0" dirty="0">
                <a:solidFill>
                  <a:srgbClr val="FFC000"/>
                </a:solidFill>
                <a:effectLst/>
              </a:rPr>
              <a:t>glasshouse</a:t>
            </a:r>
            <a:r>
              <a:rPr lang="en-US" altLang="zh-CN" sz="2400" b="1" i="0" dirty="0">
                <a:effectLst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to the right of</a:t>
            </a:r>
            <a:r>
              <a:rPr lang="en-US" altLang="zh-CN" sz="24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400" b="0" i="0" dirty="0">
                <a:effectLst/>
              </a:rPr>
              <a:t>the Eldon Street entrance and a </a:t>
            </a:r>
            <a:r>
              <a:rPr lang="en-US" altLang="zh-CN" sz="2400" b="1" i="0" dirty="0">
                <a:solidFill>
                  <a:srgbClr val="FFC000"/>
                </a:solidFill>
                <a:effectLst/>
              </a:rPr>
              <a:t>pond</a:t>
            </a:r>
            <a:r>
              <a:rPr lang="en-US" altLang="zh-CN" sz="2400" b="0" i="0" dirty="0">
                <a:effectLst/>
              </a:rPr>
              <a:t> for water plants </a:t>
            </a: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in the northeast corner opposite</a:t>
            </a:r>
            <a:r>
              <a:rPr lang="en-US" altLang="zh-CN" sz="2400" b="0" i="0" dirty="0">
                <a:effectLst/>
              </a:rPr>
              <a:t>. </a:t>
            </a:r>
          </a:p>
          <a:p>
            <a:pPr marL="0" indent="0" algn="just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Around the edges of</a:t>
            </a:r>
            <a:r>
              <a:rPr lang="en-US" altLang="zh-CN" sz="2400" b="0" i="0" dirty="0">
                <a:effectLst/>
              </a:rPr>
              <a:t> the park </a:t>
            </a:r>
            <a:r>
              <a:rPr lang="en-US" altLang="zh-CN" sz="2400" b="1" i="0" dirty="0">
                <a:solidFill>
                  <a:srgbClr val="7030A0"/>
                </a:solidFill>
                <a:effectLst/>
              </a:rPr>
              <a:t>there were </a:t>
            </a:r>
            <a:r>
              <a:rPr lang="en-US" altLang="zh-CN" sz="2400" b="1" i="0" dirty="0">
                <a:solidFill>
                  <a:srgbClr val="FFC000"/>
                </a:solidFill>
                <a:effectLst/>
              </a:rPr>
              <a:t>rose gardens</a:t>
            </a:r>
            <a:r>
              <a:rPr lang="en-US" altLang="zh-CN" sz="2400" b="0" i="0" dirty="0">
                <a:effectLst/>
              </a:rPr>
              <a:t>, </a:t>
            </a:r>
            <a:r>
              <a:rPr lang="en-US" altLang="zh-CN" sz="2400" b="1" i="0" dirty="0">
                <a:solidFill>
                  <a:srgbClr val="7030A0"/>
                </a:solidFill>
                <a:effectLst/>
              </a:rPr>
              <a:t>with</a:t>
            </a:r>
            <a:r>
              <a:rPr lang="en-US" altLang="zh-CN" sz="2400" b="0" i="0" dirty="0">
                <a:effectLst/>
              </a:rPr>
              <a:t> </a:t>
            </a:r>
            <a:r>
              <a:rPr lang="en-US" altLang="zh-CN" sz="2400" b="1" i="0" dirty="0">
                <a:solidFill>
                  <a:srgbClr val="FFC000"/>
                </a:solidFill>
                <a:effectLst/>
              </a:rPr>
              <a:t>seats</a:t>
            </a:r>
            <a:r>
              <a:rPr lang="en-US" altLang="zh-CN" sz="2400" b="0" i="0" dirty="0">
                <a:effectLst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nearby</a:t>
            </a:r>
            <a:r>
              <a:rPr lang="en-US" altLang="zh-CN" sz="2400" b="0" i="0" dirty="0">
                <a:effectLst/>
              </a:rPr>
              <a:t> for people to smell the flowers and listen to music.</a:t>
            </a:r>
            <a:endParaRPr lang="zh-CN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3F9BF3-E3C7-288C-C5E7-CC37CCE7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80" y="225117"/>
            <a:ext cx="5681920" cy="614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C592E6-54C4-981C-2EE4-A5AFBA8CE635}"/>
              </a:ext>
            </a:extLst>
          </p:cNvPr>
          <p:cNvSpPr txBox="1"/>
          <p:nvPr/>
        </p:nvSpPr>
        <p:spPr>
          <a:xfrm>
            <a:off x="443170" y="5971193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思考：范文是按什么顺序进行描写的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58EBDE3-6073-0804-E940-4614BBE5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2559"/>
            <a:ext cx="10515600" cy="1325563"/>
          </a:xfrm>
        </p:spPr>
        <p:txBody>
          <a:bodyPr/>
          <a:lstStyle/>
          <a:p>
            <a:r>
              <a:rPr lang="zh-CN" altLang="en-US" u="sng" dirty="0"/>
              <a:t>范文赏析（布局段）</a:t>
            </a:r>
          </a:p>
        </p:txBody>
      </p:sp>
    </p:spTree>
    <p:extLst>
      <p:ext uri="{BB962C8B-B14F-4D97-AF65-F5344CB8AC3E}">
        <p14:creationId xmlns:p14="http://schemas.microsoft.com/office/powerpoint/2010/main" val="286477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1BF3E-8133-A595-A229-32FFCB8C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布局段写法总结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9E72D-3867-9CA3-2B23-C9A2CD0C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按照一定的顺序描写：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由整体到局部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由中心到周围，或由内部到外部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由一个方向到另一个方向（如：南</a:t>
            </a:r>
            <a:r>
              <a:rPr lang="en-US" altLang="zh-CN" dirty="0"/>
              <a:t>—</a:t>
            </a:r>
            <a:r>
              <a:rPr lang="zh-CN" altLang="en-US" dirty="0"/>
              <a:t>北，西</a:t>
            </a:r>
            <a:r>
              <a:rPr lang="en-US" altLang="zh-CN" dirty="0"/>
              <a:t>—</a:t>
            </a:r>
            <a:r>
              <a:rPr lang="zh-CN" altLang="en-US" dirty="0"/>
              <a:t>东）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顺时针或逆时针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48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1BF3E-8133-A595-A229-32FFCB8C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布局段写法总结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9E72D-3867-9CA3-2B23-C9A2CD0C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描写完中心设施后，用</a:t>
            </a:r>
            <a:r>
              <a:rPr lang="en-US" altLang="zh-CN" dirty="0"/>
              <a:t>with</a:t>
            </a:r>
            <a:r>
              <a:rPr lang="zh-CN" altLang="en-US" dirty="0"/>
              <a:t>伴随状语从句引出周围设施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There was </a:t>
            </a:r>
            <a:r>
              <a:rPr lang="zh-CN" altLang="en-US" b="1" dirty="0"/>
              <a:t>大建筑</a:t>
            </a:r>
            <a:r>
              <a:rPr lang="en-US" altLang="zh-CN" b="1" dirty="0"/>
              <a:t>, with </a:t>
            </a:r>
            <a:r>
              <a:rPr lang="zh-CN" altLang="en-US" b="1" dirty="0"/>
              <a:t>周围小建筑</a:t>
            </a:r>
            <a:r>
              <a:rPr lang="en-US" altLang="zh-CN" b="1" dirty="0"/>
              <a:t> +</a:t>
            </a:r>
            <a:r>
              <a:rPr lang="zh-CN" altLang="en-US" b="1" dirty="0"/>
              <a:t>地点状语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e.g. </a:t>
            </a:r>
            <a:r>
              <a:rPr lang="en-US" altLang="zh-CN" sz="2800" b="1" dirty="0">
                <a:solidFill>
                  <a:srgbClr val="7030A0"/>
                </a:solidFill>
              </a:rPr>
              <a:t>There was </a:t>
            </a:r>
            <a:r>
              <a:rPr lang="en-US" altLang="zh-CN" sz="2800" b="0" i="0" dirty="0">
                <a:effectLst/>
              </a:rPr>
              <a:t>a </a:t>
            </a:r>
            <a:r>
              <a:rPr lang="en-US" altLang="zh-CN" sz="2800" b="1" i="0" dirty="0">
                <a:solidFill>
                  <a:srgbClr val="FFC000"/>
                </a:solidFill>
                <a:effectLst/>
              </a:rPr>
              <a:t>fountain</a:t>
            </a:r>
            <a:r>
              <a:rPr lang="en-US" altLang="zh-CN" sz="2800" b="1" i="0" dirty="0">
                <a:effectLst/>
              </a:rPr>
              <a:t> </a:t>
            </a:r>
            <a:r>
              <a:rPr lang="en-US" altLang="zh-CN" sz="2800" b="1" i="0" dirty="0">
                <a:solidFill>
                  <a:srgbClr val="FF0000"/>
                </a:solidFill>
                <a:effectLst/>
              </a:rPr>
              <a:t>in the center</a:t>
            </a:r>
            <a:r>
              <a:rPr lang="en-US" altLang="zh-CN" sz="2800" b="0" i="0" dirty="0">
                <a:effectLst/>
              </a:rPr>
              <a:t>, </a:t>
            </a:r>
            <a:r>
              <a:rPr lang="en-US" altLang="zh-CN" sz="2800" b="1" i="0" dirty="0">
                <a:solidFill>
                  <a:srgbClr val="7030A0"/>
                </a:solidFill>
                <a:effectLst/>
              </a:rPr>
              <a:t>with</a:t>
            </a:r>
            <a:r>
              <a:rPr lang="en-US" altLang="zh-CN" sz="2800" b="0" i="0" dirty="0">
                <a:effectLst/>
              </a:rPr>
              <a:t> a </a:t>
            </a:r>
            <a:r>
              <a:rPr lang="en-US" altLang="zh-CN" sz="2800" b="1" i="0" dirty="0">
                <a:solidFill>
                  <a:srgbClr val="FFC000"/>
                </a:solidFill>
                <a:effectLst/>
              </a:rPr>
              <a:t>stage</a:t>
            </a:r>
            <a:r>
              <a:rPr lang="en-US" altLang="zh-CN" sz="2800" b="0" i="0" dirty="0">
                <a:effectLst/>
              </a:rPr>
              <a:t> for musicians </a:t>
            </a:r>
            <a:r>
              <a:rPr lang="en-US" altLang="zh-CN" sz="2800" b="1" i="0" dirty="0">
                <a:solidFill>
                  <a:srgbClr val="FF0000"/>
                </a:solidFill>
                <a:effectLst/>
              </a:rPr>
              <a:t>situated center left</a:t>
            </a:r>
            <a:r>
              <a:rPr lang="en-US" altLang="zh-CN" sz="2800" b="0" i="0" dirty="0">
                <a:effectLst/>
              </a:rPr>
              <a:t>, a </a:t>
            </a:r>
            <a:r>
              <a:rPr lang="en-US" altLang="zh-CN" sz="2800" b="1" i="0" dirty="0">
                <a:solidFill>
                  <a:srgbClr val="FFC000"/>
                </a:solidFill>
                <a:effectLst/>
              </a:rPr>
              <a:t>glasshouse</a:t>
            </a:r>
            <a:r>
              <a:rPr lang="en-US" altLang="zh-CN" sz="2800" b="1" i="0" dirty="0">
                <a:effectLst/>
              </a:rPr>
              <a:t> </a:t>
            </a:r>
            <a:r>
              <a:rPr lang="en-US" altLang="zh-CN" sz="2800" b="1" i="0" dirty="0">
                <a:solidFill>
                  <a:srgbClr val="FF0000"/>
                </a:solidFill>
                <a:effectLst/>
              </a:rPr>
              <a:t>to the right of</a:t>
            </a:r>
            <a:r>
              <a:rPr lang="en-US" altLang="zh-CN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800" b="0" i="0" dirty="0">
                <a:effectLst/>
              </a:rPr>
              <a:t>the Eldon Street entrance and a </a:t>
            </a:r>
            <a:r>
              <a:rPr lang="en-US" altLang="zh-CN" sz="2800" b="1" i="0" dirty="0">
                <a:solidFill>
                  <a:srgbClr val="FFC000"/>
                </a:solidFill>
                <a:effectLst/>
              </a:rPr>
              <a:t>pond</a:t>
            </a:r>
            <a:r>
              <a:rPr lang="en-US" altLang="zh-CN" sz="2800" b="0" i="0" dirty="0">
                <a:effectLst/>
              </a:rPr>
              <a:t> for water plants </a:t>
            </a:r>
            <a:r>
              <a:rPr lang="en-US" altLang="zh-CN" sz="2800" b="1" i="0" dirty="0">
                <a:solidFill>
                  <a:srgbClr val="FF0000"/>
                </a:solidFill>
                <a:effectLst/>
              </a:rPr>
              <a:t>in the northeast corner opposite</a:t>
            </a:r>
            <a:r>
              <a:rPr lang="en-US" altLang="zh-CN" sz="2800" b="0" i="0" dirty="0">
                <a:effectLst/>
              </a:rPr>
              <a:t>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530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D212F-94EF-8140-0CE9-47868A1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96" y="1267415"/>
            <a:ext cx="6033830" cy="46278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2000" b="1" i="0" dirty="0">
                <a:solidFill>
                  <a:srgbClr val="FF0000"/>
                </a:solidFill>
                <a:effectLst/>
              </a:rPr>
              <a:t>The park has altered considerably since then. </a:t>
            </a:r>
          </a:p>
          <a:p>
            <a:pPr marL="0" indent="0" algn="just"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Now </a:t>
            </a:r>
            <a:r>
              <a:rPr lang="en-US" altLang="zh-CN" sz="2000" b="1" i="0" dirty="0">
                <a:solidFill>
                  <a:srgbClr val="7030A0"/>
                </a:solidFill>
                <a:effectLst/>
              </a:rPr>
              <a:t>there is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one large-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</a:rPr>
              <a:t>ish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2000" b="1" i="0" dirty="0">
                <a:solidFill>
                  <a:srgbClr val="00B050"/>
                </a:solidFill>
                <a:effectLst/>
              </a:rPr>
              <a:t>rose garden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, </a:t>
            </a:r>
            <a:r>
              <a:rPr lang="en-US" altLang="zh-CN" sz="2000" b="1" i="0" dirty="0">
                <a:solidFill>
                  <a:srgbClr val="FF0000"/>
                </a:solidFill>
                <a:effectLst/>
              </a:rPr>
              <a:t>occupying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the central area </a:t>
            </a:r>
            <a:r>
              <a:rPr lang="en-US" altLang="zh-CN" sz="2000" b="1" i="0" dirty="0">
                <a:solidFill>
                  <a:srgbClr val="FF0000"/>
                </a:solidFill>
                <a:effectLst/>
              </a:rPr>
              <a:t>where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the </a:t>
            </a:r>
            <a:r>
              <a:rPr lang="en-US" altLang="zh-CN" sz="2000" b="1" i="0" dirty="0">
                <a:solidFill>
                  <a:srgbClr val="FFC000"/>
                </a:solidFill>
                <a:effectLst/>
              </a:rPr>
              <a:t>fountain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2000" b="1" i="0" dirty="0">
                <a:solidFill>
                  <a:srgbClr val="FF0000"/>
                </a:solidFill>
                <a:effectLst/>
              </a:rPr>
              <a:t>stood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, and </a:t>
            </a:r>
            <a:r>
              <a:rPr lang="en-US" altLang="zh-CN" sz="2000" b="1" i="0" dirty="0">
                <a:solidFill>
                  <a:srgbClr val="7030A0"/>
                </a:solidFill>
                <a:effectLst/>
              </a:rPr>
              <a:t>with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2000" b="1" i="0" dirty="0">
                <a:solidFill>
                  <a:srgbClr val="00B050"/>
                </a:solidFill>
                <a:effectLst/>
              </a:rPr>
              <a:t>seats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all </a:t>
            </a:r>
            <a:r>
              <a:rPr lang="en-US" altLang="zh-CN" sz="2000" i="0" dirty="0">
                <a:effectLst/>
              </a:rPr>
              <a:t>around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it. One of the smaller </a:t>
            </a:r>
            <a:r>
              <a:rPr lang="en-US" altLang="zh-CN" sz="2000" b="1" i="0" dirty="0">
                <a:solidFill>
                  <a:srgbClr val="FFC000"/>
                </a:solidFill>
                <a:effectLst/>
              </a:rPr>
              <a:t>rose gardens </a:t>
            </a:r>
            <a:r>
              <a:rPr lang="en-US" altLang="zh-CN" sz="2000" i="0" dirty="0">
                <a:effectLst/>
              </a:rPr>
              <a:t>remains on the north side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of the park. 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The </a:t>
            </a:r>
            <a:r>
              <a:rPr lang="en-US" altLang="zh-CN" sz="2000" b="1" dirty="0">
                <a:solidFill>
                  <a:srgbClr val="FFC000"/>
                </a:solidFill>
              </a:rPr>
              <a:t>bandstand</a:t>
            </a:r>
            <a:r>
              <a:rPr lang="en-US" altLang="zh-CN" sz="2000" dirty="0">
                <a:solidFill>
                  <a:srgbClr val="333333"/>
                </a:solidFill>
              </a:rPr>
              <a:t>(stage for musicians)</a:t>
            </a:r>
            <a:r>
              <a:rPr lang="en-US" altLang="zh-CN" sz="2000" b="1" dirty="0">
                <a:solidFill>
                  <a:srgbClr val="FF0000"/>
                </a:solidFill>
              </a:rPr>
              <a:t>has</a:t>
            </a:r>
            <a:r>
              <a:rPr lang="en-US" altLang="zh-CN" sz="2000" dirty="0">
                <a:solidFill>
                  <a:srgbClr val="333333"/>
                </a:solidFill>
              </a:rPr>
              <a:t> also </a:t>
            </a:r>
            <a:r>
              <a:rPr lang="en-US" altLang="zh-CN" sz="2000" b="1" dirty="0">
                <a:solidFill>
                  <a:srgbClr val="FF0000"/>
                </a:solidFill>
              </a:rPr>
              <a:t>been replaced, by </a:t>
            </a:r>
            <a:r>
              <a:rPr lang="en-US" altLang="zh-CN" sz="2000" dirty="0">
                <a:solidFill>
                  <a:srgbClr val="333333"/>
                </a:solidFill>
              </a:rPr>
              <a:t>an </a:t>
            </a:r>
            <a:r>
              <a:rPr lang="en-US" altLang="zh-CN" sz="2000" b="1" dirty="0" err="1">
                <a:solidFill>
                  <a:srgbClr val="00B050"/>
                </a:solidFill>
              </a:rPr>
              <a:t>amphitheatre</a:t>
            </a:r>
            <a:r>
              <a:rPr lang="en-US" altLang="zh-CN" sz="2000" dirty="0">
                <a:solidFill>
                  <a:srgbClr val="333333"/>
                </a:solidFill>
              </a:rPr>
              <a:t> for concerts and </a:t>
            </a:r>
            <a:r>
              <a:rPr lang="en-US" altLang="zh-CN" sz="2000" b="1" dirty="0">
                <a:solidFill>
                  <a:srgbClr val="00B050"/>
                </a:solidFill>
              </a:rPr>
              <a:t>associated seating. 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The </a:t>
            </a:r>
            <a:r>
              <a:rPr lang="en-US" altLang="zh-CN" sz="2000" b="1" dirty="0">
                <a:solidFill>
                  <a:srgbClr val="FFC000"/>
                </a:solidFill>
              </a:rPr>
              <a:t>glasshouse</a:t>
            </a:r>
            <a:r>
              <a:rPr lang="en-US" altLang="zh-CN" sz="2000" dirty="0">
                <a:solidFill>
                  <a:srgbClr val="333333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has gone </a:t>
            </a:r>
            <a:r>
              <a:rPr lang="en-US" altLang="zh-CN" sz="2000" dirty="0">
                <a:solidFill>
                  <a:srgbClr val="333333"/>
                </a:solidFill>
              </a:rPr>
              <a:t>and </a:t>
            </a:r>
            <a:r>
              <a:rPr lang="en-US" altLang="zh-CN" sz="2000" b="1" dirty="0">
                <a:solidFill>
                  <a:srgbClr val="FF0000"/>
                </a:solidFill>
              </a:rPr>
              <a:t>in its places is </a:t>
            </a:r>
            <a:r>
              <a:rPr lang="en-US" altLang="zh-CN" sz="2000" dirty="0">
                <a:solidFill>
                  <a:srgbClr val="333333"/>
                </a:solidFill>
              </a:rPr>
              <a:t>a </a:t>
            </a:r>
            <a:r>
              <a:rPr lang="en-US" altLang="zh-CN" sz="2000" b="1" dirty="0">
                <a:solidFill>
                  <a:srgbClr val="00B050"/>
                </a:solidFill>
              </a:rPr>
              <a:t>water feature</a:t>
            </a:r>
            <a:r>
              <a:rPr lang="en-US" altLang="zh-CN" sz="2000" dirty="0">
                <a:solidFill>
                  <a:srgbClr val="333333"/>
                </a:solidFill>
              </a:rPr>
              <a:t>; 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similarly, </a:t>
            </a:r>
            <a:r>
              <a:rPr lang="en-US" altLang="zh-CN" sz="2000" b="1" dirty="0">
                <a:solidFill>
                  <a:srgbClr val="FF0000"/>
                </a:solidFill>
              </a:rPr>
              <a:t>where</a:t>
            </a:r>
            <a:r>
              <a:rPr lang="en-US" altLang="zh-CN" sz="2000" dirty="0">
                <a:solidFill>
                  <a:srgbClr val="333333"/>
                </a:solidFill>
              </a:rPr>
              <a:t> the </a:t>
            </a:r>
            <a:r>
              <a:rPr lang="en-US" altLang="zh-CN" sz="2000" b="1" dirty="0">
                <a:solidFill>
                  <a:srgbClr val="FFC000"/>
                </a:solidFill>
              </a:rPr>
              <a:t>pond</a:t>
            </a:r>
            <a:r>
              <a:rPr lang="en-US" altLang="zh-CN" sz="2000" dirty="0">
                <a:solidFill>
                  <a:srgbClr val="333333"/>
                </a:solidFill>
              </a:rPr>
              <a:t> for water plants </a:t>
            </a:r>
            <a:r>
              <a:rPr lang="en-US" altLang="zh-CN" sz="2000" b="1" dirty="0">
                <a:solidFill>
                  <a:srgbClr val="FF0000"/>
                </a:solidFill>
              </a:rPr>
              <a:t>stood</a:t>
            </a:r>
            <a:r>
              <a:rPr lang="en-US" altLang="zh-CN" sz="2000" dirty="0">
                <a:solidFill>
                  <a:srgbClr val="333333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there is </a:t>
            </a:r>
            <a:r>
              <a:rPr lang="en-US" altLang="zh-CN" sz="2000" dirty="0">
                <a:solidFill>
                  <a:srgbClr val="333333"/>
                </a:solidFill>
              </a:rPr>
              <a:t>now a </a:t>
            </a:r>
            <a:r>
              <a:rPr lang="en-US" altLang="zh-CN" sz="2000" b="1" dirty="0">
                <a:solidFill>
                  <a:srgbClr val="00B050"/>
                </a:solidFill>
              </a:rPr>
              <a:t>children’s play area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with</a:t>
            </a:r>
            <a:r>
              <a:rPr lang="en-US" altLang="zh-CN" sz="2000" dirty="0">
                <a:solidFill>
                  <a:srgbClr val="333333"/>
                </a:solidFill>
              </a:rPr>
              <a:t> a </a:t>
            </a:r>
            <a:r>
              <a:rPr lang="en-US" altLang="zh-CN" sz="2000" b="1" dirty="0">
                <a:solidFill>
                  <a:srgbClr val="00B050"/>
                </a:solidFill>
              </a:rPr>
              <a:t>café</a:t>
            </a:r>
            <a:r>
              <a:rPr lang="en-US" altLang="zh-CN" sz="2000" dirty="0">
                <a:solidFill>
                  <a:srgbClr val="333333"/>
                </a:solidFill>
              </a:rPr>
              <a:t> </a:t>
            </a:r>
            <a:r>
              <a:rPr lang="en-US" altLang="zh-CN" sz="2000" dirty="0"/>
              <a:t>nearby</a:t>
            </a:r>
            <a:r>
              <a:rPr lang="en-US" altLang="zh-CN" sz="2000" dirty="0">
                <a:solidFill>
                  <a:srgbClr val="333333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Access</a:t>
            </a:r>
            <a:r>
              <a:rPr lang="en-US" altLang="zh-CN" sz="2000" dirty="0">
                <a:solidFill>
                  <a:srgbClr val="333333"/>
                </a:solidFill>
              </a:rPr>
              <a:t> to the park is still via the two </a:t>
            </a:r>
            <a:r>
              <a:rPr lang="en-US" altLang="zh-CN" sz="2000" b="1" dirty="0">
                <a:solidFill>
                  <a:srgbClr val="FFC000"/>
                </a:solidFill>
              </a:rPr>
              <a:t>original entrances </a:t>
            </a:r>
            <a:r>
              <a:rPr lang="en-US" altLang="zh-CN" sz="2000" dirty="0">
                <a:solidFill>
                  <a:srgbClr val="333333"/>
                </a:solidFill>
              </a:rPr>
              <a:t>but </a:t>
            </a:r>
            <a:r>
              <a:rPr lang="en-US" altLang="zh-CN" sz="2000" b="1" dirty="0">
                <a:solidFill>
                  <a:srgbClr val="7030A0"/>
                </a:solidFill>
              </a:rPr>
              <a:t>there is </a:t>
            </a:r>
            <a:r>
              <a:rPr lang="en-US" altLang="zh-CN" sz="2000" dirty="0">
                <a:solidFill>
                  <a:srgbClr val="333333"/>
                </a:solidFill>
              </a:rPr>
              <a:t>now a </a:t>
            </a:r>
            <a:r>
              <a:rPr lang="en-US" altLang="zh-CN" sz="2000" b="1" dirty="0">
                <a:solidFill>
                  <a:srgbClr val="00B050"/>
                </a:solidFill>
              </a:rPr>
              <a:t>third entrance </a:t>
            </a:r>
            <a:r>
              <a:rPr lang="en-US" altLang="zh-CN" sz="2000" dirty="0"/>
              <a:t>near the water feature from </a:t>
            </a:r>
            <a:r>
              <a:rPr lang="en-US" altLang="zh-CN" sz="2000" dirty="0">
                <a:solidFill>
                  <a:srgbClr val="333333"/>
                </a:solidFill>
              </a:rPr>
              <a:t>an </a:t>
            </a:r>
            <a:r>
              <a:rPr lang="en-US" altLang="zh-CN" sz="2000" b="1" dirty="0">
                <a:solidFill>
                  <a:srgbClr val="00B050"/>
                </a:solidFill>
              </a:rPr>
              <a:t>underground car park</a:t>
            </a:r>
            <a:r>
              <a:rPr lang="en-US" altLang="zh-CN" sz="2000" dirty="0">
                <a:solidFill>
                  <a:srgbClr val="333333"/>
                </a:solidFill>
              </a:rPr>
              <a:t>.</a:t>
            </a:r>
            <a:endParaRPr lang="zh-CN" altLang="en-US" sz="2000" dirty="0"/>
          </a:p>
          <a:p>
            <a:pPr marL="0" indent="0" algn="just">
              <a:buNone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endParaRPr lang="en-US" altLang="zh-CN" sz="20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3F9BF3-E3C7-288C-C5E7-CC37CCE7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4" y="16720"/>
            <a:ext cx="5429250" cy="614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3C4CCF-F416-7AB9-000B-47A1AE99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96" y="1672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范文赏析（变化段）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6691BE-8756-9CA8-9A80-D1304FBF5089}"/>
              </a:ext>
            </a:extLst>
          </p:cNvPr>
          <p:cNvSpPr txBox="1"/>
          <p:nvPr/>
        </p:nvSpPr>
        <p:spPr>
          <a:xfrm>
            <a:off x="6910387" y="5915025"/>
            <a:ext cx="3852864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思考：</a:t>
            </a:r>
            <a:r>
              <a:rPr lang="en-US" altLang="zh-CN" sz="2000" b="1" dirty="0"/>
              <a:t>1. </a:t>
            </a:r>
            <a:r>
              <a:rPr lang="zh-CN" altLang="en-US" sz="2000" b="1" dirty="0"/>
              <a:t>首句作用；</a:t>
            </a:r>
            <a:r>
              <a:rPr lang="en-US" altLang="zh-CN" sz="2000" b="1" dirty="0"/>
              <a:t>2. </a:t>
            </a:r>
            <a:r>
              <a:rPr lang="zh-CN" altLang="en-US" sz="2000" b="1" dirty="0"/>
              <a:t>描写顺序；</a:t>
            </a:r>
            <a:endParaRPr lang="en-US" altLang="zh-CN" sz="2000" b="1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高能句型</a:t>
            </a:r>
          </a:p>
        </p:txBody>
      </p:sp>
    </p:spTree>
    <p:extLst>
      <p:ext uri="{BB962C8B-B14F-4D97-AF65-F5344CB8AC3E}">
        <p14:creationId xmlns:p14="http://schemas.microsoft.com/office/powerpoint/2010/main" val="2960769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C4CCF-F416-7AB9-000B-47A1AE99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90" y="724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变化段写作思路总结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A6BD04-99F4-E1F2-A3F9-80C3FDD55540}"/>
              </a:ext>
            </a:extLst>
          </p:cNvPr>
          <p:cNvSpPr txBox="1"/>
          <p:nvPr/>
        </p:nvSpPr>
        <p:spPr>
          <a:xfrm>
            <a:off x="654390" y="1398024"/>
            <a:ext cx="106232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第一步：立基调</a:t>
            </a:r>
            <a:r>
              <a:rPr lang="zh-CN" altLang="en-US" sz="2800" dirty="0"/>
              <a:t>（变化很大）</a:t>
            </a:r>
            <a:endParaRPr lang="en-US" altLang="zh-CN" sz="2800" dirty="0"/>
          </a:p>
          <a:p>
            <a:r>
              <a:rPr lang="en-US" altLang="zh-CN" sz="2800" dirty="0"/>
              <a:t>		</a:t>
            </a:r>
            <a:r>
              <a:rPr lang="zh-CN" altLang="en-US" sz="2800" dirty="0"/>
              <a:t>↓</a:t>
            </a:r>
            <a:endParaRPr lang="en-US" altLang="zh-CN" sz="2800" dirty="0"/>
          </a:p>
          <a:p>
            <a:r>
              <a:rPr lang="zh-CN" altLang="en-US" sz="2800" b="1" dirty="0"/>
              <a:t>第二步：找不同</a:t>
            </a:r>
            <a:endParaRPr lang="en-US" altLang="zh-CN" sz="2800" b="1" dirty="0"/>
          </a:p>
          <a:p>
            <a:r>
              <a:rPr lang="zh-CN" altLang="en-US" sz="2800" dirty="0"/>
              <a:t>按上一段（改变前地图布局）的描述顺序，</a:t>
            </a:r>
            <a:endParaRPr lang="en-US" altLang="zh-CN" sz="2800" dirty="0"/>
          </a:p>
          <a:p>
            <a:r>
              <a:rPr lang="zh-CN" altLang="en-US" sz="2800" dirty="0"/>
              <a:t>一一比较图内各个标志：</a:t>
            </a:r>
            <a:r>
              <a:rPr lang="zh-CN" altLang="en-US" sz="2800" dirty="0">
                <a:solidFill>
                  <a:srgbClr val="00B0F0"/>
                </a:solidFill>
              </a:rPr>
              <a:t>增</a:t>
            </a:r>
            <a:r>
              <a:rPr lang="en-US" altLang="zh-CN" sz="2800" dirty="0">
                <a:solidFill>
                  <a:srgbClr val="00B0F0"/>
                </a:solidFill>
              </a:rPr>
              <a:t>/</a:t>
            </a:r>
            <a:r>
              <a:rPr lang="zh-CN" altLang="en-US" sz="2800" dirty="0">
                <a:solidFill>
                  <a:srgbClr val="00B0F0"/>
                </a:solidFill>
              </a:rPr>
              <a:t>删</a:t>
            </a:r>
            <a:r>
              <a:rPr lang="en-US" altLang="zh-CN" sz="2800" dirty="0">
                <a:solidFill>
                  <a:srgbClr val="00B0F0"/>
                </a:solidFill>
              </a:rPr>
              <a:t>/</a:t>
            </a:r>
            <a:r>
              <a:rPr lang="zh-CN" altLang="en-US" sz="2800" dirty="0">
                <a:solidFill>
                  <a:srgbClr val="00B0F0"/>
                </a:solidFill>
              </a:rPr>
              <a:t>改</a:t>
            </a:r>
            <a:r>
              <a:rPr lang="en-US" altLang="zh-CN" sz="2800" dirty="0">
                <a:solidFill>
                  <a:srgbClr val="00B0F0"/>
                </a:solidFill>
              </a:rPr>
              <a:t>/</a:t>
            </a:r>
            <a:r>
              <a:rPr lang="zh-CN" altLang="en-US" sz="2800" dirty="0">
                <a:solidFill>
                  <a:srgbClr val="00B0F0"/>
                </a:solidFill>
              </a:rPr>
              <a:t>不变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		</a:t>
            </a:r>
            <a:r>
              <a:rPr lang="zh-CN" altLang="en-US" sz="2800" dirty="0"/>
              <a:t>↓</a:t>
            </a:r>
            <a:endParaRPr lang="en-US" altLang="zh-CN" sz="2800" dirty="0"/>
          </a:p>
          <a:p>
            <a:r>
              <a:rPr lang="zh-CN" altLang="en-US" sz="2800" b="1" dirty="0"/>
              <a:t>第三步：写作</a:t>
            </a: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从最显著的变化开始写起（没了</a:t>
            </a:r>
            <a:r>
              <a:rPr lang="en-US" altLang="zh-CN" sz="2800" dirty="0"/>
              <a:t>/</a:t>
            </a:r>
            <a:r>
              <a:rPr lang="zh-CN" altLang="en-US" sz="2800" dirty="0"/>
              <a:t>新增）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合并相似变化项，用</a:t>
            </a:r>
            <a:r>
              <a:rPr lang="en-US" altLang="zh-CN" sz="2800" dirty="0">
                <a:solidFill>
                  <a:schemeClr val="accent2"/>
                </a:solidFill>
              </a:rPr>
              <a:t>similarly/also</a:t>
            </a:r>
            <a:r>
              <a:rPr lang="zh-CN" altLang="en-US" sz="2800" dirty="0"/>
              <a:t>等衔接词衔接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B050"/>
                </a:solidFill>
              </a:rPr>
              <a:t>不变项也要提及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659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B1C3F-950D-A28F-0BB8-CEA751FF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/>
              <a:t>句型总结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D3BD9-2B74-465C-E307-20570AB2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首句句型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______ altered considerably over the given period.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被替代的三种句型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Now there is _____, occupying the area where _____ stood</a:t>
            </a:r>
          </a:p>
          <a:p>
            <a:pPr marL="0" indent="0">
              <a:buNone/>
            </a:pPr>
            <a:r>
              <a:rPr lang="en-US" altLang="zh-CN" dirty="0"/>
              <a:t>A has been replaced by B</a:t>
            </a:r>
          </a:p>
          <a:p>
            <a:pPr marL="0" indent="0">
              <a:buNone/>
            </a:pPr>
            <a:r>
              <a:rPr lang="en-US" altLang="zh-CN" dirty="0"/>
              <a:t>A has gone/disappeared/has been removed, and in its place is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0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73"/>
            <a:ext cx="10515600" cy="1325563"/>
          </a:xfrm>
        </p:spPr>
        <p:txBody>
          <a:bodyPr/>
          <a:lstStyle/>
          <a:p>
            <a:pPr algn="ctr"/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In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this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Lesson</a:t>
            </a:r>
            <a:endParaRPr lang="zh-CN" altLang="en-US" b="1" u="heavy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386"/>
            <a:ext cx="10515600" cy="4040839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</a:rPr>
              <a:t>地图题考点简介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2. </a:t>
            </a:r>
            <a:r>
              <a:rPr lang="zh-CN" altLang="en-US" dirty="0"/>
              <a:t>常用表达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en-US" altLang="zh-CN" dirty="0"/>
              <a:t>3. </a:t>
            </a:r>
            <a:r>
              <a:rPr lang="zh-CN" altLang="en-US" dirty="0"/>
              <a:t>变迁图写法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4. </a:t>
            </a:r>
            <a:r>
              <a:rPr lang="zh-CN" altLang="en-US" dirty="0"/>
              <a:t>选址图写法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34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AF7C-AC93-2AAE-B0A5-DDB1CAAE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5" y="104775"/>
            <a:ext cx="4143375" cy="1325563"/>
          </a:xfrm>
        </p:spPr>
        <p:txBody>
          <a:bodyPr/>
          <a:lstStyle/>
          <a:p>
            <a:r>
              <a:rPr lang="zh-CN" altLang="en-US" u="sng" dirty="0"/>
              <a:t>主体段写作练习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8F4062-EC87-721A-42A1-3CE0C4B7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25" y="1171575"/>
            <a:ext cx="5058244" cy="54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9D4391-2AA0-F8E0-8408-D2560E553E88}"/>
              </a:ext>
            </a:extLst>
          </p:cNvPr>
          <p:cNvSpPr txBox="1"/>
          <p:nvPr/>
        </p:nvSpPr>
        <p:spPr>
          <a:xfrm>
            <a:off x="854174" y="1801723"/>
            <a:ext cx="52418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-apple-system"/>
              </a:rPr>
              <a:t>The two maps below show road access to a city hospital in 2007 and in 2010.</a:t>
            </a:r>
          </a:p>
          <a:p>
            <a:br>
              <a:rPr lang="en-US" altLang="zh-CN" sz="2400" dirty="0"/>
            </a:br>
            <a:r>
              <a:rPr lang="en-US" altLang="zh-CN" sz="2400" b="0" i="0" dirty="0" err="1">
                <a:effectLst/>
                <a:latin typeface="-apple-system"/>
              </a:rPr>
              <a:t>Summarise</a:t>
            </a:r>
            <a:r>
              <a:rPr lang="en-US" altLang="zh-CN" sz="2400" b="0" i="0" dirty="0">
                <a:effectLst/>
                <a:latin typeface="-apple-system"/>
              </a:rPr>
              <a:t> the information by selecting and reporting the main features, and make comparisons where relevant.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2894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D212F-94EF-8140-0CE9-47868A1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1476069"/>
            <a:ext cx="5791200" cy="45789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altLang="zh-CN" b="1" i="1" dirty="0">
                <a:latin typeface="+mj-ea"/>
                <a:ea typeface="+mj-ea"/>
              </a:rPr>
              <a:t>It is clear from the 2007 map that</a:t>
            </a:r>
            <a:r>
              <a:rPr lang="en-US" altLang="zh-CN" dirty="0">
                <a:latin typeface="+mj-ea"/>
                <a:ea typeface="+mj-ea"/>
              </a:rPr>
              <a:t> the 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city hospital </a:t>
            </a:r>
            <a:r>
              <a:rPr lang="en-US" altLang="zh-CN" dirty="0">
                <a:latin typeface="+mj-ea"/>
                <a:ea typeface="+mj-ea"/>
              </a:rPr>
              <a:t>was located to the north of the 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city road </a:t>
            </a:r>
            <a:r>
              <a:rPr lang="en-US" altLang="zh-CN" dirty="0">
                <a:latin typeface="+mj-ea"/>
                <a:ea typeface="+mj-ea"/>
              </a:rPr>
              <a:t>and was surrounded by the rectangular 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ring road</a:t>
            </a:r>
            <a:r>
              <a:rPr lang="en-US" altLang="zh-CN" dirty="0">
                <a:latin typeface="+mj-ea"/>
                <a:ea typeface="+mj-ea"/>
              </a:rPr>
              <a:t>. The 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hospital road </a:t>
            </a:r>
            <a:r>
              <a:rPr lang="en-US" altLang="zh-CN" dirty="0">
                <a:latin typeface="+mj-ea"/>
                <a:ea typeface="+mj-ea"/>
              </a:rPr>
              <a:t>linked the former two roads, additionally providing three 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bus stops </a:t>
            </a:r>
            <a:r>
              <a:rPr lang="en-US" altLang="zh-CN" dirty="0">
                <a:latin typeface="+mj-ea"/>
                <a:ea typeface="+mj-ea"/>
              </a:rPr>
              <a:t>on either side of it. The 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car park </a:t>
            </a:r>
            <a:r>
              <a:rPr lang="en-US" altLang="zh-CN" dirty="0">
                <a:latin typeface="+mj-ea"/>
                <a:ea typeface="+mj-ea"/>
              </a:rPr>
              <a:t>for both staff and the public use was situated on the east side of the hospital road, with an 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entrance</a:t>
            </a:r>
            <a:r>
              <a:rPr lang="en-US" altLang="zh-CN" dirty="0">
                <a:latin typeface="+mj-ea"/>
                <a:ea typeface="+mj-ea"/>
              </a:rPr>
              <a:t> on the ring road.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58EBDE3-6073-0804-E940-4614BBE5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2559"/>
            <a:ext cx="10515600" cy="1325563"/>
          </a:xfrm>
        </p:spPr>
        <p:txBody>
          <a:bodyPr/>
          <a:lstStyle/>
          <a:p>
            <a:r>
              <a:rPr lang="zh-CN" altLang="en-US" u="sng" dirty="0"/>
              <a:t>范文赏析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454C1F3-FC1A-A044-D397-B249FC18F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17" y="472916"/>
            <a:ext cx="5515903" cy="59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4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69B5-B1AF-9C58-DAEC-0C6D954C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40" y="166826"/>
            <a:ext cx="10515600" cy="1325563"/>
          </a:xfrm>
        </p:spPr>
        <p:txBody>
          <a:bodyPr/>
          <a:lstStyle/>
          <a:p>
            <a:r>
              <a:rPr lang="zh-CN" altLang="en-US" u="sng" dirty="0"/>
              <a:t>范文赏析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9D6FAD-8120-254C-1699-CE75D142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674" y="365125"/>
            <a:ext cx="5515903" cy="59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366084-962E-07B8-2AB2-41560D8FBA46}"/>
              </a:ext>
            </a:extLst>
          </p:cNvPr>
          <p:cNvSpPr txBox="1"/>
          <p:nvPr/>
        </p:nvSpPr>
        <p:spPr>
          <a:xfrm>
            <a:off x="521040" y="1492389"/>
            <a:ext cx="578451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i="0" dirty="0">
                <a:effectLst/>
                <a:latin typeface="+mj-ea"/>
                <a:ea typeface="+mj-ea"/>
              </a:rPr>
              <a:t>The hospital's vehicle access altered considerably between the years. In 2010 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the previous bus stops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disappeared 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and instead a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new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 bus station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was built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 to the west of the hospital road. Although the three main roads remained unchanged, </a:t>
            </a:r>
            <a:r>
              <a:rPr lang="en-US" altLang="zh-CN" sz="2000" dirty="0">
                <a:latin typeface="+mj-ea"/>
                <a:ea typeface="+mj-ea"/>
              </a:rPr>
              <a:t>t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he junctions between these roads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were converted to 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two roundabouts, thus proving access to the new bus station. Finally, a new car park, on the east side of ring road, was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constructed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 for public use, and consequently the old car park became a designated area for staff parking only.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7457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59245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总结段</a:t>
            </a:r>
          </a:p>
        </p:txBody>
      </p:sp>
      <p:pic>
        <p:nvPicPr>
          <p:cNvPr id="2" name="图片 1" descr="企业微信截图_34fa3dc2-0463-4050-a5ab-30f51c9a04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80"/>
            <a:ext cx="7089775" cy="305181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7183755" y="1122680"/>
            <a:ext cx="315468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200" b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内容：</a:t>
            </a:r>
          </a:p>
          <a:p>
            <a:r>
              <a:rPr lang="en-US" altLang="zh-CN" sz="2200" b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①改变大，</a:t>
            </a:r>
          </a:p>
          <a:p>
            <a:r>
              <a:rPr lang="en-US" altLang="zh-CN" sz="2200" b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②主要新增设施类型，</a:t>
            </a:r>
          </a:p>
          <a:p>
            <a:r>
              <a:rPr lang="en-US" altLang="zh-CN" sz="2200" b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③未改变之处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83755" y="2843530"/>
            <a:ext cx="5080000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句式补充：</a:t>
            </a:r>
          </a:p>
          <a:p>
            <a:r>
              <a:rPr lang="en-US" altLang="zh-CN" sz="2200" b="1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Overall, ③despite the retaining of 未改变处, ①sth experienced apparently significant changes, ②with the addition of 额外添加的设施.</a:t>
            </a:r>
            <a:endParaRPr lang="en-US" altLang="zh-CN" sz="220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altLang="zh-CN" sz="22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</a:p>
          <a:p>
            <a:r>
              <a:rPr lang="en-US" altLang="zh-CN" sz="2200">
                <a:latin typeface="Arial Regular" panose="020B0604020202020204" charset="0"/>
                <a:cs typeface="Arial Regular" panose="020B0604020202020204" charset="0"/>
                <a:sym typeface="+mn-ea"/>
              </a:rPr>
              <a:t>设施：modernized facilities, commercial sites, recreational amenities, sports facilities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780" y="4394200"/>
            <a:ext cx="6546850" cy="13220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en-US" altLang="zh-CN" sz="20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Overall, despite the retaining of two entrances and a semi-circular rose garden, this park has experienced apparently significant changes, with the addition of some modernized facilities.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/>
        </p:nvSpPr>
        <p:spPr>
          <a:xfrm>
            <a:off x="-626745" y="-74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总结段练习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490855" y="1289448"/>
            <a:ext cx="315468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内容</a:t>
            </a:r>
            <a:r>
              <a:rPr lang="en-US" altLang="zh-CN" sz="2200" b="1" dirty="0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：</a:t>
            </a:r>
          </a:p>
          <a:p>
            <a:r>
              <a:rPr lang="en-US" altLang="zh-CN" sz="2200" b="1" dirty="0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①</a:t>
            </a:r>
            <a:r>
              <a:rPr lang="en-US" altLang="zh-CN" sz="2200" b="1" dirty="0" err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改变大</a:t>
            </a:r>
            <a:r>
              <a:rPr lang="en-US" altLang="zh-CN" sz="2200" b="1" dirty="0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，</a:t>
            </a:r>
          </a:p>
          <a:p>
            <a:r>
              <a:rPr lang="en-US" altLang="zh-CN" sz="2200" b="1" dirty="0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②</a:t>
            </a:r>
            <a:r>
              <a:rPr lang="en-US" altLang="zh-CN" sz="2200" b="1" dirty="0" err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主要新增设施类型</a:t>
            </a:r>
            <a:r>
              <a:rPr lang="en-US" altLang="zh-CN" sz="2200" b="1" dirty="0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，</a:t>
            </a:r>
          </a:p>
          <a:p>
            <a:r>
              <a:rPr lang="en-US" altLang="zh-CN" sz="2200" b="1" dirty="0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③</a:t>
            </a:r>
            <a:r>
              <a:rPr lang="en-US" altLang="zh-CN" sz="2200" b="1" dirty="0" err="1">
                <a:solidFill>
                  <a:srgbClr val="0070C0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未改变之处</a:t>
            </a:r>
            <a:endParaRPr lang="en-US" altLang="zh-CN" sz="2200" b="1" dirty="0">
              <a:solidFill>
                <a:srgbClr val="0070C0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" y="2929255"/>
            <a:ext cx="5080000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200" b="1" dirty="0" err="1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句式补充</a:t>
            </a:r>
            <a:r>
              <a:rPr lang="en-US" altLang="zh-CN" sz="2200" b="1" dirty="0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：</a:t>
            </a:r>
          </a:p>
          <a:p>
            <a:r>
              <a:rPr lang="en-US" altLang="zh-CN" sz="2200" b="1" dirty="0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Overall, ③despite the retaining of </a:t>
            </a:r>
            <a:r>
              <a:rPr lang="en-US" altLang="zh-CN" sz="2200" b="1" dirty="0" err="1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未改变处</a:t>
            </a:r>
            <a:r>
              <a:rPr lang="en-US" altLang="zh-CN" sz="2200" b="1" dirty="0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, ①</a:t>
            </a:r>
            <a:r>
              <a:rPr lang="en-US" altLang="zh-CN" sz="2200" b="1" dirty="0" err="1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sth</a:t>
            </a:r>
            <a:r>
              <a:rPr lang="en-US" altLang="zh-CN" sz="2200" b="1" dirty="0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experienced apparently significant changes, ②with the addition of </a:t>
            </a:r>
            <a:r>
              <a:rPr lang="en-US" altLang="zh-CN" sz="2200" b="1" dirty="0" err="1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额外添加的设施</a:t>
            </a:r>
            <a:r>
              <a:rPr lang="en-US" altLang="zh-CN" sz="2200" b="1" dirty="0">
                <a:solidFill>
                  <a:srgbClr val="FD8008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.</a:t>
            </a:r>
            <a:endParaRPr lang="en-US" altLang="zh-CN" sz="2200" dirty="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altLang="zh-CN" sz="22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</a:p>
          <a:p>
            <a:r>
              <a:rPr lang="en-US" altLang="zh-CN" sz="2200" dirty="0" err="1">
                <a:latin typeface="Arial Regular" panose="020B0604020202020204" charset="0"/>
                <a:cs typeface="Arial Regular" panose="020B0604020202020204" charset="0"/>
                <a:sym typeface="+mn-ea"/>
              </a:rPr>
              <a:t>设施：modernized</a:t>
            </a:r>
            <a:r>
              <a:rPr lang="en-US" altLang="zh-CN" sz="2200" dirty="0">
                <a:latin typeface="Arial Regular" panose="020B0604020202020204" charset="0"/>
                <a:cs typeface="Arial Regular" panose="020B0604020202020204" charset="0"/>
                <a:sym typeface="+mn-ea"/>
              </a:rPr>
              <a:t> facilities, commercial sites, recreational amenities, sports facilities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1770" y="4970642"/>
            <a:ext cx="654685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en-US" altLang="zh-CN" sz="2000" b="0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Overall, despite the retaining of the main road design, facilities around the hospital have experienced apparently significant changes, with the addition of a new bus station, a public car park and two roundabouts.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190A66-CD1B-67ED-8E4C-62B6EE56F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22" y="162243"/>
            <a:ext cx="4353853" cy="46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73"/>
            <a:ext cx="10515600" cy="1325563"/>
          </a:xfrm>
        </p:spPr>
        <p:txBody>
          <a:bodyPr/>
          <a:lstStyle/>
          <a:p>
            <a:pPr algn="ctr"/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In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this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Lesson</a:t>
            </a:r>
            <a:endParaRPr lang="zh-CN" altLang="en-US" b="1" u="heavy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386"/>
            <a:ext cx="10515600" cy="404083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1. </a:t>
            </a:r>
            <a:r>
              <a:rPr lang="zh-CN" altLang="en-US" dirty="0"/>
              <a:t>地图题考点简介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2. </a:t>
            </a:r>
            <a:r>
              <a:rPr lang="zh-CN" altLang="en-US" dirty="0"/>
              <a:t>常用表达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en-US" altLang="zh-CN" dirty="0"/>
              <a:t>3. </a:t>
            </a:r>
            <a:r>
              <a:rPr lang="zh-CN" altLang="en-US" dirty="0"/>
              <a:t>变迁图写法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4. </a:t>
            </a:r>
            <a:r>
              <a:rPr lang="zh-CN" altLang="en-US" b="1" dirty="0">
                <a:solidFill>
                  <a:schemeClr val="accent2"/>
                </a:solidFill>
              </a:rPr>
              <a:t>选址图写法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317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3B1068-FF37-A3AA-4513-A1973AA1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75" y="249238"/>
            <a:ext cx="7320149" cy="650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0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3B1068-FF37-A3AA-4513-A1973AA1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33" y="552450"/>
            <a:ext cx="6314667" cy="56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6">
            <a:extLst>
              <a:ext uri="{FF2B5EF4-FFF2-40B4-BE49-F238E27FC236}">
                <a16:creationId xmlns:a16="http://schemas.microsoft.com/office/drawing/2014/main" id="{C747051B-28B8-B926-FEF4-53C1E1BFD844}"/>
              </a:ext>
            </a:extLst>
          </p:cNvPr>
          <p:cNvSpPr>
            <a:spLocks noGrp="1"/>
          </p:cNvSpPr>
          <p:nvPr/>
        </p:nvSpPr>
        <p:spPr>
          <a:xfrm>
            <a:off x="-381001" y="19050"/>
            <a:ext cx="482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范文赏析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B76CF-64DB-5B5D-E38D-1BF3C8EBF90F}"/>
              </a:ext>
            </a:extLst>
          </p:cNvPr>
          <p:cNvSpPr txBox="1"/>
          <p:nvPr/>
        </p:nvSpPr>
        <p:spPr>
          <a:xfrm>
            <a:off x="423863" y="1107083"/>
            <a:ext cx="5881687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map shows two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proposed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locations for a new supermarket for the town of </a:t>
            </a:r>
            <a:r>
              <a:rPr lang="en-US" altLang="zh-CN" sz="180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Garlsdon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6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first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potential 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location (S1) is </a:t>
            </a:r>
            <a:r>
              <a:rPr lang="en-US" altLang="zh-CN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outside the town 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itself, and </a:t>
            </a:r>
            <a:r>
              <a:rPr lang="en-US" altLang="zh-CN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 sited just off 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main road to the town of Hindon, lying 12 kms to the north-west. This site is </a:t>
            </a:r>
            <a:r>
              <a:rPr lang="en-US" altLang="zh-CN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 the countryside 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would be able to accommodate a lot of car parking. This would make it accessible to shoppers from both Hindon and </a:t>
            </a:r>
            <a:r>
              <a:rPr lang="en-US" altLang="zh-CN" sz="180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Garlsdon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who could travel by car. As it is also </a:t>
            </a:r>
            <a:r>
              <a:rPr lang="en-US" altLang="zh-CN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close to the railway 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 linking the two towns to </a:t>
            </a:r>
            <a:r>
              <a:rPr lang="en-US" altLang="zh-CN" sz="180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Cransdon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(25 km to the south-east), a potentially large number of shoppers would also be able to travel by train.</a:t>
            </a:r>
            <a:endParaRPr lang="zh-CN" altLang="zh-CN" sz="16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14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3B1068-FF37-A3AA-4513-A1973AA1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33" y="552450"/>
            <a:ext cx="6314667" cy="56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6">
            <a:extLst>
              <a:ext uri="{FF2B5EF4-FFF2-40B4-BE49-F238E27FC236}">
                <a16:creationId xmlns:a16="http://schemas.microsoft.com/office/drawing/2014/main" id="{C747051B-28B8-B926-FEF4-53C1E1BFD844}"/>
              </a:ext>
            </a:extLst>
          </p:cNvPr>
          <p:cNvSpPr>
            <a:spLocks noGrp="1"/>
          </p:cNvSpPr>
          <p:nvPr/>
        </p:nvSpPr>
        <p:spPr>
          <a:xfrm>
            <a:off x="-381001" y="19050"/>
            <a:ext cx="482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范文赏析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B76CF-64DB-5B5D-E38D-1BF3C8EBF90F}"/>
              </a:ext>
            </a:extLst>
          </p:cNvPr>
          <p:cNvSpPr txBox="1"/>
          <p:nvPr/>
        </p:nvSpPr>
        <p:spPr>
          <a:xfrm>
            <a:off x="347664" y="1374591"/>
            <a:ext cx="55296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 contrast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the suggested location, S2, </a:t>
            </a:r>
            <a:r>
              <a:rPr lang="en-US" altLang="zh-CN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 right in the town </a:t>
            </a:r>
            <a:r>
              <a:rPr lang="en-US" altLang="zh-CN" sz="18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centre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which would be good for local residents. Theoretically the store could be accessed by road or rail from the surrounding towns, including </a:t>
            </a:r>
            <a:r>
              <a:rPr lang="en-US" altLang="zh-CN" sz="180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Bransdon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but as the central area is </a:t>
            </a:r>
            <a:r>
              <a:rPr lang="en-US" altLang="zh-CN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no-traffic zone</a:t>
            </a: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cars would be unable to park and access would be difficult.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Overall, neither site is appropriate for all the towns, but for customers in </a:t>
            </a:r>
            <a:r>
              <a:rPr lang="en-US" altLang="zh-CN" dirty="0" err="1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Cransdon</a:t>
            </a:r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Hindon and </a:t>
            </a:r>
            <a:r>
              <a:rPr lang="en-US" altLang="zh-CN" dirty="0" err="1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Garlsdon</a:t>
            </a:r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the out-of-town site (S1)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would probably offer more advantages.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（和其他小作文不同，可以有合理推测）</a:t>
            </a:r>
            <a:endParaRPr lang="zh-CN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5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73"/>
            <a:ext cx="10515600" cy="1325563"/>
          </a:xfrm>
        </p:spPr>
        <p:txBody>
          <a:bodyPr/>
          <a:lstStyle/>
          <a:p>
            <a:pPr algn="ctr"/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Recap on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this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Lesson</a:t>
            </a:r>
            <a:endParaRPr lang="zh-CN" altLang="en-US" b="1" u="heavy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386"/>
            <a:ext cx="10515600" cy="404083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1. </a:t>
            </a:r>
            <a:r>
              <a:rPr lang="zh-CN" altLang="en-US" dirty="0"/>
              <a:t>地图题考点简介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2. </a:t>
            </a:r>
            <a:r>
              <a:rPr lang="zh-CN" altLang="en-US" dirty="0"/>
              <a:t>常用表达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en-US" altLang="zh-CN" dirty="0"/>
              <a:t>3. </a:t>
            </a:r>
            <a:r>
              <a:rPr lang="zh-CN" altLang="en-US" dirty="0"/>
              <a:t>变迁图写法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4. </a:t>
            </a:r>
            <a:r>
              <a:rPr lang="zh-CN" altLang="en-US" dirty="0"/>
              <a:t>选址图写法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13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65509-C5CE-48D7-8913-A4D16207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u="sng" dirty="0"/>
              <a:t>地图题两大类题型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4677BE-1A4D-3630-0C9A-49B8C1B4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36893"/>
            <a:ext cx="4772025" cy="51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4122BB-A9DD-6794-66D1-69F2008F451D}"/>
              </a:ext>
            </a:extLst>
          </p:cNvPr>
          <p:cNvSpPr/>
          <p:nvPr/>
        </p:nvSpPr>
        <p:spPr>
          <a:xfrm>
            <a:off x="3331089" y="1011226"/>
            <a:ext cx="23598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变迁图</a:t>
            </a:r>
            <a:r>
              <a:rPr lang="en-US" altLang="zh-CN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C14T4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DEE904-99E2-3137-094F-2B933A06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26" y="1325563"/>
            <a:ext cx="5860430" cy="520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C89001-CAA6-BA93-6CFB-ED1D599DB896}"/>
              </a:ext>
            </a:extLst>
          </p:cNvPr>
          <p:cNvSpPr/>
          <p:nvPr/>
        </p:nvSpPr>
        <p:spPr>
          <a:xfrm>
            <a:off x="8993995" y="836728"/>
            <a:ext cx="23598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选址</a:t>
            </a:r>
            <a:r>
              <a:rPr lang="zh-CN" alt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r>
              <a:rPr lang="en-US" altLang="zh-CN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C5T3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557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E1ED2-CA17-4B28-4444-4DC87512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0625"/>
            <a:ext cx="10515600" cy="1325563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8F84D6-5837-3C73-8DC8-5EEA30B4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88" y="146838"/>
            <a:ext cx="5247499" cy="65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7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471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endParaRPr lang="en-US" altLang="zh-CN" sz="4000" dirty="0"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Californian FB" panose="0207040306080B030204" pitchFamily="18" charset="0"/>
              </a:rPr>
              <a:t>PRACTICE MAKES PERFECT !</a:t>
            </a:r>
          </a:p>
          <a:p>
            <a:pPr marL="0" indent="0" algn="ctr">
              <a:buNone/>
            </a:pPr>
            <a:endParaRPr lang="en-US" altLang="zh-CN" sz="4000" dirty="0"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r>
              <a:rPr lang="en-US" altLang="zh-CN" sz="4000" dirty="0">
                <a:latin typeface="Californian FB" panose="0207040306080B030204" pitchFamily="18" charset="0"/>
              </a:rPr>
              <a:t>THANK YOU.</a:t>
            </a:r>
            <a:endParaRPr lang="zh-CN" altLang="en-US" sz="4000" dirty="0">
              <a:latin typeface="Californian FB" panose="0207040306080B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65" y="174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变迁图写作要点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34" y="1395752"/>
            <a:ext cx="6634084" cy="514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）描述对象：一个地点过去到现在，或者现在到未来，发生的变化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TA</a:t>
            </a:r>
            <a:r>
              <a:rPr lang="zh-CN" altLang="en-US" sz="2400" dirty="0"/>
              <a:t>：① 变化前图上所有设施的</a:t>
            </a:r>
            <a:r>
              <a:rPr lang="zh-CN" altLang="en-US" sz="2400" dirty="0">
                <a:solidFill>
                  <a:srgbClr val="FF0000"/>
                </a:solidFill>
              </a:rPr>
              <a:t>方位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② </a:t>
            </a:r>
            <a:r>
              <a:rPr lang="zh-CN" altLang="en-US" sz="2400" dirty="0">
                <a:solidFill>
                  <a:srgbClr val="FF0000"/>
                </a:solidFill>
              </a:rPr>
              <a:t>对比</a:t>
            </a:r>
            <a:r>
              <a:rPr lang="zh-CN" altLang="en-US" sz="2400" dirty="0"/>
              <a:t>前后发生的</a:t>
            </a:r>
            <a:r>
              <a:rPr lang="zh-CN" altLang="en-US" sz="2400" dirty="0">
                <a:solidFill>
                  <a:srgbClr val="FF0000"/>
                </a:solidFill>
              </a:rPr>
              <a:t>变化</a:t>
            </a:r>
            <a:r>
              <a:rPr lang="zh-CN" altLang="en-US" sz="2400" dirty="0"/>
              <a:t> </a:t>
            </a:r>
            <a:r>
              <a:rPr lang="en-US" altLang="zh-CN" sz="2400" dirty="0"/>
              <a:t>&amp; </a:t>
            </a:r>
            <a:r>
              <a:rPr lang="zh-CN" altLang="en-US" sz="2400" dirty="0">
                <a:solidFill>
                  <a:srgbClr val="00B0F0"/>
                </a:solidFill>
              </a:rPr>
              <a:t>不变项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zh-CN" altLang="en-US" sz="2400" dirty="0"/>
              <a:t>↓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分段方式：一图一段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dirty="0"/>
              <a:t>主体段一：变化前（原有布局）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主体段二：变化后（对比前后变化）</a:t>
            </a:r>
            <a:endParaRPr lang="en-US" altLang="zh-CN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F71B43-D30B-85AE-6907-A596A0F50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19" y="637985"/>
            <a:ext cx="5164681" cy="5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65" y="174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变迁图写作要点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34" y="1395752"/>
            <a:ext cx="6634084" cy="514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）多种时态</a:t>
            </a:r>
            <a:endParaRPr lang="en-US" altLang="zh-CN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64C7BA-6997-77DF-4572-A36AF63DD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25042"/>
              </p:ext>
            </p:extLst>
          </p:nvPr>
        </p:nvGraphicFramePr>
        <p:xfrm>
          <a:off x="720780" y="2038785"/>
          <a:ext cx="8594669" cy="301845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89003">
                  <a:extLst>
                    <a:ext uri="{9D8B030D-6E8A-4147-A177-3AD203B41FA5}">
                      <a16:colId xmlns:a16="http://schemas.microsoft.com/office/drawing/2014/main" val="615442016"/>
                    </a:ext>
                  </a:extLst>
                </a:gridCol>
                <a:gridCol w="1346924">
                  <a:extLst>
                    <a:ext uri="{9D8B030D-6E8A-4147-A177-3AD203B41FA5}">
                      <a16:colId xmlns:a16="http://schemas.microsoft.com/office/drawing/2014/main" val="2549239536"/>
                    </a:ext>
                  </a:extLst>
                </a:gridCol>
                <a:gridCol w="5558742">
                  <a:extLst>
                    <a:ext uri="{9D8B030D-6E8A-4147-A177-3AD203B41FA5}">
                      <a16:colId xmlns:a16="http://schemas.microsoft.com/office/drawing/2014/main" val="3776647109"/>
                    </a:ext>
                  </a:extLst>
                </a:gridCol>
              </a:tblGrid>
              <a:tr h="797658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主体段一</a:t>
                      </a:r>
                      <a:br>
                        <a:rPr lang="zh-CN" altLang="en-US" sz="1800" u="none" strike="noStrike">
                          <a:effectLst/>
                        </a:rPr>
                      </a:br>
                      <a:r>
                        <a:rPr lang="en-GB" sz="1800" u="none" strike="noStrike">
                          <a:effectLst/>
                        </a:rPr>
                        <a:t>before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主体段二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en-GB" sz="1800" u="none" strike="noStrike" dirty="0">
                          <a:effectLst/>
                        </a:rPr>
                        <a:t>after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1488282"/>
                  </a:ext>
                </a:extLst>
              </a:tr>
              <a:tr h="740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过去 </a:t>
                      </a:r>
                      <a:r>
                        <a:rPr lang="en-GB" sz="1800" u="none" strike="noStrike">
                          <a:effectLst/>
                        </a:rPr>
                        <a:t>vs </a:t>
                      </a:r>
                      <a:r>
                        <a:rPr lang="zh-CN" altLang="en-US" sz="1800" u="none" strike="noStrike">
                          <a:effectLst/>
                        </a:rPr>
                        <a:t>现在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一般过去时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现在完成时 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has done</a:t>
                      </a:r>
                      <a:r>
                        <a:rPr lang="zh-CN" altLang="en-US" sz="1800" u="none" strike="noStrike" dirty="0">
                          <a:effectLst/>
                        </a:rPr>
                        <a:t>（动作） </a:t>
                      </a:r>
                      <a:r>
                        <a:rPr lang="en-US" altLang="zh-CN" sz="1800" u="none" strike="noStrike" dirty="0">
                          <a:effectLst/>
                        </a:rPr>
                        <a:t>+ </a:t>
                      </a:r>
                      <a:r>
                        <a:rPr lang="zh-CN" altLang="en-US" sz="1800" u="none" strike="noStrike" dirty="0">
                          <a:effectLst/>
                        </a:rPr>
                        <a:t>一般现在时（状态）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7417448"/>
                  </a:ext>
                </a:extLst>
              </a:tr>
              <a:tr h="740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现在 </a:t>
                      </a:r>
                      <a:r>
                        <a:rPr lang="en-GB" sz="1800" u="none" strike="noStrike">
                          <a:effectLst/>
                        </a:rPr>
                        <a:t>vs </a:t>
                      </a:r>
                      <a:r>
                        <a:rPr lang="zh-CN" altLang="en-US" sz="1800" u="none" strike="noStrike">
                          <a:effectLst/>
                        </a:rPr>
                        <a:t>将来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一般现在时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be projected/expected/planned to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5624134"/>
                  </a:ext>
                </a:extLst>
              </a:tr>
              <a:tr h="740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过去 </a:t>
                      </a:r>
                      <a:r>
                        <a:rPr lang="en-GB" sz="1800" u="none" strike="noStrike" dirty="0">
                          <a:effectLst/>
                        </a:rPr>
                        <a:t>vs </a:t>
                      </a:r>
                      <a:r>
                        <a:rPr lang="zh-CN" altLang="en-US" sz="1800" u="none" strike="noStrike" dirty="0">
                          <a:effectLst/>
                        </a:rPr>
                        <a:t>更过去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一般过去时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过去完成时 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had done</a:t>
                      </a:r>
                      <a:r>
                        <a:rPr lang="zh-CN" altLang="en-US" sz="1800" u="none" strike="noStrike" dirty="0">
                          <a:effectLst/>
                        </a:rPr>
                        <a:t>（动作） </a:t>
                      </a:r>
                      <a:r>
                        <a:rPr lang="en-US" altLang="zh-CN" sz="1800" u="none" strike="noStrike" dirty="0">
                          <a:effectLst/>
                        </a:rPr>
                        <a:t>+ </a:t>
                      </a:r>
                      <a:r>
                        <a:rPr lang="zh-CN" altLang="en-US" sz="1800" u="none" strike="noStrike" dirty="0">
                          <a:effectLst/>
                        </a:rPr>
                        <a:t>一般过去时（状态）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961058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29E9000-54E6-BF45-898C-AA23F3E67ABB}"/>
              </a:ext>
            </a:extLst>
          </p:cNvPr>
          <p:cNvSpPr txBox="1"/>
          <p:nvPr/>
        </p:nvSpPr>
        <p:spPr>
          <a:xfrm>
            <a:off x="393234" y="5462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）描述变化时多用</a:t>
            </a:r>
            <a:r>
              <a:rPr lang="zh-CN" altLang="en-US" sz="2400" dirty="0">
                <a:solidFill>
                  <a:srgbClr val="FF0000"/>
                </a:solidFill>
              </a:rPr>
              <a:t>被动</a:t>
            </a:r>
            <a:r>
              <a:rPr lang="zh-CN" altLang="en-US" sz="2400" dirty="0"/>
              <a:t>语态（被改变）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005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65" y="174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选址图写作要点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34" y="1395752"/>
            <a:ext cx="6634084" cy="514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TA</a:t>
            </a:r>
            <a:r>
              <a:rPr lang="zh-CN" altLang="en-US" sz="2400" dirty="0"/>
              <a:t>：① 每个选址的</a:t>
            </a:r>
            <a:r>
              <a:rPr lang="zh-CN" altLang="en-US" sz="2400" dirty="0">
                <a:solidFill>
                  <a:srgbClr val="FF0000"/>
                </a:solidFill>
              </a:rPr>
              <a:t>地点方位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② </a:t>
            </a:r>
            <a:r>
              <a:rPr lang="zh-CN" altLang="en-US" sz="2400" dirty="0">
                <a:solidFill>
                  <a:srgbClr val="FF0000"/>
                </a:solidFill>
              </a:rPr>
              <a:t>对比</a:t>
            </a:r>
            <a:r>
              <a:rPr lang="zh-CN" altLang="en-US" sz="2400" dirty="0"/>
              <a:t>两个选址的特点（优劣势）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此题型不同于其他小作文，可以出现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</a:rPr>
              <a:t>合理的个人推测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	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）分段方式：一址一段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主体段一：地址一位置特点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主体段二：地址二位置特点</a:t>
            </a:r>
            <a:endParaRPr lang="en-US" altLang="zh-CN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808B59-ECED-552B-896D-C5913BA5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70" y="1106488"/>
            <a:ext cx="5860430" cy="520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76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73"/>
            <a:ext cx="10515600" cy="1325563"/>
          </a:xfrm>
        </p:spPr>
        <p:txBody>
          <a:bodyPr/>
          <a:lstStyle/>
          <a:p>
            <a:pPr algn="ctr"/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In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this</a:t>
            </a:r>
            <a:r>
              <a:rPr lang="zh-CN" altLang="en-US" b="1" u="heavy" dirty="0"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uFill>
                  <a:solidFill>
                    <a:schemeClr val="accent2"/>
                  </a:solidFill>
                </a:uFill>
              </a:rPr>
              <a:t>Lesson</a:t>
            </a:r>
            <a:endParaRPr lang="zh-CN" altLang="en-US" b="1" u="heavy" dirty="0">
              <a:uFill>
                <a:solidFill>
                  <a:schemeClr val="accent2"/>
                </a:solidFill>
              </a:u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386"/>
            <a:ext cx="10515600" cy="404083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1. </a:t>
            </a:r>
            <a:r>
              <a:rPr lang="zh-CN" altLang="en-US" dirty="0"/>
              <a:t>地图题考点简介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2. </a:t>
            </a:r>
            <a:r>
              <a:rPr lang="zh-CN" altLang="en-US" b="1" dirty="0">
                <a:solidFill>
                  <a:schemeClr val="accent2"/>
                </a:solidFill>
              </a:rPr>
              <a:t>常用表达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en-US" altLang="zh-CN" dirty="0"/>
              <a:t>3. </a:t>
            </a:r>
            <a:r>
              <a:rPr lang="zh-CN" altLang="en-US" dirty="0"/>
              <a:t>变迁图写法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4. </a:t>
            </a:r>
            <a:r>
              <a:rPr lang="zh-CN" altLang="en-US" dirty="0"/>
              <a:t>选址图写法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50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A974-1CF9-C046-0E4B-49CE107E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65" y="174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u="heavy" dirty="0">
                <a:uFill>
                  <a:solidFill>
                    <a:schemeClr val="accent2"/>
                  </a:solidFill>
                </a:uFill>
              </a:rPr>
              <a:t>布局类常用表达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D869-57EF-FC39-722A-63C451D6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65" y="1359863"/>
            <a:ext cx="9128271" cy="494318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zh-CN" altLang="en-US" b="1" dirty="0"/>
              <a:t>表示“位于”的动词</a:t>
            </a:r>
            <a:endParaRPr lang="en-US" altLang="zh-CN" sz="2000" b="1" dirty="0"/>
          </a:p>
          <a:p>
            <a:pPr marL="457200" indent="-457200">
              <a:buAutoNum type="arabicPeriod"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1D2ACB-14D2-3827-A6E2-2502440E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90280"/>
              </p:ext>
            </p:extLst>
          </p:nvPr>
        </p:nvGraphicFramePr>
        <p:xfrm>
          <a:off x="568663" y="2207260"/>
          <a:ext cx="10051712" cy="3012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612">
                  <a:extLst>
                    <a:ext uri="{9D8B030D-6E8A-4147-A177-3AD203B41FA5}">
                      <a16:colId xmlns:a16="http://schemas.microsoft.com/office/drawing/2014/main" val="2412968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999284241"/>
                    </a:ext>
                  </a:extLst>
                </a:gridCol>
                <a:gridCol w="7286625">
                  <a:extLst>
                    <a:ext uri="{9D8B030D-6E8A-4147-A177-3AD203B41FA5}">
                      <a16:colId xmlns:a16="http://schemas.microsoft.com/office/drawing/2014/main" val="1858607219"/>
                    </a:ext>
                  </a:extLst>
                </a:gridCol>
              </a:tblGrid>
              <a:tr h="8556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be located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to </a:t>
                      </a:r>
                      <a:r>
                        <a:rPr lang="zh-CN" altLang="en-US" sz="2000" u="none" strike="noStrike">
                          <a:effectLst/>
                        </a:rPr>
                        <a:t>外部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Guangdong province is located 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</a:t>
                      </a:r>
                      <a:r>
                        <a:rPr lang="en-US" sz="2000" u="none" strike="noStrike" dirty="0">
                          <a:effectLst/>
                        </a:rPr>
                        <a:t> the south of Hubei province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0776868"/>
                  </a:ext>
                </a:extLst>
              </a:tr>
              <a:tr h="8556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be situated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in </a:t>
                      </a:r>
                      <a:r>
                        <a:rPr lang="zh-CN" altLang="en-US" sz="2000" u="none" strike="noStrike">
                          <a:effectLst/>
                        </a:rPr>
                        <a:t>内部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Tianhe Airport is situated 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sz="2000" u="none" strike="noStrike" dirty="0">
                          <a:effectLst/>
                        </a:rPr>
                        <a:t> the northwestern part of Wuhan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37283"/>
                  </a:ext>
                </a:extLst>
              </a:tr>
              <a:tr h="8556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be sited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on </a:t>
                      </a:r>
                      <a:r>
                        <a:rPr lang="zh-CN" altLang="en-US" sz="2000" u="none" strike="noStrike">
                          <a:effectLst/>
                        </a:rPr>
                        <a:t>接壤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Hunan province is </a:t>
                      </a:r>
                      <a:r>
                        <a:rPr lang="en-US" altLang="zh-CN" sz="2000" u="none" strike="noStrike" dirty="0">
                          <a:effectLst/>
                        </a:rPr>
                        <a:t>si</a:t>
                      </a:r>
                      <a:r>
                        <a:rPr lang="en-US" sz="2000" u="none" strike="noStrike" dirty="0">
                          <a:effectLst/>
                        </a:rPr>
                        <a:t>ted 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on</a:t>
                      </a:r>
                      <a:r>
                        <a:rPr lang="en-US" sz="2000" u="none" strike="noStrike" dirty="0">
                          <a:effectLst/>
                        </a:rPr>
                        <a:t> the south of Hubei province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7838271"/>
                  </a:ext>
                </a:extLst>
              </a:tr>
              <a:tr h="44534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lies-lay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Hunan province lies </a:t>
                      </a: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on</a:t>
                      </a:r>
                      <a:r>
                        <a:rPr lang="en-US" sz="2000" u="none" strike="noStrike" dirty="0">
                          <a:effectLst/>
                        </a:rPr>
                        <a:t> the south of Hubei province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784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7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Microsoft Office PowerPoint</Application>
  <PresentationFormat>宽屏</PresentationFormat>
  <Paragraphs>360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-apple-system</vt:lpstr>
      <vt:lpstr>Arial Regular</vt:lpstr>
      <vt:lpstr>等线</vt:lpstr>
      <vt:lpstr>微软雅黑</vt:lpstr>
      <vt:lpstr>微软雅黑 Light</vt:lpstr>
      <vt:lpstr>Arial</vt:lpstr>
      <vt:lpstr>Arial Black</vt:lpstr>
      <vt:lpstr>Calibri</vt:lpstr>
      <vt:lpstr>Californian FB</vt:lpstr>
      <vt:lpstr>Cambria</vt:lpstr>
      <vt:lpstr>Times New Roman</vt:lpstr>
      <vt:lpstr>Wingdings</vt:lpstr>
      <vt:lpstr>Office 主题​​</vt:lpstr>
      <vt:lpstr>Map</vt:lpstr>
      <vt:lpstr>In this Lesson</vt:lpstr>
      <vt:lpstr>In this Lesson</vt:lpstr>
      <vt:lpstr>地图题两大类题型</vt:lpstr>
      <vt:lpstr>变迁图写作要点</vt:lpstr>
      <vt:lpstr>变迁图写作要点</vt:lpstr>
      <vt:lpstr>选址图写作要点</vt:lpstr>
      <vt:lpstr>In this Lesson</vt:lpstr>
      <vt:lpstr>布局类常用表达</vt:lpstr>
      <vt:lpstr>布局类常用表达</vt:lpstr>
      <vt:lpstr>布局类常用表达</vt:lpstr>
      <vt:lpstr>布局类常用表达</vt:lpstr>
      <vt:lpstr>Exercise</vt:lpstr>
      <vt:lpstr>Exercise</vt:lpstr>
      <vt:lpstr>变化类常用表达</vt:lpstr>
      <vt:lpstr>PowerPoint 演示文稿</vt:lpstr>
      <vt:lpstr>Exercise</vt:lpstr>
      <vt:lpstr>Exercise</vt:lpstr>
      <vt:lpstr>Exercise</vt:lpstr>
      <vt:lpstr>In this Lesson</vt:lpstr>
      <vt:lpstr>变迁题首段写法</vt:lpstr>
      <vt:lpstr>PowerPoint 演示文稿</vt:lpstr>
      <vt:lpstr>PowerPoint 演示文稿</vt:lpstr>
      <vt:lpstr>范文赏析（布局段）</vt:lpstr>
      <vt:lpstr>布局段写法总结</vt:lpstr>
      <vt:lpstr>布局段写法总结</vt:lpstr>
      <vt:lpstr>范文赏析（变化段）</vt:lpstr>
      <vt:lpstr>变化段写作思路总结</vt:lpstr>
      <vt:lpstr>句型总结</vt:lpstr>
      <vt:lpstr>主体段写作练习</vt:lpstr>
      <vt:lpstr>范文赏析</vt:lpstr>
      <vt:lpstr>范文赏析</vt:lpstr>
      <vt:lpstr>PowerPoint 演示文稿</vt:lpstr>
      <vt:lpstr>PowerPoint 演示文稿</vt:lpstr>
      <vt:lpstr>In this Lesson</vt:lpstr>
      <vt:lpstr>PowerPoint 演示文稿</vt:lpstr>
      <vt:lpstr>PowerPoint 演示文稿</vt:lpstr>
      <vt:lpstr>PowerPoint 演示文稿</vt:lpstr>
      <vt:lpstr>Recap on this Lesson</vt:lpstr>
      <vt:lpstr>homework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to ielts writing task 1</dc:title>
  <dc:creator>Li Shirley</dc:creator>
  <cp:lastModifiedBy>Shirley Li</cp:lastModifiedBy>
  <cp:revision>487</cp:revision>
  <dcterms:created xsi:type="dcterms:W3CDTF">2022-11-14T14:06:10Z</dcterms:created>
  <dcterms:modified xsi:type="dcterms:W3CDTF">2023-11-19T09:55:48Z</dcterms:modified>
</cp:coreProperties>
</file>