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2.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24"/>
  </p:handoutMasterIdLst>
  <p:sldIdLst>
    <p:sldId id="256" r:id="rId3"/>
    <p:sldId id="367" r:id="rId5"/>
    <p:sldId id="333" r:id="rId6"/>
    <p:sldId id="279" r:id="rId7"/>
    <p:sldId id="350" r:id="rId8"/>
    <p:sldId id="351" r:id="rId9"/>
    <p:sldId id="282" r:id="rId10"/>
    <p:sldId id="316" r:id="rId11"/>
    <p:sldId id="317" r:id="rId12"/>
    <p:sldId id="318" r:id="rId13"/>
    <p:sldId id="334" r:id="rId14"/>
    <p:sldId id="285" r:id="rId15"/>
    <p:sldId id="319" r:id="rId16"/>
    <p:sldId id="352" r:id="rId17"/>
    <p:sldId id="353" r:id="rId18"/>
    <p:sldId id="320" r:id="rId19"/>
    <p:sldId id="321" r:id="rId20"/>
    <p:sldId id="322" r:id="rId21"/>
    <p:sldId id="289" r:id="rId22"/>
    <p:sldId id="295" r:id="rId23"/>
  </p:sldIdLst>
  <p:sldSz cx="12192000" cy="6858000"/>
  <p:notesSz cx="7103745" cy="10234295"/>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22"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2B2B2"/>
    <a:srgbClr val="202020"/>
    <a:srgbClr val="323232"/>
    <a:srgbClr val="CC3300"/>
    <a:srgbClr val="CC0000"/>
    <a:srgbClr val="FF3300"/>
    <a:srgbClr val="990000"/>
    <a:srgbClr val="FF8D41"/>
    <a:srgbClr val="FF66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3480" autoAdjust="0"/>
    <p:restoredTop sz="86374"/>
  </p:normalViewPr>
  <p:slideViewPr>
    <p:cSldViewPr snapToGrid="0" showGuides="1">
      <p:cViewPr varScale="1">
        <p:scale>
          <a:sx n="127" d="100"/>
          <a:sy n="127" d="100"/>
        </p:scale>
        <p:origin x="1952" y="184"/>
      </p:cViewPr>
      <p:guideLst>
        <p:guide orient="horz" pos="2160"/>
        <p:guide pos="3822"/>
      </p:guideLst>
    </p:cSldViewPr>
  </p:slideViewPr>
  <p:outlineViewPr>
    <p:cViewPr>
      <p:scale>
        <a:sx n="33" d="100"/>
        <a:sy n="33" d="100"/>
      </p:scale>
      <p:origin x="0" y="0"/>
    </p:cViewPr>
  </p:outlineViewPr>
  <p:notesTextViewPr>
    <p:cViewPr>
      <p:scale>
        <a:sx n="3" d="2"/>
        <a:sy n="3" d="2"/>
      </p:scale>
      <p:origin x="0" y="0"/>
    </p:cViewPr>
  </p:notesTextViewPr>
  <p:gridSpacing cx="72000" cy="72000"/>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7" Type="http://schemas.openxmlformats.org/officeDocument/2006/relationships/tableStyles" Target="tableStyles.xml"/><Relationship Id="rId26" Type="http://schemas.openxmlformats.org/officeDocument/2006/relationships/viewProps" Target="viewProps.xml"/><Relationship Id="rId25" Type="http://schemas.openxmlformats.org/officeDocument/2006/relationships/presProps" Target="presProps.xml"/><Relationship Id="rId24" Type="http://schemas.openxmlformats.org/officeDocument/2006/relationships/handoutMaster" Target="handoutMasters/handoutMaster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290" cy="513492"/>
          </a:xfrm>
          <a:prstGeom prst="rect">
            <a:avLst/>
          </a:prstGeom>
        </p:spPr>
        <p:txBody>
          <a:bodyPr vert="horz" lIns="91440" tIns="45720" rIns="91440" bIns="45720" rtlCol="0"/>
          <a:lstStyle>
            <a:lvl1pPr algn="l">
              <a:defRPr sz="1245"/>
            </a:lvl1pPr>
          </a:lstStyle>
          <a:p>
            <a:endParaRPr lang="zh-CN" altLang="en-US"/>
          </a:p>
        </p:txBody>
      </p:sp>
      <p:sp>
        <p:nvSpPr>
          <p:cNvPr id="3" name="日期占位符 2"/>
          <p:cNvSpPr>
            <a:spLocks noGrp="1"/>
          </p:cNvSpPr>
          <p:nvPr>
            <p:ph type="dt" sz="quarter" idx="1"/>
          </p:nvPr>
        </p:nvSpPr>
        <p:spPr>
          <a:xfrm>
            <a:off x="4023812" y="0"/>
            <a:ext cx="3078290" cy="513492"/>
          </a:xfrm>
          <a:prstGeom prst="rect">
            <a:avLst/>
          </a:prstGeom>
        </p:spPr>
        <p:txBody>
          <a:bodyPr vert="horz" lIns="91440" tIns="45720" rIns="91440" bIns="45720" rtlCol="0"/>
          <a:lstStyle>
            <a:lvl1pPr algn="r">
              <a:defRPr sz="1245"/>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9720804"/>
            <a:ext cx="3078290" cy="513491"/>
          </a:xfrm>
          <a:prstGeom prst="rect">
            <a:avLst/>
          </a:prstGeom>
        </p:spPr>
        <p:txBody>
          <a:bodyPr vert="horz" lIns="91440" tIns="45720" rIns="91440" bIns="45720" rtlCol="0" anchor="b"/>
          <a:lstStyle>
            <a:lvl1pPr algn="l">
              <a:defRPr sz="1245"/>
            </a:lvl1pPr>
          </a:lstStyle>
          <a:p>
            <a:endParaRPr lang="zh-CN" altLang="en-US"/>
          </a:p>
        </p:txBody>
      </p:sp>
      <p:sp>
        <p:nvSpPr>
          <p:cNvPr id="5" name="灯片编号占位符 4"/>
          <p:cNvSpPr>
            <a:spLocks noGrp="1"/>
          </p:cNvSpPr>
          <p:nvPr>
            <p:ph type="sldNum" sz="quarter" idx="3"/>
          </p:nvPr>
        </p:nvSpPr>
        <p:spPr>
          <a:xfrm>
            <a:off x="4023812" y="9720804"/>
            <a:ext cx="3078290" cy="513491"/>
          </a:xfrm>
          <a:prstGeom prst="rect">
            <a:avLst/>
          </a:prstGeom>
        </p:spPr>
        <p:txBody>
          <a:bodyPr vert="horz" lIns="91440" tIns="45720" rIns="91440" bIns="45720" rtlCol="0" anchor="b"/>
          <a:lstStyle>
            <a:lvl1pPr algn="r">
              <a:defRPr sz="1245"/>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3078163" cy="512763"/>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024313" y="0"/>
            <a:ext cx="3078162" cy="512763"/>
          </a:xfrm>
          <a:prstGeom prst="rect">
            <a:avLst/>
          </a:prstGeom>
        </p:spPr>
        <p:txBody>
          <a:bodyPr vert="horz" lIns="91440" tIns="45720" rIns="91440" bIns="45720" rtlCol="0"/>
          <a:lstStyle>
            <a:lvl1pPr algn="r">
              <a:defRPr sz="1200"/>
            </a:lvl1pPr>
          </a:lstStyle>
          <a:p>
            <a:fld id="{D6C8D182-E4C8-4120-9249-FC9774456FFA}"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482600" y="1279525"/>
            <a:ext cx="6140450" cy="34544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11200" y="4926013"/>
            <a:ext cx="5683250" cy="4029075"/>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9721850"/>
            <a:ext cx="3078163" cy="512763"/>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024313" y="9721850"/>
            <a:ext cx="3078162" cy="512763"/>
          </a:xfrm>
          <a:prstGeom prst="rect">
            <a:avLst/>
          </a:prstGeom>
        </p:spPr>
        <p:txBody>
          <a:bodyPr vert="horz" lIns="91440" tIns="45720" rIns="91440" bIns="45720" rtlCol="0" anchor="b"/>
          <a:lstStyle>
            <a:lvl1pPr algn="r">
              <a:defRPr sz="1200"/>
            </a:lvl1pPr>
          </a:lstStyle>
          <a:p>
            <a:fld id="{85D0DACE-38E0-42D2-9336-2B707D34BC6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幻灯片图像占位符 1"/>
          <p:cNvSpPr>
            <a:spLocks noGrp="1" noRot="1" noChangeAspect="1" noChangeArrowheads="1" noTextEdit="1"/>
          </p:cNvSpPr>
          <p:nvPr>
            <p:ph type="sldImg" idx="4294967295"/>
          </p:nvPr>
        </p:nvSpPr>
        <p:spPr>
          <a:ln>
            <a:miter lim="800000"/>
          </a:ln>
        </p:spPr>
      </p:sp>
      <p:sp>
        <p:nvSpPr>
          <p:cNvPr id="29699" name="备注占位符 2"/>
          <p:cNvSpPr>
            <a:spLocks noGrp="1" noChangeArrowheads="1"/>
          </p:cNvSpPr>
          <p:nvPr>
            <p:ph type="body" idx="4294967295"/>
          </p:nvPr>
        </p:nvSpPr>
        <p:spPr>
          <a:noFill/>
        </p:spPr>
        <p:txBody>
          <a:bodyPr/>
          <a:lstStyle/>
          <a:p>
            <a:pPr eaLnBrk="1" hangingPunct="1"/>
            <a:endParaRPr lang="zh-CN" altLang="en-US" smtClean="0"/>
          </a:p>
        </p:txBody>
      </p:sp>
      <p:sp>
        <p:nvSpPr>
          <p:cNvPr id="29700" name="灯片编号占位符 3"/>
          <p:cNvSpPr>
            <a:spLocks noGrp="1" noChangeArrowheads="1"/>
          </p:cNvSpPr>
          <p:nvPr>
            <p:ph type="sldNum" sz="quarter" idx="5"/>
          </p:nvPr>
        </p:nvSpPr>
        <p:spPr bwMode="auto">
          <a:noFill/>
          <a:ln>
            <a:miter lim="800000"/>
          </a:ln>
        </p:spPr>
        <p:txBody>
          <a:bodyPr/>
          <a:lstStyle/>
          <a:p>
            <a:fld id="{5392165B-5B38-413E-B78D-A312E3C8564C}" type="slidenum">
              <a:rPr lang="zh-CN" altLang="en-US"/>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kumimoji="1" lang="zh-CN" altLang="en-US"/>
          </a:p>
        </p:txBody>
      </p:sp>
      <p:sp>
        <p:nvSpPr>
          <p:cNvPr id="4" name="灯片编号占位符 3"/>
          <p:cNvSpPr>
            <a:spLocks noGrp="1"/>
          </p:cNvSpPr>
          <p:nvPr>
            <p:ph type="sldNum" sz="quarter" idx="5"/>
          </p:nvPr>
        </p:nvSpPr>
        <p:spPr/>
        <p:txBody>
          <a:bodyPr/>
          <a:lstStyle/>
          <a:p>
            <a:fld id="{85D0DACE-38E0-42D2-9336-2B707D34BC6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 If you are hypnotized by someone or something, you are so fascinated by them that you cannot think of anything else. 使着迷</a:t>
            </a:r>
            <a:endParaRPr lang="zh-CN" altLang="en-US"/>
          </a:p>
          <a:p>
            <a:r>
              <a:rPr lang="zh-CN" altLang="en-US"/>
              <a:t>If you describe food as scrumptious, you mean that it tastes extremely good. 极其可口的</a:t>
            </a:r>
            <a:endParaRPr lang="zh-CN" altLang="en-US"/>
          </a:p>
          <a:p>
            <a:r>
              <a:rPr lang="zh-CN" altLang="en-US"/>
              <a:t>If you succumb to temptation or pressure, you do something that you want to do, or that other people want you to do, although you feel it might be wrong. (向诱惑、压力) 屈服</a:t>
            </a:r>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p:nvPr>
            <p:ph type="sldImg" idx="2"/>
          </p:nvPr>
        </p:nvSpPr>
        <p:spPr/>
      </p:sp>
      <p:sp>
        <p:nvSpPr>
          <p:cNvPr id="3" name="文本占位符 2"/>
          <p:cNvSpPr/>
          <p:nvPr>
            <p:ph type="body" idx="3"/>
          </p:nvPr>
        </p:nvSpPr>
        <p:spPr/>
        <p:txBody>
          <a:bodyPr/>
          <a:p>
            <a:r>
              <a:rPr lang="zh-CN" altLang="en-US"/>
              <a:t>If you cease to do something, you stop doing it. 停止; 不再 (做某事)</a:t>
            </a:r>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hasCustomPrompt="1"/>
          </p:nvPr>
        </p:nvSpPr>
        <p:spPr>
          <a:xfrm>
            <a:off x="1524000" y="1322962"/>
            <a:ext cx="9144000" cy="2187001"/>
          </a:xfrm>
        </p:spPr>
        <p:txBody>
          <a:bodyPr anchor="b">
            <a:normAutofit/>
          </a:bodyPr>
          <a:lstStyle>
            <a:lvl1pPr algn="ctr">
              <a:lnSpc>
                <a:spcPct val="130000"/>
              </a:lnSpc>
              <a:defRPr sz="6000">
                <a:effectLst/>
              </a:defRPr>
            </a:lvl1pPr>
          </a:lstStyle>
          <a:p>
            <a:r>
              <a:rPr lang="zh-CN" altLang="en-US" dirty="0"/>
              <a:t>单击此处添加标题</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3" name="副标题 2"/>
          <p:cNvSpPr>
            <a:spLocks noGrp="1"/>
          </p:cNvSpPr>
          <p:nvPr>
            <p:ph type="subTitle" idx="1" hasCustomPrompt="1"/>
          </p:nvPr>
        </p:nvSpPr>
        <p:spPr>
          <a:xfrm>
            <a:off x="1524000" y="3602038"/>
            <a:ext cx="9144000" cy="1655762"/>
          </a:xfrm>
        </p:spPr>
        <p:txBody>
          <a:bodyPr>
            <a:normAutofit/>
          </a:bodyPr>
          <a:lstStyle>
            <a:lvl1pPr marL="0" indent="0" algn="ctr">
              <a:buNone/>
              <a:defRPr sz="2400">
                <a:solidFill>
                  <a:schemeClr val="tx1">
                    <a:lumMod val="75000"/>
                    <a:lumOff val="25000"/>
                  </a:schemeClr>
                </a:solidFill>
                <a:effectLst/>
                <a:latin typeface="+mn-ea"/>
                <a:ea typeface="+mn-ea"/>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dirty="0"/>
              <a:t>单击此处添加副标题</a:t>
            </a:r>
            <a:endParaRPr lang="zh-CN" alt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内容">
    <p:spTree>
      <p:nvGrpSpPr>
        <p:cNvPr id="1" name=""/>
        <p:cNvGrpSpPr/>
        <p:nvPr/>
      </p:nvGrpSpPr>
      <p:grpSpPr>
        <a:xfrm>
          <a:off x="0" y="0"/>
          <a:ext cx="0" cy="0"/>
          <a:chOff x="0" y="0"/>
          <a:chExt cx="0" cy="0"/>
        </a:xfrm>
      </p:grpSpPr>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
        <p:nvSpPr>
          <p:cNvPr id="7" name="内容占位符 6"/>
          <p:cNvSpPr>
            <a:spLocks noGrp="1"/>
          </p:cNvSpPr>
          <p:nvPr>
            <p:ph sz="quarter" idx="13"/>
          </p:nvPr>
        </p:nvSpPr>
        <p:spPr>
          <a:xfrm>
            <a:off x="838200" y="551543"/>
            <a:ext cx="10515600" cy="5558971"/>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chor="ctr" anchorCtr="0">
            <a:normAutofit/>
          </a:bodyPr>
          <a:lstStyle>
            <a:lvl1pPr>
              <a:defRPr sz="4400" b="0">
                <a:effectLst/>
              </a:defRPr>
            </a:lvl1pPr>
          </a:lstStyle>
          <a:p>
            <a:r>
              <a:rPr lang="zh-CN" altLang="en-US" dirty="0"/>
              <a:t>单击此处编辑母版标题样式</a:t>
            </a:r>
            <a:endParaRPr lang="zh-CN" altLang="en-US" dirty="0"/>
          </a:p>
        </p:txBody>
      </p:sp>
      <p:sp>
        <p:nvSpPr>
          <p:cNvPr id="3" name="内容占位符 2"/>
          <p:cNvSpPr>
            <a:spLocks noGrp="1"/>
          </p:cNvSpPr>
          <p:nvPr>
            <p:ph idx="1"/>
          </p:nvPr>
        </p:nvSpPr>
        <p:spPr>
          <a:xfrm>
            <a:off x="647700" y="1825625"/>
            <a:ext cx="10515600" cy="4351338"/>
          </a:xfrm>
        </p:spPr>
        <p:txBody>
          <a:bodyPr>
            <a:normAutofit/>
          </a:bodyPr>
          <a:lstStyle>
            <a:lvl1pPr>
              <a:defRPr sz="2800">
                <a:solidFill>
                  <a:schemeClr val="tx1">
                    <a:lumMod val="75000"/>
                    <a:lumOff val="25000"/>
                  </a:schemeClr>
                </a:solidFill>
              </a:defRPr>
            </a:lvl1pPr>
            <a:lvl2pPr>
              <a:defRPr sz="2400">
                <a:solidFill>
                  <a:schemeClr val="tx1">
                    <a:lumMod val="75000"/>
                    <a:lumOff val="25000"/>
                  </a:schemeClr>
                </a:solidFill>
              </a:defRPr>
            </a:lvl2pPr>
            <a:lvl3pPr>
              <a:defRPr sz="2000">
                <a:solidFill>
                  <a:schemeClr val="tx1">
                    <a:lumMod val="75000"/>
                    <a:lumOff val="25000"/>
                  </a:schemeClr>
                </a:solidFill>
              </a:defRPr>
            </a:lvl3pPr>
            <a:lvl4pPr>
              <a:defRPr sz="1800">
                <a:solidFill>
                  <a:schemeClr val="tx1">
                    <a:lumMod val="75000"/>
                    <a:lumOff val="25000"/>
                  </a:schemeClr>
                </a:solidFill>
              </a:defRPr>
            </a:lvl4pPr>
            <a:lvl5pPr>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831849" y="469127"/>
            <a:ext cx="10307927" cy="4093347"/>
          </a:xfrm>
        </p:spPr>
        <p:txBody>
          <a:bodyPr anchor="b">
            <a:normAutofit/>
          </a:bodyPr>
          <a:lstStyle>
            <a:lvl1pPr>
              <a:defRPr sz="6000">
                <a:effectLst/>
              </a:defRPr>
            </a:lvl1p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1850" y="4610028"/>
            <a:ext cx="10307926" cy="647555"/>
          </a:xfrm>
        </p:spPr>
        <p:txBody>
          <a:bodyPr>
            <a:normAutofit/>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CN" altLang="en-US" dirty="0"/>
              <a:t>单击此处编辑母版文本样式</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647700" y="258445"/>
            <a:ext cx="10515600" cy="1325563"/>
          </a:xfrm>
        </p:spPr>
        <p:txBody>
          <a:bodyPr>
            <a:normAutofit/>
          </a:bodyPr>
          <a:lstStyle>
            <a:lvl1pPr>
              <a:defRPr sz="4400" b="0" i="0">
                <a:effectLst/>
              </a:defRPr>
            </a:lvl1pPr>
          </a:lstStyle>
          <a:p>
            <a:r>
              <a:rPr lang="zh-CN" altLang="en-US" dirty="0"/>
              <a:t>单击此处编辑母版标题样式</a:t>
            </a:r>
            <a:endParaRPr lang="zh-CN" altLang="en-US" dirty="0"/>
          </a:p>
        </p:txBody>
      </p:sp>
      <p:sp>
        <p:nvSpPr>
          <p:cNvPr id="3" name="内容占位符 2"/>
          <p:cNvSpPr>
            <a:spLocks noGrp="1"/>
          </p:cNvSpPr>
          <p:nvPr>
            <p:ph sz="half" idx="1"/>
          </p:nvPr>
        </p:nvSpPr>
        <p:spPr>
          <a:xfrm>
            <a:off x="647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内容占位符 3"/>
          <p:cNvSpPr>
            <a:spLocks noGrp="1"/>
          </p:cNvSpPr>
          <p:nvPr>
            <p:ph sz="half" idx="2"/>
          </p:nvPr>
        </p:nvSpPr>
        <p:spPr>
          <a:xfrm>
            <a:off x="5981700" y="1825625"/>
            <a:ext cx="5181600" cy="4351338"/>
          </a:xfrm>
        </p:spPr>
        <p:txBody>
          <a:bodyPr>
            <a:normAutofit/>
          </a:bodyPr>
          <a:lstStyle>
            <a:lvl1pPr>
              <a:lnSpc>
                <a:spcPct val="90000"/>
              </a:lnSpc>
              <a:defRPr sz="2800">
                <a:solidFill>
                  <a:schemeClr val="tx1">
                    <a:lumMod val="75000"/>
                    <a:lumOff val="25000"/>
                  </a:schemeClr>
                </a:solidFill>
              </a:defRPr>
            </a:lvl1pPr>
            <a:lvl2pPr>
              <a:lnSpc>
                <a:spcPct val="90000"/>
              </a:lnSpc>
              <a:defRPr sz="2400">
                <a:solidFill>
                  <a:schemeClr val="tx1">
                    <a:lumMod val="75000"/>
                    <a:lumOff val="25000"/>
                  </a:schemeClr>
                </a:solidFill>
              </a:defRPr>
            </a:lvl2pPr>
            <a:lvl3pPr>
              <a:lnSpc>
                <a:spcPct val="90000"/>
              </a:lnSpc>
              <a:defRPr sz="2000">
                <a:solidFill>
                  <a:schemeClr val="tx1">
                    <a:lumMod val="75000"/>
                    <a:lumOff val="25000"/>
                  </a:schemeClr>
                </a:solidFill>
              </a:defRPr>
            </a:lvl3pPr>
            <a:lvl4pPr>
              <a:lnSpc>
                <a:spcPct val="90000"/>
              </a:lnSpc>
              <a:defRPr sz="1800">
                <a:solidFill>
                  <a:schemeClr val="tx1">
                    <a:lumMod val="75000"/>
                    <a:lumOff val="25000"/>
                  </a:schemeClr>
                </a:solidFill>
              </a:defRPr>
            </a:lvl4pPr>
            <a:lvl5pPr>
              <a:lnSpc>
                <a:spcPct val="90000"/>
              </a:lnSpc>
              <a:defRPr sz="1800">
                <a:solidFill>
                  <a:schemeClr val="tx1">
                    <a:lumMod val="75000"/>
                    <a:lumOff val="25000"/>
                  </a:schemeClr>
                </a:solidFill>
              </a:defRPr>
            </a:lvl5p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日期占位符 4"/>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6" name="页脚占位符 5"/>
          <p:cNvSpPr>
            <a:spLocks noGrp="1"/>
          </p:cNvSpPr>
          <p:nvPr>
            <p:ph type="ftr" sz="quarter" idx="11"/>
          </p:nvPr>
        </p:nvSpPr>
        <p:spPr/>
        <p:txBody>
          <a:bodyPr/>
          <a:lstStyle/>
          <a:p>
            <a:endParaRPr lang="zh-CN" altLang="en-US"/>
          </a:p>
        </p:txBody>
      </p:sp>
      <p:sp>
        <p:nvSpPr>
          <p:cNvPr id="7" name="灯片编号占位符 6"/>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839788" y="365125"/>
            <a:ext cx="10515600" cy="1325563"/>
          </a:xfrm>
        </p:spPr>
        <p:txBody>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9788" y="1744961"/>
            <a:ext cx="5157787"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4" name="内容占位符 3"/>
          <p:cNvSpPr>
            <a:spLocks noGrp="1"/>
          </p:cNvSpPr>
          <p:nvPr>
            <p:ph sz="half" idx="2"/>
          </p:nvPr>
        </p:nvSpPr>
        <p:spPr>
          <a:xfrm>
            <a:off x="839788" y="2615609"/>
            <a:ext cx="5157787"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5" name="文本占位符 4"/>
          <p:cNvSpPr>
            <a:spLocks noGrp="1"/>
          </p:cNvSpPr>
          <p:nvPr>
            <p:ph type="body" sz="quarter" idx="3"/>
          </p:nvPr>
        </p:nvSpPr>
        <p:spPr>
          <a:xfrm>
            <a:off x="6172200" y="1744961"/>
            <a:ext cx="5183188" cy="823912"/>
          </a:xfrm>
        </p:spPr>
        <p:txBody>
          <a:bodyPr anchor="b">
            <a:norm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endParaRPr lang="zh-CN" altLang="en-US" dirty="0"/>
          </a:p>
        </p:txBody>
      </p:sp>
      <p:sp>
        <p:nvSpPr>
          <p:cNvPr id="6" name="内容占位符 5"/>
          <p:cNvSpPr>
            <a:spLocks noGrp="1"/>
          </p:cNvSpPr>
          <p:nvPr>
            <p:ph sz="quarter" idx="4"/>
          </p:nvPr>
        </p:nvSpPr>
        <p:spPr>
          <a:xfrm>
            <a:off x="6172200" y="2615609"/>
            <a:ext cx="5183188" cy="3574054"/>
          </a:xfrm>
        </p:spPr>
        <p:txBody>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7" name="日期占位符 6"/>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8" name="页脚占位符 7"/>
          <p:cNvSpPr>
            <a:spLocks noGrp="1"/>
          </p:cNvSpPr>
          <p:nvPr>
            <p:ph type="ftr" sz="quarter" idx="11"/>
          </p:nvPr>
        </p:nvSpPr>
        <p:spPr/>
        <p:txBody>
          <a:bodyPr/>
          <a:lstStyle/>
          <a:p>
            <a:endParaRPr lang="zh-CN" altLang="en-US"/>
          </a:p>
        </p:txBody>
      </p:sp>
      <p:sp>
        <p:nvSpPr>
          <p:cNvPr id="9" name="灯片编号占位符 8"/>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838200" y="2766219"/>
            <a:ext cx="10515600" cy="1325563"/>
          </a:xfrm>
        </p:spPr>
        <p:txBody>
          <a:bodyPr>
            <a:normAutofit/>
          </a:bodyPr>
          <a:lstStyle>
            <a:lvl1pPr algn="ctr">
              <a:defRPr sz="4400" b="0">
                <a:effectLst/>
              </a:defRPr>
            </a:lvl1pPr>
          </a:lstStyle>
          <a:p>
            <a:r>
              <a:rPr lang="zh-CN" altLang="en-US" dirty="0"/>
              <a:t>单击此处编辑母版标题样式</a:t>
            </a:r>
            <a:endParaRPr lang="zh-CN" altLang="en-US" dirty="0"/>
          </a:p>
        </p:txBody>
      </p:sp>
      <p:sp>
        <p:nvSpPr>
          <p:cNvPr id="3" name="日期占位符 2"/>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4" name="页脚占位符 3"/>
          <p:cNvSpPr>
            <a:spLocks noGrp="1"/>
          </p:cNvSpPr>
          <p:nvPr>
            <p:ph type="ftr" sz="quarter" idx="11"/>
          </p:nvPr>
        </p:nvSpPr>
        <p:spPr/>
        <p:txBody>
          <a:bodyPr/>
          <a:lstStyle/>
          <a:p>
            <a:endParaRPr lang="zh-CN" altLang="en-US"/>
          </a:p>
        </p:txBody>
      </p:sp>
      <p:sp>
        <p:nvSpPr>
          <p:cNvPr id="5" name="灯片编号占位符 4"/>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3" name="页脚占位符 2"/>
          <p:cNvSpPr>
            <a:spLocks noGrp="1"/>
          </p:cNvSpPr>
          <p:nvPr>
            <p:ph type="ftr" sz="quarter" idx="11"/>
          </p:nvPr>
        </p:nvSpPr>
        <p:spPr/>
        <p:txBody>
          <a:bodyPr/>
          <a:lstStyle/>
          <a:p>
            <a:endParaRPr lang="zh-CN" altLang="en-US"/>
          </a:p>
        </p:txBody>
      </p:sp>
      <p:sp>
        <p:nvSpPr>
          <p:cNvPr id="4" name="灯片编号占位符 3"/>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hasCustomPrompt="1"/>
          </p:nvPr>
        </p:nvSpPr>
        <p:spPr>
          <a:xfrm>
            <a:off x="646747" y="127000"/>
            <a:ext cx="4165200" cy="1600200"/>
          </a:xfrm>
        </p:spPr>
        <p:txBody>
          <a:bodyPr anchor="ctr" anchorCtr="0">
            <a:normAutofit/>
          </a:bodyPr>
          <a:lstStyle>
            <a:lvl1pPr>
              <a:defRPr sz="3200" b="0">
                <a:effectLst/>
              </a:defRPr>
            </a:lvl1pPr>
          </a:lstStyle>
          <a:p>
            <a:r>
              <a:rPr lang="zh-CN" altLang="en-US" dirty="0"/>
              <a:t>单击此处编辑标题</a:t>
            </a:r>
            <a:endParaRPr lang="zh-CN" altLang="en-US" dirty="0"/>
          </a:p>
        </p:txBody>
      </p:sp>
      <p:sp>
        <p:nvSpPr>
          <p:cNvPr id="3" name="图片占位符 2"/>
          <p:cNvSpPr>
            <a:spLocks noGrp="1" noChangeAspect="1"/>
          </p:cNvSpPr>
          <p:nvPr>
            <p:ph type="pic" idx="1"/>
          </p:nvPr>
        </p:nvSpPr>
        <p:spPr>
          <a:xfrm>
            <a:off x="5184000" y="766354"/>
            <a:ext cx="5817375" cy="5094446"/>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dirty="0"/>
          </a:p>
        </p:txBody>
      </p:sp>
      <p:sp>
        <p:nvSpPr>
          <p:cNvPr id="4" name="文本占位符 3"/>
          <p:cNvSpPr>
            <a:spLocks noGrp="1"/>
          </p:cNvSpPr>
          <p:nvPr>
            <p:ph type="body" sz="half" idx="2"/>
          </p:nvPr>
        </p:nvSpPr>
        <p:spPr>
          <a:xfrm>
            <a:off x="651827" y="2057400"/>
            <a:ext cx="4165200" cy="3811588"/>
          </a:xfrm>
        </p:spPr>
        <p:txBody>
          <a:bodyPr>
            <a:normAutofit/>
          </a:bodyPr>
          <a:lstStyle>
            <a:lvl1pPr marL="0" indent="0">
              <a:lnSpc>
                <a:spcPct val="150000"/>
              </a:lnSpc>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dirty="0"/>
              <a:t>单击此处编辑母版文本样式</a:t>
            </a:r>
            <a:endParaRPr lang="zh-CN" altLang="en-US" dirty="0"/>
          </a:p>
        </p:txBody>
      </p:sp>
      <p:sp>
        <p:nvSpPr>
          <p:cNvPr id="5" name="日期占位符 4"/>
          <p:cNvSpPr>
            <a:spLocks noGrp="1"/>
          </p:cNvSpPr>
          <p:nvPr>
            <p:ph type="dt" sz="half" idx="10"/>
          </p:nvPr>
        </p:nvSpPr>
        <p:spPr/>
        <p:txBody>
          <a:bodyPr/>
          <a:lstStyle/>
          <a:p>
            <a:fld id="{9EFD9D74-47D9-4702-A33C-335B63B48DBF}" type="datetimeFigureOut">
              <a:rPr lang="zh-CN" altLang="en-US" smtClean="0"/>
            </a:fld>
            <a:endParaRPr lang="zh-CN" altLang="en-US" dirty="0"/>
          </a:p>
        </p:txBody>
      </p:sp>
      <p:sp>
        <p:nvSpPr>
          <p:cNvPr id="6" name="页脚占位符 5"/>
          <p:cNvSpPr>
            <a:spLocks noGrp="1"/>
          </p:cNvSpPr>
          <p:nvPr>
            <p:ph type="ftr" sz="quarter" idx="11"/>
          </p:nvPr>
        </p:nvSpPr>
        <p:spPr/>
        <p:txBody>
          <a:bodyPr/>
          <a:lstStyle/>
          <a:p>
            <a:endParaRPr lang="zh-CN" altLang="en-US" dirty="0"/>
          </a:p>
        </p:txBody>
      </p:sp>
      <p:sp>
        <p:nvSpPr>
          <p:cNvPr id="7" name="灯片编号占位符 6"/>
          <p:cNvSpPr>
            <a:spLocks noGrp="1"/>
          </p:cNvSpPr>
          <p:nvPr>
            <p:ph type="sldNum" sz="quarter" idx="12"/>
          </p:nvPr>
        </p:nvSpPr>
        <p:spPr/>
        <p:txBody>
          <a:bodyPr/>
          <a:lstStyle/>
          <a:p>
            <a:fld id="{FABC47A4-756D-490B-A52F-7D9E2C9FC05F}" type="slidenum">
              <a:rPr lang="zh-CN" altLang="en-US" smtClean="0"/>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824484" y="365125"/>
            <a:ext cx="1529316" cy="5811838"/>
          </a:xfrm>
        </p:spPr>
        <p:txBody>
          <a:bodyPr vert="eaVert">
            <a:normAutofit/>
          </a:bodyPr>
          <a:lstStyle>
            <a:lvl1pPr>
              <a:defRPr sz="4400"/>
            </a:lvl1pPr>
          </a:lstStyle>
          <a:p>
            <a:r>
              <a:rPr lang="zh-CN" altLang="en-US" dirty="0"/>
              <a:t>单击此处编辑母版标题样式</a:t>
            </a:r>
            <a:endParaRPr lang="zh-CN" altLang="en-US" dirty="0"/>
          </a:p>
        </p:txBody>
      </p:sp>
      <p:sp>
        <p:nvSpPr>
          <p:cNvPr id="3" name="竖排文字占位符 2"/>
          <p:cNvSpPr>
            <a:spLocks noGrp="1"/>
          </p:cNvSpPr>
          <p:nvPr>
            <p:ph type="body" orient="vert" idx="1"/>
          </p:nvPr>
        </p:nvSpPr>
        <p:spPr>
          <a:xfrm>
            <a:off x="838200" y="365125"/>
            <a:ext cx="8879958" cy="5811838"/>
          </a:xfrm>
        </p:spPr>
        <p:txBody>
          <a:bodyPr vert="eaVert"/>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10"/>
          </p:nvPr>
        </p:nvSpPr>
        <p:spPr/>
        <p:txBody>
          <a:bodyPr/>
          <a:lstStyle/>
          <a:p>
            <a:fld id="{760FBDFE-C587-4B4C-A407-44438C67B59E}" type="datetimeFigureOut">
              <a:rPr lang="zh-CN" altLang="en-US" smtClean="0"/>
            </a:fld>
            <a:endParaRPr lang="zh-CN" altLang="en-US"/>
          </a:p>
        </p:txBody>
      </p:sp>
      <p:sp>
        <p:nvSpPr>
          <p:cNvPr id="5" name="页脚占位符 4"/>
          <p:cNvSpPr>
            <a:spLocks noGrp="1"/>
          </p:cNvSpPr>
          <p:nvPr>
            <p:ph type="ftr" sz="quarter" idx="11"/>
          </p:nvPr>
        </p:nvSpPr>
        <p:spPr/>
        <p:txBody>
          <a:bodyPr/>
          <a:lstStyle/>
          <a:p>
            <a:endParaRPr lang="zh-CN" altLang="en-US"/>
          </a:p>
        </p:txBody>
      </p:sp>
      <p:sp>
        <p:nvSpPr>
          <p:cNvPr id="6" name="灯片编号占位符 5"/>
          <p:cNvSpPr>
            <a:spLocks noGrp="1"/>
          </p:cNvSpPr>
          <p:nvPr>
            <p:ph type="sldNum" sz="quarter" idx="12"/>
          </p:nvPr>
        </p:nvSpPr>
        <p:spPr/>
        <p:txBody>
          <a:bodyPr/>
          <a:lstStyle/>
          <a:p>
            <a:fld id="{49AE70B2-8BF9-45C0-BB95-33D1B9D3A854}" type="slidenum">
              <a:rPr lang="zh-CN" altLang="en-US" smtClean="0"/>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image" Target="../media/image1.png"/><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rotWithShape="0">
          <a:blip r:embed="rId11"/>
          <a:stretch>
            <a:fillRect/>
          </a:stretch>
        </a:blipFill>
        <a:effectLst/>
      </p:bgPr>
    </p:bg>
    <p:spTree>
      <p:nvGrpSpPr>
        <p:cNvPr id="1" name=""/>
        <p:cNvGrpSpPr/>
        <p:nvPr/>
      </p:nvGrpSpPr>
      <p:grpSpPr>
        <a:xfrm>
          <a:off x="0" y="0"/>
          <a:ext cx="0" cy="0"/>
          <a:chOff x="0" y="0"/>
          <a:chExt cx="0" cy="0"/>
        </a:xfrm>
      </p:grpSpPr>
      <p:sp>
        <p:nvSpPr>
          <p:cNvPr id="2" name="标题占位符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dirty="0"/>
              <a:t>单击此处编辑母版标题样式</a:t>
            </a:r>
            <a:endParaRPr lang="zh-CN" altLang="en-US" dirty="0"/>
          </a:p>
        </p:txBody>
      </p:sp>
      <p:sp>
        <p:nvSpPr>
          <p:cNvPr id="3" name="文本占位符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dirty="0"/>
              <a:t>单击此处编辑母版文本样式</a:t>
            </a:r>
            <a:endParaRPr lang="zh-CN" altLang="en-US" dirty="0"/>
          </a:p>
          <a:p>
            <a:pPr lvl="1"/>
            <a:r>
              <a:rPr lang="zh-CN" altLang="en-US" dirty="0"/>
              <a:t>第二级</a:t>
            </a:r>
            <a:endParaRPr lang="zh-CN" altLang="en-US" dirty="0"/>
          </a:p>
          <a:p>
            <a:pPr lvl="2"/>
            <a:r>
              <a:rPr lang="zh-CN" altLang="en-US" dirty="0"/>
              <a:t>第三级</a:t>
            </a:r>
            <a:endParaRPr lang="zh-CN" altLang="en-US" dirty="0"/>
          </a:p>
          <a:p>
            <a:pPr lvl="3"/>
            <a:r>
              <a:rPr lang="zh-CN" altLang="en-US" dirty="0"/>
              <a:t>第四级</a:t>
            </a:r>
            <a:endParaRPr lang="zh-CN" altLang="en-US" dirty="0"/>
          </a:p>
          <a:p>
            <a:pPr lvl="4"/>
            <a:r>
              <a:rPr lang="zh-CN" altLang="en-US" dirty="0"/>
              <a:t>第五级</a:t>
            </a:r>
            <a:endParaRPr lang="zh-CN" altLang="en-US" dirty="0"/>
          </a:p>
        </p:txBody>
      </p:sp>
      <p:sp>
        <p:nvSpPr>
          <p:cNvPr id="4" name="日期占位符 3"/>
          <p:cNvSpPr>
            <a:spLocks noGrp="1"/>
          </p:cNvSpPr>
          <p:nvPr>
            <p:ph type="dt" sz="half" idx="2"/>
          </p:nvPr>
        </p:nvSpPr>
        <p:spPr>
          <a:xfrm>
            <a:off x="838200" y="6356350"/>
            <a:ext cx="2743200" cy="365125"/>
          </a:xfrm>
          <a:prstGeom prst="rect">
            <a:avLst/>
          </a:prstGeom>
        </p:spPr>
        <p:txBody>
          <a:bodyPr vert="horz" lIns="91440" tIns="45720" rIns="91440" bIns="45720" rtlCol="0" anchor="ctr">
            <a:normAutofit/>
          </a:bodyPr>
          <a:lstStyle>
            <a:lvl1pPr algn="l">
              <a:defRPr sz="1200">
                <a:solidFill>
                  <a:schemeClr val="tx1">
                    <a:tint val="75000"/>
                  </a:schemeClr>
                </a:solidFill>
              </a:defRPr>
            </a:lvl1pPr>
          </a:lstStyle>
          <a:p>
            <a:fld id="{760FBDFE-C587-4B4C-A407-44438C67B59E}" type="datetimeFigureOut">
              <a:rPr lang="zh-CN" altLang="en-US" smtClean="0"/>
            </a:fld>
            <a:endParaRPr lang="zh-CN" altLang="en-US" dirty="0"/>
          </a:p>
        </p:txBody>
      </p:sp>
      <p:sp>
        <p:nvSpPr>
          <p:cNvPr id="5" name="页脚占位符 4"/>
          <p:cNvSpPr>
            <a:spLocks noGrp="1"/>
          </p:cNvSpPr>
          <p:nvPr>
            <p:ph type="ftr" sz="quarter" idx="3"/>
          </p:nvPr>
        </p:nvSpPr>
        <p:spPr>
          <a:xfrm>
            <a:off x="4038600" y="6356350"/>
            <a:ext cx="4114800" cy="365125"/>
          </a:xfrm>
          <a:prstGeom prst="rect">
            <a:avLst/>
          </a:prstGeom>
        </p:spPr>
        <p:txBody>
          <a:bodyPr vert="horz" lIns="91440" tIns="45720" rIns="91440" bIns="45720" rtlCol="0" anchor="ctr">
            <a:normAutofit/>
          </a:bodyPr>
          <a:lstStyle>
            <a:lvl1pPr algn="ctr">
              <a:defRPr sz="1200">
                <a:solidFill>
                  <a:schemeClr val="tx1">
                    <a:tint val="75000"/>
                  </a:schemeClr>
                </a:solidFill>
              </a:defRPr>
            </a:lvl1pPr>
          </a:lstStyle>
          <a:p>
            <a:endParaRPr lang="zh-CN" altLang="en-US"/>
          </a:p>
        </p:txBody>
      </p:sp>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normAutofit/>
          </a:bodyPr>
          <a:lstStyle>
            <a:lvl1pPr algn="r">
              <a:defRPr sz="1200">
                <a:solidFill>
                  <a:schemeClr val="tx1">
                    <a:tint val="75000"/>
                  </a:schemeClr>
                </a:solidFill>
              </a:defRPr>
            </a:lvl1pPr>
          </a:lstStyle>
          <a:p>
            <a:fld id="{49AE70B2-8BF9-45C0-BB95-33D1B9D3A854}"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5" Type="http://schemas.openxmlformats.org/officeDocument/2006/relationships/slideLayout" Target="../slideLayouts/slideLayout2.xml"/><Relationship Id="rId4" Type="http://schemas.openxmlformats.org/officeDocument/2006/relationships/image" Target="../media/image8.jpeg"/><Relationship Id="rId3" Type="http://schemas.openxmlformats.org/officeDocument/2006/relationships/image" Target="../media/image7.jpeg"/><Relationship Id="rId2" Type="http://schemas.openxmlformats.org/officeDocument/2006/relationships/image" Target="../media/image6.jpeg"/><Relationship Id="rId1" Type="http://schemas.openxmlformats.org/officeDocument/2006/relationships/image" Target="../media/image5.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4" Type="http://schemas.openxmlformats.org/officeDocument/2006/relationships/notesSlide" Target="../notesSlides/notesSlide2.xml"/><Relationship Id="rId3" Type="http://schemas.openxmlformats.org/officeDocument/2006/relationships/slideLayout" Target="../slideLayouts/slideLayout2.xml"/><Relationship Id="rId2" Type="http://schemas.openxmlformats.org/officeDocument/2006/relationships/tags" Target="../tags/tag2.xml"/><Relationship Id="rId1" Type="http://schemas.openxmlformats.org/officeDocument/2006/relationships/tags" Target="../tags/tag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4" Type="http://schemas.openxmlformats.org/officeDocument/2006/relationships/slideLayout" Target="../slideLayouts/slideLayout2.xml"/><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a:xfrm>
            <a:off x="1524000" y="1415672"/>
            <a:ext cx="9144000" cy="2187001"/>
          </a:xfrm>
        </p:spPr>
        <p:txBody>
          <a:bodyPr/>
          <a:lstStyle/>
          <a:p>
            <a:endParaRPr lang="zh-CN" altLang="en-US" dirty="0">
              <a:effectLst/>
              <a:latin typeface="微软雅黑" charset="0"/>
              <a:ea typeface="微软雅黑" charset="0"/>
              <a:cs typeface="微软雅黑" charset="0"/>
            </a:endParaRPr>
          </a:p>
        </p:txBody>
      </p:sp>
      <p:sp>
        <p:nvSpPr>
          <p:cNvPr id="5" name="副标题 4"/>
          <p:cNvSpPr>
            <a:spLocks noGrp="1"/>
          </p:cNvSpPr>
          <p:nvPr>
            <p:ph type="subTitle" idx="1"/>
          </p:nvPr>
        </p:nvSpPr>
        <p:spPr>
          <a:xfrm>
            <a:off x="1489710" y="3602038"/>
            <a:ext cx="9144000" cy="1655762"/>
          </a:xfrm>
        </p:spPr>
        <p:txBody>
          <a:bodyPr/>
          <a:lstStyle/>
          <a:p>
            <a:r>
              <a:rPr lang="zh-CN" altLang="en-US" sz="4000" dirty="0">
                <a:latin typeface="微软雅黑" charset="0"/>
                <a:ea typeface="微软雅黑" charset="0"/>
              </a:rPr>
              <a:t>双边讨论类议论文</a:t>
            </a:r>
            <a:endParaRPr lang="zh-CN" altLang="en-US" sz="4000" dirty="0">
              <a:latin typeface="微软雅黑" charset="0"/>
              <a:ea typeface="微软雅黑"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014730"/>
          </a:xfrm>
          <a:prstGeom prst="rect">
            <a:avLst/>
          </a:prstGeom>
          <a:noFill/>
        </p:spPr>
        <p:txBody>
          <a:bodyPr wrap="square" rtlCol="0" anchor="t">
            <a:spAutoFit/>
          </a:bodyPr>
          <a:p>
            <a:pPr algn="just"/>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advertising is extremely successful at persuading us to buy things. Other people think that advertising is so common that we no longer pay attention to it. Discuss both views and give your own opinion.</a:t>
            </a:r>
            <a:r>
              <a:rPr lang="en-US" altLang="zh-CN"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C15T3</a:t>
            </a:r>
            <a:endPar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5" name="文本框 4"/>
          <p:cNvSpPr txBox="1"/>
          <p:nvPr/>
        </p:nvSpPr>
        <p:spPr>
          <a:xfrm>
            <a:off x="418465" y="2366010"/>
            <a:ext cx="11355705" cy="1322070"/>
          </a:xfrm>
          <a:prstGeom prst="rect">
            <a:avLst/>
          </a:prstGeom>
          <a:noFill/>
        </p:spPr>
        <p:txBody>
          <a:bodyPr wrap="square" rtlCol="0" anchor="t">
            <a:spAutoFit/>
          </a:bodyPr>
          <a:p>
            <a:pPr algn="just"/>
            <a:r>
              <a:rPr lang="zh-CN" altLang="en-US" sz="2000">
                <a:latin typeface="微软雅黑" charset="0"/>
                <a:ea typeface="微软雅黑" charset="0"/>
                <a:cs typeface="微软雅黑" charset="0"/>
                <a:sym typeface="+mn-ea"/>
              </a:rPr>
              <a:t>（结尾段）</a:t>
            </a:r>
            <a:r>
              <a:rPr lang="zh-CN" altLang="en-US" sz="2000">
                <a:latin typeface="微软雅黑" charset="0"/>
                <a:ea typeface="微软雅黑" charset="0"/>
                <a:cs typeface="微软雅黑" charset="0"/>
              </a:rPr>
              <a:t>In conclusion, </a:t>
            </a:r>
            <a:r>
              <a:rPr lang="zh-CN" altLang="en-US" sz="2000">
                <a:gradFill>
                  <a:gsLst>
                    <a:gs pos="0">
                      <a:srgbClr val="FE4444"/>
                    </a:gs>
                    <a:gs pos="100000">
                      <a:srgbClr val="832B2B"/>
                    </a:gs>
                  </a:gsLst>
                  <a:lin scaled="0"/>
                </a:gradFill>
                <a:latin typeface="微软雅黑" charset="0"/>
                <a:ea typeface="微软雅黑" charset="0"/>
                <a:cs typeface="微软雅黑" charset="0"/>
              </a:rPr>
              <a:t>advertisements can be successful in persuading people to purchase goods and services</a:t>
            </a:r>
            <a:r>
              <a:rPr lang="zh-CN" altLang="en-US" sz="2000">
                <a:latin typeface="微软雅黑" charset="0"/>
                <a:ea typeface="微软雅黑" charset="0"/>
                <a:cs typeface="微软雅黑" charset="0"/>
              </a:rPr>
              <a:t>, or they can be unsuccessful in many ways. </a:t>
            </a:r>
            <a:r>
              <a:rPr lang="zh-CN" altLang="en-US" sz="2000">
                <a:gradFill>
                  <a:gsLst>
                    <a:gs pos="0">
                      <a:srgbClr val="14CD68"/>
                    </a:gs>
                    <a:gs pos="100000">
                      <a:srgbClr val="0B6E38"/>
                    </a:gs>
                  </a:gsLst>
                  <a:lin scaled="0"/>
                </a:gradFill>
                <a:latin typeface="微软雅黑" charset="0"/>
                <a:ea typeface="微软雅黑" charset="0"/>
                <a:cs typeface="微软雅黑" charset="0"/>
              </a:rPr>
              <a:t>They are very commonly seen nowadays, but not all of them fulfill their purpose</a:t>
            </a:r>
            <a:r>
              <a:rPr lang="zh-CN" altLang="en-US" sz="2000">
                <a:latin typeface="微软雅黑" charset="0"/>
                <a:ea typeface="微软雅黑" charset="0"/>
                <a:cs typeface="微软雅黑" charset="0"/>
              </a:rPr>
              <a:t>. Thus, advertisements must be designed and presented in the correct way to result in the highest effectiveness.</a:t>
            </a:r>
            <a:endParaRPr lang="zh-CN" altLang="en-US" sz="2000">
              <a:latin typeface="微软雅黑" charset="0"/>
              <a:ea typeface="微软雅黑" charset="0"/>
              <a:cs typeface="微软雅黑" charset="0"/>
            </a:endParaRPr>
          </a:p>
        </p:txBody>
      </p:sp>
      <p:sp>
        <p:nvSpPr>
          <p:cNvPr id="2" name="文本框 1"/>
          <p:cNvSpPr txBox="1"/>
          <p:nvPr/>
        </p:nvSpPr>
        <p:spPr>
          <a:xfrm>
            <a:off x="4383405" y="226060"/>
            <a:ext cx="3366770" cy="368300"/>
          </a:xfrm>
          <a:prstGeom prst="rect">
            <a:avLst/>
          </a:prstGeom>
          <a:noFill/>
        </p:spPr>
        <p:txBody>
          <a:bodyPr wrap="none" rtlCol="0" anchor="t">
            <a:spAutoFit/>
          </a:bodyPr>
          <a:p>
            <a:r>
              <a:rPr lang="en-US" altLang="zh-CN" b="1" dirty="0">
                <a:latin typeface="微软雅黑" charset="0"/>
                <a:ea typeface="微软雅黑" charset="0"/>
                <a:sym typeface="+mn-ea"/>
              </a:rPr>
              <a:t>2.</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（折中）</a:t>
            </a:r>
            <a:endParaRPr lang="zh-CN" alt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34770" y="651510"/>
            <a:ext cx="9522460" cy="2676525"/>
          </a:xfrm>
          <a:prstGeom prst="rect">
            <a:avLst/>
          </a:prstGeom>
          <a:noFill/>
        </p:spPr>
        <p:txBody>
          <a:bodyPr wrap="square" rtlCol="0" anchor="t">
            <a:spAutoFit/>
          </a:bodyPr>
          <a:p>
            <a:pPr algn="just"/>
            <a:r>
              <a:rPr lang="en-US" altLang="zh-CN" sz="2000" b="1">
                <a:latin typeface="微软雅黑" charset="0"/>
                <a:ea typeface="微软雅黑" charset="0"/>
                <a:cs typeface="微软雅黑" charset="0"/>
              </a:rPr>
              <a:t>para 4</a:t>
            </a:r>
            <a:endParaRPr lang="en-US" altLang="zh-CN" sz="2000" b="1">
              <a:latin typeface="微软雅黑" charset="0"/>
              <a:ea typeface="微软雅黑" charset="0"/>
              <a:cs typeface="微软雅黑" charset="0"/>
            </a:endParaRPr>
          </a:p>
          <a:p>
            <a:pPr algn="just"/>
            <a:endParaRPr lang="zh-CN" altLang="en-US" sz="2000" b="1">
              <a:latin typeface="微软雅黑" charset="0"/>
              <a:ea typeface="微软雅黑" charset="0"/>
              <a:cs typeface="微软雅黑" charset="0"/>
            </a:endParaRPr>
          </a:p>
          <a:p>
            <a:pPr algn="just"/>
            <a:r>
              <a:rPr lang="zh-CN" altLang="en-US" sz="2000" b="1">
                <a:latin typeface="微软雅黑" charset="0"/>
                <a:ea typeface="微软雅黑" charset="0"/>
                <a:cs typeface="微软雅黑" charset="0"/>
              </a:rPr>
              <a:t>表达“两者都重要/两者需要结合”的语料:</a:t>
            </a:r>
            <a:endParaRPr lang="zh-CN" altLang="en-US" sz="2000" b="1">
              <a:latin typeface="微软雅黑" charset="0"/>
              <a:ea typeface="微软雅黑" charset="0"/>
              <a:cs typeface="微软雅黑" charset="0"/>
            </a:endParaRPr>
          </a:p>
          <a:p>
            <a:pPr algn="just"/>
            <a:r>
              <a:rPr lang="zh-CN" altLang="en-US">
                <a:latin typeface="微软雅黑" charset="0"/>
                <a:ea typeface="微软雅黑" charset="0"/>
                <a:cs typeface="微软雅黑" charset="0"/>
              </a:rPr>
              <a:t>1）	These two opinions do not necessarily contradict each other, but can be adopted simultaneously. </a:t>
            </a:r>
            <a:endParaRPr lang="zh-CN" altLang="en-US">
              <a:latin typeface="微软雅黑" charset="0"/>
              <a:ea typeface="微软雅黑" charset="0"/>
              <a:cs typeface="微软雅黑" charset="0"/>
            </a:endParaRPr>
          </a:p>
          <a:p>
            <a:pPr algn="just"/>
            <a:r>
              <a:rPr lang="zh-CN" altLang="en-US">
                <a:latin typeface="微软雅黑" charset="0"/>
                <a:ea typeface="微软雅黑" charset="0"/>
                <a:cs typeface="微软雅黑" charset="0"/>
              </a:rPr>
              <a:t>2）	I believe that ... and ... play equally important roles, so they should co-exist in ....</a:t>
            </a:r>
            <a:endParaRPr lang="zh-CN" altLang="en-US">
              <a:latin typeface="微软雅黑" charset="0"/>
              <a:ea typeface="微软雅黑" charset="0"/>
              <a:cs typeface="微软雅黑" charset="0"/>
            </a:endParaRPr>
          </a:p>
          <a:p>
            <a:pPr algn="just"/>
            <a:r>
              <a:rPr lang="zh-CN" altLang="en-US">
                <a:latin typeface="微软雅黑" charset="0"/>
                <a:ea typeface="微软雅黑" charset="0"/>
                <a:cs typeface="微软雅黑" charset="0"/>
              </a:rPr>
              <a:t>3）	I believe that a combination of ... and ... is an ideal strategy of .... </a:t>
            </a:r>
            <a:endParaRPr lang="zh-CN" altLang="en-US">
              <a:latin typeface="微软雅黑" charset="0"/>
              <a:ea typeface="微软雅黑" charset="0"/>
              <a:cs typeface="微软雅黑" charset="0"/>
            </a:endParaRPr>
          </a:p>
          <a:p>
            <a:pPr algn="just"/>
            <a:r>
              <a:rPr lang="zh-CN" altLang="en-US">
                <a:latin typeface="微软雅黑" charset="0"/>
                <a:ea typeface="微软雅黑" charset="0"/>
                <a:cs typeface="微软雅黑" charset="0"/>
              </a:rPr>
              <a:t>4）	I believe that the joint effort of ... and ... is the key to ...(doing sth).</a:t>
            </a:r>
            <a:endParaRPr lang="zh-CN" altLang="en-US">
              <a:latin typeface="微软雅黑" charset="0"/>
              <a:ea typeface="微软雅黑" charset="0"/>
              <a:cs typeface="微软雅黑" charset="0"/>
            </a:endParaRPr>
          </a:p>
        </p:txBody>
      </p:sp>
      <p:sp>
        <p:nvSpPr>
          <p:cNvPr id="5" name="文本框 4"/>
          <p:cNvSpPr txBox="1"/>
          <p:nvPr/>
        </p:nvSpPr>
        <p:spPr>
          <a:xfrm>
            <a:off x="1334770" y="4358640"/>
            <a:ext cx="9522460" cy="953135"/>
          </a:xfrm>
          <a:prstGeom prst="rect">
            <a:avLst/>
          </a:prstGeom>
          <a:noFill/>
        </p:spPr>
        <p:txBody>
          <a:bodyPr wrap="square" rtlCol="0" anchor="t">
            <a:spAutoFit/>
          </a:bodyPr>
          <a:p>
            <a:r>
              <a:rPr lang="zh-CN" altLang="en-US" sz="2000" b="1">
                <a:latin typeface="微软雅黑" charset="0"/>
                <a:ea typeface="微软雅黑" charset="0"/>
                <a:cs typeface="微软雅黑" charset="0"/>
              </a:rPr>
              <a:t>表达“需要分类讨论”的语料:</a:t>
            </a:r>
            <a:endParaRPr lang="zh-CN" altLang="en-US" sz="2000" b="1">
              <a:latin typeface="微软雅黑" charset="0"/>
              <a:ea typeface="微软雅黑" charset="0"/>
              <a:cs typeface="微软雅黑" charset="0"/>
            </a:endParaRPr>
          </a:p>
          <a:p>
            <a:pPr algn="just"/>
            <a:r>
              <a:rPr lang="zh-CN" altLang="en-US">
                <a:latin typeface="微软雅黑" charset="0"/>
                <a:ea typeface="微软雅黑" charset="0"/>
                <a:cs typeface="微软雅黑" charset="0"/>
              </a:rPr>
              <a:t>Perhaps it is possible for ... to ...(do sth) and for others not to. It will depend on the situation of ... or ....</a:t>
            </a:r>
            <a:endParaRPr lang="zh-CN" altLang="en-US">
              <a:latin typeface="微软雅黑" charset="0"/>
              <a:ea typeface="微软雅黑" charset="0"/>
              <a:cs typeface="微软雅黑" charset="0"/>
            </a:endParaRPr>
          </a:p>
        </p:txBody>
      </p:sp>
      <p:sp>
        <p:nvSpPr>
          <p:cNvPr id="2" name="文本框 1"/>
          <p:cNvSpPr txBox="1"/>
          <p:nvPr/>
        </p:nvSpPr>
        <p:spPr>
          <a:xfrm>
            <a:off x="4383405" y="226060"/>
            <a:ext cx="3366770" cy="368300"/>
          </a:xfrm>
          <a:prstGeom prst="rect">
            <a:avLst/>
          </a:prstGeom>
          <a:noFill/>
        </p:spPr>
        <p:txBody>
          <a:bodyPr wrap="none" rtlCol="0" anchor="t">
            <a:spAutoFit/>
          </a:bodyPr>
          <a:p>
            <a:r>
              <a:rPr lang="en-US" altLang="zh-CN" b="1" dirty="0">
                <a:latin typeface="微软雅黑" charset="0"/>
                <a:ea typeface="微软雅黑" charset="0"/>
                <a:sym typeface="+mn-ea"/>
              </a:rPr>
              <a:t>2.</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（折中）</a:t>
            </a:r>
            <a:endParaRPr lang="zh-CN" altLang="en-US"/>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333500" y="1305560"/>
            <a:ext cx="9503410" cy="1783715"/>
          </a:xfrm>
          <a:prstGeom prst="rect">
            <a:avLst/>
          </a:prstGeom>
          <a:noFill/>
        </p:spPr>
        <p:txBody>
          <a:bodyPr wrap="square" rtlCol="0" anchor="t">
            <a:spAutoFit/>
          </a:bodyPr>
          <a:p>
            <a:pPr algn="just"/>
            <a:r>
              <a:rPr lang="zh-CN" altLang="en-US" sz="2000" b="1">
                <a:latin typeface="微软雅黑" charset="0"/>
                <a:ea typeface="微软雅黑" charset="0"/>
                <a:cs typeface="微软雅黑" charset="0"/>
              </a:rPr>
              <a:t>文章框架性句子仿写对应练习题：</a:t>
            </a:r>
            <a:endParaRPr lang="zh-CN" altLang="en-US" sz="2000" b="1">
              <a:latin typeface="微软雅黑" charset="0"/>
              <a:ea typeface="微软雅黑" charset="0"/>
              <a:cs typeface="微软雅黑" charset="0"/>
            </a:endParaRPr>
          </a:p>
          <a:p>
            <a:pPr algn="just"/>
            <a:endParaRPr lang="zh-CN" altLang="en-US">
              <a:latin typeface="微软雅黑" charset="0"/>
              <a:ea typeface="微软雅黑" charset="0"/>
              <a:cs typeface="微软雅黑" charset="0"/>
            </a:endParaRPr>
          </a:p>
          <a:p>
            <a:pPr algn="just"/>
            <a:r>
              <a:rPr lang="zh-CN" altLang="en-US">
                <a:latin typeface="微软雅黑" charset="0"/>
                <a:ea typeface="微软雅黑" charset="0"/>
                <a:cs typeface="微软雅黑" charset="0"/>
              </a:rPr>
              <a:t>2020.10.17 全球化/双边型</a:t>
            </a:r>
            <a:endParaRPr lang="zh-CN" altLang="en-US">
              <a:latin typeface="微软雅黑" charset="0"/>
              <a:ea typeface="微软雅黑" charset="0"/>
              <a:cs typeface="微软雅黑" charset="0"/>
            </a:endParaRPr>
          </a:p>
          <a:p>
            <a:pPr algn="just"/>
            <a:r>
              <a:rPr lang="zh-CN" altLang="en-US">
                <a:latin typeface="微软雅黑" charset="0"/>
                <a:ea typeface="微软雅黑" charset="0"/>
                <a:cs typeface="微软雅黑" charset="0"/>
              </a:rPr>
              <a:t>Some people think that importing the foreign films is better for the domestic cultures. However, others believe that producing domestic films is better for local cultures. Discuss both views and give your own opinion.</a:t>
            </a:r>
            <a:endParaRPr lang="zh-CN" altLang="en-US">
              <a:latin typeface="微软雅黑" charset="0"/>
              <a:ea typeface="微软雅黑" charset="0"/>
              <a:cs typeface="微软雅黑" charset="0"/>
            </a:endParaRPr>
          </a:p>
        </p:txBody>
      </p:sp>
      <p:sp>
        <p:nvSpPr>
          <p:cNvPr id="2" name="文本框 1"/>
          <p:cNvSpPr txBox="1"/>
          <p:nvPr/>
        </p:nvSpPr>
        <p:spPr>
          <a:xfrm>
            <a:off x="4383405" y="226060"/>
            <a:ext cx="3366770" cy="368300"/>
          </a:xfrm>
          <a:prstGeom prst="rect">
            <a:avLst/>
          </a:prstGeom>
          <a:noFill/>
        </p:spPr>
        <p:txBody>
          <a:bodyPr wrap="none" rtlCol="0" anchor="t">
            <a:spAutoFit/>
          </a:bodyPr>
          <a:p>
            <a:r>
              <a:rPr lang="en-US" altLang="zh-CN" b="1" dirty="0">
                <a:latin typeface="微软雅黑" charset="0"/>
                <a:ea typeface="微软雅黑" charset="0"/>
                <a:sym typeface="+mn-ea"/>
              </a:rPr>
              <a:t>2.</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（折中）</a:t>
            </a:r>
            <a:endParaRPr lang="zh-CN" altLang="en-US"/>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630045"/>
          </a:xfrm>
          <a:prstGeom prst="rect">
            <a:avLst/>
          </a:prstGeom>
          <a:noFill/>
        </p:spPr>
        <p:txBody>
          <a:bodyPr wrap="square" rtlCol="0" anchor="t">
            <a:spAutoFit/>
            <a:scene3d>
              <a:camera prst="orthographicFront"/>
              <a:lightRig rig="threePt" dir="t"/>
            </a:scene3d>
          </a:bodyPr>
          <a:p>
            <a:pPr algn="just"/>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the only reason for learning a foreign language is in order to travel to or work in a foreign country. Others say that these are not the only reasons why someone should learn a foreign language. Discuss both these views and give your own opinion.</a:t>
            </a:r>
            <a:r>
              <a:rPr 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C11T3</a:t>
            </a:r>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a:p>
            <a:pPr algn="just"/>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2" name="文本框 1"/>
          <p:cNvSpPr txBox="1"/>
          <p:nvPr/>
        </p:nvSpPr>
        <p:spPr>
          <a:xfrm>
            <a:off x="4269105" y="249555"/>
            <a:ext cx="2449830" cy="368300"/>
          </a:xfrm>
          <a:prstGeom prst="rect">
            <a:avLst/>
          </a:prstGeom>
          <a:noFill/>
        </p:spPr>
        <p:txBody>
          <a:bodyPr wrap="none" rtlCol="0" anchor="t">
            <a:spAutoFit/>
          </a:bodyPr>
          <a:p>
            <a:r>
              <a:rPr lang="en-US" altLang="zh-CN" b="1" dirty="0">
                <a:latin typeface="微软雅黑" charset="0"/>
                <a:ea typeface="微软雅黑" charset="0"/>
                <a:sym typeface="+mn-ea"/>
              </a:rPr>
              <a:t>3.</a:t>
            </a:r>
            <a:r>
              <a:rPr lang="zh-CN" altLang="en-US" b="1" dirty="0">
                <a:latin typeface="微软雅黑" charset="0"/>
                <a:ea typeface="微软雅黑" charset="0"/>
                <a:sym typeface="+mn-ea"/>
              </a:rPr>
              <a:t>双边讨论类题目分析</a:t>
            </a:r>
            <a:endParaRPr lang="zh-CN" altLang="en-US"/>
          </a:p>
        </p:txBody>
      </p:sp>
      <p:pic>
        <p:nvPicPr>
          <p:cNvPr id="9" name="图片 8" descr="22a5e2dd412e5c4b6c695a99ff88584c"/>
          <p:cNvPicPr>
            <a:picLocks noChangeAspect="1"/>
          </p:cNvPicPr>
          <p:nvPr/>
        </p:nvPicPr>
        <p:blipFill>
          <a:blip r:embed="rId1"/>
          <a:stretch>
            <a:fillRect/>
          </a:stretch>
        </p:blipFill>
        <p:spPr>
          <a:xfrm>
            <a:off x="6537960" y="1980565"/>
            <a:ext cx="3222625" cy="2172335"/>
          </a:xfrm>
          <a:prstGeom prst="rect">
            <a:avLst/>
          </a:prstGeom>
        </p:spPr>
      </p:pic>
      <p:pic>
        <p:nvPicPr>
          <p:cNvPr id="10" name="图片 9" descr="62e1acd7aa9a96f2356155227d55364d"/>
          <p:cNvPicPr>
            <a:picLocks noChangeAspect="1"/>
          </p:cNvPicPr>
          <p:nvPr/>
        </p:nvPicPr>
        <p:blipFill>
          <a:blip r:embed="rId2"/>
          <a:stretch>
            <a:fillRect/>
          </a:stretch>
        </p:blipFill>
        <p:spPr>
          <a:xfrm>
            <a:off x="1387475" y="2188845"/>
            <a:ext cx="4061460" cy="2151380"/>
          </a:xfrm>
          <a:prstGeom prst="rect">
            <a:avLst/>
          </a:prstGeom>
        </p:spPr>
      </p:pic>
      <p:pic>
        <p:nvPicPr>
          <p:cNvPr id="11" name="图片 10" descr="a5c2e7b1b6531757331b87b95d7acaa3"/>
          <p:cNvPicPr>
            <a:picLocks noChangeAspect="1"/>
          </p:cNvPicPr>
          <p:nvPr/>
        </p:nvPicPr>
        <p:blipFill>
          <a:blip r:embed="rId3"/>
          <a:stretch>
            <a:fillRect/>
          </a:stretch>
        </p:blipFill>
        <p:spPr>
          <a:xfrm>
            <a:off x="860425" y="4424680"/>
            <a:ext cx="6153150" cy="2286000"/>
          </a:xfrm>
          <a:prstGeom prst="rect">
            <a:avLst/>
          </a:prstGeom>
        </p:spPr>
      </p:pic>
      <p:pic>
        <p:nvPicPr>
          <p:cNvPr id="13" name="图片 12" descr="68726c64f4545737479069877a797e19"/>
          <p:cNvPicPr>
            <a:picLocks noChangeAspect="1"/>
          </p:cNvPicPr>
          <p:nvPr/>
        </p:nvPicPr>
        <p:blipFill>
          <a:blip r:embed="rId4"/>
          <a:stretch>
            <a:fillRect/>
          </a:stretch>
        </p:blipFill>
        <p:spPr>
          <a:xfrm>
            <a:off x="7973695" y="4272915"/>
            <a:ext cx="3881755" cy="2585085"/>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blinds(horizontal)">
                                      <p:cBhvr>
                                        <p:cTn id="12" dur="500"/>
                                        <p:tgtEl>
                                          <p:spTgt spid="10"/>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blinds(horizontal)">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3"/>
                                        </p:tgtEl>
                                        <p:attrNameLst>
                                          <p:attrName>style.visibility</p:attrName>
                                        </p:attrNameLst>
                                      </p:cBhvr>
                                      <p:to>
                                        <p:strVal val="visible"/>
                                      </p:to>
                                    </p:set>
                                    <p:animEffect transition="in" filter="blinds(horizontal)">
                                      <p:cBhvr>
                                        <p:cTn id="2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08000" y="779780"/>
            <a:ext cx="11326495" cy="4831080"/>
          </a:xfrm>
          <a:prstGeom prst="rect">
            <a:avLst/>
          </a:prstGeom>
          <a:noFill/>
        </p:spPr>
        <p:txBody>
          <a:bodyPr wrap="square" rtlCol="0" anchor="t">
            <a:spAutoFit/>
          </a:bodyPr>
          <a:p>
            <a:pPr algn="just"/>
            <a:r>
              <a:rPr lang="zh-CN" altLang="en-US" sz="2200" b="1">
                <a:latin typeface="微软雅黑" charset="0"/>
                <a:ea typeface="微软雅黑" charset="0"/>
                <a:cs typeface="微软雅黑" charset="0"/>
              </a:rPr>
              <a:t>文章框架：</a:t>
            </a:r>
            <a:endParaRPr lang="zh-CN" altLang="en-US" sz="2200" b="1">
              <a:latin typeface="微软雅黑" charset="0"/>
              <a:ea typeface="微软雅黑" charset="0"/>
              <a:cs typeface="微软雅黑" charset="0"/>
            </a:endParaRPr>
          </a:p>
          <a:p>
            <a:pPr algn="just"/>
            <a:endParaRPr lang="zh-CN" altLang="en-US" sz="2200">
              <a:latin typeface="微软雅黑" charset="0"/>
              <a:ea typeface="微软雅黑" charset="0"/>
              <a:cs typeface="微软雅黑" charset="0"/>
            </a:endParaRPr>
          </a:p>
          <a:p>
            <a:pPr algn="just"/>
            <a:r>
              <a:rPr lang="zh-CN" altLang="en-US" sz="2200">
                <a:solidFill>
                  <a:srgbClr val="0070C0"/>
                </a:solidFill>
                <a:latin typeface="微软雅黑" charset="0"/>
                <a:ea typeface="微软雅黑" charset="0"/>
                <a:cs typeface="微软雅黑" charset="0"/>
              </a:rPr>
              <a:t>首段：反方观点+自己的观点（反对对方的想法）</a:t>
            </a:r>
            <a:endParaRPr lang="zh-CN" altLang="en-US" sz="2200">
              <a:solidFill>
                <a:srgbClr val="0070C0"/>
              </a:solidFill>
              <a:latin typeface="微软雅黑" charset="0"/>
              <a:ea typeface="微软雅黑" charset="0"/>
              <a:cs typeface="微软雅黑" charset="0"/>
            </a:endParaRPr>
          </a:p>
          <a:p>
            <a:pPr algn="just"/>
            <a:endParaRPr lang="zh-CN" altLang="en-US" sz="2200">
              <a:solidFill>
                <a:srgbClr val="00B050"/>
              </a:solidFill>
              <a:latin typeface="微软雅黑" charset="0"/>
              <a:ea typeface="微软雅黑" charset="0"/>
              <a:cs typeface="微软雅黑" charset="0"/>
            </a:endParaRPr>
          </a:p>
          <a:p>
            <a:pPr algn="just">
              <a:buClrTx/>
              <a:buSzTx/>
              <a:buFontTx/>
            </a:pPr>
            <a:r>
              <a:rPr lang="zh-CN" altLang="en-US" sz="2200">
                <a:solidFill>
                  <a:srgbClr val="0070C0"/>
                </a:solidFill>
                <a:latin typeface="微软雅黑" charset="0"/>
                <a:ea typeface="微软雅黑" charset="0"/>
                <a:cs typeface="微软雅黑" charset="0"/>
              </a:rPr>
              <a:t>主体段1：反方观点+反方观点分论点1或分论点1+2；反驳</a:t>
            </a:r>
            <a:endParaRPr lang="zh-CN" altLang="en-US" sz="2200">
              <a:solidFill>
                <a:srgbClr val="0070C0"/>
              </a:solidFill>
              <a:latin typeface="微软雅黑" charset="0"/>
              <a:ea typeface="微软雅黑" charset="0"/>
              <a:cs typeface="微软雅黑" charset="0"/>
            </a:endParaRPr>
          </a:p>
          <a:p>
            <a:pPr algn="just"/>
            <a:r>
              <a:rPr lang="zh-CN" altLang="en-US" sz="2200">
                <a:latin typeface="微软雅黑" charset="0"/>
                <a:ea typeface="微软雅黑" charset="0"/>
                <a:cs typeface="微软雅黑" charset="0"/>
              </a:rPr>
              <a:t>Admittedly, it is reasonable for some to …. Since …, …. Besides, …. </a:t>
            </a:r>
            <a:endParaRPr lang="zh-CN" altLang="en-US" sz="2200">
              <a:latin typeface="微软雅黑" charset="0"/>
              <a:ea typeface="微软雅黑" charset="0"/>
              <a:cs typeface="微软雅黑" charset="0"/>
            </a:endParaRPr>
          </a:p>
          <a:p>
            <a:pPr algn="just"/>
            <a:r>
              <a:rPr lang="zh-CN" altLang="en-US" sz="2200">
                <a:latin typeface="微软雅黑" charset="0"/>
                <a:ea typeface="微软雅黑" charset="0"/>
                <a:cs typeface="微软雅黑" charset="0"/>
              </a:rPr>
              <a:t>However, the aforementioned detriments can in effect be minimised as long as ….</a:t>
            </a:r>
            <a:endParaRPr lang="zh-CN" altLang="en-US" sz="2200">
              <a:latin typeface="微软雅黑" charset="0"/>
              <a:ea typeface="微软雅黑" charset="0"/>
              <a:cs typeface="微软雅黑" charset="0"/>
            </a:endParaRPr>
          </a:p>
          <a:p>
            <a:pPr algn="just">
              <a:buClrTx/>
              <a:buSzTx/>
              <a:buFontTx/>
            </a:pPr>
            <a:endParaRPr lang="zh-CN" altLang="en-US" sz="2200">
              <a:solidFill>
                <a:srgbClr val="0070C0"/>
              </a:solidFill>
              <a:latin typeface="微软雅黑" charset="0"/>
              <a:ea typeface="微软雅黑" charset="0"/>
              <a:cs typeface="微软雅黑" charset="0"/>
            </a:endParaRPr>
          </a:p>
          <a:p>
            <a:pPr algn="just">
              <a:buClrTx/>
              <a:buSzTx/>
              <a:buFontTx/>
            </a:pPr>
            <a:r>
              <a:rPr lang="zh-CN" altLang="en-US" sz="2200">
                <a:solidFill>
                  <a:srgbClr val="0070C0"/>
                </a:solidFill>
                <a:latin typeface="微软雅黑" charset="0"/>
                <a:ea typeface="微软雅黑" charset="0"/>
                <a:cs typeface="微软雅黑" charset="0"/>
              </a:rPr>
              <a:t>主体段2：我方观点+分论点1+分论点2</a:t>
            </a:r>
            <a:endParaRPr lang="zh-CN" altLang="en-US" sz="2200">
              <a:solidFill>
                <a:srgbClr val="0070C0"/>
              </a:solidFill>
              <a:latin typeface="微软雅黑" charset="0"/>
              <a:ea typeface="微软雅黑" charset="0"/>
              <a:cs typeface="微软雅黑" charset="0"/>
            </a:endParaRPr>
          </a:p>
          <a:p>
            <a:pPr algn="just"/>
            <a:r>
              <a:rPr lang="zh-CN" altLang="en-US" sz="2200">
                <a:latin typeface="微软雅黑" charset="0"/>
                <a:ea typeface="微软雅黑" charset="0"/>
                <a:cs typeface="微软雅黑" charset="0"/>
              </a:rPr>
              <a:t>As a matter of fact, </a:t>
            </a:r>
            <a:r>
              <a:rPr lang="en-US" sz="2200">
                <a:latin typeface="微软雅黑" charset="0"/>
                <a:ea typeface="微软雅黑" charset="0"/>
                <a:cs typeface="微软雅黑" charset="0"/>
              </a:rPr>
              <a:t>...</a:t>
            </a:r>
            <a:r>
              <a:rPr lang="zh-CN" altLang="en-US" sz="2200">
                <a:latin typeface="微软雅黑" charset="0"/>
                <a:ea typeface="微软雅黑" charset="0"/>
                <a:cs typeface="微软雅黑" charset="0"/>
              </a:rPr>
              <a:t>. It is only when … that can </a:t>
            </a:r>
            <a:r>
              <a:rPr lang="en-US" altLang="zh-CN" sz="2200">
                <a:latin typeface="微软雅黑" charset="0"/>
                <a:ea typeface="微软雅黑" charset="0"/>
                <a:cs typeface="微软雅黑" charset="0"/>
              </a:rPr>
              <a:t>sb </a:t>
            </a:r>
            <a:r>
              <a:rPr lang="zh-CN" altLang="en-US" sz="2200">
                <a:latin typeface="微软雅黑" charset="0"/>
                <a:ea typeface="微软雅黑" charset="0"/>
                <a:cs typeface="微软雅黑" charset="0"/>
              </a:rPr>
              <a:t>.... Additionally, ….</a:t>
            </a:r>
            <a:endParaRPr lang="zh-CN" altLang="en-US" sz="2200">
              <a:latin typeface="微软雅黑" charset="0"/>
              <a:ea typeface="微软雅黑" charset="0"/>
              <a:cs typeface="微软雅黑" charset="0"/>
            </a:endParaRPr>
          </a:p>
          <a:p>
            <a:pPr algn="just"/>
            <a:endParaRPr lang="zh-CN" altLang="en-US" sz="2200">
              <a:latin typeface="微软雅黑" charset="0"/>
              <a:ea typeface="微软雅黑" charset="0"/>
              <a:cs typeface="微软雅黑" charset="0"/>
            </a:endParaRPr>
          </a:p>
          <a:p>
            <a:pPr algn="just">
              <a:buClrTx/>
              <a:buSzTx/>
              <a:buNone/>
            </a:pPr>
            <a:r>
              <a:rPr lang="zh-CN" altLang="en-US" sz="2200">
                <a:solidFill>
                  <a:srgbClr val="0070C0"/>
                </a:solidFill>
                <a:latin typeface="微软雅黑" charset="0"/>
                <a:ea typeface="微软雅黑" charset="0"/>
                <a:cs typeface="微软雅黑" charset="0"/>
              </a:rPr>
              <a:t>结尾段：重申我方观点，只要是满足前提条件（主体段1已提及）</a:t>
            </a:r>
            <a:endParaRPr lang="zh-CN" altLang="en-US" sz="2200">
              <a:solidFill>
                <a:srgbClr val="0070C0"/>
              </a:solidFill>
              <a:latin typeface="微软雅黑" charset="0"/>
              <a:ea typeface="微软雅黑" charset="0"/>
              <a:cs typeface="微软雅黑" charset="0"/>
            </a:endParaRPr>
          </a:p>
          <a:p>
            <a:pPr algn="just"/>
            <a:r>
              <a:rPr lang="zh-CN" altLang="en-US" sz="2200">
                <a:latin typeface="微软雅黑" charset="0"/>
                <a:ea typeface="微软雅黑" charset="0"/>
                <a:cs typeface="微软雅黑" charset="0"/>
              </a:rPr>
              <a:t>To sum up, on the premise that …, the downsides of … pale into insignificance when set against the upsides.</a:t>
            </a:r>
            <a:endParaRPr lang="zh-CN" altLang="en-US" sz="2200">
              <a:latin typeface="微软雅黑" charset="0"/>
              <a:ea typeface="微软雅黑" charset="0"/>
              <a:cs typeface="微软雅黑" charset="0"/>
            </a:endParaRPr>
          </a:p>
        </p:txBody>
      </p:sp>
      <p:sp>
        <p:nvSpPr>
          <p:cNvPr id="2" name="文本框 1"/>
          <p:cNvSpPr txBox="1"/>
          <p:nvPr/>
        </p:nvSpPr>
        <p:spPr>
          <a:xfrm>
            <a:off x="4269105" y="249555"/>
            <a:ext cx="3596005" cy="368300"/>
          </a:xfrm>
          <a:prstGeom prst="rect">
            <a:avLst/>
          </a:prstGeom>
          <a:noFill/>
        </p:spPr>
        <p:txBody>
          <a:bodyPr wrap="none" rtlCol="0" anchor="t">
            <a:spAutoFit/>
          </a:bodyPr>
          <a:p>
            <a:r>
              <a:rPr lang="en-US" altLang="zh-CN" b="1" dirty="0">
                <a:latin typeface="微软雅黑" charset="0"/>
                <a:ea typeface="微软雅黑" charset="0"/>
                <a:sym typeface="+mn-ea"/>
              </a:rPr>
              <a:t>3.</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（有偏向）</a:t>
            </a:r>
            <a:endParaRPr lang="zh-CN" altLang="en-US"/>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630045"/>
          </a:xfrm>
          <a:prstGeom prst="rect">
            <a:avLst/>
          </a:prstGeom>
          <a:noFill/>
        </p:spPr>
        <p:txBody>
          <a:bodyPr wrap="square" rtlCol="0" anchor="t">
            <a:spAutoFit/>
            <a:scene3d>
              <a:camera prst="orthographicFront"/>
              <a:lightRig rig="threePt" dir="t"/>
            </a:scene3d>
          </a:bodyPr>
          <a:p>
            <a:pPr algn="just"/>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the only reason for learning a foreign language is in order to travel to or work in a foreign country. Others say that these are not the only reasons why someone should learn a foreign language. Discuss both these views and give your own opinion.</a:t>
            </a:r>
            <a:r>
              <a:rPr 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C11T3</a:t>
            </a:r>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a:p>
            <a:pPr algn="just"/>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5" name="文本框 4"/>
          <p:cNvSpPr txBox="1"/>
          <p:nvPr/>
        </p:nvSpPr>
        <p:spPr>
          <a:xfrm>
            <a:off x="418465" y="2583180"/>
            <a:ext cx="11355705" cy="1322070"/>
          </a:xfrm>
          <a:prstGeom prst="rect">
            <a:avLst/>
          </a:prstGeom>
          <a:noFill/>
        </p:spPr>
        <p:txBody>
          <a:bodyPr wrap="square" rtlCol="0" anchor="t">
            <a:spAutoFit/>
          </a:bodyPr>
          <a:p>
            <a:pPr algn="just"/>
            <a:r>
              <a:rPr lang="zh-CN" altLang="en-US" sz="2000">
                <a:latin typeface="微软雅黑" charset="0"/>
                <a:ea typeface="微软雅黑" charset="0"/>
                <a:cs typeface="微软雅黑" charset="0"/>
              </a:rPr>
              <a:t>（首段）</a:t>
            </a:r>
            <a:endParaRPr lang="zh-CN" altLang="en-US" sz="2000">
              <a:latin typeface="微软雅黑" charset="0"/>
              <a:ea typeface="微软雅黑" charset="0"/>
              <a:cs typeface="微软雅黑" charset="0"/>
            </a:endParaRPr>
          </a:p>
          <a:p>
            <a:pPr algn="just"/>
            <a:r>
              <a:rPr lang="zh-CN" altLang="en-US" sz="2000">
                <a:latin typeface="微软雅黑" charset="0"/>
                <a:ea typeface="微软雅黑" charset="0"/>
                <a:cs typeface="微软雅黑" charset="0"/>
              </a:rPr>
              <a:t>Many may say</a:t>
            </a:r>
            <a:r>
              <a:rPr lang="en-US" altLang="zh-CN" sz="2000">
                <a:latin typeface="微软雅黑" charset="0"/>
                <a:ea typeface="微软雅黑" charset="0"/>
                <a:cs typeface="微软雅黑" charset="0"/>
              </a:rPr>
              <a:t>...</a:t>
            </a:r>
            <a:r>
              <a:rPr lang="zh-CN" altLang="en-US" sz="2000">
                <a:latin typeface="微软雅黑" charset="0"/>
                <a:ea typeface="微软雅黑" charset="0"/>
                <a:cs typeface="微软雅黑" charset="0"/>
              </a:rPr>
              <a:t>, and I agree that today’s society has almost erased all its boarders and soon will become limitless in what concerns travelling for both work and pleasure. Therefore, if this is to happen, then learning a new language is necessary.</a:t>
            </a:r>
            <a:endParaRPr lang="zh-CN" altLang="en-US" sz="2000">
              <a:latin typeface="微软雅黑" charset="0"/>
              <a:ea typeface="微软雅黑" charset="0"/>
              <a:cs typeface="微软雅黑" charset="0"/>
            </a:endParaRPr>
          </a:p>
        </p:txBody>
      </p:sp>
      <p:sp>
        <p:nvSpPr>
          <p:cNvPr id="2" name="文本框 1"/>
          <p:cNvSpPr txBox="1"/>
          <p:nvPr/>
        </p:nvSpPr>
        <p:spPr>
          <a:xfrm>
            <a:off x="4269105" y="249555"/>
            <a:ext cx="3596005" cy="368300"/>
          </a:xfrm>
          <a:prstGeom prst="rect">
            <a:avLst/>
          </a:prstGeom>
          <a:noFill/>
        </p:spPr>
        <p:txBody>
          <a:bodyPr wrap="none" rtlCol="0" anchor="t">
            <a:spAutoFit/>
          </a:bodyPr>
          <a:p>
            <a:r>
              <a:rPr lang="en-US" altLang="zh-CN" b="1" dirty="0">
                <a:latin typeface="微软雅黑" charset="0"/>
                <a:ea typeface="微软雅黑" charset="0"/>
                <a:sym typeface="+mn-ea"/>
              </a:rPr>
              <a:t>3.</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（有偏向）</a:t>
            </a:r>
            <a:endParaRPr lang="zh-CN" altLang="en-US"/>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630045"/>
          </a:xfrm>
          <a:prstGeom prst="rect">
            <a:avLst/>
          </a:prstGeom>
          <a:noFill/>
        </p:spPr>
        <p:txBody>
          <a:bodyPr wrap="square" rtlCol="0" anchor="t">
            <a:spAutoFit/>
            <a:scene3d>
              <a:camera prst="orthographicFront"/>
              <a:lightRig rig="threePt" dir="t"/>
            </a:scene3d>
          </a:bodyPr>
          <a:p>
            <a:pPr algn="just"/>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the only reason for learning a foreign language is in order to travel to or work in a foreign country. Others say that these are not the only reasons why someone should learn a foreign language. Discuss both these views and give your own opinion.</a:t>
            </a:r>
            <a:r>
              <a:rPr 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C11T3</a:t>
            </a:r>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a:p>
            <a:pPr algn="just"/>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5" name="文本框 4"/>
          <p:cNvSpPr txBox="1"/>
          <p:nvPr/>
        </p:nvSpPr>
        <p:spPr>
          <a:xfrm>
            <a:off x="418465" y="2366010"/>
            <a:ext cx="11355705" cy="2245360"/>
          </a:xfrm>
          <a:prstGeom prst="rect">
            <a:avLst/>
          </a:prstGeom>
          <a:noFill/>
        </p:spPr>
        <p:txBody>
          <a:bodyPr wrap="square" rtlCol="0" anchor="t">
            <a:spAutoFit/>
          </a:bodyPr>
          <a:p>
            <a:pPr algn="just"/>
            <a:r>
              <a:rPr lang="zh-CN" altLang="en-US" sz="2000">
                <a:latin typeface="微软雅黑" charset="0"/>
                <a:ea typeface="微软雅黑" charset="0"/>
                <a:cs typeface="微软雅黑" charset="0"/>
              </a:rPr>
              <a:t>（主体段</a:t>
            </a:r>
            <a:r>
              <a:rPr lang="en-US" altLang="zh-CN" sz="2000">
                <a:latin typeface="微软雅黑" charset="0"/>
                <a:ea typeface="微软雅黑" charset="0"/>
                <a:cs typeface="微软雅黑" charset="0"/>
              </a:rPr>
              <a:t>1 </a:t>
            </a:r>
            <a:r>
              <a:rPr lang="zh-CN" altLang="en-US" sz="2000">
                <a:latin typeface="微软雅黑" charset="0"/>
                <a:ea typeface="微软雅黑" charset="0"/>
                <a:cs typeface="微软雅黑" charset="0"/>
              </a:rPr>
              <a:t>他人观点</a:t>
            </a:r>
            <a:r>
              <a:rPr lang="en-US" altLang="zh-CN" sz="2000">
                <a:latin typeface="微软雅黑" charset="0"/>
                <a:ea typeface="微软雅黑" charset="0"/>
                <a:cs typeface="微软雅黑" charset="0"/>
              </a:rPr>
              <a:t>+</a:t>
            </a:r>
            <a:r>
              <a:rPr lang="zh-CN" altLang="en-US" sz="2000">
                <a:latin typeface="微软雅黑" charset="0"/>
                <a:ea typeface="微软雅黑" charset="0"/>
                <a:cs typeface="微软雅黑" charset="0"/>
              </a:rPr>
              <a:t>反驳）</a:t>
            </a:r>
            <a:endParaRPr lang="zh-CN" altLang="en-US" sz="2000">
              <a:latin typeface="微软雅黑" charset="0"/>
              <a:ea typeface="微软雅黑" charset="0"/>
              <a:cs typeface="微软雅黑" charset="0"/>
            </a:endParaRPr>
          </a:p>
          <a:p>
            <a:pPr algn="just"/>
            <a:r>
              <a:rPr lang="zh-CN" altLang="en-US" sz="2000">
                <a:latin typeface="微软雅黑" charset="0"/>
                <a:ea typeface="微软雅黑" charset="0"/>
                <a:cs typeface="微软雅黑" charset="0"/>
              </a:rPr>
              <a:t>Nowadays, learning a new language for the purpose of working in other countries seems to become popular. Adults in need of money or</a:t>
            </a:r>
            <a:r>
              <a:rPr lang="en-US" altLang="zh-CN" sz="2000">
                <a:latin typeface="微软雅黑" charset="0"/>
                <a:ea typeface="微软雅黑" charset="0"/>
                <a:cs typeface="微软雅黑" charset="0"/>
              </a:rPr>
              <a:t> </a:t>
            </a:r>
            <a:r>
              <a:rPr lang="zh-CN" altLang="en-US" sz="2000">
                <a:latin typeface="微软雅黑" charset="0"/>
                <a:ea typeface="微软雅黑" charset="0"/>
                <a:cs typeface="微软雅黑" charset="0"/>
              </a:rPr>
              <a:t>not, recognition are trying to pursue their happiness far away from home.</a:t>
            </a:r>
            <a:r>
              <a:rPr lang="zh-CN" altLang="en-US" sz="2000" b="1">
                <a:latin typeface="微软雅黑" charset="0"/>
                <a:ea typeface="微软雅黑" charset="0"/>
                <a:cs typeface="微软雅黑" charset="0"/>
              </a:rPr>
              <a:t> </a:t>
            </a:r>
            <a:r>
              <a:rPr lang="en-US" altLang="zh-CN" sz="2000" b="1" u="sng">
                <a:latin typeface="微软雅黑" charset="0"/>
                <a:ea typeface="微软雅黑" charset="0"/>
                <a:cs typeface="微软雅黑" charset="0"/>
              </a:rPr>
              <a:t>Also</a:t>
            </a:r>
            <a:r>
              <a:rPr lang="zh-CN" altLang="en-US" sz="2000" b="1" u="sng">
                <a:latin typeface="微软雅黑" charset="0"/>
                <a:ea typeface="微软雅黑" charset="0"/>
                <a:cs typeface="微软雅黑" charset="0"/>
              </a:rPr>
              <a:t>, the hey days of employers looking only for capable people have gone. It seems that today’s employers are looking not only for multi-skilled employees, but they also want people who know more than their mother tongue. Sonner or later, those who omitted learning more are prone to become jobless.</a:t>
            </a:r>
            <a:endParaRPr lang="zh-CN" altLang="en-US" sz="2000" b="1" u="sng">
              <a:latin typeface="微软雅黑" charset="0"/>
              <a:ea typeface="微软雅黑" charset="0"/>
              <a:cs typeface="微软雅黑" charset="0"/>
            </a:endParaRPr>
          </a:p>
        </p:txBody>
      </p:sp>
      <p:sp>
        <p:nvSpPr>
          <p:cNvPr id="2" name="文本框 1"/>
          <p:cNvSpPr txBox="1"/>
          <p:nvPr/>
        </p:nvSpPr>
        <p:spPr>
          <a:xfrm>
            <a:off x="4269105" y="249555"/>
            <a:ext cx="3596005" cy="368300"/>
          </a:xfrm>
          <a:prstGeom prst="rect">
            <a:avLst/>
          </a:prstGeom>
          <a:noFill/>
        </p:spPr>
        <p:txBody>
          <a:bodyPr wrap="none" rtlCol="0" anchor="t">
            <a:spAutoFit/>
          </a:bodyPr>
          <a:p>
            <a:r>
              <a:rPr lang="en-US" altLang="zh-CN" b="1" dirty="0">
                <a:latin typeface="微软雅黑" charset="0"/>
                <a:ea typeface="微软雅黑" charset="0"/>
                <a:sym typeface="+mn-ea"/>
              </a:rPr>
              <a:t>3.</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（有偏向）</a:t>
            </a:r>
            <a:endParaRPr lang="zh-CN" altLang="en-US"/>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630045"/>
          </a:xfrm>
          <a:prstGeom prst="rect">
            <a:avLst/>
          </a:prstGeom>
          <a:noFill/>
        </p:spPr>
        <p:txBody>
          <a:bodyPr wrap="square" rtlCol="0" anchor="t">
            <a:spAutoFit/>
            <a:scene3d>
              <a:camera prst="orthographicFront"/>
              <a:lightRig rig="threePt" dir="t"/>
            </a:scene3d>
          </a:bodyPr>
          <a:p>
            <a:pPr algn="just"/>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the only reason for learning a foreign language is in order to travel to or work in a foreign country. Others say that these are not the only reasons why someone should learn a foreign language. Discuss both these views and give your own opinion.</a:t>
            </a:r>
            <a:r>
              <a:rPr 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C11T3</a:t>
            </a:r>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a:p>
            <a:pPr algn="just"/>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5" name="文本框 4"/>
          <p:cNvSpPr txBox="1"/>
          <p:nvPr/>
        </p:nvSpPr>
        <p:spPr>
          <a:xfrm>
            <a:off x="418465" y="2366010"/>
            <a:ext cx="11355705" cy="2245360"/>
          </a:xfrm>
          <a:prstGeom prst="rect">
            <a:avLst/>
          </a:prstGeom>
          <a:noFill/>
        </p:spPr>
        <p:txBody>
          <a:bodyPr wrap="square" rtlCol="0" anchor="t">
            <a:spAutoFit/>
          </a:bodyPr>
          <a:p>
            <a:pPr algn="just"/>
            <a:r>
              <a:rPr lang="zh-CN" altLang="en-US" sz="2000">
                <a:latin typeface="微软雅黑" charset="0"/>
                <a:ea typeface="微软雅黑" charset="0"/>
                <a:cs typeface="微软雅黑" charset="0"/>
              </a:rPr>
              <a:t>（主体段</a:t>
            </a:r>
            <a:r>
              <a:rPr lang="en-US" altLang="zh-CN" sz="2000">
                <a:latin typeface="微软雅黑" charset="0"/>
                <a:ea typeface="微软雅黑" charset="0"/>
                <a:cs typeface="微软雅黑" charset="0"/>
              </a:rPr>
              <a:t>2</a:t>
            </a:r>
            <a:r>
              <a:rPr lang="zh-CN" altLang="en-US" sz="2000">
                <a:latin typeface="微软雅黑" charset="0"/>
                <a:ea typeface="微软雅黑" charset="0"/>
                <a:cs typeface="微软雅黑" charset="0"/>
              </a:rPr>
              <a:t>）</a:t>
            </a:r>
            <a:endParaRPr lang="zh-CN" altLang="en-US" sz="2000">
              <a:latin typeface="微软雅黑" charset="0"/>
              <a:ea typeface="微软雅黑" charset="0"/>
              <a:cs typeface="微软雅黑" charset="0"/>
            </a:endParaRPr>
          </a:p>
          <a:p>
            <a:pPr algn="just"/>
            <a:r>
              <a:rPr lang="zh-CN" altLang="en-US" sz="2000" b="1">
                <a:latin typeface="微软雅黑" charset="0"/>
                <a:ea typeface="微软雅黑" charset="0"/>
                <a:cs typeface="微软雅黑" charset="0"/>
              </a:rPr>
              <a:t>However, to my mind, a new language should not be learned just for travelling or working in a foreign country. </a:t>
            </a:r>
            <a:r>
              <a:rPr lang="zh-CN" altLang="en-US" sz="2000">
                <a:latin typeface="微软雅黑" charset="0"/>
                <a:ea typeface="微软雅黑" charset="0"/>
                <a:cs typeface="微软雅黑" charset="0"/>
              </a:rPr>
              <a:t>A foreign language should help the learner broaden his mind. By this I mean that the new language should and will allow us to understand more about the world itself, and maybe our ancestors’ ways of thinking and acting. Needless to say, knowing another language will help us when it comes to understanding the human race, because language is the first poem of a country.</a:t>
            </a:r>
            <a:endParaRPr lang="zh-CN" altLang="en-US" sz="2000">
              <a:latin typeface="微软雅黑" charset="0"/>
              <a:ea typeface="微软雅黑" charset="0"/>
              <a:cs typeface="微软雅黑" charset="0"/>
            </a:endParaRPr>
          </a:p>
        </p:txBody>
      </p:sp>
      <p:sp>
        <p:nvSpPr>
          <p:cNvPr id="2" name="文本框 1"/>
          <p:cNvSpPr txBox="1"/>
          <p:nvPr/>
        </p:nvSpPr>
        <p:spPr>
          <a:xfrm>
            <a:off x="4269105" y="249555"/>
            <a:ext cx="3596005" cy="368300"/>
          </a:xfrm>
          <a:prstGeom prst="rect">
            <a:avLst/>
          </a:prstGeom>
          <a:noFill/>
        </p:spPr>
        <p:txBody>
          <a:bodyPr wrap="none" rtlCol="0" anchor="t">
            <a:spAutoFit/>
          </a:bodyPr>
          <a:p>
            <a:r>
              <a:rPr lang="en-US" altLang="zh-CN" b="1" dirty="0">
                <a:latin typeface="微软雅黑" charset="0"/>
                <a:ea typeface="微软雅黑" charset="0"/>
                <a:sym typeface="+mn-ea"/>
              </a:rPr>
              <a:t>3.</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（有偏向）</a:t>
            </a:r>
            <a:endParaRPr lang="zh-CN" altLang="en-US"/>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630045"/>
          </a:xfrm>
          <a:prstGeom prst="rect">
            <a:avLst/>
          </a:prstGeom>
          <a:noFill/>
        </p:spPr>
        <p:txBody>
          <a:bodyPr wrap="square" rtlCol="0" anchor="t">
            <a:spAutoFit/>
            <a:scene3d>
              <a:camera prst="orthographicFront"/>
              <a:lightRig rig="threePt" dir="t"/>
            </a:scene3d>
          </a:bodyPr>
          <a:p>
            <a:pPr algn="just"/>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the only reason for learning a foreign language is in order to travel to or work in a foreign country. Others say that these are not the only reasons why someone should learn a foreign language. Discuss both these views and give your own opinion.</a:t>
            </a:r>
            <a:r>
              <a:rPr 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C11T3</a:t>
            </a:r>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a:p>
            <a:pPr algn="just"/>
            <a:endParaRPr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5" name="文本框 4"/>
          <p:cNvSpPr txBox="1"/>
          <p:nvPr/>
        </p:nvSpPr>
        <p:spPr>
          <a:xfrm>
            <a:off x="418465" y="2366010"/>
            <a:ext cx="11355705" cy="1322070"/>
          </a:xfrm>
          <a:prstGeom prst="rect">
            <a:avLst/>
          </a:prstGeom>
          <a:noFill/>
        </p:spPr>
        <p:txBody>
          <a:bodyPr wrap="square" rtlCol="0" anchor="t">
            <a:spAutoFit/>
          </a:bodyPr>
          <a:p>
            <a:pPr algn="just"/>
            <a:r>
              <a:rPr lang="zh-CN" altLang="en-US" sz="2000">
                <a:latin typeface="微软雅黑" charset="0"/>
                <a:ea typeface="微软雅黑" charset="0"/>
                <a:cs typeface="微软雅黑" charset="0"/>
              </a:rPr>
              <a:t>（</a:t>
            </a:r>
            <a:r>
              <a:rPr lang="zh-CN" altLang="en-US" sz="2000">
                <a:latin typeface="微软雅黑" charset="0"/>
                <a:ea typeface="微软雅黑" charset="0"/>
                <a:cs typeface="微软雅黑" charset="0"/>
              </a:rPr>
              <a:t>结尾段）</a:t>
            </a:r>
            <a:endParaRPr lang="zh-CN" altLang="en-US" sz="2000">
              <a:latin typeface="微软雅黑" charset="0"/>
              <a:ea typeface="微软雅黑" charset="0"/>
              <a:cs typeface="微软雅黑" charset="0"/>
            </a:endParaRPr>
          </a:p>
          <a:p>
            <a:pPr algn="just"/>
            <a:r>
              <a:rPr lang="zh-CN" altLang="en-US" sz="2000">
                <a:latin typeface="微软雅黑" charset="0"/>
                <a:ea typeface="微软雅黑" charset="0"/>
                <a:cs typeface="微软雅黑" charset="0"/>
              </a:rPr>
              <a:t>All of this being said, I believe that learning a different language should be not only for satisfying our physical needs, like money, but also our moral needs, because never before had such a big thirst for knowledge been displayed. </a:t>
            </a:r>
            <a:endParaRPr lang="zh-CN" altLang="en-US" sz="2000">
              <a:latin typeface="微软雅黑" charset="0"/>
              <a:ea typeface="微软雅黑" charset="0"/>
              <a:cs typeface="微软雅黑" charset="0"/>
            </a:endParaRPr>
          </a:p>
        </p:txBody>
      </p:sp>
      <p:sp>
        <p:nvSpPr>
          <p:cNvPr id="2" name="文本框 1"/>
          <p:cNvSpPr txBox="1"/>
          <p:nvPr/>
        </p:nvSpPr>
        <p:spPr>
          <a:xfrm>
            <a:off x="4269105" y="249555"/>
            <a:ext cx="3596005" cy="368300"/>
          </a:xfrm>
          <a:prstGeom prst="rect">
            <a:avLst/>
          </a:prstGeom>
          <a:noFill/>
        </p:spPr>
        <p:txBody>
          <a:bodyPr wrap="none" rtlCol="0" anchor="t">
            <a:spAutoFit/>
          </a:bodyPr>
          <a:p>
            <a:r>
              <a:rPr lang="en-US" altLang="zh-CN" b="1" dirty="0">
                <a:latin typeface="微软雅黑" charset="0"/>
                <a:ea typeface="微软雅黑" charset="0"/>
                <a:sym typeface="+mn-ea"/>
              </a:rPr>
              <a:t>3.</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（有偏向）</a:t>
            </a:r>
            <a:endParaRPr lang="zh-CN" altLang="en-US"/>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1433830" y="1305560"/>
            <a:ext cx="9543415" cy="1783715"/>
          </a:xfrm>
          <a:prstGeom prst="rect">
            <a:avLst/>
          </a:prstGeom>
          <a:noFill/>
        </p:spPr>
        <p:txBody>
          <a:bodyPr wrap="square" rtlCol="0" anchor="t">
            <a:spAutoFit/>
          </a:bodyPr>
          <a:p>
            <a:pPr algn="just"/>
            <a:r>
              <a:rPr lang="zh-CN" altLang="en-US" sz="2000" b="1">
                <a:latin typeface="微软雅黑" charset="0"/>
                <a:ea typeface="微软雅黑" charset="0"/>
                <a:cs typeface="微软雅黑" charset="0"/>
              </a:rPr>
              <a:t>文章框架性句子仿写对应练习题：</a:t>
            </a:r>
            <a:endParaRPr lang="zh-CN" altLang="en-US" sz="2000" b="1">
              <a:latin typeface="微软雅黑" charset="0"/>
              <a:ea typeface="微软雅黑" charset="0"/>
              <a:cs typeface="微软雅黑" charset="0"/>
            </a:endParaRPr>
          </a:p>
          <a:p>
            <a:pPr algn="just"/>
            <a:endParaRPr lang="zh-CN" altLang="en-US">
              <a:latin typeface="微软雅黑" charset="0"/>
              <a:ea typeface="微软雅黑" charset="0"/>
              <a:cs typeface="微软雅黑" charset="0"/>
            </a:endParaRPr>
          </a:p>
          <a:p>
            <a:pPr algn="just"/>
            <a:r>
              <a:rPr lang="zh-CN" altLang="en-US">
                <a:latin typeface="微软雅黑" charset="0"/>
                <a:ea typeface="微软雅黑" charset="0"/>
                <a:cs typeface="微软雅黑" charset="0"/>
              </a:rPr>
              <a:t>2022.01.20 全球化/双边型</a:t>
            </a:r>
            <a:endParaRPr lang="zh-CN" altLang="en-US">
              <a:latin typeface="微软雅黑" charset="0"/>
              <a:ea typeface="微软雅黑" charset="0"/>
              <a:cs typeface="微软雅黑" charset="0"/>
            </a:endParaRPr>
          </a:p>
          <a:p>
            <a:pPr algn="just"/>
            <a:r>
              <a:rPr lang="zh-CN" altLang="en-US">
                <a:latin typeface="微软雅黑" charset="0"/>
                <a:ea typeface="微软雅黑" charset="0"/>
                <a:cs typeface="微软雅黑" charset="0"/>
              </a:rPr>
              <a:t>Some people think the increasing business and cultural contact between countries brings many positive effects. Others say it causes the loss of national identities. Discuss both views and give your own opinion.</a:t>
            </a:r>
            <a:endParaRPr lang="zh-CN" altLang="en-US">
              <a:latin typeface="微软雅黑" charset="0"/>
              <a:ea typeface="微软雅黑" charset="0"/>
              <a:cs typeface="微软雅黑" charset="0"/>
            </a:endParaRPr>
          </a:p>
        </p:txBody>
      </p:sp>
      <p:sp>
        <p:nvSpPr>
          <p:cNvPr id="2" name="文本框 1"/>
          <p:cNvSpPr txBox="1"/>
          <p:nvPr/>
        </p:nvSpPr>
        <p:spPr>
          <a:xfrm>
            <a:off x="4269105" y="249555"/>
            <a:ext cx="3596005" cy="368300"/>
          </a:xfrm>
          <a:prstGeom prst="rect">
            <a:avLst/>
          </a:prstGeom>
          <a:noFill/>
        </p:spPr>
        <p:txBody>
          <a:bodyPr wrap="none" rtlCol="0" anchor="t">
            <a:spAutoFit/>
          </a:bodyPr>
          <a:p>
            <a:r>
              <a:rPr lang="en-US" altLang="zh-CN" b="1" dirty="0">
                <a:latin typeface="微软雅黑" charset="0"/>
                <a:ea typeface="微软雅黑" charset="0"/>
                <a:sym typeface="+mn-ea"/>
              </a:rPr>
              <a:t>3.</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（有偏向）</a:t>
            </a:r>
            <a:endParaRPr lang="zh-CN" alt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圆角矩形 6"/>
          <p:cNvSpPr/>
          <p:nvPr/>
        </p:nvSpPr>
        <p:spPr>
          <a:xfrm>
            <a:off x="5136069" y="3830518"/>
            <a:ext cx="2351923" cy="932931"/>
          </a:xfrm>
          <a:prstGeom prst="roundRect">
            <a:avLst/>
          </a:prstGeom>
          <a:solidFill>
            <a:schemeClr val="accent1">
              <a:lumMod val="5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800" b="1" dirty="0"/>
          </a:p>
          <a:p>
            <a:pPr algn="ctr"/>
            <a:r>
              <a:rPr lang="zh-CN" altLang="en-US" sz="2400" b="1" dirty="0"/>
              <a:t>报告类</a:t>
            </a:r>
            <a:endParaRPr lang="zh-CN" altLang="en-US" sz="2400" b="1" dirty="0"/>
          </a:p>
          <a:p>
            <a:pPr algn="ctr"/>
            <a:r>
              <a:rPr lang="en-US" altLang="zh-CN" sz="2400" b="1" dirty="0"/>
              <a:t>Report</a:t>
            </a:r>
            <a:endParaRPr lang="en-US" altLang="zh-CN" sz="2400" b="1" dirty="0"/>
          </a:p>
          <a:p>
            <a:pPr algn="ctr"/>
            <a:endParaRPr lang="en-US" altLang="zh-CN" sz="3200" b="1" dirty="0"/>
          </a:p>
        </p:txBody>
      </p:sp>
      <p:sp>
        <p:nvSpPr>
          <p:cNvPr id="8" name="圆角矩形 7"/>
          <p:cNvSpPr/>
          <p:nvPr/>
        </p:nvSpPr>
        <p:spPr>
          <a:xfrm>
            <a:off x="5197240" y="2259440"/>
            <a:ext cx="2160351" cy="944810"/>
          </a:xfrm>
          <a:prstGeom prst="roundRect">
            <a:avLst/>
          </a:prstGeom>
          <a:solidFill>
            <a:srgbClr val="0070C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3200" b="1" dirty="0"/>
          </a:p>
          <a:p>
            <a:pPr algn="ctr"/>
            <a:r>
              <a:rPr lang="zh-CN" altLang="en-US" sz="2400" b="1" dirty="0"/>
              <a:t>讨论类</a:t>
            </a:r>
            <a:r>
              <a:rPr lang="en-US" altLang="zh-CN" sz="2000" b="1" dirty="0"/>
              <a:t>Argumentation</a:t>
            </a:r>
            <a:endParaRPr lang="en-US" altLang="zh-CN" sz="2000" b="1" dirty="0"/>
          </a:p>
          <a:p>
            <a:pPr algn="ctr"/>
            <a:endParaRPr lang="zh-CN" altLang="en-US" sz="3200" b="1" dirty="0"/>
          </a:p>
        </p:txBody>
      </p:sp>
      <p:sp>
        <p:nvSpPr>
          <p:cNvPr id="11" name="左大括号 10"/>
          <p:cNvSpPr/>
          <p:nvPr/>
        </p:nvSpPr>
        <p:spPr>
          <a:xfrm>
            <a:off x="4851570" y="2607877"/>
            <a:ext cx="184355" cy="3345446"/>
          </a:xfrm>
          <a:prstGeom prst="leftBrace">
            <a:avLst/>
          </a:prstGeom>
          <a:ln w="31750"/>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p>
            <a:pPr algn="ctr"/>
            <a:endParaRPr lang="zh-CN" altLang="en-US" sz="135"/>
          </a:p>
        </p:txBody>
      </p:sp>
      <p:sp>
        <p:nvSpPr>
          <p:cNvPr id="12" name="左大括号 11"/>
          <p:cNvSpPr/>
          <p:nvPr/>
        </p:nvSpPr>
        <p:spPr>
          <a:xfrm>
            <a:off x="7588137" y="1490079"/>
            <a:ext cx="220322" cy="2385042"/>
          </a:xfrm>
          <a:prstGeom prst="leftBrace">
            <a:avLst>
              <a:gd name="adj1" fmla="val 4537"/>
              <a:gd name="adj2" fmla="val 50000"/>
            </a:avLst>
          </a:prstGeom>
          <a:ln w="31750"/>
          <a:effectLst>
            <a:outerShdw blurRad="50800" dist="38100" dir="2700000" algn="tl" rotWithShape="0">
              <a:prstClr val="black">
                <a:alpha val="40000"/>
              </a:prstClr>
            </a:outerShdw>
          </a:effectLst>
        </p:spPr>
        <p:style>
          <a:lnRef idx="1">
            <a:schemeClr val="accent2"/>
          </a:lnRef>
          <a:fillRef idx="0">
            <a:schemeClr val="accent2"/>
          </a:fillRef>
          <a:effectRef idx="0">
            <a:schemeClr val="accent2"/>
          </a:effectRef>
          <a:fontRef idx="minor">
            <a:schemeClr val="tx1"/>
          </a:fontRef>
        </p:style>
        <p:txBody>
          <a:bodyPr rtlCol="0" anchor="ctr"/>
          <a:p>
            <a:pPr algn="ctr"/>
            <a:endParaRPr lang="zh-CN" altLang="en-US" sz="135"/>
          </a:p>
        </p:txBody>
      </p:sp>
      <p:sp>
        <p:nvSpPr>
          <p:cNvPr id="13" name="圆角矩形 12"/>
          <p:cNvSpPr/>
          <p:nvPr/>
        </p:nvSpPr>
        <p:spPr>
          <a:xfrm>
            <a:off x="7918620" y="3433568"/>
            <a:ext cx="2445053" cy="739501"/>
          </a:xfrm>
          <a:prstGeom prst="roundRect">
            <a:avLst/>
          </a:pr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dirty="0"/>
              <a:t>讨论利弊</a:t>
            </a:r>
            <a:endParaRPr lang="zh-CN" altLang="en-US" sz="2800" dirty="0"/>
          </a:p>
        </p:txBody>
      </p:sp>
      <p:sp>
        <p:nvSpPr>
          <p:cNvPr id="14" name="圆角矩形 13"/>
          <p:cNvSpPr/>
          <p:nvPr/>
        </p:nvSpPr>
        <p:spPr>
          <a:xfrm>
            <a:off x="7911193" y="1201536"/>
            <a:ext cx="2459907" cy="739501"/>
          </a:xfrm>
          <a:prstGeom prst="roundRect">
            <a:avLst/>
          </a:pr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dirty="0"/>
              <a:t>同不同意</a:t>
            </a:r>
            <a:endParaRPr lang="zh-CN" altLang="en-US" sz="2800" dirty="0"/>
          </a:p>
        </p:txBody>
      </p:sp>
      <p:sp>
        <p:nvSpPr>
          <p:cNvPr id="15" name="圆角矩形 14"/>
          <p:cNvSpPr/>
          <p:nvPr/>
        </p:nvSpPr>
        <p:spPr>
          <a:xfrm>
            <a:off x="7908490" y="2317887"/>
            <a:ext cx="2638734" cy="739895"/>
          </a:xfrm>
          <a:prstGeom prst="roundRect">
            <a:avLst/>
          </a:prstGeom>
          <a:solidFill>
            <a:srgbClr val="0070C0"/>
          </a:solidFill>
          <a:ln>
            <a:solidFill>
              <a:srgbClr val="0070C0"/>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dirty="0"/>
              <a:t>讨论两个观点</a:t>
            </a:r>
            <a:endParaRPr lang="zh-CN" altLang="en-US" sz="2800" dirty="0"/>
          </a:p>
        </p:txBody>
      </p:sp>
      <p:sp>
        <p:nvSpPr>
          <p:cNvPr id="16" name="圆角矩形 15"/>
          <p:cNvSpPr/>
          <p:nvPr/>
        </p:nvSpPr>
        <p:spPr>
          <a:xfrm>
            <a:off x="5196951" y="5391754"/>
            <a:ext cx="2494819" cy="944763"/>
          </a:xfrm>
          <a:prstGeom prst="roundRect">
            <a:avLst/>
          </a:prstGeom>
          <a:solidFill>
            <a:srgbClr val="7030A0"/>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en-US" altLang="zh-CN" sz="2800" b="1" dirty="0"/>
          </a:p>
          <a:p>
            <a:pPr algn="ctr"/>
            <a:r>
              <a:rPr lang="zh-CN" altLang="en-US" sz="2400" b="1" dirty="0"/>
              <a:t>结合类</a:t>
            </a:r>
            <a:endParaRPr lang="en-US" altLang="zh-CN" sz="2400" b="1" dirty="0"/>
          </a:p>
          <a:p>
            <a:pPr algn="ctr"/>
            <a:r>
              <a:rPr lang="en-US" altLang="zh-CN" sz="2400" b="1" dirty="0"/>
              <a:t>Combination</a:t>
            </a:r>
            <a:endParaRPr lang="en-US" altLang="zh-CN" sz="2400" b="1" dirty="0"/>
          </a:p>
          <a:p>
            <a:pPr algn="ctr"/>
            <a:endParaRPr lang="zh-CN" altLang="en-US" sz="3200" b="1" dirty="0"/>
          </a:p>
        </p:txBody>
      </p:sp>
      <p:sp>
        <p:nvSpPr>
          <p:cNvPr id="18" name="圆角矩形 13"/>
          <p:cNvSpPr/>
          <p:nvPr/>
        </p:nvSpPr>
        <p:spPr>
          <a:xfrm>
            <a:off x="2133396" y="3910849"/>
            <a:ext cx="2459907" cy="739501"/>
          </a:xfrm>
          <a:prstGeom prst="roundRect">
            <a:avLst/>
          </a:prstGeom>
          <a:solidFill>
            <a:schemeClr val="tx1">
              <a:lumMod val="65000"/>
              <a:lumOff val="35000"/>
            </a:schemeClr>
          </a:solidFill>
          <a:ln>
            <a:solidFill>
              <a:schemeClr val="tx1">
                <a:lumMod val="65000"/>
                <a:lumOff val="35000"/>
              </a:schemeClr>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p>
            <a:pPr algn="ctr"/>
            <a:r>
              <a:rPr lang="zh-CN" altLang="en-US" sz="2800" dirty="0"/>
              <a:t>大作文题型</a:t>
            </a:r>
            <a:endParaRPr lang="zh-CN" altLang="en-US" sz="2800" dirty="0"/>
          </a:p>
        </p:txBody>
      </p:sp>
      <p:sp>
        <p:nvSpPr>
          <p:cNvPr id="2" name="矩形 1"/>
          <p:cNvSpPr/>
          <p:nvPr/>
        </p:nvSpPr>
        <p:spPr>
          <a:xfrm>
            <a:off x="5159326" y="2132439"/>
            <a:ext cx="2304534" cy="1224344"/>
          </a:xfrm>
          <a:prstGeom prst="rect">
            <a:avLst/>
          </a:prstGeom>
          <a:noFill/>
          <a:ln w="28575" cmpd="sng">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
          </a:p>
        </p:txBody>
      </p:sp>
      <p:sp>
        <p:nvSpPr>
          <p:cNvPr id="3" name="矩形 2"/>
          <p:cNvSpPr/>
          <p:nvPr>
            <p:custDataLst>
              <p:tags r:id="rId1"/>
            </p:custDataLst>
          </p:nvPr>
        </p:nvSpPr>
        <p:spPr>
          <a:xfrm>
            <a:off x="7956948" y="2215168"/>
            <a:ext cx="2626882" cy="945610"/>
          </a:xfrm>
          <a:prstGeom prst="rect">
            <a:avLst/>
          </a:prstGeom>
          <a:noFill/>
          <a:ln w="28575" cmpd="sng">
            <a:solidFill>
              <a:srgbClr val="FF505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p>
            <a:pPr algn="ctr"/>
            <a:endParaRPr lang="zh-CN" altLang="en-US" sz="135"/>
          </a:p>
        </p:txBody>
      </p:sp>
    </p:spTree>
    <p:custDataLst>
      <p:tags r:id="rId2"/>
    </p:custDataLst>
  </p:cSld>
  <p:clrMapOvr>
    <a:masterClrMapping/>
  </p:clrMapOvr>
  <p:timing>
    <p:tnLst>
      <p:par>
        <p:cTn id="1" dur="indefinite" restart="never" nodeType="tmRoot"/>
      </p:par>
    </p:tnLst>
    <p:bldLst>
      <p:bldP spid="7" grpId="0" bldLvl="0" animBg="1"/>
      <p:bldP spid="8" grpId="0" bldLvl="0" animBg="1"/>
      <p:bldP spid="11" grpId="0" bldLvl="0" animBg="1"/>
      <p:bldP spid="12" grpId="0" bldLvl="0" animBg="1"/>
      <p:bldP spid="13" grpId="0" bldLvl="0" animBg="1"/>
      <p:bldP spid="14" grpId="0" bldLvl="0" animBg="1"/>
      <p:bldP spid="15" grpId="0" bldLvl="0" animBg="1"/>
      <p:bldP spid="16" grpId="0" bldLvl="0" animBg="1"/>
      <p:bldP spid="18" grpId="0" bldLvl="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6" name="文本框 5"/>
          <p:cNvSpPr txBox="1"/>
          <p:nvPr/>
        </p:nvSpPr>
        <p:spPr>
          <a:xfrm>
            <a:off x="995045" y="2275840"/>
            <a:ext cx="9859010" cy="2522855"/>
          </a:xfrm>
          <a:prstGeom prst="rect">
            <a:avLst/>
          </a:prstGeom>
          <a:noFill/>
        </p:spPr>
        <p:txBody>
          <a:bodyPr wrap="square" rtlCol="0" anchor="t">
            <a:spAutoFit/>
          </a:bodyPr>
          <a:p>
            <a:pPr algn="just"/>
            <a:r>
              <a:rPr lang="en-US" altLang="zh-CN" sz="3200" b="1">
                <a:latin typeface="微软雅黑" charset="0"/>
                <a:ea typeface="微软雅黑" charset="0"/>
                <a:cs typeface="微软雅黑" charset="0"/>
              </a:rPr>
              <a:t>homework </a:t>
            </a:r>
            <a:endParaRPr lang="en-US" altLang="zh-CN" sz="3200" b="1">
              <a:latin typeface="微软雅黑" charset="0"/>
              <a:ea typeface="微软雅黑" charset="0"/>
              <a:cs typeface="微软雅黑" charset="0"/>
            </a:endParaRPr>
          </a:p>
          <a:p>
            <a:pPr algn="just"/>
            <a:endParaRPr lang="en-US" altLang="zh-CN">
              <a:latin typeface="微软雅黑" charset="0"/>
              <a:ea typeface="微软雅黑" charset="0"/>
              <a:cs typeface="微软雅黑" charset="0"/>
            </a:endParaRPr>
          </a:p>
          <a:p>
            <a:pPr algn="just"/>
            <a:r>
              <a:rPr lang="zh-CN" altLang="en-US">
                <a:latin typeface="微软雅黑" charset="0"/>
                <a:ea typeface="微软雅黑" charset="0"/>
                <a:cs typeface="微软雅黑" charset="0"/>
              </a:rPr>
              <a:t>2020.12.31 职场就业/双边型</a:t>
            </a:r>
            <a:endParaRPr lang="zh-CN" altLang="en-US">
              <a:latin typeface="微软雅黑" charset="0"/>
              <a:ea typeface="微软雅黑" charset="0"/>
              <a:cs typeface="微软雅黑" charset="0"/>
            </a:endParaRPr>
          </a:p>
          <a:p>
            <a:pPr algn="just"/>
            <a:r>
              <a:rPr lang="zh-CN" altLang="en-US">
                <a:latin typeface="微软雅黑" charset="0"/>
                <a:ea typeface="微软雅黑" charset="0"/>
                <a:cs typeface="微软雅黑" charset="0"/>
              </a:rPr>
              <a:t>Directors in organizations receive higher salaries than ordinary workers. Some people think it is necessary but others think it is unfair. Discuss both views and give your opinion.</a:t>
            </a:r>
            <a:endParaRPr lang="zh-CN" altLang="en-US">
              <a:latin typeface="微软雅黑" charset="0"/>
              <a:ea typeface="微软雅黑" charset="0"/>
              <a:cs typeface="微软雅黑" charset="0"/>
            </a:endParaRPr>
          </a:p>
          <a:p>
            <a:pPr algn="just"/>
            <a:endParaRPr lang="zh-CN" altLang="en-US">
              <a:latin typeface="微软雅黑" charset="0"/>
              <a:ea typeface="微软雅黑" charset="0"/>
              <a:cs typeface="微软雅黑" charset="0"/>
            </a:endParaRPr>
          </a:p>
          <a:p>
            <a:pPr algn="just"/>
            <a:endParaRPr lang="zh-CN" altLang="en-US">
              <a:latin typeface="微软雅黑" charset="0"/>
              <a:ea typeface="微软雅黑" charset="0"/>
              <a:cs typeface="微软雅黑"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副标题 4"/>
          <p:cNvSpPr>
            <a:spLocks noGrp="1"/>
          </p:cNvSpPr>
          <p:nvPr>
            <p:ph type="subTitle" idx="1"/>
          </p:nvPr>
        </p:nvSpPr>
        <p:spPr>
          <a:xfrm>
            <a:off x="685165" y="1189355"/>
            <a:ext cx="10668000" cy="3613150"/>
          </a:xfrm>
        </p:spPr>
        <p:txBody>
          <a:bodyPr>
            <a:normAutofit/>
          </a:bodyPr>
          <a:lstStyle/>
          <a:p>
            <a:r>
              <a:rPr lang="zh-CN" altLang="en-US" sz="4000" b="1" dirty="0">
                <a:solidFill>
                  <a:schemeClr val="tx1"/>
                </a:solidFill>
                <a:latin typeface="微软雅黑" charset="0"/>
                <a:ea typeface="微软雅黑" charset="0"/>
              </a:rPr>
              <a:t>学习要点</a:t>
            </a:r>
            <a:endParaRPr lang="zh-CN" altLang="en-US" sz="4000" b="1" dirty="0">
              <a:solidFill>
                <a:schemeClr val="tx1"/>
              </a:solidFill>
              <a:latin typeface="微软雅黑" charset="0"/>
              <a:ea typeface="微软雅黑" charset="0"/>
            </a:endParaRPr>
          </a:p>
          <a:p>
            <a:endParaRPr lang="zh-CN" altLang="en-US" sz="4000" b="1" dirty="0">
              <a:solidFill>
                <a:schemeClr val="tx1"/>
              </a:solidFill>
              <a:latin typeface="微软雅黑" charset="0"/>
              <a:ea typeface="微软雅黑" charset="0"/>
            </a:endParaRPr>
          </a:p>
          <a:p>
            <a:r>
              <a:rPr lang="en-US" altLang="zh-CN" sz="2800" b="1" dirty="0">
                <a:solidFill>
                  <a:schemeClr val="tx1"/>
                </a:solidFill>
                <a:latin typeface="微软雅黑" charset="0"/>
                <a:ea typeface="微软雅黑" charset="0"/>
              </a:rPr>
              <a:t>1.</a:t>
            </a:r>
            <a:r>
              <a:rPr lang="zh-CN" altLang="en-US" sz="2800" b="1" dirty="0">
                <a:solidFill>
                  <a:schemeClr val="tx1"/>
                </a:solidFill>
                <a:latin typeface="微软雅黑" charset="0"/>
                <a:ea typeface="微软雅黑" charset="0"/>
              </a:rPr>
              <a:t>双边讨论类议论文</a:t>
            </a:r>
            <a:r>
              <a:rPr lang="zh-CN" altLang="en-US" sz="2800" b="1" u="sng" dirty="0">
                <a:solidFill>
                  <a:schemeClr val="tx1"/>
                </a:solidFill>
                <a:latin typeface="微软雅黑" charset="0"/>
                <a:ea typeface="微软雅黑" charset="0"/>
              </a:rPr>
              <a:t>题目特征</a:t>
            </a:r>
            <a:endParaRPr lang="zh-CN" altLang="en-US" sz="2800" b="1" u="sng" dirty="0">
              <a:solidFill>
                <a:schemeClr val="tx1"/>
              </a:solidFill>
              <a:latin typeface="微软雅黑" charset="0"/>
              <a:ea typeface="微软雅黑" charset="0"/>
            </a:endParaRPr>
          </a:p>
          <a:p>
            <a:r>
              <a:rPr lang="en-US" altLang="zh-CN" sz="2800" b="1" dirty="0">
                <a:solidFill>
                  <a:schemeClr val="tx1"/>
                </a:solidFill>
                <a:latin typeface="微软雅黑" charset="0"/>
                <a:ea typeface="微软雅黑" charset="0"/>
              </a:rPr>
              <a:t>2.</a:t>
            </a:r>
            <a:r>
              <a:rPr lang="zh-CN" altLang="en-US" sz="2800" b="1" dirty="0">
                <a:solidFill>
                  <a:schemeClr val="tx1"/>
                </a:solidFill>
                <a:latin typeface="微软雅黑" charset="0"/>
                <a:ea typeface="微软雅黑" charset="0"/>
              </a:rPr>
              <a:t>双边讨论类题目分析</a:t>
            </a:r>
            <a:r>
              <a:rPr lang="zh-CN" altLang="en-US" sz="2800" b="1" u="sng" dirty="0">
                <a:solidFill>
                  <a:schemeClr val="tx1"/>
                </a:solidFill>
                <a:latin typeface="微软雅黑" charset="0"/>
                <a:ea typeface="微软雅黑" charset="0"/>
              </a:rPr>
              <a:t>（折中）</a:t>
            </a:r>
            <a:r>
              <a:rPr lang="zh-CN" altLang="en-US" sz="2800" b="1" dirty="0">
                <a:solidFill>
                  <a:schemeClr val="tx1"/>
                </a:solidFill>
                <a:latin typeface="微软雅黑" charset="0"/>
                <a:ea typeface="微软雅黑" charset="0"/>
              </a:rPr>
              <a:t>：思路</a:t>
            </a:r>
            <a:r>
              <a:rPr lang="en-US" altLang="zh-CN" sz="2800" b="1" dirty="0">
                <a:solidFill>
                  <a:schemeClr val="tx1"/>
                </a:solidFill>
                <a:latin typeface="微软雅黑" charset="0"/>
                <a:ea typeface="微软雅黑" charset="0"/>
              </a:rPr>
              <a:t>+</a:t>
            </a:r>
            <a:r>
              <a:rPr lang="zh-CN" altLang="en-US" sz="2800" b="1" dirty="0">
                <a:solidFill>
                  <a:schemeClr val="tx1"/>
                </a:solidFill>
                <a:latin typeface="微软雅黑" charset="0"/>
                <a:ea typeface="微软雅黑" charset="0"/>
              </a:rPr>
              <a:t>语言</a:t>
            </a:r>
            <a:endParaRPr lang="zh-CN" altLang="en-US" sz="2800" b="1" dirty="0">
              <a:solidFill>
                <a:schemeClr val="tx1"/>
              </a:solidFill>
              <a:latin typeface="微软雅黑" charset="0"/>
              <a:ea typeface="微软雅黑" charset="0"/>
            </a:endParaRPr>
          </a:p>
          <a:p>
            <a:r>
              <a:rPr lang="en-US" altLang="zh-CN" sz="2800" b="1" dirty="0">
                <a:solidFill>
                  <a:schemeClr val="tx1"/>
                </a:solidFill>
                <a:latin typeface="微软雅黑" charset="0"/>
                <a:ea typeface="微软雅黑" charset="0"/>
              </a:rPr>
              <a:t>3.</a:t>
            </a:r>
            <a:r>
              <a:rPr lang="zh-CN" altLang="en-US" sz="2800" b="1" dirty="0">
                <a:solidFill>
                  <a:schemeClr val="tx1"/>
                </a:solidFill>
                <a:latin typeface="微软雅黑" charset="0"/>
                <a:ea typeface="微软雅黑" charset="0"/>
                <a:sym typeface="+mn-ea"/>
              </a:rPr>
              <a:t>双边讨论类题目分析</a:t>
            </a:r>
            <a:r>
              <a:rPr lang="zh-CN" altLang="en-US" sz="2800" b="1" u="sng" dirty="0">
                <a:solidFill>
                  <a:schemeClr val="tx1"/>
                </a:solidFill>
                <a:latin typeface="微软雅黑" charset="0"/>
                <a:ea typeface="微软雅黑" charset="0"/>
                <a:sym typeface="+mn-ea"/>
              </a:rPr>
              <a:t>（有偏向）</a:t>
            </a:r>
            <a:r>
              <a:rPr lang="zh-CN" altLang="en-US" sz="2800" b="1" dirty="0">
                <a:solidFill>
                  <a:schemeClr val="tx1"/>
                </a:solidFill>
                <a:latin typeface="微软雅黑" charset="0"/>
                <a:ea typeface="微软雅黑" charset="0"/>
                <a:sym typeface="+mn-ea"/>
              </a:rPr>
              <a:t>：思路</a:t>
            </a:r>
            <a:r>
              <a:rPr lang="en-US" altLang="zh-CN" sz="2800" b="1" dirty="0">
                <a:solidFill>
                  <a:schemeClr val="tx1"/>
                </a:solidFill>
                <a:latin typeface="微软雅黑" charset="0"/>
                <a:ea typeface="微软雅黑" charset="0"/>
                <a:sym typeface="+mn-ea"/>
              </a:rPr>
              <a:t>+</a:t>
            </a:r>
            <a:r>
              <a:rPr lang="zh-CN" altLang="en-US" sz="2800" b="1" dirty="0">
                <a:solidFill>
                  <a:schemeClr val="tx1"/>
                </a:solidFill>
                <a:latin typeface="微软雅黑" charset="0"/>
                <a:ea typeface="微软雅黑" charset="0"/>
                <a:sym typeface="+mn-ea"/>
              </a:rPr>
              <a:t>语言</a:t>
            </a:r>
            <a:endParaRPr lang="zh-CN" altLang="en-US" sz="2800" b="1" dirty="0">
              <a:solidFill>
                <a:schemeClr val="tx1"/>
              </a:solidFill>
              <a:latin typeface="微软雅黑" charset="0"/>
              <a:ea typeface="微软雅黑" charset="0"/>
              <a:sym typeface="+mn-ea"/>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2300605" y="883285"/>
            <a:ext cx="7591425" cy="521970"/>
          </a:xfrm>
          <a:prstGeom prst="rect">
            <a:avLst/>
          </a:prstGeom>
          <a:noFill/>
        </p:spPr>
        <p:txBody>
          <a:bodyPr wrap="square" rtlCol="0" anchor="t">
            <a:spAutoFit/>
          </a:bodyPr>
          <a:p>
            <a:pPr algn="ctr"/>
            <a:r>
              <a:rPr lang="en-US" altLang="zh-CN" sz="2800" b="1" dirty="0">
                <a:latin typeface="微软雅黑" charset="0"/>
                <a:ea typeface="微软雅黑" charset="0"/>
                <a:sym typeface="+mn-ea"/>
              </a:rPr>
              <a:t>1.</a:t>
            </a:r>
            <a:r>
              <a:rPr lang="zh-CN" altLang="en-US" sz="2800" b="1" dirty="0">
                <a:latin typeface="微软雅黑" charset="0"/>
                <a:ea typeface="微软雅黑" charset="0"/>
                <a:sym typeface="+mn-ea"/>
              </a:rPr>
              <a:t>双边讨论类议论文</a:t>
            </a:r>
            <a:r>
              <a:rPr lang="zh-CN" altLang="en-US" sz="2800" b="1" u="sng" dirty="0">
                <a:latin typeface="微软雅黑" charset="0"/>
                <a:ea typeface="微软雅黑" charset="0"/>
                <a:sym typeface="+mn-ea"/>
              </a:rPr>
              <a:t>题目特征</a:t>
            </a:r>
            <a:endParaRPr lang="zh-CN" altLang="en-US" sz="2800" b="1">
              <a:latin typeface="微软雅黑" charset="0"/>
              <a:ea typeface="微软雅黑" charset="0"/>
            </a:endParaRPr>
          </a:p>
        </p:txBody>
      </p:sp>
      <p:sp>
        <p:nvSpPr>
          <p:cNvPr id="5" name="文本框 4"/>
          <p:cNvSpPr txBox="1"/>
          <p:nvPr/>
        </p:nvSpPr>
        <p:spPr>
          <a:xfrm>
            <a:off x="1247140" y="2158365"/>
            <a:ext cx="9698355" cy="2584450"/>
          </a:xfrm>
          <a:prstGeom prst="rect">
            <a:avLst/>
          </a:prstGeom>
          <a:noFill/>
        </p:spPr>
        <p:txBody>
          <a:bodyPr wrap="square" rtlCol="0" anchor="t">
            <a:spAutoFit/>
          </a:bodyPr>
          <a:p>
            <a:pPr algn="just"/>
            <a:r>
              <a:rPr lang="zh-CN" altLang="en-US">
                <a:latin typeface="微软雅黑" charset="0"/>
                <a:ea typeface="微软雅黑" charset="0"/>
                <a:cs typeface="微软雅黑" charset="0"/>
              </a:rPr>
              <a:t>a. Some people say that advertising is extremely successful at persuading us to buy things. Other people think that advertising is so common that we no longer pay attention to it. Discuss both views and give your own opinion.</a:t>
            </a:r>
            <a:r>
              <a:rPr lang="en-US" altLang="zh-CN">
                <a:latin typeface="微软雅黑" charset="0"/>
                <a:ea typeface="微软雅黑" charset="0"/>
                <a:cs typeface="微软雅黑" charset="0"/>
              </a:rPr>
              <a:t> </a:t>
            </a:r>
            <a:r>
              <a:rPr lang="zh-CN" altLang="en-US">
                <a:latin typeface="微软雅黑" charset="0"/>
                <a:ea typeface="微软雅黑" charset="0"/>
                <a:cs typeface="微软雅黑" charset="0"/>
                <a:sym typeface="+mn-ea"/>
              </a:rPr>
              <a:t>C15T3</a:t>
            </a:r>
            <a:endParaRPr lang="zh-CN" altLang="en-US">
              <a:latin typeface="微软雅黑" charset="0"/>
              <a:ea typeface="微软雅黑" charset="0"/>
              <a:cs typeface="微软雅黑" charset="0"/>
            </a:endParaRPr>
          </a:p>
          <a:p>
            <a:pPr algn="just"/>
            <a:endParaRPr lang="zh-CN" altLang="en-US">
              <a:latin typeface="微软雅黑" charset="0"/>
              <a:ea typeface="微软雅黑" charset="0"/>
              <a:cs typeface="微软雅黑" charset="0"/>
            </a:endParaRPr>
          </a:p>
          <a:p>
            <a:pPr algn="just"/>
            <a:endParaRPr lang="zh-CN" altLang="en-US">
              <a:latin typeface="微软雅黑" charset="0"/>
              <a:ea typeface="微软雅黑" charset="0"/>
              <a:cs typeface="微软雅黑" charset="0"/>
            </a:endParaRPr>
          </a:p>
          <a:p>
            <a:pPr algn="just"/>
            <a:r>
              <a:rPr lang="zh-CN" altLang="en-US">
                <a:latin typeface="微软雅黑" charset="0"/>
                <a:ea typeface="微软雅黑" charset="0"/>
                <a:cs typeface="微软雅黑" charset="0"/>
              </a:rPr>
              <a:t>b. Some people say that the only reason for learning a foreign language is in order to travel to or work in a foreign country. Others say that these are not the only reasons why someone should learn a foreign language. Discuss both these views and give your own opinion.</a:t>
            </a:r>
            <a:r>
              <a:rPr lang="en-US" altLang="zh-CN">
                <a:latin typeface="微软雅黑" charset="0"/>
                <a:ea typeface="微软雅黑" charset="0"/>
                <a:cs typeface="微软雅黑" charset="0"/>
              </a:rPr>
              <a:t> </a:t>
            </a:r>
            <a:r>
              <a:rPr lang="zh-CN" altLang="en-US">
                <a:latin typeface="微软雅黑" charset="0"/>
                <a:ea typeface="微软雅黑" charset="0"/>
                <a:cs typeface="微软雅黑" charset="0"/>
                <a:sym typeface="+mn-ea"/>
              </a:rPr>
              <a:t>C11T3</a:t>
            </a:r>
            <a:endParaRPr lang="en-US" altLang="zh-CN">
              <a:latin typeface="微软雅黑" charset="0"/>
              <a:ea typeface="微软雅黑" charset="0"/>
              <a:cs typeface="微软雅黑" charset="0"/>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014730"/>
          </a:xfrm>
          <a:prstGeom prst="rect">
            <a:avLst/>
          </a:prstGeom>
          <a:noFill/>
        </p:spPr>
        <p:txBody>
          <a:bodyPr wrap="square" rtlCol="0" anchor="t">
            <a:spAutoFit/>
          </a:bodyPr>
          <a:p>
            <a:pPr algn="just"/>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advertising is extremely successful at persuading us to buy things. Other people think that advertising is so common that we no longer pay attention to it. Discuss both views and give your own opinion.</a:t>
            </a:r>
            <a:r>
              <a:rPr lang="en-US" altLang="zh-CN"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C15T3</a:t>
            </a:r>
            <a:endPar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2" name="文本框 1"/>
          <p:cNvSpPr txBox="1"/>
          <p:nvPr/>
        </p:nvSpPr>
        <p:spPr>
          <a:xfrm>
            <a:off x="4383405" y="226060"/>
            <a:ext cx="2449830" cy="368300"/>
          </a:xfrm>
          <a:prstGeom prst="rect">
            <a:avLst/>
          </a:prstGeom>
          <a:noFill/>
        </p:spPr>
        <p:txBody>
          <a:bodyPr wrap="none" rtlCol="0" anchor="t">
            <a:spAutoFit/>
          </a:bodyPr>
          <a:p>
            <a:r>
              <a:rPr lang="en-US" altLang="zh-CN" b="1" dirty="0">
                <a:latin typeface="微软雅黑" charset="0"/>
                <a:ea typeface="微软雅黑" charset="0"/>
                <a:sym typeface="+mn-ea"/>
              </a:rPr>
              <a:t>2.</a:t>
            </a:r>
            <a:r>
              <a:rPr lang="zh-CN" altLang="en-US" b="1" dirty="0">
                <a:latin typeface="微软雅黑" charset="0"/>
                <a:ea typeface="微软雅黑" charset="0"/>
                <a:sym typeface="+mn-ea"/>
              </a:rPr>
              <a:t>双边讨论类题目分析</a:t>
            </a:r>
            <a:endParaRPr lang="zh-CN" altLang="en-US"/>
          </a:p>
        </p:txBody>
      </p:sp>
      <p:pic>
        <p:nvPicPr>
          <p:cNvPr id="6" name="图片 5"/>
          <p:cNvPicPr>
            <a:picLocks noChangeAspect="1"/>
          </p:cNvPicPr>
          <p:nvPr/>
        </p:nvPicPr>
        <p:blipFill>
          <a:blip r:embed="rId1"/>
          <a:stretch>
            <a:fillRect/>
          </a:stretch>
        </p:blipFill>
        <p:spPr>
          <a:xfrm>
            <a:off x="865505" y="2243455"/>
            <a:ext cx="3006725" cy="2446020"/>
          </a:xfrm>
          <a:prstGeom prst="rect">
            <a:avLst/>
          </a:prstGeom>
        </p:spPr>
      </p:pic>
      <p:sp>
        <p:nvSpPr>
          <p:cNvPr id="7" name="文本框 6"/>
          <p:cNvSpPr txBox="1"/>
          <p:nvPr/>
        </p:nvSpPr>
        <p:spPr>
          <a:xfrm>
            <a:off x="865505" y="5012690"/>
            <a:ext cx="3006725" cy="1014730"/>
          </a:xfrm>
          <a:prstGeom prst="rect">
            <a:avLst/>
          </a:prstGeom>
          <a:noFill/>
        </p:spPr>
        <p:txBody>
          <a:bodyPr wrap="square" rtlCol="0" anchor="t">
            <a:spAutoFit/>
          </a:bodyPr>
          <a:p>
            <a:r>
              <a:rPr lang="zh-CN" altLang="en-US" sz="2000">
                <a:latin typeface="微软雅黑" charset="0"/>
                <a:ea typeface="微软雅黑" charset="0"/>
                <a:cs typeface="微软雅黑" charset="0"/>
                <a:sym typeface="+mn-ea"/>
              </a:rPr>
              <a:t>messages repeated several times  brainwash people</a:t>
            </a:r>
            <a:endParaRPr lang="zh-CN" altLang="en-US" sz="2000">
              <a:latin typeface="微软雅黑" charset="0"/>
              <a:ea typeface="微软雅黑" charset="0"/>
              <a:cs typeface="微软雅黑" charset="0"/>
              <a:sym typeface="+mn-ea"/>
            </a:endParaRPr>
          </a:p>
        </p:txBody>
      </p:sp>
      <p:pic>
        <p:nvPicPr>
          <p:cNvPr id="8" name="图片 7" descr="0d789500415a190aa8f9866f9e8d0186"/>
          <p:cNvPicPr>
            <a:picLocks noChangeAspect="1"/>
          </p:cNvPicPr>
          <p:nvPr/>
        </p:nvPicPr>
        <p:blipFill>
          <a:blip r:embed="rId2"/>
          <a:srcRect r="25091"/>
          <a:stretch>
            <a:fillRect/>
          </a:stretch>
        </p:blipFill>
        <p:spPr>
          <a:xfrm>
            <a:off x="4556125" y="2243455"/>
            <a:ext cx="3260725" cy="2449195"/>
          </a:xfrm>
          <a:prstGeom prst="rect">
            <a:avLst/>
          </a:prstGeom>
        </p:spPr>
      </p:pic>
      <p:sp>
        <p:nvSpPr>
          <p:cNvPr id="9" name="文本框 8"/>
          <p:cNvSpPr txBox="1"/>
          <p:nvPr/>
        </p:nvSpPr>
        <p:spPr>
          <a:xfrm>
            <a:off x="4556125" y="5012690"/>
            <a:ext cx="3260090" cy="1014730"/>
          </a:xfrm>
          <a:prstGeom prst="rect">
            <a:avLst/>
          </a:prstGeom>
          <a:noFill/>
        </p:spPr>
        <p:txBody>
          <a:bodyPr wrap="square" rtlCol="0" anchor="t">
            <a:spAutoFit/>
          </a:bodyPr>
          <a:p>
            <a:r>
              <a:rPr lang="zh-CN" altLang="en-US" sz="2000">
                <a:latin typeface="微软雅黑" charset="0"/>
                <a:ea typeface="微软雅黑" charset="0"/>
                <a:cs typeface="微软雅黑" charset="0"/>
                <a:sym typeface="+mn-ea"/>
              </a:rPr>
              <a:t>compare and contrast strategies</a:t>
            </a:r>
            <a:r>
              <a:rPr lang="en-US" altLang="zh-CN" sz="2000">
                <a:latin typeface="微软雅黑" charset="0"/>
                <a:ea typeface="微软雅黑" charset="0"/>
                <a:cs typeface="微软雅黑" charset="0"/>
                <a:sym typeface="+mn-ea"/>
              </a:rPr>
              <a:t> </a:t>
            </a:r>
            <a:endParaRPr lang="en-US" altLang="zh-CN" sz="2000">
              <a:latin typeface="微软雅黑" charset="0"/>
              <a:ea typeface="微软雅黑" charset="0"/>
              <a:cs typeface="微软雅黑" charset="0"/>
              <a:sym typeface="+mn-ea"/>
            </a:endParaRPr>
          </a:p>
          <a:p>
            <a:r>
              <a:rPr lang="en-US" altLang="zh-CN" sz="2000">
                <a:latin typeface="微软雅黑" charset="0"/>
                <a:ea typeface="微软雅黑" charset="0"/>
                <a:cs typeface="微软雅黑" charset="0"/>
                <a:sym typeface="+mn-ea"/>
              </a:rPr>
              <a:t>make products stand out</a:t>
            </a:r>
            <a:endParaRPr lang="zh-CN" altLang="en-US" sz="2000">
              <a:latin typeface="微软雅黑" charset="0"/>
              <a:ea typeface="微软雅黑" charset="0"/>
              <a:cs typeface="微软雅黑" charset="0"/>
              <a:sym typeface="+mn-ea"/>
            </a:endParaRPr>
          </a:p>
        </p:txBody>
      </p:sp>
      <p:pic>
        <p:nvPicPr>
          <p:cNvPr id="10" name="图片 9" descr="204c46542342cce528bf34d1fbbae62e"/>
          <p:cNvPicPr>
            <a:picLocks noChangeAspect="1"/>
          </p:cNvPicPr>
          <p:nvPr/>
        </p:nvPicPr>
        <p:blipFill>
          <a:blip r:embed="rId3"/>
          <a:stretch>
            <a:fillRect/>
          </a:stretch>
        </p:blipFill>
        <p:spPr>
          <a:xfrm>
            <a:off x="8500110" y="2080260"/>
            <a:ext cx="3126105" cy="3120390"/>
          </a:xfrm>
          <a:prstGeom prst="rect">
            <a:avLst/>
          </a:prstGeom>
        </p:spPr>
      </p:pic>
      <p:sp>
        <p:nvSpPr>
          <p:cNvPr id="11" name="文本框 10"/>
          <p:cNvSpPr txBox="1"/>
          <p:nvPr/>
        </p:nvSpPr>
        <p:spPr>
          <a:xfrm>
            <a:off x="8510270" y="5436235"/>
            <a:ext cx="3143885" cy="1322070"/>
          </a:xfrm>
          <a:prstGeom prst="rect">
            <a:avLst/>
          </a:prstGeom>
          <a:noFill/>
        </p:spPr>
        <p:txBody>
          <a:bodyPr wrap="square" rtlCol="0" anchor="t">
            <a:spAutoFit/>
          </a:bodyPr>
          <a:p>
            <a:r>
              <a:rPr lang="zh-CN" altLang="en-US" sz="2000">
                <a:latin typeface="微软雅黑" charset="0"/>
                <a:ea typeface="微软雅黑" charset="0"/>
                <a:cs typeface="微软雅黑" charset="0"/>
                <a:sym typeface="+mn-ea"/>
              </a:rPr>
              <a:t>showing people having a good time together when using a particular product</a:t>
            </a:r>
            <a:endParaRPr lang="zh-CN" altLang="en-US" sz="2000">
              <a:latin typeface="微软雅黑" charset="0"/>
              <a:ea typeface="微软雅黑" charset="0"/>
              <a:cs typeface="微软雅黑"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blinds(horizontal)">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animEffect transition="in" filter="blinds(horizontal)">
                                      <p:cBhvr>
                                        <p:cTn id="27" dur="500"/>
                                        <p:tgtEl>
                                          <p:spTgt spid="10"/>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1"/>
                                        </p:tgtEl>
                                        <p:attrNameLst>
                                          <p:attrName>style.visibility</p:attrName>
                                        </p:attrNameLst>
                                      </p:cBhvr>
                                      <p:to>
                                        <p:strVal val="visible"/>
                                      </p:to>
                                    </p:set>
                                    <p:animEffect transition="in" filter="blinds(horizontal)">
                                      <p:cBhvr>
                                        <p:cTn id="32"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P spid="11" grpId="0"/>
      <p:bldP spid="7" grpId="1"/>
      <p:bldP spid="9" grpId="1"/>
      <p:bldP spid="11" grpId="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466725" y="594360"/>
            <a:ext cx="11199495" cy="5169535"/>
          </a:xfrm>
          <a:prstGeom prst="rect">
            <a:avLst/>
          </a:prstGeom>
          <a:noFill/>
        </p:spPr>
        <p:txBody>
          <a:bodyPr wrap="square" rtlCol="0" anchor="t">
            <a:spAutoFit/>
          </a:bodyPr>
          <a:p>
            <a:pPr algn="just"/>
            <a:r>
              <a:rPr lang="zh-CN" altLang="en-US" sz="2200" b="1">
                <a:latin typeface="微软雅黑" charset="0"/>
                <a:ea typeface="微软雅黑" charset="0"/>
                <a:cs typeface="微软雅黑" charset="0"/>
              </a:rPr>
              <a:t>文章框架：</a:t>
            </a:r>
            <a:endParaRPr lang="zh-CN" altLang="en-US" sz="2200" b="1">
              <a:latin typeface="微软雅黑" charset="0"/>
              <a:ea typeface="微软雅黑" charset="0"/>
              <a:cs typeface="微软雅黑" charset="0"/>
            </a:endParaRPr>
          </a:p>
          <a:p>
            <a:pPr algn="just"/>
            <a:endParaRPr lang="zh-CN" altLang="en-US" sz="2200">
              <a:latin typeface="微软雅黑" charset="0"/>
              <a:ea typeface="微软雅黑" charset="0"/>
              <a:cs typeface="微软雅黑" charset="0"/>
            </a:endParaRPr>
          </a:p>
          <a:p>
            <a:pPr algn="just"/>
            <a:r>
              <a:rPr lang="zh-CN" altLang="en-US" sz="2200">
                <a:solidFill>
                  <a:srgbClr val="0070C0"/>
                </a:solidFill>
                <a:latin typeface="微软雅黑" charset="0"/>
                <a:ea typeface="微软雅黑" charset="0"/>
                <a:cs typeface="微软雅黑" charset="0"/>
              </a:rPr>
              <a:t>首段：（背景）+引出话题</a:t>
            </a:r>
            <a:r>
              <a:rPr lang="en-US" altLang="zh-CN" sz="2200">
                <a:solidFill>
                  <a:srgbClr val="0070C0"/>
                </a:solidFill>
                <a:latin typeface="微软雅黑" charset="0"/>
                <a:ea typeface="微软雅黑" charset="0"/>
                <a:cs typeface="微软雅黑" charset="0"/>
              </a:rPr>
              <a:t>+</a:t>
            </a:r>
            <a:r>
              <a:rPr lang="zh-CN" altLang="en-US" sz="2200">
                <a:solidFill>
                  <a:srgbClr val="0070C0"/>
                </a:solidFill>
                <a:latin typeface="微软雅黑" charset="0"/>
                <a:ea typeface="微软雅黑" charset="0"/>
                <a:cs typeface="微软雅黑" charset="0"/>
              </a:rPr>
              <a:t>复述题目观点</a:t>
            </a:r>
            <a:endParaRPr lang="zh-CN" altLang="en-US" sz="2200">
              <a:latin typeface="微软雅黑" charset="0"/>
              <a:ea typeface="微软雅黑" charset="0"/>
              <a:cs typeface="微软雅黑" charset="0"/>
            </a:endParaRPr>
          </a:p>
          <a:p>
            <a:pPr algn="just"/>
            <a:endParaRPr lang="zh-CN" altLang="en-US" sz="2200">
              <a:latin typeface="微软雅黑" charset="0"/>
              <a:ea typeface="微软雅黑" charset="0"/>
              <a:cs typeface="微软雅黑" charset="0"/>
            </a:endParaRPr>
          </a:p>
          <a:p>
            <a:pPr algn="just"/>
            <a:endParaRPr lang="zh-CN" altLang="en-US" sz="2200">
              <a:latin typeface="微软雅黑" charset="0"/>
              <a:ea typeface="微软雅黑" charset="0"/>
              <a:cs typeface="微软雅黑" charset="0"/>
            </a:endParaRPr>
          </a:p>
          <a:p>
            <a:pPr algn="just"/>
            <a:r>
              <a:rPr lang="zh-CN" altLang="en-US" sz="2200">
                <a:solidFill>
                  <a:srgbClr val="0070C0"/>
                </a:solidFill>
                <a:latin typeface="微软雅黑" charset="0"/>
                <a:ea typeface="微软雅黑" charset="0"/>
                <a:cs typeface="微软雅黑" charset="0"/>
              </a:rPr>
              <a:t>主体段1：一方观点+论证</a:t>
            </a:r>
            <a:endParaRPr lang="zh-CN" altLang="en-US" sz="2200">
              <a:latin typeface="微软雅黑" charset="0"/>
              <a:ea typeface="微软雅黑" charset="0"/>
              <a:cs typeface="微软雅黑" charset="0"/>
            </a:endParaRPr>
          </a:p>
          <a:p>
            <a:pPr algn="just"/>
            <a:r>
              <a:rPr lang="zh-CN" altLang="en-US" sz="2200">
                <a:latin typeface="微软雅黑" charset="0"/>
                <a:ea typeface="微软雅黑" charset="0"/>
                <a:cs typeface="微软雅黑" charset="0"/>
              </a:rPr>
              <a:t>Plenty of people do not like the idea of …. According to their theory, …. More importantly, ….</a:t>
            </a:r>
            <a:endParaRPr lang="zh-CN" altLang="en-US" sz="2200">
              <a:latin typeface="微软雅黑" charset="0"/>
              <a:ea typeface="微软雅黑" charset="0"/>
              <a:cs typeface="微软雅黑" charset="0"/>
            </a:endParaRPr>
          </a:p>
          <a:p>
            <a:pPr algn="just"/>
            <a:endParaRPr lang="zh-CN" altLang="en-US" sz="2200">
              <a:latin typeface="微软雅黑" charset="0"/>
              <a:ea typeface="微软雅黑" charset="0"/>
              <a:cs typeface="微软雅黑" charset="0"/>
            </a:endParaRPr>
          </a:p>
          <a:p>
            <a:pPr algn="just"/>
            <a:r>
              <a:rPr lang="zh-CN" altLang="en-US" sz="2200">
                <a:solidFill>
                  <a:srgbClr val="0070C0"/>
                </a:solidFill>
                <a:latin typeface="微软雅黑" charset="0"/>
                <a:ea typeface="微软雅黑" charset="0"/>
                <a:cs typeface="微软雅黑" charset="0"/>
              </a:rPr>
              <a:t>主体段2：另外一方观点+论证</a:t>
            </a:r>
            <a:endParaRPr lang="zh-CN" altLang="en-US" sz="2200">
              <a:latin typeface="微软雅黑" charset="0"/>
              <a:ea typeface="微软雅黑" charset="0"/>
              <a:cs typeface="微软雅黑" charset="0"/>
            </a:endParaRPr>
          </a:p>
          <a:p>
            <a:pPr algn="just"/>
            <a:r>
              <a:rPr lang="zh-CN" altLang="en-US" sz="2200">
                <a:latin typeface="微软雅黑" charset="0"/>
                <a:ea typeface="微软雅黑" charset="0"/>
                <a:cs typeface="微软雅黑" charset="0"/>
              </a:rPr>
              <a:t>There are others who are very enthusiastic about …. They are interested in …. It is significant for another reason, too. …</a:t>
            </a:r>
            <a:endParaRPr lang="zh-CN" altLang="en-US" sz="2200">
              <a:latin typeface="微软雅黑" charset="0"/>
              <a:ea typeface="微软雅黑" charset="0"/>
              <a:cs typeface="微软雅黑" charset="0"/>
            </a:endParaRPr>
          </a:p>
          <a:p>
            <a:pPr algn="just"/>
            <a:endParaRPr lang="zh-CN" altLang="en-US" sz="2200">
              <a:latin typeface="微软雅黑" charset="0"/>
              <a:ea typeface="微软雅黑" charset="0"/>
              <a:cs typeface="微软雅黑" charset="0"/>
            </a:endParaRPr>
          </a:p>
          <a:p>
            <a:pPr algn="just"/>
            <a:r>
              <a:rPr lang="zh-CN" altLang="en-US" sz="2200">
                <a:solidFill>
                  <a:srgbClr val="0070C0"/>
                </a:solidFill>
                <a:latin typeface="微软雅黑" charset="0"/>
                <a:ea typeface="微软雅黑" charset="0"/>
                <a:cs typeface="微软雅黑" charset="0"/>
              </a:rPr>
              <a:t>结尾段：立场</a:t>
            </a:r>
            <a:r>
              <a:rPr lang="zh-CN" altLang="en-US" sz="2200">
                <a:solidFill>
                  <a:srgbClr val="0070C0"/>
                </a:solidFill>
                <a:latin typeface="微软雅黑" charset="0"/>
                <a:ea typeface="微软雅黑" charset="0"/>
                <a:cs typeface="微软雅黑" charset="0"/>
              </a:rPr>
              <a:t>中立</a:t>
            </a:r>
            <a:endParaRPr lang="zh-CN" altLang="en-US" sz="2200">
              <a:solidFill>
                <a:srgbClr val="0070C0"/>
              </a:solidFill>
              <a:latin typeface="微软雅黑" charset="0"/>
              <a:ea typeface="微软雅黑" charset="0"/>
              <a:cs typeface="微软雅黑" charset="0"/>
            </a:endParaRPr>
          </a:p>
          <a:p>
            <a:pPr algn="just"/>
            <a:endParaRPr lang="zh-CN" altLang="en-US" sz="2200">
              <a:latin typeface="微软雅黑" charset="0"/>
              <a:ea typeface="微软雅黑" charset="0"/>
              <a:cs typeface="微软雅黑" charset="0"/>
            </a:endParaRPr>
          </a:p>
        </p:txBody>
      </p:sp>
      <p:sp>
        <p:nvSpPr>
          <p:cNvPr id="2" name="文本框 1"/>
          <p:cNvSpPr txBox="1"/>
          <p:nvPr/>
        </p:nvSpPr>
        <p:spPr>
          <a:xfrm>
            <a:off x="4383405" y="226060"/>
            <a:ext cx="3366770" cy="368300"/>
          </a:xfrm>
          <a:prstGeom prst="rect">
            <a:avLst/>
          </a:prstGeom>
          <a:noFill/>
        </p:spPr>
        <p:txBody>
          <a:bodyPr wrap="none" rtlCol="0" anchor="t">
            <a:spAutoFit/>
          </a:bodyPr>
          <a:p>
            <a:r>
              <a:rPr lang="en-US" altLang="zh-CN" b="1" dirty="0">
                <a:latin typeface="微软雅黑" charset="0"/>
                <a:ea typeface="微软雅黑" charset="0"/>
                <a:sym typeface="+mn-ea"/>
              </a:rPr>
              <a:t>2.</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（折中）</a:t>
            </a:r>
            <a:endParaRPr lang="zh-CN" altLang="en-US"/>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014730"/>
          </a:xfrm>
          <a:prstGeom prst="rect">
            <a:avLst/>
          </a:prstGeom>
          <a:noFill/>
        </p:spPr>
        <p:txBody>
          <a:bodyPr wrap="square" rtlCol="0" anchor="t">
            <a:spAutoFit/>
          </a:bodyPr>
          <a:p>
            <a:pPr algn="just"/>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advertising is extremely successful at persuading us to buy things. Other people think that advertising is so common that we no longer pay attention to it. Discuss both views and give your own opinion.</a:t>
            </a:r>
            <a:r>
              <a:rPr lang="en-US" altLang="zh-CN"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C15T3</a:t>
            </a:r>
            <a:endPar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5" name="文本框 4"/>
          <p:cNvSpPr txBox="1"/>
          <p:nvPr/>
        </p:nvSpPr>
        <p:spPr>
          <a:xfrm>
            <a:off x="418465" y="2366010"/>
            <a:ext cx="11355705" cy="1938020"/>
          </a:xfrm>
          <a:prstGeom prst="rect">
            <a:avLst/>
          </a:prstGeom>
          <a:noFill/>
        </p:spPr>
        <p:txBody>
          <a:bodyPr wrap="square" rtlCol="0" anchor="t">
            <a:spAutoFit/>
          </a:bodyPr>
          <a:p>
            <a:pPr algn="just"/>
            <a:r>
              <a:rPr lang="zh-CN" altLang="en-US" sz="2000">
                <a:latin typeface="微软雅黑" charset="0"/>
                <a:ea typeface="微软雅黑" charset="0"/>
                <a:cs typeface="微软雅黑" charset="0"/>
              </a:rPr>
              <a:t>（首段）Advertisement has always been a crucial part in the world of marketing. Throughout the decade, we have seen a significant increase in the amount of advertisements, whether it is on the media like television or widespread through social network platforms. </a:t>
            </a:r>
            <a:r>
              <a:rPr lang="zh-CN" altLang="en-US" sz="2000">
                <a:gradFill>
                  <a:gsLst>
                    <a:gs pos="0">
                      <a:srgbClr val="FE4444"/>
                    </a:gs>
                    <a:gs pos="100000">
                      <a:srgbClr val="832B2B"/>
                    </a:gs>
                  </a:gsLst>
                  <a:lin scaled="0"/>
                </a:gradFill>
                <a:latin typeface="微软雅黑" charset="0"/>
                <a:ea typeface="微软雅黑" charset="0"/>
                <a:cs typeface="微软雅黑" charset="0"/>
              </a:rPr>
              <a:t>The goal of advertisements is to get consumers to buy a targeted product</a:t>
            </a:r>
            <a:r>
              <a:rPr lang="zh-CN" altLang="en-US" sz="2000">
                <a:latin typeface="微软雅黑" charset="0"/>
                <a:ea typeface="微软雅黑" charset="0"/>
                <a:cs typeface="微软雅黑" charset="0"/>
              </a:rPr>
              <a:t>, and </a:t>
            </a:r>
            <a:r>
              <a:rPr lang="zh-CN" altLang="en-US" sz="2000">
                <a:gradFill>
                  <a:gsLst>
                    <a:gs pos="0">
                      <a:srgbClr val="14CD68"/>
                    </a:gs>
                    <a:gs pos="100000">
                      <a:srgbClr val="0B6E38"/>
                    </a:gs>
                  </a:gsLst>
                  <a:lin scaled="0"/>
                </a:gradFill>
                <a:latin typeface="微软雅黑" charset="0"/>
                <a:ea typeface="微软雅黑" charset="0"/>
                <a:cs typeface="微软雅黑" charset="0"/>
              </a:rPr>
              <a:t>while this method has been proven considerably successful generally, some people view it as too prevalent to catch the consumers' attention any more</a:t>
            </a:r>
            <a:r>
              <a:rPr lang="zh-CN" altLang="en-US" sz="2000">
                <a:latin typeface="微软雅黑" charset="0"/>
                <a:ea typeface="微软雅黑" charset="0"/>
                <a:cs typeface="微软雅黑" charset="0"/>
              </a:rPr>
              <a:t>.</a:t>
            </a:r>
            <a:endParaRPr lang="zh-CN" altLang="en-US" sz="2000">
              <a:latin typeface="微软雅黑" charset="0"/>
              <a:ea typeface="微软雅黑" charset="0"/>
              <a:cs typeface="微软雅黑" charset="0"/>
            </a:endParaRPr>
          </a:p>
        </p:txBody>
      </p:sp>
      <p:sp>
        <p:nvSpPr>
          <p:cNvPr id="2" name="文本框 1"/>
          <p:cNvSpPr txBox="1"/>
          <p:nvPr/>
        </p:nvSpPr>
        <p:spPr>
          <a:xfrm>
            <a:off x="4383405" y="226060"/>
            <a:ext cx="3366770" cy="368300"/>
          </a:xfrm>
          <a:prstGeom prst="rect">
            <a:avLst/>
          </a:prstGeom>
          <a:noFill/>
        </p:spPr>
        <p:txBody>
          <a:bodyPr wrap="none" rtlCol="0" anchor="t">
            <a:spAutoFit/>
          </a:bodyPr>
          <a:p>
            <a:r>
              <a:rPr lang="en-US" altLang="zh-CN" b="1" dirty="0">
                <a:latin typeface="微软雅黑" charset="0"/>
                <a:ea typeface="微软雅黑" charset="0"/>
                <a:sym typeface="+mn-ea"/>
              </a:rPr>
              <a:t>2.</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（折中）</a:t>
            </a:r>
            <a:endParaRPr lang="zh-CN" alt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014730"/>
          </a:xfrm>
          <a:prstGeom prst="rect">
            <a:avLst/>
          </a:prstGeom>
          <a:noFill/>
        </p:spPr>
        <p:txBody>
          <a:bodyPr wrap="square" rtlCol="0" anchor="t">
            <a:spAutoFit/>
          </a:bodyPr>
          <a:p>
            <a:pPr algn="just"/>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advertising is extremely successful at persuading us to buy things. Other people think that advertising is so common that we no longer pay attention to it. Discuss both views and give your own opinion.</a:t>
            </a:r>
            <a:r>
              <a:rPr lang="en-US" altLang="zh-CN"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C15T3</a:t>
            </a:r>
            <a:endPar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2" name="文本框 1"/>
          <p:cNvSpPr txBox="1"/>
          <p:nvPr/>
        </p:nvSpPr>
        <p:spPr>
          <a:xfrm>
            <a:off x="418465" y="2525395"/>
            <a:ext cx="11355070" cy="3169285"/>
          </a:xfrm>
          <a:prstGeom prst="rect">
            <a:avLst/>
          </a:prstGeom>
          <a:noFill/>
        </p:spPr>
        <p:txBody>
          <a:bodyPr wrap="square" rtlCol="0" anchor="t">
            <a:spAutoFit/>
          </a:bodyPr>
          <a:p>
            <a:pPr algn="just"/>
            <a:r>
              <a:rPr lang="zh-CN" altLang="en-US" sz="2000">
                <a:latin typeface="微软雅黑" charset="0"/>
                <a:ea typeface="微软雅黑" charset="0"/>
                <a:cs typeface="微软雅黑" charset="0"/>
              </a:rPr>
              <a:t>（主体段1）</a:t>
            </a:r>
            <a:r>
              <a:rPr lang="zh-CN" altLang="en-US" sz="2000">
                <a:gradFill>
                  <a:gsLst>
                    <a:gs pos="0">
                      <a:srgbClr val="FE4444"/>
                    </a:gs>
                    <a:gs pos="100000">
                      <a:srgbClr val="832B2B"/>
                    </a:gs>
                  </a:gsLst>
                  <a:lin scaled="0"/>
                </a:gradFill>
                <a:latin typeface="微软雅黑" charset="0"/>
                <a:ea typeface="微软雅黑" charset="0"/>
                <a:cs typeface="微软雅黑" charset="0"/>
              </a:rPr>
              <a:t>Advertisements can act as a strong persuasion device to seemingly </a:t>
            </a:r>
            <a:r>
              <a:rPr lang="zh-CN" altLang="en-US" sz="2000" i="1">
                <a:gradFill>
                  <a:gsLst>
                    <a:gs pos="0">
                      <a:srgbClr val="7B32B2"/>
                    </a:gs>
                    <a:gs pos="100000">
                      <a:srgbClr val="401A5D"/>
                    </a:gs>
                  </a:gsLst>
                  <a:lin scaled="0"/>
                </a:gradFill>
                <a:latin typeface="微软雅黑" charset="0"/>
                <a:ea typeface="微软雅黑" charset="0"/>
                <a:cs typeface="微软雅黑" charset="0"/>
              </a:rPr>
              <a:t>hypnotize</a:t>
            </a:r>
            <a:r>
              <a:rPr lang="zh-CN" altLang="en-US" sz="2000">
                <a:gradFill>
                  <a:gsLst>
                    <a:gs pos="0">
                      <a:srgbClr val="FE4444"/>
                    </a:gs>
                    <a:gs pos="100000">
                      <a:srgbClr val="832B2B"/>
                    </a:gs>
                  </a:gsLst>
                  <a:lin scaled="0"/>
                </a:gradFill>
                <a:latin typeface="微软雅黑" charset="0"/>
                <a:ea typeface="微软雅黑" charset="0"/>
                <a:cs typeface="微软雅黑" charset="0"/>
              </a:rPr>
              <a:t> people into buying goods and services.</a:t>
            </a:r>
            <a:r>
              <a:rPr lang="zh-CN" altLang="en-US" sz="2000">
                <a:latin typeface="微软雅黑" charset="0"/>
                <a:ea typeface="微软雅黑" charset="0"/>
                <a:cs typeface="微软雅黑" charset="0"/>
              </a:rPr>
              <a:t> This is so because of the tactics placed in the messages, such as showing people having a good time together when using a particular product, using bandwagon, showing only the upsides of usage, and applying compare and contrast strategies to show the effects of using the product and make it stand out. Even if people do not know it, these messages are repeated several times and soon it may brainwash people to finally go out and get the product. For instance, if a person is watching television and sees a certain advertisement of a snack many times, the repeated sight of the </a:t>
            </a:r>
            <a:r>
              <a:rPr lang="zh-CN" altLang="en-US" sz="2000" i="1">
                <a:gradFill>
                  <a:gsLst>
                    <a:gs pos="0">
                      <a:srgbClr val="7B32B2"/>
                    </a:gs>
                    <a:gs pos="100000">
                      <a:srgbClr val="401A5D"/>
                    </a:gs>
                  </a:gsLst>
                  <a:lin scaled="0"/>
                </a:gradFill>
                <a:latin typeface="微软雅黑" charset="0"/>
                <a:ea typeface="微软雅黑" charset="0"/>
                <a:cs typeface="微软雅黑" charset="0"/>
              </a:rPr>
              <a:t>scrumptious</a:t>
            </a:r>
            <a:r>
              <a:rPr lang="zh-CN" altLang="en-US" sz="2000">
                <a:latin typeface="微软雅黑" charset="0"/>
                <a:ea typeface="微软雅黑" charset="0"/>
                <a:cs typeface="微软雅黑" charset="0"/>
              </a:rPr>
              <a:t> food may result in that person feeling hungry and </a:t>
            </a:r>
            <a:r>
              <a:rPr lang="zh-CN" altLang="en-US" sz="2000" i="1">
                <a:gradFill>
                  <a:gsLst>
                    <a:gs pos="0">
                      <a:srgbClr val="7B32B2"/>
                    </a:gs>
                    <a:gs pos="100000">
                      <a:srgbClr val="401A5D"/>
                    </a:gs>
                  </a:gsLst>
                  <a:lin scaled="0"/>
                </a:gradFill>
                <a:latin typeface="微软雅黑" charset="0"/>
                <a:ea typeface="微软雅黑" charset="0"/>
                <a:cs typeface="微软雅黑" charset="0"/>
              </a:rPr>
              <a:t>succumbing</a:t>
            </a:r>
            <a:r>
              <a:rPr lang="zh-CN" altLang="en-US" sz="2000">
                <a:latin typeface="微软雅黑" charset="0"/>
                <a:ea typeface="微软雅黑" charset="0"/>
                <a:cs typeface="微软雅黑" charset="0"/>
              </a:rPr>
              <a:t> to the advertisement at last.</a:t>
            </a:r>
            <a:endParaRPr lang="zh-CN" altLang="en-US" sz="2000">
              <a:latin typeface="微软雅黑" charset="0"/>
              <a:ea typeface="微软雅黑" charset="0"/>
              <a:cs typeface="微软雅黑" charset="0"/>
            </a:endParaRPr>
          </a:p>
        </p:txBody>
      </p:sp>
      <p:sp>
        <p:nvSpPr>
          <p:cNvPr id="3" name="文本框 2"/>
          <p:cNvSpPr txBox="1"/>
          <p:nvPr/>
        </p:nvSpPr>
        <p:spPr>
          <a:xfrm>
            <a:off x="4383405" y="226060"/>
            <a:ext cx="3366770" cy="368300"/>
          </a:xfrm>
          <a:prstGeom prst="rect">
            <a:avLst/>
          </a:prstGeom>
          <a:noFill/>
        </p:spPr>
        <p:txBody>
          <a:bodyPr wrap="none" rtlCol="0" anchor="t">
            <a:spAutoFit/>
          </a:bodyPr>
          <a:p>
            <a:r>
              <a:rPr lang="en-US" altLang="zh-CN" b="1" dirty="0">
                <a:latin typeface="微软雅黑" charset="0"/>
                <a:ea typeface="微软雅黑" charset="0"/>
                <a:sym typeface="+mn-ea"/>
              </a:rPr>
              <a:t>2.</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（折中）</a:t>
            </a:r>
            <a:endParaRPr lang="zh-CN" alt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4" name="文本框 3"/>
          <p:cNvSpPr txBox="1"/>
          <p:nvPr/>
        </p:nvSpPr>
        <p:spPr>
          <a:xfrm>
            <a:off x="525780" y="829945"/>
            <a:ext cx="11082655" cy="1014730"/>
          </a:xfrm>
          <a:prstGeom prst="rect">
            <a:avLst/>
          </a:prstGeom>
          <a:noFill/>
        </p:spPr>
        <p:txBody>
          <a:bodyPr wrap="square" rtlCol="0" anchor="t">
            <a:spAutoFit/>
          </a:bodyPr>
          <a:p>
            <a:pPr algn="just"/>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Some people say that advertising is extremely successful at persuading us to buy things. Other people think that advertising is so common that we no longer pay attention to it. Discuss both views and give your own opinion.</a:t>
            </a:r>
            <a:r>
              <a:rPr lang="en-US" altLang="zh-CN"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 </a:t>
            </a:r>
            <a:r>
              <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rPr>
              <a:t>C15T3</a:t>
            </a:r>
            <a:endParaRPr lang="zh-CN" altLang="en-US" sz="2000" b="1">
              <a:ln/>
              <a:solidFill>
                <a:schemeClr val="accent1"/>
              </a:solidFill>
              <a:effectLst>
                <a:outerShdw blurRad="38100" dist="25400" dir="5400000" algn="ctr" rotWithShape="0">
                  <a:srgbClr val="6E747A">
                    <a:alpha val="43000"/>
                    <a:alpha val="43000"/>
                  </a:srgbClr>
                </a:outerShdw>
              </a:effectLst>
              <a:latin typeface="微软雅黑" charset="0"/>
              <a:ea typeface="微软雅黑" charset="0"/>
              <a:cs typeface="微软雅黑" charset="0"/>
              <a:sym typeface="+mn-ea"/>
            </a:endParaRPr>
          </a:p>
        </p:txBody>
      </p:sp>
      <p:sp>
        <p:nvSpPr>
          <p:cNvPr id="2" name="文本框 1"/>
          <p:cNvSpPr txBox="1"/>
          <p:nvPr/>
        </p:nvSpPr>
        <p:spPr>
          <a:xfrm>
            <a:off x="389890" y="2303780"/>
            <a:ext cx="11355070" cy="3784600"/>
          </a:xfrm>
          <a:prstGeom prst="rect">
            <a:avLst/>
          </a:prstGeom>
          <a:noFill/>
        </p:spPr>
        <p:txBody>
          <a:bodyPr wrap="square" rtlCol="0" anchor="t">
            <a:spAutoFit/>
          </a:bodyPr>
          <a:p>
            <a:pPr algn="just"/>
            <a:r>
              <a:rPr lang="zh-CN" altLang="en-US" sz="2000">
                <a:latin typeface="微软雅黑" charset="0"/>
                <a:ea typeface="微软雅黑" charset="0"/>
                <a:cs typeface="微软雅黑" charset="0"/>
              </a:rPr>
              <a:t>（主体段</a:t>
            </a:r>
            <a:r>
              <a:rPr lang="en-US" altLang="zh-CN" sz="2000">
                <a:latin typeface="微软雅黑" charset="0"/>
                <a:ea typeface="微软雅黑" charset="0"/>
                <a:cs typeface="微软雅黑" charset="0"/>
              </a:rPr>
              <a:t>2</a:t>
            </a:r>
            <a:r>
              <a:rPr lang="zh-CN" altLang="en-US" sz="2000">
                <a:latin typeface="微软雅黑" charset="0"/>
                <a:ea typeface="微软雅黑" charset="0"/>
                <a:cs typeface="微软雅黑" charset="0"/>
              </a:rPr>
              <a:t>）</a:t>
            </a:r>
            <a:r>
              <a:rPr lang="zh-CN" altLang="en-US" sz="2000">
                <a:highlight>
                  <a:srgbClr val="FFFF00"/>
                </a:highlight>
                <a:latin typeface="微软雅黑" charset="0"/>
                <a:ea typeface="微软雅黑" charset="0"/>
                <a:cs typeface="微软雅黑" charset="0"/>
              </a:rPr>
              <a:t>Nevertheless</a:t>
            </a:r>
            <a:r>
              <a:rPr lang="zh-CN" altLang="en-US" sz="2000">
                <a:latin typeface="微软雅黑" charset="0"/>
                <a:ea typeface="微软雅黑" charset="0"/>
                <a:cs typeface="微软雅黑" charset="0"/>
              </a:rPr>
              <a:t>,</a:t>
            </a:r>
            <a:r>
              <a:rPr lang="zh-CN" altLang="en-US" sz="2000">
                <a:gradFill>
                  <a:gsLst>
                    <a:gs pos="0">
                      <a:srgbClr val="9EE256"/>
                    </a:gs>
                    <a:gs pos="100000">
                      <a:srgbClr val="52762D"/>
                    </a:gs>
                  </a:gsLst>
                  <a:lin scaled="0"/>
                </a:gradFill>
                <a:latin typeface="微软雅黑" charset="0"/>
                <a:ea typeface="微软雅黑" charset="0"/>
                <a:cs typeface="微软雅黑" charset="0"/>
              </a:rPr>
              <a:t> there is another point of view in which the widespread of advertisements makes it a normal thing.</a:t>
            </a:r>
            <a:r>
              <a:rPr lang="zh-CN" altLang="en-US" sz="2000">
                <a:latin typeface="微软雅黑" charset="0"/>
                <a:ea typeface="微软雅黑" charset="0"/>
                <a:cs typeface="微软雅黑" charset="0"/>
              </a:rPr>
              <a:t> After watching a dozen of advertisements people will see it as a mere every day routine and </a:t>
            </a:r>
            <a:r>
              <a:rPr lang="zh-CN" altLang="en-US" sz="2000" i="1">
                <a:gradFill>
                  <a:gsLst>
                    <a:gs pos="0">
                      <a:srgbClr val="7B32B2"/>
                    </a:gs>
                    <a:gs pos="100000">
                      <a:srgbClr val="401A5D"/>
                    </a:gs>
                  </a:gsLst>
                  <a:lin scaled="0"/>
                </a:gradFill>
                <a:latin typeface="微软雅黑" charset="0"/>
                <a:ea typeface="微软雅黑" charset="0"/>
                <a:cs typeface="微软雅黑" charset="0"/>
              </a:rPr>
              <a:t>cease</a:t>
            </a:r>
            <a:r>
              <a:rPr lang="zh-CN" altLang="en-US" sz="2000">
                <a:latin typeface="微软雅黑" charset="0"/>
                <a:ea typeface="微软雅黑" charset="0"/>
                <a:cs typeface="微软雅黑" charset="0"/>
              </a:rPr>
              <a:t> to pay attention to the message of the advertisement. Some people may even choose to turn off a television channel, for instance, only just to avoid seeing and hearing repetitive advertisements. After a certain frequency, they start to get bored and stop paying attention to ads. Hence, in the end, the main goal of advertisements is not completed since the people whom the messages are sent out to do not receive that message. A real life example can be seen from advertisements in a particular social media platform, Youtube. In the Youtube marketing mechanism, advertisements are placed before and in between videos, hoping that the viewers would also be forced to watch the advertisements, too. However, this is not usually the case, since many people would just click "Skip Ad" and continue on.</a:t>
            </a:r>
            <a:endParaRPr lang="zh-CN" altLang="en-US" sz="2000">
              <a:latin typeface="微软雅黑" charset="0"/>
              <a:ea typeface="微软雅黑" charset="0"/>
              <a:cs typeface="微软雅黑" charset="0"/>
            </a:endParaRPr>
          </a:p>
        </p:txBody>
      </p:sp>
      <p:sp>
        <p:nvSpPr>
          <p:cNvPr id="3" name="文本框 2"/>
          <p:cNvSpPr txBox="1"/>
          <p:nvPr/>
        </p:nvSpPr>
        <p:spPr>
          <a:xfrm>
            <a:off x="4383405" y="226060"/>
            <a:ext cx="3366770" cy="368300"/>
          </a:xfrm>
          <a:prstGeom prst="rect">
            <a:avLst/>
          </a:prstGeom>
          <a:noFill/>
        </p:spPr>
        <p:txBody>
          <a:bodyPr wrap="none" rtlCol="0" anchor="t">
            <a:spAutoFit/>
          </a:bodyPr>
          <a:p>
            <a:r>
              <a:rPr lang="en-US" altLang="zh-CN" b="1" dirty="0">
                <a:latin typeface="微软雅黑" charset="0"/>
                <a:ea typeface="微软雅黑" charset="0"/>
                <a:sym typeface="+mn-ea"/>
              </a:rPr>
              <a:t>2.</a:t>
            </a:r>
            <a:r>
              <a:rPr lang="zh-CN" altLang="en-US" b="1" dirty="0">
                <a:latin typeface="微软雅黑" charset="0"/>
                <a:ea typeface="微软雅黑" charset="0"/>
                <a:sym typeface="+mn-ea"/>
              </a:rPr>
              <a:t>双边讨论类题目分析</a:t>
            </a:r>
            <a:r>
              <a:rPr lang="zh-CN" altLang="en-US" b="1" u="sng" dirty="0">
                <a:latin typeface="微软雅黑" charset="0"/>
                <a:ea typeface="微软雅黑" charset="0"/>
                <a:sym typeface="+mn-ea"/>
              </a:rPr>
              <a:t>（折中）</a:t>
            </a:r>
            <a:endParaRPr lang="zh-CN" altLang="en-US"/>
          </a:p>
        </p:txBody>
      </p:sp>
    </p:spTree>
  </p:cSld>
  <p:clrMapOvr>
    <a:masterClrMapping/>
  </p:clrMapOvr>
</p:sld>
</file>

<file path=ppt/tags/tag1.xml><?xml version="1.0" encoding="utf-8"?>
<p:tagLst xmlns:p="http://schemas.openxmlformats.org/presentationml/2006/main">
  <p:tag name="KSO_WM_BEAUTIFY_FLAG" val=""/>
</p:tagLst>
</file>

<file path=ppt/tags/tag2.xml><?xml version="1.0" encoding="utf-8"?>
<p:tagLst xmlns:p="http://schemas.openxmlformats.org/presentationml/2006/main">
  <p:tag name="MH" val="20151012165651"/>
  <p:tag name="MH_LIBRARY" val="CONTENTS"/>
  <p:tag name="MH_AUTOCOLOR" val="TRUE"/>
  <p:tag name="MH_TYPE" val="CONTENTS"/>
  <p:tag name="ID" val="545826"/>
  <p:tag name="KSO_WM_TEMPLATE_CATEGORY" val="custom"/>
  <p:tag name="KSO_WM_TEMPLATE_INDEX" val="244"/>
  <p:tag name="KSO_WM_TAG_VERSION" val="1.0"/>
  <p:tag name="KSO_WM_SLIDE_ID" val="custom244_11"/>
  <p:tag name="KSO_WM_SLIDE_INDEX" val="11"/>
  <p:tag name="KSO_WM_SLIDE_ITEM_CNT" val="6"/>
  <p:tag name="KSO_WM_SLIDE_LAYOUT" val="a_l"/>
  <p:tag name="KSO_WM_SLIDE_LAYOUT_CNT" val="1_1"/>
  <p:tag name="KSO_WM_SLIDE_TYPE" val="contents"/>
  <p:tag name="KSO_WM_BEAUTIFY_FLAG" val="#wm#"/>
  <p:tag name="KSO_WM_DIAGRAM_GROUP_CODE" val="l1-1"/>
</p:tagLst>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Calibri">
      <a:maj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宋体"/>
        <a:ea typeface=""/>
        <a:cs typeface=""/>
        <a:font script="Jpan" typeface="游ゴシック Light"/>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宋体"/>
        <a:ea typeface=""/>
        <a:cs typeface=""/>
        <a:font script="Jpan" typeface="游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9605</Words>
  <Application>WPS 文字</Application>
  <PresentationFormat>宽屏</PresentationFormat>
  <Paragraphs>172</Paragraphs>
  <Slides>20</Slides>
  <Notes>1</Notes>
  <HiddenSlides>0</HiddenSlides>
  <MMClips>0</MMClips>
  <ScaleCrop>false</ScaleCrop>
  <HeadingPairs>
    <vt:vector size="6" baseType="variant">
      <vt:variant>
        <vt:lpstr>已用的字体</vt:lpstr>
      </vt:variant>
      <vt:variant>
        <vt:i4>11</vt:i4>
      </vt:variant>
      <vt:variant>
        <vt:lpstr>主题</vt:lpstr>
      </vt:variant>
      <vt:variant>
        <vt:i4>1</vt:i4>
      </vt:variant>
      <vt:variant>
        <vt:lpstr>幻灯片标题</vt:lpstr>
      </vt:variant>
      <vt:variant>
        <vt:i4>20</vt:i4>
      </vt:variant>
    </vt:vector>
  </HeadingPairs>
  <TitlesOfParts>
    <vt:vector size="32" baseType="lpstr">
      <vt:lpstr>Arial</vt:lpstr>
      <vt:lpstr>宋体</vt:lpstr>
      <vt:lpstr>Wingdings</vt:lpstr>
      <vt:lpstr>微软雅黑</vt:lpstr>
      <vt:lpstr>汉仪旗黑</vt:lpstr>
      <vt:lpstr>微软雅黑</vt:lpstr>
      <vt:lpstr>宋体</vt:lpstr>
      <vt:lpstr>Arial Unicode MS</vt:lpstr>
      <vt:lpstr>汉仪书宋二KW</vt:lpstr>
      <vt:lpstr>Calibri</vt:lpstr>
      <vt:lpstr>Helvetica Neue</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helen</dc:creator>
  <cp:lastModifiedBy>Olivia</cp:lastModifiedBy>
  <cp:revision>51</cp:revision>
  <dcterms:created xsi:type="dcterms:W3CDTF">2024-05-15T14:08:18Z</dcterms:created>
  <dcterms:modified xsi:type="dcterms:W3CDTF">2024-05-15T14:08:18Z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2052-6.5.2.8766</vt:lpwstr>
  </property>
  <property fmtid="{D5CDD505-2E9C-101B-9397-08002B2CF9AE}" pid="3" name="ICV">
    <vt:lpwstr>44A6BA08EB4AEA13BBF584620359879A</vt:lpwstr>
  </property>
</Properties>
</file>