
<file path=[Content_Types].xml><?xml version="1.0" encoding="utf-8"?>
<Types xmlns="http://schemas.openxmlformats.org/package/2006/content-types">
  <Default Extension="jpeg" ContentType="image/jpeg"/>
  <Default Extension="JPG" ContentType="image/.jp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1250" r:id="rId3"/>
    <p:sldId id="1251" r:id="rId4"/>
    <p:sldId id="1252" r:id="rId5"/>
    <p:sldId id="1071" r:id="rId6"/>
    <p:sldId id="1253" r:id="rId7"/>
    <p:sldId id="1073" r:id="rId8"/>
    <p:sldId id="1259" r:id="rId9"/>
    <p:sldId id="1258" r:id="rId10"/>
    <p:sldId id="1254" r:id="rId11"/>
    <p:sldId id="1282" r:id="rId12"/>
    <p:sldId id="1260" r:id="rId13"/>
    <p:sldId id="1283" r:id="rId14"/>
    <p:sldId id="1262" r:id="rId15"/>
    <p:sldId id="1284" r:id="rId16"/>
    <p:sldId id="1263" r:id="rId17"/>
    <p:sldId id="1255" r:id="rId18"/>
    <p:sldId id="1019" r:id="rId19"/>
    <p:sldId id="1045" r:id="rId21"/>
    <p:sldId id="1020" r:id="rId22"/>
    <p:sldId id="1021" r:id="rId23"/>
    <p:sldId id="1022" r:id="rId24"/>
    <p:sldId id="1023" r:id="rId25"/>
    <p:sldId id="1273" r:id="rId26"/>
    <p:sldId id="1274" r:id="rId27"/>
    <p:sldId id="1275" r:id="rId28"/>
    <p:sldId id="1276" r:id="rId29"/>
    <p:sldId id="1277" r:id="rId30"/>
    <p:sldId id="1266" r:id="rId31"/>
    <p:sldId id="1267" r:id="rId32"/>
    <p:sldId id="1268" r:id="rId33"/>
    <p:sldId id="1269" r:id="rId34"/>
    <p:sldId id="1270" r:id="rId35"/>
    <p:sldId id="1271" r:id="rId36"/>
    <p:sldId id="1279" r:id="rId37"/>
    <p:sldId id="1280" r:id="rId38"/>
    <p:sldId id="1281" r:id="rId39"/>
    <p:sldId id="1257" r:id="rId40"/>
    <p:sldId id="963" r:id="rId41"/>
    <p:sldId id="962" r:id="rId42"/>
    <p:sldId id="964" r:id="rId43"/>
    <p:sldId id="965" r:id="rId44"/>
    <p:sldId id="968" r:id="rId45"/>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90204"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90204"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90204"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90204"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90204" pitchFamily="34" charset="0"/>
        <a:ea typeface="宋体"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宋体"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宋体"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宋体"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宋体"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邓姝丹" initials="邓" lastIdx="1" clrIdx="0"/>
  <p:cmAuthor id="2" name="作者" initials="A" lastIdx="1" clrIdx="1"/>
  <p:cmAuthor id="3" name="Guo Xiaojian" initials="GX" lastIdx="1" clrIdx="2"/>
  <p:cmAuthor id="4" name="always" initials="a"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A4622"/>
    <a:srgbClr val="1B9759"/>
    <a:srgbClr val="7030A0"/>
    <a:srgbClr val="0070C0"/>
    <a:srgbClr val="FFFFFF"/>
    <a:srgbClr val="517F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11" autoAdjust="0"/>
    <p:restoredTop sz="94630"/>
  </p:normalViewPr>
  <p:slideViewPr>
    <p:cSldViewPr snapToGrid="0">
      <p:cViewPr varScale="1">
        <p:scale>
          <a:sx n="113" d="100"/>
          <a:sy n="113" d="100"/>
        </p:scale>
        <p:origin x="3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9" Type="http://schemas.openxmlformats.org/officeDocument/2006/relationships/commentAuthors" Target="commentAuthors.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Workbook3.xlsx"/></Relationships>
</file>

<file path=ppt/charts/_rels/chart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package" Target="../embeddings/Workbook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800" b="1" i="0" u="none" strike="noStrike" kern="1200" cap="all" spc="150" baseline="0">
                <a:solidFill>
                  <a:schemeClr val="tx1">
                    <a:lumMod val="50000"/>
                    <a:lumOff val="50000"/>
                  </a:schemeClr>
                </a:solidFill>
                <a:latin typeface="+mn-lt"/>
                <a:ea typeface="+mn-ea"/>
                <a:cs typeface="+mn-cs"/>
              </a:defRPr>
            </a:pPr>
            <a:r>
              <a:t>权衡利弊</a:t>
            </a:r>
            <a:r>
              <a:t>型观点</a:t>
            </a:r>
            <a:r>
              <a:t>类型</a:t>
            </a:r>
          </a:p>
        </c:rich>
      </c:tx>
      <c:layout/>
      <c:overlay val="0"/>
      <c:spPr>
        <a:noFill/>
        <a:ln>
          <a:noFill/>
        </a:ln>
        <a:effectLst/>
      </c:spPr>
    </c:title>
    <c:autoTitleDeleted val="0"/>
    <c:plotArea>
      <c:layout>
        <c:manualLayout>
          <c:layoutTarget val="inner"/>
          <c:xMode val="edge"/>
          <c:yMode val="edge"/>
          <c:x val="0.0310532407407407"/>
          <c:y val="0.186881775215573"/>
          <c:w val="0.957430555555556"/>
          <c:h val="0.748495292604027"/>
        </c:manualLayout>
      </c:layout>
      <c:barChart>
        <c:barDir val="col"/>
        <c:grouping val="stacked"/>
        <c:varyColors val="0"/>
        <c:ser>
          <c:idx val="0"/>
          <c:order val="0"/>
          <c:tx>
            <c:strRef>
              <c:f>Sheet1!$B$1</c:f>
              <c:strCache>
                <c:ptCount val="1"/>
                <c:pt idx="0">
                  <c:v>利</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Sheet1!$A$2:$A$5</c:f>
              <c:strCache>
                <c:ptCount val="4"/>
                <c:pt idx="0">
                  <c:v>利大于弊</c:v>
                </c:pt>
                <c:pt idx="1">
                  <c:v>弊大于利</c:v>
                </c:pt>
                <c:pt idx="2">
                  <c:v>利弊相同</c:v>
                </c:pt>
              </c:strCache>
            </c:strRef>
          </c:cat>
          <c:val>
            <c:numRef>
              <c:f>Sheet1!$B$2:$B$5</c:f>
              <c:numCache>
                <c:formatCode>General</c:formatCode>
                <c:ptCount val="4"/>
                <c:pt idx="0">
                  <c:v>2</c:v>
                </c:pt>
                <c:pt idx="1">
                  <c:v>1</c:v>
                </c:pt>
                <c:pt idx="2">
                  <c:v>2</c:v>
                </c:pt>
              </c:numCache>
            </c:numRef>
          </c:val>
        </c:ser>
        <c:ser>
          <c:idx val="1"/>
          <c:order val="1"/>
          <c:tx>
            <c:strRef>
              <c:f>Sheet1!$C$1</c:f>
              <c:strCache>
                <c:ptCount val="1"/>
                <c:pt idx="0">
                  <c:v>弊</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Sheet1!$A$2:$A$5</c:f>
              <c:strCache>
                <c:ptCount val="4"/>
                <c:pt idx="0">
                  <c:v>利大于弊</c:v>
                </c:pt>
                <c:pt idx="1">
                  <c:v>弊大于利</c:v>
                </c:pt>
                <c:pt idx="2">
                  <c:v>利弊相同</c:v>
                </c:pt>
              </c:strCache>
            </c:strRef>
          </c:cat>
          <c:val>
            <c:numRef>
              <c:f>Sheet1!$C$2:$C$5</c:f>
              <c:numCache>
                <c:formatCode>General</c:formatCode>
                <c:ptCount val="4"/>
                <c:pt idx="0">
                  <c:v>1</c:v>
                </c:pt>
                <c:pt idx="1">
                  <c:v>2</c:v>
                </c:pt>
                <c:pt idx="2">
                  <c:v>2</c:v>
                </c:pt>
              </c:numCache>
            </c:numRef>
          </c:val>
        </c:ser>
        <c:dLbls>
          <c:showLegendKey val="0"/>
          <c:showVal val="1"/>
          <c:showCatName val="0"/>
          <c:showSerName val="0"/>
          <c:showPercent val="0"/>
          <c:showBubbleSize val="0"/>
        </c:dLbls>
        <c:gapWidth val="150"/>
        <c:overlap val="100"/>
        <c:axId val="179596310"/>
        <c:axId val="487847397"/>
      </c:barChart>
      <c:catAx>
        <c:axId val="179596310"/>
        <c:scaling>
          <c:orientation val="minMax"/>
        </c:scaling>
        <c:delete val="0"/>
        <c:axPos val="b"/>
        <c:majorTickMark val="none"/>
        <c:minorTickMark val="none"/>
        <c:tickLblPos val="nextTo"/>
        <c:spPr>
          <a:noFill/>
          <a:ln w="19050" cap="flat" cmpd="sng" algn="ctr">
            <a:solidFill>
              <a:schemeClr val="tx1">
                <a:lumMod val="25000"/>
                <a:lumOff val="75000"/>
              </a:schemeClr>
            </a:solidFill>
            <a:round/>
          </a:ln>
          <a:effectLst/>
        </c:spPr>
        <c:txPr>
          <a:bodyPr rot="-60000000" spcFirstLastPara="0" vertOverflow="ellipsis" vert="horz" wrap="square" anchor="ctr" anchorCtr="1"/>
          <a:lstStyle/>
          <a:p>
            <a:pPr>
              <a:defRPr lang="zh-CN" sz="1200" b="0" i="0" u="none" strike="noStrike" kern="1200" cap="none" spc="0" normalizeH="0" baseline="0">
                <a:solidFill>
                  <a:schemeClr val="tx1">
                    <a:lumMod val="65000"/>
                    <a:lumOff val="35000"/>
                  </a:schemeClr>
                </a:solidFill>
                <a:uFill>
                  <a:solidFill>
                    <a:schemeClr val="tx1">
                      <a:lumMod val="65000"/>
                      <a:lumOff val="35000"/>
                    </a:schemeClr>
                  </a:solidFill>
                </a:uFill>
                <a:latin typeface="+mn-lt"/>
                <a:ea typeface="+mn-ea"/>
                <a:cs typeface="+mn-cs"/>
              </a:defRPr>
            </a:pPr>
          </a:p>
        </c:txPr>
        <c:crossAx val="487847397"/>
        <c:crosses val="autoZero"/>
        <c:auto val="1"/>
        <c:lblAlgn val="ctr"/>
        <c:lblOffset val="100"/>
        <c:noMultiLvlLbl val="0"/>
      </c:catAx>
      <c:valAx>
        <c:axId val="487847397"/>
        <c:scaling>
          <c:orientation val="minMax"/>
        </c:scaling>
        <c:delete val="1"/>
        <c:axPos val="l"/>
        <c:numFmt formatCode="General" sourceLinked="1"/>
        <c:majorTickMark val="none"/>
        <c:minorTickMark val="none"/>
        <c:tickLblPos val="nextTo"/>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79596310"/>
        <c:crosses val="autoZero"/>
        <c:crossBetween val="between"/>
      </c:valAx>
      <c:spPr>
        <a:noFill/>
        <a:ln>
          <a:noFill/>
        </a:ln>
        <a:effectLst/>
      </c:spPr>
    </c:plotArea>
    <c:legend>
      <c:legendPos val="t"/>
      <c:legendEntry>
        <c:idx val="0"/>
        <c:txPr>
          <a:bodyPr rot="0" spcFirstLastPara="0" vertOverflow="ellipsis" vert="horz" wrap="square" anchor="ctr" anchorCtr="1"/>
          <a:lstStyle/>
          <a:p>
            <a:pPr>
              <a:defRPr lang="zh-CN" sz="1600" b="0" i="0" u="none" strike="noStrike" kern="1200" cap="none" spc="0" normalizeH="0" baseline="0">
                <a:solidFill>
                  <a:schemeClr val="tx1">
                    <a:lumMod val="65000"/>
                    <a:lumOff val="35000"/>
                  </a:schemeClr>
                </a:solidFill>
                <a:uFill>
                  <a:solidFill>
                    <a:schemeClr val="tx1">
                      <a:lumMod val="65000"/>
                      <a:lumOff val="35000"/>
                    </a:schemeClr>
                  </a:solidFill>
                </a:uFill>
                <a:latin typeface="+mn-lt"/>
                <a:ea typeface="+mn-ea"/>
                <a:cs typeface="+mn-cs"/>
              </a:defRPr>
            </a:pPr>
          </a:p>
        </c:txPr>
      </c:legendEntry>
      <c:legendEntry>
        <c:idx val="1"/>
        <c:txPr>
          <a:bodyPr rot="0" spcFirstLastPara="0" vertOverflow="ellipsis" vert="horz" wrap="square" anchor="ctr" anchorCtr="1"/>
          <a:lstStyle/>
          <a:p>
            <a:pPr>
              <a:defRPr lang="zh-CN" sz="1600" b="0" i="0" u="none" strike="noStrike" kern="1200" cap="none" spc="0" normalizeH="0" baseline="0">
                <a:solidFill>
                  <a:schemeClr val="tx1">
                    <a:lumMod val="65000"/>
                    <a:lumOff val="35000"/>
                  </a:schemeClr>
                </a:solidFill>
                <a:uFill>
                  <a:solidFill>
                    <a:schemeClr val="tx1">
                      <a:lumMod val="65000"/>
                      <a:lumOff val="35000"/>
                    </a:schemeClr>
                  </a:solidFill>
                </a:uFill>
                <a:latin typeface="+mn-lt"/>
                <a:ea typeface="+mn-ea"/>
                <a:cs typeface="+mn-cs"/>
              </a:defRPr>
            </a:pPr>
          </a:p>
        </c:txPr>
      </c:legendEntry>
      <c:layout/>
      <c:overlay val="0"/>
      <c:spPr>
        <a:noFill/>
        <a:ln>
          <a:noFill/>
        </a:ln>
        <a:effectLst/>
      </c:spPr>
      <c:txPr>
        <a:bodyPr rot="0" spcFirstLastPara="0" vertOverflow="ellipsis" vert="horz" wrap="square" anchor="ctr" anchorCtr="1"/>
        <a:lstStyle/>
        <a:p>
          <a:pPr>
            <a:defRPr lang="zh-CN" sz="1600" b="0" i="0" u="none" strike="noStrike" kern="1200" cap="none" spc="0" normalizeH="0" baseline="0">
              <a:solidFill>
                <a:schemeClr val="tx1">
                  <a:lumMod val="65000"/>
                  <a:lumOff val="35000"/>
                </a:schemeClr>
              </a:solidFill>
              <a:uFill>
                <a:solidFill>
                  <a:schemeClr val="tx1">
                    <a:lumMod val="65000"/>
                    <a:lumOff val="35000"/>
                  </a:schemeClr>
                </a:solidFill>
              </a:u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800" b="1" i="0" u="none" strike="noStrike" kern="1200" cap="all" spc="150" baseline="0">
                <a:solidFill>
                  <a:schemeClr val="tx1">
                    <a:lumMod val="50000"/>
                    <a:lumOff val="50000"/>
                  </a:schemeClr>
                </a:solidFill>
                <a:latin typeface="+mn-lt"/>
                <a:ea typeface="+mn-ea"/>
                <a:cs typeface="+mn-cs"/>
              </a:defRPr>
            </a:pPr>
            <a:r>
              <a:t>权衡利弊型观点类型</a:t>
            </a:r>
          </a:p>
        </c:rich>
      </c:tx>
      <c:layout/>
      <c:overlay val="0"/>
      <c:spPr>
        <a:noFill/>
        <a:ln>
          <a:noFill/>
        </a:ln>
        <a:effectLst/>
      </c:spPr>
    </c:title>
    <c:autoTitleDeleted val="0"/>
    <c:plotArea>
      <c:layout>
        <c:manualLayout>
          <c:layoutTarget val="inner"/>
          <c:xMode val="edge"/>
          <c:yMode val="edge"/>
          <c:x val="0.0310532407407407"/>
          <c:y val="0.186881775215573"/>
          <c:w val="0.957430555555556"/>
          <c:h val="0.748495292604027"/>
        </c:manualLayout>
      </c:layout>
      <c:barChart>
        <c:barDir val="col"/>
        <c:grouping val="stacked"/>
        <c:varyColors val="0"/>
        <c:ser>
          <c:idx val="0"/>
          <c:order val="0"/>
          <c:tx>
            <c:strRef>
              <c:f>Sheet1!$B$1</c:f>
              <c:strCache>
                <c:ptCount val="1"/>
                <c:pt idx="0">
                  <c:v>利</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Sheet1!$A$2:$A$5</c:f>
              <c:strCache>
                <c:ptCount val="4"/>
                <c:pt idx="0">
                  <c:v>利大于弊</c:v>
                </c:pt>
                <c:pt idx="1">
                  <c:v>弊大于利</c:v>
                </c:pt>
                <c:pt idx="2">
                  <c:v>利弊相同</c:v>
                </c:pt>
              </c:strCache>
            </c:strRef>
          </c:cat>
          <c:val>
            <c:numRef>
              <c:f>Sheet1!$B$2:$B$5</c:f>
              <c:numCache>
                <c:formatCode>General</c:formatCode>
                <c:ptCount val="4"/>
                <c:pt idx="0">
                  <c:v>2</c:v>
                </c:pt>
                <c:pt idx="1">
                  <c:v>1</c:v>
                </c:pt>
                <c:pt idx="2">
                  <c:v>2</c:v>
                </c:pt>
              </c:numCache>
            </c:numRef>
          </c:val>
        </c:ser>
        <c:ser>
          <c:idx val="1"/>
          <c:order val="1"/>
          <c:tx>
            <c:strRef>
              <c:f>Sheet1!$C$1</c:f>
              <c:strCache>
                <c:ptCount val="1"/>
                <c:pt idx="0">
                  <c:v>弊</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Sheet1!$A$2:$A$5</c:f>
              <c:strCache>
                <c:ptCount val="4"/>
                <c:pt idx="0">
                  <c:v>利大于弊</c:v>
                </c:pt>
                <c:pt idx="1">
                  <c:v>弊大于利</c:v>
                </c:pt>
                <c:pt idx="2">
                  <c:v>利弊相同</c:v>
                </c:pt>
              </c:strCache>
            </c:strRef>
          </c:cat>
          <c:val>
            <c:numRef>
              <c:f>Sheet1!$C$2:$C$5</c:f>
              <c:numCache>
                <c:formatCode>General</c:formatCode>
                <c:ptCount val="4"/>
                <c:pt idx="0">
                  <c:v>1</c:v>
                </c:pt>
                <c:pt idx="1">
                  <c:v>2</c:v>
                </c:pt>
                <c:pt idx="2">
                  <c:v>2</c:v>
                </c:pt>
              </c:numCache>
            </c:numRef>
          </c:val>
        </c:ser>
        <c:dLbls>
          <c:showLegendKey val="0"/>
          <c:showVal val="1"/>
          <c:showCatName val="0"/>
          <c:showSerName val="0"/>
          <c:showPercent val="0"/>
          <c:showBubbleSize val="0"/>
        </c:dLbls>
        <c:gapWidth val="150"/>
        <c:overlap val="100"/>
        <c:axId val="179596310"/>
        <c:axId val="487847397"/>
      </c:barChart>
      <c:catAx>
        <c:axId val="179596310"/>
        <c:scaling>
          <c:orientation val="minMax"/>
        </c:scaling>
        <c:delete val="0"/>
        <c:axPos val="b"/>
        <c:majorTickMark val="none"/>
        <c:minorTickMark val="none"/>
        <c:tickLblPos val="nextTo"/>
        <c:spPr>
          <a:noFill/>
          <a:ln w="19050" cap="flat" cmpd="sng" algn="ctr">
            <a:solidFill>
              <a:schemeClr val="tx1">
                <a:lumMod val="25000"/>
                <a:lumOff val="75000"/>
              </a:schemeClr>
            </a:solidFill>
            <a:round/>
          </a:ln>
          <a:effectLst/>
        </c:spPr>
        <c:txPr>
          <a:bodyPr rot="-60000000" spcFirstLastPara="0" vertOverflow="ellipsis" vert="horz" wrap="square" anchor="ctr" anchorCtr="1"/>
          <a:lstStyle/>
          <a:p>
            <a:pPr>
              <a:defRPr lang="zh-CN" sz="1200" b="0" i="0" u="none" strike="noStrike" kern="1200" cap="none" spc="0" normalizeH="0" baseline="0">
                <a:solidFill>
                  <a:schemeClr val="tx1">
                    <a:lumMod val="65000"/>
                    <a:lumOff val="35000"/>
                  </a:schemeClr>
                </a:solidFill>
                <a:uFill>
                  <a:solidFill>
                    <a:schemeClr val="tx1">
                      <a:lumMod val="65000"/>
                      <a:lumOff val="35000"/>
                    </a:schemeClr>
                  </a:solidFill>
                </a:uFill>
                <a:latin typeface="+mn-lt"/>
                <a:ea typeface="+mn-ea"/>
                <a:cs typeface="+mn-cs"/>
              </a:defRPr>
            </a:pPr>
          </a:p>
        </c:txPr>
        <c:crossAx val="487847397"/>
        <c:crosses val="autoZero"/>
        <c:auto val="1"/>
        <c:lblAlgn val="ctr"/>
        <c:lblOffset val="100"/>
        <c:noMultiLvlLbl val="0"/>
      </c:catAx>
      <c:valAx>
        <c:axId val="487847397"/>
        <c:scaling>
          <c:orientation val="minMax"/>
        </c:scaling>
        <c:delete val="1"/>
        <c:axPos val="l"/>
        <c:numFmt formatCode="General" sourceLinked="1"/>
        <c:majorTickMark val="none"/>
        <c:minorTickMark val="none"/>
        <c:tickLblPos val="nextTo"/>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79596310"/>
        <c:crosses val="autoZero"/>
        <c:crossBetween val="between"/>
      </c:valAx>
      <c:spPr>
        <a:noFill/>
        <a:ln>
          <a:noFill/>
        </a:ln>
        <a:effectLst/>
      </c:spPr>
    </c:plotArea>
    <c:legend>
      <c:legendPos val="t"/>
      <c:legendEntry>
        <c:idx val="0"/>
        <c:txPr>
          <a:bodyPr rot="0" spcFirstLastPara="0" vertOverflow="ellipsis" vert="horz" wrap="square" anchor="ctr" anchorCtr="1"/>
          <a:lstStyle/>
          <a:p>
            <a:pPr>
              <a:defRPr lang="zh-CN" sz="1600" b="0" i="0" u="none" strike="noStrike" kern="1200" cap="none" spc="0" normalizeH="0" baseline="0">
                <a:solidFill>
                  <a:schemeClr val="tx1">
                    <a:lumMod val="65000"/>
                    <a:lumOff val="35000"/>
                  </a:schemeClr>
                </a:solidFill>
                <a:uFill>
                  <a:solidFill>
                    <a:schemeClr val="tx1">
                      <a:lumMod val="65000"/>
                      <a:lumOff val="35000"/>
                    </a:schemeClr>
                  </a:solidFill>
                </a:uFill>
                <a:latin typeface="+mn-lt"/>
                <a:ea typeface="+mn-ea"/>
                <a:cs typeface="+mn-cs"/>
              </a:defRPr>
            </a:pPr>
          </a:p>
        </c:txPr>
      </c:legendEntry>
      <c:legendEntry>
        <c:idx val="1"/>
        <c:txPr>
          <a:bodyPr rot="0" spcFirstLastPara="0" vertOverflow="ellipsis" vert="horz" wrap="square" anchor="ctr" anchorCtr="1"/>
          <a:lstStyle/>
          <a:p>
            <a:pPr>
              <a:defRPr lang="zh-CN" sz="1600" b="0" i="0" u="none" strike="noStrike" kern="1200" cap="none" spc="0" normalizeH="0" baseline="0">
                <a:solidFill>
                  <a:schemeClr val="tx1">
                    <a:lumMod val="65000"/>
                    <a:lumOff val="35000"/>
                  </a:schemeClr>
                </a:solidFill>
                <a:uFill>
                  <a:solidFill>
                    <a:schemeClr val="tx1">
                      <a:lumMod val="65000"/>
                      <a:lumOff val="35000"/>
                    </a:schemeClr>
                  </a:solidFill>
                </a:uFill>
                <a:latin typeface="+mn-lt"/>
                <a:ea typeface="+mn-ea"/>
                <a:cs typeface="+mn-cs"/>
              </a:defRPr>
            </a:pPr>
          </a:p>
        </c:txPr>
      </c:legendEntry>
      <c:layout/>
      <c:overlay val="0"/>
      <c:spPr>
        <a:noFill/>
        <a:ln>
          <a:noFill/>
        </a:ln>
        <a:effectLst/>
      </c:spPr>
      <c:txPr>
        <a:bodyPr rot="0" spcFirstLastPara="0" vertOverflow="ellipsis" vert="horz" wrap="square" anchor="ctr" anchorCtr="1"/>
        <a:lstStyle/>
        <a:p>
          <a:pPr>
            <a:defRPr lang="zh-CN" sz="1600" b="0" i="0" u="none" strike="noStrike" kern="1200" cap="none" spc="0" normalizeH="0" baseline="0">
              <a:solidFill>
                <a:schemeClr val="tx1">
                  <a:lumMod val="65000"/>
                  <a:lumOff val="35000"/>
                </a:schemeClr>
              </a:solidFill>
              <a:uFill>
                <a:solidFill>
                  <a:schemeClr val="tx1">
                    <a:lumMod val="65000"/>
                    <a:lumOff val="35000"/>
                  </a:schemeClr>
                </a:solidFill>
              </a:u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800" b="1" i="0" u="none" strike="noStrike" kern="1200" cap="all" spc="150" baseline="0">
                <a:solidFill>
                  <a:schemeClr val="tx1">
                    <a:lumMod val="50000"/>
                    <a:lumOff val="50000"/>
                  </a:schemeClr>
                </a:solidFill>
                <a:latin typeface="+mn-lt"/>
                <a:ea typeface="+mn-ea"/>
                <a:cs typeface="+mn-cs"/>
              </a:defRPr>
            </a:pPr>
            <a:r>
              <a:t>权衡利弊型观点类型</a:t>
            </a:r>
          </a:p>
        </c:rich>
      </c:tx>
      <c:layout/>
      <c:overlay val="0"/>
      <c:spPr>
        <a:noFill/>
        <a:ln>
          <a:noFill/>
        </a:ln>
        <a:effectLst/>
      </c:spPr>
    </c:title>
    <c:autoTitleDeleted val="0"/>
    <c:plotArea>
      <c:layout>
        <c:manualLayout>
          <c:layoutTarget val="inner"/>
          <c:xMode val="edge"/>
          <c:yMode val="edge"/>
          <c:x val="0.0310532407407407"/>
          <c:y val="0.186881775215573"/>
          <c:w val="0.957430555555556"/>
          <c:h val="0.748495292604027"/>
        </c:manualLayout>
      </c:layout>
      <c:barChart>
        <c:barDir val="col"/>
        <c:grouping val="stacked"/>
        <c:varyColors val="0"/>
        <c:ser>
          <c:idx val="0"/>
          <c:order val="0"/>
          <c:tx>
            <c:strRef>
              <c:f>Sheet1!$B$1</c:f>
              <c:strCache>
                <c:ptCount val="1"/>
                <c:pt idx="0">
                  <c:v>利</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Sheet1!$A$2:$A$5</c:f>
              <c:strCache>
                <c:ptCount val="4"/>
                <c:pt idx="0">
                  <c:v>利大于弊</c:v>
                </c:pt>
                <c:pt idx="1">
                  <c:v>弊大于利</c:v>
                </c:pt>
                <c:pt idx="2">
                  <c:v>利弊相同</c:v>
                </c:pt>
              </c:strCache>
            </c:strRef>
          </c:cat>
          <c:val>
            <c:numRef>
              <c:f>Sheet1!$B$2:$B$5</c:f>
              <c:numCache>
                <c:formatCode>General</c:formatCode>
                <c:ptCount val="4"/>
                <c:pt idx="0">
                  <c:v>2</c:v>
                </c:pt>
                <c:pt idx="1">
                  <c:v>1</c:v>
                </c:pt>
                <c:pt idx="2">
                  <c:v>2</c:v>
                </c:pt>
              </c:numCache>
            </c:numRef>
          </c:val>
        </c:ser>
        <c:ser>
          <c:idx val="1"/>
          <c:order val="1"/>
          <c:tx>
            <c:strRef>
              <c:f>Sheet1!$C$1</c:f>
              <c:strCache>
                <c:ptCount val="1"/>
                <c:pt idx="0">
                  <c:v>弊</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Sheet1!$A$2:$A$5</c:f>
              <c:strCache>
                <c:ptCount val="4"/>
                <c:pt idx="0">
                  <c:v>利大于弊</c:v>
                </c:pt>
                <c:pt idx="1">
                  <c:v>弊大于利</c:v>
                </c:pt>
                <c:pt idx="2">
                  <c:v>利弊相同</c:v>
                </c:pt>
              </c:strCache>
            </c:strRef>
          </c:cat>
          <c:val>
            <c:numRef>
              <c:f>Sheet1!$C$2:$C$5</c:f>
              <c:numCache>
                <c:formatCode>General</c:formatCode>
                <c:ptCount val="4"/>
                <c:pt idx="0">
                  <c:v>1</c:v>
                </c:pt>
                <c:pt idx="1">
                  <c:v>2</c:v>
                </c:pt>
                <c:pt idx="2">
                  <c:v>2</c:v>
                </c:pt>
              </c:numCache>
            </c:numRef>
          </c:val>
        </c:ser>
        <c:dLbls>
          <c:showLegendKey val="0"/>
          <c:showVal val="1"/>
          <c:showCatName val="0"/>
          <c:showSerName val="0"/>
          <c:showPercent val="0"/>
          <c:showBubbleSize val="0"/>
        </c:dLbls>
        <c:gapWidth val="150"/>
        <c:overlap val="100"/>
        <c:axId val="179596310"/>
        <c:axId val="487847397"/>
      </c:barChart>
      <c:catAx>
        <c:axId val="179596310"/>
        <c:scaling>
          <c:orientation val="minMax"/>
        </c:scaling>
        <c:delete val="0"/>
        <c:axPos val="b"/>
        <c:majorTickMark val="none"/>
        <c:minorTickMark val="none"/>
        <c:tickLblPos val="nextTo"/>
        <c:spPr>
          <a:noFill/>
          <a:ln w="19050" cap="flat" cmpd="sng" algn="ctr">
            <a:solidFill>
              <a:schemeClr val="tx1">
                <a:lumMod val="25000"/>
                <a:lumOff val="75000"/>
              </a:schemeClr>
            </a:solidFill>
            <a:round/>
          </a:ln>
          <a:effectLst/>
        </c:spPr>
        <c:txPr>
          <a:bodyPr rot="-60000000" spcFirstLastPara="0" vertOverflow="ellipsis" vert="horz" wrap="square" anchor="ctr" anchorCtr="1"/>
          <a:lstStyle/>
          <a:p>
            <a:pPr>
              <a:defRPr lang="zh-CN" sz="1200" b="0" i="0" u="none" strike="noStrike" kern="1200" cap="none" spc="0" normalizeH="0" baseline="0">
                <a:solidFill>
                  <a:schemeClr val="tx1">
                    <a:lumMod val="65000"/>
                    <a:lumOff val="35000"/>
                  </a:schemeClr>
                </a:solidFill>
                <a:uFill>
                  <a:solidFill>
                    <a:schemeClr val="tx1">
                      <a:lumMod val="65000"/>
                      <a:lumOff val="35000"/>
                    </a:schemeClr>
                  </a:solidFill>
                </a:uFill>
                <a:latin typeface="+mn-lt"/>
                <a:ea typeface="+mn-ea"/>
                <a:cs typeface="+mn-cs"/>
              </a:defRPr>
            </a:pPr>
          </a:p>
        </c:txPr>
        <c:crossAx val="487847397"/>
        <c:crosses val="autoZero"/>
        <c:auto val="1"/>
        <c:lblAlgn val="ctr"/>
        <c:lblOffset val="100"/>
        <c:noMultiLvlLbl val="0"/>
      </c:catAx>
      <c:valAx>
        <c:axId val="487847397"/>
        <c:scaling>
          <c:orientation val="minMax"/>
        </c:scaling>
        <c:delete val="1"/>
        <c:axPos val="l"/>
        <c:numFmt formatCode="General" sourceLinked="1"/>
        <c:majorTickMark val="none"/>
        <c:minorTickMark val="none"/>
        <c:tickLblPos val="nextTo"/>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79596310"/>
        <c:crosses val="autoZero"/>
        <c:crossBetween val="between"/>
      </c:valAx>
      <c:spPr>
        <a:noFill/>
        <a:ln>
          <a:noFill/>
        </a:ln>
        <a:effectLst/>
      </c:spPr>
    </c:plotArea>
    <c:legend>
      <c:legendPos val="t"/>
      <c:legendEntry>
        <c:idx val="0"/>
        <c:txPr>
          <a:bodyPr rot="0" spcFirstLastPara="0" vertOverflow="ellipsis" vert="horz" wrap="square" anchor="ctr" anchorCtr="1"/>
          <a:lstStyle/>
          <a:p>
            <a:pPr>
              <a:defRPr lang="zh-CN" sz="1600" b="0" i="0" u="none" strike="noStrike" kern="1200" cap="none" spc="0" normalizeH="0" baseline="0">
                <a:solidFill>
                  <a:schemeClr val="tx1">
                    <a:lumMod val="65000"/>
                    <a:lumOff val="35000"/>
                  </a:schemeClr>
                </a:solidFill>
                <a:uFill>
                  <a:solidFill>
                    <a:schemeClr val="tx1">
                      <a:lumMod val="65000"/>
                      <a:lumOff val="35000"/>
                    </a:schemeClr>
                  </a:solidFill>
                </a:uFill>
                <a:latin typeface="+mn-lt"/>
                <a:ea typeface="+mn-ea"/>
                <a:cs typeface="+mn-cs"/>
              </a:defRPr>
            </a:pPr>
          </a:p>
        </c:txPr>
      </c:legendEntry>
      <c:legendEntry>
        <c:idx val="1"/>
        <c:txPr>
          <a:bodyPr rot="0" spcFirstLastPara="0" vertOverflow="ellipsis" vert="horz" wrap="square" anchor="ctr" anchorCtr="1"/>
          <a:lstStyle/>
          <a:p>
            <a:pPr>
              <a:defRPr lang="zh-CN" sz="1600" b="0" i="0" u="none" strike="noStrike" kern="1200" cap="none" spc="0" normalizeH="0" baseline="0">
                <a:solidFill>
                  <a:schemeClr val="tx1">
                    <a:lumMod val="65000"/>
                    <a:lumOff val="35000"/>
                  </a:schemeClr>
                </a:solidFill>
                <a:uFill>
                  <a:solidFill>
                    <a:schemeClr val="tx1">
                      <a:lumMod val="65000"/>
                      <a:lumOff val="35000"/>
                    </a:schemeClr>
                  </a:solidFill>
                </a:uFill>
                <a:latin typeface="+mn-lt"/>
                <a:ea typeface="+mn-ea"/>
                <a:cs typeface="+mn-cs"/>
              </a:defRPr>
            </a:pPr>
          </a:p>
        </c:txPr>
      </c:legendEntry>
      <c:layout/>
      <c:overlay val="0"/>
      <c:spPr>
        <a:noFill/>
        <a:ln>
          <a:noFill/>
        </a:ln>
        <a:effectLst/>
      </c:spPr>
      <c:txPr>
        <a:bodyPr rot="0" spcFirstLastPara="0" vertOverflow="ellipsis" vert="horz" wrap="square" anchor="ctr" anchorCtr="1"/>
        <a:lstStyle/>
        <a:p>
          <a:pPr>
            <a:defRPr lang="zh-CN" sz="1600" b="0" i="0" u="none" strike="noStrike" kern="1200" cap="none" spc="0" normalizeH="0" baseline="0">
              <a:solidFill>
                <a:schemeClr val="tx1">
                  <a:lumMod val="65000"/>
                  <a:lumOff val="35000"/>
                </a:schemeClr>
              </a:solidFill>
              <a:uFill>
                <a:solidFill>
                  <a:schemeClr val="tx1">
                    <a:lumMod val="65000"/>
                    <a:lumOff val="35000"/>
                  </a:schemeClr>
                </a:solidFill>
              </a:u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800" b="1" i="0" u="none" strike="noStrike" kern="1200" cap="all" spc="150" baseline="0">
                <a:solidFill>
                  <a:schemeClr val="tx1">
                    <a:lumMod val="50000"/>
                    <a:lumOff val="50000"/>
                  </a:schemeClr>
                </a:solidFill>
                <a:latin typeface="+mn-lt"/>
                <a:ea typeface="+mn-ea"/>
                <a:cs typeface="+mn-cs"/>
              </a:defRPr>
            </a:pPr>
            <a:r>
              <a:t>权衡利弊型观点类型</a:t>
            </a:r>
          </a:p>
        </c:rich>
      </c:tx>
      <c:layout/>
      <c:overlay val="0"/>
      <c:spPr>
        <a:noFill/>
        <a:ln>
          <a:noFill/>
        </a:ln>
        <a:effectLst/>
      </c:spPr>
    </c:title>
    <c:autoTitleDeleted val="0"/>
    <c:plotArea>
      <c:layout>
        <c:manualLayout>
          <c:layoutTarget val="inner"/>
          <c:xMode val="edge"/>
          <c:yMode val="edge"/>
          <c:x val="0.0310532407407407"/>
          <c:y val="0.186881775215573"/>
          <c:w val="0.957430555555556"/>
          <c:h val="0.748495292604027"/>
        </c:manualLayout>
      </c:layout>
      <c:barChart>
        <c:barDir val="col"/>
        <c:grouping val="stacked"/>
        <c:varyColors val="0"/>
        <c:ser>
          <c:idx val="0"/>
          <c:order val="0"/>
          <c:tx>
            <c:strRef>
              <c:f>Sheet1!$B$1</c:f>
              <c:strCache>
                <c:ptCount val="1"/>
                <c:pt idx="0">
                  <c:v>利</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Sheet1!$A$2:$A$5</c:f>
              <c:strCache>
                <c:ptCount val="4"/>
                <c:pt idx="0">
                  <c:v>利大于弊</c:v>
                </c:pt>
                <c:pt idx="1">
                  <c:v>弊大于利</c:v>
                </c:pt>
                <c:pt idx="2">
                  <c:v>利弊相同</c:v>
                </c:pt>
              </c:strCache>
            </c:strRef>
          </c:cat>
          <c:val>
            <c:numRef>
              <c:f>Sheet1!$B$2:$B$5</c:f>
              <c:numCache>
                <c:formatCode>General</c:formatCode>
                <c:ptCount val="4"/>
                <c:pt idx="0">
                  <c:v>2</c:v>
                </c:pt>
                <c:pt idx="1">
                  <c:v>1</c:v>
                </c:pt>
                <c:pt idx="2">
                  <c:v>2</c:v>
                </c:pt>
              </c:numCache>
            </c:numRef>
          </c:val>
        </c:ser>
        <c:ser>
          <c:idx val="1"/>
          <c:order val="1"/>
          <c:tx>
            <c:strRef>
              <c:f>Sheet1!$C$1</c:f>
              <c:strCache>
                <c:ptCount val="1"/>
                <c:pt idx="0">
                  <c:v>弊</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Sheet1!$A$2:$A$5</c:f>
              <c:strCache>
                <c:ptCount val="4"/>
                <c:pt idx="0">
                  <c:v>利大于弊</c:v>
                </c:pt>
                <c:pt idx="1">
                  <c:v>弊大于利</c:v>
                </c:pt>
                <c:pt idx="2">
                  <c:v>利弊相同</c:v>
                </c:pt>
              </c:strCache>
            </c:strRef>
          </c:cat>
          <c:val>
            <c:numRef>
              <c:f>Sheet1!$C$2:$C$5</c:f>
              <c:numCache>
                <c:formatCode>General</c:formatCode>
                <c:ptCount val="4"/>
                <c:pt idx="0">
                  <c:v>1</c:v>
                </c:pt>
                <c:pt idx="1">
                  <c:v>2</c:v>
                </c:pt>
                <c:pt idx="2">
                  <c:v>2</c:v>
                </c:pt>
              </c:numCache>
            </c:numRef>
          </c:val>
        </c:ser>
        <c:dLbls>
          <c:showLegendKey val="0"/>
          <c:showVal val="1"/>
          <c:showCatName val="0"/>
          <c:showSerName val="0"/>
          <c:showPercent val="0"/>
          <c:showBubbleSize val="0"/>
        </c:dLbls>
        <c:gapWidth val="150"/>
        <c:overlap val="100"/>
        <c:axId val="179596310"/>
        <c:axId val="487847397"/>
      </c:barChart>
      <c:catAx>
        <c:axId val="179596310"/>
        <c:scaling>
          <c:orientation val="minMax"/>
        </c:scaling>
        <c:delete val="0"/>
        <c:axPos val="b"/>
        <c:majorTickMark val="none"/>
        <c:minorTickMark val="none"/>
        <c:tickLblPos val="nextTo"/>
        <c:spPr>
          <a:noFill/>
          <a:ln w="19050" cap="flat" cmpd="sng" algn="ctr">
            <a:solidFill>
              <a:schemeClr val="tx1">
                <a:lumMod val="25000"/>
                <a:lumOff val="75000"/>
              </a:schemeClr>
            </a:solidFill>
            <a:round/>
          </a:ln>
          <a:effectLst/>
        </c:spPr>
        <c:txPr>
          <a:bodyPr rot="-60000000" spcFirstLastPara="0" vertOverflow="ellipsis" vert="horz" wrap="square" anchor="ctr" anchorCtr="1"/>
          <a:lstStyle/>
          <a:p>
            <a:pPr>
              <a:defRPr lang="zh-CN" sz="1200" b="0" i="0" u="none" strike="noStrike" kern="1200" cap="none" spc="0" normalizeH="0" baseline="0">
                <a:solidFill>
                  <a:schemeClr val="tx1">
                    <a:lumMod val="65000"/>
                    <a:lumOff val="35000"/>
                  </a:schemeClr>
                </a:solidFill>
                <a:uFill>
                  <a:solidFill>
                    <a:schemeClr val="tx1">
                      <a:lumMod val="65000"/>
                      <a:lumOff val="35000"/>
                    </a:schemeClr>
                  </a:solidFill>
                </a:uFill>
                <a:latin typeface="+mn-lt"/>
                <a:ea typeface="+mn-ea"/>
                <a:cs typeface="+mn-cs"/>
              </a:defRPr>
            </a:pPr>
          </a:p>
        </c:txPr>
        <c:crossAx val="487847397"/>
        <c:crosses val="autoZero"/>
        <c:auto val="1"/>
        <c:lblAlgn val="ctr"/>
        <c:lblOffset val="100"/>
        <c:noMultiLvlLbl val="0"/>
      </c:catAx>
      <c:valAx>
        <c:axId val="487847397"/>
        <c:scaling>
          <c:orientation val="minMax"/>
        </c:scaling>
        <c:delete val="1"/>
        <c:axPos val="l"/>
        <c:numFmt formatCode="General" sourceLinked="1"/>
        <c:majorTickMark val="none"/>
        <c:minorTickMark val="none"/>
        <c:tickLblPos val="nextTo"/>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79596310"/>
        <c:crosses val="autoZero"/>
        <c:crossBetween val="between"/>
      </c:valAx>
      <c:spPr>
        <a:noFill/>
        <a:ln>
          <a:noFill/>
        </a:ln>
        <a:effectLst/>
      </c:spPr>
    </c:plotArea>
    <c:legend>
      <c:legendPos val="t"/>
      <c:legendEntry>
        <c:idx val="0"/>
        <c:txPr>
          <a:bodyPr rot="0" spcFirstLastPara="0" vertOverflow="ellipsis" vert="horz" wrap="square" anchor="ctr" anchorCtr="1"/>
          <a:lstStyle/>
          <a:p>
            <a:pPr>
              <a:defRPr lang="zh-CN" sz="1600" b="0" i="0" u="none" strike="noStrike" kern="1200" cap="none" spc="0" normalizeH="0" baseline="0">
                <a:solidFill>
                  <a:schemeClr val="tx1">
                    <a:lumMod val="65000"/>
                    <a:lumOff val="35000"/>
                  </a:schemeClr>
                </a:solidFill>
                <a:uFill>
                  <a:solidFill>
                    <a:schemeClr val="tx1">
                      <a:lumMod val="65000"/>
                      <a:lumOff val="35000"/>
                    </a:schemeClr>
                  </a:solidFill>
                </a:uFill>
                <a:latin typeface="+mn-lt"/>
                <a:ea typeface="+mn-ea"/>
                <a:cs typeface="+mn-cs"/>
              </a:defRPr>
            </a:pPr>
          </a:p>
        </c:txPr>
      </c:legendEntry>
      <c:legendEntry>
        <c:idx val="1"/>
        <c:txPr>
          <a:bodyPr rot="0" spcFirstLastPara="0" vertOverflow="ellipsis" vert="horz" wrap="square" anchor="ctr" anchorCtr="1"/>
          <a:lstStyle/>
          <a:p>
            <a:pPr>
              <a:defRPr lang="zh-CN" sz="1600" b="0" i="0" u="none" strike="noStrike" kern="1200" cap="none" spc="0" normalizeH="0" baseline="0">
                <a:solidFill>
                  <a:schemeClr val="tx1">
                    <a:lumMod val="65000"/>
                    <a:lumOff val="35000"/>
                  </a:schemeClr>
                </a:solidFill>
                <a:uFill>
                  <a:solidFill>
                    <a:schemeClr val="tx1">
                      <a:lumMod val="65000"/>
                      <a:lumOff val="35000"/>
                    </a:schemeClr>
                  </a:solidFill>
                </a:uFill>
                <a:latin typeface="+mn-lt"/>
                <a:ea typeface="+mn-ea"/>
                <a:cs typeface="+mn-cs"/>
              </a:defRPr>
            </a:pPr>
          </a:p>
        </c:txPr>
      </c:legendEntry>
      <c:layout/>
      <c:overlay val="0"/>
      <c:spPr>
        <a:noFill/>
        <a:ln>
          <a:noFill/>
        </a:ln>
        <a:effectLst/>
      </c:spPr>
      <c:txPr>
        <a:bodyPr rot="0" spcFirstLastPara="0" vertOverflow="ellipsis" vert="horz" wrap="square" anchor="ctr" anchorCtr="1"/>
        <a:lstStyle/>
        <a:p>
          <a:pPr>
            <a:defRPr lang="zh-CN" sz="1600" b="0" i="0" u="none" strike="noStrike" kern="1200" cap="none" spc="0" normalizeH="0" baseline="0">
              <a:solidFill>
                <a:schemeClr val="tx1">
                  <a:lumMod val="65000"/>
                  <a:lumOff val="35000"/>
                </a:schemeClr>
              </a:solidFill>
              <a:uFill>
                <a:solidFill>
                  <a:schemeClr val="tx1">
                    <a:lumMod val="65000"/>
                    <a:lumOff val="35000"/>
                  </a:schemeClr>
                </a:solidFill>
              </a:u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9">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styleClr val="auto"/>
    </cs:lnRef>
    <cs:fillRef idx="0">
      <cs:styleClr val="auto"/>
    </cs:fillRef>
    <cs:effectRef idx="0"/>
    <cs:fontRef idx="minor">
      <a:schemeClr val="tx1"/>
    </cs:fontRef>
    <cs:spPr>
      <a:pattFill prst="ltDnDiag">
        <a:fgClr>
          <a:schemeClr val="phClr"/>
        </a:fgClr>
        <a:bgClr>
          <a:schemeClr val="phClr">
            <a:lumMod val="20000"/>
            <a:lumOff val="80000"/>
          </a:schemeClr>
        </a:bgClr>
      </a:pattFill>
      <a:ln>
        <a:solidFill>
          <a:schemeClr val="phClr"/>
        </a:solidFill>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spPr>
      <a:ln w="19050" cap="flat" cmpd="sng" algn="ctr">
        <a:solidFill>
          <a:schemeClr val="tx1">
            <a:lumMod val="25000"/>
            <a:lumOff val="75000"/>
          </a:schemeClr>
        </a:solidFill>
        <a:round/>
      </a:ln>
    </cs:spPr>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99">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styleClr val="auto"/>
    </cs:lnRef>
    <cs:fillRef idx="0">
      <cs:styleClr val="auto"/>
    </cs:fillRef>
    <cs:effectRef idx="0"/>
    <cs:fontRef idx="minor">
      <a:schemeClr val="tx1"/>
    </cs:fontRef>
    <cs:spPr>
      <a:pattFill prst="ltDnDiag">
        <a:fgClr>
          <a:schemeClr val="phClr"/>
        </a:fgClr>
        <a:bgClr>
          <a:schemeClr val="phClr">
            <a:lumMod val="20000"/>
            <a:lumOff val="80000"/>
          </a:schemeClr>
        </a:bgClr>
      </a:pattFill>
      <a:ln>
        <a:solidFill>
          <a:schemeClr val="phClr"/>
        </a:solidFill>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spPr>
      <a:ln w="19050" cap="flat" cmpd="sng" algn="ctr">
        <a:solidFill>
          <a:schemeClr val="tx1">
            <a:lumMod val="25000"/>
            <a:lumOff val="75000"/>
          </a:schemeClr>
        </a:solidFill>
        <a:round/>
      </a:ln>
    </cs:spPr>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99">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styleClr val="auto"/>
    </cs:lnRef>
    <cs:fillRef idx="0">
      <cs:styleClr val="auto"/>
    </cs:fillRef>
    <cs:effectRef idx="0"/>
    <cs:fontRef idx="minor">
      <a:schemeClr val="tx1"/>
    </cs:fontRef>
    <cs:spPr>
      <a:pattFill prst="ltDnDiag">
        <a:fgClr>
          <a:schemeClr val="phClr"/>
        </a:fgClr>
        <a:bgClr>
          <a:schemeClr val="phClr">
            <a:lumMod val="20000"/>
            <a:lumOff val="80000"/>
          </a:schemeClr>
        </a:bgClr>
      </a:pattFill>
      <a:ln>
        <a:solidFill>
          <a:schemeClr val="phClr"/>
        </a:solidFill>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spPr>
      <a:ln w="19050" cap="flat" cmpd="sng" algn="ctr">
        <a:solidFill>
          <a:schemeClr val="tx1">
            <a:lumMod val="25000"/>
            <a:lumOff val="75000"/>
          </a:schemeClr>
        </a:solidFill>
        <a:round/>
      </a:ln>
    </cs:spPr>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99">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styleClr val="auto"/>
    </cs:lnRef>
    <cs:fillRef idx="0">
      <cs:styleClr val="auto"/>
    </cs:fillRef>
    <cs:effectRef idx="0"/>
    <cs:fontRef idx="minor">
      <a:schemeClr val="tx1"/>
    </cs:fontRef>
    <cs:spPr>
      <a:pattFill prst="ltDnDiag">
        <a:fgClr>
          <a:schemeClr val="phClr"/>
        </a:fgClr>
        <a:bgClr>
          <a:schemeClr val="phClr">
            <a:lumMod val="20000"/>
            <a:lumOff val="80000"/>
          </a:schemeClr>
        </a:bgClr>
      </a:pattFill>
      <a:ln>
        <a:solidFill>
          <a:schemeClr val="phClr"/>
        </a:solidFill>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spPr>
      <a:ln w="19050" cap="flat" cmpd="sng" algn="ctr">
        <a:solidFill>
          <a:schemeClr val="tx1">
            <a:lumMod val="25000"/>
            <a:lumOff val="75000"/>
          </a:schemeClr>
        </a:solidFill>
        <a:round/>
      </a:ln>
    </cs:spPr>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5C9180-3A80-4C0E-9946-0F349FDFCB7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46920C-565E-4440-9B2D-B9BD0E3943D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反驳方式</a:t>
            </a:r>
            <a:r>
              <a:rPr lang="en-US" altLang="zh-CN"/>
              <a:t>1:</a:t>
            </a:r>
            <a:r>
              <a:rPr lang="zh-CN" altLang="en-US"/>
              <a:t>意义不大，影响不大</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反驳方式</a:t>
            </a:r>
            <a:r>
              <a:rPr lang="en-US" altLang="zh-CN"/>
              <a:t>1:</a:t>
            </a:r>
            <a:r>
              <a:rPr lang="zh-CN" altLang="en-US"/>
              <a:t>意义不大，影响不大</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反驳方式</a:t>
            </a:r>
            <a:r>
              <a:rPr lang="en-US" altLang="zh-CN"/>
              <a:t>2:</a:t>
            </a:r>
            <a:r>
              <a:rPr lang="zh-CN" altLang="en-US"/>
              <a:t>有解决方案</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反驳方式</a:t>
            </a:r>
            <a:r>
              <a:rPr lang="en-US" altLang="zh-CN"/>
              <a:t>2:</a:t>
            </a:r>
            <a:r>
              <a:rPr lang="zh-CN" altLang="en-US"/>
              <a:t>有解决方案</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Body1:</a:t>
            </a:r>
            <a:r>
              <a:rPr lang="zh-CN" altLang="en-US"/>
              <a:t>食物不新鲜，添加防腐剂preservative，危害健康</a:t>
            </a:r>
            <a:endParaRPr lang="zh-CN" altLang="en-US"/>
          </a:p>
          <a:p>
            <a:r>
              <a:rPr lang="zh-CN" altLang="en-US"/>
              <a:t>市场加强管控，科技进步</a:t>
            </a:r>
            <a:endParaRPr lang="en-US" altLang="zh-CN"/>
          </a:p>
          <a:p>
            <a:r>
              <a:rPr lang="en-US" altLang="zh-CN"/>
              <a:t>Body2:</a:t>
            </a:r>
            <a:r>
              <a:rPr lang="zh-CN" altLang="en-US"/>
              <a:t>提升生活质量，促进贸易往来</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Body1:more experienced</a:t>
            </a:r>
            <a:endParaRPr lang="en-US" altLang="zh-CN"/>
          </a:p>
          <a:p>
            <a:r>
              <a:rPr lang="en-US" altLang="zh-CN"/>
              <a:t>stable financial conditions</a:t>
            </a:r>
            <a:endParaRPr lang="en-US" altLang="zh-CN"/>
          </a:p>
          <a:p>
            <a:r>
              <a:rPr lang="en-US" altLang="zh-CN"/>
              <a:t>Body2:generation gap, domestic conflics   </a:t>
            </a:r>
            <a:r>
              <a:rPr lang="zh-CN" altLang="en-US"/>
              <a:t>解决</a:t>
            </a:r>
            <a:r>
              <a:rPr lang="en-US" altLang="zh-CN"/>
              <a:t>gentle temper</a:t>
            </a:r>
            <a:endParaRPr lang="en-US" altLang="zh-CN"/>
          </a:p>
          <a:p>
            <a:r>
              <a:rPr lang="en-US" altLang="zh-CN"/>
              <a:t>physical decline,   </a:t>
            </a:r>
            <a:r>
              <a:rPr lang="zh-CN" altLang="en-US"/>
              <a:t>解决</a:t>
            </a:r>
            <a:r>
              <a:rPr lang="en-US" altLang="zh-CN"/>
              <a:t>medical interference</a:t>
            </a:r>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r>
              <a:rPr lang="zh-CN" altLang="en-US" noProof="1"/>
              <a:t>单击此处编辑母版标题样式</a:t>
            </a:r>
            <a:endParaRPr lang="zh-CN" altLang="en-US"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endParaRPr lang="zh-CN" altLang="en-US" noProof="1"/>
          </a:p>
        </p:txBody>
      </p:sp>
      <p:sp>
        <p:nvSpPr>
          <p:cNvPr id="4" name="日期占位符 1027"/>
          <p:cNvSpPr>
            <a:spLocks noGrp="1"/>
          </p:cNvSpPr>
          <p:nvPr>
            <p:ph type="dt" sz="half" idx="10"/>
          </p:nvPr>
        </p:nvSpPr>
        <p:spPr/>
        <p:txBody>
          <a:bodyPr/>
          <a:lstStyle>
            <a:lvl1pPr>
              <a:defRPr/>
            </a:lvl1pPr>
          </a:lstStyle>
          <a:p>
            <a:fld id="{6E418A44-8BE7-4787-B1DC-64A477A565B7}" type="datetimeFigureOut">
              <a:rPr lang="zh-CN" altLang="en-US" smtClean="0"/>
            </a:fld>
            <a:endParaRPr lang="zh-CN" altLang="en-US"/>
          </a:p>
        </p:txBody>
      </p:sp>
      <p:sp>
        <p:nvSpPr>
          <p:cNvPr id="5" name="页脚占位符 1028"/>
          <p:cNvSpPr>
            <a:spLocks noGrp="1"/>
          </p:cNvSpPr>
          <p:nvPr>
            <p:ph type="ftr" sz="quarter" idx="11"/>
          </p:nvPr>
        </p:nvSpPr>
        <p:spPr/>
        <p:txBody>
          <a:bodyPr/>
          <a:lstStyle>
            <a:lvl1pPr>
              <a:defRPr/>
            </a:lvl1pPr>
          </a:lstStyle>
          <a:p>
            <a:endParaRPr lang="zh-CN" altLang="en-US"/>
          </a:p>
        </p:txBody>
      </p:sp>
      <p:sp>
        <p:nvSpPr>
          <p:cNvPr id="6" name="灯片编号占位符 1029"/>
          <p:cNvSpPr>
            <a:spLocks noGrp="1"/>
          </p:cNvSpPr>
          <p:nvPr>
            <p:ph type="sldNum" sz="quarter" idx="12"/>
          </p:nvPr>
        </p:nvSpPr>
        <p:spPr/>
        <p:txBody>
          <a:bodyPr/>
          <a:lstStyle>
            <a:lvl1pPr>
              <a:defRPr/>
            </a:lvl1pPr>
          </a:lstStyle>
          <a:p>
            <a:fld id="{ECEBC9FF-4646-4AC7-8AF9-9AE9BBAD858D}"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endParaRPr lang="zh-CN" altLang="en-US" noProof="1"/>
          </a:p>
          <a:p>
            <a:pPr lvl="1"/>
            <a:r>
              <a:rPr lang="zh-CN" altLang="en-US" noProof="1"/>
              <a:t>二级</a:t>
            </a:r>
            <a:endParaRPr lang="zh-CN" altLang="en-US" noProof="1"/>
          </a:p>
          <a:p>
            <a:pPr lvl="2"/>
            <a:r>
              <a:rPr lang="zh-CN" altLang="en-US" noProof="1"/>
              <a:t>三级</a:t>
            </a:r>
            <a:endParaRPr lang="zh-CN" altLang="en-US" noProof="1"/>
          </a:p>
          <a:p>
            <a:pPr lvl="3"/>
            <a:r>
              <a:rPr lang="zh-CN" altLang="en-US" noProof="1"/>
              <a:t>四级</a:t>
            </a:r>
            <a:endParaRPr lang="zh-CN" altLang="en-US" noProof="1"/>
          </a:p>
          <a:p>
            <a:pPr lvl="4"/>
            <a:r>
              <a:rPr lang="zh-CN" altLang="en-US" noProof="1"/>
              <a:t>五级</a:t>
            </a:r>
            <a:endParaRPr lang="zh-CN" altLang="en-US" noProof="1"/>
          </a:p>
        </p:txBody>
      </p:sp>
      <p:sp>
        <p:nvSpPr>
          <p:cNvPr id="4" name="日期占位符 1027"/>
          <p:cNvSpPr>
            <a:spLocks noGrp="1"/>
          </p:cNvSpPr>
          <p:nvPr>
            <p:ph type="dt" sz="half" idx="10"/>
          </p:nvPr>
        </p:nvSpPr>
        <p:spPr/>
        <p:txBody>
          <a:bodyPr/>
          <a:lstStyle>
            <a:lvl1pPr>
              <a:defRPr/>
            </a:lvl1pPr>
          </a:lstStyle>
          <a:p>
            <a:fld id="{6E418A44-8BE7-4787-B1DC-64A477A565B7}" type="datetimeFigureOut">
              <a:rPr lang="zh-CN" altLang="en-US" smtClean="0"/>
            </a:fld>
            <a:endParaRPr lang="zh-CN" altLang="en-US"/>
          </a:p>
        </p:txBody>
      </p:sp>
      <p:sp>
        <p:nvSpPr>
          <p:cNvPr id="5" name="页脚占位符 1028"/>
          <p:cNvSpPr>
            <a:spLocks noGrp="1"/>
          </p:cNvSpPr>
          <p:nvPr>
            <p:ph type="ftr" sz="quarter" idx="11"/>
          </p:nvPr>
        </p:nvSpPr>
        <p:spPr/>
        <p:txBody>
          <a:bodyPr/>
          <a:lstStyle>
            <a:lvl1pPr>
              <a:defRPr/>
            </a:lvl1pPr>
          </a:lstStyle>
          <a:p>
            <a:endParaRPr lang="zh-CN" altLang="en-US"/>
          </a:p>
        </p:txBody>
      </p:sp>
      <p:sp>
        <p:nvSpPr>
          <p:cNvPr id="6" name="灯片编号占位符 1029"/>
          <p:cNvSpPr>
            <a:spLocks noGrp="1"/>
          </p:cNvSpPr>
          <p:nvPr>
            <p:ph type="sldNum" sz="quarter" idx="12"/>
          </p:nvPr>
        </p:nvSpPr>
        <p:spPr/>
        <p:txBody>
          <a:bodyPr/>
          <a:lstStyle>
            <a:lvl1pPr>
              <a:defRPr/>
            </a:lvl1pPr>
          </a:lstStyle>
          <a:p>
            <a:fld id="{ECEBC9FF-4646-4AC7-8AF9-9AE9BBAD858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609600" y="274639"/>
            <a:ext cx="8070573" cy="5851525"/>
          </a:xfrm>
        </p:spPr>
        <p:txBody>
          <a:bodyPr vert="eaVert"/>
          <a:lstStyle/>
          <a:p>
            <a:pPr lvl="0"/>
            <a:r>
              <a:rPr lang="zh-CN" altLang="en-US" noProof="1"/>
              <a:t>单击此处编辑母版文本样式</a:t>
            </a:r>
            <a:endParaRPr lang="zh-CN" altLang="en-US" noProof="1"/>
          </a:p>
          <a:p>
            <a:pPr lvl="1"/>
            <a:r>
              <a:rPr lang="zh-CN" altLang="en-US" noProof="1"/>
              <a:t>二级</a:t>
            </a:r>
            <a:endParaRPr lang="zh-CN" altLang="en-US" noProof="1"/>
          </a:p>
          <a:p>
            <a:pPr lvl="2"/>
            <a:r>
              <a:rPr lang="zh-CN" altLang="en-US" noProof="1"/>
              <a:t>三级</a:t>
            </a:r>
            <a:endParaRPr lang="zh-CN" altLang="en-US" noProof="1"/>
          </a:p>
          <a:p>
            <a:pPr lvl="3"/>
            <a:r>
              <a:rPr lang="zh-CN" altLang="en-US" noProof="1"/>
              <a:t>四级</a:t>
            </a:r>
            <a:endParaRPr lang="zh-CN" altLang="en-US" noProof="1"/>
          </a:p>
          <a:p>
            <a:pPr lvl="4"/>
            <a:r>
              <a:rPr lang="zh-CN" altLang="en-US" noProof="1"/>
              <a:t>五级</a:t>
            </a:r>
            <a:endParaRPr lang="zh-CN" altLang="en-US" noProof="1"/>
          </a:p>
        </p:txBody>
      </p:sp>
      <p:sp>
        <p:nvSpPr>
          <p:cNvPr id="4" name="日期占位符 1027"/>
          <p:cNvSpPr>
            <a:spLocks noGrp="1"/>
          </p:cNvSpPr>
          <p:nvPr>
            <p:ph type="dt" sz="half" idx="10"/>
          </p:nvPr>
        </p:nvSpPr>
        <p:spPr/>
        <p:txBody>
          <a:bodyPr/>
          <a:lstStyle>
            <a:lvl1pPr>
              <a:defRPr/>
            </a:lvl1pPr>
          </a:lstStyle>
          <a:p>
            <a:fld id="{6E418A44-8BE7-4787-B1DC-64A477A565B7}" type="datetimeFigureOut">
              <a:rPr lang="zh-CN" altLang="en-US" smtClean="0"/>
            </a:fld>
            <a:endParaRPr lang="zh-CN" altLang="en-US"/>
          </a:p>
        </p:txBody>
      </p:sp>
      <p:sp>
        <p:nvSpPr>
          <p:cNvPr id="5" name="页脚占位符 1028"/>
          <p:cNvSpPr>
            <a:spLocks noGrp="1"/>
          </p:cNvSpPr>
          <p:nvPr>
            <p:ph type="ftr" sz="quarter" idx="11"/>
          </p:nvPr>
        </p:nvSpPr>
        <p:spPr/>
        <p:txBody>
          <a:bodyPr/>
          <a:lstStyle>
            <a:lvl1pPr>
              <a:defRPr/>
            </a:lvl1pPr>
          </a:lstStyle>
          <a:p>
            <a:endParaRPr lang="zh-CN" altLang="en-US"/>
          </a:p>
        </p:txBody>
      </p:sp>
      <p:sp>
        <p:nvSpPr>
          <p:cNvPr id="6" name="灯片编号占位符 1029"/>
          <p:cNvSpPr>
            <a:spLocks noGrp="1"/>
          </p:cNvSpPr>
          <p:nvPr>
            <p:ph type="sldNum" sz="quarter" idx="12"/>
          </p:nvPr>
        </p:nvSpPr>
        <p:spPr/>
        <p:txBody>
          <a:bodyPr/>
          <a:lstStyle>
            <a:lvl1pPr>
              <a:defRPr/>
            </a:lvl1pPr>
          </a:lstStyle>
          <a:p>
            <a:fld id="{ECEBC9FF-4646-4AC7-8AF9-9AE9BBAD858D}"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表格占位符 2"/>
          <p:cNvSpPr>
            <a:spLocks noGrp="1"/>
          </p:cNvSpPr>
          <p:nvPr>
            <p:ph type="tbl" idx="1" hasCustomPrompt="1"/>
          </p:nvPr>
        </p:nvSpPr>
        <p:spPr/>
        <p:txBody>
          <a:bodyPr/>
          <a:lstStyle/>
          <a:p>
            <a:pPr lvl="0"/>
            <a:r>
              <a:rPr lang="zh-CN" altLang="en-US" noProof="1"/>
              <a:t>单击图标添加表格</a:t>
            </a:r>
            <a:endParaRPr lang="zh-CN" altLang="en-US" noProof="1"/>
          </a:p>
        </p:txBody>
      </p:sp>
      <p:sp>
        <p:nvSpPr>
          <p:cNvPr id="4" name="日期占位符 1027"/>
          <p:cNvSpPr>
            <a:spLocks noGrp="1"/>
          </p:cNvSpPr>
          <p:nvPr>
            <p:ph type="dt" sz="half" idx="10"/>
          </p:nvPr>
        </p:nvSpPr>
        <p:spPr/>
        <p:txBody>
          <a:bodyPr/>
          <a:lstStyle>
            <a:lvl1pPr>
              <a:defRPr/>
            </a:lvl1pPr>
          </a:lstStyle>
          <a:p>
            <a:fld id="{6E418A44-8BE7-4787-B1DC-64A477A565B7}" type="datetimeFigureOut">
              <a:rPr lang="zh-CN" altLang="en-US" smtClean="0"/>
            </a:fld>
            <a:endParaRPr lang="zh-CN" altLang="en-US"/>
          </a:p>
        </p:txBody>
      </p:sp>
      <p:sp>
        <p:nvSpPr>
          <p:cNvPr id="5" name="页脚占位符 1028"/>
          <p:cNvSpPr>
            <a:spLocks noGrp="1"/>
          </p:cNvSpPr>
          <p:nvPr>
            <p:ph type="ftr" sz="quarter" idx="11"/>
          </p:nvPr>
        </p:nvSpPr>
        <p:spPr/>
        <p:txBody>
          <a:bodyPr/>
          <a:lstStyle>
            <a:lvl1pPr>
              <a:defRPr/>
            </a:lvl1pPr>
          </a:lstStyle>
          <a:p>
            <a:endParaRPr lang="zh-CN" altLang="en-US"/>
          </a:p>
        </p:txBody>
      </p:sp>
      <p:sp>
        <p:nvSpPr>
          <p:cNvPr id="6" name="灯片编号占位符 1029"/>
          <p:cNvSpPr>
            <a:spLocks noGrp="1"/>
          </p:cNvSpPr>
          <p:nvPr>
            <p:ph type="sldNum" sz="quarter" idx="12"/>
          </p:nvPr>
        </p:nvSpPr>
        <p:spPr/>
        <p:txBody>
          <a:bodyPr/>
          <a:lstStyle>
            <a:lvl1pPr>
              <a:defRPr/>
            </a:lvl1pPr>
          </a:lstStyle>
          <a:p>
            <a:fld id="{ECEBC9FF-4646-4AC7-8AF9-9AE9BBAD858D}"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二级</a:t>
            </a:r>
            <a:endParaRPr lang="zh-CN" altLang="en-US" noProof="1"/>
          </a:p>
          <a:p>
            <a:pPr lvl="2"/>
            <a:r>
              <a:rPr lang="zh-CN" altLang="en-US" noProof="1"/>
              <a:t>三级</a:t>
            </a:r>
            <a:endParaRPr lang="zh-CN" altLang="en-US" noProof="1"/>
          </a:p>
          <a:p>
            <a:pPr lvl="3"/>
            <a:r>
              <a:rPr lang="zh-CN" altLang="en-US" noProof="1"/>
              <a:t>四级</a:t>
            </a:r>
            <a:endParaRPr lang="zh-CN" altLang="en-US" noProof="1"/>
          </a:p>
          <a:p>
            <a:pPr lvl="4"/>
            <a:r>
              <a:rPr lang="zh-CN" altLang="en-US" noProof="1"/>
              <a:t>五级</a:t>
            </a:r>
            <a:endParaRPr lang="zh-CN" altLang="en-US" noProof="1"/>
          </a:p>
        </p:txBody>
      </p:sp>
      <p:sp>
        <p:nvSpPr>
          <p:cNvPr id="4" name="日期占位符 1027"/>
          <p:cNvSpPr>
            <a:spLocks noGrp="1"/>
          </p:cNvSpPr>
          <p:nvPr>
            <p:ph type="dt" sz="half" idx="10"/>
          </p:nvPr>
        </p:nvSpPr>
        <p:spPr/>
        <p:txBody>
          <a:bodyPr/>
          <a:lstStyle>
            <a:lvl1pPr>
              <a:defRPr/>
            </a:lvl1pPr>
          </a:lstStyle>
          <a:p>
            <a:fld id="{6E418A44-8BE7-4787-B1DC-64A477A565B7}" type="datetimeFigureOut">
              <a:rPr lang="zh-CN" altLang="en-US" smtClean="0"/>
            </a:fld>
            <a:endParaRPr lang="zh-CN" altLang="en-US"/>
          </a:p>
        </p:txBody>
      </p:sp>
      <p:sp>
        <p:nvSpPr>
          <p:cNvPr id="5" name="页脚占位符 1028"/>
          <p:cNvSpPr>
            <a:spLocks noGrp="1"/>
          </p:cNvSpPr>
          <p:nvPr>
            <p:ph type="ftr" sz="quarter" idx="11"/>
          </p:nvPr>
        </p:nvSpPr>
        <p:spPr/>
        <p:txBody>
          <a:bodyPr/>
          <a:lstStyle>
            <a:lvl1pPr>
              <a:defRPr/>
            </a:lvl1pPr>
          </a:lstStyle>
          <a:p>
            <a:endParaRPr lang="zh-CN" altLang="en-US"/>
          </a:p>
        </p:txBody>
      </p:sp>
      <p:sp>
        <p:nvSpPr>
          <p:cNvPr id="6" name="灯片编号占位符 1029"/>
          <p:cNvSpPr>
            <a:spLocks noGrp="1"/>
          </p:cNvSpPr>
          <p:nvPr>
            <p:ph type="sldNum" sz="quarter" idx="12"/>
          </p:nvPr>
        </p:nvSpPr>
        <p:spPr/>
        <p:txBody>
          <a:bodyPr/>
          <a:lstStyle>
            <a:lvl1pPr>
              <a:defRPr/>
            </a:lvl1pPr>
          </a:lstStyle>
          <a:p>
            <a:fld id="{ECEBC9FF-4646-4AC7-8AF9-9AE9BBAD858D}"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9"/>
            <a:ext cx="10515600" cy="2852737"/>
          </a:xfrm>
        </p:spPr>
        <p:txBody>
          <a:bodyPr anchor="b"/>
          <a:lstStyle>
            <a:lvl1pPr>
              <a:defRPr sz="4500"/>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831851" y="4589464"/>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endParaRPr lang="zh-CN" altLang="en-US" noProof="1"/>
          </a:p>
        </p:txBody>
      </p:sp>
      <p:sp>
        <p:nvSpPr>
          <p:cNvPr id="4" name="日期占位符 1027"/>
          <p:cNvSpPr>
            <a:spLocks noGrp="1"/>
          </p:cNvSpPr>
          <p:nvPr>
            <p:ph type="dt" sz="half" idx="10"/>
          </p:nvPr>
        </p:nvSpPr>
        <p:spPr/>
        <p:txBody>
          <a:bodyPr/>
          <a:lstStyle>
            <a:lvl1pPr>
              <a:defRPr/>
            </a:lvl1pPr>
          </a:lstStyle>
          <a:p>
            <a:fld id="{6E418A44-8BE7-4787-B1DC-64A477A565B7}" type="datetimeFigureOut">
              <a:rPr lang="zh-CN" altLang="en-US" smtClean="0"/>
            </a:fld>
            <a:endParaRPr lang="zh-CN" altLang="en-US"/>
          </a:p>
        </p:txBody>
      </p:sp>
      <p:sp>
        <p:nvSpPr>
          <p:cNvPr id="5" name="页脚占位符 1028"/>
          <p:cNvSpPr>
            <a:spLocks noGrp="1"/>
          </p:cNvSpPr>
          <p:nvPr>
            <p:ph type="ftr" sz="quarter" idx="11"/>
          </p:nvPr>
        </p:nvSpPr>
        <p:spPr/>
        <p:txBody>
          <a:bodyPr/>
          <a:lstStyle>
            <a:lvl1pPr>
              <a:defRPr/>
            </a:lvl1pPr>
          </a:lstStyle>
          <a:p>
            <a:endParaRPr lang="zh-CN" altLang="en-US"/>
          </a:p>
        </p:txBody>
      </p:sp>
      <p:sp>
        <p:nvSpPr>
          <p:cNvPr id="6" name="灯片编号占位符 1029"/>
          <p:cNvSpPr>
            <a:spLocks noGrp="1"/>
          </p:cNvSpPr>
          <p:nvPr>
            <p:ph type="sldNum" sz="quarter" idx="12"/>
          </p:nvPr>
        </p:nvSpPr>
        <p:spPr/>
        <p:txBody>
          <a:bodyPr/>
          <a:lstStyle>
            <a:lvl1pPr>
              <a:defRPr/>
            </a:lvl1pPr>
          </a:lstStyle>
          <a:p>
            <a:fld id="{ECEBC9FF-4646-4AC7-8AF9-9AE9BBAD858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609600" y="1600201"/>
            <a:ext cx="5376672" cy="4525963"/>
          </a:xfrm>
        </p:spPr>
        <p:txBody>
          <a:bodyPr/>
          <a:lstStyle/>
          <a:p>
            <a:pPr lvl="0"/>
            <a:r>
              <a:rPr lang="zh-CN" altLang="en-US" noProof="1"/>
              <a:t>单击此处编辑母版文本样式</a:t>
            </a:r>
            <a:endParaRPr lang="zh-CN" altLang="en-US" noProof="1"/>
          </a:p>
          <a:p>
            <a:pPr lvl="1"/>
            <a:r>
              <a:rPr lang="zh-CN" altLang="en-US" noProof="1"/>
              <a:t>二级</a:t>
            </a:r>
            <a:endParaRPr lang="zh-CN" altLang="en-US" noProof="1"/>
          </a:p>
          <a:p>
            <a:pPr lvl="2"/>
            <a:r>
              <a:rPr lang="zh-CN" altLang="en-US" noProof="1"/>
              <a:t>三级</a:t>
            </a:r>
            <a:endParaRPr lang="zh-CN" altLang="en-US" noProof="1"/>
          </a:p>
          <a:p>
            <a:pPr lvl="3"/>
            <a:r>
              <a:rPr lang="zh-CN" altLang="en-US" noProof="1"/>
              <a:t>四级</a:t>
            </a:r>
            <a:endParaRPr lang="zh-CN" altLang="en-US" noProof="1"/>
          </a:p>
          <a:p>
            <a:pPr lvl="4"/>
            <a:r>
              <a:rPr lang="zh-CN" altLang="en-US" noProof="1"/>
              <a:t>五级</a:t>
            </a:r>
            <a:endParaRPr lang="zh-CN" altLang="en-US" noProof="1"/>
          </a:p>
        </p:txBody>
      </p:sp>
      <p:sp>
        <p:nvSpPr>
          <p:cNvPr id="4" name="内容占位符 3"/>
          <p:cNvSpPr>
            <a:spLocks noGrp="1"/>
          </p:cNvSpPr>
          <p:nvPr>
            <p:ph sz="half" idx="2"/>
          </p:nvPr>
        </p:nvSpPr>
        <p:spPr>
          <a:xfrm>
            <a:off x="6205728" y="1600201"/>
            <a:ext cx="5376672" cy="4525963"/>
          </a:xfrm>
        </p:spPr>
        <p:txBody>
          <a:bodyPr/>
          <a:lstStyle/>
          <a:p>
            <a:pPr lvl="0"/>
            <a:r>
              <a:rPr lang="zh-CN" altLang="en-US" noProof="1"/>
              <a:t>单击此处编辑母版文本样式</a:t>
            </a:r>
            <a:endParaRPr lang="zh-CN" altLang="en-US" noProof="1"/>
          </a:p>
          <a:p>
            <a:pPr lvl="1"/>
            <a:r>
              <a:rPr lang="zh-CN" altLang="en-US" noProof="1"/>
              <a:t>二级</a:t>
            </a:r>
            <a:endParaRPr lang="zh-CN" altLang="en-US" noProof="1"/>
          </a:p>
          <a:p>
            <a:pPr lvl="2"/>
            <a:r>
              <a:rPr lang="zh-CN" altLang="en-US" noProof="1"/>
              <a:t>三级</a:t>
            </a:r>
            <a:endParaRPr lang="zh-CN" altLang="en-US" noProof="1"/>
          </a:p>
          <a:p>
            <a:pPr lvl="3"/>
            <a:r>
              <a:rPr lang="zh-CN" altLang="en-US" noProof="1"/>
              <a:t>四级</a:t>
            </a:r>
            <a:endParaRPr lang="zh-CN" altLang="en-US" noProof="1"/>
          </a:p>
          <a:p>
            <a:pPr lvl="4"/>
            <a:r>
              <a:rPr lang="zh-CN" altLang="en-US" noProof="1"/>
              <a:t>五级</a:t>
            </a:r>
            <a:endParaRPr lang="zh-CN" altLang="en-US" noProof="1"/>
          </a:p>
        </p:txBody>
      </p:sp>
      <p:sp>
        <p:nvSpPr>
          <p:cNvPr id="5" name="日期占位符 1027"/>
          <p:cNvSpPr>
            <a:spLocks noGrp="1"/>
          </p:cNvSpPr>
          <p:nvPr>
            <p:ph type="dt" sz="half" idx="10"/>
          </p:nvPr>
        </p:nvSpPr>
        <p:spPr/>
        <p:txBody>
          <a:bodyPr/>
          <a:lstStyle>
            <a:lvl1pPr>
              <a:defRPr/>
            </a:lvl1pPr>
          </a:lstStyle>
          <a:p>
            <a:fld id="{6E418A44-8BE7-4787-B1DC-64A477A565B7}" type="datetimeFigureOut">
              <a:rPr lang="zh-CN" altLang="en-US" smtClean="0"/>
            </a:fld>
            <a:endParaRPr lang="zh-CN" altLang="en-US"/>
          </a:p>
        </p:txBody>
      </p:sp>
      <p:sp>
        <p:nvSpPr>
          <p:cNvPr id="6" name="页脚占位符 1028"/>
          <p:cNvSpPr>
            <a:spLocks noGrp="1"/>
          </p:cNvSpPr>
          <p:nvPr>
            <p:ph type="ftr" sz="quarter" idx="11"/>
          </p:nvPr>
        </p:nvSpPr>
        <p:spPr/>
        <p:txBody>
          <a:bodyPr/>
          <a:lstStyle>
            <a:lvl1pPr>
              <a:defRPr/>
            </a:lvl1pPr>
          </a:lstStyle>
          <a:p>
            <a:endParaRPr lang="zh-CN" altLang="en-US"/>
          </a:p>
        </p:txBody>
      </p:sp>
      <p:sp>
        <p:nvSpPr>
          <p:cNvPr id="7" name="灯片编号占位符 1029"/>
          <p:cNvSpPr>
            <a:spLocks noGrp="1"/>
          </p:cNvSpPr>
          <p:nvPr>
            <p:ph type="sldNum" sz="quarter" idx="12"/>
          </p:nvPr>
        </p:nvSpPr>
        <p:spPr/>
        <p:txBody>
          <a:bodyPr/>
          <a:lstStyle>
            <a:lvl1pPr>
              <a:defRPr/>
            </a:lvl1pPr>
          </a:lstStyle>
          <a:p>
            <a:fld id="{ECEBC9FF-4646-4AC7-8AF9-9AE9BBAD858D}"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6"/>
            <a:ext cx="10515600" cy="1325563"/>
          </a:xfrm>
        </p:spPr>
        <p:txBody>
          <a:body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839788" y="2505075"/>
            <a:ext cx="5157787" cy="3684588"/>
          </a:xfrm>
        </p:spPr>
        <p:txBody>
          <a:bodyPr/>
          <a:lstStyle/>
          <a:p>
            <a:pPr lvl="0"/>
            <a:r>
              <a:rPr lang="zh-CN" altLang="en-US" noProof="1"/>
              <a:t>单击此处编辑母版文本样式</a:t>
            </a:r>
            <a:endParaRPr lang="zh-CN" altLang="en-US" noProof="1"/>
          </a:p>
          <a:p>
            <a:pPr lvl="1"/>
            <a:r>
              <a:rPr lang="zh-CN" altLang="en-US" noProof="1"/>
              <a:t>二级</a:t>
            </a:r>
            <a:endParaRPr lang="zh-CN" altLang="en-US" noProof="1"/>
          </a:p>
          <a:p>
            <a:pPr lvl="2"/>
            <a:r>
              <a:rPr lang="zh-CN" altLang="en-US" noProof="1"/>
              <a:t>三级</a:t>
            </a:r>
            <a:endParaRPr lang="zh-CN" altLang="en-US" noProof="1"/>
          </a:p>
          <a:p>
            <a:pPr lvl="3"/>
            <a:r>
              <a:rPr lang="zh-CN" altLang="en-US" noProof="1"/>
              <a:t>四级</a:t>
            </a:r>
            <a:endParaRPr lang="zh-CN" altLang="en-US" noProof="1"/>
          </a:p>
          <a:p>
            <a:pPr lvl="4"/>
            <a:r>
              <a:rPr lang="zh-CN" altLang="en-US" noProof="1"/>
              <a:t>五级</a:t>
            </a:r>
            <a:endParaRPr lang="zh-CN" altLang="en-US" noProof="1"/>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6172201" y="2505075"/>
            <a:ext cx="5183188" cy="3684588"/>
          </a:xfrm>
        </p:spPr>
        <p:txBody>
          <a:bodyPr/>
          <a:lstStyle/>
          <a:p>
            <a:pPr lvl="0"/>
            <a:r>
              <a:rPr lang="zh-CN" altLang="en-US" noProof="1"/>
              <a:t>单击此处编辑母版文本样式</a:t>
            </a:r>
            <a:endParaRPr lang="zh-CN" altLang="en-US" noProof="1"/>
          </a:p>
          <a:p>
            <a:pPr lvl="1"/>
            <a:r>
              <a:rPr lang="zh-CN" altLang="en-US" noProof="1"/>
              <a:t>二级</a:t>
            </a:r>
            <a:endParaRPr lang="zh-CN" altLang="en-US" noProof="1"/>
          </a:p>
          <a:p>
            <a:pPr lvl="2"/>
            <a:r>
              <a:rPr lang="zh-CN" altLang="en-US" noProof="1"/>
              <a:t>三级</a:t>
            </a:r>
            <a:endParaRPr lang="zh-CN" altLang="en-US" noProof="1"/>
          </a:p>
          <a:p>
            <a:pPr lvl="3"/>
            <a:r>
              <a:rPr lang="zh-CN" altLang="en-US" noProof="1"/>
              <a:t>四级</a:t>
            </a:r>
            <a:endParaRPr lang="zh-CN" altLang="en-US" noProof="1"/>
          </a:p>
          <a:p>
            <a:pPr lvl="4"/>
            <a:r>
              <a:rPr lang="zh-CN" altLang="en-US" noProof="1"/>
              <a:t>五级</a:t>
            </a:r>
            <a:endParaRPr lang="zh-CN" altLang="en-US" noProof="1"/>
          </a:p>
        </p:txBody>
      </p:sp>
      <p:sp>
        <p:nvSpPr>
          <p:cNvPr id="7" name="日期占位符 1027"/>
          <p:cNvSpPr>
            <a:spLocks noGrp="1"/>
          </p:cNvSpPr>
          <p:nvPr>
            <p:ph type="dt" sz="half" idx="10"/>
          </p:nvPr>
        </p:nvSpPr>
        <p:spPr/>
        <p:txBody>
          <a:bodyPr/>
          <a:lstStyle>
            <a:lvl1pPr>
              <a:defRPr/>
            </a:lvl1pPr>
          </a:lstStyle>
          <a:p>
            <a:fld id="{6E418A44-8BE7-4787-B1DC-64A477A565B7}" type="datetimeFigureOut">
              <a:rPr lang="zh-CN" altLang="en-US" smtClean="0"/>
            </a:fld>
            <a:endParaRPr lang="zh-CN" altLang="en-US"/>
          </a:p>
        </p:txBody>
      </p:sp>
      <p:sp>
        <p:nvSpPr>
          <p:cNvPr id="8" name="页脚占位符 1028"/>
          <p:cNvSpPr>
            <a:spLocks noGrp="1"/>
          </p:cNvSpPr>
          <p:nvPr>
            <p:ph type="ftr" sz="quarter" idx="11"/>
          </p:nvPr>
        </p:nvSpPr>
        <p:spPr/>
        <p:txBody>
          <a:bodyPr/>
          <a:lstStyle>
            <a:lvl1pPr>
              <a:defRPr/>
            </a:lvl1pPr>
          </a:lstStyle>
          <a:p>
            <a:endParaRPr lang="zh-CN" altLang="en-US"/>
          </a:p>
        </p:txBody>
      </p:sp>
      <p:sp>
        <p:nvSpPr>
          <p:cNvPr id="9" name="灯片编号占位符 1029"/>
          <p:cNvSpPr>
            <a:spLocks noGrp="1"/>
          </p:cNvSpPr>
          <p:nvPr>
            <p:ph type="sldNum" sz="quarter" idx="12"/>
          </p:nvPr>
        </p:nvSpPr>
        <p:spPr/>
        <p:txBody>
          <a:bodyPr/>
          <a:lstStyle>
            <a:lvl1pPr>
              <a:defRPr/>
            </a:lvl1pPr>
          </a:lstStyle>
          <a:p>
            <a:fld id="{ECEBC9FF-4646-4AC7-8AF9-9AE9BBAD858D}"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日期占位符 1027"/>
          <p:cNvSpPr>
            <a:spLocks noGrp="1"/>
          </p:cNvSpPr>
          <p:nvPr>
            <p:ph type="dt" sz="half" idx="10"/>
          </p:nvPr>
        </p:nvSpPr>
        <p:spPr/>
        <p:txBody>
          <a:bodyPr/>
          <a:lstStyle>
            <a:lvl1pPr>
              <a:defRPr/>
            </a:lvl1pPr>
          </a:lstStyle>
          <a:p>
            <a:fld id="{6E418A44-8BE7-4787-B1DC-64A477A565B7}" type="datetimeFigureOut">
              <a:rPr lang="zh-CN" altLang="en-US" smtClean="0"/>
            </a:fld>
            <a:endParaRPr lang="zh-CN" altLang="en-US"/>
          </a:p>
        </p:txBody>
      </p:sp>
      <p:sp>
        <p:nvSpPr>
          <p:cNvPr id="4" name="页脚占位符 1028"/>
          <p:cNvSpPr>
            <a:spLocks noGrp="1"/>
          </p:cNvSpPr>
          <p:nvPr>
            <p:ph type="ftr" sz="quarter" idx="11"/>
          </p:nvPr>
        </p:nvSpPr>
        <p:spPr/>
        <p:txBody>
          <a:bodyPr/>
          <a:lstStyle>
            <a:lvl1pPr>
              <a:defRPr/>
            </a:lvl1pPr>
          </a:lstStyle>
          <a:p>
            <a:endParaRPr lang="zh-CN" altLang="en-US"/>
          </a:p>
        </p:txBody>
      </p:sp>
      <p:sp>
        <p:nvSpPr>
          <p:cNvPr id="5" name="灯片编号占位符 1029"/>
          <p:cNvSpPr>
            <a:spLocks noGrp="1"/>
          </p:cNvSpPr>
          <p:nvPr>
            <p:ph type="sldNum" sz="quarter" idx="12"/>
          </p:nvPr>
        </p:nvSpPr>
        <p:spPr/>
        <p:txBody>
          <a:bodyPr/>
          <a:lstStyle>
            <a:lvl1pPr>
              <a:defRPr/>
            </a:lvl1pPr>
          </a:lstStyle>
          <a:p>
            <a:fld id="{ECEBC9FF-4646-4AC7-8AF9-9AE9BBAD858D}"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027"/>
          <p:cNvSpPr>
            <a:spLocks noGrp="1"/>
          </p:cNvSpPr>
          <p:nvPr>
            <p:ph type="dt" sz="half" idx="10"/>
          </p:nvPr>
        </p:nvSpPr>
        <p:spPr/>
        <p:txBody>
          <a:bodyPr/>
          <a:lstStyle>
            <a:lvl1pPr>
              <a:defRPr/>
            </a:lvl1pPr>
          </a:lstStyle>
          <a:p>
            <a:fld id="{6E418A44-8BE7-4787-B1DC-64A477A565B7}" type="datetimeFigureOut">
              <a:rPr lang="zh-CN" altLang="en-US" smtClean="0"/>
            </a:fld>
            <a:endParaRPr lang="zh-CN" altLang="en-US"/>
          </a:p>
        </p:txBody>
      </p:sp>
      <p:sp>
        <p:nvSpPr>
          <p:cNvPr id="3" name="页脚占位符 1028"/>
          <p:cNvSpPr>
            <a:spLocks noGrp="1"/>
          </p:cNvSpPr>
          <p:nvPr>
            <p:ph type="ftr" sz="quarter" idx="11"/>
          </p:nvPr>
        </p:nvSpPr>
        <p:spPr/>
        <p:txBody>
          <a:bodyPr/>
          <a:lstStyle>
            <a:lvl1pPr>
              <a:defRPr/>
            </a:lvl1pPr>
          </a:lstStyle>
          <a:p>
            <a:endParaRPr lang="zh-CN" altLang="en-US"/>
          </a:p>
        </p:txBody>
      </p:sp>
      <p:sp>
        <p:nvSpPr>
          <p:cNvPr id="4" name="灯片编号占位符 1029"/>
          <p:cNvSpPr>
            <a:spLocks noGrp="1"/>
          </p:cNvSpPr>
          <p:nvPr>
            <p:ph type="sldNum" sz="quarter" idx="12"/>
          </p:nvPr>
        </p:nvSpPr>
        <p:spPr/>
        <p:txBody>
          <a:bodyPr/>
          <a:lstStyle>
            <a:lvl1pPr>
              <a:defRPr/>
            </a:lvl1pPr>
          </a:lstStyle>
          <a:p>
            <a:fld id="{ECEBC9FF-4646-4AC7-8AF9-9AE9BBAD858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5183188" y="987426"/>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endParaRPr lang="zh-CN" altLang="en-US" noProof="1"/>
          </a:p>
          <a:p>
            <a:pPr lvl="1"/>
            <a:r>
              <a:rPr lang="zh-CN" altLang="en-US" noProof="1"/>
              <a:t>二级</a:t>
            </a:r>
            <a:endParaRPr lang="zh-CN" altLang="en-US" noProof="1"/>
          </a:p>
          <a:p>
            <a:pPr lvl="2"/>
            <a:r>
              <a:rPr lang="zh-CN" altLang="en-US" noProof="1"/>
              <a:t>三级</a:t>
            </a:r>
            <a:endParaRPr lang="zh-CN" altLang="en-US" noProof="1"/>
          </a:p>
          <a:p>
            <a:pPr lvl="3"/>
            <a:r>
              <a:rPr lang="zh-CN" altLang="en-US" noProof="1"/>
              <a:t>四级</a:t>
            </a:r>
            <a:endParaRPr lang="zh-CN" altLang="en-US" noProof="1"/>
          </a:p>
          <a:p>
            <a:pPr lvl="4"/>
            <a:r>
              <a:rPr lang="zh-CN" altLang="en-US" noProof="1"/>
              <a:t>五级</a:t>
            </a:r>
            <a:endParaRPr lang="zh-CN" altLang="en-US"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endParaRPr lang="zh-CN" altLang="en-US" noProof="1"/>
          </a:p>
        </p:txBody>
      </p:sp>
      <p:sp>
        <p:nvSpPr>
          <p:cNvPr id="5" name="日期占位符 1027"/>
          <p:cNvSpPr>
            <a:spLocks noGrp="1"/>
          </p:cNvSpPr>
          <p:nvPr>
            <p:ph type="dt" sz="half" idx="10"/>
          </p:nvPr>
        </p:nvSpPr>
        <p:spPr/>
        <p:txBody>
          <a:bodyPr/>
          <a:lstStyle>
            <a:lvl1pPr>
              <a:defRPr/>
            </a:lvl1pPr>
          </a:lstStyle>
          <a:p>
            <a:fld id="{6E418A44-8BE7-4787-B1DC-64A477A565B7}" type="datetimeFigureOut">
              <a:rPr lang="zh-CN" altLang="en-US" smtClean="0"/>
            </a:fld>
            <a:endParaRPr lang="zh-CN" altLang="en-US"/>
          </a:p>
        </p:txBody>
      </p:sp>
      <p:sp>
        <p:nvSpPr>
          <p:cNvPr id="6" name="页脚占位符 1028"/>
          <p:cNvSpPr>
            <a:spLocks noGrp="1"/>
          </p:cNvSpPr>
          <p:nvPr>
            <p:ph type="ftr" sz="quarter" idx="11"/>
          </p:nvPr>
        </p:nvSpPr>
        <p:spPr/>
        <p:txBody>
          <a:bodyPr/>
          <a:lstStyle>
            <a:lvl1pPr>
              <a:defRPr/>
            </a:lvl1pPr>
          </a:lstStyle>
          <a:p>
            <a:endParaRPr lang="zh-CN" altLang="en-US"/>
          </a:p>
        </p:txBody>
      </p:sp>
      <p:sp>
        <p:nvSpPr>
          <p:cNvPr id="7" name="灯片编号占位符 1029"/>
          <p:cNvSpPr>
            <a:spLocks noGrp="1"/>
          </p:cNvSpPr>
          <p:nvPr>
            <p:ph type="sldNum" sz="quarter" idx="12"/>
          </p:nvPr>
        </p:nvSpPr>
        <p:spPr/>
        <p:txBody>
          <a:bodyPr/>
          <a:lstStyle>
            <a:lvl1pPr>
              <a:defRPr/>
            </a:lvl1pPr>
          </a:lstStyle>
          <a:p>
            <a:fld id="{ECEBC9FF-4646-4AC7-8AF9-9AE9BBAD858D}"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noProof="1"/>
              <a:t>单击此处编辑母版标题样式</a:t>
            </a:r>
            <a:endParaRPr lang="zh-CN" altLang="en-US" noProof="1"/>
          </a:p>
        </p:txBody>
      </p:sp>
      <p:sp>
        <p:nvSpPr>
          <p:cNvPr id="3" name="图片占位符 2"/>
          <p:cNvSpPr>
            <a:spLocks noGrp="1"/>
          </p:cNvSpPr>
          <p:nvPr>
            <p:ph type="pic" idx="1"/>
          </p:nvPr>
        </p:nvSpPr>
        <p:spPr>
          <a:xfrm>
            <a:off x="5183188" y="987426"/>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1"/>
              <a:t>单击图标添加图片</a:t>
            </a:r>
            <a:endParaRPr lang="zh-CN" altLang="en-US"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endParaRPr lang="zh-CN" altLang="en-US" noProof="1"/>
          </a:p>
        </p:txBody>
      </p:sp>
      <p:sp>
        <p:nvSpPr>
          <p:cNvPr id="5" name="日期占位符 1027"/>
          <p:cNvSpPr>
            <a:spLocks noGrp="1"/>
          </p:cNvSpPr>
          <p:nvPr>
            <p:ph type="dt" sz="half" idx="10"/>
          </p:nvPr>
        </p:nvSpPr>
        <p:spPr/>
        <p:txBody>
          <a:bodyPr/>
          <a:lstStyle>
            <a:lvl1pPr>
              <a:defRPr/>
            </a:lvl1pPr>
          </a:lstStyle>
          <a:p>
            <a:fld id="{6E418A44-8BE7-4787-B1DC-64A477A565B7}" type="datetimeFigureOut">
              <a:rPr lang="zh-CN" altLang="en-US" smtClean="0"/>
            </a:fld>
            <a:endParaRPr lang="zh-CN" altLang="en-US"/>
          </a:p>
        </p:txBody>
      </p:sp>
      <p:sp>
        <p:nvSpPr>
          <p:cNvPr id="6" name="页脚占位符 1028"/>
          <p:cNvSpPr>
            <a:spLocks noGrp="1"/>
          </p:cNvSpPr>
          <p:nvPr>
            <p:ph type="ftr" sz="quarter" idx="11"/>
          </p:nvPr>
        </p:nvSpPr>
        <p:spPr/>
        <p:txBody>
          <a:bodyPr/>
          <a:lstStyle>
            <a:lvl1pPr>
              <a:defRPr/>
            </a:lvl1pPr>
          </a:lstStyle>
          <a:p>
            <a:endParaRPr lang="zh-CN" altLang="en-US"/>
          </a:p>
        </p:txBody>
      </p:sp>
      <p:sp>
        <p:nvSpPr>
          <p:cNvPr id="7" name="灯片编号占位符 1029"/>
          <p:cNvSpPr>
            <a:spLocks noGrp="1"/>
          </p:cNvSpPr>
          <p:nvPr>
            <p:ph type="sldNum" sz="quarter" idx="12"/>
          </p:nvPr>
        </p:nvSpPr>
        <p:spPr/>
        <p:txBody>
          <a:bodyPr/>
          <a:lstStyle>
            <a:lvl1pPr>
              <a:defRPr/>
            </a:lvl1pPr>
          </a:lstStyle>
          <a:p>
            <a:fld id="{ECEBC9FF-4646-4AC7-8AF9-9AE9BBAD858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 1025"/>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1026"/>
          <p:cNvSpPr>
            <a:spLocks noGrp="1" noChangeArrowheads="1"/>
          </p:cNvSpPr>
          <p:nvPr>
            <p:ph type="body" idx="9"/>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609600" y="6245225"/>
            <a:ext cx="2844800" cy="476250"/>
          </a:xfrm>
          <a:prstGeom prst="rect">
            <a:avLst/>
          </a:prstGeom>
          <a:noFill/>
          <a:ln w="9525">
            <a:noFill/>
            <a:miter/>
          </a:ln>
        </p:spPr>
        <p:txBody>
          <a:bodyPr/>
          <a:lstStyle>
            <a:lvl1pPr eaLnBrk="1" hangingPunct="1">
              <a:buFont typeface="Arial" panose="020B0604020202090204" pitchFamily="34" charset="0"/>
              <a:buNone/>
              <a:defRPr sz="1400" noProof="1"/>
            </a:lvl1pPr>
          </a:lstStyle>
          <a:p>
            <a:fld id="{6E418A44-8BE7-4787-B1DC-64A477A565B7}" type="datetimeFigureOut">
              <a:rPr lang="zh-CN" altLang="en-US" smtClean="0"/>
            </a:fld>
            <a:endParaRPr lang="zh-CN" altLang="en-US"/>
          </a:p>
        </p:txBody>
      </p:sp>
      <p:sp>
        <p:nvSpPr>
          <p:cNvPr id="1029" name="页脚占位符 1028"/>
          <p:cNvSpPr>
            <a:spLocks noGrp="1"/>
          </p:cNvSpPr>
          <p:nvPr>
            <p:ph type="ftr" sz="quarter" idx="3"/>
          </p:nvPr>
        </p:nvSpPr>
        <p:spPr>
          <a:xfrm>
            <a:off x="4165600" y="6245225"/>
            <a:ext cx="3860800" cy="476250"/>
          </a:xfrm>
          <a:prstGeom prst="rect">
            <a:avLst/>
          </a:prstGeom>
          <a:noFill/>
          <a:ln w="9525">
            <a:noFill/>
            <a:miter/>
          </a:ln>
        </p:spPr>
        <p:txBody>
          <a:bodyPr/>
          <a:lstStyle>
            <a:lvl1pPr algn="ctr" eaLnBrk="1" hangingPunct="1">
              <a:buFont typeface="Arial" panose="020B0604020202090204" pitchFamily="34" charset="0"/>
              <a:buNone/>
              <a:defRPr sz="1400" noProof="1"/>
            </a:lvl1pPr>
          </a:lstStyle>
          <a:p>
            <a:endParaRPr lang="zh-CN" altLang="en-US"/>
          </a:p>
        </p:txBody>
      </p:sp>
      <p:sp>
        <p:nvSpPr>
          <p:cNvPr id="1030" name="灯片编号占位符 1029"/>
          <p:cNvSpPr>
            <a:spLocks noGrp="1"/>
          </p:cNvSpPr>
          <p:nvPr>
            <p:ph type="sldNum" sz="quarter" idx="4"/>
          </p:nvPr>
        </p:nvSpPr>
        <p:spPr>
          <a:xfrm>
            <a:off x="8737600" y="6245225"/>
            <a:ext cx="2844800" cy="476250"/>
          </a:xfrm>
          <a:prstGeom prst="rect">
            <a:avLst/>
          </a:prstGeom>
          <a:noFill/>
          <a:ln w="9525">
            <a:noFill/>
            <a:miter/>
          </a:ln>
        </p:spPr>
        <p:txBody>
          <a:bodyPr vert="horz" wrap="square" lIns="91440" tIns="45720" rIns="91440" bIns="45720" numCol="1" anchor="t" anchorCtr="0" compatLnSpc="1"/>
          <a:lstStyle>
            <a:lvl1pPr algn="r" eaLnBrk="1" hangingPunct="1">
              <a:buFont typeface="Arial" panose="020B0604020202090204" pitchFamily="34" charset="0"/>
              <a:buNone/>
              <a:defRPr sz="1400" smtClean="0"/>
            </a:lvl1pPr>
          </a:lstStyle>
          <a:p>
            <a:fld id="{ECEBC9FF-4646-4AC7-8AF9-9AE9BBAD858D}" type="slidenum">
              <a:rPr lang="zh-CN" altLang="en-US" smtClean="0"/>
            </a:fld>
            <a:endParaRPr lang="zh-CN" altLang="en-US"/>
          </a:p>
        </p:txBody>
      </p:sp>
      <p:pic>
        <p:nvPicPr>
          <p:cNvPr id="1031" name="Picture 4" descr="new channel logo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518" y="6245225"/>
            <a:ext cx="18669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7922078" y="0"/>
            <a:ext cx="4161064" cy="88718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90204" pitchFamily="34" charset="0"/>
          <a:ea typeface="宋体" pitchFamily="2" charset="-122"/>
        </a:defRPr>
      </a:lvl2pPr>
      <a:lvl3pPr algn="ctr" rtl="0" eaLnBrk="1" fontAlgn="base" hangingPunct="1">
        <a:spcBef>
          <a:spcPct val="0"/>
        </a:spcBef>
        <a:spcAft>
          <a:spcPct val="0"/>
        </a:spcAft>
        <a:defRPr sz="4400">
          <a:solidFill>
            <a:schemeClr val="tx2"/>
          </a:solidFill>
          <a:latin typeface="Arial" panose="020B0604020202090204" pitchFamily="34" charset="0"/>
          <a:ea typeface="宋体" pitchFamily="2" charset="-122"/>
        </a:defRPr>
      </a:lvl3pPr>
      <a:lvl4pPr algn="ctr" rtl="0" eaLnBrk="1" fontAlgn="base" hangingPunct="1">
        <a:spcBef>
          <a:spcPct val="0"/>
        </a:spcBef>
        <a:spcAft>
          <a:spcPct val="0"/>
        </a:spcAft>
        <a:defRPr sz="4400">
          <a:solidFill>
            <a:schemeClr val="tx2"/>
          </a:solidFill>
          <a:latin typeface="Arial" panose="020B0604020202090204" pitchFamily="34" charset="0"/>
          <a:ea typeface="宋体" pitchFamily="2" charset="-122"/>
        </a:defRPr>
      </a:lvl4pPr>
      <a:lvl5pPr algn="ctr" rtl="0" eaLnBrk="1" fontAlgn="base" hangingPunct="1">
        <a:spcBef>
          <a:spcPct val="0"/>
        </a:spcBef>
        <a:spcAft>
          <a:spcPct val="0"/>
        </a:spcAft>
        <a:defRPr sz="4400">
          <a:solidFill>
            <a:schemeClr val="tx2"/>
          </a:solidFill>
          <a:latin typeface="Arial" panose="020B0604020202090204"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anose="020B0604020202090204"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anose="020B0604020202090204"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anose="020B0604020202090204"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anose="020B0604020202090204" pitchFamily="34" charset="0"/>
          <a:ea typeface="宋体" pitchFamily="2" charset="-122"/>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lvl="1"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lvl="2"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lvl="3"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lvl="4"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90204" charset="-116"/>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90204" charset="-116"/>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90204" charset="-116"/>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90204" charset="-116"/>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90204" charset="-116"/>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90204" charset="-116"/>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90204" charset="-116"/>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90204" charset="-116"/>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90204" charset="-116"/>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Picture 2" descr="https://timgsa.baidu.com/timg?image&amp;quality=80&amp;size=b9999_10000&amp;sec=1541063290590&amp;di=231d1d373bee775711d4d14e99644db3&amp;imgtype=0&amp;src=http%3A%2F%2Fwww.wfygwy.com%2Fimages%2FUpFile%2F2016-1%2F2016113143180.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257675" y="1412875"/>
            <a:ext cx="3671888" cy="121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2" name="文本框 2"/>
          <p:cNvSpPr txBox="1">
            <a:spLocks noChangeArrowheads="1"/>
          </p:cNvSpPr>
          <p:nvPr/>
        </p:nvSpPr>
        <p:spPr bwMode="auto">
          <a:xfrm>
            <a:off x="2836863" y="2649538"/>
            <a:ext cx="65135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等线" charset="-122"/>
                <a:cs typeface="等线"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等线" charset="-122"/>
                <a:cs typeface="等线"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等线" charset="-122"/>
                <a:cs typeface="等线" charset="-122"/>
              </a:defRPr>
            </a:lvl3pPr>
            <a:lvl4pPr marL="16002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等线" charset="-122"/>
                <a:cs typeface="等线" charset="-122"/>
              </a:defRPr>
            </a:lvl4pPr>
            <a:lvl5pPr marL="20574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等线" charset="-122"/>
                <a:cs typeface="等线"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sz="2000">
                <a:solidFill>
                  <a:schemeClr val="tx1"/>
                </a:solidFill>
                <a:latin typeface="Calibri" panose="020F0502020204030204" pitchFamily="34" charset="0"/>
                <a:ea typeface="等线" charset="-122"/>
                <a:cs typeface="等线"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sz="2000">
                <a:solidFill>
                  <a:schemeClr val="tx1"/>
                </a:solidFill>
                <a:latin typeface="Calibri" panose="020F0502020204030204" pitchFamily="34" charset="0"/>
                <a:ea typeface="等线" charset="-122"/>
                <a:cs typeface="等线"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sz="2000">
                <a:solidFill>
                  <a:schemeClr val="tx1"/>
                </a:solidFill>
                <a:latin typeface="Calibri" panose="020F0502020204030204" pitchFamily="34" charset="0"/>
                <a:ea typeface="等线" charset="-122"/>
                <a:cs typeface="等线"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sz="2000">
                <a:solidFill>
                  <a:schemeClr val="tx1"/>
                </a:solidFill>
                <a:latin typeface="Calibri" panose="020F0502020204030204" pitchFamily="34" charset="0"/>
                <a:ea typeface="等线" charset="-122"/>
                <a:cs typeface="等线" charset="-122"/>
              </a:defRPr>
            </a:lvl9pPr>
          </a:lstStyle>
          <a:p>
            <a:pPr algn="ctr" eaLnBrk="1" hangingPunct="1">
              <a:lnSpc>
                <a:spcPct val="100000"/>
              </a:lnSpc>
              <a:spcBef>
                <a:spcPct val="0"/>
              </a:spcBef>
              <a:buFontTx/>
              <a:buNone/>
            </a:pPr>
            <a:r>
              <a:rPr lang="zh-CN" altLang="en-US" sz="7200" b="1">
                <a:solidFill>
                  <a:srgbClr val="002060"/>
                </a:solidFill>
                <a:latin typeface="微软雅黑" panose="020B0503020204020204" pitchFamily="34" charset="-122"/>
                <a:ea typeface="微软雅黑" panose="020B0503020204020204" pitchFamily="34" charset="-122"/>
              </a:rPr>
              <a:t>雅思写作技巧</a:t>
            </a:r>
            <a:endParaRPr lang="en-GB" altLang="zh-CN" sz="7200" b="1">
              <a:solidFill>
                <a:srgbClr val="002060"/>
              </a:solidFill>
              <a:latin typeface="微软雅黑" panose="020B0503020204020204" pitchFamily="34" charset="-122"/>
              <a:ea typeface="微软雅黑" panose="020B0503020204020204" pitchFamily="34" charset="-122"/>
            </a:endParaRPr>
          </a:p>
        </p:txBody>
      </p:sp>
      <p:sp>
        <p:nvSpPr>
          <p:cNvPr id="15363" name="文本框 1"/>
          <p:cNvSpPr txBox="1">
            <a:spLocks noChangeArrowheads="1"/>
          </p:cNvSpPr>
          <p:nvPr/>
        </p:nvSpPr>
        <p:spPr bwMode="auto">
          <a:xfrm>
            <a:off x="2614930" y="4076700"/>
            <a:ext cx="6957060"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等线" charset="-122"/>
                <a:cs typeface="等线"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等线" charset="-122"/>
                <a:cs typeface="等线"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等线" charset="-122"/>
                <a:cs typeface="等线" charset="-122"/>
              </a:defRPr>
            </a:lvl3pPr>
            <a:lvl4pPr marL="16002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等线" charset="-122"/>
                <a:cs typeface="等线" charset="-122"/>
              </a:defRPr>
            </a:lvl4pPr>
            <a:lvl5pPr marL="20574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等线" charset="-122"/>
                <a:cs typeface="等线"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sz="2000">
                <a:solidFill>
                  <a:schemeClr val="tx1"/>
                </a:solidFill>
                <a:latin typeface="Calibri" panose="020F0502020204030204" pitchFamily="34" charset="0"/>
                <a:ea typeface="等线" charset="-122"/>
                <a:cs typeface="等线"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sz="2000">
                <a:solidFill>
                  <a:schemeClr val="tx1"/>
                </a:solidFill>
                <a:latin typeface="Calibri" panose="020F0502020204030204" pitchFamily="34" charset="0"/>
                <a:ea typeface="等线" charset="-122"/>
                <a:cs typeface="等线"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sz="2000">
                <a:solidFill>
                  <a:schemeClr val="tx1"/>
                </a:solidFill>
                <a:latin typeface="Calibri" panose="020F0502020204030204" pitchFamily="34" charset="0"/>
                <a:ea typeface="等线" charset="-122"/>
                <a:cs typeface="等线"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sz="2000">
                <a:solidFill>
                  <a:schemeClr val="tx1"/>
                </a:solidFill>
                <a:latin typeface="Calibri" panose="020F0502020204030204" pitchFamily="34" charset="0"/>
                <a:ea typeface="等线" charset="-122"/>
                <a:cs typeface="等线" charset="-122"/>
              </a:defRPr>
            </a:lvl9pPr>
          </a:lstStyle>
          <a:p>
            <a:pPr algn="ctr">
              <a:lnSpc>
                <a:spcPct val="100000"/>
              </a:lnSpc>
              <a:spcBef>
                <a:spcPct val="0"/>
              </a:spcBef>
              <a:buFontTx/>
              <a:buNone/>
            </a:pPr>
            <a:r>
              <a:rPr kumimoji="1" lang="en-US" altLang="zh-CN" sz="3600">
                <a:latin typeface="Arial" panose="020B0604020202090204" pitchFamily="34" charset="0"/>
                <a:ea typeface="宋体" pitchFamily="2" charset="-122"/>
              </a:rPr>
              <a:t>Task</a:t>
            </a:r>
            <a:r>
              <a:rPr kumimoji="1" lang="zh-CN" altLang="en-US" sz="3600">
                <a:latin typeface="Arial" panose="020B0604020202090204" pitchFamily="34" charset="0"/>
                <a:ea typeface="宋体" pitchFamily="2" charset="-122"/>
              </a:rPr>
              <a:t> </a:t>
            </a:r>
            <a:r>
              <a:rPr kumimoji="1" lang="en-US" altLang="zh-CN" sz="3600">
                <a:latin typeface="Arial" panose="020B0604020202090204" pitchFamily="34" charset="0"/>
                <a:ea typeface="宋体" pitchFamily="2" charset="-122"/>
              </a:rPr>
              <a:t>2</a:t>
            </a:r>
            <a:r>
              <a:rPr kumimoji="1" lang="zh-CN" altLang="en-US" sz="3600">
                <a:latin typeface="Arial" panose="020B0604020202090204" pitchFamily="34" charset="0"/>
                <a:ea typeface="宋体" pitchFamily="2" charset="-122"/>
              </a:rPr>
              <a:t> </a:t>
            </a:r>
            <a:endParaRPr kumimoji="1" lang="en-US" altLang="zh-CN" sz="3600">
              <a:latin typeface="Arial" panose="020B0604020202090204" pitchFamily="34" charset="0"/>
              <a:ea typeface="宋体" pitchFamily="2" charset="-122"/>
            </a:endParaRPr>
          </a:p>
          <a:p>
            <a:pPr algn="ctr">
              <a:lnSpc>
                <a:spcPct val="100000"/>
              </a:lnSpc>
              <a:spcBef>
                <a:spcPct val="0"/>
              </a:spcBef>
              <a:buFontTx/>
              <a:buNone/>
            </a:pPr>
            <a:r>
              <a:rPr sz="3600" b="1" spc="-100" dirty="0">
                <a:solidFill>
                  <a:schemeClr val="tx1"/>
                </a:solidFill>
                <a:latin typeface="微软雅黑"/>
                <a:cs typeface="微软雅黑"/>
                <a:sym typeface="+mn-ea"/>
              </a:rPr>
              <a:t>Argumentation</a:t>
            </a:r>
            <a:endParaRPr kumimoji="1" lang="zh-CN" altLang="en-US" sz="3600" b="1" spc="-100" dirty="0">
              <a:solidFill>
                <a:schemeClr val="tx1"/>
              </a:solidFill>
              <a:latin typeface="微软雅黑"/>
              <a:ea typeface="宋体" pitchFamily="2" charset="-122"/>
              <a:cs typeface="微软雅黑"/>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b="1" spc="-100" dirty="0">
                <a:solidFill>
                  <a:srgbClr val="3C8C93"/>
                </a:solidFill>
                <a:latin typeface="微软雅黑"/>
                <a:cs typeface="微软雅黑"/>
                <a:sym typeface="+mn-ea"/>
              </a:rPr>
              <a:t>Argumentation</a:t>
            </a:r>
            <a:r>
              <a:rPr b="1" spc="-40" dirty="0">
                <a:solidFill>
                  <a:srgbClr val="3C8C93"/>
                </a:solidFill>
                <a:latin typeface="微软雅黑"/>
                <a:cs typeface="微软雅黑"/>
                <a:sym typeface="+mn-ea"/>
              </a:rPr>
              <a:t> </a:t>
            </a:r>
            <a:r>
              <a:rPr b="1" dirty="0">
                <a:solidFill>
                  <a:srgbClr val="3C8C93"/>
                </a:solidFill>
                <a:latin typeface="微软雅黑"/>
                <a:cs typeface="微软雅黑"/>
                <a:sym typeface="+mn-ea"/>
              </a:rPr>
              <a:t>—</a:t>
            </a:r>
            <a:r>
              <a:rPr b="1" spc="-35" dirty="0">
                <a:solidFill>
                  <a:srgbClr val="3C8C93"/>
                </a:solidFill>
                <a:latin typeface="微软雅黑"/>
                <a:cs typeface="微软雅黑"/>
                <a:sym typeface="+mn-ea"/>
              </a:rPr>
              <a:t> </a:t>
            </a:r>
            <a:r>
              <a:rPr b="1" dirty="0">
                <a:solidFill>
                  <a:srgbClr val="499DA4"/>
                </a:solidFill>
                <a:latin typeface="微软雅黑"/>
                <a:cs typeface="微软雅黑"/>
                <a:sym typeface="+mn-ea"/>
              </a:rPr>
              <a:t>观点论证型</a:t>
            </a:r>
            <a:endParaRPr lang="zh-CN" altLang="en-US"/>
          </a:p>
        </p:txBody>
      </p:sp>
      <p:graphicFrame>
        <p:nvGraphicFramePr>
          <p:cNvPr id="7" name="内容占位符 6"/>
          <p:cNvGraphicFramePr/>
          <p:nvPr>
            <p:ph idx="1"/>
          </p:nvPr>
        </p:nvGraphicFramePr>
        <p:xfrm>
          <a:off x="609600" y="1600201"/>
          <a:ext cx="10972800" cy="4525963"/>
        </p:xfrm>
        <a:graphic>
          <a:graphicData uri="http://schemas.openxmlformats.org/drawingml/2006/chart">
            <c:chart xmlns:c="http://schemas.openxmlformats.org/drawingml/2006/chart" xmlns:r="http://schemas.openxmlformats.org/officeDocument/2006/relationships" r:id="rId1"/>
          </a:graphicData>
        </a:graphic>
      </p:graphicFrame>
      <p:sp>
        <p:nvSpPr>
          <p:cNvPr id="3" name="矩形 2"/>
          <p:cNvSpPr/>
          <p:nvPr/>
        </p:nvSpPr>
        <p:spPr>
          <a:xfrm>
            <a:off x="1755775" y="3524250"/>
            <a:ext cx="1033145" cy="2261235"/>
          </a:xfrm>
          <a:prstGeom prst="rect">
            <a:avLst/>
          </a:prstGeom>
          <a:noFill/>
          <a:ln w="57150">
            <a:solidFill>
              <a:srgbClr val="FF0000"/>
            </a:solidFill>
            <a:prstDash val="sysDash"/>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3"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4852" y="720426"/>
            <a:ext cx="11302584" cy="4123055"/>
          </a:xfrm>
          <a:prstGeom prst="rect">
            <a:avLst/>
          </a:prstGeom>
          <a:noFill/>
        </p:spPr>
        <p:txBody>
          <a:bodyPr wrap="square">
            <a:spAutoFit/>
          </a:bodyPr>
          <a:lstStyle/>
          <a:p>
            <a:pPr algn="just">
              <a:lnSpc>
                <a:spcPts val="1200"/>
              </a:lnSpc>
            </a:pPr>
            <a:endParaRPr lang="en-US" altLang="zh-CN" sz="2400" kern="0" dirty="0">
              <a:solidFill>
                <a:srgbClr val="000000"/>
              </a:solidFill>
              <a:effectLst/>
              <a:latin typeface="微软雅黑" charset="0"/>
              <a:ea typeface="微软雅黑" charset="0"/>
              <a:cs typeface="微软雅黑" charset="0"/>
            </a:endParaRPr>
          </a:p>
          <a:p>
            <a:pPr algn="just">
              <a:lnSpc>
                <a:spcPct val="150000"/>
              </a:lnSpc>
            </a:pPr>
            <a:r>
              <a:rPr lang="zh-CN" sz="2400" kern="0" dirty="0">
                <a:solidFill>
                  <a:srgbClr val="FF0000"/>
                </a:solidFill>
                <a:effectLst/>
                <a:latin typeface="微软雅黑" charset="0"/>
                <a:ea typeface="微软雅黑" charset="0"/>
                <a:cs typeface="微软雅黑" charset="0"/>
              </a:rPr>
              <a:t>首段：背景</a:t>
            </a:r>
            <a:r>
              <a:rPr lang="en-US" sz="2400" kern="0" dirty="0">
                <a:solidFill>
                  <a:srgbClr val="FF0000"/>
                </a:solidFill>
                <a:effectLst/>
                <a:latin typeface="微软雅黑" charset="0"/>
                <a:ea typeface="微软雅黑" charset="0"/>
                <a:cs typeface="微软雅黑" charset="0"/>
              </a:rPr>
              <a:t>+</a:t>
            </a:r>
            <a:r>
              <a:rPr lang="zh-CN" sz="2400" kern="0" dirty="0">
                <a:solidFill>
                  <a:srgbClr val="FF0000"/>
                </a:solidFill>
                <a:effectLst/>
                <a:latin typeface="微软雅黑" charset="0"/>
                <a:ea typeface="微软雅黑" charset="0"/>
                <a:cs typeface="微软雅黑" charset="0"/>
              </a:rPr>
              <a:t>引出话题</a:t>
            </a:r>
            <a:r>
              <a:rPr lang="en-US" sz="2400" kern="0" dirty="0">
                <a:solidFill>
                  <a:srgbClr val="FF0000"/>
                </a:solidFill>
                <a:effectLst/>
                <a:latin typeface="微软雅黑" charset="0"/>
                <a:ea typeface="微软雅黑" charset="0"/>
                <a:cs typeface="微软雅黑" charset="0"/>
              </a:rPr>
              <a:t>+</a:t>
            </a:r>
            <a:r>
              <a:rPr lang="zh-CN" sz="2400" kern="0" dirty="0">
                <a:solidFill>
                  <a:srgbClr val="FF0000"/>
                </a:solidFill>
                <a:effectLst/>
                <a:latin typeface="微软雅黑" charset="0"/>
                <a:ea typeface="微软雅黑" charset="0"/>
                <a:cs typeface="微软雅黑" charset="0"/>
              </a:rPr>
              <a:t>自己的观点（</a:t>
            </a:r>
            <a:r>
              <a:rPr lang="zh-CN" sz="2400" kern="0" dirty="0">
                <a:solidFill>
                  <a:srgbClr val="FF0000"/>
                </a:solidFill>
                <a:effectLst/>
                <a:highlight>
                  <a:srgbClr val="FFFF00"/>
                </a:highlight>
                <a:latin typeface="微软雅黑" charset="0"/>
                <a:ea typeface="微软雅黑" charset="0"/>
                <a:cs typeface="微软雅黑" charset="0"/>
              </a:rPr>
              <a:t>利大于弊</a:t>
            </a:r>
            <a:r>
              <a:rPr lang="zh-CN" sz="2400" kern="0" dirty="0">
                <a:solidFill>
                  <a:srgbClr val="FF0000"/>
                </a:solidFill>
                <a:effectLst/>
                <a:latin typeface="微软雅黑" charset="0"/>
                <a:ea typeface="微软雅黑" charset="0"/>
                <a:cs typeface="微软雅黑" charset="0"/>
              </a:rPr>
              <a:t>）</a:t>
            </a:r>
            <a:endParaRPr lang="en-US" altLang="zh-CN" sz="2400" kern="0" dirty="0">
              <a:solidFill>
                <a:srgbClr val="FF0000"/>
              </a:solidFill>
              <a:effectLst/>
              <a:latin typeface="微软雅黑" charset="0"/>
              <a:ea typeface="微软雅黑" charset="0"/>
              <a:cs typeface="微软雅黑" charset="0"/>
            </a:endParaRPr>
          </a:p>
          <a:p>
            <a:pPr algn="just">
              <a:lnSpc>
                <a:spcPct val="150000"/>
              </a:lnSpc>
            </a:pPr>
            <a:endParaRPr lang="en-US" sz="2400" kern="0" dirty="0">
              <a:solidFill>
                <a:srgbClr val="000000"/>
              </a:solidFill>
              <a:effectLst/>
              <a:latin typeface="微软雅黑" charset="0"/>
              <a:ea typeface="微软雅黑" charset="0"/>
              <a:cs typeface="微软雅黑" charset="0"/>
            </a:endParaRPr>
          </a:p>
          <a:p>
            <a:pPr algn="just">
              <a:lnSpc>
                <a:spcPct val="150000"/>
              </a:lnSpc>
            </a:pPr>
            <a:r>
              <a:rPr lang="zh-CN" sz="2400" kern="0" dirty="0">
                <a:solidFill>
                  <a:srgbClr val="FF0000"/>
                </a:solidFill>
                <a:effectLst/>
                <a:latin typeface="微软雅黑" charset="0"/>
                <a:ea typeface="微软雅黑" charset="0"/>
                <a:cs typeface="微软雅黑" charset="0"/>
              </a:rPr>
              <a:t>主体段一：有坏处，但是坏处不大</a:t>
            </a:r>
            <a:r>
              <a:rPr lang="en-US" sz="2400" kern="0" dirty="0">
                <a:solidFill>
                  <a:srgbClr val="FF0000"/>
                </a:solidFill>
                <a:effectLst/>
                <a:latin typeface="微软雅黑" charset="0"/>
                <a:ea typeface="微软雅黑" charset="0"/>
                <a:cs typeface="微软雅黑" charset="0"/>
              </a:rPr>
              <a:t>+</a:t>
            </a:r>
            <a:r>
              <a:rPr lang="zh-CN" sz="2400" kern="0" dirty="0">
                <a:solidFill>
                  <a:srgbClr val="FF0000"/>
                </a:solidFill>
                <a:effectLst/>
                <a:latin typeface="微软雅黑" charset="0"/>
                <a:ea typeface="微软雅黑" charset="0"/>
                <a:cs typeface="微软雅黑" charset="0"/>
              </a:rPr>
              <a:t>对“坏处”进行论证</a:t>
            </a:r>
            <a:r>
              <a:rPr lang="en-US" sz="2400" kern="0" dirty="0">
                <a:solidFill>
                  <a:srgbClr val="FF0000"/>
                </a:solidFill>
                <a:effectLst/>
                <a:latin typeface="微软雅黑" charset="0"/>
                <a:ea typeface="微软雅黑" charset="0"/>
                <a:cs typeface="微软雅黑" charset="0"/>
              </a:rPr>
              <a:t>+</a:t>
            </a:r>
            <a:r>
              <a:rPr lang="zh-CN" sz="2400" kern="0" dirty="0">
                <a:solidFill>
                  <a:srgbClr val="FF0000"/>
                </a:solidFill>
                <a:effectLst/>
                <a:latin typeface="微软雅黑" charset="0"/>
                <a:ea typeface="微软雅黑" charset="0"/>
                <a:cs typeface="微软雅黑" charset="0"/>
              </a:rPr>
              <a:t>对“坏处不大”进行论证</a:t>
            </a:r>
            <a:endParaRPr lang="en-US" sz="2400" kern="100" dirty="0">
              <a:solidFill>
                <a:srgbClr val="000000"/>
              </a:solidFill>
              <a:effectLst/>
              <a:latin typeface="微软雅黑" charset="0"/>
              <a:ea typeface="微软雅黑" charset="0"/>
              <a:cs typeface="微软雅黑" charset="0"/>
            </a:endParaRPr>
          </a:p>
          <a:p>
            <a:pPr algn="just">
              <a:lnSpc>
                <a:spcPct val="150000"/>
              </a:lnSpc>
            </a:pPr>
            <a:endParaRPr lang="en-US" sz="2400" kern="100" dirty="0">
              <a:solidFill>
                <a:srgbClr val="000000"/>
              </a:solidFill>
              <a:effectLst/>
              <a:latin typeface="微软雅黑" charset="0"/>
              <a:ea typeface="微软雅黑" charset="0"/>
              <a:cs typeface="微软雅黑" charset="0"/>
            </a:endParaRPr>
          </a:p>
          <a:p>
            <a:pPr algn="just">
              <a:lnSpc>
                <a:spcPct val="150000"/>
              </a:lnSpc>
            </a:pPr>
            <a:r>
              <a:rPr lang="zh-CN" sz="2400" kern="100" dirty="0">
                <a:solidFill>
                  <a:srgbClr val="FF0000"/>
                </a:solidFill>
                <a:effectLst/>
                <a:latin typeface="微软雅黑" charset="0"/>
                <a:ea typeface="微软雅黑" charset="0"/>
                <a:cs typeface="微软雅黑" charset="0"/>
              </a:rPr>
              <a:t>主体段二：有好处</a:t>
            </a:r>
            <a:r>
              <a:rPr lang="en-US" sz="2400" kern="100" dirty="0">
                <a:solidFill>
                  <a:srgbClr val="FF0000"/>
                </a:solidFill>
                <a:effectLst/>
                <a:latin typeface="微软雅黑" charset="0"/>
                <a:ea typeface="微软雅黑" charset="0"/>
                <a:cs typeface="微软雅黑" charset="0"/>
              </a:rPr>
              <a:t>+</a:t>
            </a:r>
            <a:r>
              <a:rPr lang="zh-CN" sz="2400" kern="100" dirty="0">
                <a:solidFill>
                  <a:srgbClr val="FF0000"/>
                </a:solidFill>
                <a:effectLst/>
                <a:latin typeface="微软雅黑" charset="0"/>
                <a:ea typeface="微软雅黑" charset="0"/>
                <a:cs typeface="微软雅黑" charset="0"/>
              </a:rPr>
              <a:t>好处</a:t>
            </a:r>
            <a:r>
              <a:rPr lang="en-US" sz="2400" kern="100" dirty="0">
                <a:solidFill>
                  <a:srgbClr val="FF0000"/>
                </a:solidFill>
                <a:effectLst/>
                <a:latin typeface="微软雅黑" charset="0"/>
                <a:ea typeface="微软雅黑" charset="0"/>
                <a:cs typeface="微软雅黑" charset="0"/>
              </a:rPr>
              <a:t>1+</a:t>
            </a:r>
            <a:r>
              <a:rPr lang="zh-CN" sz="2400" kern="100" dirty="0">
                <a:solidFill>
                  <a:srgbClr val="FF0000"/>
                </a:solidFill>
                <a:effectLst/>
                <a:latin typeface="微软雅黑" charset="0"/>
                <a:ea typeface="微软雅黑" charset="0"/>
                <a:cs typeface="微软雅黑" charset="0"/>
              </a:rPr>
              <a:t>好处</a:t>
            </a:r>
            <a:r>
              <a:rPr lang="en-US" sz="2400" kern="100" dirty="0">
                <a:solidFill>
                  <a:srgbClr val="FF0000"/>
                </a:solidFill>
                <a:effectLst/>
                <a:latin typeface="微软雅黑" charset="0"/>
                <a:ea typeface="微软雅黑" charset="0"/>
                <a:cs typeface="微软雅黑" charset="0"/>
              </a:rPr>
              <a:t>1</a:t>
            </a:r>
            <a:r>
              <a:rPr lang="zh-CN" sz="2400" kern="100" dirty="0">
                <a:solidFill>
                  <a:srgbClr val="FF0000"/>
                </a:solidFill>
                <a:effectLst/>
                <a:latin typeface="微软雅黑" charset="0"/>
                <a:ea typeface="微软雅黑" charset="0"/>
                <a:cs typeface="微软雅黑" charset="0"/>
              </a:rPr>
              <a:t>论证</a:t>
            </a:r>
            <a:r>
              <a:rPr lang="en-US" sz="2400" kern="100" dirty="0">
                <a:solidFill>
                  <a:srgbClr val="FF0000"/>
                </a:solidFill>
                <a:effectLst/>
                <a:latin typeface="微软雅黑" charset="0"/>
                <a:ea typeface="微软雅黑" charset="0"/>
                <a:cs typeface="微软雅黑" charset="0"/>
              </a:rPr>
              <a:t>+</a:t>
            </a:r>
            <a:r>
              <a:rPr lang="zh-CN" sz="2400" kern="100" dirty="0">
                <a:solidFill>
                  <a:srgbClr val="FF0000"/>
                </a:solidFill>
                <a:effectLst/>
                <a:latin typeface="微软雅黑" charset="0"/>
                <a:ea typeface="微软雅黑" charset="0"/>
                <a:cs typeface="微软雅黑" charset="0"/>
              </a:rPr>
              <a:t>好处</a:t>
            </a:r>
            <a:r>
              <a:rPr lang="en-US" sz="2400" kern="100" dirty="0">
                <a:solidFill>
                  <a:srgbClr val="FF0000"/>
                </a:solidFill>
                <a:effectLst/>
                <a:latin typeface="微软雅黑" charset="0"/>
                <a:ea typeface="微软雅黑" charset="0"/>
                <a:cs typeface="微软雅黑" charset="0"/>
              </a:rPr>
              <a:t>2+</a:t>
            </a:r>
            <a:r>
              <a:rPr lang="zh-CN" sz="2400" kern="100" dirty="0">
                <a:solidFill>
                  <a:srgbClr val="FF0000"/>
                </a:solidFill>
                <a:effectLst/>
                <a:latin typeface="微软雅黑" charset="0"/>
                <a:ea typeface="微软雅黑" charset="0"/>
                <a:cs typeface="微软雅黑" charset="0"/>
              </a:rPr>
              <a:t>好处</a:t>
            </a:r>
            <a:r>
              <a:rPr lang="en-US" sz="2400" kern="100" dirty="0">
                <a:solidFill>
                  <a:srgbClr val="FF0000"/>
                </a:solidFill>
                <a:effectLst/>
                <a:latin typeface="微软雅黑" charset="0"/>
                <a:ea typeface="微软雅黑" charset="0"/>
                <a:cs typeface="微软雅黑" charset="0"/>
              </a:rPr>
              <a:t>2</a:t>
            </a:r>
            <a:r>
              <a:rPr lang="zh-CN" sz="2400" kern="100" dirty="0">
                <a:solidFill>
                  <a:srgbClr val="FF0000"/>
                </a:solidFill>
                <a:effectLst/>
                <a:latin typeface="微软雅黑" charset="0"/>
                <a:ea typeface="微软雅黑" charset="0"/>
                <a:cs typeface="微软雅黑" charset="0"/>
              </a:rPr>
              <a:t>论证</a:t>
            </a:r>
            <a:endParaRPr lang="en-US" sz="2400" kern="0" dirty="0">
              <a:solidFill>
                <a:srgbClr val="000000"/>
              </a:solidFill>
              <a:effectLst/>
              <a:latin typeface="微软雅黑" charset="0"/>
              <a:ea typeface="微软雅黑" charset="0"/>
              <a:cs typeface="微软雅黑" charset="0"/>
            </a:endParaRPr>
          </a:p>
          <a:p>
            <a:pPr algn="just">
              <a:lnSpc>
                <a:spcPct val="150000"/>
              </a:lnSpc>
            </a:pPr>
            <a:endParaRPr lang="en-US" sz="2400" kern="0" dirty="0">
              <a:solidFill>
                <a:srgbClr val="000000"/>
              </a:solidFill>
              <a:effectLst/>
              <a:latin typeface="微软雅黑" charset="0"/>
              <a:ea typeface="微软雅黑" charset="0"/>
              <a:cs typeface="微软雅黑" charset="0"/>
            </a:endParaRPr>
          </a:p>
          <a:p>
            <a:pPr algn="just">
              <a:lnSpc>
                <a:spcPct val="150000"/>
              </a:lnSpc>
            </a:pPr>
            <a:r>
              <a:rPr lang="zh-CN" sz="2400" kern="0" dirty="0">
                <a:solidFill>
                  <a:srgbClr val="FF0000"/>
                </a:solidFill>
                <a:effectLst/>
                <a:latin typeface="微软雅黑" charset="0"/>
                <a:ea typeface="微软雅黑" charset="0"/>
                <a:cs typeface="微软雅黑" charset="0"/>
              </a:rPr>
              <a:t>结尾段：虽然理解对方观点，但是仍然认为利大于弊，并再次重申好处</a:t>
            </a:r>
            <a:endParaRPr lang="en-US" sz="2400" kern="100" dirty="0">
              <a:effectLst/>
              <a:latin typeface="微软雅黑" charset="0"/>
              <a:ea typeface="微软雅黑" charset="0"/>
              <a:cs typeface="微软雅黑" charset="0"/>
            </a:endParaRPr>
          </a:p>
        </p:txBody>
      </p:sp>
      <p:sp>
        <p:nvSpPr>
          <p:cNvPr id="5" name="TextBox 4"/>
          <p:cNvSpPr txBox="1"/>
          <p:nvPr/>
        </p:nvSpPr>
        <p:spPr>
          <a:xfrm>
            <a:off x="224852" y="14990"/>
            <a:ext cx="6100996" cy="584775"/>
          </a:xfrm>
          <a:prstGeom prst="rect">
            <a:avLst/>
          </a:prstGeom>
          <a:noFill/>
        </p:spPr>
        <p:txBody>
          <a:bodyPr wrap="square">
            <a:spAutoFit/>
          </a:bodyPr>
          <a:lstStyle/>
          <a:p>
            <a:r>
              <a:rPr lang="zh-CN" sz="3200" b="1" dirty="0">
                <a:effectLst/>
                <a:latin typeface="KaiTi" panose="02010609060101010101" pitchFamily="49" charset="-122"/>
                <a:ea typeface="KaiTi" panose="02010609060101010101" pitchFamily="49" charset="-122"/>
                <a:cs typeface="微软雅黑" panose="020B0503020204020204" pitchFamily="34" charset="-122"/>
              </a:rPr>
              <a:t>文章框架</a:t>
            </a:r>
            <a:r>
              <a:rPr lang="en-US" sz="3200" dirty="0">
                <a:effectLst/>
                <a:latin typeface="KaiTi" panose="02010609060101010101" pitchFamily="49" charset="-122"/>
                <a:ea typeface="KaiTi" panose="02010609060101010101" pitchFamily="49" charset="-122"/>
              </a:rPr>
              <a:t> </a:t>
            </a:r>
            <a:endParaRPr lang="en-US" sz="3200" dirty="0">
              <a:latin typeface="KaiTi" panose="02010609060101010101" pitchFamily="49" charset="-122"/>
              <a:ea typeface="KaiTi" panose="02010609060101010101" pitchFamily="49"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b="1" spc="-100" dirty="0">
                <a:solidFill>
                  <a:srgbClr val="3C8C93"/>
                </a:solidFill>
                <a:latin typeface="微软雅黑"/>
                <a:cs typeface="微软雅黑"/>
                <a:sym typeface="+mn-ea"/>
              </a:rPr>
              <a:t>Argumentation</a:t>
            </a:r>
            <a:r>
              <a:rPr b="1" spc="-40" dirty="0">
                <a:solidFill>
                  <a:srgbClr val="3C8C93"/>
                </a:solidFill>
                <a:latin typeface="微软雅黑"/>
                <a:cs typeface="微软雅黑"/>
                <a:sym typeface="+mn-ea"/>
              </a:rPr>
              <a:t> </a:t>
            </a:r>
            <a:r>
              <a:rPr b="1" dirty="0">
                <a:solidFill>
                  <a:srgbClr val="3C8C93"/>
                </a:solidFill>
                <a:latin typeface="微软雅黑"/>
                <a:cs typeface="微软雅黑"/>
                <a:sym typeface="+mn-ea"/>
              </a:rPr>
              <a:t>—</a:t>
            </a:r>
            <a:r>
              <a:rPr b="1" spc="-35" dirty="0">
                <a:solidFill>
                  <a:srgbClr val="3C8C93"/>
                </a:solidFill>
                <a:latin typeface="微软雅黑"/>
                <a:cs typeface="微软雅黑"/>
                <a:sym typeface="+mn-ea"/>
              </a:rPr>
              <a:t> </a:t>
            </a:r>
            <a:r>
              <a:rPr b="1" dirty="0">
                <a:solidFill>
                  <a:srgbClr val="499DA4"/>
                </a:solidFill>
                <a:latin typeface="微软雅黑"/>
                <a:cs typeface="微软雅黑"/>
                <a:sym typeface="+mn-ea"/>
              </a:rPr>
              <a:t>观点论证型</a:t>
            </a:r>
            <a:endParaRPr lang="zh-CN" altLang="en-US"/>
          </a:p>
        </p:txBody>
      </p:sp>
      <p:graphicFrame>
        <p:nvGraphicFramePr>
          <p:cNvPr id="7" name="内容占位符 6"/>
          <p:cNvGraphicFramePr/>
          <p:nvPr>
            <p:ph idx="1"/>
          </p:nvPr>
        </p:nvGraphicFramePr>
        <p:xfrm>
          <a:off x="609600" y="1600201"/>
          <a:ext cx="10972800" cy="4525963"/>
        </p:xfrm>
        <a:graphic>
          <a:graphicData uri="http://schemas.openxmlformats.org/drawingml/2006/chart">
            <c:chart xmlns:c="http://schemas.openxmlformats.org/drawingml/2006/chart" xmlns:r="http://schemas.openxmlformats.org/officeDocument/2006/relationships" r:id="rId1"/>
          </a:graphicData>
        </a:graphic>
      </p:graphicFrame>
      <p:sp>
        <p:nvSpPr>
          <p:cNvPr id="3" name="矩形 2"/>
          <p:cNvSpPr/>
          <p:nvPr/>
        </p:nvSpPr>
        <p:spPr>
          <a:xfrm>
            <a:off x="4377690" y="3524250"/>
            <a:ext cx="1033145" cy="2261235"/>
          </a:xfrm>
          <a:prstGeom prst="rect">
            <a:avLst/>
          </a:prstGeom>
          <a:noFill/>
          <a:ln w="57150">
            <a:solidFill>
              <a:srgbClr val="FF0000"/>
            </a:solidFill>
            <a:prstDash val="sysDash"/>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3"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4852" y="720426"/>
            <a:ext cx="11302584" cy="4123055"/>
          </a:xfrm>
          <a:prstGeom prst="rect">
            <a:avLst/>
          </a:prstGeom>
          <a:noFill/>
        </p:spPr>
        <p:txBody>
          <a:bodyPr wrap="square">
            <a:spAutoFit/>
          </a:bodyPr>
          <a:lstStyle/>
          <a:p>
            <a:pPr algn="just">
              <a:lnSpc>
                <a:spcPts val="1200"/>
              </a:lnSpc>
            </a:pPr>
            <a:endParaRPr lang="en-US" altLang="zh-CN" sz="2400" kern="0" dirty="0">
              <a:solidFill>
                <a:srgbClr val="000000"/>
              </a:solidFill>
              <a:effectLst/>
              <a:latin typeface="微软雅黑" charset="0"/>
              <a:ea typeface="微软雅黑" charset="0"/>
              <a:cs typeface="微软雅黑" charset="0"/>
            </a:endParaRPr>
          </a:p>
          <a:p>
            <a:pPr algn="just">
              <a:lnSpc>
                <a:spcPct val="150000"/>
              </a:lnSpc>
            </a:pPr>
            <a:r>
              <a:rPr lang="zh-CN" sz="2400" kern="0" dirty="0">
                <a:solidFill>
                  <a:srgbClr val="FF0000"/>
                </a:solidFill>
                <a:effectLst/>
                <a:latin typeface="微软雅黑" charset="0"/>
                <a:ea typeface="微软雅黑" charset="0"/>
                <a:cs typeface="微软雅黑" charset="0"/>
              </a:rPr>
              <a:t>首段：背景</a:t>
            </a:r>
            <a:r>
              <a:rPr lang="en-US" sz="2400" kern="0" dirty="0">
                <a:solidFill>
                  <a:srgbClr val="FF0000"/>
                </a:solidFill>
                <a:effectLst/>
                <a:latin typeface="微软雅黑" charset="0"/>
                <a:ea typeface="微软雅黑" charset="0"/>
                <a:cs typeface="微软雅黑" charset="0"/>
              </a:rPr>
              <a:t>+</a:t>
            </a:r>
            <a:r>
              <a:rPr lang="zh-CN" sz="2400" kern="0" dirty="0">
                <a:solidFill>
                  <a:srgbClr val="FF0000"/>
                </a:solidFill>
                <a:effectLst/>
                <a:latin typeface="微软雅黑" charset="0"/>
                <a:ea typeface="微软雅黑" charset="0"/>
                <a:cs typeface="微软雅黑" charset="0"/>
              </a:rPr>
              <a:t>引出话题</a:t>
            </a:r>
            <a:r>
              <a:rPr lang="en-US" sz="2400" kern="0" dirty="0">
                <a:solidFill>
                  <a:srgbClr val="FF0000"/>
                </a:solidFill>
                <a:effectLst/>
                <a:latin typeface="微软雅黑" charset="0"/>
                <a:ea typeface="微软雅黑" charset="0"/>
                <a:cs typeface="微软雅黑" charset="0"/>
              </a:rPr>
              <a:t>+</a:t>
            </a:r>
            <a:r>
              <a:rPr lang="zh-CN" sz="2400" kern="0" dirty="0">
                <a:solidFill>
                  <a:srgbClr val="FF0000"/>
                </a:solidFill>
                <a:effectLst/>
                <a:latin typeface="微软雅黑" charset="0"/>
                <a:ea typeface="微软雅黑" charset="0"/>
                <a:cs typeface="微软雅黑" charset="0"/>
              </a:rPr>
              <a:t>自己的观点（</a:t>
            </a:r>
            <a:r>
              <a:rPr lang="zh-CN" sz="2400" kern="0" dirty="0">
                <a:solidFill>
                  <a:srgbClr val="FF0000"/>
                </a:solidFill>
                <a:effectLst/>
                <a:highlight>
                  <a:srgbClr val="FFFF00"/>
                </a:highlight>
                <a:latin typeface="微软雅黑" charset="0"/>
                <a:ea typeface="微软雅黑" charset="0"/>
                <a:cs typeface="微软雅黑" charset="0"/>
                <a:sym typeface="+mn-ea"/>
              </a:rPr>
              <a:t>弊</a:t>
            </a:r>
            <a:r>
              <a:rPr lang="zh-CN" sz="2400" kern="0" dirty="0">
                <a:solidFill>
                  <a:srgbClr val="FF0000"/>
                </a:solidFill>
                <a:effectLst/>
                <a:highlight>
                  <a:srgbClr val="FFFF00"/>
                </a:highlight>
                <a:latin typeface="微软雅黑" charset="0"/>
                <a:ea typeface="微软雅黑" charset="0"/>
                <a:cs typeface="微软雅黑" charset="0"/>
              </a:rPr>
              <a:t>大于</a:t>
            </a:r>
            <a:r>
              <a:rPr lang="zh-CN" sz="2400" kern="0" dirty="0">
                <a:solidFill>
                  <a:srgbClr val="FF0000"/>
                </a:solidFill>
                <a:effectLst/>
                <a:highlight>
                  <a:srgbClr val="FFFF00"/>
                </a:highlight>
                <a:latin typeface="微软雅黑" charset="0"/>
                <a:ea typeface="微软雅黑" charset="0"/>
                <a:cs typeface="微软雅黑" charset="0"/>
                <a:sym typeface="+mn-ea"/>
              </a:rPr>
              <a:t>利</a:t>
            </a:r>
            <a:r>
              <a:rPr lang="zh-CN" sz="2400" kern="0" dirty="0">
                <a:solidFill>
                  <a:srgbClr val="FF0000"/>
                </a:solidFill>
                <a:effectLst/>
                <a:latin typeface="微软雅黑" charset="0"/>
                <a:ea typeface="微软雅黑" charset="0"/>
                <a:cs typeface="微软雅黑" charset="0"/>
              </a:rPr>
              <a:t>）</a:t>
            </a:r>
            <a:endParaRPr lang="en-US" altLang="zh-CN" sz="2400" kern="0" dirty="0">
              <a:solidFill>
                <a:srgbClr val="FF0000"/>
              </a:solidFill>
              <a:effectLst/>
              <a:latin typeface="微软雅黑" charset="0"/>
              <a:ea typeface="微软雅黑" charset="0"/>
              <a:cs typeface="微软雅黑" charset="0"/>
            </a:endParaRPr>
          </a:p>
          <a:p>
            <a:pPr algn="just">
              <a:lnSpc>
                <a:spcPct val="150000"/>
              </a:lnSpc>
            </a:pPr>
            <a:endParaRPr lang="en-US" sz="2400" kern="0" dirty="0">
              <a:solidFill>
                <a:srgbClr val="000000"/>
              </a:solidFill>
              <a:effectLst/>
              <a:latin typeface="微软雅黑" charset="0"/>
              <a:ea typeface="微软雅黑" charset="0"/>
              <a:cs typeface="微软雅黑" charset="0"/>
            </a:endParaRPr>
          </a:p>
          <a:p>
            <a:pPr algn="just">
              <a:lnSpc>
                <a:spcPct val="150000"/>
              </a:lnSpc>
            </a:pPr>
            <a:r>
              <a:rPr lang="zh-CN" sz="2400" kern="0" dirty="0">
                <a:solidFill>
                  <a:srgbClr val="FF0000"/>
                </a:solidFill>
                <a:effectLst/>
                <a:latin typeface="微软雅黑" charset="0"/>
                <a:ea typeface="微软雅黑" charset="0"/>
                <a:cs typeface="微软雅黑" charset="0"/>
              </a:rPr>
              <a:t>主体段一：有好处，但是好处不大</a:t>
            </a:r>
            <a:r>
              <a:rPr lang="en-US" sz="2400" kern="0" dirty="0">
                <a:solidFill>
                  <a:srgbClr val="FF0000"/>
                </a:solidFill>
                <a:effectLst/>
                <a:latin typeface="微软雅黑" charset="0"/>
                <a:ea typeface="微软雅黑" charset="0"/>
                <a:cs typeface="微软雅黑" charset="0"/>
              </a:rPr>
              <a:t>+</a:t>
            </a:r>
            <a:r>
              <a:rPr lang="zh-CN" sz="2400" kern="0" dirty="0">
                <a:solidFill>
                  <a:srgbClr val="FF0000"/>
                </a:solidFill>
                <a:effectLst/>
                <a:latin typeface="微软雅黑" charset="0"/>
                <a:ea typeface="微软雅黑" charset="0"/>
                <a:cs typeface="微软雅黑" charset="0"/>
              </a:rPr>
              <a:t>对“好处”进行论证</a:t>
            </a:r>
            <a:r>
              <a:rPr lang="en-US" sz="2400" kern="0" dirty="0">
                <a:solidFill>
                  <a:srgbClr val="FF0000"/>
                </a:solidFill>
                <a:effectLst/>
                <a:latin typeface="微软雅黑" charset="0"/>
                <a:ea typeface="微软雅黑" charset="0"/>
                <a:cs typeface="微软雅黑" charset="0"/>
              </a:rPr>
              <a:t>+</a:t>
            </a:r>
            <a:r>
              <a:rPr lang="zh-CN" sz="2400" kern="0" dirty="0">
                <a:solidFill>
                  <a:srgbClr val="FF0000"/>
                </a:solidFill>
                <a:effectLst/>
                <a:latin typeface="微软雅黑" charset="0"/>
                <a:ea typeface="微软雅黑" charset="0"/>
                <a:cs typeface="微软雅黑" charset="0"/>
              </a:rPr>
              <a:t>对“</a:t>
            </a:r>
            <a:r>
              <a:rPr lang="zh-CN" sz="2400" kern="0" dirty="0">
                <a:solidFill>
                  <a:srgbClr val="FF0000"/>
                </a:solidFill>
                <a:effectLst/>
                <a:latin typeface="微软雅黑" charset="0"/>
                <a:ea typeface="微软雅黑" charset="0"/>
                <a:cs typeface="微软雅黑" charset="0"/>
              </a:rPr>
              <a:t>好处不大”进行论证</a:t>
            </a:r>
            <a:endParaRPr lang="en-US" sz="2400" kern="100" dirty="0">
              <a:solidFill>
                <a:srgbClr val="000000"/>
              </a:solidFill>
              <a:effectLst/>
              <a:latin typeface="微软雅黑" charset="0"/>
              <a:ea typeface="微软雅黑" charset="0"/>
              <a:cs typeface="微软雅黑" charset="0"/>
            </a:endParaRPr>
          </a:p>
          <a:p>
            <a:pPr algn="just">
              <a:lnSpc>
                <a:spcPct val="150000"/>
              </a:lnSpc>
            </a:pPr>
            <a:endParaRPr lang="en-US" sz="2400" kern="100" dirty="0">
              <a:solidFill>
                <a:srgbClr val="000000"/>
              </a:solidFill>
              <a:effectLst/>
              <a:latin typeface="微软雅黑" charset="0"/>
              <a:ea typeface="微软雅黑" charset="0"/>
              <a:cs typeface="微软雅黑" charset="0"/>
            </a:endParaRPr>
          </a:p>
          <a:p>
            <a:pPr algn="just">
              <a:lnSpc>
                <a:spcPct val="150000"/>
              </a:lnSpc>
            </a:pPr>
            <a:r>
              <a:rPr lang="zh-CN" sz="2400" kern="100" dirty="0">
                <a:solidFill>
                  <a:srgbClr val="FF0000"/>
                </a:solidFill>
                <a:effectLst/>
                <a:latin typeface="微软雅黑" charset="0"/>
                <a:ea typeface="微软雅黑" charset="0"/>
                <a:cs typeface="微软雅黑" charset="0"/>
              </a:rPr>
              <a:t>主体段二：有坏处</a:t>
            </a:r>
            <a:r>
              <a:rPr lang="en-US" sz="2400" kern="100" dirty="0">
                <a:solidFill>
                  <a:srgbClr val="FF0000"/>
                </a:solidFill>
                <a:effectLst/>
                <a:latin typeface="微软雅黑" charset="0"/>
                <a:ea typeface="微软雅黑" charset="0"/>
                <a:cs typeface="微软雅黑" charset="0"/>
              </a:rPr>
              <a:t>+</a:t>
            </a:r>
            <a:r>
              <a:rPr lang="zh-CN" sz="2400" kern="100" dirty="0">
                <a:solidFill>
                  <a:srgbClr val="FF0000"/>
                </a:solidFill>
                <a:effectLst/>
                <a:latin typeface="微软雅黑" charset="0"/>
                <a:ea typeface="微软雅黑" charset="0"/>
                <a:cs typeface="微软雅黑" charset="0"/>
                <a:sym typeface="+mn-ea"/>
              </a:rPr>
              <a:t>坏</a:t>
            </a:r>
            <a:r>
              <a:rPr lang="zh-CN" sz="2400" kern="100" dirty="0">
                <a:solidFill>
                  <a:srgbClr val="FF0000"/>
                </a:solidFill>
                <a:effectLst/>
                <a:latin typeface="微软雅黑" charset="0"/>
                <a:ea typeface="微软雅黑" charset="0"/>
                <a:cs typeface="微软雅黑" charset="0"/>
              </a:rPr>
              <a:t>处</a:t>
            </a:r>
            <a:r>
              <a:rPr lang="en-US" sz="2400" kern="100" dirty="0">
                <a:solidFill>
                  <a:srgbClr val="FF0000"/>
                </a:solidFill>
                <a:effectLst/>
                <a:latin typeface="微软雅黑" charset="0"/>
                <a:ea typeface="微软雅黑" charset="0"/>
                <a:cs typeface="微软雅黑" charset="0"/>
              </a:rPr>
              <a:t>1+</a:t>
            </a:r>
            <a:r>
              <a:rPr lang="zh-CN" sz="2400" kern="100" dirty="0">
                <a:solidFill>
                  <a:srgbClr val="FF0000"/>
                </a:solidFill>
                <a:effectLst/>
                <a:latin typeface="微软雅黑" charset="0"/>
                <a:ea typeface="微软雅黑" charset="0"/>
                <a:cs typeface="微软雅黑" charset="0"/>
                <a:sym typeface="+mn-ea"/>
              </a:rPr>
              <a:t>坏</a:t>
            </a:r>
            <a:r>
              <a:rPr lang="zh-CN" sz="2400" kern="100" dirty="0">
                <a:solidFill>
                  <a:srgbClr val="FF0000"/>
                </a:solidFill>
                <a:effectLst/>
                <a:latin typeface="微软雅黑" charset="0"/>
                <a:ea typeface="微软雅黑" charset="0"/>
                <a:cs typeface="微软雅黑" charset="0"/>
              </a:rPr>
              <a:t>处</a:t>
            </a:r>
            <a:r>
              <a:rPr lang="en-US" sz="2400" kern="100" dirty="0">
                <a:solidFill>
                  <a:srgbClr val="FF0000"/>
                </a:solidFill>
                <a:effectLst/>
                <a:latin typeface="微软雅黑" charset="0"/>
                <a:ea typeface="微软雅黑" charset="0"/>
                <a:cs typeface="微软雅黑" charset="0"/>
              </a:rPr>
              <a:t>1</a:t>
            </a:r>
            <a:r>
              <a:rPr lang="zh-CN" sz="2400" kern="100" dirty="0">
                <a:solidFill>
                  <a:srgbClr val="FF0000"/>
                </a:solidFill>
                <a:effectLst/>
                <a:latin typeface="微软雅黑" charset="0"/>
                <a:ea typeface="微软雅黑" charset="0"/>
                <a:cs typeface="微软雅黑" charset="0"/>
              </a:rPr>
              <a:t>论证</a:t>
            </a:r>
            <a:r>
              <a:rPr lang="en-US" sz="2400" kern="100" dirty="0">
                <a:solidFill>
                  <a:srgbClr val="FF0000"/>
                </a:solidFill>
                <a:effectLst/>
                <a:latin typeface="微软雅黑" charset="0"/>
                <a:ea typeface="微软雅黑" charset="0"/>
                <a:cs typeface="微软雅黑" charset="0"/>
              </a:rPr>
              <a:t>+</a:t>
            </a:r>
            <a:r>
              <a:rPr lang="zh-CN" sz="2400" kern="100" dirty="0">
                <a:solidFill>
                  <a:srgbClr val="FF0000"/>
                </a:solidFill>
                <a:effectLst/>
                <a:latin typeface="微软雅黑" charset="0"/>
                <a:ea typeface="微软雅黑" charset="0"/>
                <a:cs typeface="微软雅黑" charset="0"/>
                <a:sym typeface="+mn-ea"/>
              </a:rPr>
              <a:t>坏</a:t>
            </a:r>
            <a:r>
              <a:rPr lang="zh-CN" sz="2400" kern="100" dirty="0">
                <a:solidFill>
                  <a:srgbClr val="FF0000"/>
                </a:solidFill>
                <a:effectLst/>
                <a:latin typeface="微软雅黑" charset="0"/>
                <a:ea typeface="微软雅黑" charset="0"/>
                <a:cs typeface="微软雅黑" charset="0"/>
              </a:rPr>
              <a:t>处</a:t>
            </a:r>
            <a:r>
              <a:rPr lang="en-US" sz="2400" kern="100" dirty="0">
                <a:solidFill>
                  <a:srgbClr val="FF0000"/>
                </a:solidFill>
                <a:effectLst/>
                <a:latin typeface="微软雅黑" charset="0"/>
                <a:ea typeface="微软雅黑" charset="0"/>
                <a:cs typeface="微软雅黑" charset="0"/>
              </a:rPr>
              <a:t>2+</a:t>
            </a:r>
            <a:r>
              <a:rPr lang="zh-CN" sz="2400" kern="100" dirty="0">
                <a:solidFill>
                  <a:srgbClr val="FF0000"/>
                </a:solidFill>
                <a:effectLst/>
                <a:latin typeface="微软雅黑" charset="0"/>
                <a:ea typeface="微软雅黑" charset="0"/>
                <a:cs typeface="微软雅黑" charset="0"/>
                <a:sym typeface="+mn-ea"/>
              </a:rPr>
              <a:t>坏</a:t>
            </a:r>
            <a:r>
              <a:rPr lang="zh-CN" sz="2400" kern="100" dirty="0">
                <a:solidFill>
                  <a:srgbClr val="FF0000"/>
                </a:solidFill>
                <a:effectLst/>
                <a:latin typeface="微软雅黑" charset="0"/>
                <a:ea typeface="微软雅黑" charset="0"/>
                <a:cs typeface="微软雅黑" charset="0"/>
              </a:rPr>
              <a:t>处</a:t>
            </a:r>
            <a:r>
              <a:rPr lang="en-US" sz="2400" kern="100" dirty="0">
                <a:solidFill>
                  <a:srgbClr val="FF0000"/>
                </a:solidFill>
                <a:effectLst/>
                <a:latin typeface="微软雅黑" charset="0"/>
                <a:ea typeface="微软雅黑" charset="0"/>
                <a:cs typeface="微软雅黑" charset="0"/>
              </a:rPr>
              <a:t>2</a:t>
            </a:r>
            <a:r>
              <a:rPr lang="zh-CN" sz="2400" kern="100" dirty="0">
                <a:solidFill>
                  <a:srgbClr val="FF0000"/>
                </a:solidFill>
                <a:effectLst/>
                <a:latin typeface="微软雅黑" charset="0"/>
                <a:ea typeface="微软雅黑" charset="0"/>
                <a:cs typeface="微软雅黑" charset="0"/>
              </a:rPr>
              <a:t>论证</a:t>
            </a:r>
            <a:endParaRPr lang="en-US" sz="2400" kern="0" dirty="0">
              <a:solidFill>
                <a:srgbClr val="000000"/>
              </a:solidFill>
              <a:effectLst/>
              <a:latin typeface="微软雅黑" charset="0"/>
              <a:ea typeface="微软雅黑" charset="0"/>
              <a:cs typeface="微软雅黑" charset="0"/>
            </a:endParaRPr>
          </a:p>
          <a:p>
            <a:pPr algn="just">
              <a:lnSpc>
                <a:spcPct val="150000"/>
              </a:lnSpc>
            </a:pPr>
            <a:endParaRPr lang="en-US" sz="2400" kern="0" dirty="0">
              <a:solidFill>
                <a:srgbClr val="000000"/>
              </a:solidFill>
              <a:effectLst/>
              <a:latin typeface="微软雅黑" charset="0"/>
              <a:ea typeface="微软雅黑" charset="0"/>
              <a:cs typeface="微软雅黑" charset="0"/>
            </a:endParaRPr>
          </a:p>
          <a:p>
            <a:pPr algn="just">
              <a:lnSpc>
                <a:spcPct val="150000"/>
              </a:lnSpc>
            </a:pPr>
            <a:r>
              <a:rPr lang="zh-CN" sz="2400" kern="0" dirty="0">
                <a:solidFill>
                  <a:srgbClr val="FF0000"/>
                </a:solidFill>
                <a:effectLst/>
                <a:latin typeface="微软雅黑" charset="0"/>
                <a:ea typeface="微软雅黑" charset="0"/>
                <a:cs typeface="微软雅黑" charset="0"/>
              </a:rPr>
              <a:t>结尾段：虽然理解对方观点，但是仍然认为弊大于利，并再次重申</a:t>
            </a:r>
            <a:r>
              <a:rPr lang="zh-CN" sz="2400" kern="0" dirty="0">
                <a:solidFill>
                  <a:srgbClr val="FF0000"/>
                </a:solidFill>
                <a:effectLst/>
                <a:latin typeface="微软雅黑" charset="0"/>
                <a:ea typeface="微软雅黑" charset="0"/>
                <a:cs typeface="微软雅黑" charset="0"/>
              </a:rPr>
              <a:t>坏处</a:t>
            </a:r>
            <a:endParaRPr lang="en-US" sz="2400" kern="100" dirty="0">
              <a:effectLst/>
              <a:latin typeface="微软雅黑" charset="0"/>
              <a:ea typeface="微软雅黑" charset="0"/>
              <a:cs typeface="微软雅黑" charset="0"/>
            </a:endParaRPr>
          </a:p>
        </p:txBody>
      </p:sp>
      <p:sp>
        <p:nvSpPr>
          <p:cNvPr id="5" name="TextBox 4"/>
          <p:cNvSpPr txBox="1"/>
          <p:nvPr/>
        </p:nvSpPr>
        <p:spPr>
          <a:xfrm>
            <a:off x="224852" y="14990"/>
            <a:ext cx="6100996" cy="584775"/>
          </a:xfrm>
          <a:prstGeom prst="rect">
            <a:avLst/>
          </a:prstGeom>
          <a:noFill/>
        </p:spPr>
        <p:txBody>
          <a:bodyPr wrap="square">
            <a:spAutoFit/>
          </a:bodyPr>
          <a:lstStyle/>
          <a:p>
            <a:r>
              <a:rPr lang="zh-CN" sz="3200" b="1" dirty="0">
                <a:effectLst/>
                <a:latin typeface="KaiTi" panose="02010609060101010101" pitchFamily="49" charset="-122"/>
                <a:ea typeface="KaiTi" panose="02010609060101010101" pitchFamily="49" charset="-122"/>
                <a:cs typeface="微软雅黑" panose="020B0503020204020204" pitchFamily="34" charset="-122"/>
              </a:rPr>
              <a:t>文章框架</a:t>
            </a:r>
            <a:r>
              <a:rPr lang="en-US" sz="3200" dirty="0">
                <a:effectLst/>
                <a:latin typeface="KaiTi" panose="02010609060101010101" pitchFamily="49" charset="-122"/>
                <a:ea typeface="KaiTi" panose="02010609060101010101" pitchFamily="49" charset="-122"/>
              </a:rPr>
              <a:t> </a:t>
            </a:r>
            <a:endParaRPr lang="en-US" sz="3200" dirty="0">
              <a:latin typeface="KaiTi" panose="02010609060101010101" pitchFamily="49" charset="-122"/>
              <a:ea typeface="KaiTi" panose="02010609060101010101" pitchFamily="49"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b="1" spc="-100" dirty="0">
                <a:solidFill>
                  <a:srgbClr val="3C8C93"/>
                </a:solidFill>
                <a:latin typeface="微软雅黑"/>
                <a:cs typeface="微软雅黑"/>
                <a:sym typeface="+mn-ea"/>
              </a:rPr>
              <a:t>Argumentation</a:t>
            </a:r>
            <a:r>
              <a:rPr b="1" spc="-40" dirty="0">
                <a:solidFill>
                  <a:srgbClr val="3C8C93"/>
                </a:solidFill>
                <a:latin typeface="微软雅黑"/>
                <a:cs typeface="微软雅黑"/>
                <a:sym typeface="+mn-ea"/>
              </a:rPr>
              <a:t> </a:t>
            </a:r>
            <a:r>
              <a:rPr b="1" dirty="0">
                <a:solidFill>
                  <a:srgbClr val="3C8C93"/>
                </a:solidFill>
                <a:latin typeface="微软雅黑"/>
                <a:cs typeface="微软雅黑"/>
                <a:sym typeface="+mn-ea"/>
              </a:rPr>
              <a:t>—</a:t>
            </a:r>
            <a:r>
              <a:rPr b="1" spc="-35" dirty="0">
                <a:solidFill>
                  <a:srgbClr val="3C8C93"/>
                </a:solidFill>
                <a:latin typeface="微软雅黑"/>
                <a:cs typeface="微软雅黑"/>
                <a:sym typeface="+mn-ea"/>
              </a:rPr>
              <a:t> </a:t>
            </a:r>
            <a:r>
              <a:rPr b="1" dirty="0">
                <a:solidFill>
                  <a:srgbClr val="499DA4"/>
                </a:solidFill>
                <a:latin typeface="微软雅黑"/>
                <a:cs typeface="微软雅黑"/>
                <a:sym typeface="+mn-ea"/>
              </a:rPr>
              <a:t>观点论证型</a:t>
            </a:r>
            <a:endParaRPr lang="zh-CN" altLang="en-US"/>
          </a:p>
        </p:txBody>
      </p:sp>
      <p:graphicFrame>
        <p:nvGraphicFramePr>
          <p:cNvPr id="7" name="内容占位符 6"/>
          <p:cNvGraphicFramePr/>
          <p:nvPr>
            <p:ph idx="1"/>
          </p:nvPr>
        </p:nvGraphicFramePr>
        <p:xfrm>
          <a:off x="609600" y="1600201"/>
          <a:ext cx="10972800" cy="4525963"/>
        </p:xfrm>
        <a:graphic>
          <a:graphicData uri="http://schemas.openxmlformats.org/drawingml/2006/chart">
            <c:chart xmlns:c="http://schemas.openxmlformats.org/drawingml/2006/chart" xmlns:r="http://schemas.openxmlformats.org/officeDocument/2006/relationships" r:id="rId1"/>
          </a:graphicData>
        </a:graphic>
      </p:graphicFrame>
      <p:sp>
        <p:nvSpPr>
          <p:cNvPr id="3" name="矩形 2"/>
          <p:cNvSpPr/>
          <p:nvPr/>
        </p:nvSpPr>
        <p:spPr>
          <a:xfrm>
            <a:off x="7012305" y="2762885"/>
            <a:ext cx="1033145" cy="3022600"/>
          </a:xfrm>
          <a:prstGeom prst="rect">
            <a:avLst/>
          </a:prstGeom>
          <a:noFill/>
          <a:ln w="57150">
            <a:solidFill>
              <a:srgbClr val="FF0000"/>
            </a:solidFill>
            <a:prstDash val="sysDash"/>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3"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4852" y="720426"/>
            <a:ext cx="11302584" cy="4123055"/>
          </a:xfrm>
          <a:prstGeom prst="rect">
            <a:avLst/>
          </a:prstGeom>
          <a:noFill/>
        </p:spPr>
        <p:txBody>
          <a:bodyPr wrap="square">
            <a:spAutoFit/>
          </a:bodyPr>
          <a:lstStyle/>
          <a:p>
            <a:pPr algn="just">
              <a:lnSpc>
                <a:spcPts val="1200"/>
              </a:lnSpc>
            </a:pPr>
            <a:endParaRPr lang="en-US" altLang="zh-CN" sz="2400" kern="0" dirty="0">
              <a:solidFill>
                <a:srgbClr val="000000"/>
              </a:solidFill>
              <a:effectLst/>
              <a:latin typeface="微软雅黑" charset="0"/>
              <a:ea typeface="微软雅黑" charset="0"/>
              <a:cs typeface="微软雅黑" charset="0"/>
            </a:endParaRPr>
          </a:p>
          <a:p>
            <a:pPr algn="just">
              <a:lnSpc>
                <a:spcPct val="150000"/>
              </a:lnSpc>
            </a:pPr>
            <a:r>
              <a:rPr lang="zh-CN" sz="2400" kern="0" dirty="0">
                <a:solidFill>
                  <a:srgbClr val="FF0000"/>
                </a:solidFill>
                <a:effectLst/>
                <a:latin typeface="微软雅黑" charset="0"/>
                <a:ea typeface="微软雅黑" charset="0"/>
                <a:cs typeface="微软雅黑" charset="0"/>
              </a:rPr>
              <a:t>首段：背景</a:t>
            </a:r>
            <a:r>
              <a:rPr lang="en-US" sz="2400" kern="0" dirty="0">
                <a:solidFill>
                  <a:srgbClr val="FF0000"/>
                </a:solidFill>
                <a:effectLst/>
                <a:latin typeface="微软雅黑" charset="0"/>
                <a:ea typeface="微软雅黑" charset="0"/>
                <a:cs typeface="微软雅黑" charset="0"/>
              </a:rPr>
              <a:t>+</a:t>
            </a:r>
            <a:r>
              <a:rPr lang="zh-CN" sz="2400" kern="0" dirty="0">
                <a:solidFill>
                  <a:srgbClr val="FF0000"/>
                </a:solidFill>
                <a:effectLst/>
                <a:latin typeface="微软雅黑" charset="0"/>
                <a:ea typeface="微软雅黑" charset="0"/>
                <a:cs typeface="微软雅黑" charset="0"/>
              </a:rPr>
              <a:t>引出话题</a:t>
            </a:r>
            <a:r>
              <a:rPr lang="en-US" sz="2400" kern="0" dirty="0">
                <a:solidFill>
                  <a:srgbClr val="FF0000"/>
                </a:solidFill>
                <a:effectLst/>
                <a:latin typeface="微软雅黑" charset="0"/>
                <a:ea typeface="微软雅黑" charset="0"/>
                <a:cs typeface="微软雅黑" charset="0"/>
              </a:rPr>
              <a:t>+</a:t>
            </a:r>
            <a:r>
              <a:rPr lang="zh-CN" sz="2400" kern="0" dirty="0">
                <a:solidFill>
                  <a:srgbClr val="FF0000"/>
                </a:solidFill>
                <a:effectLst/>
                <a:latin typeface="微软雅黑" charset="0"/>
                <a:ea typeface="微软雅黑" charset="0"/>
                <a:cs typeface="微软雅黑" charset="0"/>
              </a:rPr>
              <a:t>自己的观点（</a:t>
            </a:r>
            <a:r>
              <a:rPr lang="zh-CN" sz="2400" kern="0" dirty="0">
                <a:solidFill>
                  <a:srgbClr val="FF0000"/>
                </a:solidFill>
                <a:effectLst/>
                <a:highlight>
                  <a:srgbClr val="FFFF00"/>
                </a:highlight>
                <a:latin typeface="微软雅黑" charset="0"/>
                <a:ea typeface="微软雅黑" charset="0"/>
                <a:cs typeface="微软雅黑" charset="0"/>
                <a:sym typeface="+mn-ea"/>
              </a:rPr>
              <a:t>弊利相同</a:t>
            </a:r>
            <a:r>
              <a:rPr lang="zh-CN" sz="2400" kern="0" dirty="0">
                <a:solidFill>
                  <a:srgbClr val="FF0000"/>
                </a:solidFill>
                <a:effectLst/>
                <a:latin typeface="微软雅黑" charset="0"/>
                <a:ea typeface="微软雅黑" charset="0"/>
                <a:cs typeface="微软雅黑" charset="0"/>
              </a:rPr>
              <a:t>）</a:t>
            </a:r>
            <a:endParaRPr lang="en-US" altLang="zh-CN" sz="2400" kern="0" dirty="0">
              <a:solidFill>
                <a:srgbClr val="FF0000"/>
              </a:solidFill>
              <a:effectLst/>
              <a:latin typeface="微软雅黑" charset="0"/>
              <a:ea typeface="微软雅黑" charset="0"/>
              <a:cs typeface="微软雅黑" charset="0"/>
            </a:endParaRPr>
          </a:p>
          <a:p>
            <a:pPr algn="just">
              <a:lnSpc>
                <a:spcPct val="150000"/>
              </a:lnSpc>
            </a:pPr>
            <a:endParaRPr lang="en-US" sz="2400" kern="0" dirty="0">
              <a:solidFill>
                <a:srgbClr val="000000"/>
              </a:solidFill>
              <a:effectLst/>
              <a:latin typeface="微软雅黑" charset="0"/>
              <a:ea typeface="微软雅黑" charset="0"/>
              <a:cs typeface="微软雅黑" charset="0"/>
            </a:endParaRPr>
          </a:p>
          <a:p>
            <a:pPr algn="just">
              <a:lnSpc>
                <a:spcPct val="150000"/>
              </a:lnSpc>
            </a:pPr>
            <a:r>
              <a:rPr lang="zh-CN" sz="2400" kern="0" dirty="0">
                <a:solidFill>
                  <a:srgbClr val="FF0000"/>
                </a:solidFill>
                <a:effectLst/>
                <a:latin typeface="微软雅黑" charset="0"/>
                <a:ea typeface="微软雅黑" charset="0"/>
                <a:cs typeface="微软雅黑" charset="0"/>
              </a:rPr>
              <a:t>主体段一：</a:t>
            </a:r>
            <a:r>
              <a:rPr lang="zh-CN" sz="2400" kern="100" dirty="0">
                <a:solidFill>
                  <a:srgbClr val="FF0000"/>
                </a:solidFill>
                <a:effectLst/>
                <a:latin typeface="微软雅黑" charset="0"/>
                <a:ea typeface="微软雅黑" charset="0"/>
                <a:cs typeface="微软雅黑" charset="0"/>
                <a:sym typeface="+mn-ea"/>
              </a:rPr>
              <a:t>有好处</a:t>
            </a:r>
            <a:r>
              <a:rPr lang="en-US" sz="2400" kern="100" dirty="0">
                <a:solidFill>
                  <a:srgbClr val="FF0000"/>
                </a:solidFill>
                <a:effectLst/>
                <a:latin typeface="微软雅黑" charset="0"/>
                <a:ea typeface="微软雅黑" charset="0"/>
                <a:cs typeface="微软雅黑" charset="0"/>
                <a:sym typeface="+mn-ea"/>
              </a:rPr>
              <a:t>+</a:t>
            </a:r>
            <a:r>
              <a:rPr lang="zh-CN" sz="2400" kern="100" dirty="0">
                <a:solidFill>
                  <a:srgbClr val="FF0000"/>
                </a:solidFill>
                <a:effectLst/>
                <a:latin typeface="微软雅黑" charset="0"/>
                <a:ea typeface="微软雅黑" charset="0"/>
                <a:cs typeface="微软雅黑" charset="0"/>
                <a:sym typeface="+mn-ea"/>
              </a:rPr>
              <a:t>好处</a:t>
            </a:r>
            <a:r>
              <a:rPr lang="en-US" sz="2400" kern="100" dirty="0">
                <a:solidFill>
                  <a:srgbClr val="FF0000"/>
                </a:solidFill>
                <a:effectLst/>
                <a:latin typeface="微软雅黑" charset="0"/>
                <a:ea typeface="微软雅黑" charset="0"/>
                <a:cs typeface="微软雅黑" charset="0"/>
                <a:sym typeface="+mn-ea"/>
              </a:rPr>
              <a:t>1+</a:t>
            </a:r>
            <a:r>
              <a:rPr lang="zh-CN" sz="2400" kern="100" dirty="0">
                <a:solidFill>
                  <a:srgbClr val="FF0000"/>
                </a:solidFill>
                <a:effectLst/>
                <a:latin typeface="微软雅黑" charset="0"/>
                <a:ea typeface="微软雅黑" charset="0"/>
                <a:cs typeface="微软雅黑" charset="0"/>
                <a:sym typeface="+mn-ea"/>
              </a:rPr>
              <a:t>好处</a:t>
            </a:r>
            <a:r>
              <a:rPr lang="en-US" sz="2400" kern="100" dirty="0">
                <a:solidFill>
                  <a:srgbClr val="FF0000"/>
                </a:solidFill>
                <a:effectLst/>
                <a:latin typeface="微软雅黑" charset="0"/>
                <a:ea typeface="微软雅黑" charset="0"/>
                <a:cs typeface="微软雅黑" charset="0"/>
                <a:sym typeface="+mn-ea"/>
              </a:rPr>
              <a:t>1</a:t>
            </a:r>
            <a:r>
              <a:rPr lang="zh-CN" sz="2400" kern="100" dirty="0">
                <a:solidFill>
                  <a:srgbClr val="FF0000"/>
                </a:solidFill>
                <a:effectLst/>
                <a:latin typeface="微软雅黑" charset="0"/>
                <a:ea typeface="微软雅黑" charset="0"/>
                <a:cs typeface="微软雅黑" charset="0"/>
                <a:sym typeface="+mn-ea"/>
              </a:rPr>
              <a:t>论证</a:t>
            </a:r>
            <a:r>
              <a:rPr lang="en-US" sz="2400" kern="100" dirty="0">
                <a:solidFill>
                  <a:srgbClr val="FF0000"/>
                </a:solidFill>
                <a:effectLst/>
                <a:latin typeface="微软雅黑" charset="0"/>
                <a:ea typeface="微软雅黑" charset="0"/>
                <a:cs typeface="微软雅黑" charset="0"/>
                <a:sym typeface="+mn-ea"/>
              </a:rPr>
              <a:t>+</a:t>
            </a:r>
            <a:r>
              <a:rPr lang="zh-CN" sz="2400" kern="100" dirty="0">
                <a:solidFill>
                  <a:srgbClr val="FF0000"/>
                </a:solidFill>
                <a:effectLst/>
                <a:latin typeface="微软雅黑" charset="0"/>
                <a:ea typeface="微软雅黑" charset="0"/>
                <a:cs typeface="微软雅黑" charset="0"/>
                <a:sym typeface="+mn-ea"/>
              </a:rPr>
              <a:t>好处</a:t>
            </a:r>
            <a:r>
              <a:rPr lang="en-US" sz="2400" kern="100" dirty="0">
                <a:solidFill>
                  <a:srgbClr val="FF0000"/>
                </a:solidFill>
                <a:effectLst/>
                <a:latin typeface="微软雅黑" charset="0"/>
                <a:ea typeface="微软雅黑" charset="0"/>
                <a:cs typeface="微软雅黑" charset="0"/>
                <a:sym typeface="+mn-ea"/>
              </a:rPr>
              <a:t>2+</a:t>
            </a:r>
            <a:r>
              <a:rPr lang="zh-CN" sz="2400" kern="100" dirty="0">
                <a:solidFill>
                  <a:srgbClr val="FF0000"/>
                </a:solidFill>
                <a:effectLst/>
                <a:latin typeface="微软雅黑" charset="0"/>
                <a:ea typeface="微软雅黑" charset="0"/>
                <a:cs typeface="微软雅黑" charset="0"/>
                <a:sym typeface="+mn-ea"/>
              </a:rPr>
              <a:t>好处</a:t>
            </a:r>
            <a:r>
              <a:rPr lang="en-US" sz="2400" kern="100" dirty="0">
                <a:solidFill>
                  <a:srgbClr val="FF0000"/>
                </a:solidFill>
                <a:effectLst/>
                <a:latin typeface="微软雅黑" charset="0"/>
                <a:ea typeface="微软雅黑" charset="0"/>
                <a:cs typeface="微软雅黑" charset="0"/>
                <a:sym typeface="+mn-ea"/>
              </a:rPr>
              <a:t>2</a:t>
            </a:r>
            <a:r>
              <a:rPr lang="zh-CN" sz="2400" kern="100" dirty="0">
                <a:solidFill>
                  <a:srgbClr val="FF0000"/>
                </a:solidFill>
                <a:effectLst/>
                <a:latin typeface="微软雅黑" charset="0"/>
                <a:ea typeface="微软雅黑" charset="0"/>
                <a:cs typeface="微软雅黑" charset="0"/>
                <a:sym typeface="+mn-ea"/>
              </a:rPr>
              <a:t>论证</a:t>
            </a:r>
            <a:endParaRPr lang="en-US" sz="2400" kern="100" dirty="0">
              <a:solidFill>
                <a:srgbClr val="000000"/>
              </a:solidFill>
              <a:effectLst/>
              <a:latin typeface="微软雅黑" charset="0"/>
              <a:ea typeface="微软雅黑" charset="0"/>
              <a:cs typeface="微软雅黑" charset="0"/>
            </a:endParaRPr>
          </a:p>
          <a:p>
            <a:pPr algn="just">
              <a:lnSpc>
                <a:spcPct val="150000"/>
              </a:lnSpc>
            </a:pPr>
            <a:endParaRPr lang="en-US" sz="2400" kern="100" dirty="0">
              <a:solidFill>
                <a:srgbClr val="000000"/>
              </a:solidFill>
              <a:effectLst/>
              <a:latin typeface="微软雅黑" charset="0"/>
              <a:ea typeface="微软雅黑" charset="0"/>
              <a:cs typeface="微软雅黑" charset="0"/>
            </a:endParaRPr>
          </a:p>
          <a:p>
            <a:pPr algn="just">
              <a:lnSpc>
                <a:spcPct val="150000"/>
              </a:lnSpc>
            </a:pPr>
            <a:r>
              <a:rPr lang="zh-CN" sz="2400" kern="100" dirty="0">
                <a:solidFill>
                  <a:srgbClr val="FF0000"/>
                </a:solidFill>
                <a:effectLst/>
                <a:latin typeface="微软雅黑" charset="0"/>
                <a:ea typeface="微软雅黑" charset="0"/>
                <a:cs typeface="微软雅黑" charset="0"/>
              </a:rPr>
              <a:t>主体段二：有坏处</a:t>
            </a:r>
            <a:r>
              <a:rPr lang="en-US" sz="2400" kern="100" dirty="0">
                <a:solidFill>
                  <a:srgbClr val="FF0000"/>
                </a:solidFill>
                <a:effectLst/>
                <a:latin typeface="微软雅黑" charset="0"/>
                <a:ea typeface="微软雅黑" charset="0"/>
                <a:cs typeface="微软雅黑" charset="0"/>
              </a:rPr>
              <a:t>+</a:t>
            </a:r>
            <a:r>
              <a:rPr lang="zh-CN" sz="2400" kern="100" dirty="0">
                <a:solidFill>
                  <a:srgbClr val="FF0000"/>
                </a:solidFill>
                <a:effectLst/>
                <a:latin typeface="微软雅黑" charset="0"/>
                <a:ea typeface="微软雅黑" charset="0"/>
                <a:cs typeface="微软雅黑" charset="0"/>
                <a:sym typeface="+mn-ea"/>
              </a:rPr>
              <a:t>坏</a:t>
            </a:r>
            <a:r>
              <a:rPr lang="zh-CN" sz="2400" kern="100" dirty="0">
                <a:solidFill>
                  <a:srgbClr val="FF0000"/>
                </a:solidFill>
                <a:effectLst/>
                <a:latin typeface="微软雅黑" charset="0"/>
                <a:ea typeface="微软雅黑" charset="0"/>
                <a:cs typeface="微软雅黑" charset="0"/>
              </a:rPr>
              <a:t>处</a:t>
            </a:r>
            <a:r>
              <a:rPr lang="en-US" sz="2400" kern="100" dirty="0">
                <a:solidFill>
                  <a:srgbClr val="FF0000"/>
                </a:solidFill>
                <a:effectLst/>
                <a:latin typeface="微软雅黑" charset="0"/>
                <a:ea typeface="微软雅黑" charset="0"/>
                <a:cs typeface="微软雅黑" charset="0"/>
              </a:rPr>
              <a:t>1+</a:t>
            </a:r>
            <a:r>
              <a:rPr lang="zh-CN" sz="2400" kern="100" dirty="0">
                <a:solidFill>
                  <a:srgbClr val="FF0000"/>
                </a:solidFill>
                <a:effectLst/>
                <a:latin typeface="微软雅黑" charset="0"/>
                <a:ea typeface="微软雅黑" charset="0"/>
                <a:cs typeface="微软雅黑" charset="0"/>
                <a:sym typeface="+mn-ea"/>
              </a:rPr>
              <a:t>坏</a:t>
            </a:r>
            <a:r>
              <a:rPr lang="zh-CN" sz="2400" kern="100" dirty="0">
                <a:solidFill>
                  <a:srgbClr val="FF0000"/>
                </a:solidFill>
                <a:effectLst/>
                <a:latin typeface="微软雅黑" charset="0"/>
                <a:ea typeface="微软雅黑" charset="0"/>
                <a:cs typeface="微软雅黑" charset="0"/>
              </a:rPr>
              <a:t>处</a:t>
            </a:r>
            <a:r>
              <a:rPr lang="en-US" sz="2400" kern="100" dirty="0">
                <a:solidFill>
                  <a:srgbClr val="FF0000"/>
                </a:solidFill>
                <a:effectLst/>
                <a:latin typeface="微软雅黑" charset="0"/>
                <a:ea typeface="微软雅黑" charset="0"/>
                <a:cs typeface="微软雅黑" charset="0"/>
              </a:rPr>
              <a:t>1</a:t>
            </a:r>
            <a:r>
              <a:rPr lang="zh-CN" sz="2400" kern="100" dirty="0">
                <a:solidFill>
                  <a:srgbClr val="FF0000"/>
                </a:solidFill>
                <a:effectLst/>
                <a:latin typeface="微软雅黑" charset="0"/>
                <a:ea typeface="微软雅黑" charset="0"/>
                <a:cs typeface="微软雅黑" charset="0"/>
              </a:rPr>
              <a:t>论证</a:t>
            </a:r>
            <a:r>
              <a:rPr lang="en-US" sz="2400" kern="100" dirty="0">
                <a:solidFill>
                  <a:srgbClr val="FF0000"/>
                </a:solidFill>
                <a:effectLst/>
                <a:latin typeface="微软雅黑" charset="0"/>
                <a:ea typeface="微软雅黑" charset="0"/>
                <a:cs typeface="微软雅黑" charset="0"/>
              </a:rPr>
              <a:t>+</a:t>
            </a:r>
            <a:r>
              <a:rPr lang="zh-CN" sz="2400" kern="100" dirty="0">
                <a:solidFill>
                  <a:srgbClr val="FF0000"/>
                </a:solidFill>
                <a:effectLst/>
                <a:latin typeface="微软雅黑" charset="0"/>
                <a:ea typeface="微软雅黑" charset="0"/>
                <a:cs typeface="微软雅黑" charset="0"/>
                <a:sym typeface="+mn-ea"/>
              </a:rPr>
              <a:t>坏</a:t>
            </a:r>
            <a:r>
              <a:rPr lang="zh-CN" sz="2400" kern="100" dirty="0">
                <a:solidFill>
                  <a:srgbClr val="FF0000"/>
                </a:solidFill>
                <a:effectLst/>
                <a:latin typeface="微软雅黑" charset="0"/>
                <a:ea typeface="微软雅黑" charset="0"/>
                <a:cs typeface="微软雅黑" charset="0"/>
              </a:rPr>
              <a:t>处</a:t>
            </a:r>
            <a:r>
              <a:rPr lang="en-US" sz="2400" kern="100" dirty="0">
                <a:solidFill>
                  <a:srgbClr val="FF0000"/>
                </a:solidFill>
                <a:effectLst/>
                <a:latin typeface="微软雅黑" charset="0"/>
                <a:ea typeface="微软雅黑" charset="0"/>
                <a:cs typeface="微软雅黑" charset="0"/>
              </a:rPr>
              <a:t>2+</a:t>
            </a:r>
            <a:r>
              <a:rPr lang="zh-CN" sz="2400" kern="100" dirty="0">
                <a:solidFill>
                  <a:srgbClr val="FF0000"/>
                </a:solidFill>
                <a:effectLst/>
                <a:latin typeface="微软雅黑" charset="0"/>
                <a:ea typeface="微软雅黑" charset="0"/>
                <a:cs typeface="微软雅黑" charset="0"/>
                <a:sym typeface="+mn-ea"/>
              </a:rPr>
              <a:t>坏</a:t>
            </a:r>
            <a:r>
              <a:rPr lang="zh-CN" sz="2400" kern="100" dirty="0">
                <a:solidFill>
                  <a:srgbClr val="FF0000"/>
                </a:solidFill>
                <a:effectLst/>
                <a:latin typeface="微软雅黑" charset="0"/>
                <a:ea typeface="微软雅黑" charset="0"/>
                <a:cs typeface="微软雅黑" charset="0"/>
              </a:rPr>
              <a:t>处</a:t>
            </a:r>
            <a:r>
              <a:rPr lang="en-US" sz="2400" kern="100" dirty="0">
                <a:solidFill>
                  <a:srgbClr val="FF0000"/>
                </a:solidFill>
                <a:effectLst/>
                <a:latin typeface="微软雅黑" charset="0"/>
                <a:ea typeface="微软雅黑" charset="0"/>
                <a:cs typeface="微软雅黑" charset="0"/>
              </a:rPr>
              <a:t>2</a:t>
            </a:r>
            <a:r>
              <a:rPr lang="zh-CN" sz="2400" kern="100" dirty="0">
                <a:solidFill>
                  <a:srgbClr val="FF0000"/>
                </a:solidFill>
                <a:effectLst/>
                <a:latin typeface="微软雅黑" charset="0"/>
                <a:ea typeface="微软雅黑" charset="0"/>
                <a:cs typeface="微软雅黑" charset="0"/>
              </a:rPr>
              <a:t>论证</a:t>
            </a:r>
            <a:endParaRPr lang="en-US" sz="2400" kern="0" dirty="0">
              <a:solidFill>
                <a:srgbClr val="000000"/>
              </a:solidFill>
              <a:effectLst/>
              <a:latin typeface="微软雅黑" charset="0"/>
              <a:ea typeface="微软雅黑" charset="0"/>
              <a:cs typeface="微软雅黑" charset="0"/>
            </a:endParaRPr>
          </a:p>
          <a:p>
            <a:pPr algn="just">
              <a:lnSpc>
                <a:spcPct val="150000"/>
              </a:lnSpc>
            </a:pPr>
            <a:endParaRPr lang="en-US" sz="2400" kern="0" dirty="0">
              <a:solidFill>
                <a:srgbClr val="000000"/>
              </a:solidFill>
              <a:effectLst/>
              <a:latin typeface="微软雅黑" charset="0"/>
              <a:ea typeface="微软雅黑" charset="0"/>
              <a:cs typeface="微软雅黑" charset="0"/>
            </a:endParaRPr>
          </a:p>
          <a:p>
            <a:pPr algn="just">
              <a:lnSpc>
                <a:spcPct val="150000"/>
              </a:lnSpc>
            </a:pPr>
            <a:r>
              <a:rPr lang="zh-CN" sz="2400" kern="0" dirty="0">
                <a:solidFill>
                  <a:srgbClr val="FF0000"/>
                </a:solidFill>
                <a:effectLst/>
                <a:latin typeface="微软雅黑" charset="0"/>
                <a:ea typeface="微软雅黑" charset="0"/>
                <a:cs typeface="微软雅黑" charset="0"/>
              </a:rPr>
              <a:t>结尾段：认为弊利相同，需要辩证</a:t>
            </a:r>
            <a:r>
              <a:rPr lang="zh-CN" sz="2400" kern="0" dirty="0">
                <a:solidFill>
                  <a:srgbClr val="FF0000"/>
                </a:solidFill>
                <a:effectLst/>
                <a:latin typeface="微软雅黑" charset="0"/>
                <a:ea typeface="微软雅黑" charset="0"/>
                <a:cs typeface="微软雅黑" charset="0"/>
              </a:rPr>
              <a:t>看待问题</a:t>
            </a:r>
            <a:endParaRPr lang="zh-CN" sz="2400" kern="0" dirty="0">
              <a:solidFill>
                <a:srgbClr val="FF0000"/>
              </a:solidFill>
              <a:effectLst/>
              <a:latin typeface="微软雅黑" charset="0"/>
              <a:ea typeface="微软雅黑" charset="0"/>
              <a:cs typeface="微软雅黑" charset="0"/>
            </a:endParaRPr>
          </a:p>
        </p:txBody>
      </p:sp>
      <p:sp>
        <p:nvSpPr>
          <p:cNvPr id="5" name="TextBox 4"/>
          <p:cNvSpPr txBox="1"/>
          <p:nvPr/>
        </p:nvSpPr>
        <p:spPr>
          <a:xfrm>
            <a:off x="224852" y="14990"/>
            <a:ext cx="6100996" cy="584775"/>
          </a:xfrm>
          <a:prstGeom prst="rect">
            <a:avLst/>
          </a:prstGeom>
          <a:noFill/>
        </p:spPr>
        <p:txBody>
          <a:bodyPr wrap="square">
            <a:spAutoFit/>
          </a:bodyPr>
          <a:lstStyle/>
          <a:p>
            <a:r>
              <a:rPr lang="zh-CN" sz="3200" b="1" dirty="0">
                <a:effectLst/>
                <a:latin typeface="KaiTi" panose="02010609060101010101" pitchFamily="49" charset="-122"/>
                <a:ea typeface="KaiTi" panose="02010609060101010101" pitchFamily="49" charset="-122"/>
                <a:cs typeface="微软雅黑" panose="020B0503020204020204" pitchFamily="34" charset="-122"/>
              </a:rPr>
              <a:t>文章框架</a:t>
            </a:r>
            <a:r>
              <a:rPr lang="en-US" sz="3200" dirty="0">
                <a:effectLst/>
                <a:latin typeface="KaiTi" panose="02010609060101010101" pitchFamily="49" charset="-122"/>
                <a:ea typeface="KaiTi" panose="02010609060101010101" pitchFamily="49" charset="-122"/>
              </a:rPr>
              <a:t> </a:t>
            </a:r>
            <a:endParaRPr lang="en-US" sz="3200" dirty="0">
              <a:latin typeface="KaiTi" panose="02010609060101010101" pitchFamily="49" charset="-122"/>
              <a:ea typeface="KaiTi" panose="02010609060101010101" pitchFamily="49"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nvSpPr>
        <p:spPr>
          <a:xfrm>
            <a:off x="3932555" y="1918970"/>
            <a:ext cx="5615940" cy="48164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lgn="l">
              <a:lnSpc>
                <a:spcPct val="150000"/>
              </a:lnSpc>
              <a:buClr>
                <a:srgbClr val="C00000"/>
              </a:buClr>
              <a:buFont typeface="微软雅黑" panose="020B0503020204020204" pitchFamily="34" charset="-122"/>
              <a:buChar char="￮"/>
            </a:pPr>
            <a:r>
              <a:rPr lang="en-US" altLang="zh-CN" dirty="0">
                <a:solidFill>
                  <a:schemeClr val="tx1"/>
                </a:solidFill>
                <a:latin typeface="微软雅黑" charset="0"/>
                <a:ea typeface="微软雅黑" charset="0"/>
                <a:cs typeface="微软雅黑" charset="0"/>
              </a:rPr>
              <a:t>1. Review-</a:t>
            </a:r>
            <a:r>
              <a:rPr lang="zh-CN" altLang="en-US" dirty="0">
                <a:solidFill>
                  <a:schemeClr val="tx1"/>
                </a:solidFill>
                <a:latin typeface="微软雅黑" charset="0"/>
                <a:ea typeface="微软雅黑" charset="0"/>
                <a:cs typeface="微软雅黑" charset="0"/>
              </a:rPr>
              <a:t>大作文</a:t>
            </a:r>
            <a:r>
              <a:rPr lang="zh-CN" altLang="en-US" dirty="0">
                <a:solidFill>
                  <a:schemeClr val="tx1"/>
                </a:solidFill>
                <a:latin typeface="微软雅黑" charset="0"/>
                <a:ea typeface="微软雅黑" charset="0"/>
                <a:cs typeface="微软雅黑" charset="0"/>
              </a:rPr>
              <a:t>题型</a:t>
            </a:r>
            <a:endParaRPr lang="zh-CN" altLang="en-US" dirty="0">
              <a:solidFill>
                <a:schemeClr val="tx1"/>
              </a:solidFill>
              <a:latin typeface="微软雅黑" charset="0"/>
              <a:ea typeface="微软雅黑" charset="0"/>
              <a:cs typeface="微软雅黑" charset="0"/>
            </a:endParaRPr>
          </a:p>
          <a:p>
            <a:pPr algn="l">
              <a:lnSpc>
                <a:spcPct val="150000"/>
              </a:lnSpc>
              <a:buClr>
                <a:srgbClr val="C00000"/>
              </a:buClr>
              <a:buFont typeface="微软雅黑" panose="020B0503020204020204" pitchFamily="34" charset="-122"/>
              <a:buChar char="￮"/>
            </a:pPr>
            <a:r>
              <a:rPr lang="en-US" altLang="zh-CN" dirty="0">
                <a:solidFill>
                  <a:schemeClr val="tx1"/>
                </a:solidFill>
                <a:latin typeface="微软雅黑" charset="0"/>
                <a:ea typeface="微软雅黑" charset="0"/>
                <a:cs typeface="微软雅黑" charset="0"/>
              </a:rPr>
              <a:t>2. </a:t>
            </a:r>
            <a:r>
              <a:rPr lang="zh-CN" altLang="en-US" dirty="0">
                <a:solidFill>
                  <a:schemeClr val="tx1"/>
                </a:solidFill>
                <a:latin typeface="微软雅黑" charset="0"/>
                <a:ea typeface="微软雅黑" charset="0"/>
                <a:cs typeface="微软雅黑" charset="0"/>
              </a:rPr>
              <a:t>权衡利弊型审题</a:t>
            </a:r>
            <a:endParaRPr lang="en-US" altLang="zh-CN" dirty="0">
              <a:latin typeface="微软雅黑" charset="0"/>
              <a:ea typeface="微软雅黑" charset="0"/>
              <a:cs typeface="微软雅黑" charset="0"/>
            </a:endParaRPr>
          </a:p>
          <a:p>
            <a:pPr algn="l">
              <a:lnSpc>
                <a:spcPct val="150000"/>
              </a:lnSpc>
              <a:buClr>
                <a:srgbClr val="C00000"/>
              </a:buClr>
              <a:buFont typeface="微软雅黑" panose="020B0503020204020204" pitchFamily="34" charset="-122"/>
              <a:buChar char="￮"/>
            </a:pPr>
            <a:r>
              <a:rPr lang="en-US" altLang="zh-CN" dirty="0">
                <a:solidFill>
                  <a:schemeClr val="tx1"/>
                </a:solidFill>
                <a:latin typeface="微软雅黑" charset="0"/>
                <a:ea typeface="微软雅黑" charset="0"/>
                <a:cs typeface="微软雅黑" charset="0"/>
              </a:rPr>
              <a:t>3. </a:t>
            </a:r>
            <a:r>
              <a:rPr lang="zh-CN" altLang="en-US" dirty="0">
                <a:latin typeface="微软雅黑" charset="0"/>
                <a:ea typeface="微软雅黑" charset="0"/>
                <a:cs typeface="微软雅黑" charset="0"/>
                <a:sym typeface="+mn-ea"/>
              </a:rPr>
              <a:t>权衡利弊型文章框架</a:t>
            </a:r>
            <a:endParaRPr lang="en-US" altLang="zh-CN" dirty="0">
              <a:solidFill>
                <a:schemeClr val="tx1"/>
              </a:solidFill>
              <a:latin typeface="微软雅黑" charset="0"/>
              <a:ea typeface="微软雅黑" charset="0"/>
              <a:cs typeface="微软雅黑" charset="0"/>
            </a:endParaRPr>
          </a:p>
          <a:p>
            <a:pPr algn="l">
              <a:lnSpc>
                <a:spcPct val="150000"/>
              </a:lnSpc>
              <a:buClr>
                <a:srgbClr val="C00000"/>
              </a:buClr>
              <a:buFont typeface="微软雅黑" panose="020B0503020204020204" pitchFamily="34" charset="-122"/>
              <a:buChar char="￮"/>
            </a:pPr>
            <a:r>
              <a:rPr lang="en-US" altLang="zh-CN" dirty="0">
                <a:solidFill>
                  <a:srgbClr val="FF0000"/>
                </a:solidFill>
                <a:latin typeface="微软雅黑" charset="0"/>
                <a:ea typeface="微软雅黑" charset="0"/>
                <a:cs typeface="微软雅黑" charset="0"/>
              </a:rPr>
              <a:t>4. </a:t>
            </a:r>
            <a:r>
              <a:rPr lang="zh-CN" altLang="en-US" dirty="0">
                <a:solidFill>
                  <a:srgbClr val="FF0000"/>
                </a:solidFill>
                <a:latin typeface="微软雅黑" charset="0"/>
                <a:ea typeface="微软雅黑" charset="0"/>
                <a:cs typeface="微软雅黑" charset="0"/>
                <a:sym typeface="+mn-ea"/>
              </a:rPr>
              <a:t>权衡利弊型</a:t>
            </a:r>
            <a:r>
              <a:rPr lang="zh-CN" altLang="en-US" dirty="0">
                <a:solidFill>
                  <a:srgbClr val="FF0000"/>
                </a:solidFill>
                <a:latin typeface="微软雅黑" charset="0"/>
                <a:ea typeface="微软雅黑" charset="0"/>
                <a:cs typeface="微软雅黑" charset="0"/>
              </a:rPr>
              <a:t>范文解析</a:t>
            </a:r>
            <a:endParaRPr lang="en-US" altLang="zh-CN" dirty="0">
              <a:solidFill>
                <a:srgbClr val="FF0000"/>
              </a:solidFill>
              <a:latin typeface="微软雅黑" charset="0"/>
              <a:ea typeface="微软雅黑" charset="0"/>
              <a:cs typeface="微软雅黑" charset="0"/>
            </a:endParaRPr>
          </a:p>
          <a:p>
            <a:pPr algn="l">
              <a:lnSpc>
                <a:spcPct val="150000"/>
              </a:lnSpc>
              <a:buClr>
                <a:srgbClr val="C00000"/>
              </a:buClr>
              <a:buFont typeface="微软雅黑" panose="020B0503020204020204" pitchFamily="34" charset="-122"/>
              <a:buChar char="￮"/>
            </a:pPr>
            <a:r>
              <a:rPr lang="en-US" altLang="zh-CN" dirty="0">
                <a:latin typeface="微软雅黑" charset="0"/>
                <a:ea typeface="微软雅黑" charset="0"/>
                <a:cs typeface="微软雅黑" charset="0"/>
              </a:rPr>
              <a:t>5.</a:t>
            </a:r>
            <a:r>
              <a:rPr lang="en-US" altLang="zh-CN" dirty="0">
                <a:solidFill>
                  <a:schemeClr val="tx1"/>
                </a:solidFill>
                <a:latin typeface="微软雅黑" charset="0"/>
                <a:ea typeface="微软雅黑" charset="0"/>
                <a:cs typeface="微软雅黑" charset="0"/>
              </a:rPr>
              <a:t> </a:t>
            </a:r>
            <a:r>
              <a:rPr lang="zh-CN" altLang="en-US" dirty="0">
                <a:latin typeface="微软雅黑" charset="0"/>
                <a:ea typeface="微软雅黑" charset="0"/>
                <a:cs typeface="微软雅黑" charset="0"/>
                <a:sym typeface="+mn-ea"/>
              </a:rPr>
              <a:t>权衡利弊型真题练习</a:t>
            </a:r>
            <a:endParaRPr lang="zh-CN" altLang="en-US" dirty="0">
              <a:solidFill>
                <a:schemeClr val="tx1"/>
              </a:solidFill>
              <a:latin typeface="微软雅黑" charset="0"/>
              <a:ea typeface="微软雅黑" charset="0"/>
              <a:cs typeface="微软雅黑" charset="0"/>
            </a:endParaRPr>
          </a:p>
          <a:p>
            <a:pPr algn="l">
              <a:lnSpc>
                <a:spcPct val="150000"/>
              </a:lnSpc>
              <a:buClr>
                <a:srgbClr val="C00000"/>
              </a:buClr>
              <a:buFont typeface="微软雅黑" panose="020B0503020204020204" pitchFamily="34" charset="-122"/>
              <a:buChar char="￮"/>
            </a:pPr>
            <a:r>
              <a:rPr lang="en-US" altLang="zh-CN" dirty="0">
                <a:solidFill>
                  <a:schemeClr val="tx1"/>
                </a:solidFill>
                <a:latin typeface="微软雅黑" charset="0"/>
                <a:ea typeface="微软雅黑" charset="0"/>
                <a:cs typeface="微软雅黑" charset="0"/>
              </a:rPr>
              <a:t>6. </a:t>
            </a:r>
            <a:r>
              <a:rPr lang="zh-CN" altLang="en-US" dirty="0">
                <a:latin typeface="微软雅黑" charset="0"/>
                <a:ea typeface="微软雅黑" charset="0"/>
                <a:cs typeface="微软雅黑" charset="0"/>
                <a:sym typeface="+mn-ea"/>
              </a:rPr>
              <a:t>权衡利弊型</a:t>
            </a:r>
            <a:r>
              <a:rPr lang="zh-CN" altLang="en-US" dirty="0">
                <a:solidFill>
                  <a:schemeClr val="tx1"/>
                </a:solidFill>
                <a:latin typeface="微软雅黑" charset="0"/>
                <a:ea typeface="微软雅黑" charset="0"/>
                <a:cs typeface="微软雅黑" charset="0"/>
              </a:rPr>
              <a:t>反驳</a:t>
            </a:r>
            <a:r>
              <a:rPr lang="zh-CN" altLang="en-US" dirty="0">
                <a:solidFill>
                  <a:schemeClr val="tx1"/>
                </a:solidFill>
                <a:latin typeface="微软雅黑" charset="0"/>
                <a:ea typeface="微软雅黑" charset="0"/>
                <a:cs typeface="微软雅黑" charset="0"/>
              </a:rPr>
              <a:t>方式</a:t>
            </a:r>
            <a:endParaRPr lang="zh-CN" altLang="en-US" dirty="0">
              <a:solidFill>
                <a:schemeClr val="tx1"/>
              </a:solidFill>
              <a:latin typeface="微软雅黑" charset="0"/>
              <a:ea typeface="微软雅黑" charset="0"/>
              <a:cs typeface="微软雅黑" charset="0"/>
            </a:endParaRPr>
          </a:p>
        </p:txBody>
      </p:sp>
      <p:sp>
        <p:nvSpPr>
          <p:cNvPr id="5" name="标题 1"/>
          <p:cNvSpPr>
            <a:spLocks noGrp="1"/>
          </p:cNvSpPr>
          <p:nvPr/>
        </p:nvSpPr>
        <p:spPr>
          <a:xfrm>
            <a:off x="507492" y="452819"/>
            <a:ext cx="10591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600" dirty="0">
                <a:latin typeface="微软雅黑" charset="0"/>
                <a:ea typeface="微软雅黑" charset="0"/>
                <a:cs typeface="Times New Roman" panose="02020503050405090304" pitchFamily="18" charset="0"/>
                <a:sym typeface="+mn-ea"/>
              </a:rPr>
              <a:t>IELTS WRITING  </a:t>
            </a:r>
            <a:br>
              <a:rPr lang="en-US" altLang="zh-CN" sz="3600" dirty="0">
                <a:latin typeface="微软雅黑" charset="0"/>
                <a:ea typeface="微软雅黑" charset="0"/>
                <a:cs typeface="Times New Roman" panose="02020503050405090304" pitchFamily="18" charset="0"/>
                <a:sym typeface="+mn-ea"/>
              </a:rPr>
            </a:br>
            <a:r>
              <a:rPr lang="en-US" altLang="zh-CN" sz="3600" dirty="0">
                <a:latin typeface="微软雅黑" charset="0"/>
                <a:ea typeface="微软雅黑" charset="0"/>
                <a:cs typeface="Times New Roman" panose="02020503050405090304" pitchFamily="18" charset="0"/>
              </a:rPr>
              <a:t>LESSON 6</a:t>
            </a:r>
            <a:endParaRPr lang="en-US" altLang="zh-CN" sz="3600" dirty="0">
              <a:latin typeface="微软雅黑" charset="0"/>
              <a:ea typeface="微软雅黑" charset="0"/>
              <a:cs typeface="Times New Roman" panose="0202050305040509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5951" y="2059647"/>
            <a:ext cx="12022667" cy="1850390"/>
          </a:xfrm>
          <a:prstGeom prst="rect">
            <a:avLst/>
          </a:prstGeom>
          <a:noFill/>
        </p:spPr>
        <p:txBody>
          <a:bodyPr wrap="square">
            <a:spAutoFit/>
          </a:bodyPr>
          <a:lstStyle/>
          <a:p>
            <a:pPr algn="l">
              <a:lnSpc>
                <a:spcPct val="130000"/>
              </a:lnSpc>
            </a:pPr>
            <a:r>
              <a:rPr lang="en-US" sz="2200" kern="100" dirty="0">
                <a:solidFill>
                  <a:srgbClr val="000000"/>
                </a:solidFill>
                <a:effectLst/>
                <a:latin typeface="+mn-lt"/>
                <a:ea typeface="KaiTi" panose="02010609060101010101" pitchFamily="49" charset="-122"/>
                <a:cs typeface="+mn-lt"/>
              </a:rPr>
              <a:t>(</a:t>
            </a:r>
            <a:r>
              <a:rPr lang="zh-CN" sz="2200" kern="100" dirty="0">
                <a:solidFill>
                  <a:srgbClr val="000000"/>
                </a:solidFill>
                <a:effectLst/>
                <a:latin typeface="+mn-lt"/>
                <a:ea typeface="KaiTi" panose="02010609060101010101" pitchFamily="49" charset="-122"/>
                <a:cs typeface="+mn-lt"/>
              </a:rPr>
              <a:t>首段</a:t>
            </a:r>
            <a:r>
              <a:rPr lang="en-US" sz="2200" kern="100" dirty="0">
                <a:solidFill>
                  <a:srgbClr val="000000"/>
                </a:solidFill>
                <a:effectLst/>
                <a:latin typeface="+mn-lt"/>
                <a:ea typeface="KaiTi" panose="02010609060101010101" pitchFamily="49" charset="-122"/>
                <a:cs typeface="+mn-lt"/>
              </a:rPr>
              <a:t>) </a:t>
            </a:r>
            <a:endParaRPr lang="en-US" sz="2200" kern="100" dirty="0">
              <a:solidFill>
                <a:srgbClr val="000000"/>
              </a:solidFill>
              <a:effectLst/>
              <a:latin typeface="+mn-lt"/>
              <a:ea typeface="KaiTi" panose="02010609060101010101" pitchFamily="49" charset="-122"/>
              <a:cs typeface="+mn-lt"/>
            </a:endParaRPr>
          </a:p>
          <a:p>
            <a:pPr algn="just">
              <a:lnSpc>
                <a:spcPct val="130000"/>
              </a:lnSpc>
            </a:pPr>
            <a:r>
              <a:rPr lang="en-US" sz="2200" kern="100" dirty="0">
                <a:solidFill>
                  <a:srgbClr val="000000"/>
                </a:solidFill>
                <a:effectLst/>
                <a:latin typeface="+mn-lt"/>
                <a:ea typeface="宋体" pitchFamily="2" charset="-122"/>
                <a:cs typeface="+mn-lt"/>
              </a:rPr>
              <a:t>It is undoubtedly the case that the world today has become a global village. One of the effects of this is that increasingly people in all corners of the world are exposed to similar services and products and adopt similar habits. </a:t>
            </a:r>
            <a:r>
              <a:rPr lang="en-US" sz="2200" b="1" kern="100" dirty="0">
                <a:solidFill>
                  <a:srgbClr val="FF0000"/>
                </a:solidFill>
                <a:effectLst/>
                <a:latin typeface="+mn-lt"/>
                <a:ea typeface="宋体" pitchFamily="2" charset="-122"/>
                <a:cs typeface="+mn-lt"/>
              </a:rPr>
              <a:t>My view is that this is largely a beneficial process</a:t>
            </a:r>
            <a:r>
              <a:rPr lang="en-US" sz="2200" kern="100" dirty="0">
                <a:solidFill>
                  <a:srgbClr val="000000"/>
                </a:solidFill>
                <a:effectLst/>
                <a:latin typeface="+mn-lt"/>
                <a:ea typeface="宋体" pitchFamily="2" charset="-122"/>
                <a:cs typeface="+mn-lt"/>
              </a:rPr>
              <a:t>.</a:t>
            </a:r>
            <a:endParaRPr lang="en-US" sz="2200" kern="100" dirty="0">
              <a:effectLst/>
              <a:latin typeface="+mn-lt"/>
              <a:ea typeface="宋体" pitchFamily="2" charset="-122"/>
              <a:cs typeface="+mn-lt"/>
            </a:endParaRPr>
          </a:p>
        </p:txBody>
      </p:sp>
      <p:sp>
        <p:nvSpPr>
          <p:cNvPr id="6" name="文本框 5"/>
          <p:cNvSpPr txBox="1"/>
          <p:nvPr/>
        </p:nvSpPr>
        <p:spPr>
          <a:xfrm>
            <a:off x="205740" y="209550"/>
            <a:ext cx="11477625" cy="1850390"/>
          </a:xfrm>
          <a:prstGeom prst="rect">
            <a:avLst/>
          </a:prstGeom>
          <a:noFill/>
        </p:spPr>
        <p:txBody>
          <a:bodyPr wrap="square" rtlCol="0">
            <a:spAutoFit/>
          </a:bodyPr>
          <a:p>
            <a:pPr algn="l">
              <a:lnSpc>
                <a:spcPct val="130000"/>
              </a:lnSpc>
            </a:pPr>
            <a:r>
              <a:rPr lang="en-US" sz="2200" b="1" kern="100" dirty="0" err="1">
                <a:solidFill>
                  <a:srgbClr val="000000"/>
                </a:solidFill>
                <a:effectLst/>
                <a:highlight>
                  <a:srgbClr val="00FFFF"/>
                </a:highlight>
                <a:uFill>
                  <a:solidFill>
                    <a:srgbClr val="000000"/>
                  </a:solidFill>
                </a:uFill>
                <a:latin typeface="+mn-lt"/>
                <a:ea typeface="Arial Unicode MS" panose="020B0604020202020204" pitchFamily="34" charset="-128"/>
                <a:cs typeface="+mn-lt"/>
                <a:sym typeface="+mn-ea"/>
              </a:rPr>
              <a:t>范文</a:t>
            </a:r>
            <a:r>
              <a:rPr lang="zh-CN" altLang="en-US" sz="2200" b="1" kern="100" dirty="0" err="1">
                <a:solidFill>
                  <a:srgbClr val="000000"/>
                </a:solidFill>
                <a:effectLst/>
                <a:highlight>
                  <a:srgbClr val="00FFFF"/>
                </a:highlight>
                <a:uFill>
                  <a:solidFill>
                    <a:srgbClr val="000000"/>
                  </a:solidFill>
                </a:uFill>
                <a:latin typeface="+mn-lt"/>
                <a:ea typeface="Arial Unicode MS" panose="020B0604020202020204" pitchFamily="34" charset="-128"/>
                <a:cs typeface="+mn-lt"/>
                <a:sym typeface="+mn-ea"/>
              </a:rPr>
              <a:t>一</a:t>
            </a:r>
            <a:endParaRPr lang="en-US" sz="2200" b="1" kern="100" dirty="0">
              <a:solidFill>
                <a:srgbClr val="000000"/>
              </a:solidFill>
              <a:effectLst/>
              <a:highlight>
                <a:srgbClr val="00FFFF"/>
              </a:highlight>
              <a:uFill>
                <a:solidFill>
                  <a:srgbClr val="000000"/>
                </a:solidFill>
              </a:uFill>
              <a:latin typeface="+mn-lt"/>
              <a:ea typeface="Arial Unicode MS" panose="020B0604020202020204" pitchFamily="34" charset="-128"/>
              <a:cs typeface="+mn-lt"/>
            </a:endParaRPr>
          </a:p>
          <a:p>
            <a:pPr algn="just">
              <a:lnSpc>
                <a:spcPct val="130000"/>
              </a:lnSpc>
            </a:pPr>
            <a:r>
              <a:rPr lang="en-US" sz="2200" kern="100" dirty="0">
                <a:solidFill>
                  <a:srgbClr val="000000"/>
                </a:solidFill>
                <a:latin typeface="+mn-lt"/>
                <a:cs typeface="+mn-lt"/>
                <a:sym typeface="+mn-ea"/>
              </a:rPr>
              <a:t>Differences between countries become less evident each year. Nowadays, all over the world people share the same fashions, advertising, brands, eating habits and TV channels. Do the advantages outweigh the disadvantages of this? (20160119B)</a:t>
            </a:r>
            <a:endParaRPr lang="zh-CN" altLang="en-US" sz="2200">
              <a:latin typeface="+mn-lt"/>
              <a:cs typeface="+mn-lt"/>
            </a:endParaRPr>
          </a:p>
        </p:txBody>
      </p:sp>
      <p:sp>
        <p:nvSpPr>
          <p:cNvPr id="2" name="TextBox 2"/>
          <p:cNvSpPr txBox="1"/>
          <p:nvPr/>
        </p:nvSpPr>
        <p:spPr>
          <a:xfrm>
            <a:off x="205740" y="4710430"/>
            <a:ext cx="11721465" cy="1607185"/>
          </a:xfrm>
          <a:prstGeom prst="rect">
            <a:avLst/>
          </a:prstGeom>
          <a:noFill/>
        </p:spPr>
        <p:txBody>
          <a:bodyPr wrap="square">
            <a:spAutoFit/>
          </a:bodyPr>
          <a:p>
            <a:pPr algn="l">
              <a:lnSpc>
                <a:spcPct val="112000"/>
              </a:lnSpc>
            </a:pPr>
            <a:r>
              <a:rPr lang="zh-CN" sz="2200" b="1" kern="0" dirty="0">
                <a:solidFill>
                  <a:srgbClr val="FF0000"/>
                </a:solidFill>
                <a:effectLst/>
                <a:latin typeface="+mn-lt"/>
                <a:ea typeface="KaiTi" panose="02010609060101010101" pitchFamily="49" charset="-122"/>
                <a:cs typeface="+mn-lt"/>
              </a:rPr>
              <a:t>首段：背景</a:t>
            </a:r>
            <a:r>
              <a:rPr lang="en-US" sz="2200" b="1" kern="0" dirty="0">
                <a:solidFill>
                  <a:srgbClr val="FF0000"/>
                </a:solidFill>
                <a:effectLst/>
                <a:latin typeface="+mn-lt"/>
                <a:ea typeface="KaiTi" panose="02010609060101010101" pitchFamily="49" charset="-122"/>
                <a:cs typeface="+mn-lt"/>
              </a:rPr>
              <a:t>+</a:t>
            </a:r>
            <a:r>
              <a:rPr lang="zh-CN" sz="2200" b="1" kern="0" dirty="0">
                <a:solidFill>
                  <a:srgbClr val="FF0000"/>
                </a:solidFill>
                <a:effectLst/>
                <a:latin typeface="+mn-lt"/>
                <a:ea typeface="KaiTi" panose="02010609060101010101" pitchFamily="49" charset="-122"/>
                <a:cs typeface="+mn-lt"/>
              </a:rPr>
              <a:t>引出话题</a:t>
            </a:r>
            <a:r>
              <a:rPr lang="en-US" sz="2200" b="1" kern="0" dirty="0">
                <a:solidFill>
                  <a:srgbClr val="FF0000"/>
                </a:solidFill>
                <a:effectLst/>
                <a:latin typeface="+mn-lt"/>
                <a:ea typeface="KaiTi" panose="02010609060101010101" pitchFamily="49" charset="-122"/>
                <a:cs typeface="+mn-lt"/>
              </a:rPr>
              <a:t>+</a:t>
            </a:r>
            <a:r>
              <a:rPr lang="zh-CN" sz="2200" b="1" kern="0" dirty="0">
                <a:solidFill>
                  <a:srgbClr val="FF0000"/>
                </a:solidFill>
                <a:effectLst/>
                <a:latin typeface="+mn-lt"/>
                <a:ea typeface="KaiTi" panose="02010609060101010101" pitchFamily="49" charset="-122"/>
                <a:cs typeface="+mn-lt"/>
              </a:rPr>
              <a:t>自己的观点（利大于弊）</a:t>
            </a:r>
            <a:endParaRPr lang="en-US" altLang="zh-CN" sz="2200" b="1" kern="0" dirty="0">
              <a:solidFill>
                <a:srgbClr val="FF0000"/>
              </a:solidFill>
              <a:effectLst/>
              <a:latin typeface="+mn-lt"/>
              <a:ea typeface="KaiTi" panose="02010609060101010101" pitchFamily="49" charset="-122"/>
              <a:cs typeface="+mn-lt"/>
            </a:endParaRPr>
          </a:p>
          <a:p>
            <a:pPr algn="l">
              <a:lnSpc>
                <a:spcPct val="112000"/>
              </a:lnSpc>
            </a:pPr>
            <a:r>
              <a:rPr lang="en-US" sz="2200" kern="0" dirty="0">
                <a:solidFill>
                  <a:srgbClr val="000000"/>
                </a:solidFill>
                <a:effectLst/>
                <a:latin typeface="+mn-lt"/>
                <a:ea typeface="宋体" pitchFamily="2" charset="-122"/>
                <a:cs typeface="+mn-lt"/>
              </a:rPr>
              <a:t>It is undoubtedly the case that ….</a:t>
            </a:r>
            <a:endParaRPr lang="en-US" sz="2200" kern="0" dirty="0">
              <a:solidFill>
                <a:srgbClr val="000000"/>
              </a:solidFill>
              <a:effectLst/>
              <a:latin typeface="+mn-lt"/>
              <a:ea typeface="宋体" pitchFamily="2" charset="-122"/>
              <a:cs typeface="+mn-lt"/>
            </a:endParaRPr>
          </a:p>
          <a:p>
            <a:pPr algn="l">
              <a:lnSpc>
                <a:spcPct val="112000"/>
              </a:lnSpc>
            </a:pPr>
            <a:r>
              <a:rPr lang="en-US" sz="2200" kern="0" dirty="0">
                <a:solidFill>
                  <a:srgbClr val="000000"/>
                </a:solidFill>
                <a:effectLst/>
                <a:latin typeface="+mn-lt"/>
                <a:ea typeface="宋体" pitchFamily="2" charset="-122"/>
                <a:cs typeface="+mn-lt"/>
              </a:rPr>
              <a:t>One of the effects of this is that increasingly people in all corners of the world ...</a:t>
            </a:r>
            <a:endParaRPr lang="en-US" sz="2200" kern="0" dirty="0">
              <a:solidFill>
                <a:srgbClr val="000000"/>
              </a:solidFill>
              <a:effectLst/>
              <a:latin typeface="+mn-lt"/>
              <a:ea typeface="宋体" pitchFamily="2" charset="-122"/>
              <a:cs typeface="+mn-lt"/>
            </a:endParaRPr>
          </a:p>
          <a:p>
            <a:pPr algn="l">
              <a:lnSpc>
                <a:spcPct val="112000"/>
              </a:lnSpc>
            </a:pPr>
            <a:r>
              <a:rPr lang="en-US" sz="2200" kern="0" dirty="0">
                <a:solidFill>
                  <a:srgbClr val="000000"/>
                </a:solidFill>
                <a:effectLst/>
                <a:latin typeface="+mn-lt"/>
                <a:ea typeface="宋体" pitchFamily="2" charset="-122"/>
                <a:cs typeface="+mn-lt"/>
              </a:rPr>
              <a:t>My view is that this is largely a beneficial process. (beneficial </a:t>
            </a:r>
            <a:r>
              <a:rPr lang="zh-CN" altLang="en-US" sz="2200" kern="0" dirty="0">
                <a:solidFill>
                  <a:srgbClr val="FF0000"/>
                </a:solidFill>
                <a:effectLst/>
                <a:latin typeface="+mn-lt"/>
                <a:ea typeface="宋体" pitchFamily="2" charset="-122"/>
                <a:cs typeface="+mn-lt"/>
              </a:rPr>
              <a:t>反义词</a:t>
            </a:r>
            <a:r>
              <a:rPr lang="zh-CN" altLang="en-US" sz="2200" kern="0" dirty="0">
                <a:solidFill>
                  <a:srgbClr val="000000"/>
                </a:solidFill>
                <a:effectLst/>
                <a:latin typeface="+mn-lt"/>
                <a:ea typeface="宋体" pitchFamily="2" charset="-122"/>
                <a:cs typeface="+mn-lt"/>
              </a:rPr>
              <a:t>➡️</a:t>
            </a:r>
            <a:r>
              <a:rPr lang="en-US" sz="2200" kern="0" dirty="0">
                <a:solidFill>
                  <a:srgbClr val="000000"/>
                </a:solidFill>
                <a:effectLst/>
                <a:latin typeface="+mn-lt"/>
                <a:ea typeface="宋体" pitchFamily="2" charset="-122"/>
                <a:cs typeface="+mn-lt"/>
              </a:rPr>
              <a:t>detrimental/harmful)</a:t>
            </a:r>
            <a:endParaRPr lang="zh-CN" altLang="en-US" sz="2200" kern="100" dirty="0">
              <a:effectLst/>
              <a:latin typeface="+mn-lt"/>
              <a:ea typeface="宋体" pitchFamily="2" charset="-122"/>
              <a:cs typeface="+mn-lt"/>
            </a:endParaRPr>
          </a:p>
        </p:txBody>
      </p:sp>
      <p:cxnSp>
        <p:nvCxnSpPr>
          <p:cNvPr id="20" name="直接连接符 19"/>
          <p:cNvCxnSpPr/>
          <p:nvPr/>
        </p:nvCxnSpPr>
        <p:spPr>
          <a:xfrm flipV="1">
            <a:off x="9786500" y="2571727"/>
            <a:ext cx="144016" cy="444741"/>
          </a:xfrm>
          <a:prstGeom prst="line">
            <a:avLst/>
          </a:prstGeom>
          <a:ln w="57150">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4" name="直接连接符 3"/>
          <p:cNvCxnSpPr/>
          <p:nvPr/>
        </p:nvCxnSpPr>
        <p:spPr>
          <a:xfrm flipV="1">
            <a:off x="4442975" y="3451837"/>
            <a:ext cx="144016" cy="444741"/>
          </a:xfrm>
          <a:prstGeom prst="line">
            <a:avLst/>
          </a:prstGeom>
          <a:ln w="57150">
            <a:solidFill>
              <a:srgbClr val="C00000"/>
            </a:solidFill>
          </a:ln>
        </p:spPr>
        <p:style>
          <a:lnRef idx="3">
            <a:schemeClr val="accent2"/>
          </a:lnRef>
          <a:fillRef idx="0">
            <a:schemeClr val="accent2"/>
          </a:fillRef>
          <a:effectRef idx="2">
            <a:schemeClr val="accent2"/>
          </a:effectRef>
          <a:fontRef idx="minor">
            <a:schemeClr val="tx1"/>
          </a:fontRef>
        </p:style>
      </p:cxnSp>
      <p:sp>
        <p:nvSpPr>
          <p:cNvPr id="5" name="矩形 4"/>
          <p:cNvSpPr/>
          <p:nvPr/>
        </p:nvSpPr>
        <p:spPr>
          <a:xfrm>
            <a:off x="10330815" y="3860800"/>
            <a:ext cx="1513840" cy="750570"/>
          </a:xfrm>
          <a:prstGeom prst="rect">
            <a:avLst/>
          </a:prstGeom>
          <a:solidFill>
            <a:srgbClr val="FFC000"/>
          </a:solidFill>
          <a:ln>
            <a:solidFill>
              <a:srgbClr val="FFC000"/>
            </a:solidFill>
          </a:ln>
        </p:spPr>
        <p:style>
          <a:lnRef idx="1">
            <a:schemeClr val="accent4"/>
          </a:lnRef>
          <a:fillRef idx="2">
            <a:schemeClr val="accent4"/>
          </a:fillRef>
          <a:effectRef idx="1">
            <a:schemeClr val="accent4"/>
          </a:effectRef>
          <a:fontRef idx="minor">
            <a:schemeClr val="dk1"/>
          </a:fontRef>
        </p:style>
        <p:txBody>
          <a:bodyPr rtlCol="0" anchor="ctr"/>
          <a:p>
            <a:pPr algn="ctr"/>
            <a:endParaRPr lang="zh-CN" altLang="en-US"/>
          </a:p>
        </p:txBody>
      </p:sp>
      <p:sp>
        <p:nvSpPr>
          <p:cNvPr id="7" name="文本框 6"/>
          <p:cNvSpPr txBox="1"/>
          <p:nvPr/>
        </p:nvSpPr>
        <p:spPr>
          <a:xfrm>
            <a:off x="10285095" y="3975100"/>
            <a:ext cx="1605280" cy="521970"/>
          </a:xfrm>
          <a:prstGeom prst="rect">
            <a:avLst/>
          </a:prstGeom>
          <a:noFill/>
        </p:spPr>
        <p:txBody>
          <a:bodyPr wrap="none" rtlCol="0">
            <a:spAutoFit/>
          </a:bodyPr>
          <a:p>
            <a:r>
              <a:rPr lang="zh-CN" altLang="en-US" sz="2800">
                <a:latin typeface="微软雅黑" charset="0"/>
                <a:ea typeface="微软雅黑" charset="0"/>
              </a:rPr>
              <a:t>引出话题</a:t>
            </a:r>
            <a:endParaRPr lang="zh-CN" altLang="en-US" sz="2800">
              <a:latin typeface="微软雅黑" charset="0"/>
              <a:ea typeface="微软雅黑" charset="0"/>
            </a:endParaRPr>
          </a:p>
        </p:txBody>
      </p:sp>
      <p:sp>
        <p:nvSpPr>
          <p:cNvPr id="9" name="矩形 8"/>
          <p:cNvSpPr/>
          <p:nvPr/>
        </p:nvSpPr>
        <p:spPr>
          <a:xfrm>
            <a:off x="10330815" y="4857750"/>
            <a:ext cx="1513840" cy="750570"/>
          </a:xfrm>
          <a:prstGeom prst="rect">
            <a:avLst/>
          </a:prstGeom>
          <a:solidFill>
            <a:srgbClr val="FFC000"/>
          </a:solidFill>
          <a:ln>
            <a:solidFill>
              <a:srgbClr val="FFC000"/>
            </a:solidFill>
          </a:ln>
        </p:spPr>
        <p:style>
          <a:lnRef idx="1">
            <a:schemeClr val="accent4"/>
          </a:lnRef>
          <a:fillRef idx="2">
            <a:schemeClr val="accent4"/>
          </a:fillRef>
          <a:effectRef idx="1">
            <a:schemeClr val="accent4"/>
          </a:effectRef>
          <a:fontRef idx="minor">
            <a:schemeClr val="dk1"/>
          </a:fontRef>
        </p:style>
        <p:txBody>
          <a:bodyPr rtlCol="0" anchor="ctr"/>
          <a:p>
            <a:pPr algn="ctr"/>
            <a:endParaRPr lang="zh-CN" altLang="en-US"/>
          </a:p>
        </p:txBody>
      </p:sp>
      <p:sp>
        <p:nvSpPr>
          <p:cNvPr id="10" name="文本框 9"/>
          <p:cNvSpPr txBox="1"/>
          <p:nvPr/>
        </p:nvSpPr>
        <p:spPr>
          <a:xfrm>
            <a:off x="10285095" y="4972050"/>
            <a:ext cx="1605280" cy="521970"/>
          </a:xfrm>
          <a:prstGeom prst="rect">
            <a:avLst/>
          </a:prstGeom>
          <a:noFill/>
        </p:spPr>
        <p:txBody>
          <a:bodyPr wrap="none" rtlCol="0">
            <a:spAutoFit/>
          </a:bodyPr>
          <a:p>
            <a:r>
              <a:rPr lang="zh-CN" altLang="en-US" sz="2800">
                <a:latin typeface="微软雅黑" charset="0"/>
                <a:ea typeface="微软雅黑" charset="0"/>
              </a:rPr>
              <a:t>呈现观点</a:t>
            </a:r>
            <a:endParaRPr lang="zh-CN" altLang="en-US" sz="2800">
              <a:latin typeface="微软雅黑" charset="0"/>
              <a:ea typeface="微软雅黑" charset="0"/>
            </a:endParaRPr>
          </a:p>
        </p:txBody>
      </p:sp>
      <p:sp>
        <p:nvSpPr>
          <p:cNvPr id="11" name="矩形 10"/>
          <p:cNvSpPr/>
          <p:nvPr/>
        </p:nvSpPr>
        <p:spPr>
          <a:xfrm>
            <a:off x="10330815" y="5854700"/>
            <a:ext cx="1513840" cy="750570"/>
          </a:xfrm>
          <a:prstGeom prst="rect">
            <a:avLst/>
          </a:prstGeom>
          <a:solidFill>
            <a:srgbClr val="FFC000"/>
          </a:solidFill>
          <a:ln>
            <a:solidFill>
              <a:srgbClr val="FFC000"/>
            </a:solidFill>
          </a:ln>
        </p:spPr>
        <p:style>
          <a:lnRef idx="1">
            <a:schemeClr val="accent4"/>
          </a:lnRef>
          <a:fillRef idx="2">
            <a:schemeClr val="accent4"/>
          </a:fillRef>
          <a:effectRef idx="1">
            <a:schemeClr val="accent4"/>
          </a:effectRef>
          <a:fontRef idx="minor">
            <a:schemeClr val="dk1"/>
          </a:fontRef>
        </p:style>
        <p:txBody>
          <a:bodyPr rtlCol="0" anchor="ctr"/>
          <a:p>
            <a:pPr algn="ctr"/>
            <a:endParaRPr lang="zh-CN" altLang="en-US"/>
          </a:p>
        </p:txBody>
      </p:sp>
      <p:sp>
        <p:nvSpPr>
          <p:cNvPr id="12" name="文本框 11"/>
          <p:cNvSpPr txBox="1"/>
          <p:nvPr/>
        </p:nvSpPr>
        <p:spPr>
          <a:xfrm>
            <a:off x="10285095" y="5969000"/>
            <a:ext cx="1605280" cy="521970"/>
          </a:xfrm>
          <a:prstGeom prst="rect">
            <a:avLst/>
          </a:prstGeom>
          <a:noFill/>
        </p:spPr>
        <p:txBody>
          <a:bodyPr wrap="none" rtlCol="0">
            <a:spAutoFit/>
          </a:bodyPr>
          <a:p>
            <a:r>
              <a:rPr lang="zh-CN" altLang="en-US" sz="2800">
                <a:latin typeface="微软雅黑" charset="0"/>
                <a:ea typeface="微软雅黑" charset="0"/>
              </a:rPr>
              <a:t>介绍背景</a:t>
            </a:r>
            <a:endParaRPr lang="zh-CN" altLang="en-US" sz="2800">
              <a:latin typeface="微软雅黑" charset="0"/>
              <a:ea typeface="微软雅黑"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1"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250" fill="hold"/>
                                        <p:tgtEl>
                                          <p:spTgt spid="20"/>
                                        </p:tgtEl>
                                        <p:attrNameLst>
                                          <p:attrName>ppt_x</p:attrName>
                                        </p:attrNameLst>
                                      </p:cBhvr>
                                      <p:tavLst>
                                        <p:tav tm="0">
                                          <p:val>
                                            <p:strVal val="#ppt_x"/>
                                          </p:val>
                                        </p:tav>
                                        <p:tav tm="100000">
                                          <p:val>
                                            <p:strVal val="#ppt_x"/>
                                          </p:val>
                                        </p:tav>
                                      </p:tavLst>
                                    </p:anim>
                                    <p:anim calcmode="lin" valueType="num">
                                      <p:cBhvr additive="base">
                                        <p:cTn id="32" dur="25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250" fill="hold"/>
                                        <p:tgtEl>
                                          <p:spTgt spid="4"/>
                                        </p:tgtEl>
                                        <p:attrNameLst>
                                          <p:attrName>ppt_x</p:attrName>
                                        </p:attrNameLst>
                                      </p:cBhvr>
                                      <p:tavLst>
                                        <p:tav tm="0">
                                          <p:val>
                                            <p:strVal val="#ppt_x"/>
                                          </p:val>
                                        </p:tav>
                                        <p:tav tm="100000">
                                          <p:val>
                                            <p:strVal val="#ppt_x"/>
                                          </p:val>
                                        </p:tav>
                                      </p:tavLst>
                                    </p:anim>
                                    <p:anim calcmode="lin" valueType="num">
                                      <p:cBhvr additive="base">
                                        <p:cTn id="38" dur="25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0" presetClass="path" presetSubtype="0" accel="50000" decel="50000" fill="hold" grpId="0" nodeType="clickEffect">
                                  <p:stCondLst>
                                    <p:cond delay="0"/>
                                  </p:stCondLst>
                                  <p:childTnLst>
                                    <p:animMotion origin="layout" path="M 0.000000 0.000000 L -0.489896 -0.575833 " pathEditMode="relative" ptsTypes="">
                                      <p:cBhvr>
                                        <p:cTn id="42" dur="2000" fill="hold"/>
                                        <p:tgtEl>
                                          <p:spTgt spid="11"/>
                                        </p:tgtEl>
                                        <p:attrNameLst>
                                          <p:attrName>ppt_x</p:attrName>
                                          <p:attrName>ppt_y</p:attrName>
                                        </p:attrNameLst>
                                      </p:cBhvr>
                                    </p:animMotion>
                                  </p:childTnLst>
                                </p:cTn>
                              </p:par>
                              <p:par>
                                <p:cTn id="43" presetID="0" presetClass="path" presetSubtype="0" accel="50000" decel="50000" fill="hold" grpId="0" nodeType="withEffect">
                                  <p:stCondLst>
                                    <p:cond delay="0"/>
                                  </p:stCondLst>
                                  <p:childTnLst>
                                    <p:animMotion origin="layout" path="M 0.000000 0.000000 L -0.489896 -0.575833 " pathEditMode="relative" ptsTypes="">
                                      <p:cBhvr>
                                        <p:cTn id="44" dur="2000" fill="hold"/>
                                        <p:tgtEl>
                                          <p:spTgt spid="12"/>
                                        </p:tgtEl>
                                        <p:attrNameLst>
                                          <p:attrName>ppt_x</p:attrName>
                                          <p:attrName>ppt_y</p:attrName>
                                        </p:attrNameLst>
                                      </p:cBhvr>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0" nodeType="clickEffect">
                                  <p:stCondLst>
                                    <p:cond delay="0"/>
                                  </p:stCondLst>
                                  <p:childTnLst>
                                    <p:animMotion origin="layout" path="M 0.000000 0.000000 L -0.673437 -0.012037 " pathEditMode="relative" ptsTypes="">
                                      <p:cBhvr>
                                        <p:cTn id="48" dur="2000" fill="hold"/>
                                        <p:tgtEl>
                                          <p:spTgt spid="7"/>
                                        </p:tgtEl>
                                        <p:attrNameLst>
                                          <p:attrName>ppt_x</p:attrName>
                                          <p:attrName>ppt_y</p:attrName>
                                        </p:attrNameLst>
                                      </p:cBhvr>
                                    </p:animMotion>
                                  </p:childTnLst>
                                </p:cTn>
                              </p:par>
                              <p:par>
                                <p:cTn id="49" presetID="0" presetClass="path" presetSubtype="0" accel="50000" decel="50000" fill="hold" grpId="0" nodeType="withEffect">
                                  <p:stCondLst>
                                    <p:cond delay="0"/>
                                  </p:stCondLst>
                                  <p:childTnLst>
                                    <p:animMotion origin="layout" path="M 0.000000 0.000000 L -0.673437 -0.012037 " pathEditMode="relative" ptsTypes="">
                                      <p:cBhvr>
                                        <p:cTn id="50" dur="2000" fill="hold"/>
                                        <p:tgtEl>
                                          <p:spTgt spid="5"/>
                                        </p:tgtEl>
                                        <p:attrNameLst>
                                          <p:attrName>ppt_x</p:attrName>
                                          <p:attrName>ppt_y</p:attrName>
                                        </p:attrNameLst>
                                      </p:cBhvr>
                                    </p:animMotion>
                                  </p:childTnLst>
                                </p:cTn>
                              </p:par>
                            </p:childTnLst>
                          </p:cTn>
                        </p:par>
                      </p:childTnLst>
                    </p:cTn>
                  </p:par>
                  <p:par>
                    <p:cTn id="51" fill="hold">
                      <p:stCondLst>
                        <p:cond delay="indefinite"/>
                      </p:stCondLst>
                      <p:childTnLst>
                        <p:par>
                          <p:cTn id="52" fill="hold">
                            <p:stCondLst>
                              <p:cond delay="0"/>
                            </p:stCondLst>
                            <p:childTnLst>
                              <p:par>
                                <p:cTn id="53" presetID="0" presetClass="path" presetSubtype="0" accel="50000" decel="50000" fill="hold" grpId="0" nodeType="clickEffect">
                                  <p:stCondLst>
                                    <p:cond delay="0"/>
                                  </p:stCondLst>
                                  <p:childTnLst>
                                    <p:animMotion origin="layout" path="M 0.000000 0.000000 L -0.026979 -0.155926 " pathEditMode="relative" ptsTypes="">
                                      <p:cBhvr>
                                        <p:cTn id="54" dur="1000" fill="hold"/>
                                        <p:tgtEl>
                                          <p:spTgt spid="10"/>
                                        </p:tgtEl>
                                        <p:attrNameLst>
                                          <p:attrName>ppt_x</p:attrName>
                                          <p:attrName>ppt_y</p:attrName>
                                        </p:attrNameLst>
                                      </p:cBhvr>
                                    </p:animMotion>
                                  </p:childTnLst>
                                </p:cTn>
                              </p:par>
                              <p:par>
                                <p:cTn id="55" presetID="0" presetClass="path" presetSubtype="0" accel="50000" decel="50000" fill="hold" grpId="0" nodeType="withEffect">
                                  <p:stCondLst>
                                    <p:cond delay="0"/>
                                  </p:stCondLst>
                                  <p:childTnLst>
                                    <p:animMotion origin="layout" path="M 0.000000 0.000000 L -0.026979 -0.155926 " pathEditMode="relative" ptsTypes="">
                                      <p:cBhvr>
                                        <p:cTn id="56" dur="1000" fill="hold"/>
                                        <p:tgtEl>
                                          <p:spTgt spid="9"/>
                                        </p:tgtEl>
                                        <p:attrNameLst>
                                          <p:attrName>ppt_x</p:attrName>
                                          <p:attrName>ppt_y</p:attrName>
                                        </p:attrNameLst>
                                      </p:cBhvr>
                                    </p:animMotion>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2"/>
                                        </p:tgtEl>
                                        <p:attrNameLst>
                                          <p:attrName>style.visibility</p:attrName>
                                        </p:attrNameLst>
                                      </p:cBhvr>
                                      <p:to>
                                        <p:strVal val="visible"/>
                                      </p:to>
                                    </p:set>
                                    <p:animEffect transition="in" filter="blinds(horizontal)">
                                      <p:cBhvr>
                                        <p:cTn id="6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2" grpId="0"/>
      <p:bldP spid="11" grpId="0" bldLvl="0" animBg="1"/>
      <p:bldP spid="12" grpId="0"/>
      <p:bldP spid="10" grpId="0"/>
      <p:bldP spid="9" grpId="0" bldLvl="0" animBg="1"/>
      <p:bldP spid="7" grpId="0"/>
      <p:bldP spid="5" grpId="0" animBg="1"/>
      <p:bldP spid="7" grpId="1"/>
      <p:bldP spid="5" grpId="1" animBg="1"/>
      <p:bldP spid="10" grpId="1"/>
      <p:bldP spid="9" grpId="1" animBg="1"/>
      <p:bldP spid="12" grpId="1"/>
      <p:bldP spid="11"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7237" y="4952454"/>
            <a:ext cx="11677338" cy="902970"/>
          </a:xfrm>
          <a:prstGeom prst="rect">
            <a:avLst/>
          </a:prstGeom>
          <a:noFill/>
        </p:spPr>
        <p:txBody>
          <a:bodyPr wrap="square">
            <a:spAutoFit/>
          </a:bodyPr>
          <a:lstStyle/>
          <a:p>
            <a:pPr algn="just">
              <a:lnSpc>
                <a:spcPct val="120000"/>
              </a:lnSpc>
            </a:pPr>
            <a:r>
              <a:rPr lang="en-US" sz="2200" kern="100" dirty="0">
                <a:solidFill>
                  <a:srgbClr val="000000"/>
                </a:solidFill>
                <a:effectLst/>
                <a:latin typeface="+mn-lt"/>
                <a:ea typeface="KaiTi" panose="02010609060101010101" pitchFamily="49" charset="-122"/>
                <a:cs typeface="+mn-lt"/>
              </a:rPr>
              <a:t>4.The first point to make is that there are some downsides to this process of cultural </a:t>
            </a:r>
            <a:r>
              <a:rPr lang="en-US" sz="2200" kern="100" dirty="0" err="1">
                <a:solidFill>
                  <a:srgbClr val="000000"/>
                </a:solidFill>
                <a:effectLst/>
                <a:latin typeface="+mn-lt"/>
                <a:ea typeface="KaiTi" panose="02010609060101010101" pitchFamily="49" charset="-122"/>
                <a:cs typeface="+mn-lt"/>
              </a:rPr>
              <a:t>globalisation</a:t>
            </a:r>
            <a:r>
              <a:rPr lang="en-US" sz="2200" kern="100" dirty="0">
                <a:solidFill>
                  <a:srgbClr val="000000"/>
                </a:solidFill>
                <a:effectLst/>
                <a:latin typeface="+mn-lt"/>
                <a:ea typeface="KaiTi" panose="02010609060101010101" pitchFamily="49" charset="-122"/>
                <a:cs typeface="+mn-lt"/>
              </a:rPr>
              <a:t>, but these are relatively minor. </a:t>
            </a:r>
            <a:endParaRPr lang="zh-CN" altLang="en-US" sz="2200" kern="100" dirty="0">
              <a:effectLst/>
              <a:latin typeface="+mn-lt"/>
              <a:ea typeface="KaiTi" panose="02010609060101010101" pitchFamily="49" charset="-122"/>
              <a:cs typeface="+mn-lt"/>
            </a:endParaRPr>
          </a:p>
        </p:txBody>
      </p:sp>
      <p:sp>
        <p:nvSpPr>
          <p:cNvPr id="6" name="TextBox 2"/>
          <p:cNvSpPr txBox="1"/>
          <p:nvPr/>
        </p:nvSpPr>
        <p:spPr>
          <a:xfrm>
            <a:off x="257237" y="3855174"/>
            <a:ext cx="11677338" cy="902970"/>
          </a:xfrm>
          <a:prstGeom prst="rect">
            <a:avLst/>
          </a:prstGeom>
          <a:noFill/>
        </p:spPr>
        <p:txBody>
          <a:bodyPr wrap="square">
            <a:spAutoFit/>
          </a:bodyPr>
          <a:p>
            <a:pPr algn="just">
              <a:lnSpc>
                <a:spcPct val="120000"/>
              </a:lnSpc>
            </a:pPr>
            <a:r>
              <a:rPr lang="en-US" sz="2200" kern="100" dirty="0">
                <a:solidFill>
                  <a:srgbClr val="000000"/>
                </a:solidFill>
                <a:effectLst/>
                <a:latin typeface="+mn-lt"/>
                <a:ea typeface="KaiTi" panose="02010609060101010101" pitchFamily="49" charset="-122"/>
                <a:cs typeface="+mn-lt"/>
              </a:rPr>
              <a:t>3.The most significant of these disadvantages is that it can weaken national culture and traditions. </a:t>
            </a:r>
            <a:endParaRPr lang="en-US" sz="2200" kern="100" dirty="0">
              <a:effectLst/>
              <a:latin typeface="+mn-lt"/>
              <a:ea typeface="KaiTi" panose="02010609060101010101" pitchFamily="49" charset="-122"/>
              <a:cs typeface="+mn-lt"/>
            </a:endParaRPr>
          </a:p>
        </p:txBody>
      </p:sp>
      <p:sp>
        <p:nvSpPr>
          <p:cNvPr id="7" name="TextBox 2"/>
          <p:cNvSpPr txBox="1"/>
          <p:nvPr/>
        </p:nvSpPr>
        <p:spPr>
          <a:xfrm>
            <a:off x="257237" y="849084"/>
            <a:ext cx="11677338" cy="1714500"/>
          </a:xfrm>
          <a:prstGeom prst="rect">
            <a:avLst/>
          </a:prstGeom>
          <a:noFill/>
        </p:spPr>
        <p:txBody>
          <a:bodyPr wrap="square">
            <a:spAutoFit/>
          </a:bodyPr>
          <a:lstStyle/>
          <a:p>
            <a:pPr algn="just">
              <a:lnSpc>
                <a:spcPct val="120000"/>
              </a:lnSpc>
            </a:pPr>
            <a:r>
              <a:rPr lang="en-US" sz="2200" kern="100" dirty="0">
                <a:solidFill>
                  <a:srgbClr val="000000"/>
                </a:solidFill>
                <a:effectLst/>
                <a:latin typeface="+mn-lt"/>
                <a:ea typeface="KaiTi" panose="02010609060101010101" pitchFamily="49" charset="-122"/>
                <a:cs typeface="+mn-lt"/>
                <a:sym typeface="+mn-ea"/>
              </a:rPr>
              <a:t>(</a:t>
            </a:r>
            <a:r>
              <a:rPr lang="zh-CN" sz="2200" kern="100" dirty="0">
                <a:solidFill>
                  <a:srgbClr val="000000"/>
                </a:solidFill>
                <a:effectLst/>
                <a:latin typeface="+mn-lt"/>
                <a:ea typeface="KaiTi" panose="02010609060101010101" pitchFamily="49" charset="-122"/>
                <a:cs typeface="+mn-lt"/>
                <a:sym typeface="+mn-ea"/>
              </a:rPr>
              <a:t>主体段</a:t>
            </a:r>
            <a:r>
              <a:rPr lang="en-US" sz="2200" kern="100" dirty="0">
                <a:solidFill>
                  <a:srgbClr val="000000"/>
                </a:solidFill>
                <a:effectLst/>
                <a:latin typeface="+mn-lt"/>
                <a:ea typeface="KaiTi" panose="02010609060101010101" pitchFamily="49" charset="-122"/>
                <a:cs typeface="+mn-lt"/>
                <a:sym typeface="+mn-ea"/>
              </a:rPr>
              <a:t>1)</a:t>
            </a:r>
            <a:endParaRPr lang="en-US" sz="2200" kern="100" dirty="0">
              <a:solidFill>
                <a:srgbClr val="000000"/>
              </a:solidFill>
              <a:effectLst/>
              <a:latin typeface="+mn-lt"/>
              <a:ea typeface="KaiTi" panose="02010609060101010101" pitchFamily="49" charset="-122"/>
              <a:cs typeface="+mn-lt"/>
            </a:endParaRPr>
          </a:p>
          <a:p>
            <a:pPr algn="just">
              <a:lnSpc>
                <a:spcPct val="120000"/>
              </a:lnSpc>
            </a:pPr>
            <a:r>
              <a:rPr lang="en-US" sz="2200" kern="100" dirty="0">
                <a:solidFill>
                  <a:srgbClr val="000000"/>
                </a:solidFill>
                <a:effectLst/>
                <a:latin typeface="+mn-lt"/>
                <a:ea typeface="KaiTi" panose="02010609060101010101" pitchFamily="49" charset="-122"/>
                <a:cs typeface="+mn-lt"/>
              </a:rPr>
              <a:t>1.For example, if people watch films and television </a:t>
            </a:r>
            <a:r>
              <a:rPr lang="en-US" sz="2200" kern="100" dirty="0" err="1">
                <a:solidFill>
                  <a:srgbClr val="000000"/>
                </a:solidFill>
                <a:effectLst/>
                <a:latin typeface="+mn-lt"/>
                <a:ea typeface="KaiTi" panose="02010609060101010101" pitchFamily="49" charset="-122"/>
                <a:cs typeface="+mn-lt"/>
              </a:rPr>
              <a:t>programmes</a:t>
            </a:r>
            <a:r>
              <a:rPr lang="en-US" sz="2200" kern="100" dirty="0">
                <a:solidFill>
                  <a:srgbClr val="000000"/>
                </a:solidFill>
                <a:effectLst/>
                <a:latin typeface="+mn-lt"/>
                <a:ea typeface="KaiTi" panose="02010609060101010101" pitchFamily="49" charset="-122"/>
                <a:cs typeface="+mn-lt"/>
              </a:rPr>
              <a:t> produced in the United States, sometimes they adopt aspects of the lifestyle of the American characters they see on television. </a:t>
            </a:r>
            <a:endParaRPr lang="en-US" sz="2200" kern="100" dirty="0">
              <a:effectLst/>
              <a:latin typeface="+mn-lt"/>
              <a:ea typeface="KaiTi" panose="02010609060101010101" pitchFamily="49" charset="-122"/>
              <a:cs typeface="+mn-lt"/>
            </a:endParaRPr>
          </a:p>
        </p:txBody>
      </p:sp>
      <p:sp>
        <p:nvSpPr>
          <p:cNvPr id="8" name="TextBox 2"/>
          <p:cNvSpPr txBox="1"/>
          <p:nvPr/>
        </p:nvSpPr>
        <p:spPr>
          <a:xfrm>
            <a:off x="257237" y="2757894"/>
            <a:ext cx="11677338" cy="902970"/>
          </a:xfrm>
          <a:prstGeom prst="rect">
            <a:avLst/>
          </a:prstGeom>
          <a:noFill/>
        </p:spPr>
        <p:txBody>
          <a:bodyPr wrap="square">
            <a:spAutoFit/>
          </a:bodyPr>
          <a:lstStyle/>
          <a:p>
            <a:pPr algn="just">
              <a:lnSpc>
                <a:spcPct val="120000"/>
              </a:lnSpc>
            </a:pPr>
            <a:r>
              <a:rPr lang="en-US" sz="2200" kern="100" dirty="0">
                <a:solidFill>
                  <a:srgbClr val="000000"/>
                </a:solidFill>
                <a:effectLst/>
                <a:latin typeface="+mn-lt"/>
                <a:ea typeface="KaiTi" panose="02010609060101010101" pitchFamily="49" charset="-122"/>
                <a:cs typeface="+mn-lt"/>
              </a:rPr>
              <a:t>2.Typically, however, this only affects minor details such as clothing and does not seriously threaten national identity.</a:t>
            </a:r>
            <a:endParaRPr lang="en-US" sz="2200" kern="100" dirty="0">
              <a:effectLst/>
              <a:latin typeface="+mn-lt"/>
              <a:ea typeface="KaiTi" panose="02010609060101010101" pitchFamily="49" charset="-122"/>
              <a:cs typeface="+mn-lt"/>
            </a:endParaRPr>
          </a:p>
        </p:txBody>
      </p:sp>
      <p:sp>
        <p:nvSpPr>
          <p:cNvPr id="9" name="文本框 8"/>
          <p:cNvSpPr txBox="1"/>
          <p:nvPr/>
        </p:nvSpPr>
        <p:spPr>
          <a:xfrm>
            <a:off x="8522335" y="5855335"/>
            <a:ext cx="1736090" cy="706755"/>
          </a:xfrm>
          <a:prstGeom prst="rect">
            <a:avLst/>
          </a:prstGeom>
          <a:noFill/>
        </p:spPr>
        <p:txBody>
          <a:bodyPr wrap="none" rtlCol="0">
            <a:spAutoFit/>
          </a:bodyPr>
          <a:p>
            <a:r>
              <a:rPr lang="en-US" altLang="zh-CN" sz="4000" b="1">
                <a:solidFill>
                  <a:srgbClr val="FF0000"/>
                </a:solidFill>
                <a:latin typeface="Arial Bold" panose="020B0604020202090204" charset="0"/>
                <a:cs typeface="Arial Bold" panose="020B0604020202090204" charset="0"/>
              </a:rPr>
              <a:t>4 3 1 2</a:t>
            </a:r>
            <a:endParaRPr lang="en-US" altLang="zh-CN" sz="4000" b="1">
              <a:solidFill>
                <a:srgbClr val="FF0000"/>
              </a:solidFill>
              <a:latin typeface="Arial Bold" panose="020B0604020202090204" charset="0"/>
              <a:cs typeface="Arial Bold" panose="020B060402020209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6437" y="946874"/>
            <a:ext cx="11677338" cy="2932430"/>
          </a:xfrm>
          <a:prstGeom prst="rect">
            <a:avLst/>
          </a:prstGeom>
          <a:noFill/>
        </p:spPr>
        <p:txBody>
          <a:bodyPr wrap="square">
            <a:spAutoFit/>
          </a:bodyPr>
          <a:lstStyle/>
          <a:p>
            <a:pPr algn="just">
              <a:lnSpc>
                <a:spcPct val="120000"/>
              </a:lnSpc>
            </a:pPr>
            <a:r>
              <a:rPr lang="en-US" sz="2200" kern="100" dirty="0">
                <a:solidFill>
                  <a:srgbClr val="000000"/>
                </a:solidFill>
                <a:effectLst/>
                <a:latin typeface="+mn-lt"/>
                <a:ea typeface="KaiTi" panose="02010609060101010101" pitchFamily="49" charset="-122"/>
                <a:cs typeface="+mn-lt"/>
              </a:rPr>
              <a:t>(</a:t>
            </a:r>
            <a:r>
              <a:rPr lang="zh-CN" sz="2200" kern="100" dirty="0">
                <a:solidFill>
                  <a:srgbClr val="000000"/>
                </a:solidFill>
                <a:effectLst/>
                <a:latin typeface="+mn-lt"/>
                <a:ea typeface="KaiTi" panose="02010609060101010101" pitchFamily="49" charset="-122"/>
                <a:cs typeface="+mn-lt"/>
              </a:rPr>
              <a:t>主体段</a:t>
            </a:r>
            <a:r>
              <a:rPr lang="en-US" sz="2200" kern="100" dirty="0">
                <a:solidFill>
                  <a:srgbClr val="000000"/>
                </a:solidFill>
                <a:effectLst/>
                <a:latin typeface="+mn-lt"/>
                <a:ea typeface="KaiTi" panose="02010609060101010101" pitchFamily="49" charset="-122"/>
                <a:cs typeface="+mn-lt"/>
              </a:rPr>
              <a:t>1)</a:t>
            </a:r>
            <a:endParaRPr lang="en-US" sz="2200" kern="100" dirty="0">
              <a:solidFill>
                <a:srgbClr val="000000"/>
              </a:solidFill>
              <a:effectLst/>
              <a:latin typeface="+mn-lt"/>
              <a:ea typeface="KaiTi" panose="02010609060101010101" pitchFamily="49" charset="-122"/>
              <a:cs typeface="+mn-lt"/>
            </a:endParaRPr>
          </a:p>
          <a:p>
            <a:pPr algn="just">
              <a:lnSpc>
                <a:spcPct val="120000"/>
              </a:lnSpc>
            </a:pPr>
            <a:r>
              <a:rPr lang="en-US" sz="2200" kern="100" dirty="0">
                <a:solidFill>
                  <a:srgbClr val="000000"/>
                </a:solidFill>
                <a:effectLst/>
                <a:latin typeface="+mn-lt"/>
                <a:ea typeface="KaiTi" panose="02010609060101010101" pitchFamily="49" charset="-122"/>
                <a:cs typeface="+mn-lt"/>
              </a:rPr>
              <a:t>The first point to make is that there are some downsides to this process of cultural </a:t>
            </a:r>
            <a:r>
              <a:rPr lang="en-US" sz="2200" kern="100" dirty="0" err="1">
                <a:solidFill>
                  <a:srgbClr val="000000"/>
                </a:solidFill>
                <a:effectLst/>
                <a:latin typeface="+mn-lt"/>
                <a:ea typeface="KaiTi" panose="02010609060101010101" pitchFamily="49" charset="-122"/>
                <a:cs typeface="+mn-lt"/>
              </a:rPr>
              <a:t>globalisation</a:t>
            </a:r>
            <a:r>
              <a:rPr lang="en-US" sz="2200" kern="100" dirty="0">
                <a:solidFill>
                  <a:srgbClr val="000000"/>
                </a:solidFill>
                <a:effectLst/>
                <a:latin typeface="+mn-lt"/>
                <a:ea typeface="KaiTi" panose="02010609060101010101" pitchFamily="49" charset="-122"/>
                <a:cs typeface="+mn-lt"/>
              </a:rPr>
              <a:t>, but these are relatively minor. The most significant of these disadvantages is that</a:t>
            </a:r>
            <a:r>
              <a:rPr lang="en-US" sz="2200" kern="100" dirty="0">
                <a:solidFill>
                  <a:schemeClr val="tx1"/>
                </a:solidFill>
                <a:effectLst/>
                <a:ea typeface="KaiTi" panose="02010609060101010101" pitchFamily="49" charset="-122"/>
                <a:cs typeface="Arial" panose="020B0604020202090204" pitchFamily="34" charset="0"/>
              </a:rPr>
              <a:t> it can weaken national culture and traditions</a:t>
            </a:r>
            <a:r>
              <a:rPr lang="en-US" sz="2200" kern="100" dirty="0">
                <a:solidFill>
                  <a:srgbClr val="000000"/>
                </a:solidFill>
                <a:effectLst/>
                <a:latin typeface="+mn-lt"/>
                <a:ea typeface="KaiTi" panose="02010609060101010101" pitchFamily="49" charset="-122"/>
                <a:cs typeface="+mn-lt"/>
              </a:rPr>
              <a:t>. For example, if people watch films and television </a:t>
            </a:r>
            <a:r>
              <a:rPr lang="en-US" sz="2200" kern="100" dirty="0" err="1">
                <a:solidFill>
                  <a:srgbClr val="000000"/>
                </a:solidFill>
                <a:effectLst/>
                <a:latin typeface="+mn-lt"/>
                <a:ea typeface="KaiTi" panose="02010609060101010101" pitchFamily="49" charset="-122"/>
                <a:cs typeface="+mn-lt"/>
              </a:rPr>
              <a:t>programmes</a:t>
            </a:r>
            <a:r>
              <a:rPr lang="en-US" sz="2200" kern="100" dirty="0">
                <a:solidFill>
                  <a:srgbClr val="000000"/>
                </a:solidFill>
                <a:effectLst/>
                <a:latin typeface="+mn-lt"/>
                <a:ea typeface="KaiTi" panose="02010609060101010101" pitchFamily="49" charset="-122"/>
                <a:cs typeface="+mn-lt"/>
              </a:rPr>
              <a:t> produced in the United States, sometimes they adopt aspects of the lifestyle of the American characters they see on television. Typically, however, this only affects minor details such as clothing and does not seriously threaten national identity.</a:t>
            </a:r>
            <a:endParaRPr lang="en-US" sz="2200" kern="100" dirty="0">
              <a:effectLst/>
              <a:latin typeface="+mn-lt"/>
              <a:ea typeface="KaiTi" panose="02010609060101010101" pitchFamily="49" charset="-122"/>
              <a:cs typeface="+mn-lt"/>
            </a:endParaRPr>
          </a:p>
        </p:txBody>
      </p:sp>
      <p:sp>
        <p:nvSpPr>
          <p:cNvPr id="2" name="TextBox 2"/>
          <p:cNvSpPr txBox="1"/>
          <p:nvPr/>
        </p:nvSpPr>
        <p:spPr>
          <a:xfrm>
            <a:off x="206375" y="3743960"/>
            <a:ext cx="11985625" cy="2268220"/>
          </a:xfrm>
          <a:prstGeom prst="rect">
            <a:avLst/>
          </a:prstGeom>
          <a:noFill/>
        </p:spPr>
        <p:txBody>
          <a:bodyPr wrap="square">
            <a:spAutoFit/>
          </a:bodyPr>
          <a:lstStyle/>
          <a:p>
            <a:pPr algn="l">
              <a:lnSpc>
                <a:spcPct val="92000"/>
              </a:lnSpc>
            </a:pPr>
            <a:endParaRPr lang="en-US" altLang="zh-CN" sz="2200" kern="0" dirty="0">
              <a:solidFill>
                <a:srgbClr val="000000"/>
              </a:solidFill>
              <a:effectLst/>
              <a:latin typeface="+mn-lt"/>
              <a:ea typeface="微软雅黑" panose="020B0503020204020204" pitchFamily="34" charset="-122"/>
              <a:cs typeface="+mn-lt"/>
            </a:endParaRPr>
          </a:p>
          <a:p>
            <a:pPr algn="l">
              <a:lnSpc>
                <a:spcPct val="92000"/>
              </a:lnSpc>
            </a:pPr>
            <a:r>
              <a:rPr lang="zh-CN" sz="2200" b="1" kern="0" dirty="0">
                <a:solidFill>
                  <a:srgbClr val="FF0000"/>
                </a:solidFill>
                <a:effectLst/>
                <a:latin typeface="+mn-lt"/>
                <a:ea typeface="KaiTi" panose="02010609060101010101" pitchFamily="49" charset="-122"/>
                <a:cs typeface="+mn-lt"/>
              </a:rPr>
              <a:t>主体段一：有坏处，但是坏处不大</a:t>
            </a:r>
            <a:r>
              <a:rPr lang="en-US" sz="2200" b="1" kern="0" dirty="0">
                <a:solidFill>
                  <a:srgbClr val="FF0000"/>
                </a:solidFill>
                <a:effectLst/>
                <a:latin typeface="+mn-lt"/>
                <a:ea typeface="KaiTi" panose="02010609060101010101" pitchFamily="49" charset="-122"/>
                <a:cs typeface="+mn-lt"/>
              </a:rPr>
              <a:t>+</a:t>
            </a:r>
            <a:r>
              <a:rPr lang="zh-CN" sz="2200" b="1" kern="0" dirty="0">
                <a:solidFill>
                  <a:srgbClr val="FF0000"/>
                </a:solidFill>
                <a:effectLst/>
                <a:latin typeface="+mn-lt"/>
                <a:ea typeface="KaiTi" panose="02010609060101010101" pitchFamily="49" charset="-122"/>
                <a:cs typeface="+mn-lt"/>
              </a:rPr>
              <a:t>对“坏处”进行论证</a:t>
            </a:r>
            <a:r>
              <a:rPr lang="en-US" sz="2200" b="1" kern="0" dirty="0">
                <a:solidFill>
                  <a:srgbClr val="FF0000"/>
                </a:solidFill>
                <a:effectLst/>
                <a:latin typeface="+mn-lt"/>
                <a:ea typeface="KaiTi" panose="02010609060101010101" pitchFamily="49" charset="-122"/>
                <a:cs typeface="+mn-lt"/>
              </a:rPr>
              <a:t>+</a:t>
            </a:r>
            <a:r>
              <a:rPr lang="zh-CN" sz="2200" b="1" kern="0" dirty="0">
                <a:solidFill>
                  <a:srgbClr val="FF0000"/>
                </a:solidFill>
                <a:effectLst/>
                <a:latin typeface="+mn-lt"/>
                <a:ea typeface="KaiTi" panose="02010609060101010101" pitchFamily="49" charset="-122"/>
                <a:cs typeface="+mn-lt"/>
              </a:rPr>
              <a:t>对“坏处不大”进行论证</a:t>
            </a:r>
            <a:endParaRPr lang="en-US" sz="2200" b="1" kern="100" dirty="0">
              <a:solidFill>
                <a:srgbClr val="FF0000"/>
              </a:solidFill>
              <a:effectLst/>
              <a:latin typeface="+mn-lt"/>
              <a:ea typeface="KaiTi" panose="02010609060101010101" pitchFamily="49" charset="-122"/>
              <a:cs typeface="+mn-lt"/>
            </a:endParaRPr>
          </a:p>
          <a:p>
            <a:pPr algn="l">
              <a:lnSpc>
                <a:spcPct val="92000"/>
              </a:lnSpc>
            </a:pPr>
            <a:r>
              <a:rPr lang="en-US" sz="2200" kern="100" dirty="0">
                <a:solidFill>
                  <a:srgbClr val="000000"/>
                </a:solidFill>
                <a:effectLst/>
                <a:latin typeface="+mn-lt"/>
                <a:ea typeface="宋体" pitchFamily="2" charset="-122"/>
                <a:cs typeface="+mn-lt"/>
              </a:rPr>
              <a:t>The first point to make is that there are some downsides to </a:t>
            </a:r>
            <a:r>
              <a:rPr lang="en-US" sz="2200" kern="100" dirty="0" err="1">
                <a:solidFill>
                  <a:srgbClr val="000000"/>
                </a:solidFill>
                <a:effectLst/>
                <a:latin typeface="+mn-lt"/>
                <a:ea typeface="宋体" pitchFamily="2" charset="-122"/>
                <a:cs typeface="+mn-lt"/>
              </a:rPr>
              <a:t>sth</a:t>
            </a:r>
            <a:r>
              <a:rPr lang="en-US" sz="2200" kern="100" dirty="0">
                <a:solidFill>
                  <a:srgbClr val="000000"/>
                </a:solidFill>
                <a:effectLst/>
                <a:latin typeface="+mn-lt"/>
                <a:ea typeface="宋体" pitchFamily="2" charset="-122"/>
                <a:cs typeface="+mn-lt"/>
              </a:rPr>
              <a:t>., but these are relatively minor. The most significant of these disadvantages is that …. </a:t>
            </a:r>
            <a:endParaRPr lang="en-US" sz="2200" kern="100" dirty="0">
              <a:solidFill>
                <a:srgbClr val="000000"/>
              </a:solidFill>
              <a:effectLst/>
              <a:latin typeface="+mn-lt"/>
              <a:ea typeface="宋体" pitchFamily="2" charset="-122"/>
              <a:cs typeface="+mn-lt"/>
            </a:endParaRPr>
          </a:p>
          <a:p>
            <a:pPr algn="l">
              <a:lnSpc>
                <a:spcPct val="92000"/>
              </a:lnSpc>
            </a:pPr>
            <a:r>
              <a:rPr lang="en-US" sz="2200" kern="100" dirty="0">
                <a:solidFill>
                  <a:srgbClr val="000000"/>
                </a:solidFill>
                <a:effectLst/>
                <a:latin typeface="+mn-lt"/>
                <a:ea typeface="宋体" pitchFamily="2" charset="-122"/>
                <a:cs typeface="+mn-lt"/>
              </a:rPr>
              <a:t>Typically, however, this only affects …. </a:t>
            </a:r>
            <a:endParaRPr lang="en-US" sz="2200" kern="100" dirty="0">
              <a:solidFill>
                <a:srgbClr val="000000"/>
              </a:solidFill>
              <a:effectLst/>
              <a:latin typeface="+mn-lt"/>
              <a:ea typeface="宋体" pitchFamily="2" charset="-122"/>
              <a:cs typeface="+mn-lt"/>
            </a:endParaRPr>
          </a:p>
          <a:p>
            <a:pPr algn="l">
              <a:lnSpc>
                <a:spcPct val="92000"/>
              </a:lnSpc>
            </a:pPr>
            <a:endParaRPr lang="en-US" sz="2200" kern="100" dirty="0">
              <a:solidFill>
                <a:srgbClr val="000000"/>
              </a:solidFill>
              <a:effectLst/>
              <a:latin typeface="+mn-lt"/>
              <a:ea typeface="宋体" pitchFamily="2" charset="-122"/>
              <a:cs typeface="+mn-lt"/>
            </a:endParaRPr>
          </a:p>
          <a:p>
            <a:pPr algn="l">
              <a:lnSpc>
                <a:spcPct val="92000"/>
              </a:lnSpc>
            </a:pPr>
            <a:endParaRPr lang="en-US" sz="2200" kern="100" dirty="0">
              <a:effectLst/>
              <a:latin typeface="+mn-lt"/>
              <a:ea typeface="宋体" pitchFamily="2" charset="-122"/>
              <a:cs typeface="+mn-lt"/>
            </a:endParaRPr>
          </a:p>
        </p:txBody>
      </p:sp>
      <p:cxnSp>
        <p:nvCxnSpPr>
          <p:cNvPr id="20" name="直接连接符 19"/>
          <p:cNvCxnSpPr/>
          <p:nvPr/>
        </p:nvCxnSpPr>
        <p:spPr>
          <a:xfrm flipV="1">
            <a:off x="6634995" y="2190727"/>
            <a:ext cx="144016" cy="444741"/>
          </a:xfrm>
          <a:prstGeom prst="line">
            <a:avLst/>
          </a:prstGeom>
          <a:ln w="57150">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4" name="直接连接符 3"/>
          <p:cNvCxnSpPr/>
          <p:nvPr/>
        </p:nvCxnSpPr>
        <p:spPr>
          <a:xfrm flipV="1">
            <a:off x="7976750" y="2978127"/>
            <a:ext cx="144016" cy="444741"/>
          </a:xfrm>
          <a:prstGeom prst="line">
            <a:avLst/>
          </a:prstGeom>
          <a:ln w="57150">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5" name="直接连接符 4"/>
          <p:cNvCxnSpPr/>
          <p:nvPr/>
        </p:nvCxnSpPr>
        <p:spPr>
          <a:xfrm flipV="1">
            <a:off x="5803145" y="1746227"/>
            <a:ext cx="144016" cy="444741"/>
          </a:xfrm>
          <a:prstGeom prst="line">
            <a:avLst/>
          </a:prstGeom>
          <a:ln w="57150">
            <a:solidFill>
              <a:srgbClr val="C00000"/>
            </a:solidFill>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250" fill="hold"/>
                                        <p:tgtEl>
                                          <p:spTgt spid="5"/>
                                        </p:tgtEl>
                                        <p:attrNameLst>
                                          <p:attrName>ppt_x</p:attrName>
                                        </p:attrNameLst>
                                      </p:cBhvr>
                                      <p:tavLst>
                                        <p:tav tm="0">
                                          <p:val>
                                            <p:strVal val="#ppt_x"/>
                                          </p:val>
                                        </p:tav>
                                        <p:tav tm="100000">
                                          <p:val>
                                            <p:strVal val="#ppt_x"/>
                                          </p:val>
                                        </p:tav>
                                      </p:tavLst>
                                    </p:anim>
                                    <p:anim calcmode="lin" valueType="num">
                                      <p:cBhvr additive="base">
                                        <p:cTn id="13" dur="25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cBhvr additive="base">
                                        <p:cTn id="18" dur="250" fill="hold"/>
                                        <p:tgtEl>
                                          <p:spTgt spid="20"/>
                                        </p:tgtEl>
                                        <p:attrNameLst>
                                          <p:attrName>ppt_x</p:attrName>
                                        </p:attrNameLst>
                                      </p:cBhvr>
                                      <p:tavLst>
                                        <p:tav tm="0">
                                          <p:val>
                                            <p:strVal val="#ppt_x"/>
                                          </p:val>
                                        </p:tav>
                                        <p:tav tm="100000">
                                          <p:val>
                                            <p:strVal val="#ppt_x"/>
                                          </p:val>
                                        </p:tav>
                                      </p:tavLst>
                                    </p:anim>
                                    <p:anim calcmode="lin" valueType="num">
                                      <p:cBhvr additive="base">
                                        <p:cTn id="19" dur="25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additive="base">
                                        <p:cTn id="24" dur="250" fill="hold"/>
                                        <p:tgtEl>
                                          <p:spTgt spid="4"/>
                                        </p:tgtEl>
                                        <p:attrNameLst>
                                          <p:attrName>ppt_x</p:attrName>
                                        </p:attrNameLst>
                                      </p:cBhvr>
                                      <p:tavLst>
                                        <p:tav tm="0">
                                          <p:val>
                                            <p:strVal val="#ppt_x"/>
                                          </p:val>
                                        </p:tav>
                                        <p:tav tm="100000">
                                          <p:val>
                                            <p:strVal val="#ppt_x"/>
                                          </p:val>
                                        </p:tav>
                                      </p:tavLst>
                                    </p:anim>
                                    <p:anim calcmode="lin" valueType="num">
                                      <p:cBhvr additive="base">
                                        <p:cTn id="25" dur="25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blinds(horizontal)">
                                      <p:cBhvr>
                                        <p:cTn id="3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nvSpPr>
        <p:spPr>
          <a:xfrm>
            <a:off x="3932555" y="1918970"/>
            <a:ext cx="5615940" cy="48164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lgn="l">
              <a:lnSpc>
                <a:spcPct val="150000"/>
              </a:lnSpc>
              <a:buClr>
                <a:srgbClr val="C00000"/>
              </a:buClr>
              <a:buFont typeface="微软雅黑" panose="020B0503020204020204" pitchFamily="34" charset="-122"/>
              <a:buChar char="￮"/>
            </a:pPr>
            <a:r>
              <a:rPr lang="en-US" altLang="zh-CN" dirty="0">
                <a:solidFill>
                  <a:schemeClr val="tx1"/>
                </a:solidFill>
                <a:latin typeface="微软雅黑" charset="0"/>
                <a:ea typeface="微软雅黑" charset="0"/>
                <a:cs typeface="微软雅黑" charset="0"/>
              </a:rPr>
              <a:t>1. Review-</a:t>
            </a:r>
            <a:r>
              <a:rPr lang="zh-CN" altLang="en-US" dirty="0">
                <a:solidFill>
                  <a:schemeClr val="tx1"/>
                </a:solidFill>
                <a:latin typeface="微软雅黑" charset="0"/>
                <a:ea typeface="微软雅黑" charset="0"/>
                <a:cs typeface="微软雅黑" charset="0"/>
              </a:rPr>
              <a:t>大作文</a:t>
            </a:r>
            <a:r>
              <a:rPr lang="zh-CN" altLang="en-US" dirty="0">
                <a:solidFill>
                  <a:schemeClr val="tx1"/>
                </a:solidFill>
                <a:latin typeface="微软雅黑" charset="0"/>
                <a:ea typeface="微软雅黑" charset="0"/>
                <a:cs typeface="微软雅黑" charset="0"/>
              </a:rPr>
              <a:t>题型</a:t>
            </a:r>
            <a:endParaRPr lang="zh-CN" altLang="en-US" dirty="0">
              <a:solidFill>
                <a:schemeClr val="tx1"/>
              </a:solidFill>
              <a:latin typeface="微软雅黑" charset="0"/>
              <a:ea typeface="微软雅黑" charset="0"/>
              <a:cs typeface="微软雅黑" charset="0"/>
            </a:endParaRPr>
          </a:p>
          <a:p>
            <a:pPr algn="l">
              <a:lnSpc>
                <a:spcPct val="150000"/>
              </a:lnSpc>
              <a:buClr>
                <a:srgbClr val="C00000"/>
              </a:buClr>
              <a:buFont typeface="微软雅黑" panose="020B0503020204020204" pitchFamily="34" charset="-122"/>
              <a:buChar char="￮"/>
            </a:pPr>
            <a:r>
              <a:rPr lang="en-US" altLang="zh-CN" dirty="0">
                <a:solidFill>
                  <a:schemeClr val="tx1"/>
                </a:solidFill>
                <a:latin typeface="微软雅黑" charset="0"/>
                <a:ea typeface="微软雅黑" charset="0"/>
                <a:cs typeface="微软雅黑" charset="0"/>
              </a:rPr>
              <a:t>2. </a:t>
            </a:r>
            <a:r>
              <a:rPr lang="zh-CN" altLang="en-US" dirty="0">
                <a:solidFill>
                  <a:schemeClr val="tx1"/>
                </a:solidFill>
                <a:latin typeface="微软雅黑" charset="0"/>
                <a:ea typeface="微软雅黑" charset="0"/>
                <a:cs typeface="微软雅黑" charset="0"/>
              </a:rPr>
              <a:t>权衡利弊型审题</a:t>
            </a:r>
            <a:endParaRPr lang="en-US" altLang="zh-CN" dirty="0">
              <a:latin typeface="微软雅黑" charset="0"/>
              <a:ea typeface="微软雅黑" charset="0"/>
              <a:cs typeface="微软雅黑" charset="0"/>
            </a:endParaRPr>
          </a:p>
          <a:p>
            <a:pPr algn="l">
              <a:lnSpc>
                <a:spcPct val="150000"/>
              </a:lnSpc>
              <a:buClr>
                <a:srgbClr val="C00000"/>
              </a:buClr>
              <a:buFont typeface="微软雅黑" panose="020B0503020204020204" pitchFamily="34" charset="-122"/>
              <a:buChar char="￮"/>
            </a:pPr>
            <a:r>
              <a:rPr lang="en-US" altLang="zh-CN" dirty="0">
                <a:solidFill>
                  <a:schemeClr val="tx1"/>
                </a:solidFill>
                <a:latin typeface="微软雅黑" charset="0"/>
                <a:ea typeface="微软雅黑" charset="0"/>
                <a:cs typeface="微软雅黑" charset="0"/>
              </a:rPr>
              <a:t>3. </a:t>
            </a:r>
            <a:r>
              <a:rPr lang="zh-CN" altLang="en-US" dirty="0">
                <a:latin typeface="微软雅黑" charset="0"/>
                <a:ea typeface="微软雅黑" charset="0"/>
                <a:cs typeface="微软雅黑" charset="0"/>
                <a:sym typeface="+mn-ea"/>
              </a:rPr>
              <a:t>权衡利弊型文章框架</a:t>
            </a:r>
            <a:endParaRPr lang="en-US" altLang="zh-CN" dirty="0">
              <a:solidFill>
                <a:schemeClr val="tx1"/>
              </a:solidFill>
              <a:latin typeface="微软雅黑" charset="0"/>
              <a:ea typeface="微软雅黑" charset="0"/>
              <a:cs typeface="微软雅黑" charset="0"/>
            </a:endParaRPr>
          </a:p>
          <a:p>
            <a:pPr algn="l">
              <a:lnSpc>
                <a:spcPct val="150000"/>
              </a:lnSpc>
              <a:buClr>
                <a:srgbClr val="C00000"/>
              </a:buClr>
              <a:buFont typeface="微软雅黑" panose="020B0503020204020204" pitchFamily="34" charset="-122"/>
              <a:buChar char="￮"/>
            </a:pPr>
            <a:r>
              <a:rPr lang="en-US" altLang="zh-CN" dirty="0">
                <a:latin typeface="微软雅黑" charset="0"/>
                <a:ea typeface="微软雅黑" charset="0"/>
                <a:cs typeface="微软雅黑" charset="0"/>
              </a:rPr>
              <a:t>4.</a:t>
            </a:r>
            <a:r>
              <a:rPr lang="en-US" altLang="zh-CN" dirty="0">
                <a:solidFill>
                  <a:schemeClr val="tx1"/>
                </a:solidFill>
                <a:latin typeface="微软雅黑" charset="0"/>
                <a:ea typeface="微软雅黑" charset="0"/>
                <a:cs typeface="微软雅黑" charset="0"/>
              </a:rPr>
              <a:t> </a:t>
            </a:r>
            <a:r>
              <a:rPr lang="zh-CN" altLang="en-US" dirty="0">
                <a:latin typeface="微软雅黑" charset="0"/>
                <a:ea typeface="微软雅黑" charset="0"/>
                <a:cs typeface="微软雅黑" charset="0"/>
                <a:sym typeface="+mn-ea"/>
              </a:rPr>
              <a:t>权衡利弊型</a:t>
            </a:r>
            <a:r>
              <a:rPr lang="zh-CN" altLang="en-US" dirty="0">
                <a:solidFill>
                  <a:schemeClr val="tx1"/>
                </a:solidFill>
                <a:latin typeface="微软雅黑" charset="0"/>
                <a:ea typeface="微软雅黑" charset="0"/>
                <a:cs typeface="微软雅黑" charset="0"/>
              </a:rPr>
              <a:t>范文解析</a:t>
            </a:r>
            <a:endParaRPr lang="en-US" altLang="zh-CN" dirty="0">
              <a:solidFill>
                <a:schemeClr val="tx1"/>
              </a:solidFill>
              <a:latin typeface="微软雅黑" charset="0"/>
              <a:ea typeface="微软雅黑" charset="0"/>
              <a:cs typeface="微软雅黑" charset="0"/>
            </a:endParaRPr>
          </a:p>
          <a:p>
            <a:pPr algn="l">
              <a:lnSpc>
                <a:spcPct val="150000"/>
              </a:lnSpc>
              <a:buClr>
                <a:srgbClr val="C00000"/>
              </a:buClr>
              <a:buFont typeface="微软雅黑" panose="020B0503020204020204" pitchFamily="34" charset="-122"/>
              <a:buChar char="￮"/>
            </a:pPr>
            <a:r>
              <a:rPr lang="en-US" altLang="zh-CN" dirty="0">
                <a:latin typeface="微软雅黑" charset="0"/>
                <a:ea typeface="微软雅黑" charset="0"/>
                <a:cs typeface="微软雅黑" charset="0"/>
              </a:rPr>
              <a:t>5.</a:t>
            </a:r>
            <a:r>
              <a:rPr lang="en-US" altLang="zh-CN" dirty="0">
                <a:solidFill>
                  <a:schemeClr val="tx1"/>
                </a:solidFill>
                <a:latin typeface="微软雅黑" charset="0"/>
                <a:ea typeface="微软雅黑" charset="0"/>
                <a:cs typeface="微软雅黑" charset="0"/>
              </a:rPr>
              <a:t> </a:t>
            </a:r>
            <a:r>
              <a:rPr lang="zh-CN" altLang="en-US" dirty="0">
                <a:latin typeface="微软雅黑" charset="0"/>
                <a:ea typeface="微软雅黑" charset="0"/>
                <a:cs typeface="微软雅黑" charset="0"/>
                <a:sym typeface="+mn-ea"/>
              </a:rPr>
              <a:t>权衡利弊型真题练习</a:t>
            </a:r>
            <a:endParaRPr lang="zh-CN" altLang="en-US" dirty="0">
              <a:solidFill>
                <a:schemeClr val="tx1"/>
              </a:solidFill>
              <a:latin typeface="微软雅黑" charset="0"/>
              <a:ea typeface="微软雅黑" charset="0"/>
              <a:cs typeface="微软雅黑" charset="0"/>
            </a:endParaRPr>
          </a:p>
          <a:p>
            <a:pPr algn="l">
              <a:lnSpc>
                <a:spcPct val="150000"/>
              </a:lnSpc>
              <a:buClr>
                <a:srgbClr val="C00000"/>
              </a:buClr>
              <a:buFont typeface="微软雅黑" panose="020B0503020204020204" pitchFamily="34" charset="-122"/>
              <a:buChar char="￮"/>
            </a:pPr>
            <a:r>
              <a:rPr lang="en-US" altLang="zh-CN" dirty="0">
                <a:solidFill>
                  <a:schemeClr val="tx1"/>
                </a:solidFill>
                <a:latin typeface="微软雅黑" charset="0"/>
                <a:ea typeface="微软雅黑" charset="0"/>
                <a:cs typeface="微软雅黑" charset="0"/>
              </a:rPr>
              <a:t>6. </a:t>
            </a:r>
            <a:r>
              <a:rPr lang="zh-CN" altLang="en-US" dirty="0">
                <a:latin typeface="微软雅黑" charset="0"/>
                <a:ea typeface="微软雅黑" charset="0"/>
                <a:cs typeface="微软雅黑" charset="0"/>
                <a:sym typeface="+mn-ea"/>
              </a:rPr>
              <a:t>权衡利弊型</a:t>
            </a:r>
            <a:r>
              <a:rPr lang="zh-CN" altLang="en-US" dirty="0">
                <a:solidFill>
                  <a:schemeClr val="tx1"/>
                </a:solidFill>
                <a:latin typeface="微软雅黑" charset="0"/>
                <a:ea typeface="微软雅黑" charset="0"/>
                <a:cs typeface="微软雅黑" charset="0"/>
              </a:rPr>
              <a:t>反驳</a:t>
            </a:r>
            <a:r>
              <a:rPr lang="zh-CN" altLang="en-US" dirty="0">
                <a:solidFill>
                  <a:schemeClr val="tx1"/>
                </a:solidFill>
                <a:latin typeface="微软雅黑" charset="0"/>
                <a:ea typeface="微软雅黑" charset="0"/>
                <a:cs typeface="微软雅黑" charset="0"/>
              </a:rPr>
              <a:t>方式</a:t>
            </a:r>
            <a:endParaRPr lang="zh-CN" altLang="en-US" dirty="0">
              <a:solidFill>
                <a:schemeClr val="tx1"/>
              </a:solidFill>
              <a:latin typeface="微软雅黑" charset="0"/>
              <a:ea typeface="微软雅黑" charset="0"/>
              <a:cs typeface="微软雅黑" charset="0"/>
            </a:endParaRPr>
          </a:p>
        </p:txBody>
      </p:sp>
      <p:sp>
        <p:nvSpPr>
          <p:cNvPr id="5" name="标题 1"/>
          <p:cNvSpPr>
            <a:spLocks noGrp="1"/>
          </p:cNvSpPr>
          <p:nvPr/>
        </p:nvSpPr>
        <p:spPr>
          <a:xfrm>
            <a:off x="507492" y="452819"/>
            <a:ext cx="10591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600" dirty="0">
                <a:latin typeface="微软雅黑" charset="0"/>
                <a:ea typeface="微软雅黑" charset="0"/>
                <a:cs typeface="Times New Roman" panose="02020503050405090304" pitchFamily="18" charset="0"/>
                <a:sym typeface="+mn-ea"/>
              </a:rPr>
              <a:t>IELTS WRITING  </a:t>
            </a:r>
            <a:br>
              <a:rPr lang="en-US" altLang="zh-CN" sz="3600" dirty="0">
                <a:latin typeface="微软雅黑" charset="0"/>
                <a:ea typeface="微软雅黑" charset="0"/>
                <a:cs typeface="Times New Roman" panose="02020503050405090304" pitchFamily="18" charset="0"/>
                <a:sym typeface="+mn-ea"/>
              </a:rPr>
            </a:br>
            <a:r>
              <a:rPr lang="en-US" altLang="zh-CN" sz="3600" dirty="0">
                <a:latin typeface="微软雅黑" charset="0"/>
                <a:ea typeface="微软雅黑" charset="0"/>
                <a:cs typeface="Times New Roman" panose="02020503050405090304" pitchFamily="18" charset="0"/>
              </a:rPr>
              <a:t>LESSON 6</a:t>
            </a:r>
            <a:endParaRPr lang="en-US" altLang="zh-CN" sz="3600" dirty="0">
              <a:latin typeface="微软雅黑" charset="0"/>
              <a:ea typeface="微软雅黑" charset="0"/>
              <a:cs typeface="Times New Roman" panose="0202050305040509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7702" y="1032599"/>
            <a:ext cx="11677338" cy="3066415"/>
          </a:xfrm>
          <a:prstGeom prst="rect">
            <a:avLst/>
          </a:prstGeom>
          <a:noFill/>
        </p:spPr>
        <p:txBody>
          <a:bodyPr wrap="square">
            <a:spAutoFit/>
          </a:bodyPr>
          <a:lstStyle/>
          <a:p>
            <a:pPr algn="just">
              <a:lnSpc>
                <a:spcPct val="110000"/>
              </a:lnSpc>
            </a:pPr>
            <a:r>
              <a:rPr lang="zh-CN" sz="2200" kern="100" dirty="0">
                <a:solidFill>
                  <a:srgbClr val="000000"/>
                </a:solidFill>
                <a:effectLst/>
                <a:latin typeface="+mn-lt"/>
                <a:ea typeface="KaiTi" panose="02010609060101010101" pitchFamily="49" charset="-122"/>
                <a:cs typeface="+mn-lt"/>
              </a:rPr>
              <a:t>（主体段</a:t>
            </a:r>
            <a:r>
              <a:rPr lang="en-US" sz="2200" kern="100" dirty="0">
                <a:solidFill>
                  <a:srgbClr val="000000"/>
                </a:solidFill>
                <a:effectLst/>
                <a:latin typeface="+mn-lt"/>
                <a:ea typeface="KaiTi" panose="02010609060101010101" pitchFamily="49" charset="-122"/>
                <a:cs typeface="+mn-lt"/>
              </a:rPr>
              <a:t>2</a:t>
            </a:r>
            <a:r>
              <a:rPr lang="zh-CN" sz="2200" kern="100" dirty="0">
                <a:solidFill>
                  <a:srgbClr val="000000"/>
                </a:solidFill>
                <a:effectLst/>
                <a:latin typeface="+mn-lt"/>
                <a:ea typeface="KaiTi" panose="02010609060101010101" pitchFamily="49" charset="-122"/>
                <a:cs typeface="+mn-lt"/>
              </a:rPr>
              <a:t>）</a:t>
            </a:r>
            <a:endParaRPr lang="en-US" altLang="zh-CN" sz="2200" kern="100" dirty="0">
              <a:solidFill>
                <a:srgbClr val="000000"/>
              </a:solidFill>
              <a:effectLst/>
              <a:latin typeface="+mn-lt"/>
              <a:ea typeface="KaiTi" panose="02010609060101010101" pitchFamily="49" charset="-122"/>
              <a:cs typeface="+mn-lt"/>
            </a:endParaRPr>
          </a:p>
          <a:p>
            <a:pPr algn="just">
              <a:lnSpc>
                <a:spcPct val="110000"/>
              </a:lnSpc>
            </a:pPr>
            <a:r>
              <a:rPr lang="en-US" sz="2200" kern="100" dirty="0">
                <a:solidFill>
                  <a:srgbClr val="000000"/>
                </a:solidFill>
                <a:effectLst/>
                <a:latin typeface="+mn-lt"/>
                <a:ea typeface="KaiTi" panose="02010609060101010101" pitchFamily="49" charset="-122"/>
                <a:cs typeface="+mn-lt"/>
              </a:rPr>
              <a:t>When we turn to the other side of the argument, there are two major points to make in </a:t>
            </a:r>
            <a:r>
              <a:rPr lang="en-US" sz="2200" kern="100" dirty="0" err="1">
                <a:solidFill>
                  <a:srgbClr val="000000"/>
                </a:solidFill>
                <a:effectLst/>
                <a:latin typeface="+mn-lt"/>
                <a:ea typeface="KaiTi" panose="02010609060101010101" pitchFamily="49" charset="-122"/>
                <a:cs typeface="+mn-lt"/>
              </a:rPr>
              <a:t>favour</a:t>
            </a:r>
            <a:r>
              <a:rPr lang="en-US" sz="2200" kern="100" dirty="0">
                <a:solidFill>
                  <a:srgbClr val="000000"/>
                </a:solidFill>
                <a:effectLst/>
                <a:latin typeface="+mn-lt"/>
                <a:ea typeface="KaiTi" panose="02010609060101010101" pitchFamily="49" charset="-122"/>
                <a:cs typeface="+mn-lt"/>
              </a:rPr>
              <a:t> of this process. The first of these is that the more we share habits, products and services, the better we understand each other and </a:t>
            </a:r>
            <a:r>
              <a:rPr lang="en-US" sz="2200" kern="100" dirty="0">
                <a:solidFill>
                  <a:schemeClr val="tx1"/>
                </a:solidFill>
                <a:effectLst/>
                <a:latin typeface="+mn-lt"/>
                <a:ea typeface="KaiTi" panose="02010609060101010101" pitchFamily="49" charset="-122"/>
                <a:cs typeface="+mn-lt"/>
              </a:rPr>
              <a:t>this reduces prejudice against other nations.</a:t>
            </a:r>
            <a:r>
              <a:rPr lang="en-US" sz="2200" b="1" kern="100" dirty="0">
                <a:solidFill>
                  <a:srgbClr val="FF0000"/>
                </a:solidFill>
                <a:effectLst/>
                <a:latin typeface="+mn-lt"/>
                <a:ea typeface="KaiTi" panose="02010609060101010101" pitchFamily="49" charset="-122"/>
                <a:cs typeface="+mn-lt"/>
              </a:rPr>
              <a:t> </a:t>
            </a:r>
            <a:r>
              <a:rPr lang="en-US" sz="2200" kern="100" dirty="0">
                <a:solidFill>
                  <a:srgbClr val="000000"/>
                </a:solidFill>
                <a:effectLst/>
                <a:latin typeface="+mn-lt"/>
                <a:ea typeface="KaiTi" panose="02010609060101010101" pitchFamily="49" charset="-122"/>
                <a:cs typeface="+mn-lt"/>
              </a:rPr>
              <a:t>The other point relates to</a:t>
            </a:r>
            <a:r>
              <a:rPr lang="en-US" sz="2200" b="1" kern="100" dirty="0">
                <a:solidFill>
                  <a:srgbClr val="FF0000"/>
                </a:solidFill>
                <a:effectLst/>
                <a:latin typeface="+mn-lt"/>
                <a:ea typeface="KaiTi" panose="02010609060101010101" pitchFamily="49" charset="-122"/>
                <a:cs typeface="+mn-lt"/>
              </a:rPr>
              <a:t> </a:t>
            </a:r>
            <a:r>
              <a:rPr lang="en-US" sz="2200" kern="100" dirty="0">
                <a:solidFill>
                  <a:schemeClr val="tx1"/>
                </a:solidFill>
                <a:effectLst/>
                <a:latin typeface="+mn-lt"/>
                <a:ea typeface="KaiTi" panose="02010609060101010101" pitchFamily="49" charset="-122"/>
                <a:cs typeface="+mn-lt"/>
              </a:rPr>
              <a:t>modernity</a:t>
            </a:r>
            <a:r>
              <a:rPr lang="en-US" sz="2200" kern="100" dirty="0">
                <a:solidFill>
                  <a:srgbClr val="000000"/>
                </a:solidFill>
                <a:effectLst/>
                <a:latin typeface="+mn-lt"/>
                <a:ea typeface="KaiTi" panose="02010609060101010101" pitchFamily="49" charset="-122"/>
                <a:cs typeface="+mn-lt"/>
              </a:rPr>
              <a:t>. It is a sign of progress in a society that people no longer are restricted to brands and advertisements from their own society but are able to access more international goods. If they were unable to drink Coca Cola or wear Nike, that would mean their society was not part of the international community.</a:t>
            </a:r>
            <a:endParaRPr lang="en-US" sz="2200" kern="100" dirty="0">
              <a:effectLst/>
              <a:latin typeface="+mn-lt"/>
              <a:ea typeface="KaiTi" panose="02010609060101010101" pitchFamily="49" charset="-122"/>
              <a:cs typeface="+mn-lt"/>
            </a:endParaRPr>
          </a:p>
        </p:txBody>
      </p:sp>
      <p:sp>
        <p:nvSpPr>
          <p:cNvPr id="2" name="TextBox 2"/>
          <p:cNvSpPr txBox="1"/>
          <p:nvPr/>
        </p:nvSpPr>
        <p:spPr>
          <a:xfrm>
            <a:off x="167702" y="4339926"/>
            <a:ext cx="11302584" cy="1783715"/>
          </a:xfrm>
          <a:prstGeom prst="rect">
            <a:avLst/>
          </a:prstGeom>
          <a:noFill/>
        </p:spPr>
        <p:txBody>
          <a:bodyPr wrap="square">
            <a:spAutoFit/>
          </a:bodyPr>
          <a:lstStyle/>
          <a:p>
            <a:pPr algn="just">
              <a:lnSpc>
                <a:spcPct val="100000"/>
              </a:lnSpc>
            </a:pPr>
            <a:r>
              <a:rPr lang="zh-CN" sz="2200" b="1" kern="100" dirty="0">
                <a:solidFill>
                  <a:srgbClr val="FF0000"/>
                </a:solidFill>
                <a:effectLst/>
                <a:latin typeface="+mn-lt"/>
                <a:ea typeface="KaiTi" panose="02010609060101010101" pitchFamily="49" charset="-122"/>
                <a:cs typeface="+mn-lt"/>
              </a:rPr>
              <a:t>主体段二：有好处</a:t>
            </a:r>
            <a:r>
              <a:rPr lang="en-US" sz="2200" b="1" kern="100" dirty="0">
                <a:solidFill>
                  <a:srgbClr val="FF0000"/>
                </a:solidFill>
                <a:effectLst/>
                <a:latin typeface="+mn-lt"/>
                <a:ea typeface="KaiTi" panose="02010609060101010101" pitchFamily="49" charset="-122"/>
                <a:cs typeface="+mn-lt"/>
              </a:rPr>
              <a:t>+</a:t>
            </a:r>
            <a:r>
              <a:rPr lang="zh-CN" sz="2200" b="1" kern="100" dirty="0">
                <a:solidFill>
                  <a:srgbClr val="FF0000"/>
                </a:solidFill>
                <a:effectLst/>
                <a:latin typeface="+mn-lt"/>
                <a:ea typeface="KaiTi" panose="02010609060101010101" pitchFamily="49" charset="-122"/>
                <a:cs typeface="+mn-lt"/>
              </a:rPr>
              <a:t>好处</a:t>
            </a:r>
            <a:r>
              <a:rPr lang="en-US" sz="2200" b="1" kern="100" dirty="0">
                <a:solidFill>
                  <a:srgbClr val="FF0000"/>
                </a:solidFill>
                <a:effectLst/>
                <a:latin typeface="+mn-lt"/>
                <a:ea typeface="KaiTi" panose="02010609060101010101" pitchFamily="49" charset="-122"/>
                <a:cs typeface="+mn-lt"/>
              </a:rPr>
              <a:t>1+</a:t>
            </a:r>
            <a:r>
              <a:rPr lang="zh-CN" sz="2200" b="1" kern="100" dirty="0">
                <a:solidFill>
                  <a:srgbClr val="FF0000"/>
                </a:solidFill>
                <a:effectLst/>
                <a:latin typeface="+mn-lt"/>
                <a:ea typeface="KaiTi" panose="02010609060101010101" pitchFamily="49" charset="-122"/>
                <a:cs typeface="+mn-lt"/>
              </a:rPr>
              <a:t>好处</a:t>
            </a:r>
            <a:r>
              <a:rPr lang="en-US" sz="2200" b="1" kern="100" dirty="0">
                <a:solidFill>
                  <a:srgbClr val="FF0000"/>
                </a:solidFill>
                <a:effectLst/>
                <a:latin typeface="+mn-lt"/>
                <a:ea typeface="KaiTi" panose="02010609060101010101" pitchFamily="49" charset="-122"/>
                <a:cs typeface="+mn-lt"/>
              </a:rPr>
              <a:t>1</a:t>
            </a:r>
            <a:r>
              <a:rPr lang="zh-CN" sz="2200" b="1" kern="100" dirty="0">
                <a:solidFill>
                  <a:srgbClr val="FF0000"/>
                </a:solidFill>
                <a:effectLst/>
                <a:latin typeface="+mn-lt"/>
                <a:ea typeface="KaiTi" panose="02010609060101010101" pitchFamily="49" charset="-122"/>
                <a:cs typeface="+mn-lt"/>
              </a:rPr>
              <a:t>论证</a:t>
            </a:r>
            <a:r>
              <a:rPr lang="en-US" sz="2200" b="1" kern="100" dirty="0">
                <a:solidFill>
                  <a:srgbClr val="FF0000"/>
                </a:solidFill>
                <a:effectLst/>
                <a:latin typeface="+mn-lt"/>
                <a:ea typeface="KaiTi" panose="02010609060101010101" pitchFamily="49" charset="-122"/>
                <a:cs typeface="+mn-lt"/>
              </a:rPr>
              <a:t>+</a:t>
            </a:r>
            <a:r>
              <a:rPr lang="zh-CN" sz="2200" b="1" kern="100" dirty="0">
                <a:solidFill>
                  <a:srgbClr val="FF0000"/>
                </a:solidFill>
                <a:effectLst/>
                <a:latin typeface="+mn-lt"/>
                <a:ea typeface="KaiTi" panose="02010609060101010101" pitchFamily="49" charset="-122"/>
                <a:cs typeface="+mn-lt"/>
              </a:rPr>
              <a:t>好处</a:t>
            </a:r>
            <a:r>
              <a:rPr lang="en-US" sz="2200" b="1" kern="100" dirty="0">
                <a:solidFill>
                  <a:srgbClr val="FF0000"/>
                </a:solidFill>
                <a:effectLst/>
                <a:latin typeface="+mn-lt"/>
                <a:ea typeface="KaiTi" panose="02010609060101010101" pitchFamily="49" charset="-122"/>
                <a:cs typeface="+mn-lt"/>
              </a:rPr>
              <a:t>2+</a:t>
            </a:r>
            <a:r>
              <a:rPr lang="zh-CN" sz="2200" b="1" kern="100" dirty="0">
                <a:solidFill>
                  <a:srgbClr val="FF0000"/>
                </a:solidFill>
                <a:effectLst/>
                <a:latin typeface="+mn-lt"/>
                <a:ea typeface="KaiTi" panose="02010609060101010101" pitchFamily="49" charset="-122"/>
                <a:cs typeface="+mn-lt"/>
              </a:rPr>
              <a:t>好处</a:t>
            </a:r>
            <a:r>
              <a:rPr lang="en-US" sz="2200" b="1" kern="100" dirty="0">
                <a:solidFill>
                  <a:srgbClr val="FF0000"/>
                </a:solidFill>
                <a:effectLst/>
                <a:latin typeface="+mn-lt"/>
                <a:ea typeface="KaiTi" panose="02010609060101010101" pitchFamily="49" charset="-122"/>
                <a:cs typeface="+mn-lt"/>
              </a:rPr>
              <a:t>2</a:t>
            </a:r>
            <a:r>
              <a:rPr lang="zh-CN" sz="2200" b="1" kern="100" dirty="0">
                <a:solidFill>
                  <a:srgbClr val="FF0000"/>
                </a:solidFill>
                <a:effectLst/>
                <a:latin typeface="+mn-lt"/>
                <a:ea typeface="KaiTi" panose="02010609060101010101" pitchFamily="49" charset="-122"/>
                <a:cs typeface="+mn-lt"/>
              </a:rPr>
              <a:t>论证</a:t>
            </a:r>
            <a:endParaRPr lang="en-US" altLang="zh-CN" sz="2200" b="1" kern="100" dirty="0">
              <a:solidFill>
                <a:srgbClr val="FF0000"/>
              </a:solidFill>
              <a:effectLst/>
              <a:latin typeface="+mn-lt"/>
              <a:ea typeface="KaiTi" panose="02010609060101010101" pitchFamily="49" charset="-122"/>
              <a:cs typeface="+mn-lt"/>
            </a:endParaRPr>
          </a:p>
          <a:p>
            <a:pPr algn="just">
              <a:lnSpc>
                <a:spcPct val="100000"/>
              </a:lnSpc>
            </a:pPr>
            <a:r>
              <a:rPr lang="en-US" sz="2200" kern="0" dirty="0">
                <a:solidFill>
                  <a:srgbClr val="000000"/>
                </a:solidFill>
                <a:effectLst/>
                <a:latin typeface="+mn-lt"/>
                <a:ea typeface="宋体" pitchFamily="2" charset="-122"/>
                <a:cs typeface="+mn-lt"/>
              </a:rPr>
              <a:t>When we turn to the other side of the argument, there are two major points to make in </a:t>
            </a:r>
            <a:r>
              <a:rPr lang="en-US" sz="2200" kern="0" dirty="0" err="1">
                <a:solidFill>
                  <a:srgbClr val="000000"/>
                </a:solidFill>
                <a:effectLst/>
                <a:latin typeface="+mn-lt"/>
                <a:ea typeface="宋体" pitchFamily="2" charset="-122"/>
                <a:cs typeface="+mn-lt"/>
              </a:rPr>
              <a:t>favour</a:t>
            </a:r>
            <a:r>
              <a:rPr lang="en-US" sz="2200" kern="0" dirty="0">
                <a:solidFill>
                  <a:srgbClr val="000000"/>
                </a:solidFill>
                <a:effectLst/>
                <a:latin typeface="+mn-lt"/>
                <a:ea typeface="宋体" pitchFamily="2" charset="-122"/>
                <a:cs typeface="+mn-lt"/>
              </a:rPr>
              <a:t> of this process. </a:t>
            </a:r>
            <a:endParaRPr lang="en-US" sz="2200" kern="0" dirty="0">
              <a:solidFill>
                <a:srgbClr val="000000"/>
              </a:solidFill>
              <a:effectLst/>
              <a:latin typeface="+mn-lt"/>
              <a:ea typeface="宋体" pitchFamily="2" charset="-122"/>
              <a:cs typeface="+mn-lt"/>
            </a:endParaRPr>
          </a:p>
          <a:p>
            <a:pPr algn="just">
              <a:lnSpc>
                <a:spcPct val="100000"/>
              </a:lnSpc>
            </a:pPr>
            <a:r>
              <a:rPr lang="en-US" sz="2200" kern="0" dirty="0">
                <a:solidFill>
                  <a:srgbClr val="000000"/>
                </a:solidFill>
                <a:effectLst/>
                <a:latin typeface="+mn-lt"/>
                <a:ea typeface="宋体" pitchFamily="2" charset="-122"/>
                <a:cs typeface="+mn-lt"/>
              </a:rPr>
              <a:t>The first of these is that …. </a:t>
            </a:r>
            <a:endParaRPr lang="en-US" sz="2200" kern="0" dirty="0">
              <a:solidFill>
                <a:srgbClr val="000000"/>
              </a:solidFill>
              <a:effectLst/>
              <a:latin typeface="+mn-lt"/>
              <a:ea typeface="宋体" pitchFamily="2" charset="-122"/>
              <a:cs typeface="+mn-lt"/>
            </a:endParaRPr>
          </a:p>
          <a:p>
            <a:pPr algn="just">
              <a:lnSpc>
                <a:spcPct val="100000"/>
              </a:lnSpc>
            </a:pPr>
            <a:r>
              <a:rPr lang="en-US" sz="2200" kern="0" dirty="0">
                <a:solidFill>
                  <a:srgbClr val="000000"/>
                </a:solidFill>
                <a:effectLst/>
                <a:latin typeface="+mn-lt"/>
                <a:ea typeface="宋体" pitchFamily="2" charset="-122"/>
                <a:cs typeface="+mn-lt"/>
              </a:rPr>
              <a:t>The other point relates to …. </a:t>
            </a:r>
            <a:endParaRPr lang="en-US" sz="2200" kern="100" dirty="0">
              <a:effectLst/>
              <a:latin typeface="+mn-lt"/>
              <a:ea typeface="宋体" pitchFamily="2" charset="-122"/>
              <a:cs typeface="+mn-lt"/>
            </a:endParaRPr>
          </a:p>
        </p:txBody>
      </p:sp>
      <p:cxnSp>
        <p:nvCxnSpPr>
          <p:cNvPr id="20" name="直接连接符 19"/>
          <p:cNvCxnSpPr/>
          <p:nvPr/>
        </p:nvCxnSpPr>
        <p:spPr>
          <a:xfrm flipV="1">
            <a:off x="2212855" y="1772897"/>
            <a:ext cx="144016" cy="444741"/>
          </a:xfrm>
          <a:prstGeom prst="line">
            <a:avLst/>
          </a:prstGeom>
          <a:ln w="57150">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4" name="直接连接符 3"/>
          <p:cNvCxnSpPr/>
          <p:nvPr/>
        </p:nvCxnSpPr>
        <p:spPr>
          <a:xfrm flipV="1">
            <a:off x="11149845" y="2165327"/>
            <a:ext cx="144016" cy="444741"/>
          </a:xfrm>
          <a:prstGeom prst="line">
            <a:avLst/>
          </a:prstGeom>
          <a:ln w="57150">
            <a:solidFill>
              <a:srgbClr val="C00000"/>
            </a:solidFill>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250" fill="hold"/>
                                        <p:tgtEl>
                                          <p:spTgt spid="20"/>
                                        </p:tgtEl>
                                        <p:attrNameLst>
                                          <p:attrName>ppt_x</p:attrName>
                                        </p:attrNameLst>
                                      </p:cBhvr>
                                      <p:tavLst>
                                        <p:tav tm="0">
                                          <p:val>
                                            <p:strVal val="#ppt_x"/>
                                          </p:val>
                                        </p:tav>
                                        <p:tav tm="100000">
                                          <p:val>
                                            <p:strVal val="#ppt_x"/>
                                          </p:val>
                                        </p:tav>
                                      </p:tavLst>
                                    </p:anim>
                                    <p:anim calcmode="lin" valueType="num">
                                      <p:cBhvr additive="base">
                                        <p:cTn id="13" dur="25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250" fill="hold"/>
                                        <p:tgtEl>
                                          <p:spTgt spid="4"/>
                                        </p:tgtEl>
                                        <p:attrNameLst>
                                          <p:attrName>ppt_x</p:attrName>
                                        </p:attrNameLst>
                                      </p:cBhvr>
                                      <p:tavLst>
                                        <p:tav tm="0">
                                          <p:val>
                                            <p:strVal val="#ppt_x"/>
                                          </p:val>
                                        </p:tav>
                                        <p:tav tm="100000">
                                          <p:val>
                                            <p:strVal val="#ppt_x"/>
                                          </p:val>
                                        </p:tav>
                                      </p:tavLst>
                                    </p:anim>
                                    <p:anim calcmode="lin" valueType="num">
                                      <p:cBhvr additive="base">
                                        <p:cTn id="19" dur="25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blinds(horizontal)">
                                      <p:cBhvr>
                                        <p:cTn id="2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3584" y="924939"/>
            <a:ext cx="11452485" cy="2120900"/>
          </a:xfrm>
          <a:prstGeom prst="rect">
            <a:avLst/>
          </a:prstGeom>
          <a:noFill/>
        </p:spPr>
        <p:txBody>
          <a:bodyPr wrap="square">
            <a:spAutoFit/>
          </a:bodyPr>
          <a:lstStyle/>
          <a:p>
            <a:pPr algn="just">
              <a:lnSpc>
                <a:spcPct val="120000"/>
              </a:lnSpc>
            </a:pPr>
            <a:r>
              <a:rPr lang="zh-CN" sz="2200" kern="100" dirty="0">
                <a:solidFill>
                  <a:srgbClr val="000000"/>
                </a:solidFill>
                <a:effectLst/>
                <a:latin typeface="+mn-lt"/>
                <a:ea typeface="KaiTi" panose="02010609060101010101" pitchFamily="49" charset="-122"/>
                <a:cs typeface="+mn-lt"/>
              </a:rPr>
              <a:t>（结尾段）</a:t>
            </a:r>
            <a:endParaRPr lang="en-US" altLang="zh-CN" sz="2200" kern="100" dirty="0">
              <a:solidFill>
                <a:srgbClr val="000000"/>
              </a:solidFill>
              <a:effectLst/>
              <a:latin typeface="+mn-lt"/>
              <a:ea typeface="KaiTi" panose="02010609060101010101" pitchFamily="49" charset="-122"/>
              <a:cs typeface="+mn-lt"/>
            </a:endParaRPr>
          </a:p>
          <a:p>
            <a:pPr algn="just">
              <a:lnSpc>
                <a:spcPct val="120000"/>
              </a:lnSpc>
            </a:pPr>
            <a:r>
              <a:rPr lang="en-US" sz="2200" kern="100" dirty="0">
                <a:solidFill>
                  <a:srgbClr val="000000"/>
                </a:solidFill>
                <a:effectLst/>
                <a:latin typeface="+mn-lt"/>
                <a:ea typeface="宋体" pitchFamily="2" charset="-122"/>
                <a:cs typeface="+mn-lt"/>
              </a:rPr>
              <a:t>In conclusion, I understand the point of view of people who worry about cultural </a:t>
            </a:r>
            <a:r>
              <a:rPr lang="en-US" sz="2200" kern="100" dirty="0" err="1">
                <a:solidFill>
                  <a:srgbClr val="000000"/>
                </a:solidFill>
                <a:effectLst/>
                <a:latin typeface="+mn-lt"/>
                <a:ea typeface="宋体" pitchFamily="2" charset="-122"/>
                <a:cs typeface="+mn-lt"/>
              </a:rPr>
              <a:t>globalisation</a:t>
            </a:r>
            <a:r>
              <a:rPr lang="en-US" sz="2200" kern="100" dirty="0">
                <a:solidFill>
                  <a:srgbClr val="000000"/>
                </a:solidFill>
                <a:effectLst/>
                <a:latin typeface="+mn-lt"/>
                <a:ea typeface="宋体" pitchFamily="2" charset="-122"/>
                <a:cs typeface="+mn-lt"/>
              </a:rPr>
              <a:t> because it is a threat to national traditions. However, this is outweighed by its positive impact on international understanding and the fact that it represents progress within a society.</a:t>
            </a:r>
            <a:endParaRPr lang="en-US" sz="2200" kern="100" dirty="0">
              <a:effectLst/>
              <a:latin typeface="+mn-lt"/>
              <a:ea typeface="宋体" pitchFamily="2" charset="-122"/>
              <a:cs typeface="+mn-lt"/>
            </a:endParaRPr>
          </a:p>
        </p:txBody>
      </p:sp>
      <p:sp>
        <p:nvSpPr>
          <p:cNvPr id="2" name="TextBox 2"/>
          <p:cNvSpPr txBox="1"/>
          <p:nvPr/>
        </p:nvSpPr>
        <p:spPr>
          <a:xfrm>
            <a:off x="253427" y="3527761"/>
            <a:ext cx="11302584" cy="1207135"/>
          </a:xfrm>
          <a:prstGeom prst="rect">
            <a:avLst/>
          </a:prstGeom>
          <a:noFill/>
        </p:spPr>
        <p:txBody>
          <a:bodyPr wrap="square">
            <a:spAutoFit/>
          </a:bodyPr>
          <a:lstStyle/>
          <a:p>
            <a:pPr algn="just">
              <a:lnSpc>
                <a:spcPct val="110000"/>
              </a:lnSpc>
            </a:pPr>
            <a:r>
              <a:rPr lang="zh-CN" sz="2200" b="1" kern="0" dirty="0">
                <a:solidFill>
                  <a:srgbClr val="FF0000"/>
                </a:solidFill>
                <a:effectLst/>
                <a:latin typeface="+mn-lt"/>
                <a:ea typeface="KaiTi" panose="02010609060101010101" pitchFamily="49" charset="-122"/>
                <a:cs typeface="+mn-lt"/>
              </a:rPr>
              <a:t>结尾段：虽然理解对方观点，但是仍然认为利大于弊，并再次重申好处</a:t>
            </a:r>
            <a:endParaRPr lang="en-US" altLang="zh-CN" sz="2200" b="1" kern="0" dirty="0">
              <a:solidFill>
                <a:srgbClr val="FF0000"/>
              </a:solidFill>
              <a:effectLst/>
              <a:latin typeface="+mn-lt"/>
              <a:ea typeface="KaiTi" panose="02010609060101010101" pitchFamily="49" charset="-122"/>
              <a:cs typeface="+mn-lt"/>
            </a:endParaRPr>
          </a:p>
          <a:p>
            <a:pPr algn="just">
              <a:lnSpc>
                <a:spcPct val="110000"/>
              </a:lnSpc>
            </a:pPr>
            <a:r>
              <a:rPr lang="en-US" sz="2200" kern="0" dirty="0">
                <a:solidFill>
                  <a:srgbClr val="000000"/>
                </a:solidFill>
                <a:effectLst/>
                <a:latin typeface="+mn-lt"/>
                <a:ea typeface="宋体" pitchFamily="2" charset="-122"/>
                <a:cs typeface="+mn-lt"/>
              </a:rPr>
              <a:t>In conclusion, I understand the point of view of people who worry about … </a:t>
            </a:r>
            <a:endParaRPr lang="en-US" sz="2200" kern="0" dirty="0">
              <a:solidFill>
                <a:srgbClr val="000000"/>
              </a:solidFill>
              <a:effectLst/>
              <a:latin typeface="+mn-lt"/>
              <a:ea typeface="宋体" pitchFamily="2" charset="-122"/>
              <a:cs typeface="+mn-lt"/>
            </a:endParaRPr>
          </a:p>
          <a:p>
            <a:pPr algn="just">
              <a:lnSpc>
                <a:spcPct val="110000"/>
              </a:lnSpc>
            </a:pPr>
            <a:r>
              <a:rPr lang="en-US" sz="2200" kern="0" dirty="0">
                <a:solidFill>
                  <a:srgbClr val="000000"/>
                </a:solidFill>
                <a:effectLst/>
                <a:latin typeface="+mn-lt"/>
                <a:ea typeface="宋体" pitchFamily="2" charset="-122"/>
                <a:cs typeface="+mn-lt"/>
              </a:rPr>
              <a:t>However, this is outweighed by its positive impact on … and the fact that …. </a:t>
            </a:r>
            <a:endParaRPr lang="en-US" sz="2200" kern="100" dirty="0">
              <a:effectLst/>
              <a:latin typeface="+mn-lt"/>
              <a:ea typeface="宋体" pitchFamily="2" charset="-122"/>
              <a:cs typeface="+mn-lt"/>
            </a:endParaRPr>
          </a:p>
        </p:txBody>
      </p:sp>
      <p:cxnSp>
        <p:nvCxnSpPr>
          <p:cNvPr id="20" name="直接连接符 19"/>
          <p:cNvCxnSpPr/>
          <p:nvPr/>
        </p:nvCxnSpPr>
        <p:spPr>
          <a:xfrm flipV="1">
            <a:off x="7261740" y="1763372"/>
            <a:ext cx="144016" cy="444741"/>
          </a:xfrm>
          <a:prstGeom prst="line">
            <a:avLst/>
          </a:prstGeom>
          <a:ln w="57150">
            <a:solidFill>
              <a:srgbClr val="C00000"/>
            </a:solidFill>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250" fill="hold"/>
                                        <p:tgtEl>
                                          <p:spTgt spid="20"/>
                                        </p:tgtEl>
                                        <p:attrNameLst>
                                          <p:attrName>ppt_x</p:attrName>
                                        </p:attrNameLst>
                                      </p:cBhvr>
                                      <p:tavLst>
                                        <p:tav tm="0">
                                          <p:val>
                                            <p:strVal val="#ppt_x"/>
                                          </p:val>
                                        </p:tav>
                                        <p:tav tm="100000">
                                          <p:val>
                                            <p:strVal val="#ppt_x"/>
                                          </p:val>
                                        </p:tav>
                                      </p:tavLst>
                                    </p:anim>
                                    <p:anim calcmode="lin" valueType="num">
                                      <p:cBhvr additive="base">
                                        <p:cTn id="13" dur="25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linds(horizontal)">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4852" y="365461"/>
            <a:ext cx="11302584" cy="5785485"/>
          </a:xfrm>
          <a:prstGeom prst="rect">
            <a:avLst/>
          </a:prstGeom>
          <a:noFill/>
        </p:spPr>
        <p:txBody>
          <a:bodyPr wrap="square">
            <a:spAutoFit/>
          </a:bodyPr>
          <a:lstStyle/>
          <a:p>
            <a:pPr algn="just">
              <a:lnSpc>
                <a:spcPts val="1200"/>
              </a:lnSpc>
            </a:pPr>
            <a:endParaRPr lang="en-US" altLang="zh-CN" kern="0" dirty="0">
              <a:solidFill>
                <a:srgbClr val="000000"/>
              </a:solidFill>
              <a:effectLst/>
              <a:latin typeface="+mn-lt"/>
              <a:ea typeface="微软雅黑" panose="020B0503020204020204" pitchFamily="34" charset="-122"/>
              <a:cs typeface="+mn-lt"/>
            </a:endParaRPr>
          </a:p>
          <a:p>
            <a:pPr algn="just">
              <a:lnSpc>
                <a:spcPct val="150000"/>
              </a:lnSpc>
            </a:pPr>
            <a:r>
              <a:rPr lang="zh-CN" sz="1600" b="1" kern="0" dirty="0">
                <a:solidFill>
                  <a:srgbClr val="FF0000"/>
                </a:solidFill>
                <a:effectLst/>
                <a:latin typeface="微软雅黑" charset="0"/>
                <a:ea typeface="微软雅黑" charset="0"/>
                <a:cs typeface="微软雅黑" charset="0"/>
              </a:rPr>
              <a:t>首段：背景</a:t>
            </a:r>
            <a:r>
              <a:rPr lang="en-US" sz="1600" b="1" kern="0" dirty="0">
                <a:solidFill>
                  <a:srgbClr val="FF0000"/>
                </a:solidFill>
                <a:effectLst/>
                <a:latin typeface="微软雅黑" charset="0"/>
                <a:ea typeface="微软雅黑" charset="0"/>
                <a:cs typeface="微软雅黑" charset="0"/>
              </a:rPr>
              <a:t>+</a:t>
            </a:r>
            <a:r>
              <a:rPr lang="zh-CN" sz="1600" b="1" kern="0" dirty="0">
                <a:solidFill>
                  <a:srgbClr val="FF0000"/>
                </a:solidFill>
                <a:effectLst/>
                <a:latin typeface="微软雅黑" charset="0"/>
                <a:ea typeface="微软雅黑" charset="0"/>
                <a:cs typeface="微软雅黑" charset="0"/>
              </a:rPr>
              <a:t>引出话题</a:t>
            </a:r>
            <a:r>
              <a:rPr lang="en-US" sz="1600" b="1" kern="0" dirty="0">
                <a:solidFill>
                  <a:srgbClr val="FF0000"/>
                </a:solidFill>
                <a:effectLst/>
                <a:latin typeface="微软雅黑" charset="0"/>
                <a:ea typeface="微软雅黑" charset="0"/>
                <a:cs typeface="微软雅黑" charset="0"/>
              </a:rPr>
              <a:t>+</a:t>
            </a:r>
            <a:r>
              <a:rPr lang="zh-CN" sz="1600" b="1" kern="0" dirty="0">
                <a:solidFill>
                  <a:srgbClr val="FF0000"/>
                </a:solidFill>
                <a:effectLst/>
                <a:latin typeface="微软雅黑" charset="0"/>
                <a:ea typeface="微软雅黑" charset="0"/>
                <a:cs typeface="微软雅黑" charset="0"/>
              </a:rPr>
              <a:t>自己的观点（利大于弊）</a:t>
            </a:r>
            <a:endParaRPr lang="en-US" altLang="zh-CN" sz="1600" b="1" kern="0" dirty="0">
              <a:solidFill>
                <a:srgbClr val="FF0000"/>
              </a:solidFill>
              <a:effectLst/>
              <a:latin typeface="+mn-lt"/>
              <a:ea typeface="KaiTi" panose="02010609060101010101" pitchFamily="49" charset="-122"/>
              <a:cs typeface="+mn-lt"/>
            </a:endParaRPr>
          </a:p>
          <a:p>
            <a:pPr algn="just">
              <a:lnSpc>
                <a:spcPct val="150000"/>
              </a:lnSpc>
            </a:pPr>
            <a:r>
              <a:rPr lang="en-US" sz="1600" kern="0" dirty="0">
                <a:solidFill>
                  <a:srgbClr val="000000"/>
                </a:solidFill>
                <a:effectLst/>
                <a:latin typeface="+mn-lt"/>
                <a:ea typeface="宋体" pitchFamily="2" charset="-122"/>
                <a:cs typeface="+mn-lt"/>
              </a:rPr>
              <a:t>It is undoubtedly the case that …. One of the effects of this is that increasingly people in all corners of the world .... My view is that this is largely a beneficial process. (</a:t>
            </a:r>
            <a:r>
              <a:rPr lang="zh-CN" sz="1600" kern="0" dirty="0">
                <a:solidFill>
                  <a:srgbClr val="FF0000"/>
                </a:solidFill>
                <a:effectLst/>
                <a:latin typeface="+mn-lt"/>
                <a:ea typeface="KaiTi" panose="02010609060101010101" pitchFamily="49" charset="-122"/>
                <a:cs typeface="+mn-lt"/>
              </a:rPr>
              <a:t>反义词</a:t>
            </a:r>
            <a:r>
              <a:rPr lang="en-US" sz="1600" kern="0" dirty="0">
                <a:solidFill>
                  <a:srgbClr val="000000"/>
                </a:solidFill>
                <a:effectLst/>
                <a:latin typeface="+mn-lt"/>
                <a:ea typeface="宋体" pitchFamily="2" charset="-122"/>
                <a:cs typeface="+mn-lt"/>
              </a:rPr>
              <a:t>beneficial &amp; detrimental/harmful)</a:t>
            </a:r>
            <a:endParaRPr lang="en-US" sz="1600" kern="0" dirty="0">
              <a:solidFill>
                <a:srgbClr val="000000"/>
              </a:solidFill>
              <a:effectLst/>
              <a:latin typeface="+mn-lt"/>
              <a:ea typeface="宋体" pitchFamily="2" charset="-122"/>
              <a:cs typeface="+mn-lt"/>
            </a:endParaRPr>
          </a:p>
          <a:p>
            <a:pPr algn="just">
              <a:lnSpc>
                <a:spcPct val="150000"/>
              </a:lnSpc>
            </a:pPr>
            <a:endParaRPr lang="en-US" sz="1600" kern="0" dirty="0">
              <a:solidFill>
                <a:srgbClr val="000000"/>
              </a:solidFill>
              <a:effectLst/>
              <a:latin typeface="+mn-lt"/>
              <a:ea typeface="宋体" pitchFamily="2" charset="-122"/>
              <a:cs typeface="+mn-lt"/>
            </a:endParaRPr>
          </a:p>
          <a:p>
            <a:pPr algn="just">
              <a:lnSpc>
                <a:spcPct val="150000"/>
              </a:lnSpc>
            </a:pPr>
            <a:r>
              <a:rPr lang="zh-CN" sz="1600" b="1" kern="0" dirty="0">
                <a:solidFill>
                  <a:srgbClr val="FF0000"/>
                </a:solidFill>
                <a:effectLst/>
                <a:latin typeface="微软雅黑" charset="0"/>
                <a:ea typeface="微软雅黑" charset="0"/>
                <a:cs typeface="微软雅黑" charset="0"/>
              </a:rPr>
              <a:t>主体段一：有坏处，但是坏处不大</a:t>
            </a:r>
            <a:r>
              <a:rPr lang="en-US" sz="1600" b="1" kern="0" dirty="0">
                <a:solidFill>
                  <a:srgbClr val="FF0000"/>
                </a:solidFill>
                <a:effectLst/>
                <a:latin typeface="微软雅黑" charset="0"/>
                <a:ea typeface="微软雅黑" charset="0"/>
                <a:cs typeface="微软雅黑" charset="0"/>
              </a:rPr>
              <a:t>+</a:t>
            </a:r>
            <a:r>
              <a:rPr lang="zh-CN" sz="1600" b="1" kern="0" dirty="0">
                <a:solidFill>
                  <a:srgbClr val="FF0000"/>
                </a:solidFill>
                <a:effectLst/>
                <a:latin typeface="微软雅黑" charset="0"/>
                <a:ea typeface="微软雅黑" charset="0"/>
                <a:cs typeface="微软雅黑" charset="0"/>
              </a:rPr>
              <a:t>对“坏处”进行论证</a:t>
            </a:r>
            <a:r>
              <a:rPr lang="en-US" sz="1600" b="1" kern="0" dirty="0">
                <a:solidFill>
                  <a:srgbClr val="FF0000"/>
                </a:solidFill>
                <a:effectLst/>
                <a:latin typeface="微软雅黑" charset="0"/>
                <a:ea typeface="微软雅黑" charset="0"/>
                <a:cs typeface="微软雅黑" charset="0"/>
              </a:rPr>
              <a:t>+</a:t>
            </a:r>
            <a:r>
              <a:rPr lang="zh-CN" sz="1600" b="1" kern="0" dirty="0">
                <a:solidFill>
                  <a:srgbClr val="FF0000"/>
                </a:solidFill>
                <a:effectLst/>
                <a:latin typeface="微软雅黑" charset="0"/>
                <a:ea typeface="微软雅黑" charset="0"/>
                <a:cs typeface="微软雅黑" charset="0"/>
              </a:rPr>
              <a:t>对“坏处不大”进行论证</a:t>
            </a:r>
            <a:endParaRPr lang="en-US" sz="1600" b="1" kern="100" dirty="0">
              <a:solidFill>
                <a:srgbClr val="FF0000"/>
              </a:solidFill>
              <a:effectLst/>
              <a:latin typeface="+mn-lt"/>
              <a:ea typeface="KaiTi" panose="02010609060101010101" pitchFamily="49" charset="-122"/>
              <a:cs typeface="+mn-lt"/>
            </a:endParaRPr>
          </a:p>
          <a:p>
            <a:pPr algn="just">
              <a:lnSpc>
                <a:spcPct val="150000"/>
              </a:lnSpc>
            </a:pPr>
            <a:r>
              <a:rPr lang="en-US" sz="1600" kern="100" dirty="0">
                <a:solidFill>
                  <a:srgbClr val="000000"/>
                </a:solidFill>
                <a:effectLst/>
                <a:latin typeface="+mn-lt"/>
                <a:ea typeface="宋体" pitchFamily="2" charset="-122"/>
                <a:cs typeface="+mn-lt"/>
              </a:rPr>
              <a:t>The first point to make is that there are some downsides to </a:t>
            </a:r>
            <a:r>
              <a:rPr lang="en-US" sz="1600" kern="100" dirty="0" err="1">
                <a:solidFill>
                  <a:srgbClr val="000000"/>
                </a:solidFill>
                <a:effectLst/>
                <a:latin typeface="+mn-lt"/>
                <a:ea typeface="宋体" pitchFamily="2" charset="-122"/>
                <a:cs typeface="+mn-lt"/>
              </a:rPr>
              <a:t>sth</a:t>
            </a:r>
            <a:r>
              <a:rPr lang="en-US" sz="1600" kern="100" dirty="0">
                <a:solidFill>
                  <a:srgbClr val="000000"/>
                </a:solidFill>
                <a:effectLst/>
                <a:latin typeface="+mn-lt"/>
                <a:ea typeface="宋体" pitchFamily="2" charset="-122"/>
                <a:cs typeface="+mn-lt"/>
              </a:rPr>
              <a:t>., but these are relatively minor. The most significant of these disadvantages is that …. Typically, however, this only affects …. </a:t>
            </a:r>
            <a:endParaRPr lang="en-US" sz="1600" kern="100" dirty="0">
              <a:solidFill>
                <a:srgbClr val="000000"/>
              </a:solidFill>
              <a:effectLst/>
              <a:latin typeface="+mn-lt"/>
              <a:ea typeface="宋体" pitchFamily="2" charset="-122"/>
              <a:cs typeface="+mn-lt"/>
            </a:endParaRPr>
          </a:p>
          <a:p>
            <a:pPr algn="just">
              <a:lnSpc>
                <a:spcPct val="150000"/>
              </a:lnSpc>
            </a:pPr>
            <a:endParaRPr lang="en-US" sz="1600" kern="100" dirty="0">
              <a:solidFill>
                <a:srgbClr val="000000"/>
              </a:solidFill>
              <a:effectLst/>
              <a:latin typeface="+mn-lt"/>
              <a:ea typeface="宋体" pitchFamily="2" charset="-122"/>
              <a:cs typeface="+mn-lt"/>
            </a:endParaRPr>
          </a:p>
          <a:p>
            <a:pPr algn="just">
              <a:lnSpc>
                <a:spcPct val="150000"/>
              </a:lnSpc>
            </a:pPr>
            <a:r>
              <a:rPr lang="zh-CN" sz="1600" b="1" kern="100" dirty="0">
                <a:solidFill>
                  <a:srgbClr val="FF0000"/>
                </a:solidFill>
                <a:effectLst/>
                <a:latin typeface="微软雅黑" charset="0"/>
                <a:ea typeface="微软雅黑" charset="0"/>
                <a:cs typeface="微软雅黑" charset="0"/>
              </a:rPr>
              <a:t>主体段二：有好处</a:t>
            </a:r>
            <a:r>
              <a:rPr lang="en-US" sz="1600" b="1" kern="100" dirty="0">
                <a:solidFill>
                  <a:srgbClr val="FF0000"/>
                </a:solidFill>
                <a:effectLst/>
                <a:latin typeface="微软雅黑" charset="0"/>
                <a:ea typeface="微软雅黑" charset="0"/>
                <a:cs typeface="微软雅黑" charset="0"/>
              </a:rPr>
              <a:t>+</a:t>
            </a:r>
            <a:r>
              <a:rPr lang="zh-CN" sz="1600" b="1" kern="100" dirty="0">
                <a:solidFill>
                  <a:srgbClr val="FF0000"/>
                </a:solidFill>
                <a:effectLst/>
                <a:latin typeface="微软雅黑" charset="0"/>
                <a:ea typeface="微软雅黑" charset="0"/>
                <a:cs typeface="微软雅黑" charset="0"/>
              </a:rPr>
              <a:t>好处</a:t>
            </a:r>
            <a:r>
              <a:rPr lang="en-US" sz="1600" b="1" kern="100" dirty="0">
                <a:solidFill>
                  <a:srgbClr val="FF0000"/>
                </a:solidFill>
                <a:effectLst/>
                <a:latin typeface="微软雅黑" charset="0"/>
                <a:ea typeface="微软雅黑" charset="0"/>
                <a:cs typeface="微软雅黑" charset="0"/>
              </a:rPr>
              <a:t>1+</a:t>
            </a:r>
            <a:r>
              <a:rPr lang="zh-CN" sz="1600" b="1" kern="100" dirty="0">
                <a:solidFill>
                  <a:srgbClr val="FF0000"/>
                </a:solidFill>
                <a:effectLst/>
                <a:latin typeface="微软雅黑" charset="0"/>
                <a:ea typeface="微软雅黑" charset="0"/>
                <a:cs typeface="微软雅黑" charset="0"/>
              </a:rPr>
              <a:t>好处</a:t>
            </a:r>
            <a:r>
              <a:rPr lang="en-US" sz="1600" b="1" kern="100" dirty="0">
                <a:solidFill>
                  <a:srgbClr val="FF0000"/>
                </a:solidFill>
                <a:effectLst/>
                <a:latin typeface="微软雅黑" charset="0"/>
                <a:ea typeface="微软雅黑" charset="0"/>
                <a:cs typeface="微软雅黑" charset="0"/>
              </a:rPr>
              <a:t>1</a:t>
            </a:r>
            <a:r>
              <a:rPr lang="zh-CN" sz="1600" b="1" kern="100" dirty="0">
                <a:solidFill>
                  <a:srgbClr val="FF0000"/>
                </a:solidFill>
                <a:effectLst/>
                <a:latin typeface="微软雅黑" charset="0"/>
                <a:ea typeface="微软雅黑" charset="0"/>
                <a:cs typeface="微软雅黑" charset="0"/>
              </a:rPr>
              <a:t>论证</a:t>
            </a:r>
            <a:r>
              <a:rPr lang="en-US" sz="1600" b="1" kern="100" dirty="0">
                <a:solidFill>
                  <a:srgbClr val="FF0000"/>
                </a:solidFill>
                <a:effectLst/>
                <a:latin typeface="微软雅黑" charset="0"/>
                <a:ea typeface="微软雅黑" charset="0"/>
                <a:cs typeface="微软雅黑" charset="0"/>
              </a:rPr>
              <a:t>+</a:t>
            </a:r>
            <a:r>
              <a:rPr lang="zh-CN" sz="1600" b="1" kern="100" dirty="0">
                <a:solidFill>
                  <a:srgbClr val="FF0000"/>
                </a:solidFill>
                <a:effectLst/>
                <a:latin typeface="微软雅黑" charset="0"/>
                <a:ea typeface="微软雅黑" charset="0"/>
                <a:cs typeface="微软雅黑" charset="0"/>
              </a:rPr>
              <a:t>好处</a:t>
            </a:r>
            <a:r>
              <a:rPr lang="en-US" sz="1600" b="1" kern="100" dirty="0">
                <a:solidFill>
                  <a:srgbClr val="FF0000"/>
                </a:solidFill>
                <a:effectLst/>
                <a:latin typeface="微软雅黑" charset="0"/>
                <a:ea typeface="微软雅黑" charset="0"/>
                <a:cs typeface="微软雅黑" charset="0"/>
              </a:rPr>
              <a:t>2+</a:t>
            </a:r>
            <a:r>
              <a:rPr lang="zh-CN" sz="1600" b="1" kern="100" dirty="0">
                <a:solidFill>
                  <a:srgbClr val="FF0000"/>
                </a:solidFill>
                <a:effectLst/>
                <a:latin typeface="微软雅黑" charset="0"/>
                <a:ea typeface="微软雅黑" charset="0"/>
                <a:cs typeface="微软雅黑" charset="0"/>
              </a:rPr>
              <a:t>好处</a:t>
            </a:r>
            <a:r>
              <a:rPr lang="en-US" sz="1600" b="1" kern="100" dirty="0">
                <a:solidFill>
                  <a:srgbClr val="FF0000"/>
                </a:solidFill>
                <a:effectLst/>
                <a:latin typeface="微软雅黑" charset="0"/>
                <a:ea typeface="微软雅黑" charset="0"/>
                <a:cs typeface="微软雅黑" charset="0"/>
              </a:rPr>
              <a:t>2</a:t>
            </a:r>
            <a:r>
              <a:rPr lang="zh-CN" sz="1600" b="1" kern="100" dirty="0">
                <a:solidFill>
                  <a:srgbClr val="FF0000"/>
                </a:solidFill>
                <a:effectLst/>
                <a:latin typeface="微软雅黑" charset="0"/>
                <a:ea typeface="微软雅黑" charset="0"/>
                <a:cs typeface="微软雅黑" charset="0"/>
              </a:rPr>
              <a:t>论证</a:t>
            </a:r>
            <a:endParaRPr lang="en-US" altLang="zh-CN" sz="1600" b="1" kern="100" dirty="0">
              <a:solidFill>
                <a:srgbClr val="FF0000"/>
              </a:solidFill>
              <a:effectLst/>
              <a:latin typeface="+mn-lt"/>
              <a:ea typeface="KaiTi" panose="02010609060101010101" pitchFamily="49" charset="-122"/>
              <a:cs typeface="+mn-lt"/>
            </a:endParaRPr>
          </a:p>
          <a:p>
            <a:pPr algn="just">
              <a:lnSpc>
                <a:spcPct val="150000"/>
              </a:lnSpc>
            </a:pPr>
            <a:r>
              <a:rPr lang="en-US" sz="1600" kern="0" dirty="0">
                <a:solidFill>
                  <a:srgbClr val="000000"/>
                </a:solidFill>
                <a:effectLst/>
                <a:latin typeface="+mn-lt"/>
                <a:ea typeface="宋体" pitchFamily="2" charset="-122"/>
                <a:cs typeface="+mn-lt"/>
              </a:rPr>
              <a:t>When we turn to the other side of the argument, there are two major points to make in </a:t>
            </a:r>
            <a:r>
              <a:rPr lang="en-US" sz="1600" kern="0" dirty="0" err="1">
                <a:solidFill>
                  <a:srgbClr val="000000"/>
                </a:solidFill>
                <a:effectLst/>
                <a:latin typeface="+mn-lt"/>
                <a:ea typeface="宋体" pitchFamily="2" charset="-122"/>
                <a:cs typeface="+mn-lt"/>
              </a:rPr>
              <a:t>favour</a:t>
            </a:r>
            <a:r>
              <a:rPr lang="en-US" sz="1600" kern="0" dirty="0">
                <a:solidFill>
                  <a:srgbClr val="000000"/>
                </a:solidFill>
                <a:effectLst/>
                <a:latin typeface="+mn-lt"/>
                <a:ea typeface="宋体" pitchFamily="2" charset="-122"/>
                <a:cs typeface="+mn-lt"/>
              </a:rPr>
              <a:t> of this process. The first of these is that …. The other point relates to …. </a:t>
            </a:r>
            <a:endParaRPr lang="en-US" sz="1600" kern="0" dirty="0">
              <a:solidFill>
                <a:srgbClr val="000000"/>
              </a:solidFill>
              <a:effectLst/>
              <a:latin typeface="+mn-lt"/>
              <a:ea typeface="宋体" pitchFamily="2" charset="-122"/>
              <a:cs typeface="+mn-lt"/>
            </a:endParaRPr>
          </a:p>
          <a:p>
            <a:pPr algn="just">
              <a:lnSpc>
                <a:spcPct val="150000"/>
              </a:lnSpc>
            </a:pPr>
            <a:endParaRPr lang="en-US" sz="1600" kern="0" dirty="0">
              <a:solidFill>
                <a:srgbClr val="000000"/>
              </a:solidFill>
              <a:effectLst/>
              <a:latin typeface="+mn-lt"/>
              <a:ea typeface="宋体" pitchFamily="2" charset="-122"/>
              <a:cs typeface="+mn-lt"/>
            </a:endParaRPr>
          </a:p>
          <a:p>
            <a:pPr algn="just">
              <a:lnSpc>
                <a:spcPct val="150000"/>
              </a:lnSpc>
            </a:pPr>
            <a:r>
              <a:rPr lang="zh-CN" sz="1600" b="1" kern="0" dirty="0">
                <a:solidFill>
                  <a:srgbClr val="FF0000"/>
                </a:solidFill>
                <a:effectLst/>
                <a:latin typeface="微软雅黑" charset="0"/>
                <a:ea typeface="微软雅黑" charset="0"/>
                <a:cs typeface="+mn-lt"/>
              </a:rPr>
              <a:t>结尾段：虽然理解对方观点，但是仍然认为利大于弊，并再次重申好处</a:t>
            </a:r>
            <a:endParaRPr lang="en-US" altLang="zh-CN" sz="1600" b="1" kern="0" dirty="0">
              <a:solidFill>
                <a:srgbClr val="FF0000"/>
              </a:solidFill>
              <a:effectLst/>
              <a:latin typeface="+mn-lt"/>
              <a:ea typeface="KaiTi" panose="02010609060101010101" pitchFamily="49" charset="-122"/>
              <a:cs typeface="+mn-lt"/>
            </a:endParaRPr>
          </a:p>
          <a:p>
            <a:pPr algn="just">
              <a:lnSpc>
                <a:spcPct val="150000"/>
              </a:lnSpc>
            </a:pPr>
            <a:r>
              <a:rPr lang="en-US" sz="1600" kern="0" dirty="0">
                <a:solidFill>
                  <a:srgbClr val="000000"/>
                </a:solidFill>
                <a:effectLst/>
                <a:latin typeface="+mn-lt"/>
                <a:ea typeface="宋体" pitchFamily="2" charset="-122"/>
                <a:cs typeface="+mn-lt"/>
              </a:rPr>
              <a:t>In conclusion, I understand the point of view of people who worry about … However, this is outweighed by its positive impact on … and the fact that …. </a:t>
            </a:r>
            <a:endParaRPr lang="en-US" sz="1600" kern="100" dirty="0">
              <a:effectLst/>
              <a:latin typeface="+mn-lt"/>
              <a:ea typeface="宋体" pitchFamily="2" charset="-122"/>
              <a:cs typeface="+mn-lt"/>
            </a:endParaRPr>
          </a:p>
        </p:txBody>
      </p:sp>
      <p:sp>
        <p:nvSpPr>
          <p:cNvPr id="5" name="TextBox 4"/>
          <p:cNvSpPr txBox="1"/>
          <p:nvPr/>
        </p:nvSpPr>
        <p:spPr>
          <a:xfrm>
            <a:off x="224852" y="14990"/>
            <a:ext cx="6100996" cy="584775"/>
          </a:xfrm>
          <a:prstGeom prst="rect">
            <a:avLst/>
          </a:prstGeom>
          <a:noFill/>
        </p:spPr>
        <p:txBody>
          <a:bodyPr wrap="square">
            <a:spAutoFit/>
          </a:bodyPr>
          <a:lstStyle/>
          <a:p>
            <a:r>
              <a:rPr lang="zh-CN" sz="3200" b="1" dirty="0">
                <a:effectLst/>
                <a:latin typeface="KaiTi" panose="02010609060101010101" pitchFamily="49" charset="-122"/>
                <a:ea typeface="KaiTi" panose="02010609060101010101" pitchFamily="49" charset="-122"/>
                <a:cs typeface="微软雅黑" panose="020B0503020204020204" pitchFamily="34" charset="-122"/>
              </a:rPr>
              <a:t>文章框架</a:t>
            </a:r>
            <a:r>
              <a:rPr lang="en-US" sz="3200" dirty="0">
                <a:effectLst/>
                <a:latin typeface="KaiTi" panose="02010609060101010101" pitchFamily="49" charset="-122"/>
                <a:ea typeface="KaiTi" panose="02010609060101010101" pitchFamily="49" charset="-122"/>
              </a:rPr>
              <a:t> </a:t>
            </a:r>
            <a:endParaRPr lang="en-US" sz="3200" dirty="0">
              <a:latin typeface="KaiTi" panose="02010609060101010101" pitchFamily="49" charset="-122"/>
              <a:ea typeface="KaiTi" panose="02010609060101010101" pitchFamily="49"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525" y="2162487"/>
            <a:ext cx="11137692" cy="1850390"/>
          </a:xfrm>
          <a:prstGeom prst="rect">
            <a:avLst/>
          </a:prstGeom>
          <a:noFill/>
        </p:spPr>
        <p:txBody>
          <a:bodyPr wrap="square">
            <a:spAutoFit/>
          </a:bodyPr>
          <a:lstStyle/>
          <a:p>
            <a:pPr algn="l">
              <a:lnSpc>
                <a:spcPct val="130000"/>
              </a:lnSpc>
            </a:pPr>
            <a:r>
              <a:rPr lang="zh-CN" sz="2200" kern="100" dirty="0">
                <a:solidFill>
                  <a:srgbClr val="000000"/>
                </a:solidFill>
                <a:effectLst/>
                <a:uFill>
                  <a:solidFill>
                    <a:srgbClr val="000000"/>
                  </a:solidFill>
                </a:uFill>
                <a:latin typeface="+mn-lt"/>
                <a:ea typeface="KaiTi" panose="02010609060101010101" pitchFamily="49" charset="-122"/>
                <a:cs typeface="+mn-lt"/>
              </a:rPr>
              <a:t>（首段）</a:t>
            </a:r>
            <a:endParaRPr lang="en-US" altLang="zh-CN" sz="2200" kern="100" dirty="0">
              <a:solidFill>
                <a:srgbClr val="000000"/>
              </a:solidFill>
              <a:effectLst/>
              <a:uFill>
                <a:solidFill>
                  <a:srgbClr val="000000"/>
                </a:solidFill>
              </a:uFill>
              <a:latin typeface="+mn-lt"/>
              <a:ea typeface="KaiTi" panose="02010609060101010101" pitchFamily="49" charset="-122"/>
              <a:cs typeface="+mn-lt"/>
            </a:endParaRPr>
          </a:p>
          <a:p>
            <a:pPr algn="l">
              <a:lnSpc>
                <a:spcPct val="130000"/>
              </a:lnSpc>
            </a:pPr>
            <a:r>
              <a:rPr sz="2200" kern="100" dirty="0">
                <a:uFill>
                  <a:solidFill>
                    <a:srgbClr val="000000"/>
                  </a:solidFill>
                </a:uFill>
                <a:latin typeface="+mn-lt"/>
                <a:cs typeface="+mn-lt"/>
              </a:rPr>
              <a:t>In recent years</a:t>
            </a:r>
            <a:r>
              <a:rPr lang="en-US" sz="2200" kern="100" dirty="0">
                <a:uFill>
                  <a:solidFill>
                    <a:srgbClr val="000000"/>
                  </a:solidFill>
                </a:uFill>
                <a:latin typeface="+mn-lt"/>
                <a:cs typeface="+mn-lt"/>
              </a:rPr>
              <a:t>,</a:t>
            </a:r>
            <a:r>
              <a:rPr sz="2200" kern="100" dirty="0">
                <a:uFill>
                  <a:solidFill>
                    <a:srgbClr val="000000"/>
                  </a:solidFill>
                </a:uFill>
                <a:latin typeface="+mn-lt"/>
                <a:cs typeface="+mn-lt"/>
              </a:rPr>
              <a:t> it has become far more normal for people to live alone, particularly in large cities in the developed world. </a:t>
            </a:r>
            <a:r>
              <a:rPr sz="2200" b="1" kern="100" dirty="0">
                <a:solidFill>
                  <a:srgbClr val="FF0000"/>
                </a:solidFill>
                <a:effectLst/>
                <a:uFill>
                  <a:solidFill>
                    <a:srgbClr val="000000"/>
                  </a:solidFill>
                </a:uFill>
                <a:latin typeface="Arial Bold" panose="020B0604020202090204" charset="0"/>
                <a:cs typeface="Arial Bold" panose="020B0604020202090204" charset="0"/>
              </a:rPr>
              <a:t>In my opinion, this trend could have both positive and negative consequences in equal measure.</a:t>
            </a:r>
            <a:endParaRPr sz="2200" b="1" kern="100" dirty="0">
              <a:solidFill>
                <a:srgbClr val="FF0000"/>
              </a:solidFill>
              <a:effectLst/>
              <a:uFill>
                <a:solidFill>
                  <a:srgbClr val="000000"/>
                </a:solidFill>
              </a:uFill>
              <a:latin typeface="Arial Bold" panose="020B0604020202090204" charset="0"/>
              <a:cs typeface="Arial Bold" panose="020B0604020202090204" charset="0"/>
            </a:endParaRPr>
          </a:p>
        </p:txBody>
      </p:sp>
      <p:sp>
        <p:nvSpPr>
          <p:cNvPr id="5" name="文本框 4"/>
          <p:cNvSpPr txBox="1"/>
          <p:nvPr/>
        </p:nvSpPr>
        <p:spPr>
          <a:xfrm>
            <a:off x="89535" y="140970"/>
            <a:ext cx="11817985" cy="1614805"/>
          </a:xfrm>
          <a:prstGeom prst="rect">
            <a:avLst/>
          </a:prstGeom>
          <a:noFill/>
        </p:spPr>
        <p:txBody>
          <a:bodyPr wrap="square" rtlCol="0">
            <a:spAutoFit/>
          </a:bodyPr>
          <a:p>
            <a:pPr algn="l">
              <a:lnSpc>
                <a:spcPct val="150000"/>
              </a:lnSpc>
            </a:pPr>
            <a:r>
              <a:rPr lang="en-US" sz="2200" kern="100" dirty="0" err="1">
                <a:solidFill>
                  <a:srgbClr val="000000"/>
                </a:solidFill>
                <a:effectLst/>
                <a:highlight>
                  <a:srgbClr val="00FFFF"/>
                </a:highlight>
                <a:uFill>
                  <a:solidFill>
                    <a:srgbClr val="000000"/>
                  </a:solidFill>
                </a:uFill>
                <a:latin typeface="+mn-lt"/>
                <a:ea typeface="Arial Unicode MS" panose="020B0604020202020204" pitchFamily="34" charset="-128"/>
                <a:cs typeface="+mn-lt"/>
                <a:sym typeface="+mn-ea"/>
              </a:rPr>
              <a:t>范文</a:t>
            </a:r>
            <a:r>
              <a:rPr lang="zh-CN" altLang="en-US" sz="2200" kern="100" dirty="0" err="1">
                <a:solidFill>
                  <a:srgbClr val="000000"/>
                </a:solidFill>
                <a:effectLst/>
                <a:highlight>
                  <a:srgbClr val="00FFFF"/>
                </a:highlight>
                <a:uFill>
                  <a:solidFill>
                    <a:srgbClr val="000000"/>
                  </a:solidFill>
                </a:uFill>
                <a:latin typeface="+mn-lt"/>
                <a:ea typeface="Arial Unicode MS" panose="020B0604020202020204" pitchFamily="34" charset="-128"/>
                <a:cs typeface="+mn-lt"/>
                <a:sym typeface="+mn-ea"/>
              </a:rPr>
              <a:t>二</a:t>
            </a:r>
            <a:endParaRPr lang="en-US" sz="2200" kern="100" dirty="0">
              <a:solidFill>
                <a:srgbClr val="000000"/>
              </a:solidFill>
              <a:effectLst/>
              <a:highlight>
                <a:srgbClr val="00FFFF"/>
              </a:highlight>
              <a:uFill>
                <a:solidFill>
                  <a:srgbClr val="000000"/>
                </a:solidFill>
              </a:uFill>
              <a:latin typeface="+mn-lt"/>
              <a:ea typeface="Arial Unicode MS" panose="020B0604020202020204" pitchFamily="34" charset="-128"/>
              <a:cs typeface="+mn-lt"/>
            </a:endParaRPr>
          </a:p>
          <a:p>
            <a:pPr algn="l">
              <a:lnSpc>
                <a:spcPct val="150000"/>
              </a:lnSpc>
            </a:pPr>
            <a:r>
              <a:rPr lang="en-US" sz="2200" dirty="0">
                <a:latin typeface="+mn-lt"/>
                <a:cs typeface="+mn-lt"/>
                <a:sym typeface="+mn-ea"/>
              </a:rPr>
              <a:t>In some countries, many more people are choosing to live alone nowadays than in the past. Do you think this is a positive or negative development? （20151209） </a:t>
            </a:r>
            <a:endParaRPr lang="zh-CN" altLang="en-US" sz="2200">
              <a:latin typeface="+mn-lt"/>
              <a:cs typeface="+mn-lt"/>
            </a:endParaRPr>
          </a:p>
        </p:txBody>
      </p:sp>
      <p:sp>
        <p:nvSpPr>
          <p:cNvPr id="6" name="TextBox 2"/>
          <p:cNvSpPr txBox="1"/>
          <p:nvPr/>
        </p:nvSpPr>
        <p:spPr>
          <a:xfrm>
            <a:off x="89732" y="4419600"/>
            <a:ext cx="11644860" cy="2630170"/>
          </a:xfrm>
          <a:prstGeom prst="rect">
            <a:avLst/>
          </a:prstGeom>
          <a:noFill/>
        </p:spPr>
        <p:txBody>
          <a:bodyPr wrap="square">
            <a:spAutoFit/>
          </a:bodyPr>
          <a:lstStyle/>
          <a:p>
            <a:pPr algn="just">
              <a:lnSpc>
                <a:spcPct val="150000"/>
              </a:lnSpc>
            </a:pPr>
            <a:r>
              <a:rPr lang="zh-CN" sz="2200" b="1" kern="100" dirty="0">
                <a:solidFill>
                  <a:srgbClr val="FF0000"/>
                </a:solidFill>
                <a:effectLst/>
                <a:uFill>
                  <a:solidFill>
                    <a:srgbClr val="000000"/>
                  </a:solidFill>
                </a:uFill>
                <a:latin typeface="+mn-lt"/>
                <a:ea typeface="KaiTi" panose="02010609060101010101" pitchFamily="49" charset="-122"/>
                <a:cs typeface="+mn-lt"/>
              </a:rPr>
              <a:t>首段：话题</a:t>
            </a:r>
            <a:r>
              <a:rPr lang="en-US" sz="2200" b="1" kern="100" dirty="0">
                <a:solidFill>
                  <a:srgbClr val="FF0000"/>
                </a:solidFill>
                <a:effectLst/>
                <a:uFill>
                  <a:solidFill>
                    <a:srgbClr val="000000"/>
                  </a:solidFill>
                </a:uFill>
                <a:latin typeface="+mn-lt"/>
                <a:ea typeface="KaiTi" panose="02010609060101010101" pitchFamily="49" charset="-122"/>
                <a:cs typeface="+mn-lt"/>
              </a:rPr>
              <a:t>+</a:t>
            </a:r>
            <a:r>
              <a:rPr lang="zh-CN" sz="2200" b="1" kern="100" dirty="0">
                <a:solidFill>
                  <a:srgbClr val="FF0000"/>
                </a:solidFill>
                <a:effectLst/>
                <a:uFill>
                  <a:solidFill>
                    <a:srgbClr val="000000"/>
                  </a:solidFill>
                </a:uFill>
                <a:latin typeface="+mn-lt"/>
                <a:ea typeface="KaiTi" panose="02010609060101010101" pitchFamily="49" charset="-122"/>
                <a:cs typeface="+mn-lt"/>
              </a:rPr>
              <a:t>自己的观点（利弊</a:t>
            </a:r>
            <a:r>
              <a:rPr lang="zh-CN" sz="2200" b="1" kern="100" dirty="0">
                <a:solidFill>
                  <a:srgbClr val="FF0000"/>
                </a:solidFill>
                <a:effectLst/>
                <a:uFill>
                  <a:solidFill>
                    <a:srgbClr val="000000"/>
                  </a:solidFill>
                </a:uFill>
                <a:latin typeface="+mn-lt"/>
                <a:ea typeface="KaiTi" panose="02010609060101010101" pitchFamily="49" charset="-122"/>
                <a:cs typeface="+mn-lt"/>
              </a:rPr>
              <a:t>相同）</a:t>
            </a:r>
            <a:endParaRPr lang="en-US" sz="2200" b="1" kern="100" dirty="0">
              <a:solidFill>
                <a:srgbClr val="FF0000"/>
              </a:solidFill>
              <a:effectLst/>
              <a:uFill>
                <a:solidFill>
                  <a:srgbClr val="000000"/>
                </a:solidFill>
              </a:uFill>
              <a:latin typeface="+mn-lt"/>
              <a:ea typeface="KaiTi" panose="02010609060101010101" pitchFamily="49" charset="-122"/>
              <a:cs typeface="+mn-lt"/>
            </a:endParaRPr>
          </a:p>
          <a:p>
            <a:pPr algn="just">
              <a:lnSpc>
                <a:spcPct val="150000"/>
              </a:lnSpc>
            </a:pPr>
            <a:r>
              <a:rPr lang="en-US" sz="2200" kern="100" dirty="0">
                <a:solidFill>
                  <a:srgbClr val="000000"/>
                </a:solidFill>
                <a:effectLst/>
                <a:uFill>
                  <a:solidFill>
                    <a:srgbClr val="000000"/>
                  </a:solidFill>
                </a:uFill>
                <a:latin typeface="+mn-lt"/>
                <a:ea typeface="Arial Unicode MS" panose="020B0604020202020204" pitchFamily="34" charset="-128"/>
                <a:cs typeface="+mn-lt"/>
              </a:rPr>
              <a:t>In recent years, it </a:t>
            </a:r>
            <a:r>
              <a:rPr sz="2200" kern="100" dirty="0">
                <a:uFill>
                  <a:solidFill>
                    <a:srgbClr val="000000"/>
                  </a:solidFill>
                </a:uFill>
                <a:latin typeface="+mn-lt"/>
                <a:cs typeface="+mn-lt"/>
                <a:sym typeface="+mn-ea"/>
              </a:rPr>
              <a:t>has become far more normal</a:t>
            </a:r>
            <a:r>
              <a:rPr lang="en-US" sz="2200" kern="100" dirty="0">
                <a:uFill>
                  <a:solidFill>
                    <a:srgbClr val="000000"/>
                  </a:solidFill>
                </a:uFill>
                <a:latin typeface="+mn-lt"/>
                <a:cs typeface="+mn-lt"/>
                <a:sym typeface="+mn-ea"/>
              </a:rPr>
              <a:t> for</a:t>
            </a:r>
            <a:r>
              <a:rPr lang="en-US" sz="2200" kern="100" dirty="0">
                <a:solidFill>
                  <a:srgbClr val="000000"/>
                </a:solidFill>
                <a:effectLst/>
                <a:uFill>
                  <a:solidFill>
                    <a:srgbClr val="000000"/>
                  </a:solidFill>
                </a:uFill>
                <a:latin typeface="+mn-lt"/>
                <a:ea typeface="Arial Unicode MS" panose="020B0604020202020204" pitchFamily="34" charset="-128"/>
                <a:cs typeface="+mn-lt"/>
              </a:rPr>
              <a:t>…to....  </a:t>
            </a:r>
            <a:endParaRPr lang="en-US" sz="2200" kern="100" dirty="0">
              <a:solidFill>
                <a:srgbClr val="000000"/>
              </a:solidFill>
              <a:effectLst/>
              <a:uFill>
                <a:solidFill>
                  <a:srgbClr val="000000"/>
                </a:solidFill>
              </a:uFill>
              <a:latin typeface="+mn-lt"/>
              <a:ea typeface="Arial Unicode MS" panose="020B0604020202020204" pitchFamily="34" charset="-128"/>
              <a:cs typeface="+mn-lt"/>
            </a:endParaRPr>
          </a:p>
          <a:p>
            <a:pPr algn="just">
              <a:lnSpc>
                <a:spcPct val="150000"/>
              </a:lnSpc>
            </a:pPr>
            <a:r>
              <a:rPr lang="en-US" sz="2200" kern="100" dirty="0">
                <a:solidFill>
                  <a:srgbClr val="000000"/>
                </a:solidFill>
                <a:effectLst/>
                <a:uFill>
                  <a:solidFill>
                    <a:srgbClr val="000000"/>
                  </a:solidFill>
                </a:uFill>
                <a:latin typeface="+mn-lt"/>
                <a:ea typeface="Arial Unicode MS" panose="020B0604020202020204" pitchFamily="34" charset="-128"/>
                <a:cs typeface="+mn-lt"/>
              </a:rPr>
              <a:t>In my opinion, this trend could have both positive and negative consequences in equal measure.</a:t>
            </a:r>
            <a:endParaRPr lang="en-US" sz="2200" kern="100" dirty="0">
              <a:solidFill>
                <a:srgbClr val="000000"/>
              </a:solidFill>
              <a:effectLst/>
              <a:uFill>
                <a:solidFill>
                  <a:srgbClr val="000000"/>
                </a:solidFill>
              </a:uFill>
              <a:latin typeface="+mn-lt"/>
              <a:ea typeface="Arial Unicode MS" panose="020B0604020202020204" pitchFamily="34" charset="-128"/>
              <a:cs typeface="+mn-lt"/>
            </a:endParaRPr>
          </a:p>
          <a:p>
            <a:pPr algn="just">
              <a:lnSpc>
                <a:spcPct val="150000"/>
              </a:lnSpc>
            </a:pPr>
            <a:endParaRPr lang="en-US" sz="2200" kern="100" dirty="0">
              <a:solidFill>
                <a:srgbClr val="000000"/>
              </a:solidFill>
              <a:effectLst/>
              <a:uFill>
                <a:solidFill>
                  <a:srgbClr val="000000"/>
                </a:solidFill>
              </a:uFill>
              <a:latin typeface="+mn-lt"/>
              <a:ea typeface="Arial Unicode MS" panose="020B0604020202020204" pitchFamily="34" charset="-128"/>
              <a:cs typeface="+mn-lt"/>
            </a:endParaRPr>
          </a:p>
        </p:txBody>
      </p:sp>
      <p:cxnSp>
        <p:nvCxnSpPr>
          <p:cNvPr id="20" name="直接连接符 19"/>
          <p:cNvCxnSpPr/>
          <p:nvPr/>
        </p:nvCxnSpPr>
        <p:spPr>
          <a:xfrm flipV="1">
            <a:off x="4456945" y="3062582"/>
            <a:ext cx="144016" cy="444741"/>
          </a:xfrm>
          <a:prstGeom prst="line">
            <a:avLst/>
          </a:prstGeom>
          <a:ln w="57150">
            <a:solidFill>
              <a:srgbClr val="C00000"/>
            </a:solidFill>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250" fill="hold"/>
                                        <p:tgtEl>
                                          <p:spTgt spid="20"/>
                                        </p:tgtEl>
                                        <p:attrNameLst>
                                          <p:attrName>ppt_x</p:attrName>
                                        </p:attrNameLst>
                                      </p:cBhvr>
                                      <p:tavLst>
                                        <p:tav tm="0">
                                          <p:val>
                                            <p:strVal val="#ppt_x"/>
                                          </p:val>
                                        </p:tav>
                                        <p:tav tm="100000">
                                          <p:val>
                                            <p:strVal val="#ppt_x"/>
                                          </p:val>
                                        </p:tav>
                                      </p:tavLst>
                                    </p:anim>
                                    <p:anim calcmode="lin" valueType="num">
                                      <p:cBhvr additive="base">
                                        <p:cTn id="18" dur="25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linds(horizontal)">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2407" y="273644"/>
            <a:ext cx="11907186" cy="3870960"/>
          </a:xfrm>
          <a:prstGeom prst="rect">
            <a:avLst/>
          </a:prstGeom>
          <a:noFill/>
        </p:spPr>
        <p:txBody>
          <a:bodyPr wrap="square">
            <a:spAutoFit/>
          </a:bodyPr>
          <a:lstStyle/>
          <a:p>
            <a:pPr algn="just">
              <a:lnSpc>
                <a:spcPct val="130000"/>
              </a:lnSpc>
            </a:pPr>
            <a:r>
              <a:rPr lang="zh-CN" sz="2100" kern="100" dirty="0">
                <a:solidFill>
                  <a:srgbClr val="000000"/>
                </a:solidFill>
                <a:effectLst/>
                <a:uFill>
                  <a:solidFill>
                    <a:srgbClr val="000000"/>
                  </a:solidFill>
                </a:uFill>
                <a:latin typeface="+mn-lt"/>
                <a:ea typeface="KaiTi" panose="02010609060101010101" pitchFamily="49" charset="-122"/>
                <a:cs typeface="+mn-lt"/>
              </a:rPr>
              <a:t>（主体段一）</a:t>
            </a:r>
            <a:endParaRPr lang="en-US" altLang="zh-CN" sz="2100" kern="100" dirty="0">
              <a:solidFill>
                <a:srgbClr val="000000"/>
              </a:solidFill>
              <a:effectLst/>
              <a:uFill>
                <a:solidFill>
                  <a:srgbClr val="000000"/>
                </a:solidFill>
              </a:uFill>
              <a:latin typeface="+mn-lt"/>
              <a:ea typeface="KaiTi" panose="02010609060101010101" pitchFamily="49" charset="-122"/>
              <a:cs typeface="+mn-lt"/>
            </a:endParaRPr>
          </a:p>
          <a:p>
            <a:pPr algn="just">
              <a:lnSpc>
                <a:spcPct val="130000"/>
              </a:lnSpc>
            </a:pPr>
            <a:r>
              <a:rPr sz="2100" kern="100">
                <a:effectLst/>
                <a:uFill>
                  <a:solidFill>
                    <a:srgbClr val="000000"/>
                  </a:solidFill>
                </a:uFill>
                <a:latin typeface="+mn-lt"/>
                <a:cs typeface="+mn-lt"/>
              </a:rPr>
              <a:t>The rise in one-person households can be seen as positive for both personal and broader economic reasons. On an individual level, people who choose to live alone may become more independent and self-reliant than those who live with family members. A young adult who lives alone, for example, will need to learn to cook, clean, pay bills and manage his or her budget, all of which are valuable life skills; an increase in the number of such individuals can certainly be seen as a positive development. From an economic perspective, the trend towards living alone will result in greater demand for housing. This is likely to benefit the construction industry, estate agents and a whole host of other companies that rely on homeowners to buy their products or services.</a:t>
            </a:r>
            <a:endParaRPr sz="2100" kern="100">
              <a:effectLst/>
              <a:uFill>
                <a:solidFill>
                  <a:srgbClr val="000000"/>
                </a:solidFill>
              </a:uFill>
              <a:latin typeface="+mn-lt"/>
              <a:cs typeface="+mn-lt"/>
            </a:endParaRPr>
          </a:p>
        </p:txBody>
      </p:sp>
      <p:sp>
        <p:nvSpPr>
          <p:cNvPr id="2" name="TextBox 2"/>
          <p:cNvSpPr txBox="1"/>
          <p:nvPr/>
        </p:nvSpPr>
        <p:spPr>
          <a:xfrm>
            <a:off x="142437" y="4514850"/>
            <a:ext cx="11644860" cy="1867535"/>
          </a:xfrm>
          <a:prstGeom prst="rect">
            <a:avLst/>
          </a:prstGeom>
          <a:noFill/>
        </p:spPr>
        <p:txBody>
          <a:bodyPr wrap="square">
            <a:spAutoFit/>
          </a:bodyPr>
          <a:lstStyle/>
          <a:p>
            <a:pPr algn="just">
              <a:lnSpc>
                <a:spcPct val="110000"/>
              </a:lnSpc>
            </a:pPr>
            <a:r>
              <a:rPr lang="zh-CN" sz="2100" b="1" kern="100" dirty="0">
                <a:solidFill>
                  <a:srgbClr val="FF0000"/>
                </a:solidFill>
                <a:effectLst/>
                <a:uFill>
                  <a:solidFill>
                    <a:srgbClr val="000000"/>
                  </a:solidFill>
                </a:uFill>
                <a:latin typeface="+mn-lt"/>
                <a:ea typeface="KaiTi" panose="02010609060101010101" pitchFamily="49" charset="-122"/>
                <a:cs typeface="+mn-lt"/>
              </a:rPr>
              <a:t>主体段一：</a:t>
            </a:r>
            <a:r>
              <a:rPr lang="zh-CN" sz="2100" b="1" kern="100" dirty="0">
                <a:solidFill>
                  <a:srgbClr val="FF0000"/>
                </a:solidFill>
                <a:effectLst/>
                <a:uFill>
                  <a:solidFill>
                    <a:srgbClr val="000000"/>
                  </a:solidFill>
                </a:uFill>
                <a:latin typeface="+mn-lt"/>
                <a:ea typeface="KaiTi" panose="02010609060101010101" pitchFamily="49" charset="-122"/>
                <a:cs typeface="+mn-lt"/>
                <a:sym typeface="+mn-ea"/>
              </a:rPr>
              <a:t>有好处+好处1+好处1论证+好处2+好处2论证</a:t>
            </a:r>
            <a:endParaRPr lang="zh-CN" sz="2100" b="1" kern="100" dirty="0">
              <a:solidFill>
                <a:srgbClr val="FF0000"/>
              </a:solidFill>
              <a:effectLst/>
              <a:uFill>
                <a:solidFill>
                  <a:srgbClr val="000000"/>
                </a:solidFill>
              </a:uFill>
              <a:latin typeface="+mn-lt"/>
              <a:ea typeface="KaiTi" panose="02010609060101010101" pitchFamily="49" charset="-122"/>
              <a:cs typeface="+mn-lt"/>
            </a:endParaRPr>
          </a:p>
          <a:p>
            <a:pPr algn="just">
              <a:lnSpc>
                <a:spcPct val="110000"/>
              </a:lnSpc>
            </a:pPr>
            <a:r>
              <a:rPr lang="en-US" sz="2100" kern="100" dirty="0">
                <a:solidFill>
                  <a:srgbClr val="000000"/>
                </a:solidFill>
                <a:effectLst/>
                <a:uFill>
                  <a:solidFill>
                    <a:srgbClr val="000000"/>
                  </a:solidFill>
                </a:uFill>
                <a:latin typeface="+mn-lt"/>
                <a:ea typeface="Arial Unicode MS" panose="020B0604020202020204" pitchFamily="34" charset="-128"/>
                <a:cs typeface="+mn-lt"/>
              </a:rPr>
              <a:t>… </a:t>
            </a:r>
            <a:r>
              <a:rPr sz="2100" kern="100">
                <a:effectLst/>
                <a:uFill>
                  <a:solidFill>
                    <a:srgbClr val="000000"/>
                  </a:solidFill>
                </a:uFill>
                <a:latin typeface="+mn-lt"/>
                <a:cs typeface="+mn-lt"/>
                <a:sym typeface="+mn-ea"/>
              </a:rPr>
              <a:t>can be seen as positive for both</a:t>
            </a:r>
            <a:r>
              <a:rPr lang="en-US" sz="2100" kern="100" dirty="0">
                <a:solidFill>
                  <a:srgbClr val="000000"/>
                </a:solidFill>
                <a:effectLst/>
                <a:uFill>
                  <a:solidFill>
                    <a:srgbClr val="000000"/>
                  </a:solidFill>
                </a:uFill>
                <a:latin typeface="+mn-lt"/>
                <a:ea typeface="Arial Unicode MS" panose="020B0604020202020204" pitchFamily="34" charset="-128"/>
                <a:cs typeface="+mn-lt"/>
              </a:rPr>
              <a:t> …and .... </a:t>
            </a:r>
            <a:endParaRPr lang="en-US" sz="2100" kern="100" dirty="0">
              <a:solidFill>
                <a:srgbClr val="000000"/>
              </a:solidFill>
              <a:effectLst/>
              <a:uFill>
                <a:solidFill>
                  <a:srgbClr val="000000"/>
                </a:solidFill>
              </a:uFill>
              <a:latin typeface="+mn-lt"/>
              <a:ea typeface="Arial Unicode MS" panose="020B0604020202020204" pitchFamily="34" charset="-128"/>
              <a:cs typeface="+mn-lt"/>
            </a:endParaRPr>
          </a:p>
          <a:p>
            <a:pPr algn="just">
              <a:lnSpc>
                <a:spcPct val="110000"/>
              </a:lnSpc>
            </a:pPr>
            <a:r>
              <a:rPr sz="2100" kern="100">
                <a:effectLst/>
                <a:uFill>
                  <a:solidFill>
                    <a:srgbClr val="000000"/>
                  </a:solidFill>
                </a:uFill>
                <a:latin typeface="+mn-lt"/>
                <a:cs typeface="+mn-lt"/>
                <a:sym typeface="+mn-ea"/>
              </a:rPr>
              <a:t>On </a:t>
            </a:r>
            <a:r>
              <a:rPr lang="en-US" sz="2100" kern="100">
                <a:effectLst/>
                <a:uFill>
                  <a:solidFill>
                    <a:srgbClr val="000000"/>
                  </a:solidFill>
                </a:uFill>
                <a:latin typeface="+mn-lt"/>
                <a:cs typeface="+mn-lt"/>
                <a:sym typeface="+mn-ea"/>
              </a:rPr>
              <a:t>a/an ...</a:t>
            </a:r>
            <a:r>
              <a:rPr sz="2100" kern="100">
                <a:effectLst/>
                <a:uFill>
                  <a:solidFill>
                    <a:srgbClr val="000000"/>
                  </a:solidFill>
                </a:uFill>
                <a:latin typeface="+mn-lt"/>
                <a:cs typeface="+mn-lt"/>
                <a:sym typeface="+mn-ea"/>
              </a:rPr>
              <a:t> level,</a:t>
            </a:r>
            <a:r>
              <a:rPr lang="en-US" sz="2100" kern="100" dirty="0">
                <a:solidFill>
                  <a:srgbClr val="000000"/>
                </a:solidFill>
                <a:effectLst/>
                <a:uFill>
                  <a:solidFill>
                    <a:srgbClr val="000000"/>
                  </a:solidFill>
                </a:uFill>
                <a:latin typeface="+mn-lt"/>
                <a:ea typeface="Arial Unicode MS" panose="020B0604020202020204" pitchFamily="34" charset="-128"/>
                <a:cs typeface="+mn-lt"/>
              </a:rPr>
              <a:t> …  </a:t>
            </a:r>
            <a:r>
              <a:rPr lang="en-US" sz="2100" kern="100">
                <a:effectLst/>
                <a:uFill>
                  <a:solidFill>
                    <a:srgbClr val="000000"/>
                  </a:solidFill>
                </a:uFill>
                <a:latin typeface="+mn-lt"/>
                <a:cs typeface="+mn-lt"/>
                <a:sym typeface="+mn-ea"/>
              </a:rPr>
              <a:t>F</a:t>
            </a:r>
            <a:r>
              <a:rPr sz="2100" kern="100">
                <a:effectLst/>
                <a:uFill>
                  <a:solidFill>
                    <a:srgbClr val="000000"/>
                  </a:solidFill>
                </a:uFill>
                <a:latin typeface="+mn-lt"/>
                <a:cs typeface="+mn-lt"/>
                <a:sym typeface="+mn-ea"/>
              </a:rPr>
              <a:t>or example</a:t>
            </a:r>
            <a:r>
              <a:rPr lang="en-US" sz="2100" kern="100">
                <a:effectLst/>
                <a:uFill>
                  <a:solidFill>
                    <a:srgbClr val="000000"/>
                  </a:solidFill>
                </a:uFill>
                <a:latin typeface="+mn-lt"/>
                <a:cs typeface="+mn-lt"/>
                <a:sym typeface="+mn-ea"/>
              </a:rPr>
              <a:t>,...</a:t>
            </a:r>
            <a:endParaRPr lang="en-US" sz="2100" kern="100" dirty="0">
              <a:solidFill>
                <a:srgbClr val="000000"/>
              </a:solidFill>
              <a:effectLst/>
              <a:uFill>
                <a:solidFill>
                  <a:srgbClr val="000000"/>
                </a:solidFill>
              </a:uFill>
              <a:latin typeface="+mn-lt"/>
              <a:ea typeface="Arial Unicode MS" panose="020B0604020202020204" pitchFamily="34" charset="-128"/>
              <a:cs typeface="+mn-lt"/>
            </a:endParaRPr>
          </a:p>
          <a:p>
            <a:pPr algn="just">
              <a:lnSpc>
                <a:spcPct val="110000"/>
              </a:lnSpc>
            </a:pPr>
            <a:r>
              <a:rPr sz="2100" kern="100">
                <a:effectLst/>
                <a:uFill>
                  <a:solidFill>
                    <a:srgbClr val="000000"/>
                  </a:solidFill>
                </a:uFill>
                <a:latin typeface="+mn-lt"/>
                <a:cs typeface="+mn-lt"/>
                <a:sym typeface="+mn-ea"/>
              </a:rPr>
              <a:t>From </a:t>
            </a:r>
            <a:r>
              <a:rPr lang="en-US" sz="2100" kern="100">
                <a:effectLst/>
                <a:uFill>
                  <a:solidFill>
                    <a:srgbClr val="000000"/>
                  </a:solidFill>
                </a:uFill>
                <a:latin typeface="+mn-lt"/>
                <a:cs typeface="+mn-lt"/>
                <a:sym typeface="+mn-ea"/>
              </a:rPr>
              <a:t>a/</a:t>
            </a:r>
            <a:r>
              <a:rPr sz="2100" kern="100">
                <a:effectLst/>
                <a:uFill>
                  <a:solidFill>
                    <a:srgbClr val="000000"/>
                  </a:solidFill>
                </a:uFill>
                <a:latin typeface="+mn-lt"/>
                <a:cs typeface="+mn-lt"/>
                <a:sym typeface="+mn-ea"/>
              </a:rPr>
              <a:t>an </a:t>
            </a:r>
            <a:r>
              <a:rPr lang="en-US" sz="2100" kern="100">
                <a:effectLst/>
                <a:uFill>
                  <a:solidFill>
                    <a:srgbClr val="000000"/>
                  </a:solidFill>
                </a:uFill>
                <a:latin typeface="+mn-lt"/>
                <a:cs typeface="+mn-lt"/>
                <a:sym typeface="+mn-ea"/>
              </a:rPr>
              <a:t>...</a:t>
            </a:r>
            <a:r>
              <a:rPr sz="2100" kern="100">
                <a:effectLst/>
                <a:uFill>
                  <a:solidFill>
                    <a:srgbClr val="000000"/>
                  </a:solidFill>
                </a:uFill>
                <a:latin typeface="+mn-lt"/>
                <a:cs typeface="+mn-lt"/>
                <a:sym typeface="+mn-ea"/>
              </a:rPr>
              <a:t>perspective,</a:t>
            </a:r>
            <a:r>
              <a:rPr lang="en-US" sz="2100" kern="100">
                <a:effectLst/>
                <a:uFill>
                  <a:solidFill>
                    <a:srgbClr val="000000"/>
                  </a:solidFill>
                </a:uFill>
                <a:latin typeface="+mn-lt"/>
                <a:cs typeface="+mn-lt"/>
                <a:sym typeface="+mn-ea"/>
              </a:rPr>
              <a:t>...</a:t>
            </a:r>
            <a:r>
              <a:rPr sz="2100" kern="100">
                <a:effectLst/>
                <a:uFill>
                  <a:solidFill>
                    <a:srgbClr val="000000"/>
                  </a:solidFill>
                </a:uFill>
                <a:latin typeface="+mn-lt"/>
                <a:cs typeface="+mn-lt"/>
                <a:sym typeface="+mn-ea"/>
              </a:rPr>
              <a:t>This is likely to benefit</a:t>
            </a:r>
            <a:r>
              <a:rPr lang="en-US" sz="2100" kern="100">
                <a:effectLst/>
                <a:uFill>
                  <a:solidFill>
                    <a:srgbClr val="000000"/>
                  </a:solidFill>
                </a:uFill>
                <a:latin typeface="+mn-lt"/>
                <a:cs typeface="+mn-lt"/>
                <a:sym typeface="+mn-ea"/>
              </a:rPr>
              <a:t>...</a:t>
            </a:r>
            <a:endParaRPr lang="en-US" sz="2100" kern="100" dirty="0">
              <a:solidFill>
                <a:srgbClr val="000000"/>
              </a:solidFill>
              <a:effectLst/>
              <a:uFill>
                <a:solidFill>
                  <a:srgbClr val="000000"/>
                </a:solidFill>
              </a:uFill>
              <a:latin typeface="+mn-lt"/>
              <a:ea typeface="Arial Unicode MS" panose="020B0604020202020204" pitchFamily="34" charset="-128"/>
              <a:cs typeface="+mn-lt"/>
            </a:endParaRPr>
          </a:p>
          <a:p>
            <a:pPr algn="just">
              <a:lnSpc>
                <a:spcPct val="110000"/>
              </a:lnSpc>
            </a:pPr>
            <a:endParaRPr lang="en-US" sz="2100" kern="100" dirty="0">
              <a:solidFill>
                <a:srgbClr val="000000"/>
              </a:solidFill>
              <a:effectLst/>
              <a:uFill>
                <a:solidFill>
                  <a:srgbClr val="000000"/>
                </a:solidFill>
              </a:uFill>
              <a:latin typeface="+mn-lt"/>
              <a:ea typeface="Arial Unicode MS" panose="020B0604020202020204" pitchFamily="34" charset="-128"/>
              <a:cs typeface="+mn-lt"/>
            </a:endParaRPr>
          </a:p>
        </p:txBody>
      </p:sp>
      <p:cxnSp>
        <p:nvCxnSpPr>
          <p:cNvPr id="20" name="直接连接符 19"/>
          <p:cNvCxnSpPr/>
          <p:nvPr/>
        </p:nvCxnSpPr>
        <p:spPr>
          <a:xfrm flipV="1">
            <a:off x="2587505" y="1071222"/>
            <a:ext cx="144016" cy="444741"/>
          </a:xfrm>
          <a:prstGeom prst="line">
            <a:avLst/>
          </a:prstGeom>
          <a:ln w="57150">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5" name="直接连接符 4"/>
          <p:cNvCxnSpPr/>
          <p:nvPr/>
        </p:nvCxnSpPr>
        <p:spPr>
          <a:xfrm flipV="1">
            <a:off x="3045975" y="2747622"/>
            <a:ext cx="144016" cy="444741"/>
          </a:xfrm>
          <a:prstGeom prst="line">
            <a:avLst/>
          </a:prstGeom>
          <a:ln w="57150">
            <a:solidFill>
              <a:srgbClr val="C00000"/>
            </a:solidFill>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250" fill="hold"/>
                                        <p:tgtEl>
                                          <p:spTgt spid="20"/>
                                        </p:tgtEl>
                                        <p:attrNameLst>
                                          <p:attrName>ppt_x</p:attrName>
                                        </p:attrNameLst>
                                      </p:cBhvr>
                                      <p:tavLst>
                                        <p:tav tm="0">
                                          <p:val>
                                            <p:strVal val="#ppt_x"/>
                                          </p:val>
                                        </p:tav>
                                        <p:tav tm="100000">
                                          <p:val>
                                            <p:strVal val="#ppt_x"/>
                                          </p:val>
                                        </p:tav>
                                      </p:tavLst>
                                    </p:anim>
                                    <p:anim calcmode="lin" valueType="num">
                                      <p:cBhvr additive="base">
                                        <p:cTn id="13" dur="25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250" fill="hold"/>
                                        <p:tgtEl>
                                          <p:spTgt spid="5"/>
                                        </p:tgtEl>
                                        <p:attrNameLst>
                                          <p:attrName>ppt_x</p:attrName>
                                        </p:attrNameLst>
                                      </p:cBhvr>
                                      <p:tavLst>
                                        <p:tav tm="0">
                                          <p:val>
                                            <p:strVal val="#ppt_x"/>
                                          </p:val>
                                        </p:tav>
                                        <p:tav tm="100000">
                                          <p:val>
                                            <p:strVal val="#ppt_x"/>
                                          </p:val>
                                        </p:tav>
                                      </p:tavLst>
                                    </p:anim>
                                    <p:anim calcmode="lin" valueType="num">
                                      <p:cBhvr additive="base">
                                        <p:cTn id="19" dur="25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blinds(horizontal)">
                                      <p:cBhvr>
                                        <p:cTn id="2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2407" y="177124"/>
            <a:ext cx="11907186" cy="3870960"/>
          </a:xfrm>
          <a:prstGeom prst="rect">
            <a:avLst/>
          </a:prstGeom>
          <a:noFill/>
        </p:spPr>
        <p:txBody>
          <a:bodyPr wrap="square">
            <a:spAutoFit/>
          </a:bodyPr>
          <a:lstStyle/>
          <a:p>
            <a:pPr algn="just">
              <a:lnSpc>
                <a:spcPct val="130000"/>
              </a:lnSpc>
            </a:pPr>
            <a:r>
              <a:rPr lang="zh-CN" sz="2100" kern="100" dirty="0">
                <a:solidFill>
                  <a:srgbClr val="000000"/>
                </a:solidFill>
                <a:effectLst/>
                <a:uFill>
                  <a:solidFill>
                    <a:srgbClr val="000000"/>
                  </a:solidFill>
                </a:uFill>
                <a:latin typeface="+mn-lt"/>
                <a:ea typeface="KaiTi" panose="02010609060101010101" pitchFamily="49" charset="-122"/>
                <a:cs typeface="+mn-lt"/>
              </a:rPr>
              <a:t>（主体段二）</a:t>
            </a:r>
            <a:endParaRPr lang="en-US" altLang="zh-CN" sz="2100" kern="100" dirty="0">
              <a:solidFill>
                <a:srgbClr val="000000"/>
              </a:solidFill>
              <a:effectLst/>
              <a:uFill>
                <a:solidFill>
                  <a:srgbClr val="000000"/>
                </a:solidFill>
              </a:uFill>
              <a:latin typeface="+mn-lt"/>
              <a:ea typeface="KaiTi" panose="02010609060101010101" pitchFamily="49" charset="-122"/>
              <a:cs typeface="+mn-lt"/>
            </a:endParaRPr>
          </a:p>
          <a:p>
            <a:pPr algn="just">
              <a:lnSpc>
                <a:spcPct val="130000"/>
              </a:lnSpc>
            </a:pPr>
            <a:r>
              <a:rPr sz="2100" kern="100" dirty="0">
                <a:solidFill>
                  <a:srgbClr val="FF0000"/>
                </a:solidFill>
                <a:effectLst/>
                <a:uFill>
                  <a:solidFill>
                    <a:srgbClr val="000000"/>
                  </a:solidFill>
                </a:uFill>
                <a:latin typeface="+mn-lt"/>
                <a:cs typeface="+mn-lt"/>
              </a:rPr>
              <a:t>However</a:t>
            </a:r>
            <a:r>
              <a:rPr sz="2100" kern="100" dirty="0">
                <a:effectLst/>
                <a:uFill>
                  <a:solidFill>
                    <a:srgbClr val="000000"/>
                  </a:solidFill>
                </a:uFill>
                <a:latin typeface="+mn-lt"/>
                <a:cs typeface="+mn-lt"/>
              </a:rPr>
              <a:t>, the personal and economic arguments given above can be considered from the opposite angle. Firstly, rather than the positive feeling of increased independence, people who live alone may experience feelings of loneliness, isolation and worry. They miss out on the emotional support and daily conversation that family or flatmates can provide, and they must bear the weight of all household bills and responsibilities; in this sense, perhaps the trend towards living alone is a negative one. Secondly, from the financial point of view, a rise in demand for housing is likely to push up property prices and rents. While this may benefit some businesses, the general population, including those who live alone, will be faced with rising living costs.</a:t>
            </a:r>
            <a:endParaRPr sz="2100" kern="100" dirty="0">
              <a:effectLst/>
              <a:uFill>
                <a:solidFill>
                  <a:srgbClr val="000000"/>
                </a:solidFill>
              </a:uFill>
              <a:latin typeface="+mn-lt"/>
              <a:cs typeface="+mn-lt"/>
            </a:endParaRPr>
          </a:p>
        </p:txBody>
      </p:sp>
      <p:sp>
        <p:nvSpPr>
          <p:cNvPr id="2" name="TextBox 2"/>
          <p:cNvSpPr txBox="1"/>
          <p:nvPr/>
        </p:nvSpPr>
        <p:spPr>
          <a:xfrm>
            <a:off x="142240" y="4495800"/>
            <a:ext cx="12000865" cy="1771015"/>
          </a:xfrm>
          <a:prstGeom prst="rect">
            <a:avLst/>
          </a:prstGeom>
          <a:noFill/>
        </p:spPr>
        <p:txBody>
          <a:bodyPr wrap="square">
            <a:spAutoFit/>
          </a:bodyPr>
          <a:lstStyle/>
          <a:p>
            <a:pPr algn="just">
              <a:lnSpc>
                <a:spcPct val="130000"/>
              </a:lnSpc>
            </a:pPr>
            <a:r>
              <a:rPr lang="zh-CN" sz="2100" b="1" kern="100" dirty="0">
                <a:solidFill>
                  <a:srgbClr val="FF0000"/>
                </a:solidFill>
                <a:effectLst/>
                <a:uFill>
                  <a:solidFill>
                    <a:srgbClr val="000000"/>
                  </a:solidFill>
                </a:uFill>
                <a:latin typeface="+mn-lt"/>
                <a:ea typeface="KaiTi" panose="02010609060101010101" pitchFamily="49" charset="-122"/>
                <a:cs typeface="+mn-lt"/>
              </a:rPr>
              <a:t>主体段二：</a:t>
            </a:r>
            <a:r>
              <a:rPr lang="zh-CN" sz="2100" b="1" kern="100" dirty="0">
                <a:solidFill>
                  <a:srgbClr val="FF0000"/>
                </a:solidFill>
                <a:effectLst/>
                <a:uFill>
                  <a:solidFill>
                    <a:srgbClr val="000000"/>
                  </a:solidFill>
                </a:uFill>
                <a:latin typeface="+mn-lt"/>
                <a:ea typeface="KaiTi" panose="02010609060101010101" pitchFamily="49" charset="-122"/>
                <a:cs typeface="+mn-lt"/>
                <a:sym typeface="+mn-ea"/>
              </a:rPr>
              <a:t>有坏处+</a:t>
            </a:r>
            <a:r>
              <a:rPr lang="zh-CN" sz="2100" b="1" kern="100" dirty="0">
                <a:solidFill>
                  <a:srgbClr val="FF0000"/>
                </a:solidFill>
                <a:effectLst/>
                <a:uFill>
                  <a:solidFill>
                    <a:srgbClr val="000000"/>
                  </a:solidFill>
                </a:uFill>
                <a:latin typeface="+mn-lt"/>
                <a:ea typeface="KaiTi" panose="02010609060101010101" pitchFamily="49" charset="-122"/>
                <a:cs typeface="+mn-lt"/>
                <a:sym typeface="+mn-ea"/>
              </a:rPr>
              <a:t>坏</a:t>
            </a:r>
            <a:r>
              <a:rPr lang="zh-CN" sz="2100" b="1" kern="100" dirty="0">
                <a:solidFill>
                  <a:srgbClr val="FF0000"/>
                </a:solidFill>
                <a:effectLst/>
                <a:uFill>
                  <a:solidFill>
                    <a:srgbClr val="000000"/>
                  </a:solidFill>
                </a:uFill>
                <a:latin typeface="+mn-lt"/>
                <a:ea typeface="KaiTi" panose="02010609060101010101" pitchFamily="49" charset="-122"/>
                <a:cs typeface="+mn-lt"/>
                <a:sym typeface="+mn-ea"/>
              </a:rPr>
              <a:t>处1+</a:t>
            </a:r>
            <a:r>
              <a:rPr lang="zh-CN" sz="2100" b="1" kern="100" dirty="0">
                <a:solidFill>
                  <a:srgbClr val="FF0000"/>
                </a:solidFill>
                <a:effectLst/>
                <a:uFill>
                  <a:solidFill>
                    <a:srgbClr val="000000"/>
                  </a:solidFill>
                </a:uFill>
                <a:latin typeface="+mn-lt"/>
                <a:ea typeface="KaiTi" panose="02010609060101010101" pitchFamily="49" charset="-122"/>
                <a:cs typeface="+mn-lt"/>
                <a:sym typeface="+mn-ea"/>
              </a:rPr>
              <a:t>坏</a:t>
            </a:r>
            <a:r>
              <a:rPr lang="zh-CN" sz="2100" b="1" kern="100" dirty="0">
                <a:solidFill>
                  <a:srgbClr val="FF0000"/>
                </a:solidFill>
                <a:effectLst/>
                <a:uFill>
                  <a:solidFill>
                    <a:srgbClr val="000000"/>
                  </a:solidFill>
                </a:uFill>
                <a:latin typeface="+mn-lt"/>
                <a:ea typeface="KaiTi" panose="02010609060101010101" pitchFamily="49" charset="-122"/>
                <a:cs typeface="+mn-lt"/>
                <a:sym typeface="+mn-ea"/>
              </a:rPr>
              <a:t>处1论证+</a:t>
            </a:r>
            <a:r>
              <a:rPr lang="zh-CN" sz="2100" b="1" kern="100" dirty="0">
                <a:solidFill>
                  <a:srgbClr val="FF0000"/>
                </a:solidFill>
                <a:effectLst/>
                <a:uFill>
                  <a:solidFill>
                    <a:srgbClr val="000000"/>
                  </a:solidFill>
                </a:uFill>
                <a:latin typeface="+mn-lt"/>
                <a:ea typeface="KaiTi" panose="02010609060101010101" pitchFamily="49" charset="-122"/>
                <a:cs typeface="+mn-lt"/>
                <a:sym typeface="+mn-ea"/>
              </a:rPr>
              <a:t>坏</a:t>
            </a:r>
            <a:r>
              <a:rPr lang="zh-CN" sz="2100" b="1" kern="100" dirty="0">
                <a:solidFill>
                  <a:srgbClr val="FF0000"/>
                </a:solidFill>
                <a:effectLst/>
                <a:uFill>
                  <a:solidFill>
                    <a:srgbClr val="000000"/>
                  </a:solidFill>
                </a:uFill>
                <a:latin typeface="+mn-lt"/>
                <a:ea typeface="KaiTi" panose="02010609060101010101" pitchFamily="49" charset="-122"/>
                <a:cs typeface="+mn-lt"/>
                <a:sym typeface="+mn-ea"/>
              </a:rPr>
              <a:t>处2+</a:t>
            </a:r>
            <a:r>
              <a:rPr lang="zh-CN" sz="2100" b="1" kern="100" dirty="0">
                <a:solidFill>
                  <a:srgbClr val="FF0000"/>
                </a:solidFill>
                <a:effectLst/>
                <a:uFill>
                  <a:solidFill>
                    <a:srgbClr val="000000"/>
                  </a:solidFill>
                </a:uFill>
                <a:latin typeface="+mn-lt"/>
                <a:ea typeface="KaiTi" panose="02010609060101010101" pitchFamily="49" charset="-122"/>
                <a:cs typeface="+mn-lt"/>
                <a:sym typeface="+mn-ea"/>
              </a:rPr>
              <a:t>坏</a:t>
            </a:r>
            <a:r>
              <a:rPr lang="zh-CN" sz="2100" b="1" kern="100" dirty="0">
                <a:solidFill>
                  <a:srgbClr val="FF0000"/>
                </a:solidFill>
                <a:effectLst/>
                <a:uFill>
                  <a:solidFill>
                    <a:srgbClr val="000000"/>
                  </a:solidFill>
                </a:uFill>
                <a:latin typeface="+mn-lt"/>
                <a:ea typeface="KaiTi" panose="02010609060101010101" pitchFamily="49" charset="-122"/>
                <a:cs typeface="+mn-lt"/>
                <a:sym typeface="+mn-ea"/>
              </a:rPr>
              <a:t>处2论证</a:t>
            </a:r>
            <a:endParaRPr lang="zh-CN" sz="2100" b="1" kern="100" dirty="0">
              <a:solidFill>
                <a:srgbClr val="FF0000"/>
              </a:solidFill>
              <a:effectLst/>
              <a:uFill>
                <a:solidFill>
                  <a:srgbClr val="000000"/>
                </a:solidFill>
              </a:uFill>
              <a:latin typeface="+mn-lt"/>
              <a:ea typeface="KaiTi" panose="02010609060101010101" pitchFamily="49" charset="-122"/>
              <a:cs typeface="+mn-lt"/>
            </a:endParaRPr>
          </a:p>
          <a:p>
            <a:pPr algn="just">
              <a:lnSpc>
                <a:spcPct val="130000"/>
              </a:lnSpc>
            </a:pPr>
            <a:r>
              <a:rPr sz="2100" kern="100" dirty="0">
                <a:effectLst/>
                <a:uFill>
                  <a:solidFill>
                    <a:srgbClr val="000000"/>
                  </a:solidFill>
                </a:uFill>
                <a:latin typeface="+mn-lt"/>
                <a:cs typeface="+mn-lt"/>
                <a:sym typeface="+mn-ea"/>
              </a:rPr>
              <a:t>However, the </a:t>
            </a:r>
            <a:r>
              <a:rPr lang="en-US" sz="2100" kern="100" dirty="0">
                <a:effectLst/>
                <a:uFill>
                  <a:solidFill>
                    <a:srgbClr val="000000"/>
                  </a:solidFill>
                </a:uFill>
                <a:latin typeface="+mn-lt"/>
                <a:cs typeface="+mn-lt"/>
                <a:sym typeface="+mn-ea"/>
              </a:rPr>
              <a:t>...</a:t>
            </a:r>
            <a:r>
              <a:rPr sz="2100" kern="100" dirty="0">
                <a:effectLst/>
                <a:uFill>
                  <a:solidFill>
                    <a:srgbClr val="000000"/>
                  </a:solidFill>
                </a:uFill>
                <a:latin typeface="+mn-lt"/>
                <a:cs typeface="+mn-lt"/>
                <a:sym typeface="+mn-ea"/>
              </a:rPr>
              <a:t> arguments given above can be considered from the opposite angle.</a:t>
            </a:r>
            <a:endParaRPr sz="2100" kern="100" dirty="0">
              <a:effectLst/>
              <a:uFill>
                <a:solidFill>
                  <a:srgbClr val="000000"/>
                </a:solidFill>
              </a:uFill>
              <a:latin typeface="+mn-lt"/>
              <a:cs typeface="+mn-lt"/>
              <a:sym typeface="+mn-ea"/>
            </a:endParaRPr>
          </a:p>
          <a:p>
            <a:pPr algn="just">
              <a:lnSpc>
                <a:spcPct val="130000"/>
              </a:lnSpc>
            </a:pPr>
            <a:r>
              <a:rPr sz="2100" kern="100" dirty="0">
                <a:effectLst/>
                <a:uFill>
                  <a:solidFill>
                    <a:srgbClr val="000000"/>
                  </a:solidFill>
                </a:uFill>
                <a:latin typeface="+mn-lt"/>
                <a:cs typeface="+mn-lt"/>
                <a:sym typeface="+mn-ea"/>
              </a:rPr>
              <a:t>Firstly, rather than the positive </a:t>
            </a:r>
            <a:r>
              <a:rPr lang="en-US" sz="2100" kern="100" dirty="0">
                <a:effectLst/>
                <a:uFill>
                  <a:solidFill>
                    <a:srgbClr val="000000"/>
                  </a:solidFill>
                </a:uFill>
                <a:latin typeface="+mn-lt"/>
                <a:cs typeface="+mn-lt"/>
                <a:sym typeface="+mn-ea"/>
              </a:rPr>
              <a:t>...</a:t>
            </a:r>
            <a:r>
              <a:rPr sz="2100" kern="100" dirty="0">
                <a:effectLst/>
                <a:uFill>
                  <a:solidFill>
                    <a:srgbClr val="000000"/>
                  </a:solidFill>
                </a:uFill>
                <a:latin typeface="+mn-lt"/>
                <a:cs typeface="+mn-lt"/>
                <a:sym typeface="+mn-ea"/>
              </a:rPr>
              <a:t> of</a:t>
            </a:r>
            <a:r>
              <a:rPr lang="en-US" sz="2100" kern="100" dirty="0">
                <a:effectLst/>
                <a:uFill>
                  <a:solidFill>
                    <a:srgbClr val="000000"/>
                  </a:solidFill>
                </a:uFill>
                <a:latin typeface="+mn-lt"/>
                <a:cs typeface="+mn-lt"/>
                <a:sym typeface="+mn-ea"/>
              </a:rPr>
              <a:t>...</a:t>
            </a:r>
            <a:endParaRPr lang="en-US" sz="2100" kern="100" dirty="0">
              <a:solidFill>
                <a:srgbClr val="000000"/>
              </a:solidFill>
              <a:effectLst/>
              <a:uFill>
                <a:solidFill>
                  <a:srgbClr val="000000"/>
                </a:solidFill>
              </a:uFill>
              <a:latin typeface="+mn-lt"/>
              <a:ea typeface="Arial Unicode MS" panose="020B0604020202020204" pitchFamily="34" charset="-128"/>
              <a:cs typeface="+mn-lt"/>
            </a:endParaRPr>
          </a:p>
          <a:p>
            <a:pPr algn="just">
              <a:lnSpc>
                <a:spcPct val="130000"/>
              </a:lnSpc>
            </a:pPr>
            <a:r>
              <a:rPr sz="2100" kern="100" dirty="0">
                <a:effectLst/>
                <a:uFill>
                  <a:solidFill>
                    <a:srgbClr val="000000"/>
                  </a:solidFill>
                </a:uFill>
                <a:latin typeface="+mn-lt"/>
                <a:cs typeface="+mn-lt"/>
                <a:sym typeface="+mn-ea"/>
              </a:rPr>
              <a:t>Secondly, from the </a:t>
            </a:r>
            <a:r>
              <a:rPr lang="en-US" sz="2100" kern="100" dirty="0">
                <a:effectLst/>
                <a:uFill>
                  <a:solidFill>
                    <a:srgbClr val="000000"/>
                  </a:solidFill>
                </a:uFill>
                <a:latin typeface="+mn-lt"/>
                <a:cs typeface="+mn-lt"/>
                <a:sym typeface="+mn-ea"/>
              </a:rPr>
              <a:t>...</a:t>
            </a:r>
            <a:r>
              <a:rPr sz="2100" kern="100" dirty="0">
                <a:effectLst/>
                <a:uFill>
                  <a:solidFill>
                    <a:srgbClr val="000000"/>
                  </a:solidFill>
                </a:uFill>
                <a:latin typeface="+mn-lt"/>
                <a:cs typeface="+mn-lt"/>
                <a:sym typeface="+mn-ea"/>
              </a:rPr>
              <a:t> point of view, </a:t>
            </a:r>
            <a:r>
              <a:rPr lang="en-US" sz="2100" kern="100" dirty="0">
                <a:effectLst/>
                <a:uFill>
                  <a:solidFill>
                    <a:srgbClr val="000000"/>
                  </a:solidFill>
                </a:uFill>
                <a:latin typeface="+mn-lt"/>
                <a:cs typeface="+mn-lt"/>
                <a:sym typeface="+mn-ea"/>
              </a:rPr>
              <a:t>...</a:t>
            </a:r>
            <a:r>
              <a:rPr sz="2100" kern="100" dirty="0">
                <a:effectLst/>
                <a:uFill>
                  <a:solidFill>
                    <a:srgbClr val="000000"/>
                  </a:solidFill>
                </a:uFill>
                <a:latin typeface="+mn-lt"/>
                <a:cs typeface="+mn-lt"/>
                <a:sym typeface="+mn-ea"/>
              </a:rPr>
              <a:t> is likely to </a:t>
            </a:r>
            <a:r>
              <a:rPr lang="en-US" sz="2100" kern="100" dirty="0">
                <a:effectLst/>
                <a:uFill>
                  <a:solidFill>
                    <a:srgbClr val="000000"/>
                  </a:solidFill>
                </a:uFill>
                <a:latin typeface="+mn-lt"/>
                <a:cs typeface="+mn-lt"/>
                <a:sym typeface="+mn-ea"/>
              </a:rPr>
              <a:t>..</a:t>
            </a:r>
            <a:r>
              <a:rPr sz="2100" kern="100" dirty="0">
                <a:effectLst/>
                <a:uFill>
                  <a:solidFill>
                    <a:srgbClr val="000000"/>
                  </a:solidFill>
                </a:uFill>
                <a:latin typeface="+mn-lt"/>
                <a:cs typeface="+mn-lt"/>
                <a:sym typeface="+mn-ea"/>
              </a:rPr>
              <a:t>.</a:t>
            </a:r>
            <a:endParaRPr lang="en-US" sz="2100" kern="100" dirty="0">
              <a:solidFill>
                <a:srgbClr val="000000"/>
              </a:solidFill>
              <a:effectLst/>
              <a:uFill>
                <a:solidFill>
                  <a:srgbClr val="000000"/>
                </a:solidFill>
              </a:uFill>
              <a:latin typeface="+mn-lt"/>
              <a:ea typeface="Arial Unicode MS" panose="020B0604020202020204" pitchFamily="34" charset="-128"/>
              <a:cs typeface="+mn-lt"/>
            </a:endParaRPr>
          </a:p>
        </p:txBody>
      </p:sp>
      <p:cxnSp>
        <p:nvCxnSpPr>
          <p:cNvPr id="20" name="直接连接符 19"/>
          <p:cNvCxnSpPr/>
          <p:nvPr/>
        </p:nvCxnSpPr>
        <p:spPr>
          <a:xfrm flipV="1">
            <a:off x="968890" y="1046063"/>
            <a:ext cx="127635" cy="389255"/>
          </a:xfrm>
          <a:prstGeom prst="line">
            <a:avLst/>
          </a:prstGeom>
          <a:ln w="57150">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4" name="直接连接符 3"/>
          <p:cNvCxnSpPr/>
          <p:nvPr/>
        </p:nvCxnSpPr>
        <p:spPr>
          <a:xfrm flipV="1">
            <a:off x="1855350" y="2709522"/>
            <a:ext cx="144016" cy="444741"/>
          </a:xfrm>
          <a:prstGeom prst="line">
            <a:avLst/>
          </a:prstGeom>
          <a:ln w="57150">
            <a:solidFill>
              <a:srgbClr val="C00000"/>
            </a:solidFill>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250" fill="hold"/>
                                        <p:tgtEl>
                                          <p:spTgt spid="20"/>
                                        </p:tgtEl>
                                        <p:attrNameLst>
                                          <p:attrName>ppt_x</p:attrName>
                                        </p:attrNameLst>
                                      </p:cBhvr>
                                      <p:tavLst>
                                        <p:tav tm="0">
                                          <p:val>
                                            <p:strVal val="#ppt_x"/>
                                          </p:val>
                                        </p:tav>
                                        <p:tav tm="100000">
                                          <p:val>
                                            <p:strVal val="#ppt_x"/>
                                          </p:val>
                                        </p:tav>
                                      </p:tavLst>
                                    </p:anim>
                                    <p:anim calcmode="lin" valueType="num">
                                      <p:cBhvr additive="base">
                                        <p:cTn id="13" dur="25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250" fill="hold"/>
                                        <p:tgtEl>
                                          <p:spTgt spid="4"/>
                                        </p:tgtEl>
                                        <p:attrNameLst>
                                          <p:attrName>ppt_x</p:attrName>
                                        </p:attrNameLst>
                                      </p:cBhvr>
                                      <p:tavLst>
                                        <p:tav tm="0">
                                          <p:val>
                                            <p:strVal val="#ppt_x"/>
                                          </p:val>
                                        </p:tav>
                                        <p:tav tm="100000">
                                          <p:val>
                                            <p:strVal val="#ppt_x"/>
                                          </p:val>
                                        </p:tav>
                                      </p:tavLst>
                                    </p:anim>
                                    <p:anim calcmode="lin" valueType="num">
                                      <p:cBhvr additive="base">
                                        <p:cTn id="19" dur="25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blinds(horizontal)">
                                      <p:cBhvr>
                                        <p:cTn id="2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4806" y="639487"/>
            <a:ext cx="11317574" cy="1714500"/>
          </a:xfrm>
          <a:prstGeom prst="rect">
            <a:avLst/>
          </a:prstGeom>
          <a:noFill/>
        </p:spPr>
        <p:txBody>
          <a:bodyPr wrap="square">
            <a:spAutoFit/>
          </a:bodyPr>
          <a:lstStyle/>
          <a:p>
            <a:pPr algn="l">
              <a:lnSpc>
                <a:spcPct val="160000"/>
              </a:lnSpc>
            </a:pPr>
            <a:r>
              <a:rPr lang="zh-CN" sz="2200" kern="100" dirty="0">
                <a:solidFill>
                  <a:srgbClr val="000000"/>
                </a:solidFill>
                <a:effectLst/>
                <a:uFill>
                  <a:solidFill>
                    <a:srgbClr val="000000"/>
                  </a:solidFill>
                </a:uFill>
                <a:latin typeface="+mn-lt"/>
                <a:ea typeface="KaiTi" panose="02010609060101010101" pitchFamily="49" charset="-122"/>
                <a:cs typeface="+mn-lt"/>
              </a:rPr>
              <a:t>（结尾段）</a:t>
            </a:r>
            <a:endParaRPr lang="en-US" altLang="zh-CN" sz="2200" kern="100" dirty="0">
              <a:solidFill>
                <a:srgbClr val="000000"/>
              </a:solidFill>
              <a:effectLst/>
              <a:uFill>
                <a:solidFill>
                  <a:srgbClr val="000000"/>
                </a:solidFill>
              </a:uFill>
              <a:latin typeface="+mn-lt"/>
              <a:ea typeface="KaiTi" panose="02010609060101010101" pitchFamily="49" charset="-122"/>
              <a:cs typeface="+mn-lt"/>
            </a:endParaRPr>
          </a:p>
          <a:p>
            <a:pPr algn="l">
              <a:lnSpc>
                <a:spcPct val="160000"/>
              </a:lnSpc>
            </a:pPr>
            <a:r>
              <a:rPr lang="en-US" sz="2200" kern="100" dirty="0">
                <a:solidFill>
                  <a:srgbClr val="000000"/>
                </a:solidFill>
                <a:effectLst/>
                <a:uFill>
                  <a:solidFill>
                    <a:srgbClr val="000000"/>
                  </a:solidFill>
                </a:uFill>
                <a:latin typeface="+mn-lt"/>
                <a:ea typeface="Arial Unicode MS" panose="020B0604020202020204" pitchFamily="34" charset="-128"/>
                <a:cs typeface="+mn-lt"/>
              </a:rPr>
              <a:t>In a nutshell, </a:t>
            </a:r>
            <a:r>
              <a:rPr sz="2200" kern="100" dirty="0">
                <a:solidFill>
                  <a:srgbClr val="000000"/>
                </a:solidFill>
                <a:effectLst/>
                <a:uFill>
                  <a:solidFill>
                    <a:srgbClr val="000000"/>
                  </a:solidFill>
                </a:uFill>
                <a:latin typeface="+mn-lt"/>
                <a:cs typeface="+mn-lt"/>
              </a:rPr>
              <a:t>the increase in one-person households will have both beneficial and</a:t>
            </a:r>
            <a:r>
              <a:rPr lang="en-US" sz="2200" kern="100" dirty="0">
                <a:solidFill>
                  <a:srgbClr val="000000"/>
                </a:solidFill>
                <a:effectLst/>
                <a:uFill>
                  <a:solidFill>
                    <a:srgbClr val="000000"/>
                  </a:solidFill>
                </a:uFill>
                <a:latin typeface="+mn-lt"/>
                <a:cs typeface="+mn-lt"/>
              </a:rPr>
              <a:t> </a:t>
            </a:r>
            <a:r>
              <a:rPr sz="2200" kern="100" dirty="0">
                <a:solidFill>
                  <a:srgbClr val="000000"/>
                </a:solidFill>
                <a:effectLst/>
                <a:uFill>
                  <a:solidFill>
                    <a:srgbClr val="000000"/>
                  </a:solidFill>
                </a:uFill>
                <a:latin typeface="+mn-lt"/>
                <a:cs typeface="+mn-lt"/>
              </a:rPr>
              <a:t>detrimental effects on individuals and on the economy.</a:t>
            </a:r>
            <a:endParaRPr sz="2200" kern="100" dirty="0">
              <a:solidFill>
                <a:srgbClr val="000000"/>
              </a:solidFill>
              <a:effectLst/>
              <a:uFill>
                <a:solidFill>
                  <a:srgbClr val="000000"/>
                </a:solidFill>
              </a:uFill>
              <a:latin typeface="+mn-lt"/>
              <a:cs typeface="+mn-lt"/>
            </a:endParaRPr>
          </a:p>
        </p:txBody>
      </p:sp>
      <p:sp>
        <p:nvSpPr>
          <p:cNvPr id="2" name="TextBox 2"/>
          <p:cNvSpPr txBox="1"/>
          <p:nvPr/>
        </p:nvSpPr>
        <p:spPr>
          <a:xfrm>
            <a:off x="294837" y="3200400"/>
            <a:ext cx="11644860" cy="1038860"/>
          </a:xfrm>
          <a:prstGeom prst="rect">
            <a:avLst/>
          </a:prstGeom>
          <a:noFill/>
        </p:spPr>
        <p:txBody>
          <a:bodyPr wrap="square">
            <a:spAutoFit/>
          </a:bodyPr>
          <a:p>
            <a:pPr algn="just">
              <a:lnSpc>
                <a:spcPct val="140000"/>
              </a:lnSpc>
            </a:pPr>
            <a:r>
              <a:rPr lang="zh-CN" sz="2200" b="1" kern="100" dirty="0">
                <a:solidFill>
                  <a:srgbClr val="FF0000"/>
                </a:solidFill>
                <a:effectLst/>
                <a:uFill>
                  <a:solidFill>
                    <a:srgbClr val="000000"/>
                  </a:solidFill>
                </a:uFill>
                <a:latin typeface="+mn-lt"/>
                <a:ea typeface="KaiTi" panose="02010609060101010101" pitchFamily="49" charset="-122"/>
                <a:cs typeface="+mn-lt"/>
              </a:rPr>
              <a:t>结尾段：重申自己的观点（利弊相同</a:t>
            </a:r>
            <a:r>
              <a:rPr lang="zh-CN" sz="2200" kern="100" dirty="0">
                <a:solidFill>
                  <a:srgbClr val="FF0000"/>
                </a:solidFill>
                <a:effectLst/>
                <a:uFill>
                  <a:solidFill>
                    <a:srgbClr val="000000"/>
                  </a:solidFill>
                </a:uFill>
                <a:latin typeface="+mn-lt"/>
                <a:ea typeface="KaiTi" panose="02010609060101010101" pitchFamily="49" charset="-122"/>
                <a:cs typeface="+mn-lt"/>
              </a:rPr>
              <a:t>）</a:t>
            </a:r>
            <a:endParaRPr lang="en-US" sz="2200" kern="100" dirty="0">
              <a:solidFill>
                <a:srgbClr val="000000"/>
              </a:solidFill>
              <a:effectLst/>
              <a:uFill>
                <a:solidFill>
                  <a:srgbClr val="000000"/>
                </a:solidFill>
              </a:uFill>
              <a:latin typeface="+mn-lt"/>
              <a:ea typeface="KaiTi" panose="02010609060101010101" pitchFamily="49" charset="-122"/>
              <a:cs typeface="+mn-lt"/>
            </a:endParaRPr>
          </a:p>
          <a:p>
            <a:pPr algn="just">
              <a:lnSpc>
                <a:spcPct val="140000"/>
              </a:lnSpc>
            </a:pPr>
            <a:r>
              <a:rPr lang="en-US" sz="2200" kern="100" dirty="0">
                <a:solidFill>
                  <a:srgbClr val="000000"/>
                </a:solidFill>
                <a:effectLst/>
                <a:uFill>
                  <a:solidFill>
                    <a:srgbClr val="000000"/>
                  </a:solidFill>
                </a:uFill>
                <a:latin typeface="+mn-lt"/>
                <a:ea typeface="Arial Unicode MS" panose="020B0604020202020204" pitchFamily="34" charset="-128"/>
                <a:cs typeface="+mn-lt"/>
              </a:rPr>
              <a:t>In a nutshell, ... will have both beneficial and detrimental effects on ... and on ....</a:t>
            </a:r>
            <a:endParaRPr lang="en-US" sz="2200" kern="100" dirty="0">
              <a:solidFill>
                <a:srgbClr val="000000"/>
              </a:solidFill>
              <a:effectLst/>
              <a:uFill>
                <a:solidFill>
                  <a:srgbClr val="000000"/>
                </a:solidFill>
              </a:uFill>
              <a:latin typeface="+mn-lt"/>
              <a:ea typeface="Arial Unicode MS" panose="020B0604020202020204" pitchFamily="34" charset="-128"/>
              <a:cs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7232" y="0"/>
            <a:ext cx="11644860" cy="6600825"/>
          </a:xfrm>
          <a:prstGeom prst="rect">
            <a:avLst/>
          </a:prstGeom>
          <a:noFill/>
        </p:spPr>
        <p:txBody>
          <a:bodyPr wrap="square">
            <a:spAutoFit/>
          </a:bodyPr>
          <a:lstStyle/>
          <a:p>
            <a:pPr algn="l"/>
            <a:r>
              <a:rPr lang="zh-CN" sz="3200" b="1" kern="100" dirty="0">
                <a:solidFill>
                  <a:srgbClr val="000000"/>
                </a:solidFill>
                <a:effectLst/>
                <a:uFill>
                  <a:solidFill>
                    <a:srgbClr val="000000"/>
                  </a:solidFill>
                </a:uFill>
                <a:latin typeface="KaiTi" panose="02010609060101010101" pitchFamily="49" charset="-122"/>
                <a:ea typeface="KaiTi" panose="02010609060101010101" pitchFamily="49" charset="-122"/>
                <a:cs typeface="微软雅黑" panose="020B0503020204020204" pitchFamily="34" charset="-122"/>
              </a:rPr>
              <a:t>文章框架</a:t>
            </a:r>
            <a:endParaRPr lang="en-US" sz="3200" kern="100" dirty="0">
              <a:solidFill>
                <a:srgbClr val="000000"/>
              </a:solidFill>
              <a:effectLst/>
              <a:uFill>
                <a:solidFill>
                  <a:srgbClr val="000000"/>
                </a:solidFill>
              </a:uFill>
              <a:latin typeface="KaiTi" panose="02010609060101010101" pitchFamily="49" charset="-122"/>
              <a:ea typeface="KaiTi" panose="02010609060101010101" pitchFamily="49" charset="-122"/>
              <a:cs typeface="Arial Unicode MS" panose="020B0604020202020204" pitchFamily="34" charset="-128"/>
            </a:endParaRPr>
          </a:p>
          <a:p>
            <a:pPr algn="just"/>
            <a:endParaRPr lang="en-US" altLang="zh-CN" sz="1800" kern="100" dirty="0">
              <a:solidFill>
                <a:srgbClr val="000000"/>
              </a:solidFill>
              <a:effectLst/>
              <a:uFill>
                <a:solidFill>
                  <a:srgbClr val="000000"/>
                </a:solidFill>
              </a:uFill>
              <a:latin typeface="KaiTi" panose="02010609060101010101" pitchFamily="49" charset="-122"/>
              <a:ea typeface="KaiTi" panose="02010609060101010101" pitchFamily="49" charset="-122"/>
              <a:cs typeface="微软雅黑" panose="020B0503020204020204" pitchFamily="34" charset="-122"/>
            </a:endParaRPr>
          </a:p>
          <a:p>
            <a:pPr algn="just">
              <a:lnSpc>
                <a:spcPct val="150000"/>
              </a:lnSpc>
            </a:pPr>
            <a:r>
              <a:rPr lang="zh-CN" sz="1800" b="1" kern="100" dirty="0">
                <a:solidFill>
                  <a:srgbClr val="FF0000"/>
                </a:solidFill>
                <a:effectLst/>
                <a:uFill>
                  <a:solidFill>
                    <a:srgbClr val="000000"/>
                  </a:solidFill>
                </a:uFill>
                <a:latin typeface="+mn-lt"/>
                <a:ea typeface="KaiTi" panose="02010609060101010101" pitchFamily="49" charset="-122"/>
                <a:cs typeface="+mn-lt"/>
                <a:sym typeface="+mn-ea"/>
              </a:rPr>
              <a:t>首段：话题</a:t>
            </a:r>
            <a:r>
              <a:rPr lang="en-US" sz="1800" b="1" kern="100" dirty="0">
                <a:solidFill>
                  <a:srgbClr val="FF0000"/>
                </a:solidFill>
                <a:effectLst/>
                <a:uFill>
                  <a:solidFill>
                    <a:srgbClr val="000000"/>
                  </a:solidFill>
                </a:uFill>
                <a:latin typeface="+mn-lt"/>
                <a:ea typeface="KaiTi" panose="02010609060101010101" pitchFamily="49" charset="-122"/>
                <a:cs typeface="+mn-lt"/>
                <a:sym typeface="+mn-ea"/>
              </a:rPr>
              <a:t>+</a:t>
            </a:r>
            <a:r>
              <a:rPr lang="zh-CN" sz="1800" b="1" kern="100" dirty="0">
                <a:solidFill>
                  <a:srgbClr val="FF0000"/>
                </a:solidFill>
                <a:effectLst/>
                <a:uFill>
                  <a:solidFill>
                    <a:srgbClr val="000000"/>
                  </a:solidFill>
                </a:uFill>
                <a:latin typeface="+mn-lt"/>
                <a:ea typeface="KaiTi" panose="02010609060101010101" pitchFamily="49" charset="-122"/>
                <a:cs typeface="+mn-lt"/>
                <a:sym typeface="+mn-ea"/>
              </a:rPr>
              <a:t>自己的观点（利弊相同）</a:t>
            </a:r>
            <a:endParaRPr lang="en-US" sz="1800" b="1" kern="100" dirty="0">
              <a:solidFill>
                <a:srgbClr val="FF0000"/>
              </a:solidFill>
              <a:effectLst/>
              <a:uFill>
                <a:solidFill>
                  <a:srgbClr val="000000"/>
                </a:solidFill>
              </a:uFill>
              <a:latin typeface="+mn-lt"/>
              <a:ea typeface="KaiTi" panose="02010609060101010101" pitchFamily="49" charset="-122"/>
              <a:cs typeface="+mn-lt"/>
            </a:endParaRPr>
          </a:p>
          <a:p>
            <a:pPr algn="just">
              <a:lnSpc>
                <a:spcPct val="150000"/>
              </a:lnSpc>
            </a:pPr>
            <a:r>
              <a:rPr lang="en-US" sz="1800" kern="100" dirty="0">
                <a:solidFill>
                  <a:srgbClr val="000000"/>
                </a:solidFill>
                <a:effectLst/>
                <a:uFill>
                  <a:solidFill>
                    <a:srgbClr val="000000"/>
                  </a:solidFill>
                </a:uFill>
                <a:latin typeface="Comic Sans MS" panose="030F0902030302020204" pitchFamily="66" charset="0"/>
                <a:ea typeface="Arial Unicode MS" panose="020B0604020202020204" pitchFamily="34" charset="-128"/>
                <a:cs typeface="微软雅黑" panose="020B0503020204020204" pitchFamily="34" charset="-122"/>
                <a:sym typeface="+mn-ea"/>
              </a:rPr>
              <a:t>In recent years, it </a:t>
            </a:r>
            <a:r>
              <a:rPr lang="en-US" sz="1800" kern="100" dirty="0">
                <a:solidFill>
                  <a:srgbClr val="000000"/>
                </a:solidFill>
                <a:effectLst/>
                <a:uFill>
                  <a:solidFill>
                    <a:srgbClr val="000000"/>
                  </a:solidFill>
                </a:uFill>
                <a:latin typeface="Comic Sans MS" panose="030F0902030302020204" pitchFamily="66" charset="0"/>
                <a:ea typeface="Arial Unicode MS" panose="020B0604020202020204" pitchFamily="34" charset="-128"/>
                <a:cs typeface="微软雅黑" panose="020B0503020204020204" pitchFamily="34" charset="-122"/>
                <a:sym typeface="+mn-ea"/>
              </a:rPr>
              <a:t>has become far more normal for</a:t>
            </a:r>
            <a:r>
              <a:rPr lang="en-US" sz="1800" kern="100" dirty="0">
                <a:solidFill>
                  <a:srgbClr val="000000"/>
                </a:solidFill>
                <a:effectLst/>
                <a:uFill>
                  <a:solidFill>
                    <a:srgbClr val="000000"/>
                  </a:solidFill>
                </a:uFill>
                <a:latin typeface="Comic Sans MS" panose="030F0902030302020204" pitchFamily="66" charset="0"/>
                <a:ea typeface="Arial Unicode MS" panose="020B0604020202020204" pitchFamily="34" charset="-128"/>
                <a:cs typeface="微软雅黑" panose="020B0503020204020204" pitchFamily="34" charset="-122"/>
                <a:sym typeface="+mn-ea"/>
              </a:rPr>
              <a:t>…to....  In my opinion, this trend could have both positive and negative consequences in equal measure.</a:t>
            </a:r>
            <a:endParaRPr lang="en-US" sz="1800" kern="100" dirty="0">
              <a:solidFill>
                <a:srgbClr val="000000"/>
              </a:solidFill>
              <a:effectLst/>
              <a:uFill>
                <a:solidFill>
                  <a:srgbClr val="000000"/>
                </a:solidFill>
              </a:uFill>
              <a:latin typeface="Comic Sans MS" panose="030F0902030302020204" pitchFamily="66" charset="0"/>
              <a:ea typeface="Arial Unicode MS" panose="020B0604020202020204" pitchFamily="34" charset="-128"/>
              <a:cs typeface="微软雅黑" panose="020B0503020204020204" pitchFamily="34" charset="-122"/>
            </a:endParaRPr>
          </a:p>
          <a:p>
            <a:pPr algn="just">
              <a:lnSpc>
                <a:spcPct val="150000"/>
              </a:lnSpc>
            </a:pPr>
            <a:endParaRPr lang="en-US" sz="1400" kern="100" dirty="0">
              <a:solidFill>
                <a:srgbClr val="000000"/>
              </a:solidFill>
              <a:effectLst/>
              <a:uFill>
                <a:solidFill>
                  <a:srgbClr val="000000"/>
                </a:solidFill>
              </a:uFill>
              <a:latin typeface="Comic Sans MS" panose="030F0902030302020204" pitchFamily="66" charset="0"/>
              <a:ea typeface="Arial Unicode MS" panose="020B0604020202020204" pitchFamily="34" charset="-128"/>
              <a:cs typeface="Arial Unicode MS" panose="020B0604020202020204" pitchFamily="34" charset="-128"/>
            </a:endParaRPr>
          </a:p>
          <a:p>
            <a:pPr algn="just">
              <a:lnSpc>
                <a:spcPct val="110000"/>
              </a:lnSpc>
            </a:pPr>
            <a:r>
              <a:rPr lang="zh-CN" sz="1800" b="1" kern="100" dirty="0">
                <a:solidFill>
                  <a:srgbClr val="FF0000"/>
                </a:solidFill>
                <a:effectLst/>
                <a:uFill>
                  <a:solidFill>
                    <a:srgbClr val="000000"/>
                  </a:solidFill>
                </a:uFill>
                <a:latin typeface="+mn-lt"/>
                <a:ea typeface="KaiTi" panose="02010609060101010101" pitchFamily="49" charset="-122"/>
                <a:cs typeface="+mn-lt"/>
                <a:sym typeface="+mn-ea"/>
              </a:rPr>
              <a:t>主体段一：</a:t>
            </a:r>
            <a:r>
              <a:rPr lang="zh-CN" sz="1800" b="1" kern="100" dirty="0">
                <a:solidFill>
                  <a:srgbClr val="FF0000"/>
                </a:solidFill>
                <a:effectLst/>
                <a:uFill>
                  <a:solidFill>
                    <a:srgbClr val="000000"/>
                  </a:solidFill>
                </a:uFill>
                <a:latin typeface="+mn-lt"/>
                <a:ea typeface="KaiTi" panose="02010609060101010101" pitchFamily="49" charset="-122"/>
                <a:cs typeface="+mn-lt"/>
                <a:sym typeface="+mn-ea"/>
              </a:rPr>
              <a:t>有好处+好处1+好处1论证+好处2+好处2论证</a:t>
            </a:r>
            <a:endParaRPr lang="zh-CN" sz="1800" b="1" kern="100" dirty="0">
              <a:solidFill>
                <a:srgbClr val="FF0000"/>
              </a:solidFill>
              <a:effectLst/>
              <a:uFill>
                <a:solidFill>
                  <a:srgbClr val="000000"/>
                </a:solidFill>
              </a:uFill>
              <a:latin typeface="+mn-lt"/>
              <a:ea typeface="KaiTi" panose="02010609060101010101" pitchFamily="49" charset="-122"/>
              <a:cs typeface="+mn-lt"/>
            </a:endParaRPr>
          </a:p>
          <a:p>
            <a:pPr algn="just">
              <a:lnSpc>
                <a:spcPct val="110000"/>
              </a:lnSpc>
            </a:pPr>
            <a:r>
              <a:rPr lang="en-US" sz="1800" kern="100" dirty="0">
                <a:solidFill>
                  <a:srgbClr val="000000"/>
                </a:solidFill>
                <a:effectLst/>
                <a:uFill>
                  <a:solidFill>
                    <a:srgbClr val="000000"/>
                  </a:solidFill>
                </a:uFill>
                <a:latin typeface="Comic Sans MS" panose="030F0902030302020204" pitchFamily="66" charset="0"/>
                <a:ea typeface="Arial Unicode MS" panose="020B0604020202020204" pitchFamily="34" charset="-128"/>
                <a:cs typeface="微软雅黑" panose="020B0503020204020204" pitchFamily="34" charset="-122"/>
                <a:sym typeface="+mn-ea"/>
              </a:rPr>
              <a:t>… </a:t>
            </a:r>
            <a:r>
              <a:rPr lang="en-US" sz="1800" kern="100" dirty="0">
                <a:solidFill>
                  <a:srgbClr val="000000"/>
                </a:solidFill>
                <a:effectLst/>
                <a:uFill>
                  <a:solidFill>
                    <a:srgbClr val="000000"/>
                  </a:solidFill>
                </a:uFill>
                <a:latin typeface="Comic Sans MS" panose="030F0902030302020204" pitchFamily="66" charset="0"/>
                <a:ea typeface="Arial Unicode MS" panose="020B0604020202020204" pitchFamily="34" charset="-128"/>
                <a:cs typeface="微软雅黑" panose="020B0503020204020204" pitchFamily="34" charset="-122"/>
                <a:sym typeface="+mn-ea"/>
              </a:rPr>
              <a:t>can be seen as positive for both</a:t>
            </a:r>
            <a:r>
              <a:rPr lang="en-US" sz="1800" kern="100" dirty="0">
                <a:solidFill>
                  <a:srgbClr val="000000"/>
                </a:solidFill>
                <a:effectLst/>
                <a:uFill>
                  <a:solidFill>
                    <a:srgbClr val="000000"/>
                  </a:solidFill>
                </a:uFill>
                <a:latin typeface="Comic Sans MS" panose="030F0902030302020204" pitchFamily="66" charset="0"/>
                <a:ea typeface="Arial Unicode MS" panose="020B0604020202020204" pitchFamily="34" charset="-128"/>
                <a:cs typeface="微软雅黑" panose="020B0503020204020204" pitchFamily="34" charset="-122"/>
                <a:sym typeface="+mn-ea"/>
              </a:rPr>
              <a:t> …and .... </a:t>
            </a:r>
            <a:endParaRPr lang="en-US" sz="1800" kern="100" dirty="0">
              <a:solidFill>
                <a:srgbClr val="000000"/>
              </a:solidFill>
              <a:effectLst/>
              <a:uFill>
                <a:solidFill>
                  <a:srgbClr val="000000"/>
                </a:solidFill>
              </a:uFill>
              <a:latin typeface="Comic Sans MS" panose="030F0902030302020204" pitchFamily="66" charset="0"/>
              <a:ea typeface="Arial Unicode MS" panose="020B0604020202020204" pitchFamily="34" charset="-128"/>
              <a:cs typeface="微软雅黑" panose="020B0503020204020204" pitchFamily="34" charset="-122"/>
            </a:endParaRPr>
          </a:p>
          <a:p>
            <a:pPr algn="just">
              <a:lnSpc>
                <a:spcPct val="110000"/>
              </a:lnSpc>
            </a:pPr>
            <a:r>
              <a:rPr lang="en-US" sz="1800" kern="100" dirty="0">
                <a:solidFill>
                  <a:srgbClr val="000000"/>
                </a:solidFill>
                <a:effectLst/>
                <a:uFill>
                  <a:solidFill>
                    <a:srgbClr val="000000"/>
                  </a:solidFill>
                </a:uFill>
                <a:latin typeface="Comic Sans MS" panose="030F0902030302020204" pitchFamily="66" charset="0"/>
                <a:ea typeface="Arial Unicode MS" panose="020B0604020202020204" pitchFamily="34" charset="-128"/>
                <a:cs typeface="微软雅黑" panose="020B0503020204020204" pitchFamily="34" charset="-122"/>
                <a:sym typeface="+mn-ea"/>
              </a:rPr>
              <a:t>On a/an ... level,</a:t>
            </a:r>
            <a:r>
              <a:rPr lang="en-US" sz="1800" kern="100" dirty="0">
                <a:solidFill>
                  <a:srgbClr val="000000"/>
                </a:solidFill>
                <a:effectLst/>
                <a:uFill>
                  <a:solidFill>
                    <a:srgbClr val="000000"/>
                  </a:solidFill>
                </a:uFill>
                <a:latin typeface="Comic Sans MS" panose="030F0902030302020204" pitchFamily="66" charset="0"/>
                <a:ea typeface="Arial Unicode MS" panose="020B0604020202020204" pitchFamily="34" charset="-128"/>
                <a:cs typeface="微软雅黑" panose="020B0503020204020204" pitchFamily="34" charset="-122"/>
                <a:sym typeface="+mn-ea"/>
              </a:rPr>
              <a:t> …  </a:t>
            </a:r>
            <a:r>
              <a:rPr lang="en-US" sz="1800" kern="100" dirty="0">
                <a:solidFill>
                  <a:srgbClr val="000000"/>
                </a:solidFill>
                <a:effectLst/>
                <a:uFill>
                  <a:solidFill>
                    <a:srgbClr val="000000"/>
                  </a:solidFill>
                </a:uFill>
                <a:latin typeface="Comic Sans MS" panose="030F0902030302020204" pitchFamily="66" charset="0"/>
                <a:ea typeface="Arial Unicode MS" panose="020B0604020202020204" pitchFamily="34" charset="-128"/>
                <a:cs typeface="微软雅黑" panose="020B0503020204020204" pitchFamily="34" charset="-122"/>
                <a:sym typeface="+mn-ea"/>
              </a:rPr>
              <a:t>For example,...</a:t>
            </a:r>
            <a:endParaRPr lang="en-US" sz="1800" kern="100" dirty="0">
              <a:solidFill>
                <a:srgbClr val="000000"/>
              </a:solidFill>
              <a:effectLst/>
              <a:uFill>
                <a:solidFill>
                  <a:srgbClr val="000000"/>
                </a:solidFill>
              </a:uFill>
              <a:latin typeface="Comic Sans MS" panose="030F0902030302020204" pitchFamily="66" charset="0"/>
              <a:ea typeface="Arial Unicode MS" panose="020B0604020202020204" pitchFamily="34" charset="-128"/>
              <a:cs typeface="微软雅黑" panose="020B0503020204020204" pitchFamily="34" charset="-122"/>
            </a:endParaRPr>
          </a:p>
          <a:p>
            <a:pPr algn="just">
              <a:lnSpc>
                <a:spcPct val="110000"/>
              </a:lnSpc>
            </a:pPr>
            <a:r>
              <a:rPr lang="en-US" sz="1800" kern="100" dirty="0">
                <a:solidFill>
                  <a:srgbClr val="000000"/>
                </a:solidFill>
                <a:effectLst/>
                <a:uFill>
                  <a:solidFill>
                    <a:srgbClr val="000000"/>
                  </a:solidFill>
                </a:uFill>
                <a:latin typeface="Comic Sans MS" panose="030F0902030302020204" pitchFamily="66" charset="0"/>
                <a:ea typeface="Arial Unicode MS" panose="020B0604020202020204" pitchFamily="34" charset="-128"/>
                <a:cs typeface="微软雅黑" panose="020B0503020204020204" pitchFamily="34" charset="-122"/>
                <a:sym typeface="+mn-ea"/>
              </a:rPr>
              <a:t>From a/an ...perspective,...This is likely to benefit...</a:t>
            </a:r>
            <a:endParaRPr lang="en-US" sz="1800" kern="100" dirty="0">
              <a:solidFill>
                <a:srgbClr val="000000"/>
              </a:solidFill>
              <a:effectLst/>
              <a:uFill>
                <a:solidFill>
                  <a:srgbClr val="000000"/>
                </a:solidFill>
              </a:uFill>
              <a:latin typeface="Comic Sans MS" panose="030F0902030302020204" pitchFamily="66" charset="0"/>
              <a:ea typeface="Arial Unicode MS" panose="020B0604020202020204" pitchFamily="34" charset="-128"/>
              <a:cs typeface="微软雅黑" panose="020B0503020204020204" pitchFamily="34" charset="-122"/>
            </a:endParaRPr>
          </a:p>
          <a:p>
            <a:pPr algn="just">
              <a:lnSpc>
                <a:spcPct val="150000"/>
              </a:lnSpc>
            </a:pPr>
            <a:endParaRPr lang="en-US" sz="1400" kern="100" dirty="0">
              <a:solidFill>
                <a:srgbClr val="000000"/>
              </a:solidFill>
              <a:effectLst/>
              <a:uFill>
                <a:solidFill>
                  <a:srgbClr val="000000"/>
                </a:solidFill>
              </a:uFill>
              <a:latin typeface="Comic Sans MS" panose="030F0902030302020204" pitchFamily="66" charset="0"/>
              <a:ea typeface="Arial Unicode MS" panose="020B0604020202020204" pitchFamily="34" charset="-128"/>
              <a:cs typeface="Arial Unicode MS" panose="020B0604020202020204" pitchFamily="34" charset="-128"/>
            </a:endParaRPr>
          </a:p>
          <a:p>
            <a:pPr algn="just">
              <a:lnSpc>
                <a:spcPct val="130000"/>
              </a:lnSpc>
            </a:pPr>
            <a:r>
              <a:rPr lang="zh-CN" sz="1800" b="1" kern="100" dirty="0">
                <a:solidFill>
                  <a:srgbClr val="FF0000"/>
                </a:solidFill>
                <a:effectLst/>
                <a:uFill>
                  <a:solidFill>
                    <a:srgbClr val="000000"/>
                  </a:solidFill>
                </a:uFill>
                <a:latin typeface="+mn-lt"/>
                <a:ea typeface="KaiTi" panose="02010609060101010101" pitchFamily="49" charset="-122"/>
                <a:cs typeface="+mn-lt"/>
                <a:sym typeface="+mn-ea"/>
              </a:rPr>
              <a:t>主体段二：</a:t>
            </a:r>
            <a:r>
              <a:rPr lang="zh-CN" sz="1800" b="1" kern="100" dirty="0">
                <a:solidFill>
                  <a:srgbClr val="FF0000"/>
                </a:solidFill>
                <a:effectLst/>
                <a:uFill>
                  <a:solidFill>
                    <a:srgbClr val="000000"/>
                  </a:solidFill>
                </a:uFill>
                <a:latin typeface="+mn-lt"/>
                <a:ea typeface="KaiTi" panose="02010609060101010101" pitchFamily="49" charset="-122"/>
                <a:cs typeface="+mn-lt"/>
                <a:sym typeface="+mn-ea"/>
              </a:rPr>
              <a:t>有坏处+坏处1+坏处1论证+坏处2+坏处2论证</a:t>
            </a:r>
            <a:endParaRPr lang="zh-CN" sz="1800" b="1" kern="100" dirty="0">
              <a:solidFill>
                <a:srgbClr val="FF0000"/>
              </a:solidFill>
              <a:effectLst/>
              <a:uFill>
                <a:solidFill>
                  <a:srgbClr val="000000"/>
                </a:solidFill>
              </a:uFill>
              <a:latin typeface="+mn-lt"/>
              <a:ea typeface="KaiTi" panose="02010609060101010101" pitchFamily="49" charset="-122"/>
              <a:cs typeface="+mn-lt"/>
            </a:endParaRPr>
          </a:p>
          <a:p>
            <a:pPr algn="just">
              <a:lnSpc>
                <a:spcPct val="130000"/>
              </a:lnSpc>
            </a:pPr>
            <a:r>
              <a:rPr lang="en-US" sz="1800" kern="100" dirty="0">
                <a:solidFill>
                  <a:srgbClr val="000000"/>
                </a:solidFill>
                <a:effectLst/>
                <a:uFill>
                  <a:solidFill>
                    <a:srgbClr val="000000"/>
                  </a:solidFill>
                </a:uFill>
                <a:latin typeface="Comic Sans MS" panose="030F0902030302020204" pitchFamily="66" charset="0"/>
                <a:ea typeface="Arial Unicode MS" panose="020B0604020202020204" pitchFamily="34" charset="-128"/>
                <a:cs typeface="微软雅黑" panose="020B0503020204020204" pitchFamily="34" charset="-122"/>
                <a:sym typeface="+mn-ea"/>
              </a:rPr>
              <a:t>However, the ... arguments given above can be considered from the opposite angle.</a:t>
            </a:r>
            <a:endParaRPr lang="en-US" sz="1800" kern="100" dirty="0">
              <a:solidFill>
                <a:srgbClr val="000000"/>
              </a:solidFill>
              <a:effectLst/>
              <a:uFill>
                <a:solidFill>
                  <a:srgbClr val="000000"/>
                </a:solidFill>
              </a:uFill>
              <a:latin typeface="Comic Sans MS" panose="030F0902030302020204" pitchFamily="66" charset="0"/>
              <a:ea typeface="Arial Unicode MS" panose="020B0604020202020204" pitchFamily="34" charset="-128"/>
              <a:cs typeface="微软雅黑" panose="020B0503020204020204" pitchFamily="34" charset="-122"/>
              <a:sym typeface="+mn-ea"/>
            </a:endParaRPr>
          </a:p>
          <a:p>
            <a:pPr algn="just">
              <a:lnSpc>
                <a:spcPct val="130000"/>
              </a:lnSpc>
            </a:pPr>
            <a:r>
              <a:rPr lang="en-US" sz="1800" kern="100" dirty="0">
                <a:solidFill>
                  <a:srgbClr val="000000"/>
                </a:solidFill>
                <a:effectLst/>
                <a:uFill>
                  <a:solidFill>
                    <a:srgbClr val="000000"/>
                  </a:solidFill>
                </a:uFill>
                <a:latin typeface="Comic Sans MS" panose="030F0902030302020204" pitchFamily="66" charset="0"/>
                <a:ea typeface="Arial Unicode MS" panose="020B0604020202020204" pitchFamily="34" charset="-128"/>
                <a:cs typeface="微软雅黑" panose="020B0503020204020204" pitchFamily="34" charset="-122"/>
                <a:sym typeface="+mn-ea"/>
              </a:rPr>
              <a:t>Firstly, rather than the positive ... of...</a:t>
            </a:r>
            <a:endParaRPr lang="en-US" sz="1800" kern="100" dirty="0">
              <a:solidFill>
                <a:srgbClr val="000000"/>
              </a:solidFill>
              <a:effectLst/>
              <a:uFill>
                <a:solidFill>
                  <a:srgbClr val="000000"/>
                </a:solidFill>
              </a:uFill>
              <a:latin typeface="Comic Sans MS" panose="030F0902030302020204" pitchFamily="66" charset="0"/>
              <a:ea typeface="Arial Unicode MS" panose="020B0604020202020204" pitchFamily="34" charset="-128"/>
              <a:cs typeface="微软雅黑" panose="020B0503020204020204" pitchFamily="34" charset="-122"/>
            </a:endParaRPr>
          </a:p>
          <a:p>
            <a:pPr algn="just">
              <a:lnSpc>
                <a:spcPct val="130000"/>
              </a:lnSpc>
            </a:pPr>
            <a:r>
              <a:rPr lang="en-US" sz="1800" kern="100" dirty="0">
                <a:solidFill>
                  <a:srgbClr val="000000"/>
                </a:solidFill>
                <a:effectLst/>
                <a:uFill>
                  <a:solidFill>
                    <a:srgbClr val="000000"/>
                  </a:solidFill>
                </a:uFill>
                <a:latin typeface="Comic Sans MS" panose="030F0902030302020204" pitchFamily="66" charset="0"/>
                <a:ea typeface="Arial Unicode MS" panose="020B0604020202020204" pitchFamily="34" charset="-128"/>
                <a:cs typeface="微软雅黑" panose="020B0503020204020204" pitchFamily="34" charset="-122"/>
                <a:sym typeface="+mn-ea"/>
              </a:rPr>
              <a:t>Secondly, from the ... point of view, ... is likely to ...</a:t>
            </a:r>
            <a:endParaRPr lang="en-US" sz="1800" kern="100" dirty="0">
              <a:solidFill>
                <a:srgbClr val="000000"/>
              </a:solidFill>
              <a:effectLst/>
              <a:uFill>
                <a:solidFill>
                  <a:srgbClr val="000000"/>
                </a:solidFill>
              </a:uFill>
              <a:latin typeface="Comic Sans MS" panose="030F0902030302020204" pitchFamily="66" charset="0"/>
              <a:ea typeface="Arial Unicode MS" panose="020B0604020202020204" pitchFamily="34" charset="-128"/>
              <a:cs typeface="微软雅黑" panose="020B0503020204020204" pitchFamily="34" charset="-122"/>
            </a:endParaRPr>
          </a:p>
          <a:p>
            <a:pPr algn="just">
              <a:lnSpc>
                <a:spcPct val="150000"/>
              </a:lnSpc>
            </a:pPr>
            <a:endParaRPr lang="en-US" sz="1800" kern="100" dirty="0">
              <a:solidFill>
                <a:srgbClr val="000000"/>
              </a:solidFill>
              <a:effectLst/>
              <a:uFill>
                <a:solidFill>
                  <a:srgbClr val="000000"/>
                </a:solidFill>
              </a:uFill>
              <a:latin typeface="Comic Sans MS" panose="030F0902030302020204" pitchFamily="66" charset="0"/>
              <a:ea typeface="Arial Unicode MS" panose="020B0604020202020204" pitchFamily="34" charset="-128"/>
              <a:cs typeface="微软雅黑" panose="020B0503020204020204" pitchFamily="34" charset="-122"/>
            </a:endParaRPr>
          </a:p>
          <a:p>
            <a:pPr algn="just">
              <a:lnSpc>
                <a:spcPct val="140000"/>
              </a:lnSpc>
            </a:pPr>
            <a:r>
              <a:rPr lang="zh-CN" sz="1800" b="1" kern="100" dirty="0">
                <a:solidFill>
                  <a:srgbClr val="FF0000"/>
                </a:solidFill>
                <a:effectLst/>
                <a:uFill>
                  <a:solidFill>
                    <a:srgbClr val="000000"/>
                  </a:solidFill>
                </a:uFill>
                <a:latin typeface="+mn-lt"/>
                <a:ea typeface="KaiTi" panose="02010609060101010101" pitchFamily="49" charset="-122"/>
                <a:cs typeface="+mn-lt"/>
                <a:sym typeface="+mn-ea"/>
              </a:rPr>
              <a:t>结尾段：重申自己的观点（利弊相同</a:t>
            </a:r>
            <a:r>
              <a:rPr lang="zh-CN" sz="1800" kern="100" dirty="0">
                <a:solidFill>
                  <a:srgbClr val="FF0000"/>
                </a:solidFill>
                <a:effectLst/>
                <a:uFill>
                  <a:solidFill>
                    <a:srgbClr val="000000"/>
                  </a:solidFill>
                </a:uFill>
                <a:latin typeface="+mn-lt"/>
                <a:ea typeface="KaiTi" panose="02010609060101010101" pitchFamily="49" charset="-122"/>
                <a:cs typeface="+mn-lt"/>
                <a:sym typeface="+mn-ea"/>
              </a:rPr>
              <a:t>）</a:t>
            </a:r>
            <a:endParaRPr lang="en-US" sz="1800" kern="100" dirty="0">
              <a:solidFill>
                <a:srgbClr val="000000"/>
              </a:solidFill>
              <a:effectLst/>
              <a:uFill>
                <a:solidFill>
                  <a:srgbClr val="000000"/>
                </a:solidFill>
              </a:uFill>
              <a:latin typeface="+mn-lt"/>
              <a:ea typeface="KaiTi" panose="02010609060101010101" pitchFamily="49" charset="-122"/>
              <a:cs typeface="+mn-lt"/>
            </a:endParaRPr>
          </a:p>
          <a:p>
            <a:pPr algn="just">
              <a:lnSpc>
                <a:spcPct val="140000"/>
              </a:lnSpc>
            </a:pPr>
            <a:r>
              <a:rPr lang="en-US" sz="1800" kern="100" dirty="0">
                <a:solidFill>
                  <a:srgbClr val="000000"/>
                </a:solidFill>
                <a:effectLst/>
                <a:uFill>
                  <a:solidFill>
                    <a:srgbClr val="000000"/>
                  </a:solidFill>
                </a:uFill>
                <a:latin typeface="Comic Sans MS" panose="030F0902030302020204" pitchFamily="66" charset="0"/>
                <a:ea typeface="Arial Unicode MS" panose="020B0604020202020204" pitchFamily="34" charset="-128"/>
                <a:cs typeface="微软雅黑" panose="020B0503020204020204" pitchFamily="34" charset="-122"/>
                <a:sym typeface="+mn-ea"/>
              </a:rPr>
              <a:t>In a nutshell, ... will have both beneficial and detrimental effects on ... and on ....</a:t>
            </a:r>
            <a:endParaRPr lang="en-US" sz="1800" kern="100" dirty="0">
              <a:solidFill>
                <a:srgbClr val="000000"/>
              </a:solidFill>
              <a:effectLst/>
              <a:uFill>
                <a:solidFill>
                  <a:srgbClr val="000000"/>
                </a:solidFill>
              </a:uFill>
              <a:latin typeface="Comic Sans MS" panose="030F0902030302020204" pitchFamily="66" charset="0"/>
              <a:ea typeface="Arial Unicode MS" panose="020B0604020202020204" pitchFamily="34" charset="-128"/>
              <a:cs typeface="微软雅黑" panose="020B0503020204020204" pitchFamily="3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p:cNvSpPr txBox="1"/>
          <p:nvPr/>
        </p:nvSpPr>
        <p:spPr>
          <a:xfrm>
            <a:off x="407232" y="0"/>
            <a:ext cx="11644860" cy="4707890"/>
          </a:xfrm>
          <a:prstGeom prst="rect">
            <a:avLst/>
          </a:prstGeom>
          <a:noFill/>
        </p:spPr>
        <p:txBody>
          <a:bodyPr wrap="square">
            <a:spAutoFit/>
          </a:bodyPr>
          <a:lstStyle/>
          <a:p>
            <a:pPr algn="l"/>
            <a:r>
              <a:rPr lang="zh-CN" sz="2400" b="1" kern="100" dirty="0">
                <a:solidFill>
                  <a:srgbClr val="000000"/>
                </a:solidFill>
                <a:effectLst/>
                <a:uFill>
                  <a:solidFill>
                    <a:srgbClr val="000000"/>
                  </a:solidFill>
                </a:uFill>
                <a:latin typeface="KaiTi" panose="02010609060101010101" pitchFamily="49" charset="-122"/>
                <a:ea typeface="KaiTi" panose="02010609060101010101" pitchFamily="49" charset="-122"/>
                <a:cs typeface="微软雅黑" panose="020B0503020204020204" pitchFamily="34" charset="-122"/>
              </a:rPr>
              <a:t>文章框架</a:t>
            </a:r>
            <a:endParaRPr lang="en-US" sz="2400" kern="100" dirty="0">
              <a:solidFill>
                <a:srgbClr val="000000"/>
              </a:solidFill>
              <a:effectLst/>
              <a:uFill>
                <a:solidFill>
                  <a:srgbClr val="000000"/>
                </a:solidFill>
              </a:uFill>
              <a:latin typeface="KaiTi" panose="02010609060101010101" pitchFamily="49" charset="-122"/>
              <a:ea typeface="KaiTi" panose="02010609060101010101" pitchFamily="49" charset="-122"/>
              <a:cs typeface="Arial Unicode MS" panose="020B0604020202020204" pitchFamily="34" charset="-128"/>
            </a:endParaRPr>
          </a:p>
          <a:p>
            <a:pPr algn="just"/>
            <a:endParaRPr lang="en-US" altLang="zh-CN" sz="2400" kern="100" dirty="0">
              <a:solidFill>
                <a:srgbClr val="000000"/>
              </a:solidFill>
              <a:effectLst/>
              <a:uFill>
                <a:solidFill>
                  <a:srgbClr val="000000"/>
                </a:solidFill>
              </a:uFill>
              <a:latin typeface="KaiTi" panose="02010609060101010101" pitchFamily="49" charset="-122"/>
              <a:ea typeface="KaiTi" panose="02010609060101010101" pitchFamily="49" charset="-122"/>
              <a:cs typeface="微软雅黑" panose="020B0503020204020204" pitchFamily="34" charset="-122"/>
            </a:endParaRPr>
          </a:p>
          <a:p>
            <a:pPr algn="just">
              <a:lnSpc>
                <a:spcPct val="150000"/>
              </a:lnSpc>
            </a:pPr>
            <a:r>
              <a:rPr lang="zh-CN" sz="2400" kern="100" dirty="0">
                <a:solidFill>
                  <a:srgbClr val="FF0000"/>
                </a:solidFill>
                <a:effectLst/>
                <a:uFill>
                  <a:solidFill>
                    <a:srgbClr val="000000"/>
                  </a:solidFill>
                </a:uFill>
                <a:latin typeface="微软雅黑" charset="0"/>
                <a:ea typeface="微软雅黑" charset="0"/>
                <a:cs typeface="微软雅黑" charset="0"/>
              </a:rPr>
              <a:t>首段：话题</a:t>
            </a:r>
            <a:r>
              <a:rPr lang="en-US" sz="2400" kern="100" dirty="0">
                <a:solidFill>
                  <a:srgbClr val="FF0000"/>
                </a:solidFill>
                <a:effectLst/>
                <a:uFill>
                  <a:solidFill>
                    <a:srgbClr val="000000"/>
                  </a:solidFill>
                </a:uFill>
                <a:latin typeface="微软雅黑" charset="0"/>
                <a:ea typeface="微软雅黑" charset="0"/>
                <a:cs typeface="微软雅黑" charset="0"/>
              </a:rPr>
              <a:t>+</a:t>
            </a:r>
            <a:r>
              <a:rPr lang="zh-CN" sz="2400" kern="100" dirty="0">
                <a:solidFill>
                  <a:srgbClr val="FF0000"/>
                </a:solidFill>
                <a:effectLst/>
                <a:uFill>
                  <a:solidFill>
                    <a:srgbClr val="000000"/>
                  </a:solidFill>
                </a:uFill>
                <a:latin typeface="微软雅黑" charset="0"/>
                <a:ea typeface="微软雅黑" charset="0"/>
                <a:cs typeface="微软雅黑" charset="0"/>
              </a:rPr>
              <a:t>自己的观点（有利的）</a:t>
            </a:r>
            <a:endParaRPr lang="en-US" sz="2400" kern="100" dirty="0">
              <a:solidFill>
                <a:srgbClr val="000000"/>
              </a:solidFill>
              <a:effectLst/>
              <a:uFill>
                <a:solidFill>
                  <a:srgbClr val="000000"/>
                </a:solidFill>
              </a:uFill>
              <a:latin typeface="微软雅黑" charset="0"/>
              <a:ea typeface="微软雅黑" charset="0"/>
              <a:cs typeface="微软雅黑" charset="0"/>
            </a:endParaRPr>
          </a:p>
          <a:p>
            <a:pPr algn="just">
              <a:lnSpc>
                <a:spcPct val="150000"/>
              </a:lnSpc>
            </a:pPr>
            <a:endParaRPr lang="en-US" sz="2400" kern="100" dirty="0">
              <a:solidFill>
                <a:srgbClr val="000000"/>
              </a:solidFill>
              <a:effectLst/>
              <a:uFill>
                <a:solidFill>
                  <a:srgbClr val="000000"/>
                </a:solidFill>
              </a:uFill>
              <a:latin typeface="微软雅黑" charset="0"/>
              <a:ea typeface="微软雅黑" charset="0"/>
              <a:cs typeface="微软雅黑" charset="0"/>
            </a:endParaRPr>
          </a:p>
          <a:p>
            <a:pPr algn="just">
              <a:lnSpc>
                <a:spcPct val="150000"/>
              </a:lnSpc>
            </a:pPr>
            <a:r>
              <a:rPr lang="zh-CN" sz="2400" kern="100" dirty="0">
                <a:solidFill>
                  <a:srgbClr val="FF0000"/>
                </a:solidFill>
                <a:effectLst/>
                <a:uFill>
                  <a:solidFill>
                    <a:srgbClr val="000000"/>
                  </a:solidFill>
                </a:uFill>
                <a:latin typeface="微软雅黑" charset="0"/>
                <a:ea typeface="微软雅黑" charset="0"/>
                <a:cs typeface="微软雅黑" charset="0"/>
              </a:rPr>
              <a:t>主体段一：提出好处</a:t>
            </a:r>
            <a:r>
              <a:rPr lang="en-US" sz="2400" kern="100" dirty="0">
                <a:solidFill>
                  <a:srgbClr val="FF0000"/>
                </a:solidFill>
                <a:effectLst/>
                <a:uFill>
                  <a:solidFill>
                    <a:srgbClr val="000000"/>
                  </a:solidFill>
                </a:uFill>
                <a:latin typeface="微软雅黑" charset="0"/>
                <a:ea typeface="微软雅黑" charset="0"/>
                <a:cs typeface="微软雅黑" charset="0"/>
              </a:rPr>
              <a:t>1+</a:t>
            </a:r>
            <a:r>
              <a:rPr lang="zh-CN" sz="2400" kern="100" dirty="0">
                <a:solidFill>
                  <a:srgbClr val="FF0000"/>
                </a:solidFill>
                <a:effectLst/>
                <a:uFill>
                  <a:solidFill>
                    <a:srgbClr val="000000"/>
                  </a:solidFill>
                </a:uFill>
                <a:latin typeface="微软雅黑" charset="0"/>
                <a:ea typeface="微软雅黑" charset="0"/>
                <a:cs typeface="微软雅黑" charset="0"/>
              </a:rPr>
              <a:t>承认有坏处</a:t>
            </a:r>
            <a:r>
              <a:rPr lang="en-US" sz="2400" kern="100" dirty="0">
                <a:solidFill>
                  <a:srgbClr val="FF0000"/>
                </a:solidFill>
                <a:effectLst/>
                <a:uFill>
                  <a:solidFill>
                    <a:srgbClr val="000000"/>
                  </a:solidFill>
                </a:uFill>
                <a:latin typeface="微软雅黑" charset="0"/>
                <a:ea typeface="微软雅黑" charset="0"/>
                <a:cs typeface="微软雅黑" charset="0"/>
              </a:rPr>
              <a:t>1+</a:t>
            </a:r>
            <a:r>
              <a:rPr lang="zh-CN" sz="2400" kern="100" dirty="0">
                <a:solidFill>
                  <a:srgbClr val="FF0000"/>
                </a:solidFill>
                <a:effectLst/>
                <a:uFill>
                  <a:solidFill>
                    <a:srgbClr val="000000"/>
                  </a:solidFill>
                </a:uFill>
                <a:latin typeface="微软雅黑" charset="0"/>
                <a:ea typeface="微软雅黑" charset="0"/>
                <a:cs typeface="微软雅黑" charset="0"/>
              </a:rPr>
              <a:t>反驳坏处</a:t>
            </a:r>
            <a:r>
              <a:rPr lang="en-US" sz="2400" kern="100" dirty="0">
                <a:solidFill>
                  <a:srgbClr val="FF0000"/>
                </a:solidFill>
                <a:effectLst/>
                <a:uFill>
                  <a:solidFill>
                    <a:srgbClr val="000000"/>
                  </a:solidFill>
                </a:uFill>
                <a:latin typeface="微软雅黑" charset="0"/>
                <a:ea typeface="微软雅黑" charset="0"/>
                <a:cs typeface="微软雅黑" charset="0"/>
              </a:rPr>
              <a:t>1</a:t>
            </a:r>
            <a:r>
              <a:rPr lang="zh-CN" sz="2400" kern="100" dirty="0">
                <a:solidFill>
                  <a:srgbClr val="FF0000"/>
                </a:solidFill>
                <a:effectLst/>
                <a:uFill>
                  <a:solidFill>
                    <a:srgbClr val="000000"/>
                  </a:solidFill>
                </a:uFill>
                <a:latin typeface="微软雅黑" charset="0"/>
                <a:ea typeface="微软雅黑" charset="0"/>
                <a:cs typeface="微软雅黑" charset="0"/>
              </a:rPr>
              <a:t>（有解决方案）</a:t>
            </a:r>
            <a:r>
              <a:rPr lang="en-US" sz="2400" kern="100" dirty="0">
                <a:solidFill>
                  <a:srgbClr val="FF0000"/>
                </a:solidFill>
                <a:effectLst/>
                <a:uFill>
                  <a:solidFill>
                    <a:srgbClr val="000000"/>
                  </a:solidFill>
                </a:uFill>
                <a:latin typeface="微软雅黑" charset="0"/>
                <a:ea typeface="微软雅黑" charset="0"/>
                <a:cs typeface="微软雅黑" charset="0"/>
              </a:rPr>
              <a:t>+</a:t>
            </a:r>
            <a:r>
              <a:rPr lang="zh-CN" sz="2400" kern="100" dirty="0">
                <a:solidFill>
                  <a:srgbClr val="FF0000"/>
                </a:solidFill>
                <a:effectLst/>
                <a:uFill>
                  <a:solidFill>
                    <a:srgbClr val="000000"/>
                  </a:solidFill>
                </a:uFill>
                <a:latin typeface="微软雅黑" charset="0"/>
                <a:ea typeface="微软雅黑" charset="0"/>
                <a:cs typeface="微软雅黑" charset="0"/>
              </a:rPr>
              <a:t>好处</a:t>
            </a:r>
            <a:r>
              <a:rPr lang="en-US" sz="2400" kern="100" dirty="0">
                <a:solidFill>
                  <a:srgbClr val="FF0000"/>
                </a:solidFill>
                <a:effectLst/>
                <a:uFill>
                  <a:solidFill>
                    <a:srgbClr val="000000"/>
                  </a:solidFill>
                </a:uFill>
                <a:latin typeface="微软雅黑" charset="0"/>
                <a:ea typeface="微软雅黑" charset="0"/>
                <a:cs typeface="微软雅黑" charset="0"/>
              </a:rPr>
              <a:t>1</a:t>
            </a:r>
            <a:r>
              <a:rPr lang="zh-CN" sz="2400" kern="100" dirty="0">
                <a:solidFill>
                  <a:srgbClr val="FF0000"/>
                </a:solidFill>
                <a:effectLst/>
                <a:uFill>
                  <a:solidFill>
                    <a:srgbClr val="000000"/>
                  </a:solidFill>
                </a:uFill>
                <a:latin typeface="微软雅黑" charset="0"/>
                <a:ea typeface="微软雅黑" charset="0"/>
                <a:cs typeface="微软雅黑" charset="0"/>
              </a:rPr>
              <a:t>论证</a:t>
            </a:r>
            <a:endParaRPr lang="en-US" sz="2400" kern="100" dirty="0">
              <a:solidFill>
                <a:srgbClr val="000000"/>
              </a:solidFill>
              <a:effectLst/>
              <a:uFill>
                <a:solidFill>
                  <a:srgbClr val="000000"/>
                </a:solidFill>
              </a:uFill>
              <a:latin typeface="微软雅黑" charset="0"/>
              <a:ea typeface="微软雅黑" charset="0"/>
              <a:cs typeface="微软雅黑" charset="0"/>
            </a:endParaRPr>
          </a:p>
          <a:p>
            <a:pPr algn="just">
              <a:lnSpc>
                <a:spcPct val="150000"/>
              </a:lnSpc>
            </a:pPr>
            <a:endParaRPr lang="en-US" sz="2400" kern="100" dirty="0">
              <a:solidFill>
                <a:srgbClr val="000000"/>
              </a:solidFill>
              <a:effectLst/>
              <a:uFill>
                <a:solidFill>
                  <a:srgbClr val="000000"/>
                </a:solidFill>
              </a:uFill>
              <a:latin typeface="微软雅黑" charset="0"/>
              <a:ea typeface="微软雅黑" charset="0"/>
              <a:cs typeface="微软雅黑" charset="0"/>
            </a:endParaRPr>
          </a:p>
          <a:p>
            <a:pPr algn="just">
              <a:lnSpc>
                <a:spcPct val="150000"/>
              </a:lnSpc>
            </a:pPr>
            <a:r>
              <a:rPr lang="zh-CN" sz="2400" kern="100" dirty="0">
                <a:solidFill>
                  <a:srgbClr val="FF0000"/>
                </a:solidFill>
                <a:effectLst/>
                <a:uFill>
                  <a:solidFill>
                    <a:srgbClr val="000000"/>
                  </a:solidFill>
                </a:uFill>
                <a:latin typeface="微软雅黑" charset="0"/>
                <a:ea typeface="微软雅黑" charset="0"/>
                <a:cs typeface="微软雅黑" charset="0"/>
              </a:rPr>
              <a:t>主体段二：提出好处</a:t>
            </a:r>
            <a:r>
              <a:rPr lang="en-US" sz="2400" kern="100" dirty="0">
                <a:solidFill>
                  <a:srgbClr val="FF0000"/>
                </a:solidFill>
                <a:effectLst/>
                <a:uFill>
                  <a:solidFill>
                    <a:srgbClr val="000000"/>
                  </a:solidFill>
                </a:uFill>
                <a:latin typeface="微软雅黑" charset="0"/>
                <a:ea typeface="微软雅黑" charset="0"/>
                <a:cs typeface="微软雅黑" charset="0"/>
              </a:rPr>
              <a:t>2+</a:t>
            </a:r>
            <a:r>
              <a:rPr lang="zh-CN" sz="2400" kern="100" dirty="0">
                <a:solidFill>
                  <a:srgbClr val="FF0000"/>
                </a:solidFill>
                <a:effectLst/>
                <a:uFill>
                  <a:solidFill>
                    <a:srgbClr val="000000"/>
                  </a:solidFill>
                </a:uFill>
                <a:latin typeface="微软雅黑" charset="0"/>
                <a:ea typeface="微软雅黑" charset="0"/>
                <a:cs typeface="微软雅黑" charset="0"/>
              </a:rPr>
              <a:t>承认有坏处</a:t>
            </a:r>
            <a:r>
              <a:rPr lang="en-US" sz="2400" kern="100" dirty="0">
                <a:solidFill>
                  <a:srgbClr val="FF0000"/>
                </a:solidFill>
                <a:effectLst/>
                <a:uFill>
                  <a:solidFill>
                    <a:srgbClr val="000000"/>
                  </a:solidFill>
                </a:uFill>
                <a:latin typeface="微软雅黑" charset="0"/>
                <a:ea typeface="微软雅黑" charset="0"/>
                <a:cs typeface="微软雅黑" charset="0"/>
              </a:rPr>
              <a:t>2+</a:t>
            </a:r>
            <a:r>
              <a:rPr lang="zh-CN" sz="2400" kern="100" dirty="0">
                <a:solidFill>
                  <a:srgbClr val="FF0000"/>
                </a:solidFill>
                <a:effectLst/>
                <a:uFill>
                  <a:solidFill>
                    <a:srgbClr val="000000"/>
                  </a:solidFill>
                </a:uFill>
                <a:latin typeface="微软雅黑" charset="0"/>
                <a:ea typeface="微软雅黑" charset="0"/>
                <a:cs typeface="微软雅黑" charset="0"/>
              </a:rPr>
              <a:t>反驳坏处</a:t>
            </a:r>
            <a:r>
              <a:rPr lang="en-US" sz="2400" kern="100" dirty="0">
                <a:solidFill>
                  <a:srgbClr val="FF0000"/>
                </a:solidFill>
                <a:effectLst/>
                <a:uFill>
                  <a:solidFill>
                    <a:srgbClr val="000000"/>
                  </a:solidFill>
                </a:uFill>
                <a:latin typeface="微软雅黑" charset="0"/>
                <a:ea typeface="微软雅黑" charset="0"/>
                <a:cs typeface="微软雅黑" charset="0"/>
              </a:rPr>
              <a:t>2</a:t>
            </a:r>
            <a:r>
              <a:rPr lang="zh-CN" sz="2400" kern="100" dirty="0">
                <a:solidFill>
                  <a:srgbClr val="FF0000"/>
                </a:solidFill>
                <a:effectLst/>
                <a:uFill>
                  <a:solidFill>
                    <a:srgbClr val="000000"/>
                  </a:solidFill>
                </a:uFill>
                <a:latin typeface="微软雅黑" charset="0"/>
                <a:ea typeface="微软雅黑" charset="0"/>
                <a:cs typeface="微软雅黑" charset="0"/>
              </a:rPr>
              <a:t>（有解决方案）</a:t>
            </a:r>
            <a:r>
              <a:rPr lang="en-US" sz="2400" kern="100" dirty="0">
                <a:solidFill>
                  <a:srgbClr val="FF0000"/>
                </a:solidFill>
                <a:effectLst/>
                <a:uFill>
                  <a:solidFill>
                    <a:srgbClr val="000000"/>
                  </a:solidFill>
                </a:uFill>
                <a:latin typeface="微软雅黑" charset="0"/>
                <a:ea typeface="微软雅黑" charset="0"/>
                <a:cs typeface="微软雅黑" charset="0"/>
              </a:rPr>
              <a:t>+</a:t>
            </a:r>
            <a:r>
              <a:rPr lang="zh-CN" sz="2400" kern="100" dirty="0">
                <a:solidFill>
                  <a:srgbClr val="FF0000"/>
                </a:solidFill>
                <a:effectLst/>
                <a:uFill>
                  <a:solidFill>
                    <a:srgbClr val="000000"/>
                  </a:solidFill>
                </a:uFill>
                <a:latin typeface="微软雅黑" charset="0"/>
                <a:ea typeface="微软雅黑" charset="0"/>
                <a:cs typeface="微软雅黑" charset="0"/>
              </a:rPr>
              <a:t>好处</a:t>
            </a:r>
            <a:r>
              <a:rPr lang="en-US" sz="2400" kern="100" dirty="0">
                <a:solidFill>
                  <a:srgbClr val="FF0000"/>
                </a:solidFill>
                <a:effectLst/>
                <a:uFill>
                  <a:solidFill>
                    <a:srgbClr val="000000"/>
                  </a:solidFill>
                </a:uFill>
                <a:latin typeface="微软雅黑" charset="0"/>
                <a:ea typeface="微软雅黑" charset="0"/>
                <a:cs typeface="微软雅黑" charset="0"/>
              </a:rPr>
              <a:t>2</a:t>
            </a:r>
            <a:r>
              <a:rPr lang="zh-CN" sz="2400" kern="100" dirty="0">
                <a:solidFill>
                  <a:srgbClr val="FF0000"/>
                </a:solidFill>
                <a:effectLst/>
                <a:uFill>
                  <a:solidFill>
                    <a:srgbClr val="000000"/>
                  </a:solidFill>
                </a:uFill>
                <a:latin typeface="微软雅黑" charset="0"/>
                <a:ea typeface="微软雅黑" charset="0"/>
                <a:cs typeface="微软雅黑" charset="0"/>
              </a:rPr>
              <a:t>论证</a:t>
            </a:r>
            <a:endParaRPr lang="en-US" sz="2400" kern="100" dirty="0">
              <a:solidFill>
                <a:srgbClr val="000000"/>
              </a:solidFill>
              <a:effectLst/>
              <a:uFill>
                <a:solidFill>
                  <a:srgbClr val="000000"/>
                </a:solidFill>
              </a:uFill>
              <a:latin typeface="微软雅黑" charset="0"/>
              <a:ea typeface="微软雅黑" charset="0"/>
              <a:cs typeface="微软雅黑" charset="0"/>
            </a:endParaRPr>
          </a:p>
          <a:p>
            <a:pPr algn="just">
              <a:lnSpc>
                <a:spcPct val="150000"/>
              </a:lnSpc>
            </a:pPr>
            <a:endParaRPr lang="en-US" sz="2400" kern="100" dirty="0">
              <a:solidFill>
                <a:srgbClr val="000000"/>
              </a:solidFill>
              <a:effectLst/>
              <a:uFill>
                <a:solidFill>
                  <a:srgbClr val="000000"/>
                </a:solidFill>
              </a:uFill>
              <a:latin typeface="微软雅黑" charset="0"/>
              <a:ea typeface="微软雅黑" charset="0"/>
              <a:cs typeface="微软雅黑" charset="0"/>
            </a:endParaRPr>
          </a:p>
          <a:p>
            <a:pPr algn="just">
              <a:lnSpc>
                <a:spcPct val="150000"/>
              </a:lnSpc>
            </a:pPr>
            <a:r>
              <a:rPr lang="zh-CN" sz="2400" kern="100" dirty="0">
                <a:solidFill>
                  <a:srgbClr val="FF0000"/>
                </a:solidFill>
                <a:effectLst/>
                <a:uFill>
                  <a:solidFill>
                    <a:srgbClr val="000000"/>
                  </a:solidFill>
                </a:uFill>
                <a:latin typeface="微软雅黑" charset="0"/>
                <a:ea typeface="微软雅黑" charset="0"/>
                <a:cs typeface="微软雅黑" charset="0"/>
              </a:rPr>
              <a:t>结尾段：重申自己的观点（利大于弊）</a:t>
            </a:r>
            <a:endParaRPr lang="zh-CN" sz="2400" kern="100" dirty="0">
              <a:solidFill>
                <a:srgbClr val="FF0000"/>
              </a:solidFill>
              <a:effectLst/>
              <a:uFill>
                <a:solidFill>
                  <a:srgbClr val="000000"/>
                </a:solidFill>
              </a:uFill>
              <a:latin typeface="微软雅黑" charset="0"/>
              <a:ea typeface="微软雅黑" charset="0"/>
              <a:cs typeface="微软雅黑" charset="0"/>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p:cNvSpPr txBox="1"/>
          <p:nvPr/>
        </p:nvSpPr>
        <p:spPr>
          <a:xfrm>
            <a:off x="89525" y="1833557"/>
            <a:ext cx="11137692" cy="2290445"/>
          </a:xfrm>
          <a:prstGeom prst="rect">
            <a:avLst/>
          </a:prstGeom>
          <a:noFill/>
        </p:spPr>
        <p:txBody>
          <a:bodyPr wrap="square">
            <a:spAutoFit/>
          </a:bodyPr>
          <a:lstStyle/>
          <a:p>
            <a:pPr algn="l">
              <a:lnSpc>
                <a:spcPct val="130000"/>
              </a:lnSpc>
            </a:pPr>
            <a:r>
              <a:rPr lang="zh-CN" sz="2200" kern="100" dirty="0">
                <a:solidFill>
                  <a:srgbClr val="000000"/>
                </a:solidFill>
                <a:effectLst/>
                <a:uFill>
                  <a:solidFill>
                    <a:srgbClr val="000000"/>
                  </a:solidFill>
                </a:uFill>
                <a:latin typeface="+mn-lt"/>
                <a:ea typeface="KaiTi" panose="02010609060101010101" pitchFamily="49" charset="-122"/>
                <a:cs typeface="+mn-lt"/>
              </a:rPr>
              <a:t>（首段）</a:t>
            </a:r>
            <a:endParaRPr lang="en-US" altLang="zh-CN" sz="2200" kern="100" dirty="0">
              <a:solidFill>
                <a:srgbClr val="000000"/>
              </a:solidFill>
              <a:effectLst/>
              <a:uFill>
                <a:solidFill>
                  <a:srgbClr val="000000"/>
                </a:solidFill>
              </a:uFill>
              <a:latin typeface="+mn-lt"/>
              <a:ea typeface="KaiTi" panose="02010609060101010101" pitchFamily="49" charset="-122"/>
              <a:cs typeface="+mn-lt"/>
            </a:endParaRPr>
          </a:p>
          <a:p>
            <a:pPr algn="l">
              <a:lnSpc>
                <a:spcPct val="130000"/>
              </a:lnSpc>
            </a:pPr>
            <a:r>
              <a:rPr lang="en-US" sz="2200" kern="100" dirty="0">
                <a:solidFill>
                  <a:srgbClr val="000000"/>
                </a:solidFill>
                <a:effectLst/>
                <a:uFill>
                  <a:solidFill>
                    <a:srgbClr val="000000"/>
                  </a:solidFill>
                </a:uFill>
                <a:latin typeface="+mn-lt"/>
                <a:ea typeface="Arial Unicode MS" panose="020B0604020202020204" pitchFamily="34" charset="-128"/>
                <a:cs typeface="+mn-lt"/>
              </a:rPr>
              <a:t>It is very common to see people, youngsters or seniors, browsing social media platforms, such as</a:t>
            </a:r>
            <a:r>
              <a:rPr lang="zh-CN" altLang="en-US" sz="2200" kern="100" dirty="0">
                <a:solidFill>
                  <a:srgbClr val="000000"/>
                </a:solidFill>
                <a:uFill>
                  <a:solidFill>
                    <a:srgbClr val="000000"/>
                  </a:solidFill>
                </a:uFill>
                <a:latin typeface="+mn-lt"/>
                <a:ea typeface="Arial Unicode MS" panose="020B0604020202020204" pitchFamily="34" charset="-128"/>
                <a:cs typeface="+mn-lt"/>
              </a:rPr>
              <a:t> </a:t>
            </a:r>
            <a:r>
              <a:rPr lang="en-US" sz="2200" kern="100" dirty="0">
                <a:solidFill>
                  <a:srgbClr val="000000"/>
                </a:solidFill>
                <a:effectLst/>
                <a:uFill>
                  <a:solidFill>
                    <a:srgbClr val="000000"/>
                  </a:solidFill>
                </a:uFill>
                <a:latin typeface="+mn-lt"/>
                <a:ea typeface="Arial Unicode MS" panose="020B0604020202020204" pitchFamily="34" charset="-128"/>
                <a:cs typeface="+mn-lt"/>
              </a:rPr>
              <a:t>TikTok and Facebook, to keep contact with others and become well-informed (</a:t>
            </a:r>
            <a:r>
              <a:rPr lang="zh-CN" sz="2200" kern="100" dirty="0">
                <a:solidFill>
                  <a:srgbClr val="000000"/>
                </a:solidFill>
                <a:effectLst/>
                <a:uFill>
                  <a:solidFill>
                    <a:srgbClr val="000000"/>
                  </a:solidFill>
                </a:uFill>
                <a:latin typeface="+mn-lt"/>
                <a:ea typeface="微软雅黑" panose="020B0503020204020204" pitchFamily="34" charset="-122"/>
                <a:cs typeface="+mn-lt"/>
              </a:rPr>
              <a:t>消息灵通的</a:t>
            </a:r>
            <a:r>
              <a:rPr lang="en-US" sz="2200" kern="100" dirty="0">
                <a:solidFill>
                  <a:srgbClr val="000000"/>
                </a:solidFill>
                <a:effectLst/>
                <a:uFill>
                  <a:solidFill>
                    <a:srgbClr val="000000"/>
                  </a:solidFill>
                </a:uFill>
                <a:latin typeface="+mn-lt"/>
                <a:ea typeface="Arial Unicode MS" panose="020B0604020202020204" pitchFamily="34" charset="-128"/>
                <a:cs typeface="+mn-lt"/>
              </a:rPr>
              <a:t>). </a:t>
            </a:r>
            <a:r>
              <a:rPr lang="en-US" sz="2200" b="1" kern="100" dirty="0">
                <a:solidFill>
                  <a:srgbClr val="FF0000"/>
                </a:solidFill>
                <a:effectLst/>
                <a:uFill>
                  <a:solidFill>
                    <a:srgbClr val="000000"/>
                  </a:solidFill>
                </a:uFill>
                <a:latin typeface="+mn-lt"/>
                <a:ea typeface="Arial Unicode MS" panose="020B0604020202020204" pitchFamily="34" charset="-128"/>
                <a:cs typeface="+mn-lt"/>
              </a:rPr>
              <a:t>Personally, I think this commonplace</a:t>
            </a:r>
            <a:r>
              <a:rPr lang="zh-CN" sz="2200" b="1" kern="100" dirty="0">
                <a:solidFill>
                  <a:srgbClr val="FF0000"/>
                </a:solidFill>
                <a:effectLst/>
                <a:uFill>
                  <a:solidFill>
                    <a:srgbClr val="000000"/>
                  </a:solidFill>
                </a:uFill>
                <a:latin typeface="+mn-lt"/>
                <a:ea typeface="微软雅黑" panose="020B0503020204020204" pitchFamily="34" charset="-122"/>
                <a:cs typeface="+mn-lt"/>
              </a:rPr>
              <a:t>（常见的做法）</a:t>
            </a:r>
            <a:r>
              <a:rPr lang="en-US" sz="2200" b="1" kern="100" dirty="0">
                <a:solidFill>
                  <a:srgbClr val="FF0000"/>
                </a:solidFill>
                <a:effectLst/>
                <a:uFill>
                  <a:solidFill>
                    <a:srgbClr val="000000"/>
                  </a:solidFill>
                </a:uFill>
                <a:latin typeface="+mn-lt"/>
                <a:ea typeface="Arial Unicode MS" panose="020B0604020202020204" pitchFamily="34" charset="-128"/>
                <a:cs typeface="+mn-lt"/>
              </a:rPr>
              <a:t>advantageous</a:t>
            </a:r>
            <a:r>
              <a:rPr lang="en-US" sz="2200" kern="100" dirty="0">
                <a:solidFill>
                  <a:srgbClr val="000000"/>
                </a:solidFill>
                <a:effectLst/>
                <a:uFill>
                  <a:solidFill>
                    <a:srgbClr val="000000"/>
                  </a:solidFill>
                </a:uFill>
                <a:latin typeface="+mn-lt"/>
                <a:ea typeface="Arial Unicode MS" panose="020B0604020202020204" pitchFamily="34" charset="-128"/>
                <a:cs typeface="+mn-lt"/>
              </a:rPr>
              <a:t>.</a:t>
            </a:r>
            <a:endParaRPr lang="en-US" sz="2200" kern="100" dirty="0">
              <a:solidFill>
                <a:srgbClr val="000000"/>
              </a:solidFill>
              <a:effectLst/>
              <a:uFill>
                <a:solidFill>
                  <a:srgbClr val="000000"/>
                </a:solidFill>
              </a:uFill>
              <a:latin typeface="+mn-lt"/>
              <a:ea typeface="Arial Unicode MS" panose="020B0604020202020204" pitchFamily="34" charset="-128"/>
              <a:cs typeface="+mn-lt"/>
            </a:endParaRPr>
          </a:p>
        </p:txBody>
      </p:sp>
      <p:sp>
        <p:nvSpPr>
          <p:cNvPr id="5" name="文本框 4"/>
          <p:cNvSpPr txBox="1"/>
          <p:nvPr/>
        </p:nvSpPr>
        <p:spPr>
          <a:xfrm>
            <a:off x="89535" y="140970"/>
            <a:ext cx="12191365" cy="2122805"/>
          </a:xfrm>
          <a:prstGeom prst="rect">
            <a:avLst/>
          </a:prstGeom>
          <a:noFill/>
        </p:spPr>
        <p:txBody>
          <a:bodyPr wrap="square" rtlCol="0">
            <a:spAutoFit/>
          </a:bodyPr>
          <a:p>
            <a:pPr algn="l">
              <a:lnSpc>
                <a:spcPct val="150000"/>
              </a:lnSpc>
            </a:pPr>
            <a:r>
              <a:rPr lang="en-US" sz="2200" kern="100" dirty="0" err="1">
                <a:solidFill>
                  <a:srgbClr val="000000"/>
                </a:solidFill>
                <a:effectLst/>
                <a:highlight>
                  <a:srgbClr val="00FFFF"/>
                </a:highlight>
                <a:uFill>
                  <a:solidFill>
                    <a:srgbClr val="000000"/>
                  </a:solidFill>
                </a:uFill>
                <a:latin typeface="+mn-lt"/>
                <a:ea typeface="Arial Unicode MS" panose="020B0604020202020204" pitchFamily="34" charset="-128"/>
                <a:cs typeface="+mn-lt"/>
                <a:sym typeface="+mn-ea"/>
              </a:rPr>
              <a:t>范文</a:t>
            </a:r>
            <a:r>
              <a:rPr lang="zh-CN" altLang="en-US" sz="2200" kern="100" dirty="0" err="1">
                <a:solidFill>
                  <a:srgbClr val="000000"/>
                </a:solidFill>
                <a:effectLst/>
                <a:highlight>
                  <a:srgbClr val="00FFFF"/>
                </a:highlight>
                <a:uFill>
                  <a:solidFill>
                    <a:srgbClr val="000000"/>
                  </a:solidFill>
                </a:uFill>
                <a:latin typeface="+mn-lt"/>
                <a:ea typeface="Arial Unicode MS" panose="020B0604020202020204" pitchFamily="34" charset="-128"/>
                <a:cs typeface="+mn-lt"/>
                <a:sym typeface="+mn-ea"/>
              </a:rPr>
              <a:t>二</a:t>
            </a:r>
            <a:endParaRPr lang="en-US" sz="2200" kern="100" dirty="0">
              <a:solidFill>
                <a:srgbClr val="000000"/>
              </a:solidFill>
              <a:effectLst/>
              <a:highlight>
                <a:srgbClr val="00FFFF"/>
              </a:highlight>
              <a:uFill>
                <a:solidFill>
                  <a:srgbClr val="000000"/>
                </a:solidFill>
              </a:uFill>
              <a:latin typeface="+mn-lt"/>
              <a:ea typeface="Arial Unicode MS" panose="020B0604020202020204" pitchFamily="34" charset="-128"/>
              <a:cs typeface="+mn-lt"/>
            </a:endParaRPr>
          </a:p>
          <a:p>
            <a:pPr algn="l">
              <a:lnSpc>
                <a:spcPct val="150000"/>
              </a:lnSpc>
            </a:pPr>
            <a:r>
              <a:rPr lang="en-US" sz="2200" dirty="0">
                <a:latin typeface="+mn-lt"/>
                <a:cs typeface="+mn-lt"/>
                <a:sym typeface="+mn-ea"/>
              </a:rPr>
              <a:t>Many people use social media every day to get in touch with other people and know about news events. Do you think the advantages outweigh the disadvantages? （20211106/20220115） </a:t>
            </a:r>
            <a:endParaRPr lang="en-US" sz="2200" kern="100" dirty="0">
              <a:solidFill>
                <a:srgbClr val="000000"/>
              </a:solidFill>
              <a:effectLst/>
              <a:uFill>
                <a:solidFill>
                  <a:srgbClr val="000000"/>
                </a:solidFill>
              </a:uFill>
              <a:latin typeface="+mn-lt"/>
              <a:ea typeface="Arial Unicode MS" panose="020B0604020202020204" pitchFamily="34" charset="-128"/>
              <a:cs typeface="+mn-lt"/>
            </a:endParaRPr>
          </a:p>
          <a:p>
            <a:pPr algn="l">
              <a:lnSpc>
                <a:spcPct val="150000"/>
              </a:lnSpc>
            </a:pPr>
            <a:endParaRPr lang="zh-CN" altLang="en-US" sz="2200">
              <a:latin typeface="+mn-lt"/>
              <a:cs typeface="+mn-lt"/>
            </a:endParaRPr>
          </a:p>
        </p:txBody>
      </p:sp>
      <p:sp>
        <p:nvSpPr>
          <p:cNvPr id="6" name="TextBox 2"/>
          <p:cNvSpPr txBox="1"/>
          <p:nvPr/>
        </p:nvSpPr>
        <p:spPr>
          <a:xfrm>
            <a:off x="89732" y="4419600"/>
            <a:ext cx="11644860" cy="1614805"/>
          </a:xfrm>
          <a:prstGeom prst="rect">
            <a:avLst/>
          </a:prstGeom>
          <a:noFill/>
        </p:spPr>
        <p:txBody>
          <a:bodyPr wrap="square">
            <a:spAutoFit/>
          </a:bodyPr>
          <a:lstStyle/>
          <a:p>
            <a:pPr algn="just">
              <a:lnSpc>
                <a:spcPct val="150000"/>
              </a:lnSpc>
            </a:pPr>
            <a:r>
              <a:rPr lang="zh-CN" sz="2200" b="1" kern="100" dirty="0">
                <a:solidFill>
                  <a:srgbClr val="FF0000"/>
                </a:solidFill>
                <a:effectLst/>
                <a:uFill>
                  <a:solidFill>
                    <a:srgbClr val="000000"/>
                  </a:solidFill>
                </a:uFill>
                <a:latin typeface="+mn-lt"/>
                <a:ea typeface="KaiTi" panose="02010609060101010101" pitchFamily="49" charset="-122"/>
                <a:cs typeface="+mn-lt"/>
              </a:rPr>
              <a:t>首段：话题</a:t>
            </a:r>
            <a:r>
              <a:rPr lang="en-US" sz="2200" b="1" kern="100" dirty="0">
                <a:solidFill>
                  <a:srgbClr val="FF0000"/>
                </a:solidFill>
                <a:effectLst/>
                <a:uFill>
                  <a:solidFill>
                    <a:srgbClr val="000000"/>
                  </a:solidFill>
                </a:uFill>
                <a:latin typeface="+mn-lt"/>
                <a:ea typeface="KaiTi" panose="02010609060101010101" pitchFamily="49" charset="-122"/>
                <a:cs typeface="+mn-lt"/>
              </a:rPr>
              <a:t>+</a:t>
            </a:r>
            <a:r>
              <a:rPr lang="zh-CN" sz="2200" b="1" kern="100" dirty="0">
                <a:solidFill>
                  <a:srgbClr val="FF0000"/>
                </a:solidFill>
                <a:effectLst/>
                <a:uFill>
                  <a:solidFill>
                    <a:srgbClr val="000000"/>
                  </a:solidFill>
                </a:uFill>
                <a:latin typeface="+mn-lt"/>
                <a:ea typeface="KaiTi" panose="02010609060101010101" pitchFamily="49" charset="-122"/>
                <a:cs typeface="+mn-lt"/>
              </a:rPr>
              <a:t>自己的观点（有利的）</a:t>
            </a:r>
            <a:endParaRPr lang="en-US" sz="2200" b="1" kern="100" dirty="0">
              <a:solidFill>
                <a:srgbClr val="FF0000"/>
              </a:solidFill>
              <a:effectLst/>
              <a:uFill>
                <a:solidFill>
                  <a:srgbClr val="000000"/>
                </a:solidFill>
              </a:uFill>
              <a:latin typeface="+mn-lt"/>
              <a:ea typeface="KaiTi" panose="02010609060101010101" pitchFamily="49" charset="-122"/>
              <a:cs typeface="+mn-lt"/>
            </a:endParaRPr>
          </a:p>
          <a:p>
            <a:pPr algn="just">
              <a:lnSpc>
                <a:spcPct val="150000"/>
              </a:lnSpc>
            </a:pPr>
            <a:r>
              <a:rPr lang="en-US" sz="2200" kern="100" dirty="0">
                <a:solidFill>
                  <a:srgbClr val="000000"/>
                </a:solidFill>
                <a:effectLst/>
                <a:uFill>
                  <a:solidFill>
                    <a:srgbClr val="000000"/>
                  </a:solidFill>
                </a:uFill>
                <a:latin typeface="+mn-lt"/>
                <a:ea typeface="Arial Unicode MS" panose="020B0604020202020204" pitchFamily="34" charset="-128"/>
                <a:cs typeface="+mn-lt"/>
              </a:rPr>
              <a:t>It is very common to see …. Personally, I think this commonplace advantageous.</a:t>
            </a:r>
            <a:endParaRPr lang="en-US" sz="2200" kern="100" dirty="0">
              <a:solidFill>
                <a:srgbClr val="000000"/>
              </a:solidFill>
              <a:effectLst/>
              <a:uFill>
                <a:solidFill>
                  <a:srgbClr val="000000"/>
                </a:solidFill>
              </a:uFill>
              <a:latin typeface="+mn-lt"/>
              <a:ea typeface="Arial Unicode MS" panose="020B0604020202020204" pitchFamily="34" charset="-128"/>
              <a:cs typeface="+mn-lt"/>
            </a:endParaRPr>
          </a:p>
          <a:p>
            <a:pPr algn="just">
              <a:lnSpc>
                <a:spcPct val="150000"/>
              </a:lnSpc>
            </a:pPr>
            <a:endParaRPr lang="en-US" sz="2200" kern="100" dirty="0">
              <a:solidFill>
                <a:srgbClr val="000000"/>
              </a:solidFill>
              <a:effectLst/>
              <a:uFill>
                <a:solidFill>
                  <a:srgbClr val="000000"/>
                </a:solidFill>
              </a:uFill>
              <a:latin typeface="+mn-lt"/>
              <a:ea typeface="Arial Unicode MS" panose="020B0604020202020204" pitchFamily="34" charset="-128"/>
              <a:cs typeface="+mn-lt"/>
            </a:endParaRPr>
          </a:p>
        </p:txBody>
      </p:sp>
      <p:cxnSp>
        <p:nvCxnSpPr>
          <p:cNvPr id="20" name="直接连接符 19"/>
          <p:cNvCxnSpPr/>
          <p:nvPr/>
        </p:nvCxnSpPr>
        <p:spPr>
          <a:xfrm flipV="1">
            <a:off x="2984380" y="3178787"/>
            <a:ext cx="144016" cy="444741"/>
          </a:xfrm>
          <a:prstGeom prst="line">
            <a:avLst/>
          </a:prstGeom>
          <a:ln w="57150">
            <a:solidFill>
              <a:srgbClr val="C00000"/>
            </a:solidFill>
          </a:ln>
        </p:spPr>
        <p:style>
          <a:lnRef idx="3">
            <a:schemeClr val="accent2"/>
          </a:lnRef>
          <a:fillRef idx="0">
            <a:schemeClr val="accent2"/>
          </a:fillRef>
          <a:effectRef idx="2">
            <a:schemeClr val="accent2"/>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250" fill="hold"/>
                                        <p:tgtEl>
                                          <p:spTgt spid="20"/>
                                        </p:tgtEl>
                                        <p:attrNameLst>
                                          <p:attrName>ppt_x</p:attrName>
                                        </p:attrNameLst>
                                      </p:cBhvr>
                                      <p:tavLst>
                                        <p:tav tm="0">
                                          <p:val>
                                            <p:strVal val="#ppt_x"/>
                                          </p:val>
                                        </p:tav>
                                        <p:tav tm="100000">
                                          <p:val>
                                            <p:strVal val="#ppt_x"/>
                                          </p:val>
                                        </p:tav>
                                      </p:tavLst>
                                    </p:anim>
                                    <p:anim calcmode="lin" valueType="num">
                                      <p:cBhvr additive="base">
                                        <p:cTn id="18" dur="25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linds(horizontal)">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nvSpPr>
        <p:spPr>
          <a:xfrm>
            <a:off x="3932555" y="1918970"/>
            <a:ext cx="5615940" cy="48164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lgn="l">
              <a:lnSpc>
                <a:spcPct val="150000"/>
              </a:lnSpc>
              <a:buClr>
                <a:srgbClr val="C00000"/>
              </a:buClr>
              <a:buFont typeface="微软雅黑" panose="020B0503020204020204" pitchFamily="34" charset="-122"/>
              <a:buChar char="￮"/>
            </a:pPr>
            <a:r>
              <a:rPr lang="en-US" altLang="zh-CN" dirty="0">
                <a:solidFill>
                  <a:srgbClr val="FF0000"/>
                </a:solidFill>
                <a:latin typeface="微软雅黑" charset="0"/>
                <a:ea typeface="微软雅黑" charset="0"/>
                <a:cs typeface="微软雅黑" charset="0"/>
              </a:rPr>
              <a:t>1. Review-</a:t>
            </a:r>
            <a:r>
              <a:rPr lang="zh-CN" altLang="en-US" dirty="0">
                <a:solidFill>
                  <a:srgbClr val="FF0000"/>
                </a:solidFill>
                <a:latin typeface="微软雅黑" charset="0"/>
                <a:ea typeface="微软雅黑" charset="0"/>
                <a:cs typeface="微软雅黑" charset="0"/>
              </a:rPr>
              <a:t>大作文题型</a:t>
            </a:r>
            <a:endParaRPr lang="zh-CN" altLang="en-US" dirty="0">
              <a:solidFill>
                <a:srgbClr val="FF0000"/>
              </a:solidFill>
              <a:latin typeface="微软雅黑" charset="0"/>
              <a:ea typeface="微软雅黑" charset="0"/>
              <a:cs typeface="微软雅黑" charset="0"/>
            </a:endParaRPr>
          </a:p>
          <a:p>
            <a:pPr algn="l">
              <a:lnSpc>
                <a:spcPct val="150000"/>
              </a:lnSpc>
              <a:buClr>
                <a:srgbClr val="C00000"/>
              </a:buClr>
              <a:buFont typeface="微软雅黑" panose="020B0503020204020204" pitchFamily="34" charset="-122"/>
              <a:buChar char="￮"/>
            </a:pPr>
            <a:r>
              <a:rPr lang="en-US" altLang="zh-CN" dirty="0">
                <a:solidFill>
                  <a:schemeClr val="tx1"/>
                </a:solidFill>
                <a:latin typeface="微软雅黑" charset="0"/>
                <a:ea typeface="微软雅黑" charset="0"/>
                <a:cs typeface="微软雅黑" charset="0"/>
              </a:rPr>
              <a:t>2. </a:t>
            </a:r>
            <a:r>
              <a:rPr lang="zh-CN" altLang="en-US" dirty="0">
                <a:solidFill>
                  <a:schemeClr val="tx1"/>
                </a:solidFill>
                <a:latin typeface="微软雅黑" charset="0"/>
                <a:ea typeface="微软雅黑" charset="0"/>
                <a:cs typeface="微软雅黑" charset="0"/>
              </a:rPr>
              <a:t>权衡利弊型审题</a:t>
            </a:r>
            <a:endParaRPr lang="en-US" altLang="zh-CN" dirty="0">
              <a:latin typeface="微软雅黑" charset="0"/>
              <a:ea typeface="微软雅黑" charset="0"/>
              <a:cs typeface="微软雅黑" charset="0"/>
            </a:endParaRPr>
          </a:p>
          <a:p>
            <a:pPr algn="l">
              <a:lnSpc>
                <a:spcPct val="150000"/>
              </a:lnSpc>
              <a:buClr>
                <a:srgbClr val="C00000"/>
              </a:buClr>
              <a:buFont typeface="微软雅黑" panose="020B0503020204020204" pitchFamily="34" charset="-122"/>
              <a:buChar char="￮"/>
            </a:pPr>
            <a:r>
              <a:rPr lang="en-US" altLang="zh-CN" dirty="0">
                <a:solidFill>
                  <a:schemeClr val="tx1"/>
                </a:solidFill>
                <a:latin typeface="微软雅黑" charset="0"/>
                <a:ea typeface="微软雅黑" charset="0"/>
                <a:cs typeface="微软雅黑" charset="0"/>
              </a:rPr>
              <a:t>3. </a:t>
            </a:r>
            <a:r>
              <a:rPr lang="zh-CN" altLang="en-US" dirty="0">
                <a:latin typeface="微软雅黑" charset="0"/>
                <a:ea typeface="微软雅黑" charset="0"/>
                <a:cs typeface="微软雅黑" charset="0"/>
                <a:sym typeface="+mn-ea"/>
              </a:rPr>
              <a:t>权衡利弊型文章框架</a:t>
            </a:r>
            <a:endParaRPr lang="en-US" altLang="zh-CN" dirty="0">
              <a:solidFill>
                <a:schemeClr val="tx1"/>
              </a:solidFill>
              <a:latin typeface="微软雅黑" charset="0"/>
              <a:ea typeface="微软雅黑" charset="0"/>
              <a:cs typeface="微软雅黑" charset="0"/>
            </a:endParaRPr>
          </a:p>
          <a:p>
            <a:pPr algn="l">
              <a:lnSpc>
                <a:spcPct val="150000"/>
              </a:lnSpc>
              <a:buClr>
                <a:srgbClr val="C00000"/>
              </a:buClr>
              <a:buFont typeface="微软雅黑" panose="020B0503020204020204" pitchFamily="34" charset="-122"/>
              <a:buChar char="￮"/>
            </a:pPr>
            <a:r>
              <a:rPr lang="en-US" altLang="zh-CN" dirty="0">
                <a:latin typeface="微软雅黑" charset="0"/>
                <a:ea typeface="微软雅黑" charset="0"/>
                <a:cs typeface="微软雅黑" charset="0"/>
              </a:rPr>
              <a:t>4.</a:t>
            </a:r>
            <a:r>
              <a:rPr lang="en-US" altLang="zh-CN" dirty="0">
                <a:solidFill>
                  <a:schemeClr val="tx1"/>
                </a:solidFill>
                <a:latin typeface="微软雅黑" charset="0"/>
                <a:ea typeface="微软雅黑" charset="0"/>
                <a:cs typeface="微软雅黑" charset="0"/>
              </a:rPr>
              <a:t> </a:t>
            </a:r>
            <a:r>
              <a:rPr lang="zh-CN" altLang="en-US" dirty="0">
                <a:latin typeface="微软雅黑" charset="0"/>
                <a:ea typeface="微软雅黑" charset="0"/>
                <a:cs typeface="微软雅黑" charset="0"/>
                <a:sym typeface="+mn-ea"/>
              </a:rPr>
              <a:t>权衡利弊型</a:t>
            </a:r>
            <a:r>
              <a:rPr lang="zh-CN" altLang="en-US" dirty="0">
                <a:solidFill>
                  <a:schemeClr val="tx1"/>
                </a:solidFill>
                <a:latin typeface="微软雅黑" charset="0"/>
                <a:ea typeface="微软雅黑" charset="0"/>
                <a:cs typeface="微软雅黑" charset="0"/>
              </a:rPr>
              <a:t>范文解析</a:t>
            </a:r>
            <a:endParaRPr lang="en-US" altLang="zh-CN" dirty="0">
              <a:solidFill>
                <a:schemeClr val="tx1"/>
              </a:solidFill>
              <a:latin typeface="微软雅黑" charset="0"/>
              <a:ea typeface="微软雅黑" charset="0"/>
              <a:cs typeface="微软雅黑" charset="0"/>
            </a:endParaRPr>
          </a:p>
          <a:p>
            <a:pPr algn="l">
              <a:lnSpc>
                <a:spcPct val="150000"/>
              </a:lnSpc>
              <a:buClr>
                <a:srgbClr val="C00000"/>
              </a:buClr>
              <a:buFont typeface="微软雅黑" panose="020B0503020204020204" pitchFamily="34" charset="-122"/>
              <a:buChar char="￮"/>
            </a:pPr>
            <a:r>
              <a:rPr lang="en-US" altLang="zh-CN" dirty="0">
                <a:latin typeface="微软雅黑" charset="0"/>
                <a:ea typeface="微软雅黑" charset="0"/>
                <a:cs typeface="微软雅黑" charset="0"/>
              </a:rPr>
              <a:t>5.</a:t>
            </a:r>
            <a:r>
              <a:rPr lang="en-US" altLang="zh-CN" dirty="0">
                <a:solidFill>
                  <a:schemeClr val="tx1"/>
                </a:solidFill>
                <a:latin typeface="微软雅黑" charset="0"/>
                <a:ea typeface="微软雅黑" charset="0"/>
                <a:cs typeface="微软雅黑" charset="0"/>
              </a:rPr>
              <a:t> </a:t>
            </a:r>
            <a:r>
              <a:rPr lang="zh-CN" altLang="en-US" dirty="0">
                <a:latin typeface="微软雅黑" charset="0"/>
                <a:ea typeface="微软雅黑" charset="0"/>
                <a:cs typeface="微软雅黑" charset="0"/>
                <a:sym typeface="+mn-ea"/>
              </a:rPr>
              <a:t>权衡利弊型真题练习</a:t>
            </a:r>
            <a:endParaRPr lang="zh-CN" altLang="en-US" dirty="0">
              <a:solidFill>
                <a:schemeClr val="tx1"/>
              </a:solidFill>
              <a:latin typeface="微软雅黑" charset="0"/>
              <a:ea typeface="微软雅黑" charset="0"/>
              <a:cs typeface="微软雅黑" charset="0"/>
            </a:endParaRPr>
          </a:p>
          <a:p>
            <a:pPr algn="l">
              <a:lnSpc>
                <a:spcPct val="150000"/>
              </a:lnSpc>
              <a:buClr>
                <a:srgbClr val="C00000"/>
              </a:buClr>
              <a:buFont typeface="微软雅黑" panose="020B0503020204020204" pitchFamily="34" charset="-122"/>
              <a:buChar char="￮"/>
            </a:pPr>
            <a:r>
              <a:rPr lang="en-US" altLang="zh-CN" dirty="0">
                <a:solidFill>
                  <a:schemeClr val="tx1"/>
                </a:solidFill>
                <a:latin typeface="微软雅黑" charset="0"/>
                <a:ea typeface="微软雅黑" charset="0"/>
                <a:cs typeface="微软雅黑" charset="0"/>
              </a:rPr>
              <a:t>6. </a:t>
            </a:r>
            <a:r>
              <a:rPr lang="zh-CN" altLang="en-US" dirty="0">
                <a:latin typeface="微软雅黑" charset="0"/>
                <a:ea typeface="微软雅黑" charset="0"/>
                <a:cs typeface="微软雅黑" charset="0"/>
                <a:sym typeface="+mn-ea"/>
              </a:rPr>
              <a:t>权衡利弊型</a:t>
            </a:r>
            <a:r>
              <a:rPr lang="zh-CN" altLang="en-US" dirty="0">
                <a:solidFill>
                  <a:schemeClr val="tx1"/>
                </a:solidFill>
                <a:latin typeface="微软雅黑" charset="0"/>
                <a:ea typeface="微软雅黑" charset="0"/>
                <a:cs typeface="微软雅黑" charset="0"/>
              </a:rPr>
              <a:t>反驳</a:t>
            </a:r>
            <a:r>
              <a:rPr lang="zh-CN" altLang="en-US" dirty="0">
                <a:solidFill>
                  <a:schemeClr val="tx1"/>
                </a:solidFill>
                <a:latin typeface="微软雅黑" charset="0"/>
                <a:ea typeface="微软雅黑" charset="0"/>
                <a:cs typeface="微软雅黑" charset="0"/>
              </a:rPr>
              <a:t>方式</a:t>
            </a:r>
            <a:endParaRPr lang="zh-CN" altLang="en-US" dirty="0">
              <a:solidFill>
                <a:schemeClr val="tx1"/>
              </a:solidFill>
              <a:latin typeface="微软雅黑" charset="0"/>
              <a:ea typeface="微软雅黑" charset="0"/>
              <a:cs typeface="微软雅黑" charset="0"/>
            </a:endParaRPr>
          </a:p>
        </p:txBody>
      </p:sp>
      <p:sp>
        <p:nvSpPr>
          <p:cNvPr id="5" name="标题 1"/>
          <p:cNvSpPr>
            <a:spLocks noGrp="1"/>
          </p:cNvSpPr>
          <p:nvPr/>
        </p:nvSpPr>
        <p:spPr>
          <a:xfrm>
            <a:off x="507492" y="452819"/>
            <a:ext cx="10591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600" dirty="0">
                <a:latin typeface="微软雅黑" charset="0"/>
                <a:ea typeface="微软雅黑" charset="0"/>
                <a:cs typeface="Times New Roman" panose="02020503050405090304" pitchFamily="18" charset="0"/>
                <a:sym typeface="+mn-ea"/>
              </a:rPr>
              <a:t>IELTS WRITING  </a:t>
            </a:r>
            <a:br>
              <a:rPr lang="en-US" altLang="zh-CN" sz="3600" dirty="0">
                <a:latin typeface="微软雅黑" charset="0"/>
                <a:ea typeface="微软雅黑" charset="0"/>
                <a:cs typeface="Times New Roman" panose="02020503050405090304" pitchFamily="18" charset="0"/>
                <a:sym typeface="+mn-ea"/>
              </a:rPr>
            </a:br>
            <a:r>
              <a:rPr lang="en-US" altLang="zh-CN" sz="3600" dirty="0">
                <a:latin typeface="微软雅黑" charset="0"/>
                <a:ea typeface="微软雅黑" charset="0"/>
                <a:cs typeface="Times New Roman" panose="02020503050405090304" pitchFamily="18" charset="0"/>
              </a:rPr>
              <a:t>LESSON 6</a:t>
            </a:r>
            <a:endParaRPr lang="en-US" altLang="zh-CN" sz="3600" dirty="0">
              <a:latin typeface="微软雅黑" charset="0"/>
              <a:ea typeface="微软雅黑" charset="0"/>
              <a:cs typeface="Times New Roman" panose="0202050305040509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p:cNvSpPr txBox="1"/>
          <p:nvPr/>
        </p:nvSpPr>
        <p:spPr>
          <a:xfrm>
            <a:off x="142407" y="210144"/>
            <a:ext cx="11907186" cy="4711065"/>
          </a:xfrm>
          <a:prstGeom prst="rect">
            <a:avLst/>
          </a:prstGeom>
          <a:noFill/>
        </p:spPr>
        <p:txBody>
          <a:bodyPr wrap="square">
            <a:spAutoFit/>
          </a:bodyPr>
          <a:lstStyle/>
          <a:p>
            <a:pPr algn="just">
              <a:lnSpc>
                <a:spcPct val="130000"/>
              </a:lnSpc>
            </a:pPr>
            <a:r>
              <a:rPr lang="zh-CN" sz="2100" kern="100" dirty="0">
                <a:solidFill>
                  <a:srgbClr val="000000"/>
                </a:solidFill>
                <a:effectLst/>
                <a:uFill>
                  <a:solidFill>
                    <a:srgbClr val="000000"/>
                  </a:solidFill>
                </a:uFill>
                <a:latin typeface="+mn-lt"/>
                <a:ea typeface="KaiTi" panose="02010609060101010101" pitchFamily="49" charset="-122"/>
                <a:cs typeface="+mn-lt"/>
              </a:rPr>
              <a:t>（主体段一）</a:t>
            </a:r>
            <a:endParaRPr lang="en-US" altLang="zh-CN" sz="2100" kern="100" dirty="0">
              <a:solidFill>
                <a:srgbClr val="000000"/>
              </a:solidFill>
              <a:effectLst/>
              <a:uFill>
                <a:solidFill>
                  <a:srgbClr val="000000"/>
                </a:solidFill>
              </a:uFill>
              <a:latin typeface="+mn-lt"/>
              <a:ea typeface="KaiTi" panose="02010609060101010101" pitchFamily="49" charset="-122"/>
              <a:cs typeface="+mn-lt"/>
            </a:endParaRPr>
          </a:p>
          <a:p>
            <a:pPr algn="just">
              <a:lnSpc>
                <a:spcPct val="130000"/>
              </a:lnSpc>
            </a:pPr>
            <a:r>
              <a:rPr lang="en-US" sz="2100" kern="100" dirty="0">
                <a:solidFill>
                  <a:srgbClr val="000000"/>
                </a:solidFill>
                <a:effectLst/>
                <a:uFill>
                  <a:solidFill>
                    <a:srgbClr val="000000"/>
                  </a:solidFill>
                </a:uFill>
                <a:latin typeface="+mn-lt"/>
                <a:ea typeface="Arial Unicode MS" panose="020B0604020202020204" pitchFamily="34" charset="-128"/>
                <a:cs typeface="+mn-lt"/>
              </a:rPr>
              <a:t>Modern media </a:t>
            </a:r>
            <a:r>
              <a:rPr lang="en-US" sz="2100" b="1" kern="100" dirty="0">
                <a:solidFill>
                  <a:srgbClr val="FF0000"/>
                </a:solidFill>
                <a:effectLst/>
                <a:uFill>
                  <a:solidFill>
                    <a:srgbClr val="000000"/>
                  </a:solidFill>
                </a:uFill>
                <a:latin typeface="+mn-lt"/>
                <a:ea typeface="Arial Unicode MS" panose="020B0604020202020204" pitchFamily="34" charset="-128"/>
                <a:cs typeface="+mn-lt"/>
              </a:rPr>
              <a:t>provides its users with easier access</a:t>
            </a:r>
            <a:r>
              <a:rPr lang="en-US" sz="2100" kern="100" dirty="0">
                <a:solidFill>
                  <a:srgbClr val="000000"/>
                </a:solidFill>
                <a:effectLst/>
                <a:uFill>
                  <a:solidFill>
                    <a:srgbClr val="000000"/>
                  </a:solidFill>
                </a:uFill>
                <a:latin typeface="+mn-lt"/>
                <a:ea typeface="Arial Unicode MS" panose="020B0604020202020204" pitchFamily="34" charset="-128"/>
                <a:cs typeface="+mn-lt"/>
              </a:rPr>
              <a:t> to both their beloved ones and strangers by breaking down geographic barriers (</a:t>
            </a:r>
            <a:r>
              <a:rPr lang="zh-CN" sz="2100" kern="100" dirty="0">
                <a:solidFill>
                  <a:srgbClr val="000000"/>
                </a:solidFill>
                <a:effectLst/>
                <a:uFill>
                  <a:solidFill>
                    <a:srgbClr val="000000"/>
                  </a:solidFill>
                </a:uFill>
                <a:latin typeface="+mn-lt"/>
                <a:ea typeface="微软雅黑" panose="020B0503020204020204" pitchFamily="34" charset="-122"/>
                <a:cs typeface="+mn-lt"/>
              </a:rPr>
              <a:t>打破地理条件的限制</a:t>
            </a:r>
            <a:r>
              <a:rPr lang="en-US" sz="2100" kern="100" dirty="0">
                <a:solidFill>
                  <a:srgbClr val="000000"/>
                </a:solidFill>
                <a:effectLst/>
                <a:uFill>
                  <a:solidFill>
                    <a:srgbClr val="000000"/>
                  </a:solidFill>
                </a:uFill>
                <a:latin typeface="+mn-lt"/>
                <a:ea typeface="Arial Unicode MS" panose="020B0604020202020204" pitchFamily="34" charset="-128"/>
                <a:cs typeface="+mn-lt"/>
              </a:rPr>
              <a:t>). Those who </a:t>
            </a:r>
            <a:r>
              <a:rPr lang="en-US" sz="2100" kern="100" dirty="0" err="1">
                <a:solidFill>
                  <a:srgbClr val="000000"/>
                </a:solidFill>
                <a:effectLst/>
                <a:uFill>
                  <a:solidFill>
                    <a:srgbClr val="000000"/>
                  </a:solidFill>
                </a:uFill>
                <a:latin typeface="+mn-lt"/>
                <a:ea typeface="Arial Unicode MS" panose="020B0604020202020204" pitchFamily="34" charset="-128"/>
                <a:cs typeface="+mn-lt"/>
              </a:rPr>
              <a:t>harbour</a:t>
            </a:r>
            <a:r>
              <a:rPr lang="en-US" sz="2100" kern="100" dirty="0">
                <a:solidFill>
                  <a:srgbClr val="000000"/>
                </a:solidFill>
                <a:effectLst/>
                <a:uFill>
                  <a:solidFill>
                    <a:srgbClr val="000000"/>
                  </a:solidFill>
                </a:uFill>
                <a:latin typeface="+mn-lt"/>
                <a:ea typeface="Arial Unicode MS" panose="020B0604020202020204" pitchFamily="34" charset="-128"/>
                <a:cs typeface="+mn-lt"/>
              </a:rPr>
              <a:t> prejudice toward social media and regard it as the factor of undermining </a:t>
            </a:r>
            <a:r>
              <a:rPr lang="zh-CN" sz="2100" kern="100" dirty="0">
                <a:solidFill>
                  <a:srgbClr val="000000"/>
                </a:solidFill>
                <a:effectLst/>
                <a:uFill>
                  <a:solidFill>
                    <a:srgbClr val="000000"/>
                  </a:solidFill>
                </a:uFill>
                <a:latin typeface="+mn-lt"/>
                <a:ea typeface="微软雅黑" panose="020B0503020204020204" pitchFamily="34" charset="-122"/>
                <a:cs typeface="+mn-lt"/>
              </a:rPr>
              <a:t>（削弱）</a:t>
            </a:r>
            <a:r>
              <a:rPr lang="en-US" sz="2100" kern="100" dirty="0">
                <a:solidFill>
                  <a:srgbClr val="000000"/>
                </a:solidFill>
                <a:effectLst/>
                <a:uFill>
                  <a:solidFill>
                    <a:srgbClr val="000000"/>
                  </a:solidFill>
                </a:uFill>
                <a:latin typeface="+mn-lt"/>
                <a:ea typeface="Arial Unicode MS" panose="020B0604020202020204" pitchFamily="34" charset="-128"/>
                <a:cs typeface="+mn-lt"/>
              </a:rPr>
              <a:t>face-to-face interaction are actually old-fashioned and even out of touch (</a:t>
            </a:r>
            <a:r>
              <a:rPr lang="zh-CN" sz="2100" kern="100" dirty="0">
                <a:solidFill>
                  <a:srgbClr val="000000"/>
                </a:solidFill>
                <a:effectLst/>
                <a:uFill>
                  <a:solidFill>
                    <a:srgbClr val="000000"/>
                  </a:solidFill>
                </a:uFill>
                <a:latin typeface="+mn-lt"/>
                <a:ea typeface="微软雅黑" panose="020B0503020204020204" pitchFamily="34" charset="-122"/>
                <a:cs typeface="+mn-lt"/>
              </a:rPr>
              <a:t>与现实脱离的</a:t>
            </a:r>
            <a:r>
              <a:rPr lang="en-US" sz="2100" kern="100" dirty="0">
                <a:solidFill>
                  <a:srgbClr val="000000"/>
                </a:solidFill>
                <a:effectLst/>
                <a:uFill>
                  <a:solidFill>
                    <a:srgbClr val="000000"/>
                  </a:solidFill>
                </a:uFill>
                <a:latin typeface="+mn-lt"/>
                <a:ea typeface="Arial Unicode MS" panose="020B0604020202020204" pitchFamily="34" charset="-128"/>
                <a:cs typeface="+mn-lt"/>
              </a:rPr>
              <a:t>), since they picture the scenes decades ago when friends and family members contacted with each other by merely typing and receiving messages on a cold screen instead of talking face to face. In fact, things have changed with technologies booming unprecedentedly</a:t>
            </a:r>
            <a:r>
              <a:rPr lang="zh-CN" sz="2100" kern="100" dirty="0">
                <a:solidFill>
                  <a:srgbClr val="000000"/>
                </a:solidFill>
                <a:effectLst/>
                <a:uFill>
                  <a:solidFill>
                    <a:srgbClr val="000000"/>
                  </a:solidFill>
                </a:uFill>
                <a:latin typeface="+mn-lt"/>
                <a:ea typeface="微软雅黑" panose="020B0503020204020204" pitchFamily="34" charset="-122"/>
                <a:cs typeface="+mn-lt"/>
              </a:rPr>
              <a:t>（前所未有地）</a:t>
            </a:r>
            <a:r>
              <a:rPr lang="en-US" sz="2100" kern="100" dirty="0">
                <a:solidFill>
                  <a:srgbClr val="000000"/>
                </a:solidFill>
                <a:effectLst/>
                <a:uFill>
                  <a:solidFill>
                    <a:srgbClr val="000000"/>
                  </a:solidFill>
                </a:uFill>
                <a:latin typeface="+mn-lt"/>
                <a:ea typeface="Arial Unicode MS" panose="020B0604020202020204" pitchFamily="34" charset="-128"/>
                <a:cs typeface="+mn-lt"/>
              </a:rPr>
              <a:t>. Social media nowadays has made it possible for users to chat with each other in this virtual world just like the way they communicate in reality. In other words, it is through modern media that people are able to keep in touch by either video-chatting or uploading photos especially during the outbreak of pandemics</a:t>
            </a:r>
            <a:r>
              <a:rPr lang="zh-CN" sz="2100" kern="100" dirty="0">
                <a:solidFill>
                  <a:srgbClr val="000000"/>
                </a:solidFill>
                <a:effectLst/>
                <a:uFill>
                  <a:solidFill>
                    <a:srgbClr val="000000"/>
                  </a:solidFill>
                </a:uFill>
                <a:latin typeface="+mn-lt"/>
                <a:ea typeface="微软雅黑" panose="020B0503020204020204" pitchFamily="34" charset="-122"/>
                <a:cs typeface="+mn-lt"/>
              </a:rPr>
              <a:t>（疫情的爆发）</a:t>
            </a:r>
            <a:r>
              <a:rPr lang="en-US" sz="2100" kern="100" dirty="0">
                <a:solidFill>
                  <a:srgbClr val="000000"/>
                </a:solidFill>
                <a:effectLst/>
                <a:uFill>
                  <a:solidFill>
                    <a:srgbClr val="000000"/>
                  </a:solidFill>
                </a:uFill>
                <a:latin typeface="+mn-lt"/>
                <a:ea typeface="Arial Unicode MS" panose="020B0604020202020204" pitchFamily="34" charset="-128"/>
                <a:cs typeface="+mn-lt"/>
              </a:rPr>
              <a:t>.</a:t>
            </a:r>
            <a:endParaRPr lang="zh-CN" sz="2100" kern="100" dirty="0">
              <a:solidFill>
                <a:srgbClr val="000000"/>
              </a:solidFill>
              <a:effectLst/>
              <a:uFill>
                <a:solidFill>
                  <a:srgbClr val="000000"/>
                </a:solidFill>
              </a:uFill>
              <a:latin typeface="+mn-lt"/>
              <a:ea typeface="Arial Unicode MS" panose="020B0604020202020204" pitchFamily="34" charset="-128"/>
              <a:cs typeface="+mn-lt"/>
            </a:endParaRPr>
          </a:p>
        </p:txBody>
      </p:sp>
      <p:sp>
        <p:nvSpPr>
          <p:cNvPr id="2" name="TextBox 2"/>
          <p:cNvSpPr txBox="1"/>
          <p:nvPr/>
        </p:nvSpPr>
        <p:spPr>
          <a:xfrm>
            <a:off x="142437" y="4921250"/>
            <a:ext cx="11644860" cy="2578100"/>
          </a:xfrm>
          <a:prstGeom prst="rect">
            <a:avLst/>
          </a:prstGeom>
          <a:noFill/>
        </p:spPr>
        <p:txBody>
          <a:bodyPr wrap="square">
            <a:spAutoFit/>
          </a:bodyPr>
          <a:lstStyle/>
          <a:p>
            <a:pPr algn="just">
              <a:lnSpc>
                <a:spcPct val="110000"/>
              </a:lnSpc>
            </a:pPr>
            <a:r>
              <a:rPr lang="zh-CN" sz="2100" b="1" kern="100" dirty="0">
                <a:solidFill>
                  <a:srgbClr val="FF0000"/>
                </a:solidFill>
                <a:effectLst/>
                <a:uFill>
                  <a:solidFill>
                    <a:srgbClr val="000000"/>
                  </a:solidFill>
                </a:uFill>
                <a:latin typeface="+mn-lt"/>
                <a:ea typeface="KaiTi" panose="02010609060101010101" pitchFamily="49" charset="-122"/>
                <a:cs typeface="+mn-lt"/>
              </a:rPr>
              <a:t>主体段一：提出好处</a:t>
            </a:r>
            <a:r>
              <a:rPr lang="en-US" sz="2100" b="1" kern="100" dirty="0">
                <a:solidFill>
                  <a:srgbClr val="FF0000"/>
                </a:solidFill>
                <a:effectLst/>
                <a:uFill>
                  <a:solidFill>
                    <a:srgbClr val="000000"/>
                  </a:solidFill>
                </a:uFill>
                <a:latin typeface="+mn-lt"/>
                <a:ea typeface="KaiTi" panose="02010609060101010101" pitchFamily="49" charset="-122"/>
                <a:cs typeface="+mn-lt"/>
              </a:rPr>
              <a:t>1+</a:t>
            </a:r>
            <a:r>
              <a:rPr lang="zh-CN" sz="2100" b="1" kern="100" dirty="0">
                <a:solidFill>
                  <a:srgbClr val="FF0000"/>
                </a:solidFill>
                <a:effectLst/>
                <a:uFill>
                  <a:solidFill>
                    <a:srgbClr val="000000"/>
                  </a:solidFill>
                </a:uFill>
                <a:latin typeface="+mn-lt"/>
                <a:ea typeface="KaiTi" panose="02010609060101010101" pitchFamily="49" charset="-122"/>
                <a:cs typeface="+mn-lt"/>
              </a:rPr>
              <a:t>承认有坏处</a:t>
            </a:r>
            <a:r>
              <a:rPr lang="en-US" sz="2100" b="1" kern="100" dirty="0">
                <a:solidFill>
                  <a:srgbClr val="FF0000"/>
                </a:solidFill>
                <a:effectLst/>
                <a:uFill>
                  <a:solidFill>
                    <a:srgbClr val="000000"/>
                  </a:solidFill>
                </a:uFill>
                <a:latin typeface="+mn-lt"/>
                <a:ea typeface="KaiTi" panose="02010609060101010101" pitchFamily="49" charset="-122"/>
                <a:cs typeface="+mn-lt"/>
              </a:rPr>
              <a:t>1+</a:t>
            </a:r>
            <a:r>
              <a:rPr lang="zh-CN" sz="2100" b="1" kern="100" dirty="0">
                <a:solidFill>
                  <a:srgbClr val="FF0000"/>
                </a:solidFill>
                <a:effectLst/>
                <a:uFill>
                  <a:solidFill>
                    <a:srgbClr val="000000"/>
                  </a:solidFill>
                </a:uFill>
                <a:latin typeface="+mn-lt"/>
                <a:ea typeface="KaiTi" panose="02010609060101010101" pitchFamily="49" charset="-122"/>
                <a:cs typeface="+mn-lt"/>
              </a:rPr>
              <a:t>反驳坏处</a:t>
            </a:r>
            <a:r>
              <a:rPr lang="en-US" sz="2100" b="1" kern="100" dirty="0">
                <a:solidFill>
                  <a:srgbClr val="FF0000"/>
                </a:solidFill>
                <a:effectLst/>
                <a:uFill>
                  <a:solidFill>
                    <a:srgbClr val="000000"/>
                  </a:solidFill>
                </a:uFill>
                <a:latin typeface="+mn-lt"/>
                <a:ea typeface="KaiTi" panose="02010609060101010101" pitchFamily="49" charset="-122"/>
                <a:cs typeface="+mn-lt"/>
              </a:rPr>
              <a:t>1</a:t>
            </a:r>
            <a:r>
              <a:rPr lang="zh-CN" sz="2100" b="1" kern="100" dirty="0">
                <a:solidFill>
                  <a:srgbClr val="FF0000"/>
                </a:solidFill>
                <a:effectLst/>
                <a:uFill>
                  <a:solidFill>
                    <a:srgbClr val="000000"/>
                  </a:solidFill>
                </a:uFill>
                <a:latin typeface="+mn-lt"/>
                <a:ea typeface="KaiTi" panose="02010609060101010101" pitchFamily="49" charset="-122"/>
                <a:cs typeface="+mn-lt"/>
              </a:rPr>
              <a:t>（有解决方案）</a:t>
            </a:r>
            <a:r>
              <a:rPr lang="en-US" sz="2100" b="1" kern="100" dirty="0">
                <a:solidFill>
                  <a:srgbClr val="FF0000"/>
                </a:solidFill>
                <a:effectLst/>
                <a:uFill>
                  <a:solidFill>
                    <a:srgbClr val="000000"/>
                  </a:solidFill>
                </a:uFill>
                <a:latin typeface="+mn-lt"/>
                <a:ea typeface="KaiTi" panose="02010609060101010101" pitchFamily="49" charset="-122"/>
                <a:cs typeface="+mn-lt"/>
              </a:rPr>
              <a:t>+</a:t>
            </a:r>
            <a:r>
              <a:rPr lang="zh-CN" sz="2100" b="1" kern="100" dirty="0">
                <a:solidFill>
                  <a:srgbClr val="FF0000"/>
                </a:solidFill>
                <a:effectLst/>
                <a:uFill>
                  <a:solidFill>
                    <a:srgbClr val="000000"/>
                  </a:solidFill>
                </a:uFill>
                <a:latin typeface="+mn-lt"/>
                <a:ea typeface="KaiTi" panose="02010609060101010101" pitchFamily="49" charset="-122"/>
                <a:cs typeface="+mn-lt"/>
              </a:rPr>
              <a:t>好处</a:t>
            </a:r>
            <a:r>
              <a:rPr lang="en-US" sz="2100" b="1" kern="100" dirty="0">
                <a:solidFill>
                  <a:srgbClr val="FF0000"/>
                </a:solidFill>
                <a:effectLst/>
                <a:uFill>
                  <a:solidFill>
                    <a:srgbClr val="000000"/>
                  </a:solidFill>
                </a:uFill>
                <a:latin typeface="+mn-lt"/>
                <a:ea typeface="KaiTi" panose="02010609060101010101" pitchFamily="49" charset="-122"/>
                <a:cs typeface="+mn-lt"/>
              </a:rPr>
              <a:t>1</a:t>
            </a:r>
            <a:r>
              <a:rPr lang="zh-CN" sz="2100" b="1" kern="100" dirty="0">
                <a:solidFill>
                  <a:srgbClr val="FF0000"/>
                </a:solidFill>
                <a:effectLst/>
                <a:uFill>
                  <a:solidFill>
                    <a:srgbClr val="000000"/>
                  </a:solidFill>
                </a:uFill>
                <a:latin typeface="+mn-lt"/>
                <a:ea typeface="KaiTi" panose="02010609060101010101" pitchFamily="49" charset="-122"/>
                <a:cs typeface="+mn-lt"/>
              </a:rPr>
              <a:t>论证</a:t>
            </a:r>
            <a:endParaRPr lang="en-US" sz="2100" b="1" kern="100" dirty="0">
              <a:solidFill>
                <a:srgbClr val="FF0000"/>
              </a:solidFill>
              <a:effectLst/>
              <a:uFill>
                <a:solidFill>
                  <a:srgbClr val="000000"/>
                </a:solidFill>
              </a:uFill>
              <a:latin typeface="+mn-lt"/>
              <a:ea typeface="KaiTi" panose="02010609060101010101" pitchFamily="49" charset="-122"/>
              <a:cs typeface="+mn-lt"/>
            </a:endParaRPr>
          </a:p>
          <a:p>
            <a:pPr algn="just">
              <a:lnSpc>
                <a:spcPct val="110000"/>
              </a:lnSpc>
            </a:pPr>
            <a:r>
              <a:rPr lang="en-US" sz="2100" kern="100" dirty="0">
                <a:solidFill>
                  <a:srgbClr val="000000"/>
                </a:solidFill>
                <a:effectLst/>
                <a:uFill>
                  <a:solidFill>
                    <a:srgbClr val="000000"/>
                  </a:solidFill>
                </a:uFill>
                <a:latin typeface="+mn-lt"/>
                <a:ea typeface="Arial Unicode MS" panose="020B0604020202020204" pitchFamily="34" charset="-128"/>
                <a:cs typeface="+mn-lt"/>
              </a:rPr>
              <a:t>… provides its users with … Those who </a:t>
            </a:r>
            <a:r>
              <a:rPr lang="en-US" sz="2100" kern="100" dirty="0" err="1">
                <a:solidFill>
                  <a:srgbClr val="000000"/>
                </a:solidFill>
                <a:effectLst/>
                <a:uFill>
                  <a:solidFill>
                    <a:srgbClr val="000000"/>
                  </a:solidFill>
                </a:uFill>
                <a:latin typeface="+mn-lt"/>
                <a:ea typeface="Arial Unicode MS" panose="020B0604020202020204" pitchFamily="34" charset="-128"/>
                <a:cs typeface="+mn-lt"/>
              </a:rPr>
              <a:t>harbour</a:t>
            </a:r>
            <a:r>
              <a:rPr lang="en-US" sz="2100" kern="100" dirty="0">
                <a:solidFill>
                  <a:srgbClr val="000000"/>
                </a:solidFill>
                <a:effectLst/>
                <a:uFill>
                  <a:solidFill>
                    <a:srgbClr val="000000"/>
                  </a:solidFill>
                </a:uFill>
                <a:latin typeface="+mn-lt"/>
                <a:ea typeface="Arial Unicode MS" panose="020B0604020202020204" pitchFamily="34" charset="-128"/>
                <a:cs typeface="+mn-lt"/>
              </a:rPr>
              <a:t> prejudice toward … and regard it as the factor of … are actually old-fashioned and even out of touch, since … In fact, things have changed with (technologies booming unprecedentedly). (Social media) nowadays has made it possible for users to …</a:t>
            </a:r>
            <a:endParaRPr lang="en-US" sz="2100" kern="100" dirty="0">
              <a:solidFill>
                <a:srgbClr val="000000"/>
              </a:solidFill>
              <a:effectLst/>
              <a:uFill>
                <a:solidFill>
                  <a:srgbClr val="000000"/>
                </a:solidFill>
              </a:uFill>
              <a:latin typeface="+mn-lt"/>
              <a:ea typeface="Arial Unicode MS" panose="020B0604020202020204" pitchFamily="34" charset="-128"/>
              <a:cs typeface="+mn-lt"/>
            </a:endParaRPr>
          </a:p>
          <a:p>
            <a:pPr algn="just">
              <a:lnSpc>
                <a:spcPct val="110000"/>
              </a:lnSpc>
            </a:pPr>
            <a:endParaRPr lang="en-US" sz="2100" kern="100" dirty="0">
              <a:solidFill>
                <a:srgbClr val="000000"/>
              </a:solidFill>
              <a:effectLst/>
              <a:uFill>
                <a:solidFill>
                  <a:srgbClr val="000000"/>
                </a:solidFill>
              </a:uFill>
              <a:latin typeface="+mn-lt"/>
              <a:ea typeface="Arial Unicode MS" panose="020B0604020202020204" pitchFamily="34" charset="-128"/>
              <a:cs typeface="+mn-lt"/>
            </a:endParaRPr>
          </a:p>
          <a:p>
            <a:pPr algn="just">
              <a:lnSpc>
                <a:spcPct val="110000"/>
              </a:lnSpc>
            </a:pPr>
            <a:endParaRPr lang="en-US" sz="2100" kern="100" dirty="0">
              <a:solidFill>
                <a:srgbClr val="000000"/>
              </a:solidFill>
              <a:effectLst/>
              <a:uFill>
                <a:solidFill>
                  <a:srgbClr val="000000"/>
                </a:solidFill>
              </a:uFill>
              <a:latin typeface="+mn-lt"/>
              <a:ea typeface="Arial Unicode MS" panose="020B0604020202020204" pitchFamily="34" charset="-128"/>
              <a:cs typeface="+mn-lt"/>
            </a:endParaRPr>
          </a:p>
        </p:txBody>
      </p:sp>
      <p:cxnSp>
        <p:nvCxnSpPr>
          <p:cNvPr id="20" name="直接连接符 19"/>
          <p:cNvCxnSpPr/>
          <p:nvPr/>
        </p:nvCxnSpPr>
        <p:spPr>
          <a:xfrm flipV="1">
            <a:off x="7275710" y="1071222"/>
            <a:ext cx="144016" cy="444741"/>
          </a:xfrm>
          <a:prstGeom prst="line">
            <a:avLst/>
          </a:prstGeom>
          <a:ln w="57150">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5" name="直接连接符 4"/>
          <p:cNvCxnSpPr/>
          <p:nvPr/>
        </p:nvCxnSpPr>
        <p:spPr>
          <a:xfrm flipV="1">
            <a:off x="8406010" y="2747622"/>
            <a:ext cx="144016" cy="444741"/>
          </a:xfrm>
          <a:prstGeom prst="line">
            <a:avLst/>
          </a:prstGeom>
          <a:ln w="57150">
            <a:solidFill>
              <a:srgbClr val="C00000"/>
            </a:solidFill>
          </a:ln>
        </p:spPr>
        <p:style>
          <a:lnRef idx="3">
            <a:schemeClr val="accent2"/>
          </a:lnRef>
          <a:fillRef idx="0">
            <a:schemeClr val="accent2"/>
          </a:fillRef>
          <a:effectRef idx="2">
            <a:schemeClr val="accent2"/>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250" fill="hold"/>
                                        <p:tgtEl>
                                          <p:spTgt spid="20"/>
                                        </p:tgtEl>
                                        <p:attrNameLst>
                                          <p:attrName>ppt_x</p:attrName>
                                        </p:attrNameLst>
                                      </p:cBhvr>
                                      <p:tavLst>
                                        <p:tav tm="0">
                                          <p:val>
                                            <p:strVal val="#ppt_x"/>
                                          </p:val>
                                        </p:tav>
                                        <p:tav tm="100000">
                                          <p:val>
                                            <p:strVal val="#ppt_x"/>
                                          </p:val>
                                        </p:tav>
                                      </p:tavLst>
                                    </p:anim>
                                    <p:anim calcmode="lin" valueType="num">
                                      <p:cBhvr additive="base">
                                        <p:cTn id="13" dur="25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250" fill="hold"/>
                                        <p:tgtEl>
                                          <p:spTgt spid="5"/>
                                        </p:tgtEl>
                                        <p:attrNameLst>
                                          <p:attrName>ppt_x</p:attrName>
                                        </p:attrNameLst>
                                      </p:cBhvr>
                                      <p:tavLst>
                                        <p:tav tm="0">
                                          <p:val>
                                            <p:strVal val="#ppt_x"/>
                                          </p:val>
                                        </p:tav>
                                        <p:tav tm="100000">
                                          <p:val>
                                            <p:strVal val="#ppt_x"/>
                                          </p:val>
                                        </p:tav>
                                      </p:tavLst>
                                    </p:anim>
                                    <p:anim calcmode="lin" valueType="num">
                                      <p:cBhvr additive="base">
                                        <p:cTn id="19" dur="25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blinds(horizontal)">
                                      <p:cBhvr>
                                        <p:cTn id="2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p:cNvSpPr txBox="1"/>
          <p:nvPr/>
        </p:nvSpPr>
        <p:spPr>
          <a:xfrm>
            <a:off x="142407" y="177124"/>
            <a:ext cx="11907186" cy="5131435"/>
          </a:xfrm>
          <a:prstGeom prst="rect">
            <a:avLst/>
          </a:prstGeom>
          <a:noFill/>
        </p:spPr>
        <p:txBody>
          <a:bodyPr wrap="square">
            <a:spAutoFit/>
          </a:bodyPr>
          <a:lstStyle/>
          <a:p>
            <a:pPr algn="just">
              <a:lnSpc>
                <a:spcPct val="130000"/>
              </a:lnSpc>
            </a:pPr>
            <a:r>
              <a:rPr lang="zh-CN" sz="2100" kern="100" dirty="0">
                <a:solidFill>
                  <a:srgbClr val="000000"/>
                </a:solidFill>
                <a:effectLst/>
                <a:uFill>
                  <a:solidFill>
                    <a:srgbClr val="000000"/>
                  </a:solidFill>
                </a:uFill>
                <a:latin typeface="+mn-lt"/>
                <a:ea typeface="KaiTi" panose="02010609060101010101" pitchFamily="49" charset="-122"/>
                <a:cs typeface="+mn-lt"/>
              </a:rPr>
              <a:t>（主体段二）</a:t>
            </a:r>
            <a:endParaRPr lang="en-US" altLang="zh-CN" sz="2100" kern="100" dirty="0">
              <a:solidFill>
                <a:srgbClr val="000000"/>
              </a:solidFill>
              <a:effectLst/>
              <a:uFill>
                <a:solidFill>
                  <a:srgbClr val="000000"/>
                </a:solidFill>
              </a:uFill>
              <a:latin typeface="+mn-lt"/>
              <a:ea typeface="KaiTi" panose="02010609060101010101" pitchFamily="49" charset="-122"/>
              <a:cs typeface="+mn-lt"/>
            </a:endParaRPr>
          </a:p>
          <a:p>
            <a:pPr algn="just">
              <a:lnSpc>
                <a:spcPct val="130000"/>
              </a:lnSpc>
            </a:pPr>
            <a:r>
              <a:rPr lang="en-US" sz="2100" kern="100" dirty="0">
                <a:solidFill>
                  <a:srgbClr val="000000"/>
                </a:solidFill>
                <a:effectLst/>
                <a:uFill>
                  <a:solidFill>
                    <a:srgbClr val="000000"/>
                  </a:solidFill>
                </a:uFill>
                <a:latin typeface="+mn-lt"/>
                <a:ea typeface="Arial Unicode MS" panose="020B0604020202020204" pitchFamily="34" charset="-128"/>
                <a:cs typeface="+mn-lt"/>
              </a:rPr>
              <a:t>As to </a:t>
            </a:r>
            <a:r>
              <a:rPr lang="en-US" sz="2100" b="1" kern="100" dirty="0">
                <a:solidFill>
                  <a:srgbClr val="FF0000"/>
                </a:solidFill>
                <a:effectLst/>
                <a:uFill>
                  <a:solidFill>
                    <a:srgbClr val="000000"/>
                  </a:solidFill>
                </a:uFill>
                <a:latin typeface="+mn-lt"/>
                <a:ea typeface="Arial Unicode MS" panose="020B0604020202020204" pitchFamily="34" charset="-128"/>
                <a:cs typeface="+mn-lt"/>
              </a:rPr>
              <a:t>news sources</a:t>
            </a:r>
            <a:r>
              <a:rPr lang="en-US" sz="2100" kern="100" dirty="0">
                <a:solidFill>
                  <a:srgbClr val="000000"/>
                </a:solidFill>
                <a:effectLst/>
                <a:uFill>
                  <a:solidFill>
                    <a:srgbClr val="000000"/>
                  </a:solidFill>
                </a:uFill>
                <a:latin typeface="+mn-lt"/>
                <a:ea typeface="Arial Unicode MS" panose="020B0604020202020204" pitchFamily="34" charset="-128"/>
                <a:cs typeface="+mn-lt"/>
              </a:rPr>
              <a:t>, social media also has an edge over</a:t>
            </a:r>
            <a:r>
              <a:rPr lang="zh-CN" sz="2100" kern="100" dirty="0">
                <a:solidFill>
                  <a:srgbClr val="000000"/>
                </a:solidFill>
                <a:effectLst/>
                <a:uFill>
                  <a:solidFill>
                    <a:srgbClr val="000000"/>
                  </a:solidFill>
                </a:uFill>
                <a:latin typeface="+mn-lt"/>
                <a:ea typeface="微软雅黑" panose="020B0503020204020204" pitchFamily="34" charset="-122"/>
                <a:cs typeface="+mn-lt"/>
              </a:rPr>
              <a:t>（相对于…有优势）</a:t>
            </a:r>
            <a:r>
              <a:rPr lang="en-US" sz="2100" kern="100" dirty="0">
                <a:solidFill>
                  <a:srgbClr val="000000"/>
                </a:solidFill>
                <a:effectLst/>
                <a:uFill>
                  <a:solidFill>
                    <a:srgbClr val="000000"/>
                  </a:solidFill>
                </a:uFill>
                <a:latin typeface="+mn-lt"/>
                <a:ea typeface="Arial Unicode MS" panose="020B0604020202020204" pitchFamily="34" charset="-128"/>
                <a:cs typeface="+mn-lt"/>
              </a:rPr>
              <a:t> traditional forms like newspapers. Admittedly, compared with news shown on social media, which may be fabricated</a:t>
            </a:r>
            <a:r>
              <a:rPr lang="zh-CN" sz="2100" kern="100" dirty="0">
                <a:solidFill>
                  <a:srgbClr val="000000"/>
                </a:solidFill>
                <a:effectLst/>
                <a:uFill>
                  <a:solidFill>
                    <a:srgbClr val="000000"/>
                  </a:solidFill>
                </a:uFill>
                <a:latin typeface="+mn-lt"/>
                <a:ea typeface="微软雅黑" panose="020B0503020204020204" pitchFamily="34" charset="-122"/>
                <a:cs typeface="+mn-lt"/>
              </a:rPr>
              <a:t>（编造的）</a:t>
            </a:r>
            <a:r>
              <a:rPr lang="en-US" sz="2100" kern="100" dirty="0">
                <a:solidFill>
                  <a:srgbClr val="000000"/>
                </a:solidFill>
                <a:effectLst/>
                <a:uFill>
                  <a:solidFill>
                    <a:srgbClr val="000000"/>
                  </a:solidFill>
                </a:uFill>
                <a:latin typeface="+mn-lt"/>
                <a:ea typeface="Arial Unicode MS" panose="020B0604020202020204" pitchFamily="34" charset="-128"/>
                <a:cs typeface="+mn-lt"/>
              </a:rPr>
              <a:t>, the stories reported on newspapers are rather authentic</a:t>
            </a:r>
            <a:r>
              <a:rPr lang="zh-CN" sz="2100" kern="100" dirty="0">
                <a:solidFill>
                  <a:srgbClr val="000000"/>
                </a:solidFill>
                <a:effectLst/>
                <a:uFill>
                  <a:solidFill>
                    <a:srgbClr val="000000"/>
                  </a:solidFill>
                </a:uFill>
                <a:latin typeface="+mn-lt"/>
                <a:ea typeface="微软雅黑" panose="020B0503020204020204" pitchFamily="34" charset="-122"/>
                <a:cs typeface="+mn-lt"/>
              </a:rPr>
              <a:t>（真实的）</a:t>
            </a:r>
            <a:r>
              <a:rPr lang="en-US" sz="2100" kern="100" dirty="0">
                <a:solidFill>
                  <a:srgbClr val="000000"/>
                </a:solidFill>
                <a:effectLst/>
                <a:uFill>
                  <a:solidFill>
                    <a:srgbClr val="000000"/>
                  </a:solidFill>
                </a:uFill>
                <a:latin typeface="+mn-lt"/>
                <a:ea typeface="Arial Unicode MS" panose="020B0604020202020204" pitchFamily="34" charset="-128"/>
                <a:cs typeface="+mn-lt"/>
              </a:rPr>
              <a:t>, since the strict censorship </a:t>
            </a:r>
            <a:r>
              <a:rPr lang="zh-CN" sz="2100" kern="100" dirty="0">
                <a:solidFill>
                  <a:srgbClr val="000000"/>
                </a:solidFill>
                <a:effectLst/>
                <a:uFill>
                  <a:solidFill>
                    <a:srgbClr val="000000"/>
                  </a:solidFill>
                </a:uFill>
                <a:latin typeface="+mn-lt"/>
                <a:ea typeface="微软雅黑" panose="020B0503020204020204" pitchFamily="34" charset="-122"/>
                <a:cs typeface="+mn-lt"/>
              </a:rPr>
              <a:t>（审查）</a:t>
            </a:r>
            <a:r>
              <a:rPr lang="en-US" sz="2100" kern="100" dirty="0">
                <a:solidFill>
                  <a:srgbClr val="000000"/>
                </a:solidFill>
                <a:effectLst/>
                <a:uFill>
                  <a:solidFill>
                    <a:srgbClr val="000000"/>
                  </a:solidFill>
                </a:uFill>
                <a:latin typeface="+mn-lt"/>
                <a:ea typeface="Arial Unicode MS" panose="020B0604020202020204" pitchFamily="34" charset="-128"/>
                <a:cs typeface="+mn-lt"/>
              </a:rPr>
              <a:t>requires editors to be certain about minute details</a:t>
            </a:r>
            <a:r>
              <a:rPr lang="zh-CN" sz="2100" kern="100" dirty="0">
                <a:solidFill>
                  <a:srgbClr val="000000"/>
                </a:solidFill>
                <a:effectLst/>
                <a:uFill>
                  <a:solidFill>
                    <a:srgbClr val="000000"/>
                  </a:solidFill>
                </a:uFill>
                <a:latin typeface="+mn-lt"/>
                <a:ea typeface="微软雅黑" panose="020B0503020204020204" pitchFamily="34" charset="-122"/>
                <a:cs typeface="+mn-lt"/>
              </a:rPr>
              <a:t>（微小的细节）</a:t>
            </a:r>
            <a:r>
              <a:rPr lang="en-US" sz="2100" kern="100" dirty="0">
                <a:solidFill>
                  <a:srgbClr val="000000"/>
                </a:solidFill>
                <a:effectLst/>
                <a:uFill>
                  <a:solidFill>
                    <a:srgbClr val="000000"/>
                  </a:solidFill>
                </a:uFill>
                <a:latin typeface="+mn-lt"/>
                <a:ea typeface="Arial Unicode MS" panose="020B0604020202020204" pitchFamily="34" charset="-128"/>
                <a:cs typeface="+mn-lt"/>
              </a:rPr>
              <a:t>. Social media users may be misled by some idle gossips</a:t>
            </a:r>
            <a:r>
              <a:rPr lang="zh-CN" sz="2100" kern="100" dirty="0">
                <a:solidFill>
                  <a:srgbClr val="000000"/>
                </a:solidFill>
                <a:effectLst/>
                <a:uFill>
                  <a:solidFill>
                    <a:srgbClr val="000000"/>
                  </a:solidFill>
                </a:uFill>
                <a:latin typeface="+mn-lt"/>
                <a:ea typeface="微软雅黑" panose="020B0503020204020204" pitchFamily="34" charset="-122"/>
                <a:cs typeface="+mn-lt"/>
              </a:rPr>
              <a:t>（闲言碎语）</a:t>
            </a:r>
            <a:r>
              <a:rPr lang="en-US" sz="2100" kern="100" dirty="0">
                <a:solidFill>
                  <a:srgbClr val="000000"/>
                </a:solidFill>
                <a:effectLst/>
                <a:uFill>
                  <a:solidFill>
                    <a:srgbClr val="000000"/>
                  </a:solidFill>
                </a:uFill>
                <a:latin typeface="+mn-lt"/>
                <a:ea typeface="Arial Unicode MS" panose="020B0604020202020204" pitchFamily="34" charset="-128"/>
                <a:cs typeface="+mn-lt"/>
              </a:rPr>
              <a:t>, and even worse, accelerate the speed of spreading such fake news via modern platforms. However, this can in effect be prevented as long as readers foster the ability to seek authoritative </a:t>
            </a:r>
            <a:r>
              <a:rPr lang="zh-CN" sz="2100" kern="100" dirty="0">
                <a:solidFill>
                  <a:srgbClr val="000000"/>
                </a:solidFill>
                <a:effectLst/>
                <a:uFill>
                  <a:solidFill>
                    <a:srgbClr val="000000"/>
                  </a:solidFill>
                </a:uFill>
                <a:latin typeface="+mn-lt"/>
                <a:ea typeface="微软雅黑" panose="020B0503020204020204" pitchFamily="34" charset="-122"/>
                <a:cs typeface="+mn-lt"/>
              </a:rPr>
              <a:t>（权威的）</a:t>
            </a:r>
            <a:r>
              <a:rPr lang="en-US" sz="2100" kern="100" dirty="0">
                <a:solidFill>
                  <a:srgbClr val="000000"/>
                </a:solidFill>
                <a:effectLst/>
                <a:uFill>
                  <a:solidFill>
                    <a:srgbClr val="000000"/>
                  </a:solidFill>
                </a:uFill>
                <a:latin typeface="+mn-lt"/>
                <a:ea typeface="Arial Unicode MS" panose="020B0604020202020204" pitchFamily="34" charset="-128"/>
                <a:cs typeface="+mn-lt"/>
              </a:rPr>
              <a:t>sources and to distinguish the information they have acquired. Moreover, taking full advantage of news events</a:t>
            </a:r>
            <a:r>
              <a:rPr lang="zh-CN" altLang="en-US" sz="2100" kern="100" dirty="0">
                <a:solidFill>
                  <a:srgbClr val="000000"/>
                </a:solidFill>
                <a:effectLst/>
                <a:uFill>
                  <a:solidFill>
                    <a:srgbClr val="000000"/>
                  </a:solidFill>
                </a:uFill>
                <a:latin typeface="+mn-lt"/>
                <a:ea typeface="Arial Unicode MS" panose="020B0604020202020204" pitchFamily="34" charset="-128"/>
                <a:cs typeface="+mn-lt"/>
              </a:rPr>
              <a:t>’</a:t>
            </a:r>
            <a:r>
              <a:rPr lang="en-US" sz="2100" kern="100" dirty="0">
                <a:solidFill>
                  <a:srgbClr val="000000"/>
                </a:solidFill>
                <a:effectLst/>
                <a:uFill>
                  <a:solidFill>
                    <a:srgbClr val="000000"/>
                  </a:solidFill>
                </a:uFill>
                <a:latin typeface="+mn-lt"/>
                <a:ea typeface="Arial Unicode MS" panose="020B0604020202020204" pitchFamily="34" charset="-128"/>
                <a:cs typeface="+mn-lt"/>
              </a:rPr>
              <a:t> travelling fast on social media</a:t>
            </a:r>
            <a:r>
              <a:rPr lang="zh-CN" sz="2100" kern="100" dirty="0">
                <a:solidFill>
                  <a:srgbClr val="000000"/>
                </a:solidFill>
                <a:effectLst/>
                <a:uFill>
                  <a:solidFill>
                    <a:srgbClr val="000000"/>
                  </a:solidFill>
                </a:uFill>
                <a:latin typeface="+mn-lt"/>
                <a:ea typeface="微软雅黑" panose="020B0503020204020204" pitchFamily="34" charset="-122"/>
                <a:cs typeface="+mn-lt"/>
              </a:rPr>
              <a:t>（在社交媒体上传播很快）</a:t>
            </a:r>
            <a:r>
              <a:rPr lang="en-US" sz="2100" kern="100" dirty="0">
                <a:solidFill>
                  <a:srgbClr val="000000"/>
                </a:solidFill>
                <a:effectLst/>
                <a:uFill>
                  <a:solidFill>
                    <a:srgbClr val="000000"/>
                  </a:solidFill>
                </a:uFill>
                <a:latin typeface="+mn-lt"/>
                <a:ea typeface="Arial Unicode MS" panose="020B0604020202020204" pitchFamily="34" charset="-128"/>
                <a:cs typeface="+mn-lt"/>
              </a:rPr>
              <a:t>, readers and viewers can get informed via palm-sized gadgets </a:t>
            </a:r>
            <a:r>
              <a:rPr lang="zh-CN" sz="2100" kern="100" dirty="0">
                <a:solidFill>
                  <a:srgbClr val="000000"/>
                </a:solidFill>
                <a:effectLst/>
                <a:uFill>
                  <a:solidFill>
                    <a:srgbClr val="000000"/>
                  </a:solidFill>
                </a:uFill>
                <a:latin typeface="+mn-lt"/>
                <a:ea typeface="微软雅黑" panose="020B0503020204020204" pitchFamily="34" charset="-122"/>
                <a:cs typeface="+mn-lt"/>
              </a:rPr>
              <a:t>（巴掌大的设备）</a:t>
            </a:r>
            <a:r>
              <a:rPr lang="en-US" sz="2100" kern="100" dirty="0">
                <a:solidFill>
                  <a:srgbClr val="000000"/>
                </a:solidFill>
                <a:effectLst/>
                <a:uFill>
                  <a:solidFill>
                    <a:srgbClr val="000000"/>
                  </a:solidFill>
                </a:uFill>
                <a:latin typeface="+mn-lt"/>
                <a:ea typeface="Arial Unicode MS" panose="020B0604020202020204" pitchFamily="34" charset="-128"/>
                <a:cs typeface="+mn-lt"/>
              </a:rPr>
              <a:t>within a few hours or even minutes rather than wait at least half a day until newspapers are printed.</a:t>
            </a:r>
            <a:endParaRPr lang="en-US" sz="2100" kern="100" dirty="0">
              <a:solidFill>
                <a:srgbClr val="000000"/>
              </a:solidFill>
              <a:effectLst/>
              <a:uFill>
                <a:solidFill>
                  <a:srgbClr val="000000"/>
                </a:solidFill>
              </a:uFill>
              <a:latin typeface="+mn-lt"/>
              <a:ea typeface="Arial Unicode MS" panose="020B0604020202020204" pitchFamily="34" charset="-128"/>
              <a:cs typeface="+mn-lt"/>
            </a:endParaRPr>
          </a:p>
        </p:txBody>
      </p:sp>
      <p:sp>
        <p:nvSpPr>
          <p:cNvPr id="2" name="TextBox 2"/>
          <p:cNvSpPr txBox="1"/>
          <p:nvPr/>
        </p:nvSpPr>
        <p:spPr>
          <a:xfrm>
            <a:off x="142240" y="5219700"/>
            <a:ext cx="12000865" cy="1771015"/>
          </a:xfrm>
          <a:prstGeom prst="rect">
            <a:avLst/>
          </a:prstGeom>
          <a:noFill/>
        </p:spPr>
        <p:txBody>
          <a:bodyPr wrap="square">
            <a:spAutoFit/>
          </a:bodyPr>
          <a:lstStyle/>
          <a:p>
            <a:pPr algn="just">
              <a:lnSpc>
                <a:spcPct val="130000"/>
              </a:lnSpc>
            </a:pPr>
            <a:r>
              <a:rPr lang="zh-CN" sz="2100" b="1" kern="100" dirty="0">
                <a:solidFill>
                  <a:srgbClr val="FF0000"/>
                </a:solidFill>
                <a:effectLst/>
                <a:uFill>
                  <a:solidFill>
                    <a:srgbClr val="000000"/>
                  </a:solidFill>
                </a:uFill>
                <a:latin typeface="+mn-lt"/>
                <a:ea typeface="KaiTi" panose="02010609060101010101" pitchFamily="49" charset="-122"/>
                <a:cs typeface="+mn-lt"/>
              </a:rPr>
              <a:t>主体段二：提出好处</a:t>
            </a:r>
            <a:r>
              <a:rPr lang="en-US" sz="2100" b="1" kern="100" dirty="0">
                <a:solidFill>
                  <a:srgbClr val="FF0000"/>
                </a:solidFill>
                <a:effectLst/>
                <a:uFill>
                  <a:solidFill>
                    <a:srgbClr val="000000"/>
                  </a:solidFill>
                </a:uFill>
                <a:latin typeface="+mn-lt"/>
                <a:ea typeface="KaiTi" panose="02010609060101010101" pitchFamily="49" charset="-122"/>
                <a:cs typeface="+mn-lt"/>
              </a:rPr>
              <a:t>2+</a:t>
            </a:r>
            <a:r>
              <a:rPr lang="zh-CN" sz="2100" b="1" kern="100" dirty="0">
                <a:solidFill>
                  <a:srgbClr val="FF0000"/>
                </a:solidFill>
                <a:effectLst/>
                <a:uFill>
                  <a:solidFill>
                    <a:srgbClr val="000000"/>
                  </a:solidFill>
                </a:uFill>
                <a:latin typeface="+mn-lt"/>
                <a:ea typeface="KaiTi" panose="02010609060101010101" pitchFamily="49" charset="-122"/>
                <a:cs typeface="+mn-lt"/>
              </a:rPr>
              <a:t>承认有坏处</a:t>
            </a:r>
            <a:r>
              <a:rPr lang="en-US" sz="2100" b="1" kern="100" dirty="0">
                <a:solidFill>
                  <a:srgbClr val="FF0000"/>
                </a:solidFill>
                <a:effectLst/>
                <a:uFill>
                  <a:solidFill>
                    <a:srgbClr val="000000"/>
                  </a:solidFill>
                </a:uFill>
                <a:latin typeface="+mn-lt"/>
                <a:ea typeface="KaiTi" panose="02010609060101010101" pitchFamily="49" charset="-122"/>
                <a:cs typeface="+mn-lt"/>
              </a:rPr>
              <a:t>2+</a:t>
            </a:r>
            <a:r>
              <a:rPr lang="zh-CN" sz="2100" b="1" kern="100" dirty="0">
                <a:solidFill>
                  <a:srgbClr val="FF0000"/>
                </a:solidFill>
                <a:effectLst/>
                <a:uFill>
                  <a:solidFill>
                    <a:srgbClr val="000000"/>
                  </a:solidFill>
                </a:uFill>
                <a:latin typeface="+mn-lt"/>
                <a:ea typeface="KaiTi" panose="02010609060101010101" pitchFamily="49" charset="-122"/>
                <a:cs typeface="+mn-lt"/>
              </a:rPr>
              <a:t>反驳坏处</a:t>
            </a:r>
            <a:r>
              <a:rPr lang="en-US" sz="2100" b="1" kern="100" dirty="0">
                <a:solidFill>
                  <a:srgbClr val="FF0000"/>
                </a:solidFill>
                <a:effectLst/>
                <a:uFill>
                  <a:solidFill>
                    <a:srgbClr val="000000"/>
                  </a:solidFill>
                </a:uFill>
                <a:latin typeface="+mn-lt"/>
                <a:ea typeface="KaiTi" panose="02010609060101010101" pitchFamily="49" charset="-122"/>
                <a:cs typeface="+mn-lt"/>
              </a:rPr>
              <a:t>2</a:t>
            </a:r>
            <a:r>
              <a:rPr lang="zh-CN" sz="2100" b="1" kern="100" dirty="0">
                <a:solidFill>
                  <a:srgbClr val="FF0000"/>
                </a:solidFill>
                <a:effectLst/>
                <a:uFill>
                  <a:solidFill>
                    <a:srgbClr val="000000"/>
                  </a:solidFill>
                </a:uFill>
                <a:latin typeface="+mn-lt"/>
                <a:ea typeface="KaiTi" panose="02010609060101010101" pitchFamily="49" charset="-122"/>
                <a:cs typeface="+mn-lt"/>
              </a:rPr>
              <a:t>（有解决方案）</a:t>
            </a:r>
            <a:r>
              <a:rPr lang="en-US" sz="2100" b="1" kern="100" dirty="0">
                <a:solidFill>
                  <a:srgbClr val="FF0000"/>
                </a:solidFill>
                <a:effectLst/>
                <a:uFill>
                  <a:solidFill>
                    <a:srgbClr val="000000"/>
                  </a:solidFill>
                </a:uFill>
                <a:latin typeface="+mn-lt"/>
                <a:ea typeface="KaiTi" panose="02010609060101010101" pitchFamily="49" charset="-122"/>
                <a:cs typeface="+mn-lt"/>
              </a:rPr>
              <a:t>+</a:t>
            </a:r>
            <a:r>
              <a:rPr lang="zh-CN" sz="2100" b="1" kern="100" dirty="0">
                <a:solidFill>
                  <a:srgbClr val="FF0000"/>
                </a:solidFill>
                <a:effectLst/>
                <a:uFill>
                  <a:solidFill>
                    <a:srgbClr val="000000"/>
                  </a:solidFill>
                </a:uFill>
                <a:latin typeface="+mn-lt"/>
                <a:ea typeface="KaiTi" panose="02010609060101010101" pitchFamily="49" charset="-122"/>
                <a:cs typeface="+mn-lt"/>
              </a:rPr>
              <a:t>好处</a:t>
            </a:r>
            <a:r>
              <a:rPr lang="en-US" sz="2100" b="1" kern="100" dirty="0">
                <a:solidFill>
                  <a:srgbClr val="FF0000"/>
                </a:solidFill>
                <a:effectLst/>
                <a:uFill>
                  <a:solidFill>
                    <a:srgbClr val="000000"/>
                  </a:solidFill>
                </a:uFill>
                <a:latin typeface="+mn-lt"/>
                <a:ea typeface="KaiTi" panose="02010609060101010101" pitchFamily="49" charset="-122"/>
                <a:cs typeface="+mn-lt"/>
              </a:rPr>
              <a:t>2</a:t>
            </a:r>
            <a:r>
              <a:rPr lang="zh-CN" sz="2100" b="1" kern="100" dirty="0">
                <a:solidFill>
                  <a:srgbClr val="FF0000"/>
                </a:solidFill>
                <a:effectLst/>
                <a:uFill>
                  <a:solidFill>
                    <a:srgbClr val="000000"/>
                  </a:solidFill>
                </a:uFill>
                <a:latin typeface="+mn-lt"/>
                <a:ea typeface="KaiTi" panose="02010609060101010101" pitchFamily="49" charset="-122"/>
                <a:cs typeface="+mn-lt"/>
              </a:rPr>
              <a:t>论证</a:t>
            </a:r>
            <a:endParaRPr lang="en-US" sz="2100" b="1" kern="100" dirty="0">
              <a:solidFill>
                <a:srgbClr val="FF0000"/>
              </a:solidFill>
              <a:effectLst/>
              <a:uFill>
                <a:solidFill>
                  <a:srgbClr val="000000"/>
                </a:solidFill>
              </a:uFill>
              <a:latin typeface="+mn-lt"/>
              <a:ea typeface="KaiTi" panose="02010609060101010101" pitchFamily="49" charset="-122"/>
              <a:cs typeface="+mn-lt"/>
            </a:endParaRPr>
          </a:p>
          <a:p>
            <a:pPr algn="just">
              <a:lnSpc>
                <a:spcPct val="130000"/>
              </a:lnSpc>
            </a:pPr>
            <a:r>
              <a:rPr lang="en-US" sz="2100" kern="100" dirty="0">
                <a:solidFill>
                  <a:srgbClr val="000000"/>
                </a:solidFill>
                <a:effectLst/>
                <a:uFill>
                  <a:solidFill>
                    <a:srgbClr val="000000"/>
                  </a:solidFill>
                </a:uFill>
                <a:latin typeface="+mn-lt"/>
                <a:ea typeface="Arial Unicode MS" panose="020B0604020202020204" pitchFamily="34" charset="-128"/>
                <a:cs typeface="+mn-lt"/>
              </a:rPr>
              <a:t>As to …, (social media) also has an edge over traditional forms like (newspapers). Admittedly, … However, this can in effect be prevented as long as …</a:t>
            </a:r>
            <a:r>
              <a:rPr lang="zh-CN" altLang="en-US" sz="2100" kern="100" dirty="0">
                <a:solidFill>
                  <a:srgbClr val="000000"/>
                </a:solidFill>
                <a:effectLst/>
                <a:uFill>
                  <a:solidFill>
                    <a:srgbClr val="000000"/>
                  </a:solidFill>
                </a:uFill>
                <a:latin typeface="+mn-lt"/>
                <a:ea typeface="Arial Unicode MS" panose="020B0604020202020204" pitchFamily="34" charset="-128"/>
                <a:cs typeface="+mn-lt"/>
              </a:rPr>
              <a:t> </a:t>
            </a:r>
            <a:r>
              <a:rPr lang="en-US" sz="2100" kern="100" dirty="0">
                <a:solidFill>
                  <a:srgbClr val="000000"/>
                </a:solidFill>
                <a:effectLst/>
                <a:uFill>
                  <a:solidFill>
                    <a:srgbClr val="000000"/>
                  </a:solidFill>
                </a:uFill>
                <a:latin typeface="+mn-lt"/>
                <a:ea typeface="Arial Unicode MS" panose="020B0604020202020204" pitchFamily="34" charset="-128"/>
                <a:cs typeface="+mn-lt"/>
              </a:rPr>
              <a:t>Moreover, taking full advantage of … can …</a:t>
            </a:r>
            <a:endParaRPr lang="en-US" sz="2100" kern="100" dirty="0">
              <a:solidFill>
                <a:srgbClr val="000000"/>
              </a:solidFill>
              <a:effectLst/>
              <a:uFill>
                <a:solidFill>
                  <a:srgbClr val="000000"/>
                </a:solidFill>
              </a:uFill>
              <a:latin typeface="+mn-lt"/>
              <a:ea typeface="Arial Unicode MS" panose="020B0604020202020204" pitchFamily="34" charset="-128"/>
              <a:cs typeface="+mn-lt"/>
            </a:endParaRPr>
          </a:p>
          <a:p>
            <a:pPr algn="just">
              <a:lnSpc>
                <a:spcPct val="130000"/>
              </a:lnSpc>
            </a:pPr>
            <a:endParaRPr lang="en-US" sz="2100" kern="100" dirty="0">
              <a:solidFill>
                <a:srgbClr val="000000"/>
              </a:solidFill>
              <a:effectLst/>
              <a:uFill>
                <a:solidFill>
                  <a:srgbClr val="000000"/>
                </a:solidFill>
              </a:uFill>
              <a:latin typeface="+mn-lt"/>
              <a:ea typeface="Arial Unicode MS" panose="020B0604020202020204" pitchFamily="34" charset="-128"/>
              <a:cs typeface="+mn-lt"/>
            </a:endParaRPr>
          </a:p>
        </p:txBody>
      </p:sp>
      <p:cxnSp>
        <p:nvCxnSpPr>
          <p:cNvPr id="20" name="直接连接符 19"/>
          <p:cNvCxnSpPr/>
          <p:nvPr/>
        </p:nvCxnSpPr>
        <p:spPr>
          <a:xfrm flipV="1">
            <a:off x="1700410" y="1045822"/>
            <a:ext cx="144016" cy="444741"/>
          </a:xfrm>
          <a:prstGeom prst="line">
            <a:avLst/>
          </a:prstGeom>
          <a:ln w="57150">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4" name="直接连接符 3"/>
          <p:cNvCxnSpPr/>
          <p:nvPr/>
        </p:nvCxnSpPr>
        <p:spPr>
          <a:xfrm flipV="1">
            <a:off x="7034410" y="2709522"/>
            <a:ext cx="144016" cy="444741"/>
          </a:xfrm>
          <a:prstGeom prst="line">
            <a:avLst/>
          </a:prstGeom>
          <a:ln w="57150">
            <a:solidFill>
              <a:srgbClr val="C00000"/>
            </a:solidFill>
          </a:ln>
        </p:spPr>
        <p:style>
          <a:lnRef idx="3">
            <a:schemeClr val="accent2"/>
          </a:lnRef>
          <a:fillRef idx="0">
            <a:schemeClr val="accent2"/>
          </a:fillRef>
          <a:effectRef idx="2">
            <a:schemeClr val="accent2"/>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250" fill="hold"/>
                                        <p:tgtEl>
                                          <p:spTgt spid="20"/>
                                        </p:tgtEl>
                                        <p:attrNameLst>
                                          <p:attrName>ppt_x</p:attrName>
                                        </p:attrNameLst>
                                      </p:cBhvr>
                                      <p:tavLst>
                                        <p:tav tm="0">
                                          <p:val>
                                            <p:strVal val="#ppt_x"/>
                                          </p:val>
                                        </p:tav>
                                        <p:tav tm="100000">
                                          <p:val>
                                            <p:strVal val="#ppt_x"/>
                                          </p:val>
                                        </p:tav>
                                      </p:tavLst>
                                    </p:anim>
                                    <p:anim calcmode="lin" valueType="num">
                                      <p:cBhvr additive="base">
                                        <p:cTn id="13" dur="25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250" fill="hold"/>
                                        <p:tgtEl>
                                          <p:spTgt spid="4"/>
                                        </p:tgtEl>
                                        <p:attrNameLst>
                                          <p:attrName>ppt_x</p:attrName>
                                        </p:attrNameLst>
                                      </p:cBhvr>
                                      <p:tavLst>
                                        <p:tav tm="0">
                                          <p:val>
                                            <p:strVal val="#ppt_x"/>
                                          </p:val>
                                        </p:tav>
                                        <p:tav tm="100000">
                                          <p:val>
                                            <p:strVal val="#ppt_x"/>
                                          </p:val>
                                        </p:tav>
                                      </p:tavLst>
                                    </p:anim>
                                    <p:anim calcmode="lin" valueType="num">
                                      <p:cBhvr additive="base">
                                        <p:cTn id="19" dur="25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blinds(horizontal)">
                                      <p:cBhvr>
                                        <p:cTn id="2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p:cNvSpPr txBox="1"/>
          <p:nvPr/>
        </p:nvSpPr>
        <p:spPr>
          <a:xfrm>
            <a:off x="294806" y="639487"/>
            <a:ext cx="11317574" cy="1714500"/>
          </a:xfrm>
          <a:prstGeom prst="rect">
            <a:avLst/>
          </a:prstGeom>
          <a:noFill/>
        </p:spPr>
        <p:txBody>
          <a:bodyPr wrap="square">
            <a:spAutoFit/>
          </a:bodyPr>
          <a:lstStyle/>
          <a:p>
            <a:pPr algn="l">
              <a:lnSpc>
                <a:spcPct val="160000"/>
              </a:lnSpc>
            </a:pPr>
            <a:r>
              <a:rPr lang="zh-CN" sz="2200" kern="100" dirty="0">
                <a:solidFill>
                  <a:srgbClr val="000000"/>
                </a:solidFill>
                <a:effectLst/>
                <a:uFill>
                  <a:solidFill>
                    <a:srgbClr val="000000"/>
                  </a:solidFill>
                </a:uFill>
                <a:latin typeface="+mn-lt"/>
                <a:ea typeface="KaiTi" panose="02010609060101010101" pitchFamily="49" charset="-122"/>
                <a:cs typeface="+mn-lt"/>
              </a:rPr>
              <a:t>（结尾段）</a:t>
            </a:r>
            <a:endParaRPr lang="en-US" altLang="zh-CN" sz="2200" kern="100" dirty="0">
              <a:solidFill>
                <a:srgbClr val="000000"/>
              </a:solidFill>
              <a:effectLst/>
              <a:uFill>
                <a:solidFill>
                  <a:srgbClr val="000000"/>
                </a:solidFill>
              </a:uFill>
              <a:latin typeface="+mn-lt"/>
              <a:ea typeface="KaiTi" panose="02010609060101010101" pitchFamily="49" charset="-122"/>
              <a:cs typeface="+mn-lt"/>
            </a:endParaRPr>
          </a:p>
          <a:p>
            <a:pPr algn="l">
              <a:lnSpc>
                <a:spcPct val="160000"/>
              </a:lnSpc>
            </a:pPr>
            <a:r>
              <a:rPr lang="en-US" sz="2200" kern="100" dirty="0">
                <a:solidFill>
                  <a:srgbClr val="000000"/>
                </a:solidFill>
                <a:effectLst/>
                <a:uFill>
                  <a:solidFill>
                    <a:srgbClr val="000000"/>
                  </a:solidFill>
                </a:uFill>
                <a:latin typeface="+mn-lt"/>
                <a:ea typeface="Arial Unicode MS" panose="020B0604020202020204" pitchFamily="34" charset="-128"/>
                <a:cs typeface="+mn-lt"/>
              </a:rPr>
              <a:t>In a nutshell, the downsides of social media pale into insignificance </a:t>
            </a:r>
            <a:r>
              <a:rPr lang="zh-CN" sz="2200" kern="100" dirty="0">
                <a:solidFill>
                  <a:srgbClr val="000000"/>
                </a:solidFill>
                <a:effectLst/>
                <a:uFill>
                  <a:solidFill>
                    <a:srgbClr val="000000"/>
                  </a:solidFill>
                </a:uFill>
                <a:latin typeface="+mn-lt"/>
                <a:ea typeface="微软雅黑" panose="020B0503020204020204" pitchFamily="34" charset="-122"/>
                <a:cs typeface="+mn-lt"/>
              </a:rPr>
              <a:t>（逊色，无足轻重）</a:t>
            </a:r>
            <a:r>
              <a:rPr lang="en-US" sz="2200" kern="100" dirty="0">
                <a:solidFill>
                  <a:srgbClr val="000000"/>
                </a:solidFill>
                <a:effectLst/>
                <a:uFill>
                  <a:solidFill>
                    <a:srgbClr val="000000"/>
                  </a:solidFill>
                </a:uFill>
                <a:latin typeface="+mn-lt"/>
                <a:ea typeface="Arial Unicode MS" panose="020B0604020202020204" pitchFamily="34" charset="-128"/>
                <a:cs typeface="+mn-lt"/>
              </a:rPr>
              <a:t>when set against its upsides.</a:t>
            </a:r>
            <a:endParaRPr lang="en-US" sz="2200" kern="100" dirty="0">
              <a:solidFill>
                <a:srgbClr val="000000"/>
              </a:solidFill>
              <a:effectLst/>
              <a:uFill>
                <a:solidFill>
                  <a:srgbClr val="000000"/>
                </a:solidFill>
              </a:uFill>
              <a:latin typeface="+mn-lt"/>
              <a:ea typeface="Arial Unicode MS" panose="020B0604020202020204" pitchFamily="34" charset="-128"/>
              <a:cs typeface="+mn-lt"/>
            </a:endParaRPr>
          </a:p>
        </p:txBody>
      </p:sp>
      <p:sp>
        <p:nvSpPr>
          <p:cNvPr id="2" name="TextBox 2"/>
          <p:cNvSpPr txBox="1"/>
          <p:nvPr/>
        </p:nvSpPr>
        <p:spPr>
          <a:xfrm>
            <a:off x="294837" y="3200400"/>
            <a:ext cx="11644860" cy="1512570"/>
          </a:xfrm>
          <a:prstGeom prst="rect">
            <a:avLst/>
          </a:prstGeom>
          <a:noFill/>
        </p:spPr>
        <p:txBody>
          <a:bodyPr wrap="square">
            <a:spAutoFit/>
          </a:bodyPr>
          <a:p>
            <a:pPr algn="just">
              <a:lnSpc>
                <a:spcPct val="140000"/>
              </a:lnSpc>
            </a:pPr>
            <a:r>
              <a:rPr lang="zh-CN" sz="2200" b="1" kern="100" dirty="0">
                <a:solidFill>
                  <a:srgbClr val="FF0000"/>
                </a:solidFill>
                <a:effectLst/>
                <a:uFill>
                  <a:solidFill>
                    <a:srgbClr val="000000"/>
                  </a:solidFill>
                </a:uFill>
                <a:latin typeface="+mn-lt"/>
                <a:ea typeface="KaiTi" panose="02010609060101010101" pitchFamily="49" charset="-122"/>
                <a:cs typeface="+mn-lt"/>
              </a:rPr>
              <a:t>结尾段：重申自己的观点（利大于弊</a:t>
            </a:r>
            <a:r>
              <a:rPr lang="zh-CN" sz="2200" kern="100" dirty="0">
                <a:solidFill>
                  <a:srgbClr val="000000"/>
                </a:solidFill>
                <a:effectLst/>
                <a:uFill>
                  <a:solidFill>
                    <a:srgbClr val="000000"/>
                  </a:solidFill>
                </a:uFill>
                <a:latin typeface="+mn-lt"/>
                <a:ea typeface="KaiTi" panose="02010609060101010101" pitchFamily="49" charset="-122"/>
                <a:cs typeface="+mn-lt"/>
              </a:rPr>
              <a:t>）</a:t>
            </a:r>
            <a:endParaRPr lang="en-US" sz="2200" kern="100" dirty="0">
              <a:solidFill>
                <a:srgbClr val="000000"/>
              </a:solidFill>
              <a:effectLst/>
              <a:uFill>
                <a:solidFill>
                  <a:srgbClr val="000000"/>
                </a:solidFill>
              </a:uFill>
              <a:latin typeface="+mn-lt"/>
              <a:ea typeface="KaiTi" panose="02010609060101010101" pitchFamily="49" charset="-122"/>
              <a:cs typeface="+mn-lt"/>
            </a:endParaRPr>
          </a:p>
          <a:p>
            <a:pPr algn="just">
              <a:lnSpc>
                <a:spcPct val="140000"/>
              </a:lnSpc>
            </a:pPr>
            <a:r>
              <a:rPr lang="en-US" sz="2200" kern="100" dirty="0">
                <a:solidFill>
                  <a:srgbClr val="000000"/>
                </a:solidFill>
                <a:effectLst/>
                <a:uFill>
                  <a:solidFill>
                    <a:srgbClr val="000000"/>
                  </a:solidFill>
                </a:uFill>
                <a:latin typeface="+mn-lt"/>
                <a:ea typeface="Arial Unicode MS" panose="020B0604020202020204" pitchFamily="34" charset="-128"/>
                <a:cs typeface="+mn-lt"/>
              </a:rPr>
              <a:t>In a nutshell, the downsides of … pale into insignificance </a:t>
            </a:r>
            <a:r>
              <a:rPr lang="zh-CN" sz="2200" kern="100" dirty="0">
                <a:solidFill>
                  <a:srgbClr val="000000"/>
                </a:solidFill>
                <a:effectLst/>
                <a:uFill>
                  <a:solidFill>
                    <a:srgbClr val="000000"/>
                  </a:solidFill>
                </a:uFill>
                <a:latin typeface="+mn-lt"/>
                <a:ea typeface="微软雅黑" panose="020B0503020204020204" pitchFamily="34" charset="-122"/>
                <a:cs typeface="+mn-lt"/>
              </a:rPr>
              <a:t>（逊色，无足轻重）</a:t>
            </a:r>
            <a:r>
              <a:rPr lang="en-US" sz="2200" kern="100" dirty="0">
                <a:solidFill>
                  <a:srgbClr val="000000"/>
                </a:solidFill>
                <a:effectLst/>
                <a:uFill>
                  <a:solidFill>
                    <a:srgbClr val="000000"/>
                  </a:solidFill>
                </a:uFill>
                <a:latin typeface="+mn-lt"/>
                <a:ea typeface="Arial Unicode MS" panose="020B0604020202020204" pitchFamily="34" charset="-128"/>
                <a:cs typeface="+mn-lt"/>
              </a:rPr>
              <a:t>when set against its upsides.</a:t>
            </a:r>
            <a:endParaRPr lang="en-US" sz="2200" kern="100" dirty="0">
              <a:solidFill>
                <a:srgbClr val="000000"/>
              </a:solidFill>
              <a:effectLst/>
              <a:uFill>
                <a:solidFill>
                  <a:srgbClr val="000000"/>
                </a:solidFill>
              </a:uFill>
              <a:latin typeface="+mn-lt"/>
              <a:ea typeface="Arial Unicode MS" panose="020B0604020202020204" pitchFamily="34" charset="-128"/>
              <a:cs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p:cNvSpPr txBox="1"/>
          <p:nvPr/>
        </p:nvSpPr>
        <p:spPr>
          <a:xfrm>
            <a:off x="407232" y="0"/>
            <a:ext cx="11644860" cy="6355138"/>
          </a:xfrm>
          <a:prstGeom prst="rect">
            <a:avLst/>
          </a:prstGeom>
          <a:noFill/>
        </p:spPr>
        <p:txBody>
          <a:bodyPr wrap="square">
            <a:spAutoFit/>
          </a:bodyPr>
          <a:lstStyle/>
          <a:p>
            <a:pPr algn="l"/>
            <a:r>
              <a:rPr lang="zh-CN" sz="3200" b="1" kern="100" dirty="0">
                <a:solidFill>
                  <a:srgbClr val="000000"/>
                </a:solidFill>
                <a:effectLst/>
                <a:uFill>
                  <a:solidFill>
                    <a:srgbClr val="000000"/>
                  </a:solidFill>
                </a:uFill>
                <a:latin typeface="KaiTi" panose="02010609060101010101" pitchFamily="49" charset="-122"/>
                <a:ea typeface="KaiTi" panose="02010609060101010101" pitchFamily="49" charset="-122"/>
                <a:cs typeface="微软雅黑" panose="020B0503020204020204" pitchFamily="34" charset="-122"/>
              </a:rPr>
              <a:t>文章框架</a:t>
            </a:r>
            <a:endParaRPr lang="en-US" sz="3200" kern="100" dirty="0">
              <a:solidFill>
                <a:srgbClr val="000000"/>
              </a:solidFill>
              <a:effectLst/>
              <a:uFill>
                <a:solidFill>
                  <a:srgbClr val="000000"/>
                </a:solidFill>
              </a:uFill>
              <a:latin typeface="KaiTi" panose="02010609060101010101" pitchFamily="49" charset="-122"/>
              <a:ea typeface="KaiTi" panose="02010609060101010101" pitchFamily="49" charset="-122"/>
              <a:cs typeface="Arial Unicode MS" panose="020B0604020202020204" pitchFamily="34" charset="-128"/>
            </a:endParaRPr>
          </a:p>
          <a:p>
            <a:pPr algn="just"/>
            <a:endParaRPr lang="en-US" altLang="zh-CN" sz="1800" kern="100" dirty="0">
              <a:solidFill>
                <a:srgbClr val="000000"/>
              </a:solidFill>
              <a:effectLst/>
              <a:uFill>
                <a:solidFill>
                  <a:srgbClr val="000000"/>
                </a:solidFill>
              </a:uFill>
              <a:latin typeface="KaiTi" panose="02010609060101010101" pitchFamily="49" charset="-122"/>
              <a:ea typeface="KaiTi" panose="02010609060101010101" pitchFamily="49" charset="-122"/>
              <a:cs typeface="微软雅黑" panose="020B0503020204020204" pitchFamily="34" charset="-122"/>
            </a:endParaRPr>
          </a:p>
          <a:p>
            <a:pPr algn="just">
              <a:lnSpc>
                <a:spcPct val="150000"/>
              </a:lnSpc>
            </a:pPr>
            <a:r>
              <a:rPr lang="zh-CN" sz="1800" b="1" kern="100" dirty="0">
                <a:solidFill>
                  <a:srgbClr val="FF0000"/>
                </a:solidFill>
                <a:effectLst/>
                <a:uFill>
                  <a:solidFill>
                    <a:srgbClr val="000000"/>
                  </a:solidFill>
                </a:uFill>
                <a:latin typeface="KaiTi" panose="02010609060101010101" pitchFamily="49" charset="-122"/>
                <a:ea typeface="KaiTi" panose="02010609060101010101" pitchFamily="49" charset="-122"/>
                <a:cs typeface="微软雅黑" panose="020B0503020204020204" pitchFamily="34" charset="-122"/>
              </a:rPr>
              <a:t>首段：话题</a:t>
            </a:r>
            <a:r>
              <a:rPr lang="en-US" sz="1800" b="1" kern="100" dirty="0">
                <a:solidFill>
                  <a:srgbClr val="FF0000"/>
                </a:solidFill>
                <a:effectLst/>
                <a:uFill>
                  <a:solidFill>
                    <a:srgbClr val="000000"/>
                  </a:solidFill>
                </a:uFill>
                <a:latin typeface="KaiTi" panose="02010609060101010101" pitchFamily="49" charset="-122"/>
                <a:ea typeface="KaiTi" panose="02010609060101010101" pitchFamily="49" charset="-122"/>
                <a:cs typeface="微软雅黑" panose="020B0503020204020204" pitchFamily="34" charset="-122"/>
              </a:rPr>
              <a:t>+</a:t>
            </a:r>
            <a:r>
              <a:rPr lang="zh-CN" sz="1800" b="1" kern="100" dirty="0">
                <a:solidFill>
                  <a:srgbClr val="FF0000"/>
                </a:solidFill>
                <a:effectLst/>
                <a:uFill>
                  <a:solidFill>
                    <a:srgbClr val="000000"/>
                  </a:solidFill>
                </a:uFill>
                <a:latin typeface="KaiTi" panose="02010609060101010101" pitchFamily="49" charset="-122"/>
                <a:ea typeface="KaiTi" panose="02010609060101010101" pitchFamily="49" charset="-122"/>
                <a:cs typeface="微软雅黑" panose="020B0503020204020204" pitchFamily="34" charset="-122"/>
              </a:rPr>
              <a:t>自己的观点（有利的）</a:t>
            </a:r>
            <a:endParaRPr lang="en-US" sz="1400" b="1" kern="100" dirty="0">
              <a:solidFill>
                <a:srgbClr val="FF0000"/>
              </a:solidFill>
              <a:effectLst/>
              <a:uFill>
                <a:solidFill>
                  <a:srgbClr val="000000"/>
                </a:solidFill>
              </a:uFill>
              <a:latin typeface="KaiTi" panose="02010609060101010101" pitchFamily="49" charset="-122"/>
              <a:ea typeface="KaiTi" panose="02010609060101010101" pitchFamily="49" charset="-122"/>
              <a:cs typeface="Arial Unicode MS" panose="020B0604020202020204" pitchFamily="34" charset="-128"/>
            </a:endParaRPr>
          </a:p>
          <a:p>
            <a:pPr algn="just">
              <a:lnSpc>
                <a:spcPct val="150000"/>
              </a:lnSpc>
            </a:pPr>
            <a:r>
              <a:rPr lang="en-US" sz="1800" kern="100" dirty="0">
                <a:solidFill>
                  <a:srgbClr val="000000"/>
                </a:solidFill>
                <a:effectLst/>
                <a:uFill>
                  <a:solidFill>
                    <a:srgbClr val="000000"/>
                  </a:solidFill>
                </a:uFill>
                <a:latin typeface="Comic Sans MS" panose="030F0902030302020204" pitchFamily="66" charset="0"/>
                <a:ea typeface="Arial Unicode MS" panose="020B0604020202020204" pitchFamily="34" charset="-128"/>
                <a:cs typeface="微软雅黑" panose="020B0503020204020204" pitchFamily="34" charset="-122"/>
              </a:rPr>
              <a:t>It is very common to see …. Personally, I deem this commonplace advantageous.</a:t>
            </a:r>
            <a:endParaRPr lang="en-US" sz="1800" kern="100" dirty="0">
              <a:solidFill>
                <a:srgbClr val="000000"/>
              </a:solidFill>
              <a:effectLst/>
              <a:uFill>
                <a:solidFill>
                  <a:srgbClr val="000000"/>
                </a:solidFill>
              </a:uFill>
              <a:latin typeface="Comic Sans MS" panose="030F0902030302020204" pitchFamily="66" charset="0"/>
              <a:ea typeface="Arial Unicode MS" panose="020B0604020202020204" pitchFamily="34" charset="-128"/>
              <a:cs typeface="微软雅黑" panose="020B0503020204020204" pitchFamily="34" charset="-122"/>
            </a:endParaRPr>
          </a:p>
          <a:p>
            <a:pPr algn="just">
              <a:lnSpc>
                <a:spcPct val="150000"/>
              </a:lnSpc>
            </a:pPr>
            <a:endParaRPr lang="en-US" sz="1400" kern="100" dirty="0">
              <a:solidFill>
                <a:srgbClr val="000000"/>
              </a:solidFill>
              <a:effectLst/>
              <a:uFill>
                <a:solidFill>
                  <a:srgbClr val="000000"/>
                </a:solidFill>
              </a:uFill>
              <a:latin typeface="Comic Sans MS" panose="030F0902030302020204" pitchFamily="66" charset="0"/>
              <a:ea typeface="Arial Unicode MS" panose="020B0604020202020204" pitchFamily="34" charset="-128"/>
              <a:cs typeface="Arial Unicode MS" panose="020B0604020202020204" pitchFamily="34" charset="-128"/>
            </a:endParaRPr>
          </a:p>
          <a:p>
            <a:pPr algn="just">
              <a:lnSpc>
                <a:spcPct val="150000"/>
              </a:lnSpc>
            </a:pPr>
            <a:r>
              <a:rPr lang="zh-CN" sz="1800" b="1" kern="100" dirty="0">
                <a:solidFill>
                  <a:srgbClr val="FF0000"/>
                </a:solidFill>
                <a:effectLst/>
                <a:uFill>
                  <a:solidFill>
                    <a:srgbClr val="000000"/>
                  </a:solidFill>
                </a:uFill>
                <a:latin typeface="KaiTi" panose="02010609060101010101" pitchFamily="49" charset="-122"/>
                <a:ea typeface="KaiTi" panose="02010609060101010101" pitchFamily="49" charset="-122"/>
                <a:cs typeface="微软雅黑" panose="020B0503020204020204" pitchFamily="34" charset="-122"/>
              </a:rPr>
              <a:t>主体段一：提出好处</a:t>
            </a:r>
            <a:r>
              <a:rPr lang="en-US" sz="1800" b="1" kern="100" dirty="0">
                <a:solidFill>
                  <a:srgbClr val="FF0000"/>
                </a:solidFill>
                <a:effectLst/>
                <a:uFill>
                  <a:solidFill>
                    <a:srgbClr val="000000"/>
                  </a:solidFill>
                </a:uFill>
                <a:latin typeface="KaiTi" panose="02010609060101010101" pitchFamily="49" charset="-122"/>
                <a:ea typeface="KaiTi" panose="02010609060101010101" pitchFamily="49" charset="-122"/>
                <a:cs typeface="微软雅黑" panose="020B0503020204020204" pitchFamily="34" charset="-122"/>
              </a:rPr>
              <a:t>1+</a:t>
            </a:r>
            <a:r>
              <a:rPr lang="zh-CN" sz="1800" b="1" kern="100" dirty="0">
                <a:solidFill>
                  <a:srgbClr val="FF0000"/>
                </a:solidFill>
                <a:effectLst/>
                <a:uFill>
                  <a:solidFill>
                    <a:srgbClr val="000000"/>
                  </a:solidFill>
                </a:uFill>
                <a:latin typeface="KaiTi" panose="02010609060101010101" pitchFamily="49" charset="-122"/>
                <a:ea typeface="KaiTi" panose="02010609060101010101" pitchFamily="49" charset="-122"/>
                <a:cs typeface="微软雅黑" panose="020B0503020204020204" pitchFamily="34" charset="-122"/>
              </a:rPr>
              <a:t>承认有坏处</a:t>
            </a:r>
            <a:r>
              <a:rPr lang="en-US" sz="1800" b="1" kern="100" dirty="0">
                <a:solidFill>
                  <a:srgbClr val="FF0000"/>
                </a:solidFill>
                <a:effectLst/>
                <a:uFill>
                  <a:solidFill>
                    <a:srgbClr val="000000"/>
                  </a:solidFill>
                </a:uFill>
                <a:latin typeface="KaiTi" panose="02010609060101010101" pitchFamily="49" charset="-122"/>
                <a:ea typeface="KaiTi" panose="02010609060101010101" pitchFamily="49" charset="-122"/>
                <a:cs typeface="微软雅黑" panose="020B0503020204020204" pitchFamily="34" charset="-122"/>
              </a:rPr>
              <a:t>1+</a:t>
            </a:r>
            <a:r>
              <a:rPr lang="zh-CN" sz="1800" b="1" kern="100" dirty="0">
                <a:solidFill>
                  <a:srgbClr val="FF0000"/>
                </a:solidFill>
                <a:effectLst/>
                <a:uFill>
                  <a:solidFill>
                    <a:srgbClr val="000000"/>
                  </a:solidFill>
                </a:uFill>
                <a:latin typeface="KaiTi" panose="02010609060101010101" pitchFamily="49" charset="-122"/>
                <a:ea typeface="KaiTi" panose="02010609060101010101" pitchFamily="49" charset="-122"/>
                <a:cs typeface="微软雅黑" panose="020B0503020204020204" pitchFamily="34" charset="-122"/>
              </a:rPr>
              <a:t>反驳坏处</a:t>
            </a:r>
            <a:r>
              <a:rPr lang="en-US" sz="1800" b="1" kern="100" dirty="0">
                <a:solidFill>
                  <a:srgbClr val="FF0000"/>
                </a:solidFill>
                <a:effectLst/>
                <a:uFill>
                  <a:solidFill>
                    <a:srgbClr val="000000"/>
                  </a:solidFill>
                </a:uFill>
                <a:latin typeface="KaiTi" panose="02010609060101010101" pitchFamily="49" charset="-122"/>
                <a:ea typeface="KaiTi" panose="02010609060101010101" pitchFamily="49" charset="-122"/>
                <a:cs typeface="微软雅黑" panose="020B0503020204020204" pitchFamily="34" charset="-122"/>
              </a:rPr>
              <a:t>1</a:t>
            </a:r>
            <a:r>
              <a:rPr lang="zh-CN" sz="1800" b="1" kern="100" dirty="0">
                <a:solidFill>
                  <a:srgbClr val="FF0000"/>
                </a:solidFill>
                <a:effectLst/>
                <a:uFill>
                  <a:solidFill>
                    <a:srgbClr val="000000"/>
                  </a:solidFill>
                </a:uFill>
                <a:latin typeface="KaiTi" panose="02010609060101010101" pitchFamily="49" charset="-122"/>
                <a:ea typeface="KaiTi" panose="02010609060101010101" pitchFamily="49" charset="-122"/>
                <a:cs typeface="微软雅黑" panose="020B0503020204020204" pitchFamily="34" charset="-122"/>
              </a:rPr>
              <a:t>（有解决方案）</a:t>
            </a:r>
            <a:r>
              <a:rPr lang="en-US" sz="1800" b="1" kern="100" dirty="0">
                <a:solidFill>
                  <a:srgbClr val="FF0000"/>
                </a:solidFill>
                <a:effectLst/>
                <a:uFill>
                  <a:solidFill>
                    <a:srgbClr val="000000"/>
                  </a:solidFill>
                </a:uFill>
                <a:latin typeface="KaiTi" panose="02010609060101010101" pitchFamily="49" charset="-122"/>
                <a:ea typeface="KaiTi" panose="02010609060101010101" pitchFamily="49" charset="-122"/>
                <a:cs typeface="微软雅黑" panose="020B0503020204020204" pitchFamily="34" charset="-122"/>
              </a:rPr>
              <a:t>+</a:t>
            </a:r>
            <a:r>
              <a:rPr lang="zh-CN" sz="1800" b="1" kern="100" dirty="0">
                <a:solidFill>
                  <a:srgbClr val="FF0000"/>
                </a:solidFill>
                <a:effectLst/>
                <a:uFill>
                  <a:solidFill>
                    <a:srgbClr val="000000"/>
                  </a:solidFill>
                </a:uFill>
                <a:latin typeface="KaiTi" panose="02010609060101010101" pitchFamily="49" charset="-122"/>
                <a:ea typeface="KaiTi" panose="02010609060101010101" pitchFamily="49" charset="-122"/>
                <a:cs typeface="微软雅黑" panose="020B0503020204020204" pitchFamily="34" charset="-122"/>
              </a:rPr>
              <a:t>好处</a:t>
            </a:r>
            <a:r>
              <a:rPr lang="en-US" sz="1800" b="1" kern="100" dirty="0">
                <a:solidFill>
                  <a:srgbClr val="FF0000"/>
                </a:solidFill>
                <a:effectLst/>
                <a:uFill>
                  <a:solidFill>
                    <a:srgbClr val="000000"/>
                  </a:solidFill>
                </a:uFill>
                <a:latin typeface="KaiTi" panose="02010609060101010101" pitchFamily="49" charset="-122"/>
                <a:ea typeface="KaiTi" panose="02010609060101010101" pitchFamily="49" charset="-122"/>
                <a:cs typeface="微软雅黑" panose="020B0503020204020204" pitchFamily="34" charset="-122"/>
              </a:rPr>
              <a:t>1</a:t>
            </a:r>
            <a:r>
              <a:rPr lang="zh-CN" sz="1800" b="1" kern="100" dirty="0">
                <a:solidFill>
                  <a:srgbClr val="FF0000"/>
                </a:solidFill>
                <a:effectLst/>
                <a:uFill>
                  <a:solidFill>
                    <a:srgbClr val="000000"/>
                  </a:solidFill>
                </a:uFill>
                <a:latin typeface="KaiTi" panose="02010609060101010101" pitchFamily="49" charset="-122"/>
                <a:ea typeface="KaiTi" panose="02010609060101010101" pitchFamily="49" charset="-122"/>
                <a:cs typeface="微软雅黑" panose="020B0503020204020204" pitchFamily="34" charset="-122"/>
              </a:rPr>
              <a:t>论证</a:t>
            </a:r>
            <a:endParaRPr lang="en-US" sz="1400" b="1" kern="100" dirty="0">
              <a:solidFill>
                <a:srgbClr val="FF0000"/>
              </a:solidFill>
              <a:effectLst/>
              <a:uFill>
                <a:solidFill>
                  <a:srgbClr val="000000"/>
                </a:solidFill>
              </a:uFill>
              <a:latin typeface="KaiTi" panose="02010609060101010101" pitchFamily="49" charset="-122"/>
              <a:ea typeface="KaiTi" panose="02010609060101010101" pitchFamily="49" charset="-122"/>
              <a:cs typeface="Arial Unicode MS" panose="020B0604020202020204" pitchFamily="34" charset="-128"/>
            </a:endParaRPr>
          </a:p>
          <a:p>
            <a:pPr algn="just">
              <a:lnSpc>
                <a:spcPct val="150000"/>
              </a:lnSpc>
            </a:pPr>
            <a:r>
              <a:rPr lang="en-US" sz="1800" kern="100" dirty="0">
                <a:solidFill>
                  <a:srgbClr val="000000"/>
                </a:solidFill>
                <a:effectLst/>
                <a:uFill>
                  <a:solidFill>
                    <a:srgbClr val="000000"/>
                  </a:solidFill>
                </a:uFill>
                <a:latin typeface="Comic Sans MS" panose="030F0902030302020204" pitchFamily="66" charset="0"/>
                <a:ea typeface="Arial Unicode MS" panose="020B0604020202020204" pitchFamily="34" charset="-128"/>
                <a:cs typeface="微软雅黑" panose="020B0503020204020204" pitchFamily="34" charset="-122"/>
              </a:rPr>
              <a:t>… provides its users with … Those who </a:t>
            </a:r>
            <a:r>
              <a:rPr lang="en-US" sz="1800" kern="100" dirty="0" err="1">
                <a:solidFill>
                  <a:srgbClr val="000000"/>
                </a:solidFill>
                <a:effectLst/>
                <a:uFill>
                  <a:solidFill>
                    <a:srgbClr val="000000"/>
                  </a:solidFill>
                </a:uFill>
                <a:latin typeface="Comic Sans MS" panose="030F0902030302020204" pitchFamily="66" charset="0"/>
                <a:ea typeface="Arial Unicode MS" panose="020B0604020202020204" pitchFamily="34" charset="-128"/>
                <a:cs typeface="微软雅黑" panose="020B0503020204020204" pitchFamily="34" charset="-122"/>
              </a:rPr>
              <a:t>harbour</a:t>
            </a:r>
            <a:r>
              <a:rPr lang="en-US" sz="1800" kern="100" dirty="0">
                <a:solidFill>
                  <a:srgbClr val="000000"/>
                </a:solidFill>
                <a:effectLst/>
                <a:uFill>
                  <a:solidFill>
                    <a:srgbClr val="000000"/>
                  </a:solidFill>
                </a:uFill>
                <a:latin typeface="Comic Sans MS" panose="030F0902030302020204" pitchFamily="66" charset="0"/>
                <a:ea typeface="Arial Unicode MS" panose="020B0604020202020204" pitchFamily="34" charset="-128"/>
                <a:cs typeface="微软雅黑" panose="020B0503020204020204" pitchFamily="34" charset="-122"/>
              </a:rPr>
              <a:t> prejudice toward … and regard it as the factor of … are actually old-fashioned and even out of touch, since … In fact, things have changed with (technologies booming unprecedentedly). (Social media) nowadays has made it possible for users to …</a:t>
            </a:r>
            <a:endParaRPr lang="en-US" sz="1800" kern="100" dirty="0">
              <a:solidFill>
                <a:srgbClr val="000000"/>
              </a:solidFill>
              <a:effectLst/>
              <a:uFill>
                <a:solidFill>
                  <a:srgbClr val="000000"/>
                </a:solidFill>
              </a:uFill>
              <a:latin typeface="Comic Sans MS" panose="030F0902030302020204" pitchFamily="66" charset="0"/>
              <a:ea typeface="Arial Unicode MS" panose="020B0604020202020204" pitchFamily="34" charset="-128"/>
              <a:cs typeface="微软雅黑" panose="020B0503020204020204" pitchFamily="34" charset="-122"/>
            </a:endParaRPr>
          </a:p>
          <a:p>
            <a:pPr algn="just">
              <a:lnSpc>
                <a:spcPct val="150000"/>
              </a:lnSpc>
            </a:pPr>
            <a:endParaRPr lang="en-US" sz="1400" kern="100" dirty="0">
              <a:solidFill>
                <a:srgbClr val="000000"/>
              </a:solidFill>
              <a:effectLst/>
              <a:uFill>
                <a:solidFill>
                  <a:srgbClr val="000000"/>
                </a:solidFill>
              </a:uFill>
              <a:latin typeface="Comic Sans MS" panose="030F0902030302020204" pitchFamily="66" charset="0"/>
              <a:ea typeface="Arial Unicode MS" panose="020B0604020202020204" pitchFamily="34" charset="-128"/>
              <a:cs typeface="Arial Unicode MS" panose="020B0604020202020204" pitchFamily="34" charset="-128"/>
            </a:endParaRPr>
          </a:p>
          <a:p>
            <a:pPr algn="just">
              <a:lnSpc>
                <a:spcPct val="150000"/>
              </a:lnSpc>
            </a:pPr>
            <a:r>
              <a:rPr lang="zh-CN" sz="1800" b="1" kern="100" dirty="0">
                <a:solidFill>
                  <a:srgbClr val="FF0000"/>
                </a:solidFill>
                <a:effectLst/>
                <a:uFill>
                  <a:solidFill>
                    <a:srgbClr val="000000"/>
                  </a:solidFill>
                </a:uFill>
                <a:latin typeface="KaiTi" panose="02010609060101010101" pitchFamily="49" charset="-122"/>
                <a:ea typeface="KaiTi" panose="02010609060101010101" pitchFamily="49" charset="-122"/>
                <a:cs typeface="微软雅黑" panose="020B0503020204020204" pitchFamily="34" charset="-122"/>
              </a:rPr>
              <a:t>主体段二：提出好处</a:t>
            </a:r>
            <a:r>
              <a:rPr lang="en-US" sz="1800" b="1" kern="100" dirty="0">
                <a:solidFill>
                  <a:srgbClr val="FF0000"/>
                </a:solidFill>
                <a:effectLst/>
                <a:uFill>
                  <a:solidFill>
                    <a:srgbClr val="000000"/>
                  </a:solidFill>
                </a:uFill>
                <a:latin typeface="KaiTi" panose="02010609060101010101" pitchFamily="49" charset="-122"/>
                <a:ea typeface="KaiTi" panose="02010609060101010101" pitchFamily="49" charset="-122"/>
                <a:cs typeface="微软雅黑" panose="020B0503020204020204" pitchFamily="34" charset="-122"/>
              </a:rPr>
              <a:t>2+</a:t>
            </a:r>
            <a:r>
              <a:rPr lang="zh-CN" sz="1800" b="1" kern="100" dirty="0">
                <a:solidFill>
                  <a:srgbClr val="FF0000"/>
                </a:solidFill>
                <a:effectLst/>
                <a:uFill>
                  <a:solidFill>
                    <a:srgbClr val="000000"/>
                  </a:solidFill>
                </a:uFill>
                <a:latin typeface="KaiTi" panose="02010609060101010101" pitchFamily="49" charset="-122"/>
                <a:ea typeface="KaiTi" panose="02010609060101010101" pitchFamily="49" charset="-122"/>
                <a:cs typeface="微软雅黑" panose="020B0503020204020204" pitchFamily="34" charset="-122"/>
              </a:rPr>
              <a:t>承认有坏处</a:t>
            </a:r>
            <a:r>
              <a:rPr lang="en-US" sz="1800" b="1" kern="100" dirty="0">
                <a:solidFill>
                  <a:srgbClr val="FF0000"/>
                </a:solidFill>
                <a:effectLst/>
                <a:uFill>
                  <a:solidFill>
                    <a:srgbClr val="000000"/>
                  </a:solidFill>
                </a:uFill>
                <a:latin typeface="KaiTi" panose="02010609060101010101" pitchFamily="49" charset="-122"/>
                <a:ea typeface="KaiTi" panose="02010609060101010101" pitchFamily="49" charset="-122"/>
                <a:cs typeface="微软雅黑" panose="020B0503020204020204" pitchFamily="34" charset="-122"/>
              </a:rPr>
              <a:t>2+</a:t>
            </a:r>
            <a:r>
              <a:rPr lang="zh-CN" sz="1800" b="1" kern="100" dirty="0">
                <a:solidFill>
                  <a:srgbClr val="FF0000"/>
                </a:solidFill>
                <a:effectLst/>
                <a:uFill>
                  <a:solidFill>
                    <a:srgbClr val="000000"/>
                  </a:solidFill>
                </a:uFill>
                <a:latin typeface="KaiTi" panose="02010609060101010101" pitchFamily="49" charset="-122"/>
                <a:ea typeface="KaiTi" panose="02010609060101010101" pitchFamily="49" charset="-122"/>
                <a:cs typeface="微软雅黑" panose="020B0503020204020204" pitchFamily="34" charset="-122"/>
              </a:rPr>
              <a:t>反驳坏处</a:t>
            </a:r>
            <a:r>
              <a:rPr lang="en-US" sz="1800" b="1" kern="100" dirty="0">
                <a:solidFill>
                  <a:srgbClr val="FF0000"/>
                </a:solidFill>
                <a:effectLst/>
                <a:uFill>
                  <a:solidFill>
                    <a:srgbClr val="000000"/>
                  </a:solidFill>
                </a:uFill>
                <a:latin typeface="KaiTi" panose="02010609060101010101" pitchFamily="49" charset="-122"/>
                <a:ea typeface="KaiTi" panose="02010609060101010101" pitchFamily="49" charset="-122"/>
                <a:cs typeface="微软雅黑" panose="020B0503020204020204" pitchFamily="34" charset="-122"/>
              </a:rPr>
              <a:t>2</a:t>
            </a:r>
            <a:r>
              <a:rPr lang="zh-CN" sz="1800" b="1" kern="100" dirty="0">
                <a:solidFill>
                  <a:srgbClr val="FF0000"/>
                </a:solidFill>
                <a:effectLst/>
                <a:uFill>
                  <a:solidFill>
                    <a:srgbClr val="000000"/>
                  </a:solidFill>
                </a:uFill>
                <a:latin typeface="KaiTi" panose="02010609060101010101" pitchFamily="49" charset="-122"/>
                <a:ea typeface="KaiTi" panose="02010609060101010101" pitchFamily="49" charset="-122"/>
                <a:cs typeface="微软雅黑" panose="020B0503020204020204" pitchFamily="34" charset="-122"/>
              </a:rPr>
              <a:t>（有解决方案）</a:t>
            </a:r>
            <a:r>
              <a:rPr lang="en-US" sz="1800" b="1" kern="100" dirty="0">
                <a:solidFill>
                  <a:srgbClr val="FF0000"/>
                </a:solidFill>
                <a:effectLst/>
                <a:uFill>
                  <a:solidFill>
                    <a:srgbClr val="000000"/>
                  </a:solidFill>
                </a:uFill>
                <a:latin typeface="KaiTi" panose="02010609060101010101" pitchFamily="49" charset="-122"/>
                <a:ea typeface="KaiTi" panose="02010609060101010101" pitchFamily="49" charset="-122"/>
                <a:cs typeface="微软雅黑" panose="020B0503020204020204" pitchFamily="34" charset="-122"/>
              </a:rPr>
              <a:t>+</a:t>
            </a:r>
            <a:r>
              <a:rPr lang="zh-CN" sz="1800" b="1" kern="100" dirty="0">
                <a:solidFill>
                  <a:srgbClr val="FF0000"/>
                </a:solidFill>
                <a:effectLst/>
                <a:uFill>
                  <a:solidFill>
                    <a:srgbClr val="000000"/>
                  </a:solidFill>
                </a:uFill>
                <a:latin typeface="KaiTi" panose="02010609060101010101" pitchFamily="49" charset="-122"/>
                <a:ea typeface="KaiTi" panose="02010609060101010101" pitchFamily="49" charset="-122"/>
                <a:cs typeface="微软雅黑" panose="020B0503020204020204" pitchFamily="34" charset="-122"/>
              </a:rPr>
              <a:t>好处</a:t>
            </a:r>
            <a:r>
              <a:rPr lang="en-US" sz="1800" b="1" kern="100" dirty="0">
                <a:solidFill>
                  <a:srgbClr val="FF0000"/>
                </a:solidFill>
                <a:effectLst/>
                <a:uFill>
                  <a:solidFill>
                    <a:srgbClr val="000000"/>
                  </a:solidFill>
                </a:uFill>
                <a:latin typeface="KaiTi" panose="02010609060101010101" pitchFamily="49" charset="-122"/>
                <a:ea typeface="KaiTi" panose="02010609060101010101" pitchFamily="49" charset="-122"/>
                <a:cs typeface="微软雅黑" panose="020B0503020204020204" pitchFamily="34" charset="-122"/>
              </a:rPr>
              <a:t>2</a:t>
            </a:r>
            <a:r>
              <a:rPr lang="zh-CN" sz="1800" b="1" kern="100" dirty="0">
                <a:solidFill>
                  <a:srgbClr val="FF0000"/>
                </a:solidFill>
                <a:effectLst/>
                <a:uFill>
                  <a:solidFill>
                    <a:srgbClr val="000000"/>
                  </a:solidFill>
                </a:uFill>
                <a:latin typeface="KaiTi" panose="02010609060101010101" pitchFamily="49" charset="-122"/>
                <a:ea typeface="KaiTi" panose="02010609060101010101" pitchFamily="49" charset="-122"/>
                <a:cs typeface="微软雅黑" panose="020B0503020204020204" pitchFamily="34" charset="-122"/>
              </a:rPr>
              <a:t>论证</a:t>
            </a:r>
            <a:endParaRPr lang="en-US" sz="1400" b="1" kern="100" dirty="0">
              <a:solidFill>
                <a:srgbClr val="FF0000"/>
              </a:solidFill>
              <a:effectLst/>
              <a:uFill>
                <a:solidFill>
                  <a:srgbClr val="000000"/>
                </a:solidFill>
              </a:uFill>
              <a:latin typeface="KaiTi" panose="02010609060101010101" pitchFamily="49" charset="-122"/>
              <a:ea typeface="KaiTi" panose="02010609060101010101" pitchFamily="49" charset="-122"/>
              <a:cs typeface="Arial Unicode MS" panose="020B0604020202020204" pitchFamily="34" charset="-128"/>
            </a:endParaRPr>
          </a:p>
          <a:p>
            <a:pPr algn="just">
              <a:lnSpc>
                <a:spcPct val="150000"/>
              </a:lnSpc>
            </a:pPr>
            <a:r>
              <a:rPr lang="en-US" sz="1800" kern="100" dirty="0">
                <a:solidFill>
                  <a:srgbClr val="000000"/>
                </a:solidFill>
                <a:effectLst/>
                <a:uFill>
                  <a:solidFill>
                    <a:srgbClr val="000000"/>
                  </a:solidFill>
                </a:uFill>
                <a:latin typeface="Comic Sans MS" panose="030F0902030302020204" pitchFamily="66" charset="0"/>
                <a:ea typeface="Arial Unicode MS" panose="020B0604020202020204" pitchFamily="34" charset="-128"/>
                <a:cs typeface="微软雅黑" panose="020B0503020204020204" pitchFamily="34" charset="-122"/>
              </a:rPr>
              <a:t>As to …, (social media) also has an edge over traditional forms like (newspapers). Admittedly, … However, this can in effect be prevented as long as …</a:t>
            </a:r>
            <a:r>
              <a:rPr lang="zh-CN" altLang="en-US" sz="1800" kern="100" dirty="0">
                <a:solidFill>
                  <a:srgbClr val="000000"/>
                </a:solidFill>
                <a:effectLst/>
                <a:uFill>
                  <a:solidFill>
                    <a:srgbClr val="000000"/>
                  </a:solidFill>
                </a:uFill>
                <a:latin typeface="Comic Sans MS" panose="030F0902030302020204" pitchFamily="66" charset="0"/>
                <a:ea typeface="Arial Unicode MS" panose="020B0604020202020204" pitchFamily="34" charset="-128"/>
                <a:cs typeface="微软雅黑" panose="020B0503020204020204" pitchFamily="34" charset="-122"/>
              </a:rPr>
              <a:t> </a:t>
            </a:r>
            <a:r>
              <a:rPr lang="en-US" sz="1800" kern="100" dirty="0">
                <a:solidFill>
                  <a:srgbClr val="000000"/>
                </a:solidFill>
                <a:effectLst/>
                <a:uFill>
                  <a:solidFill>
                    <a:srgbClr val="000000"/>
                  </a:solidFill>
                </a:uFill>
                <a:latin typeface="Comic Sans MS" panose="030F0902030302020204" pitchFamily="66" charset="0"/>
                <a:ea typeface="Arial Unicode MS" panose="020B0604020202020204" pitchFamily="34" charset="-128"/>
                <a:cs typeface="微软雅黑" panose="020B0503020204020204" pitchFamily="34" charset="-122"/>
              </a:rPr>
              <a:t>Moreover, taking full advantage of … can …</a:t>
            </a:r>
            <a:endParaRPr lang="en-US" sz="1800" kern="100" dirty="0">
              <a:solidFill>
                <a:srgbClr val="000000"/>
              </a:solidFill>
              <a:effectLst/>
              <a:uFill>
                <a:solidFill>
                  <a:srgbClr val="000000"/>
                </a:solidFill>
              </a:uFill>
              <a:latin typeface="Comic Sans MS" panose="030F0902030302020204" pitchFamily="66" charset="0"/>
              <a:ea typeface="Arial Unicode MS" panose="020B0604020202020204" pitchFamily="34" charset="-128"/>
              <a:cs typeface="微软雅黑" panose="020B0503020204020204" pitchFamily="34" charset="-122"/>
            </a:endParaRPr>
          </a:p>
          <a:p>
            <a:pPr algn="just">
              <a:lnSpc>
                <a:spcPct val="150000"/>
              </a:lnSpc>
            </a:pPr>
            <a:endParaRPr lang="en-US" sz="1400" kern="100" dirty="0">
              <a:solidFill>
                <a:srgbClr val="000000"/>
              </a:solidFill>
              <a:effectLst/>
              <a:uFill>
                <a:solidFill>
                  <a:srgbClr val="000000"/>
                </a:solidFill>
              </a:uFill>
              <a:latin typeface="Comic Sans MS" panose="030F0902030302020204" pitchFamily="66" charset="0"/>
              <a:ea typeface="Arial Unicode MS" panose="020B0604020202020204" pitchFamily="34" charset="-128"/>
              <a:cs typeface="Arial Unicode MS" panose="020B0604020202020204" pitchFamily="34" charset="-128"/>
            </a:endParaRPr>
          </a:p>
          <a:p>
            <a:pPr algn="just">
              <a:lnSpc>
                <a:spcPct val="150000"/>
              </a:lnSpc>
            </a:pPr>
            <a:r>
              <a:rPr lang="zh-CN" sz="1800" b="1" kern="100" dirty="0">
                <a:solidFill>
                  <a:srgbClr val="FF0000"/>
                </a:solidFill>
                <a:effectLst/>
                <a:uFill>
                  <a:solidFill>
                    <a:srgbClr val="000000"/>
                  </a:solidFill>
                </a:uFill>
                <a:latin typeface="KaiTi" panose="02010609060101010101" pitchFamily="49" charset="-122"/>
                <a:ea typeface="KaiTi" panose="02010609060101010101" pitchFamily="49" charset="-122"/>
                <a:cs typeface="微软雅黑" panose="020B0503020204020204" pitchFamily="34" charset="-122"/>
              </a:rPr>
              <a:t>结尾段：重申自己的观点（利大于弊</a:t>
            </a:r>
            <a:r>
              <a:rPr lang="zh-CN" sz="1800" kern="100" dirty="0">
                <a:solidFill>
                  <a:srgbClr val="000000"/>
                </a:solidFill>
                <a:effectLst/>
                <a:uFill>
                  <a:solidFill>
                    <a:srgbClr val="000000"/>
                  </a:solidFill>
                </a:uFill>
                <a:latin typeface="KaiTi" panose="02010609060101010101" pitchFamily="49" charset="-122"/>
                <a:ea typeface="KaiTi" panose="02010609060101010101" pitchFamily="49" charset="-122"/>
                <a:cs typeface="微软雅黑" panose="020B0503020204020204" pitchFamily="34" charset="-122"/>
              </a:rPr>
              <a:t>）</a:t>
            </a:r>
            <a:endParaRPr lang="en-US" sz="1400" kern="100" dirty="0">
              <a:solidFill>
                <a:srgbClr val="000000"/>
              </a:solidFill>
              <a:effectLst/>
              <a:uFill>
                <a:solidFill>
                  <a:srgbClr val="000000"/>
                </a:solidFill>
              </a:uFill>
              <a:latin typeface="KaiTi" panose="02010609060101010101" pitchFamily="49" charset="-122"/>
              <a:ea typeface="KaiTi" panose="02010609060101010101" pitchFamily="49" charset="-122"/>
              <a:cs typeface="Arial Unicode MS" panose="020B0604020202020204" pitchFamily="34" charset="-128"/>
            </a:endParaRPr>
          </a:p>
          <a:p>
            <a:pPr algn="just">
              <a:lnSpc>
                <a:spcPct val="150000"/>
              </a:lnSpc>
            </a:pPr>
            <a:r>
              <a:rPr lang="en-US" sz="1800" kern="100" dirty="0">
                <a:solidFill>
                  <a:srgbClr val="000000"/>
                </a:solidFill>
                <a:effectLst/>
                <a:uFill>
                  <a:solidFill>
                    <a:srgbClr val="000000"/>
                  </a:solidFill>
                </a:uFill>
                <a:latin typeface="Comic Sans MS" panose="030F0902030302020204" pitchFamily="66" charset="0"/>
                <a:ea typeface="Arial Unicode MS" panose="020B0604020202020204" pitchFamily="34" charset="-128"/>
                <a:cs typeface="微软雅黑" panose="020B0503020204020204" pitchFamily="34" charset="-122"/>
              </a:rPr>
              <a:t>In a nutshell, the downsides of … pale into insignificance </a:t>
            </a:r>
            <a:r>
              <a:rPr lang="zh-CN" sz="1800" kern="100" dirty="0">
                <a:solidFill>
                  <a:srgbClr val="000000"/>
                </a:solidFill>
                <a:effectLst/>
                <a:uFill>
                  <a:solidFill>
                    <a:srgbClr val="000000"/>
                  </a:solidFill>
                </a:uFill>
                <a:latin typeface="Comic Sans MS" panose="030F0902030302020204" pitchFamily="66" charset="0"/>
                <a:ea typeface="微软雅黑" panose="020B0503020204020204" pitchFamily="34" charset="-122"/>
                <a:cs typeface="微软雅黑" panose="020B0503020204020204" pitchFamily="34" charset="-122"/>
              </a:rPr>
              <a:t>（逊色，无足轻重）</a:t>
            </a:r>
            <a:r>
              <a:rPr lang="en-US" sz="1800" kern="100" dirty="0">
                <a:solidFill>
                  <a:srgbClr val="000000"/>
                </a:solidFill>
                <a:effectLst/>
                <a:uFill>
                  <a:solidFill>
                    <a:srgbClr val="000000"/>
                  </a:solidFill>
                </a:uFill>
                <a:latin typeface="Comic Sans MS" panose="030F0902030302020204" pitchFamily="66" charset="0"/>
                <a:ea typeface="Arial Unicode MS" panose="020B0604020202020204" pitchFamily="34" charset="-128"/>
                <a:cs typeface="微软雅黑" panose="020B0503020204020204" pitchFamily="34" charset="-122"/>
              </a:rPr>
              <a:t>when set against its upsides.</a:t>
            </a:r>
            <a:endParaRPr lang="en-US" sz="1400" kern="100" dirty="0">
              <a:solidFill>
                <a:srgbClr val="000000"/>
              </a:solidFill>
              <a:effectLst/>
              <a:uFill>
                <a:solidFill>
                  <a:srgbClr val="000000"/>
                </a:solidFill>
              </a:uFill>
              <a:latin typeface="Comic Sans MS" panose="030F0902030302020204" pitchFamily="66" charset="0"/>
              <a:ea typeface="Arial Unicode MS" panose="020B0604020202020204" pitchFamily="34" charset="-128"/>
              <a:cs typeface="Arial Unicode MS" panose="020B0604020202020204" pitchFamily="34" charset="-128"/>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nvSpPr>
        <p:spPr>
          <a:xfrm>
            <a:off x="3932555" y="1918970"/>
            <a:ext cx="5615940" cy="48164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lgn="l">
              <a:lnSpc>
                <a:spcPct val="150000"/>
              </a:lnSpc>
              <a:buClr>
                <a:srgbClr val="C00000"/>
              </a:buClr>
              <a:buFont typeface="微软雅黑" panose="020B0503020204020204" pitchFamily="34" charset="-122"/>
              <a:buChar char="￮"/>
            </a:pPr>
            <a:r>
              <a:rPr lang="en-US" altLang="zh-CN" dirty="0">
                <a:solidFill>
                  <a:schemeClr val="tx1"/>
                </a:solidFill>
                <a:latin typeface="微软雅黑" charset="0"/>
                <a:ea typeface="微软雅黑" charset="0"/>
                <a:cs typeface="微软雅黑" charset="0"/>
              </a:rPr>
              <a:t>1. Review-</a:t>
            </a:r>
            <a:r>
              <a:rPr lang="zh-CN" altLang="en-US" dirty="0">
                <a:solidFill>
                  <a:schemeClr val="tx1"/>
                </a:solidFill>
                <a:latin typeface="微软雅黑" charset="0"/>
                <a:ea typeface="微软雅黑" charset="0"/>
                <a:cs typeface="微软雅黑" charset="0"/>
              </a:rPr>
              <a:t>大作文</a:t>
            </a:r>
            <a:r>
              <a:rPr lang="zh-CN" altLang="en-US" dirty="0">
                <a:solidFill>
                  <a:schemeClr val="tx1"/>
                </a:solidFill>
                <a:latin typeface="微软雅黑" charset="0"/>
                <a:ea typeface="微软雅黑" charset="0"/>
                <a:cs typeface="微软雅黑" charset="0"/>
              </a:rPr>
              <a:t>题型</a:t>
            </a:r>
            <a:endParaRPr lang="zh-CN" altLang="en-US" dirty="0">
              <a:solidFill>
                <a:schemeClr val="tx1"/>
              </a:solidFill>
              <a:latin typeface="微软雅黑" charset="0"/>
              <a:ea typeface="微软雅黑" charset="0"/>
              <a:cs typeface="微软雅黑" charset="0"/>
            </a:endParaRPr>
          </a:p>
          <a:p>
            <a:pPr algn="l">
              <a:lnSpc>
                <a:spcPct val="150000"/>
              </a:lnSpc>
              <a:buClr>
                <a:srgbClr val="C00000"/>
              </a:buClr>
              <a:buFont typeface="微软雅黑" panose="020B0503020204020204" pitchFamily="34" charset="-122"/>
              <a:buChar char="￮"/>
            </a:pPr>
            <a:r>
              <a:rPr lang="en-US" altLang="zh-CN" dirty="0">
                <a:solidFill>
                  <a:schemeClr val="tx1"/>
                </a:solidFill>
                <a:latin typeface="微软雅黑" charset="0"/>
                <a:ea typeface="微软雅黑" charset="0"/>
                <a:cs typeface="微软雅黑" charset="0"/>
              </a:rPr>
              <a:t>2. </a:t>
            </a:r>
            <a:r>
              <a:rPr lang="zh-CN" altLang="en-US" dirty="0">
                <a:solidFill>
                  <a:schemeClr val="tx1"/>
                </a:solidFill>
                <a:latin typeface="微软雅黑" charset="0"/>
                <a:ea typeface="微软雅黑" charset="0"/>
                <a:cs typeface="微软雅黑" charset="0"/>
              </a:rPr>
              <a:t>权衡利弊型审题</a:t>
            </a:r>
            <a:endParaRPr lang="en-US" altLang="zh-CN" dirty="0">
              <a:latin typeface="微软雅黑" charset="0"/>
              <a:ea typeface="微软雅黑" charset="0"/>
              <a:cs typeface="微软雅黑" charset="0"/>
            </a:endParaRPr>
          </a:p>
          <a:p>
            <a:pPr algn="l">
              <a:lnSpc>
                <a:spcPct val="150000"/>
              </a:lnSpc>
              <a:buClr>
                <a:srgbClr val="C00000"/>
              </a:buClr>
              <a:buFont typeface="微软雅黑" panose="020B0503020204020204" pitchFamily="34" charset="-122"/>
              <a:buChar char="￮"/>
            </a:pPr>
            <a:r>
              <a:rPr lang="en-US" altLang="zh-CN" dirty="0">
                <a:solidFill>
                  <a:schemeClr val="tx1"/>
                </a:solidFill>
                <a:latin typeface="微软雅黑" charset="0"/>
                <a:ea typeface="微软雅黑" charset="0"/>
                <a:cs typeface="微软雅黑" charset="0"/>
              </a:rPr>
              <a:t>3. </a:t>
            </a:r>
            <a:r>
              <a:rPr lang="zh-CN" altLang="en-US" dirty="0">
                <a:latin typeface="微软雅黑" charset="0"/>
                <a:ea typeface="微软雅黑" charset="0"/>
                <a:cs typeface="微软雅黑" charset="0"/>
                <a:sym typeface="+mn-ea"/>
              </a:rPr>
              <a:t>权衡利弊型文章框架</a:t>
            </a:r>
            <a:endParaRPr lang="en-US" altLang="zh-CN" dirty="0">
              <a:solidFill>
                <a:schemeClr val="tx1"/>
              </a:solidFill>
              <a:latin typeface="微软雅黑" charset="0"/>
              <a:ea typeface="微软雅黑" charset="0"/>
              <a:cs typeface="微软雅黑" charset="0"/>
            </a:endParaRPr>
          </a:p>
          <a:p>
            <a:pPr algn="l">
              <a:lnSpc>
                <a:spcPct val="150000"/>
              </a:lnSpc>
              <a:buClr>
                <a:srgbClr val="C00000"/>
              </a:buClr>
              <a:buFont typeface="微软雅黑" panose="020B0503020204020204" pitchFamily="34" charset="-122"/>
              <a:buChar char="￮"/>
            </a:pPr>
            <a:r>
              <a:rPr lang="en-US" altLang="zh-CN" dirty="0">
                <a:latin typeface="微软雅黑" charset="0"/>
                <a:ea typeface="微软雅黑" charset="0"/>
                <a:cs typeface="微软雅黑" charset="0"/>
              </a:rPr>
              <a:t>4.</a:t>
            </a:r>
            <a:r>
              <a:rPr lang="en-US" altLang="zh-CN" dirty="0">
                <a:solidFill>
                  <a:schemeClr val="tx1"/>
                </a:solidFill>
                <a:latin typeface="微软雅黑" charset="0"/>
                <a:ea typeface="微软雅黑" charset="0"/>
                <a:cs typeface="微软雅黑" charset="0"/>
              </a:rPr>
              <a:t> </a:t>
            </a:r>
            <a:r>
              <a:rPr lang="zh-CN" altLang="en-US" dirty="0">
                <a:latin typeface="微软雅黑" charset="0"/>
                <a:ea typeface="微软雅黑" charset="0"/>
                <a:cs typeface="微软雅黑" charset="0"/>
                <a:sym typeface="+mn-ea"/>
              </a:rPr>
              <a:t>权衡利弊型</a:t>
            </a:r>
            <a:r>
              <a:rPr lang="zh-CN" altLang="en-US" dirty="0">
                <a:solidFill>
                  <a:schemeClr val="tx1"/>
                </a:solidFill>
                <a:latin typeface="微软雅黑" charset="0"/>
                <a:ea typeface="微软雅黑" charset="0"/>
                <a:cs typeface="微软雅黑" charset="0"/>
              </a:rPr>
              <a:t>范文解析</a:t>
            </a:r>
            <a:endParaRPr lang="en-US" altLang="zh-CN" dirty="0">
              <a:solidFill>
                <a:schemeClr val="tx1"/>
              </a:solidFill>
              <a:latin typeface="微软雅黑" charset="0"/>
              <a:ea typeface="微软雅黑" charset="0"/>
              <a:cs typeface="微软雅黑" charset="0"/>
            </a:endParaRPr>
          </a:p>
          <a:p>
            <a:pPr algn="l">
              <a:lnSpc>
                <a:spcPct val="150000"/>
              </a:lnSpc>
              <a:buClr>
                <a:srgbClr val="C00000"/>
              </a:buClr>
              <a:buFont typeface="微软雅黑" panose="020B0503020204020204" pitchFamily="34" charset="-122"/>
              <a:buChar char="￮"/>
            </a:pPr>
            <a:r>
              <a:rPr lang="en-US" altLang="zh-CN" dirty="0">
                <a:solidFill>
                  <a:srgbClr val="FF0000"/>
                </a:solidFill>
                <a:latin typeface="微软雅黑" charset="0"/>
                <a:ea typeface="微软雅黑" charset="0"/>
                <a:cs typeface="微软雅黑" charset="0"/>
              </a:rPr>
              <a:t>5. </a:t>
            </a:r>
            <a:r>
              <a:rPr lang="zh-CN" altLang="en-US" dirty="0">
                <a:solidFill>
                  <a:srgbClr val="FF0000"/>
                </a:solidFill>
                <a:latin typeface="微软雅黑" charset="0"/>
                <a:ea typeface="微软雅黑" charset="0"/>
                <a:cs typeface="微软雅黑" charset="0"/>
                <a:sym typeface="+mn-ea"/>
              </a:rPr>
              <a:t>权衡利弊型真题练习</a:t>
            </a:r>
            <a:endParaRPr lang="zh-CN" altLang="en-US" dirty="0">
              <a:solidFill>
                <a:srgbClr val="FF0000"/>
              </a:solidFill>
              <a:latin typeface="微软雅黑" charset="0"/>
              <a:ea typeface="微软雅黑" charset="0"/>
              <a:cs typeface="微软雅黑" charset="0"/>
            </a:endParaRPr>
          </a:p>
          <a:p>
            <a:pPr algn="l">
              <a:lnSpc>
                <a:spcPct val="150000"/>
              </a:lnSpc>
              <a:buClr>
                <a:srgbClr val="C00000"/>
              </a:buClr>
              <a:buFont typeface="微软雅黑" panose="020B0503020204020204" pitchFamily="34" charset="-122"/>
              <a:buChar char="￮"/>
            </a:pPr>
            <a:r>
              <a:rPr lang="en-US" altLang="zh-CN" dirty="0">
                <a:solidFill>
                  <a:schemeClr val="tx1"/>
                </a:solidFill>
                <a:latin typeface="微软雅黑" charset="0"/>
                <a:ea typeface="微软雅黑" charset="0"/>
                <a:cs typeface="微软雅黑" charset="0"/>
              </a:rPr>
              <a:t>6. </a:t>
            </a:r>
            <a:r>
              <a:rPr lang="zh-CN" altLang="en-US" dirty="0">
                <a:latin typeface="微软雅黑" charset="0"/>
                <a:ea typeface="微软雅黑" charset="0"/>
                <a:cs typeface="微软雅黑" charset="0"/>
                <a:sym typeface="+mn-ea"/>
              </a:rPr>
              <a:t>权衡利弊型</a:t>
            </a:r>
            <a:r>
              <a:rPr lang="zh-CN" altLang="en-US" dirty="0">
                <a:solidFill>
                  <a:schemeClr val="tx1"/>
                </a:solidFill>
                <a:latin typeface="微软雅黑" charset="0"/>
                <a:ea typeface="微软雅黑" charset="0"/>
                <a:cs typeface="微软雅黑" charset="0"/>
              </a:rPr>
              <a:t>反驳</a:t>
            </a:r>
            <a:r>
              <a:rPr lang="zh-CN" altLang="en-US" dirty="0">
                <a:solidFill>
                  <a:schemeClr val="tx1"/>
                </a:solidFill>
                <a:latin typeface="微软雅黑" charset="0"/>
                <a:ea typeface="微软雅黑" charset="0"/>
                <a:cs typeface="微软雅黑" charset="0"/>
              </a:rPr>
              <a:t>方式</a:t>
            </a:r>
            <a:endParaRPr lang="zh-CN" altLang="en-US" dirty="0">
              <a:solidFill>
                <a:schemeClr val="tx1"/>
              </a:solidFill>
              <a:latin typeface="微软雅黑" charset="0"/>
              <a:ea typeface="微软雅黑" charset="0"/>
              <a:cs typeface="微软雅黑" charset="0"/>
            </a:endParaRPr>
          </a:p>
        </p:txBody>
      </p:sp>
      <p:sp>
        <p:nvSpPr>
          <p:cNvPr id="5" name="标题 1"/>
          <p:cNvSpPr>
            <a:spLocks noGrp="1"/>
          </p:cNvSpPr>
          <p:nvPr/>
        </p:nvSpPr>
        <p:spPr>
          <a:xfrm>
            <a:off x="507492" y="452819"/>
            <a:ext cx="10591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600" dirty="0">
                <a:latin typeface="微软雅黑" charset="0"/>
                <a:ea typeface="微软雅黑" charset="0"/>
                <a:cs typeface="Times New Roman" panose="02020503050405090304" pitchFamily="18" charset="0"/>
                <a:sym typeface="+mn-ea"/>
              </a:rPr>
              <a:t>IELTS WRITING  </a:t>
            </a:r>
            <a:br>
              <a:rPr lang="en-US" altLang="zh-CN" sz="3600" dirty="0">
                <a:latin typeface="微软雅黑" charset="0"/>
                <a:ea typeface="微软雅黑" charset="0"/>
                <a:cs typeface="Times New Roman" panose="02020503050405090304" pitchFamily="18" charset="0"/>
                <a:sym typeface="+mn-ea"/>
              </a:rPr>
            </a:br>
            <a:r>
              <a:rPr lang="en-US" altLang="zh-CN" sz="3600" dirty="0">
                <a:latin typeface="微软雅黑" charset="0"/>
                <a:ea typeface="微软雅黑" charset="0"/>
                <a:cs typeface="Times New Roman" panose="02020503050405090304" pitchFamily="18" charset="0"/>
              </a:rPr>
              <a:t>LESSON 6</a:t>
            </a:r>
            <a:endParaRPr lang="en-US" altLang="zh-CN" sz="3600" dirty="0">
              <a:latin typeface="微软雅黑" charset="0"/>
              <a:ea typeface="微软雅黑" charset="0"/>
              <a:cs typeface="Times New Roman" panose="0202050305040509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2288" y="939597"/>
            <a:ext cx="6100996" cy="584775"/>
          </a:xfrm>
          <a:prstGeom prst="rect">
            <a:avLst/>
          </a:prstGeom>
          <a:noFill/>
        </p:spPr>
        <p:txBody>
          <a:bodyPr wrap="square">
            <a:spAutoFit/>
          </a:bodyPr>
          <a:lstStyle/>
          <a:p>
            <a:pPr algn="l"/>
            <a:r>
              <a:rPr lang="en-US" sz="3200" b="1" kern="100" dirty="0">
                <a:solidFill>
                  <a:srgbClr val="000000"/>
                </a:solidFill>
                <a:effectLst/>
                <a:uFill>
                  <a:solidFill>
                    <a:srgbClr val="000000"/>
                  </a:solidFill>
                </a:uFill>
                <a:latin typeface="Comic Sans MS" panose="030F0902030302020204" pitchFamily="66" charset="0"/>
                <a:ea typeface="Arial Unicode MS" panose="020B0604020202020204" pitchFamily="34" charset="-128"/>
                <a:cs typeface="微软雅黑" panose="020B0503020204020204" pitchFamily="34" charset="-122"/>
              </a:rPr>
              <a:t>Practice</a:t>
            </a:r>
            <a:endParaRPr lang="en-US" sz="3200" b="1" kern="100" dirty="0">
              <a:solidFill>
                <a:srgbClr val="000000"/>
              </a:solidFill>
              <a:effectLst/>
              <a:uFill>
                <a:solidFill>
                  <a:srgbClr val="000000"/>
                </a:solidFill>
              </a:uFill>
              <a:latin typeface="Comic Sans MS" panose="030F0902030302020204" pitchFamily="66" charset="0"/>
              <a:ea typeface="Arial Unicode MS" panose="020B0604020202020204" pitchFamily="34" charset="-128"/>
              <a:cs typeface="微软雅黑" panose="020B0503020204020204" pitchFamily="34" charset="-122"/>
            </a:endParaRPr>
          </a:p>
        </p:txBody>
      </p:sp>
      <p:sp>
        <p:nvSpPr>
          <p:cNvPr id="5" name="TextBox 4"/>
          <p:cNvSpPr txBox="1"/>
          <p:nvPr/>
        </p:nvSpPr>
        <p:spPr>
          <a:xfrm>
            <a:off x="322580" y="1869440"/>
            <a:ext cx="11633835" cy="2122805"/>
          </a:xfrm>
          <a:prstGeom prst="rect">
            <a:avLst/>
          </a:prstGeom>
          <a:noFill/>
        </p:spPr>
        <p:txBody>
          <a:bodyPr wrap="square">
            <a:spAutoFit/>
          </a:bodyPr>
          <a:lstStyle/>
          <a:p>
            <a:pPr algn="l">
              <a:lnSpc>
                <a:spcPct val="200000"/>
              </a:lnSpc>
            </a:pPr>
            <a:r>
              <a:rPr lang="en-US" sz="2200" kern="100" dirty="0">
                <a:solidFill>
                  <a:srgbClr val="000000"/>
                </a:solidFill>
                <a:effectLst/>
                <a:latin typeface="+mn-lt"/>
                <a:ea typeface="宋体" pitchFamily="2" charset="-122"/>
                <a:cs typeface="+mn-lt"/>
              </a:rPr>
              <a:t>2022.04.09 </a:t>
            </a:r>
            <a:r>
              <a:rPr lang="zh-CN" sz="2200" kern="100" dirty="0">
                <a:solidFill>
                  <a:srgbClr val="000000"/>
                </a:solidFill>
                <a:effectLst/>
                <a:latin typeface="+mn-lt"/>
                <a:ea typeface="微软雅黑" panose="020B0503020204020204" pitchFamily="34" charset="-122"/>
                <a:cs typeface="+mn-lt"/>
              </a:rPr>
              <a:t>全球化</a:t>
            </a:r>
            <a:r>
              <a:rPr lang="en-US" sz="2200" kern="100" dirty="0">
                <a:solidFill>
                  <a:srgbClr val="000000"/>
                </a:solidFill>
                <a:effectLst/>
                <a:latin typeface="+mn-lt"/>
                <a:ea typeface="宋体" pitchFamily="2" charset="-122"/>
                <a:cs typeface="+mn-lt"/>
              </a:rPr>
              <a:t>/</a:t>
            </a:r>
            <a:r>
              <a:rPr lang="zh-CN" sz="2200" kern="100" dirty="0">
                <a:solidFill>
                  <a:srgbClr val="000000"/>
                </a:solidFill>
                <a:effectLst/>
                <a:latin typeface="+mn-lt"/>
                <a:ea typeface="微软雅黑" panose="020B0503020204020204" pitchFamily="34" charset="-122"/>
                <a:cs typeface="+mn-lt"/>
              </a:rPr>
              <a:t>利弊型</a:t>
            </a:r>
            <a:endParaRPr lang="en-US" sz="2200" kern="100" dirty="0">
              <a:effectLst/>
              <a:latin typeface="+mn-lt"/>
              <a:ea typeface="宋体" pitchFamily="2" charset="-122"/>
              <a:cs typeface="+mn-lt"/>
            </a:endParaRPr>
          </a:p>
          <a:p>
            <a:pPr>
              <a:lnSpc>
                <a:spcPct val="200000"/>
              </a:lnSpc>
            </a:pPr>
            <a:r>
              <a:rPr lang="en-US" sz="2200" dirty="0">
                <a:solidFill>
                  <a:srgbClr val="000000"/>
                </a:solidFill>
                <a:effectLst/>
                <a:latin typeface="+mn-lt"/>
                <a:cs typeface="+mn-lt"/>
              </a:rPr>
              <a:t>In the past, people ate local food in season. Nowadays, people buy a variety of foods from all over the world, regardless of seasons. Do the advantages outweigh the disadvantages</a:t>
            </a:r>
            <a:r>
              <a:rPr lang="zh-CN" altLang="en-US" sz="2200" dirty="0">
                <a:solidFill>
                  <a:srgbClr val="000000"/>
                </a:solidFill>
                <a:effectLst/>
                <a:latin typeface="+mn-lt"/>
                <a:cs typeface="+mn-lt"/>
              </a:rPr>
              <a:t>？</a:t>
            </a:r>
            <a:r>
              <a:rPr lang="en-US" sz="2200" dirty="0">
                <a:effectLst/>
                <a:latin typeface="+mn-lt"/>
                <a:cs typeface="+mn-lt"/>
              </a:rPr>
              <a:t> </a:t>
            </a:r>
            <a:endParaRPr lang="en-US" sz="2200" dirty="0">
              <a:latin typeface="+mn-lt"/>
              <a:cs typeface="+mn-lt"/>
            </a:endParaRPr>
          </a:p>
        </p:txBody>
      </p:sp>
      <p:pic>
        <p:nvPicPr>
          <p:cNvPr id="2" name="图片 1"/>
          <p:cNvPicPr>
            <a:picLocks noChangeAspect="1"/>
          </p:cNvPicPr>
          <p:nvPr/>
        </p:nvPicPr>
        <p:blipFill>
          <a:blip r:embed="rId1"/>
          <a:stretch>
            <a:fillRect/>
          </a:stretch>
        </p:blipFill>
        <p:spPr>
          <a:xfrm>
            <a:off x="8452485" y="4224020"/>
            <a:ext cx="3739515" cy="263398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12164" y="1360740"/>
            <a:ext cx="11167672" cy="2799715"/>
          </a:xfrm>
          <a:prstGeom prst="rect">
            <a:avLst/>
          </a:prstGeom>
          <a:noFill/>
        </p:spPr>
        <p:txBody>
          <a:bodyPr wrap="square">
            <a:spAutoFit/>
          </a:bodyPr>
          <a:lstStyle/>
          <a:p>
            <a:pPr algn="l">
              <a:lnSpc>
                <a:spcPct val="200000"/>
              </a:lnSpc>
            </a:pPr>
            <a:r>
              <a:rPr lang="en-US" sz="2200" kern="100" dirty="0">
                <a:solidFill>
                  <a:srgbClr val="000000"/>
                </a:solidFill>
                <a:effectLst/>
                <a:uFill>
                  <a:solidFill>
                    <a:srgbClr val="000000"/>
                  </a:solidFill>
                </a:uFill>
                <a:latin typeface="+mn-lt"/>
                <a:ea typeface="Arial Unicode MS" panose="020B0604020202020204" pitchFamily="34" charset="-128"/>
                <a:cs typeface="+mn-lt"/>
              </a:rPr>
              <a:t>2019.09.28 </a:t>
            </a:r>
            <a:r>
              <a:rPr lang="zh-CN" sz="2200" kern="100" dirty="0">
                <a:solidFill>
                  <a:srgbClr val="000000"/>
                </a:solidFill>
                <a:effectLst/>
                <a:uFill>
                  <a:solidFill>
                    <a:srgbClr val="000000"/>
                  </a:solidFill>
                </a:uFill>
                <a:latin typeface="+mn-lt"/>
                <a:ea typeface="微软雅黑" panose="020B0503020204020204" pitchFamily="34" charset="-122"/>
                <a:cs typeface="+mn-lt"/>
              </a:rPr>
              <a:t>社会类之人口</a:t>
            </a:r>
            <a:r>
              <a:rPr lang="en-US" sz="2200" kern="100" dirty="0">
                <a:solidFill>
                  <a:srgbClr val="000000"/>
                </a:solidFill>
                <a:effectLst/>
                <a:uFill>
                  <a:solidFill>
                    <a:srgbClr val="000000"/>
                  </a:solidFill>
                </a:uFill>
                <a:latin typeface="+mn-lt"/>
                <a:ea typeface="Arial Unicode MS" panose="020B0604020202020204" pitchFamily="34" charset="-128"/>
                <a:cs typeface="+mn-lt"/>
              </a:rPr>
              <a:t>/</a:t>
            </a:r>
            <a:r>
              <a:rPr lang="zh-CN" sz="2200" kern="100" dirty="0">
                <a:solidFill>
                  <a:srgbClr val="000000"/>
                </a:solidFill>
                <a:effectLst/>
                <a:uFill>
                  <a:solidFill>
                    <a:srgbClr val="000000"/>
                  </a:solidFill>
                </a:uFill>
                <a:latin typeface="+mn-lt"/>
                <a:ea typeface="微软雅黑" panose="020B0503020204020204" pitchFamily="34" charset="-122"/>
                <a:cs typeface="+mn-lt"/>
              </a:rPr>
              <a:t>利弊型</a:t>
            </a:r>
            <a:endParaRPr lang="en-US" sz="2200" kern="100" dirty="0">
              <a:solidFill>
                <a:srgbClr val="000000"/>
              </a:solidFill>
              <a:effectLst/>
              <a:uFill>
                <a:solidFill>
                  <a:srgbClr val="000000"/>
                </a:solidFill>
              </a:uFill>
              <a:latin typeface="+mn-lt"/>
              <a:ea typeface="Arial Unicode MS" panose="020B0604020202020204" pitchFamily="34" charset="-128"/>
              <a:cs typeface="+mn-lt"/>
            </a:endParaRPr>
          </a:p>
          <a:p>
            <a:pPr algn="just">
              <a:lnSpc>
                <a:spcPct val="200000"/>
              </a:lnSpc>
            </a:pPr>
            <a:r>
              <a:rPr lang="en-US" sz="2200" kern="100" dirty="0">
                <a:solidFill>
                  <a:srgbClr val="000000"/>
                </a:solidFill>
                <a:effectLst/>
                <a:uFill>
                  <a:solidFill>
                    <a:srgbClr val="000000"/>
                  </a:solidFill>
                </a:uFill>
                <a:latin typeface="+mn-lt"/>
                <a:ea typeface="Arial Unicode MS" panose="020B0604020202020204" pitchFamily="34" charset="-128"/>
                <a:cs typeface="+mn-lt"/>
              </a:rPr>
              <a:t>In some countries, the difference in age between parents and their children is generally greater than it was in the past. Do you think the advantages of this trend outweigh the disadvantages?</a:t>
            </a:r>
            <a:endParaRPr lang="en-US" sz="2200" kern="100" dirty="0">
              <a:solidFill>
                <a:srgbClr val="000000"/>
              </a:solidFill>
              <a:effectLst/>
              <a:uFill>
                <a:solidFill>
                  <a:srgbClr val="000000"/>
                </a:solidFill>
              </a:uFill>
              <a:latin typeface="+mn-lt"/>
              <a:ea typeface="Arial Unicode MS" panose="020B0604020202020204" pitchFamily="34" charset="-128"/>
              <a:cs typeface="+mn-lt"/>
            </a:endParaRPr>
          </a:p>
        </p:txBody>
      </p:sp>
      <p:sp>
        <p:nvSpPr>
          <p:cNvPr id="5" name="TextBox 4"/>
          <p:cNvSpPr txBox="1"/>
          <p:nvPr/>
        </p:nvSpPr>
        <p:spPr>
          <a:xfrm>
            <a:off x="512164" y="329667"/>
            <a:ext cx="6100996" cy="646331"/>
          </a:xfrm>
          <a:prstGeom prst="rect">
            <a:avLst/>
          </a:prstGeom>
          <a:noFill/>
        </p:spPr>
        <p:txBody>
          <a:bodyPr wrap="square">
            <a:spAutoFit/>
          </a:bodyPr>
          <a:lstStyle/>
          <a:p>
            <a:pPr algn="l"/>
            <a:r>
              <a:rPr lang="en-US" sz="3600" b="1" kern="100" dirty="0">
                <a:solidFill>
                  <a:srgbClr val="000000"/>
                </a:solidFill>
                <a:uFill>
                  <a:solidFill>
                    <a:srgbClr val="000000"/>
                  </a:solidFill>
                </a:uFill>
                <a:latin typeface="Comic Sans MS" panose="030F0902030302020204" pitchFamily="66" charset="0"/>
                <a:ea typeface="Arial Unicode MS" panose="020B0604020202020204" pitchFamily="34" charset="-128"/>
                <a:cs typeface="微软雅黑" panose="020B0503020204020204" pitchFamily="34" charset="-122"/>
              </a:rPr>
              <a:t>P</a:t>
            </a:r>
            <a:r>
              <a:rPr lang="en-US" sz="3600" b="1" kern="100" dirty="0">
                <a:solidFill>
                  <a:srgbClr val="000000"/>
                </a:solidFill>
                <a:effectLst/>
                <a:uFill>
                  <a:solidFill>
                    <a:srgbClr val="000000"/>
                  </a:solidFill>
                </a:uFill>
                <a:latin typeface="Comic Sans MS" panose="030F0902030302020204" pitchFamily="66" charset="0"/>
                <a:ea typeface="Arial Unicode MS" panose="020B0604020202020204" pitchFamily="34" charset="-128"/>
                <a:cs typeface="微软雅黑" panose="020B0503020204020204" pitchFamily="34" charset="-122"/>
              </a:rPr>
              <a:t>ractice</a:t>
            </a:r>
            <a:endParaRPr lang="en-US" sz="3600" b="1" kern="100" dirty="0">
              <a:solidFill>
                <a:srgbClr val="000000"/>
              </a:solidFill>
              <a:effectLst/>
              <a:uFill>
                <a:solidFill>
                  <a:srgbClr val="000000"/>
                </a:solidFill>
              </a:uFill>
              <a:latin typeface="Comic Sans MS" panose="030F0902030302020204" pitchFamily="66" charset="0"/>
              <a:ea typeface="Arial Unicode MS" panose="020B0604020202020204" pitchFamily="34" charset="-128"/>
              <a:cs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8197850" y="4199255"/>
            <a:ext cx="3994150" cy="265874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nvSpPr>
        <p:spPr>
          <a:xfrm>
            <a:off x="3932555" y="1918970"/>
            <a:ext cx="5615940" cy="48164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lgn="l">
              <a:lnSpc>
                <a:spcPct val="150000"/>
              </a:lnSpc>
              <a:buClr>
                <a:srgbClr val="C00000"/>
              </a:buClr>
              <a:buFont typeface="微软雅黑" panose="020B0503020204020204" pitchFamily="34" charset="-122"/>
              <a:buChar char="￮"/>
            </a:pPr>
            <a:r>
              <a:rPr lang="en-US" altLang="zh-CN" dirty="0">
                <a:solidFill>
                  <a:schemeClr val="tx1"/>
                </a:solidFill>
                <a:latin typeface="微软雅黑" charset="0"/>
                <a:ea typeface="微软雅黑" charset="0"/>
                <a:cs typeface="微软雅黑" charset="0"/>
              </a:rPr>
              <a:t>1. Review-</a:t>
            </a:r>
            <a:r>
              <a:rPr lang="zh-CN" altLang="en-US" dirty="0">
                <a:solidFill>
                  <a:schemeClr val="tx1"/>
                </a:solidFill>
                <a:latin typeface="微软雅黑" charset="0"/>
                <a:ea typeface="微软雅黑" charset="0"/>
                <a:cs typeface="微软雅黑" charset="0"/>
              </a:rPr>
              <a:t>大作文</a:t>
            </a:r>
            <a:r>
              <a:rPr lang="zh-CN" altLang="en-US" dirty="0">
                <a:solidFill>
                  <a:schemeClr val="tx1"/>
                </a:solidFill>
                <a:latin typeface="微软雅黑" charset="0"/>
                <a:ea typeface="微软雅黑" charset="0"/>
                <a:cs typeface="微软雅黑" charset="0"/>
              </a:rPr>
              <a:t>题型</a:t>
            </a:r>
            <a:endParaRPr lang="zh-CN" altLang="en-US" dirty="0">
              <a:solidFill>
                <a:schemeClr val="tx1"/>
              </a:solidFill>
              <a:latin typeface="微软雅黑" charset="0"/>
              <a:ea typeface="微软雅黑" charset="0"/>
              <a:cs typeface="微软雅黑" charset="0"/>
            </a:endParaRPr>
          </a:p>
          <a:p>
            <a:pPr algn="l">
              <a:lnSpc>
                <a:spcPct val="150000"/>
              </a:lnSpc>
              <a:buClr>
                <a:srgbClr val="C00000"/>
              </a:buClr>
              <a:buFont typeface="微软雅黑" panose="020B0503020204020204" pitchFamily="34" charset="-122"/>
              <a:buChar char="￮"/>
            </a:pPr>
            <a:r>
              <a:rPr lang="en-US" altLang="zh-CN" dirty="0">
                <a:solidFill>
                  <a:schemeClr val="tx1"/>
                </a:solidFill>
                <a:latin typeface="微软雅黑" charset="0"/>
                <a:ea typeface="微软雅黑" charset="0"/>
                <a:cs typeface="微软雅黑" charset="0"/>
              </a:rPr>
              <a:t>2. </a:t>
            </a:r>
            <a:r>
              <a:rPr lang="zh-CN" altLang="en-US" dirty="0">
                <a:solidFill>
                  <a:schemeClr val="tx1"/>
                </a:solidFill>
                <a:latin typeface="微软雅黑" charset="0"/>
                <a:ea typeface="微软雅黑" charset="0"/>
                <a:cs typeface="微软雅黑" charset="0"/>
              </a:rPr>
              <a:t>权衡利弊型审题</a:t>
            </a:r>
            <a:endParaRPr lang="en-US" altLang="zh-CN" dirty="0">
              <a:latin typeface="微软雅黑" charset="0"/>
              <a:ea typeface="微软雅黑" charset="0"/>
              <a:cs typeface="微软雅黑" charset="0"/>
            </a:endParaRPr>
          </a:p>
          <a:p>
            <a:pPr algn="l">
              <a:lnSpc>
                <a:spcPct val="150000"/>
              </a:lnSpc>
              <a:buClr>
                <a:srgbClr val="C00000"/>
              </a:buClr>
              <a:buFont typeface="微软雅黑" panose="020B0503020204020204" pitchFamily="34" charset="-122"/>
              <a:buChar char="￮"/>
            </a:pPr>
            <a:r>
              <a:rPr lang="en-US" altLang="zh-CN" dirty="0">
                <a:solidFill>
                  <a:schemeClr val="tx1"/>
                </a:solidFill>
                <a:latin typeface="微软雅黑" charset="0"/>
                <a:ea typeface="微软雅黑" charset="0"/>
                <a:cs typeface="微软雅黑" charset="0"/>
              </a:rPr>
              <a:t>3. </a:t>
            </a:r>
            <a:r>
              <a:rPr lang="zh-CN" altLang="en-US" dirty="0">
                <a:latin typeface="微软雅黑" charset="0"/>
                <a:ea typeface="微软雅黑" charset="0"/>
                <a:cs typeface="微软雅黑" charset="0"/>
                <a:sym typeface="+mn-ea"/>
              </a:rPr>
              <a:t>权衡利弊型文章框架</a:t>
            </a:r>
            <a:endParaRPr lang="en-US" altLang="zh-CN" dirty="0">
              <a:solidFill>
                <a:schemeClr val="tx1"/>
              </a:solidFill>
              <a:latin typeface="微软雅黑" charset="0"/>
              <a:ea typeface="微软雅黑" charset="0"/>
              <a:cs typeface="微软雅黑" charset="0"/>
            </a:endParaRPr>
          </a:p>
          <a:p>
            <a:pPr algn="l">
              <a:lnSpc>
                <a:spcPct val="150000"/>
              </a:lnSpc>
              <a:buClr>
                <a:srgbClr val="C00000"/>
              </a:buClr>
              <a:buFont typeface="微软雅黑" panose="020B0503020204020204" pitchFamily="34" charset="-122"/>
              <a:buChar char="￮"/>
            </a:pPr>
            <a:r>
              <a:rPr lang="en-US" altLang="zh-CN" dirty="0">
                <a:latin typeface="微软雅黑" charset="0"/>
                <a:ea typeface="微软雅黑" charset="0"/>
                <a:cs typeface="微软雅黑" charset="0"/>
              </a:rPr>
              <a:t>4.</a:t>
            </a:r>
            <a:r>
              <a:rPr lang="en-US" altLang="zh-CN" dirty="0">
                <a:solidFill>
                  <a:schemeClr val="tx1"/>
                </a:solidFill>
                <a:latin typeface="微软雅黑" charset="0"/>
                <a:ea typeface="微软雅黑" charset="0"/>
                <a:cs typeface="微软雅黑" charset="0"/>
              </a:rPr>
              <a:t> </a:t>
            </a:r>
            <a:r>
              <a:rPr lang="zh-CN" altLang="en-US" dirty="0">
                <a:latin typeface="微软雅黑" charset="0"/>
                <a:ea typeface="微软雅黑" charset="0"/>
                <a:cs typeface="微软雅黑" charset="0"/>
                <a:sym typeface="+mn-ea"/>
              </a:rPr>
              <a:t>权衡利弊型</a:t>
            </a:r>
            <a:r>
              <a:rPr lang="zh-CN" altLang="en-US" dirty="0">
                <a:solidFill>
                  <a:schemeClr val="tx1"/>
                </a:solidFill>
                <a:latin typeface="微软雅黑" charset="0"/>
                <a:ea typeface="微软雅黑" charset="0"/>
                <a:cs typeface="微软雅黑" charset="0"/>
              </a:rPr>
              <a:t>范文解析</a:t>
            </a:r>
            <a:endParaRPr lang="en-US" altLang="zh-CN" dirty="0">
              <a:solidFill>
                <a:schemeClr val="tx1"/>
              </a:solidFill>
              <a:latin typeface="微软雅黑" charset="0"/>
              <a:ea typeface="微软雅黑" charset="0"/>
              <a:cs typeface="微软雅黑" charset="0"/>
            </a:endParaRPr>
          </a:p>
          <a:p>
            <a:pPr algn="l">
              <a:lnSpc>
                <a:spcPct val="150000"/>
              </a:lnSpc>
              <a:buClr>
                <a:srgbClr val="C00000"/>
              </a:buClr>
              <a:buFont typeface="微软雅黑" panose="020B0503020204020204" pitchFamily="34" charset="-122"/>
              <a:buChar char="￮"/>
            </a:pPr>
            <a:r>
              <a:rPr lang="en-US" altLang="zh-CN" dirty="0">
                <a:latin typeface="微软雅黑" charset="0"/>
                <a:ea typeface="微软雅黑" charset="0"/>
                <a:cs typeface="微软雅黑" charset="0"/>
              </a:rPr>
              <a:t>5.</a:t>
            </a:r>
            <a:r>
              <a:rPr lang="en-US" altLang="zh-CN" dirty="0">
                <a:solidFill>
                  <a:schemeClr val="tx1"/>
                </a:solidFill>
                <a:latin typeface="微软雅黑" charset="0"/>
                <a:ea typeface="微软雅黑" charset="0"/>
                <a:cs typeface="微软雅黑" charset="0"/>
              </a:rPr>
              <a:t> </a:t>
            </a:r>
            <a:r>
              <a:rPr lang="zh-CN" altLang="en-US" dirty="0">
                <a:latin typeface="微软雅黑" charset="0"/>
                <a:ea typeface="微软雅黑" charset="0"/>
                <a:cs typeface="微软雅黑" charset="0"/>
                <a:sym typeface="+mn-ea"/>
              </a:rPr>
              <a:t>权衡利弊型真题练习</a:t>
            </a:r>
            <a:endParaRPr lang="zh-CN" altLang="en-US" dirty="0">
              <a:solidFill>
                <a:schemeClr val="tx1"/>
              </a:solidFill>
              <a:latin typeface="微软雅黑" charset="0"/>
              <a:ea typeface="微软雅黑" charset="0"/>
              <a:cs typeface="微软雅黑" charset="0"/>
            </a:endParaRPr>
          </a:p>
          <a:p>
            <a:pPr algn="l">
              <a:lnSpc>
                <a:spcPct val="150000"/>
              </a:lnSpc>
              <a:buClr>
                <a:srgbClr val="C00000"/>
              </a:buClr>
              <a:buFont typeface="微软雅黑" panose="020B0503020204020204" pitchFamily="34" charset="-122"/>
              <a:buChar char="￮"/>
            </a:pPr>
            <a:r>
              <a:rPr lang="en-US" altLang="zh-CN" dirty="0">
                <a:solidFill>
                  <a:srgbClr val="FF0000"/>
                </a:solidFill>
                <a:latin typeface="微软雅黑" charset="0"/>
                <a:ea typeface="微软雅黑" charset="0"/>
                <a:cs typeface="微软雅黑" charset="0"/>
              </a:rPr>
              <a:t>6. </a:t>
            </a:r>
            <a:r>
              <a:rPr lang="zh-CN" altLang="en-US" dirty="0">
                <a:solidFill>
                  <a:srgbClr val="FF0000"/>
                </a:solidFill>
                <a:latin typeface="微软雅黑" charset="0"/>
                <a:ea typeface="微软雅黑" charset="0"/>
                <a:cs typeface="微软雅黑" charset="0"/>
                <a:sym typeface="+mn-ea"/>
              </a:rPr>
              <a:t>权衡利弊型</a:t>
            </a:r>
            <a:r>
              <a:rPr lang="zh-CN" altLang="en-US" dirty="0">
                <a:solidFill>
                  <a:srgbClr val="FF0000"/>
                </a:solidFill>
                <a:latin typeface="微软雅黑" charset="0"/>
                <a:ea typeface="微软雅黑" charset="0"/>
                <a:cs typeface="微软雅黑" charset="0"/>
              </a:rPr>
              <a:t>反驳方式</a:t>
            </a:r>
            <a:endParaRPr lang="zh-CN" altLang="en-US" dirty="0">
              <a:solidFill>
                <a:srgbClr val="FF0000"/>
              </a:solidFill>
              <a:latin typeface="微软雅黑" charset="0"/>
              <a:ea typeface="微软雅黑" charset="0"/>
              <a:cs typeface="微软雅黑" charset="0"/>
            </a:endParaRPr>
          </a:p>
        </p:txBody>
      </p:sp>
      <p:sp>
        <p:nvSpPr>
          <p:cNvPr id="5" name="标题 1"/>
          <p:cNvSpPr>
            <a:spLocks noGrp="1"/>
          </p:cNvSpPr>
          <p:nvPr/>
        </p:nvSpPr>
        <p:spPr>
          <a:xfrm>
            <a:off x="507492" y="452819"/>
            <a:ext cx="10591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600" dirty="0">
                <a:latin typeface="微软雅黑" charset="0"/>
                <a:ea typeface="微软雅黑" charset="0"/>
                <a:cs typeface="Times New Roman" panose="02020503050405090304" pitchFamily="18" charset="0"/>
                <a:sym typeface="+mn-ea"/>
              </a:rPr>
              <a:t>IELTS WRITING  </a:t>
            </a:r>
            <a:br>
              <a:rPr lang="en-US" altLang="zh-CN" sz="3600" dirty="0">
                <a:latin typeface="微软雅黑" charset="0"/>
                <a:ea typeface="微软雅黑" charset="0"/>
                <a:cs typeface="Times New Roman" panose="02020503050405090304" pitchFamily="18" charset="0"/>
                <a:sym typeface="+mn-ea"/>
              </a:rPr>
            </a:br>
            <a:r>
              <a:rPr lang="en-US" altLang="zh-CN" sz="3600" dirty="0">
                <a:latin typeface="微软雅黑" charset="0"/>
                <a:ea typeface="微软雅黑" charset="0"/>
                <a:cs typeface="Times New Roman" panose="02020503050405090304" pitchFamily="18" charset="0"/>
              </a:rPr>
              <a:t>LESSON 6</a:t>
            </a:r>
            <a:endParaRPr lang="en-US" altLang="zh-CN" sz="3600" dirty="0">
              <a:latin typeface="微软雅黑" charset="0"/>
              <a:ea typeface="微软雅黑" charset="0"/>
              <a:cs typeface="Times New Roman" panose="0202050305040509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3577" y="272694"/>
            <a:ext cx="6096000" cy="584775"/>
          </a:xfrm>
          <a:prstGeom prst="rect">
            <a:avLst/>
          </a:prstGeom>
          <a:noFill/>
        </p:spPr>
        <p:txBody>
          <a:bodyPr wrap="square">
            <a:spAutoFit/>
          </a:bodyPr>
          <a:lstStyle/>
          <a:p>
            <a:pPr lvl="1"/>
            <a:r>
              <a:rPr lang="zh-CN" altLang="en-US" sz="3200" b="1" dirty="0">
                <a:latin typeface="微软雅黑" panose="020B0503020204020204" pitchFamily="34" charset="-122"/>
                <a:ea typeface="微软雅黑" panose="020B0503020204020204" pitchFamily="34" charset="-122"/>
              </a:rPr>
              <a:t>反驳方式</a:t>
            </a:r>
            <a:r>
              <a:rPr lang="en-US" altLang="zh-CN" sz="3200" b="1" dirty="0">
                <a:latin typeface="微软雅黑" panose="020B0503020204020204" pitchFamily="34" charset="-122"/>
                <a:ea typeface="微软雅黑" panose="020B0503020204020204" pitchFamily="34" charset="-122"/>
              </a:rPr>
              <a:t>-1</a:t>
            </a:r>
            <a:endParaRPr lang="zh-CN" altLang="zh-CN" sz="1800" dirty="0">
              <a:latin typeface="微软雅黑" panose="020B0503020204020204" pitchFamily="34" charset="-122"/>
              <a:ea typeface="微软雅黑" panose="020B0503020204020204" pitchFamily="34" charset="-122"/>
            </a:endParaRPr>
          </a:p>
        </p:txBody>
      </p:sp>
      <p:sp>
        <p:nvSpPr>
          <p:cNvPr id="4" name="TextBox 3"/>
          <p:cNvSpPr txBox="1"/>
          <p:nvPr/>
        </p:nvSpPr>
        <p:spPr>
          <a:xfrm>
            <a:off x="303551" y="1059517"/>
            <a:ext cx="6213422" cy="523220"/>
          </a:xfrm>
          <a:prstGeom prst="rect">
            <a:avLst/>
          </a:prstGeom>
          <a:noFill/>
        </p:spPr>
        <p:txBody>
          <a:bodyPr wrap="square">
            <a:spAutoFit/>
          </a:bodyPr>
          <a:lstStyle/>
          <a:p>
            <a:pPr algn="l"/>
            <a:r>
              <a:rPr lang="en-US" sz="2800" b="1" kern="100" dirty="0">
                <a:solidFill>
                  <a:srgbClr val="000000"/>
                </a:solidFill>
                <a:effectLst/>
                <a:uFill>
                  <a:solidFill>
                    <a:srgbClr val="000000"/>
                  </a:solidFill>
                </a:uFill>
                <a:latin typeface="KaiTi" panose="02010609060101010101" pitchFamily="49" charset="-122"/>
                <a:ea typeface="KaiTi" panose="02010609060101010101" pitchFamily="49" charset="-122"/>
                <a:cs typeface="微软雅黑" panose="020B0503020204020204" pitchFamily="34" charset="-122"/>
              </a:rPr>
              <a:t>a. </a:t>
            </a:r>
            <a:r>
              <a:rPr lang="zh-CN" sz="2800" b="1" kern="100" dirty="0">
                <a:solidFill>
                  <a:srgbClr val="000000"/>
                </a:solidFill>
                <a:effectLst/>
                <a:uFill>
                  <a:solidFill>
                    <a:srgbClr val="000000"/>
                  </a:solidFill>
                </a:uFill>
                <a:latin typeface="KaiTi" panose="02010609060101010101" pitchFamily="49" charset="-122"/>
                <a:ea typeface="KaiTi" panose="02010609060101010101" pitchFamily="49" charset="-122"/>
                <a:cs typeface="微软雅黑" panose="020B0503020204020204" pitchFamily="34" charset="-122"/>
              </a:rPr>
              <a:t>意义不大</a:t>
            </a:r>
            <a:r>
              <a:rPr lang="en-US" sz="2800" b="1" kern="100" dirty="0">
                <a:solidFill>
                  <a:srgbClr val="000000"/>
                </a:solidFill>
                <a:effectLst/>
                <a:uFill>
                  <a:solidFill>
                    <a:srgbClr val="000000"/>
                  </a:solidFill>
                </a:uFill>
                <a:latin typeface="KaiTi" panose="02010609060101010101" pitchFamily="49" charset="-122"/>
                <a:ea typeface="KaiTi" panose="02010609060101010101" pitchFamily="49" charset="-122"/>
                <a:cs typeface="微软雅黑" panose="020B0503020204020204" pitchFamily="34" charset="-122"/>
              </a:rPr>
              <a:t>/</a:t>
            </a:r>
            <a:r>
              <a:rPr lang="zh-CN" sz="2800" b="1" kern="100" dirty="0">
                <a:solidFill>
                  <a:srgbClr val="000000"/>
                </a:solidFill>
                <a:effectLst/>
                <a:uFill>
                  <a:solidFill>
                    <a:srgbClr val="000000"/>
                  </a:solidFill>
                </a:uFill>
                <a:latin typeface="KaiTi" panose="02010609060101010101" pitchFamily="49" charset="-122"/>
                <a:ea typeface="KaiTi" panose="02010609060101010101" pitchFamily="49" charset="-122"/>
                <a:cs typeface="微软雅黑" panose="020B0503020204020204" pitchFamily="34" charset="-122"/>
              </a:rPr>
              <a:t>影响不大</a:t>
            </a:r>
            <a:endParaRPr lang="en-US" sz="2000" kern="100" dirty="0">
              <a:solidFill>
                <a:srgbClr val="000000"/>
              </a:solidFill>
              <a:effectLst/>
              <a:uFill>
                <a:solidFill>
                  <a:srgbClr val="000000"/>
                </a:solidFill>
              </a:uFill>
              <a:latin typeface="KaiTi" panose="02010609060101010101" pitchFamily="49" charset="-122"/>
              <a:ea typeface="KaiTi" panose="02010609060101010101" pitchFamily="49" charset="-122"/>
              <a:cs typeface="Arial Unicode MS" panose="020B0604020202020204" pitchFamily="34" charset="-128"/>
            </a:endParaRPr>
          </a:p>
        </p:txBody>
      </p:sp>
      <p:sp>
        <p:nvSpPr>
          <p:cNvPr id="6" name="TextBox 5"/>
          <p:cNvSpPr txBox="1"/>
          <p:nvPr/>
        </p:nvSpPr>
        <p:spPr>
          <a:xfrm>
            <a:off x="264826" y="1784785"/>
            <a:ext cx="11662348" cy="3646170"/>
          </a:xfrm>
          <a:prstGeom prst="rect">
            <a:avLst/>
          </a:prstGeom>
          <a:noFill/>
        </p:spPr>
        <p:txBody>
          <a:bodyPr wrap="square">
            <a:spAutoFit/>
          </a:bodyPr>
          <a:lstStyle/>
          <a:p>
            <a:pPr algn="just">
              <a:lnSpc>
                <a:spcPct val="150000"/>
              </a:lnSpc>
            </a:pPr>
            <a:r>
              <a:rPr lang="en-US" sz="2200" kern="100" dirty="0">
                <a:solidFill>
                  <a:srgbClr val="000000"/>
                </a:solidFill>
                <a:effectLst/>
                <a:latin typeface="+mn-lt"/>
                <a:ea typeface="KaiTi" panose="02010609060101010101" pitchFamily="49" charset="-122"/>
                <a:cs typeface="+mn-lt"/>
              </a:rPr>
              <a:t>The first point to make is that there are some downsides to this process of cultural </a:t>
            </a:r>
            <a:r>
              <a:rPr lang="en-US" sz="2200" kern="100" dirty="0" err="1">
                <a:solidFill>
                  <a:srgbClr val="000000"/>
                </a:solidFill>
                <a:effectLst/>
                <a:latin typeface="+mn-lt"/>
                <a:ea typeface="KaiTi" panose="02010609060101010101" pitchFamily="49" charset="-122"/>
                <a:cs typeface="+mn-lt"/>
              </a:rPr>
              <a:t>globalisation</a:t>
            </a:r>
            <a:r>
              <a:rPr lang="en-US" sz="2200" kern="100" dirty="0">
                <a:solidFill>
                  <a:srgbClr val="000000"/>
                </a:solidFill>
                <a:effectLst/>
                <a:latin typeface="+mn-lt"/>
                <a:ea typeface="KaiTi" panose="02010609060101010101" pitchFamily="49" charset="-122"/>
                <a:cs typeface="+mn-lt"/>
              </a:rPr>
              <a:t>, but these are relatively minor. The most significant of these disadvantages is that </a:t>
            </a:r>
            <a:r>
              <a:rPr lang="en-US" sz="2200" kern="100" dirty="0">
                <a:effectLst/>
                <a:latin typeface="+mn-lt"/>
                <a:ea typeface="KaiTi" panose="02010609060101010101" pitchFamily="49" charset="-122"/>
                <a:cs typeface="+mn-lt"/>
              </a:rPr>
              <a:t>it can weaken national culture and traditions</a:t>
            </a:r>
            <a:r>
              <a:rPr lang="en-US" sz="2200" kern="100" dirty="0">
                <a:solidFill>
                  <a:srgbClr val="000000"/>
                </a:solidFill>
                <a:effectLst/>
                <a:latin typeface="+mn-lt"/>
                <a:ea typeface="KaiTi" panose="02010609060101010101" pitchFamily="49" charset="-122"/>
                <a:cs typeface="+mn-lt"/>
              </a:rPr>
              <a:t>. For example, if people watch films and television </a:t>
            </a:r>
            <a:r>
              <a:rPr lang="en-US" sz="2200" kern="100" dirty="0" err="1">
                <a:solidFill>
                  <a:srgbClr val="000000"/>
                </a:solidFill>
                <a:effectLst/>
                <a:latin typeface="+mn-lt"/>
                <a:ea typeface="KaiTi" panose="02010609060101010101" pitchFamily="49" charset="-122"/>
                <a:cs typeface="+mn-lt"/>
              </a:rPr>
              <a:t>programmes</a:t>
            </a:r>
            <a:r>
              <a:rPr lang="en-US" sz="2200" kern="100" dirty="0">
                <a:solidFill>
                  <a:srgbClr val="000000"/>
                </a:solidFill>
                <a:effectLst/>
                <a:latin typeface="+mn-lt"/>
                <a:ea typeface="KaiTi" panose="02010609060101010101" pitchFamily="49" charset="-122"/>
                <a:cs typeface="+mn-lt"/>
              </a:rPr>
              <a:t> produced in the United States, sometimes they adopt aspects of the lifestyle of the American characters they see on television. </a:t>
            </a:r>
            <a:r>
              <a:rPr lang="en-US" sz="2200" b="1" u="sng" kern="100" dirty="0">
                <a:solidFill>
                  <a:srgbClr val="FF0000"/>
                </a:solidFill>
                <a:effectLst/>
                <a:latin typeface="Arial Bold" panose="020B0604020202090204" charset="0"/>
                <a:ea typeface="KaiTi" panose="02010609060101010101" pitchFamily="49" charset="-122"/>
                <a:cs typeface="Arial Bold" panose="020B0604020202090204" charset="0"/>
              </a:rPr>
              <a:t>Typically, however, this only affects minor details such as clothing and does not seriously threaten national identity.</a:t>
            </a:r>
            <a:endParaRPr lang="en-US" sz="2200" b="1" u="sng" kern="100" dirty="0">
              <a:solidFill>
                <a:srgbClr val="FF0000"/>
              </a:solidFill>
              <a:effectLst/>
              <a:latin typeface="Arial Bold" panose="020B0604020202090204" charset="0"/>
              <a:ea typeface="KaiTi" panose="02010609060101010101" pitchFamily="49" charset="-122"/>
              <a:cs typeface="Arial Bold" panose="020B060402020209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23611"/>
            <a:ext cx="6096000" cy="584775"/>
          </a:xfrm>
          <a:prstGeom prst="rect">
            <a:avLst/>
          </a:prstGeom>
          <a:noFill/>
        </p:spPr>
        <p:txBody>
          <a:bodyPr wrap="square">
            <a:spAutoFit/>
          </a:bodyPr>
          <a:lstStyle/>
          <a:p>
            <a:pPr lvl="1"/>
            <a:r>
              <a:rPr lang="zh-CN" altLang="en-US" sz="3200" b="1" dirty="0">
                <a:latin typeface="微软雅黑" panose="020B0503020204020204" pitchFamily="34" charset="-122"/>
                <a:ea typeface="微软雅黑" panose="020B0503020204020204" pitchFamily="34" charset="-122"/>
              </a:rPr>
              <a:t>反驳方式</a:t>
            </a:r>
            <a:r>
              <a:rPr lang="en-US" altLang="zh-CN" sz="3200" b="1" dirty="0">
                <a:latin typeface="微软雅黑" panose="020B0503020204020204" pitchFamily="34" charset="-122"/>
                <a:ea typeface="微软雅黑" panose="020B0503020204020204" pitchFamily="34" charset="-122"/>
              </a:rPr>
              <a:t>-2</a:t>
            </a:r>
            <a:endParaRPr lang="zh-CN" altLang="zh-CN" sz="1800" dirty="0">
              <a:latin typeface="微软雅黑" panose="020B0503020204020204" pitchFamily="34" charset="-122"/>
              <a:ea typeface="微软雅黑" panose="020B0503020204020204" pitchFamily="34" charset="-122"/>
            </a:endParaRPr>
          </a:p>
        </p:txBody>
      </p:sp>
      <p:sp>
        <p:nvSpPr>
          <p:cNvPr id="4" name="TextBox 3"/>
          <p:cNvSpPr txBox="1"/>
          <p:nvPr/>
        </p:nvSpPr>
        <p:spPr>
          <a:xfrm>
            <a:off x="363511" y="811302"/>
            <a:ext cx="6213422" cy="523220"/>
          </a:xfrm>
          <a:prstGeom prst="rect">
            <a:avLst/>
          </a:prstGeom>
          <a:noFill/>
        </p:spPr>
        <p:txBody>
          <a:bodyPr wrap="square">
            <a:spAutoFit/>
          </a:bodyPr>
          <a:lstStyle/>
          <a:p>
            <a:pPr algn="l"/>
            <a:r>
              <a:rPr lang="en-US" sz="2800" b="1" kern="100" dirty="0">
                <a:solidFill>
                  <a:srgbClr val="000000"/>
                </a:solidFill>
                <a:effectLst/>
                <a:uFill>
                  <a:solidFill>
                    <a:srgbClr val="000000"/>
                  </a:solidFill>
                </a:uFill>
                <a:latin typeface="KaiTi" panose="02010609060101010101" pitchFamily="49" charset="-122"/>
                <a:ea typeface="KaiTi" panose="02010609060101010101" pitchFamily="49" charset="-122"/>
                <a:cs typeface="微软雅黑" panose="020B0503020204020204" pitchFamily="34" charset="-122"/>
              </a:rPr>
              <a:t>b. </a:t>
            </a:r>
            <a:r>
              <a:rPr lang="zh-CN" sz="2800" b="1" kern="100" dirty="0">
                <a:solidFill>
                  <a:srgbClr val="000000"/>
                </a:solidFill>
                <a:effectLst/>
                <a:uFill>
                  <a:solidFill>
                    <a:srgbClr val="000000"/>
                  </a:solidFill>
                </a:uFill>
                <a:latin typeface="KaiTi" panose="02010609060101010101" pitchFamily="49" charset="-122"/>
                <a:ea typeface="KaiTi" panose="02010609060101010101" pitchFamily="49" charset="-122"/>
                <a:cs typeface="微软雅黑" panose="020B0503020204020204" pitchFamily="34" charset="-122"/>
              </a:rPr>
              <a:t>有解决方案</a:t>
            </a:r>
            <a:r>
              <a:rPr lang="en-US" sz="2800" b="1" kern="100" dirty="0">
                <a:solidFill>
                  <a:srgbClr val="000000"/>
                </a:solidFill>
                <a:effectLst/>
                <a:uFill>
                  <a:solidFill>
                    <a:srgbClr val="000000"/>
                  </a:solidFill>
                </a:uFill>
                <a:latin typeface="KaiTi" panose="02010609060101010101" pitchFamily="49" charset="-122"/>
                <a:ea typeface="KaiTi" panose="02010609060101010101" pitchFamily="49" charset="-122"/>
                <a:cs typeface="微软雅黑" panose="020B0503020204020204" pitchFamily="34" charset="-122"/>
              </a:rPr>
              <a:t>/</a:t>
            </a:r>
            <a:r>
              <a:rPr lang="zh-CN" sz="2800" b="1" kern="100" dirty="0">
                <a:solidFill>
                  <a:srgbClr val="000000"/>
                </a:solidFill>
                <a:effectLst/>
                <a:uFill>
                  <a:solidFill>
                    <a:srgbClr val="000000"/>
                  </a:solidFill>
                </a:uFill>
                <a:latin typeface="KaiTi" panose="02010609060101010101" pitchFamily="49" charset="-122"/>
                <a:ea typeface="KaiTi" panose="02010609060101010101" pitchFamily="49" charset="-122"/>
                <a:cs typeface="微软雅黑" panose="020B0503020204020204" pitchFamily="34" charset="-122"/>
              </a:rPr>
              <a:t>有更好的解决方案</a:t>
            </a:r>
            <a:endParaRPr lang="en-US" sz="2000" kern="100" dirty="0">
              <a:solidFill>
                <a:srgbClr val="000000"/>
              </a:solidFill>
              <a:effectLst/>
              <a:uFill>
                <a:solidFill>
                  <a:srgbClr val="000000"/>
                </a:solidFill>
              </a:uFill>
              <a:latin typeface="KaiTi" panose="02010609060101010101" pitchFamily="49" charset="-122"/>
              <a:ea typeface="KaiTi" panose="02010609060101010101" pitchFamily="49" charset="-122"/>
              <a:cs typeface="Arial Unicode MS" panose="020B0604020202020204" pitchFamily="34" charset="-128"/>
            </a:endParaRPr>
          </a:p>
        </p:txBody>
      </p:sp>
      <p:sp>
        <p:nvSpPr>
          <p:cNvPr id="6" name="TextBox 5"/>
          <p:cNvSpPr txBox="1"/>
          <p:nvPr/>
        </p:nvSpPr>
        <p:spPr>
          <a:xfrm>
            <a:off x="318905" y="1180289"/>
            <a:ext cx="11553669" cy="5677535"/>
          </a:xfrm>
          <a:prstGeom prst="rect">
            <a:avLst/>
          </a:prstGeom>
          <a:noFill/>
        </p:spPr>
        <p:txBody>
          <a:bodyPr wrap="square">
            <a:spAutoFit/>
          </a:bodyPr>
          <a:lstStyle/>
          <a:p>
            <a:pPr algn="just">
              <a:lnSpc>
                <a:spcPct val="150000"/>
              </a:lnSpc>
            </a:pPr>
            <a:r>
              <a:rPr lang="en-US" sz="2200" kern="100" dirty="0">
                <a:solidFill>
                  <a:srgbClr val="000000"/>
                </a:solidFill>
                <a:effectLst/>
                <a:uFill>
                  <a:solidFill>
                    <a:srgbClr val="000000"/>
                  </a:solidFill>
                </a:uFill>
                <a:latin typeface="+mn-lt"/>
                <a:ea typeface="Arial Unicode MS" panose="020B0604020202020204" pitchFamily="34" charset="-128"/>
                <a:cs typeface="+mn-lt"/>
              </a:rPr>
              <a:t>Modern media </a:t>
            </a:r>
            <a:r>
              <a:rPr lang="en-US" sz="2200" kern="100" dirty="0">
                <a:effectLst/>
                <a:uFill>
                  <a:solidFill>
                    <a:srgbClr val="000000"/>
                  </a:solidFill>
                </a:uFill>
                <a:latin typeface="+mn-lt"/>
                <a:ea typeface="Arial Unicode MS" panose="020B0604020202020204" pitchFamily="34" charset="-128"/>
                <a:cs typeface="+mn-lt"/>
              </a:rPr>
              <a:t>provides its users with easier access </a:t>
            </a:r>
            <a:r>
              <a:rPr lang="en-US" sz="2200" kern="100" dirty="0">
                <a:solidFill>
                  <a:srgbClr val="000000"/>
                </a:solidFill>
                <a:effectLst/>
                <a:uFill>
                  <a:solidFill>
                    <a:srgbClr val="000000"/>
                  </a:solidFill>
                </a:uFill>
                <a:latin typeface="+mn-lt"/>
                <a:ea typeface="Arial Unicode MS" panose="020B0604020202020204" pitchFamily="34" charset="-128"/>
                <a:cs typeface="+mn-lt"/>
              </a:rPr>
              <a:t>to both their beloved ones and strangers by breaking down geographic barriers . Those who </a:t>
            </a:r>
            <a:r>
              <a:rPr lang="en-US" sz="2200" kern="100" dirty="0" err="1">
                <a:solidFill>
                  <a:srgbClr val="000000"/>
                </a:solidFill>
                <a:effectLst/>
                <a:uFill>
                  <a:solidFill>
                    <a:srgbClr val="000000"/>
                  </a:solidFill>
                </a:uFill>
                <a:latin typeface="+mn-lt"/>
                <a:ea typeface="Arial Unicode MS" panose="020B0604020202020204" pitchFamily="34" charset="-128"/>
                <a:cs typeface="+mn-lt"/>
              </a:rPr>
              <a:t>harbour</a:t>
            </a:r>
            <a:r>
              <a:rPr lang="en-US" sz="2200" kern="100" dirty="0">
                <a:solidFill>
                  <a:srgbClr val="000000"/>
                </a:solidFill>
                <a:effectLst/>
                <a:uFill>
                  <a:solidFill>
                    <a:srgbClr val="000000"/>
                  </a:solidFill>
                </a:uFill>
                <a:latin typeface="+mn-lt"/>
                <a:ea typeface="Arial Unicode MS" panose="020B0604020202020204" pitchFamily="34" charset="-128"/>
                <a:cs typeface="+mn-lt"/>
              </a:rPr>
              <a:t> prejudice toward social media and regard it as the factor of undermining face-to-face interaction are actually old-fashioned and even out of touch, since they picture the scenes decades ago when friends and family members contacted with each other by merely typing and receiving messages on a cold screen instead of talking face to face.</a:t>
            </a:r>
            <a:r>
              <a:rPr lang="en-US" sz="2200" b="1" kern="100" dirty="0">
                <a:solidFill>
                  <a:srgbClr val="000000"/>
                </a:solidFill>
                <a:effectLst/>
                <a:uFill>
                  <a:solidFill>
                    <a:srgbClr val="000000"/>
                  </a:solidFill>
                </a:uFill>
                <a:latin typeface="+mn-lt"/>
                <a:ea typeface="Arial Unicode MS" panose="020B0604020202020204" pitchFamily="34" charset="-128"/>
                <a:cs typeface="+mn-lt"/>
              </a:rPr>
              <a:t> </a:t>
            </a:r>
            <a:r>
              <a:rPr lang="en-US" sz="2200" b="1" u="sng" kern="100" dirty="0">
                <a:solidFill>
                  <a:srgbClr val="FF0000"/>
                </a:solidFill>
                <a:effectLst/>
                <a:latin typeface="Arial Bold" panose="020B0604020202090204" charset="0"/>
                <a:ea typeface="KaiTi" panose="02010609060101010101" pitchFamily="49" charset="-122"/>
                <a:cs typeface="Arial Bold" panose="020B0604020202090204" charset="0"/>
              </a:rPr>
              <a:t>In fact, things have changed with technologies booming unprecedentedly. Social media nowadays has made it possible for users to chat with each other in this virtual world just like the way they communicate in reality. In other words, it is through modern media that people are able to keep in touch by either video-chatting or uploading photos especially during the outbreak of pandemics.</a:t>
            </a:r>
            <a:endParaRPr lang="en-US" sz="2200" b="1" u="sng" kern="100" dirty="0">
              <a:solidFill>
                <a:srgbClr val="FF0000"/>
              </a:solidFill>
              <a:effectLst/>
              <a:latin typeface="Arial Bold" panose="020B0604020202090204" charset="0"/>
              <a:ea typeface="KaiTi" panose="02010609060101010101" pitchFamily="49" charset="-122"/>
              <a:cs typeface="Arial Bold" panose="020B060402020209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a:xfrm>
            <a:off x="3612118" y="3830321"/>
            <a:ext cx="2351802" cy="932884"/>
          </a:xfrm>
          <a:prstGeom prst="roundRect">
            <a:avLst/>
          </a:prstGeom>
          <a:solidFill>
            <a:schemeClr val="accent1">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800" b="1" dirty="0"/>
          </a:p>
          <a:p>
            <a:pPr algn="ctr"/>
            <a:r>
              <a:rPr lang="zh-CN" altLang="en-US" sz="2400" b="1" dirty="0"/>
              <a:t>报告</a:t>
            </a:r>
            <a:endParaRPr lang="en-US" altLang="zh-CN" sz="2400" b="1" dirty="0"/>
          </a:p>
          <a:p>
            <a:pPr algn="ctr"/>
            <a:r>
              <a:rPr lang="en-US" altLang="zh-CN" sz="2400" b="1" dirty="0"/>
              <a:t>Report</a:t>
            </a:r>
            <a:endParaRPr lang="en-US" altLang="zh-CN" sz="2400" b="1" dirty="0"/>
          </a:p>
          <a:p>
            <a:pPr algn="ctr"/>
            <a:endParaRPr lang="en-US" altLang="zh-CN" sz="3200" b="1" dirty="0"/>
          </a:p>
        </p:txBody>
      </p:sp>
      <p:sp>
        <p:nvSpPr>
          <p:cNvPr id="8" name="圆角矩形 7"/>
          <p:cNvSpPr/>
          <p:nvPr/>
        </p:nvSpPr>
        <p:spPr>
          <a:xfrm>
            <a:off x="3673286" y="2259324"/>
            <a:ext cx="2160240" cy="944761"/>
          </a:xfrm>
          <a:prstGeom prst="roundRect">
            <a:avLst/>
          </a:pr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3200" b="1" dirty="0"/>
          </a:p>
          <a:p>
            <a:pPr algn="ctr"/>
            <a:r>
              <a:rPr lang="zh-CN" altLang="en-US" sz="2400" b="1" dirty="0"/>
              <a:t>议论文</a:t>
            </a:r>
            <a:r>
              <a:rPr lang="en-US" altLang="zh-CN" sz="2000" b="1" dirty="0"/>
              <a:t>Argumentation</a:t>
            </a:r>
            <a:endParaRPr lang="en-US" altLang="zh-CN" sz="2000" b="1" dirty="0"/>
          </a:p>
          <a:p>
            <a:pPr algn="ctr"/>
            <a:endParaRPr lang="zh-CN" altLang="en-US" sz="3200" b="1" dirty="0"/>
          </a:p>
        </p:txBody>
      </p:sp>
      <p:sp>
        <p:nvSpPr>
          <p:cNvPr id="11" name="左大括号 10"/>
          <p:cNvSpPr/>
          <p:nvPr/>
        </p:nvSpPr>
        <p:spPr>
          <a:xfrm>
            <a:off x="3327634" y="2607743"/>
            <a:ext cx="184345" cy="3345274"/>
          </a:xfrm>
          <a:prstGeom prst="leftBrace">
            <a:avLst/>
          </a:prstGeom>
          <a:ln w="31750"/>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sp>
        <p:nvSpPr>
          <p:cNvPr id="12" name="左大括号 11"/>
          <p:cNvSpPr/>
          <p:nvPr/>
        </p:nvSpPr>
        <p:spPr>
          <a:xfrm>
            <a:off x="6064060" y="1490002"/>
            <a:ext cx="220311" cy="2384919"/>
          </a:xfrm>
          <a:prstGeom prst="leftBrace">
            <a:avLst>
              <a:gd name="adj1" fmla="val 4537"/>
              <a:gd name="adj2" fmla="val 50000"/>
            </a:avLst>
          </a:prstGeom>
          <a:ln w="31750"/>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sp>
        <p:nvSpPr>
          <p:cNvPr id="13" name="圆角矩形 12"/>
          <p:cNvSpPr/>
          <p:nvPr/>
        </p:nvSpPr>
        <p:spPr>
          <a:xfrm>
            <a:off x="6394526" y="3433392"/>
            <a:ext cx="2444927" cy="739463"/>
          </a:xfrm>
          <a:prstGeom prst="roundRect">
            <a:avLst/>
          </a:prstGeom>
          <a:solidFill>
            <a:srgbClr val="0070C0"/>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双方讨论</a:t>
            </a:r>
            <a:endParaRPr lang="zh-CN" altLang="en-US" sz="2800" dirty="0"/>
          </a:p>
        </p:txBody>
      </p:sp>
      <p:sp>
        <p:nvSpPr>
          <p:cNvPr id="14" name="圆角矩形 13"/>
          <p:cNvSpPr/>
          <p:nvPr/>
        </p:nvSpPr>
        <p:spPr>
          <a:xfrm>
            <a:off x="6387100" y="1201474"/>
            <a:ext cx="2459780" cy="739463"/>
          </a:xfrm>
          <a:prstGeom prst="roundRect">
            <a:avLst/>
          </a:prstGeom>
          <a:solidFill>
            <a:srgbClr val="0070C0"/>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权衡利弊</a:t>
            </a:r>
            <a:endParaRPr lang="zh-CN" altLang="en-US" sz="2800" dirty="0"/>
          </a:p>
        </p:txBody>
      </p:sp>
      <p:sp>
        <p:nvSpPr>
          <p:cNvPr id="15" name="圆角矩形 14"/>
          <p:cNvSpPr/>
          <p:nvPr/>
        </p:nvSpPr>
        <p:spPr>
          <a:xfrm>
            <a:off x="6384511" y="2317433"/>
            <a:ext cx="2437197" cy="739463"/>
          </a:xfrm>
          <a:prstGeom prst="roundRect">
            <a:avLst/>
          </a:prstGeom>
          <a:solidFill>
            <a:srgbClr val="0070C0"/>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同不同意</a:t>
            </a:r>
            <a:endParaRPr lang="zh-CN" altLang="en-US" sz="2800" dirty="0"/>
          </a:p>
        </p:txBody>
      </p:sp>
      <p:sp>
        <p:nvSpPr>
          <p:cNvPr id="16" name="圆角矩形 15"/>
          <p:cNvSpPr/>
          <p:nvPr/>
        </p:nvSpPr>
        <p:spPr>
          <a:xfrm>
            <a:off x="3673286" y="5391900"/>
            <a:ext cx="2160240" cy="944761"/>
          </a:xfrm>
          <a:prstGeom prst="roundRect">
            <a:avLst/>
          </a:prstGeom>
          <a:solidFill>
            <a:srgbClr val="7030A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800" b="1" dirty="0"/>
          </a:p>
          <a:p>
            <a:pPr algn="ctr"/>
            <a:r>
              <a:rPr lang="zh-CN" altLang="en-US" sz="2400" b="1" dirty="0"/>
              <a:t>综合</a:t>
            </a:r>
            <a:endParaRPr lang="en-US" altLang="zh-CN" sz="2400" b="1" dirty="0"/>
          </a:p>
          <a:p>
            <a:pPr algn="ctr"/>
            <a:r>
              <a:rPr lang="en-US" altLang="zh-CN" sz="2400" b="1" dirty="0"/>
              <a:t>Combination</a:t>
            </a:r>
            <a:endParaRPr lang="en-US" altLang="zh-CN" sz="2400" b="1" dirty="0"/>
          </a:p>
          <a:p>
            <a:pPr algn="ctr"/>
            <a:endParaRPr lang="zh-CN" altLang="en-US" sz="3200" b="1" dirty="0"/>
          </a:p>
        </p:txBody>
      </p:sp>
      <p:sp>
        <p:nvSpPr>
          <p:cNvPr id="17" name="标题 1"/>
          <p:cNvSpPr txBox="1"/>
          <p:nvPr/>
        </p:nvSpPr>
        <p:spPr>
          <a:xfrm>
            <a:off x="609600" y="428206"/>
            <a:ext cx="10972800" cy="1143000"/>
          </a:xfrm>
          <a:prstGeom prst="rect">
            <a:avLst/>
          </a:prstGeom>
        </p:spPr>
        <p:txBody>
          <a:bodyPr>
            <a:normAutofit/>
          </a:bodyPr>
          <a:lst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90204" pitchFamily="34" charset="0"/>
                <a:ea typeface="宋体" pitchFamily="2" charset="-122"/>
              </a:defRPr>
            </a:lvl2pPr>
            <a:lvl3pPr algn="ctr" rtl="0" eaLnBrk="1" fontAlgn="base" hangingPunct="1">
              <a:spcBef>
                <a:spcPct val="0"/>
              </a:spcBef>
              <a:spcAft>
                <a:spcPct val="0"/>
              </a:spcAft>
              <a:defRPr sz="4400">
                <a:solidFill>
                  <a:schemeClr val="tx2"/>
                </a:solidFill>
                <a:latin typeface="Arial" panose="020B0604020202090204" pitchFamily="34" charset="0"/>
                <a:ea typeface="宋体" pitchFamily="2" charset="-122"/>
              </a:defRPr>
            </a:lvl3pPr>
            <a:lvl4pPr algn="ctr" rtl="0" eaLnBrk="1" fontAlgn="base" hangingPunct="1">
              <a:spcBef>
                <a:spcPct val="0"/>
              </a:spcBef>
              <a:spcAft>
                <a:spcPct val="0"/>
              </a:spcAft>
              <a:defRPr sz="4400">
                <a:solidFill>
                  <a:schemeClr val="tx2"/>
                </a:solidFill>
                <a:latin typeface="Arial" panose="020B0604020202090204" pitchFamily="34" charset="0"/>
                <a:ea typeface="宋体" pitchFamily="2" charset="-122"/>
              </a:defRPr>
            </a:lvl4pPr>
            <a:lvl5pPr algn="ctr" rtl="0" eaLnBrk="1" fontAlgn="base" hangingPunct="1">
              <a:spcBef>
                <a:spcPct val="0"/>
              </a:spcBef>
              <a:spcAft>
                <a:spcPct val="0"/>
              </a:spcAft>
              <a:defRPr sz="4400">
                <a:solidFill>
                  <a:schemeClr val="tx2"/>
                </a:solidFill>
                <a:latin typeface="Arial" panose="020B0604020202090204"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anose="020B0604020202090204"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anose="020B0604020202090204"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anose="020B0604020202090204"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anose="020B0604020202090204" pitchFamily="34" charset="0"/>
                <a:ea typeface="宋体" pitchFamily="2" charset="-122"/>
              </a:defRPr>
            </a:lvl9pPr>
          </a:lstStyle>
          <a:p>
            <a:pPr algn="l"/>
            <a:r>
              <a:rPr lang="en-US" altLang="zh-CN" sz="3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3600" dirty="0">
                <a:solidFill>
                  <a:schemeClr val="tx1">
                    <a:lumMod val="65000"/>
                    <a:lumOff val="35000"/>
                  </a:schemeClr>
                </a:solidFill>
                <a:latin typeface="微软雅黑" panose="020B0503020204020204" pitchFamily="34" charset="-122"/>
                <a:ea typeface="微软雅黑" panose="020B0503020204020204" pitchFamily="34" charset="-122"/>
              </a:rPr>
              <a:t>题型分类</a:t>
            </a:r>
            <a:endParaRPr lang="zh-CN" altLang="en-US" sz="3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8" name="圆角矩形 13"/>
          <p:cNvSpPr/>
          <p:nvPr/>
        </p:nvSpPr>
        <p:spPr>
          <a:xfrm>
            <a:off x="609600" y="3910648"/>
            <a:ext cx="2459780" cy="739463"/>
          </a:xfrm>
          <a:prstGeom prst="roundRect">
            <a:avLst/>
          </a:prstGeom>
          <a:solidFill>
            <a:schemeClr val="tx1">
              <a:lumMod val="65000"/>
              <a:lumOff val="35000"/>
            </a:schemeClr>
          </a:solidFill>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大作文题型</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11" grpId="0" bldLvl="0" animBg="1"/>
      <p:bldP spid="12" grpId="0" bldLvl="0" animBg="1"/>
      <p:bldP spid="13" grpId="0" bldLvl="0" animBg="1"/>
      <p:bldP spid="14" grpId="0" bldLvl="0" animBg="1"/>
      <p:bldP spid="15" grpId="0" bldLvl="0" animBg="1"/>
      <p:bldP spid="16" grpId="0" bldLvl="0" animBg="1"/>
      <p:bldP spid="18" grpId="0"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23611"/>
            <a:ext cx="6096000" cy="584775"/>
          </a:xfrm>
          <a:prstGeom prst="rect">
            <a:avLst/>
          </a:prstGeom>
          <a:noFill/>
        </p:spPr>
        <p:txBody>
          <a:bodyPr wrap="square">
            <a:spAutoFit/>
          </a:bodyPr>
          <a:lstStyle/>
          <a:p>
            <a:pPr lvl="1"/>
            <a:r>
              <a:rPr lang="zh-CN" altLang="en-US" sz="3200" b="1" dirty="0">
                <a:latin typeface="微软雅黑" panose="020B0503020204020204" pitchFamily="34" charset="-122"/>
                <a:ea typeface="微软雅黑" panose="020B0503020204020204" pitchFamily="34" charset="-122"/>
              </a:rPr>
              <a:t>反驳方式</a:t>
            </a:r>
            <a:r>
              <a:rPr lang="en-US" altLang="zh-CN" sz="3200" b="1" dirty="0">
                <a:latin typeface="微软雅黑" panose="020B0503020204020204" pitchFamily="34" charset="-122"/>
                <a:ea typeface="微软雅黑" panose="020B0503020204020204" pitchFamily="34" charset="-122"/>
              </a:rPr>
              <a:t>-3</a:t>
            </a:r>
            <a:endParaRPr lang="zh-CN" altLang="zh-CN" sz="1800" dirty="0">
              <a:latin typeface="微软雅黑" panose="020B0503020204020204" pitchFamily="34" charset="-122"/>
              <a:ea typeface="微软雅黑" panose="020B0503020204020204" pitchFamily="34" charset="-122"/>
            </a:endParaRPr>
          </a:p>
        </p:txBody>
      </p:sp>
      <p:sp>
        <p:nvSpPr>
          <p:cNvPr id="4" name="TextBox 3"/>
          <p:cNvSpPr txBox="1"/>
          <p:nvPr/>
        </p:nvSpPr>
        <p:spPr>
          <a:xfrm>
            <a:off x="524656" y="1673238"/>
            <a:ext cx="11332564" cy="3138170"/>
          </a:xfrm>
          <a:prstGeom prst="rect">
            <a:avLst/>
          </a:prstGeom>
          <a:noFill/>
        </p:spPr>
        <p:txBody>
          <a:bodyPr wrap="square">
            <a:spAutoFit/>
          </a:bodyPr>
          <a:lstStyle/>
          <a:p>
            <a:pPr algn="just">
              <a:lnSpc>
                <a:spcPct val="150000"/>
              </a:lnSpc>
            </a:pPr>
            <a:r>
              <a:rPr lang="en-US" sz="2200" kern="100" dirty="0">
                <a:solidFill>
                  <a:srgbClr val="000000"/>
                </a:solidFill>
                <a:effectLst/>
                <a:uFill>
                  <a:solidFill>
                    <a:srgbClr val="000000"/>
                  </a:solidFill>
                </a:uFill>
                <a:latin typeface="+mn-lt"/>
                <a:ea typeface="Arial Unicode MS" panose="020B0604020202020204" pitchFamily="34" charset="-128"/>
                <a:cs typeface="+mn-lt"/>
              </a:rPr>
              <a:t>However, there are certainly dangers in taking time off at that important age. Young adults may end up never returning to their studies or finding it difficult to readapt to an academic environment. They may think that it is better to continue in a particular job, or to do something completely different from a university course.</a:t>
            </a:r>
            <a:r>
              <a:rPr lang="en-US" sz="2200" b="1" kern="100" dirty="0">
                <a:solidFill>
                  <a:srgbClr val="000000"/>
                </a:solidFill>
                <a:effectLst/>
                <a:uFill>
                  <a:solidFill>
                    <a:srgbClr val="000000"/>
                  </a:solidFill>
                </a:uFill>
                <a:latin typeface="+mn-lt"/>
                <a:ea typeface="Arial Unicode MS" panose="020B0604020202020204" pitchFamily="34" charset="-128"/>
                <a:cs typeface="+mn-lt"/>
              </a:rPr>
              <a:t> </a:t>
            </a:r>
            <a:r>
              <a:rPr lang="en-US" sz="2200" b="1" u="sng" kern="100" dirty="0">
                <a:solidFill>
                  <a:srgbClr val="FF0000"/>
                </a:solidFill>
                <a:effectLst/>
                <a:latin typeface="Arial Bold" panose="020B0604020202090204" charset="0"/>
                <a:ea typeface="KaiTi" panose="02010609060101010101" pitchFamily="49" charset="-122"/>
                <a:cs typeface="Arial Bold" panose="020B0604020202090204" charset="0"/>
              </a:rPr>
              <a:t>But overall, I think this is less likely today, when academic qualifications are essential for getting a reasonable career.</a:t>
            </a:r>
            <a:endParaRPr lang="en-US" sz="2200" b="1" u="sng" kern="100" dirty="0">
              <a:solidFill>
                <a:srgbClr val="FF0000"/>
              </a:solidFill>
              <a:effectLst/>
              <a:latin typeface="Arial Bold" panose="020B0604020202090204" charset="0"/>
              <a:ea typeface="KaiTi" panose="02010609060101010101" pitchFamily="49" charset="-122"/>
              <a:cs typeface="Arial Bold" panose="020B0604020202090204" charset="0"/>
            </a:endParaRPr>
          </a:p>
        </p:txBody>
      </p:sp>
      <p:sp>
        <p:nvSpPr>
          <p:cNvPr id="6" name="TextBox 5"/>
          <p:cNvSpPr txBox="1"/>
          <p:nvPr/>
        </p:nvSpPr>
        <p:spPr>
          <a:xfrm>
            <a:off x="524656" y="1150018"/>
            <a:ext cx="6100996" cy="523220"/>
          </a:xfrm>
          <a:prstGeom prst="rect">
            <a:avLst/>
          </a:prstGeom>
          <a:noFill/>
        </p:spPr>
        <p:txBody>
          <a:bodyPr wrap="square">
            <a:spAutoFit/>
          </a:bodyPr>
          <a:lstStyle/>
          <a:p>
            <a:r>
              <a:rPr lang="en-US" altLang="zh-CN" sz="2800" b="1" dirty="0">
                <a:latin typeface="KaiTi" panose="02010609060101010101" pitchFamily="49" charset="-122"/>
                <a:ea typeface="KaiTi" panose="02010609060101010101" pitchFamily="49" charset="-122"/>
                <a:cs typeface="微软雅黑" panose="020B0503020204020204" pitchFamily="34" charset="-122"/>
              </a:rPr>
              <a:t>c.</a:t>
            </a:r>
            <a:r>
              <a:rPr lang="zh-CN" sz="2800" b="1" dirty="0">
                <a:effectLst/>
                <a:latin typeface="KaiTi" panose="02010609060101010101" pitchFamily="49" charset="-122"/>
                <a:ea typeface="KaiTi" panose="02010609060101010101" pitchFamily="49" charset="-122"/>
                <a:cs typeface="微软雅黑" panose="020B0503020204020204" pitchFamily="34" charset="-122"/>
              </a:rPr>
              <a:t>不太可能 </a:t>
            </a:r>
            <a:endParaRPr lang="en-US" sz="2800" dirty="0">
              <a:latin typeface="KaiTi" panose="02010609060101010101" pitchFamily="49" charset="-122"/>
              <a:ea typeface="KaiTi"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23611"/>
            <a:ext cx="6096000" cy="584775"/>
          </a:xfrm>
          <a:prstGeom prst="rect">
            <a:avLst/>
          </a:prstGeom>
          <a:noFill/>
        </p:spPr>
        <p:txBody>
          <a:bodyPr wrap="square">
            <a:spAutoFit/>
          </a:bodyPr>
          <a:lstStyle/>
          <a:p>
            <a:pPr lvl="1"/>
            <a:r>
              <a:rPr lang="zh-CN" altLang="en-US" sz="3200" b="1" dirty="0">
                <a:latin typeface="微软雅黑" panose="020B0503020204020204" pitchFamily="34" charset="-122"/>
                <a:ea typeface="微软雅黑" panose="020B0503020204020204" pitchFamily="34" charset="-122"/>
              </a:rPr>
              <a:t>反驳方式</a:t>
            </a:r>
            <a:r>
              <a:rPr lang="en-US" altLang="zh-CN" sz="3200" b="1" dirty="0">
                <a:latin typeface="微软雅黑" panose="020B0503020204020204" pitchFamily="34" charset="-122"/>
                <a:ea typeface="微软雅黑" panose="020B0503020204020204" pitchFamily="34" charset="-122"/>
              </a:rPr>
              <a:t>-4</a:t>
            </a:r>
            <a:endParaRPr lang="zh-CN" altLang="zh-CN" sz="1800" dirty="0">
              <a:latin typeface="微软雅黑" panose="020B0503020204020204" pitchFamily="34" charset="-122"/>
              <a:ea typeface="微软雅黑" panose="020B0503020204020204" pitchFamily="34" charset="-122"/>
            </a:endParaRPr>
          </a:p>
        </p:txBody>
      </p:sp>
      <p:sp>
        <p:nvSpPr>
          <p:cNvPr id="4" name="TextBox 3"/>
          <p:cNvSpPr txBox="1"/>
          <p:nvPr/>
        </p:nvSpPr>
        <p:spPr>
          <a:xfrm>
            <a:off x="722026" y="1642203"/>
            <a:ext cx="10747948" cy="3646170"/>
          </a:xfrm>
          <a:prstGeom prst="rect">
            <a:avLst/>
          </a:prstGeom>
          <a:noFill/>
        </p:spPr>
        <p:txBody>
          <a:bodyPr wrap="square">
            <a:spAutoFit/>
          </a:bodyPr>
          <a:lstStyle/>
          <a:p>
            <a:pPr algn="just">
              <a:lnSpc>
                <a:spcPct val="150000"/>
              </a:lnSpc>
            </a:pPr>
            <a:r>
              <a:rPr lang="en-US" sz="2200" kern="100" dirty="0">
                <a:solidFill>
                  <a:srgbClr val="000000"/>
                </a:solidFill>
                <a:effectLst/>
                <a:uFill>
                  <a:solidFill>
                    <a:srgbClr val="000000"/>
                  </a:solidFill>
                </a:uFill>
                <a:latin typeface="+mn-lt"/>
                <a:ea typeface="Arial Unicode MS" panose="020B0604020202020204" pitchFamily="34" charset="-128"/>
                <a:cs typeface="+mn-lt"/>
              </a:rPr>
              <a:t>Many people find their rewards unfair, especially when comparing these super salaries with those of top surgeons or research scientists, or even leading politicians who have the responsibility of governing the country. </a:t>
            </a:r>
            <a:r>
              <a:rPr lang="en-US" sz="2200" b="1" u="sng" kern="100" dirty="0">
                <a:solidFill>
                  <a:srgbClr val="FF0000"/>
                </a:solidFill>
                <a:effectLst/>
                <a:latin typeface="Arial Bold" panose="020B0604020202090204" charset="0"/>
                <a:ea typeface="KaiTi" panose="02010609060101010101" pitchFamily="49" charset="-122"/>
                <a:cs typeface="Arial Bold" panose="020B0604020202090204" charset="0"/>
              </a:rPr>
              <a:t>However, sports salaries are not determined by considering the contribution to society a person makes, or the level of responsibility he or she holds. Instead, they reflect the public popularity of sports in general and the level of public support that successful stars can generate. So the notion of ‘fairness’ is not the issue.</a:t>
            </a:r>
            <a:endParaRPr lang="en-US" sz="2200" b="1" u="sng" kern="100" dirty="0">
              <a:solidFill>
                <a:srgbClr val="FF0000"/>
              </a:solidFill>
              <a:effectLst/>
              <a:latin typeface="Arial Bold" panose="020B0604020202090204" charset="0"/>
              <a:ea typeface="KaiTi" panose="02010609060101010101" pitchFamily="49" charset="-122"/>
              <a:cs typeface="Arial Bold" panose="020B0604020202090204" charset="0"/>
            </a:endParaRPr>
          </a:p>
        </p:txBody>
      </p:sp>
      <p:sp>
        <p:nvSpPr>
          <p:cNvPr id="6" name="TextBox 5"/>
          <p:cNvSpPr txBox="1"/>
          <p:nvPr/>
        </p:nvSpPr>
        <p:spPr>
          <a:xfrm>
            <a:off x="442209" y="1054885"/>
            <a:ext cx="6100996" cy="523220"/>
          </a:xfrm>
          <a:prstGeom prst="rect">
            <a:avLst/>
          </a:prstGeom>
          <a:noFill/>
        </p:spPr>
        <p:txBody>
          <a:bodyPr wrap="square">
            <a:spAutoFit/>
          </a:bodyPr>
          <a:lstStyle/>
          <a:p>
            <a:pPr algn="l"/>
            <a:r>
              <a:rPr lang="en-US" sz="2800" b="1" kern="100" dirty="0">
                <a:solidFill>
                  <a:srgbClr val="000000"/>
                </a:solidFill>
                <a:effectLst/>
                <a:uFill>
                  <a:solidFill>
                    <a:srgbClr val="000000"/>
                  </a:solidFill>
                </a:uFill>
                <a:latin typeface="KaiTi" panose="02010609060101010101" pitchFamily="49" charset="-122"/>
                <a:ea typeface="KaiTi" panose="02010609060101010101" pitchFamily="49" charset="-122"/>
                <a:cs typeface="微软雅黑" panose="020B0503020204020204" pitchFamily="34" charset="-122"/>
              </a:rPr>
              <a:t>d. </a:t>
            </a:r>
            <a:r>
              <a:rPr lang="zh-CN" sz="2800" b="1" kern="100" dirty="0">
                <a:solidFill>
                  <a:srgbClr val="000000"/>
                </a:solidFill>
                <a:effectLst/>
                <a:uFill>
                  <a:solidFill>
                    <a:srgbClr val="000000"/>
                  </a:solidFill>
                </a:uFill>
                <a:latin typeface="KaiTi" panose="02010609060101010101" pitchFamily="49" charset="-122"/>
                <a:ea typeface="KaiTi" panose="02010609060101010101" pitchFamily="49" charset="-122"/>
                <a:cs typeface="微软雅黑" panose="020B0503020204020204" pitchFamily="34" charset="-122"/>
              </a:rPr>
              <a:t>本质</a:t>
            </a:r>
            <a:r>
              <a:rPr lang="en-US" sz="2800" b="1" kern="100" dirty="0">
                <a:solidFill>
                  <a:srgbClr val="000000"/>
                </a:solidFill>
                <a:effectLst/>
                <a:uFill>
                  <a:solidFill>
                    <a:srgbClr val="000000"/>
                  </a:solidFill>
                </a:uFill>
                <a:latin typeface="KaiTi" panose="02010609060101010101" pitchFamily="49" charset="-122"/>
                <a:ea typeface="KaiTi" panose="02010609060101010101" pitchFamily="49" charset="-122"/>
                <a:cs typeface="微软雅黑" panose="020B0503020204020204" pitchFamily="34" charset="-122"/>
              </a:rPr>
              <a:t>/</a:t>
            </a:r>
            <a:r>
              <a:rPr lang="zh-CN" sz="2800" b="1" kern="100" dirty="0">
                <a:solidFill>
                  <a:srgbClr val="000000"/>
                </a:solidFill>
                <a:effectLst/>
                <a:uFill>
                  <a:solidFill>
                    <a:srgbClr val="000000"/>
                  </a:solidFill>
                </a:uFill>
                <a:latin typeface="KaiTi" panose="02010609060101010101" pitchFamily="49" charset="-122"/>
                <a:ea typeface="KaiTi" panose="02010609060101010101" pitchFamily="49" charset="-122"/>
                <a:cs typeface="微软雅黑" panose="020B0503020204020204" pitchFamily="34" charset="-122"/>
              </a:rPr>
              <a:t>概念被弄错或者被忽略</a:t>
            </a:r>
            <a:endParaRPr lang="en-US" sz="2800" b="1" kern="100" dirty="0">
              <a:solidFill>
                <a:srgbClr val="000000"/>
              </a:solidFill>
              <a:effectLst/>
              <a:uFill>
                <a:solidFill>
                  <a:srgbClr val="000000"/>
                </a:solidFill>
              </a:uFill>
              <a:latin typeface="KaiTi" panose="02010609060101010101" pitchFamily="49" charset="-122"/>
              <a:ea typeface="KaiTi" panose="02010609060101010101" pitchFamily="49" charset="-122"/>
              <a:cs typeface="Arial Unicode MS" panose="020B0604020202020204"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2341" y="933696"/>
            <a:ext cx="11707318" cy="2584450"/>
          </a:xfrm>
          <a:prstGeom prst="rect">
            <a:avLst/>
          </a:prstGeom>
          <a:noFill/>
        </p:spPr>
        <p:txBody>
          <a:bodyPr wrap="square">
            <a:spAutoFit/>
          </a:bodyPr>
          <a:lstStyle/>
          <a:p>
            <a:pPr algn="just">
              <a:lnSpc>
                <a:spcPct val="150000"/>
              </a:lnSpc>
            </a:pPr>
            <a:r>
              <a:rPr lang="en-US" altLang="zh-CN" sz="3600" b="1" kern="100" dirty="0">
                <a:solidFill>
                  <a:srgbClr val="000000"/>
                </a:solidFill>
                <a:latin typeface="Comic Sans MS" panose="030F0902030302020204" pitchFamily="66" charset="0"/>
                <a:ea typeface="微软雅黑" panose="020B0503020204020204" pitchFamily="34" charset="-122"/>
                <a:cs typeface="微软雅黑" panose="020B0503020204020204" pitchFamily="34" charset="-122"/>
              </a:rPr>
              <a:t>Homework</a:t>
            </a:r>
            <a:endParaRPr lang="en-US" altLang="zh-CN" sz="3600" b="1" kern="100" dirty="0">
              <a:solidFill>
                <a:srgbClr val="000000"/>
              </a:solidFill>
              <a:latin typeface="Comic Sans MS" panose="030F0902030302020204" pitchFamily="66" charset="0"/>
              <a:ea typeface="微软雅黑" panose="020B0503020204020204" pitchFamily="34" charset="-122"/>
              <a:cs typeface="微软雅黑" panose="020B0503020204020204" pitchFamily="34" charset="-122"/>
            </a:endParaRPr>
          </a:p>
          <a:p>
            <a:pPr algn="just">
              <a:lnSpc>
                <a:spcPct val="150000"/>
              </a:lnSpc>
            </a:pPr>
            <a:r>
              <a:rPr lang="zh-CN" sz="1800" b="1" kern="100" dirty="0">
                <a:solidFill>
                  <a:srgbClr val="000000"/>
                </a:solidFill>
                <a:effectLst/>
                <a:latin typeface="KaiTi" panose="02010609060101010101" pitchFamily="49" charset="-122"/>
                <a:ea typeface="KaiTi" panose="02010609060101010101" pitchFamily="49" charset="-122"/>
                <a:cs typeface="微软雅黑" panose="020B0503020204020204" pitchFamily="34" charset="-122"/>
              </a:rPr>
              <a:t>利弊型文章全文写作</a:t>
            </a:r>
            <a:endParaRPr lang="en-US" sz="1400" kern="100" dirty="0">
              <a:effectLst/>
              <a:latin typeface="KaiTi" panose="02010609060101010101" pitchFamily="49" charset="-122"/>
              <a:ea typeface="KaiTi" panose="02010609060101010101" pitchFamily="49" charset="-122"/>
              <a:cs typeface="Times New Roman" panose="02020503050405090304" pitchFamily="18" charset="0"/>
            </a:endParaRPr>
          </a:p>
          <a:p>
            <a:pPr marL="0" indent="0" algn="just">
              <a:lnSpc>
                <a:spcPct val="150000"/>
              </a:lnSpc>
              <a:buNone/>
            </a:pPr>
            <a:r>
              <a:rPr lang="en-US" sz="1800" kern="100" dirty="0">
                <a:solidFill>
                  <a:srgbClr val="000000"/>
                </a:solidFill>
                <a:effectLst/>
                <a:latin typeface="KaiTi" panose="02010609060101010101" pitchFamily="49" charset="-122"/>
                <a:ea typeface="KaiTi" panose="02010609060101010101" pitchFamily="49" charset="-122"/>
                <a:cs typeface="微软雅黑" panose="020B0503020204020204" pitchFamily="34" charset="-122"/>
              </a:rPr>
              <a:t>2019.08.17 </a:t>
            </a:r>
            <a:r>
              <a:rPr lang="zh-CN" sz="1800" kern="100" dirty="0">
                <a:solidFill>
                  <a:srgbClr val="000000"/>
                </a:solidFill>
                <a:effectLst/>
                <a:latin typeface="KaiTi" panose="02010609060101010101" pitchFamily="49" charset="-122"/>
                <a:ea typeface="KaiTi" panose="02010609060101010101" pitchFamily="49" charset="-122"/>
                <a:cs typeface="微软雅黑" panose="020B0503020204020204" pitchFamily="34" charset="-122"/>
              </a:rPr>
              <a:t>科技</a:t>
            </a:r>
            <a:r>
              <a:rPr lang="en-US" sz="1800" kern="100" dirty="0">
                <a:solidFill>
                  <a:srgbClr val="000000"/>
                </a:solidFill>
                <a:effectLst/>
                <a:latin typeface="KaiTi" panose="02010609060101010101" pitchFamily="49" charset="-122"/>
                <a:ea typeface="KaiTi" panose="02010609060101010101" pitchFamily="49" charset="-122"/>
                <a:cs typeface="微软雅黑" panose="020B0503020204020204" pitchFamily="34" charset="-122"/>
              </a:rPr>
              <a:t>/</a:t>
            </a:r>
            <a:r>
              <a:rPr lang="zh-CN" sz="1800" kern="100" dirty="0">
                <a:solidFill>
                  <a:srgbClr val="000000"/>
                </a:solidFill>
                <a:effectLst/>
                <a:latin typeface="KaiTi" panose="02010609060101010101" pitchFamily="49" charset="-122"/>
                <a:ea typeface="KaiTi" panose="02010609060101010101" pitchFamily="49" charset="-122"/>
                <a:cs typeface="微软雅黑" panose="020B0503020204020204" pitchFamily="34" charset="-122"/>
              </a:rPr>
              <a:t>利弊型</a:t>
            </a:r>
            <a:endParaRPr lang="en-US" sz="1400" kern="100" dirty="0">
              <a:effectLst/>
              <a:latin typeface="KaiTi" panose="02010609060101010101" pitchFamily="49" charset="-122"/>
              <a:ea typeface="KaiTi" panose="02010609060101010101" pitchFamily="49" charset="-122"/>
              <a:cs typeface="Times New Roman" panose="02020503050405090304" pitchFamily="18" charset="0"/>
            </a:endParaRPr>
          </a:p>
          <a:p>
            <a:pPr algn="just">
              <a:lnSpc>
                <a:spcPct val="150000"/>
              </a:lnSpc>
            </a:pPr>
            <a:r>
              <a:rPr lang="en-US" sz="1800" kern="100" dirty="0">
                <a:solidFill>
                  <a:srgbClr val="000000"/>
                </a:solidFill>
                <a:effectLst/>
                <a:latin typeface="Comic Sans MS" panose="030F0902030302020204" pitchFamily="66" charset="0"/>
                <a:ea typeface="宋体" pitchFamily="2" charset="-122"/>
                <a:cs typeface="微软雅黑" panose="020B0503020204020204" pitchFamily="34" charset="-122"/>
              </a:rPr>
              <a:t>More and more parents are allowing their children to play on computers and tablets as they think that children should learn technology skills. Do the advantages of this development </a:t>
            </a:r>
            <a:r>
              <a:rPr lang="en-US" sz="1800" kern="100" dirty="0">
                <a:solidFill>
                  <a:srgbClr val="FF0000"/>
                </a:solidFill>
                <a:effectLst/>
                <a:latin typeface="Comic Sans MS" panose="030F0902030302020204" pitchFamily="66" charset="0"/>
                <a:ea typeface="宋体" pitchFamily="2" charset="-122"/>
                <a:cs typeface="微软雅黑" panose="020B0503020204020204" pitchFamily="34" charset="-122"/>
              </a:rPr>
              <a:t>outweigh</a:t>
            </a:r>
            <a:r>
              <a:rPr lang="en-US" sz="1800" kern="100" dirty="0">
                <a:solidFill>
                  <a:srgbClr val="000000"/>
                </a:solidFill>
                <a:effectLst/>
                <a:latin typeface="Comic Sans MS" panose="030F0902030302020204" pitchFamily="66" charset="0"/>
                <a:ea typeface="宋体" pitchFamily="2" charset="-122"/>
                <a:cs typeface="微软雅黑" panose="020B0503020204020204" pitchFamily="34" charset="-122"/>
              </a:rPr>
              <a:t> the disadvantages?</a:t>
            </a:r>
            <a:endParaRPr lang="en-US" sz="1400" kern="100" dirty="0">
              <a:effectLst/>
              <a:latin typeface="Comic Sans MS" panose="030F0902030302020204" pitchFamily="66" charset="0"/>
              <a:ea typeface="宋体" pitchFamily="2" charset="-122"/>
              <a:cs typeface="Times New Roman" panose="0202050305040509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nvSpPr>
        <p:spPr>
          <a:xfrm>
            <a:off x="3932555" y="1918970"/>
            <a:ext cx="5615940" cy="48164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lgn="l">
              <a:lnSpc>
                <a:spcPct val="150000"/>
              </a:lnSpc>
              <a:buClr>
                <a:srgbClr val="C00000"/>
              </a:buClr>
              <a:buFont typeface="微软雅黑" panose="020B0503020204020204" pitchFamily="34" charset="-122"/>
              <a:buChar char="￮"/>
            </a:pPr>
            <a:r>
              <a:rPr lang="en-US" altLang="zh-CN" dirty="0">
                <a:solidFill>
                  <a:schemeClr val="tx1"/>
                </a:solidFill>
                <a:latin typeface="微软雅黑" charset="0"/>
                <a:ea typeface="微软雅黑" charset="0"/>
                <a:cs typeface="微软雅黑" charset="0"/>
              </a:rPr>
              <a:t>1. Review-</a:t>
            </a:r>
            <a:r>
              <a:rPr lang="zh-CN" altLang="en-US" dirty="0">
                <a:solidFill>
                  <a:schemeClr val="tx1"/>
                </a:solidFill>
                <a:latin typeface="微软雅黑" charset="0"/>
                <a:ea typeface="微软雅黑" charset="0"/>
                <a:cs typeface="微软雅黑" charset="0"/>
              </a:rPr>
              <a:t>大作文</a:t>
            </a:r>
            <a:r>
              <a:rPr lang="zh-CN" altLang="en-US" dirty="0">
                <a:solidFill>
                  <a:schemeClr val="tx1"/>
                </a:solidFill>
                <a:latin typeface="微软雅黑" charset="0"/>
                <a:ea typeface="微软雅黑" charset="0"/>
                <a:cs typeface="微软雅黑" charset="0"/>
              </a:rPr>
              <a:t>题型</a:t>
            </a:r>
            <a:endParaRPr lang="zh-CN" altLang="en-US" dirty="0">
              <a:solidFill>
                <a:schemeClr val="tx1"/>
              </a:solidFill>
              <a:latin typeface="微软雅黑" charset="0"/>
              <a:ea typeface="微软雅黑" charset="0"/>
              <a:cs typeface="微软雅黑" charset="0"/>
            </a:endParaRPr>
          </a:p>
          <a:p>
            <a:pPr algn="l">
              <a:lnSpc>
                <a:spcPct val="150000"/>
              </a:lnSpc>
              <a:buClr>
                <a:srgbClr val="C00000"/>
              </a:buClr>
              <a:buFont typeface="微软雅黑" panose="020B0503020204020204" pitchFamily="34" charset="-122"/>
              <a:buChar char="￮"/>
            </a:pPr>
            <a:r>
              <a:rPr lang="en-US" altLang="zh-CN" dirty="0">
                <a:solidFill>
                  <a:srgbClr val="FF0000"/>
                </a:solidFill>
                <a:latin typeface="微软雅黑" charset="0"/>
                <a:ea typeface="微软雅黑" charset="0"/>
                <a:cs typeface="微软雅黑" charset="0"/>
              </a:rPr>
              <a:t>2. </a:t>
            </a:r>
            <a:r>
              <a:rPr lang="zh-CN" altLang="en-US" dirty="0">
                <a:solidFill>
                  <a:srgbClr val="FF0000"/>
                </a:solidFill>
                <a:latin typeface="微软雅黑" charset="0"/>
                <a:ea typeface="微软雅黑" charset="0"/>
                <a:cs typeface="微软雅黑" charset="0"/>
              </a:rPr>
              <a:t>权衡利弊型审题</a:t>
            </a:r>
            <a:endParaRPr lang="en-US" altLang="zh-CN" dirty="0">
              <a:solidFill>
                <a:srgbClr val="FF0000"/>
              </a:solidFill>
              <a:latin typeface="微软雅黑" charset="0"/>
              <a:ea typeface="微软雅黑" charset="0"/>
              <a:cs typeface="微软雅黑" charset="0"/>
            </a:endParaRPr>
          </a:p>
          <a:p>
            <a:pPr algn="l">
              <a:lnSpc>
                <a:spcPct val="150000"/>
              </a:lnSpc>
              <a:buClr>
                <a:srgbClr val="C00000"/>
              </a:buClr>
              <a:buFont typeface="微软雅黑" panose="020B0503020204020204" pitchFamily="34" charset="-122"/>
              <a:buChar char="￮"/>
            </a:pPr>
            <a:r>
              <a:rPr lang="en-US" altLang="zh-CN" dirty="0">
                <a:solidFill>
                  <a:schemeClr val="tx1"/>
                </a:solidFill>
                <a:latin typeface="微软雅黑" charset="0"/>
                <a:ea typeface="微软雅黑" charset="0"/>
                <a:cs typeface="微软雅黑" charset="0"/>
              </a:rPr>
              <a:t>3. </a:t>
            </a:r>
            <a:r>
              <a:rPr lang="zh-CN" altLang="en-US" dirty="0">
                <a:latin typeface="微软雅黑" charset="0"/>
                <a:ea typeface="微软雅黑" charset="0"/>
                <a:cs typeface="微软雅黑" charset="0"/>
                <a:sym typeface="+mn-ea"/>
              </a:rPr>
              <a:t>权衡利弊型文章框架</a:t>
            </a:r>
            <a:endParaRPr lang="en-US" altLang="zh-CN" dirty="0">
              <a:solidFill>
                <a:schemeClr val="tx1"/>
              </a:solidFill>
              <a:latin typeface="微软雅黑" charset="0"/>
              <a:ea typeface="微软雅黑" charset="0"/>
              <a:cs typeface="微软雅黑" charset="0"/>
            </a:endParaRPr>
          </a:p>
          <a:p>
            <a:pPr algn="l">
              <a:lnSpc>
                <a:spcPct val="150000"/>
              </a:lnSpc>
              <a:buClr>
                <a:srgbClr val="C00000"/>
              </a:buClr>
              <a:buFont typeface="微软雅黑" panose="020B0503020204020204" pitchFamily="34" charset="-122"/>
              <a:buChar char="￮"/>
            </a:pPr>
            <a:r>
              <a:rPr lang="en-US" altLang="zh-CN" dirty="0">
                <a:latin typeface="微软雅黑" charset="0"/>
                <a:ea typeface="微软雅黑" charset="0"/>
                <a:cs typeface="微软雅黑" charset="0"/>
              </a:rPr>
              <a:t>4.</a:t>
            </a:r>
            <a:r>
              <a:rPr lang="en-US" altLang="zh-CN" dirty="0">
                <a:solidFill>
                  <a:schemeClr val="tx1"/>
                </a:solidFill>
                <a:latin typeface="微软雅黑" charset="0"/>
                <a:ea typeface="微软雅黑" charset="0"/>
                <a:cs typeface="微软雅黑" charset="0"/>
              </a:rPr>
              <a:t> </a:t>
            </a:r>
            <a:r>
              <a:rPr lang="zh-CN" altLang="en-US" dirty="0">
                <a:latin typeface="微软雅黑" charset="0"/>
                <a:ea typeface="微软雅黑" charset="0"/>
                <a:cs typeface="微软雅黑" charset="0"/>
                <a:sym typeface="+mn-ea"/>
              </a:rPr>
              <a:t>权衡利弊型</a:t>
            </a:r>
            <a:r>
              <a:rPr lang="zh-CN" altLang="en-US" dirty="0">
                <a:solidFill>
                  <a:schemeClr val="tx1"/>
                </a:solidFill>
                <a:latin typeface="微软雅黑" charset="0"/>
                <a:ea typeface="微软雅黑" charset="0"/>
                <a:cs typeface="微软雅黑" charset="0"/>
              </a:rPr>
              <a:t>范文解析</a:t>
            </a:r>
            <a:endParaRPr lang="en-US" altLang="zh-CN" dirty="0">
              <a:solidFill>
                <a:schemeClr val="tx1"/>
              </a:solidFill>
              <a:latin typeface="微软雅黑" charset="0"/>
              <a:ea typeface="微软雅黑" charset="0"/>
              <a:cs typeface="微软雅黑" charset="0"/>
            </a:endParaRPr>
          </a:p>
          <a:p>
            <a:pPr algn="l">
              <a:lnSpc>
                <a:spcPct val="150000"/>
              </a:lnSpc>
              <a:buClr>
                <a:srgbClr val="C00000"/>
              </a:buClr>
              <a:buFont typeface="微软雅黑" panose="020B0503020204020204" pitchFamily="34" charset="-122"/>
              <a:buChar char="￮"/>
            </a:pPr>
            <a:r>
              <a:rPr lang="en-US" altLang="zh-CN" dirty="0">
                <a:latin typeface="微软雅黑" charset="0"/>
                <a:ea typeface="微软雅黑" charset="0"/>
                <a:cs typeface="微软雅黑" charset="0"/>
              </a:rPr>
              <a:t>5.</a:t>
            </a:r>
            <a:r>
              <a:rPr lang="en-US" altLang="zh-CN" dirty="0">
                <a:solidFill>
                  <a:schemeClr val="tx1"/>
                </a:solidFill>
                <a:latin typeface="微软雅黑" charset="0"/>
                <a:ea typeface="微软雅黑" charset="0"/>
                <a:cs typeface="微软雅黑" charset="0"/>
              </a:rPr>
              <a:t> </a:t>
            </a:r>
            <a:r>
              <a:rPr lang="zh-CN" altLang="en-US" dirty="0">
                <a:latin typeface="微软雅黑" charset="0"/>
                <a:ea typeface="微软雅黑" charset="0"/>
                <a:cs typeface="微软雅黑" charset="0"/>
                <a:sym typeface="+mn-ea"/>
              </a:rPr>
              <a:t>权衡利弊型真题练习</a:t>
            </a:r>
            <a:endParaRPr lang="zh-CN" altLang="en-US" dirty="0">
              <a:solidFill>
                <a:schemeClr val="tx1"/>
              </a:solidFill>
              <a:latin typeface="微软雅黑" charset="0"/>
              <a:ea typeface="微软雅黑" charset="0"/>
              <a:cs typeface="微软雅黑" charset="0"/>
            </a:endParaRPr>
          </a:p>
          <a:p>
            <a:pPr algn="l">
              <a:lnSpc>
                <a:spcPct val="150000"/>
              </a:lnSpc>
              <a:buClr>
                <a:srgbClr val="C00000"/>
              </a:buClr>
              <a:buFont typeface="微软雅黑" panose="020B0503020204020204" pitchFamily="34" charset="-122"/>
              <a:buChar char="￮"/>
            </a:pPr>
            <a:r>
              <a:rPr lang="en-US" altLang="zh-CN" dirty="0">
                <a:solidFill>
                  <a:schemeClr val="tx1"/>
                </a:solidFill>
                <a:latin typeface="微软雅黑" charset="0"/>
                <a:ea typeface="微软雅黑" charset="0"/>
                <a:cs typeface="微软雅黑" charset="0"/>
              </a:rPr>
              <a:t>6. </a:t>
            </a:r>
            <a:r>
              <a:rPr lang="zh-CN" altLang="en-US" dirty="0">
                <a:latin typeface="微软雅黑" charset="0"/>
                <a:ea typeface="微软雅黑" charset="0"/>
                <a:cs typeface="微软雅黑" charset="0"/>
                <a:sym typeface="+mn-ea"/>
              </a:rPr>
              <a:t>权衡利弊型</a:t>
            </a:r>
            <a:r>
              <a:rPr lang="zh-CN" altLang="en-US" dirty="0">
                <a:solidFill>
                  <a:schemeClr val="tx1"/>
                </a:solidFill>
                <a:latin typeface="微软雅黑" charset="0"/>
                <a:ea typeface="微软雅黑" charset="0"/>
                <a:cs typeface="微软雅黑" charset="0"/>
              </a:rPr>
              <a:t>反驳</a:t>
            </a:r>
            <a:r>
              <a:rPr lang="zh-CN" altLang="en-US" dirty="0">
                <a:solidFill>
                  <a:schemeClr val="tx1"/>
                </a:solidFill>
                <a:latin typeface="微软雅黑" charset="0"/>
                <a:ea typeface="微软雅黑" charset="0"/>
                <a:cs typeface="微软雅黑" charset="0"/>
              </a:rPr>
              <a:t>方式</a:t>
            </a:r>
            <a:endParaRPr lang="zh-CN" altLang="en-US" dirty="0">
              <a:solidFill>
                <a:schemeClr val="tx1"/>
              </a:solidFill>
              <a:latin typeface="微软雅黑" charset="0"/>
              <a:ea typeface="微软雅黑" charset="0"/>
              <a:cs typeface="微软雅黑" charset="0"/>
            </a:endParaRPr>
          </a:p>
        </p:txBody>
      </p:sp>
      <p:sp>
        <p:nvSpPr>
          <p:cNvPr id="5" name="标题 1"/>
          <p:cNvSpPr>
            <a:spLocks noGrp="1"/>
          </p:cNvSpPr>
          <p:nvPr/>
        </p:nvSpPr>
        <p:spPr>
          <a:xfrm>
            <a:off x="507492" y="452819"/>
            <a:ext cx="10591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600" dirty="0">
                <a:latin typeface="微软雅黑" charset="0"/>
                <a:ea typeface="微软雅黑" charset="0"/>
                <a:cs typeface="Times New Roman" panose="02020503050405090304" pitchFamily="18" charset="0"/>
                <a:sym typeface="+mn-ea"/>
              </a:rPr>
              <a:t>IELTS WRITING  </a:t>
            </a:r>
            <a:br>
              <a:rPr lang="en-US" altLang="zh-CN" sz="3600" dirty="0">
                <a:latin typeface="微软雅黑" charset="0"/>
                <a:ea typeface="微软雅黑" charset="0"/>
                <a:cs typeface="Times New Roman" panose="02020503050405090304" pitchFamily="18" charset="0"/>
                <a:sym typeface="+mn-ea"/>
              </a:rPr>
            </a:br>
            <a:r>
              <a:rPr lang="en-US" altLang="zh-CN" sz="3600" dirty="0">
                <a:latin typeface="微软雅黑" charset="0"/>
                <a:ea typeface="微软雅黑" charset="0"/>
                <a:cs typeface="Times New Roman" panose="02020503050405090304" pitchFamily="18" charset="0"/>
              </a:rPr>
              <a:t>LESSON 6</a:t>
            </a:r>
            <a:endParaRPr lang="en-US" altLang="zh-CN" sz="3600" dirty="0">
              <a:latin typeface="微软雅黑" charset="0"/>
              <a:ea typeface="微软雅黑" charset="0"/>
              <a:cs typeface="Times New Roman" panose="0202050305040509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496291" y="2892829"/>
            <a:ext cx="9487745" cy="2015067"/>
            <a:chOff x="1122218" y="2169622"/>
            <a:chExt cx="7115809" cy="1511300"/>
          </a:xfrm>
        </p:grpSpPr>
        <p:pic>
          <p:nvPicPr>
            <p:cNvPr id="3" name="object 3"/>
            <p:cNvPicPr/>
            <p:nvPr/>
          </p:nvPicPr>
          <p:blipFill>
            <a:blip r:embed="rId1" cstate="print"/>
            <a:stretch>
              <a:fillRect/>
            </a:stretch>
          </p:blipFill>
          <p:spPr>
            <a:xfrm>
              <a:off x="1353307" y="2687945"/>
              <a:ext cx="6574393" cy="890978"/>
            </a:xfrm>
            <a:prstGeom prst="rect">
              <a:avLst/>
            </a:prstGeom>
          </p:spPr>
        </p:pic>
        <p:pic>
          <p:nvPicPr>
            <p:cNvPr id="4" name="object 4"/>
            <p:cNvPicPr/>
            <p:nvPr/>
          </p:nvPicPr>
          <p:blipFill>
            <a:blip r:embed="rId2" cstate="print"/>
            <a:stretch>
              <a:fillRect/>
            </a:stretch>
          </p:blipFill>
          <p:spPr>
            <a:xfrm>
              <a:off x="2726574" y="3275215"/>
              <a:ext cx="1242752" cy="145472"/>
            </a:xfrm>
            <a:prstGeom prst="rect">
              <a:avLst/>
            </a:prstGeom>
          </p:spPr>
        </p:pic>
        <p:sp>
          <p:nvSpPr>
            <p:cNvPr id="5" name="object 5"/>
            <p:cNvSpPr/>
            <p:nvPr/>
          </p:nvSpPr>
          <p:spPr>
            <a:xfrm>
              <a:off x="2771800" y="3327834"/>
              <a:ext cx="1152525" cy="0"/>
            </a:xfrm>
            <a:custGeom>
              <a:avLst/>
              <a:gdLst/>
              <a:ahLst/>
              <a:cxnLst/>
              <a:rect l="l" t="t" r="r" b="b"/>
              <a:pathLst>
                <a:path w="1152525">
                  <a:moveTo>
                    <a:pt x="0" y="0"/>
                  </a:moveTo>
                  <a:lnTo>
                    <a:pt x="1152127" y="0"/>
                  </a:lnTo>
                </a:path>
              </a:pathLst>
            </a:custGeom>
            <a:ln w="57149">
              <a:solidFill>
                <a:srgbClr val="FF2600"/>
              </a:solidFill>
            </a:ln>
          </p:spPr>
          <p:txBody>
            <a:bodyPr wrap="square" lIns="0" tIns="0" rIns="0" bIns="0" rtlCol="0"/>
            <a:lstStyle/>
            <a:p>
              <a:endParaRPr sz="2400"/>
            </a:p>
          </p:txBody>
        </p:sp>
        <p:pic>
          <p:nvPicPr>
            <p:cNvPr id="6" name="object 6"/>
            <p:cNvPicPr/>
            <p:nvPr/>
          </p:nvPicPr>
          <p:blipFill>
            <a:blip r:embed="rId3" cstate="print"/>
            <a:stretch>
              <a:fillRect/>
            </a:stretch>
          </p:blipFill>
          <p:spPr>
            <a:xfrm>
              <a:off x="2510443" y="3491346"/>
              <a:ext cx="1458883" cy="145472"/>
            </a:xfrm>
            <a:prstGeom prst="rect">
              <a:avLst/>
            </a:prstGeom>
          </p:spPr>
        </p:pic>
        <p:sp>
          <p:nvSpPr>
            <p:cNvPr id="7" name="object 7"/>
            <p:cNvSpPr/>
            <p:nvPr/>
          </p:nvSpPr>
          <p:spPr>
            <a:xfrm>
              <a:off x="2555775" y="3543858"/>
              <a:ext cx="1368425" cy="0"/>
            </a:xfrm>
            <a:custGeom>
              <a:avLst/>
              <a:gdLst/>
              <a:ahLst/>
              <a:cxnLst/>
              <a:rect l="l" t="t" r="r" b="b"/>
              <a:pathLst>
                <a:path w="1368425">
                  <a:moveTo>
                    <a:pt x="0" y="0"/>
                  </a:moveTo>
                  <a:lnTo>
                    <a:pt x="1368151" y="0"/>
                  </a:lnTo>
                </a:path>
              </a:pathLst>
            </a:custGeom>
            <a:ln w="57149">
              <a:solidFill>
                <a:srgbClr val="FF2600"/>
              </a:solidFill>
            </a:ln>
          </p:spPr>
          <p:txBody>
            <a:bodyPr wrap="square" lIns="0" tIns="0" rIns="0" bIns="0" rtlCol="0"/>
            <a:lstStyle/>
            <a:p>
              <a:endParaRPr sz="2400"/>
            </a:p>
          </p:txBody>
        </p:sp>
        <p:sp>
          <p:nvSpPr>
            <p:cNvPr id="8" name="object 8"/>
            <p:cNvSpPr/>
            <p:nvPr/>
          </p:nvSpPr>
          <p:spPr>
            <a:xfrm>
              <a:off x="1187623" y="3327834"/>
              <a:ext cx="1080135" cy="324485"/>
            </a:xfrm>
            <a:custGeom>
              <a:avLst/>
              <a:gdLst/>
              <a:ahLst/>
              <a:cxnLst/>
              <a:rect l="l" t="t" r="r" b="b"/>
              <a:pathLst>
                <a:path w="1080135" h="324485">
                  <a:moveTo>
                    <a:pt x="0" y="162017"/>
                  </a:moveTo>
                  <a:lnTo>
                    <a:pt x="16493" y="122124"/>
                  </a:lnTo>
                  <a:lnTo>
                    <a:pt x="63276" y="85852"/>
                  </a:lnTo>
                  <a:lnTo>
                    <a:pt x="136298" y="54415"/>
                  </a:lnTo>
                  <a:lnTo>
                    <a:pt x="181384" y="40889"/>
                  </a:lnTo>
                  <a:lnTo>
                    <a:pt x="231512" y="29028"/>
                  </a:lnTo>
                  <a:lnTo>
                    <a:pt x="286174" y="18982"/>
                  </a:lnTo>
                  <a:lnTo>
                    <a:pt x="344867" y="10905"/>
                  </a:lnTo>
                  <a:lnTo>
                    <a:pt x="407082" y="4948"/>
                  </a:lnTo>
                  <a:lnTo>
                    <a:pt x="472315" y="1262"/>
                  </a:lnTo>
                  <a:lnTo>
                    <a:pt x="540059" y="0"/>
                  </a:lnTo>
                  <a:lnTo>
                    <a:pt x="607803" y="1262"/>
                  </a:lnTo>
                  <a:lnTo>
                    <a:pt x="673036" y="4948"/>
                  </a:lnTo>
                  <a:lnTo>
                    <a:pt x="735252" y="10905"/>
                  </a:lnTo>
                  <a:lnTo>
                    <a:pt x="793944" y="18982"/>
                  </a:lnTo>
                  <a:lnTo>
                    <a:pt x="848607" y="29028"/>
                  </a:lnTo>
                  <a:lnTo>
                    <a:pt x="898735" y="40889"/>
                  </a:lnTo>
                  <a:lnTo>
                    <a:pt x="943820" y="54415"/>
                  </a:lnTo>
                  <a:lnTo>
                    <a:pt x="983358" y="69453"/>
                  </a:lnTo>
                  <a:lnTo>
                    <a:pt x="1043767" y="103460"/>
                  </a:lnTo>
                  <a:lnTo>
                    <a:pt x="1075911" y="141694"/>
                  </a:lnTo>
                  <a:lnTo>
                    <a:pt x="1080119" y="162017"/>
                  </a:lnTo>
                  <a:lnTo>
                    <a:pt x="1075911" y="182341"/>
                  </a:lnTo>
                  <a:lnTo>
                    <a:pt x="1043767" y="220575"/>
                  </a:lnTo>
                  <a:lnTo>
                    <a:pt x="983358" y="254582"/>
                  </a:lnTo>
                  <a:lnTo>
                    <a:pt x="943820" y="269620"/>
                  </a:lnTo>
                  <a:lnTo>
                    <a:pt x="898735" y="283146"/>
                  </a:lnTo>
                  <a:lnTo>
                    <a:pt x="848607" y="295007"/>
                  </a:lnTo>
                  <a:lnTo>
                    <a:pt x="793944" y="305052"/>
                  </a:lnTo>
                  <a:lnTo>
                    <a:pt x="735252" y="313130"/>
                  </a:lnTo>
                  <a:lnTo>
                    <a:pt x="673036" y="319087"/>
                  </a:lnTo>
                  <a:lnTo>
                    <a:pt x="607803" y="322773"/>
                  </a:lnTo>
                  <a:lnTo>
                    <a:pt x="540059" y="324035"/>
                  </a:lnTo>
                  <a:lnTo>
                    <a:pt x="472315" y="322773"/>
                  </a:lnTo>
                  <a:lnTo>
                    <a:pt x="407082" y="319087"/>
                  </a:lnTo>
                  <a:lnTo>
                    <a:pt x="344867" y="313130"/>
                  </a:lnTo>
                  <a:lnTo>
                    <a:pt x="286174" y="305052"/>
                  </a:lnTo>
                  <a:lnTo>
                    <a:pt x="231512" y="295007"/>
                  </a:lnTo>
                  <a:lnTo>
                    <a:pt x="181384" y="283146"/>
                  </a:lnTo>
                  <a:lnTo>
                    <a:pt x="136298" y="269620"/>
                  </a:lnTo>
                  <a:lnTo>
                    <a:pt x="96760" y="254582"/>
                  </a:lnTo>
                  <a:lnTo>
                    <a:pt x="36352" y="220575"/>
                  </a:lnTo>
                  <a:lnTo>
                    <a:pt x="4207" y="182341"/>
                  </a:lnTo>
                  <a:lnTo>
                    <a:pt x="0" y="162017"/>
                  </a:lnTo>
                  <a:close/>
                </a:path>
              </a:pathLst>
            </a:custGeom>
            <a:ln w="57149">
              <a:solidFill>
                <a:srgbClr val="FF2600"/>
              </a:solidFill>
            </a:ln>
          </p:spPr>
          <p:txBody>
            <a:bodyPr wrap="square" lIns="0" tIns="0" rIns="0" bIns="0" rtlCol="0"/>
            <a:lstStyle/>
            <a:p>
              <a:endParaRPr sz="2400"/>
            </a:p>
          </p:txBody>
        </p:sp>
        <p:pic>
          <p:nvPicPr>
            <p:cNvPr id="9" name="object 9"/>
            <p:cNvPicPr/>
            <p:nvPr/>
          </p:nvPicPr>
          <p:blipFill>
            <a:blip r:embed="rId4" cstate="print"/>
            <a:stretch>
              <a:fillRect/>
            </a:stretch>
          </p:blipFill>
          <p:spPr>
            <a:xfrm>
              <a:off x="1122218" y="2531225"/>
              <a:ext cx="7115694" cy="561109"/>
            </a:xfrm>
            <a:prstGeom prst="rect">
              <a:avLst/>
            </a:prstGeom>
          </p:spPr>
        </p:pic>
        <p:sp>
          <p:nvSpPr>
            <p:cNvPr id="10" name="object 10"/>
            <p:cNvSpPr/>
            <p:nvPr/>
          </p:nvSpPr>
          <p:spPr>
            <a:xfrm>
              <a:off x="1187623" y="2571750"/>
              <a:ext cx="6985000" cy="432434"/>
            </a:xfrm>
            <a:custGeom>
              <a:avLst/>
              <a:gdLst/>
              <a:ahLst/>
              <a:cxnLst/>
              <a:rect l="l" t="t" r="r" b="b"/>
              <a:pathLst>
                <a:path w="6985000" h="432435">
                  <a:moveTo>
                    <a:pt x="0" y="72008"/>
                  </a:moveTo>
                  <a:lnTo>
                    <a:pt x="5658" y="43979"/>
                  </a:lnTo>
                  <a:lnTo>
                    <a:pt x="21090" y="21090"/>
                  </a:lnTo>
                  <a:lnTo>
                    <a:pt x="43979" y="5658"/>
                  </a:lnTo>
                  <a:lnTo>
                    <a:pt x="72008" y="0"/>
                  </a:lnTo>
                  <a:lnTo>
                    <a:pt x="6912764" y="0"/>
                  </a:lnTo>
                  <a:lnTo>
                    <a:pt x="6940793" y="5658"/>
                  </a:lnTo>
                  <a:lnTo>
                    <a:pt x="6963682" y="21090"/>
                  </a:lnTo>
                  <a:lnTo>
                    <a:pt x="6979115" y="43979"/>
                  </a:lnTo>
                  <a:lnTo>
                    <a:pt x="6984774" y="72008"/>
                  </a:lnTo>
                  <a:lnTo>
                    <a:pt x="6984774" y="360038"/>
                  </a:lnTo>
                  <a:lnTo>
                    <a:pt x="6979115" y="388067"/>
                  </a:lnTo>
                  <a:lnTo>
                    <a:pt x="6963682" y="410956"/>
                  </a:lnTo>
                  <a:lnTo>
                    <a:pt x="6940793" y="426388"/>
                  </a:lnTo>
                  <a:lnTo>
                    <a:pt x="6912764" y="432047"/>
                  </a:lnTo>
                  <a:lnTo>
                    <a:pt x="72008" y="432047"/>
                  </a:lnTo>
                  <a:lnTo>
                    <a:pt x="43979" y="426388"/>
                  </a:lnTo>
                  <a:lnTo>
                    <a:pt x="21090" y="410956"/>
                  </a:lnTo>
                  <a:lnTo>
                    <a:pt x="5658" y="388067"/>
                  </a:lnTo>
                  <a:lnTo>
                    <a:pt x="0" y="360038"/>
                  </a:lnTo>
                  <a:lnTo>
                    <a:pt x="0" y="72008"/>
                  </a:lnTo>
                  <a:close/>
                </a:path>
              </a:pathLst>
            </a:custGeom>
            <a:ln w="38099">
              <a:solidFill>
                <a:srgbClr val="0433FF"/>
              </a:solidFill>
            </a:ln>
          </p:spPr>
          <p:txBody>
            <a:bodyPr wrap="square" lIns="0" tIns="0" rIns="0" bIns="0" rtlCol="0"/>
            <a:lstStyle/>
            <a:p>
              <a:endParaRPr sz="2400"/>
            </a:p>
          </p:txBody>
        </p:sp>
        <p:pic>
          <p:nvPicPr>
            <p:cNvPr id="11" name="object 11"/>
            <p:cNvPicPr/>
            <p:nvPr/>
          </p:nvPicPr>
          <p:blipFill>
            <a:blip r:embed="rId5" cstate="print"/>
            <a:stretch>
              <a:fillRect/>
            </a:stretch>
          </p:blipFill>
          <p:spPr>
            <a:xfrm>
              <a:off x="5104014" y="2169622"/>
              <a:ext cx="2896985" cy="469669"/>
            </a:xfrm>
            <a:prstGeom prst="rect">
              <a:avLst/>
            </a:prstGeom>
          </p:spPr>
        </p:pic>
        <p:pic>
          <p:nvPicPr>
            <p:cNvPr id="12" name="object 12"/>
            <p:cNvPicPr/>
            <p:nvPr/>
          </p:nvPicPr>
          <p:blipFill>
            <a:blip r:embed="rId6" cstate="print"/>
            <a:stretch>
              <a:fillRect/>
            </a:stretch>
          </p:blipFill>
          <p:spPr>
            <a:xfrm>
              <a:off x="5274425" y="2169622"/>
              <a:ext cx="2543694" cy="473825"/>
            </a:xfrm>
            <a:prstGeom prst="rect">
              <a:avLst/>
            </a:prstGeom>
          </p:spPr>
        </p:pic>
        <p:sp>
          <p:nvSpPr>
            <p:cNvPr id="13" name="object 13"/>
            <p:cNvSpPr/>
            <p:nvPr/>
          </p:nvSpPr>
          <p:spPr>
            <a:xfrm>
              <a:off x="5148063" y="2193707"/>
              <a:ext cx="2808605" cy="378460"/>
            </a:xfrm>
            <a:custGeom>
              <a:avLst/>
              <a:gdLst/>
              <a:ahLst/>
              <a:cxnLst/>
              <a:rect l="l" t="t" r="r" b="b"/>
              <a:pathLst>
                <a:path w="2808604" h="378460">
                  <a:moveTo>
                    <a:pt x="2745303" y="0"/>
                  </a:moveTo>
                  <a:lnTo>
                    <a:pt x="63008" y="0"/>
                  </a:lnTo>
                  <a:lnTo>
                    <a:pt x="38482" y="4951"/>
                  </a:lnTo>
                  <a:lnTo>
                    <a:pt x="18454" y="18455"/>
                  </a:lnTo>
                  <a:lnTo>
                    <a:pt x="4951" y="38483"/>
                  </a:lnTo>
                  <a:lnTo>
                    <a:pt x="0" y="63008"/>
                  </a:lnTo>
                  <a:lnTo>
                    <a:pt x="0" y="315034"/>
                  </a:lnTo>
                  <a:lnTo>
                    <a:pt x="4951" y="339560"/>
                  </a:lnTo>
                  <a:lnTo>
                    <a:pt x="18454" y="359587"/>
                  </a:lnTo>
                  <a:lnTo>
                    <a:pt x="38482" y="373090"/>
                  </a:lnTo>
                  <a:lnTo>
                    <a:pt x="63008" y="378042"/>
                  </a:lnTo>
                  <a:lnTo>
                    <a:pt x="2745303" y="378042"/>
                  </a:lnTo>
                  <a:lnTo>
                    <a:pt x="2769828" y="373090"/>
                  </a:lnTo>
                  <a:lnTo>
                    <a:pt x="2789856" y="359587"/>
                  </a:lnTo>
                  <a:lnTo>
                    <a:pt x="2803359" y="339560"/>
                  </a:lnTo>
                  <a:lnTo>
                    <a:pt x="2808310" y="315034"/>
                  </a:lnTo>
                  <a:lnTo>
                    <a:pt x="2808310" y="63008"/>
                  </a:lnTo>
                  <a:lnTo>
                    <a:pt x="2803359" y="38483"/>
                  </a:lnTo>
                  <a:lnTo>
                    <a:pt x="2789856" y="18455"/>
                  </a:lnTo>
                  <a:lnTo>
                    <a:pt x="2769828" y="4951"/>
                  </a:lnTo>
                  <a:lnTo>
                    <a:pt x="2745303" y="0"/>
                  </a:lnTo>
                  <a:close/>
                </a:path>
              </a:pathLst>
            </a:custGeom>
            <a:solidFill>
              <a:srgbClr val="0433FF"/>
            </a:solidFill>
          </p:spPr>
          <p:txBody>
            <a:bodyPr wrap="square" lIns="0" tIns="0" rIns="0" bIns="0" rtlCol="0"/>
            <a:lstStyle/>
            <a:p>
              <a:endParaRPr sz="2400"/>
            </a:p>
          </p:txBody>
        </p:sp>
      </p:grpSp>
      <p:sp>
        <p:nvSpPr>
          <p:cNvPr id="14" name="object 14"/>
          <p:cNvSpPr txBox="1"/>
          <p:nvPr/>
        </p:nvSpPr>
        <p:spPr>
          <a:xfrm>
            <a:off x="536356" y="1616081"/>
            <a:ext cx="9817100" cy="991870"/>
          </a:xfrm>
          <a:prstGeom prst="rect">
            <a:avLst/>
          </a:prstGeom>
        </p:spPr>
        <p:txBody>
          <a:bodyPr vert="horz" wrap="square" lIns="0" tIns="82125" rIns="0" bIns="0" rtlCol="0">
            <a:spAutoFit/>
          </a:bodyPr>
          <a:lstStyle/>
          <a:p>
            <a:pPr marL="355600" indent="-342900">
              <a:lnSpc>
                <a:spcPct val="100000"/>
              </a:lnSpc>
              <a:spcBef>
                <a:spcPts val="485"/>
              </a:spcBef>
              <a:buClr>
                <a:srgbClr val="7030A0"/>
              </a:buClr>
              <a:buSzPct val="128000"/>
              <a:buFont typeface="Wingdings" panose="05000000000000000000"/>
              <a:buChar char=""/>
              <a:tabLst>
                <a:tab pos="355600" algn="l"/>
              </a:tabLst>
            </a:pPr>
            <a:r>
              <a:rPr sz="2400" b="1" dirty="0">
                <a:latin typeface="微软雅黑"/>
                <a:cs typeface="微软雅黑"/>
              </a:rPr>
              <a:t>题型说明</a:t>
            </a:r>
            <a:r>
              <a:rPr sz="2400" b="1" dirty="0">
                <a:solidFill>
                  <a:srgbClr val="660066"/>
                </a:solidFill>
                <a:latin typeface="微软雅黑"/>
                <a:cs typeface="微软雅黑"/>
              </a:rPr>
              <a:t>：</a:t>
            </a:r>
            <a:endParaRPr sz="2400">
              <a:latin typeface="微软雅黑"/>
              <a:cs typeface="微软雅黑"/>
            </a:endParaRPr>
          </a:p>
          <a:p>
            <a:pPr marL="12700">
              <a:lnSpc>
                <a:spcPct val="100000"/>
              </a:lnSpc>
              <a:spcBef>
                <a:spcPts val="540"/>
              </a:spcBef>
              <a:tabLst>
                <a:tab pos="495300" algn="l"/>
              </a:tabLst>
            </a:pPr>
            <a:r>
              <a:rPr sz="3065" b="1" spc="40" dirty="0">
                <a:solidFill>
                  <a:srgbClr val="7030A0"/>
                </a:solidFill>
                <a:latin typeface="微软雅黑"/>
                <a:cs typeface="微软雅黑"/>
              </a:rPr>
              <a:t>	</a:t>
            </a:r>
            <a:r>
              <a:rPr sz="2400" b="1" dirty="0">
                <a:solidFill>
                  <a:srgbClr val="660066"/>
                </a:solidFill>
                <a:latin typeface="微软雅黑"/>
                <a:cs typeface="微软雅黑"/>
              </a:rPr>
              <a:t>权衡利弊型</a:t>
            </a:r>
            <a:r>
              <a:rPr sz="2400" b="1" dirty="0">
                <a:latin typeface="微软雅黑"/>
                <a:cs typeface="微软雅黑"/>
              </a:rPr>
              <a:t>：给出某现象或观点，要求讨论其</a:t>
            </a:r>
            <a:r>
              <a:rPr sz="2465" spc="-50" dirty="0">
                <a:solidFill>
                  <a:srgbClr val="0000FF"/>
                </a:solidFill>
                <a:latin typeface="微软雅黑"/>
                <a:cs typeface="微软雅黑"/>
              </a:rPr>
              <a:t>利弊</a:t>
            </a:r>
            <a:endParaRPr sz="2665">
              <a:latin typeface="微软雅黑"/>
              <a:cs typeface="微软雅黑"/>
            </a:endParaRPr>
          </a:p>
        </p:txBody>
      </p:sp>
      <p:sp>
        <p:nvSpPr>
          <p:cNvPr id="15" name="object 15"/>
          <p:cNvSpPr txBox="1">
            <a:spLocks noGrp="1"/>
          </p:cNvSpPr>
          <p:nvPr>
            <p:ph type="title"/>
          </p:nvPr>
        </p:nvSpPr>
        <p:spPr>
          <a:xfrm>
            <a:off x="440345" y="670537"/>
            <a:ext cx="6641253" cy="591185"/>
          </a:xfrm>
          <a:prstGeom prst="rect">
            <a:avLst/>
          </a:prstGeom>
        </p:spPr>
        <p:txBody>
          <a:bodyPr vert="horz" wrap="square" lIns="0" tIns="16933" rIns="0" bIns="0" rtlCol="0">
            <a:spAutoFit/>
          </a:bodyPr>
          <a:lstStyle/>
          <a:p>
            <a:pPr marL="12700">
              <a:lnSpc>
                <a:spcPct val="100000"/>
              </a:lnSpc>
              <a:spcBef>
                <a:spcPts val="100"/>
              </a:spcBef>
            </a:pPr>
            <a:r>
              <a:rPr sz="3735" b="1" spc="-100" dirty="0">
                <a:solidFill>
                  <a:srgbClr val="3C8C93"/>
                </a:solidFill>
                <a:latin typeface="微软雅黑"/>
                <a:cs typeface="微软雅黑"/>
              </a:rPr>
              <a:t>Argumentation</a:t>
            </a:r>
            <a:r>
              <a:rPr sz="3735" b="1" spc="-40" dirty="0">
                <a:solidFill>
                  <a:srgbClr val="3C8C93"/>
                </a:solidFill>
                <a:latin typeface="微软雅黑"/>
                <a:cs typeface="微软雅黑"/>
              </a:rPr>
              <a:t> </a:t>
            </a:r>
            <a:r>
              <a:rPr sz="3735" b="1" dirty="0">
                <a:solidFill>
                  <a:srgbClr val="3C8C93"/>
                </a:solidFill>
                <a:latin typeface="微软雅黑"/>
                <a:cs typeface="微软雅黑"/>
              </a:rPr>
              <a:t>—</a:t>
            </a:r>
            <a:r>
              <a:rPr sz="3735" b="1" spc="-35" dirty="0">
                <a:solidFill>
                  <a:srgbClr val="3C8C93"/>
                </a:solidFill>
                <a:latin typeface="微软雅黑"/>
                <a:cs typeface="微软雅黑"/>
              </a:rPr>
              <a:t> </a:t>
            </a:r>
            <a:r>
              <a:rPr sz="3735" b="1" dirty="0">
                <a:solidFill>
                  <a:srgbClr val="499DA4"/>
                </a:solidFill>
                <a:latin typeface="微软雅黑"/>
                <a:cs typeface="微软雅黑"/>
              </a:rPr>
              <a:t>观点论证型</a:t>
            </a:r>
            <a:endParaRPr sz="3735">
              <a:latin typeface="微软雅黑"/>
              <a:cs typeface="微软雅黑"/>
            </a:endParaRPr>
          </a:p>
        </p:txBody>
      </p:sp>
      <p:sp>
        <p:nvSpPr>
          <p:cNvPr id="16" name="object 16"/>
          <p:cNvSpPr txBox="1"/>
          <p:nvPr/>
        </p:nvSpPr>
        <p:spPr>
          <a:xfrm>
            <a:off x="8299759" y="1261803"/>
            <a:ext cx="1728047" cy="426720"/>
          </a:xfrm>
          <a:prstGeom prst="rect">
            <a:avLst/>
          </a:prstGeom>
        </p:spPr>
        <p:txBody>
          <a:bodyPr vert="horz" wrap="square" lIns="0" tIns="16933" rIns="0" bIns="0" rtlCol="0">
            <a:spAutoFit/>
          </a:bodyPr>
          <a:lstStyle/>
          <a:p>
            <a:pPr marL="12700">
              <a:lnSpc>
                <a:spcPct val="100000"/>
              </a:lnSpc>
              <a:spcBef>
                <a:spcPts val="100"/>
              </a:spcBef>
            </a:pPr>
            <a:r>
              <a:rPr sz="2665" b="1" dirty="0">
                <a:latin typeface="微软雅黑"/>
                <a:cs typeface="微软雅黑"/>
              </a:rPr>
              <a:t>（</a:t>
            </a:r>
            <a:r>
              <a:rPr sz="2665" b="1" spc="-45" dirty="0">
                <a:solidFill>
                  <a:srgbClr val="7030A0"/>
                </a:solidFill>
                <a:latin typeface="微软雅黑"/>
                <a:cs typeface="微软雅黑"/>
              </a:rPr>
              <a:t>C</a:t>
            </a:r>
            <a:r>
              <a:rPr sz="2665" b="1" spc="-35" dirty="0">
                <a:solidFill>
                  <a:srgbClr val="7030A0"/>
                </a:solidFill>
                <a:latin typeface="微软雅黑"/>
                <a:cs typeface="微软雅黑"/>
              </a:rPr>
              <a:t>1</a:t>
            </a:r>
            <a:r>
              <a:rPr sz="2665" b="1" spc="-65" dirty="0">
                <a:solidFill>
                  <a:srgbClr val="7030A0"/>
                </a:solidFill>
                <a:latin typeface="微软雅黑"/>
                <a:cs typeface="微软雅黑"/>
              </a:rPr>
              <a:t>0</a:t>
            </a:r>
            <a:r>
              <a:rPr sz="2665" b="1" spc="-90" dirty="0">
                <a:solidFill>
                  <a:srgbClr val="7030A0"/>
                </a:solidFill>
                <a:latin typeface="微软雅黑"/>
                <a:cs typeface="微软雅黑"/>
              </a:rPr>
              <a:t>T4</a:t>
            </a:r>
            <a:r>
              <a:rPr sz="2665" b="1" dirty="0">
                <a:latin typeface="微软雅黑"/>
                <a:cs typeface="微软雅黑"/>
              </a:rPr>
              <a:t>）</a:t>
            </a:r>
            <a:endParaRPr sz="2665">
              <a:latin typeface="微软雅黑"/>
              <a:cs typeface="微软雅黑"/>
            </a:endParaRPr>
          </a:p>
        </p:txBody>
      </p:sp>
      <p:sp>
        <p:nvSpPr>
          <p:cNvPr id="19" name="文本框 18"/>
          <p:cNvSpPr txBox="1"/>
          <p:nvPr/>
        </p:nvSpPr>
        <p:spPr>
          <a:xfrm>
            <a:off x="7083425" y="2951480"/>
            <a:ext cx="3282315" cy="491490"/>
          </a:xfrm>
          <a:prstGeom prst="rect">
            <a:avLst/>
          </a:prstGeom>
          <a:noFill/>
        </p:spPr>
        <p:txBody>
          <a:bodyPr wrap="none" rtlCol="0">
            <a:spAutoFit/>
          </a:bodyPr>
          <a:p>
            <a:pPr algn="l"/>
            <a:r>
              <a:rPr sz="2600" dirty="0">
                <a:solidFill>
                  <a:schemeClr val="tx1"/>
                </a:solidFill>
                <a:latin typeface="微软雅黑" charset="0"/>
                <a:ea typeface="微软雅黑" charset="0"/>
                <a:cs typeface="微软雅黑" charset="0"/>
                <a:sym typeface="+mn-ea"/>
              </a:rPr>
              <a:t>题干：一个观点/现象</a:t>
            </a:r>
            <a:endParaRPr lang="zh-CN" altLang="en-US" sz="2600" dirty="0">
              <a:solidFill>
                <a:schemeClr val="tx1"/>
              </a:solidFill>
              <a:latin typeface="微软雅黑" charset="0"/>
              <a:ea typeface="微软雅黑" charset="0"/>
              <a:cs typeface="微软雅黑" charset="0"/>
              <a:sym typeface="+mn-ea"/>
            </a:endParaRPr>
          </a:p>
        </p:txBody>
      </p:sp>
      <p:pic>
        <p:nvPicPr>
          <p:cNvPr id="17" name="图片 16"/>
          <p:cNvPicPr>
            <a:picLocks noChangeAspect="1"/>
          </p:cNvPicPr>
          <p:nvPr/>
        </p:nvPicPr>
        <p:blipFill>
          <a:blip r:embed="rId7"/>
          <a:stretch>
            <a:fillRect/>
          </a:stretch>
        </p:blipFill>
        <p:spPr>
          <a:xfrm>
            <a:off x="3635375" y="4890135"/>
            <a:ext cx="8053070" cy="17341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blinds(horizontal)">
                                      <p:cBhvr>
                                        <p:cTn id="1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38619" y="40037"/>
            <a:ext cx="4680520" cy="739463"/>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t>利弊权衡型词汇拓展</a:t>
            </a:r>
            <a:endParaRPr lang="zh-CN" altLang="en-US" sz="2800" b="1" dirty="0"/>
          </a:p>
        </p:txBody>
      </p:sp>
      <p:sp>
        <p:nvSpPr>
          <p:cNvPr id="6" name="文本框 5"/>
          <p:cNvSpPr txBox="1"/>
          <p:nvPr/>
        </p:nvSpPr>
        <p:spPr>
          <a:xfrm>
            <a:off x="479376" y="4014226"/>
            <a:ext cx="10945216" cy="1383665"/>
          </a:xfrm>
          <a:prstGeom prst="rect">
            <a:avLst/>
          </a:prstGeom>
          <a:noFill/>
        </p:spPr>
        <p:txBody>
          <a:bodyPr wrap="square">
            <a:spAutoFit/>
          </a:bodyPr>
          <a:lstStyle/>
          <a:p>
            <a:pPr marL="457200" indent="-457200">
              <a:buFont typeface="Wingdings" panose="05000000000000000000" pitchFamily="2" charset="2"/>
              <a:buChar char="Ø"/>
            </a:pPr>
            <a:r>
              <a:rPr lang="en-US" altLang="zh-CN" sz="2800" dirty="0">
                <a:effectLst/>
                <a:latin typeface="Arial Regular" panose="020B0604020202090204" charset="0"/>
                <a:cs typeface="Arial Regular" panose="020B0604020202090204" charset="0"/>
              </a:rPr>
              <a:t>disadvantages, demerits, negative effects, defects</a:t>
            </a:r>
            <a:endParaRPr lang="en-US" altLang="zh-CN" sz="2800" dirty="0">
              <a:effectLst/>
              <a:latin typeface="Arial Regular" panose="020B0604020202090204" charset="0"/>
              <a:cs typeface="Arial Regular" panose="020B0604020202090204" charset="0"/>
            </a:endParaRPr>
          </a:p>
          <a:p>
            <a:pPr marL="457200" indent="-457200">
              <a:buFont typeface="Wingdings" panose="05000000000000000000" pitchFamily="2" charset="2"/>
              <a:buChar char="Ø"/>
            </a:pPr>
            <a:r>
              <a:rPr lang="en-US" altLang="zh-CN" sz="2800" dirty="0">
                <a:effectLst/>
                <a:latin typeface="Arial Regular" panose="020B0604020202090204" charset="0"/>
                <a:cs typeface="Arial Regular" panose="020B0604020202090204" charset="0"/>
              </a:rPr>
              <a:t>be harmful to; be detrimental to; </a:t>
            </a:r>
            <a:endParaRPr lang="en-US" altLang="zh-CN" sz="2800" dirty="0">
              <a:effectLst/>
              <a:latin typeface="Arial Regular" panose="020B0604020202090204" charset="0"/>
              <a:cs typeface="Arial Regular" panose="020B0604020202090204" charset="0"/>
            </a:endParaRPr>
          </a:p>
          <a:p>
            <a:pPr marL="457200" indent="-457200">
              <a:buFont typeface="Wingdings" panose="05000000000000000000" pitchFamily="2" charset="2"/>
              <a:buChar char="Ø"/>
            </a:pPr>
            <a:r>
              <a:rPr lang="en-US" altLang="zh-CN" sz="2800" dirty="0">
                <a:effectLst/>
                <a:latin typeface="Arial Regular" panose="020B0604020202090204" charset="0"/>
                <a:cs typeface="Arial Regular" panose="020B0604020202090204" charset="0"/>
              </a:rPr>
              <a:t>pose a threat to; pose a risk to;</a:t>
            </a:r>
            <a:r>
              <a:rPr lang="zh-CN" altLang="en-US" sz="2800" dirty="0">
                <a:effectLst/>
                <a:latin typeface="Arial Regular" panose="020B0604020202090204" charset="0"/>
                <a:cs typeface="Arial Regular" panose="020B0604020202090204" charset="0"/>
              </a:rPr>
              <a:t> </a:t>
            </a:r>
            <a:r>
              <a:rPr lang="en-US" altLang="zh-CN" sz="2800" dirty="0">
                <a:latin typeface="Arial Regular" panose="020B0604020202090204" charset="0"/>
                <a:cs typeface="Arial Regular" panose="020B0604020202090204" charset="0"/>
              </a:rPr>
              <a:t>cause problems</a:t>
            </a:r>
            <a:endParaRPr lang="en-US" altLang="zh-CN" sz="2800" dirty="0">
              <a:effectLst/>
              <a:latin typeface="Arial Regular" panose="020B0604020202090204" charset="0"/>
              <a:cs typeface="Arial Regular" panose="020B0604020202090204" charset="0"/>
            </a:endParaRPr>
          </a:p>
        </p:txBody>
      </p:sp>
      <p:sp>
        <p:nvSpPr>
          <p:cNvPr id="7" name="文本框 6"/>
          <p:cNvSpPr txBox="1"/>
          <p:nvPr/>
        </p:nvSpPr>
        <p:spPr>
          <a:xfrm>
            <a:off x="623392" y="904542"/>
            <a:ext cx="2646878" cy="461665"/>
          </a:xfrm>
          <a:prstGeom prst="rect">
            <a:avLst/>
          </a:prstGeom>
          <a:solidFill>
            <a:schemeClr val="accent5">
              <a:lumMod val="20000"/>
              <a:lumOff val="80000"/>
            </a:schemeClr>
          </a:solidFill>
        </p:spPr>
        <p:txBody>
          <a:bodyPr wrap="none" rtlCol="0">
            <a:spAutoFit/>
          </a:bodyPr>
          <a:lstStyle/>
          <a:p>
            <a:r>
              <a:rPr kumimoji="1" lang="zh-CN" altLang="en-US" sz="2400" dirty="0">
                <a:solidFill>
                  <a:srgbClr val="FF0000"/>
                </a:solidFill>
                <a:latin typeface="微软雅黑" panose="020B0503020204020204" pitchFamily="34" charset="-122"/>
                <a:ea typeface="微软雅黑" panose="020B0503020204020204" pitchFamily="34" charset="-122"/>
              </a:rPr>
              <a:t>优点</a:t>
            </a:r>
            <a:r>
              <a:rPr kumimoji="1" lang="zh-CN" altLang="en-US" sz="2400" dirty="0">
                <a:latin typeface="微软雅黑" panose="020B0503020204020204" pitchFamily="34" charset="-122"/>
                <a:ea typeface="微软雅黑" panose="020B0503020204020204" pitchFamily="34" charset="-122"/>
              </a:rPr>
              <a:t>类词汇和短语</a:t>
            </a:r>
            <a:endParaRPr kumimoji="1" lang="zh-CN" altLang="en-US" sz="24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479376" y="1431177"/>
            <a:ext cx="11305256" cy="1814830"/>
          </a:xfrm>
          <a:prstGeom prst="rect">
            <a:avLst/>
          </a:prstGeom>
          <a:noFill/>
        </p:spPr>
        <p:txBody>
          <a:bodyPr wrap="square">
            <a:spAutoFit/>
          </a:bodyPr>
          <a:lstStyle/>
          <a:p>
            <a:pPr marL="457200" indent="-457200">
              <a:buFont typeface="Wingdings" panose="05000000000000000000" pitchFamily="2" charset="2"/>
              <a:buChar char="Ø"/>
            </a:pPr>
            <a:r>
              <a:rPr lang="en-US" altLang="zh-CN" sz="2800" dirty="0">
                <a:effectLst/>
                <a:latin typeface="Arial Regular" panose="020B0604020202090204" charset="0"/>
                <a:cs typeface="Arial Regular" panose="020B0604020202090204" charset="0"/>
              </a:rPr>
              <a:t>advantages, positive effects, benefits, </a:t>
            </a:r>
            <a:r>
              <a:rPr lang="en-US" altLang="zh-CN" sz="2800" dirty="0">
                <a:latin typeface="Arial Regular" panose="020B0604020202090204" charset="0"/>
                <a:cs typeface="Arial Regular" panose="020B0604020202090204" charset="0"/>
              </a:rPr>
              <a:t>merits</a:t>
            </a:r>
            <a:endParaRPr lang="en-US" altLang="zh-CN" sz="2800" dirty="0">
              <a:latin typeface="Arial Regular" panose="020B0604020202090204" charset="0"/>
              <a:cs typeface="Arial Regular" panose="020B0604020202090204" charset="0"/>
            </a:endParaRPr>
          </a:p>
          <a:p>
            <a:pPr marL="457200" indent="-457200">
              <a:buFont typeface="Wingdings" panose="05000000000000000000" pitchFamily="2" charset="2"/>
              <a:buChar char="Ø"/>
            </a:pPr>
            <a:r>
              <a:rPr lang="en-US" altLang="zh-CN" sz="2800" dirty="0">
                <a:effectLst/>
                <a:latin typeface="Arial Regular" panose="020B0604020202090204" charset="0"/>
                <a:cs typeface="Arial Regular" panose="020B0604020202090204" charset="0"/>
              </a:rPr>
              <a:t>important, effective, indispensable, be helpful/useful to</a:t>
            </a:r>
            <a:endParaRPr lang="en-US" altLang="zh-CN" sz="2800" dirty="0">
              <a:effectLst/>
              <a:latin typeface="Arial Regular" panose="020B0604020202090204" charset="0"/>
              <a:cs typeface="Arial Regular" panose="020B0604020202090204" charset="0"/>
            </a:endParaRPr>
          </a:p>
          <a:p>
            <a:pPr marL="457200" indent="-457200">
              <a:buFont typeface="Wingdings" panose="05000000000000000000" pitchFamily="2" charset="2"/>
              <a:buChar char="Ø"/>
            </a:pPr>
            <a:r>
              <a:rPr lang="en-US" altLang="zh-CN" sz="2800" dirty="0">
                <a:effectLst/>
                <a:latin typeface="Arial Regular" panose="020B0604020202090204" charset="0"/>
                <a:cs typeface="Arial Regular" panose="020B0604020202090204" charset="0"/>
              </a:rPr>
              <a:t>make contributions to; play a key role in; have profound/far-reaching effects on</a:t>
            </a:r>
            <a:endParaRPr lang="en-US" altLang="zh-CN" sz="2800" dirty="0">
              <a:effectLst/>
              <a:latin typeface="Arial Regular" panose="020B0604020202090204" charset="0"/>
              <a:cs typeface="Arial Regular" panose="020B0604020202090204" charset="0"/>
            </a:endParaRPr>
          </a:p>
        </p:txBody>
      </p:sp>
      <p:sp>
        <p:nvSpPr>
          <p:cNvPr id="10" name="文本框 9"/>
          <p:cNvSpPr txBox="1"/>
          <p:nvPr/>
        </p:nvSpPr>
        <p:spPr>
          <a:xfrm>
            <a:off x="466020" y="3429000"/>
            <a:ext cx="2646878" cy="461665"/>
          </a:xfrm>
          <a:prstGeom prst="rect">
            <a:avLst/>
          </a:prstGeom>
          <a:solidFill>
            <a:schemeClr val="accent5">
              <a:lumMod val="20000"/>
              <a:lumOff val="80000"/>
            </a:schemeClr>
          </a:solidFill>
        </p:spPr>
        <p:txBody>
          <a:bodyPr wrap="none" rtlCol="0">
            <a:spAutoFit/>
          </a:bodyPr>
          <a:lstStyle/>
          <a:p>
            <a:r>
              <a:rPr kumimoji="1" lang="zh-CN" altLang="en-US" sz="2400" dirty="0">
                <a:solidFill>
                  <a:srgbClr val="FF0000"/>
                </a:solidFill>
                <a:latin typeface="微软雅黑" panose="020B0503020204020204" pitchFamily="34" charset="-122"/>
                <a:ea typeface="微软雅黑" panose="020B0503020204020204" pitchFamily="34" charset="-122"/>
              </a:rPr>
              <a:t>缺点</a:t>
            </a:r>
            <a:r>
              <a:rPr kumimoji="1" lang="zh-CN" altLang="en-US" sz="2400" dirty="0">
                <a:latin typeface="微软雅黑" panose="020B0503020204020204" pitchFamily="34" charset="-122"/>
                <a:ea typeface="微软雅黑" panose="020B0503020204020204" pitchFamily="34" charset="-122"/>
              </a:rPr>
              <a:t>类词汇和短语</a:t>
            </a:r>
            <a:endParaRPr kumimoji="1" lang="zh-CN" altLang="en-US" sz="24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p:tgtEl>
                                          <p:spTgt spid="9">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9">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p:tgtEl>
                                          <p:spTgt spid="9">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9">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p:tgtEl>
                                          <p:spTgt spid="9">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9">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 calcmode="lin" valueType="num">
                                      <p:cBhvr additive="base">
                                        <p:cTn id="25" dur="500"/>
                                        <p:tgtEl>
                                          <p:spTgt spid="6">
                                            <p:txEl>
                                              <p:pRg st="0" end="0"/>
                                            </p:txEl>
                                          </p:spTgt>
                                        </p:tgtEl>
                                        <p:attrNameLst>
                                          <p:attrName>ppt_y</p:attrName>
                                        </p:attrNameLst>
                                      </p:cBhvr>
                                      <p:tavLst>
                                        <p:tav tm="0">
                                          <p:val>
                                            <p:strVal val="#ppt_y+#ppt_h*1.125000"/>
                                          </p:val>
                                        </p:tav>
                                        <p:tav tm="100000">
                                          <p:val>
                                            <p:strVal val="#ppt_y"/>
                                          </p:val>
                                        </p:tav>
                                      </p:tavLst>
                                    </p:anim>
                                    <p:animEffect transition="in" filter="wipe(up)">
                                      <p:cBhvr>
                                        <p:cTn id="26" dur="500"/>
                                        <p:tgtEl>
                                          <p:spTgt spid="6">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6">
                                            <p:txEl>
                                              <p:pRg st="1" end="1"/>
                                            </p:txEl>
                                          </p:spTgt>
                                        </p:tgtEl>
                                        <p:attrNameLst>
                                          <p:attrName>style.visibility</p:attrName>
                                        </p:attrNameLst>
                                      </p:cBhvr>
                                      <p:to>
                                        <p:strVal val="visible"/>
                                      </p:to>
                                    </p:set>
                                    <p:anim calcmode="lin" valueType="num">
                                      <p:cBhvr additive="base">
                                        <p:cTn id="31" dur="500"/>
                                        <p:tgtEl>
                                          <p:spTgt spid="6">
                                            <p:txEl>
                                              <p:pRg st="1" end="1"/>
                                            </p:txEl>
                                          </p:spTgt>
                                        </p:tgtEl>
                                        <p:attrNameLst>
                                          <p:attrName>ppt_y</p:attrName>
                                        </p:attrNameLst>
                                      </p:cBhvr>
                                      <p:tavLst>
                                        <p:tav tm="0">
                                          <p:val>
                                            <p:strVal val="#ppt_y+#ppt_h*1.125000"/>
                                          </p:val>
                                        </p:tav>
                                        <p:tav tm="100000">
                                          <p:val>
                                            <p:strVal val="#ppt_y"/>
                                          </p:val>
                                        </p:tav>
                                      </p:tavLst>
                                    </p:anim>
                                    <p:animEffect transition="in" filter="wipe(up)">
                                      <p:cBhvr>
                                        <p:cTn id="32" dur="500"/>
                                        <p:tgtEl>
                                          <p:spTgt spid="6">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6">
                                            <p:txEl>
                                              <p:pRg st="2" end="2"/>
                                            </p:txEl>
                                          </p:spTgt>
                                        </p:tgtEl>
                                        <p:attrNameLst>
                                          <p:attrName>style.visibility</p:attrName>
                                        </p:attrNameLst>
                                      </p:cBhvr>
                                      <p:to>
                                        <p:strVal val="visible"/>
                                      </p:to>
                                    </p:set>
                                    <p:anim calcmode="lin" valueType="num">
                                      <p:cBhvr additive="base">
                                        <p:cTn id="37" dur="500"/>
                                        <p:tgtEl>
                                          <p:spTgt spid="6">
                                            <p:txEl>
                                              <p:pRg st="2" end="2"/>
                                            </p:txEl>
                                          </p:spTgt>
                                        </p:tgtEl>
                                        <p:attrNameLst>
                                          <p:attrName>ppt_y</p:attrName>
                                        </p:attrNameLst>
                                      </p:cBhvr>
                                      <p:tavLst>
                                        <p:tav tm="0">
                                          <p:val>
                                            <p:strVal val="#ppt_y+#ppt_h*1.125000"/>
                                          </p:val>
                                        </p:tav>
                                        <p:tav tm="100000">
                                          <p:val>
                                            <p:strVal val="#ppt_y"/>
                                          </p:val>
                                        </p:tav>
                                      </p:tavLst>
                                    </p:anim>
                                    <p:animEffect transition="in" filter="wipe(up)">
                                      <p:cBhvr>
                                        <p:cTn id="38"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b="1" spc="-100" dirty="0">
                <a:solidFill>
                  <a:srgbClr val="3C8C93"/>
                </a:solidFill>
                <a:latin typeface="微软雅黑"/>
                <a:cs typeface="微软雅黑"/>
                <a:sym typeface="+mn-ea"/>
              </a:rPr>
              <a:t>Argumentation</a:t>
            </a:r>
            <a:r>
              <a:rPr b="1" spc="-40" dirty="0">
                <a:solidFill>
                  <a:srgbClr val="3C8C93"/>
                </a:solidFill>
                <a:latin typeface="微软雅黑"/>
                <a:cs typeface="微软雅黑"/>
                <a:sym typeface="+mn-ea"/>
              </a:rPr>
              <a:t> </a:t>
            </a:r>
            <a:r>
              <a:rPr b="1" dirty="0">
                <a:solidFill>
                  <a:srgbClr val="3C8C93"/>
                </a:solidFill>
                <a:latin typeface="微软雅黑"/>
                <a:cs typeface="微软雅黑"/>
                <a:sym typeface="+mn-ea"/>
              </a:rPr>
              <a:t>—</a:t>
            </a:r>
            <a:r>
              <a:rPr b="1" spc="-35" dirty="0">
                <a:solidFill>
                  <a:srgbClr val="3C8C93"/>
                </a:solidFill>
                <a:latin typeface="微软雅黑"/>
                <a:cs typeface="微软雅黑"/>
                <a:sym typeface="+mn-ea"/>
              </a:rPr>
              <a:t> </a:t>
            </a:r>
            <a:r>
              <a:rPr b="1" dirty="0">
                <a:solidFill>
                  <a:srgbClr val="499DA4"/>
                </a:solidFill>
                <a:latin typeface="微软雅黑"/>
                <a:cs typeface="微软雅黑"/>
                <a:sym typeface="+mn-ea"/>
              </a:rPr>
              <a:t>观点论证型</a:t>
            </a:r>
            <a:endParaRPr lang="zh-CN" altLang="en-US"/>
          </a:p>
        </p:txBody>
      </p:sp>
      <p:graphicFrame>
        <p:nvGraphicFramePr>
          <p:cNvPr id="7" name="内容占位符 6"/>
          <p:cNvGraphicFramePr/>
          <p:nvPr>
            <p:ph idx="1"/>
          </p:nvPr>
        </p:nvGraphicFramePr>
        <p:xfrm>
          <a:off x="609600" y="1600201"/>
          <a:ext cx="10972800" cy="452596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nvSpPr>
        <p:spPr>
          <a:xfrm>
            <a:off x="3932555" y="1918970"/>
            <a:ext cx="5615940" cy="48164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lgn="l">
              <a:lnSpc>
                <a:spcPct val="150000"/>
              </a:lnSpc>
              <a:buClr>
                <a:srgbClr val="C00000"/>
              </a:buClr>
              <a:buFont typeface="微软雅黑" panose="020B0503020204020204" pitchFamily="34" charset="-122"/>
              <a:buChar char="￮"/>
            </a:pPr>
            <a:r>
              <a:rPr lang="en-US" altLang="zh-CN" dirty="0">
                <a:solidFill>
                  <a:schemeClr val="tx1"/>
                </a:solidFill>
                <a:latin typeface="微软雅黑" charset="0"/>
                <a:ea typeface="微软雅黑" charset="0"/>
                <a:cs typeface="微软雅黑" charset="0"/>
              </a:rPr>
              <a:t>1. Review-</a:t>
            </a:r>
            <a:r>
              <a:rPr lang="zh-CN" altLang="en-US" dirty="0">
                <a:solidFill>
                  <a:schemeClr val="tx1"/>
                </a:solidFill>
                <a:latin typeface="微软雅黑" charset="0"/>
                <a:ea typeface="微软雅黑" charset="0"/>
                <a:cs typeface="微软雅黑" charset="0"/>
              </a:rPr>
              <a:t>大作文</a:t>
            </a:r>
            <a:r>
              <a:rPr lang="zh-CN" altLang="en-US" dirty="0">
                <a:solidFill>
                  <a:schemeClr val="tx1"/>
                </a:solidFill>
                <a:latin typeface="微软雅黑" charset="0"/>
                <a:ea typeface="微软雅黑" charset="0"/>
                <a:cs typeface="微软雅黑" charset="0"/>
              </a:rPr>
              <a:t>题型</a:t>
            </a:r>
            <a:endParaRPr lang="zh-CN" altLang="en-US" dirty="0">
              <a:solidFill>
                <a:schemeClr val="tx1"/>
              </a:solidFill>
              <a:latin typeface="微软雅黑" charset="0"/>
              <a:ea typeface="微软雅黑" charset="0"/>
              <a:cs typeface="微软雅黑" charset="0"/>
            </a:endParaRPr>
          </a:p>
          <a:p>
            <a:pPr algn="l">
              <a:lnSpc>
                <a:spcPct val="150000"/>
              </a:lnSpc>
              <a:buClr>
                <a:srgbClr val="C00000"/>
              </a:buClr>
              <a:buFont typeface="微软雅黑" panose="020B0503020204020204" pitchFamily="34" charset="-122"/>
              <a:buChar char="￮"/>
            </a:pPr>
            <a:r>
              <a:rPr lang="en-US" altLang="zh-CN" dirty="0">
                <a:solidFill>
                  <a:schemeClr val="tx1"/>
                </a:solidFill>
                <a:latin typeface="微软雅黑" charset="0"/>
                <a:ea typeface="微软雅黑" charset="0"/>
                <a:cs typeface="微软雅黑" charset="0"/>
              </a:rPr>
              <a:t>2. </a:t>
            </a:r>
            <a:r>
              <a:rPr lang="zh-CN" altLang="en-US" dirty="0">
                <a:solidFill>
                  <a:schemeClr val="tx1"/>
                </a:solidFill>
                <a:latin typeface="微软雅黑" charset="0"/>
                <a:ea typeface="微软雅黑" charset="0"/>
                <a:cs typeface="微软雅黑" charset="0"/>
              </a:rPr>
              <a:t>权衡利弊型审题</a:t>
            </a:r>
            <a:endParaRPr lang="en-US" altLang="zh-CN" dirty="0">
              <a:latin typeface="微软雅黑" charset="0"/>
              <a:ea typeface="微软雅黑" charset="0"/>
              <a:cs typeface="微软雅黑" charset="0"/>
            </a:endParaRPr>
          </a:p>
          <a:p>
            <a:pPr algn="l">
              <a:lnSpc>
                <a:spcPct val="150000"/>
              </a:lnSpc>
              <a:buClr>
                <a:srgbClr val="C00000"/>
              </a:buClr>
              <a:buFont typeface="微软雅黑" panose="020B0503020204020204" pitchFamily="34" charset="-122"/>
              <a:buChar char="￮"/>
            </a:pPr>
            <a:r>
              <a:rPr lang="en-US" altLang="zh-CN" dirty="0">
                <a:solidFill>
                  <a:srgbClr val="FF0000"/>
                </a:solidFill>
                <a:latin typeface="微软雅黑" charset="0"/>
                <a:ea typeface="微软雅黑" charset="0"/>
                <a:cs typeface="微软雅黑" charset="0"/>
              </a:rPr>
              <a:t>3. </a:t>
            </a:r>
            <a:r>
              <a:rPr lang="zh-CN" altLang="en-US" dirty="0">
                <a:solidFill>
                  <a:srgbClr val="FF0000"/>
                </a:solidFill>
                <a:latin typeface="微软雅黑" charset="0"/>
                <a:ea typeface="微软雅黑" charset="0"/>
                <a:cs typeface="微软雅黑" charset="0"/>
                <a:sym typeface="+mn-ea"/>
              </a:rPr>
              <a:t>权衡利弊型文章框架</a:t>
            </a:r>
            <a:endParaRPr lang="en-US" altLang="zh-CN" dirty="0">
              <a:solidFill>
                <a:srgbClr val="FF0000"/>
              </a:solidFill>
              <a:latin typeface="微软雅黑" charset="0"/>
              <a:ea typeface="微软雅黑" charset="0"/>
              <a:cs typeface="微软雅黑" charset="0"/>
            </a:endParaRPr>
          </a:p>
          <a:p>
            <a:pPr algn="l">
              <a:lnSpc>
                <a:spcPct val="150000"/>
              </a:lnSpc>
              <a:buClr>
                <a:srgbClr val="C00000"/>
              </a:buClr>
              <a:buFont typeface="微软雅黑" panose="020B0503020204020204" pitchFamily="34" charset="-122"/>
              <a:buChar char="￮"/>
            </a:pPr>
            <a:r>
              <a:rPr lang="en-US" altLang="zh-CN" dirty="0">
                <a:latin typeface="微软雅黑" charset="0"/>
                <a:ea typeface="微软雅黑" charset="0"/>
                <a:cs typeface="微软雅黑" charset="0"/>
              </a:rPr>
              <a:t>4.</a:t>
            </a:r>
            <a:r>
              <a:rPr lang="en-US" altLang="zh-CN" dirty="0">
                <a:solidFill>
                  <a:schemeClr val="tx1"/>
                </a:solidFill>
                <a:latin typeface="微软雅黑" charset="0"/>
                <a:ea typeface="微软雅黑" charset="0"/>
                <a:cs typeface="微软雅黑" charset="0"/>
              </a:rPr>
              <a:t> </a:t>
            </a:r>
            <a:r>
              <a:rPr lang="zh-CN" altLang="en-US" dirty="0">
                <a:latin typeface="微软雅黑" charset="0"/>
                <a:ea typeface="微软雅黑" charset="0"/>
                <a:cs typeface="微软雅黑" charset="0"/>
                <a:sym typeface="+mn-ea"/>
              </a:rPr>
              <a:t>权衡利弊型</a:t>
            </a:r>
            <a:r>
              <a:rPr lang="zh-CN" altLang="en-US" dirty="0">
                <a:solidFill>
                  <a:schemeClr val="tx1"/>
                </a:solidFill>
                <a:latin typeface="微软雅黑" charset="0"/>
                <a:ea typeface="微软雅黑" charset="0"/>
                <a:cs typeface="微软雅黑" charset="0"/>
              </a:rPr>
              <a:t>范文解析</a:t>
            </a:r>
            <a:endParaRPr lang="en-US" altLang="zh-CN" dirty="0">
              <a:solidFill>
                <a:schemeClr val="tx1"/>
              </a:solidFill>
              <a:latin typeface="微软雅黑" charset="0"/>
              <a:ea typeface="微软雅黑" charset="0"/>
              <a:cs typeface="微软雅黑" charset="0"/>
            </a:endParaRPr>
          </a:p>
          <a:p>
            <a:pPr algn="l">
              <a:lnSpc>
                <a:spcPct val="150000"/>
              </a:lnSpc>
              <a:buClr>
                <a:srgbClr val="C00000"/>
              </a:buClr>
              <a:buFont typeface="微软雅黑" panose="020B0503020204020204" pitchFamily="34" charset="-122"/>
              <a:buChar char="￮"/>
            </a:pPr>
            <a:r>
              <a:rPr lang="en-US" altLang="zh-CN" dirty="0">
                <a:latin typeface="微软雅黑" charset="0"/>
                <a:ea typeface="微软雅黑" charset="0"/>
                <a:cs typeface="微软雅黑" charset="0"/>
              </a:rPr>
              <a:t>5.</a:t>
            </a:r>
            <a:r>
              <a:rPr lang="en-US" altLang="zh-CN" dirty="0">
                <a:solidFill>
                  <a:schemeClr val="tx1"/>
                </a:solidFill>
                <a:latin typeface="微软雅黑" charset="0"/>
                <a:ea typeface="微软雅黑" charset="0"/>
                <a:cs typeface="微软雅黑" charset="0"/>
              </a:rPr>
              <a:t> </a:t>
            </a:r>
            <a:r>
              <a:rPr lang="zh-CN" altLang="en-US" dirty="0">
                <a:latin typeface="微软雅黑" charset="0"/>
                <a:ea typeface="微软雅黑" charset="0"/>
                <a:cs typeface="微软雅黑" charset="0"/>
                <a:sym typeface="+mn-ea"/>
              </a:rPr>
              <a:t>权衡利弊型真题练习</a:t>
            </a:r>
            <a:endParaRPr lang="zh-CN" altLang="en-US" dirty="0">
              <a:solidFill>
                <a:schemeClr val="tx1"/>
              </a:solidFill>
              <a:latin typeface="微软雅黑" charset="0"/>
              <a:ea typeface="微软雅黑" charset="0"/>
              <a:cs typeface="微软雅黑" charset="0"/>
            </a:endParaRPr>
          </a:p>
          <a:p>
            <a:pPr algn="l">
              <a:lnSpc>
                <a:spcPct val="150000"/>
              </a:lnSpc>
              <a:buClr>
                <a:srgbClr val="C00000"/>
              </a:buClr>
              <a:buFont typeface="微软雅黑" panose="020B0503020204020204" pitchFamily="34" charset="-122"/>
              <a:buChar char="￮"/>
            </a:pPr>
            <a:r>
              <a:rPr lang="en-US" altLang="zh-CN" dirty="0">
                <a:solidFill>
                  <a:schemeClr val="tx1"/>
                </a:solidFill>
                <a:latin typeface="微软雅黑" charset="0"/>
                <a:ea typeface="微软雅黑" charset="0"/>
                <a:cs typeface="微软雅黑" charset="0"/>
              </a:rPr>
              <a:t>6. </a:t>
            </a:r>
            <a:r>
              <a:rPr lang="zh-CN" altLang="en-US" dirty="0">
                <a:latin typeface="微软雅黑" charset="0"/>
                <a:ea typeface="微软雅黑" charset="0"/>
                <a:cs typeface="微软雅黑" charset="0"/>
                <a:sym typeface="+mn-ea"/>
              </a:rPr>
              <a:t>权衡利弊型</a:t>
            </a:r>
            <a:r>
              <a:rPr lang="zh-CN" altLang="en-US" dirty="0">
                <a:solidFill>
                  <a:schemeClr val="tx1"/>
                </a:solidFill>
                <a:latin typeface="微软雅黑" charset="0"/>
                <a:ea typeface="微软雅黑" charset="0"/>
                <a:cs typeface="微软雅黑" charset="0"/>
              </a:rPr>
              <a:t>反驳</a:t>
            </a:r>
            <a:r>
              <a:rPr lang="zh-CN" altLang="en-US" dirty="0">
                <a:solidFill>
                  <a:schemeClr val="tx1"/>
                </a:solidFill>
                <a:latin typeface="微软雅黑" charset="0"/>
                <a:ea typeface="微软雅黑" charset="0"/>
                <a:cs typeface="微软雅黑" charset="0"/>
              </a:rPr>
              <a:t>方式</a:t>
            </a:r>
            <a:endParaRPr lang="zh-CN" altLang="en-US" dirty="0">
              <a:solidFill>
                <a:schemeClr val="tx1"/>
              </a:solidFill>
              <a:latin typeface="微软雅黑" charset="0"/>
              <a:ea typeface="微软雅黑" charset="0"/>
              <a:cs typeface="微软雅黑" charset="0"/>
            </a:endParaRPr>
          </a:p>
        </p:txBody>
      </p:sp>
      <p:sp>
        <p:nvSpPr>
          <p:cNvPr id="5" name="标题 1"/>
          <p:cNvSpPr>
            <a:spLocks noGrp="1"/>
          </p:cNvSpPr>
          <p:nvPr/>
        </p:nvSpPr>
        <p:spPr>
          <a:xfrm>
            <a:off x="507492" y="452819"/>
            <a:ext cx="10591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600" dirty="0">
                <a:latin typeface="微软雅黑" charset="0"/>
                <a:ea typeface="微软雅黑" charset="0"/>
                <a:cs typeface="Times New Roman" panose="02020503050405090304" pitchFamily="18" charset="0"/>
                <a:sym typeface="+mn-ea"/>
              </a:rPr>
              <a:t>IELTS WRITING  </a:t>
            </a:r>
            <a:br>
              <a:rPr lang="en-US" altLang="zh-CN" sz="3600" dirty="0">
                <a:latin typeface="微软雅黑" charset="0"/>
                <a:ea typeface="微软雅黑" charset="0"/>
                <a:cs typeface="Times New Roman" panose="02020503050405090304" pitchFamily="18" charset="0"/>
                <a:sym typeface="+mn-ea"/>
              </a:rPr>
            </a:br>
            <a:r>
              <a:rPr lang="en-US" altLang="zh-CN" sz="3600" dirty="0">
                <a:latin typeface="微软雅黑" charset="0"/>
                <a:ea typeface="微软雅黑" charset="0"/>
                <a:cs typeface="Times New Roman" panose="02020503050405090304" pitchFamily="18" charset="0"/>
              </a:rPr>
              <a:t>LESSON 6</a:t>
            </a:r>
            <a:endParaRPr lang="en-US" altLang="zh-CN" sz="3600" dirty="0">
              <a:latin typeface="微软雅黑" charset="0"/>
              <a:ea typeface="微软雅黑" charset="0"/>
              <a:cs typeface="Times New Roman" panose="02020503050405090304" pitchFamily="18" charset="0"/>
            </a:endParaRPr>
          </a:p>
        </p:txBody>
      </p:sp>
    </p:spTree>
  </p:cSld>
  <p:clrMapOvr>
    <a:masterClrMapping/>
  </p:clrMapOvr>
</p:sld>
</file>

<file path=ppt/theme/theme1.xml><?xml version="1.0" encoding="utf-8"?>
<a:theme xmlns:a="http://schemas.openxmlformats.org/drawingml/2006/main" name="课件 LOGO">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课件 LOGO</Template>
  <TotalTime>0</TotalTime>
  <Words>16394</Words>
  <Application>WPS 文字</Application>
  <PresentationFormat>Widescreen</PresentationFormat>
  <Paragraphs>363</Paragraphs>
  <Slides>42</Slides>
  <Notes>1</Notes>
  <HiddenSlides>0</HiddenSlides>
  <MMClips>0</MMClips>
  <ScaleCrop>false</ScaleCrop>
  <HeadingPairs>
    <vt:vector size="6" baseType="variant">
      <vt:variant>
        <vt:lpstr>已用的字体</vt:lpstr>
      </vt:variant>
      <vt:variant>
        <vt:i4>28</vt:i4>
      </vt:variant>
      <vt:variant>
        <vt:lpstr>主题</vt:lpstr>
      </vt:variant>
      <vt:variant>
        <vt:i4>1</vt:i4>
      </vt:variant>
      <vt:variant>
        <vt:lpstr>幻灯片标题</vt:lpstr>
      </vt:variant>
      <vt:variant>
        <vt:i4>42</vt:i4>
      </vt:variant>
    </vt:vector>
  </HeadingPairs>
  <TitlesOfParts>
    <vt:vector size="71" baseType="lpstr">
      <vt:lpstr>Arial</vt:lpstr>
      <vt:lpstr>宋体</vt:lpstr>
      <vt:lpstr>Wingdings</vt:lpstr>
      <vt:lpstr>汉仪书宋二KW</vt:lpstr>
      <vt:lpstr>Arial</vt:lpstr>
      <vt:lpstr>Calibri</vt:lpstr>
      <vt:lpstr>Helvetica Neue</vt:lpstr>
      <vt:lpstr>微软雅黑</vt:lpstr>
      <vt:lpstr>汉仪旗黑</vt:lpstr>
      <vt:lpstr>Wingdings</vt:lpstr>
      <vt:lpstr>微软雅黑</vt:lpstr>
      <vt:lpstr>微软雅黑</vt:lpstr>
      <vt:lpstr>Arial Regular</vt:lpstr>
      <vt:lpstr>KaiTi</vt:lpstr>
      <vt:lpstr>汉仪楷体KW</vt:lpstr>
      <vt:lpstr>Arial Unicode MS</vt:lpstr>
      <vt:lpstr>Arial Bold</vt:lpstr>
      <vt:lpstr>宋体</vt:lpstr>
      <vt:lpstr>Arial Unicode MS</vt:lpstr>
      <vt:lpstr>等线</vt:lpstr>
      <vt:lpstr>汉仪中等线KW</vt:lpstr>
      <vt:lpstr>Comic Sans MS</vt:lpstr>
      <vt:lpstr>Times New Roman</vt:lpstr>
      <vt:lpstr>等线</vt:lpstr>
      <vt:lpstr>Apple Color Emoji</vt:lpstr>
      <vt:lpstr>KaiTi</vt:lpstr>
      <vt:lpstr>Wingdings</vt:lpstr>
      <vt:lpstr>汉仪仿宋KW</vt:lpstr>
      <vt:lpstr>课件 LOGO</vt:lpstr>
      <vt:lpstr>PowerPoint 演示文稿</vt:lpstr>
      <vt:lpstr>PowerPoint 演示文稿</vt:lpstr>
      <vt:lpstr>PowerPoint 演示文稿</vt:lpstr>
      <vt:lpstr>PowerPoint 演示文稿</vt:lpstr>
      <vt:lpstr>PowerPoint 演示文稿</vt:lpstr>
      <vt:lpstr>Argumentation — 观点论证型</vt:lpstr>
      <vt:lpstr>PowerPoint 演示文稿</vt:lpstr>
      <vt:lpstr>PowerPoint 演示文稿</vt:lpstr>
      <vt:lpstr>PowerPoint 演示文稿</vt:lpstr>
      <vt:lpstr>Argumentation — 观点论证型</vt:lpstr>
      <vt:lpstr>PowerPoint 演示文稿</vt:lpstr>
      <vt:lpstr>Argumentation — 观点论证型</vt:lpstr>
      <vt:lpstr>PowerPoint 演示文稿</vt:lpstr>
      <vt:lpstr>Argumentation — 观点论证型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 小五</dc:creator>
  <cp:lastModifiedBy>Olivia</cp:lastModifiedBy>
  <cp:revision>860</cp:revision>
  <dcterms:created xsi:type="dcterms:W3CDTF">2024-04-24T07:25:38Z</dcterms:created>
  <dcterms:modified xsi:type="dcterms:W3CDTF">2024-04-24T07:25:38Z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2052-6.5.2.8766</vt:lpwstr>
  </property>
  <property fmtid="{D5CDD505-2E9C-101B-9397-08002B2CF9AE}" pid="3" name="ICV">
    <vt:lpwstr>69026F4206C717A54773596570192701_42</vt:lpwstr>
  </property>
</Properties>
</file>