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docProps/custom.xml" ContentType="application/vnd.openxmlformats-officedocument.custom-properties+xml"/>
  <Override PartName="/ppt/notesSlides/notesSlide7.xml" ContentType="application/vnd.openxmlformats-officedocument.presentationml.notesSlide+xml"/>
  <Override PartName="/ppt/tags/tag12.xml" ContentType="application/vnd.openxmlformats-officedocument.presentationml.tags+xml"/>
  <Override PartName="/ppt/tags/tag23.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9.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tags/tag17.xml" ContentType="application/vnd.openxmlformats-officedocument.presentationml.tag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tags/tag15.xml" ContentType="application/vnd.openxmlformats-officedocument.presentationml.tags+xml"/>
  <Override PartName="/ppt/tags/tag24.xml" ContentType="application/vnd.openxmlformats-officedocument.presentationml.tags+xml"/>
  <Override PartName="/ppt/notesSlides/notesSlide6.xml" ContentType="application/vnd.openxmlformats-officedocument.presentationml.notesSlide+xml"/>
  <Override PartName="/ppt/tags/tag13.xml" ContentType="application/vnd.openxmlformats-officedocument.presentationml.tags+xml"/>
  <Override PartName="/ppt/tags/tag22.xml" ContentType="application/vnd.openxmlformats-officedocument.presentationml.tags+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10.xml" ContentType="application/vnd.openxmlformats-officedocument.presentationml.tags+xml"/>
  <Override PartName="/ppt/tags/tag21.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788" r:id="rId2"/>
    <p:sldId id="1331" r:id="rId3"/>
    <p:sldId id="1332" r:id="rId4"/>
    <p:sldId id="1333" r:id="rId5"/>
    <p:sldId id="949" r:id="rId6"/>
    <p:sldId id="1019" r:id="rId7"/>
    <p:sldId id="1020" r:id="rId8"/>
    <p:sldId id="1060" r:id="rId9"/>
    <p:sldId id="1335" r:id="rId10"/>
    <p:sldId id="988" r:id="rId11"/>
    <p:sldId id="1336" r:id="rId12"/>
    <p:sldId id="1102" r:id="rId13"/>
    <p:sldId id="1334" r:id="rId14"/>
    <p:sldId id="989" r:id="rId15"/>
    <p:sldId id="991" r:id="rId16"/>
    <p:sldId id="1337" r:id="rId17"/>
    <p:sldId id="1163" r:id="rId18"/>
    <p:sldId id="993" r:id="rId19"/>
    <p:sldId id="1105" r:id="rId20"/>
    <p:sldId id="1339" r:id="rId21"/>
    <p:sldId id="1106" r:id="rId22"/>
    <p:sldId id="1113" r:id="rId23"/>
    <p:sldId id="1111" r:id="rId24"/>
    <p:sldId id="1354" r:id="rId25"/>
    <p:sldId id="1114" r:id="rId26"/>
    <p:sldId id="1341" r:id="rId27"/>
    <p:sldId id="997" r:id="rId28"/>
    <p:sldId id="1120" r:id="rId29"/>
    <p:sldId id="1122" r:id="rId30"/>
    <p:sldId id="1123" r:id="rId31"/>
    <p:sldId id="1124" r:id="rId32"/>
    <p:sldId id="1125" r:id="rId33"/>
    <p:sldId id="1126" r:id="rId34"/>
    <p:sldId id="1127" r:id="rId35"/>
    <p:sldId id="1343" r:id="rId36"/>
    <p:sldId id="1344" r:id="rId37"/>
    <p:sldId id="996" r:id="rId38"/>
    <p:sldId id="1116" r:id="rId39"/>
    <p:sldId id="1119" r:id="rId40"/>
    <p:sldId id="1345" r:id="rId41"/>
    <p:sldId id="1346" r:id="rId42"/>
    <p:sldId id="1128" r:id="rId43"/>
    <p:sldId id="1347" r:id="rId44"/>
    <p:sldId id="1348" r:id="rId45"/>
    <p:sldId id="1350" r:id="rId46"/>
    <p:sldId id="999" r:id="rId47"/>
    <p:sldId id="1129" r:id="rId48"/>
    <p:sldId id="1131" r:id="rId49"/>
    <p:sldId id="1000" r:id="rId50"/>
    <p:sldId id="1001" r:id="rId51"/>
    <p:sldId id="1349" r:id="rId52"/>
    <p:sldId id="1002" r:id="rId53"/>
    <p:sldId id="1028" r:id="rId54"/>
    <p:sldId id="1027" r:id="rId55"/>
    <p:sldId id="1003" r:id="rId56"/>
    <p:sldId id="1004" r:id="rId57"/>
    <p:sldId id="1005" r:id="rId58"/>
    <p:sldId id="1006" r:id="rId59"/>
    <p:sldId id="1007" r:id="rId60"/>
    <p:sldId id="1133" r:id="rId61"/>
    <p:sldId id="1351" r:id="rId62"/>
    <p:sldId id="1029" r:id="rId63"/>
    <p:sldId id="1032" r:id="rId64"/>
    <p:sldId id="1030" r:id="rId65"/>
    <p:sldId id="1352" r:id="rId66"/>
    <p:sldId id="1038" r:id="rId67"/>
    <p:sldId id="1031" r:id="rId68"/>
    <p:sldId id="1033" r:id="rId69"/>
    <p:sldId id="1034" r:id="rId70"/>
    <p:sldId id="1035" r:id="rId71"/>
    <p:sldId id="1036" r:id="rId72"/>
    <p:sldId id="1037" r:id="rId73"/>
    <p:sldId id="1326" r:id="rId74"/>
    <p:sldId id="1353" r:id="rId75"/>
    <p:sldId id="1327" r:id="rId76"/>
    <p:sldId id="1328" r:id="rId77"/>
    <p:sldId id="1132" r:id="rId78"/>
  </p:sldIdLst>
  <p:sldSz cx="9144000" cy="6858000" type="screen4x3"/>
  <p:notesSz cx="6858000" cy="9144000"/>
  <p:custDataLst>
    <p:tags r:id="rId81"/>
  </p:custDataLst>
  <p:defaultTextStyle>
    <a:defPPr>
      <a:defRPr lang="zh-CN"/>
    </a:defPPr>
    <a:lvl1pPr marL="0" lvl="0"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1pPr>
    <a:lvl2pPr marL="457200" lvl="1"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2pPr>
    <a:lvl3pPr marL="914400" lvl="2"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3pPr>
    <a:lvl4pPr marL="1371600" lvl="3"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4pPr>
    <a:lvl5pPr marL="1828800" lvl="4"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5pPr>
    <a:lvl6pPr marL="2286000" lvl="5"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6pPr>
    <a:lvl7pPr marL="2743200" lvl="6"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7pPr>
    <a:lvl8pPr marL="3200400" lvl="7"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8pPr>
    <a:lvl9pPr marL="3657600" lvl="8" indent="0" algn="l" defTabSz="914400" rtl="0" eaLnBrk="0" fontAlgn="base" latinLnBrk="0" hangingPunct="0">
      <a:lnSpc>
        <a:spcPct val="100000"/>
      </a:lnSpc>
      <a:spcBef>
        <a:spcPct val="0"/>
      </a:spcBef>
      <a:spcAft>
        <a:spcPct val="0"/>
      </a:spcAft>
      <a:buFont typeface="Arial" panose="020B0604020202090204" pitchFamily="34" charset="0"/>
      <a:buNone/>
      <a:defRPr b="0" i="0" u="none" kern="1200" baseline="0">
        <a:solidFill>
          <a:schemeClr val="tx1"/>
        </a:solidFill>
        <a:latin typeface="Arial" panose="020B0604020202090204" pitchFamily="34" charset="0"/>
        <a:ea typeface="Helvetica Light"/>
        <a:cs typeface="+mn-cs"/>
      </a:defRPr>
    </a:lvl9pPr>
  </p:defaultTextStyle>
  <p:extLst>
    <p:ext uri="{EFAFB233-063F-42B5-8137-9DF3F51BA10A}">
      <p15:sldGuideLst xmlns:p15="http://schemas.microsoft.com/office/powerpoint/2012/main" xmlns="">
        <p15:guide id="1" orient="horz" pos="2071" userDrawn="1">
          <p15:clr>
            <a:srgbClr val="A4A3A4"/>
          </p15:clr>
        </p15:guide>
        <p15:guide id="2" pos="28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1D41D5"/>
    <a:srgbClr val="2645BE"/>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7669"/>
    <p:restoredTop sz="94695"/>
  </p:normalViewPr>
  <p:slideViewPr>
    <p:cSldViewPr showGuides="1">
      <p:cViewPr>
        <p:scale>
          <a:sx n="90" d="100"/>
          <a:sy n="90" d="100"/>
        </p:scale>
        <p:origin x="-2244" y="-618"/>
      </p:cViewPr>
      <p:guideLst>
        <p:guide orient="horz" pos="2071"/>
        <p:guide pos="2811"/>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p>
            <a:pPr lvl="0" eaLnBrk="1" hangingPunct="1"/>
            <a:endParaRPr lang="en-US" altLang="en-US" sz="1200"/>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p>
            <a:pPr lvl="0" algn="r" eaLnBrk="1" hangingPunct="1"/>
            <a:fld id="{BB962C8B-B14F-4D97-AF65-F5344CB8AC3E}" type="datetimeFigureOut">
              <a:rPr lang="en-US" altLang="en-US" sz="1200"/>
              <a:pPr lvl="0" algn="r" eaLnBrk="1" hangingPunct="1"/>
              <a:t>6/17/2024</a:t>
            </a:fld>
            <a:endParaRPr lang="en-US" altLang="en-US" sz="1200"/>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p>
            <a:pPr lvl="0" eaLnBrk="1" hangingPunct="1"/>
            <a:endParaRPr lang="en-US" altLang="en-US" sz="1200"/>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p>
            <a:pPr lvl="0" algn="r" eaLnBrk="1" hangingPunct="1"/>
            <a:fld id="{9A0DB2DC-4C9A-4742-B13C-FB6460FD3503}" type="slidenum">
              <a:rPr lang="en-US" altLang="en-US" sz="1200"/>
              <a:pPr lvl="0" algn="r" eaLnBrk="1" hangingPunct="1"/>
              <a:t>‹#›</a:t>
            </a:fld>
            <a:endParaRPr lang="en-US" altLang="en-US" sz="120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幻灯片图像占位符 3073"/>
          <p:cNvSpPr>
            <a:spLocks noGrp="1" noRot="1" noChangeAspect="1"/>
          </p:cNvSpPr>
          <p:nvPr>
            <p:ph type="sldImg"/>
          </p:nvPr>
        </p:nvSpPr>
        <p:spPr>
          <a:xfrm>
            <a:off x="1050925" y="754063"/>
            <a:ext cx="4572000" cy="3294062"/>
          </a:xfrm>
          <a:prstGeom prst="rect">
            <a:avLst/>
          </a:prstGeom>
          <a:noFill/>
          <a:ln w="9525">
            <a:noFill/>
          </a:ln>
        </p:spPr>
      </p:sp>
      <p:sp>
        <p:nvSpPr>
          <p:cNvPr id="6147" name="文本占位符 3074"/>
          <p:cNvSpPr>
            <a:spLocks noGrp="1" noChangeArrowheads="1"/>
          </p:cNvSpPr>
          <p:nvPr>
            <p:ph type="body" sz="quarter" idx="4294967295"/>
          </p:nvPr>
        </p:nvSpPr>
        <p:spPr bwMode="auto">
          <a:xfrm>
            <a:off x="538163" y="4387850"/>
            <a:ext cx="5780088" cy="3952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6" name="页眉占位符 3075"/>
          <p:cNvSpPr>
            <a:spLocks noGrp="1"/>
          </p:cNvSpPr>
          <p:nvPr>
            <p:ph type="hdr" sz="quarter"/>
          </p:nvPr>
        </p:nvSpPr>
        <p:spPr>
          <a:xfrm>
            <a:off x="0" y="0"/>
            <a:ext cx="2973388" cy="457200"/>
          </a:xfrm>
          <a:prstGeom prst="rect">
            <a:avLst/>
          </a:prstGeom>
          <a:noFill/>
          <a:ln w="9525">
            <a:noFill/>
          </a:ln>
        </p:spPr>
        <p:txBody>
          <a:bodyPr anchor="t"/>
          <a:lstStyle/>
          <a:p>
            <a:pPr lvl="0" eaLnBrk="1" hangingPunct="1"/>
            <a:endParaRPr lang="en-US" altLang="en-US" sz="1200"/>
          </a:p>
        </p:txBody>
      </p:sp>
      <p:sp>
        <p:nvSpPr>
          <p:cNvPr id="3077" name="日期占位符 3076"/>
          <p:cNvSpPr>
            <a:spLocks noGrp="1"/>
          </p:cNvSpPr>
          <p:nvPr>
            <p:ph type="dt"/>
          </p:nvPr>
        </p:nvSpPr>
        <p:spPr>
          <a:xfrm>
            <a:off x="3884613" y="0"/>
            <a:ext cx="2973388" cy="457200"/>
          </a:xfrm>
          <a:prstGeom prst="rect">
            <a:avLst/>
          </a:prstGeom>
          <a:noFill/>
          <a:ln w="9525">
            <a:noFill/>
          </a:ln>
        </p:spPr>
        <p:txBody>
          <a:bodyPr anchor="t"/>
          <a:lstStyle/>
          <a:p>
            <a:pPr lvl="0" algn="r" eaLnBrk="1" hangingPunct="1"/>
            <a:endParaRPr lang="en-US" altLang="en-US" sz="1200"/>
          </a:p>
        </p:txBody>
      </p:sp>
      <p:sp>
        <p:nvSpPr>
          <p:cNvPr id="3078" name="页脚占位符 3077"/>
          <p:cNvSpPr>
            <a:spLocks noGrp="1"/>
          </p:cNvSpPr>
          <p:nvPr>
            <p:ph type="ftr" sz="quarter"/>
          </p:nvPr>
        </p:nvSpPr>
        <p:spPr>
          <a:xfrm>
            <a:off x="0" y="8686800"/>
            <a:ext cx="2973388" cy="457200"/>
          </a:xfrm>
          <a:prstGeom prst="rect">
            <a:avLst/>
          </a:prstGeom>
          <a:noFill/>
          <a:ln w="9525">
            <a:noFill/>
          </a:ln>
        </p:spPr>
        <p:txBody>
          <a:bodyPr anchor="t"/>
          <a:lstStyle/>
          <a:p>
            <a:pPr lvl="0" eaLnBrk="1" hangingPunct="1"/>
            <a:endParaRPr lang="en-US" altLang="en-US" sz="1200"/>
          </a:p>
        </p:txBody>
      </p:sp>
      <p:sp>
        <p:nvSpPr>
          <p:cNvPr id="3079" name="灯片编号占位符 3078"/>
          <p:cNvSpPr>
            <a:spLocks noGrp="1"/>
          </p:cNvSpPr>
          <p:nvPr>
            <p:ph type="sldNum" sz="quarter"/>
          </p:nvPr>
        </p:nvSpPr>
        <p:spPr>
          <a:xfrm>
            <a:off x="3884613" y="8686800"/>
            <a:ext cx="2973388" cy="457200"/>
          </a:xfrm>
          <a:prstGeom prst="rect">
            <a:avLst/>
          </a:prstGeom>
          <a:noFill/>
          <a:ln w="9525">
            <a:noFill/>
          </a:ln>
        </p:spPr>
        <p:txBody>
          <a:bodyPr anchor="t"/>
          <a:lstStyle/>
          <a:p>
            <a:pPr lvl="0" algn="r" eaLnBrk="1" hangingPunct="1"/>
            <a:fld id="{9A0DB2DC-4C9A-4742-B13C-FB6460FD3503}" type="slidenum">
              <a:rPr lang="en-US" altLang="en-US" sz="1200"/>
              <a:pPr lvl="0" algn="r" eaLnBrk="1" hangingPunct="1"/>
              <a:t>‹#›</a:t>
            </a:fld>
            <a:endParaRPr lang="en-US" altLang="en-US" sz="1200"/>
          </a:p>
        </p:txBody>
      </p:sp>
    </p:spTree>
  </p:cSld>
  <p:clrMap bg1="lt1" tx1="dk1" bg2="lt2" tx2="dk2" accent1="accent1" accent2="accent2" accent3="accent3" accent4="accent4" accent5="accent5" accent6="accent6" hlink="hlink" folHlink="folHlink"/>
  <p:hf sldNum="0" hdr="0" ftr="0" dt="0"/>
  <p:notesStyle>
    <a:lvl1pPr algn="l" rtl="0" eaLnBrk="0" fontAlgn="base" latinLnBrk="1" hangingPunct="0">
      <a:spcBef>
        <a:spcPct val="30000"/>
      </a:spcBef>
      <a:spcAft>
        <a:spcPct val="0"/>
      </a:spcAft>
      <a:defRPr sz="1200" b="1" i="1" kern="1200">
        <a:solidFill>
          <a:schemeClr val="tx1"/>
        </a:solidFill>
        <a:latin typeface="Arial" panose="020B0604020202090204" pitchFamily="34" charset="0"/>
      </a:defRPr>
    </a:lvl1pPr>
    <a:lvl2pPr lvl="1" algn="l" rtl="0" eaLnBrk="0" fontAlgn="base" latinLnBrk="1" hangingPunct="0">
      <a:spcBef>
        <a:spcPct val="30000"/>
      </a:spcBef>
      <a:spcAft>
        <a:spcPct val="0"/>
      </a:spcAft>
      <a:defRPr sz="1200" b="1" i="1" kern="1200">
        <a:solidFill>
          <a:schemeClr val="tx1"/>
        </a:solidFill>
        <a:latin typeface="Calibri" panose="020F0502020204030204" charset="0"/>
      </a:defRPr>
    </a:lvl2pPr>
    <a:lvl3pPr lvl="2" algn="l" rtl="0" eaLnBrk="0" fontAlgn="base" latinLnBrk="1" hangingPunct="0">
      <a:spcBef>
        <a:spcPct val="30000"/>
      </a:spcBef>
      <a:spcAft>
        <a:spcPct val="0"/>
      </a:spcAft>
      <a:defRPr sz="1200" i="1" kern="1200">
        <a:solidFill>
          <a:schemeClr val="tx1"/>
        </a:solidFill>
        <a:latin typeface="Gulim" pitchFamily="2" charset="-127"/>
        <a:ea typeface="Gulim" pitchFamily="2" charset="-127"/>
      </a:defRPr>
    </a:lvl3pPr>
    <a:lvl4pPr marL="914400" lvl="3" algn="l" rtl="0" fontAlgn="base" latinLnBrk="1">
      <a:spcBef>
        <a:spcPct val="30000"/>
      </a:spcBef>
      <a:spcAft>
        <a:spcPct val="0"/>
      </a:spcAft>
      <a:defRPr sz="1200" i="1" kern="1200">
        <a:solidFill>
          <a:schemeClr val="tx1"/>
        </a:solidFill>
        <a:latin typeface="Gulim" pitchFamily="2" charset="-127"/>
        <a:ea typeface="Gulim" pitchFamily="2" charset="-127"/>
      </a:defRPr>
    </a:lvl4pPr>
    <a:lvl5pPr marL="1371600" lvl="4" algn="l" rtl="0" fontAlgn="base" latinLnBrk="1">
      <a:spcBef>
        <a:spcPct val="30000"/>
      </a:spcBef>
      <a:spcAft>
        <a:spcPct val="0"/>
      </a:spcAft>
      <a:defRPr sz="1200" i="1" kern="1200">
        <a:solidFill>
          <a:schemeClr val="tx1"/>
        </a:solidFill>
        <a:latin typeface="Gulim" pitchFamily="2" charset="-127"/>
        <a:ea typeface="Gulim" pitchFamily="2" charset="-127"/>
      </a:defRPr>
    </a:lvl5pPr>
    <a:lvl6pPr marL="2286000" lvl="5" indent="0" algn="l" defTabSz="914400" eaLnBrk="1" fontAlgn="base" latinLnBrk="1" hangingPunct="1">
      <a:lnSpc>
        <a:spcPct val="100000"/>
      </a:lnSpc>
      <a:spcBef>
        <a:spcPct val="30000"/>
      </a:spcBef>
      <a:spcAft>
        <a:spcPct val="0"/>
      </a:spcAft>
      <a:buNone/>
      <a:defRPr sz="1200" b="0" i="1" u="none" kern="1200" baseline="0">
        <a:solidFill>
          <a:schemeClr val="tx1"/>
        </a:solidFill>
        <a:latin typeface="Gulim" pitchFamily="2" charset="-127"/>
        <a:ea typeface="Gulim" pitchFamily="2" charset="-127"/>
      </a:defRPr>
    </a:lvl6pPr>
    <a:lvl7pPr marL="2743200" lvl="6" indent="0" algn="l" defTabSz="914400" eaLnBrk="1" fontAlgn="base" latinLnBrk="1" hangingPunct="1">
      <a:lnSpc>
        <a:spcPct val="100000"/>
      </a:lnSpc>
      <a:spcBef>
        <a:spcPct val="30000"/>
      </a:spcBef>
      <a:spcAft>
        <a:spcPct val="0"/>
      </a:spcAft>
      <a:buNone/>
      <a:defRPr sz="1200" b="0" i="1" u="none" kern="1200" baseline="0">
        <a:solidFill>
          <a:schemeClr val="tx1"/>
        </a:solidFill>
        <a:latin typeface="Gulim" pitchFamily="2" charset="-127"/>
        <a:ea typeface="Gulim" pitchFamily="2" charset="-127"/>
      </a:defRPr>
    </a:lvl7pPr>
    <a:lvl8pPr marL="3200400" lvl="7" indent="0" algn="l" defTabSz="914400" eaLnBrk="1" fontAlgn="base" latinLnBrk="1" hangingPunct="1">
      <a:lnSpc>
        <a:spcPct val="100000"/>
      </a:lnSpc>
      <a:spcBef>
        <a:spcPct val="30000"/>
      </a:spcBef>
      <a:spcAft>
        <a:spcPct val="0"/>
      </a:spcAft>
      <a:buNone/>
      <a:defRPr sz="1200" b="0" i="1" u="none" kern="1200" baseline="0">
        <a:solidFill>
          <a:schemeClr val="tx1"/>
        </a:solidFill>
        <a:latin typeface="Gulim" pitchFamily="2" charset="-127"/>
        <a:ea typeface="Gulim" pitchFamily="2" charset="-127"/>
      </a:defRPr>
    </a:lvl8pPr>
    <a:lvl9pPr marL="3657600" lvl="8" indent="0" algn="l" defTabSz="914400" eaLnBrk="1" fontAlgn="base" latinLnBrk="1" hangingPunct="1">
      <a:lnSpc>
        <a:spcPct val="100000"/>
      </a:lnSpc>
      <a:spcBef>
        <a:spcPct val="30000"/>
      </a:spcBef>
      <a:spcAft>
        <a:spcPct val="0"/>
      </a:spcAft>
      <a:buNone/>
      <a:defRPr sz="1200" b="0" i="1" u="none" kern="1200" baseline="0">
        <a:solidFill>
          <a:schemeClr val="tx1"/>
        </a:solidFill>
        <a:latin typeface="Gulim" pitchFamily="2" charset="-127"/>
        <a:ea typeface="Gulim" pitchFamily="2" charset="-127"/>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9700" name="灯片编号占位符 3"/>
          <p:cNvSpPr>
            <a:spLocks noGrp="1" noChangeArrowheads="1"/>
          </p:cNvSpPr>
          <p:nvPr>
            <p:ph type="sldNum" sz="quarter" idx="5"/>
          </p:nvPr>
        </p:nvSpPr>
        <p:spPr bwMode="auto">
          <a:noFill/>
          <a:ln>
            <a:miter lim="800000"/>
          </a:ln>
        </p:spPr>
        <p:txBody>
          <a:bodyPr/>
          <a:lstStyle/>
          <a:p>
            <a:fld id="{5392165B-5B38-413E-B78D-A312E3C8564C}" type="slidenum">
              <a:rPr lang="zh-CN" altLang="en-US"/>
              <a:pPr/>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11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16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45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61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pPr/>
              <a:t>65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a:spLocks noGrp="1"/>
          </p:cNvSpPr>
          <p:nvPr>
            <p:ph type="title"/>
          </p:nvPr>
        </p:nvSpPr>
        <p:spPr>
          <a:xfrm>
            <a:off x="892969" y="1151930"/>
            <a:ext cx="7358063" cy="2321719"/>
          </a:xfrm>
          <a:prstGeom prst="rect">
            <a:avLst/>
          </a:prstGeom>
        </p:spPr>
        <p:txBody>
          <a:bodyPr anchor="b"/>
          <a:lstStyle/>
          <a:p>
            <a:r>
              <a:rPr lang="zh-CN" altLang="en-US" smtClean="0"/>
              <a:t>单击此处编辑母版标题样式</a:t>
            </a:r>
          </a:p>
        </p:txBody>
      </p:sp>
      <p:sp>
        <p:nvSpPr>
          <p:cNvPr id="12" name="Shape 12"/>
          <p:cNvSpPr>
            <a:spLocks noGrp="1"/>
          </p:cNvSpPr>
          <p:nvPr>
            <p:ph type="body" sz="quarter"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655" algn="ctr">
              <a:spcBef>
                <a:spcPts val="0"/>
              </a:spcBef>
              <a:buSzTx/>
              <a:buNone/>
              <a:defRPr sz="2250"/>
            </a:lvl2pPr>
            <a:lvl3pPr marL="0" indent="321310" algn="ctr">
              <a:spcBef>
                <a:spcPts val="0"/>
              </a:spcBef>
              <a:buSzTx/>
              <a:buNone/>
              <a:defRPr sz="2250"/>
            </a:lvl3pPr>
            <a:lvl4pPr marL="0" indent="481965" algn="ctr">
              <a:spcBef>
                <a:spcPts val="0"/>
              </a:spcBef>
              <a:buSzTx/>
              <a:buNone/>
              <a:defRPr sz="2250"/>
            </a:lvl4pPr>
            <a:lvl5pPr marL="0" indent="642620" algn="ctr">
              <a:spcBef>
                <a:spcPts val="0"/>
              </a:spcBef>
              <a:buSzTx/>
              <a:buNone/>
              <a:defRPr sz="225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892969" y="4473774"/>
            <a:ext cx="7358063" cy="362215"/>
          </a:xfrm>
          <a:prstGeom prst="rect">
            <a:avLst/>
          </a:prstGeom>
        </p:spPr>
        <p:txBody>
          <a:bodyPr anchor="t">
            <a:spAutoFit/>
          </a:bodyPr>
          <a:lstStyle>
            <a:lvl1pPr marL="0" indent="0" algn="ctr">
              <a:spcBef>
                <a:spcPts val="0"/>
              </a:spcBef>
              <a:buSzTx/>
              <a:buNone/>
              <a:defRPr sz="1685"/>
            </a:lvl1pPr>
          </a:lstStyle>
          <a:p>
            <a:pPr lvl="0"/>
            <a:r>
              <a:rPr lang="zh-CN" altLang="en-US" smtClean="0"/>
              <a:t>单击此处编辑母版文本样式</a:t>
            </a:r>
          </a:p>
        </p:txBody>
      </p:sp>
      <p:sp>
        <p:nvSpPr>
          <p:cNvPr id="94" name="Shape 94"/>
          <p:cNvSpPr>
            <a:spLocks noGrp="1"/>
          </p:cNvSpPr>
          <p:nvPr>
            <p:ph type="body" sz="quarter" idx="14"/>
          </p:nvPr>
        </p:nvSpPr>
        <p:spPr>
          <a:xfrm>
            <a:off x="892969" y="2984579"/>
            <a:ext cx="7358063" cy="513795"/>
          </a:xfrm>
          <a:prstGeom prst="rect">
            <a:avLst/>
          </a:prstGeom>
        </p:spPr>
        <p:txBody>
          <a:bodyPr>
            <a:spAutoFit/>
          </a:bodyPr>
          <a:lstStyle>
            <a:lvl1pPr marL="0" indent="0" algn="ctr">
              <a:spcBef>
                <a:spcPts val="0"/>
              </a:spcBef>
              <a:buSzTx/>
              <a:buNone/>
              <a:defRPr sz="2670"/>
            </a:lvl1pPr>
          </a:lstStyle>
          <a:p>
            <a:pPr lvl="0"/>
            <a:r>
              <a:rPr lang="zh-CN" altLang="en-US" smtClean="0"/>
              <a:t>单击此处编辑母版文本样式</a:t>
            </a:r>
          </a:p>
        </p:txBody>
      </p:sp>
      <p:sp>
        <p:nvSpPr>
          <p:cNvPr id="2" name="灯片编号占位符 1"/>
          <p:cNvSpPr>
            <a:spLocks noGrp="1"/>
          </p:cNvSpPr>
          <p:nvPr>
            <p:ph type="sldNum" sz="quarter" idx="15"/>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a:spLocks noGrp="1"/>
          </p:cNvSpPr>
          <p:nvPr>
            <p:ph type="pic" idx="13" hasCustomPrompt="1"/>
          </p:nvPr>
        </p:nvSpPr>
        <p:spPr>
          <a:xfrm>
            <a:off x="0" y="0"/>
            <a:ext cx="9144000" cy="6858000"/>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2" name="灯片编号占位符 1"/>
          <p:cNvSpPr>
            <a:spLocks noGrp="1"/>
          </p:cNvSpPr>
          <p:nvPr>
            <p:ph type="sldNum" sz="quarter" idx="14"/>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空白">
    <p:bg>
      <p:bgPr>
        <a:solidFill>
          <a:srgbClr val="FFFFFF"/>
        </a:solidFill>
        <a:effectLst/>
      </p:bgPr>
    </p:bg>
    <p:spTree>
      <p:nvGrpSpPr>
        <p:cNvPr id="1" name=""/>
        <p:cNvGrpSpPr/>
        <p:nvPr/>
      </p:nvGrpSpPr>
      <p:grpSpPr>
        <a:xfrm>
          <a:off x="0" y="0"/>
          <a:ext cx="0" cy="0"/>
          <a:chOff x="0" y="0"/>
          <a:chExt cx="0" cy="0"/>
        </a:xfrm>
      </p:grpSpPr>
      <p:pic>
        <p:nvPicPr>
          <p:cNvPr id="68610" name="image1.jpg" descr="IELTS_lgo"/>
          <p:cNvPicPr>
            <a:picLocks noChangeAspect="1"/>
          </p:cNvPicPr>
          <p:nvPr/>
        </p:nvPicPr>
        <p:blipFill>
          <a:blip r:embed="rId2"/>
          <a:stretch>
            <a:fillRect/>
          </a:stretch>
        </p:blipFill>
        <p:spPr>
          <a:xfrm>
            <a:off x="7885113" y="44450"/>
            <a:ext cx="1179512" cy="557213"/>
          </a:xfrm>
          <a:prstGeom prst="rect">
            <a:avLst/>
          </a:prstGeom>
          <a:noFill/>
          <a:ln w="12700">
            <a:noFill/>
          </a:ln>
        </p:spPr>
      </p:pic>
      <p:pic>
        <p:nvPicPr>
          <p:cNvPr id="68611" name="image2.png" descr="雅思白金级LOGO-透明底-用在浅色PPT背景上"/>
          <p:cNvPicPr>
            <a:picLocks noChangeAspect="1"/>
          </p:cNvPicPr>
          <p:nvPr/>
        </p:nvPicPr>
        <p:blipFill>
          <a:blip r:embed="rId3"/>
          <a:stretch>
            <a:fillRect/>
          </a:stretch>
        </p:blipFill>
        <p:spPr>
          <a:xfrm>
            <a:off x="-179387" y="-25400"/>
            <a:ext cx="3165475" cy="792163"/>
          </a:xfrm>
          <a:prstGeom prst="rect">
            <a:avLst/>
          </a:prstGeom>
          <a:noFill/>
          <a:ln w="12700">
            <a:noFill/>
          </a:ln>
        </p:spPr>
      </p:pic>
      <p:sp>
        <p:nvSpPr>
          <p:cNvPr id="7" name="Shape 119"/>
          <p:cNvSpPr>
            <a:spLocks noGrp="1"/>
          </p:cNvSpPr>
          <p:nvPr>
            <p:ph type="sldNum" sz="quarter" idx="4"/>
          </p:nvPr>
        </p:nvSpPr>
        <p:spPr>
          <a:xfrm>
            <a:off x="8386763" y="6386513"/>
            <a:ext cx="300038" cy="304800"/>
          </a:xfrm>
          <a:prstGeom prst="rect">
            <a:avLst/>
          </a:prstGeom>
          <a:ln w="12700">
            <a:miter lim="400000"/>
          </a:ln>
        </p:spPr>
        <p:txBody>
          <a:bodyPr wrap="none" lIns="65023" tIns="65023" rIns="65023" bIns="65023" anchor="ctr">
            <a:spAutoFit/>
          </a:bodyPr>
          <a:lstStyle/>
          <a:p>
            <a:pPr algn="r" defTabSz="913130" eaLnBrk="1" hangingPunct="1"/>
            <a:fld id="{9A0DB2DC-4C9A-4742-B13C-FB6460FD3503}" type="slidenum">
              <a:rPr lang="zh-CN" altLang="en-US" sz="1100">
                <a:solidFill>
                  <a:srgbClr val="898989"/>
                </a:solidFill>
                <a:latin typeface="Calibri" panose="020F0502020204030204" charset="0"/>
                <a:cs typeface="Calibri" panose="020F0502020204030204" charset="0"/>
                <a:sym typeface="Calibri" panose="020F0502020204030204" charset="0"/>
              </a:rPr>
              <a:pPr algn="r" defTabSz="913130" eaLnBrk="1" hangingPunct="1"/>
              <a:t>‹#›</a:t>
            </a:fld>
            <a:endParaRPr lang="zh-CN" altLang="en-US" sz="1100">
              <a:solidFill>
                <a:srgbClr val="898989"/>
              </a:solidFill>
              <a:latin typeface="Calibri" panose="020F0502020204030204" charset="0"/>
              <a:ea typeface="Calibri" panose="020F0502020204030204" charset="0"/>
              <a:cs typeface="Calibri" panose="020F0502020204030204" charset="0"/>
              <a:sym typeface="Calibri" panose="020F0502020204030204" charset="0"/>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GB"/>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GB"/>
          </a:p>
        </p:txBody>
      </p:sp>
      <p:sp>
        <p:nvSpPr>
          <p:cNvPr id="5" name="日期占位符 3"/>
          <p:cNvSpPr>
            <a:spLocks noGrp="1"/>
          </p:cNvSpPr>
          <p:nvPr>
            <p:ph type="dt" sz="half" idx="2"/>
          </p:nvPr>
        </p:nvSpPr>
        <p:spPr>
          <a:xfrm>
            <a:off x="457200" y="6356350"/>
            <a:ext cx="2133600" cy="365125"/>
          </a:xfrm>
          <a:prstGeom prst="rect">
            <a:avLst/>
          </a:prstGeom>
        </p:spPr>
        <p:txBody>
          <a:bodyPr/>
          <a:lstStyle/>
          <a:p>
            <a:pPr lvl="0" eaLnBrk="1" hangingPunct="1"/>
            <a:endParaRPr lang="zh-CN" altLang="en-US"/>
          </a:p>
        </p:txBody>
      </p:sp>
      <p:sp>
        <p:nvSpPr>
          <p:cNvPr id="6" name="页脚占位符 4"/>
          <p:cNvSpPr>
            <a:spLocks noGrp="1"/>
          </p:cNvSpPr>
          <p:nvPr>
            <p:ph type="ftr" sz="quarter" idx="3"/>
          </p:nvPr>
        </p:nvSpPr>
        <p:spPr>
          <a:xfrm>
            <a:off x="3124200" y="6356350"/>
            <a:ext cx="2895600" cy="365125"/>
          </a:xfrm>
          <a:prstGeom prst="rect">
            <a:avLst/>
          </a:prstGeom>
        </p:spPr>
        <p:txBody>
          <a:bodyPr/>
          <a:lstStyle/>
          <a:p>
            <a:pPr lvl="0" eaLnBrk="1" hangingPunct="1"/>
            <a:endParaRPr lang="zh-CN" altLang="en-US"/>
          </a:p>
        </p:txBody>
      </p:sp>
      <p:sp>
        <p:nvSpPr>
          <p:cNvPr id="7" name="灯片编号占位符 5"/>
          <p:cNvSpPr>
            <a:spLocks noGrp="1"/>
          </p:cNvSpPr>
          <p:nvPr>
            <p:ph type="sldNum" sz="quarter" idx="4"/>
          </p:nvPr>
        </p:nvSpPr>
        <p:spPr>
          <a:xfrm>
            <a:off x="4422775" y="6505575"/>
            <a:ext cx="301625" cy="296863"/>
          </a:xfrm>
          <a:prstGeom prst="rect">
            <a:avLst/>
          </a:prstGeom>
          <a:ln w="12700">
            <a:miter lim="400000"/>
          </a:ln>
        </p:spPr>
        <p:txBody>
          <a:bodyPr wrap="none" lIns="50800" tIns="50800" rIns="50800" bIns="50800">
            <a:spAutoFit/>
          </a:bodyPr>
          <a:lstStyle/>
          <a:p>
            <a:pPr eaLnBrk="1" hangingPunct="1"/>
            <a:fld id="{9A0DB2DC-4C9A-4742-B13C-FB6460FD3503}" type="slidenum">
              <a:rPr lang="zh-CN" altLang="en-US"/>
              <a:pPr eaLnBrk="1" hangingPunct="1"/>
              <a:t>‹#›</a:t>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bg>
      <p:bgPr>
        <a:solidFill>
          <a:srgbClr val="FFFFFF"/>
        </a:solidFill>
        <a:effectLst/>
      </p:bgPr>
    </p:bg>
    <p:spTree>
      <p:nvGrpSpPr>
        <p:cNvPr id="1" name=""/>
        <p:cNvGrpSpPr/>
        <p:nvPr/>
      </p:nvGrpSpPr>
      <p:grpSpPr>
        <a:xfrm>
          <a:off x="0" y="0"/>
          <a:ext cx="0" cy="0"/>
          <a:chOff x="0" y="0"/>
          <a:chExt cx="0" cy="0"/>
        </a:xfrm>
      </p:grpSpPr>
      <p:sp>
        <p:nvSpPr>
          <p:cNvPr id="20" name="Shape 20"/>
          <p:cNvSpPr>
            <a:spLocks noGrp="1"/>
          </p:cNvSpPr>
          <p:nvPr>
            <p:ph type="pic" idx="13" hasCustomPrompt="1"/>
          </p:nvPr>
        </p:nvSpPr>
        <p:spPr>
          <a:xfrm>
            <a:off x="1129606" y="446485"/>
            <a:ext cx="6875859" cy="4161234"/>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21" name="Shape 21"/>
          <p:cNvSpPr>
            <a:spLocks noGrp="1"/>
          </p:cNvSpPr>
          <p:nvPr>
            <p:ph type="title"/>
          </p:nvPr>
        </p:nvSpPr>
        <p:spPr>
          <a:xfrm>
            <a:off x="892969" y="4723805"/>
            <a:ext cx="7358063" cy="1000125"/>
          </a:xfrm>
          <a:prstGeom prst="rect">
            <a:avLst/>
          </a:prstGeom>
        </p:spPr>
        <p:txBody>
          <a:bodyPr anchor="b"/>
          <a:lstStyle/>
          <a:p>
            <a:r>
              <a:rPr lang="zh-CN" altLang="en-US" smtClean="0"/>
              <a:t>单击此处编辑母版标题样式</a:t>
            </a:r>
          </a:p>
        </p:txBody>
      </p:sp>
      <p:sp>
        <p:nvSpPr>
          <p:cNvPr id="22" name="Shape 22"/>
          <p:cNvSpPr>
            <a:spLocks noGrp="1"/>
          </p:cNvSpPr>
          <p:nvPr>
            <p:ph type="body" sz="quarter" idx="1"/>
          </p:nvPr>
        </p:nvSpPr>
        <p:spPr>
          <a:xfrm>
            <a:off x="892969" y="5759649"/>
            <a:ext cx="7358063" cy="794742"/>
          </a:xfrm>
          <a:prstGeom prst="rect">
            <a:avLst/>
          </a:prstGeom>
        </p:spPr>
        <p:txBody>
          <a:bodyPr anchor="t"/>
          <a:lstStyle>
            <a:lvl1pPr marL="0" indent="0" algn="ctr">
              <a:spcBef>
                <a:spcPts val="0"/>
              </a:spcBef>
              <a:buSzTx/>
              <a:buNone/>
              <a:defRPr sz="2250"/>
            </a:lvl1pPr>
            <a:lvl2pPr marL="0" indent="160655" algn="ctr">
              <a:spcBef>
                <a:spcPts val="0"/>
              </a:spcBef>
              <a:buSzTx/>
              <a:buNone/>
              <a:defRPr sz="2250"/>
            </a:lvl2pPr>
            <a:lvl3pPr marL="0" indent="321310" algn="ctr">
              <a:spcBef>
                <a:spcPts val="0"/>
              </a:spcBef>
              <a:buSzTx/>
              <a:buNone/>
              <a:defRPr sz="2250"/>
            </a:lvl3pPr>
            <a:lvl4pPr marL="0" indent="481965" algn="ctr">
              <a:spcBef>
                <a:spcPts val="0"/>
              </a:spcBef>
              <a:buSzTx/>
              <a:buNone/>
              <a:defRPr sz="2250"/>
            </a:lvl4pPr>
            <a:lvl5pPr marL="0" indent="642620" algn="ctr">
              <a:spcBef>
                <a:spcPts val="0"/>
              </a:spcBef>
              <a:buSzTx/>
              <a:buNone/>
              <a:defRPr sz="225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5" name="Shape 23"/>
          <p:cNvSpPr>
            <a:spLocks noGrp="1"/>
          </p:cNvSpPr>
          <p:nvPr>
            <p:ph type="sldNum" sz="quarter" idx="4"/>
          </p:nvPr>
        </p:nvSpPr>
        <p:spPr>
          <a:xfrm>
            <a:off x="4438650" y="6500813"/>
            <a:ext cx="300038" cy="296863"/>
          </a:xfrm>
          <a:prstGeom prst="rect">
            <a:avLst/>
          </a:prstGeom>
          <a:ln w="12700">
            <a:miter lim="400000"/>
          </a:ln>
        </p:spPr>
        <p:txBody>
          <a:bodyPr wrap="none" lIns="50800" tIns="50800" rIns="50800" bIns="50800">
            <a:spAutoFit/>
          </a:bodyPr>
          <a:lstStyle/>
          <a:p>
            <a:pPr eaLnBrk="1" hangingPunct="1"/>
            <a:fld id="{9A0DB2DC-4C9A-4742-B13C-FB6460FD3503}" type="slidenum">
              <a:rPr lang="zh-CN" altLang="en-US"/>
              <a:pPr eaLnBrk="1" hangingPunct="1"/>
              <a:t>‹#›</a:t>
            </a:fld>
            <a:endParaRPr lang="zh-CN" altLang="en-US"/>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a:spLocks noGrp="1"/>
          </p:cNvSpPr>
          <p:nvPr>
            <p:ph type="title"/>
          </p:nvPr>
        </p:nvSpPr>
        <p:spPr>
          <a:xfrm>
            <a:off x="892969" y="2268141"/>
            <a:ext cx="7358063" cy="2321719"/>
          </a:xfrm>
          <a:prstGeom prst="rect">
            <a:avLst/>
          </a:prstGeom>
        </p:spPr>
        <p:txBody>
          <a:bodyPr/>
          <a:lstStyle/>
          <a:p>
            <a:r>
              <a:rPr lang="zh-CN" altLang="en-US" smtClean="0"/>
              <a:t>单击此处编辑母版标题样式</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a:spLocks noGrp="1"/>
          </p:cNvSpPr>
          <p:nvPr>
            <p:ph type="pic" sz="half" idx="13" hasCustomPrompt="1"/>
          </p:nvPr>
        </p:nvSpPr>
        <p:spPr>
          <a:xfrm>
            <a:off x="4723805" y="446484"/>
            <a:ext cx="3750469" cy="5786438"/>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39" name="Shape 39"/>
          <p:cNvSpPr>
            <a:spLocks noGrp="1"/>
          </p:cNvSpPr>
          <p:nvPr>
            <p:ph type="title"/>
          </p:nvPr>
        </p:nvSpPr>
        <p:spPr>
          <a:xfrm>
            <a:off x="669726" y="446484"/>
            <a:ext cx="3750469" cy="2803922"/>
          </a:xfrm>
          <a:prstGeom prst="rect">
            <a:avLst/>
          </a:prstGeom>
        </p:spPr>
        <p:txBody>
          <a:bodyPr anchor="b"/>
          <a:lstStyle>
            <a:lvl1pPr>
              <a:defRPr sz="4220"/>
            </a:lvl1pPr>
          </a:lstStyle>
          <a:p>
            <a:r>
              <a:rPr lang="zh-CN" altLang="en-US" smtClean="0"/>
              <a:t>单击此处编辑母版标题样式</a:t>
            </a:r>
          </a:p>
        </p:txBody>
      </p:sp>
      <p:sp>
        <p:nvSpPr>
          <p:cNvPr id="40" name="Shape 40"/>
          <p:cNvSpPr>
            <a:spLocks noGrp="1"/>
          </p:cNvSpPr>
          <p:nvPr>
            <p:ph type="body" sz="quarter" idx="1"/>
          </p:nvPr>
        </p:nvSpPr>
        <p:spPr>
          <a:xfrm>
            <a:off x="669726" y="3348633"/>
            <a:ext cx="3750469" cy="2884289"/>
          </a:xfrm>
          <a:prstGeom prst="rect">
            <a:avLst/>
          </a:prstGeom>
        </p:spPr>
        <p:txBody>
          <a:bodyPr anchor="t"/>
          <a:lstStyle>
            <a:lvl1pPr marL="0" indent="0" algn="ctr">
              <a:spcBef>
                <a:spcPts val="0"/>
              </a:spcBef>
              <a:buSzTx/>
              <a:buNone/>
              <a:defRPr sz="2250"/>
            </a:lvl1pPr>
            <a:lvl2pPr marL="0" indent="160655" algn="ctr">
              <a:spcBef>
                <a:spcPts val="0"/>
              </a:spcBef>
              <a:buSzTx/>
              <a:buNone/>
              <a:defRPr sz="2250"/>
            </a:lvl2pPr>
            <a:lvl3pPr marL="0" indent="321310" algn="ctr">
              <a:spcBef>
                <a:spcPts val="0"/>
              </a:spcBef>
              <a:buSzTx/>
              <a:buNone/>
              <a:defRPr sz="2250"/>
            </a:lvl3pPr>
            <a:lvl4pPr marL="0" indent="481965" algn="ctr">
              <a:spcBef>
                <a:spcPts val="0"/>
              </a:spcBef>
              <a:buSzTx/>
              <a:buNone/>
              <a:defRPr sz="2250"/>
            </a:lvl4pPr>
            <a:lvl5pPr marL="0" indent="642620" algn="ctr">
              <a:spcBef>
                <a:spcPts val="0"/>
              </a:spcBef>
              <a:buSzTx/>
              <a:buNone/>
              <a:defRPr sz="225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2" name="灯片编号占位符 1"/>
          <p:cNvSpPr>
            <a:spLocks noGrp="1"/>
          </p:cNvSpPr>
          <p:nvPr>
            <p:ph type="sldNum" sz="quarter" idx="14"/>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rPr lang="zh-CN" altLang="en-US" smtClean="0"/>
              <a:t>单击此处编辑母版标题样式</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rPr lang="zh-CN" altLang="en-US" smtClean="0"/>
              <a:t>单击此处编辑母版标题样式</a:t>
            </a:r>
          </a:p>
        </p:txBody>
      </p:sp>
      <p:sp>
        <p:nvSpPr>
          <p:cNvPr id="57" name="Shape 57"/>
          <p:cNvSpPr>
            <a:spLocks noGrp="1"/>
          </p:cNvSpPr>
          <p:nvPr>
            <p:ph type="body" idx="1"/>
          </p:nvPr>
        </p:nvSpPr>
        <p:spPr>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a:spLocks noGrp="1"/>
          </p:cNvSpPr>
          <p:nvPr>
            <p:ph type="pic" sz="half" idx="13" hasCustomPrompt="1"/>
          </p:nvPr>
        </p:nvSpPr>
        <p:spPr>
          <a:xfrm>
            <a:off x="4723805" y="1830586"/>
            <a:ext cx="3750469" cy="4420195"/>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66" name="Shape 66"/>
          <p:cNvSpPr>
            <a:spLocks noGrp="1"/>
          </p:cNvSpPr>
          <p:nvPr>
            <p:ph type="title"/>
          </p:nvPr>
        </p:nvSpPr>
        <p:spPr>
          <a:prstGeom prst="rect">
            <a:avLst/>
          </a:prstGeom>
        </p:spPr>
        <p:txBody>
          <a:bodyPr/>
          <a:lstStyle/>
          <a:p>
            <a:r>
              <a:rPr lang="zh-CN" altLang="en-US" smtClean="0"/>
              <a:t>单击此处编辑母版标题样式</a:t>
            </a:r>
          </a:p>
        </p:txBody>
      </p:sp>
      <p:sp>
        <p:nvSpPr>
          <p:cNvPr id="67" name="Shape 67"/>
          <p:cNvSpPr>
            <a:spLocks noGrp="1"/>
          </p:cNvSpPr>
          <p:nvPr>
            <p:ph type="body" sz="half" idx="1"/>
          </p:nvPr>
        </p:nvSpPr>
        <p:spPr>
          <a:xfrm>
            <a:off x="669726" y="1830586"/>
            <a:ext cx="3750469" cy="4420195"/>
          </a:xfrm>
          <a:prstGeom prst="rect">
            <a:avLst/>
          </a:prstGeom>
        </p:spPr>
        <p:txBody>
          <a:bodyPr/>
          <a:lstStyle>
            <a:lvl1pPr marL="241300" indent="-241300">
              <a:spcBef>
                <a:spcPts val="2250"/>
              </a:spcBef>
              <a:defRPr sz="1970"/>
            </a:lvl1pPr>
            <a:lvl2pPr marL="481965" indent="-241300">
              <a:spcBef>
                <a:spcPts val="2250"/>
              </a:spcBef>
              <a:defRPr sz="1970"/>
            </a:lvl2pPr>
            <a:lvl3pPr marL="723265" indent="-241300">
              <a:spcBef>
                <a:spcPts val="2250"/>
              </a:spcBef>
              <a:defRPr sz="1970"/>
            </a:lvl3pPr>
            <a:lvl4pPr marL="964565" indent="-241300">
              <a:spcBef>
                <a:spcPts val="2250"/>
              </a:spcBef>
              <a:defRPr sz="1970"/>
            </a:lvl4pPr>
            <a:lvl5pPr marL="1205230" indent="-241300">
              <a:spcBef>
                <a:spcPts val="2250"/>
              </a:spcBef>
              <a:defRPr sz="1970"/>
            </a:lvl5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2" name="灯片编号占位符 1"/>
          <p:cNvSpPr>
            <a:spLocks noGrp="1"/>
          </p:cNvSpPr>
          <p:nvPr>
            <p:ph type="sldNum" sz="quarter" idx="14"/>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a:spLocks noGrp="1"/>
          </p:cNvSpPr>
          <p:nvPr>
            <p:ph type="body" idx="1"/>
          </p:nvPr>
        </p:nvSpPr>
        <p:spPr>
          <a:xfrm>
            <a:off x="669727" y="892969"/>
            <a:ext cx="7804547" cy="5072063"/>
          </a:xfrm>
          <a:prstGeom prst="rect">
            <a:avLst/>
          </a:prstGeo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a:spLocks noGrp="1"/>
          </p:cNvSpPr>
          <p:nvPr>
            <p:ph type="pic" sz="quarter" idx="13" hasCustomPrompt="1"/>
          </p:nvPr>
        </p:nvSpPr>
        <p:spPr>
          <a:xfrm>
            <a:off x="4723805" y="3580805"/>
            <a:ext cx="3750469" cy="2652117"/>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84" name="Shape 84"/>
          <p:cNvSpPr>
            <a:spLocks noGrp="1"/>
          </p:cNvSpPr>
          <p:nvPr>
            <p:ph type="pic" sz="quarter" idx="14" hasCustomPrompt="1"/>
          </p:nvPr>
        </p:nvSpPr>
        <p:spPr>
          <a:xfrm>
            <a:off x="4728177" y="625078"/>
            <a:ext cx="3750469" cy="2652117"/>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85" name="Shape 85"/>
          <p:cNvSpPr>
            <a:spLocks noGrp="1"/>
          </p:cNvSpPr>
          <p:nvPr>
            <p:ph type="pic" sz="half" idx="15" hasCustomPrompt="1"/>
          </p:nvPr>
        </p:nvSpPr>
        <p:spPr>
          <a:xfrm>
            <a:off x="669726" y="625078"/>
            <a:ext cx="3750469" cy="5607844"/>
          </a:xfrm>
          <a:prstGeom prst="rect">
            <a:avLst/>
          </a:prstGeom>
        </p:spPr>
        <p:txBody>
          <a:bodyPr lIns="91439" tIns="45719" rIns="91439" bIns="45719" anchor="t">
            <a:noAutofit/>
          </a:bodyPr>
          <a:lstStyle/>
          <a:p>
            <a:pPr marL="312420" marR="0" lvl="0" indent="-312420" algn="l" defTabSz="410845" rtl="0" eaLnBrk="1" fontAlgn="auto" latinLnBrk="0" hangingPunct="1">
              <a:lnSpc>
                <a:spcPct val="100000"/>
              </a:lnSpc>
              <a:spcBef>
                <a:spcPts val="2955"/>
              </a:spcBef>
              <a:spcAft>
                <a:spcPts val="0"/>
              </a:spcAft>
              <a:buClrTx/>
              <a:buSzPct val="75000"/>
              <a:buFontTx/>
              <a:buChar char="•"/>
              <a:defRPr/>
            </a:pPr>
            <a:r>
              <a:rPr kumimoji="0" lang="zh-CN" altLang="en-US" sz="2530" b="0" i="0" u="none" strike="noStrike" kern="0" cap="none" spc="0" normalizeH="0" baseline="0" noProof="0" smtClean="0">
                <a:ln>
                  <a:noFill/>
                </a:ln>
                <a:solidFill>
                  <a:srgbClr val="000000"/>
                </a:solidFill>
                <a:effectLst/>
                <a:uLnTx/>
                <a:uFillTx/>
                <a:latin typeface="+mn-lt"/>
                <a:ea typeface="+mn-ea"/>
                <a:cs typeface="+mn-cs"/>
                <a:sym typeface="Helvetica Light"/>
              </a:rPr>
              <a:t>将图片拖动到占位符，或单击添加图标</a:t>
            </a:r>
            <a:endParaRPr kumimoji="0" sz="2530" b="0" i="0" u="none" strike="noStrike" kern="0" cap="none" spc="0" normalizeH="0" baseline="0" noProof="0">
              <a:ln>
                <a:noFill/>
              </a:ln>
              <a:solidFill>
                <a:srgbClr val="000000"/>
              </a:solidFill>
              <a:effectLst/>
              <a:uLnTx/>
              <a:uFillTx/>
              <a:latin typeface="+mn-lt"/>
              <a:ea typeface="+mn-ea"/>
              <a:cs typeface="+mn-cs"/>
              <a:sym typeface="Helvetica Light"/>
            </a:endParaRPr>
          </a:p>
        </p:txBody>
      </p:sp>
      <p:sp>
        <p:nvSpPr>
          <p:cNvPr id="2" name="灯片编号占位符 1"/>
          <p:cNvSpPr>
            <a:spLocks noGrp="1"/>
          </p:cNvSpPr>
          <p:nvPr>
            <p:ph type="sldNum" sz="quarter" idx="16"/>
          </p:nvPr>
        </p:nvSpPr>
        <p:spPr/>
        <p:txBody>
          <a:body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Shape 2"/>
          <p:cNvSpPr>
            <a:spLocks noGrp="1"/>
          </p:cNvSpPr>
          <p:nvPr>
            <p:ph type="title"/>
          </p:nvPr>
        </p:nvSpPr>
        <p:spPr>
          <a:xfrm>
            <a:off x="669925" y="312738"/>
            <a:ext cx="7804150" cy="1517650"/>
          </a:xfrm>
          <a:prstGeom prst="rect">
            <a:avLst/>
          </a:prstGeom>
          <a:noFill/>
          <a:ln w="12700">
            <a:noFill/>
          </a:ln>
        </p:spPr>
        <p:txBody>
          <a:bodyPr lIns="50800" tIns="50800" rIns="50800" bIns="50800" anchor="ctr" anchorCtr="0"/>
          <a:lstStyle/>
          <a:p>
            <a:pPr lvl="0"/>
            <a:r>
              <a:rPr lang="zh-CN" altLang="x-none"/>
              <a:t>标题文本</a:t>
            </a:r>
          </a:p>
        </p:txBody>
      </p:sp>
      <p:sp>
        <p:nvSpPr>
          <p:cNvPr id="66563" name="Shape 3"/>
          <p:cNvSpPr>
            <a:spLocks noGrp="1"/>
          </p:cNvSpPr>
          <p:nvPr>
            <p:ph type="body" idx="1"/>
          </p:nvPr>
        </p:nvSpPr>
        <p:spPr>
          <a:xfrm>
            <a:off x="669925" y="1830388"/>
            <a:ext cx="7804150" cy="4419600"/>
          </a:xfrm>
          <a:prstGeom prst="rect">
            <a:avLst/>
          </a:prstGeom>
          <a:noFill/>
          <a:ln w="12700">
            <a:noFill/>
          </a:ln>
        </p:spPr>
        <p:txBody>
          <a:bodyPr lIns="50800" tIns="50800" rIns="50800" bIns="50800" anchor="ctr" anchorCtr="0"/>
          <a:lstStyle/>
          <a:p>
            <a:pPr lvl="0"/>
            <a:r>
              <a:rPr lang="zh-CN" altLang="x-none"/>
              <a:t>正文级别 1</a:t>
            </a:r>
          </a:p>
          <a:p>
            <a:pPr lvl="1"/>
            <a:r>
              <a:rPr lang="zh-CN" altLang="x-none"/>
              <a:t>正文级别 2</a:t>
            </a:r>
          </a:p>
          <a:p>
            <a:pPr lvl="2"/>
            <a:r>
              <a:rPr lang="zh-CN" altLang="x-none"/>
              <a:t>正文级别 3</a:t>
            </a:r>
          </a:p>
          <a:p>
            <a:pPr lvl="3"/>
            <a:r>
              <a:rPr lang="zh-CN" altLang="x-none"/>
              <a:t>正文级别 4</a:t>
            </a:r>
          </a:p>
          <a:p>
            <a:pPr lvl="4"/>
            <a:r>
              <a:rPr lang="zh-CN" altLang="x-none"/>
              <a:t>正文级别 5</a:t>
            </a:r>
          </a:p>
        </p:txBody>
      </p:sp>
      <p:sp>
        <p:nvSpPr>
          <p:cNvPr id="4" name="Shape 4"/>
          <p:cNvSpPr>
            <a:spLocks noGrp="1"/>
          </p:cNvSpPr>
          <p:nvPr>
            <p:ph type="sldNum" sz="quarter" idx="2"/>
          </p:nvPr>
        </p:nvSpPr>
        <p:spPr>
          <a:xfrm>
            <a:off x="4438650" y="6505575"/>
            <a:ext cx="300038" cy="296863"/>
          </a:xfrm>
          <a:prstGeom prst="rect">
            <a:avLst/>
          </a:prstGeom>
          <a:ln w="12700">
            <a:miter lim="400000"/>
          </a:ln>
        </p:spPr>
        <p:txBody>
          <a:bodyPr wrap="none" lIns="50800" tIns="50800" rIns="50800" bIns="50800">
            <a:spAutoFit/>
          </a:bodyPr>
          <a:lstStyle>
            <a:lvl1pPr>
              <a:defRPr sz="1200"/>
            </a:lvl1pPr>
          </a:lstStyle>
          <a:p>
            <a:pPr lvl="0" eaLnBrk="1" hangingPunct="1"/>
            <a:fld id="{9A0DB2DC-4C9A-4742-B13C-FB6460FD3503}" type="slidenum">
              <a:rPr lang="zh-CN" altLang="en-US">
                <a:latin typeface="Arial" panose="020B0604020202090204" pitchFamily="34" charset="0"/>
              </a:rPr>
              <a:pPr lvl="0" eaLnBrk="1" hangingPunct="1"/>
              <a:t>‹#›</a:t>
            </a:fld>
            <a:endParaRPr lang="zh-CN" altLang="en-US">
              <a:latin typeface="Arial" panose="020B060402020209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hf sldNum="0" hdr="0" ftr="0" dt="0"/>
  <p:txStyles>
    <p:titleStyle>
      <a:lvl1pPr marL="0" marR="0" indent="0"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1pPr>
      <a:lvl2pPr marL="0" marR="0" indent="160655"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2pPr>
      <a:lvl3pPr marL="0" marR="0" indent="321310"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3pPr>
      <a:lvl4pPr marL="0" marR="0" indent="481965"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4pPr>
      <a:lvl5pPr marL="0" marR="0" indent="642620"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5pPr>
      <a:lvl6pPr marL="0" marR="0" indent="803910"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6pPr>
      <a:lvl7pPr marL="0" marR="0" indent="964565"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7pPr>
      <a:lvl8pPr marL="0" marR="0" indent="1125220"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8pPr>
      <a:lvl9pPr marL="0" marR="0" indent="1285875" algn="ctr" defTabSz="410845" rtl="0" eaLnBrk="1" latinLnBrk="0" hangingPunct="1">
        <a:lnSpc>
          <a:spcPct val="100000"/>
        </a:lnSpc>
        <a:spcBef>
          <a:spcPts val="0"/>
        </a:spcBef>
        <a:spcAft>
          <a:spcPts val="0"/>
        </a:spcAft>
        <a:buClrTx/>
        <a:buSzTx/>
        <a:buFontTx/>
        <a:buNone/>
        <a:defRPr sz="5625" b="0" i="0" u="none" strike="noStrike" cap="none" spc="0" baseline="0">
          <a:ln>
            <a:noFill/>
          </a:ln>
          <a:solidFill>
            <a:srgbClr val="000000"/>
          </a:solidFill>
          <a:uFillTx/>
          <a:latin typeface="+mn-lt"/>
          <a:ea typeface="+mn-ea"/>
          <a:cs typeface="+mn-cs"/>
          <a:sym typeface="Helvetica Light"/>
        </a:defRPr>
      </a:lvl9pPr>
    </p:titleStyle>
    <p:bodyStyle>
      <a:lvl1pPr marL="31242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1pPr>
      <a:lvl2pPr marL="62484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2pPr>
      <a:lvl3pPr marL="9378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3pPr>
      <a:lvl4pPr marL="125031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4pPr>
      <a:lvl5pPr marL="156273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5pPr>
      <a:lvl6pPr marL="187515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6pPr>
      <a:lvl7pPr marL="218757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7pPr>
      <a:lvl8pPr marL="24999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8pPr>
      <a:lvl9pPr marL="281305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1pPr>
      <a:lvl2pPr marL="0" marR="0" indent="160655"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2pPr>
      <a:lvl3pPr marL="0" marR="0" indent="321310"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3pPr>
      <a:lvl4pPr marL="0" marR="0" indent="481965"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4pPr>
      <a:lvl5pPr marL="0" marR="0" indent="642620"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5pPr>
      <a:lvl6pPr marL="0" marR="0" indent="803910"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6pPr>
      <a:lvl7pPr marL="0" marR="0" indent="964565"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7pPr>
      <a:lvl8pPr marL="0" marR="0" indent="1125220"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8pPr>
      <a:lvl9pPr marL="0" marR="0" indent="1285875" algn="ctr" defTabSz="410845" rtl="0" eaLnBrk="1" latinLnBrk="0" hangingPunct="1">
        <a:lnSpc>
          <a:spcPct val="100000"/>
        </a:lnSpc>
        <a:spcBef>
          <a:spcPts val="0"/>
        </a:spcBef>
        <a:spcAft>
          <a:spcPts val="0"/>
        </a:spcAft>
        <a:buClrTx/>
        <a:buSzTx/>
        <a:buFontTx/>
        <a:buNone/>
        <a:defRPr sz="1265"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7.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2.xml"/><Relationship Id="rId1" Type="http://schemas.openxmlformats.org/officeDocument/2006/relationships/tags" Target="../tags/tag8.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image" Target="../media/image1.png"/><Relationship Id="rId4" Type="http://schemas.openxmlformats.org/officeDocument/2006/relationships/tags" Target="../tags/tag17.xml"/><Relationship Id="rId9"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png"/><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5121"/>
          <p:cNvSpPr>
            <a:spLocks noGrp="1"/>
          </p:cNvSpPr>
          <p:nvPr>
            <p:ph type="ctrTitle"/>
          </p:nvPr>
        </p:nvSpPr>
        <p:spPr>
          <a:xfrm>
            <a:off x="1116013" y="2276475"/>
            <a:ext cx="7315200" cy="1219200"/>
          </a:xfrm>
        </p:spPr>
        <p:txBody>
          <a:bodyPr vert="horz" wrap="square" lIns="50800" tIns="50800" rIns="50800" bIns="50800" anchor="ctr" anchorCtr="0"/>
          <a:lstStyle>
            <a:lvl1pPr lvl="0">
              <a:buClrTx/>
              <a:buSzTx/>
              <a:buFontTx/>
              <a:defRPr/>
            </a:lvl1pPr>
          </a:lstStyle>
          <a:p>
            <a:pPr lvl="0"/>
            <a:r>
              <a:rPr lang="en-US" altLang="zh-CN" sz="6000" b="1">
                <a:latin typeface="Arial" panose="020B0604020202090204" pitchFamily="34" charset="0"/>
                <a:cs typeface="Arial" panose="020B0604020202090204" pitchFamily="34" charset="0"/>
              </a:rPr>
              <a:t>IELTS WRITING </a:t>
            </a:r>
            <a:endParaRPr lang="en-US" altLang="zh-CN" sz="6000" b="1">
              <a:latin typeface="Arial" panose="020B0604020202090204" pitchFamily="34" charset="0"/>
              <a:ea typeface="Arial" panose="020B0604020202090204" pitchFamily="34" charset="0"/>
            </a:endParaRPr>
          </a:p>
        </p:txBody>
      </p:sp>
      <p:sp>
        <p:nvSpPr>
          <p:cNvPr id="3074" name="副标题 5122"/>
          <p:cNvSpPr>
            <a:spLocks noGrp="1"/>
          </p:cNvSpPr>
          <p:nvPr>
            <p:ph type="subTitle" idx="4294967295"/>
          </p:nvPr>
        </p:nvSpPr>
        <p:spPr>
          <a:xfrm>
            <a:off x="1116013" y="4076700"/>
            <a:ext cx="7315200" cy="755650"/>
          </a:xfrm>
        </p:spPr>
        <p:txBody>
          <a:bodyPr vert="horz" wrap="square" lIns="50800" tIns="50800" rIns="50800" bIns="50800" anchor="ctr" anchorCtr="0"/>
          <a:lstStyle>
            <a:lvl1pPr marL="0" lvl="0" indent="0" algn="ctr">
              <a:buClrTx/>
              <a:buSzPct val="75000"/>
              <a:buFontTx/>
              <a:buNone/>
              <a:defRPr/>
            </a:lvl1pPr>
            <a:lvl2pPr marL="313055" lvl="1" indent="0" algn="ctr">
              <a:buClrTx/>
              <a:buSzPct val="75000"/>
              <a:buFontTx/>
              <a:buNone/>
              <a:defRPr/>
            </a:lvl2pPr>
            <a:lvl3pPr marL="625475" lvl="2" indent="0" algn="ctr">
              <a:buClrTx/>
              <a:buSzPct val="75000"/>
              <a:buFontTx/>
              <a:buNone/>
              <a:defRPr/>
            </a:lvl3pPr>
            <a:lvl4pPr marL="938530" lvl="3" indent="0" algn="ctr">
              <a:buClrTx/>
              <a:buSzPct val="75000"/>
              <a:buFontTx/>
              <a:buNone/>
              <a:defRPr/>
            </a:lvl4pPr>
            <a:lvl5pPr marL="1250950" lvl="4" indent="0" algn="ctr">
              <a:buClrTx/>
              <a:buSzPct val="75000"/>
              <a:buFontTx/>
              <a:buNone/>
              <a:defRPr/>
            </a:lvl5pPr>
          </a:lstStyle>
          <a:p>
            <a:pPr lvl="0">
              <a:spcBef>
                <a:spcPct val="0"/>
              </a:spcBef>
            </a:pPr>
            <a:r>
              <a:rPr lang="en-US" altLang="zh-CN" sz="3600" b="1">
                <a:solidFill>
                  <a:schemeClr val="tx1"/>
                </a:solidFill>
                <a:latin typeface="Arial" panose="020B0604020202090204" pitchFamily="34" charset="0"/>
                <a:cs typeface="Arial" panose="020B0604020202090204" pitchFamily="34" charset="0"/>
              </a:rPr>
              <a:t>Report</a:t>
            </a:r>
            <a:endParaRPr lang="en-US" altLang="zh-CN" sz="3600" b="1">
              <a:solidFill>
                <a:schemeClr val="tx1"/>
              </a:solidFill>
              <a:latin typeface="Arial" panose="020B0604020202090204" pitchFamily="34" charset="0"/>
              <a:ea typeface="Arial" panose="020B0604020202090204" pitchFamily="34" charset="0"/>
            </a:endParaRPr>
          </a:p>
        </p:txBody>
      </p:sp>
      <p:pic>
        <p:nvPicPr>
          <p:cNvPr id="3075" name="图片 1"/>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45058"/>
          <p:cNvSpPr>
            <a:spLocks noGrp="1"/>
          </p:cNvSpPr>
          <p:nvPr>
            <p:ph idx="1"/>
          </p:nvPr>
        </p:nvSpPr>
        <p:spPr>
          <a:xfrm>
            <a:off x="381000" y="1149350"/>
            <a:ext cx="7689850" cy="5688013"/>
          </a:xfrm>
        </p:spPr>
        <p:txBody>
          <a:bodyPr vert="horz" wrap="square" lIns="50800" tIns="50800" rIns="50800" bIns="50800" anchor="ctr" anchorCtr="0"/>
          <a:lstStyle/>
          <a:p>
            <a:pPr marL="0" indent="0">
              <a:buFont typeface="Wingdings" panose="05000000000000000000" pitchFamily="2" charset="2"/>
              <a:buNone/>
            </a:pPr>
            <a:r>
              <a:rPr lang="zh-CN" altLang="en-US" sz="2400" b="1">
                <a:latin typeface="黑体" panose="02010609060101010101" charset="-122"/>
                <a:ea typeface="黑体" panose="02010609060101010101" charset="-122"/>
                <a:sym typeface="Arial" panose="020B0604020202090204" pitchFamily="34" charset="0"/>
              </a:rPr>
              <a:t>常见文章结构</a:t>
            </a:r>
          </a:p>
          <a:p>
            <a:pPr marL="0" indent="0">
              <a:buFont typeface="Wingdings" panose="05000000000000000000" pitchFamily="2" charset="2"/>
              <a:buChar char="Ø"/>
            </a:pPr>
            <a:r>
              <a:rPr lang="zh-CN" altLang="en-US" sz="2400">
                <a:latin typeface="黑体" panose="02010609060101010101" charset="-122"/>
                <a:ea typeface="黑体" panose="02010609060101010101" charset="-122"/>
                <a:sym typeface="Arial" panose="020B0604020202090204" pitchFamily="34" charset="0"/>
              </a:rPr>
              <a:t>首段：介绍话题背景</a:t>
            </a:r>
            <a:r>
              <a:rPr lang="en-US" altLang="zh-CN" sz="2400">
                <a:latin typeface="黑体" panose="02010609060101010101" charset="-122"/>
                <a:ea typeface="黑体" panose="02010609060101010101" charset="-122"/>
                <a:sym typeface="Arial" panose="020B0604020202090204" pitchFamily="34" charset="0"/>
              </a:rPr>
              <a:t>+</a:t>
            </a:r>
            <a:r>
              <a:rPr lang="zh-CN" altLang="en-US" sz="2400">
                <a:latin typeface="黑体" panose="02010609060101010101" charset="-122"/>
                <a:ea typeface="黑体" panose="02010609060101010101" charset="-122"/>
                <a:sym typeface="Arial" panose="020B0604020202090204" pitchFamily="34" charset="0"/>
              </a:rPr>
              <a:t>回应问题（概括）</a:t>
            </a:r>
          </a:p>
          <a:p>
            <a:pPr marL="0" indent="0">
              <a:buFont typeface="Wingdings" panose="05000000000000000000" pitchFamily="2" charset="2"/>
              <a:buChar char="Ø"/>
            </a:pPr>
            <a:r>
              <a:rPr lang="zh-CN" altLang="en-US" sz="2400">
                <a:latin typeface="黑体" panose="02010609060101010101" charset="-122"/>
                <a:ea typeface="黑体" panose="02010609060101010101" charset="-122"/>
                <a:sym typeface="Arial" panose="020B0604020202090204" pitchFamily="34" charset="0"/>
              </a:rPr>
              <a:t>主体段</a:t>
            </a:r>
            <a:r>
              <a:rPr lang="en-US" altLang="zh-CN" sz="2400">
                <a:latin typeface="黑体" panose="02010609060101010101" charset="-122"/>
                <a:ea typeface="黑体" panose="02010609060101010101" charset="-122"/>
                <a:sym typeface="Arial" panose="020B0604020202090204" pitchFamily="34" charset="0"/>
              </a:rPr>
              <a:t>1</a:t>
            </a:r>
            <a:r>
              <a:rPr lang="zh-CN" altLang="en-US" sz="2400">
                <a:latin typeface="黑体" panose="02010609060101010101" charset="-122"/>
                <a:ea typeface="黑体" panose="02010609060101010101" charset="-122"/>
                <a:sym typeface="Arial" panose="020B0604020202090204" pitchFamily="34" charset="0"/>
              </a:rPr>
              <a:t>：分析问题</a:t>
            </a:r>
            <a:r>
              <a:rPr lang="en-US" altLang="zh-CN" sz="2400">
                <a:latin typeface="黑体" panose="02010609060101010101" charset="-122"/>
                <a:ea typeface="黑体" panose="02010609060101010101" charset="-122"/>
                <a:sym typeface="Arial" panose="020B0604020202090204" pitchFamily="34" charset="0"/>
              </a:rPr>
              <a:t>1</a:t>
            </a:r>
            <a:endParaRPr lang="zh-CN" altLang="en-US" sz="2400">
              <a:latin typeface="黑体" panose="02010609060101010101" charset="-122"/>
              <a:ea typeface="黑体" panose="02010609060101010101" charset="-122"/>
              <a:sym typeface="Arial" panose="020B0604020202090204" pitchFamily="34" charset="0"/>
            </a:endParaRPr>
          </a:p>
          <a:p>
            <a:pPr marL="0" indent="0">
              <a:buFont typeface="Wingdings" panose="05000000000000000000" pitchFamily="2" charset="2"/>
              <a:buChar char="Ø"/>
            </a:pPr>
            <a:r>
              <a:rPr lang="zh-CN" altLang="en-US" sz="2400">
                <a:latin typeface="黑体" panose="02010609060101010101" charset="-122"/>
                <a:ea typeface="黑体" panose="02010609060101010101" charset="-122"/>
                <a:sym typeface="Arial" panose="020B0604020202090204" pitchFamily="34" charset="0"/>
              </a:rPr>
              <a:t>主体段</a:t>
            </a:r>
            <a:r>
              <a:rPr lang="en-US" altLang="zh-CN" sz="2400">
                <a:latin typeface="黑体" panose="02010609060101010101" charset="-122"/>
                <a:ea typeface="黑体" panose="02010609060101010101" charset="-122"/>
                <a:sym typeface="Arial" panose="020B0604020202090204" pitchFamily="34" charset="0"/>
              </a:rPr>
              <a:t>2</a:t>
            </a:r>
            <a:r>
              <a:rPr lang="zh-CN" altLang="en-US" sz="2400">
                <a:latin typeface="黑体" panose="02010609060101010101" charset="-122"/>
                <a:ea typeface="黑体" panose="02010609060101010101" charset="-122"/>
                <a:sym typeface="Arial" panose="020B0604020202090204" pitchFamily="34" charset="0"/>
              </a:rPr>
              <a:t>：分析问题</a:t>
            </a:r>
            <a:r>
              <a:rPr lang="en-US" altLang="zh-CN" sz="2400">
                <a:latin typeface="黑体" panose="02010609060101010101" charset="-122"/>
                <a:ea typeface="黑体" panose="02010609060101010101" charset="-122"/>
                <a:sym typeface="Arial" panose="020B0604020202090204" pitchFamily="34" charset="0"/>
              </a:rPr>
              <a:t>2</a:t>
            </a:r>
            <a:endParaRPr lang="zh-CN" altLang="en-US" sz="2400">
              <a:latin typeface="黑体" panose="02010609060101010101" charset="-122"/>
              <a:ea typeface="黑体" panose="02010609060101010101" charset="-122"/>
              <a:sym typeface="Arial" panose="020B0604020202090204" pitchFamily="34" charset="0"/>
            </a:endParaRPr>
          </a:p>
          <a:p>
            <a:pPr marL="0" indent="0">
              <a:buFont typeface="Wingdings" panose="05000000000000000000" pitchFamily="2" charset="2"/>
              <a:buChar char="Ø"/>
            </a:pPr>
            <a:r>
              <a:rPr lang="zh-CN" altLang="en-US" sz="2400">
                <a:latin typeface="黑体" panose="02010609060101010101" charset="-122"/>
                <a:ea typeface="黑体" panose="02010609060101010101" charset="-122"/>
                <a:sym typeface="Arial" panose="020B0604020202090204" pitchFamily="34" charset="0"/>
              </a:rPr>
              <a:t>结尾：再次回应问题（不能与首段重复表达）</a:t>
            </a:r>
          </a:p>
          <a:p>
            <a:pPr marL="0" indent="0">
              <a:buFont typeface="Wingdings" panose="05000000000000000000" pitchFamily="2" charset="2"/>
              <a:buNone/>
            </a:pPr>
            <a:endParaRPr lang="en-US" altLang="zh-CN" sz="2400">
              <a:latin typeface="黑体" panose="02010609060101010101" charset="-122"/>
              <a:ea typeface="黑体" panose="02010609060101010101" charset="-122"/>
              <a:sym typeface="Arial" panose="020B0604020202090204" pitchFamily="34" charset="0"/>
            </a:endParaRPr>
          </a:p>
          <a:p>
            <a:pPr marL="0" indent="0">
              <a:buFont typeface="Wingdings" panose="05000000000000000000" pitchFamily="2" charset="2"/>
              <a:buNone/>
            </a:pPr>
            <a:endParaRPr lang="en-US" altLang="zh-CN" sz="2400">
              <a:latin typeface="黑体" panose="02010609060101010101" charset="-122"/>
              <a:ea typeface="黑体" panose="02010609060101010101" charset="-122"/>
              <a:sym typeface="Arial" panose="020B0604020202090204" pitchFamily="34" charset="0"/>
            </a:endParaRPr>
          </a:p>
        </p:txBody>
      </p:sp>
      <p:pic>
        <p:nvPicPr>
          <p:cNvPr id="8194"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8195"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
        <p:nvSpPr>
          <p:cNvPr id="8196" name="标题 26625"/>
          <p:cNvSpPr txBox="1"/>
          <p:nvPr/>
        </p:nvSpPr>
        <p:spPr>
          <a:xfrm>
            <a:off x="349250" y="230188"/>
            <a:ext cx="8305800" cy="1143000"/>
          </a:xfrm>
          <a:prstGeom prst="rect">
            <a:avLst/>
          </a:prstGeom>
          <a:noFill/>
          <a:ln w="12700">
            <a:noFill/>
          </a:ln>
        </p:spPr>
        <p:txBody>
          <a:bodyPr lIns="50800" tIns="50800" rIns="50800" bIns="50800" anchor="ctr" anchorCtr="0"/>
          <a:lstStyle>
            <a:lvl1pPr marL="312420" marR="0" indent="-312420" algn="l" defTabSz="410845" rtl="0" eaLnBrk="1" latinLnBrk="0" hangingPunct="1">
              <a:lnSpc>
                <a:spcPct val="100000"/>
              </a:lnSpc>
              <a:spcBef>
                <a:spcPts val="2955"/>
              </a:spcBef>
              <a:spcAft>
                <a:spcPts val="0"/>
              </a:spcAft>
              <a:buClrTx/>
              <a:buSzPct val="75000"/>
              <a:buFontTx/>
              <a:buChar char="•"/>
              <a:defRPr sz="2530" u="none" strike="noStrike" cap="none" spc="0" baseline="0">
                <a:ln>
                  <a:noFill/>
                </a:ln>
                <a:solidFill>
                  <a:srgbClr val="000000"/>
                </a:solidFill>
                <a:uFillTx/>
                <a:latin typeface="+mn-lt"/>
                <a:ea typeface="+mn-ea"/>
                <a:cs typeface="+mn-cs"/>
                <a:sym typeface="Helvetica Light"/>
              </a:defRPr>
            </a:lvl1pPr>
            <a:lvl2pPr marL="62484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2pPr>
            <a:lvl3pPr marL="9378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3pPr>
            <a:lvl4pPr marL="125031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4pPr>
            <a:lvl5pPr marL="156273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5pPr>
          </a:lstStyle>
          <a:p>
            <a:pPr marL="342900" lvl="0" indent="-342900" algn="ctr" defTabSz="409575">
              <a:spcBef>
                <a:spcPct val="0"/>
              </a:spcBef>
              <a:buSzTx/>
              <a:buNone/>
            </a:pPr>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charRg st="7"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xEl>
                                              <p:charRg st="10" end="2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charRg st="29" end="4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charRg st="48" end="5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rgbClr val="FF0000"/>
                </a:solidFill>
                <a:latin typeface="微软雅黑" charset="0"/>
                <a:ea typeface="微软雅黑" charset="0"/>
              </a:rPr>
              <a:t>3.</a:t>
            </a:r>
            <a:r>
              <a:rPr lang="zh-CN" sz="2100" b="1" dirty="0">
                <a:solidFill>
                  <a:srgbClr val="FF0000"/>
                </a:solidFill>
                <a:latin typeface="微软雅黑" charset="0"/>
                <a:ea typeface="微软雅黑" charset="0"/>
                <a:sym typeface="+mn-ea"/>
              </a:rPr>
              <a:t>报告类</a:t>
            </a:r>
            <a:r>
              <a:rPr sz="2100" b="1">
                <a:solidFill>
                  <a:srgbClr val="FF0000"/>
                </a:solidFill>
                <a:latin typeface="微软雅黑" charset="0"/>
                <a:ea typeface="微软雅黑" charset="0"/>
                <a:sym typeface="+mn-ea"/>
              </a:rPr>
              <a:t>：</a:t>
            </a:r>
            <a:r>
              <a:rPr lang="zh-CN" sz="2100" b="1">
                <a:solidFill>
                  <a:srgbClr val="FF0000"/>
                </a:solidFill>
                <a:latin typeface="微软雅黑" charset="0"/>
                <a:ea typeface="微软雅黑" charset="0"/>
                <a:sym typeface="+mn-ea"/>
              </a:rPr>
              <a:t>首段句型</a:t>
            </a:r>
            <a:r>
              <a:rPr lang="en-US" altLang="zh-CN" sz="2100" b="1">
                <a:solidFill>
                  <a:srgbClr val="FF0000"/>
                </a:solidFill>
                <a:latin typeface="微软雅黑" charset="0"/>
                <a:ea typeface="微软雅黑" charset="0"/>
                <a:sym typeface="+mn-ea"/>
              </a:rPr>
              <a:t>+</a:t>
            </a:r>
            <a:r>
              <a:rPr lang="zh-CN" altLang="en-US" sz="2100" b="1">
                <a:solidFill>
                  <a:srgbClr val="FF0000"/>
                </a:solidFill>
                <a:latin typeface="微软雅黑" charset="0"/>
                <a:ea typeface="微软雅黑" charset="0"/>
                <a:sym typeface="+mn-ea"/>
              </a:rPr>
              <a:t>常用词汇</a:t>
            </a:r>
            <a:endParaRPr sz="2100" b="1">
              <a:solidFill>
                <a:srgbClr val="FF0000"/>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45058"/>
          <p:cNvSpPr>
            <a:spLocks noGrp="1"/>
          </p:cNvSpPr>
          <p:nvPr>
            <p:ph idx="1"/>
          </p:nvPr>
        </p:nvSpPr>
        <p:spPr>
          <a:xfrm>
            <a:off x="558800" y="1611313"/>
            <a:ext cx="76898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黑体" panose="02010609060101010101" charset="-122"/>
                <a:ea typeface="黑体" panose="02010609060101010101" charset="-122"/>
                <a:sym typeface="Arial" panose="020B0604020202090204" pitchFamily="34" charset="0"/>
              </a:rPr>
              <a:t>首段</a:t>
            </a:r>
          </a:p>
          <a:p>
            <a:pPr marL="0" indent="0">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介绍话题背景</a:t>
            </a:r>
            <a:endParaRPr lang="en-US" altLang="zh-CN" sz="2800">
              <a:latin typeface="黑体" panose="02010609060101010101" charset="-122"/>
              <a:ea typeface="黑体" panose="02010609060101010101" charset="-122"/>
              <a:sym typeface="Arial" panose="020B0604020202090204" pitchFamily="34" charset="0"/>
            </a:endParaRPr>
          </a:p>
          <a:p>
            <a:pPr marL="0" indent="0">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回应问题（概括）</a:t>
            </a:r>
            <a:endParaRPr lang="en-US" altLang="zh-CN" sz="2800">
              <a:latin typeface="黑体" panose="02010609060101010101" charset="-122"/>
              <a:ea typeface="黑体" panose="02010609060101010101" charset="-122"/>
              <a:sym typeface="Arial" panose="020B0604020202090204" pitchFamily="34" charset="0"/>
            </a:endParaRPr>
          </a:p>
        </p:txBody>
      </p:sp>
      <p:pic>
        <p:nvPicPr>
          <p:cNvPr id="9218"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9219"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
        <p:nvSpPr>
          <p:cNvPr id="9220" name="标题 26625"/>
          <p:cNvSpPr txBox="1"/>
          <p:nvPr/>
        </p:nvSpPr>
        <p:spPr>
          <a:xfrm>
            <a:off x="250825" y="495300"/>
            <a:ext cx="8305800" cy="1143000"/>
          </a:xfrm>
          <a:prstGeom prst="rect">
            <a:avLst/>
          </a:prstGeom>
          <a:noFill/>
          <a:ln w="12700">
            <a:noFill/>
          </a:ln>
        </p:spPr>
        <p:txBody>
          <a:bodyPr lIns="50800" tIns="50800" rIns="50800" bIns="50800" anchor="ctr" anchorCtr="0"/>
          <a:lstStyle>
            <a:lvl1pPr marL="312420" marR="0" indent="-312420" algn="l" defTabSz="410845" rtl="0" eaLnBrk="1" latinLnBrk="0" hangingPunct="1">
              <a:lnSpc>
                <a:spcPct val="100000"/>
              </a:lnSpc>
              <a:spcBef>
                <a:spcPts val="2955"/>
              </a:spcBef>
              <a:spcAft>
                <a:spcPts val="0"/>
              </a:spcAft>
              <a:buClrTx/>
              <a:buSzPct val="75000"/>
              <a:buFontTx/>
              <a:buChar char="•"/>
              <a:defRPr sz="2530" u="none" strike="noStrike" cap="none" spc="0" baseline="0">
                <a:ln>
                  <a:noFill/>
                </a:ln>
                <a:solidFill>
                  <a:srgbClr val="000000"/>
                </a:solidFill>
                <a:uFillTx/>
                <a:latin typeface="+mn-lt"/>
                <a:ea typeface="+mn-ea"/>
                <a:cs typeface="+mn-cs"/>
                <a:sym typeface="Helvetica Light"/>
              </a:defRPr>
            </a:lvl1pPr>
            <a:lvl2pPr marL="62484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2pPr>
            <a:lvl3pPr marL="9378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3pPr>
            <a:lvl4pPr marL="125031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4pPr>
            <a:lvl5pPr marL="156273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5pPr>
          </a:lstStyle>
          <a:p>
            <a:pPr marL="342900" lvl="0" indent="-342900" algn="ctr" defTabSz="409575">
              <a:spcBef>
                <a:spcPct val="0"/>
              </a:spcBef>
              <a:buSzTx/>
              <a:buNone/>
            </a:pPr>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539750" y="620078"/>
            <a:ext cx="8171180" cy="539496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just" defTabSz="584200" rtl="0" fontAlgn="auto" latinLnBrk="0" hangingPunct="0">
              <a:lnSpc>
                <a:spcPct val="100000"/>
              </a:lnSpc>
              <a:spcBef>
                <a:spcPts val="0"/>
              </a:spcBef>
              <a:spcAft>
                <a:spcPts val="0"/>
              </a:spcAft>
              <a:buClrTx/>
              <a:buSzTx/>
              <a:buFontTx/>
              <a:buNone/>
            </a:pPr>
            <a:r>
              <a:rPr lang="en-US" altLang="zh-CN" sz="2800">
                <a:cs typeface="Arial" panose="020B0604020202090204" pitchFamily="34" charset="0"/>
                <a:sym typeface="Arial" panose="020B0604020202090204" pitchFamily="34" charset="0"/>
              </a:rPr>
              <a:t>Children are facing more pressures nowadays from academic (educational), social and commercial perspectives. What are the </a:t>
            </a:r>
            <a:r>
              <a:rPr lang="en-US" altLang="zh-CN" sz="2800">
                <a:solidFill>
                  <a:srgbClr val="00B050"/>
                </a:solidFill>
                <a:cs typeface="Arial" panose="020B0604020202090204" pitchFamily="34" charset="0"/>
                <a:sym typeface="Arial" panose="020B0604020202090204" pitchFamily="34" charset="0"/>
              </a:rPr>
              <a:t>causes </a:t>
            </a:r>
            <a:r>
              <a:rPr lang="en-US" altLang="zh-CN" sz="2800">
                <a:cs typeface="Arial" panose="020B0604020202090204" pitchFamily="34" charset="0"/>
                <a:sym typeface="Arial" panose="020B0604020202090204" pitchFamily="34" charset="0"/>
              </a:rPr>
              <a:t>of these pressures and what </a:t>
            </a:r>
            <a:r>
              <a:rPr lang="en-US" altLang="zh-CN" sz="2800">
                <a:solidFill>
                  <a:srgbClr val="00B050"/>
                </a:solidFill>
                <a:cs typeface="Arial" panose="020B0604020202090204" pitchFamily="34" charset="0"/>
                <a:sym typeface="Arial" panose="020B0604020202090204" pitchFamily="34" charset="0"/>
              </a:rPr>
              <a:t>measures </a:t>
            </a:r>
            <a:r>
              <a:rPr lang="en-US" altLang="zh-CN" sz="2800">
                <a:cs typeface="Arial" panose="020B0604020202090204" pitchFamily="34" charset="0"/>
                <a:sym typeface="Arial" panose="020B0604020202090204" pitchFamily="34" charset="0"/>
              </a:rPr>
              <a:t>should be taken to reduce these pressures?(20190524)</a:t>
            </a:r>
            <a:endParaRPr lang="en-US" altLang="zh-CN" sz="2800">
              <a:latin typeface="Arial" panose="020B0604020202090204" pitchFamily="34" charset="0"/>
              <a:cs typeface="Arial" panose="020B0604020202090204" pitchFamily="34" charset="0"/>
              <a:sym typeface="Arial" panose="020B0604020202090204" pitchFamily="34" charset="0"/>
            </a:endParaRPr>
          </a:p>
          <a:p>
            <a:pPr marL="0" marR="0" indent="0" algn="l" defTabSz="5842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Light"/>
            </a:endParaRPr>
          </a:p>
          <a:p>
            <a:pPr marL="0" marR="0" indent="0" algn="l" defTabSz="5842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Light"/>
            </a:endParaRPr>
          </a:p>
          <a:p>
            <a:pPr marL="0" marR="0" indent="0" algn="l" defTabSz="5842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000000"/>
                </a:solidFill>
                <a:effectLst/>
                <a:uFillTx/>
                <a:latin typeface="微软雅黑" panose="020B0503020204020204" charset="-122"/>
                <a:ea typeface="微软雅黑" panose="020B0503020204020204" charset="-122"/>
                <a:cs typeface="微软雅黑" panose="020B0503020204020204" charset="-122"/>
                <a:sym typeface="Helvetica Light"/>
              </a:rPr>
              <a:t>It is a noticeable phenomenon that adolescents are becoming increasingly stressful, even while being much richer. This essay will discuss its causes before providing the possible the  solutions. </a:t>
            </a:r>
          </a:p>
        </p:txBody>
      </p:sp>
      <p:sp>
        <p:nvSpPr>
          <p:cNvPr id="2" name="下箭头标注 1"/>
          <p:cNvSpPr/>
          <p:nvPr>
            <p:custDataLst>
              <p:tags r:id="rId1"/>
            </p:custDataLst>
          </p:nvPr>
        </p:nvSpPr>
        <p:spPr>
          <a:xfrm>
            <a:off x="2267585" y="3068827"/>
            <a:ext cx="2040255" cy="724156"/>
          </a:xfrm>
          <a:prstGeom prst="downArrowCallou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FFFFFF"/>
                </a:solidFill>
                <a:effectLst/>
                <a:uFillTx/>
                <a:latin typeface="+mn-lt"/>
                <a:ea typeface="+mn-ea"/>
                <a:cs typeface="+mn-cs"/>
                <a:sym typeface="Helvetica Light"/>
              </a:rPr>
              <a:t>介绍话题背景</a:t>
            </a:r>
          </a:p>
        </p:txBody>
      </p:sp>
      <p:sp>
        <p:nvSpPr>
          <p:cNvPr id="3" name="上箭头标注 2"/>
          <p:cNvSpPr/>
          <p:nvPr>
            <p:custDataLst>
              <p:tags r:id="rId2"/>
            </p:custDataLst>
          </p:nvPr>
        </p:nvSpPr>
        <p:spPr>
          <a:xfrm>
            <a:off x="3500430" y="6133844"/>
            <a:ext cx="2376805" cy="724156"/>
          </a:xfrm>
          <a:prstGeom prst="upArrowCallout">
            <a:avLst/>
          </a:prstGeom>
          <a:blipFill rotWithShape="1">
            <a:blip r:embed="rId4"/>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rgbClr val="FFFFFF"/>
                </a:solidFill>
                <a:effectLst/>
                <a:uFillTx/>
                <a:latin typeface="+mn-lt"/>
                <a:ea typeface="+mn-ea"/>
                <a:cs typeface="+mn-cs"/>
                <a:sym typeface="Helvetica Light"/>
              </a:rPr>
              <a:t>回应问题</a:t>
            </a:r>
            <a:r>
              <a:rPr kumimoji="0" lang="en-US" altLang="zh-CN" sz="2400" b="0" i="0" u="none" strike="noStrike" cap="none" spc="0" normalizeH="0" baseline="0" dirty="0">
                <a:ln>
                  <a:noFill/>
                </a:ln>
                <a:solidFill>
                  <a:srgbClr val="FFFFFF"/>
                </a:solidFill>
                <a:effectLst/>
                <a:uFillTx/>
                <a:latin typeface="+mn-lt"/>
                <a:ea typeface="+mn-ea"/>
                <a:cs typeface="+mn-cs"/>
                <a:sym typeface="Helvetica Light"/>
              </a:rPr>
              <a:t>(</a:t>
            </a:r>
            <a:r>
              <a:rPr kumimoji="0" lang="zh-CN" altLang="en-US" sz="2400" b="0" i="0" u="none" strike="noStrike" cap="none" spc="0" normalizeH="0" baseline="0" dirty="0">
                <a:ln>
                  <a:noFill/>
                </a:ln>
                <a:solidFill>
                  <a:srgbClr val="FFFFFF"/>
                </a:solidFill>
                <a:effectLst/>
                <a:uFillTx/>
                <a:latin typeface="+mn-lt"/>
                <a:ea typeface="+mn-ea"/>
                <a:cs typeface="+mn-cs"/>
                <a:sym typeface="Helvetica Light"/>
              </a:rPr>
              <a:t>概括</a:t>
            </a:r>
            <a:r>
              <a:rPr kumimoji="0" lang="en-US" altLang="zh-CN" sz="2400" b="0" i="0" u="none" strike="noStrike" cap="none" spc="0" normalizeH="0" baseline="0" dirty="0">
                <a:ln>
                  <a:noFill/>
                </a:ln>
                <a:solidFill>
                  <a:srgbClr val="FFFFFF"/>
                </a:solidFill>
                <a:effectLst/>
                <a:uFillTx/>
                <a:latin typeface="+mn-lt"/>
                <a:ea typeface="+mn-ea"/>
                <a:cs typeface="+mn-cs"/>
                <a:sym typeface="Helvetica Light"/>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45058"/>
          <p:cNvSpPr>
            <a:spLocks noGrp="1"/>
          </p:cNvSpPr>
          <p:nvPr>
            <p:ph idx="1"/>
          </p:nvPr>
        </p:nvSpPr>
        <p:spPr>
          <a:xfrm>
            <a:off x="555625" y="1483995"/>
            <a:ext cx="8001000" cy="5374005"/>
          </a:xfrm>
        </p:spPr>
        <p:txBody>
          <a:bodyPr lIns="50800" tIns="50800" rIns="50800" bIns="50800" anchor="ctr"/>
          <a:lstStyle/>
          <a:p>
            <a:pPr marL="0" indent="0" algn="just">
              <a:spcBef>
                <a:spcPct val="0"/>
              </a:spcBef>
              <a:buFont typeface="Wingdings" panose="05000000000000000000" pitchFamily="2" charset="2"/>
              <a:buNone/>
            </a:pPr>
            <a:r>
              <a:rPr lang="zh-CN" altLang="en-US" sz="2800" b="1">
                <a:latin typeface="黑体" panose="02010609060101010101" charset="-122"/>
                <a:ea typeface="黑体" panose="02010609060101010101" charset="-122"/>
                <a:sym typeface="Arial" panose="020B0604020202090204" pitchFamily="34" charset="0"/>
              </a:rPr>
              <a:t>首段</a:t>
            </a:r>
          </a:p>
          <a:p>
            <a:pPr marL="0" indent="0" algn="just">
              <a:spcBef>
                <a:spcPct val="0"/>
              </a:spcBef>
              <a:buFont typeface="Wingdings" panose="05000000000000000000" pitchFamily="2" charset="2"/>
              <a:buChar char="Ø"/>
            </a:pPr>
            <a:endParaRPr lang="zh-CN" altLang="en-US" sz="2800">
              <a:latin typeface="黑体" panose="02010609060101010101" charset="-122"/>
              <a:ea typeface="黑体" panose="02010609060101010101" charset="-122"/>
              <a:sym typeface="Arial" panose="020B0604020202090204" pitchFamily="34" charset="0"/>
            </a:endParaRPr>
          </a:p>
          <a:p>
            <a:pPr marL="0" indent="0" algn="just">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介绍话题背景：事实</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现状，趋势</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变化等</a:t>
            </a:r>
            <a:endParaRPr lang="en-US" altLang="zh-CN" sz="2800">
              <a:latin typeface="黑体" panose="02010609060101010101" charset="-122"/>
              <a:ea typeface="黑体" panose="02010609060101010101" charset="-122"/>
              <a:sym typeface="Arial" panose="020B0604020202090204" pitchFamily="34" charset="0"/>
            </a:endParaRPr>
          </a:p>
          <a:p>
            <a:pPr marL="0" indent="0" algn="just">
              <a:spcBef>
                <a:spcPct val="0"/>
              </a:spcBef>
              <a:buFont typeface="Wingdings" panose="05000000000000000000" pitchFamily="2" charset="2"/>
              <a:buChar char=""/>
            </a:pPr>
            <a:endParaRPr lang="zh-CN" altLang="en-US" sz="2800">
              <a:latin typeface="黑体" panose="02010609060101010101" charset="-122"/>
              <a:ea typeface="黑体" panose="02010609060101010101" charset="-122"/>
              <a:sym typeface="Arial" panose="020B0604020202090204" pitchFamily="34" charset="0"/>
            </a:endParaRPr>
          </a:p>
          <a:p>
            <a:pPr marL="0" indent="0" algn="just">
              <a:lnSpc>
                <a:spcPct val="150000"/>
              </a:lnSpc>
              <a:spcBef>
                <a:spcPct val="0"/>
              </a:spcBef>
            </a:pPr>
            <a:r>
              <a:rPr lang="en-US" altLang="zh-CN" sz="2400">
                <a:latin typeface="Arial" panose="020B0604020202090204" pitchFamily="34" charset="0"/>
                <a:cs typeface="Arial" panose="020B0604020202090204" pitchFamily="34" charset="0"/>
                <a:sym typeface="Arial" panose="020B0604020202090204" pitchFamily="34" charset="0"/>
              </a:rPr>
              <a:t>I</a:t>
            </a:r>
            <a:r>
              <a:rPr lang="zh-CN" altLang="en-US" sz="2400">
                <a:latin typeface="Arial" panose="020B0604020202090204" pitchFamily="34" charset="0"/>
                <a:cs typeface="Arial" panose="020B0604020202090204" pitchFamily="34" charset="0"/>
                <a:sym typeface="Arial" panose="020B0604020202090204" pitchFamily="34" charset="0"/>
              </a:rPr>
              <a:t>t is </a:t>
            </a:r>
            <a:r>
              <a:rPr lang="en-US" altLang="zh-CN" sz="2400">
                <a:latin typeface="Arial" panose="020B0604020202090204" pitchFamily="34" charset="0"/>
                <a:cs typeface="Arial" panose="020B0604020202090204" pitchFamily="34" charset="0"/>
                <a:sym typeface="Arial" panose="020B0604020202090204" pitchFamily="34" charset="0"/>
              </a:rPr>
              <a:t>an </a:t>
            </a:r>
            <a:r>
              <a:rPr lang="zh-CN" altLang="en-US" sz="2400">
                <a:latin typeface="Arial" panose="020B0604020202090204" pitchFamily="34" charset="0"/>
                <a:cs typeface="Arial" panose="020B0604020202090204" pitchFamily="34" charset="0"/>
                <a:sym typeface="Arial" panose="020B0604020202090204" pitchFamily="34" charset="0"/>
              </a:rPr>
              <a:t>indisputable </a:t>
            </a:r>
            <a:r>
              <a:rPr lang="en-US" altLang="zh-CN" sz="2400">
                <a:latin typeface="Arial" panose="020B0604020202090204" pitchFamily="34" charset="0"/>
                <a:cs typeface="Arial" panose="020B0604020202090204" pitchFamily="34" charset="0"/>
                <a:sym typeface="Arial" panose="020B0604020202090204" pitchFamily="34" charset="0"/>
              </a:rPr>
              <a:t>/</a:t>
            </a:r>
            <a:r>
              <a:rPr lang="zh-CN" altLang="en-US" sz="2400">
                <a:latin typeface="Arial" panose="020B0604020202090204" pitchFamily="34" charset="0"/>
                <a:cs typeface="Arial" panose="020B0604020202090204" pitchFamily="34" charset="0"/>
                <a:sym typeface="Arial" panose="020B0604020202090204" pitchFamily="34" charset="0"/>
              </a:rPr>
              <a:t>undeniable </a:t>
            </a:r>
            <a:r>
              <a:rPr lang="en-US" altLang="zh-CN" sz="2400">
                <a:latin typeface="Arial" panose="020B0604020202090204" pitchFamily="34" charset="0"/>
                <a:cs typeface="Arial" panose="020B0604020202090204" pitchFamily="34" charset="0"/>
                <a:sym typeface="Arial" panose="020B0604020202090204" pitchFamily="34" charset="0"/>
              </a:rPr>
              <a:t>/</a:t>
            </a:r>
            <a:r>
              <a:rPr lang="zh-CN" altLang="en-US" sz="2400">
                <a:latin typeface="Arial" panose="020B0604020202090204" pitchFamily="34" charset="0"/>
                <a:cs typeface="Arial" panose="020B0604020202090204" pitchFamily="34" charset="0"/>
                <a:sym typeface="Arial" panose="020B0604020202090204" pitchFamily="34" charset="0"/>
              </a:rPr>
              <a:t>irrefutable fact that</a:t>
            </a:r>
            <a:r>
              <a:rPr lang="en-US" altLang="zh-CN" sz="2400">
                <a:latin typeface="Arial" panose="020B0604020202090204" pitchFamily="34" charset="0"/>
                <a:cs typeface="Arial" panose="020B0604020202090204" pitchFamily="34" charset="0"/>
                <a:sym typeface="Arial" panose="020B0604020202090204" pitchFamily="34" charset="0"/>
              </a:rPr>
              <a:t>...</a:t>
            </a:r>
            <a:r>
              <a:rPr lang="zh-CN" altLang="en-US" sz="2400">
                <a:latin typeface="Arial" panose="020B0604020202090204" pitchFamily="34" charset="0"/>
                <a:cs typeface="Arial" panose="020B0604020202090204" pitchFamily="34" charset="0"/>
                <a:sym typeface="Arial" panose="020B0604020202090204" pitchFamily="34" charset="0"/>
              </a:rPr>
              <a:t> </a:t>
            </a:r>
          </a:p>
          <a:p>
            <a:pPr marL="0" indent="0" algn="just">
              <a:lnSpc>
                <a:spcPct val="150000"/>
              </a:lnSpc>
              <a:spcBef>
                <a:spcPct val="0"/>
              </a:spcBef>
            </a:pPr>
            <a:r>
              <a:rPr lang="en-US" altLang="zh-CN" sz="2400">
                <a:latin typeface="Arial" panose="020B0604020202090204" pitchFamily="34" charset="0"/>
                <a:cs typeface="Arial" panose="020B0604020202090204" pitchFamily="34" charset="0"/>
                <a:sym typeface="Arial" panose="020B0604020202090204" pitchFamily="34" charset="0"/>
              </a:rPr>
              <a:t>It becomes apparent/popular/common that...</a:t>
            </a:r>
          </a:p>
          <a:p>
            <a:pPr marL="0" indent="0" algn="just">
              <a:lnSpc>
                <a:spcPct val="150000"/>
              </a:lnSpc>
              <a:spcBef>
                <a:spcPct val="0"/>
              </a:spcBef>
            </a:pPr>
            <a:r>
              <a:rPr lang="en-US" altLang="zh-CN" sz="2400">
                <a:latin typeface="Arial" panose="020B0604020202090204" pitchFamily="34" charset="0"/>
                <a:cs typeface="Arial" panose="020B0604020202090204" pitchFamily="34" charset="0"/>
                <a:sym typeface="Arial" panose="020B0604020202090204" pitchFamily="34" charset="0"/>
              </a:rPr>
              <a:t>There is a growing tendency that...</a:t>
            </a:r>
          </a:p>
          <a:p>
            <a:pPr marL="0" indent="0" algn="just">
              <a:lnSpc>
                <a:spcPct val="150000"/>
              </a:lnSpc>
              <a:spcBef>
                <a:spcPct val="0"/>
              </a:spcBef>
            </a:pPr>
            <a:r>
              <a:rPr lang="en-US" altLang="zh-CN" sz="2400">
                <a:latin typeface="Arial" panose="020B0604020202090204" pitchFamily="34" charset="0"/>
                <a:cs typeface="Arial" panose="020B0604020202090204" pitchFamily="34" charset="0"/>
                <a:sym typeface="Arial" panose="020B0604020202090204" pitchFamily="34" charset="0"/>
              </a:rPr>
              <a:t>There arises a phenomenon in many countries that</a:t>
            </a:r>
            <a:r>
              <a:rPr lang="en-US" altLang="zh-CN" sz="2400">
                <a:latin typeface="Arial" panose="020B0604020202090204" pitchFamily="34" charset="0"/>
                <a:ea typeface="Arial" panose="020B0604020202090204" pitchFamily="34" charset="0"/>
                <a:sym typeface="Arial" panose="020B0604020202090204" pitchFamily="34" charset="0"/>
              </a:rPr>
              <a:t>…</a:t>
            </a:r>
          </a:p>
          <a:p>
            <a:pPr marL="0" indent="0" algn="just">
              <a:lnSpc>
                <a:spcPct val="150000"/>
              </a:lnSpc>
              <a:spcBef>
                <a:spcPct val="0"/>
              </a:spcBef>
            </a:pPr>
            <a:r>
              <a:rPr lang="en-US" altLang="zh-CN" sz="2400">
                <a:latin typeface="Arial" panose="020B0604020202090204" pitchFamily="34" charset="0"/>
                <a:ea typeface="Arial" panose="020B0604020202090204" pitchFamily="34" charset="0"/>
                <a:sym typeface="Arial" panose="020B0604020202090204" pitchFamily="34" charset="0"/>
              </a:rPr>
              <a:t>It seems to be an increasingly widespread concern that...</a:t>
            </a:r>
            <a:endParaRPr lang="en-US" altLang="zh-CN" sz="2400">
              <a:latin typeface="Arial" panose="020B0604020202090204" pitchFamily="34" charset="0"/>
              <a:cs typeface="Arial" panose="020B0604020202090204" pitchFamily="34" charset="0"/>
              <a:sym typeface="Arial" panose="020B0604020202090204" pitchFamily="34" charset="0"/>
            </a:endParaRPr>
          </a:p>
          <a:p>
            <a:pPr marL="0" indent="0" algn="just">
              <a:spcBef>
                <a:spcPct val="0"/>
              </a:spcBef>
            </a:pPr>
            <a:endParaRPr lang="en-US" altLang="zh-CN" sz="2800">
              <a:latin typeface="Arial" panose="020B0604020202090204" pitchFamily="34" charset="0"/>
              <a:cs typeface="Arial" panose="020B0604020202090204" pitchFamily="34" charset="0"/>
              <a:sym typeface="Arial" panose="020B0604020202090204" pitchFamily="34" charset="0"/>
            </a:endParaRPr>
          </a:p>
          <a:p>
            <a:pPr marL="0" indent="0" algn="just">
              <a:spcBef>
                <a:spcPct val="0"/>
              </a:spcBef>
              <a:buFont typeface="Wingdings" panose="05000000000000000000" pitchFamily="2" charset="2"/>
              <a:buChar char="Ø"/>
            </a:pPr>
            <a:endParaRPr lang="en-US" altLang="zh-CN" sz="2800">
              <a:latin typeface="华文新魏" panose="02010800040101010101" pitchFamily="2" charset="-122"/>
              <a:ea typeface="华文新魏" panose="02010800040101010101" pitchFamily="2" charset="-122"/>
              <a:sym typeface="Arial" panose="020B0604020202090204" pitchFamily="34" charset="0"/>
            </a:endParaRPr>
          </a:p>
        </p:txBody>
      </p:sp>
      <p:pic>
        <p:nvPicPr>
          <p:cNvPr id="10242"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0243"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
        <p:nvSpPr>
          <p:cNvPr id="10244" name="标题 26625"/>
          <p:cNvSpPr txBox="1"/>
          <p:nvPr/>
        </p:nvSpPr>
        <p:spPr>
          <a:xfrm>
            <a:off x="250825" y="495300"/>
            <a:ext cx="8305800" cy="1143000"/>
          </a:xfrm>
          <a:prstGeom prst="rect">
            <a:avLst/>
          </a:prstGeom>
          <a:noFill/>
          <a:ln w="12700">
            <a:noFill/>
          </a:ln>
        </p:spPr>
        <p:txBody>
          <a:bodyPr lIns="50800" tIns="50800" rIns="50800" bIns="50800" anchor="ctr" anchorCtr="0"/>
          <a:lstStyle>
            <a:lvl1pPr marL="312420" marR="0" indent="-312420" algn="l" defTabSz="410845" rtl="0" eaLnBrk="1" latinLnBrk="0" hangingPunct="1">
              <a:lnSpc>
                <a:spcPct val="100000"/>
              </a:lnSpc>
              <a:spcBef>
                <a:spcPts val="2955"/>
              </a:spcBef>
              <a:spcAft>
                <a:spcPts val="0"/>
              </a:spcAft>
              <a:buClrTx/>
              <a:buSzPct val="75000"/>
              <a:buFontTx/>
              <a:buChar char="•"/>
              <a:defRPr sz="2530" u="none" strike="noStrike" cap="none" spc="0" baseline="0">
                <a:ln>
                  <a:noFill/>
                </a:ln>
                <a:solidFill>
                  <a:srgbClr val="000000"/>
                </a:solidFill>
                <a:uFillTx/>
                <a:latin typeface="+mn-lt"/>
                <a:ea typeface="+mn-ea"/>
                <a:cs typeface="+mn-cs"/>
                <a:sym typeface="Helvetica Light"/>
              </a:defRPr>
            </a:lvl1pPr>
            <a:lvl2pPr marL="62484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2pPr>
            <a:lvl3pPr marL="9378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3pPr>
            <a:lvl4pPr marL="125031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4pPr>
            <a:lvl5pPr marL="156273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5pPr>
          </a:lstStyle>
          <a:p>
            <a:pPr marL="342900" lvl="0" indent="-342900" algn="ctr" defTabSz="409575">
              <a:spcBef>
                <a:spcPct val="0"/>
              </a:spcBef>
              <a:buSzTx/>
              <a:buNone/>
            </a:pPr>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charRg st="31" end="9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6">
                                            <p:txEl>
                                              <p:charRg st="92" end="1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6">
                                            <p:txEl>
                                              <p:charRg st="135" end="17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6">
                                            <p:txEl>
                                              <p:charRg st="171" end="22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45058"/>
          <p:cNvSpPr>
            <a:spLocks noGrp="1"/>
          </p:cNvSpPr>
          <p:nvPr>
            <p:ph idx="1"/>
          </p:nvPr>
        </p:nvSpPr>
        <p:spPr>
          <a:xfrm>
            <a:off x="431800" y="1484313"/>
            <a:ext cx="8134350" cy="5059363"/>
          </a:xfrm>
        </p:spPr>
        <p:txBody>
          <a:bodyPr lIns="50800" tIns="50800" rIns="50800" bIns="50800" anchor="ctr">
            <a:normAutofit/>
          </a:bodyPr>
          <a:lstStyle/>
          <a:p>
            <a:pPr marL="0" marR="0" lvl="0" indent="0" algn="l"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800" b="1" i="0" u="none" strike="noStrike" kern="0" cap="none" spc="0" normalizeH="0" baseline="0" noProof="1">
                <a:ln>
                  <a:noFill/>
                </a:ln>
                <a:solidFill>
                  <a:srgbClr val="000000"/>
                </a:solidFill>
                <a:effectLst/>
                <a:uLnTx/>
                <a:uFillTx/>
                <a:latin typeface="黑体" panose="02010609060101010101" charset="-122"/>
                <a:ea typeface="黑体" panose="02010609060101010101" charset="-122"/>
                <a:cs typeface="黑体" panose="02010609060101010101" charset="-122"/>
                <a:sym typeface="Arial" panose="020B0604020202090204" pitchFamily="34" charset="0"/>
              </a:rPr>
              <a:t>首段</a:t>
            </a:r>
          </a:p>
          <a:p>
            <a:pPr marL="312420" marR="0" lvl="0" indent="-312420" algn="l" defTabSz="410845" rtl="0" eaLnBrk="1" fontAlgn="auto" latinLnBrk="0" hangingPunct="1">
              <a:lnSpc>
                <a:spcPct val="100000"/>
              </a:lnSpc>
              <a:spcBef>
                <a:spcPct val="0"/>
              </a:spcBef>
              <a:spcAft>
                <a:spcPts val="0"/>
              </a:spcAft>
              <a:buClrTx/>
              <a:buSzPct val="75000"/>
              <a:buFont typeface="Wingdings" panose="05000000000000000000" charset="0"/>
              <a:buChar char="Ø"/>
              <a:defRPr/>
            </a:pPr>
            <a:r>
              <a:rPr lang="zh-CN" altLang="en-US" sz="2800">
                <a:latin typeface="黑体" panose="02010609060101010101" charset="-122"/>
                <a:ea typeface="黑体" panose="02010609060101010101" charset="-122"/>
                <a:sym typeface="Arial" panose="020B0604020202090204" pitchFamily="34" charset="0"/>
              </a:rPr>
              <a:t>回应问题（概括）</a:t>
            </a:r>
            <a:endParaRPr lang="en-US" altLang="zh-CN" sz="2800">
              <a:latin typeface="黑体" panose="02010609060101010101" charset="-122"/>
              <a:ea typeface="黑体" panose="02010609060101010101" charset="-122"/>
              <a:sym typeface="Arial" panose="020B0604020202090204" pitchFamily="34" charset="0"/>
            </a:endParaRPr>
          </a:p>
          <a:p>
            <a:pPr marL="312420" marR="0" lvl="0" indent="-312420" algn="l" defTabSz="410845" rtl="0" eaLnBrk="1" fontAlgn="auto" latinLnBrk="0" hangingPunct="1">
              <a:lnSpc>
                <a:spcPct val="100000"/>
              </a:lnSpc>
              <a:spcBef>
                <a:spcPct val="0"/>
              </a:spcBef>
              <a:spcAft>
                <a:spcPts val="0"/>
              </a:spcAft>
              <a:buClrTx/>
              <a:buSzPct val="75000"/>
              <a:buFont typeface="Wingdings" panose="05000000000000000000" charset="0"/>
              <a:buChar char="Ø"/>
              <a:defRPr/>
            </a:pPr>
            <a:endParaRPr kumimoji="0" lang="en-US" altLang="zh-CN" sz="2800" b="0" i="0" u="none" strike="noStrike" kern="0" cap="none" spc="0" normalizeH="0" baseline="0" noProof="1">
              <a:ln>
                <a:noFill/>
              </a:ln>
              <a:solidFill>
                <a:srgbClr val="000000"/>
              </a:solidFill>
              <a:effectLst/>
              <a:uLnTx/>
              <a:uFillTx/>
              <a:latin typeface="黑体" panose="02010609060101010101" charset="-122"/>
              <a:ea typeface="黑体" panose="02010609060101010101" charset="-122"/>
              <a:cs typeface="黑体" panose="02010609060101010101" charset="-122"/>
              <a:sym typeface="Arial" panose="020B0604020202090204" pitchFamily="34" charset="0"/>
            </a:endParaRPr>
          </a:p>
          <a:p>
            <a:pPr marL="312420" marR="0" lvl="0" indent="-312420" algn="l" defTabSz="410845" rtl="0" eaLnBrk="1" fontAlgn="auto" latinLnBrk="0" hangingPunct="1">
              <a:lnSpc>
                <a:spcPct val="150000"/>
              </a:lnSpc>
              <a:spcBef>
                <a:spcPct val="0"/>
              </a:spcBef>
              <a:spcAft>
                <a:spcPts val="0"/>
              </a:spcAft>
              <a:buClrTx/>
              <a:buSzPct val="75000"/>
              <a:buFontTx/>
              <a:buChar char="•"/>
              <a:defRPr/>
            </a:pPr>
            <a:r>
              <a:rPr kumimoji="0" lang="en-US" altLang="zh-CN" sz="2400" b="0" i="0" u="none" strike="noStrike" kern="0" cap="none" spc="0" normalizeH="0" baseline="0" noProof="1">
                <a:ln>
                  <a:noFill/>
                </a:ln>
                <a:solidFill>
                  <a:srgbClr val="000000"/>
                </a:solidFill>
                <a:effectLst/>
                <a:uLnTx/>
                <a:uFillTx/>
                <a:latin typeface="Arial" panose="020B0604020202090204" pitchFamily="34" charset="0"/>
                <a:ea typeface="Arial" panose="020B0604020202090204" pitchFamily="34" charset="0"/>
                <a:cs typeface="Arial" panose="020B0604020202090204" pitchFamily="34" charset="0"/>
                <a:sym typeface="Arial" panose="020B0604020202090204" pitchFamily="34" charset="0"/>
              </a:rPr>
              <a:t>In this essay, I intend to explore the sources of this problem along with some possible solution to it.</a:t>
            </a:r>
          </a:p>
          <a:p>
            <a:pPr marL="312420" marR="0" lvl="0" indent="-312420" algn="l" defTabSz="410845" rtl="0" eaLnBrk="1" fontAlgn="auto" latinLnBrk="0" hangingPunct="1">
              <a:lnSpc>
                <a:spcPct val="150000"/>
              </a:lnSpc>
              <a:spcBef>
                <a:spcPct val="0"/>
              </a:spcBef>
              <a:spcAft>
                <a:spcPts val="0"/>
              </a:spcAft>
              <a:buClrTx/>
              <a:buSzPct val="75000"/>
              <a:buFontTx/>
              <a:buChar char="•"/>
              <a:defRPr/>
            </a:pPr>
            <a:r>
              <a:rPr kumimoji="0" lang="en-US" altLang="zh-CN" sz="2400" b="0" i="0" u="none" strike="noStrike" kern="0" cap="none" spc="0" normalizeH="0" baseline="0" noProof="1">
                <a:ln>
                  <a:noFill/>
                </a:ln>
                <a:solidFill>
                  <a:srgbClr val="000000"/>
                </a:solidFill>
                <a:effectLst/>
                <a:uLnTx/>
                <a:uFillTx/>
                <a:latin typeface="Arial" panose="020B0604020202090204" pitchFamily="34" charset="0"/>
                <a:ea typeface="Arial" panose="020B0604020202090204" pitchFamily="34" charset="0"/>
                <a:cs typeface="Arial" panose="020B0604020202090204" pitchFamily="34" charset="0"/>
                <a:sym typeface="Arial" panose="020B0604020202090204" pitchFamily="34" charset="0"/>
              </a:rPr>
              <a:t>In this essay, major reasons for this problem and possible solutions will be explored</a:t>
            </a:r>
            <a:r>
              <a:rPr kumimoji="0" lang="en-US" altLang="zh-CN" sz="2400" b="0" i="0" u="none" strike="noStrike" kern="0" cap="none" spc="0" normalizeH="0" baseline="0" noProof="1" smtClean="0">
                <a:ln>
                  <a:noFill/>
                </a:ln>
                <a:solidFill>
                  <a:srgbClr val="000000"/>
                </a:solidFill>
                <a:effectLst/>
                <a:uLnTx/>
                <a:uFillTx/>
                <a:latin typeface="Arial" panose="020B0604020202090204" pitchFamily="34" charset="0"/>
                <a:ea typeface="Arial" panose="020B0604020202090204" pitchFamily="34" charset="0"/>
                <a:cs typeface="Arial" panose="020B0604020202090204" pitchFamily="34" charset="0"/>
                <a:sym typeface="Arial" panose="020B0604020202090204" pitchFamily="34" charset="0"/>
              </a:rPr>
              <a:t>.</a:t>
            </a:r>
          </a:p>
          <a:p>
            <a:pPr marL="312420" marR="0" lvl="0" indent="-312420" algn="l" defTabSz="410845" rtl="0" eaLnBrk="1" fontAlgn="auto" latinLnBrk="0" hangingPunct="1">
              <a:lnSpc>
                <a:spcPct val="150000"/>
              </a:lnSpc>
              <a:spcBef>
                <a:spcPct val="0"/>
              </a:spcBef>
              <a:spcAft>
                <a:spcPts val="0"/>
              </a:spcAft>
              <a:buClrTx/>
              <a:buSzPct val="75000"/>
              <a:buFontTx/>
              <a:buChar char="•"/>
              <a:defRPr/>
            </a:pPr>
            <a:r>
              <a:rPr kumimoji="0" lang="en-US" altLang="zh-CN" sz="2400" b="0" i="0" u="none" strike="noStrike" kern="0" cap="none" spc="0" normalizeH="0" baseline="0" noProof="1">
                <a:ln>
                  <a:noFill/>
                </a:ln>
                <a:solidFill>
                  <a:srgbClr val="000000"/>
                </a:solidFill>
                <a:effectLst/>
                <a:uLnTx/>
                <a:uFillTx/>
                <a:latin typeface="Arial" panose="020B0604020202090204" pitchFamily="34" charset="0"/>
                <a:ea typeface="Arial" panose="020B0604020202090204" pitchFamily="34" charset="0"/>
                <a:cs typeface="Arial" panose="020B0604020202090204" pitchFamily="34" charset="0"/>
                <a:sym typeface="Arial" panose="020B0604020202090204" pitchFamily="34" charset="0"/>
              </a:rPr>
              <a:t>This essay will argue/look at/discuss ....</a:t>
            </a:r>
          </a:p>
        </p:txBody>
      </p:sp>
      <p:pic>
        <p:nvPicPr>
          <p:cNvPr id="11266"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1267"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
        <p:nvSpPr>
          <p:cNvPr id="11268" name="标题 26625"/>
          <p:cNvSpPr txBox="1"/>
          <p:nvPr/>
        </p:nvSpPr>
        <p:spPr>
          <a:xfrm>
            <a:off x="250825" y="495300"/>
            <a:ext cx="8305800" cy="1143000"/>
          </a:xfrm>
          <a:prstGeom prst="rect">
            <a:avLst/>
          </a:prstGeom>
          <a:noFill/>
          <a:ln w="12700">
            <a:noFill/>
          </a:ln>
        </p:spPr>
        <p:txBody>
          <a:bodyPr lIns="50800" tIns="50800" rIns="50800" bIns="50800" anchor="ctr" anchorCtr="0"/>
          <a:lstStyle>
            <a:lvl1pPr marL="312420" marR="0" indent="-312420" algn="l" defTabSz="410845" rtl="0" eaLnBrk="1" latinLnBrk="0" hangingPunct="1">
              <a:lnSpc>
                <a:spcPct val="100000"/>
              </a:lnSpc>
              <a:spcBef>
                <a:spcPts val="2955"/>
              </a:spcBef>
              <a:spcAft>
                <a:spcPts val="0"/>
              </a:spcAft>
              <a:buClrTx/>
              <a:buSzPct val="75000"/>
              <a:buFontTx/>
              <a:buChar char="•"/>
              <a:defRPr sz="2530" u="none" strike="noStrike" cap="none" spc="0" baseline="0">
                <a:ln>
                  <a:noFill/>
                </a:ln>
                <a:solidFill>
                  <a:srgbClr val="000000"/>
                </a:solidFill>
                <a:uFillTx/>
                <a:latin typeface="+mn-lt"/>
                <a:ea typeface="+mn-ea"/>
                <a:cs typeface="+mn-cs"/>
                <a:sym typeface="Helvetica Light"/>
              </a:defRPr>
            </a:lvl1pPr>
            <a:lvl2pPr marL="624840"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2pPr>
            <a:lvl3pPr marL="93789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3pPr>
            <a:lvl4pPr marL="125031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4pPr>
            <a:lvl5pPr marL="1562735" marR="0" indent="-312420" algn="l" defTabSz="410845" rtl="0" eaLnBrk="1" latinLnBrk="0" hangingPunct="1">
              <a:lnSpc>
                <a:spcPct val="100000"/>
              </a:lnSpc>
              <a:spcBef>
                <a:spcPts val="2955"/>
              </a:spcBef>
              <a:spcAft>
                <a:spcPts val="0"/>
              </a:spcAft>
              <a:buClrTx/>
              <a:buSzPct val="75000"/>
              <a:buFontTx/>
              <a:buChar char="•"/>
              <a:defRPr sz="2530" b="0" i="0" u="none" strike="noStrike" cap="none" spc="0" baseline="0">
                <a:ln>
                  <a:noFill/>
                </a:ln>
                <a:solidFill>
                  <a:srgbClr val="000000"/>
                </a:solidFill>
                <a:uFillTx/>
                <a:latin typeface="+mn-lt"/>
                <a:ea typeface="+mn-ea"/>
                <a:cs typeface="+mn-cs"/>
                <a:sym typeface="Helvetica Light"/>
              </a:defRPr>
            </a:lvl5pPr>
          </a:lstStyle>
          <a:p>
            <a:pPr marL="342900" lvl="0" indent="-342900" algn="ctr" defTabSz="409575">
              <a:spcBef>
                <a:spcPct val="0"/>
              </a:spcBef>
              <a:buSzTx/>
              <a:buNone/>
            </a:pPr>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rgbClr val="FF0000"/>
                </a:solidFill>
                <a:latin typeface="微软雅黑" charset="0"/>
                <a:ea typeface="微软雅黑" charset="0"/>
                <a:sym typeface="+mn-ea"/>
              </a:rPr>
              <a:t>4.</a:t>
            </a:r>
            <a:r>
              <a:rPr lang="zh-CN" sz="2100" b="1" dirty="0">
                <a:solidFill>
                  <a:srgbClr val="FF0000"/>
                </a:solidFill>
                <a:latin typeface="微软雅黑" charset="0"/>
                <a:ea typeface="微软雅黑" charset="0"/>
                <a:sym typeface="+mn-ea"/>
              </a:rPr>
              <a:t>报告类</a:t>
            </a:r>
            <a:r>
              <a:rPr sz="2100" b="1">
                <a:solidFill>
                  <a:srgbClr val="FF0000"/>
                </a:solidFill>
                <a:latin typeface="微软雅黑" charset="0"/>
                <a:ea typeface="微软雅黑" charset="0"/>
                <a:sym typeface="+mn-ea"/>
              </a:rPr>
              <a:t>：</a:t>
            </a:r>
            <a:r>
              <a:rPr lang="zh-CN" sz="2100" b="1">
                <a:solidFill>
                  <a:srgbClr val="FF0000"/>
                </a:solidFill>
                <a:latin typeface="微软雅黑" charset="0"/>
                <a:ea typeface="微软雅黑" charset="0"/>
                <a:sym typeface="+mn-ea"/>
              </a:rPr>
              <a:t>主体段</a:t>
            </a:r>
            <a:r>
              <a:rPr sz="2100" b="1">
                <a:solidFill>
                  <a:srgbClr val="FF0000"/>
                </a:solidFill>
                <a:latin typeface="微软雅黑" charset="0"/>
                <a:ea typeface="微软雅黑" charset="0"/>
                <a:sym typeface="+mn-ea"/>
              </a:rPr>
              <a:t>结构</a:t>
            </a:r>
            <a:r>
              <a:rPr lang="en-US" altLang="zh-CN" sz="2100" b="1">
                <a:solidFill>
                  <a:srgbClr val="FF0000"/>
                </a:solidFill>
                <a:latin typeface="微软雅黑" charset="0"/>
                <a:ea typeface="微软雅黑" charset="0"/>
                <a:sym typeface="+mn-ea"/>
              </a:rPr>
              <a:t>+</a:t>
            </a:r>
            <a:r>
              <a:rPr lang="zh-CN" altLang="en-US" sz="2100" b="1">
                <a:solidFill>
                  <a:srgbClr val="FF0000"/>
                </a:solidFill>
                <a:latin typeface="微软雅黑" charset="0"/>
                <a:ea typeface="微软雅黑" charset="0"/>
                <a:sym typeface="+mn-ea"/>
              </a:rPr>
              <a:t>句型</a:t>
            </a:r>
            <a:endParaRPr sz="2100" b="1">
              <a:solidFill>
                <a:srgbClr val="FF0000"/>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sp>
        <p:nvSpPr>
          <p:cNvPr id="22530" name="内容占位符 26626"/>
          <p:cNvSpPr>
            <a:spLocks noGrp="1" noChangeArrowheads="1"/>
          </p:cNvSpPr>
          <p:nvPr>
            <p:ph idx="1"/>
          </p:nvPr>
        </p:nvSpPr>
        <p:spPr>
          <a:xfrm>
            <a:off x="0" y="1676400"/>
            <a:ext cx="8305800" cy="4114800"/>
          </a:xfrm>
        </p:spPr>
        <p:txBody>
          <a:bodyPr lIns="50800" tIns="50800" rIns="50800" bIns="50800" anchor="ctr">
            <a:normAutofit/>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Children find it difficult to concentrate on or pay attention to their study in school. </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What are the reasons? How can we solve this problem?(</a:t>
            </a:r>
            <a:r>
              <a:rPr lang="en-US" altLang="zh-CN" sz="2800" noProof="0" dirty="0">
                <a:effectLst/>
                <a:uLnTx/>
                <a:latin typeface="微软雅黑" panose="020B0503020204020204" charset="-122"/>
                <a:ea typeface="微软雅黑" panose="020B0503020204020204" charset="-122"/>
                <a:sym typeface="Arial" panose="020B0604020202090204" pitchFamily="34" charset="0"/>
              </a:rPr>
              <a:t>20170429 </a:t>
            </a:r>
            <a:r>
              <a:rPr kumimoji="0" lang="en-US" altLang="zh-CN"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a:t>
            </a:r>
            <a:endParaRPr kumimoji="0" lang="zh-CN" altLang="en-US" sz="2800" b="0" i="0" u="none" strike="noStrike" kern="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endParaRPr>
          </a:p>
        </p:txBody>
      </p:sp>
      <p:pic>
        <p:nvPicPr>
          <p:cNvPr id="1536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536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p:cNvSpPr>
          <p:nvPr>
            <p:ph idx="1"/>
          </p:nvPr>
        </p:nvSpPr>
        <p:spPr>
          <a:xfrm>
            <a:off x="251460" y="1538288"/>
            <a:ext cx="8153400" cy="4341812"/>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原因段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常见结构</a:t>
            </a:r>
          </a:p>
          <a:p>
            <a:pPr marL="0" indent="0">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主旨句+原因1+展开+原因2+展开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原因</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 </a:t>
            </a:r>
            <a:endParaRPr lang="en-US" altLang="zh-CN" sz="2800">
              <a:latin typeface="微软雅黑" panose="020B0503020204020204" charset="-122"/>
              <a:ea typeface="微软雅黑" panose="020B0503020204020204" charset="-122"/>
              <a:cs typeface="微软雅黑" panose="020B0503020204020204" charset="-122"/>
            </a:endParaRPr>
          </a:p>
          <a:p>
            <a:pPr marL="0" indent="0">
              <a:lnSpc>
                <a:spcPct val="80000"/>
              </a:lnSpc>
              <a:spcBef>
                <a:spcPct val="0"/>
              </a:spcBef>
              <a:buFont typeface="Wingdings" panose="05000000000000000000" pitchFamily="2" charset="2"/>
              <a:buNone/>
            </a:pPr>
            <a:endPar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638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1638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638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charRg st="14" end="4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p:cNvSpPr>
          <p:nvPr>
            <p:ph idx="1"/>
          </p:nvPr>
        </p:nvSpPr>
        <p:spPr>
          <a:xfrm>
            <a:off x="35560" y="1700530"/>
            <a:ext cx="9288780" cy="4341495"/>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原因段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主旨句</a:t>
            </a:r>
          </a:p>
          <a:p>
            <a:pPr marL="0" indent="0">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The reasons for this may involve (three) major aspects.</a:t>
            </a: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This fact can be attributed to the following factors.  </a:t>
            </a: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There are several reasons/driving forces for this phenomenon. </a:t>
            </a:r>
            <a:r>
              <a:rPr lang="zh-CN" altLang="en-US" sz="2400">
                <a:latin typeface="微软雅黑" panose="020B0503020204020204" charset="-122"/>
                <a:ea typeface="微软雅黑" panose="020B0503020204020204" charset="-122"/>
                <a:cs typeface="微软雅黑" panose="020B0503020204020204" charset="-122"/>
              </a:rPr>
              <a:t> </a:t>
            </a: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The cause of this fact is a combination of different factors. </a:t>
            </a:r>
          </a:p>
          <a:p>
            <a:pPr marL="0" indent="0">
              <a:lnSpc>
                <a:spcPct val="80000"/>
              </a:lnSpc>
              <a:spcBef>
                <a:spcPct val="0"/>
              </a:spcBef>
              <a:buFont typeface="Wingdings" panose="05000000000000000000" pitchFamily="2" charset="2"/>
              <a:buNone/>
            </a:pPr>
            <a:endParaRPr lang="en-US" altLang="zh-CN"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741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1741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741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charRg st="13" end="6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charRg st="69" end="12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charRg st="125" end="17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charRg st="174" end="2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3851963" y="3730176"/>
            <a:ext cx="1764160" cy="699785"/>
          </a:xfrm>
          <a:prstGeom prst="round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100" b="1" dirty="0"/>
          </a:p>
          <a:p>
            <a:pPr algn="ctr"/>
            <a:r>
              <a:rPr lang="zh-CN" altLang="en-US" sz="1800" b="1" dirty="0"/>
              <a:t>报告类</a:t>
            </a:r>
          </a:p>
          <a:p>
            <a:pPr algn="ctr"/>
            <a:r>
              <a:rPr lang="en-US" altLang="zh-CN" sz="1800" b="1" dirty="0"/>
              <a:t>Report</a:t>
            </a:r>
          </a:p>
          <a:p>
            <a:pPr algn="ctr"/>
            <a:endParaRPr lang="en-US" altLang="zh-CN" sz="2400" b="1" dirty="0"/>
          </a:p>
        </p:txBody>
      </p:sp>
      <p:sp>
        <p:nvSpPr>
          <p:cNvPr id="8" name="圆角矩形 7"/>
          <p:cNvSpPr/>
          <p:nvPr/>
        </p:nvSpPr>
        <p:spPr>
          <a:xfrm>
            <a:off x="3897847" y="2551722"/>
            <a:ext cx="1620463" cy="708695"/>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b="1" dirty="0"/>
          </a:p>
          <a:p>
            <a:pPr algn="ctr"/>
            <a:r>
              <a:rPr lang="zh-CN" altLang="en-US" sz="1800" b="1" dirty="0"/>
              <a:t>讨论类</a:t>
            </a:r>
            <a:r>
              <a:rPr lang="en-US" altLang="zh-CN" sz="1500" b="1" dirty="0"/>
              <a:t>Argumentation</a:t>
            </a:r>
          </a:p>
          <a:p>
            <a:pPr algn="ctr"/>
            <a:endParaRPr lang="zh-CN" altLang="en-US" sz="2400" b="1" dirty="0"/>
          </a:p>
        </p:txBody>
      </p:sp>
      <p:sp>
        <p:nvSpPr>
          <p:cNvPr id="11" name="左大括号 10"/>
          <p:cNvSpPr/>
          <p:nvPr/>
        </p:nvSpPr>
        <p:spPr>
          <a:xfrm>
            <a:off x="3638562" y="2813082"/>
            <a:ext cx="138283" cy="2509394"/>
          </a:xfrm>
          <a:prstGeom prst="leftBrace">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100"/>
          </a:p>
        </p:txBody>
      </p:sp>
      <p:sp>
        <p:nvSpPr>
          <p:cNvPr id="12" name="左大括号 11"/>
          <p:cNvSpPr/>
          <p:nvPr/>
        </p:nvSpPr>
        <p:spPr>
          <a:xfrm>
            <a:off x="5691241" y="1974630"/>
            <a:ext cx="165262" cy="1789002"/>
          </a:xfrm>
          <a:prstGeom prst="leftBrace">
            <a:avLst>
              <a:gd name="adj1" fmla="val 4537"/>
              <a:gd name="adj2" fmla="val 50000"/>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sz="100"/>
          </a:p>
        </p:txBody>
      </p:sp>
      <p:sp>
        <p:nvSpPr>
          <p:cNvPr id="13" name="圆角矩形 12"/>
          <p:cNvSpPr/>
          <p:nvPr/>
        </p:nvSpPr>
        <p:spPr>
          <a:xfrm>
            <a:off x="5939134" y="3432427"/>
            <a:ext cx="1834016" cy="554694"/>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讨论利弊</a:t>
            </a:r>
          </a:p>
        </p:txBody>
      </p:sp>
      <p:sp>
        <p:nvSpPr>
          <p:cNvPr id="14" name="圆角矩形 13"/>
          <p:cNvSpPr/>
          <p:nvPr/>
        </p:nvSpPr>
        <p:spPr>
          <a:xfrm>
            <a:off x="5933563" y="1758196"/>
            <a:ext cx="1845158" cy="554694"/>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同不同意</a:t>
            </a:r>
          </a:p>
        </p:txBody>
      </p:sp>
      <p:sp>
        <p:nvSpPr>
          <p:cNvPr id="15" name="圆角矩形 14"/>
          <p:cNvSpPr/>
          <p:nvPr/>
        </p:nvSpPr>
        <p:spPr>
          <a:xfrm>
            <a:off x="5931535" y="2595563"/>
            <a:ext cx="1979295" cy="554990"/>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讨论两个观点</a:t>
            </a:r>
          </a:p>
        </p:txBody>
      </p:sp>
      <p:sp>
        <p:nvSpPr>
          <p:cNvPr id="16" name="圆角矩形 15"/>
          <p:cNvSpPr/>
          <p:nvPr/>
        </p:nvSpPr>
        <p:spPr>
          <a:xfrm>
            <a:off x="3897630" y="4901248"/>
            <a:ext cx="1871345" cy="708660"/>
          </a:xfrm>
          <a:prstGeom prst="round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100" b="1" dirty="0"/>
          </a:p>
          <a:p>
            <a:pPr algn="ctr"/>
            <a:r>
              <a:rPr lang="zh-CN" altLang="en-US" sz="1800" b="1" dirty="0"/>
              <a:t>综合类</a:t>
            </a:r>
            <a:endParaRPr lang="en-US" altLang="zh-CN" sz="1800" b="1" dirty="0"/>
          </a:p>
          <a:p>
            <a:pPr algn="ctr"/>
            <a:r>
              <a:rPr lang="en-US" altLang="zh-CN" sz="1800" b="1" dirty="0"/>
              <a:t>Combination</a:t>
            </a:r>
          </a:p>
          <a:p>
            <a:pPr algn="ctr"/>
            <a:endParaRPr lang="zh-CN" altLang="en-US" sz="2400" b="1" dirty="0"/>
          </a:p>
        </p:txBody>
      </p:sp>
      <p:sp>
        <p:nvSpPr>
          <p:cNvPr id="18" name="圆角矩形 13"/>
          <p:cNvSpPr/>
          <p:nvPr/>
        </p:nvSpPr>
        <p:spPr>
          <a:xfrm>
            <a:off x="1599680" y="3790432"/>
            <a:ext cx="1845158" cy="554694"/>
          </a:xfrm>
          <a:prstGeom prst="roundRect">
            <a:avLst/>
          </a:prstGeom>
          <a:solidFill>
            <a:schemeClr val="tx1">
              <a:lumMod val="65000"/>
              <a:lumOff val="3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100" dirty="0"/>
              <a:t>大作文题型</a:t>
            </a:r>
          </a:p>
        </p:txBody>
      </p:sp>
      <p:sp>
        <p:nvSpPr>
          <p:cNvPr id="2" name="矩形 1"/>
          <p:cNvSpPr/>
          <p:nvPr/>
        </p:nvSpPr>
        <p:spPr>
          <a:xfrm>
            <a:off x="3915763" y="3645180"/>
            <a:ext cx="1728614" cy="918371"/>
          </a:xfrm>
          <a:prstGeom prst="rect">
            <a:avLst/>
          </a:prstGeom>
          <a:noFill/>
          <a:ln w="28575" cmpd="sng">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 name="矩形 3"/>
          <p:cNvSpPr/>
          <p:nvPr>
            <p:custDataLst>
              <p:tags r:id="rId2"/>
            </p:custDataLst>
          </p:nvPr>
        </p:nvSpPr>
        <p:spPr>
          <a:xfrm>
            <a:off x="3995138" y="4797070"/>
            <a:ext cx="1728614" cy="918371"/>
          </a:xfrm>
          <a:prstGeom prst="rect">
            <a:avLst/>
          </a:prstGeom>
          <a:noFill/>
          <a:ln w="28575" cmpd="sng">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ustDataLst>
      <p:tags r:id="rId1"/>
    </p:custDataLst>
  </p:cSld>
  <p:clrMapOvr>
    <a:masterClrMapping/>
  </p:clrMapOvr>
  <p:transition spd="med"/>
  <p:timing>
    <p:tnLst>
      <p:par>
        <p:cTn id="1" dur="indefinite" restart="never" nodeType="tmRoot"/>
      </p:par>
    </p:tnLst>
    <p:bldLst>
      <p:bldP spid="7"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p:cNvSpPr>
          <p:nvPr>
            <p:ph idx="1"/>
          </p:nvPr>
        </p:nvSpPr>
        <p:spPr>
          <a:xfrm>
            <a:off x="323215" y="1772603"/>
            <a:ext cx="8153400" cy="4341812"/>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原因段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具体原因</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主要的原因是…</a:t>
            </a:r>
          </a:p>
          <a:p>
            <a:pPr marL="0" indent="0">
              <a:lnSpc>
                <a:spcPct val="90000"/>
              </a:lnSpc>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90000"/>
              </a:lnSpc>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The major reason is that </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 </a:t>
            </a: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The root of the problem is that...</a:t>
            </a:r>
          </a:p>
          <a:p>
            <a:pPr marL="0" indent="0">
              <a:lnSpc>
                <a:spcPct val="150000"/>
              </a:lnSpc>
              <a:spcBef>
                <a:spcPct val="0"/>
              </a:spcBef>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The first and biggest reason is that...</a:t>
            </a: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sym typeface="+mn-ea"/>
              </a:rPr>
              <a:t>Chief among the causes of this problem is</a:t>
            </a:r>
            <a:r>
              <a:rPr lang="en-US" altLang="zh-CN"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90000"/>
              </a:lnSpc>
              <a:spcBef>
                <a:spcPct val="0"/>
              </a:spcBef>
              <a:buNone/>
            </a:pPr>
            <a:endParaRPr lang="en-US" altLang="zh-CN" sz="2800">
              <a:latin typeface="微软雅黑" panose="020B0503020204020204" charset="-122"/>
              <a:ea typeface="微软雅黑" panose="020B0503020204020204" charset="-122"/>
              <a:cs typeface="微软雅黑" panose="020B0503020204020204" charset="-122"/>
            </a:endParaRPr>
          </a:p>
          <a:p>
            <a:pPr marL="0" indent="0">
              <a:lnSpc>
                <a:spcPct val="80000"/>
              </a:lnSpc>
              <a:spcBef>
                <a:spcPct val="0"/>
              </a:spcBef>
              <a:buFont typeface="Wingdings" panose="05000000000000000000" pitchFamily="2" charset="2"/>
              <a:buNone/>
            </a:pPr>
            <a:endPar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843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1843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843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p:cNvSpPr>
          <p:nvPr>
            <p:ph idx="1"/>
          </p:nvPr>
        </p:nvSpPr>
        <p:spPr>
          <a:xfrm>
            <a:off x="323215" y="1772920"/>
            <a:ext cx="8345170" cy="4341495"/>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原因段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具体原因</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mn-ea"/>
              </a:rPr>
              <a:t>另外，还有一个同样重要的原因是</a:t>
            </a:r>
            <a:r>
              <a:rPr lang="zh-CN" altLang="en-US" sz="2800">
                <a:latin typeface="微软雅黑" panose="020B0503020204020204" charset="-122"/>
                <a:ea typeface="微软雅黑" panose="020B0503020204020204" charset="-122"/>
                <a:cs typeface="微软雅黑" panose="020B0503020204020204" charset="-122"/>
                <a:sym typeface="-봄IIM" pitchFamily="2" charset="-127"/>
              </a:rPr>
              <a:t>…</a:t>
            </a:r>
          </a:p>
          <a:p>
            <a:pPr marL="0" indent="0">
              <a:lnSpc>
                <a:spcPct val="90000"/>
              </a:lnSpc>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90000"/>
              </a:lnSpc>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None/>
            </a:pPr>
            <a:r>
              <a:rPr lang="zh-CN" altLang="en-US" sz="2400">
                <a:latin typeface="微软雅黑" panose="020B0503020204020204" charset="-122"/>
                <a:ea typeface="微软雅黑" panose="020B0503020204020204" charset="-122"/>
                <a:cs typeface="微软雅黑" panose="020B0503020204020204" charset="-122"/>
                <a:sym typeface="+mn-ea"/>
              </a:rPr>
              <a:t>In addition, another reason of equal importance is that</a:t>
            </a:r>
            <a:r>
              <a:rPr lang="en-US" altLang="zh-CN" sz="2400">
                <a:latin typeface="微软雅黑" panose="020B0503020204020204" charset="-122"/>
                <a:ea typeface="微软雅黑" panose="020B0503020204020204" charset="-122"/>
                <a:cs typeface="微软雅黑" panose="020B0503020204020204" charset="-122"/>
                <a:sym typeface="+mn-ea"/>
              </a:rPr>
              <a:t>...</a:t>
            </a:r>
            <a:endParaRPr lang="en-US" altLang="zh-CN" sz="24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None/>
            </a:pPr>
            <a:r>
              <a:rPr lang="en-US" altLang="zh-CN" sz="2400">
                <a:latin typeface="微软雅黑" panose="020B0503020204020204" charset="-122"/>
                <a:ea typeface="微软雅黑" panose="020B0503020204020204" charset="-122"/>
                <a:cs typeface="微软雅黑" panose="020B0503020204020204" charset="-122"/>
                <a:sym typeface="+mn-ea"/>
              </a:rPr>
              <a:t>Besides, there is another factor at play in this matter. </a:t>
            </a:r>
            <a:endParaRPr lang="en-US" altLang="zh-CN" sz="24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None/>
            </a:pPr>
            <a:r>
              <a:rPr lang="en-US" altLang="zh-CN" sz="2400">
                <a:latin typeface="微软雅黑" panose="020B0503020204020204" charset="-122"/>
                <a:ea typeface="微软雅黑" panose="020B0503020204020204" charset="-122"/>
                <a:cs typeface="微软雅黑" panose="020B0503020204020204" charset="-122"/>
                <a:sym typeface="+mn-ea"/>
              </a:rPr>
              <a:t>The second reason behind the problem is that...</a:t>
            </a:r>
            <a:endParaRPr lang="en-US" altLang="zh-CN" sz="24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None/>
            </a:pPr>
            <a:r>
              <a:rPr lang="zh-CN" altLang="en-US" sz="2400">
                <a:latin typeface="微软雅黑" panose="020B0503020204020204" charset="-122"/>
                <a:ea typeface="微软雅黑" panose="020B0503020204020204" charset="-122"/>
                <a:cs typeface="微软雅黑" panose="020B0503020204020204" charset="-122"/>
                <a:sym typeface="+mn-ea"/>
              </a:rPr>
              <a:t>Another major contributing factor is that</a:t>
            </a:r>
            <a:r>
              <a:rPr lang="en-US" altLang="zh-CN" sz="2400">
                <a:latin typeface="微软雅黑" panose="020B0503020204020204" charset="-122"/>
                <a:ea typeface="微软雅黑" panose="020B0503020204020204" charset="-122"/>
                <a:cs typeface="微软雅黑" panose="020B0503020204020204" charset="-122"/>
                <a:sym typeface="+mn-ea"/>
              </a:rPr>
              <a:t>...</a:t>
            </a: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90000"/>
              </a:lnSpc>
              <a:spcBef>
                <a:spcPct val="0"/>
              </a:spcBef>
              <a:buNone/>
            </a:pPr>
            <a:endParaRPr lang="en-US" altLang="zh-CN" sz="2800">
              <a:latin typeface="微软雅黑" panose="020B0503020204020204" charset="-122"/>
              <a:ea typeface="微软雅黑" panose="020B0503020204020204" charset="-122"/>
              <a:cs typeface="微软雅黑" panose="020B0503020204020204" charset="-122"/>
            </a:endParaRPr>
          </a:p>
          <a:p>
            <a:pPr marL="0" indent="0">
              <a:lnSpc>
                <a:spcPct val="80000"/>
              </a:lnSpc>
              <a:spcBef>
                <a:spcPct val="0"/>
              </a:spcBef>
              <a:buFont typeface="Wingdings" panose="05000000000000000000" pitchFamily="2" charset="2"/>
              <a:buNone/>
            </a:pPr>
            <a:endPar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1843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1843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1843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62">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6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p:cNvSpPr>
          <p:nvPr>
            <p:ph idx="1"/>
          </p:nvPr>
        </p:nvSpPr>
        <p:spPr>
          <a:xfrm>
            <a:off x="990600" y="1538288"/>
            <a:ext cx="8153400" cy="4341812"/>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原因段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原因展开</a:t>
            </a:r>
          </a:p>
          <a:p>
            <a:pPr marL="0" indent="0">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原因如何导致结果</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举例，对比等</a:t>
            </a:r>
            <a:r>
              <a:rPr lang="en-US" altLang="zh-CN" sz="2800">
                <a:latin typeface="微软雅黑" panose="020B0503020204020204" charset="-122"/>
                <a:ea typeface="微软雅黑" panose="020B0503020204020204" charset="-122"/>
                <a:cs typeface="微软雅黑" panose="020B0503020204020204" charset="-122"/>
              </a:rPr>
              <a:t>)</a:t>
            </a:r>
          </a:p>
        </p:txBody>
      </p:sp>
      <p:sp>
        <p:nvSpPr>
          <p:cNvPr id="2253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2253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253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charRg st="14" end="3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20483" name="图片 2"/>
          <p:cNvPicPr>
            <a:picLocks noChangeAspect="1"/>
          </p:cNvPicPr>
          <p:nvPr/>
        </p:nvPicPr>
        <p:blipFill>
          <a:blip r:embed="rId3">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0484" name="图片 9"/>
          <p:cNvPicPr>
            <a:picLocks noChangeAspect="1"/>
          </p:cNvPicPr>
          <p:nvPr/>
        </p:nvPicPr>
        <p:blipFill>
          <a:blip r:embed="rId4"/>
          <a:srcRect t="-2380"/>
          <a:stretch>
            <a:fillRect/>
          </a:stretch>
        </p:blipFill>
        <p:spPr>
          <a:xfrm>
            <a:off x="7659688" y="20638"/>
            <a:ext cx="1428750" cy="682625"/>
          </a:xfrm>
          <a:prstGeom prst="rect">
            <a:avLst/>
          </a:prstGeom>
          <a:noFill/>
          <a:ln w="9525">
            <a:noFill/>
          </a:ln>
        </p:spPr>
      </p:pic>
      <p:graphicFrame>
        <p:nvGraphicFramePr>
          <p:cNvPr id="3" name="表格 2"/>
          <p:cNvGraphicFramePr/>
          <p:nvPr>
            <p:custDataLst>
              <p:tags r:id="rId1"/>
            </p:custDataLst>
          </p:nvPr>
        </p:nvGraphicFramePr>
        <p:xfrm>
          <a:off x="828040" y="1844675"/>
          <a:ext cx="7624445" cy="4682490"/>
        </p:xfrm>
        <a:graphic>
          <a:graphicData uri="http://schemas.openxmlformats.org/drawingml/2006/table">
            <a:tbl>
              <a:tblPr firstRow="1" bandRow="1">
                <a:tableStyleId>{5940675A-B579-460E-94D1-54222C63F5DA}</a:tableStyleId>
              </a:tblPr>
              <a:tblGrid>
                <a:gridCol w="2056765"/>
                <a:gridCol w="5567680"/>
              </a:tblGrid>
              <a:tr h="490220">
                <a:tc>
                  <a:txBody>
                    <a:bodyPr/>
                    <a:lstStyle/>
                    <a:p>
                      <a:pPr>
                        <a:buNone/>
                      </a:pPr>
                      <a:r>
                        <a:rPr lang="zh-CN" altLang="en-US" sz="2400"/>
                        <a:t>连词</a:t>
                      </a:r>
                    </a:p>
                    <a:p>
                      <a:pPr>
                        <a:buNone/>
                      </a:pPr>
                      <a:r>
                        <a:rPr lang="zh-CN" altLang="en-US" sz="2400"/>
                        <a:t>“因为”</a:t>
                      </a:r>
                    </a:p>
                  </a:txBody>
                  <a:tcPr/>
                </a:tc>
                <a:tc>
                  <a:txBody>
                    <a:bodyPr/>
                    <a:lstStyle/>
                    <a:p>
                      <a:pPr>
                        <a:buNone/>
                      </a:pPr>
                      <a:r>
                        <a:rPr lang="en-US" altLang="zh-CN" sz="2400"/>
                        <a:t>because, since, as</a:t>
                      </a:r>
                    </a:p>
                  </a:txBody>
                  <a:tcPr/>
                </a:tc>
              </a:tr>
              <a:tr h="489585">
                <a:tc>
                  <a:txBody>
                    <a:bodyPr/>
                    <a:lstStyle/>
                    <a:p>
                      <a:pPr>
                        <a:buNone/>
                      </a:pPr>
                      <a:r>
                        <a:rPr lang="zh-CN" altLang="en-US" sz="2400"/>
                        <a:t>介词</a:t>
                      </a:r>
                    </a:p>
                    <a:p>
                      <a:pPr>
                        <a:buNone/>
                      </a:pPr>
                      <a:r>
                        <a:rPr lang="zh-CN" altLang="en-US" sz="2400"/>
                        <a:t>“因为”</a:t>
                      </a:r>
                    </a:p>
                  </a:txBody>
                  <a:tcPr/>
                </a:tc>
                <a:tc>
                  <a:txBody>
                    <a:bodyPr/>
                    <a:lstStyle/>
                    <a:p>
                      <a:pPr>
                        <a:buNone/>
                      </a:pPr>
                      <a:r>
                        <a:rPr lang="en-US" altLang="zh-CN" sz="2400"/>
                        <a:t>because of, owing to, due to</a:t>
                      </a:r>
                    </a:p>
                  </a:txBody>
                  <a:tcPr/>
                </a:tc>
              </a:tr>
              <a:tr h="881380">
                <a:tc>
                  <a:txBody>
                    <a:bodyPr/>
                    <a:lstStyle/>
                    <a:p>
                      <a:pPr>
                        <a:buNone/>
                      </a:pPr>
                      <a:r>
                        <a:rPr lang="zh-CN" altLang="en-US" sz="2400"/>
                        <a:t>动词</a:t>
                      </a:r>
                    </a:p>
                    <a:p>
                      <a:pPr>
                        <a:buNone/>
                      </a:pPr>
                      <a:r>
                        <a:rPr lang="zh-CN" altLang="en-US" sz="2400"/>
                        <a:t>“是因为”</a:t>
                      </a:r>
                    </a:p>
                  </a:txBody>
                  <a:tcPr/>
                </a:tc>
                <a:tc>
                  <a:txBody>
                    <a:bodyPr/>
                    <a:lstStyle/>
                    <a:p>
                      <a:pPr>
                        <a:buNone/>
                      </a:pPr>
                      <a:r>
                        <a:rPr lang="en-US" altLang="zh-CN" sz="2400"/>
                        <a:t>arise from, stem from, be attributed to</a:t>
                      </a:r>
                    </a:p>
                  </a:txBody>
                  <a:tcPr/>
                </a:tc>
              </a:tr>
              <a:tr h="881380">
                <a:tc>
                  <a:txBody>
                    <a:bodyPr/>
                    <a:lstStyle/>
                    <a:p>
                      <a:pPr>
                        <a:buNone/>
                      </a:pPr>
                      <a:r>
                        <a:rPr lang="zh-CN" altLang="en-US" sz="2400"/>
                        <a:t>副词</a:t>
                      </a:r>
                    </a:p>
                    <a:p>
                      <a:pPr>
                        <a:buNone/>
                      </a:pPr>
                      <a:r>
                        <a:rPr lang="zh-CN" altLang="en-US" sz="2400"/>
                        <a:t>“因此”</a:t>
                      </a:r>
                    </a:p>
                  </a:txBody>
                  <a:tcPr/>
                </a:tc>
                <a:tc>
                  <a:txBody>
                    <a:bodyPr/>
                    <a:lstStyle/>
                    <a:p>
                      <a:pPr>
                        <a:buNone/>
                      </a:pPr>
                      <a:r>
                        <a:rPr lang="en-US" altLang="zh-CN" sz="2400"/>
                        <a:t>as a result, as a consequence, therefore, consequently</a:t>
                      </a:r>
                    </a:p>
                  </a:txBody>
                  <a:tcPr/>
                </a:tc>
              </a:tr>
              <a:tr h="1273810">
                <a:tc>
                  <a:txBody>
                    <a:bodyPr/>
                    <a:lstStyle/>
                    <a:p>
                      <a:pPr>
                        <a:buNone/>
                      </a:pPr>
                      <a:r>
                        <a:rPr lang="zh-CN" altLang="en-US" sz="2400"/>
                        <a:t>动词</a:t>
                      </a:r>
                    </a:p>
                    <a:p>
                      <a:pPr>
                        <a:buNone/>
                      </a:pPr>
                      <a:r>
                        <a:rPr lang="zh-CN" altLang="en-US" sz="2400"/>
                        <a:t>“导致”</a:t>
                      </a:r>
                    </a:p>
                  </a:txBody>
                  <a:tcPr/>
                </a:tc>
                <a:tc>
                  <a:txBody>
                    <a:bodyPr/>
                    <a:lstStyle/>
                    <a:p>
                      <a:pPr>
                        <a:buNone/>
                      </a:pPr>
                      <a:r>
                        <a:rPr lang="en-US" altLang="zh-CN" sz="2400"/>
                        <a:t>result in, give rise to, provoke, generate, spark off, bring about, lead to, </a:t>
                      </a:r>
                    </a:p>
                  </a:txBody>
                  <a:tcPr/>
                </a:tc>
              </a:tr>
            </a:tbl>
          </a:graphicData>
        </a:graphic>
      </p:graphicFrame>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smtClean="0"/>
              <a:t>Devastating disaster </a:t>
            </a:r>
            <a:endParaRPr lang="zh-CN" altLang="en-US" dirty="0"/>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noChangeArrowheads="1"/>
          </p:cNvSpPr>
          <p:nvPr>
            <p:ph idx="1"/>
            <p:custDataLst>
              <p:tags r:id="rId1"/>
            </p:custDataLst>
          </p:nvPr>
        </p:nvSpPr>
        <p:spPr>
          <a:xfrm>
            <a:off x="467360" y="1412875"/>
            <a:ext cx="8412480" cy="5183505"/>
          </a:xfrm>
        </p:spPr>
        <p:txBody>
          <a:bodyPr lIns="50800" tIns="50800" rIns="50800" bIns="50800" anchor="ctr">
            <a:normAutofit fontScale="67500" lnSpcReduction="20000"/>
          </a:bodyPr>
          <a:lstStyle/>
          <a:p>
            <a:pPr marL="0" marR="0" lvl="0" indent="0" algn="l"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主体段</a:t>
            </a:r>
            <a:r>
              <a:rPr kumimoji="0" lang="en-US" altLang="zh-CN"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1</a:t>
            </a:r>
            <a:r>
              <a:rPr kumimoji="0" lang="en-US" altLang="zh-CN" sz="2800" b="1" i="0" u="none" strike="noStrike" kern="0" cap="none" spc="0" normalizeH="0" baseline="0" noProof="0" dirty="0">
                <a:ln>
                  <a:noFill/>
                </a:ln>
                <a:solidFill>
                  <a:srgbClr val="000000"/>
                </a:solidFill>
                <a:effectLst/>
                <a:uLnTx/>
                <a:uFillTx/>
                <a:latin typeface="Times New Roman" panose="02020503050405090304" pitchFamily="2" charset="0"/>
                <a:ea typeface="宋体" pitchFamily="2" charset="-122"/>
                <a:cs typeface="+mn-cs"/>
                <a:sym typeface="Arial" panose="020B0604020202090204" pitchFamily="34" charset="0"/>
              </a:rPr>
              <a:t>—</a:t>
            </a:r>
            <a:r>
              <a:rPr kumimoji="0" lang="zh-CN" altLang="en-US"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原因段范例</a:t>
            </a: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3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rPr>
              <a:t>It is generally acknowledged that families are now not as close as they used to be. What are the possible reasons for this and what can be done to reverse the trend?</a:t>
            </a: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endParaRP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The reasons for this may involve </a:t>
            </a:r>
            <a:r>
              <a:rPr kumimoji="0" lang="en-US" altLang="zh-CN" sz="3000" b="0" i="0" u="none" strike="noStrike" kern="0" cap="none" spc="0" normalizeH="0" baseline="0" noProof="0" dirty="0" smtClean="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two </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major aspects. First of all, working parents fear they cannot provide a good life for their family. Therefore, they spend the vast majority of their time in their offices or even work overtime at home with the aim of getting more money. Consequently, they have little time for communication with other family members, which possibly results in the increasing alienation in the family. The same is true for children, who often indulge themselves in the virtual world, spending hours and hours talking in social media and playing games. Consequently, they have no time to socialize with their family and friends in the real world.</a:t>
            </a:r>
            <a:r>
              <a:rPr kumimoji="0" lang="en-US" altLang="zh-CN" sz="3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rPr>
              <a:t> </a:t>
            </a:r>
          </a:p>
        </p:txBody>
      </p:sp>
      <p:sp>
        <p:nvSpPr>
          <p:cNvPr id="2355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23555" name="图片 2"/>
          <p:cNvPicPr>
            <a:picLocks noChangeAspect="1"/>
          </p:cNvPicPr>
          <p:nvPr/>
        </p:nvPicPr>
        <p:blipFill>
          <a:blip r:embed="rId3">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3556" name="图片 9"/>
          <p:cNvPicPr>
            <a:picLocks noChangeAspect="1"/>
          </p:cNvPicPr>
          <p:nvPr/>
        </p:nvPicPr>
        <p:blipFill>
          <a:blip r:embed="rId4"/>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xEl>
                                              <p:charRg st="178" end="6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45058"/>
          <p:cNvSpPr>
            <a:spLocks noGrp="1" noChangeArrowheads="1"/>
          </p:cNvSpPr>
          <p:nvPr>
            <p:ph idx="1"/>
            <p:custDataLst>
              <p:tags r:id="rId1"/>
            </p:custDataLst>
          </p:nvPr>
        </p:nvSpPr>
        <p:spPr>
          <a:xfrm>
            <a:off x="467360" y="1412875"/>
            <a:ext cx="8412480" cy="5183505"/>
          </a:xfrm>
        </p:spPr>
        <p:txBody>
          <a:bodyPr lIns="50800" tIns="50800" rIns="50800" bIns="50800" anchor="ctr">
            <a:normAutofit fontScale="67500" lnSpcReduction="10000"/>
          </a:bodyPr>
          <a:lstStyle/>
          <a:p>
            <a:pPr marL="0" marR="0" lvl="0" indent="0" algn="l"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主体段</a:t>
            </a:r>
            <a:r>
              <a:rPr kumimoji="0" lang="en-US" altLang="zh-CN"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1</a:t>
            </a:r>
            <a:r>
              <a:rPr kumimoji="0" lang="en-US" altLang="zh-CN" sz="2800" b="1" i="0" u="none" strike="noStrike" kern="0" cap="none" spc="0" normalizeH="0" baseline="0" noProof="0" dirty="0">
                <a:ln>
                  <a:noFill/>
                </a:ln>
                <a:solidFill>
                  <a:srgbClr val="000000"/>
                </a:solidFill>
                <a:effectLst/>
                <a:uLnTx/>
                <a:uFillTx/>
                <a:latin typeface="Times New Roman" panose="02020503050405090304" pitchFamily="2" charset="0"/>
                <a:ea typeface="宋体" pitchFamily="2" charset="-122"/>
                <a:cs typeface="+mn-cs"/>
                <a:sym typeface="Arial" panose="020B0604020202090204" pitchFamily="34" charset="0"/>
              </a:rPr>
              <a:t>—</a:t>
            </a:r>
            <a:r>
              <a:rPr kumimoji="0" lang="zh-CN" altLang="en-US" sz="2800" b="1"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Arial" panose="020B0604020202090204" pitchFamily="34" charset="0"/>
              </a:rPr>
              <a:t>原因段范例</a:t>
            </a: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3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rPr>
              <a:t>It is generally acknowledged that families are now not as close as they used to be. What are the possible reasons for this and what can be done to reverse the trend?</a:t>
            </a: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endParaRPr kumimoji="0" lang="en-US" altLang="zh-CN" sz="2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endParaRPr>
          </a:p>
          <a:p>
            <a:pPr marL="0" marR="0" lvl="0" indent="0" algn="just"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highlight>
                  <a:srgbClr val="FFFF00"/>
                </a:highlight>
                <a:uLnTx/>
                <a:uFillTx/>
                <a:latin typeface="Times New Roman" panose="02020503050405090304" pitchFamily="2" charset="0"/>
                <a:ea typeface="华文新魏" panose="02010800040101010101" pitchFamily="2" charset="-122"/>
                <a:cs typeface="+mn-cs"/>
                <a:sym typeface="Helvetica Light"/>
              </a:rPr>
              <a:t>The reasons for this may involve two major aspects.</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a:t>
            </a:r>
            <a:r>
              <a:rPr kumimoji="0" lang="en-US" altLang="zh-CN" sz="3000" b="0" i="0" u="none" strike="noStrike" kern="0" cap="none" spc="0" normalizeH="0" baseline="0" noProof="0" dirty="0">
                <a:ln>
                  <a:noFill/>
                </a:ln>
                <a:solidFill>
                  <a:srgbClr val="FF0000"/>
                </a:solidFill>
                <a:effectLst/>
                <a:uLnTx/>
                <a:uFillTx/>
                <a:latin typeface="Times New Roman" panose="02020503050405090304" pitchFamily="2" charset="0"/>
                <a:ea typeface="华文新魏" panose="02010800040101010101" pitchFamily="2" charset="-122"/>
                <a:cs typeface="+mn-cs"/>
                <a:sym typeface="Helvetica Light"/>
              </a:rPr>
              <a:t>First of all</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working parents fear they cannot provide a good life for their family. </a:t>
            </a:r>
            <a:r>
              <a:rPr kumimoji="0" lang="en-US" altLang="zh-CN" sz="3000" b="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Times New Roman" panose="02020503050405090304" pitchFamily="2" charset="0"/>
                <a:sym typeface="Helvetica Light"/>
              </a:rPr>
              <a:t>Therefore</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they spend the vast majority of their time in their offices or even work overtime at home with the aim of getting more money. </a:t>
            </a:r>
            <a:r>
              <a:rPr kumimoji="0" lang="en-US" altLang="zh-CN" sz="3000" b="0" i="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Consequently</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they have little time for communication with other family members, </a:t>
            </a:r>
            <a:r>
              <a:rPr kumimoji="0" lang="en-US" altLang="zh-CN" sz="3000" b="0" i="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which possibly results in</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the increasing alienation in the family. </a:t>
            </a:r>
            <a:r>
              <a:rPr kumimoji="0" lang="en-US" altLang="zh-CN" sz="3000" b="0" i="0" u="none" strike="noStrike" kern="0" cap="none" spc="0" normalizeH="0" baseline="0" noProof="0" dirty="0">
                <a:ln>
                  <a:noFill/>
                </a:ln>
                <a:solidFill>
                  <a:srgbClr val="FF0000"/>
                </a:solidFill>
                <a:effectLst/>
                <a:uLnTx/>
                <a:uFillTx/>
                <a:latin typeface="Times New Roman" panose="02020503050405090304" pitchFamily="2" charset="0"/>
                <a:ea typeface="华文新魏" panose="02010800040101010101" pitchFamily="2" charset="-122"/>
                <a:cs typeface="+mn-cs"/>
                <a:sym typeface="Helvetica Light"/>
              </a:rPr>
              <a:t>The same is true for</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children, </a:t>
            </a:r>
            <a:r>
              <a:rPr kumimoji="0" lang="en-US" altLang="zh-CN" sz="3000" b="0" i="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who</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often indulge themselves in the virtual world, </a:t>
            </a:r>
            <a:r>
              <a:rPr kumimoji="0" lang="en-US" altLang="zh-CN" sz="3000" b="0" i="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spending</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hours and hours talking in social media and playing games. </a:t>
            </a:r>
            <a:r>
              <a:rPr kumimoji="0" lang="en-US" altLang="zh-CN" sz="3000" b="0" i="0" u="sng"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Consequently</a:t>
            </a:r>
            <a:r>
              <a:rPr kumimoji="0" lang="en-US" altLang="zh-CN" sz="3000" b="0" i="0" u="none" strike="noStrike" kern="0" cap="none" spc="0" normalizeH="0" baseline="0" noProof="0" dirty="0">
                <a:ln>
                  <a:noFill/>
                </a:ln>
                <a:solidFill>
                  <a:schemeClr val="tx1"/>
                </a:solidFill>
                <a:effectLst/>
                <a:uLnTx/>
                <a:uFillTx/>
                <a:latin typeface="Times New Roman" panose="02020503050405090304" pitchFamily="2" charset="0"/>
                <a:ea typeface="华文新魏" panose="02010800040101010101" pitchFamily="2" charset="-122"/>
                <a:cs typeface="+mn-cs"/>
                <a:sym typeface="Helvetica Light"/>
              </a:rPr>
              <a:t>, they hardly have time to socialize with their family and friends in the real world.</a:t>
            </a:r>
            <a:r>
              <a:rPr kumimoji="0" lang="en-US" altLang="zh-CN" sz="3000" b="0" i="0" u="none" strike="noStrike" kern="0" cap="none" spc="0" normalizeH="0" baseline="0" noProof="0" dirty="0">
                <a:ln>
                  <a:noFill/>
                </a:ln>
                <a:solidFill>
                  <a:srgbClr val="000000"/>
                </a:solidFill>
                <a:effectLst/>
                <a:uLnTx/>
                <a:uFillTx/>
                <a:latin typeface="Times New Roman" panose="02020503050405090304" pitchFamily="2" charset="0"/>
                <a:ea typeface="华文新魏" panose="02010800040101010101" pitchFamily="2" charset="-122"/>
                <a:cs typeface="+mn-cs"/>
                <a:sym typeface="Helvetica Light"/>
              </a:rPr>
              <a:t> </a:t>
            </a:r>
          </a:p>
        </p:txBody>
      </p:sp>
      <p:sp>
        <p:nvSpPr>
          <p:cNvPr id="2355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23555" name="图片 2"/>
          <p:cNvPicPr>
            <a:picLocks noChangeAspect="1"/>
          </p:cNvPicPr>
          <p:nvPr/>
        </p:nvPicPr>
        <p:blipFill>
          <a:blip r:embed="rId3">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3556" name="图片 9"/>
          <p:cNvPicPr>
            <a:picLocks noChangeAspect="1"/>
          </p:cNvPicPr>
          <p:nvPr/>
        </p:nvPicPr>
        <p:blipFill>
          <a:blip r:embed="rId4"/>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45058"/>
          <p:cNvSpPr>
            <a:spLocks noGrp="1"/>
          </p:cNvSpPr>
          <p:nvPr>
            <p:ph idx="1"/>
          </p:nvPr>
        </p:nvSpPr>
        <p:spPr>
          <a:xfrm>
            <a:off x="86360" y="1538288"/>
            <a:ext cx="76898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2—</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方案段</a:t>
            </a:r>
          </a:p>
          <a:p>
            <a:pPr marL="0" indent="0">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常见结构</a:t>
            </a:r>
          </a:p>
          <a:p>
            <a:pPr marL="0" indent="0">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主旨句+办法1+展开+办法2+展开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办法</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 </a:t>
            </a:r>
            <a:endPar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buFont typeface="Wingdings" panose="05000000000000000000" pitchFamily="2" charset="2"/>
              <a:buNone/>
            </a:pPr>
            <a:endParaRPr lang="zh-CN" altLang="en-US" sz="2800">
              <a:latin typeface="微软雅黑" panose="020B0503020204020204" charset="-122"/>
              <a:ea typeface="微软雅黑" panose="020B0503020204020204" charset="-122"/>
              <a:cs typeface="微软雅黑" panose="020B0503020204020204" charset="-122"/>
            </a:endParaRPr>
          </a:p>
        </p:txBody>
      </p:sp>
      <p:sp>
        <p:nvSpPr>
          <p:cNvPr id="25602" name="标题 26625"/>
          <p:cNvSpPr>
            <a:spLocks noGrp="1"/>
          </p:cNvSpPr>
          <p:nvPr/>
        </p:nvSpPr>
        <p:spPr>
          <a:xfrm>
            <a:off x="46736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2560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560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45058"/>
          <p:cNvSpPr>
            <a:spLocks noGrp="1"/>
          </p:cNvSpPr>
          <p:nvPr>
            <p:ph idx="1"/>
          </p:nvPr>
        </p:nvSpPr>
        <p:spPr>
          <a:xfrm>
            <a:off x="323215" y="1700213"/>
            <a:ext cx="8143875" cy="4341812"/>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2—</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方案段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主旨句</a:t>
            </a:r>
          </a:p>
          <a:p>
            <a:pPr marL="0" indent="0">
              <a:spcBef>
                <a:spcPct val="0"/>
              </a:spcBef>
              <a:buFont typeface="Wingdings" panose="05000000000000000000" pitchFamily="2" charset="2"/>
              <a:buChar char=""/>
            </a:pPr>
            <a:endParaRPr lang="zh-CN" altLang="en-US" sz="28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为了解决这个问题，一系列措施可以被考虑进来。</a:t>
            </a: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In order to solve this problem, a series of measures can be taken into account. </a:t>
            </a: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考虑到问题的严重性，这需要政府和个人的共同努力。</a:t>
            </a: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Considering the severity of this problem, government and individuals should make joint efforts. </a:t>
            </a:r>
          </a:p>
        </p:txBody>
      </p:sp>
      <p:sp>
        <p:nvSpPr>
          <p:cNvPr id="2662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2662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662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45058"/>
          <p:cNvSpPr>
            <a:spLocks noGrp="1" noChangeArrowheads="1"/>
          </p:cNvSpPr>
          <p:nvPr>
            <p:ph idx="1"/>
          </p:nvPr>
        </p:nvSpPr>
        <p:spPr>
          <a:xfrm>
            <a:off x="395605" y="1721485"/>
            <a:ext cx="8417560" cy="4969510"/>
          </a:xfrm>
        </p:spPr>
        <p:txBody>
          <a:bodyPr lIns="50800" tIns="50800" rIns="50800" bIns="50800" anchor="ctr"/>
          <a:lstStyle/>
          <a:p>
            <a:pPr marL="0" indent="0">
              <a:lnSpc>
                <a:spcPct val="90000"/>
              </a:lnSpc>
              <a:spcBef>
                <a:spcPct val="0"/>
              </a:spcBef>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主体段</a:t>
            </a:r>
            <a:r>
              <a:rPr lang="en-US" altLang="zh-CN" sz="2800" b="1">
                <a:latin typeface="Times New Roman" panose="02020503050405090304" pitchFamily="2" charset="0"/>
                <a:ea typeface="华文新魏" panose="02010800040101010101" pitchFamily="2" charset="-122"/>
                <a:sym typeface="Arial" panose="020B0604020202090204" pitchFamily="34" charset="0"/>
              </a:rPr>
              <a:t>2</a:t>
            </a:r>
            <a:r>
              <a:rPr lang="en-US" altLang="zh-CN" sz="2800" b="1">
                <a:latin typeface="Times New Roman" panose="02020503050405090304" pitchFamily="2" charset="0"/>
                <a:ea typeface="宋体" pitchFamily="2" charset="-122"/>
                <a:sym typeface="Arial" panose="020B0604020202090204" pitchFamily="34" charset="0"/>
              </a:rPr>
              <a:t>—</a:t>
            </a:r>
            <a:r>
              <a:rPr lang="zh-CN" altLang="en-US" sz="2800" b="1">
                <a:latin typeface="Times New Roman" panose="02020503050405090304" pitchFamily="2" charset="0"/>
                <a:ea typeface="华文新魏" panose="02010800040101010101" pitchFamily="2" charset="-122"/>
                <a:sym typeface="Arial" panose="020B0604020202090204" pitchFamily="34" charset="0"/>
              </a:rPr>
              <a:t>方案段</a:t>
            </a: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具体办法</a:t>
            </a:r>
          </a:p>
          <a:p>
            <a:pPr marL="0" indent="0">
              <a:lnSpc>
                <a:spcPct val="90000"/>
              </a:lnSpc>
              <a:spcBef>
                <a:spcPct val="0"/>
              </a:spcBef>
              <a:buFont typeface="Wingdings" panose="05000000000000000000" pitchFamily="2" charset="2"/>
              <a:buChar char=""/>
            </a:pPr>
            <a:endParaRPr lang="zh-CN" altLang="en-US" sz="2400">
              <a:latin typeface="Times New Roman" panose="02020503050405090304" pitchFamily="2" charset="0"/>
              <a:ea typeface="华文新魏" panose="02010800040101010101" pitchFamily="2" charset="-122"/>
              <a:sym typeface="+mn-ea"/>
            </a:endParaRP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sym typeface="+mn-ea"/>
              </a:rPr>
              <a:t>正如大家所知道的一样，可能的解决办法是…</a:t>
            </a:r>
          </a:p>
          <a:p>
            <a:pPr marL="0" indent="0">
              <a:lnSpc>
                <a:spcPct val="150000"/>
              </a:lnSpc>
              <a:spcBef>
                <a:spcPct val="0"/>
              </a:spcBef>
              <a:buFont typeface="Wingdings" panose="05000000000000000000" pitchFamily="2" charset="2"/>
              <a:buNone/>
            </a:pPr>
            <a:r>
              <a:rPr lang="en-US" altLang="zh-CN" sz="2400">
                <a:latin typeface="Times New Roman" panose="02020503050405090304" pitchFamily="2" charset="0"/>
                <a:ea typeface="华文新魏" panose="02010800040101010101" pitchFamily="2" charset="-122"/>
              </a:rPr>
              <a:t>As is known to us, a possible solution may be...</a:t>
            </a:r>
            <a:endParaRPr lang="zh-CN" altLang="en-US" sz="2400">
              <a:latin typeface="Times New Roman" panose="02020503050405090304" pitchFamily="2" charset="0"/>
              <a:ea typeface="华文新魏" panose="02010800040101010101" pitchFamily="2" charset="-122"/>
            </a:endParaRP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为了解决这个问题，可能最有效的办法是…</a:t>
            </a: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In order to address its root causes</a:t>
            </a:r>
            <a:r>
              <a:rPr lang="en-US" altLang="zh-CN" sz="2400">
                <a:latin typeface="Times New Roman" panose="02020503050405090304" pitchFamily="2" charset="0"/>
                <a:ea typeface="华文新魏" panose="02010800040101010101" pitchFamily="2" charset="-122"/>
              </a:rPr>
              <a:t>, p</a:t>
            </a:r>
            <a:r>
              <a:rPr lang="zh-CN" altLang="en-US" sz="2400">
                <a:latin typeface="Times New Roman" panose="02020503050405090304" pitchFamily="2" charset="0"/>
                <a:ea typeface="华文新魏" panose="02010800040101010101" pitchFamily="2" charset="-122"/>
              </a:rPr>
              <a:t>erhaps the most effective method of doing this would be for people to </a:t>
            </a:r>
            <a:r>
              <a:rPr lang="en-US" altLang="zh-CN" sz="2400">
                <a:latin typeface="Times New Roman" panose="02020503050405090304" pitchFamily="2" charset="0"/>
                <a:ea typeface="华文新魏" panose="02010800040101010101" pitchFamily="2" charset="-122"/>
              </a:rPr>
              <a:t>..</a:t>
            </a:r>
            <a:r>
              <a:rPr lang="zh-CN" altLang="en-US" sz="2400">
                <a:latin typeface="Times New Roman" panose="02020503050405090304" pitchFamily="2" charset="0"/>
                <a:ea typeface="华文新魏" panose="02010800040101010101" pitchFamily="2" charset="-122"/>
              </a:rPr>
              <a:t>.</a:t>
            </a: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另一个办法是…</a:t>
            </a: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one further measure would be to </a:t>
            </a:r>
            <a:r>
              <a:rPr lang="en-US" altLang="zh-CN" sz="2400">
                <a:latin typeface="Times New Roman" panose="02020503050405090304" pitchFamily="2" charset="0"/>
                <a:ea typeface="华文新魏" panose="02010800040101010101" pitchFamily="2" charset="-122"/>
              </a:rPr>
              <a:t>...</a:t>
            </a:r>
            <a:endParaRPr lang="zh-CN" altLang="en-US" sz="2400">
              <a:latin typeface="Times New Roman" panose="02020503050405090304" pitchFamily="2" charset="0"/>
              <a:ea typeface="华文新魏" panose="02010800040101010101" pitchFamily="2" charset="-122"/>
              <a:sym typeface="Arial" panose="020B0604020202090204" pitchFamily="34" charset="0"/>
            </a:endParaRPr>
          </a:p>
          <a:p>
            <a:pPr marL="0" indent="0">
              <a:lnSpc>
                <a:spcPct val="90000"/>
              </a:lnSpc>
              <a:buNone/>
            </a:pPr>
            <a:endParaRPr lang="zh-CN" altLang="en-US" sz="2400">
              <a:latin typeface="Times New Roman" panose="02020503050405090304" pitchFamily="2" charset="0"/>
              <a:ea typeface="华文新魏" panose="02010800040101010101" pitchFamily="2" charset="-122"/>
              <a:sym typeface="Arial" panose="020B0604020202090204" pitchFamily="34" charset="0"/>
            </a:endParaRPr>
          </a:p>
        </p:txBody>
      </p:sp>
      <p:sp>
        <p:nvSpPr>
          <p:cNvPr id="2765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2765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765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char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char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内容占位符 45058"/>
          <p:cNvSpPr>
            <a:spLocks noGrp="1" noChangeArrowheads="1"/>
          </p:cNvSpPr>
          <p:nvPr>
            <p:ph idx="1"/>
          </p:nvPr>
        </p:nvSpPr>
        <p:spPr>
          <a:xfrm>
            <a:off x="1000125" y="1538288"/>
            <a:ext cx="8143875" cy="4738688"/>
          </a:xfrm>
        </p:spPr>
        <p:txBody>
          <a:bodyPr lIns="50800" tIns="50800" rIns="50800" bIns="50800" anchor="ctr"/>
          <a:lstStyle/>
          <a:p>
            <a:pPr marL="0" indent="0">
              <a:lnSpc>
                <a:spcPct val="90000"/>
              </a:lnSpc>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2—</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方案段常见表达</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解决 </a:t>
            </a:r>
          </a:p>
          <a:p>
            <a:pPr marL="0" indent="0">
              <a:lnSpc>
                <a:spcPct val="90000"/>
              </a:lnSpc>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solve, resolve, address </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处理/应对 </a:t>
            </a:r>
          </a:p>
          <a:p>
            <a:pPr marL="0" indent="0">
              <a:lnSpc>
                <a:spcPct val="90000"/>
              </a:lnSpc>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deal with, handle, cope with, tackle</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应付境况</a:t>
            </a:r>
          </a:p>
          <a:p>
            <a:pPr marL="0" indent="0">
              <a:lnSpc>
                <a:spcPct val="90000"/>
              </a:lnSpc>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combat the situation</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逆转趋势 </a:t>
            </a:r>
          </a:p>
          <a:p>
            <a:pPr marL="0" indent="0">
              <a:lnSpc>
                <a:spcPct val="90000"/>
              </a:lnSpc>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reverse the trend</a:t>
            </a:r>
          </a:p>
          <a:p>
            <a:pPr marL="0" indent="0">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抑制发展 </a:t>
            </a:r>
          </a:p>
          <a:p>
            <a:pPr marL="0" indent="0">
              <a:lnSpc>
                <a:spcPct val="90000"/>
              </a:lnSpc>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curb the development </a:t>
            </a:r>
          </a:p>
          <a:p>
            <a:pPr marL="0" indent="0">
              <a:lnSpc>
                <a:spcPct val="90000"/>
              </a:lnSpc>
              <a:buNone/>
            </a:pPr>
            <a:endParaRPr lang="zh-CN" altLang="en-US" sz="2800">
              <a:latin typeface="微软雅黑" panose="020B0503020204020204" charset="-122"/>
              <a:ea typeface="微软雅黑" panose="020B0503020204020204" charset="-122"/>
              <a:cs typeface="微软雅黑" panose="020B0503020204020204" charset="-122"/>
            </a:endParaRPr>
          </a:p>
        </p:txBody>
      </p:sp>
      <p:sp>
        <p:nvSpPr>
          <p:cNvPr id="28674" name="标题 26625"/>
          <p:cNvSpPr>
            <a:spLocks noGrp="1"/>
          </p:cNvSpPr>
          <p:nvPr/>
        </p:nvSpPr>
        <p:spPr>
          <a:xfrm>
            <a:off x="46736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2867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867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内容占位符 45058"/>
          <p:cNvSpPr>
            <a:spLocks noGrp="1" noChangeArrowheads="1"/>
          </p:cNvSpPr>
          <p:nvPr>
            <p:ph idx="1"/>
          </p:nvPr>
        </p:nvSpPr>
        <p:spPr>
          <a:xfrm>
            <a:off x="1000125" y="2036763"/>
            <a:ext cx="8143875" cy="4738688"/>
          </a:xfrm>
        </p:spPr>
        <p:txBody>
          <a:bodyPr lIns="50800" tIns="50800" rIns="50800" bIns="50800" anchor="ctr"/>
          <a:lstStyle/>
          <a:p>
            <a:pPr marL="0" indent="0">
              <a:lnSpc>
                <a:spcPct val="90000"/>
              </a:lnSpc>
              <a:spcBef>
                <a:spcPct val="0"/>
              </a:spcBef>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主体段</a:t>
            </a:r>
            <a:r>
              <a:rPr lang="en-US" altLang="zh-CN" sz="2800" b="1">
                <a:latin typeface="Times New Roman" panose="02020503050405090304" pitchFamily="2" charset="0"/>
                <a:ea typeface="华文新魏" panose="02010800040101010101" pitchFamily="2" charset="-122"/>
                <a:sym typeface="Arial" panose="020B0604020202090204" pitchFamily="34" charset="0"/>
              </a:rPr>
              <a:t>2</a:t>
            </a:r>
            <a:r>
              <a:rPr lang="en-US" altLang="zh-CN" sz="2800" b="1">
                <a:latin typeface="Times New Roman" panose="02020503050405090304" pitchFamily="2" charset="0"/>
                <a:ea typeface="宋体" pitchFamily="2" charset="-122"/>
                <a:sym typeface="Arial" panose="020B0604020202090204" pitchFamily="34" charset="0"/>
              </a:rPr>
              <a:t>—</a:t>
            </a:r>
            <a:r>
              <a:rPr lang="zh-CN" altLang="en-US" sz="2800" b="1">
                <a:latin typeface="Times New Roman" panose="02020503050405090304" pitchFamily="2" charset="0"/>
                <a:ea typeface="华文新魏" panose="02010800040101010101" pitchFamily="2" charset="-122"/>
                <a:sym typeface="Arial" panose="020B0604020202090204" pitchFamily="34" charset="0"/>
              </a:rPr>
              <a:t>方案段常见表达</a:t>
            </a:r>
            <a:endParaRPr lang="zh-CN" altLang="en-US" sz="2800">
              <a:latin typeface="Times New Roman" panose="02020503050405090304" pitchFamily="2" charset="0"/>
              <a:ea typeface="华文新魏" panose="02010800040101010101" pitchFamily="2" charset="-122"/>
            </a:endParaRP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提出 </a:t>
            </a:r>
          </a:p>
          <a:p>
            <a:pPr marL="0" indent="0">
              <a:lnSpc>
                <a:spcPct val="90000"/>
              </a:lnSpc>
              <a:spcBef>
                <a:spcPct val="0"/>
              </a:spcBef>
              <a:buFont typeface="Wingdings" panose="05000000000000000000" pitchFamily="2" charset="2"/>
              <a:buNone/>
            </a:pPr>
            <a:r>
              <a:rPr lang="zh-CN" altLang="en-US" sz="2800">
                <a:latin typeface="Times New Roman" panose="02020503050405090304" pitchFamily="2" charset="0"/>
                <a:ea typeface="华文新魏" panose="02010800040101010101" pitchFamily="2" charset="-122"/>
              </a:rPr>
              <a:t>raise, come up with, put forward </a:t>
            </a: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建议</a:t>
            </a:r>
          </a:p>
          <a:p>
            <a:pPr marL="0" indent="0">
              <a:lnSpc>
                <a:spcPct val="90000"/>
              </a:lnSpc>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rPr>
              <a:t>suggestion, proposal</a:t>
            </a: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方法 </a:t>
            </a:r>
          </a:p>
          <a:p>
            <a:pPr marL="0" indent="0">
              <a:lnSpc>
                <a:spcPct val="90000"/>
              </a:lnSpc>
              <a:spcBef>
                <a:spcPct val="0"/>
              </a:spcBef>
              <a:buFont typeface="Wingdings" panose="05000000000000000000" pitchFamily="2" charset="2"/>
              <a:buNone/>
            </a:pPr>
            <a:r>
              <a:rPr lang="zh-CN" altLang="en-US" sz="2800">
                <a:latin typeface="Times New Roman" panose="02020503050405090304" pitchFamily="2" charset="0"/>
                <a:ea typeface="华文新魏" panose="02010800040101010101" pitchFamily="2" charset="-122"/>
              </a:rPr>
              <a:t>method, way, approach </a:t>
            </a: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措施 </a:t>
            </a:r>
          </a:p>
          <a:p>
            <a:pPr marL="0" indent="0">
              <a:lnSpc>
                <a:spcPct val="90000"/>
              </a:lnSpc>
              <a:spcBef>
                <a:spcPct val="0"/>
              </a:spcBef>
              <a:buFont typeface="Wingdings" panose="05000000000000000000" pitchFamily="2" charset="2"/>
              <a:buNone/>
            </a:pPr>
            <a:r>
              <a:rPr lang="zh-CN" altLang="en-US" sz="2800">
                <a:latin typeface="Times New Roman" panose="02020503050405090304" pitchFamily="2" charset="0"/>
                <a:ea typeface="华文新魏" panose="02010800040101010101" pitchFamily="2" charset="-122"/>
              </a:rPr>
              <a:t>measure, (step, action) </a:t>
            </a:r>
          </a:p>
          <a:p>
            <a:pPr marL="0" indent="0">
              <a:lnSpc>
                <a:spcPct val="90000"/>
              </a:lnSpc>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采取 </a:t>
            </a:r>
          </a:p>
          <a:p>
            <a:pPr marL="0" indent="0">
              <a:lnSpc>
                <a:spcPct val="90000"/>
              </a:lnSpc>
              <a:spcBef>
                <a:spcPct val="0"/>
              </a:spcBef>
              <a:buFont typeface="Wingdings" panose="05000000000000000000" pitchFamily="2" charset="2"/>
              <a:buNone/>
            </a:pPr>
            <a:r>
              <a:rPr lang="zh-CN" altLang="en-US" sz="2800">
                <a:latin typeface="Times New Roman" panose="02020503050405090304" pitchFamily="2" charset="0"/>
                <a:ea typeface="华文新魏" panose="02010800040101010101" pitchFamily="2" charset="-122"/>
              </a:rPr>
              <a:t>take</a:t>
            </a:r>
            <a:r>
              <a:rPr lang="en-US" altLang="zh-CN" sz="2800">
                <a:latin typeface="Times New Roman" panose="02020503050405090304" pitchFamily="2" charset="0"/>
                <a:ea typeface="华文新魏" panose="02010800040101010101" pitchFamily="2" charset="-122"/>
              </a:rPr>
              <a:t>, adopt (</a:t>
            </a:r>
            <a:r>
              <a:rPr lang="zh-CN" altLang="en-US" sz="2800">
                <a:latin typeface="Times New Roman" panose="02020503050405090304" pitchFamily="2" charset="0"/>
                <a:ea typeface="华文新魏" panose="02010800040101010101" pitchFamily="2" charset="-122"/>
              </a:rPr>
              <a:t>measures…</a:t>
            </a:r>
            <a:r>
              <a:rPr lang="en-US" altLang="zh-CN" sz="2800">
                <a:latin typeface="Times New Roman" panose="02020503050405090304" pitchFamily="2" charset="0"/>
                <a:ea typeface="华文新魏" panose="02010800040101010101" pitchFamily="2" charset="-122"/>
              </a:rPr>
              <a:t>)</a:t>
            </a:r>
          </a:p>
          <a:p>
            <a:pPr marL="0" indent="0">
              <a:lnSpc>
                <a:spcPct val="90000"/>
              </a:lnSpc>
              <a:spcBef>
                <a:spcPct val="0"/>
              </a:spcBef>
              <a:buFont typeface="Wingdings" panose="05000000000000000000" pitchFamily="2" charset="2"/>
              <a:buChar char=""/>
            </a:pPr>
            <a:endParaRPr lang="zh-CN" altLang="en-US" sz="2800">
              <a:latin typeface="Times New Roman" panose="02020503050405090304" pitchFamily="2" charset="0"/>
              <a:ea typeface="华文新魏" panose="02010800040101010101" pitchFamily="2" charset="-122"/>
            </a:endParaRPr>
          </a:p>
          <a:p>
            <a:pPr marL="0" indent="0">
              <a:lnSpc>
                <a:spcPct val="90000"/>
              </a:lnSpc>
              <a:buNone/>
            </a:pPr>
            <a:endParaRPr lang="zh-CN" altLang="en-US" sz="2800">
              <a:latin typeface="Times New Roman" panose="02020503050405090304" pitchFamily="2" charset="0"/>
              <a:ea typeface="华文新魏" panose="02010800040101010101" pitchFamily="2" charset="-122"/>
            </a:endParaRPr>
          </a:p>
        </p:txBody>
      </p:sp>
      <p:sp>
        <p:nvSpPr>
          <p:cNvPr id="29698"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2969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2970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45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内容占位符 45058"/>
          <p:cNvSpPr>
            <a:spLocks noGrp="1"/>
          </p:cNvSpPr>
          <p:nvPr>
            <p:ph idx="1"/>
          </p:nvPr>
        </p:nvSpPr>
        <p:spPr>
          <a:xfrm>
            <a:off x="1000125" y="2349500"/>
            <a:ext cx="8143875" cy="4738688"/>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主体段</a:t>
            </a:r>
            <a:r>
              <a:rPr lang="en-US" altLang="zh-CN" sz="2800" b="1">
                <a:latin typeface="Times New Roman" panose="02020503050405090304" pitchFamily="2" charset="0"/>
                <a:ea typeface="华文新魏" panose="02010800040101010101" pitchFamily="2" charset="-122"/>
                <a:sym typeface="Arial" panose="020B0604020202090204" pitchFamily="34" charset="0"/>
              </a:rPr>
              <a:t>2</a:t>
            </a:r>
            <a:r>
              <a:rPr lang="en-US" altLang="zh-CN" sz="2800" b="1">
                <a:latin typeface="Times New Roman" panose="02020503050405090304" pitchFamily="2" charset="0"/>
                <a:ea typeface="宋体" pitchFamily="2" charset="-122"/>
                <a:sym typeface="Arial" panose="020B0604020202090204" pitchFamily="34" charset="0"/>
              </a:rPr>
              <a:t>—</a:t>
            </a:r>
            <a:r>
              <a:rPr lang="zh-CN" altLang="en-US" sz="2800" b="1">
                <a:latin typeface="Times New Roman" panose="02020503050405090304" pitchFamily="2" charset="0"/>
                <a:ea typeface="华文新魏" panose="02010800040101010101" pitchFamily="2" charset="-122"/>
                <a:sym typeface="Arial" panose="020B0604020202090204" pitchFamily="34" charset="0"/>
              </a:rPr>
              <a:t>方案段常见表达</a:t>
            </a:r>
            <a:endParaRPr lang="en-US" altLang="zh-CN" sz="2800">
              <a:latin typeface="Times New Roman" panose="02020503050405090304" pitchFamily="2" charset="0"/>
              <a:ea typeface="华文新魏" panose="02010800040101010101" pitchFamily="2" charset="-122"/>
              <a:sym typeface="Arial" panose="020B0604020202090204" pitchFamily="34" charset="0"/>
            </a:endParaRPr>
          </a:p>
          <a:p>
            <a:pPr marL="0" indent="0">
              <a:spcBef>
                <a:spcPct val="0"/>
              </a:spcBef>
              <a:buFont typeface="Wingdings" panose="05000000000000000000" pitchFamily="2" charset="2"/>
              <a:buChar char="Ø"/>
            </a:pPr>
            <a:r>
              <a:rPr lang="zh-CN" altLang="en-US" sz="2800">
                <a:latin typeface="Times New Roman" panose="02020503050405090304" pitchFamily="2" charset="0"/>
                <a:ea typeface="华文新魏" panose="02010800040101010101" pitchFamily="2" charset="-122"/>
                <a:sym typeface="Arial" panose="020B0604020202090204" pitchFamily="34" charset="0"/>
              </a:rPr>
              <a:t>趋势</a:t>
            </a:r>
            <a:r>
              <a:rPr lang="en-US" altLang="zh-CN" sz="2800">
                <a:latin typeface="Times New Roman" panose="02020503050405090304" pitchFamily="2" charset="0"/>
                <a:ea typeface="华文新魏" panose="02010800040101010101" pitchFamily="2" charset="-122"/>
                <a:sym typeface="Arial" panose="020B0604020202090204" pitchFamily="34" charset="0"/>
              </a:rPr>
              <a:t>/</a:t>
            </a:r>
            <a:r>
              <a:rPr lang="zh-CN" altLang="en-US" sz="2800">
                <a:latin typeface="Times New Roman" panose="02020503050405090304" pitchFamily="2" charset="0"/>
                <a:ea typeface="华文新魏" panose="02010800040101010101" pitchFamily="2" charset="-122"/>
                <a:sym typeface="Arial" panose="020B0604020202090204" pitchFamily="34" charset="0"/>
              </a:rPr>
              <a:t>发展</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sym typeface="Arial" panose="020B0604020202090204" pitchFamily="34" charset="0"/>
              </a:rPr>
              <a:t>trend, development</a:t>
            </a:r>
          </a:p>
          <a:p>
            <a:pPr marL="0" indent="0">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sym typeface="Arial" panose="020B0604020202090204" pitchFamily="34" charset="0"/>
              </a:rPr>
              <a:t>遏制</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sym typeface="Arial" panose="020B0604020202090204" pitchFamily="34" charset="0"/>
              </a:rPr>
              <a:t>curb, contain</a:t>
            </a:r>
          </a:p>
          <a:p>
            <a:pPr marL="0" indent="0">
              <a:spcBef>
                <a:spcPct val="0"/>
              </a:spcBef>
              <a:buFont typeface="Wingdings" panose="05000000000000000000" pitchFamily="2" charset="2"/>
              <a:buChar char="Ø"/>
            </a:pPr>
            <a:r>
              <a:rPr lang="zh-CN" altLang="en-US" sz="2800">
                <a:latin typeface="Times New Roman" panose="02020503050405090304" pitchFamily="2" charset="0"/>
                <a:ea typeface="华文新魏" panose="02010800040101010101" pitchFamily="2" charset="-122"/>
                <a:sym typeface="Arial" panose="020B0604020202090204" pitchFamily="34" charset="0"/>
              </a:rPr>
              <a:t>改善</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sym typeface="Arial" panose="020B0604020202090204" pitchFamily="34" charset="0"/>
              </a:rPr>
              <a:t>ease, relieve, release, alleviate, ameliorate</a:t>
            </a:r>
          </a:p>
          <a:p>
            <a:pPr marL="0" indent="0">
              <a:spcBef>
                <a:spcPct val="0"/>
              </a:spcBef>
              <a:buFont typeface="Wingdings" panose="05000000000000000000" pitchFamily="2" charset="2"/>
              <a:buChar char="Ø"/>
            </a:pPr>
            <a:r>
              <a:rPr lang="zh-CN" altLang="en-US" sz="2800">
                <a:latin typeface="Times New Roman" panose="02020503050405090304" pitchFamily="2" charset="0"/>
                <a:ea typeface="华文新魏" panose="02010800040101010101" pitchFamily="2" charset="-122"/>
                <a:sym typeface="Arial" panose="020B0604020202090204" pitchFamily="34" charset="0"/>
              </a:rPr>
              <a:t>恶化</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sym typeface="Arial" panose="020B0604020202090204" pitchFamily="34" charset="0"/>
              </a:rPr>
              <a:t>worsen, deteriorate, exacerbate</a:t>
            </a:r>
          </a:p>
          <a:p>
            <a:pPr marL="0" indent="0">
              <a:spcBef>
                <a:spcPct val="0"/>
              </a:spcBef>
              <a:buFont typeface="Wingdings" panose="05000000000000000000" pitchFamily="2" charset="2"/>
              <a:buChar char="Ø"/>
            </a:pPr>
            <a:endParaRPr lang="en-US" altLang="zh-CN" sz="2800">
              <a:latin typeface="Times New Roman" panose="02020503050405090304" pitchFamily="2" charset="0"/>
              <a:ea typeface="华文新魏" panose="02010800040101010101" pitchFamily="2" charset="-122"/>
              <a:sym typeface="Arial" panose="020B0604020202090204" pitchFamily="34" charset="0"/>
            </a:endParaRPr>
          </a:p>
          <a:p>
            <a:pPr marL="0" indent="0">
              <a:spcBef>
                <a:spcPct val="0"/>
              </a:spcBef>
              <a:buFont typeface="Wingdings" panose="05000000000000000000" pitchFamily="2" charset="2"/>
              <a:buChar char=""/>
            </a:pPr>
            <a:endParaRPr lang="en-US" altLang="zh-CN" sz="2800">
              <a:latin typeface="Times New Roman" panose="02020503050405090304" pitchFamily="2" charset="0"/>
              <a:ea typeface="华文新魏" panose="02010800040101010101" pitchFamily="2" charset="-122"/>
            </a:endParaRPr>
          </a:p>
          <a:p>
            <a:pPr marL="0" indent="0">
              <a:spcBef>
                <a:spcPct val="0"/>
              </a:spcBef>
              <a:buFont typeface="Wingdings" panose="05000000000000000000" pitchFamily="2" charset="2"/>
              <a:buChar char=""/>
            </a:pPr>
            <a:endParaRPr lang="zh-CN" altLang="en-US" sz="2800">
              <a:latin typeface="Times New Roman" panose="02020503050405090304" pitchFamily="2" charset="0"/>
              <a:ea typeface="华文新魏" panose="02010800040101010101" pitchFamily="2" charset="-122"/>
            </a:endParaRPr>
          </a:p>
          <a:p>
            <a:pPr marL="0" indent="0">
              <a:buNone/>
            </a:pPr>
            <a:endParaRPr lang="zh-CN" altLang="en-US" sz="2800">
              <a:latin typeface="Times New Roman" panose="02020503050405090304" pitchFamily="2" charset="0"/>
              <a:ea typeface="华文新魏" panose="02010800040101010101" pitchFamily="2" charset="-122"/>
            </a:endParaRPr>
          </a:p>
        </p:txBody>
      </p:sp>
      <p:sp>
        <p:nvSpPr>
          <p:cNvPr id="3072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3072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072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4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4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45058"/>
          <p:cNvSpPr>
            <a:spLocks noGrp="1"/>
          </p:cNvSpPr>
          <p:nvPr>
            <p:ph idx="1"/>
          </p:nvPr>
        </p:nvSpPr>
        <p:spPr>
          <a:xfrm>
            <a:off x="1000125" y="1538288"/>
            <a:ext cx="8143875" cy="4341812"/>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主体段</a:t>
            </a:r>
            <a:r>
              <a:rPr lang="en-US" altLang="zh-CN" sz="2800" b="1">
                <a:latin typeface="Times New Roman" panose="02020503050405090304" pitchFamily="2" charset="0"/>
                <a:ea typeface="华文新魏" panose="02010800040101010101" pitchFamily="2" charset="-122"/>
                <a:sym typeface="Arial" panose="020B0604020202090204" pitchFamily="34" charset="0"/>
              </a:rPr>
              <a:t>2</a:t>
            </a:r>
            <a:r>
              <a:rPr lang="en-US" altLang="zh-CN" sz="2800" b="1">
                <a:latin typeface="Times New Roman" panose="02020503050405090304" pitchFamily="2" charset="0"/>
                <a:ea typeface="宋体" pitchFamily="2" charset="-122"/>
                <a:sym typeface="Arial" panose="020B0604020202090204" pitchFamily="34" charset="0"/>
              </a:rPr>
              <a:t>—</a:t>
            </a:r>
            <a:r>
              <a:rPr lang="zh-CN" altLang="en-US" sz="2800" b="1">
                <a:latin typeface="Times New Roman" panose="02020503050405090304" pitchFamily="2" charset="0"/>
                <a:ea typeface="华文新魏" panose="02010800040101010101" pitchFamily="2" charset="-122"/>
                <a:sym typeface="Arial" panose="020B0604020202090204" pitchFamily="34" charset="0"/>
              </a:rPr>
              <a:t>方案段</a:t>
            </a:r>
          </a:p>
          <a:p>
            <a:pPr marL="0" indent="0">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办法展开</a:t>
            </a:r>
          </a:p>
          <a:p>
            <a:pPr marL="0" indent="0">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具体操作方式+可能的效果 (举例</a:t>
            </a:r>
            <a:r>
              <a:rPr lang="en-US" altLang="zh-CN" sz="2800">
                <a:latin typeface="Times New Roman" panose="02020503050405090304" pitchFamily="2" charset="0"/>
                <a:ea typeface="华文新魏" panose="02010800040101010101" pitchFamily="2" charset="-122"/>
              </a:rPr>
              <a:t>/</a:t>
            </a:r>
            <a:r>
              <a:rPr lang="zh-CN" altLang="en-US" sz="2800">
                <a:latin typeface="Times New Roman" panose="02020503050405090304" pitchFamily="2" charset="0"/>
                <a:ea typeface="华文新魏" panose="02010800040101010101" pitchFamily="2" charset="-122"/>
              </a:rPr>
              <a:t>对比)</a:t>
            </a:r>
          </a:p>
          <a:p>
            <a:pPr marL="0" indent="0">
              <a:buFont typeface="Wingdings" panose="05000000000000000000" pitchFamily="2" charset="2"/>
              <a:buNone/>
            </a:pPr>
            <a:endParaRPr lang="zh-CN" altLang="en-US" sz="2800">
              <a:latin typeface="Times New Roman" panose="02020503050405090304" pitchFamily="2" charset="0"/>
              <a:ea typeface="华文新魏" panose="02010800040101010101" pitchFamily="2" charset="-122"/>
            </a:endParaRPr>
          </a:p>
          <a:p>
            <a:pPr marL="0" indent="0">
              <a:buNone/>
            </a:pPr>
            <a:endParaRPr lang="zh-CN" altLang="en-US" sz="2800">
              <a:latin typeface="Times New Roman" panose="02020503050405090304" pitchFamily="2" charset="0"/>
              <a:ea typeface="华文新魏" panose="02010800040101010101" pitchFamily="2" charset="-122"/>
            </a:endParaRPr>
          </a:p>
        </p:txBody>
      </p:sp>
      <p:sp>
        <p:nvSpPr>
          <p:cNvPr id="3174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3174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174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45058"/>
          <p:cNvSpPr>
            <a:spLocks noGrp="1" noChangeArrowheads="1"/>
          </p:cNvSpPr>
          <p:nvPr>
            <p:ph idx="1"/>
          </p:nvPr>
        </p:nvSpPr>
        <p:spPr>
          <a:xfrm>
            <a:off x="381000" y="1916430"/>
            <a:ext cx="8143875" cy="4341813"/>
          </a:xfrm>
        </p:spPr>
        <p:txBody>
          <a:bodyPr lIns="50800" tIns="50800" rIns="50800" bIns="50800" anchor="ctr"/>
          <a:lstStyle/>
          <a:p>
            <a:pPr marL="0" indent="0">
              <a:lnSpc>
                <a:spcPct val="90000"/>
              </a:lnSpc>
              <a:spcBef>
                <a:spcPct val="0"/>
              </a:spcBef>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2—</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方案段范例</a:t>
            </a:r>
            <a:endPar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nSpc>
                <a:spcPct val="150000"/>
              </a:lnSpc>
              <a:spcBef>
                <a:spcPct val="0"/>
              </a:spcBef>
              <a:buFont typeface="Wingdings" panose="05000000000000000000" pitchFamily="2" charset="2"/>
              <a:buNone/>
            </a:pPr>
            <a:r>
              <a:rPr lang="en-US" altLang="zh-CN" sz="2000">
                <a:latin typeface="微软雅黑" panose="020B0503020204020204" charset="-122"/>
                <a:ea typeface="微软雅黑" panose="020B0503020204020204" charset="-122"/>
                <a:cs typeface="微软雅黑" panose="020B0503020204020204" charset="-122"/>
              </a:rPr>
              <a:t>More and more people are migrating to cities in search of a better life, but city life can be extremely difficult. Explain some of the difficulties of living in a city. How can governments make urban life better for everyone?(20160302)</a:t>
            </a:r>
          </a:p>
          <a:p>
            <a:pPr marL="0" indent="0">
              <a:lnSpc>
                <a:spcPct val="90000"/>
              </a:lnSpc>
              <a:buFont typeface="Wingdings" panose="05000000000000000000" pitchFamily="2" charset="2"/>
              <a:buNone/>
            </a:pP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90000"/>
              </a:lnSpc>
              <a:buNone/>
            </a:pPr>
            <a:endParaRPr lang="zh-CN" altLang="en-US" sz="2800">
              <a:latin typeface="微软雅黑" panose="020B0503020204020204" charset="-122"/>
              <a:ea typeface="微软雅黑" panose="020B0503020204020204" charset="-122"/>
              <a:cs typeface="微软雅黑" panose="020B0503020204020204" charset="-122"/>
            </a:endParaRPr>
          </a:p>
        </p:txBody>
      </p:sp>
      <p:sp>
        <p:nvSpPr>
          <p:cNvPr id="3277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277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277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7360" y="1124585"/>
            <a:ext cx="8064500" cy="5179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indent="0" algn="just">
              <a:lnSpc>
                <a:spcPct val="150000"/>
              </a:lnSpc>
              <a:spcBef>
                <a:spcPct val="0"/>
              </a:spcBef>
              <a:buFont typeface="Wingdings" panose="05000000000000000000" pitchFamily="2" charset="2"/>
              <a:buNone/>
            </a:pPr>
            <a:r>
              <a:rPr lang="en-US" altLang="zh-CN" sz="2000">
                <a:latin typeface="微软雅黑" panose="020B0503020204020204" charset="-122"/>
                <a:ea typeface="微软雅黑" panose="020B0503020204020204" charset="-122"/>
                <a:cs typeface="微软雅黑" panose="020B0503020204020204" charset="-122"/>
                <a:sym typeface="+mn-ea"/>
              </a:rPr>
              <a:t>However, there are various steps that governments could take to tackle these problems. Firstly, they could invest money in the building of affordable or social housing to reduce the cost of living. Secondly, politicians have the power to ban vehicles from city centres and promote the use of cleaner public transport, which would help to reduce both air pollution and traffic congestion. In London, for example, the introduction of a congestion charge for drivers has helped to curb the traffic problem. A third option would be to develop provincial towns and rural areas, by moving industry and jobs to those regions, in order to reduce the pressure on major cities.</a:t>
            </a: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467360" y="1124585"/>
            <a:ext cx="8064500" cy="51796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spAutoFit/>
          </a:bodyPr>
          <a:lstStyle/>
          <a:p>
            <a:pPr marL="0" indent="0" algn="just">
              <a:lnSpc>
                <a:spcPct val="150000"/>
              </a:lnSpc>
              <a:spcBef>
                <a:spcPct val="0"/>
              </a:spcBef>
              <a:buFont typeface="Wingdings" panose="05000000000000000000" pitchFamily="2" charset="2"/>
              <a:buNone/>
            </a:pPr>
            <a:r>
              <a:rPr lang="en-US" altLang="zh-CN" sz="2000">
                <a:highlight>
                  <a:srgbClr val="FFFF00"/>
                </a:highlight>
                <a:latin typeface="微软雅黑" panose="020B0503020204020204" charset="-122"/>
                <a:ea typeface="微软雅黑" panose="020B0503020204020204" charset="-122"/>
                <a:cs typeface="微软雅黑" panose="020B0503020204020204" charset="-122"/>
                <a:sym typeface="+mn-ea"/>
              </a:rPr>
              <a:t>However, there are various steps that governments could take to tackle these problems.</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Firstly,</a:t>
            </a:r>
            <a:r>
              <a:rPr lang="en-US" altLang="zh-CN" sz="2000">
                <a:latin typeface="微软雅黑" panose="020B0503020204020204" charset="-122"/>
                <a:ea typeface="微软雅黑" panose="020B0503020204020204" charset="-122"/>
                <a:cs typeface="微软雅黑" panose="020B0503020204020204" charset="-122"/>
                <a:sym typeface="+mn-ea"/>
              </a:rPr>
              <a:t> they could invest money in the building of affordable or social housing </a:t>
            </a:r>
            <a:r>
              <a:rPr lang="en-US" altLang="zh-CN" sz="2000" u="sng">
                <a:latin typeface="微软雅黑" panose="020B0503020204020204" charset="-122"/>
                <a:ea typeface="微软雅黑" panose="020B0503020204020204" charset="-122"/>
                <a:cs typeface="微软雅黑" panose="020B0503020204020204" charset="-122"/>
                <a:sym typeface="+mn-ea"/>
              </a:rPr>
              <a:t>to reduce the cost of living</a:t>
            </a:r>
            <a:r>
              <a:rPr lang="en-US" altLang="zh-CN" sz="2000">
                <a:latin typeface="微软雅黑" panose="020B0503020204020204" charset="-122"/>
                <a:ea typeface="微软雅黑" panose="020B0503020204020204" charset="-122"/>
                <a:cs typeface="微软雅黑" panose="020B0503020204020204" charset="-122"/>
                <a:sym typeface="+mn-ea"/>
              </a:rPr>
              <a:t>.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Secondly,</a:t>
            </a:r>
            <a:r>
              <a:rPr lang="en-US" altLang="zh-CN" sz="2000">
                <a:latin typeface="微软雅黑" panose="020B0503020204020204" charset="-122"/>
                <a:ea typeface="微软雅黑" panose="020B0503020204020204" charset="-122"/>
                <a:cs typeface="微软雅黑" panose="020B0503020204020204" charset="-122"/>
                <a:sym typeface="+mn-ea"/>
              </a:rPr>
              <a:t> politicians have the power to ban vehicles from city centres and promote the use of cleaner public transport, </a:t>
            </a:r>
            <a:r>
              <a:rPr lang="en-US" altLang="zh-CN" sz="2000" u="sng">
                <a:latin typeface="微软雅黑" panose="020B0503020204020204" charset="-122"/>
                <a:ea typeface="微软雅黑" panose="020B0503020204020204" charset="-122"/>
                <a:cs typeface="微软雅黑" panose="020B0503020204020204" charset="-122"/>
                <a:sym typeface="+mn-ea"/>
              </a:rPr>
              <a:t>which would help</a:t>
            </a:r>
            <a:r>
              <a:rPr lang="en-US" altLang="zh-CN" sz="2000">
                <a:latin typeface="微软雅黑" panose="020B0503020204020204" charset="-122"/>
                <a:ea typeface="微软雅黑" panose="020B0503020204020204" charset="-122"/>
                <a:cs typeface="微软雅黑" panose="020B0503020204020204" charset="-122"/>
                <a:sym typeface="+mn-ea"/>
              </a:rPr>
              <a:t> to reduce both air pollution and traffic congestion. In London, </a:t>
            </a:r>
            <a:r>
              <a:rPr lang="en-US" altLang="zh-CN" sz="2000" u="sng">
                <a:latin typeface="微软雅黑" panose="020B0503020204020204" charset="-122"/>
                <a:ea typeface="微软雅黑" panose="020B0503020204020204" charset="-122"/>
                <a:cs typeface="微软雅黑" panose="020B0503020204020204" charset="-122"/>
                <a:sym typeface="+mn-ea"/>
              </a:rPr>
              <a:t>for example</a:t>
            </a:r>
            <a:r>
              <a:rPr lang="en-US" altLang="zh-CN" sz="2000">
                <a:latin typeface="微软雅黑" panose="020B0503020204020204" charset="-122"/>
                <a:ea typeface="微软雅黑" panose="020B0503020204020204" charset="-122"/>
                <a:cs typeface="微软雅黑" panose="020B0503020204020204" charset="-122"/>
                <a:sym typeface="+mn-ea"/>
              </a:rPr>
              <a:t>, the introduction of a congestion charge for drivers has helped to curb the traffic problem. </a:t>
            </a:r>
            <a:r>
              <a:rPr lang="en-US" altLang="zh-CN" sz="2000">
                <a:solidFill>
                  <a:srgbClr val="FF0000"/>
                </a:solidFill>
                <a:latin typeface="微软雅黑" panose="020B0503020204020204" charset="-122"/>
                <a:ea typeface="微软雅黑" panose="020B0503020204020204" charset="-122"/>
                <a:cs typeface="微软雅黑" panose="020B0503020204020204" charset="-122"/>
                <a:sym typeface="+mn-ea"/>
              </a:rPr>
              <a:t>A third option would be</a:t>
            </a:r>
            <a:r>
              <a:rPr lang="en-US" altLang="zh-CN" sz="2000">
                <a:latin typeface="微软雅黑" panose="020B0503020204020204" charset="-122"/>
                <a:ea typeface="微软雅黑" panose="020B0503020204020204" charset="-122"/>
                <a:cs typeface="微软雅黑" panose="020B0503020204020204" charset="-122"/>
                <a:sym typeface="+mn-ea"/>
              </a:rPr>
              <a:t> to develop provincial towns and rural areas, by moving industry and jobs to those regions, </a:t>
            </a:r>
            <a:r>
              <a:rPr lang="en-US" altLang="zh-CN" sz="2000" u="sng">
                <a:latin typeface="微软雅黑" panose="020B0503020204020204" charset="-122"/>
                <a:ea typeface="微软雅黑" panose="020B0503020204020204" charset="-122"/>
                <a:cs typeface="微软雅黑" panose="020B0503020204020204" charset="-122"/>
                <a:sym typeface="+mn-ea"/>
              </a:rPr>
              <a:t>in order to</a:t>
            </a:r>
            <a:r>
              <a:rPr lang="en-US" altLang="zh-CN" sz="2000">
                <a:latin typeface="微软雅黑" panose="020B0503020204020204" charset="-122"/>
                <a:ea typeface="微软雅黑" panose="020B0503020204020204" charset="-122"/>
                <a:cs typeface="微软雅黑" panose="020B0503020204020204" charset="-122"/>
                <a:sym typeface="+mn-ea"/>
              </a:rPr>
              <a:t> reduce the pressure on major cities.</a:t>
            </a: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5058"/>
          <p:cNvSpPr>
            <a:spLocks noGrp="1"/>
          </p:cNvSpPr>
          <p:nvPr>
            <p:ph idx="1"/>
          </p:nvPr>
        </p:nvSpPr>
        <p:spPr>
          <a:xfrm>
            <a:off x="395605" y="1538288"/>
            <a:ext cx="81343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后果段</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常见结构</a:t>
            </a:r>
          </a:p>
          <a:p>
            <a:pPr marL="0" indent="0">
              <a:spcBef>
                <a:spcPct val="0"/>
              </a:spcBef>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主旨句+后果1+展开+后果2+展开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后果</a:t>
            </a:r>
            <a:r>
              <a:rPr lang="en-US" altLang="zh-CN" sz="2800">
                <a:latin typeface="微软雅黑" panose="020B0503020204020204" charset="-122"/>
                <a:ea typeface="微软雅黑" panose="020B0503020204020204" charset="-122"/>
                <a:cs typeface="微软雅黑" panose="020B0503020204020204" charset="-122"/>
              </a:rPr>
              <a:t>3</a:t>
            </a:r>
            <a:r>
              <a:rPr lang="zh-CN" altLang="en-US" sz="2800">
                <a:latin typeface="微软雅黑" panose="020B0503020204020204" charset="-122"/>
                <a:ea typeface="微软雅黑" panose="020B0503020204020204" charset="-122"/>
                <a:cs typeface="微软雅黑" panose="020B0503020204020204" charset="-122"/>
              </a:rPr>
              <a:t>+展开</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 </a:t>
            </a:r>
            <a:endPar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3379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379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379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5058"/>
          <p:cNvSpPr>
            <a:spLocks noGrp="1"/>
          </p:cNvSpPr>
          <p:nvPr>
            <p:ph idx="1"/>
          </p:nvPr>
        </p:nvSpPr>
        <p:spPr>
          <a:xfrm>
            <a:off x="381000" y="1700213"/>
            <a:ext cx="81343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后果段</a:t>
            </a:r>
          </a:p>
          <a:p>
            <a:pPr marL="0" indent="0">
              <a:buFont typeface="Wingdings" panose="05000000000000000000" pitchFamily="2" charset="2"/>
              <a:buChar char=""/>
            </a:pPr>
            <a:r>
              <a:rPr lang="zh-CN" altLang="en-US" sz="2400">
                <a:latin typeface="微软雅黑" panose="020B0503020204020204" charset="-122"/>
                <a:ea typeface="微软雅黑" panose="020B0503020204020204" charset="-122"/>
                <a:cs typeface="微软雅黑" panose="020B0503020204020204" charset="-122"/>
              </a:rPr>
              <a:t>显然，</a:t>
            </a:r>
            <a:r>
              <a:rPr lang="en-US" altLang="zh-CN" sz="2400">
                <a:latin typeface="微软雅黑" panose="020B0503020204020204" charset="-122"/>
                <a:ea typeface="微软雅黑" panose="020B0503020204020204" charset="-122"/>
                <a:cs typeface="微软雅黑" panose="020B0503020204020204" charset="-122"/>
              </a:rPr>
              <a:t>直接影响是… </a:t>
            </a:r>
          </a:p>
          <a:p>
            <a:pPr marL="0" indent="0">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Apparently, the most immediate effect is that</a:t>
            </a:r>
            <a:r>
              <a:rPr lang="zh-CN" altLang="en-US" sz="2400">
                <a:latin typeface="微软雅黑" panose="020B0503020204020204" charset="-122"/>
                <a:ea typeface="微软雅黑" panose="020B0503020204020204" charset="-122"/>
                <a:cs typeface="微软雅黑" panose="020B0503020204020204" charset="-122"/>
              </a:rPr>
              <a:t> </a:t>
            </a:r>
            <a:r>
              <a:rPr lang="en-US" altLang="zh-CN" sz="2400">
                <a:latin typeface="微软雅黑" panose="020B0503020204020204" charset="-122"/>
                <a:ea typeface="微软雅黑" panose="020B0503020204020204" charset="-122"/>
                <a:cs typeface="微软雅黑" panose="020B0503020204020204" charset="-122"/>
              </a:rPr>
              <a:t>...</a:t>
            </a:r>
          </a:p>
          <a:p>
            <a:pPr marL="0" indent="0">
              <a:buFont typeface="Wingdings" panose="05000000000000000000" pitchFamily="2" charset="2"/>
              <a:buChar char=""/>
            </a:pPr>
            <a:r>
              <a:rPr lang="en-US" altLang="zh-CN" sz="2400">
                <a:latin typeface="微软雅黑" panose="020B0503020204020204" charset="-122"/>
                <a:ea typeface="微软雅黑" panose="020B0503020204020204" charset="-122"/>
                <a:cs typeface="微软雅黑" panose="020B0503020204020204" charset="-122"/>
              </a:rPr>
              <a:t>间接影响包括以下…。</a:t>
            </a:r>
          </a:p>
          <a:p>
            <a:pPr marL="0" indent="0">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indirect influences involves ...</a:t>
            </a:r>
            <a:endParaRPr lang="en-US" altLang="zh-CN"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3686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686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686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5058"/>
          <p:cNvSpPr>
            <a:spLocks noGrp="1"/>
          </p:cNvSpPr>
          <p:nvPr>
            <p:ph idx="1"/>
          </p:nvPr>
        </p:nvSpPr>
        <p:spPr>
          <a:xfrm>
            <a:off x="395605" y="1844358"/>
            <a:ext cx="81343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后果段</a:t>
            </a:r>
          </a:p>
          <a:p>
            <a:pPr marL="0" indent="0">
              <a:buFont typeface="Wingdings" panose="05000000000000000000" pitchFamily="2" charset="2"/>
              <a:buChar char=""/>
            </a:pPr>
            <a:r>
              <a:rPr lang="zh-CN" altLang="en-US" sz="2400">
                <a:latin typeface="微软雅黑" panose="020B0503020204020204" charset="-122"/>
                <a:ea typeface="微软雅黑" panose="020B0503020204020204" charset="-122"/>
                <a:cs typeface="微软雅黑" panose="020B0503020204020204" charset="-122"/>
              </a:rPr>
              <a:t>另外，这个趋势一定程度上会导致</a:t>
            </a:r>
            <a:r>
              <a:rPr lang="en-US" altLang="zh-CN" sz="2400">
                <a:latin typeface="微软雅黑" panose="020B0503020204020204" charset="-122"/>
                <a:ea typeface="微软雅黑" panose="020B0503020204020204" charset="-122"/>
                <a:cs typeface="微软雅黑" panose="020B0503020204020204" charset="-122"/>
              </a:rPr>
              <a:t>...</a:t>
            </a:r>
          </a:p>
          <a:p>
            <a:pPr marL="0" indent="0">
              <a:buFont typeface="Wingdings" panose="05000000000000000000" pitchFamily="2" charset="2"/>
              <a:buNone/>
            </a:pPr>
            <a:r>
              <a:rPr lang="en-US" altLang="zh-CN" sz="2400">
                <a:latin typeface="微软雅黑" panose="020B0503020204020204" charset="-122"/>
                <a:ea typeface="微软雅黑" panose="020B0503020204020204" charset="-122"/>
                <a:cs typeface="微软雅黑" panose="020B0503020204020204" charset="-122"/>
              </a:rPr>
              <a:t>Furthermore, this development will partly contribute to the advent of …/ cause/ lead to that...</a:t>
            </a:r>
          </a:p>
          <a:p>
            <a:pPr marL="0" indent="0">
              <a:buFont typeface="Wingdings" panose="05000000000000000000" pitchFamily="2" charset="2"/>
              <a:buChar char=""/>
            </a:pPr>
            <a:r>
              <a:rPr lang="en-US" altLang="zh-CN" sz="2400">
                <a:latin typeface="微软雅黑" panose="020B0503020204020204" charset="-122"/>
                <a:ea typeface="微软雅黑" panose="020B0503020204020204" charset="-122"/>
                <a:cs typeface="微软雅黑" panose="020B0503020204020204" charset="-122"/>
              </a:rPr>
              <a:t>除了…以外，这个现象/趋势/发展对…也有其作用。</a:t>
            </a:r>
          </a:p>
          <a:p>
            <a:pPr marL="0" indent="0">
              <a:buNone/>
            </a:pPr>
            <a:r>
              <a:rPr lang="en-US" altLang="zh-CN" sz="2400">
                <a:latin typeface="微软雅黑" panose="020B0503020204020204" charset="-122"/>
                <a:ea typeface="微软雅黑" panose="020B0503020204020204" charset="-122"/>
                <a:cs typeface="微软雅黑" panose="020B0503020204020204" charset="-122"/>
              </a:rPr>
              <a:t>In addition to..., this trend also affects/ works on.... </a:t>
            </a:r>
            <a:endParaRPr lang="en-US" altLang="zh-CN"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37890" name="标题 26625"/>
          <p:cNvSpPr>
            <a:spLocks noGrp="1"/>
          </p:cNvSpPr>
          <p:nvPr/>
        </p:nvSpPr>
        <p:spPr>
          <a:xfrm>
            <a:off x="325755"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789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789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rgbClr val="FF0000"/>
                </a:solidFill>
                <a:latin typeface="微软雅黑" charset="0"/>
                <a:ea typeface="微软雅黑" charset="0"/>
              </a:rPr>
              <a:t>1.</a:t>
            </a:r>
            <a:r>
              <a:rPr lang="zh-CN" sz="2100" b="1" dirty="0">
                <a:solidFill>
                  <a:srgbClr val="FF0000"/>
                </a:solidFill>
                <a:latin typeface="微软雅黑" charset="0"/>
                <a:ea typeface="微软雅黑" charset="0"/>
              </a:rPr>
              <a:t>报告类：</a:t>
            </a:r>
            <a:r>
              <a:rPr lang="zh-CN" altLang="en-US" sz="2100" b="1" dirty="0">
                <a:solidFill>
                  <a:srgbClr val="FF0000"/>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内容占位符 45058"/>
          <p:cNvSpPr>
            <a:spLocks noGrp="1"/>
          </p:cNvSpPr>
          <p:nvPr>
            <p:ph idx="1"/>
          </p:nvPr>
        </p:nvSpPr>
        <p:spPr>
          <a:xfrm>
            <a:off x="1009650" y="1538288"/>
            <a:ext cx="81343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主体段</a:t>
            </a:r>
            <a:r>
              <a:rPr lang="en-US" altLang="zh-CN" sz="2800" b="1">
                <a:latin typeface="Times New Roman" panose="02020503050405090304" pitchFamily="2" charset="0"/>
                <a:ea typeface="宋体" pitchFamily="2" charset="-122"/>
                <a:sym typeface="Arial" panose="020B0604020202090204" pitchFamily="34" charset="0"/>
              </a:rPr>
              <a:t>—</a:t>
            </a:r>
            <a:r>
              <a:rPr lang="zh-CN" altLang="en-US" sz="2800" b="1">
                <a:latin typeface="Times New Roman" panose="02020503050405090304" pitchFamily="2" charset="0"/>
                <a:ea typeface="华文新魏" panose="02010800040101010101" pitchFamily="2" charset="-122"/>
                <a:sym typeface="Arial" panose="020B0604020202090204" pitchFamily="34" charset="0"/>
              </a:rPr>
              <a:t>后果段常见表达</a:t>
            </a:r>
          </a:p>
          <a:p>
            <a:pPr marL="0" indent="0">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rPr>
              <a:t>后果</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rPr>
              <a:t>result, consequence, outcome</a:t>
            </a:r>
          </a:p>
          <a:p>
            <a:pPr marL="0" indent="0">
              <a:spcBef>
                <a:spcPct val="0"/>
              </a:spcBef>
              <a:buFont typeface="Wingdings" panose="05000000000000000000" pitchFamily="2" charset="2"/>
              <a:buChar char=""/>
            </a:pPr>
            <a:r>
              <a:rPr lang="zh-CN" altLang="en-US" sz="2800">
                <a:latin typeface="Times New Roman" panose="02020503050405090304" pitchFamily="2" charset="0"/>
                <a:ea typeface="华文新魏" panose="02010800040101010101" pitchFamily="2" charset="-122"/>
                <a:sym typeface="Arial" panose="020B0604020202090204" pitchFamily="34" charset="0"/>
              </a:rPr>
              <a:t>影响</a:t>
            </a:r>
          </a:p>
          <a:p>
            <a:pPr marL="0" indent="0">
              <a:spcBef>
                <a:spcPct val="0"/>
              </a:spcBef>
              <a:buFont typeface="Wingdings" panose="05000000000000000000" pitchFamily="2" charset="2"/>
              <a:buNone/>
            </a:pPr>
            <a:r>
              <a:rPr lang="en-US" altLang="zh-CN" sz="2800">
                <a:latin typeface="Times New Roman" panose="02020503050405090304" pitchFamily="2" charset="0"/>
                <a:ea typeface="华文新魏" panose="02010800040101010101" pitchFamily="2" charset="-122"/>
                <a:sym typeface="Arial" panose="020B0604020202090204" pitchFamily="34" charset="0"/>
              </a:rPr>
              <a:t>effect, influence, impact, repercussion (</a:t>
            </a:r>
            <a:r>
              <a:rPr lang="zh-CN" altLang="en-US" sz="2800">
                <a:latin typeface="Times New Roman" panose="02020503050405090304" pitchFamily="2" charset="0"/>
                <a:ea typeface="华文新魏" panose="02010800040101010101" pitchFamily="2" charset="-122"/>
                <a:sym typeface="Arial" panose="020B0604020202090204" pitchFamily="34" charset="0"/>
              </a:rPr>
              <a:t>间接</a:t>
            </a:r>
            <a:r>
              <a:rPr lang="en-US" altLang="zh-CN" sz="2800">
                <a:latin typeface="Times New Roman" panose="02020503050405090304" pitchFamily="2" charset="0"/>
                <a:ea typeface="华文新魏" panose="02010800040101010101" pitchFamily="2" charset="-122"/>
                <a:sym typeface="Arial" panose="020B0604020202090204" pitchFamily="34" charset="0"/>
              </a:rPr>
              <a:t>)</a:t>
            </a:r>
          </a:p>
        </p:txBody>
      </p:sp>
      <p:sp>
        <p:nvSpPr>
          <p:cNvPr id="34818"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3481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482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内容占位符 45058"/>
          <p:cNvSpPr>
            <a:spLocks noGrp="1"/>
          </p:cNvSpPr>
          <p:nvPr>
            <p:ph idx="1"/>
          </p:nvPr>
        </p:nvSpPr>
        <p:spPr>
          <a:xfrm>
            <a:off x="1009650" y="1538288"/>
            <a:ext cx="8134350" cy="4341812"/>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后果段常见表达</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立即的</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潜在的</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不可避免的 </a:t>
            </a:r>
            <a:r>
              <a:rPr lang="en-US" altLang="zh-CN" sz="2800">
                <a:latin typeface="微软雅黑" panose="020B0503020204020204" charset="-122"/>
                <a:ea typeface="微软雅黑" panose="020B0503020204020204" charset="-122"/>
                <a:cs typeface="微软雅黑" panose="020B0503020204020204" charset="-122"/>
              </a:rPr>
              <a:t>(</a:t>
            </a:r>
            <a:r>
              <a:rPr lang="zh-CN" altLang="en-US" sz="2800">
                <a:latin typeface="微软雅黑" panose="020B0503020204020204" charset="-122"/>
                <a:ea typeface="微软雅黑" panose="020B0503020204020204" charset="-122"/>
                <a:cs typeface="微软雅黑" panose="020B0503020204020204" charset="-122"/>
              </a:rPr>
              <a:t>后果</a:t>
            </a:r>
            <a:r>
              <a:rPr lang="en-US" altLang="zh-CN" sz="2800">
                <a:latin typeface="微软雅黑" panose="020B0503020204020204" charset="-122"/>
                <a:ea typeface="微软雅黑" panose="020B0503020204020204" charset="-122"/>
                <a:cs typeface="微软雅黑" panose="020B0503020204020204" charset="-122"/>
              </a:rPr>
              <a:t>)</a:t>
            </a:r>
          </a:p>
          <a:p>
            <a:pPr marL="0" indent="0">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rPr>
              <a:t>immediate /potential /inevitable</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持久的</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深远的 </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影响</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p>
          <a:p>
            <a:pPr marL="0" indent="0">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lasting/ far-reaching (profound)</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积极的</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消极的</a:t>
            </a:r>
          </a:p>
          <a:p>
            <a:pPr marL="0" indent="0">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positive /negative</a:t>
            </a:r>
          </a:p>
          <a:p>
            <a:pPr marL="0" indent="0">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直接的</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间接的</a:t>
            </a:r>
          </a:p>
        </p:txBody>
      </p:sp>
      <p:sp>
        <p:nvSpPr>
          <p:cNvPr id="3584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584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584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4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45058"/>
          <p:cNvSpPr>
            <a:spLocks noGrp="1" noChangeArrowheads="1"/>
          </p:cNvSpPr>
          <p:nvPr>
            <p:ph idx="1"/>
          </p:nvPr>
        </p:nvSpPr>
        <p:spPr>
          <a:xfrm>
            <a:off x="381000" y="1556068"/>
            <a:ext cx="8134350" cy="4610100"/>
          </a:xfrm>
        </p:spPr>
        <p:txBody>
          <a:bodyPr lIns="50800" tIns="50800" rIns="50800" bIns="50800" anchor="ctr"/>
          <a:lstStyle/>
          <a:p>
            <a:pPr marL="0" indent="0">
              <a:lnSpc>
                <a:spcPct val="90000"/>
              </a:lnSpc>
              <a:buFont typeface="Wingdings" panose="05000000000000000000" pitchFamily="2" charset="2"/>
              <a:buNone/>
            </a:pPr>
            <a:r>
              <a:rPr lang="zh-CN" altLang="en-US" sz="2600" b="1">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6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600" b="1">
                <a:latin typeface="微软雅黑" panose="020B0503020204020204" charset="-122"/>
                <a:ea typeface="微软雅黑" panose="020B0503020204020204" charset="-122"/>
                <a:cs typeface="微软雅黑" panose="020B0503020204020204" charset="-122"/>
                <a:sym typeface="Arial" panose="020B0604020202090204" pitchFamily="34" charset="0"/>
              </a:rPr>
              <a:t>后果段范例</a:t>
            </a:r>
          </a:p>
          <a:p>
            <a:pPr marL="0" indent="0" algn="l">
              <a:lnSpc>
                <a:spcPct val="150000"/>
              </a:lnSpc>
              <a:buFont typeface="Wingdings" panose="05000000000000000000" pitchFamily="2" charset="2"/>
              <a:buNone/>
            </a:pPr>
            <a:r>
              <a:rPr lang="zh-CN" altLang="en-US" sz="2200">
                <a:latin typeface="微软雅黑" panose="020B0503020204020204" charset="-122"/>
                <a:ea typeface="微软雅黑" panose="020B0503020204020204" charset="-122"/>
                <a:cs typeface="微软雅黑" panose="020B0503020204020204" charset="-122"/>
                <a:sym typeface="Arial" panose="020B0604020202090204" pitchFamily="34" charset="0"/>
              </a:rPr>
              <a:t>Nowadays the way many people interact with each other has changed because of technology.In what ways has technology affected the types of relationships that people make? Has this been a positive or negative development?</a:t>
            </a:r>
            <a:r>
              <a:rPr lang="en-US" altLang="zh-CN" sz="2200">
                <a:latin typeface="微软雅黑" panose="020B0503020204020204" charset="-122"/>
                <a:ea typeface="微软雅黑" panose="020B0503020204020204" charset="-122"/>
                <a:cs typeface="微软雅黑" panose="020B0503020204020204" charset="-122"/>
                <a:sym typeface="Arial" panose="020B0604020202090204" pitchFamily="34" charset="0"/>
              </a:rPr>
              <a:t>(C8)</a:t>
            </a:r>
          </a:p>
        </p:txBody>
      </p:sp>
      <p:sp>
        <p:nvSpPr>
          <p:cNvPr id="3891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891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891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17830" y="1052830"/>
            <a:ext cx="8138160" cy="52870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noAutofit/>
          </a:bodyPr>
          <a:lstStyle/>
          <a:p>
            <a:pPr marL="0" indent="0" algn="just">
              <a:lnSpc>
                <a:spcPct val="150000"/>
              </a:lnSpc>
              <a:buFont typeface="Wingdings" panose="05000000000000000000" pitchFamily="2" charset="2"/>
              <a:buNone/>
            </a:pP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Technology has had an impact on relationships in business, education and social life. Firstly, telephones and the Internet allow business people in different countries to interact without ever meeting each other. Secondly, services like Skype create new possibilities for relationships between students and teachers. For example, a student can now take video lessons with a teacher in a different city or country. Finally, many</a:t>
            </a:r>
            <a:r>
              <a:rPr lang="en-US" sz="22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people use social networks, like Facebook, to make new friends and find people who share common interests, and they interact through their computers rather than face to face.</a:t>
            </a:r>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17830" y="1052830"/>
            <a:ext cx="8138160" cy="528701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t" forceAA="0">
            <a:noAutofit/>
          </a:bodyPr>
          <a:lstStyle/>
          <a:p>
            <a:pPr marL="0" indent="0" algn="just">
              <a:lnSpc>
                <a:spcPct val="150000"/>
              </a:lnSpc>
              <a:buFont typeface="Wingdings" panose="05000000000000000000" pitchFamily="2" charset="2"/>
              <a:buNone/>
            </a:pPr>
            <a:r>
              <a:rPr sz="2200">
                <a:highlight>
                  <a:srgbClr val="FFFF00"/>
                </a:highlight>
                <a:latin typeface="微软雅黑" panose="020B0503020204020204" charset="-122"/>
                <a:ea typeface="微软雅黑" panose="020B0503020204020204" charset="-122"/>
                <a:cs typeface="微软雅黑" panose="020B0503020204020204" charset="-122"/>
                <a:sym typeface="Arial" panose="020B0604020202090204" pitchFamily="34" charset="0"/>
              </a:rPr>
              <a:t>Technology has had an impact on relationships in business, education and social life.</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sz="2200">
                <a:solidFill>
                  <a:srgbClr val="FF000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Firstly,</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telephones and the Internet allow business people in different countries to interact </a:t>
            </a:r>
            <a:r>
              <a:rPr sz="2200" u="sng">
                <a:latin typeface="微软雅黑" panose="020B0503020204020204" charset="-122"/>
                <a:ea typeface="微软雅黑" panose="020B0503020204020204" charset="-122"/>
                <a:cs typeface="微软雅黑" panose="020B0503020204020204" charset="-122"/>
                <a:sym typeface="Arial" panose="020B0604020202090204" pitchFamily="34" charset="0"/>
              </a:rPr>
              <a:t>without</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ever meeting each other. </a:t>
            </a:r>
            <a:r>
              <a:rPr sz="2200">
                <a:solidFill>
                  <a:srgbClr val="FF000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Secondly,</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services like Skype create new possibilities for relationships between students and teachers. </a:t>
            </a:r>
            <a:r>
              <a:rPr sz="2200" u="sng">
                <a:latin typeface="微软雅黑" panose="020B0503020204020204" charset="-122"/>
                <a:ea typeface="微软雅黑" panose="020B0503020204020204" charset="-122"/>
                <a:cs typeface="微软雅黑" panose="020B0503020204020204" charset="-122"/>
                <a:sym typeface="Arial" panose="020B0604020202090204" pitchFamily="34" charset="0"/>
              </a:rPr>
              <a:t>For example,</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a student can now take video lessons with a teacher in a different city or country. </a:t>
            </a:r>
            <a:r>
              <a:rPr sz="2200">
                <a:solidFill>
                  <a:srgbClr val="FF000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Finally,</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many</a:t>
            </a:r>
            <a:r>
              <a:rPr lang="en-US" sz="22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people use social networks, like Facebook, to make new friends and find people who share common interests, and they interact through their computers </a:t>
            </a:r>
            <a:r>
              <a:rPr sz="2200" u="sng">
                <a:latin typeface="微软雅黑" panose="020B0503020204020204" charset="-122"/>
                <a:ea typeface="微软雅黑" panose="020B0503020204020204" charset="-122"/>
                <a:cs typeface="微软雅黑" panose="020B0503020204020204" charset="-122"/>
                <a:sym typeface="Arial" panose="020B0604020202090204" pitchFamily="34" charset="0"/>
              </a:rPr>
              <a:t>rather than</a:t>
            </a:r>
            <a:r>
              <a:rPr sz="2200">
                <a:latin typeface="微软雅黑" panose="020B0503020204020204" charset="-122"/>
                <a:ea typeface="微软雅黑" panose="020B0503020204020204" charset="-122"/>
                <a:cs typeface="微软雅黑" panose="020B0503020204020204" charset="-122"/>
                <a:sym typeface="Arial" panose="020B0604020202090204" pitchFamily="34" charset="0"/>
              </a:rPr>
              <a:t> face to face.</a:t>
            </a:r>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rgbClr val="FF0000"/>
                </a:solidFill>
                <a:latin typeface="微软雅黑" charset="0"/>
                <a:ea typeface="微软雅黑" charset="0"/>
                <a:sym typeface="+mn-ea"/>
              </a:rPr>
              <a:t>5.</a:t>
            </a:r>
            <a:r>
              <a:rPr lang="zh-CN" sz="2100" b="1" dirty="0">
                <a:solidFill>
                  <a:srgbClr val="FF0000"/>
                </a:solidFill>
                <a:latin typeface="微软雅黑" charset="0"/>
                <a:ea typeface="微软雅黑" charset="0"/>
                <a:sym typeface="+mn-ea"/>
              </a:rPr>
              <a:t>报告类</a:t>
            </a:r>
            <a:r>
              <a:rPr sz="2100" b="1">
                <a:solidFill>
                  <a:srgbClr val="FF0000"/>
                </a:solidFill>
                <a:latin typeface="微软雅黑" charset="0"/>
                <a:ea typeface="微软雅黑" charset="0"/>
                <a:sym typeface="+mn-ea"/>
              </a:rPr>
              <a:t>：</a:t>
            </a:r>
            <a:r>
              <a:rPr lang="zh-CN" sz="2100" b="1">
                <a:solidFill>
                  <a:srgbClr val="FF0000"/>
                </a:solidFill>
                <a:latin typeface="微软雅黑" charset="0"/>
                <a:ea typeface="微软雅黑" charset="0"/>
                <a:sym typeface="+mn-ea"/>
              </a:rPr>
              <a:t>结尾</a:t>
            </a:r>
            <a:r>
              <a:rPr sz="2100" b="1">
                <a:solidFill>
                  <a:srgbClr val="FF0000"/>
                </a:solidFill>
                <a:latin typeface="微软雅黑" charset="0"/>
                <a:ea typeface="微软雅黑" charset="0"/>
                <a:sym typeface="+mn-ea"/>
              </a:rPr>
              <a:t>结构</a:t>
            </a:r>
            <a:r>
              <a:rPr lang="en-US" altLang="zh-CN" sz="2100" b="1">
                <a:solidFill>
                  <a:srgbClr val="FF0000"/>
                </a:solidFill>
                <a:latin typeface="微软雅黑" charset="0"/>
                <a:ea typeface="微软雅黑" charset="0"/>
                <a:sym typeface="+mn-ea"/>
              </a:rPr>
              <a:t>+</a:t>
            </a:r>
            <a:r>
              <a:rPr lang="zh-CN" sz="2100" b="1">
                <a:solidFill>
                  <a:srgbClr val="FF0000"/>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45058"/>
          <p:cNvSpPr>
            <a:spLocks noGrp="1"/>
          </p:cNvSpPr>
          <p:nvPr>
            <p:ph idx="1"/>
          </p:nvPr>
        </p:nvSpPr>
        <p:spPr>
          <a:xfrm>
            <a:off x="0" y="1538605"/>
            <a:ext cx="8225155" cy="4341495"/>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结尾段</a:t>
            </a:r>
          </a:p>
          <a:p>
            <a:pPr marL="0" indent="0">
              <a:lnSpc>
                <a:spcPct val="90000"/>
              </a:lnSpc>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rPr>
              <a:t>常见结构</a:t>
            </a:r>
          </a:p>
          <a:p>
            <a:pPr marL="0" indent="0">
              <a:lnSpc>
                <a:spcPct val="90000"/>
              </a:lnSpc>
              <a:buNone/>
            </a:pPr>
            <a:r>
              <a:rPr lang="zh-CN" altLang="en-US" sz="2400">
                <a:latin typeface="微软雅黑" panose="020B0503020204020204" charset="-122"/>
                <a:ea typeface="微软雅黑" panose="020B0503020204020204" charset="-122"/>
                <a:cs typeface="微软雅黑" panose="020B0503020204020204" charset="-122"/>
              </a:rPr>
              <a:t>总结词</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展望</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信心</a:t>
            </a:r>
          </a:p>
          <a:p>
            <a:pPr marL="0" indent="0">
              <a:lnSpc>
                <a:spcPct val="90000"/>
              </a:lnSpc>
              <a:buNone/>
            </a:pPr>
            <a:r>
              <a:rPr lang="zh-CN" altLang="en-US" sz="2400">
                <a:latin typeface="微软雅黑" panose="020B0503020204020204" charset="-122"/>
                <a:ea typeface="微软雅黑" panose="020B0503020204020204" charset="-122"/>
                <a:cs typeface="微软雅黑" panose="020B0503020204020204" charset="-122"/>
              </a:rPr>
              <a:t>总结词</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虽然不能短期解决</a:t>
            </a:r>
            <a:r>
              <a:rPr lang="en-US" altLang="zh-CN" sz="2400">
                <a:latin typeface="微软雅黑" panose="020B0503020204020204" charset="-122"/>
                <a:ea typeface="微软雅黑" panose="020B0503020204020204" charset="-122"/>
                <a:cs typeface="微软雅黑" panose="020B0503020204020204" charset="-122"/>
              </a:rPr>
              <a:t>/</a:t>
            </a:r>
            <a:r>
              <a:rPr lang="zh-CN" altLang="en-US" sz="2400">
                <a:latin typeface="微软雅黑" panose="020B0503020204020204" charset="-122"/>
                <a:ea typeface="微软雅黑" panose="020B0503020204020204" charset="-122"/>
                <a:cs typeface="微软雅黑" panose="020B0503020204020204" charset="-122"/>
              </a:rPr>
              <a:t>不容易解决，但是最终会解决。</a:t>
            </a:r>
          </a:p>
        </p:txBody>
      </p:sp>
      <p:sp>
        <p:nvSpPr>
          <p:cNvPr id="39938"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3993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3994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char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45058"/>
          <p:cNvSpPr>
            <a:spLocks noGrp="1"/>
          </p:cNvSpPr>
          <p:nvPr>
            <p:ph idx="1"/>
          </p:nvPr>
        </p:nvSpPr>
        <p:spPr>
          <a:xfrm>
            <a:off x="0" y="1538605"/>
            <a:ext cx="8752205" cy="4341495"/>
          </a:xfrm>
        </p:spPr>
        <p:txBody>
          <a:bodyPr vert="horz" wrap="square" lIns="50800" tIns="50800" rIns="50800" bIns="50800" anchor="ctr" anchorCtr="0"/>
          <a:lstStyle/>
          <a:p>
            <a:pPr marL="0" indent="0" algn="just">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结尾段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mn-ea"/>
              </a:rPr>
              <a:t>总结词</a:t>
            </a:r>
            <a:r>
              <a:rPr lang="en-US" altLang="zh-CN" sz="2800">
                <a:latin typeface="微软雅黑" panose="020B0503020204020204" charset="-122"/>
                <a:ea typeface="微软雅黑" panose="020B0503020204020204" charset="-122"/>
                <a:cs typeface="微软雅黑" panose="020B0503020204020204" charset="-122"/>
                <a:sym typeface="+mn-ea"/>
              </a:rPr>
              <a:t>+</a:t>
            </a:r>
            <a:r>
              <a:rPr lang="zh-CN" altLang="en-US" sz="2800">
                <a:latin typeface="微软雅黑" panose="020B0503020204020204" charset="-122"/>
                <a:ea typeface="微软雅黑" panose="020B0503020204020204" charset="-122"/>
                <a:cs typeface="微软雅黑" panose="020B0503020204020204" charset="-122"/>
                <a:sym typeface="+mn-ea"/>
              </a:rPr>
              <a:t>展望</a:t>
            </a:r>
            <a:r>
              <a:rPr lang="en-US" altLang="zh-CN" sz="2800">
                <a:latin typeface="微软雅黑" panose="020B0503020204020204" charset="-122"/>
                <a:ea typeface="微软雅黑" panose="020B0503020204020204" charset="-122"/>
                <a:cs typeface="微软雅黑" panose="020B0503020204020204" charset="-122"/>
                <a:sym typeface="+mn-ea"/>
              </a:rPr>
              <a:t>/</a:t>
            </a:r>
            <a:r>
              <a:rPr lang="zh-CN" altLang="en-US" sz="2800">
                <a:latin typeface="微软雅黑" panose="020B0503020204020204" charset="-122"/>
                <a:ea typeface="微软雅黑" panose="020B0503020204020204" charset="-122"/>
                <a:cs typeface="微软雅黑" panose="020B0503020204020204" charset="-122"/>
                <a:sym typeface="+mn-ea"/>
              </a:rPr>
              <a:t>信心</a:t>
            </a:r>
            <a:endPar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gn="just">
              <a:lnSpc>
                <a:spcPct val="90000"/>
              </a:lnSpc>
              <a:buFont typeface="Wingdings" panose="05000000000000000000" pitchFamily="2" charset="2"/>
              <a:buNone/>
            </a:pPr>
            <a:r>
              <a:rPr lang="zh-CN" altLang="en-US" sz="2800">
                <a:latin typeface="微软雅黑" panose="020B0503020204020204" charset="-122"/>
                <a:ea typeface="微软雅黑" panose="020B0503020204020204" charset="-122"/>
                <a:cs typeface="微软雅黑" panose="020B0503020204020204" charset="-122"/>
              </a:rPr>
              <a:t>总之，这个现象有多种原因，要解决问题必须采取相应的措施，如上所述。</a:t>
            </a:r>
          </a:p>
          <a:p>
            <a:pPr marL="0" indent="0" algn="just">
              <a:lnSpc>
                <a:spcPct val="150000"/>
              </a:lnSpc>
              <a:buNone/>
            </a:pPr>
            <a:r>
              <a:rPr lang="en-US" altLang="zh-CN" sz="2400">
                <a:latin typeface="微软雅黑" panose="020B0503020204020204" charset="-122"/>
                <a:ea typeface="微软雅黑" panose="020B0503020204020204" charset="-122"/>
                <a:cs typeface="微软雅黑" panose="020B0503020204020204" charset="-122"/>
              </a:rPr>
              <a:t>In conclusion, this phenomenon attributes to probably multiple reasons, and relevant suggestions should be adopted, as presented above.</a:t>
            </a:r>
            <a:endParaRPr lang="en-US" altLang="zh-CN"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4096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096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096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charRg st="4"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charRg st="38" end="17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45058"/>
          <p:cNvSpPr>
            <a:spLocks noGrp="1"/>
          </p:cNvSpPr>
          <p:nvPr>
            <p:ph idx="1"/>
          </p:nvPr>
        </p:nvSpPr>
        <p:spPr>
          <a:xfrm>
            <a:off x="0" y="1538605"/>
            <a:ext cx="9170035" cy="4341495"/>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rPr>
              <a:t>结尾段</a:t>
            </a:r>
            <a:r>
              <a:rPr lang="en-US" altLang="zh-CN" sz="2800" b="1">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mn-ea"/>
              </a:rPr>
              <a:t>总结词</a:t>
            </a:r>
            <a:r>
              <a:rPr lang="en-US" altLang="zh-CN" sz="2800">
                <a:latin typeface="微软雅黑" panose="020B0503020204020204" charset="-122"/>
                <a:ea typeface="微软雅黑" panose="020B0503020204020204" charset="-122"/>
                <a:cs typeface="微软雅黑" panose="020B0503020204020204" charset="-122"/>
                <a:sym typeface="+mn-ea"/>
              </a:rPr>
              <a:t>+</a:t>
            </a:r>
            <a:r>
              <a:rPr lang="zh-CN" altLang="en-US" sz="2800">
                <a:latin typeface="微软雅黑" panose="020B0503020204020204" charset="-122"/>
                <a:ea typeface="微软雅黑" panose="020B0503020204020204" charset="-122"/>
                <a:cs typeface="微软雅黑" panose="020B0503020204020204" charset="-122"/>
                <a:sym typeface="+mn-ea"/>
              </a:rPr>
              <a:t>展望</a:t>
            </a:r>
            <a:r>
              <a:rPr lang="en-US" altLang="zh-CN" sz="2800">
                <a:latin typeface="微软雅黑" panose="020B0503020204020204" charset="-122"/>
                <a:ea typeface="微软雅黑" panose="020B0503020204020204" charset="-122"/>
                <a:cs typeface="微软雅黑" panose="020B0503020204020204" charset="-122"/>
                <a:sym typeface="+mn-ea"/>
              </a:rPr>
              <a:t>/</a:t>
            </a:r>
            <a:r>
              <a:rPr lang="zh-CN" altLang="en-US" sz="2800">
                <a:latin typeface="微软雅黑" panose="020B0503020204020204" charset="-122"/>
                <a:ea typeface="微软雅黑" panose="020B0503020204020204" charset="-122"/>
                <a:cs typeface="微软雅黑" panose="020B0503020204020204" charset="-122"/>
                <a:sym typeface="+mn-ea"/>
              </a:rPr>
              <a:t>信心</a:t>
            </a:r>
            <a:endParaRPr lang="zh-CN" altLang="en-US" sz="2800" b="1">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endParaRPr>
          </a:p>
          <a:p>
            <a:pPr marL="0" indent="0">
              <a:lnSpc>
                <a:spcPct val="90000"/>
              </a:lnSpc>
              <a:buFont typeface="Wingdings" panose="05000000000000000000" pitchFamily="2" charset="2"/>
              <a:buNone/>
            </a:pPr>
            <a:r>
              <a:rPr lang="zh-CN" altLang="en-US" sz="2800">
                <a:latin typeface="Times New Roman" panose="02020503050405090304" pitchFamily="2" charset="0"/>
                <a:ea typeface="华文新魏" panose="02010800040101010101" pitchFamily="2" charset="-122"/>
                <a:cs typeface="Times New Roman" panose="02020503050405090304" pitchFamily="2" charset="0"/>
              </a:rPr>
              <a:t>总之，只要采取上述的措施，这个问题一定会得到缓解甚至是解决。</a:t>
            </a:r>
          </a:p>
          <a:p>
            <a:pPr marL="0" indent="0">
              <a:lnSpc>
                <a:spcPct val="150000"/>
              </a:lnSpc>
              <a:buNone/>
            </a:pPr>
            <a:r>
              <a:rPr lang="en-US" altLang="zh-CN" sz="2800">
                <a:latin typeface="Times New Roman" panose="02020503050405090304" pitchFamily="2" charset="0"/>
                <a:ea typeface="华文新魏" panose="02010800040101010101" pitchFamily="2" charset="-122"/>
                <a:cs typeface="Times New Roman" panose="02020503050405090304" pitchFamily="2" charset="0"/>
              </a:rPr>
              <a:t>In conclusion, as long as the measures above are adopted, this problem is expected to be alleviated or even solved completely.</a:t>
            </a:r>
            <a:endParaRPr lang="en-US" altLang="zh-CN" sz="2800">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endParaRPr>
          </a:p>
        </p:txBody>
      </p:sp>
      <p:sp>
        <p:nvSpPr>
          <p:cNvPr id="4198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rPr>
              <a:t>Task 2 </a:t>
            </a:r>
            <a:r>
              <a:rPr lang="zh-CN" altLang="en-US" sz="4000">
                <a:latin typeface="Times New Roman" panose="02020503050405090304" pitchFamily="2" charset="0"/>
                <a:ea typeface="华文新魏" panose="02010800040101010101" pitchFamily="2" charset="-122"/>
                <a:cs typeface="Times New Roman" panose="02020503050405090304" pitchFamily="2" charset="0"/>
                <a:sym typeface="Arial" panose="020B0604020202090204" pitchFamily="34" charset="0"/>
              </a:rPr>
              <a:t>报告型文章</a:t>
            </a:r>
          </a:p>
        </p:txBody>
      </p:sp>
      <p:pic>
        <p:nvPicPr>
          <p:cNvPr id="4198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198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charRg st="4"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charRg st="35"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45058"/>
          <p:cNvSpPr>
            <a:spLocks noGrp="1"/>
          </p:cNvSpPr>
          <p:nvPr>
            <p:ph idx="1"/>
          </p:nvPr>
        </p:nvSpPr>
        <p:spPr>
          <a:xfrm>
            <a:off x="398145" y="1628775"/>
            <a:ext cx="8729980" cy="4341495"/>
          </a:xfrm>
        </p:spPr>
        <p:txBody>
          <a:bodyPr vert="horz" wrap="square" lIns="50800" tIns="50800" rIns="50800" bIns="50800" anchor="ctr" anchorCtr="0"/>
          <a:lstStyle/>
          <a:p>
            <a:pPr marL="0" indent="0">
              <a:buFont typeface="Wingdings" panose="05000000000000000000" pitchFamily="2" charset="2"/>
              <a:buNone/>
            </a:pPr>
            <a:r>
              <a:rPr lang="zh-CN" altLang="en-US" sz="2800" b="1">
                <a:latin typeface="微软雅黑" panose="020B0503020204020204" charset="-122"/>
                <a:ea typeface="微软雅黑" panose="020B0503020204020204" charset="-122"/>
                <a:cs typeface="微软雅黑" panose="020B0503020204020204" charset="-122"/>
                <a:sym typeface="Arial" panose="020B0604020202090204" pitchFamily="34" charset="0"/>
              </a:rPr>
              <a:t>结尾段</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rPr>
              <a:t>总而言之，这个问题很复杂，短期没法解决。</a:t>
            </a:r>
          </a:p>
          <a:p>
            <a:pPr marL="0" indent="0">
              <a:lnSpc>
                <a:spcPct val="150000"/>
              </a:lnSpc>
              <a:spcBef>
                <a:spcPct val="0"/>
              </a:spcBef>
              <a:buFont typeface="Wingdings" panose="05000000000000000000" pitchFamily="2" charset="2"/>
              <a:buNone/>
            </a:pP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In conclusion, I believe that this is clearly a problem of such complexity that no solution is likely in the short term.</a:t>
            </a:r>
          </a:p>
          <a:p>
            <a:pPr marL="0" indent="0">
              <a:lnSpc>
                <a:spcPct val="150000"/>
              </a:lnSpc>
              <a:spcBef>
                <a:spcPct val="0"/>
              </a:spcBef>
              <a:buFont typeface="Wingdings" panose="05000000000000000000" pitchFamily="2" charset="2"/>
              <a:buNone/>
            </a:pPr>
            <a:endParaRPr lang="zh-CN" altLang="en-US" sz="2400">
              <a:latin typeface="微软雅黑" panose="020B0503020204020204" charset="-122"/>
              <a:ea typeface="微软雅黑" panose="020B0503020204020204" charset="-122"/>
              <a:cs typeface="微软雅黑" panose="020B0503020204020204" charset="-122"/>
            </a:endParaRPr>
          </a:p>
          <a:p>
            <a:pPr marL="0" indent="0">
              <a:lnSpc>
                <a:spcPct val="150000"/>
              </a:lnSpc>
              <a:spcBef>
                <a:spcPct val="0"/>
              </a:spcBef>
              <a:buFont typeface="Wingdings" panose="05000000000000000000" pitchFamily="2" charset="2"/>
              <a:buNone/>
            </a:pPr>
            <a:r>
              <a:rPr lang="zh-CN" altLang="en-US" sz="2400">
                <a:latin typeface="微软雅黑" panose="020B0503020204020204" charset="-122"/>
                <a:ea typeface="微软雅黑" panose="020B0503020204020204" charset="-122"/>
                <a:cs typeface="微软雅黑" panose="020B0503020204020204" charset="-122"/>
              </a:rPr>
              <a:t>In reality, this problem is unlikely to be resolved in the short term.</a:t>
            </a:r>
            <a:endParaRPr lang="zh-CN" altLang="en-US"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sp>
        <p:nvSpPr>
          <p:cNvPr id="4301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301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301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0">
                                            <p:txEl>
                                              <p:charRg st="25" end="14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0">
                                            <p:txEl>
                                              <p:charRg st="146" end="2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26625"/>
          <p:cNvSpPr>
            <a:spLocks noGrp="1"/>
          </p:cNvSpPr>
          <p:nvPr>
            <p:ph type="title"/>
          </p:nvPr>
        </p:nvSpPr>
        <p:spPr>
          <a:xfrm>
            <a:off x="395288" y="466725"/>
            <a:ext cx="8305800" cy="1143000"/>
          </a:xfrm>
        </p:spPr>
        <p:txBody>
          <a:bodyPr vert="horz" wrap="square" lIns="50800" tIns="50800" rIns="50800" bIns="50800" anchor="ctr" anchorCtr="0"/>
          <a:lstStyle/>
          <a:p>
            <a:pPr marL="342900" indent="-342900"/>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
        <p:nvSpPr>
          <p:cNvPr id="9219" name="内容占位符 26626"/>
          <p:cNvSpPr>
            <a:spLocks noGrp="1" noChangeArrowheads="1"/>
          </p:cNvSpPr>
          <p:nvPr>
            <p:ph idx="1"/>
          </p:nvPr>
        </p:nvSpPr>
        <p:spPr>
          <a:xfrm>
            <a:off x="395605" y="1330325"/>
            <a:ext cx="8305800" cy="5617845"/>
          </a:xfrm>
        </p:spPr>
        <p:txBody>
          <a:bodyPr lIns="50800" tIns="50800" rIns="50800" bIns="50800" anchor="ctr"/>
          <a:lstStyle/>
          <a:p>
            <a:pPr marL="0" indent="0">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审题：</a:t>
            </a:r>
          </a:p>
          <a:p>
            <a:pPr marL="0" indent="0">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原因</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解决</a:t>
            </a:r>
          </a:p>
          <a:p>
            <a:pPr marL="0" indent="0">
              <a:spcBef>
                <a:spcPct val="0"/>
              </a:spcBef>
              <a:buFont typeface="Wingdings" panose="05000000000000000000" pitchFamily="2" charset="2"/>
              <a:buChar char="Ø"/>
            </a:pPr>
            <a:r>
              <a:rPr lang="en-US" altLang="zh-CN" sz="2800">
                <a:latin typeface="Arial" panose="020B0604020202090204" pitchFamily="34" charset="0"/>
                <a:cs typeface="Arial" panose="020B0604020202090204" pitchFamily="34" charset="0"/>
                <a:sym typeface="Arial" panose="020B0604020202090204" pitchFamily="34" charset="0"/>
              </a:rPr>
              <a:t>What are the causes of this? How to solve it?</a:t>
            </a:r>
          </a:p>
          <a:p>
            <a:pPr marL="0" indent="0">
              <a:spcBef>
                <a:spcPct val="0"/>
              </a:spcBef>
              <a:buFont typeface="Wingdings" panose="05000000000000000000" pitchFamily="2" charset="2"/>
              <a:buChar char="Ø"/>
            </a:pPr>
            <a:endParaRPr lang="en-US" altLang="zh-CN" sz="2800">
              <a:latin typeface="Arial" panose="020B0604020202090204" pitchFamily="34" charset="0"/>
              <a:cs typeface="Arial" panose="020B0604020202090204" pitchFamily="34" charset="0"/>
              <a:sym typeface="Arial" panose="020B0604020202090204" pitchFamily="34" charset="0"/>
            </a:endParaRPr>
          </a:p>
          <a:p>
            <a:pPr marL="0" indent="0">
              <a:spcBef>
                <a:spcPct val="0"/>
              </a:spcBef>
              <a:buFont typeface="Wingdings" panose="05000000000000000000" pitchFamily="2" charset="2"/>
              <a:buNone/>
            </a:pPr>
            <a:r>
              <a:rPr lang="en-US" altLang="zh-CN" sz="2400">
                <a:latin typeface="Arial" panose="020B0604020202090204" pitchFamily="34" charset="0"/>
                <a:cs typeface="Arial" panose="020B0604020202090204" pitchFamily="34" charset="0"/>
                <a:sym typeface="Arial" panose="020B0604020202090204" pitchFamily="34" charset="0"/>
              </a:rPr>
              <a:t>Children are facing more pressures nowadays from academic (educational), social and commercial perspectives. What are the </a:t>
            </a:r>
            <a:r>
              <a:rPr lang="en-US" altLang="zh-CN" sz="2400">
                <a:solidFill>
                  <a:srgbClr val="00B050"/>
                </a:solidFill>
                <a:latin typeface="Arial" panose="020B0604020202090204" pitchFamily="34" charset="0"/>
                <a:cs typeface="Arial" panose="020B0604020202090204" pitchFamily="34" charset="0"/>
                <a:sym typeface="Arial" panose="020B0604020202090204" pitchFamily="34" charset="0"/>
              </a:rPr>
              <a:t>causes </a:t>
            </a:r>
            <a:r>
              <a:rPr lang="en-US" altLang="zh-CN" sz="2400">
                <a:latin typeface="Arial" panose="020B0604020202090204" pitchFamily="34" charset="0"/>
                <a:cs typeface="Arial" panose="020B0604020202090204" pitchFamily="34" charset="0"/>
                <a:sym typeface="Arial" panose="020B0604020202090204" pitchFamily="34" charset="0"/>
              </a:rPr>
              <a:t>of these pressures and what </a:t>
            </a:r>
            <a:r>
              <a:rPr lang="en-US" altLang="zh-CN" sz="2400">
                <a:solidFill>
                  <a:srgbClr val="00B050"/>
                </a:solidFill>
                <a:latin typeface="Arial" panose="020B0604020202090204" pitchFamily="34" charset="0"/>
                <a:cs typeface="Arial" panose="020B0604020202090204" pitchFamily="34" charset="0"/>
                <a:sym typeface="Arial" panose="020B0604020202090204" pitchFamily="34" charset="0"/>
              </a:rPr>
              <a:t>measures </a:t>
            </a:r>
            <a:r>
              <a:rPr lang="en-US" altLang="zh-CN" sz="2400">
                <a:latin typeface="Arial" panose="020B0604020202090204" pitchFamily="34" charset="0"/>
                <a:cs typeface="Arial" panose="020B0604020202090204" pitchFamily="34" charset="0"/>
                <a:sym typeface="Arial" panose="020B0604020202090204" pitchFamily="34" charset="0"/>
              </a:rPr>
              <a:t>should be taken to reduce these pressures?(20190524)</a:t>
            </a:r>
          </a:p>
          <a:p>
            <a:pPr marL="0" indent="0" algn="just">
              <a:spcBef>
                <a:spcPct val="0"/>
              </a:spcBef>
              <a:buFont typeface="Wingdings" panose="05000000000000000000" pitchFamily="2" charset="2"/>
              <a:buNone/>
            </a:pPr>
            <a:endParaRPr lang="en-US" altLang="zh-CN" sz="2400">
              <a:solidFill>
                <a:srgbClr val="1D41D5"/>
              </a:solidFill>
              <a:latin typeface="Arial" panose="020B0604020202090204" pitchFamily="34" charset="0"/>
              <a:ea typeface="Arial" panose="020B0604020202090204" pitchFamily="34" charset="0"/>
              <a:cs typeface="Arial" panose="020B0604020202090204" pitchFamily="34" charset="0"/>
              <a:sym typeface="Arial" panose="020B0604020202090204" pitchFamily="34" charset="0"/>
            </a:endParaRPr>
          </a:p>
          <a:p>
            <a:pPr marL="0" indent="0" algn="just">
              <a:spcBef>
                <a:spcPct val="0"/>
              </a:spcBef>
              <a:buFont typeface="Wingdings" panose="05000000000000000000" pitchFamily="2" charset="2"/>
              <a:buNone/>
            </a:pPr>
            <a:endParaRPr lang="en-US" altLang="zh-CN" sz="2400">
              <a:solidFill>
                <a:srgbClr val="1D41D5"/>
              </a:solidFill>
              <a:latin typeface="Arial" panose="020B0604020202090204" pitchFamily="34" charset="0"/>
              <a:ea typeface="Arial" panose="020B0604020202090204" pitchFamily="34" charset="0"/>
              <a:cs typeface="Arial" panose="020B0604020202090204" pitchFamily="34" charset="0"/>
              <a:sym typeface="Arial" panose="020B0604020202090204" pitchFamily="34" charset="0"/>
            </a:endParaRPr>
          </a:p>
        </p:txBody>
      </p:sp>
      <p:pic>
        <p:nvPicPr>
          <p:cNvPr id="409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10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45058"/>
          <p:cNvSpPr>
            <a:spLocks noGrp="1"/>
          </p:cNvSpPr>
          <p:nvPr>
            <p:ph idx="1"/>
          </p:nvPr>
        </p:nvSpPr>
        <p:spPr>
          <a:xfrm>
            <a:off x="395605" y="1772920"/>
            <a:ext cx="8775065" cy="4341495"/>
          </a:xfrm>
        </p:spPr>
        <p:txBody>
          <a:bodyPr vert="horz" wrap="square" lIns="50800" tIns="50800" rIns="50800" bIns="50800" anchor="ctr" anchorCtr="0"/>
          <a:lstStyle/>
          <a:p>
            <a:pPr marL="0" indent="0">
              <a:spcBef>
                <a:spcPct val="0"/>
              </a:spcBef>
              <a:buFont typeface="Wingdings" panose="05000000000000000000" pitchFamily="2" charset="2"/>
              <a:buNone/>
            </a:pPr>
            <a:r>
              <a:rPr lang="zh-CN" altLang="en-US" sz="2800" b="1">
                <a:latin typeface="Times New Roman" panose="02020503050405090304" pitchFamily="2" charset="0"/>
                <a:ea typeface="华文新魏" panose="02010800040101010101" pitchFamily="2" charset="-122"/>
                <a:sym typeface="Arial" panose="020B0604020202090204" pitchFamily="34" charset="0"/>
              </a:rPr>
              <a:t>结尾段</a:t>
            </a:r>
            <a:r>
              <a:rPr lang="en-US" altLang="zh-CN" sz="2800" b="1">
                <a:latin typeface="Times New Roman" panose="02020503050405090304" pitchFamily="2" charset="0"/>
                <a:ea typeface="华文新魏" panose="02010800040101010101" pitchFamily="2"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mn-ea"/>
              </a:rPr>
              <a:t>总而言之，虽然不容易解决，但是最终会解决。</a:t>
            </a:r>
            <a:endParaRPr lang="zh-CN" altLang="en-US" sz="2800" b="1">
              <a:latin typeface="Times New Roman" panose="02020503050405090304" pitchFamily="2" charset="0"/>
              <a:ea typeface="华文新魏" panose="02010800040101010101" pitchFamily="2" charset="-122"/>
              <a:sym typeface="Arial" panose="020B0604020202090204" pitchFamily="34" charset="0"/>
            </a:endParaRPr>
          </a:p>
          <a:p>
            <a:pPr marL="0" indent="0">
              <a:spcBef>
                <a:spcPct val="0"/>
              </a:spcBef>
              <a:buFont typeface="Wingdings" panose="05000000000000000000" pitchFamily="2" charset="2"/>
              <a:buNone/>
            </a:pPr>
            <a:endParaRPr lang="zh-CN" altLang="en-US" sz="2800" b="1">
              <a:latin typeface="Times New Roman" panose="02020503050405090304" pitchFamily="2" charset="0"/>
              <a:ea typeface="华文新魏" panose="02010800040101010101" pitchFamily="2" charset="-122"/>
              <a:sym typeface="Arial" panose="020B0604020202090204" pitchFamily="34" charset="0"/>
            </a:endParaRP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但是，我认为上述的措施可能会开个好头。</a:t>
            </a: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However</a:t>
            </a:r>
            <a:r>
              <a:rPr lang="en-US" altLang="zh-CN" sz="2400">
                <a:latin typeface="Times New Roman" panose="02020503050405090304" pitchFamily="2" charset="0"/>
                <a:ea typeface="华文新魏" panose="02010800040101010101" pitchFamily="2" charset="-122"/>
              </a:rPr>
              <a:t>,</a:t>
            </a:r>
            <a:r>
              <a:rPr lang="zh-CN" altLang="en-US" sz="2400">
                <a:latin typeface="Times New Roman" panose="02020503050405090304" pitchFamily="2" charset="0"/>
                <a:ea typeface="华文新魏" panose="02010800040101010101" pitchFamily="2" charset="-122"/>
              </a:rPr>
              <a:t>I believe that the measures outlined above would constitute a good first step.</a:t>
            </a:r>
          </a:p>
          <a:p>
            <a:pPr marL="0" indent="0">
              <a:lnSpc>
                <a:spcPct val="150000"/>
              </a:lnSpc>
              <a:spcBef>
                <a:spcPct val="0"/>
              </a:spcBef>
              <a:buFont typeface="Wingdings" panose="05000000000000000000" pitchFamily="2" charset="2"/>
              <a:buNone/>
            </a:pPr>
            <a:endParaRPr lang="zh-CN" altLang="en-US" sz="2400">
              <a:latin typeface="Times New Roman" panose="02020503050405090304" pitchFamily="2" charset="0"/>
              <a:ea typeface="华文新魏" panose="02010800040101010101" pitchFamily="2" charset="-122"/>
            </a:endParaRP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但是，这并不代表这个问题是不可解决的，我认为</a:t>
            </a:r>
            <a:r>
              <a:rPr lang="zh-CN" altLang="en-US" sz="2400">
                <a:latin typeface="Times New Roman" panose="02020503050405090304" pitchFamily="2" charset="0"/>
                <a:ea typeface="华文新魏" panose="02010800040101010101" pitchFamily="2" charset="-122"/>
                <a:sym typeface="-봄IIM" pitchFamily="2" charset="-127"/>
              </a:rPr>
              <a:t>…</a:t>
            </a:r>
            <a:endParaRPr lang="zh-CN" altLang="en-US" sz="2400">
              <a:latin typeface="Times New Roman" panose="02020503050405090304" pitchFamily="2" charset="0"/>
              <a:ea typeface="华文新魏" panose="02010800040101010101" pitchFamily="2" charset="-122"/>
            </a:endParaRPr>
          </a:p>
          <a:p>
            <a:pPr marL="0" indent="0">
              <a:lnSpc>
                <a:spcPct val="150000"/>
              </a:lnSpc>
              <a:spcBef>
                <a:spcPct val="0"/>
              </a:spcBef>
              <a:buFont typeface="Wingdings" panose="05000000000000000000" pitchFamily="2" charset="2"/>
              <a:buNone/>
            </a:pPr>
            <a:r>
              <a:rPr lang="zh-CN" altLang="en-US" sz="2400">
                <a:latin typeface="Times New Roman" panose="02020503050405090304" pitchFamily="2" charset="0"/>
                <a:ea typeface="华文新魏" panose="02010800040101010101" pitchFamily="2" charset="-122"/>
              </a:rPr>
              <a:t>However, it is by no means insurmountable</a:t>
            </a:r>
            <a:r>
              <a:rPr lang="en-US" altLang="zh-CN" sz="2400">
                <a:latin typeface="Times New Roman" panose="02020503050405090304" pitchFamily="2" charset="0"/>
                <a:ea typeface="华文新魏" panose="02010800040101010101" pitchFamily="2" charset="-122"/>
              </a:rPr>
              <a:t>,</a:t>
            </a:r>
            <a:r>
              <a:rPr lang="zh-CN" altLang="en-US" sz="2400">
                <a:latin typeface="Times New Roman" panose="02020503050405090304" pitchFamily="2" charset="0"/>
                <a:ea typeface="华文新魏" panose="02010800040101010101" pitchFamily="2" charset="-122"/>
              </a:rPr>
              <a:t> and I am convinced that </a:t>
            </a:r>
            <a:r>
              <a:rPr lang="en-US" altLang="zh-CN" sz="2400">
                <a:latin typeface="Times New Roman" panose="02020503050405090304" pitchFamily="2" charset="0"/>
                <a:ea typeface="华文新魏" panose="02010800040101010101" pitchFamily="2" charset="-122"/>
              </a:rPr>
              <a:t>...</a:t>
            </a:r>
            <a:endParaRPr lang="en-US" altLang="zh-CN" sz="2400">
              <a:latin typeface="Times New Roman" panose="02020503050405090304" pitchFamily="2" charset="0"/>
              <a:ea typeface="华文新魏" panose="02010800040101010101" pitchFamily="2" charset="-122"/>
              <a:sym typeface="Arial" panose="020B0604020202090204" pitchFamily="34" charset="0"/>
            </a:endParaRPr>
          </a:p>
        </p:txBody>
      </p:sp>
      <p:sp>
        <p:nvSpPr>
          <p:cNvPr id="4403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4403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403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charRg st="4" end="2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charRg st="24" end="1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charRg st="112" end="13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charRg st="136" end="2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5" name="文本框 4"/>
          <p:cNvSpPr txBox="1"/>
          <p:nvPr/>
        </p:nvSpPr>
        <p:spPr>
          <a:xfrm>
            <a:off x="683895" y="546735"/>
            <a:ext cx="8531225" cy="57645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5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表示结束的词汇</a:t>
            </a:r>
          </a:p>
          <a:p>
            <a:pPr marL="0" marR="0" indent="0" algn="l" defTabSz="584200" rtl="0" fontAlgn="auto" latinLnBrk="0" hangingPunct="0">
              <a:lnSpc>
                <a:spcPct val="15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mn-lt"/>
                <a:ea typeface="+mn-ea"/>
                <a:cs typeface="+mn-cs"/>
                <a:sym typeface="Helvetica Light"/>
              </a:rPr>
              <a:t>in conclusion, to conclude, to summarize</a:t>
            </a:r>
          </a:p>
          <a:p>
            <a:pPr marL="0" marR="0" indent="0" algn="l" defTabSz="584200" rtl="0" fontAlgn="auto" latinLnBrk="0" hangingPunct="0">
              <a:lnSpc>
                <a:spcPct val="15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对未来展望信心的词汇</a:t>
            </a:r>
          </a:p>
          <a:p>
            <a:pPr marL="0" marR="0" indent="0" algn="l" defTabSz="584200" rtl="0" fontAlgn="auto" latinLnBrk="0" hangingPunct="0">
              <a:lnSpc>
                <a:spcPct val="15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mn-lt"/>
                <a:ea typeface="+mn-ea"/>
                <a:cs typeface="+mn-cs"/>
                <a:sym typeface="Helvetica Light"/>
              </a:rPr>
              <a:t>be likely to be successfully solved</a:t>
            </a:r>
          </a:p>
          <a:p>
            <a:pPr marL="0" marR="0" indent="0" algn="l" defTabSz="584200" rtl="0" fontAlgn="auto" latinLnBrk="0" hangingPunct="0">
              <a:lnSpc>
                <a:spcPct val="15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mn-lt"/>
                <a:ea typeface="+mn-ea"/>
                <a:cs typeface="+mn-cs"/>
                <a:sym typeface="Helvetica Light"/>
              </a:rPr>
              <a:t>be expected to be successfully solved</a:t>
            </a:r>
          </a:p>
          <a:p>
            <a:pPr marL="0" marR="0" indent="0" algn="l" defTabSz="584200" rtl="0" fontAlgn="auto" latinLnBrk="0" hangingPunct="0">
              <a:lnSpc>
                <a:spcPct val="15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Light"/>
              </a:rPr>
              <a:t>呼吁</a:t>
            </a:r>
          </a:p>
          <a:p>
            <a:pPr marL="0" marR="0" indent="0" algn="l" defTabSz="584200" rtl="0" fontAlgn="auto" latinLnBrk="0" hangingPunct="0">
              <a:lnSpc>
                <a:spcPct val="150000"/>
              </a:lnSpc>
              <a:spcBef>
                <a:spcPts val="0"/>
              </a:spcBef>
              <a:spcAft>
                <a:spcPts val="0"/>
              </a:spcAft>
              <a:buClrTx/>
              <a:buSzTx/>
              <a:buFontTx/>
              <a:buNone/>
            </a:pPr>
            <a:r>
              <a:rPr kumimoji="0" lang="en-US" altLang="zh-CN" sz="3200" b="0" i="0" u="none" strike="noStrike" cap="none" spc="0" normalizeH="0" baseline="0">
                <a:ln>
                  <a:noFill/>
                </a:ln>
                <a:solidFill>
                  <a:srgbClr val="000000"/>
                </a:solidFill>
                <a:effectLst/>
                <a:uFillTx/>
                <a:latin typeface="+mn-lt"/>
                <a:ea typeface="+mn-ea"/>
                <a:cs typeface="+mn-cs"/>
                <a:sym typeface="Helvetica Light"/>
              </a:rPr>
              <a:t>It is high time+</a:t>
            </a:r>
            <a:r>
              <a:rPr kumimoji="0" lang="zh-CN" altLang="en-US" sz="3200" b="0" i="0" u="none" strike="noStrike" cap="none" spc="0" normalizeH="0" baseline="0">
                <a:ln>
                  <a:noFill/>
                </a:ln>
                <a:solidFill>
                  <a:srgbClr val="000000"/>
                </a:solidFill>
                <a:effectLst/>
                <a:uFillTx/>
                <a:latin typeface="+mn-lt"/>
                <a:ea typeface="+mn-ea"/>
                <a:cs typeface="+mn-cs"/>
                <a:sym typeface="Helvetica Light"/>
              </a:rPr>
              <a:t>措施</a:t>
            </a:r>
            <a:endParaRPr kumimoji="0" lang="en-US" altLang="zh-CN" sz="32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584200" rtl="0" fontAlgn="auto" latinLnBrk="0" hangingPunct="0">
              <a:lnSpc>
                <a:spcPct val="100000"/>
              </a:lnSpc>
              <a:spcBef>
                <a:spcPts val="0"/>
              </a:spcBef>
              <a:spcAft>
                <a:spcPts val="0"/>
              </a:spcAft>
              <a:buClrTx/>
              <a:buSzTx/>
              <a:buFontTx/>
              <a:buNone/>
            </a:pPr>
            <a:endParaRPr kumimoji="0" lang="en-US" altLang="zh-CN" sz="32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7" name="内容占位符 45058"/>
          <p:cNvSpPr>
            <a:spLocks noGrp="1"/>
          </p:cNvSpPr>
          <p:nvPr>
            <p:ph idx="1"/>
          </p:nvPr>
        </p:nvSpPr>
        <p:spPr>
          <a:xfrm>
            <a:off x="611505" y="1599883"/>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lnSpc>
                <a:spcPct val="90000"/>
              </a:lnSpc>
              <a:spcBef>
                <a:spcPct val="0"/>
              </a:spcBef>
              <a:buNone/>
            </a:pPr>
            <a:r>
              <a:rPr lang="en-US" altLang="zh-CN" sz="2800">
                <a:latin typeface="微软雅黑" panose="020B0503020204020204" charset="-122"/>
                <a:ea typeface="微软雅黑" panose="020B0503020204020204" charset="-122"/>
                <a:cs typeface="微软雅黑" panose="020B0503020204020204" charset="-122"/>
              </a:rPr>
              <a:t>Nowadays we are producing more and more rubbish. Why do you think this is happening? What can governments do to help reduce the amount of rubbish produced?</a:t>
            </a:r>
          </a:p>
        </p:txBody>
      </p:sp>
      <p:sp>
        <p:nvSpPr>
          <p:cNvPr id="45058"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505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506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内容占位符 45058"/>
          <p:cNvSpPr>
            <a:spLocks noGrp="1"/>
          </p:cNvSpPr>
          <p:nvPr>
            <p:ph idx="1"/>
          </p:nvPr>
        </p:nvSpPr>
        <p:spPr>
          <a:xfrm>
            <a:off x="1028700" y="1538288"/>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lnSpc>
                <a:spcPct val="90000"/>
              </a:lnSpc>
              <a:spcBef>
                <a:spcPct val="0"/>
              </a:spcBef>
              <a:buNone/>
            </a:pPr>
            <a:r>
              <a:rPr lang="en-US" altLang="zh-CN" sz="2800">
                <a:latin typeface="微软雅黑" panose="020B0503020204020204" charset="-122"/>
                <a:ea typeface="微软雅黑" panose="020B0503020204020204" charset="-122"/>
                <a:cs typeface="微软雅黑" panose="020B0503020204020204" charset="-122"/>
              </a:rPr>
              <a:t>Nowadays we are producing more and more rubbish. Why do you think this is happening? What can governments do to help reduce the amount of rubbish produced?</a:t>
            </a:r>
          </a:p>
          <a:p>
            <a:pPr marL="0" indent="0" algn="just">
              <a:lnSpc>
                <a:spcPct val="90000"/>
              </a:lnSpc>
              <a:spcBef>
                <a:spcPct val="0"/>
              </a:spcBef>
              <a:buFont typeface="Wingdings" panose="05000000000000000000" pitchFamily="2" charset="2"/>
              <a:buChar char="Ø"/>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reasons</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p>
          <a:p>
            <a:pPr lvl="1" algn="just">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消耗更大</a:t>
            </a:r>
          </a:p>
          <a:p>
            <a:pPr marL="0" indent="0" algn="just">
              <a:lnSpc>
                <a:spcPct val="90000"/>
              </a:lnSpc>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consume more</a:t>
            </a:r>
          </a:p>
          <a:p>
            <a:pPr lvl="1" algn="just">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乱扔</a:t>
            </a:r>
          </a:p>
          <a:p>
            <a:pPr marL="0" indent="0" algn="just">
              <a:lnSpc>
                <a:spcPct val="90000"/>
              </a:lnSpc>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throw away</a:t>
            </a:r>
          </a:p>
        </p:txBody>
      </p:sp>
      <p:sp>
        <p:nvSpPr>
          <p:cNvPr id="4608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608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608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4578">
                                            <p:txEl>
                                              <p:charRg st="177" end="18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charRg st="186" end="19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charRg st="191" end="20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charRg st="205" end="20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78">
                                            <p:txEl>
                                              <p:charRg st="208"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内容占位符 45058"/>
          <p:cNvSpPr>
            <a:spLocks noGrp="1"/>
          </p:cNvSpPr>
          <p:nvPr>
            <p:ph idx="1"/>
          </p:nvPr>
        </p:nvSpPr>
        <p:spPr>
          <a:xfrm>
            <a:off x="539750" y="1538288"/>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lnSpc>
                <a:spcPct val="90000"/>
              </a:lnSpc>
              <a:spcBef>
                <a:spcPct val="0"/>
              </a:spcBef>
              <a:buNone/>
            </a:pPr>
            <a:r>
              <a:rPr lang="en-US" altLang="zh-CN" sz="2800">
                <a:latin typeface="微软雅黑" panose="020B0503020204020204" charset="-122"/>
                <a:ea typeface="微软雅黑" panose="020B0503020204020204" charset="-122"/>
                <a:cs typeface="微软雅黑" panose="020B0503020204020204" charset="-122"/>
              </a:rPr>
              <a:t>Nowadays we are producing more and more rubbish. Why do you think this is happening? What can governments do to help reduce the amount of rubbish produced?</a:t>
            </a:r>
          </a:p>
          <a:p>
            <a:pPr marL="0" indent="0" algn="just">
              <a:lnSpc>
                <a:spcPct val="90000"/>
              </a:lnSpc>
              <a:spcBef>
                <a:spcPct val="0"/>
              </a:spcBef>
              <a:buFont typeface="Wingdings" panose="05000000000000000000" pitchFamily="2" charset="2"/>
              <a:buChar char="Ø"/>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solutions</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p>
          <a:p>
            <a:pPr lvl="1" algn="just">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增强意识</a:t>
            </a:r>
          </a:p>
          <a:p>
            <a:pPr marL="0" indent="0" algn="just">
              <a:lnSpc>
                <a:spcPct val="90000"/>
              </a:lnSpc>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raise the awareness </a:t>
            </a:r>
          </a:p>
          <a:p>
            <a:pPr lvl="1" algn="just">
              <a:lnSpc>
                <a:spcPct val="90000"/>
              </a:lnSpc>
              <a:spcBef>
                <a:spcPct val="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征税、回收、罚金</a:t>
            </a:r>
          </a:p>
          <a:p>
            <a:pPr marL="0" indent="0" algn="just">
              <a:lnSpc>
                <a:spcPct val="90000"/>
              </a:lnSpc>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impose the tax, recycle, fine</a:t>
            </a:r>
          </a:p>
        </p:txBody>
      </p:sp>
      <p:sp>
        <p:nvSpPr>
          <p:cNvPr id="4710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710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710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charRg st="188" end="19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charRg st="193" end="2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8">
                                            <p:txEl>
                                              <p:charRg st="215" end="22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8">
                                            <p:txEl>
                                              <p:charRg st="224" end="25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9" name="内容占位符 45058"/>
          <p:cNvSpPr>
            <a:spLocks noGrp="1"/>
          </p:cNvSpPr>
          <p:nvPr>
            <p:ph idx="1"/>
          </p:nvPr>
        </p:nvSpPr>
        <p:spPr>
          <a:xfrm>
            <a:off x="1028700" y="1538288"/>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nSpc>
                <a:spcPct val="90000"/>
              </a:lnSpc>
              <a:spcBef>
                <a:spcPct val="0"/>
              </a:spcBef>
              <a:buNone/>
            </a:pPr>
            <a:r>
              <a:rPr lang="en-US" altLang="zh-CN" sz="2800">
                <a:latin typeface="微软雅黑" panose="020B0503020204020204" charset="-122"/>
                <a:ea typeface="微软雅黑" panose="020B0503020204020204" charset="-122"/>
                <a:cs typeface="微软雅黑" panose="020B0503020204020204" charset="-122"/>
              </a:rPr>
              <a:t>I think</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 it is true that</a:t>
            </a:r>
            <a:r>
              <a:rPr lang="en-US" altLang="zh-CN" sz="2800">
                <a:latin typeface="微软雅黑" panose="020B0503020204020204" charset="-122"/>
                <a:ea typeface="微软雅黑" panose="020B0503020204020204" charset="-122"/>
                <a:cs typeface="微软雅黑" panose="020B0503020204020204" charset="-122"/>
              </a:rPr>
              <a:t> in almost every country today each household and family produces a large amount of waste every week. Most of this rubbish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comes from</a:t>
            </a:r>
            <a:r>
              <a:rPr lang="en-US" altLang="zh-CN" sz="2800">
                <a:latin typeface="微软雅黑" panose="020B0503020204020204" charset="-122"/>
                <a:ea typeface="微软雅黑" panose="020B0503020204020204" charset="-122"/>
                <a:cs typeface="微软雅黑" panose="020B0503020204020204" charset="-122"/>
              </a:rPr>
              <a:t> the packaging from the things we buy, such as processed food. But even if we buy fresh food without packaging, we</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 still</a:t>
            </a:r>
            <a:r>
              <a:rPr lang="en-US" altLang="zh-CN" sz="2800">
                <a:latin typeface="微软雅黑" panose="020B0503020204020204" charset="-122"/>
                <a:ea typeface="微软雅黑" panose="020B0503020204020204" charset="-122"/>
                <a:cs typeface="微软雅黑" panose="020B0503020204020204" charset="-122"/>
              </a:rPr>
              <a:t> produce rubbish from the plastic bags used everywhere to carry shopping home. (63 words)</a:t>
            </a:r>
          </a:p>
        </p:txBody>
      </p:sp>
      <p:sp>
        <p:nvSpPr>
          <p:cNvPr id="48130"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华文新魏" panose="02010800040101010101" pitchFamily="2" charset="-122"/>
                <a:ea typeface="华文新魏" panose="02010800040101010101" pitchFamily="2" charset="-122"/>
                <a:sym typeface="Arial" panose="020B0604020202090204" pitchFamily="34" charset="0"/>
              </a:rPr>
              <a:t>Task 2 </a:t>
            </a:r>
            <a:r>
              <a:rPr lang="zh-CN" altLang="en-US" sz="4000">
                <a:latin typeface="华文新魏" panose="02010800040101010101" pitchFamily="2" charset="-122"/>
                <a:ea typeface="华文新魏" panose="02010800040101010101" pitchFamily="2" charset="-122"/>
                <a:sym typeface="Arial" panose="020B0604020202090204" pitchFamily="34" charset="0"/>
              </a:rPr>
              <a:t>报告型文章</a:t>
            </a:r>
          </a:p>
        </p:txBody>
      </p:sp>
      <p:pic>
        <p:nvPicPr>
          <p:cNvPr id="4813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813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内容占位符 45058"/>
          <p:cNvSpPr>
            <a:spLocks noGrp="1"/>
          </p:cNvSpPr>
          <p:nvPr>
            <p:ph idx="1"/>
          </p:nvPr>
        </p:nvSpPr>
        <p:spPr>
          <a:xfrm>
            <a:off x="323850" y="1538288"/>
            <a:ext cx="8115300" cy="4341812"/>
          </a:xfrm>
        </p:spPr>
        <p:txBody>
          <a:bodyPr vert="horz" wrap="square" lIns="50800" tIns="50800" rIns="50800" bIns="50800" anchor="ctr" anchorCtr="0"/>
          <a:lstStyle/>
          <a:p>
            <a:pPr marL="0" indent="0" algn="just">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spcBef>
                <a:spcPct val="0"/>
              </a:spcBef>
              <a:buNone/>
            </a:pPr>
            <a:r>
              <a:rPr lang="en-US" altLang="zh-CN" sz="2800">
                <a:latin typeface="微软雅黑" panose="020B0503020204020204" charset="-122"/>
                <a:ea typeface="微软雅黑" panose="020B0503020204020204" charset="-122"/>
                <a:cs typeface="微软雅黑" panose="020B0503020204020204" charset="-122"/>
              </a:rPr>
              <a:t>The</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 reason</a:t>
            </a:r>
            <a:r>
              <a:rPr lang="en-US" altLang="zh-CN" sz="2800">
                <a:latin typeface="微软雅黑" panose="020B0503020204020204" charset="-122"/>
                <a:ea typeface="微软雅黑" panose="020B0503020204020204" charset="-122"/>
                <a:cs typeface="微软雅黑" panose="020B0503020204020204" charset="-122"/>
              </a:rPr>
              <a:t> why we have so much packaging is that we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consume so much more</a:t>
            </a:r>
            <a:r>
              <a:rPr lang="en-US" altLang="zh-CN" sz="2800">
                <a:latin typeface="微软雅黑" panose="020B0503020204020204" charset="-122"/>
                <a:ea typeface="微软雅黑" panose="020B0503020204020204" charset="-122"/>
                <a:cs typeface="微软雅黑" panose="020B0503020204020204" charset="-122"/>
              </a:rPr>
              <a:t> on a daily basis than families did in the past.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Convenience</a:t>
            </a:r>
            <a:r>
              <a:rPr lang="en-US" altLang="zh-CN" sz="2800">
                <a:latin typeface="微软雅黑" panose="020B0503020204020204" charset="-122"/>
                <a:ea typeface="微软雅黑" panose="020B0503020204020204" charset="-122"/>
                <a:cs typeface="微软雅黑" panose="020B0503020204020204" charset="-122"/>
              </a:rPr>
              <a:t> is </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also </a:t>
            </a:r>
            <a:r>
              <a:rPr lang="en-US" altLang="zh-CN" sz="2800">
                <a:latin typeface="微软雅黑" panose="020B0503020204020204" charset="-122"/>
                <a:ea typeface="微软雅黑" panose="020B0503020204020204" charset="-122"/>
                <a:cs typeface="微软雅黑" panose="020B0503020204020204" charset="-122"/>
              </a:rPr>
              <a:t>very important in modern life, </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so</a:t>
            </a:r>
            <a:r>
              <a:rPr lang="en-US" altLang="zh-CN" sz="2800">
                <a:latin typeface="微软雅黑" panose="020B0503020204020204" charset="-122"/>
                <a:ea typeface="微软雅黑" panose="020B0503020204020204" charset="-122"/>
                <a:cs typeface="微软雅黑" panose="020B0503020204020204" charset="-122"/>
              </a:rPr>
              <a:t> we buy packaged or canned food that can be transported from long distances and stored until we need it, first in the supermarket, and then at home. (60 words)</a:t>
            </a:r>
          </a:p>
        </p:txBody>
      </p:sp>
      <p:sp>
        <p:nvSpPr>
          <p:cNvPr id="49154"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4915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4915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内容占位符 45058"/>
          <p:cNvSpPr>
            <a:spLocks noGrp="1"/>
          </p:cNvSpPr>
          <p:nvPr>
            <p:ph idx="1"/>
          </p:nvPr>
        </p:nvSpPr>
        <p:spPr>
          <a:xfrm>
            <a:off x="1028700" y="1538288"/>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nSpc>
                <a:spcPct val="90000"/>
              </a:lnSpc>
              <a:spcBef>
                <a:spcPct val="0"/>
              </a:spcBef>
              <a:buNone/>
            </a:pPr>
            <a:r>
              <a:rPr lang="en-US" altLang="zh-CN" sz="2800">
                <a:solidFill>
                  <a:srgbClr val="FF0000"/>
                </a:solidFill>
                <a:latin typeface="微软雅黑" panose="020B0503020204020204" charset="-122"/>
                <a:ea typeface="微软雅黑" panose="020B0503020204020204" charset="-122"/>
                <a:cs typeface="微软雅黑" panose="020B0503020204020204" charset="-122"/>
              </a:rPr>
              <a:t>However</a:t>
            </a:r>
            <a:r>
              <a:rPr lang="en-US" altLang="zh-CN" sz="2800">
                <a:latin typeface="微软雅黑" panose="020B0503020204020204" charset="-122"/>
                <a:ea typeface="微软雅黑" panose="020B0503020204020204" charset="-122"/>
                <a:cs typeface="微软雅黑" panose="020B0503020204020204" charset="-122"/>
              </a:rPr>
              <a:t>, the amount of waste produced is </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also</a:t>
            </a:r>
            <a:r>
              <a:rPr lang="en-US" altLang="zh-CN" sz="2800">
                <a:latin typeface="微软雅黑" panose="020B0503020204020204" charset="-122"/>
                <a:ea typeface="微软雅黑" panose="020B0503020204020204" charset="-122"/>
                <a:cs typeface="微软雅黑" panose="020B0503020204020204" charset="-122"/>
              </a:rPr>
              <a:t> a result of our tendency to</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 use something once and throw it away</a:t>
            </a:r>
            <a:r>
              <a:rPr lang="en-US" altLang="zh-CN" sz="2800">
                <a:latin typeface="微软雅黑" panose="020B0503020204020204" charset="-122"/>
                <a:ea typeface="微软雅黑" panose="020B0503020204020204" charset="-122"/>
                <a:cs typeface="微软雅黑" panose="020B0503020204020204" charset="-122"/>
              </a:rPr>
              <a:t>. We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forget</a:t>
            </a:r>
            <a:r>
              <a:rPr lang="en-US" altLang="zh-CN" sz="2800">
                <a:latin typeface="微软雅黑" panose="020B0503020204020204" charset="-122"/>
                <a:ea typeface="微软雅黑" panose="020B0503020204020204" charset="-122"/>
                <a:cs typeface="微软雅黑" panose="020B0503020204020204" charset="-122"/>
              </a:rPr>
              <a:t> that even the cheapest plastic bag has used up valuable resources and energy to produce. We </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also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forget </a:t>
            </a:r>
            <a:r>
              <a:rPr lang="en-US" altLang="zh-CN" sz="2800">
                <a:latin typeface="微软雅黑" panose="020B0503020204020204" charset="-122"/>
                <a:ea typeface="微软雅黑" panose="020B0503020204020204" charset="-122"/>
                <a:cs typeface="微软雅黑" panose="020B0503020204020204" charset="-122"/>
              </a:rPr>
              <a:t>that it is a source of pollution and difficult to dispose of. (53 words)</a:t>
            </a:r>
          </a:p>
        </p:txBody>
      </p:sp>
      <p:sp>
        <p:nvSpPr>
          <p:cNvPr id="50178"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5017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018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1" name="内容占位符 45058"/>
          <p:cNvSpPr>
            <a:spLocks noGrp="1"/>
          </p:cNvSpPr>
          <p:nvPr>
            <p:ph idx="1"/>
          </p:nvPr>
        </p:nvSpPr>
        <p:spPr>
          <a:xfrm>
            <a:off x="1028700" y="1538288"/>
            <a:ext cx="8115300" cy="4341812"/>
          </a:xfrm>
        </p:spPr>
        <p:txBody>
          <a:bodyPr vert="horz" wrap="square" lIns="50800" tIns="50800" rIns="50800" bIns="50800" anchor="ctr" anchorCtr="0"/>
          <a:lstStyle/>
          <a:p>
            <a:pPr marL="0" indent="0" algn="just">
              <a:lnSpc>
                <a:spcPct val="90000"/>
              </a:lnSpc>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lnSpc>
                <a:spcPct val="90000"/>
              </a:lnSpc>
              <a:spcBef>
                <a:spcPct val="0"/>
              </a:spcBef>
              <a:buNone/>
            </a:pPr>
            <a:r>
              <a:rPr lang="en-US" altLang="zh-CN" sz="2800">
                <a:latin typeface="微软雅黑" panose="020B0503020204020204" charset="-122"/>
                <a:ea typeface="微软雅黑" panose="020B0503020204020204" charset="-122"/>
                <a:cs typeface="微软雅黑" panose="020B0503020204020204" charset="-122"/>
              </a:rPr>
              <a:t>I think, </a:t>
            </a:r>
            <a:r>
              <a:rPr lang="en-US" altLang="zh-CN" sz="2800">
                <a:solidFill>
                  <a:srgbClr val="FF0000"/>
                </a:solidFill>
                <a:latin typeface="微软雅黑" panose="020B0503020204020204" charset="-122"/>
                <a:ea typeface="微软雅黑" panose="020B0503020204020204" charset="-122"/>
                <a:cs typeface="微软雅黑" panose="020B0503020204020204" charset="-122"/>
              </a:rPr>
              <a:t>therefore</a:t>
            </a:r>
            <a:r>
              <a:rPr lang="en-US" altLang="zh-CN" sz="2800">
                <a:latin typeface="微软雅黑" panose="020B0503020204020204" charset="-122"/>
                <a:ea typeface="微软雅黑" panose="020B0503020204020204" charset="-122"/>
                <a:cs typeface="微软雅黑" panose="020B0503020204020204" charset="-122"/>
              </a:rPr>
              <a:t>, that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governments</a:t>
            </a:r>
            <a:r>
              <a:rPr lang="en-US" altLang="zh-CN" sz="2800">
                <a:latin typeface="微软雅黑" panose="020B0503020204020204" charset="-122"/>
                <a:ea typeface="微软雅黑" panose="020B0503020204020204" charset="-122"/>
                <a:cs typeface="微软雅黑" panose="020B0503020204020204" charset="-122"/>
              </a:rPr>
              <a:t> need to raise this awareness in the general public.</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 Children </a:t>
            </a:r>
            <a:r>
              <a:rPr lang="en-US" altLang="zh-CN" sz="2800">
                <a:latin typeface="微软雅黑" panose="020B0503020204020204" charset="-122"/>
                <a:ea typeface="微软雅黑" panose="020B0503020204020204" charset="-122"/>
                <a:cs typeface="微软雅黑" panose="020B0503020204020204" charset="-122"/>
              </a:rPr>
              <a:t>can be educated about environmental issues at school, but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adults</a:t>
            </a:r>
            <a:r>
              <a:rPr lang="en-US" altLang="zh-CN" sz="2800">
                <a:latin typeface="微软雅黑" panose="020B0503020204020204" charset="-122"/>
                <a:ea typeface="微软雅黑" panose="020B0503020204020204" charset="-122"/>
                <a:cs typeface="微软雅黑" panose="020B0503020204020204" charset="-122"/>
              </a:rPr>
              <a:t> need to take action.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Governments</a:t>
            </a:r>
            <a:r>
              <a:rPr lang="en-US" altLang="zh-CN" sz="2800">
                <a:latin typeface="微软雅黑" panose="020B0503020204020204" charset="-122"/>
                <a:ea typeface="微软雅黑" panose="020B0503020204020204" charset="-122"/>
                <a:cs typeface="微软雅黑" panose="020B0503020204020204" charset="-122"/>
              </a:rPr>
              <a:t> can encourage such action by putting taxes on packaging, such as plastic bags, by providing recycling services and by fining households and shops that do not attempt to recycle their waste. (65 words)</a:t>
            </a:r>
          </a:p>
        </p:txBody>
      </p:sp>
      <p:sp>
        <p:nvSpPr>
          <p:cNvPr id="51202"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5120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120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5" name="内容占位符 45058"/>
          <p:cNvSpPr>
            <a:spLocks noGrp="1"/>
          </p:cNvSpPr>
          <p:nvPr>
            <p:ph idx="1"/>
          </p:nvPr>
        </p:nvSpPr>
        <p:spPr>
          <a:xfrm>
            <a:off x="539750" y="1599883"/>
            <a:ext cx="8115300" cy="4341812"/>
          </a:xfrm>
        </p:spPr>
        <p:txBody>
          <a:bodyPr vert="horz" wrap="square" lIns="50800" tIns="50800" rIns="50800" bIns="50800" anchor="ctr" anchorCtr="0"/>
          <a:lstStyle/>
          <a:p>
            <a:pPr marL="0" indent="0" algn="just">
              <a:spcBef>
                <a:spcPct val="0"/>
              </a:spcBef>
              <a:buNone/>
            </a:pPr>
            <a:r>
              <a:rPr lang="zh-CN" altLang="en-US" sz="2800" b="1">
                <a:latin typeface="微软雅黑" panose="020B0503020204020204" charset="-122"/>
                <a:ea typeface="微软雅黑" panose="020B0503020204020204" charset="-122"/>
                <a:cs typeface="微软雅黑" panose="020B0503020204020204" charset="-122"/>
              </a:rPr>
              <a:t>范文分析</a:t>
            </a:r>
            <a:r>
              <a:rPr lang="en-US" altLang="zh-CN" sz="2800" b="1">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en-US" altLang="zh-CN" sz="2800">
                <a:latin typeface="微软雅黑" panose="020B0503020204020204" charset="-122"/>
                <a:ea typeface="微软雅黑" panose="020B0503020204020204" charset="-122"/>
                <a:cs typeface="微软雅黑" panose="020B0503020204020204" charset="-122"/>
              </a:rPr>
              <a:t>C5GB, P127</a:t>
            </a:r>
          </a:p>
          <a:p>
            <a:pPr marL="0" indent="0" algn="just">
              <a:spcBef>
                <a:spcPct val="0"/>
              </a:spcBef>
              <a:buNone/>
            </a:pPr>
            <a:r>
              <a:rPr lang="en-US" altLang="zh-CN" sz="2800">
                <a:latin typeface="微软雅黑" panose="020B0503020204020204" charset="-122"/>
                <a:ea typeface="微软雅黑" panose="020B0503020204020204" charset="-122"/>
                <a:cs typeface="微软雅黑" panose="020B0503020204020204" charset="-122"/>
              </a:rPr>
              <a:t>With the political will, </a:t>
            </a:r>
            <a:r>
              <a:rPr lang="en-US" altLang="zh-CN" sz="2800">
                <a:solidFill>
                  <a:srgbClr val="1D41D5"/>
                </a:solidFill>
                <a:latin typeface="微软雅黑" panose="020B0503020204020204" charset="-122"/>
                <a:ea typeface="微软雅黑" panose="020B0503020204020204" charset="-122"/>
                <a:cs typeface="微软雅黑" panose="020B0503020204020204" charset="-122"/>
              </a:rPr>
              <a:t>such measures could really reduce</a:t>
            </a:r>
            <a:r>
              <a:rPr lang="en-US" altLang="zh-CN" sz="2800">
                <a:latin typeface="微软雅黑" panose="020B0503020204020204" charset="-122"/>
                <a:ea typeface="微软雅黑" panose="020B0503020204020204" charset="-122"/>
                <a:cs typeface="微软雅黑" panose="020B0503020204020204" charset="-122"/>
              </a:rPr>
              <a:t> the amount of rubbish we produce. Certainly nobody wants to see our resources used up and our planet poisoned by waste. (30 words)</a:t>
            </a:r>
          </a:p>
        </p:txBody>
      </p:sp>
      <p:sp>
        <p:nvSpPr>
          <p:cNvPr id="52226" name="标题 26625"/>
          <p:cNvSpPr>
            <a:spLocks noGrp="1"/>
          </p:cNvSpPr>
          <p:nvPr/>
        </p:nvSpPr>
        <p:spPr>
          <a:xfrm>
            <a:off x="381000" y="457200"/>
            <a:ext cx="8305800" cy="1143000"/>
          </a:xfrm>
          <a:prstGeom prst="rect">
            <a:avLst/>
          </a:prstGeom>
          <a:noFill/>
          <a:ln w="9525">
            <a:noFill/>
          </a:ln>
        </p:spPr>
        <p:txBody>
          <a:bodyPr anchor="ctr" anchorCtr="0"/>
          <a:lstStyle/>
          <a:p>
            <a:pPr marL="342900" indent="-342900" latinLnBrk="1"/>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pic>
        <p:nvPicPr>
          <p:cNvPr id="5222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222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26625"/>
          <p:cNvSpPr>
            <a:spLocks noGrp="1"/>
          </p:cNvSpPr>
          <p:nvPr>
            <p:ph type="title"/>
          </p:nvPr>
        </p:nvSpPr>
        <p:spPr>
          <a:xfrm>
            <a:off x="395288" y="469900"/>
            <a:ext cx="8305800" cy="1143000"/>
          </a:xfrm>
        </p:spPr>
        <p:txBody>
          <a:bodyPr vert="horz" wrap="square" lIns="50800" tIns="50800" rIns="50800" bIns="50800" anchor="ctr" anchorCtr="0"/>
          <a:lstStyle/>
          <a:p>
            <a:pPr marL="342900" indent="-342900"/>
            <a:r>
              <a:rPr lang="en-US" altLang="zh-CN" sz="4000">
                <a:latin typeface="黑体" panose="02010609060101010101" charset="-122"/>
                <a:ea typeface="黑体" panose="02010609060101010101" charset="-122"/>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
        <p:nvSpPr>
          <p:cNvPr id="9219" name="内容占位符 26626"/>
          <p:cNvSpPr>
            <a:spLocks noGrp="1"/>
          </p:cNvSpPr>
          <p:nvPr>
            <p:ph idx="1"/>
          </p:nvPr>
        </p:nvSpPr>
        <p:spPr>
          <a:xfrm>
            <a:off x="381000" y="1612900"/>
            <a:ext cx="8305800" cy="4114800"/>
          </a:xfrm>
        </p:spPr>
        <p:txBody>
          <a:bodyPr vert="horz" wrap="square" lIns="50800" tIns="50800" rIns="50800" bIns="50800" anchor="ctr" anchorCtr="0"/>
          <a:lstStyle/>
          <a:p>
            <a:pPr marL="0" indent="0" algn="just">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后果</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解决</a:t>
            </a:r>
          </a:p>
          <a:p>
            <a:pPr marL="0" indent="0" algn="just">
              <a:spcBef>
                <a:spcPct val="0"/>
              </a:spcBef>
              <a:buFont typeface="Wingdings" panose="05000000000000000000" pitchFamily="2" charset="2"/>
              <a:buChar char="Ø"/>
            </a:pPr>
            <a:r>
              <a:rPr lang="en-US" altLang="zh-CN" sz="2800">
                <a:latin typeface="Arial" panose="020B0604020202090204" pitchFamily="34" charset="0"/>
                <a:cs typeface="Arial" panose="020B0604020202090204" pitchFamily="34" charset="0"/>
                <a:sym typeface="Arial" panose="020B0604020202090204" pitchFamily="34" charset="0"/>
              </a:rPr>
              <a:t>What are the consequences of this? How to solve it?</a:t>
            </a:r>
          </a:p>
          <a:p>
            <a:pPr marL="0" indent="0" algn="just">
              <a:spcBef>
                <a:spcPct val="0"/>
              </a:spcBef>
              <a:buFont typeface="Wingdings" panose="05000000000000000000" pitchFamily="2" charset="2"/>
              <a:buChar char="Ø"/>
            </a:pPr>
            <a:endParaRPr lang="en-US" altLang="zh-CN" sz="2400">
              <a:latin typeface="Arial" panose="020B0604020202090204" pitchFamily="34" charset="0"/>
              <a:cs typeface="Arial" panose="020B0604020202090204" pitchFamily="34" charset="0"/>
              <a:sym typeface="Arial" panose="020B0604020202090204" pitchFamily="34" charset="0"/>
            </a:endParaRPr>
          </a:p>
          <a:p>
            <a:pPr marL="0" indent="0" algn="just">
              <a:spcBef>
                <a:spcPct val="0"/>
              </a:spcBef>
              <a:buFont typeface="Wingdings" panose="05000000000000000000" pitchFamily="2" charset="2"/>
              <a:buNone/>
            </a:pPr>
            <a:r>
              <a:rPr lang="en-US" altLang="zh-CN" sz="2800">
                <a:latin typeface="Arial" panose="020B0604020202090204" pitchFamily="34" charset="0"/>
                <a:cs typeface="Arial" panose="020B0604020202090204" pitchFamily="34" charset="0"/>
                <a:sym typeface="Arial" panose="020B0604020202090204" pitchFamily="34" charset="0"/>
              </a:rPr>
              <a:t>A rise in the standard of living in a country seems to only benefit cities than rural areas. </a:t>
            </a:r>
            <a:r>
              <a:rPr lang="en-US" altLang="zh-CN" sz="2800">
                <a:solidFill>
                  <a:srgbClr val="00B050"/>
                </a:solidFill>
                <a:latin typeface="Arial" panose="020B0604020202090204" pitchFamily="34" charset="0"/>
                <a:cs typeface="Arial" panose="020B0604020202090204" pitchFamily="34" charset="0"/>
                <a:sym typeface="Arial" panose="020B0604020202090204" pitchFamily="34" charset="0"/>
              </a:rPr>
              <a:t>What problems</a:t>
            </a:r>
            <a:r>
              <a:rPr lang="en-US" altLang="zh-CN" sz="2800">
                <a:latin typeface="Arial" panose="020B0604020202090204" pitchFamily="34" charset="0"/>
                <a:cs typeface="Arial" panose="020B0604020202090204" pitchFamily="34" charset="0"/>
                <a:sym typeface="Arial" panose="020B0604020202090204" pitchFamily="34" charset="0"/>
              </a:rPr>
              <a:t> might this difference cause? </a:t>
            </a:r>
            <a:r>
              <a:rPr lang="en-US" altLang="zh-CN" sz="2800">
                <a:solidFill>
                  <a:srgbClr val="00B050"/>
                </a:solidFill>
                <a:latin typeface="Arial" panose="020B0604020202090204" pitchFamily="34" charset="0"/>
                <a:cs typeface="Arial" panose="020B0604020202090204" pitchFamily="34" charset="0"/>
                <a:sym typeface="Arial" panose="020B0604020202090204" pitchFamily="34" charset="0"/>
              </a:rPr>
              <a:t>How</a:t>
            </a:r>
            <a:r>
              <a:rPr lang="en-US" altLang="zh-CN" sz="2800">
                <a:latin typeface="Arial" panose="020B0604020202090204" pitchFamily="34" charset="0"/>
                <a:cs typeface="Arial" panose="020B0604020202090204" pitchFamily="34" charset="0"/>
                <a:sym typeface="Arial" panose="020B0604020202090204" pitchFamily="34" charset="0"/>
              </a:rPr>
              <a:t> might the problems be reduced? (20171209)</a:t>
            </a:r>
          </a:p>
          <a:p>
            <a:pPr marL="0" indent="0" algn="just">
              <a:spcBef>
                <a:spcPct val="0"/>
              </a:spcBef>
              <a:buFont typeface="Wingdings" panose="05000000000000000000" pitchFamily="2" charset="2"/>
              <a:buNone/>
            </a:pPr>
            <a:endParaRPr lang="en-US" altLang="zh-CN" sz="2800">
              <a:latin typeface="Times New Roman" panose="02020503050405090304" pitchFamily="2" charset="0"/>
              <a:ea typeface="华文新魏" panose="02010800040101010101" pitchFamily="2" charset="-122"/>
              <a:sym typeface="Arial" panose="020B0604020202090204" pitchFamily="34" charset="0"/>
            </a:endParaRPr>
          </a:p>
        </p:txBody>
      </p:sp>
      <p:pic>
        <p:nvPicPr>
          <p:cNvPr id="512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12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charRg st="59" end="23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报告型文章</a:t>
            </a:r>
          </a:p>
        </p:txBody>
      </p:sp>
      <p:sp>
        <p:nvSpPr>
          <p:cNvPr id="60418" name="内容占位符 26626"/>
          <p:cNvSpPr>
            <a:spLocks noGrp="1" noChangeArrowheads="1"/>
          </p:cNvSpPr>
          <p:nvPr>
            <p:ph idx="1"/>
          </p:nvPr>
        </p:nvSpPr>
        <p:spPr>
          <a:xfrm>
            <a:off x="0" y="1676400"/>
            <a:ext cx="8305800" cy="4114800"/>
          </a:xfrm>
        </p:spPr>
        <p:txBody>
          <a:bodyPr lIns="50800" tIns="50800" rIns="50800" bIns="50800" anchor="ctr">
            <a:normAutofit/>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53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Practice</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Children find it difficult to concentrate on or pay attention to their study in school. What are the reasons? How can we solve this problem?(</a:t>
            </a:r>
            <a:r>
              <a:rPr lang="en-US" altLang="zh-CN" sz="2800" noProof="0">
                <a:effectLst/>
                <a:uLnTx/>
                <a:latin typeface="微软雅黑" panose="020B0503020204020204" charset="-122"/>
                <a:ea typeface="微软雅黑" panose="020B0503020204020204" charset="-122"/>
                <a:sym typeface="Arial" panose="020B0604020202090204" pitchFamily="34" charset="0"/>
              </a:rPr>
              <a:t>20170429</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mn-cs"/>
                <a:sym typeface="Arial" panose="020B0604020202090204" pitchFamily="34" charset="0"/>
              </a:rPr>
              <a:t>)</a:t>
            </a:r>
          </a:p>
        </p:txBody>
      </p:sp>
      <p:pic>
        <p:nvPicPr>
          <p:cNvPr id="5325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325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rgbClr val="FF0000"/>
                </a:solidFill>
                <a:latin typeface="微软雅黑" charset="0"/>
                <a:ea typeface="微软雅黑" charset="0"/>
                <a:sym typeface="+mn-ea"/>
              </a:rPr>
              <a:t>6.</a:t>
            </a:r>
            <a:r>
              <a:rPr lang="zh-CN" altLang="en-US" sz="2100" b="1">
                <a:solidFill>
                  <a:srgbClr val="FF0000"/>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9219" name="内容占位符 26626"/>
          <p:cNvSpPr>
            <a:spLocks noGrp="1" noChangeArrowheads="1"/>
          </p:cNvSpPr>
          <p:nvPr>
            <p:ph idx="1"/>
          </p:nvPr>
        </p:nvSpPr>
        <p:spPr>
          <a:xfrm>
            <a:off x="0" y="1676400"/>
            <a:ext cx="9042400" cy="4114800"/>
          </a:xfrm>
        </p:spPr>
        <p:txBody>
          <a:bodyPr lIns="50800" tIns="50800" rIns="50800" bIns="50800" anchor="ctr"/>
          <a:lstStyle/>
          <a:p>
            <a:pPr marL="0" indent="0">
              <a:spcBef>
                <a:spcPct val="0"/>
              </a:spcBef>
              <a:buFont typeface="Wingdings" panose="05000000000000000000" pitchFamily="2" charset="2"/>
              <a:buNone/>
            </a:pPr>
            <a:r>
              <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r>
              <a:rPr lang="zh-CN" altLang="zh-CN" b="1">
                <a:latin typeface="微软雅黑" panose="020B0503020204020204" charset="-122"/>
                <a:ea typeface="微软雅黑" panose="020B0503020204020204" charset="-122"/>
                <a:cs typeface="微软雅黑" panose="020B0503020204020204" charset="-122"/>
                <a:sym typeface="Arial" panose="020B0604020202090204" pitchFamily="34" charset="0"/>
              </a:rPr>
              <a:t>提问方式</a:t>
            </a:r>
            <a:endPar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spcBef>
                <a:spcPct val="0"/>
              </a:spcBef>
              <a:buFont typeface="Wingdings" panose="05000000000000000000" pitchFamily="2" charset="2"/>
              <a:buChar char="Ø"/>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原因</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利弊</a:t>
            </a:r>
          </a:p>
          <a:p>
            <a:pPr marL="0" indent="0">
              <a:spcBef>
                <a:spcPct val="0"/>
              </a:spcBef>
              <a:buFont typeface="Wingdings" panose="05000000000000000000" pitchFamily="2" charset="2"/>
              <a:buChar char="Ø"/>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What are the causes of this? Advantages or disadvantages?</a:t>
            </a:r>
          </a:p>
          <a:p>
            <a:pPr marL="0" indent="0">
              <a:spcBef>
                <a:spcPct val="0"/>
              </a:spcBef>
              <a:buFont typeface="Wingdings" panose="05000000000000000000" pitchFamily="2" charset="2"/>
              <a:buChar char="Ø"/>
            </a:pPr>
            <a:endParaRPr lang="zh-CN" altLang="en-US">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In many countries, young people are leaving their homes from rural areas to study or work in cities.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Why</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is this the case? Do the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advantages</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of this trend outweigh its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disadvantages</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?(20190425 )</a:t>
            </a:r>
          </a:p>
        </p:txBody>
      </p:sp>
      <p:pic>
        <p:nvPicPr>
          <p:cNvPr id="54275"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4276"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charRg st="75" end="26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9219" name="内容占位符 26626"/>
          <p:cNvSpPr>
            <a:spLocks noGrp="1" noChangeArrowheads="1"/>
          </p:cNvSpPr>
          <p:nvPr>
            <p:ph idx="1"/>
          </p:nvPr>
        </p:nvSpPr>
        <p:spPr>
          <a:xfrm>
            <a:off x="0" y="1676400"/>
            <a:ext cx="9088755" cy="4114800"/>
          </a:xfrm>
        </p:spPr>
        <p:txBody>
          <a:bodyPr lIns="50800" tIns="50800" rIns="50800" bIns="50800" anchor="ctr"/>
          <a:lstStyle/>
          <a:p>
            <a:pPr marL="0" indent="0" algn="l">
              <a:spcBef>
                <a:spcPct val="0"/>
              </a:spcBef>
              <a:buFont typeface="Wingdings" panose="05000000000000000000" pitchFamily="2" charset="2"/>
              <a:buNone/>
            </a:pPr>
            <a:r>
              <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r>
              <a:rPr lang="zh-CN" altLang="zh-CN" b="1">
                <a:latin typeface="微软雅黑" panose="020B0503020204020204" charset="-122"/>
                <a:ea typeface="微软雅黑" panose="020B0503020204020204" charset="-122"/>
                <a:cs typeface="微软雅黑" panose="020B0503020204020204" charset="-122"/>
                <a:sym typeface="Arial" panose="020B0604020202090204" pitchFamily="34" charset="0"/>
              </a:rPr>
              <a:t>提问方式</a:t>
            </a:r>
            <a:endPar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gn="l">
              <a:spcBef>
                <a:spcPct val="0"/>
              </a:spcBef>
              <a:buFont typeface="Wingdings" panose="05000000000000000000" pitchFamily="2" charset="2"/>
              <a:buChar char="Ø"/>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支持反对</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解决</a:t>
            </a:r>
          </a:p>
          <a:p>
            <a:pPr marL="0" indent="0" algn="l">
              <a:spcBef>
                <a:spcPct val="0"/>
              </a:spcBef>
              <a:buFont typeface="Wingdings" panose="05000000000000000000" pitchFamily="2" charset="2"/>
              <a:buChar char="Ø"/>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Agree or disagree? What are the solutions?</a:t>
            </a:r>
          </a:p>
          <a:p>
            <a:pPr marL="0" indent="0" algn="l">
              <a:spcBef>
                <a:spcPct val="0"/>
              </a:spcBef>
              <a:buFont typeface="Wingdings" panose="05000000000000000000" pitchFamily="2" charset="2"/>
              <a:buChar char="Ø"/>
            </a:pPr>
            <a:endParaRPr lang="zh-CN" altLang="en-US">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gn="l">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Increasing the price of petrol is the best way to solve growing traffic and pollution problems.To what extent do you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agree or disagree</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What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other measures</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do you think might be effective?</a:t>
            </a:r>
          </a:p>
        </p:txBody>
      </p:sp>
      <p:pic>
        <p:nvPicPr>
          <p:cNvPr id="5529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530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charRg st="62"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9219" name="内容占位符 26626"/>
          <p:cNvSpPr>
            <a:spLocks noGrp="1" noChangeArrowheads="1"/>
          </p:cNvSpPr>
          <p:nvPr>
            <p:ph idx="1"/>
          </p:nvPr>
        </p:nvSpPr>
        <p:spPr>
          <a:xfrm>
            <a:off x="0" y="1676400"/>
            <a:ext cx="8305800" cy="4114800"/>
          </a:xfrm>
        </p:spPr>
        <p:txBody>
          <a:bodyPr lIns="50800" tIns="50800" rIns="50800" bIns="50800" anchor="ctr"/>
          <a:lstStyle/>
          <a:p>
            <a:pPr marL="0" indent="0">
              <a:spcBef>
                <a:spcPct val="0"/>
              </a:spcBef>
              <a:buFont typeface="Wingdings" panose="05000000000000000000" pitchFamily="2" charset="2"/>
              <a:buNone/>
            </a:pPr>
            <a:r>
              <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r>
              <a:rPr lang="zh-CN" altLang="zh-CN" b="1">
                <a:latin typeface="微软雅黑" panose="020B0503020204020204" charset="-122"/>
                <a:ea typeface="微软雅黑" panose="020B0503020204020204" charset="-122"/>
                <a:cs typeface="微软雅黑" panose="020B0503020204020204" charset="-122"/>
                <a:sym typeface="Arial" panose="020B0604020202090204" pitchFamily="34" charset="0"/>
              </a:rPr>
              <a:t>提问方式</a:t>
            </a:r>
            <a:endParaRPr lang="zh-CN" altLang="en-US"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spcBef>
                <a:spcPct val="0"/>
              </a:spcBef>
              <a:buFont typeface="Wingdings" panose="05000000000000000000" pitchFamily="2" charset="2"/>
              <a:buChar char="Ø"/>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How important+</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利弊</a:t>
            </a:r>
          </a:p>
          <a:p>
            <a:pPr marL="0" indent="0">
              <a:spcBef>
                <a:spcPct val="0"/>
              </a:spcBef>
              <a:buFont typeface="Wingdings" panose="05000000000000000000" pitchFamily="2" charset="2"/>
              <a:buChar char="Ø"/>
            </a:pPr>
            <a:endParaRPr lang="zh-CN" altLang="en-US">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spcBef>
                <a:spcPct val="0"/>
              </a:spcBef>
              <a:buFont typeface="Wingdings" panose="05000000000000000000" pitchFamily="2" charset="2"/>
              <a:buNone/>
            </a:pP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In modern society, ambition is more and more important.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How important</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is ambition for being successful in life? Is it a </a:t>
            </a:r>
            <a:r>
              <a:rPr lang="en-US" altLang="zh-CN" sz="2800">
                <a:solidFill>
                  <a:srgbClr val="00B050"/>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positive or negative</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characteristic?(20170211)</a:t>
            </a:r>
          </a:p>
        </p:txBody>
      </p:sp>
      <p:pic>
        <p:nvPicPr>
          <p:cNvPr id="5632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632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10" end="1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charRg st="18" end="18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2.</a:t>
            </a:r>
            <a:r>
              <a:rPr lang="zh-CN" sz="2100" b="1" dirty="0">
                <a:solidFill>
                  <a:schemeClr val="tx1"/>
                </a:solidFill>
                <a:latin typeface="微软雅黑" charset="0"/>
                <a:ea typeface="微软雅黑" charset="0"/>
                <a:sym typeface="+mn-ea"/>
              </a:rPr>
              <a:t>报告类</a:t>
            </a:r>
            <a:r>
              <a:rPr lang="zh-CN" altLang="en-US" sz="2100" b="1" dirty="0">
                <a:solidFill>
                  <a:schemeClr val="tx1"/>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rgbClr val="FF0000"/>
                </a:solidFill>
                <a:latin typeface="微软雅黑" charset="0"/>
                <a:ea typeface="微软雅黑" charset="0"/>
                <a:sym typeface="+mn-ea"/>
              </a:rPr>
              <a:t>7.</a:t>
            </a:r>
            <a:r>
              <a:rPr lang="zh-CN" altLang="en-US" sz="2100" b="1">
                <a:solidFill>
                  <a:srgbClr val="FF0000"/>
                </a:solidFill>
                <a:latin typeface="微软雅黑" charset="0"/>
                <a:ea typeface="微软雅黑" charset="0"/>
                <a:sym typeface="+mn-ea"/>
              </a:rPr>
              <a:t>综合类：文章结构</a:t>
            </a:r>
            <a:r>
              <a:rPr lang="en-US" altLang="zh-CN" sz="2100" b="1">
                <a:solidFill>
                  <a:srgbClr val="FF0000"/>
                </a:solidFill>
                <a:latin typeface="微软雅黑" charset="0"/>
                <a:ea typeface="微软雅黑" charset="0"/>
                <a:sym typeface="+mn-ea"/>
              </a:rPr>
              <a:t>+</a:t>
            </a:r>
            <a:r>
              <a:rPr lang="zh-CN" altLang="en-US" sz="2100" b="1">
                <a:solidFill>
                  <a:srgbClr val="FF0000"/>
                </a:solidFill>
                <a:latin typeface="微软雅黑" charset="0"/>
                <a:ea typeface="微软雅黑" charset="0"/>
                <a:sym typeface="+mn-ea"/>
              </a:rPr>
              <a:t>范文分析</a:t>
            </a:r>
            <a:endParaRPr sz="2100" b="1">
              <a:solidFill>
                <a:srgbClr val="FF0000"/>
              </a:solidFill>
              <a:latin typeface="微软雅黑" charset="0"/>
              <a:ea typeface="微软雅黑" charset="0"/>
              <a:sym typeface="+mn-ea"/>
            </a:endParaRPr>
          </a:p>
          <a:p>
            <a:endParaRPr lang="zh-CN" altLang="en-US" sz="2100" b="1" dirty="0">
              <a:solidFill>
                <a:srgbClr val="FF0000"/>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9219" name="内容占位符 26626"/>
          <p:cNvSpPr>
            <a:spLocks noGrp="1" noChangeArrowheads="1"/>
          </p:cNvSpPr>
          <p:nvPr>
            <p:ph idx="1"/>
          </p:nvPr>
        </p:nvSpPr>
        <p:spPr>
          <a:xfrm>
            <a:off x="0" y="1676400"/>
            <a:ext cx="8305800" cy="4114800"/>
          </a:xfrm>
        </p:spPr>
        <p:txBody>
          <a:bodyPr lIns="50800" tIns="50800" rIns="50800" bIns="50800" anchor="ctr"/>
          <a:lstStyle/>
          <a:p>
            <a:pPr marL="0" indent="0">
              <a:lnSpc>
                <a:spcPct val="80000"/>
              </a:lnSpc>
              <a:spcBef>
                <a:spcPct val="0"/>
              </a:spcBef>
              <a:buFont typeface="Wingdings" panose="05000000000000000000" pitchFamily="2" charset="2"/>
              <a:buNone/>
            </a:pPr>
            <a:r>
              <a:rPr lang="zh-CN" altLang="en-US" sz="2400" b="1">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综合型文章结构</a:t>
            </a:r>
          </a:p>
          <a:p>
            <a:pPr marL="0" indent="0">
              <a:lnSpc>
                <a:spcPct val="80000"/>
              </a:lnSpc>
              <a:spcBef>
                <a:spcPct val="0"/>
              </a:spcBef>
              <a:buFont typeface="Wingdings" panose="05000000000000000000" pitchFamily="2" charset="2"/>
              <a:buNone/>
            </a:pPr>
            <a:endParaRPr lang="zh-CN" altLang="en-US" sz="1800" b="1">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nSpc>
                <a:spcPct val="80000"/>
              </a:lnSpc>
              <a:spcBef>
                <a:spcPct val="0"/>
              </a:spcBef>
              <a:buFont typeface="Wingdings" panose="05000000000000000000" pitchFamily="2" charset="2"/>
              <a:buChar char="Ø"/>
            </a:pP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基本思路：不同问题分开回答</a:t>
            </a:r>
          </a:p>
          <a:p>
            <a:pPr marL="0" indent="0">
              <a:lnSpc>
                <a:spcPct val="80000"/>
              </a:lnSpc>
              <a:spcBef>
                <a:spcPct val="0"/>
              </a:spcBef>
              <a:buFont typeface="Wingdings" panose="05000000000000000000" pitchFamily="2" charset="2"/>
              <a:buChar char="Ø"/>
            </a:pPr>
            <a:endPar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nSpc>
                <a:spcPct val="80000"/>
              </a:lnSpc>
              <a:buFont typeface="Wingdings" panose="05000000000000000000" pitchFamily="2" charset="2"/>
              <a:buChar char="Ø"/>
            </a:pP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首段</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介绍话题背景</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回应问题（概括）</a:t>
            </a:r>
          </a:p>
          <a:p>
            <a:pPr marL="0" indent="0">
              <a:lnSpc>
                <a:spcPct val="80000"/>
              </a:lnSpc>
              <a:buFont typeface="Wingdings" panose="05000000000000000000" pitchFamily="2" charset="2"/>
              <a:buChar char="Ø"/>
            </a:pP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1</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：回应问题</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1</a:t>
            </a:r>
            <a:endPar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nSpc>
                <a:spcPct val="80000"/>
              </a:lnSpc>
              <a:buFont typeface="Wingdings" panose="05000000000000000000" pitchFamily="2" charset="2"/>
              <a:buChar char="Ø"/>
            </a:pP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2</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：回应问题</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2</a:t>
            </a:r>
            <a:endPar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indent="0">
              <a:lnSpc>
                <a:spcPct val="80000"/>
              </a:lnSpc>
              <a:buFont typeface="Wingdings" panose="05000000000000000000" pitchFamily="2" charset="2"/>
              <a:buChar char="Ø"/>
            </a:pP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结尾</a:t>
            </a: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再次回应问题（不能与首段重复表达）</a:t>
            </a:r>
          </a:p>
          <a:p>
            <a:pPr marL="0" indent="0">
              <a:lnSpc>
                <a:spcPct val="80000"/>
              </a:lnSpc>
              <a:buFont typeface="Wingdings" panose="05000000000000000000" pitchFamily="2" charset="2"/>
              <a:buNone/>
            </a:pPr>
            <a:r>
              <a:rPr lang="en-US" altLang="zh-CN" sz="2000">
                <a:latin typeface="微软雅黑" panose="020B0503020204020204" charset="-122"/>
                <a:ea typeface="微软雅黑" panose="020B0503020204020204" charset="-122"/>
                <a:cs typeface="微软雅黑" panose="020B0503020204020204" charset="-122"/>
                <a:sym typeface="Arial" panose="020B0604020202090204" pitchFamily="34" charset="0"/>
              </a:rPr>
              <a:t>Note: </a:t>
            </a:r>
            <a:r>
              <a:rPr lang="zh-CN" altLang="en-US" sz="2000">
                <a:latin typeface="微软雅黑" panose="020B0503020204020204" charset="-122"/>
                <a:ea typeface="微软雅黑" panose="020B0503020204020204" charset="-122"/>
                <a:cs typeface="微软雅黑" panose="020B0503020204020204" charset="-122"/>
                <a:sym typeface="Arial" panose="020B0604020202090204" pitchFamily="34" charset="0"/>
              </a:rPr>
              <a:t>主体段内容根据提问来调整</a:t>
            </a:r>
          </a:p>
        </p:txBody>
      </p:sp>
      <p:pic>
        <p:nvPicPr>
          <p:cNvPr id="5734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734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charRg st="8" end="2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charRg st="23" end="2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9">
                                            <p:txEl>
                                              <p:charRg st="26" end="3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9">
                                            <p:txEl>
                                              <p:charRg st="36" end="4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219">
                                            <p:txEl>
                                              <p:charRg st="46" end="4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219">
                                            <p:txEl>
                                              <p:charRg st="49" end="6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65538" name="内容占位符 26626"/>
          <p:cNvSpPr>
            <a:spLocks noGrp="1" noChangeArrowheads="1"/>
          </p:cNvSpPr>
          <p:nvPr>
            <p:ph idx="1"/>
          </p:nvPr>
        </p:nvSpPr>
        <p:spPr>
          <a:xfrm>
            <a:off x="0" y="1676400"/>
            <a:ext cx="8305800" cy="4114800"/>
          </a:xfrm>
        </p:spPr>
        <p:txBody>
          <a:bodyPr lIns="50800" tIns="50800" rIns="50800" bIns="50800" anchor="ctr">
            <a:normAutofit/>
          </a:bodyPr>
          <a:lstStyle/>
          <a:p>
            <a:pPr marL="0" marR="0" lvl="0" indent="0" algn="l"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 </a:t>
            </a:r>
          </a:p>
          <a:p>
            <a:pPr marL="0" marR="0" lvl="0" indent="0" algn="l"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Increasing the price of petrol is the best way to solve growing traffic and pollution problems.</a:t>
            </a:r>
          </a:p>
          <a:p>
            <a:pPr marL="0" marR="0" lvl="0" indent="0" algn="l"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To what extent do you agree or disagree?</a:t>
            </a:r>
          </a:p>
          <a:p>
            <a:pPr marL="0" marR="0" lvl="0" indent="0" algn="l" defTabSz="410845" rtl="0" eaLnBrk="1" fontAlgn="auto" latinLnBrk="0" hangingPunct="1">
              <a:lnSpc>
                <a:spcPct val="150000"/>
              </a:lnSpc>
              <a:spcBef>
                <a:spcPct val="0"/>
              </a:spcBef>
              <a:spcAft>
                <a:spcPts val="0"/>
              </a:spcAft>
              <a:buClrTx/>
              <a:buSzPct val="75000"/>
              <a:buFont typeface="Wingdings" panose="05000000000000000000" pitchFamily="2" charset="2"/>
              <a:buNone/>
              <a:defRPr/>
            </a:pPr>
            <a:r>
              <a:rPr kumimoji="0" lang="en-US" altLang="zh-CN" sz="24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What other measures do you think might be effective?</a:t>
            </a:r>
          </a:p>
        </p:txBody>
      </p:sp>
      <p:pic>
        <p:nvPicPr>
          <p:cNvPr id="5837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837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66562" name="内容占位符 26626"/>
          <p:cNvSpPr>
            <a:spLocks noGrp="1" noChangeArrowheads="1"/>
          </p:cNvSpPr>
          <p:nvPr>
            <p:ph idx="1"/>
          </p:nvPr>
        </p:nvSpPr>
        <p:spPr>
          <a:xfrm>
            <a:off x="0" y="1676400"/>
            <a:ext cx="8305800" cy="4114800"/>
          </a:xfrm>
        </p:spPr>
        <p:txBody>
          <a:bodyPr lIns="50800" tIns="50800" rIns="50800" bIns="50800" anchor="ctr">
            <a:normAutofit/>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 </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首段</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There is no doubt that</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traffic and pollution from vehicles have become huge problems, both in cities and on motorways everywhere. </a:t>
            </a:r>
            <a:r>
              <a:rPr kumimoji="0" lang="en-US" altLang="zh-CN" sz="2800" b="0" i="0"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Solving these problems is likely to need more than a simple rise in the price of petrol.</a:t>
            </a:r>
          </a:p>
        </p:txBody>
      </p:sp>
      <p:pic>
        <p:nvPicPr>
          <p:cNvPr id="59395" name="图片 2"/>
          <p:cNvPicPr>
            <a:picLocks noChangeAspect="1"/>
          </p:cNvPicPr>
          <p:nvPr/>
        </p:nvPicPr>
        <p:blipFill>
          <a:blip r:embed="rId4">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59396" name="图片 9"/>
          <p:cNvPicPr>
            <a:picLocks noChangeAspect="1"/>
          </p:cNvPicPr>
          <p:nvPr/>
        </p:nvPicPr>
        <p:blipFill>
          <a:blip r:embed="rId5"/>
          <a:srcRect t="-2380"/>
          <a:stretch>
            <a:fillRect/>
          </a:stretch>
        </p:blipFill>
        <p:spPr>
          <a:xfrm>
            <a:off x="7659688" y="20638"/>
            <a:ext cx="1428750" cy="682625"/>
          </a:xfrm>
          <a:prstGeom prst="rect">
            <a:avLst/>
          </a:prstGeom>
          <a:noFill/>
          <a:ln w="9525">
            <a:noFill/>
          </a:ln>
        </p:spPr>
      </p:pic>
      <p:sp>
        <p:nvSpPr>
          <p:cNvPr id="2" name="下箭头标注 1"/>
          <p:cNvSpPr/>
          <p:nvPr>
            <p:custDataLst>
              <p:tags r:id="rId1"/>
            </p:custDataLst>
          </p:nvPr>
        </p:nvSpPr>
        <p:spPr>
          <a:xfrm>
            <a:off x="2411730" y="2348737"/>
            <a:ext cx="2040255" cy="724156"/>
          </a:xfrm>
          <a:prstGeom prst="downArrowCallou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FFFFFF"/>
                </a:solidFill>
                <a:effectLst/>
                <a:uFillTx/>
                <a:latin typeface="+mn-lt"/>
                <a:ea typeface="+mn-ea"/>
                <a:cs typeface="+mn-cs"/>
                <a:sym typeface="Helvetica Light"/>
              </a:rPr>
              <a:t>介绍话题背景</a:t>
            </a:r>
          </a:p>
        </p:txBody>
      </p:sp>
      <p:sp>
        <p:nvSpPr>
          <p:cNvPr id="3" name="上箭头标注 2"/>
          <p:cNvSpPr/>
          <p:nvPr>
            <p:custDataLst>
              <p:tags r:id="rId2"/>
            </p:custDataLst>
          </p:nvPr>
        </p:nvSpPr>
        <p:spPr>
          <a:xfrm>
            <a:off x="5724525" y="4725224"/>
            <a:ext cx="2376805" cy="724156"/>
          </a:xfrm>
          <a:prstGeom prst="upArrowCallout">
            <a:avLst/>
          </a:prstGeom>
          <a:blipFill rotWithShape="1">
            <a:blip r:embed="rId6"/>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FFFFFF"/>
                </a:solidFill>
                <a:effectLst/>
                <a:uFillTx/>
                <a:latin typeface="+mn-lt"/>
                <a:ea typeface="+mn-ea"/>
                <a:cs typeface="+mn-cs"/>
                <a:sym typeface="Helvetica Light"/>
              </a:rPr>
              <a:t>回应问题</a:t>
            </a:r>
            <a:r>
              <a:rPr kumimoji="0" lang="en-US" altLang="zh-CN" sz="2400" b="0" i="0" u="none" strike="noStrike" cap="none" spc="0" normalizeH="0" baseline="0">
                <a:ln>
                  <a:noFill/>
                </a:ln>
                <a:solidFill>
                  <a:srgbClr val="FFFFFF"/>
                </a:solidFill>
                <a:effectLst/>
                <a:uFillTx/>
                <a:latin typeface="+mn-lt"/>
                <a:ea typeface="+mn-ea"/>
                <a:cs typeface="+mn-cs"/>
                <a:sym typeface="Helvetica Light"/>
              </a:rPr>
              <a:t>(</a:t>
            </a:r>
            <a:r>
              <a:rPr kumimoji="0" lang="zh-CN" altLang="en-US" sz="2400" b="0" i="0" u="none" strike="noStrike" cap="none" spc="0" normalizeH="0" baseline="0">
                <a:ln>
                  <a:noFill/>
                </a:ln>
                <a:solidFill>
                  <a:srgbClr val="FFFFFF"/>
                </a:solidFill>
                <a:effectLst/>
                <a:uFillTx/>
                <a:latin typeface="+mn-lt"/>
                <a:ea typeface="+mn-ea"/>
                <a:cs typeface="+mn-cs"/>
                <a:sym typeface="Helvetica Light"/>
              </a:rPr>
              <a:t>概括</a:t>
            </a:r>
            <a:r>
              <a:rPr kumimoji="0" lang="en-US" altLang="zh-CN" sz="2400" b="0" i="0" u="none" strike="noStrike" cap="none" spc="0" normalizeH="0" baseline="0">
                <a:ln>
                  <a:noFill/>
                </a:ln>
                <a:solidFill>
                  <a:srgbClr val="FFFFFF"/>
                </a:solidFill>
                <a:effectLst/>
                <a:uFillTx/>
                <a:latin typeface="+mn-lt"/>
                <a:ea typeface="+mn-ea"/>
                <a:cs typeface="+mn-cs"/>
                <a:sym typeface="Helvetica Light"/>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 grpId="1" animBg="1"/>
      <p:bldP spid="3" grpId="0" bldLvl="0" animBg="1"/>
      <p:bldP spid="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67586" name="内容占位符 26626"/>
          <p:cNvSpPr>
            <a:spLocks noGrp="1" noChangeArrowheads="1"/>
          </p:cNvSpPr>
          <p:nvPr>
            <p:ph idx="1"/>
          </p:nvPr>
        </p:nvSpPr>
        <p:spPr>
          <a:xfrm>
            <a:off x="0" y="1676400"/>
            <a:ext cx="8305800" cy="4114800"/>
          </a:xfrm>
        </p:spPr>
        <p:txBody>
          <a:bodyPr lIns="50800" tIns="50800" rIns="50800" bIns="50800" anchor="ctr">
            <a:normAutofit fontScale="90000" lnSpcReduction="10000"/>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 </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kumimoji="0" lang="en-US" altLang="zh-CN"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1</a:t>
            </a:r>
            <a:endPar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While</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it is undeniable that</a:t>
            </a:r>
            <a:r>
              <a:rPr kumimoji="0" lang="en-US" altLang="zh-CN" sz="28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private car use is one of the main causes of th</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e increase in traffic and pollution</a:t>
            </a:r>
            <a:r>
              <a:rPr kumimoji="0" lang="zh-CN" altLang="en-US"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（让步）</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higher fuel costs are </a:t>
            </a:r>
            <a:r>
              <a:rPr kumimoji="0" lang="en-US" altLang="zh-CN" sz="28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unlikely to li</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mit the number of drivers for long.</a:t>
            </a: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As</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this policy would also</a:t>
            </a:r>
            <a:r>
              <a:rPr kumimoji="0" lang="en-US" altLang="zh-CN" sz="28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affect the cost of public transport, it would be very unpopular w</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ith everyone who needs to travel on the roads. </a:t>
            </a:r>
            <a:r>
              <a:rPr lang="zh-CN" altLang="en-US" sz="2800" noProof="0">
                <a:effectLst/>
                <a:uLnTx/>
                <a:latin typeface="微软雅黑" panose="020B0503020204020204" charset="-122"/>
                <a:ea typeface="微软雅黑" panose="020B0503020204020204" charset="-122"/>
                <a:cs typeface="微软雅黑" panose="020B0503020204020204" charset="-122"/>
                <a:sym typeface="Arial" panose="020B0604020202090204" pitchFamily="34" charset="0"/>
              </a:rPr>
              <a:t>（反驳）</a:t>
            </a: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But</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there are various </a:t>
            </a:r>
            <a:r>
              <a:rPr kumimoji="0" lang="en-US" altLang="zh-CN" sz="28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other measures</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that could be implemented that would have a huge effect on these problems.</a:t>
            </a:r>
            <a:endParaRPr kumimoji="0" lang="zh-CN" altLang="en-US"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p:txBody>
      </p:sp>
      <p:pic>
        <p:nvPicPr>
          <p:cNvPr id="60419"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0420"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26625"/>
          <p:cNvSpPr>
            <a:spLocks noGrp="1"/>
          </p:cNvSpPr>
          <p:nvPr>
            <p:ph type="title"/>
          </p:nvPr>
        </p:nvSpPr>
        <p:spPr>
          <a:xfrm>
            <a:off x="395288" y="457200"/>
            <a:ext cx="8305800" cy="1143000"/>
          </a:xfrm>
        </p:spPr>
        <p:txBody>
          <a:bodyPr vert="horz" wrap="square" lIns="50800" tIns="50800" rIns="50800" bIns="50800" anchor="ctr" anchorCtr="0"/>
          <a:lstStyle/>
          <a:p>
            <a:pPr marL="342900" indent="-342900"/>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
        <p:nvSpPr>
          <p:cNvPr id="9219" name="内容占位符 26626"/>
          <p:cNvSpPr>
            <a:spLocks noGrp="1" noChangeArrowheads="1"/>
          </p:cNvSpPr>
          <p:nvPr>
            <p:ph idx="1"/>
          </p:nvPr>
        </p:nvSpPr>
        <p:spPr>
          <a:xfrm>
            <a:off x="395288" y="1600200"/>
            <a:ext cx="8305800" cy="4437063"/>
          </a:xfrm>
        </p:spPr>
        <p:txBody>
          <a:bodyPr lIns="50800" tIns="50800" rIns="50800" bIns="50800" anchor="ctr"/>
          <a:lstStyle/>
          <a:p>
            <a:pPr marL="0" indent="0">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原因</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后果 </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较少</a:t>
            </a:r>
            <a:r>
              <a:rPr lang="en-US" altLang="zh-CN" sz="2400">
                <a:latin typeface="黑体" panose="02010609060101010101" charset="-122"/>
                <a:ea typeface="黑体" panose="02010609060101010101" charset="-122"/>
                <a:sym typeface="Arial" panose="020B0604020202090204" pitchFamily="34" charset="0"/>
              </a:rPr>
              <a:t>)</a:t>
            </a:r>
          </a:p>
          <a:p>
            <a:pPr marL="0" indent="0" algn="just">
              <a:spcBef>
                <a:spcPct val="0"/>
              </a:spcBef>
              <a:buFont typeface="Wingdings" panose="05000000000000000000" pitchFamily="2" charset="2"/>
              <a:buChar char="Ø"/>
            </a:pPr>
            <a:r>
              <a:rPr lang="en-US" altLang="zh-CN" sz="2800">
                <a:latin typeface="Arial" panose="020B0604020202090204" pitchFamily="34" charset="0"/>
                <a:cs typeface="Arial" panose="020B0604020202090204" pitchFamily="34" charset="0"/>
                <a:sym typeface="Arial" panose="020B0604020202090204" pitchFamily="34" charset="0"/>
              </a:rPr>
              <a:t>What are the causes and consequences of this?</a:t>
            </a:r>
          </a:p>
          <a:p>
            <a:pPr marL="0" indent="0" algn="just">
              <a:spcBef>
                <a:spcPct val="0"/>
              </a:spcBef>
              <a:buFont typeface="Wingdings" panose="05000000000000000000" pitchFamily="2" charset="2"/>
              <a:buChar char="Ø"/>
            </a:pPr>
            <a:endParaRPr lang="en-US" altLang="zh-CN" sz="2400">
              <a:latin typeface="Arial" panose="020B0604020202090204" pitchFamily="34" charset="0"/>
              <a:cs typeface="Arial" panose="020B0604020202090204" pitchFamily="34" charset="0"/>
              <a:sym typeface="Arial" panose="020B0604020202090204" pitchFamily="34" charset="0"/>
            </a:endParaRPr>
          </a:p>
          <a:p>
            <a:pPr marL="0" indent="0" algn="just">
              <a:spcBef>
                <a:spcPct val="0"/>
              </a:spcBef>
              <a:buNone/>
            </a:pPr>
            <a:r>
              <a:rPr lang="en-US" altLang="zh-CN" sz="2800">
                <a:latin typeface="Arial" panose="020B0604020202090204" pitchFamily="34" charset="0"/>
                <a:cs typeface="Arial" panose="020B0604020202090204" pitchFamily="34" charset="0"/>
                <a:sym typeface="Arial" panose="020B0604020202090204" pitchFamily="34" charset="0"/>
              </a:rPr>
              <a:t>Nowadays many people choose to be self-employed, rather than to work for a company or organization. </a:t>
            </a:r>
            <a:r>
              <a:rPr lang="en-US" altLang="zh-CN" sz="2800">
                <a:solidFill>
                  <a:srgbClr val="00B050"/>
                </a:solidFill>
                <a:latin typeface="Arial" panose="020B0604020202090204" pitchFamily="34" charset="0"/>
                <a:cs typeface="Arial" panose="020B0604020202090204" pitchFamily="34" charset="0"/>
                <a:sym typeface="Arial" panose="020B0604020202090204" pitchFamily="34" charset="0"/>
              </a:rPr>
              <a:t>Why</a:t>
            </a:r>
            <a:r>
              <a:rPr lang="en-US" altLang="zh-CN" sz="2800">
                <a:latin typeface="Arial" panose="020B0604020202090204" pitchFamily="34" charset="0"/>
                <a:cs typeface="Arial" panose="020B0604020202090204" pitchFamily="34" charset="0"/>
                <a:sym typeface="Arial" panose="020B0604020202090204" pitchFamily="34" charset="0"/>
              </a:rPr>
              <a:t> might this be the case? What could be the </a:t>
            </a:r>
            <a:r>
              <a:rPr lang="en-US" altLang="zh-CN" sz="2800">
                <a:solidFill>
                  <a:srgbClr val="00B050"/>
                </a:solidFill>
                <a:latin typeface="Arial" panose="020B0604020202090204" pitchFamily="34" charset="0"/>
                <a:cs typeface="Arial" panose="020B0604020202090204" pitchFamily="34" charset="0"/>
                <a:sym typeface="Arial" panose="020B0604020202090204" pitchFamily="34" charset="0"/>
              </a:rPr>
              <a:t>disadvantages </a:t>
            </a:r>
            <a:r>
              <a:rPr lang="en-US" altLang="zh-CN" sz="2800">
                <a:latin typeface="Arial" panose="020B0604020202090204" pitchFamily="34" charset="0"/>
                <a:cs typeface="Arial" panose="020B0604020202090204" pitchFamily="34" charset="0"/>
                <a:sym typeface="Arial" panose="020B0604020202090204" pitchFamily="34" charset="0"/>
              </a:rPr>
              <a:t>of being self-employed?</a:t>
            </a:r>
            <a:endParaRPr lang="zh-CN" altLang="en-US" sz="2800">
              <a:latin typeface="Arial" panose="020B0604020202090204" pitchFamily="34" charset="0"/>
              <a:cs typeface="Arial" panose="020B0604020202090204" pitchFamily="34" charset="0"/>
              <a:sym typeface="Arial" panose="020B0604020202090204" pitchFamily="34" charset="0"/>
            </a:endParaRPr>
          </a:p>
          <a:p>
            <a:pPr marL="0" indent="0" algn="just">
              <a:spcBef>
                <a:spcPct val="0"/>
              </a:spcBef>
              <a:buFont typeface="Wingdings" panose="05000000000000000000" pitchFamily="2" charset="2"/>
              <a:buNone/>
            </a:pPr>
            <a:endParaRPr lang="zh-CN" altLang="en-US">
              <a:solidFill>
                <a:srgbClr val="1D41D5"/>
              </a:solidFill>
              <a:latin typeface="Arial" panose="020B0604020202090204" pitchFamily="34" charset="0"/>
              <a:ea typeface="Arial" panose="020B0604020202090204" pitchFamily="34" charset="0"/>
              <a:sym typeface="Arial" panose="020B0604020202090204" pitchFamily="34" charset="0"/>
            </a:endParaRPr>
          </a:p>
        </p:txBody>
      </p:sp>
      <p:pic>
        <p:nvPicPr>
          <p:cNvPr id="614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14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68610" name="内容占位符 26626"/>
          <p:cNvSpPr>
            <a:spLocks noGrp="1" noChangeArrowheads="1"/>
          </p:cNvSpPr>
          <p:nvPr>
            <p:ph idx="1"/>
          </p:nvPr>
        </p:nvSpPr>
        <p:spPr>
          <a:xfrm>
            <a:off x="0" y="1676400"/>
            <a:ext cx="8305800" cy="4114800"/>
          </a:xfrm>
        </p:spPr>
        <p:txBody>
          <a:bodyPr lIns="50800" tIns="50800" rIns="50800" bIns="50800" anchor="ctr">
            <a:normAutofit lnSpcReduction="10000"/>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kumimoji="0" lang="en-US" altLang="zh-CN"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2</a:t>
            </a:r>
            <a:endPar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 think </a:t>
            </a: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to tackle the problem of pollution</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kumimoji="0" lang="en-US" altLang="zh-CN" sz="28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cleaner fuels</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need to be developed. The</a:t>
            </a:r>
            <a:r>
              <a:rPr kumimoji="0" lang="en-US" altLang="zh-CN" sz="28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kumimoji="0" lang="en-US" altLang="zh-CN" sz="28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technology</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is already available to produce electric cars that would be both quieter and cleaner to use.</a:t>
            </a:r>
            <a:r>
              <a:rPr kumimoji="0" lang="en-US" altLang="zh-CN" sz="28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kumimoji="0" lang="en-US" altLang="zh-CN" sz="28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Persuading</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manufacturers and travellers to adopt this new technology would be a more effective strategy for improving air quality, especially in cities.</a:t>
            </a:r>
          </a:p>
        </p:txBody>
      </p:sp>
      <p:pic>
        <p:nvPicPr>
          <p:cNvPr id="61443"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1444"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69634" name="内容占位符 26626"/>
          <p:cNvSpPr>
            <a:spLocks noGrp="1" noChangeArrowheads="1"/>
          </p:cNvSpPr>
          <p:nvPr>
            <p:ph idx="1"/>
          </p:nvPr>
        </p:nvSpPr>
        <p:spPr>
          <a:xfrm>
            <a:off x="0" y="1676400"/>
            <a:ext cx="8305800" cy="4114800"/>
          </a:xfrm>
        </p:spPr>
        <p:txBody>
          <a:bodyPr lIns="50800" tIns="50800" rIns="50800" bIns="50800" anchor="ctr">
            <a:normAutofit fontScale="90000"/>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主体段</a:t>
            </a:r>
            <a:r>
              <a:rPr kumimoji="0" lang="en-US" altLang="zh-CN"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3</a:t>
            </a:r>
            <a:endPar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6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However</a:t>
            </a:r>
            <a:r>
              <a:rPr kumimoji="0" lang="en-US" altLang="zh-CN" sz="2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a:t>
            </a:r>
            <a:r>
              <a:rPr kumimoji="0" lang="en-US" altLang="zh-CN" sz="26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traffic congestion</a:t>
            </a:r>
            <a:r>
              <a:rPr kumimoji="0" lang="en-US" altLang="zh-CN" sz="26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will not be solved by </a:t>
            </a:r>
            <a:r>
              <a:rPr kumimoji="0" lang="en-US" altLang="zh-CN" sz="2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changing the type of private vehicle people can use. </a:t>
            </a:r>
            <a:r>
              <a:rPr kumimoji="0" lang="en-US" altLang="zh-CN" sz="26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To do this</a:t>
            </a:r>
            <a:r>
              <a:rPr kumimoji="0" lang="en-US" altLang="zh-CN" sz="2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we need to </a:t>
            </a:r>
            <a:r>
              <a:rPr kumimoji="0" lang="en-US" altLang="zh-CN" sz="26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improve the choice of public transport services</a:t>
            </a:r>
            <a:r>
              <a:rPr kumimoji="0" lang="en-US" altLang="zh-CN" sz="2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available to travellers. </a:t>
            </a:r>
            <a:r>
              <a:rPr kumimoji="0" lang="en-US" altLang="zh-CN" sz="2600" b="0" i="0" u="none" strike="noStrike" kern="0" cap="none" spc="0" normalizeH="0" baseline="0"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For example, if</a:t>
            </a:r>
            <a:r>
              <a:rPr kumimoji="0" lang="en-US" altLang="zh-CN" sz="2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sufficient sky trains and underground train systems were built and effectively maintained in our major cities, then traffic on the roads would be dramatically reduced. Long-distance train and coach services should be made attractive and affordable alternatives to driving your own car for long journeys.</a:t>
            </a:r>
          </a:p>
        </p:txBody>
      </p:sp>
      <p:pic>
        <p:nvPicPr>
          <p:cNvPr id="62467"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2468"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26625"/>
          <p:cNvSpPr>
            <a:spLocks noGrp="1"/>
          </p:cNvSpPr>
          <p:nvPr>
            <p:ph type="title"/>
          </p:nvPr>
        </p:nvSpPr>
        <p:spPr>
          <a:xfrm>
            <a:off x="0" y="457200"/>
            <a:ext cx="8305800" cy="1143000"/>
          </a:xfrm>
        </p:spPr>
        <p:txBody>
          <a:bodyPr vert="horz" wrap="square" lIns="50800" tIns="50800" rIns="50800" bIns="50800" anchor="ctr" anchorCtr="0"/>
          <a:lstStyle/>
          <a:p>
            <a:pPr marL="342900" indent="-342900"/>
            <a:r>
              <a:rPr lang="en-US" altLang="zh-CN" sz="4000">
                <a:latin typeface="微软雅黑" panose="020B0503020204020204" charset="-122"/>
                <a:ea typeface="微软雅黑" panose="020B0503020204020204" charset="-122"/>
                <a:cs typeface="微软雅黑" panose="020B0503020204020204" charset="-122"/>
                <a:sym typeface="Arial" panose="020B0604020202090204" pitchFamily="34" charset="0"/>
              </a:rPr>
              <a:t>Task 2 </a:t>
            </a:r>
            <a:r>
              <a:rPr lang="zh-CN" altLang="en-US" sz="4000">
                <a:latin typeface="微软雅黑" panose="020B0503020204020204" charset="-122"/>
                <a:ea typeface="微软雅黑" panose="020B0503020204020204" charset="-122"/>
                <a:cs typeface="微软雅黑" panose="020B0503020204020204" charset="-122"/>
                <a:sym typeface="Arial" panose="020B0604020202090204" pitchFamily="34" charset="0"/>
              </a:rPr>
              <a:t>综合型文章</a:t>
            </a:r>
          </a:p>
        </p:txBody>
      </p:sp>
      <p:sp>
        <p:nvSpPr>
          <p:cNvPr id="70658" name="内容占位符 26626"/>
          <p:cNvSpPr>
            <a:spLocks noGrp="1" noChangeArrowheads="1"/>
          </p:cNvSpPr>
          <p:nvPr>
            <p:ph idx="1"/>
          </p:nvPr>
        </p:nvSpPr>
        <p:spPr>
          <a:xfrm>
            <a:off x="0" y="1676400"/>
            <a:ext cx="8305800" cy="4114800"/>
          </a:xfrm>
        </p:spPr>
        <p:txBody>
          <a:bodyPr lIns="50800" tIns="50800" rIns="50800" bIns="50800" anchor="ctr">
            <a:normAutofit/>
          </a:bodyPr>
          <a:lstStyle/>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范例分析</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zh-CN" altLang="en-US" sz="2530" b="1"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结尾</a:t>
            </a:r>
          </a:p>
          <a:p>
            <a:pPr marL="0" marR="0" lvl="0" indent="0" algn="just" defTabSz="410845" rtl="0" eaLnBrk="1" fontAlgn="auto" latinLnBrk="0" hangingPunct="1">
              <a:lnSpc>
                <a:spcPct val="100000"/>
              </a:lnSpc>
              <a:spcBef>
                <a:spcPct val="0"/>
              </a:spcBef>
              <a:spcAft>
                <a:spcPts val="0"/>
              </a:spcAft>
              <a:buClrTx/>
              <a:buSzPct val="75000"/>
              <a:buFont typeface="Wingdings" panose="05000000000000000000" pitchFamily="2" charset="2"/>
              <a:buNone/>
              <a:defRPr/>
            </a:pP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In conclusion</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I think that </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long-term traffic and pollution reductions would depend on </a:t>
            </a:r>
            <a:r>
              <a:rPr kumimoji="0" lang="en-US" altLang="zh-CN" sz="2800" b="0" i="0" u="sng"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educating</a:t>
            </a:r>
            <a:r>
              <a:rPr kumimoji="0" lang="en-US" altLang="zh-CN" sz="2800" b="0" i="0" u="sng"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the </a:t>
            </a:r>
            <a:r>
              <a:rPr kumimoji="0" lang="en-US" altLang="zh-CN" sz="2800" b="0" i="0" u="sng"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public</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to use public transport more, </a:t>
            </a:r>
            <a:r>
              <a:rPr kumimoji="0" lang="en-US" altLang="zh-CN" sz="2800" b="0" i="0" u="none" strike="noStrike" kern="0" cap="none" spc="0" normalizeH="0" baseline="0" noProof="0">
                <a:ln>
                  <a:noFill/>
                </a:ln>
                <a:solidFill>
                  <a:srgbClr val="FF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and </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on </a:t>
            </a:r>
            <a:r>
              <a:rPr kumimoji="0" lang="en-US" altLang="zh-CN" sz="2800" b="0" i="0" u="none" strike="noStrike" kern="0" cap="none" spc="0" normalizeH="0" baseline="0" noProof="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governments</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using public money to </a:t>
            </a:r>
            <a:r>
              <a:rPr kumimoji="0" lang="en-US" altLang="zh-CN" sz="2800" b="0" i="0" u="sng"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construct and run efficient systems</a:t>
            </a:r>
            <a:r>
              <a:rPr kumimoji="0" lang="en-US" altLang="zh-CN" sz="2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sym typeface="Arial" panose="020B0604020202090204" pitchFamily="34" charset="0"/>
              </a:rPr>
              <a:t>. </a:t>
            </a:r>
          </a:p>
        </p:txBody>
      </p:sp>
      <p:pic>
        <p:nvPicPr>
          <p:cNvPr id="6349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349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5" name="文本框 4"/>
          <p:cNvSpPr txBox="1"/>
          <p:nvPr/>
        </p:nvSpPr>
        <p:spPr>
          <a:xfrm>
            <a:off x="716915" y="1490663"/>
            <a:ext cx="7455535" cy="182499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l" defTabSz="584200" rtl="0" fontAlgn="auto" latinLnBrk="0" hangingPunct="0">
              <a:lnSpc>
                <a:spcPct val="100000"/>
              </a:lnSpc>
              <a:spcBef>
                <a:spcPts val="0"/>
              </a:spcBef>
              <a:spcAft>
                <a:spcPts val="0"/>
              </a:spcAft>
              <a:buClrTx/>
              <a:buSzTx/>
              <a:buFontTx/>
              <a:buNone/>
            </a:pPr>
            <a:r>
              <a:rPr kumimoji="0" lang="en-US" altLang="zh-CN" sz="2800" b="0" i="0" u="none" strike="noStrike" cap="none" spc="0" normalizeH="0" baseline="0">
                <a:ln>
                  <a:noFill/>
                </a:ln>
                <a:solidFill>
                  <a:srgbClr val="000000"/>
                </a:solidFill>
                <a:effectLst/>
                <a:uFillTx/>
                <a:latin typeface="+mn-lt"/>
                <a:ea typeface="+mn-ea"/>
                <a:cs typeface="+mn-cs"/>
                <a:sym typeface="Helvetica Light"/>
              </a:rPr>
              <a:t>Some children spend hours everyday on their smartphones. Why is this the case? Do you think this is a postivie or a negative development? (</a:t>
            </a:r>
            <a:r>
              <a:rPr kumimoji="0" lang="zh-CN" altLang="en-US" sz="2800" b="0" i="0" u="none" strike="noStrike" cap="none" spc="0" normalizeH="0" baseline="0">
                <a:ln>
                  <a:noFill/>
                </a:ln>
                <a:solidFill>
                  <a:srgbClr val="000000"/>
                </a:solidFill>
                <a:effectLst/>
                <a:uFillTx/>
                <a:latin typeface="+mn-lt"/>
                <a:ea typeface="+mn-ea"/>
                <a:cs typeface="+mn-cs"/>
                <a:sym typeface="Helvetica Light"/>
              </a:rPr>
              <a:t>剑</a:t>
            </a:r>
            <a:r>
              <a:rPr kumimoji="0" lang="en-US" altLang="zh-CN" sz="2800" b="0" i="0" u="none" strike="noStrike" cap="none" spc="0" normalizeH="0" baseline="0">
                <a:ln>
                  <a:noFill/>
                </a:ln>
                <a:solidFill>
                  <a:srgbClr val="000000"/>
                </a:solidFill>
                <a:effectLst/>
                <a:uFillTx/>
                <a:latin typeface="+mn-lt"/>
                <a:ea typeface="+mn-ea"/>
                <a:cs typeface="+mn-cs"/>
                <a:sym typeface="Helvetica Light"/>
              </a:rPr>
              <a:t>17 P51)</a:t>
            </a:r>
          </a:p>
        </p:txBody>
      </p:sp>
    </p:spTree>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custDataLst>
              <p:tags r:id="rId1"/>
            </p:custDataLst>
          </p:nvPr>
        </p:nvSpPr>
        <p:spPr>
          <a:xfrm>
            <a:off x="683895" y="1616217"/>
            <a:ext cx="4700270" cy="974441"/>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peer pressure from reality</a:t>
            </a:r>
          </a:p>
          <a:p>
            <a:pPr marL="0" marR="0" indent="0" algn="ctr" defTabSz="584200" rtl="0" fontAlgn="auto" latinLnBrk="0" hangingPunct="0">
              <a:lnSpc>
                <a:spcPct val="100000"/>
              </a:lnSpc>
              <a:spcBef>
                <a:spcPts val="0"/>
              </a:spcBef>
              <a:spcAft>
                <a:spcPts val="0"/>
              </a:spcAft>
              <a:buClrTx/>
              <a:buSzTx/>
              <a:buFontTx/>
              <a:buNone/>
            </a:pPr>
            <a:r>
              <a:rPr lang="en-US" altLang="zh-CN" sz="2400">
                <a:ln>
                  <a:noFill/>
                </a:ln>
                <a:solidFill>
                  <a:srgbClr val="FFFFFF"/>
                </a:solidFill>
                <a:effectLst/>
                <a:uFillTx/>
                <a:latin typeface="+mn-lt"/>
                <a:ea typeface="+mn-ea"/>
                <a:sym typeface="Helvetica Light"/>
              </a:rPr>
              <a:t>want to be part of a group</a:t>
            </a:r>
            <a:r>
              <a:rPr kumimoji="0" lang="en-US" altLang="zh-CN" sz="2400" b="0" i="0" u="none" strike="noStrike" cap="none" spc="0" normalizeH="0" baseline="0">
                <a:ln>
                  <a:noFill/>
                </a:ln>
                <a:solidFill>
                  <a:srgbClr val="FFFFFF"/>
                </a:solidFill>
                <a:effectLst/>
                <a:uFillTx/>
                <a:latin typeface="+mn-lt"/>
                <a:ea typeface="+mn-ea"/>
                <a:cs typeface="+mn-cs"/>
                <a:sym typeface="Helvetica Light"/>
              </a:rPr>
              <a:t> </a:t>
            </a:r>
          </a:p>
        </p:txBody>
      </p:sp>
      <p:sp>
        <p:nvSpPr>
          <p:cNvPr id="8" name="圆角矩形 7"/>
          <p:cNvSpPr/>
          <p:nvPr>
            <p:custDataLst>
              <p:tags r:id="rId2"/>
            </p:custDataLst>
          </p:nvPr>
        </p:nvSpPr>
        <p:spPr>
          <a:xfrm>
            <a:off x="683260" y="3297511"/>
            <a:ext cx="4736465" cy="930999"/>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parents are busy at work</a:t>
            </a:r>
          </a:p>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negligence of supervision</a:t>
            </a:r>
          </a:p>
        </p:txBody>
      </p:sp>
      <p:sp>
        <p:nvSpPr>
          <p:cNvPr id="9" name="圆角矩形 8"/>
          <p:cNvSpPr/>
          <p:nvPr>
            <p:custDataLst>
              <p:tags r:id="rId3"/>
            </p:custDataLst>
          </p:nvPr>
        </p:nvSpPr>
        <p:spPr>
          <a:xfrm>
            <a:off x="683895" y="4940891"/>
            <a:ext cx="4820920" cy="930999"/>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games are interesting</a:t>
            </a:r>
          </a:p>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children are lack of self-discipline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9" grpId="0" animBg="1"/>
      <p:bldP spid="9"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7" name="圆角矩形 6"/>
          <p:cNvSpPr/>
          <p:nvPr>
            <p:custDataLst>
              <p:tags r:id="rId1"/>
            </p:custDataLst>
          </p:nvPr>
        </p:nvSpPr>
        <p:spPr>
          <a:xfrm>
            <a:off x="624205" y="2924756"/>
            <a:ext cx="2303780" cy="521443"/>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negative</a:t>
            </a:r>
          </a:p>
        </p:txBody>
      </p:sp>
      <p:sp>
        <p:nvSpPr>
          <p:cNvPr id="5" name="圆角矩形 4"/>
          <p:cNvSpPr/>
          <p:nvPr>
            <p:custDataLst>
              <p:tags r:id="rId2"/>
            </p:custDataLst>
          </p:nvPr>
        </p:nvSpPr>
        <p:spPr>
          <a:xfrm>
            <a:off x="3420110" y="548650"/>
            <a:ext cx="2303780" cy="1749406"/>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indulge in smartphone games or virtual world</a:t>
            </a:r>
          </a:p>
        </p:txBody>
      </p:sp>
      <p:sp>
        <p:nvSpPr>
          <p:cNvPr id="6" name="圆角矩形 5"/>
          <p:cNvSpPr/>
          <p:nvPr>
            <p:custDataLst>
              <p:tags r:id="rId3"/>
            </p:custDataLst>
          </p:nvPr>
        </p:nvSpPr>
        <p:spPr>
          <a:xfrm>
            <a:off x="3491865" y="3066361"/>
            <a:ext cx="2303780" cy="891013"/>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lose social skills</a:t>
            </a:r>
          </a:p>
        </p:txBody>
      </p:sp>
      <p:sp>
        <p:nvSpPr>
          <p:cNvPr id="8" name="圆角矩形 7"/>
          <p:cNvSpPr/>
          <p:nvPr>
            <p:custDataLst>
              <p:tags r:id="rId4"/>
            </p:custDataLst>
          </p:nvPr>
        </p:nvSpPr>
        <p:spPr>
          <a:xfrm>
            <a:off x="3491865" y="4778385"/>
            <a:ext cx="2303780" cy="1749406"/>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poor relationships with friends and family</a:t>
            </a:r>
          </a:p>
        </p:txBody>
      </p:sp>
      <p:sp>
        <p:nvSpPr>
          <p:cNvPr id="9" name="圆角矩形 8"/>
          <p:cNvSpPr/>
          <p:nvPr>
            <p:custDataLst>
              <p:tags r:id="rId5"/>
            </p:custDataLst>
          </p:nvPr>
        </p:nvSpPr>
        <p:spPr>
          <a:xfrm>
            <a:off x="3420110" y="550555"/>
            <a:ext cx="2303780" cy="1749406"/>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indulge in smartphone games or virtual world</a:t>
            </a:r>
          </a:p>
        </p:txBody>
      </p:sp>
      <p:sp>
        <p:nvSpPr>
          <p:cNvPr id="10" name="圆角矩形 9"/>
          <p:cNvSpPr/>
          <p:nvPr>
            <p:custDataLst>
              <p:tags r:id="rId6"/>
            </p:custDataLst>
          </p:nvPr>
        </p:nvSpPr>
        <p:spPr>
          <a:xfrm>
            <a:off x="6300470" y="1164536"/>
            <a:ext cx="2303780" cy="521443"/>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eyestrain</a:t>
            </a:r>
          </a:p>
        </p:txBody>
      </p:sp>
      <p:sp>
        <p:nvSpPr>
          <p:cNvPr id="2" name="圆角矩形 1"/>
          <p:cNvSpPr/>
          <p:nvPr>
            <p:custDataLst>
              <p:tags r:id="rId7"/>
            </p:custDataLst>
          </p:nvPr>
        </p:nvSpPr>
        <p:spPr>
          <a:xfrm>
            <a:off x="6444615" y="5300665"/>
            <a:ext cx="2303780" cy="927095"/>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bad for the health</a:t>
            </a:r>
          </a:p>
        </p:txBody>
      </p:sp>
      <p:sp>
        <p:nvSpPr>
          <p:cNvPr id="11" name="圆角矩形 10"/>
          <p:cNvSpPr/>
          <p:nvPr>
            <p:custDataLst>
              <p:tags r:id="rId8"/>
            </p:custDataLst>
          </p:nvPr>
        </p:nvSpPr>
        <p:spPr>
          <a:xfrm>
            <a:off x="6372225" y="3173285"/>
            <a:ext cx="2303780" cy="600965"/>
          </a:xfrm>
          <a:prstGeom prst="roundRect">
            <a:avLst/>
          </a:prstGeom>
          <a:blipFill rotWithShape="1">
            <a:blip r:embed="rId10"/>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short-sighted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6" grpId="0" animBg="1"/>
      <p:bldP spid="6" grpId="1" animBg="1"/>
      <p:bldP spid="8" grpId="0" animBg="1"/>
      <p:bldP spid="8" grpId="1" animBg="1"/>
      <p:bldP spid="9" grpId="0" animBg="1"/>
      <p:bldP spid="9" grpId="1" animBg="1"/>
      <p:bldP spid="10" grpId="0" animBg="1"/>
      <p:bldP spid="10" grpId="1" animBg="1"/>
      <p:bldP spid="2" grpId="0" animBg="1"/>
      <p:bldP spid="2" grpId="1" animBg="1"/>
      <p:bldP spid="11" grpId="0" animBg="1"/>
      <p:bldP spid="11"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13"/>
          </p:nvPr>
        </p:nvSpPr>
        <p:spPr>
          <a:xfrm>
            <a:off x="971491" y="527130"/>
            <a:ext cx="6875859" cy="4161234"/>
          </a:xfrm>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quarter" idx="1"/>
          </p:nvPr>
        </p:nvSpPr>
        <p:spPr/>
        <p:txBody>
          <a:bodyPr/>
          <a:lstStyle/>
          <a:p>
            <a:endParaRPr lang="zh-CN" altLang="en-US"/>
          </a:p>
        </p:txBody>
      </p:sp>
      <p:sp>
        <p:nvSpPr>
          <p:cNvPr id="7" name="圆角矩形 6"/>
          <p:cNvSpPr/>
          <p:nvPr>
            <p:custDataLst>
              <p:tags r:id="rId1"/>
            </p:custDataLst>
          </p:nvPr>
        </p:nvSpPr>
        <p:spPr>
          <a:xfrm>
            <a:off x="624205" y="2924756"/>
            <a:ext cx="2303780" cy="521443"/>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positive</a:t>
            </a:r>
          </a:p>
        </p:txBody>
      </p:sp>
      <p:sp>
        <p:nvSpPr>
          <p:cNvPr id="9" name="圆角矩形 8"/>
          <p:cNvSpPr/>
          <p:nvPr>
            <p:custDataLst>
              <p:tags r:id="rId2"/>
            </p:custDataLst>
          </p:nvPr>
        </p:nvSpPr>
        <p:spPr>
          <a:xfrm>
            <a:off x="3533775" y="2780938"/>
            <a:ext cx="2303780" cy="930999"/>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good at using technology</a:t>
            </a:r>
          </a:p>
        </p:txBody>
      </p:sp>
      <p:sp>
        <p:nvSpPr>
          <p:cNvPr id="8" name="圆角矩形 7"/>
          <p:cNvSpPr/>
          <p:nvPr>
            <p:custDataLst>
              <p:tags r:id="rId3"/>
            </p:custDataLst>
          </p:nvPr>
        </p:nvSpPr>
        <p:spPr>
          <a:xfrm>
            <a:off x="6443980" y="2204422"/>
            <a:ext cx="2303780" cy="2158962"/>
          </a:xfrm>
          <a:prstGeom prst="roundRect">
            <a:avLst/>
          </a:prstGeom>
          <a:blipFill rotWithShape="1">
            <a:blip r:embed="rId5"/>
            <a:srcRect/>
            <a:tile tx="0" ty="0" sx="100000" sy="100000" flip="none" algn="tl"/>
          </a:blipFill>
          <a:ln w="12700" cap="flat">
            <a:noFill/>
            <a:miter lim="400000"/>
          </a:ln>
          <a:effectLst>
            <a:outerShdw blurRad="38100" dist="25400" dir="5400000" rotWithShape="0">
              <a:srgbClr val="000000">
                <a:alpha val="50000"/>
              </a:srgbClr>
            </a:outerShdw>
          </a:effectLst>
        </p:spPr>
        <p:style>
          <a:lnRef idx="0">
            <a:scrgbClr r="0" g="0" b="0"/>
          </a:lnRef>
          <a:fillRef idx="0">
            <a:scrgbClr r="0" g="0" b="0"/>
          </a:fillRef>
          <a:effectRef idx="0">
            <a:scrgbClr r="0" g="0" b="0"/>
          </a:effectRef>
          <a:fontRef idx="none"/>
        </p:style>
        <p:txBody>
          <a:bodyPr rot="0" vertOverflow="overflow" horzOverflow="overflow" vert="horz" wrap="square" lIns="50800" tIns="50800" rIns="50800" bIns="50800" numCol="1" spcCol="38100" rtlCol="0" anchor="ctr" forceAA="0">
            <a:spAutoFit/>
          </a:bodyPr>
          <a:lstStyle/>
          <a:p>
            <a:pPr marL="0" marR="0" indent="0" algn="ctr" defTabSz="584200" rtl="0" fontAlgn="auto" latinLnBrk="0" hangingPunct="0">
              <a:lnSpc>
                <a:spcPct val="100000"/>
              </a:lnSpc>
              <a:spcBef>
                <a:spcPts val="0"/>
              </a:spcBef>
              <a:spcAft>
                <a:spcPts val="0"/>
              </a:spcAft>
              <a:buClrTx/>
              <a:buSzTx/>
              <a:buFontTx/>
              <a:buNone/>
            </a:pPr>
            <a:r>
              <a:rPr kumimoji="0" lang="en-US" altLang="zh-CN" sz="2400" b="0" i="0" u="none" strike="noStrike" cap="none" spc="0" normalizeH="0" baseline="0">
                <a:ln>
                  <a:noFill/>
                </a:ln>
                <a:solidFill>
                  <a:srgbClr val="FFFFFF"/>
                </a:solidFill>
                <a:effectLst/>
                <a:uFillTx/>
                <a:latin typeface="+mn-lt"/>
                <a:ea typeface="+mn-ea"/>
                <a:cs typeface="+mn-cs"/>
                <a:sym typeface="Helvetica Light"/>
              </a:rPr>
              <a:t>acquire knowledge and information quickly</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P spid="8" grpId="0" animBg="1"/>
      <p:bldP spid="8" grpId="1"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p:nvPr/>
        </p:nvSpPr>
        <p:spPr>
          <a:xfrm>
            <a:off x="179388" y="333375"/>
            <a:ext cx="7953375" cy="609600"/>
          </a:xfrm>
          <a:prstGeom prst="rect">
            <a:avLst/>
          </a:prstGeom>
          <a:noFill/>
          <a:ln w="9525">
            <a:noFill/>
          </a:ln>
        </p:spPr>
        <p:txBody>
          <a:bodyPr anchor="ctr" anchorCtr="0"/>
          <a:lstStyle/>
          <a:p>
            <a:pPr eaLnBrk="1" hangingPunct="1"/>
            <a:endParaRPr lang="zh-CN" altLang="en-US" sz="4000">
              <a:latin typeface="Arial" panose="020B0604020202090204" pitchFamily="34" charset="0"/>
            </a:endParaRPr>
          </a:p>
        </p:txBody>
      </p:sp>
      <p:sp>
        <p:nvSpPr>
          <p:cNvPr id="64514" name="矩形 21509"/>
          <p:cNvSpPr>
            <a:spLocks noGrp="1"/>
          </p:cNvSpPr>
          <p:nvPr/>
        </p:nvSpPr>
        <p:spPr>
          <a:xfrm>
            <a:off x="685800" y="1455738"/>
            <a:ext cx="7772400" cy="4476750"/>
          </a:xfrm>
          <a:prstGeom prst="rect">
            <a:avLst/>
          </a:prstGeom>
          <a:noFill/>
          <a:ln w="9525">
            <a:noFill/>
          </a:ln>
        </p:spPr>
        <p:txBody>
          <a:bodyPr/>
          <a:lstStyle/>
          <a:p>
            <a:pPr marL="457200" indent="-457200" eaLnBrk="1" hangingPunct="1">
              <a:spcBef>
                <a:spcPct val="2000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复习整理笔记</a:t>
            </a:r>
          </a:p>
          <a:p>
            <a:pPr marL="457200" indent="-457200" eaLnBrk="1" hangingPunct="1">
              <a:spcBef>
                <a:spcPct val="2000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范文精读</a:t>
            </a:r>
          </a:p>
          <a:p>
            <a:pPr marL="457200" indent="-457200" eaLnBrk="1" hangingPunct="1">
              <a:spcBef>
                <a:spcPct val="20000"/>
              </a:spcBef>
              <a:buFont typeface="Wingdings" panose="05000000000000000000" pitchFamily="2" charset="2"/>
              <a:buChar char=""/>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完成下列话题的全篇写作</a:t>
            </a:r>
            <a:endParaRPr lang="zh-CN" altLang="en-US" sz="2400">
              <a:latin typeface="微软雅黑" panose="020B0503020204020204" charset="-122"/>
              <a:ea typeface="微软雅黑" panose="020B0503020204020204" charset="-122"/>
              <a:cs typeface="微软雅黑" panose="020B0503020204020204" charset="-122"/>
              <a:sym typeface="Arial" panose="020B0604020202090204" pitchFamily="34" charset="0"/>
            </a:endParaRPr>
          </a:p>
          <a:p>
            <a:pPr marL="457200" indent="-457200" eaLnBrk="1" hangingPunct="1">
              <a:spcBef>
                <a:spcPct val="20000"/>
              </a:spcBef>
              <a:buFont typeface="Wingdings" panose="05000000000000000000" pitchFamily="2" charset="2"/>
            </a:pP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In many cities an increasing number of</a:t>
            </a:r>
            <a:r>
              <a:rPr lang="en-US" altLang="zh-CN" sz="2800">
                <a:latin typeface="微软雅黑" panose="020B0503020204020204" charset="-122"/>
                <a:ea typeface="微软雅黑" panose="020B0503020204020204" charset="-122"/>
                <a:cs typeface="微软雅黑" panose="020B0503020204020204" charset="-122"/>
                <a:sym typeface="Arial" panose="020B0604020202090204" pitchFamily="34" charset="0"/>
              </a:rPr>
              <a:t> </a:t>
            </a:r>
            <a:r>
              <a:rPr lang="zh-CN" altLang="en-US" sz="2800">
                <a:latin typeface="微软雅黑" panose="020B0503020204020204" charset="-122"/>
                <a:ea typeface="微软雅黑" panose="020B0503020204020204" charset="-122"/>
                <a:cs typeface="微软雅黑" panose="020B0503020204020204" charset="-122"/>
                <a:sym typeface="Arial" panose="020B0604020202090204" pitchFamily="34" charset="0"/>
              </a:rPr>
              <a:t>people do not know their neighbors and they lack a sense of community. What are the cause? How to solve this problem?（20160924）</a:t>
            </a:r>
          </a:p>
        </p:txBody>
      </p:sp>
      <p:sp>
        <p:nvSpPr>
          <p:cNvPr id="64515" name="矩形 67587"/>
          <p:cNvSpPr>
            <a:spLocks noGrp="1"/>
          </p:cNvSpPr>
          <p:nvPr/>
        </p:nvSpPr>
        <p:spPr>
          <a:xfrm>
            <a:off x="323850" y="587375"/>
            <a:ext cx="8713788" cy="609600"/>
          </a:xfrm>
          <a:prstGeom prst="rect">
            <a:avLst/>
          </a:prstGeom>
          <a:noFill/>
          <a:ln w="9525">
            <a:noFill/>
          </a:ln>
        </p:spPr>
        <p:txBody>
          <a:bodyPr anchor="ctr" anchorCtr="0"/>
          <a:lstStyle/>
          <a:p>
            <a:pPr marL="342900" indent="-342900" eaLnBrk="1" hangingPunct="1"/>
            <a:r>
              <a:rPr lang="en-US" altLang="zh-CN" sz="4000">
                <a:solidFill>
                  <a:srgbClr val="333399"/>
                </a:solidFill>
                <a:latin typeface="微软雅黑" panose="020B0503020204020204" charset="-122"/>
                <a:ea typeface="微软雅黑" panose="020B0503020204020204" charset="-122"/>
                <a:cs typeface="微软雅黑" panose="020B0503020204020204" charset="-122"/>
                <a:sym typeface="Arial" panose="020B0604020202090204" pitchFamily="34" charset="0"/>
              </a:rPr>
              <a:t>homework </a:t>
            </a:r>
            <a:r>
              <a:rPr lang="zh-CN" altLang="en-US" sz="4000" b="1">
                <a:latin typeface="微软雅黑" panose="020B0503020204020204" charset="-122"/>
                <a:ea typeface="微软雅黑" panose="020B0503020204020204" charset="-122"/>
                <a:cs typeface="微软雅黑" panose="020B0503020204020204" charset="-122"/>
                <a:sym typeface="Arial" panose="020B0604020202090204" pitchFamily="34" charset="0"/>
              </a:rPr>
              <a:t> </a:t>
            </a:r>
          </a:p>
        </p:txBody>
      </p:sp>
      <p:pic>
        <p:nvPicPr>
          <p:cNvPr id="64516"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64517" name="图片 1"/>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26625"/>
          <p:cNvSpPr>
            <a:spLocks noGrp="1"/>
          </p:cNvSpPr>
          <p:nvPr>
            <p:ph type="title"/>
          </p:nvPr>
        </p:nvSpPr>
        <p:spPr>
          <a:xfrm>
            <a:off x="250825" y="495300"/>
            <a:ext cx="8305800" cy="1143000"/>
          </a:xfrm>
        </p:spPr>
        <p:txBody>
          <a:bodyPr vert="horz" wrap="square" lIns="50800" tIns="50800" rIns="50800" bIns="50800" anchor="ctr" anchorCtr="0"/>
          <a:lstStyle/>
          <a:p>
            <a:pPr marL="342900" indent="-342900"/>
            <a:r>
              <a:rPr lang="en-US" altLang="zh-CN" sz="4000">
                <a:latin typeface="Arial" panose="020B0604020202090204" pitchFamily="34" charset="0"/>
                <a:cs typeface="Arial" panose="020B0604020202090204" pitchFamily="34" charset="0"/>
                <a:sym typeface="Arial" panose="020B0604020202090204" pitchFamily="34" charset="0"/>
              </a:rPr>
              <a:t>Task 2 </a:t>
            </a:r>
            <a:r>
              <a:rPr lang="zh-CN" altLang="en-US" sz="4000">
                <a:latin typeface="黑体" panose="02010609060101010101" charset="-122"/>
                <a:ea typeface="黑体" panose="02010609060101010101" charset="-122"/>
                <a:sym typeface="Arial" panose="020B0604020202090204" pitchFamily="34" charset="0"/>
              </a:rPr>
              <a:t>报告型文章</a:t>
            </a:r>
          </a:p>
        </p:txBody>
      </p:sp>
      <p:sp>
        <p:nvSpPr>
          <p:cNvPr id="11266" name="内容占位符 26626"/>
          <p:cNvSpPr>
            <a:spLocks noGrp="1" noChangeArrowheads="1"/>
          </p:cNvSpPr>
          <p:nvPr>
            <p:ph idx="1"/>
          </p:nvPr>
        </p:nvSpPr>
        <p:spPr>
          <a:xfrm>
            <a:off x="250825" y="1638300"/>
            <a:ext cx="8305800" cy="4437063"/>
          </a:xfrm>
        </p:spPr>
        <p:txBody>
          <a:bodyPr lIns="50800" tIns="50800" rIns="50800" bIns="50800" anchor="ctr"/>
          <a:lstStyle/>
          <a:p>
            <a:pPr marL="0" indent="0">
              <a:spcBef>
                <a:spcPct val="0"/>
              </a:spcBef>
              <a:buFont typeface="Wingdings" panose="05000000000000000000" pitchFamily="2" charset="2"/>
              <a:buChar char="Ø"/>
            </a:pPr>
            <a:r>
              <a:rPr lang="zh-CN" altLang="en-US" sz="2800">
                <a:latin typeface="黑体" panose="02010609060101010101" charset="-122"/>
                <a:ea typeface="黑体" panose="02010609060101010101" charset="-122"/>
                <a:sym typeface="Arial" panose="020B0604020202090204" pitchFamily="34" charset="0"/>
              </a:rPr>
              <a:t>解决办法 </a:t>
            </a:r>
            <a:r>
              <a:rPr lang="en-US" altLang="zh-CN" sz="2800">
                <a:latin typeface="黑体" panose="02010609060101010101" charset="-122"/>
                <a:ea typeface="黑体" panose="02010609060101010101" charset="-122"/>
                <a:sym typeface="Arial" panose="020B0604020202090204" pitchFamily="34" charset="0"/>
              </a:rPr>
              <a:t>(</a:t>
            </a:r>
            <a:r>
              <a:rPr lang="zh-CN" altLang="en-US" sz="2800">
                <a:latin typeface="黑体" panose="02010609060101010101" charset="-122"/>
                <a:ea typeface="黑体" panose="02010609060101010101" charset="-122"/>
                <a:sym typeface="Arial" panose="020B0604020202090204" pitchFamily="34" charset="0"/>
              </a:rPr>
              <a:t>很少</a:t>
            </a:r>
            <a:r>
              <a:rPr lang="en-US" altLang="zh-CN" sz="2400">
                <a:latin typeface="黑体" panose="02010609060101010101" charset="-122"/>
                <a:ea typeface="黑体" panose="02010609060101010101" charset="-122"/>
                <a:sym typeface="Arial" panose="020B0604020202090204" pitchFamily="34" charset="0"/>
              </a:rPr>
              <a:t>)</a:t>
            </a:r>
          </a:p>
          <a:p>
            <a:pPr marL="0" indent="0">
              <a:spcBef>
                <a:spcPct val="0"/>
              </a:spcBef>
              <a:buFont typeface="Wingdings" panose="05000000000000000000" pitchFamily="2" charset="2"/>
              <a:buChar char="Ø"/>
            </a:pPr>
            <a:r>
              <a:rPr lang="en-US" altLang="zh-CN" sz="2800">
                <a:latin typeface="Arial" panose="020B0604020202090204" pitchFamily="34" charset="0"/>
                <a:cs typeface="Arial" panose="020B0604020202090204" pitchFamily="34" charset="0"/>
                <a:sym typeface="Arial" panose="020B0604020202090204" pitchFamily="34" charset="0"/>
              </a:rPr>
              <a:t>What measures should be taken?</a:t>
            </a:r>
          </a:p>
          <a:p>
            <a:pPr marL="0" indent="0">
              <a:spcBef>
                <a:spcPct val="0"/>
              </a:spcBef>
              <a:buFont typeface="Wingdings" panose="05000000000000000000" pitchFamily="2" charset="2"/>
              <a:buChar char="Ø"/>
            </a:pPr>
            <a:endParaRPr lang="en-US" altLang="zh-CN" sz="2400">
              <a:latin typeface="Arial" panose="020B0604020202090204" pitchFamily="34" charset="0"/>
              <a:cs typeface="Arial" panose="020B0604020202090204" pitchFamily="34" charset="0"/>
              <a:sym typeface="Arial" panose="020B0604020202090204" pitchFamily="34" charset="0"/>
            </a:endParaRPr>
          </a:p>
          <a:p>
            <a:pPr marL="0" indent="0">
              <a:spcBef>
                <a:spcPct val="0"/>
              </a:spcBef>
              <a:buFont typeface="Wingdings" panose="05000000000000000000" pitchFamily="2" charset="2"/>
              <a:buNone/>
            </a:pPr>
            <a:r>
              <a:rPr lang="zh-CN" altLang="zh-CN" sz="2800">
                <a:latin typeface="Arial" panose="020B0604020202090204" pitchFamily="34" charset="0"/>
                <a:cs typeface="Arial" panose="020B0604020202090204" pitchFamily="34" charset="0"/>
                <a:sym typeface="Arial" panose="020B0604020202090204" pitchFamily="34" charset="0"/>
              </a:rPr>
              <a:t>We have developed a </a:t>
            </a:r>
            <a:r>
              <a:rPr lang="en-US" altLang="zh-CN" sz="2800">
                <a:latin typeface="Arial" panose="020B0604020202090204" pitchFamily="34" charset="0"/>
                <a:cs typeface="Arial" panose="020B0604020202090204" pitchFamily="34" charset="0"/>
                <a:sym typeface="Arial" panose="020B0604020202090204" pitchFamily="34" charset="0"/>
              </a:rPr>
              <a:t>“</a:t>
            </a:r>
            <a:r>
              <a:rPr lang="zh-CN" altLang="zh-CN" sz="2800">
                <a:latin typeface="Arial" panose="020B0604020202090204" pitchFamily="34" charset="0"/>
                <a:cs typeface="Arial" panose="020B0604020202090204" pitchFamily="34" charset="0"/>
                <a:sym typeface="Arial" panose="020B0604020202090204" pitchFamily="34" charset="0"/>
              </a:rPr>
              <a:t>throw-away</a:t>
            </a:r>
            <a:r>
              <a:rPr lang="en-US" altLang="zh-CN" sz="2800">
                <a:latin typeface="Arial" panose="020B0604020202090204" pitchFamily="34" charset="0"/>
                <a:cs typeface="Arial" panose="020B0604020202090204" pitchFamily="34" charset="0"/>
                <a:sym typeface="Arial" panose="020B0604020202090204" pitchFamily="34" charset="0"/>
              </a:rPr>
              <a:t>”</a:t>
            </a:r>
            <a:r>
              <a:rPr lang="zh-CN" altLang="zh-CN" sz="2800">
                <a:latin typeface="Arial" panose="020B0604020202090204" pitchFamily="34" charset="0"/>
                <a:cs typeface="Arial" panose="020B0604020202090204" pitchFamily="34" charset="0"/>
                <a:sym typeface="Arial" panose="020B0604020202090204" pitchFamily="34" charset="0"/>
              </a:rPr>
              <a:t> society and are filling the environment with many plastic bags and rubbish that we cannot fully dispose of. What</a:t>
            </a:r>
            <a:r>
              <a:rPr lang="en-US" altLang="zh-CN" sz="2800">
                <a:latin typeface="Arial" panose="020B0604020202090204" pitchFamily="34" charset="0"/>
                <a:cs typeface="Arial" panose="020B0604020202090204" pitchFamily="34" charset="0"/>
                <a:sym typeface="Arial" panose="020B0604020202090204" pitchFamily="34" charset="0"/>
              </a:rPr>
              <a:t> </a:t>
            </a:r>
            <a:r>
              <a:rPr lang="zh-CN" altLang="zh-CN" sz="2800">
                <a:solidFill>
                  <a:srgbClr val="00B050"/>
                </a:solidFill>
                <a:latin typeface="Arial" panose="020B0604020202090204" pitchFamily="34" charset="0"/>
                <a:cs typeface="Arial" panose="020B0604020202090204" pitchFamily="34" charset="0"/>
                <a:sym typeface="Arial" panose="020B0604020202090204" pitchFamily="34" charset="0"/>
              </a:rPr>
              <a:t>measures</a:t>
            </a:r>
            <a:r>
              <a:rPr lang="zh-CN" altLang="zh-CN" sz="2800">
                <a:latin typeface="Arial" panose="020B0604020202090204" pitchFamily="34" charset="0"/>
                <a:cs typeface="Arial" panose="020B0604020202090204" pitchFamily="34" charset="0"/>
                <a:sym typeface="Arial" panose="020B0604020202090204" pitchFamily="34" charset="0"/>
              </a:rPr>
              <a:t> should be taken to combat the problem?</a:t>
            </a:r>
            <a:r>
              <a:rPr lang="en-US" altLang="zh-CN" sz="2800">
                <a:latin typeface="Arial" panose="020B0604020202090204" pitchFamily="34" charset="0"/>
                <a:cs typeface="Arial" panose="020B0604020202090204" pitchFamily="34" charset="0"/>
                <a:sym typeface="Arial" panose="020B0604020202090204" pitchFamily="34" charset="0"/>
              </a:rPr>
              <a:t>(</a:t>
            </a:r>
            <a:r>
              <a:rPr lang="zh-CN" altLang="zh-CN" sz="2800">
                <a:latin typeface="Arial" panose="020B0604020202090204" pitchFamily="34" charset="0"/>
                <a:cs typeface="Arial" panose="020B0604020202090204" pitchFamily="34" charset="0"/>
                <a:sym typeface="Arial" panose="020B0604020202090204" pitchFamily="34" charset="0"/>
              </a:rPr>
              <a:t>20180908</a:t>
            </a:r>
            <a:r>
              <a:rPr lang="en-US" altLang="zh-CN" sz="2800">
                <a:latin typeface="Arial" panose="020B0604020202090204" pitchFamily="34" charset="0"/>
                <a:cs typeface="Arial" panose="020B0604020202090204" pitchFamily="34" charset="0"/>
                <a:sym typeface="Arial" panose="020B0604020202090204" pitchFamily="34" charset="0"/>
              </a:rPr>
              <a:t>)</a:t>
            </a:r>
            <a:endParaRPr lang="zh-CN" altLang="zh-CN" sz="2800">
              <a:latin typeface="Arial" panose="020B0604020202090204" pitchFamily="34" charset="0"/>
              <a:cs typeface="Arial" panose="020B0604020202090204" pitchFamily="34" charset="0"/>
              <a:sym typeface="Arial" panose="020B0604020202090204" pitchFamily="34" charset="0"/>
            </a:endParaRPr>
          </a:p>
          <a:p>
            <a:pPr marL="0" indent="0">
              <a:spcBef>
                <a:spcPct val="0"/>
              </a:spcBef>
              <a:buFont typeface="Wingdings" panose="05000000000000000000" pitchFamily="2" charset="2"/>
              <a:buChar char="Ø"/>
            </a:pPr>
            <a:endParaRPr lang="zh-CN" altLang="zh-CN" sz="2800">
              <a:latin typeface="Times New Roman" panose="02020503050405090304" pitchFamily="2" charset="0"/>
              <a:ea typeface="华文新魏" panose="02010800040101010101" pitchFamily="2" charset="-122"/>
              <a:sym typeface="Arial" panose="020B0604020202090204" pitchFamily="34" charset="0"/>
            </a:endParaRPr>
          </a:p>
          <a:p>
            <a:pPr marL="0" indent="0" algn="just">
              <a:spcBef>
                <a:spcPct val="0"/>
              </a:spcBef>
              <a:buFont typeface="Wingdings" panose="05000000000000000000" pitchFamily="2" charset="2"/>
              <a:buNone/>
            </a:pPr>
            <a:endParaRPr lang="zh-CN" altLang="en-US">
              <a:solidFill>
                <a:srgbClr val="1D41D5"/>
              </a:solidFill>
              <a:latin typeface="Times New Roman" panose="02020503050405090304" pitchFamily="2" charset="0"/>
              <a:ea typeface="华文新魏" panose="02010800040101010101" pitchFamily="2" charset="-122"/>
              <a:sym typeface="Arial" panose="020B0604020202090204" pitchFamily="34" charset="0"/>
            </a:endParaRPr>
          </a:p>
        </p:txBody>
      </p:sp>
      <p:pic>
        <p:nvPicPr>
          <p:cNvPr id="7171" name="图片 2"/>
          <p:cNvPicPr>
            <a:picLocks noChangeAspect="1"/>
          </p:cNvPicPr>
          <p:nvPr/>
        </p:nvPicPr>
        <p:blipFill>
          <a:blip r:embed="rId2">
            <a:clrChange>
              <a:clrFrom>
                <a:srgbClr val="FFFFFF"/>
              </a:clrFrom>
              <a:clrTo>
                <a:srgbClr val="FFFFFF">
                  <a:alpha val="0"/>
                </a:srgbClr>
              </a:clrTo>
            </a:clrChange>
          </a:blip>
          <a:stretch>
            <a:fillRect/>
          </a:stretch>
        </p:blipFill>
        <p:spPr>
          <a:xfrm>
            <a:off x="0" y="14288"/>
            <a:ext cx="2860675" cy="565150"/>
          </a:xfrm>
          <a:prstGeom prst="rect">
            <a:avLst/>
          </a:prstGeom>
          <a:noFill/>
          <a:ln w="9525">
            <a:noFill/>
          </a:ln>
        </p:spPr>
      </p:pic>
      <p:pic>
        <p:nvPicPr>
          <p:cNvPr id="7172" name="图片 9"/>
          <p:cNvPicPr>
            <a:picLocks noChangeAspect="1"/>
          </p:cNvPicPr>
          <p:nvPr/>
        </p:nvPicPr>
        <p:blipFill>
          <a:blip r:embed="rId3"/>
          <a:srcRect t="-2380"/>
          <a:stretch>
            <a:fillRect/>
          </a:stretch>
        </p:blipFill>
        <p:spPr>
          <a:xfrm>
            <a:off x="7659688" y="20638"/>
            <a:ext cx="1428750" cy="682625"/>
          </a:xfrm>
          <a:prstGeom prst="rect">
            <a:avLst/>
          </a:prstGeom>
          <a:noFill/>
          <a:ln w="9525">
            <a:noFill/>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1266">
                                            <p:txEl>
                                              <p:pRg st="1" end="1"/>
                                            </p:txEl>
                                          </p:spTgt>
                                        </p:tgtEl>
                                        <p:attrNameLst>
                                          <p:attrName>style.visibility</p:attrName>
                                        </p:attrNameLst>
                                      </p:cBhvr>
                                      <p:to>
                                        <p:strVal val="visible"/>
                                      </p:to>
                                    </p:set>
                                    <p:animEffect transition="in" filter="wipe(down)">
                                      <p:cBhvr>
                                        <p:cTn id="11" dur="500"/>
                                        <p:tgtEl>
                                          <p:spTgt spid="1126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513715" y="1749108"/>
            <a:ext cx="8001000" cy="3538855"/>
          </a:xfrm>
        </p:spPr>
        <p:txBody>
          <a:bodyPr>
            <a:normAutofit/>
          </a:bodyPr>
          <a:lstStyle/>
          <a:p>
            <a:r>
              <a:rPr lang="zh-CN" altLang="en-US" sz="3000" b="1" dirty="0">
                <a:solidFill>
                  <a:schemeClr val="tx1"/>
                </a:solidFill>
                <a:latin typeface="微软雅黑" charset="0"/>
                <a:ea typeface="微软雅黑" charset="0"/>
              </a:rPr>
              <a:t>学习要点</a:t>
            </a:r>
          </a:p>
          <a:p>
            <a:endParaRPr lang="zh-CN" altLang="en-US" sz="3000" b="1" dirty="0">
              <a:solidFill>
                <a:schemeClr val="tx1"/>
              </a:solidFill>
              <a:latin typeface="微软雅黑" charset="0"/>
              <a:ea typeface="微软雅黑" charset="0"/>
            </a:endParaRPr>
          </a:p>
          <a:p>
            <a:pPr algn="l"/>
            <a:r>
              <a:rPr lang="en-US" altLang="zh-CN" sz="2100" b="1" dirty="0">
                <a:solidFill>
                  <a:schemeClr val="tx1"/>
                </a:solidFill>
                <a:latin typeface="微软雅黑" charset="0"/>
                <a:ea typeface="微软雅黑" charset="0"/>
              </a:rPr>
              <a:t>1.</a:t>
            </a:r>
            <a:r>
              <a:rPr lang="zh-CN" sz="2100" b="1" dirty="0">
                <a:solidFill>
                  <a:schemeClr val="tx1"/>
                </a:solidFill>
                <a:latin typeface="微软雅黑" charset="0"/>
                <a:ea typeface="微软雅黑" charset="0"/>
              </a:rPr>
              <a:t>报告类：</a:t>
            </a:r>
            <a:r>
              <a:rPr lang="zh-CN" altLang="en-US" sz="2100" b="1" dirty="0">
                <a:solidFill>
                  <a:schemeClr val="tx1"/>
                </a:solidFill>
                <a:latin typeface="微软雅黑" charset="0"/>
                <a:ea typeface="微软雅黑" charset="0"/>
              </a:rPr>
              <a:t>题目特征</a:t>
            </a:r>
            <a:endParaRPr lang="zh-CN" altLang="en-US" sz="2100" b="1" u="sng" dirty="0">
              <a:solidFill>
                <a:schemeClr val="tx1"/>
              </a:solidFill>
              <a:latin typeface="微软雅黑" charset="0"/>
              <a:ea typeface="微软雅黑" charset="0"/>
            </a:endParaRPr>
          </a:p>
          <a:p>
            <a:pPr algn="l"/>
            <a:r>
              <a:rPr lang="en-US" altLang="zh-CN" sz="2100" b="1" dirty="0">
                <a:solidFill>
                  <a:srgbClr val="FF0000"/>
                </a:solidFill>
                <a:latin typeface="微软雅黑" charset="0"/>
                <a:ea typeface="微软雅黑" charset="0"/>
              </a:rPr>
              <a:t>2.</a:t>
            </a:r>
            <a:r>
              <a:rPr lang="zh-CN" sz="2100" b="1" dirty="0">
                <a:solidFill>
                  <a:srgbClr val="FF0000"/>
                </a:solidFill>
                <a:latin typeface="微软雅黑" charset="0"/>
                <a:ea typeface="微软雅黑" charset="0"/>
                <a:sym typeface="+mn-ea"/>
              </a:rPr>
              <a:t>报告类</a:t>
            </a:r>
            <a:r>
              <a:rPr lang="zh-CN" altLang="en-US" sz="2100" b="1" dirty="0">
                <a:solidFill>
                  <a:srgbClr val="FF0000"/>
                </a:solidFill>
                <a:latin typeface="微软雅黑" charset="0"/>
                <a:ea typeface="微软雅黑" charset="0"/>
              </a:rPr>
              <a:t>：文章结构</a:t>
            </a:r>
          </a:p>
          <a:p>
            <a:pPr algn="l"/>
            <a:r>
              <a:rPr lang="en-US" altLang="zh-CN" sz="2100" b="1" dirty="0">
                <a:solidFill>
                  <a:schemeClr val="tx1"/>
                </a:solidFill>
                <a:latin typeface="微软雅黑" charset="0"/>
                <a:ea typeface="微软雅黑" charset="0"/>
              </a:rPr>
              <a:t>3.</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首段句型</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常用词汇</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4.</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主体段</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句型</a:t>
            </a:r>
            <a:endParaRPr sz="2100" b="1">
              <a:solidFill>
                <a:schemeClr val="tx1"/>
              </a:solidFill>
              <a:latin typeface="微软雅黑" charset="0"/>
              <a:ea typeface="微软雅黑" charset="0"/>
              <a:sym typeface="+mn-ea"/>
            </a:endParaRPr>
          </a:p>
          <a:p>
            <a:pPr algn="l"/>
            <a:r>
              <a:rPr lang="en-US" altLang="zh-CN" sz="2100" b="1">
                <a:solidFill>
                  <a:schemeClr val="tx1"/>
                </a:solidFill>
                <a:latin typeface="微软雅黑" charset="0"/>
                <a:ea typeface="微软雅黑" charset="0"/>
                <a:sym typeface="+mn-ea"/>
              </a:rPr>
              <a:t>5.</a:t>
            </a:r>
            <a:r>
              <a:rPr lang="zh-CN" sz="2100" b="1" dirty="0">
                <a:solidFill>
                  <a:schemeClr val="tx1"/>
                </a:solidFill>
                <a:latin typeface="微软雅黑" charset="0"/>
                <a:ea typeface="微软雅黑" charset="0"/>
                <a:sym typeface="+mn-ea"/>
              </a:rPr>
              <a:t>报告类</a:t>
            </a:r>
            <a:r>
              <a:rPr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结尾</a:t>
            </a:r>
            <a:r>
              <a:rPr sz="2100" b="1">
                <a:solidFill>
                  <a:schemeClr val="tx1"/>
                </a:solidFill>
                <a:latin typeface="微软雅黑" charset="0"/>
                <a:ea typeface="微软雅黑" charset="0"/>
                <a:sym typeface="+mn-ea"/>
              </a:rPr>
              <a:t>结构</a:t>
            </a:r>
            <a:r>
              <a:rPr lang="en-US" altLang="zh-CN" sz="2100" b="1">
                <a:solidFill>
                  <a:schemeClr val="tx1"/>
                </a:solidFill>
                <a:latin typeface="微软雅黑" charset="0"/>
                <a:ea typeface="微软雅黑" charset="0"/>
                <a:sym typeface="+mn-ea"/>
              </a:rPr>
              <a:t>+</a:t>
            </a:r>
            <a:r>
              <a:rPr lang="zh-CN" sz="2100" b="1">
                <a:solidFill>
                  <a:schemeClr val="tx1"/>
                </a:solidFill>
                <a:latin typeface="微软雅黑" charset="0"/>
                <a:ea typeface="微软雅黑" charset="0"/>
                <a:sym typeface="+mn-ea"/>
              </a:rPr>
              <a:t>句型</a:t>
            </a:r>
          </a:p>
          <a:p>
            <a:pPr algn="l"/>
            <a:r>
              <a:rPr lang="en-US" altLang="zh-CN" sz="2100" b="1">
                <a:solidFill>
                  <a:schemeClr val="tx1"/>
                </a:solidFill>
                <a:latin typeface="微软雅黑" charset="0"/>
                <a:ea typeface="微软雅黑" charset="0"/>
                <a:sym typeface="+mn-ea"/>
              </a:rPr>
              <a:t>6.</a:t>
            </a:r>
            <a:r>
              <a:rPr lang="zh-CN" altLang="en-US" sz="2100" b="1">
                <a:solidFill>
                  <a:schemeClr val="tx1"/>
                </a:solidFill>
                <a:latin typeface="微软雅黑" charset="0"/>
                <a:ea typeface="微软雅黑" charset="0"/>
                <a:sym typeface="+mn-ea"/>
              </a:rPr>
              <a:t>综合类：提问方式</a:t>
            </a:r>
          </a:p>
          <a:p>
            <a:pPr algn="l"/>
            <a:r>
              <a:rPr lang="en-US" altLang="zh-CN" sz="2100" b="1">
                <a:solidFill>
                  <a:schemeClr val="tx1"/>
                </a:solidFill>
                <a:latin typeface="微软雅黑" charset="0"/>
                <a:ea typeface="微软雅黑" charset="0"/>
                <a:sym typeface="+mn-ea"/>
              </a:rPr>
              <a:t>7.</a:t>
            </a:r>
            <a:r>
              <a:rPr lang="zh-CN" altLang="en-US" sz="2100" b="1">
                <a:solidFill>
                  <a:schemeClr val="tx1"/>
                </a:solidFill>
                <a:latin typeface="微软雅黑" charset="0"/>
                <a:ea typeface="微软雅黑" charset="0"/>
                <a:sym typeface="+mn-ea"/>
              </a:rPr>
              <a:t>综合类：文章结构</a:t>
            </a:r>
            <a:r>
              <a:rPr lang="en-US" altLang="zh-CN" sz="2100" b="1">
                <a:solidFill>
                  <a:schemeClr val="tx1"/>
                </a:solidFill>
                <a:latin typeface="微软雅黑" charset="0"/>
                <a:ea typeface="微软雅黑" charset="0"/>
                <a:sym typeface="+mn-ea"/>
              </a:rPr>
              <a:t>+</a:t>
            </a:r>
            <a:r>
              <a:rPr lang="zh-CN" altLang="en-US" sz="2100" b="1">
                <a:solidFill>
                  <a:schemeClr val="tx1"/>
                </a:solidFill>
                <a:latin typeface="微软雅黑" charset="0"/>
                <a:ea typeface="微软雅黑" charset="0"/>
                <a:sym typeface="+mn-ea"/>
              </a:rPr>
              <a:t>范文分析</a:t>
            </a:r>
            <a:endParaRPr sz="2100" b="1">
              <a:solidFill>
                <a:schemeClr val="tx1"/>
              </a:solidFill>
              <a:latin typeface="微软雅黑" charset="0"/>
              <a:ea typeface="微软雅黑" charset="0"/>
              <a:sym typeface="+mn-ea"/>
            </a:endParaRPr>
          </a:p>
          <a:p>
            <a:endParaRPr lang="zh-CN" altLang="en-US" sz="2100" b="1" dirty="0">
              <a:solidFill>
                <a:schemeClr val="tx1"/>
              </a:solidFill>
              <a:latin typeface="微软雅黑" charset="0"/>
              <a:ea typeface="微软雅黑" charset="0"/>
              <a:sym typeface="+mn-ea"/>
            </a:endParaRPr>
          </a:p>
        </p:txBody>
      </p:sp>
    </p:spTree>
  </p:cSld>
  <p:clrMapOvr>
    <a:masterClrMapping/>
  </p:clrMapOvr>
  <p:transition spd="med"/>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9bec4fa0-fc6a-4070-ba37-f7783878c5dc"/>
  <p:tag name="COMMONDATA" val="eyJoZGlkIjoiNDY2OTMyNGMyN2EzYzcxNDNmMDdlYzA4ZmI3ZmEyMmY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2.xml><?xml version="1.0" encoding="utf-8"?>
<p:tagLst xmlns:a="http://schemas.openxmlformats.org/drawingml/2006/main" xmlns:r="http://schemas.openxmlformats.org/officeDocument/2006/relationships" xmlns:p="http://schemas.openxmlformats.org/presentationml/2006/main">
  <p:tag name="MH" val="20151012165651"/>
  <p:tag name="MH_LIBRARY" val="CONTENTS"/>
  <p:tag name="MH_AUTOCOLOR" val="TRUE"/>
  <p:tag name="MH_TYPE" val="CONTENTS"/>
  <p:tag name="ID" val="545826"/>
  <p:tag name="KSO_WM_TEMPLATE_CATEGORY" val="custom"/>
  <p:tag name="KSO_WM_TEMPLATE_INDEX" val="244"/>
  <p:tag name="KSO_WM_TAG_VERSION" val="1.0"/>
  <p:tag name="KSO_WM_SLIDE_ID" val="custom24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701,&quot;width&quot;:3628}"/>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2db1483d-dff7-4a69-8d86-de8a3b1733c7}"/>
  <p:tag name="TABLE_ENDDRAG_ORIGIN_RECT" val="600*354"/>
  <p:tag name="TABLE_ENDDRAG_RECT" val="65*126*600*354"/>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主题1">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125</TotalTime>
  <Words>4424</Words>
  <Application>WPS 文字</Application>
  <PresentationFormat>全屏显示(4:3)</PresentationFormat>
  <Paragraphs>468</Paragraphs>
  <Slides>77</Slides>
  <Notes>9</Notes>
  <HiddenSlides>14</HiddenSlides>
  <MMClips>0</MMClips>
  <ScaleCrop>false</ScaleCrop>
  <HeadingPairs>
    <vt:vector size="4" baseType="variant">
      <vt:variant>
        <vt:lpstr>主题</vt:lpstr>
      </vt:variant>
      <vt:variant>
        <vt:i4>1</vt:i4>
      </vt:variant>
      <vt:variant>
        <vt:lpstr>幻灯片标题</vt:lpstr>
      </vt:variant>
      <vt:variant>
        <vt:i4>77</vt:i4>
      </vt:variant>
    </vt:vector>
  </HeadingPairs>
  <TitlesOfParts>
    <vt:vector size="78" baseType="lpstr">
      <vt:lpstr>主题1</vt:lpstr>
      <vt:lpstr>IELTS WRITING </vt:lpstr>
      <vt:lpstr>幻灯片 2</vt:lpstr>
      <vt:lpstr>幻灯片 3</vt:lpstr>
      <vt:lpstr>幻灯片 4</vt:lpstr>
      <vt:lpstr>Task 2 报告型文章</vt:lpstr>
      <vt:lpstr>Task 2 报告型文章</vt:lpstr>
      <vt:lpstr>Task 2 报告型文章</vt:lpstr>
      <vt:lpstr>Task 2 报告型文章</vt:lpstr>
      <vt:lpstr>幻灯片 9</vt:lpstr>
      <vt:lpstr>幻灯片 10</vt:lpstr>
      <vt:lpstr>幻灯片 11</vt:lpstr>
      <vt:lpstr>幻灯片 12</vt:lpstr>
      <vt:lpstr>幻灯片 13</vt:lpstr>
      <vt:lpstr>幻灯片 14</vt:lpstr>
      <vt:lpstr>幻灯片 15</vt:lpstr>
      <vt:lpstr>幻灯片 16</vt:lpstr>
      <vt:lpstr>Task 2 报告型文章</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Task 2 报告型文章</vt:lpstr>
      <vt:lpstr>幻灯片 61</vt:lpstr>
      <vt:lpstr>Task 2 综合型文章</vt:lpstr>
      <vt:lpstr>Task 2 综合型文章</vt:lpstr>
      <vt:lpstr>Task 2 综合型文章</vt:lpstr>
      <vt:lpstr>幻灯片 65</vt:lpstr>
      <vt:lpstr>Task 2 综合型文章</vt:lpstr>
      <vt:lpstr>Task 2 综合型文章</vt:lpstr>
      <vt:lpstr>Task 2 综合型文章</vt:lpstr>
      <vt:lpstr>Task 2 综合型文章</vt:lpstr>
      <vt:lpstr>Task 2 综合型文章</vt:lpstr>
      <vt:lpstr>Task 2 综合型文章</vt:lpstr>
      <vt:lpstr>Task 2 综合型文章</vt:lpstr>
      <vt:lpstr>幻灯片 73</vt:lpstr>
      <vt:lpstr>幻灯片 74</vt:lpstr>
      <vt:lpstr>幻灯片 75</vt:lpstr>
      <vt:lpstr>幻灯片 76</vt:lpstr>
      <vt:lpstr>幻灯片 77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IELTS WRITING </dc:title>
  <dc:creator>gary</dc:creator>
  <cp:lastModifiedBy>Administrator</cp:lastModifiedBy>
  <cp:revision>247</cp:revision>
  <dcterms:created xsi:type="dcterms:W3CDTF">2024-06-16T16:02:19Z</dcterms:created>
  <dcterms:modified xsi:type="dcterms:W3CDTF">2024-06-17T07:05:19Z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DD7AF6E8758E4D1A8CDD117F939FF42C_13</vt:lpwstr>
  </property>
</Properties>
</file>