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tags/tag12.xml" ContentType="application/vnd.openxmlformats-officedocument.presentationml.tag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529" r:id="rId2"/>
    <p:sldId id="721" r:id="rId3"/>
    <p:sldId id="764" r:id="rId4"/>
    <p:sldId id="963" r:id="rId5"/>
    <p:sldId id="467" r:id="rId6"/>
    <p:sldId id="490" r:id="rId7"/>
    <p:sldId id="767" r:id="rId8"/>
    <p:sldId id="1541" r:id="rId9"/>
    <p:sldId id="1542" r:id="rId10"/>
    <p:sldId id="1543" r:id="rId11"/>
    <p:sldId id="1546" r:id="rId12"/>
    <p:sldId id="464" r:id="rId13"/>
    <p:sldId id="492" r:id="rId14"/>
    <p:sldId id="1547" r:id="rId15"/>
    <p:sldId id="1549" r:id="rId16"/>
    <p:sldId id="758" r:id="rId17"/>
    <p:sldId id="761" r:id="rId18"/>
    <p:sldId id="762" r:id="rId19"/>
    <p:sldId id="488" r:id="rId20"/>
    <p:sldId id="493" r:id="rId21"/>
    <p:sldId id="1548" r:id="rId22"/>
    <p:sldId id="786" r:id="rId23"/>
    <p:sldId id="791" r:id="rId24"/>
    <p:sldId id="792" r:id="rId25"/>
    <p:sldId id="793" r:id="rId26"/>
    <p:sldId id="794" r:id="rId27"/>
    <p:sldId id="495" r:id="rId28"/>
    <p:sldId id="498" r:id="rId29"/>
    <p:sldId id="933" r:id="rId30"/>
    <p:sldId id="1550" r:id="rId31"/>
    <p:sldId id="353" r:id="rId32"/>
    <p:sldId id="357" r:id="rId33"/>
    <p:sldId id="356" r:id="rId34"/>
    <p:sldId id="355" r:id="rId35"/>
    <p:sldId id="354" r:id="rId36"/>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B9759"/>
    <a:srgbClr val="7030A0"/>
    <a:srgbClr val="0070C0"/>
    <a:srgbClr val="FFFFFF"/>
    <a:srgbClr val="517FD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21263" autoAdjust="0"/>
    <p:restoredTop sz="98237" autoAdjust="0"/>
  </p:normalViewPr>
  <p:slideViewPr>
    <p:cSldViewPr snapToGrid="0">
      <p:cViewPr varScale="1">
        <p:scale>
          <a:sx n="114" d="100"/>
          <a:sy n="114" d="100"/>
        </p:scale>
        <p:origin x="-228"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5C9180-3A80-4C0E-9946-0F349FDFCB7D}" type="datetimeFigureOut">
              <a:rPr lang="zh-CN" altLang="en-US" smtClean="0"/>
              <a:pPr/>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46920C-565E-4440-9B2D-B9BD0E3943DD}" type="slidenum">
              <a:rPr lang="zh-CN" altLang="en-US" smtClean="0"/>
              <a:pPr/>
              <a:t>‹#›</a:t>
            </a:fld>
            <a:endParaRPr lang="zh-CN" altLang="en-US"/>
          </a:p>
        </p:txBody>
      </p:sp>
    </p:spTree>
    <p:extLst>
      <p:ext uri="{BB962C8B-B14F-4D97-AF65-F5344CB8AC3E}">
        <p14:creationId xmlns="" xmlns:p14="http://schemas.microsoft.com/office/powerpoint/2010/main" val="17655528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346920C-565E-4440-9B2D-B9BD0E3943DD}" type="slidenum">
              <a:rPr lang="zh-CN" altLang="en-US" smtClean="0"/>
              <a:pPr/>
              <a:t>4</a:t>
            </a:fld>
            <a:endParaRPr lang="zh-CN" altLang="en-US"/>
          </a:p>
        </p:txBody>
      </p:sp>
    </p:spTree>
    <p:extLst>
      <p:ext uri="{BB962C8B-B14F-4D97-AF65-F5344CB8AC3E}">
        <p14:creationId xmlns="" xmlns:p14="http://schemas.microsoft.com/office/powerpoint/2010/main" val="8127885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r>
              <a:rPr lang="en-US" altLang="zh-CN" dirty="0">
                <a:latin typeface="Times New Roman" charset="0"/>
                <a:cs typeface="Times New Roman" charset="0"/>
                <a:sym typeface="+mn-ea"/>
              </a:rPr>
              <a:t>Inculcation </a:t>
            </a:r>
            <a:r>
              <a:rPr lang="zh-CN" altLang="en-US" dirty="0">
                <a:latin typeface="Times New Roman" charset="0"/>
                <a:cs typeface="Times New Roman" charset="0"/>
                <a:sym typeface="+mn-ea"/>
              </a:rPr>
              <a:t>谆谆教诲</a:t>
            </a:r>
          </a:p>
        </p:txBody>
      </p:sp>
    </p:spTree>
    <p:extLst>
      <p:ext uri="{BB962C8B-B14F-4D97-AF65-F5344CB8AC3E}">
        <p14:creationId xmlns="" xmlns:p14="http://schemas.microsoft.com/office/powerpoint/2010/main" val="3274098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endParaRPr lang="zh-CN" altLang="en-US"/>
          </a:p>
        </p:txBody>
      </p:sp>
    </p:spTree>
    <p:extLst>
      <p:ext uri="{BB962C8B-B14F-4D97-AF65-F5344CB8AC3E}">
        <p14:creationId xmlns="" xmlns:p14="http://schemas.microsoft.com/office/powerpoint/2010/main" val="3578270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r>
              <a:rPr lang="en-US" altLang="zh-CN" noProof="0" dirty="0">
                <a:latin typeface="Comic Sans MS" panose="030F0702030302020204" pitchFamily="66" charset="0"/>
                <a:ea typeface="+mj-ea"/>
                <a:sym typeface="Wingdings" panose="05000000000000000000" pitchFamily="2" charset="2"/>
              </a:rPr>
              <a:t>sort the daily garbage; consume less and recycle more; </a:t>
            </a:r>
            <a:endParaRPr lang="zh-CN" altLang="en-US"/>
          </a:p>
        </p:txBody>
      </p:sp>
    </p:spTree>
    <p:extLst>
      <p:ext uri="{BB962C8B-B14F-4D97-AF65-F5344CB8AC3E}">
        <p14:creationId xmlns="" xmlns:p14="http://schemas.microsoft.com/office/powerpoint/2010/main" val="363024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endParaRPr lang="zh-CN" altLang="en-US"/>
          </a:p>
        </p:txBody>
      </p:sp>
    </p:spTree>
    <p:extLst>
      <p:ext uri="{BB962C8B-B14F-4D97-AF65-F5344CB8AC3E}">
        <p14:creationId xmlns="" xmlns:p14="http://schemas.microsoft.com/office/powerpoint/2010/main" val="2144409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r>
              <a:rPr lang="en-US" altLang="zh-CN" noProof="0" dirty="0">
                <a:latin typeface="Comic Sans MS" panose="030F0702030302020204" pitchFamily="66" charset="0"/>
                <a:ea typeface="+mj-ea"/>
                <a:sym typeface="Wingdings" panose="05000000000000000000" pitchFamily="2" charset="2"/>
              </a:rPr>
              <a:t>exploit renewable energy; encourage low carbon lifestyle;  avoid using throw-away products;</a:t>
            </a:r>
            <a:r>
              <a:rPr lang="en-US" altLang="zh-CN" sz="1200" noProof="0" dirty="0">
                <a:latin typeface="Comic Sans MS" panose="030F0702030302020204" pitchFamily="66" charset="0"/>
                <a:ea typeface="+mj-ea"/>
                <a:sym typeface="Wingdings" panose="05000000000000000000" pitchFamily="2" charset="2"/>
              </a:rPr>
              <a:t>offer subsidies to hybrid car buyers</a:t>
            </a:r>
            <a:r>
              <a:rPr lang="en-US" altLang="zh-CN" noProof="0" dirty="0">
                <a:latin typeface="Comic Sans MS" panose="030F0702030302020204" pitchFamily="66" charset="0"/>
                <a:ea typeface="+mj-ea"/>
                <a:sym typeface="Wingdings" panose="05000000000000000000" pitchFamily="2" charset="2"/>
              </a:rPr>
              <a:t>;</a:t>
            </a:r>
            <a:endParaRPr lang="zh-CN" altLang="en-US" dirty="0"/>
          </a:p>
        </p:txBody>
      </p:sp>
    </p:spTree>
    <p:extLst>
      <p:ext uri="{BB962C8B-B14F-4D97-AF65-F5344CB8AC3E}">
        <p14:creationId xmlns="" xmlns:p14="http://schemas.microsoft.com/office/powerpoint/2010/main" val="12198365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endParaRPr lang="zh-CN" altLang="en-US"/>
          </a:p>
        </p:txBody>
      </p:sp>
    </p:spTree>
    <p:extLst>
      <p:ext uri="{BB962C8B-B14F-4D97-AF65-F5344CB8AC3E}">
        <p14:creationId xmlns="" xmlns:p14="http://schemas.microsoft.com/office/powerpoint/2010/main" val="1434220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r>
              <a:rPr lang="en-US" altLang="zh-CN"/>
              <a:t>introspect                 reflect on oneself</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endParaRPr lang="en-US" altLang="zh-CN">
              <a:latin typeface="Times New Roman" panose="02020603050405020304" charset="0"/>
              <a:cs typeface="Times New Roman" panose="02020603050405020304" charset="0"/>
              <a:sym typeface="+mn-ea"/>
            </a:endParaRPr>
          </a:p>
          <a:p>
            <a:pPr lvl="0"/>
            <a:endParaRPr lang="en-US" altLang="zh-CN">
              <a:latin typeface="Times New Roman" panose="02020603050405020304" charset="0"/>
              <a:cs typeface="Times New Roman" panose="02020603050405020304" charset="0"/>
              <a:sym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extLst>
      <p:ext uri="{BB962C8B-B14F-4D97-AF65-F5344CB8AC3E}">
        <p14:creationId xmlns="" xmlns:p14="http://schemas.microsoft.com/office/powerpoint/2010/main" val="848238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r>
              <a:rPr lang="zh-CN" altLang="en-US"/>
              <a:t>教育的功能分为三个层面去说，对于个人，教育意味着。。。</a:t>
            </a:r>
            <a:endParaRPr lang="en-US" altLang="zh-CN"/>
          </a:p>
        </p:txBody>
      </p:sp>
    </p:spTree>
    <p:extLst>
      <p:ext uri="{BB962C8B-B14F-4D97-AF65-F5344CB8AC3E}">
        <p14:creationId xmlns="" xmlns:p14="http://schemas.microsoft.com/office/powerpoint/2010/main" val="3831395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p:sp>
      <p:sp>
        <p:nvSpPr>
          <p:cNvPr id="4098" name="文本占位符 2"/>
          <p:cNvSpPr>
            <a:spLocks noGrp="1"/>
          </p:cNvSpPr>
          <p:nvPr>
            <p:ph type="body"/>
          </p:nvPr>
        </p:nvSpPr>
        <p:spPr/>
        <p:txBody>
          <a:bodyPr lIns="91440" tIns="45720" rIns="91440" bIns="45720" anchor="t"/>
          <a:lstStyle/>
          <a:p>
            <a:pPr lvl="0"/>
            <a:endParaRPr lang="zh-CN" altLang="en-US"/>
          </a:p>
        </p:txBody>
      </p:sp>
    </p:spTree>
    <p:extLst>
      <p:ext uri="{BB962C8B-B14F-4D97-AF65-F5344CB8AC3E}">
        <p14:creationId xmlns="" xmlns:p14="http://schemas.microsoft.com/office/powerpoint/2010/main" val="9216664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幻灯片图像占位符 1"/>
          <p:cNvSpPr>
            <a:spLocks noGrp="1" noRot="1" noChangeAspect="1"/>
          </p:cNvSpPr>
          <p:nvPr>
            <p:ph type="sldImg"/>
          </p:nvPr>
        </p:nvSpPr>
        <p:spPr>
          <a:xfrm>
            <a:off x="481013" y="1279525"/>
            <a:ext cx="6140450" cy="3454400"/>
          </a:xfrm>
        </p:spPr>
      </p:sp>
      <p:sp>
        <p:nvSpPr>
          <p:cNvPr id="4098" name="文本占位符 2"/>
          <p:cNvSpPr>
            <a:spLocks noGrp="1"/>
          </p:cNvSpPr>
          <p:nvPr>
            <p:ph type="body"/>
          </p:nvPr>
        </p:nvSpPr>
        <p:spPr/>
        <p:txBody>
          <a:bodyPr lIns="91440" tIns="45720" rIns="91440" bIns="45720" anchor="t"/>
          <a:lstStyle/>
          <a:p>
            <a:pPr lvl="0"/>
            <a:r>
              <a:rPr lang="en-US" altLang="zh-CN" dirty="0">
                <a:latin typeface="Times New Roman" charset="0"/>
                <a:cs typeface="Times New Roman" charset="0"/>
                <a:sym typeface="+mn-ea"/>
              </a:rPr>
              <a:t>knows </a:t>
            </a:r>
            <a:r>
              <a:rPr lang="en-US" altLang="zh-CN" dirty="0">
                <a:solidFill>
                  <a:srgbClr val="0000CC"/>
                </a:solidFill>
                <a:latin typeface="Times New Roman" charset="0"/>
                <a:cs typeface="Times New Roman" charset="0"/>
                <a:sym typeface="+mn-ea"/>
              </a:rPr>
              <a:t>no bound </a:t>
            </a:r>
            <a:r>
              <a:rPr lang="zh-CN" altLang="en-US" dirty="0">
                <a:solidFill>
                  <a:srgbClr val="0000CC"/>
                </a:solidFill>
                <a:latin typeface="Times New Roman" charset="0"/>
                <a:cs typeface="Times New Roman" charset="0"/>
                <a:sym typeface="+mn-ea"/>
              </a:rPr>
              <a:t>知识无界限，无尽头</a:t>
            </a:r>
          </a:p>
        </p:txBody>
      </p:sp>
    </p:spTree>
    <p:extLst>
      <p:ext uri="{BB962C8B-B14F-4D97-AF65-F5344CB8AC3E}">
        <p14:creationId xmlns="" xmlns:p14="http://schemas.microsoft.com/office/powerpoint/2010/main" val="2844996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
        <p:nvSpPr>
          <p:cNvPr id="4" name="日期占位符 1027">
            <a:extLst>
              <a:ext uri="{FF2B5EF4-FFF2-40B4-BE49-F238E27FC236}">
                <a16:creationId xmlns="" xmlns:a16="http://schemas.microsoft.com/office/drawing/2014/main" id="{B36BAD69-FB60-4117-AD86-BAC9BF631B95}"/>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A98AEC68-7EA2-431E-A7EF-5406D1743A7D}"/>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4CBF29CF-1954-40D9-BEE5-B8C539F14770}"/>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3979058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a:extLst>
              <a:ext uri="{FF2B5EF4-FFF2-40B4-BE49-F238E27FC236}">
                <a16:creationId xmlns="" xmlns:a16="http://schemas.microsoft.com/office/drawing/2014/main" id="{E3841A06-2FC0-4489-A36B-BDAB4060A20E}"/>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9D9A8676-4EEB-4192-A1CE-F2DC988B29BD}"/>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3DC82329-F3F9-4A90-9363-E23375041268}"/>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2730321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09600" y="274639"/>
            <a:ext cx="8070573" cy="5851525"/>
          </a:xfrm>
        </p:spPr>
        <p:txBody>
          <a:bodyPr vert="eaVert"/>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a:extLst>
              <a:ext uri="{FF2B5EF4-FFF2-40B4-BE49-F238E27FC236}">
                <a16:creationId xmlns="" xmlns:a16="http://schemas.microsoft.com/office/drawing/2014/main" id="{539CF523-F7BA-484A-A09F-B1BEB3F1687C}"/>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5A6CE5BA-8B93-485C-83B5-E6B273ED705A}"/>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382E1D85-1464-425F-9893-B184E487000A}"/>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1102021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表格占位符 2"/>
          <p:cNvSpPr>
            <a:spLocks noGrp="1"/>
          </p:cNvSpPr>
          <p:nvPr>
            <p:ph type="tbl" idx="1"/>
          </p:nvPr>
        </p:nvSpPr>
        <p:spPr/>
        <p:txBody>
          <a:bodyPr/>
          <a:lstStyle/>
          <a:p>
            <a:pPr lvl="0"/>
            <a:r>
              <a:rPr lang="zh-CN" altLang="en-US" noProof="1"/>
              <a:t>单击图标添加表格</a:t>
            </a:r>
          </a:p>
        </p:txBody>
      </p:sp>
      <p:sp>
        <p:nvSpPr>
          <p:cNvPr id="4" name="日期占位符 1027">
            <a:extLst>
              <a:ext uri="{FF2B5EF4-FFF2-40B4-BE49-F238E27FC236}">
                <a16:creationId xmlns="" xmlns:a16="http://schemas.microsoft.com/office/drawing/2014/main" id="{B513E923-765E-4180-AC14-DAC7724BB8FD}"/>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9A300FA8-05D5-4890-A14D-E971505F3605}"/>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FF93623F-6903-42CE-9D29-69E197C4EA73}"/>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1953208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日期占位符 1027">
            <a:extLst>
              <a:ext uri="{FF2B5EF4-FFF2-40B4-BE49-F238E27FC236}">
                <a16:creationId xmlns="" xmlns:a16="http://schemas.microsoft.com/office/drawing/2014/main" id="{5403B9FB-DD42-4ACF-8A31-38E3972861D4}"/>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2BCD4E19-DF30-4F31-8E77-34A06DB70B67}"/>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600B6FF3-6F67-4EC2-A176-F76F055A3F33}"/>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2503764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9"/>
            <a:ext cx="10515600" cy="2852737"/>
          </a:xfr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831851" y="4589464"/>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
        <p:nvSpPr>
          <p:cNvPr id="4" name="日期占位符 1027">
            <a:extLst>
              <a:ext uri="{FF2B5EF4-FFF2-40B4-BE49-F238E27FC236}">
                <a16:creationId xmlns="" xmlns:a16="http://schemas.microsoft.com/office/drawing/2014/main" id="{EA181B56-1E52-4170-8672-BA092F1CBFD7}"/>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5" name="页脚占位符 1028">
            <a:extLst>
              <a:ext uri="{FF2B5EF4-FFF2-40B4-BE49-F238E27FC236}">
                <a16:creationId xmlns="" xmlns:a16="http://schemas.microsoft.com/office/drawing/2014/main" id="{71D335FC-1B35-44E4-A124-93C61F3DB034}"/>
              </a:ext>
            </a:extLst>
          </p:cNvPr>
          <p:cNvSpPr>
            <a:spLocks noGrp="1"/>
          </p:cNvSpPr>
          <p:nvPr>
            <p:ph type="ftr" sz="quarter" idx="11"/>
          </p:nvPr>
        </p:nvSpPr>
        <p:spPr>
          <a:ln/>
        </p:spPr>
        <p:txBody>
          <a:bodyPr/>
          <a:lstStyle>
            <a:lvl1pPr>
              <a:defRPr/>
            </a:lvl1pPr>
          </a:lstStyle>
          <a:p>
            <a:endParaRPr lang="zh-CN" altLang="en-US"/>
          </a:p>
        </p:txBody>
      </p:sp>
      <p:sp>
        <p:nvSpPr>
          <p:cNvPr id="6" name="灯片编号占位符 1029">
            <a:extLst>
              <a:ext uri="{FF2B5EF4-FFF2-40B4-BE49-F238E27FC236}">
                <a16:creationId xmlns="" xmlns:a16="http://schemas.microsoft.com/office/drawing/2014/main" id="{45FD00C4-D108-4A36-AD88-48F9B38657EE}"/>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2350971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609600" y="1600201"/>
            <a:ext cx="5376672" cy="4525963"/>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内容占位符 3"/>
          <p:cNvSpPr>
            <a:spLocks noGrp="1"/>
          </p:cNvSpPr>
          <p:nvPr>
            <p:ph sz="half" idx="2"/>
          </p:nvPr>
        </p:nvSpPr>
        <p:spPr>
          <a:xfrm>
            <a:off x="6205728" y="1600201"/>
            <a:ext cx="5376672" cy="4525963"/>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日期占位符 1027">
            <a:extLst>
              <a:ext uri="{FF2B5EF4-FFF2-40B4-BE49-F238E27FC236}">
                <a16:creationId xmlns="" xmlns:a16="http://schemas.microsoft.com/office/drawing/2014/main" id="{D5F878F5-2C28-4FB1-8B76-00606D446ACF}"/>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6" name="页脚占位符 1028">
            <a:extLst>
              <a:ext uri="{FF2B5EF4-FFF2-40B4-BE49-F238E27FC236}">
                <a16:creationId xmlns="" xmlns:a16="http://schemas.microsoft.com/office/drawing/2014/main" id="{4E4E9064-8405-4B5A-90BD-DAA13DC46479}"/>
              </a:ext>
            </a:extLst>
          </p:cNvPr>
          <p:cNvSpPr>
            <a:spLocks noGrp="1"/>
          </p:cNvSpPr>
          <p:nvPr>
            <p:ph type="ftr" sz="quarter" idx="11"/>
          </p:nvPr>
        </p:nvSpPr>
        <p:spPr>
          <a:ln/>
        </p:spPr>
        <p:txBody>
          <a:bodyPr/>
          <a:lstStyle>
            <a:lvl1pPr>
              <a:defRPr/>
            </a:lvl1pPr>
          </a:lstStyle>
          <a:p>
            <a:endParaRPr lang="zh-CN" altLang="en-US"/>
          </a:p>
        </p:txBody>
      </p:sp>
      <p:sp>
        <p:nvSpPr>
          <p:cNvPr id="7" name="灯片编号占位符 1029">
            <a:extLst>
              <a:ext uri="{FF2B5EF4-FFF2-40B4-BE49-F238E27FC236}">
                <a16:creationId xmlns="" xmlns:a16="http://schemas.microsoft.com/office/drawing/2014/main" id="{603EA4C0-5E52-4FDE-AFDD-466840CEEA02}"/>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3962660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6"/>
            <a:ext cx="10515600" cy="1325563"/>
          </a:xfrm>
        </p:spPr>
        <p:txBody>
          <a:bodyPr/>
          <a:lstStyle/>
          <a:p>
            <a:r>
              <a:rPr lang="zh-CN" altLang="en-US"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noProof="1"/>
              <a:t>单击此处编辑母版文本样式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7" name="日期占位符 1027">
            <a:extLst>
              <a:ext uri="{FF2B5EF4-FFF2-40B4-BE49-F238E27FC236}">
                <a16:creationId xmlns="" xmlns:a16="http://schemas.microsoft.com/office/drawing/2014/main" id="{A7579F07-906B-4F30-9153-87D67471F4F2}"/>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8" name="页脚占位符 1028">
            <a:extLst>
              <a:ext uri="{FF2B5EF4-FFF2-40B4-BE49-F238E27FC236}">
                <a16:creationId xmlns="" xmlns:a16="http://schemas.microsoft.com/office/drawing/2014/main" id="{8E5844BC-9D95-47F4-9E34-BB92E23B8541}"/>
              </a:ext>
            </a:extLst>
          </p:cNvPr>
          <p:cNvSpPr>
            <a:spLocks noGrp="1"/>
          </p:cNvSpPr>
          <p:nvPr>
            <p:ph type="ftr" sz="quarter" idx="11"/>
          </p:nvPr>
        </p:nvSpPr>
        <p:spPr>
          <a:ln/>
        </p:spPr>
        <p:txBody>
          <a:bodyPr/>
          <a:lstStyle>
            <a:lvl1pPr>
              <a:defRPr/>
            </a:lvl1pPr>
          </a:lstStyle>
          <a:p>
            <a:endParaRPr lang="zh-CN" altLang="en-US"/>
          </a:p>
        </p:txBody>
      </p:sp>
      <p:sp>
        <p:nvSpPr>
          <p:cNvPr id="9" name="灯片编号占位符 1029">
            <a:extLst>
              <a:ext uri="{FF2B5EF4-FFF2-40B4-BE49-F238E27FC236}">
                <a16:creationId xmlns="" xmlns:a16="http://schemas.microsoft.com/office/drawing/2014/main" id="{BBCADC9E-5D67-4F8B-B49D-27D77FA9B565}"/>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3988329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日期占位符 1027">
            <a:extLst>
              <a:ext uri="{FF2B5EF4-FFF2-40B4-BE49-F238E27FC236}">
                <a16:creationId xmlns="" xmlns:a16="http://schemas.microsoft.com/office/drawing/2014/main" id="{55710393-D5A1-4266-B301-EFE613750AB4}"/>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4" name="页脚占位符 1028">
            <a:extLst>
              <a:ext uri="{FF2B5EF4-FFF2-40B4-BE49-F238E27FC236}">
                <a16:creationId xmlns="" xmlns:a16="http://schemas.microsoft.com/office/drawing/2014/main" id="{0452020B-49DE-4909-B6D7-4D23490316B9}"/>
              </a:ext>
            </a:extLst>
          </p:cNvPr>
          <p:cNvSpPr>
            <a:spLocks noGrp="1"/>
          </p:cNvSpPr>
          <p:nvPr>
            <p:ph type="ftr" sz="quarter" idx="11"/>
          </p:nvPr>
        </p:nvSpPr>
        <p:spPr>
          <a:ln/>
        </p:spPr>
        <p:txBody>
          <a:bodyPr/>
          <a:lstStyle>
            <a:lvl1pPr>
              <a:defRPr/>
            </a:lvl1pPr>
          </a:lstStyle>
          <a:p>
            <a:endParaRPr lang="zh-CN" altLang="en-US"/>
          </a:p>
        </p:txBody>
      </p:sp>
      <p:sp>
        <p:nvSpPr>
          <p:cNvPr id="5" name="灯片编号占位符 1029">
            <a:extLst>
              <a:ext uri="{FF2B5EF4-FFF2-40B4-BE49-F238E27FC236}">
                <a16:creationId xmlns="" xmlns:a16="http://schemas.microsoft.com/office/drawing/2014/main" id="{AAB60336-BAA4-4F6A-870E-D640C02FABB5}"/>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4225791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027">
            <a:extLst>
              <a:ext uri="{FF2B5EF4-FFF2-40B4-BE49-F238E27FC236}">
                <a16:creationId xmlns="" xmlns:a16="http://schemas.microsoft.com/office/drawing/2014/main" id="{3D68A913-CA88-4797-B922-792FF62F8537}"/>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3" name="页脚占位符 1028">
            <a:extLst>
              <a:ext uri="{FF2B5EF4-FFF2-40B4-BE49-F238E27FC236}">
                <a16:creationId xmlns="" xmlns:a16="http://schemas.microsoft.com/office/drawing/2014/main" id="{537D50EB-3A40-494F-BB43-0C73752461A0}"/>
              </a:ext>
            </a:extLst>
          </p:cNvPr>
          <p:cNvSpPr>
            <a:spLocks noGrp="1"/>
          </p:cNvSpPr>
          <p:nvPr>
            <p:ph type="ftr" sz="quarter" idx="11"/>
          </p:nvPr>
        </p:nvSpPr>
        <p:spPr>
          <a:ln/>
        </p:spPr>
        <p:txBody>
          <a:bodyPr/>
          <a:lstStyle>
            <a:lvl1pPr>
              <a:defRPr/>
            </a:lvl1pPr>
          </a:lstStyle>
          <a:p>
            <a:endParaRPr lang="zh-CN" altLang="en-US"/>
          </a:p>
        </p:txBody>
      </p:sp>
      <p:sp>
        <p:nvSpPr>
          <p:cNvPr id="4" name="灯片编号占位符 1029">
            <a:extLst>
              <a:ext uri="{FF2B5EF4-FFF2-40B4-BE49-F238E27FC236}">
                <a16:creationId xmlns="" xmlns:a16="http://schemas.microsoft.com/office/drawing/2014/main" id="{1DA8A433-2EE3-4C60-B61E-267B0DB04F60}"/>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170950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5183188" y="987426"/>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二级</a:t>
            </a:r>
          </a:p>
          <a:p>
            <a:pPr lvl="2"/>
            <a:r>
              <a:rPr lang="zh-CN" altLang="en-US" noProof="1"/>
              <a:t>三级</a:t>
            </a:r>
          </a:p>
          <a:p>
            <a:pPr lvl="3"/>
            <a:r>
              <a:rPr lang="zh-CN" altLang="en-US" noProof="1"/>
              <a:t>四级</a:t>
            </a:r>
          </a:p>
          <a:p>
            <a:pPr lvl="4"/>
            <a:r>
              <a:rPr lang="zh-CN" altLang="en-US" noProof="1"/>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 xmlns:a16="http://schemas.microsoft.com/office/drawing/2014/main" id="{4BC87D97-90A6-42E9-84AB-718CE7E173E1}"/>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6" name="页脚占位符 1028">
            <a:extLst>
              <a:ext uri="{FF2B5EF4-FFF2-40B4-BE49-F238E27FC236}">
                <a16:creationId xmlns="" xmlns:a16="http://schemas.microsoft.com/office/drawing/2014/main" id="{7AED8148-5632-421A-95F1-C8D4FEDF5E13}"/>
              </a:ext>
            </a:extLst>
          </p:cNvPr>
          <p:cNvSpPr>
            <a:spLocks noGrp="1"/>
          </p:cNvSpPr>
          <p:nvPr>
            <p:ph type="ftr" sz="quarter" idx="11"/>
          </p:nvPr>
        </p:nvSpPr>
        <p:spPr>
          <a:ln/>
        </p:spPr>
        <p:txBody>
          <a:bodyPr/>
          <a:lstStyle>
            <a:lvl1pPr>
              <a:defRPr/>
            </a:lvl1pPr>
          </a:lstStyle>
          <a:p>
            <a:endParaRPr lang="zh-CN" altLang="en-US"/>
          </a:p>
        </p:txBody>
      </p:sp>
      <p:sp>
        <p:nvSpPr>
          <p:cNvPr id="7" name="灯片编号占位符 1029">
            <a:extLst>
              <a:ext uri="{FF2B5EF4-FFF2-40B4-BE49-F238E27FC236}">
                <a16:creationId xmlns="" xmlns:a16="http://schemas.microsoft.com/office/drawing/2014/main" id="{56AAFB8F-2829-48F9-866B-14B568AD1AAB}"/>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975901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5183188" y="987426"/>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1"/>
              <a:t>单击图标添加图片</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
        <p:nvSpPr>
          <p:cNvPr id="5" name="日期占位符 1027">
            <a:extLst>
              <a:ext uri="{FF2B5EF4-FFF2-40B4-BE49-F238E27FC236}">
                <a16:creationId xmlns="" xmlns:a16="http://schemas.microsoft.com/office/drawing/2014/main" id="{A31462E7-A416-4741-9C78-35EDC3868FAE}"/>
              </a:ext>
            </a:extLst>
          </p:cNvPr>
          <p:cNvSpPr>
            <a:spLocks noGrp="1"/>
          </p:cNvSpPr>
          <p:nvPr>
            <p:ph type="dt" sz="half" idx="10"/>
          </p:nvPr>
        </p:nvSpPr>
        <p:spPr>
          <a:ln/>
        </p:spPr>
        <p:txBody>
          <a:bodyPr/>
          <a:lstStyle>
            <a:lvl1pPr>
              <a:defRPr/>
            </a:lvl1pPr>
          </a:lstStyle>
          <a:p>
            <a:fld id="{6E418A44-8BE7-4787-B1DC-64A477A565B7}" type="datetimeFigureOut">
              <a:rPr lang="zh-CN" altLang="en-US" smtClean="0"/>
              <a:pPr/>
              <a:t>2024/6/19</a:t>
            </a:fld>
            <a:endParaRPr lang="zh-CN" altLang="en-US"/>
          </a:p>
        </p:txBody>
      </p:sp>
      <p:sp>
        <p:nvSpPr>
          <p:cNvPr id="6" name="页脚占位符 1028">
            <a:extLst>
              <a:ext uri="{FF2B5EF4-FFF2-40B4-BE49-F238E27FC236}">
                <a16:creationId xmlns="" xmlns:a16="http://schemas.microsoft.com/office/drawing/2014/main" id="{142726DA-10A0-4852-A40E-BB50D96C82D8}"/>
              </a:ext>
            </a:extLst>
          </p:cNvPr>
          <p:cNvSpPr>
            <a:spLocks noGrp="1"/>
          </p:cNvSpPr>
          <p:nvPr>
            <p:ph type="ftr" sz="quarter" idx="11"/>
          </p:nvPr>
        </p:nvSpPr>
        <p:spPr>
          <a:ln/>
        </p:spPr>
        <p:txBody>
          <a:bodyPr/>
          <a:lstStyle>
            <a:lvl1pPr>
              <a:defRPr/>
            </a:lvl1pPr>
          </a:lstStyle>
          <a:p>
            <a:endParaRPr lang="zh-CN" altLang="en-US"/>
          </a:p>
        </p:txBody>
      </p:sp>
      <p:sp>
        <p:nvSpPr>
          <p:cNvPr id="7" name="灯片编号占位符 1029">
            <a:extLst>
              <a:ext uri="{FF2B5EF4-FFF2-40B4-BE49-F238E27FC236}">
                <a16:creationId xmlns="" xmlns:a16="http://schemas.microsoft.com/office/drawing/2014/main" id="{BF1CA916-3CAB-41F4-8513-7CFEE32F3526}"/>
              </a:ext>
            </a:extLst>
          </p:cNvPr>
          <p:cNvSpPr>
            <a:spLocks noGrp="1"/>
          </p:cNvSpPr>
          <p:nvPr>
            <p:ph type="sldNum" sz="quarter" idx="12"/>
          </p:nvPr>
        </p:nvSpPr>
        <p:spPr>
          <a:ln/>
        </p:spPr>
        <p:txBody>
          <a:bodyPr/>
          <a:lstStyle>
            <a:lvl1pPr>
              <a:defRPr/>
            </a:lvl1pPr>
          </a:lstStyle>
          <a:p>
            <a:fld id="{ECEBC9FF-4646-4AC7-8AF9-9AE9BBAD858D}" type="slidenum">
              <a:rPr lang="zh-CN" altLang="en-US" smtClean="0"/>
              <a:pPr/>
              <a:t>‹#›</a:t>
            </a:fld>
            <a:endParaRPr lang="zh-CN" altLang="en-US"/>
          </a:p>
        </p:txBody>
      </p:sp>
    </p:spTree>
    <p:extLst>
      <p:ext uri="{BB962C8B-B14F-4D97-AF65-F5344CB8AC3E}">
        <p14:creationId xmlns="" xmlns:p14="http://schemas.microsoft.com/office/powerpoint/2010/main" val="1156648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 1025">
            <a:extLst>
              <a:ext uri="{FF2B5EF4-FFF2-40B4-BE49-F238E27FC236}">
                <a16:creationId xmlns="" xmlns:a16="http://schemas.microsoft.com/office/drawing/2014/main" id="{71C5A281-0AE1-45EC-BF04-00382FAA573F}"/>
              </a:ext>
            </a:extLst>
          </p:cNvPr>
          <p:cNvSpPr>
            <a:spLocks noGrp="1" noChangeArrowheads="1"/>
          </p:cNvSpPr>
          <p:nvPr>
            <p:ph type="title" idx="4294967295"/>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1026">
            <a:extLst>
              <a:ext uri="{FF2B5EF4-FFF2-40B4-BE49-F238E27FC236}">
                <a16:creationId xmlns="" xmlns:a16="http://schemas.microsoft.com/office/drawing/2014/main" id="{CE4EDC17-591A-4233-80AF-A5CA5747D9CC}"/>
              </a:ext>
            </a:extLst>
          </p:cNvPr>
          <p:cNvSpPr>
            <a:spLocks noGrp="1" noChangeArrowheads="1"/>
          </p:cNvSpPr>
          <p:nvPr>
            <p:ph type="body" idx="4294967295"/>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日期占位符 1027">
            <a:extLst>
              <a:ext uri="{FF2B5EF4-FFF2-40B4-BE49-F238E27FC236}">
                <a16:creationId xmlns="" xmlns:a16="http://schemas.microsoft.com/office/drawing/2014/main" id="{7241B4BF-7859-4EEA-8127-9E9EE9839EB6}"/>
              </a:ext>
            </a:extLst>
          </p:cNvPr>
          <p:cNvSpPr>
            <a:spLocks noGrp="1"/>
          </p:cNvSpPr>
          <p:nvPr>
            <p:ph type="dt" sz="half" idx="2"/>
          </p:nvPr>
        </p:nvSpPr>
        <p:spPr>
          <a:xfrm>
            <a:off x="609600" y="6245225"/>
            <a:ext cx="2844800" cy="476250"/>
          </a:xfrm>
          <a:prstGeom prst="rect">
            <a:avLst/>
          </a:prstGeom>
          <a:noFill/>
          <a:ln w="9525">
            <a:noFill/>
            <a:miter/>
          </a:ln>
        </p:spPr>
        <p:txBody>
          <a:bodyPr/>
          <a:lstStyle>
            <a:lvl1pPr eaLnBrk="1" hangingPunct="1">
              <a:buFont typeface="Arial" panose="020B0604020202020204" pitchFamily="34" charset="0"/>
              <a:buNone/>
              <a:defRPr sz="1400" noProof="1"/>
            </a:lvl1pPr>
          </a:lstStyle>
          <a:p>
            <a:fld id="{6E418A44-8BE7-4787-B1DC-64A477A565B7}" type="datetimeFigureOut">
              <a:rPr lang="zh-CN" altLang="en-US" smtClean="0"/>
              <a:pPr/>
              <a:t>2024/6/19</a:t>
            </a:fld>
            <a:endParaRPr lang="zh-CN" altLang="en-US"/>
          </a:p>
        </p:txBody>
      </p:sp>
      <p:sp>
        <p:nvSpPr>
          <p:cNvPr id="1029" name="页脚占位符 1028">
            <a:extLst>
              <a:ext uri="{FF2B5EF4-FFF2-40B4-BE49-F238E27FC236}">
                <a16:creationId xmlns="" xmlns:a16="http://schemas.microsoft.com/office/drawing/2014/main" id="{1EEFE7B2-D273-4C2D-A8A2-D215784AFC35}"/>
              </a:ext>
            </a:extLst>
          </p:cNvPr>
          <p:cNvSpPr>
            <a:spLocks noGrp="1"/>
          </p:cNvSpPr>
          <p:nvPr>
            <p:ph type="ftr" sz="quarter" idx="3"/>
          </p:nvPr>
        </p:nvSpPr>
        <p:spPr>
          <a:xfrm>
            <a:off x="4165600" y="6245225"/>
            <a:ext cx="3860800" cy="476250"/>
          </a:xfrm>
          <a:prstGeom prst="rect">
            <a:avLst/>
          </a:prstGeom>
          <a:noFill/>
          <a:ln w="9525">
            <a:noFill/>
            <a:miter/>
          </a:ln>
        </p:spPr>
        <p:txBody>
          <a:bodyPr/>
          <a:lstStyle>
            <a:lvl1pPr algn="ctr" eaLnBrk="1" hangingPunct="1">
              <a:buFont typeface="Arial" panose="020B0604020202020204" pitchFamily="34" charset="0"/>
              <a:buNone/>
              <a:defRPr sz="1400" noProof="1"/>
            </a:lvl1pPr>
          </a:lstStyle>
          <a:p>
            <a:endParaRPr lang="zh-CN" altLang="en-US"/>
          </a:p>
        </p:txBody>
      </p:sp>
      <p:sp>
        <p:nvSpPr>
          <p:cNvPr id="1030" name="灯片编号占位符 1029">
            <a:extLst>
              <a:ext uri="{FF2B5EF4-FFF2-40B4-BE49-F238E27FC236}">
                <a16:creationId xmlns="" xmlns:a16="http://schemas.microsoft.com/office/drawing/2014/main" id="{798E3281-3932-46AA-9532-4529AB741BC9}"/>
              </a:ext>
            </a:extLst>
          </p:cNvPr>
          <p:cNvSpPr>
            <a:spLocks noGrp="1"/>
          </p:cNvSpPr>
          <p:nvPr>
            <p:ph type="sldNum" sz="quarter" idx="4"/>
          </p:nvPr>
        </p:nvSpPr>
        <p:spPr>
          <a:xfrm>
            <a:off x="8737600" y="6245225"/>
            <a:ext cx="2844800" cy="476250"/>
          </a:xfrm>
          <a:prstGeom prst="rect">
            <a:avLst/>
          </a:prstGeom>
          <a:noFill/>
          <a:ln w="9525">
            <a:noFill/>
            <a:miter/>
          </a:ln>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400" smtClean="0"/>
            </a:lvl1pPr>
          </a:lstStyle>
          <a:p>
            <a:fld id="{ECEBC9FF-4646-4AC7-8AF9-9AE9BBAD858D}" type="slidenum">
              <a:rPr lang="zh-CN" altLang="en-US" smtClean="0"/>
              <a:pPr/>
              <a:t>‹#›</a:t>
            </a:fld>
            <a:endParaRPr lang="zh-CN" altLang="en-US"/>
          </a:p>
        </p:txBody>
      </p:sp>
      <p:pic>
        <p:nvPicPr>
          <p:cNvPr id="1031" name="Picture 4" descr="new channel logo2">
            <a:extLst>
              <a:ext uri="{FF2B5EF4-FFF2-40B4-BE49-F238E27FC236}">
                <a16:creationId xmlns="" xmlns:a16="http://schemas.microsoft.com/office/drawing/2014/main" id="{17C5715B-7C6D-4E97-A108-6257A0DCB209}"/>
              </a:ext>
            </a:extLst>
          </p:cNvPr>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27518" y="6245225"/>
            <a:ext cx="1866900" cy="590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032" name="Picture 5" descr="new channel logo1">
            <a:extLst>
              <a:ext uri="{FF2B5EF4-FFF2-40B4-BE49-F238E27FC236}">
                <a16:creationId xmlns="" xmlns:a16="http://schemas.microsoft.com/office/drawing/2014/main" id="{DCF25091-323B-42CC-A44C-1C4CD56DF0D5}"/>
              </a:ext>
            </a:extLst>
          </p:cNvPr>
          <p:cNvPicPr>
            <a:picLocks noChangeAspect="1" noChangeArrowheads="1"/>
          </p:cNvPicPr>
          <p:nvPr/>
        </p:nvPicPr>
        <p:blipFill>
          <a:blip r:embed="rId15">
            <a:extLst>
              <a:ext uri="{28A0092B-C50C-407E-A947-70E740481C1C}">
                <a14:useLocalDpi xmlns="" xmlns:a14="http://schemas.microsoft.com/office/drawing/2010/main" val="0"/>
              </a:ext>
            </a:extLst>
          </a:blip>
          <a:srcRect/>
          <a:stretch>
            <a:fillRect/>
          </a:stretch>
        </p:blipFill>
        <p:spPr bwMode="auto">
          <a:xfrm>
            <a:off x="8013701" y="28576"/>
            <a:ext cx="4076700" cy="6572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38873366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1" fontAlgn="base" hangingPunct="1">
        <a:spcBef>
          <a:spcPct val="0"/>
        </a:spcBef>
        <a:spcAft>
          <a:spcPct val="0"/>
        </a:spcAft>
        <a:defRPr sz="4400" kern="12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1" fontAlgn="base" hangingPunct="1">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lvl="1"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lvl="2"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lvl="3"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lvl="4"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lvl="5"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1pPr>
      <a:lvl2pPr marL="457200" lvl="1"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2pPr>
      <a:lvl3pPr marL="914400" lvl="2"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3pPr>
      <a:lvl4pPr marL="1371600" lvl="3"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4pPr>
      <a:lvl5pPr marL="1828800" lvl="4"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5pPr>
      <a:lvl6pPr marL="2286000" lvl="5"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6pPr>
      <a:lvl7pPr marL="2743200" lvl="6"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7pPr>
      <a:lvl8pPr marL="3200400" lvl="7"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8pPr>
      <a:lvl9pPr marL="3657600" lvl="8" indent="0" algn="l" defTabSz="914400" eaLnBrk="1" fontAlgn="base" latinLnBrk="0" hangingPunct="1">
        <a:spcBef>
          <a:spcPct val="0"/>
        </a:spcBef>
        <a:spcAft>
          <a:spcPct val="0"/>
        </a:spcAft>
        <a:buFont typeface="Arial" panose="020B0604020202020204" charset="-116"/>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4"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727848" y="1772817"/>
            <a:ext cx="2895600" cy="11763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a:xfrm>
            <a:off x="2275661" y="3139754"/>
            <a:ext cx="7772400" cy="1470025"/>
          </a:xfrm>
          <a:prstGeom prst="rect">
            <a:avLst/>
          </a:prstGeom>
        </p:spPr>
        <p:txBody>
          <a:bodyPr/>
          <a:lstStyle>
            <a:lvl1pPr algn="ctr" rtl="0" eaLnBrk="0" fontAlgn="base" hangingPunct="0">
              <a:spcBef>
                <a:spcPct val="0"/>
              </a:spcBef>
              <a:spcAft>
                <a:spcPct val="0"/>
              </a:spcAft>
              <a:defRPr sz="4400" b="1">
                <a:solidFill>
                  <a:srgbClr val="0033CC"/>
                </a:solidFill>
                <a:latin typeface="+mj-lt"/>
                <a:ea typeface="+mj-ea"/>
                <a:cs typeface="+mj-cs"/>
              </a:defRPr>
            </a:lvl1pPr>
            <a:lvl2pPr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2pPr>
            <a:lvl3pPr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3pPr>
            <a:lvl4pPr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4pPr>
            <a:lvl5pPr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5pPr>
            <a:lvl6pPr marL="457200"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6pPr>
            <a:lvl7pPr marL="914400"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7pPr>
            <a:lvl8pPr marL="1371600"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8pPr>
            <a:lvl9pPr marL="1828800" algn="ctr" rtl="0" eaLnBrk="0" fontAlgn="base" hangingPunct="0">
              <a:spcBef>
                <a:spcPct val="0"/>
              </a:spcBef>
              <a:spcAft>
                <a:spcPct val="0"/>
              </a:spcAft>
              <a:defRPr sz="4400" b="1">
                <a:solidFill>
                  <a:srgbClr val="0033CC"/>
                </a:solidFill>
                <a:latin typeface="Arial" panose="020B0604020202020204" pitchFamily="34" charset="0"/>
                <a:ea typeface="华文细黑" panose="02010600040101010101" pitchFamily="2" charset="-122"/>
              </a:defRPr>
            </a:lvl9pPr>
          </a:lstStyle>
          <a:p>
            <a:pPr>
              <a:lnSpc>
                <a:spcPct val="150000"/>
              </a:lnSpc>
              <a:defRPr/>
            </a:pPr>
            <a:r>
              <a:rPr lang="en-US" altLang="zh-CN" sz="6000" dirty="0">
                <a:solidFill>
                  <a:srgbClr val="0070C0"/>
                </a:solidFill>
                <a:latin typeface="微软雅黑" panose="020B0503020204020204" pitchFamily="34" charset="-122"/>
                <a:ea typeface="微软雅黑" panose="020B0503020204020204" pitchFamily="34" charset="-122"/>
              </a:rPr>
              <a:t>Academic Writing</a:t>
            </a:r>
          </a:p>
          <a:p>
            <a:pPr>
              <a:lnSpc>
                <a:spcPct val="150000"/>
              </a:lnSpc>
              <a:defRP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rPr>
              <a:t>Task 2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rPr>
              <a:t>审题</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endParaRPr>
          </a:p>
          <a:p>
            <a:pPr>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a:defRPr/>
            </a:pP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8495" y="1091837"/>
            <a:ext cx="2011680" cy="922020"/>
          </a:xfrm>
          <a:prstGeom prst="rect">
            <a:avLst/>
          </a:prstGeom>
        </p:spPr>
        <p:txBody>
          <a:bodyPr wrap="none">
            <a:spAutoFit/>
          </a:bodyPr>
          <a:lstStyle/>
          <a:p>
            <a:pPr>
              <a:lnSpc>
                <a:spcPct val="150000"/>
              </a:lnSpc>
            </a:pPr>
            <a:r>
              <a:rPr lang="zh-CN" altLang="en-US" sz="3600" b="1" dirty="0">
                <a:solidFill>
                  <a:srgbClr val="002060"/>
                </a:solidFill>
                <a:latin typeface="微软雅黑" panose="020B0503020204020204" charset="-122"/>
                <a:ea typeface="微软雅黑" panose="020B0503020204020204" charset="-122"/>
              </a:rPr>
              <a:t>高频表达</a:t>
            </a:r>
          </a:p>
        </p:txBody>
      </p:sp>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犯罪类话题</a:t>
            </a:r>
          </a:p>
        </p:txBody>
      </p:sp>
      <p:sp>
        <p:nvSpPr>
          <p:cNvPr id="38914" name="内容占位符 2"/>
          <p:cNvSpPr>
            <a:spLocks noGrp="1"/>
          </p:cNvSpPr>
          <p:nvPr>
            <p:ph idx="1"/>
          </p:nvPr>
        </p:nvSpPr>
        <p:spPr>
          <a:xfrm>
            <a:off x="1705928" y="2211070"/>
            <a:ext cx="8518525" cy="4525963"/>
          </a:xfrm>
        </p:spPr>
        <p:txBody>
          <a:bodyPr vert="horz" wrap="square" lIns="91440" tIns="45720" rIns="91440" bIns="45720" numCol="1" anchor="t" anchorCtr="0" compatLnSpc="1">
            <a:normAutofit/>
          </a:bodyPr>
          <a:lstStyle/>
          <a:p>
            <a:pPr marL="0" indent="0" algn="l">
              <a:buNone/>
            </a:pPr>
            <a:r>
              <a:rPr lang="zh-CN" altLang="en-US" b="1">
                <a:latin typeface="Times New Roman" panose="02020603050405020304" charset="0"/>
                <a:sym typeface="+mn-ea"/>
              </a:rPr>
              <a:t>改造罪犯</a:t>
            </a:r>
            <a:endParaRPr lang="en-US" altLang="zh-CN" b="1">
              <a:latin typeface="Times New Roman" panose="02020603050405020304" charset="0"/>
            </a:endParaRPr>
          </a:p>
          <a:p>
            <a:pPr marL="0" indent="0" algn="l">
              <a:buNone/>
            </a:pPr>
            <a:r>
              <a:rPr lang="zh-CN" altLang="en-US" b="1">
                <a:latin typeface="Times New Roman" panose="02020603050405020304" charset="0"/>
                <a:sym typeface="+mn-ea"/>
              </a:rPr>
              <a:t>社区服务</a:t>
            </a:r>
            <a:endParaRPr lang="en-US" altLang="zh-CN" b="1">
              <a:latin typeface="Times New Roman" panose="02020603050405020304" charset="0"/>
            </a:endParaRPr>
          </a:p>
          <a:p>
            <a:pPr marL="0" indent="0" algn="l">
              <a:buNone/>
            </a:pPr>
            <a:r>
              <a:rPr lang="en-US" altLang="en-US" b="1">
                <a:latin typeface="Times New Roman" panose="02020603050405020304" charset="0"/>
                <a:sym typeface="+mn-ea"/>
              </a:rPr>
              <a:t>心理咨询</a:t>
            </a:r>
            <a:endParaRPr lang="en-US" altLang="zh-CN" b="1">
              <a:latin typeface="Times New Roman" panose="02020603050405020304" charset="0"/>
            </a:endParaRPr>
          </a:p>
          <a:p>
            <a:pPr marL="0" indent="0" algn="l">
              <a:buNone/>
            </a:pPr>
            <a:r>
              <a:rPr lang="zh-CN" altLang="en-US" b="1">
                <a:latin typeface="Times New Roman" panose="02020603050405020304" charset="0"/>
                <a:sym typeface="+mn-ea"/>
              </a:rPr>
              <a:t>就业培训</a:t>
            </a:r>
            <a:endParaRPr lang="en-US" altLang="zh-CN" b="1">
              <a:latin typeface="Times New Roman" panose="02020603050405020304" charset="0"/>
            </a:endParaRPr>
          </a:p>
          <a:p>
            <a:pPr marL="0" indent="0" algn="l">
              <a:buNone/>
            </a:pPr>
            <a:r>
              <a:rPr lang="zh-CN" altLang="en-US" b="1">
                <a:latin typeface="Times New Roman" panose="02020603050405020304" charset="0"/>
                <a:sym typeface="+mn-ea"/>
              </a:rPr>
              <a:t>增强就业适应性</a:t>
            </a:r>
            <a:endParaRPr lang="en-US" altLang="zh-CN" b="1">
              <a:latin typeface="Times New Roman" panose="02020603050405020304" charset="0"/>
            </a:endParaRPr>
          </a:p>
          <a:p>
            <a:pPr marL="0" indent="0" algn="l">
              <a:buNone/>
            </a:pPr>
            <a:r>
              <a:rPr lang="zh-CN" altLang="en-US" b="1">
                <a:latin typeface="Times New Roman" panose="02020603050405020304" charset="0"/>
                <a:sym typeface="+mn-ea"/>
              </a:rPr>
              <a:t>重新走入社会</a:t>
            </a:r>
            <a:endParaRPr lang="en-US" altLang="zh-CN" b="1">
              <a:latin typeface="Times New Roman" panose="02020603050405020304" charset="0"/>
            </a:endParaRPr>
          </a:p>
          <a:p>
            <a:pPr marL="0" indent="0" algn="l">
              <a:buNone/>
            </a:pPr>
            <a:r>
              <a:rPr lang="zh-CN" altLang="en-US" b="1">
                <a:latin typeface="Times New Roman" panose="02020603050405020304" charset="0"/>
                <a:sym typeface="+mn-ea"/>
              </a:rPr>
              <a:t>守法和奉献的公民</a:t>
            </a: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zh-CN" altLang="en-US" sz="2400" b="1">
              <a:latin typeface="Times New Roman" panose="02020603050405020304" charset="0"/>
            </a:endParaRPr>
          </a:p>
          <a:p>
            <a:pPr marL="0" indent="0" algn="l">
              <a:buNone/>
            </a:pPr>
            <a:endParaRPr lang="en-US" altLang="en-US" sz="2400" b="1">
              <a:latin typeface="Times New Roman" panose="02020603050405020304" charset="0"/>
            </a:endParaRPr>
          </a:p>
        </p:txBody>
      </p:sp>
      <p:sp>
        <p:nvSpPr>
          <p:cNvPr id="13" name="文本框 12"/>
          <p:cNvSpPr txBox="1"/>
          <p:nvPr/>
        </p:nvSpPr>
        <p:spPr>
          <a:xfrm>
            <a:off x="4552315" y="2134553"/>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reform</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criminals</a:t>
            </a:r>
            <a:r>
              <a:rPr lang="zh-CN" altLang="en-US" sz="2400">
                <a:solidFill>
                  <a:srgbClr val="0033CC"/>
                </a:solidFill>
                <a:latin typeface="Times New Roman" panose="02020603050405020304" charset="0"/>
                <a:cs typeface="Times New Roman" panose="02020603050405020304" charset="0"/>
              </a:rPr>
              <a:t> </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4" name="文本框 13"/>
          <p:cNvSpPr txBox="1"/>
          <p:nvPr/>
        </p:nvSpPr>
        <p:spPr>
          <a:xfrm>
            <a:off x="4552315" y="256794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community</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service</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5" name="文本框 14"/>
          <p:cNvSpPr txBox="1"/>
          <p:nvPr/>
        </p:nvSpPr>
        <p:spPr>
          <a:xfrm>
            <a:off x="4552315" y="3053715"/>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counseling</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6" name="文本框 15"/>
          <p:cNvSpPr txBox="1"/>
          <p:nvPr/>
        </p:nvSpPr>
        <p:spPr>
          <a:xfrm>
            <a:off x="4552315" y="3485515"/>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job</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training</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7" name="文本框 16"/>
          <p:cNvSpPr txBox="1"/>
          <p:nvPr/>
        </p:nvSpPr>
        <p:spPr>
          <a:xfrm>
            <a:off x="4552315" y="3938905"/>
            <a:ext cx="53990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increase</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employability</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8" name="文本框 17"/>
          <p:cNvSpPr txBox="1"/>
          <p:nvPr/>
        </p:nvSpPr>
        <p:spPr>
          <a:xfrm>
            <a:off x="4552315" y="4399280"/>
            <a:ext cx="539908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reenter</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society</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9" name="文本框 18"/>
          <p:cNvSpPr txBox="1"/>
          <p:nvPr/>
        </p:nvSpPr>
        <p:spPr>
          <a:xfrm>
            <a:off x="4552315" y="4904105"/>
            <a:ext cx="59753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law-abiding</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and</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contributing</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citizens</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p:tgtEl>
                                          <p:spTgt spid="13"/>
                                        </p:tgtEl>
                                        <p:attrNameLst>
                                          <p:attrName>ppt_y</p:attrName>
                                        </p:attrNameLst>
                                      </p:cBhvr>
                                      <p:tavLst>
                                        <p:tav tm="0">
                                          <p:val>
                                            <p:strVal val="#ppt_y+#ppt_h*1.125000"/>
                                          </p:val>
                                        </p:tav>
                                        <p:tav tm="100000">
                                          <p:val>
                                            <p:strVal val="#ppt_y"/>
                                          </p:val>
                                        </p:tav>
                                      </p:tavLst>
                                    </p:anim>
                                    <p:animEffect transition="in" filter="wipe(up)">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p:tgtEl>
                                          <p:spTgt spid="14"/>
                                        </p:tgtEl>
                                        <p:attrNameLst>
                                          <p:attrName>ppt_y</p:attrName>
                                        </p:attrNameLst>
                                      </p:cBhvr>
                                      <p:tavLst>
                                        <p:tav tm="0">
                                          <p:val>
                                            <p:strVal val="#ppt_y+#ppt_h*1.125000"/>
                                          </p:val>
                                        </p:tav>
                                        <p:tav tm="100000">
                                          <p:val>
                                            <p:strVal val="#ppt_y"/>
                                          </p:val>
                                        </p:tav>
                                      </p:tavLst>
                                    </p:anim>
                                    <p:animEffect transition="in" filter="wipe(up)">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ppt_y</p:attrName>
                                        </p:attrNameLst>
                                      </p:cBhvr>
                                      <p:tavLst>
                                        <p:tav tm="0">
                                          <p:val>
                                            <p:strVal val="#ppt_y+#ppt_h*1.125000"/>
                                          </p:val>
                                        </p:tav>
                                        <p:tav tm="100000">
                                          <p:val>
                                            <p:strVal val="#ppt_y"/>
                                          </p:val>
                                        </p:tav>
                                      </p:tavLst>
                                    </p:anim>
                                    <p:animEffect transition="in" filter="wipe(up)">
                                      <p:cBhvr>
                                        <p:cTn id="28" dur="500"/>
                                        <p:tgtEl>
                                          <p:spTgt spid="15"/>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anim calcmode="lin" valueType="num">
                                      <p:cBhvr additive="base">
                                        <p:cTn id="33" dur="500"/>
                                        <p:tgtEl>
                                          <p:spTgt spid="16"/>
                                        </p:tgtEl>
                                        <p:attrNameLst>
                                          <p:attrName>ppt_y</p:attrName>
                                        </p:attrNameLst>
                                      </p:cBhvr>
                                      <p:tavLst>
                                        <p:tav tm="0">
                                          <p:val>
                                            <p:strVal val="#ppt_y+#ppt_h*1.125000"/>
                                          </p:val>
                                        </p:tav>
                                        <p:tav tm="100000">
                                          <p:val>
                                            <p:strVal val="#ppt_y"/>
                                          </p:val>
                                        </p:tav>
                                      </p:tavLst>
                                    </p:anim>
                                    <p:animEffect transition="in" filter="wipe(up)">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2" presetClass="entr" presetSubtype="4"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500"/>
                                        <p:tgtEl>
                                          <p:spTgt spid="17"/>
                                        </p:tgtEl>
                                        <p:attrNameLst>
                                          <p:attrName>ppt_y</p:attrName>
                                        </p:attrNameLst>
                                      </p:cBhvr>
                                      <p:tavLst>
                                        <p:tav tm="0">
                                          <p:val>
                                            <p:strVal val="#ppt_y+#ppt_h*1.125000"/>
                                          </p:val>
                                        </p:tav>
                                        <p:tav tm="100000">
                                          <p:val>
                                            <p:strVal val="#ppt_y"/>
                                          </p:val>
                                        </p:tav>
                                      </p:tavLst>
                                    </p:anim>
                                    <p:animEffect transition="in" filter="wipe(up)">
                                      <p:cBhvr>
                                        <p:cTn id="40" dur="500"/>
                                        <p:tgtEl>
                                          <p:spTgt spid="17"/>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4"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anim calcmode="lin" valueType="num">
                                      <p:cBhvr additive="base">
                                        <p:cTn id="45" dur="500"/>
                                        <p:tgtEl>
                                          <p:spTgt spid="18"/>
                                        </p:tgtEl>
                                        <p:attrNameLst>
                                          <p:attrName>ppt_y</p:attrName>
                                        </p:attrNameLst>
                                      </p:cBhvr>
                                      <p:tavLst>
                                        <p:tav tm="0">
                                          <p:val>
                                            <p:strVal val="#ppt_y+#ppt_h*1.125000"/>
                                          </p:val>
                                        </p:tav>
                                        <p:tav tm="100000">
                                          <p:val>
                                            <p:strVal val="#ppt_y"/>
                                          </p:val>
                                        </p:tav>
                                      </p:tavLst>
                                    </p:anim>
                                    <p:animEffect transition="in" filter="wipe(up)">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4"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 calcmode="lin" valueType="num">
                                      <p:cBhvr additive="base">
                                        <p:cTn id="51" dur="500"/>
                                        <p:tgtEl>
                                          <p:spTgt spid="19"/>
                                        </p:tgtEl>
                                        <p:attrNameLst>
                                          <p:attrName>ppt_y</p:attrName>
                                        </p:attrNameLst>
                                      </p:cBhvr>
                                      <p:tavLst>
                                        <p:tav tm="0">
                                          <p:val>
                                            <p:strVal val="#ppt_y+#ppt_h*1.125000"/>
                                          </p:val>
                                        </p:tav>
                                        <p:tav tm="100000">
                                          <p:val>
                                            <p:strVal val="#ppt_y"/>
                                          </p:val>
                                        </p:tav>
                                      </p:tavLst>
                                    </p:anim>
                                    <p:animEffect transition="in" filter="wipe(up)">
                                      <p:cBhvr>
                                        <p:cTn id="5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p:bldP spid="14" grpId="0"/>
      <p:bldP spid="15" grpId="0"/>
      <p:bldP spid="16" grpId="0"/>
      <p:bldP spid="17" grpId="0"/>
      <p:bldP spid="18"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犯罪类话题</a:t>
            </a:r>
          </a:p>
        </p:txBody>
      </p:sp>
      <p:sp>
        <p:nvSpPr>
          <p:cNvPr id="2" name="文本框 1"/>
          <p:cNvSpPr txBox="1"/>
          <p:nvPr/>
        </p:nvSpPr>
        <p:spPr>
          <a:xfrm>
            <a:off x="1738630" y="2218055"/>
            <a:ext cx="10473690" cy="5774690"/>
          </a:xfrm>
          <a:prstGeom prst="rect">
            <a:avLst/>
          </a:prstGeom>
          <a:noFill/>
        </p:spPr>
        <p:txBody>
          <a:bodyPr wrap="square" rtlCol="0">
            <a:spAutoFit/>
          </a:bodyPr>
          <a:lstStyle/>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enhance education and rehabilitation; become law-abiding citizens;</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offer job training; prepare them for employment; help them reenter society; reform into contributing members of the society;</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take non-violent means; engage in the community service;</a:t>
            </a:r>
          </a:p>
          <a:p>
            <a:pPr marL="342900" indent="-342900" fontAlgn="auto">
              <a:lnSpc>
                <a:spcPts val="3280"/>
              </a:lnSpc>
              <a:buFont typeface="Arial" panose="020B0604020202020204" pitchFamily="34" charset="0"/>
              <a:buChar char="•"/>
            </a:pPr>
            <a:r>
              <a:rPr lang="en-US" sz="2400" dirty="0">
                <a:latin typeface="Times New Roman" panose="02020603050405020304" charset="0"/>
                <a:cs typeface="Times New Roman" panose="02020603050405020304" charset="0"/>
              </a:rPr>
              <a:t>enforce harsh/severe/tough punishment; have a deterrent effect; serve prison terms; deter crimes;</a:t>
            </a:r>
          </a:p>
          <a:p>
            <a:pPr marL="342900" indent="-342900" fontAlgn="auto">
              <a:lnSpc>
                <a:spcPts val="3280"/>
              </a:lnSpc>
              <a:buFont typeface="Arial" panose="020B0604020202020204" pitchFamily="34" charset="0"/>
              <a:buChar char="•"/>
            </a:pPr>
            <a:r>
              <a:rPr lang="en-US" sz="2400" dirty="0">
                <a:latin typeface="Times New Roman" panose="02020603050405020304" charset="0"/>
                <a:cs typeface="Times New Roman" panose="02020603050405020304" charset="0"/>
              </a:rPr>
              <a:t>enhance social welfare system; ensure basic living standard, medical care;</a:t>
            </a:r>
          </a:p>
          <a:p>
            <a:pPr marL="342900" indent="-342900" fontAlgn="auto">
              <a:lnSpc>
                <a:spcPts val="3280"/>
              </a:lnSpc>
              <a:buFont typeface="Arial" panose="020B0604020202020204" pitchFamily="34" charset="0"/>
              <a:buChar char="•"/>
            </a:pPr>
            <a:r>
              <a:rPr lang="en-US" sz="2400" dirty="0">
                <a:latin typeface="Times New Roman" panose="02020603050405020304" charset="0"/>
                <a:cs typeface="Times New Roman" panose="02020603050405020304" charset="0"/>
              </a:rPr>
              <a:t>take preventive measures; security measures; increase police control; install security cameras;</a:t>
            </a:r>
          </a:p>
          <a:p>
            <a:pPr marL="342900" indent="-342900" fontAlgn="auto">
              <a:lnSpc>
                <a:spcPts val="3280"/>
              </a:lnSpc>
              <a:buFont typeface="Arial" panose="020B0604020202020204" pitchFamily="34" charset="0"/>
              <a:buChar char="•"/>
            </a:pPr>
            <a:r>
              <a:rPr lang="en-US" sz="2400" dirty="0">
                <a:latin typeface="Times New Roman" panose="02020603050405020304" charset="0"/>
                <a:cs typeface="Times New Roman" panose="02020603050405020304" charset="0"/>
              </a:rPr>
              <a:t>prevent crimes; use arms for self-defense;</a:t>
            </a:r>
          </a:p>
          <a:p>
            <a:pPr marL="342900" indent="-342900" fontAlgn="auto">
              <a:lnSpc>
                <a:spcPts val="2880"/>
              </a:lnSpc>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lang="en-US" sz="24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lang="en-US" sz="2400" dirty="0">
              <a:latin typeface="Times New Roman" panose="02020603050405020304" charset="0"/>
              <a:cs typeface="Times New Roman" panose="02020603050405020304" charset="0"/>
            </a:endParaRPr>
          </a:p>
        </p:txBody>
      </p:sp>
      <p:sp>
        <p:nvSpPr>
          <p:cNvPr id="10" name="对角圆角矩形 9"/>
          <p:cNvSpPr/>
          <p:nvPr>
            <p:custDataLst>
              <p:tags r:id="rId1"/>
            </p:custDataLst>
          </p:nvPr>
        </p:nvSpPr>
        <p:spPr>
          <a:xfrm flipH="1">
            <a:off x="1860550" y="1205865"/>
            <a:ext cx="3958590" cy="1012190"/>
          </a:xfrm>
          <a:prstGeom prst="round2DiagRect">
            <a:avLst>
              <a:gd name="adj1" fmla="val 13988"/>
              <a:gd name="adj2" fmla="val 0"/>
            </a:avLst>
          </a:prstGeom>
          <a:solidFill>
            <a:sysClr val="window" lastClr="FFFFFF">
              <a:lumMod val="95000"/>
            </a:sysClr>
          </a:solidFill>
          <a:effectLst>
            <a:outerShdw blurRad="63500" sx="102000" sy="102000" algn="ctr" rotWithShape="0">
              <a:srgbClr val="979A9C">
                <a:alpha val="40000"/>
              </a:srgbClr>
            </a:outerShdw>
          </a:effectLst>
        </p:spPr>
        <p:txBody>
          <a:bodyPr rot="0" spcFirstLastPara="0" vertOverflow="overflow" horzOverflow="overflow" vert="horz" wrap="square" lIns="1080000" tIns="45720" rIns="91440" bIns="45720" numCol="1" spcCol="0" rtlCol="0" fromWordArt="0" anchor="ctr" anchorCtr="0" forceAA="0" compatLnSpc="1">
            <a:noAutofit/>
          </a:bodyPr>
          <a:lstStyle/>
          <a:p>
            <a:pPr algn="just">
              <a:lnSpc>
                <a:spcPct val="100000"/>
              </a:lnSpc>
            </a:pPr>
            <a:r>
              <a:rPr lang="en-US" altLang="da-DK" sz="2400" dirty="0">
                <a:solidFill>
                  <a:srgbClr val="F6C171">
                    <a:lumMod val="50000"/>
                  </a:srgbClr>
                </a:solidFill>
                <a:sym typeface="+mn-ea"/>
              </a:rPr>
              <a:t>      </a:t>
            </a:r>
            <a:r>
              <a:rPr lang="en-US" altLang="da-DK" sz="4000" dirty="0">
                <a:solidFill>
                  <a:srgbClr val="F6C171">
                    <a:lumMod val="50000"/>
                  </a:srgbClr>
                </a:solidFill>
                <a:sym typeface="+mn-ea"/>
              </a:rPr>
              <a:t>how?</a:t>
            </a:r>
          </a:p>
        </p:txBody>
      </p:sp>
      <p:sp>
        <p:nvSpPr>
          <p:cNvPr id="16" name="任意多边形 15"/>
          <p:cNvSpPr/>
          <p:nvPr>
            <p:custDataLst>
              <p:tags r:id="rId2"/>
            </p:custDataLst>
          </p:nvPr>
        </p:nvSpPr>
        <p:spPr>
          <a:xfrm flipH="1">
            <a:off x="1860550" y="1205865"/>
            <a:ext cx="1504315" cy="1012190"/>
          </a:xfrm>
          <a:custGeom>
            <a:avLst/>
            <a:gdLst>
              <a:gd name="connsiteX0" fmla="*/ 1467218 w 1467218"/>
              <a:gd name="connsiteY0" fmla="*/ 0 h 1393371"/>
              <a:gd name="connsiteX1" fmla="*/ 0 w 1467218"/>
              <a:gd name="connsiteY1" fmla="*/ 0 h 1393371"/>
              <a:gd name="connsiteX2" fmla="*/ 1158617 w 1467218"/>
              <a:gd name="connsiteY2" fmla="*/ 1393371 h 1393371"/>
              <a:gd name="connsiteX3" fmla="*/ 1272313 w 1467218"/>
              <a:gd name="connsiteY3" fmla="*/ 1393371 h 1393371"/>
              <a:gd name="connsiteX4" fmla="*/ 1467218 w 1467218"/>
              <a:gd name="connsiteY4" fmla="*/ 1198466 h 13933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7218" h="1393371">
                <a:moveTo>
                  <a:pt x="1467218" y="0"/>
                </a:moveTo>
                <a:lnTo>
                  <a:pt x="0" y="0"/>
                </a:lnTo>
                <a:lnTo>
                  <a:pt x="1158617" y="1393371"/>
                </a:lnTo>
                <a:lnTo>
                  <a:pt x="1272313" y="1393371"/>
                </a:lnTo>
                <a:cubicBezTo>
                  <a:pt x="1379956" y="1393371"/>
                  <a:pt x="1467218" y="1306109"/>
                  <a:pt x="1467218" y="1198466"/>
                </a:cubicBezTo>
                <a:close/>
              </a:path>
            </a:pathLst>
          </a:custGeom>
          <a:solidFill>
            <a:srgbClr val="CE8D3E"/>
          </a:solidFill>
        </p:spPr>
        <p:txBody>
          <a:bodyPr rot="0" spcFirstLastPara="0" vertOverflow="overflow" horzOverflow="overflow" vert="horz" wrap="square" lIns="91440" tIns="45720" rIns="612000" bIns="45720" numCol="1" spcCol="0" rtlCol="0" fromWordArt="0" anchor="t" anchorCtr="0" forceAA="0" compatLnSpc="1">
            <a:normAutofit/>
          </a:bodyPr>
          <a:lstStyle/>
          <a:p>
            <a:pPr algn="ctr">
              <a:lnSpc>
                <a:spcPct val="130000"/>
              </a:lnSpc>
            </a:pPr>
            <a:r>
              <a:rPr lang="en-US" altLang="zh-CN" sz="3600" b="1" dirty="0">
                <a:solidFill>
                  <a:sysClr val="window" lastClr="FFFFFF"/>
                </a:solidFill>
              </a:rPr>
              <a:t>2</a:t>
            </a:r>
            <a:endParaRPr lang="zh-CN" altLang="en-US" sz="3600" b="1" dirty="0" err="1">
              <a:solidFill>
                <a:sysClr val="window" lastClr="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 calcmode="lin" valueType="num">
                                      <p:cBhvr additive="base">
                                        <p:cTn id="17" dur="500" fill="hold"/>
                                        <p:tgtEl>
                                          <p:spTgt spid="2"/>
                                        </p:tgtEl>
                                        <p:attrNameLst>
                                          <p:attrName>ppt_x</p:attrName>
                                        </p:attrNameLst>
                                      </p:cBhvr>
                                      <p:tavLst>
                                        <p:tav tm="0">
                                          <p:val>
                                            <p:strVal val="#ppt_x"/>
                                          </p:val>
                                        </p:tav>
                                        <p:tav tm="100000">
                                          <p:val>
                                            <p:strVal val="#ppt_x"/>
                                          </p:val>
                                        </p:tav>
                                      </p:tavLst>
                                    </p:anim>
                                    <p:anim calcmode="lin" valueType="num">
                                      <p:cBhvr additive="base">
                                        <p:cTn id="1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bldLvl="0" animBg="1"/>
      <p:bldP spid="16"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 xmlns:a16="http://schemas.microsoft.com/office/drawing/2014/main" id="{A247943F-C5C3-410C-B87E-F526FCC21169}"/>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86794" y="5583372"/>
            <a:ext cx="1346687" cy="1248928"/>
          </a:xfrm>
          <a:prstGeom prst="rect">
            <a:avLst/>
          </a:prstGeom>
        </p:spPr>
      </p:pic>
      <p:pic>
        <p:nvPicPr>
          <p:cNvPr id="12" name="图片 11">
            <a:extLst>
              <a:ext uri="{FF2B5EF4-FFF2-40B4-BE49-F238E27FC236}">
                <a16:creationId xmlns="" xmlns:a16="http://schemas.microsoft.com/office/drawing/2014/main" id="{D8750B74-7044-438E-8A39-5CD884FE7653}"/>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05469" y="5489646"/>
            <a:ext cx="1715623" cy="1354313"/>
          </a:xfrm>
          <a:prstGeom prst="rect">
            <a:avLst/>
          </a:prstGeom>
        </p:spPr>
      </p:pic>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0" y="1711839"/>
            <a:ext cx="11047509"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目的</a:t>
            </a:r>
            <a:endParaRPr kumimoji="1" lang="en-US" altLang="zh-CN" dirty="0">
              <a:solidFill>
                <a:schemeClr val="bg1">
                  <a:lumMod val="75000"/>
                </a:schemeClr>
              </a:solidFill>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b="1" i="1" dirty="0">
                <a:latin typeface="Calibri" panose="020F0502020204030204" pitchFamily="34" charset="0"/>
                <a:cs typeface="Calibri" panose="020F0502020204030204" pitchFamily="34" charset="0"/>
              </a:rPr>
              <a:t>Employers should give staff at least four weeks holidays a year to make employees better at their job. To what extent do you agree or disagree? </a:t>
            </a:r>
            <a:r>
              <a:rPr lang="en-US" altLang="zh-CN" sz="2400" b="1" dirty="0">
                <a:latin typeface="Calibri" panose="020F0502020204030204" pitchFamily="34" charset="0"/>
                <a:cs typeface="Calibri" panose="020F0502020204030204" pitchFamily="34" charset="0"/>
              </a:rPr>
              <a:t>(2019.03.02/2019.05.18)</a:t>
            </a: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
        <p:nvSpPr>
          <p:cNvPr id="4" name="矩形 3">
            <a:extLst>
              <a:ext uri="{FF2B5EF4-FFF2-40B4-BE49-F238E27FC236}">
                <a16:creationId xmlns="" xmlns:a16="http://schemas.microsoft.com/office/drawing/2014/main" id="{385ABDDA-A6DB-499C-92AF-07B98B2A4527}"/>
              </a:ext>
            </a:extLst>
          </p:cNvPr>
          <p:cNvSpPr/>
          <p:nvPr/>
        </p:nvSpPr>
        <p:spPr>
          <a:xfrm>
            <a:off x="4201887" y="2641723"/>
            <a:ext cx="3559627" cy="457200"/>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 xmlns:a16="http://schemas.microsoft.com/office/drawing/2014/main" id="{D4DC7823-C3F4-4206-BE07-3E129E8ADDD3}"/>
              </a:ext>
            </a:extLst>
          </p:cNvPr>
          <p:cNvSpPr/>
          <p:nvPr/>
        </p:nvSpPr>
        <p:spPr>
          <a:xfrm>
            <a:off x="8647813" y="2641723"/>
            <a:ext cx="2473842"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 xmlns:a16="http://schemas.microsoft.com/office/drawing/2014/main" id="{262CFAC6-3218-41C2-976E-67A62319F7EB}"/>
              </a:ext>
            </a:extLst>
          </p:cNvPr>
          <p:cNvSpPr/>
          <p:nvPr/>
        </p:nvSpPr>
        <p:spPr>
          <a:xfrm>
            <a:off x="617110" y="3109809"/>
            <a:ext cx="2420678"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对话气泡: 椭圆形 13">
            <a:extLst>
              <a:ext uri="{FF2B5EF4-FFF2-40B4-BE49-F238E27FC236}">
                <a16:creationId xmlns="" xmlns:a16="http://schemas.microsoft.com/office/drawing/2014/main" id="{4907CE64-C990-4457-9627-A9908DDC9E02}"/>
              </a:ext>
            </a:extLst>
          </p:cNvPr>
          <p:cNvSpPr/>
          <p:nvPr/>
        </p:nvSpPr>
        <p:spPr>
          <a:xfrm rot="21299511">
            <a:off x="5500310" y="3870251"/>
            <a:ext cx="4332609" cy="2440150"/>
          </a:xfrm>
          <a:prstGeom prst="wedgeEllipseCallout">
            <a:avLst>
              <a:gd name="adj1" fmla="val 46412"/>
              <a:gd name="adj2" fmla="val 34511"/>
            </a:avLst>
          </a:prstGeom>
          <a:noFill/>
          <a:ln w="28575">
            <a:solidFill>
              <a:schemeClr val="bg2">
                <a:lumMod val="75000"/>
              </a:schemeClr>
            </a:solidFill>
            <a:prstDash val="dash"/>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椭圆形 14">
            <a:extLst>
              <a:ext uri="{FF2B5EF4-FFF2-40B4-BE49-F238E27FC236}">
                <a16:creationId xmlns="" xmlns:a16="http://schemas.microsoft.com/office/drawing/2014/main" id="{A917B968-99A9-478A-822F-F8A361AE1281}"/>
              </a:ext>
            </a:extLst>
          </p:cNvPr>
          <p:cNvSpPr/>
          <p:nvPr/>
        </p:nvSpPr>
        <p:spPr>
          <a:xfrm rot="497589">
            <a:off x="448866" y="3873745"/>
            <a:ext cx="4427357" cy="2402323"/>
          </a:xfrm>
          <a:prstGeom prst="wedgeEllipseCallout">
            <a:avLst>
              <a:gd name="adj1" fmla="val 40605"/>
              <a:gd name="adj2" fmla="val 52003"/>
            </a:avLst>
          </a:prstGeom>
          <a:noFill/>
          <a:ln w="28575">
            <a:solidFill>
              <a:srgbClr val="EDA365"/>
            </a:solidFill>
            <a:prstDash val="dash"/>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7076BBB4-72AC-4A9F-8E8F-ED7A3709EA64}"/>
              </a:ext>
            </a:extLst>
          </p:cNvPr>
          <p:cNvSpPr txBox="1"/>
          <p:nvPr/>
        </p:nvSpPr>
        <p:spPr>
          <a:xfrm>
            <a:off x="617109" y="3976581"/>
            <a:ext cx="4033476" cy="1992084"/>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t>
            </a:r>
            <a:r>
              <a:rPr lang="zh-CN" altLang="en-US" sz="2300" dirty="0">
                <a:latin typeface="Calibri" panose="020F0502020204030204" pitchFamily="34" charset="0"/>
                <a:ea typeface="微软雅黑" panose="020B0503020204020204" pitchFamily="34" charset="-122"/>
                <a:cs typeface="Calibri" panose="020F0502020204030204" pitchFamily="34" charset="0"/>
              </a:rPr>
              <a:t>同意</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放假可以劳逸结合</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放假有时间去提升能力</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t>
            </a:r>
            <a:r>
              <a:rPr lang="zh-CN" altLang="en-US" sz="2300" dirty="0">
                <a:latin typeface="Calibri" panose="020F0502020204030204" pitchFamily="34" charset="0"/>
                <a:ea typeface="微软雅黑" panose="020B0503020204020204" pitchFamily="34" charset="-122"/>
                <a:cs typeface="Calibri" panose="020F0502020204030204" pitchFamily="34" charset="0"/>
              </a:rPr>
              <a:t>同意</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
        <p:nvSpPr>
          <p:cNvPr id="13" name="文本框 12">
            <a:extLst>
              <a:ext uri="{FF2B5EF4-FFF2-40B4-BE49-F238E27FC236}">
                <a16:creationId xmlns="" xmlns:a16="http://schemas.microsoft.com/office/drawing/2014/main" id="{9E6AFEE6-3059-4FC1-ABCD-BA41EFB63BE1}"/>
              </a:ext>
            </a:extLst>
          </p:cNvPr>
          <p:cNvSpPr txBox="1"/>
          <p:nvPr/>
        </p:nvSpPr>
        <p:spPr>
          <a:xfrm>
            <a:off x="5535460" y="3976581"/>
            <a:ext cx="6388287" cy="1992084"/>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t>
            </a:r>
            <a:r>
              <a:rPr lang="zh-CN" altLang="en-US" sz="2300" dirty="0">
                <a:latin typeface="Calibri" panose="020F0502020204030204" pitchFamily="34" charset="0"/>
                <a:ea typeface="微软雅黑" panose="020B0503020204020204" pitchFamily="34" charset="-122"/>
                <a:cs typeface="Calibri" panose="020F0502020204030204" pitchFamily="34" charset="0"/>
              </a:rPr>
              <a:t>倾向于反对</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适当放假确实有助于更好工作</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但至少</a:t>
            </a:r>
            <a:r>
              <a:rPr lang="en-US" altLang="zh-CN" sz="2300" dirty="0">
                <a:latin typeface="Calibri" panose="020F0502020204030204" pitchFamily="34" charset="0"/>
                <a:ea typeface="微软雅黑" panose="020B0503020204020204" pitchFamily="34" charset="-122"/>
                <a:cs typeface="Calibri" panose="020F0502020204030204" pitchFamily="34" charset="0"/>
              </a:rPr>
              <a:t>4</a:t>
            </a:r>
            <a:r>
              <a:rPr lang="zh-CN" altLang="en-US" sz="2300" dirty="0">
                <a:latin typeface="Calibri" panose="020F0502020204030204" pitchFamily="34" charset="0"/>
                <a:ea typeface="微软雅黑" panose="020B0503020204020204" pitchFamily="34" charset="-122"/>
                <a:cs typeface="Calibri" panose="020F0502020204030204" pitchFamily="34" charset="0"/>
              </a:rPr>
              <a:t>个星期可能太长</a:t>
            </a:r>
            <a:r>
              <a:rPr lang="en-US" altLang="zh-CN" sz="2300" dirty="0">
                <a:latin typeface="Calibri" panose="020F0502020204030204" pitchFamily="34" charset="0"/>
                <a:ea typeface="微软雅黑" panose="020B0503020204020204" pitchFamily="34" charset="-122"/>
                <a:cs typeface="Calibri" panose="020F0502020204030204" pitchFamily="34" charset="0"/>
              </a:rPr>
              <a:t>, </a:t>
            </a:r>
            <a:r>
              <a:rPr lang="zh-CN" altLang="en-US" sz="2300" dirty="0">
                <a:latin typeface="Calibri" panose="020F0502020204030204" pitchFamily="34" charset="0"/>
                <a:ea typeface="微软雅黑" panose="020B0503020204020204" pitchFamily="34" charset="-122"/>
                <a:cs typeface="Calibri" panose="020F0502020204030204" pitchFamily="34" charset="0"/>
              </a:rPr>
              <a:t>反而不利于工作</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t>
            </a:r>
            <a:r>
              <a:rPr lang="zh-CN" altLang="en-US" sz="2300" dirty="0">
                <a:latin typeface="Calibri" panose="020F0502020204030204" pitchFamily="34" charset="0"/>
                <a:ea typeface="微软雅黑" panose="020B0503020204020204" pitchFamily="34" charset="-122"/>
                <a:cs typeface="Calibri" panose="020F0502020204030204" pitchFamily="34" charset="0"/>
              </a:rPr>
              <a:t>倾向于反对</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 xmlns:p14="http://schemas.microsoft.com/office/powerpoint/2010/main" val="354290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14" grpId="0" animBg="1"/>
      <p:bldP spid="15" grpId="0" animBg="1"/>
      <p:bldP spid="11"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1" y="1711839"/>
            <a:ext cx="10957780"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目的 </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to/in order to/so as to</a:t>
            </a:r>
          </a:p>
          <a:p>
            <a:pPr marL="0" indent="0">
              <a:lnSpc>
                <a:spcPct val="13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in order that/so that</a:t>
            </a:r>
          </a:p>
          <a:p>
            <a:pPr marL="0" indent="0">
              <a:lnSpc>
                <a:spcPct val="130000"/>
              </a:lnSpc>
              <a:spcBef>
                <a:spcPts val="2400"/>
              </a:spcBef>
              <a:buClr>
                <a:srgbClr val="C00000"/>
              </a:buClr>
              <a:buNone/>
              <a:defRPr/>
            </a:pPr>
            <a:r>
              <a:rPr lang="en-US" altLang="zh-CN" sz="2400" dirty="0" smtClean="0">
                <a:latin typeface="Calibri" panose="020F0502020204030204" pitchFamily="34" charset="0"/>
                <a:cs typeface="Calibri" panose="020F0502020204030204" pitchFamily="34" charset="0"/>
              </a:rPr>
              <a:t>for the sake of</a:t>
            </a:r>
          </a:p>
          <a:p>
            <a:pPr marL="0" indent="0">
              <a:lnSpc>
                <a:spcPct val="130000"/>
              </a:lnSpc>
              <a:spcBef>
                <a:spcPts val="2400"/>
              </a:spcBef>
              <a:buClr>
                <a:srgbClr val="C00000"/>
              </a:buClr>
              <a:buNone/>
              <a:defRPr/>
            </a:pPr>
            <a:r>
              <a:rPr lang="en-US" altLang="zh-CN" sz="2400" dirty="0" smtClean="0">
                <a:latin typeface="Calibri" panose="020F0502020204030204" pitchFamily="34" charset="0"/>
                <a:cs typeface="Calibri" panose="020F0502020204030204" pitchFamily="34" charset="0"/>
              </a:rPr>
              <a:t>be aimed </a:t>
            </a:r>
            <a:r>
              <a:rPr lang="en-US" altLang="zh-CN" sz="2400" dirty="0">
                <a:latin typeface="Calibri" panose="020F0502020204030204" pitchFamily="34" charset="0"/>
                <a:cs typeface="Calibri" panose="020F0502020204030204" pitchFamily="34" charset="0"/>
              </a:rPr>
              <a:t>at</a:t>
            </a:r>
            <a:endParaRPr lang="en-US" altLang="zh-CN" sz="2400" b="1" dirty="0">
              <a:latin typeface="Calibri" panose="020F0502020204030204" pitchFamily="34" charset="0"/>
              <a:cs typeface="Calibri" panose="020F0502020204030204" pitchFamily="34" charset="0"/>
            </a:endParaRPr>
          </a:p>
          <a:p>
            <a:pPr marL="0" indent="0">
              <a:lnSpc>
                <a:spcPct val="130000"/>
              </a:lnSpc>
              <a:spcBef>
                <a:spcPts val="2400"/>
              </a:spcBef>
              <a:buClr>
                <a:srgbClr val="C00000"/>
              </a:buClr>
              <a:buNone/>
              <a:defRPr/>
            </a:pPr>
            <a:endParaRPr lang="en-US" altLang="zh-CN" b="1" dirty="0">
              <a:latin typeface="Calibri" panose="020F0502020204030204" pitchFamily="34" charset="0"/>
              <a:cs typeface="Calibri" panose="020F0502020204030204" pitchFamily="34" charset="0"/>
            </a:endParaRP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Tree>
    <p:extLst>
      <p:ext uri="{BB962C8B-B14F-4D97-AF65-F5344CB8AC3E}">
        <p14:creationId xmlns="" xmlns:p14="http://schemas.microsoft.com/office/powerpoint/2010/main" val="20257531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p:txBody>
          <a:bodyPr>
            <a:normAutofit/>
          </a:body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practice |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目的</a:t>
            </a:r>
          </a:p>
        </p:txBody>
      </p:sp>
      <p:sp>
        <p:nvSpPr>
          <p:cNvPr id="10" name="文本框 9">
            <a:extLst>
              <a:ext uri="{FF2B5EF4-FFF2-40B4-BE49-F238E27FC236}">
                <a16:creationId xmlns="" xmlns:a16="http://schemas.microsoft.com/office/drawing/2014/main" id="{4288D379-4786-43AB-894F-EE264E33BEB4}"/>
              </a:ext>
            </a:extLst>
          </p:cNvPr>
          <p:cNvSpPr txBox="1"/>
          <p:nvPr/>
        </p:nvSpPr>
        <p:spPr>
          <a:xfrm>
            <a:off x="609600" y="1295718"/>
            <a:ext cx="10972800" cy="2862322"/>
          </a:xfrm>
          <a:prstGeom prst="rect">
            <a:avLst/>
          </a:prstGeom>
          <a:noFill/>
        </p:spPr>
        <p:txBody>
          <a:bodyPr wrap="square" rtlCol="0">
            <a:spAutoFit/>
          </a:bodyPr>
          <a:lstStyle/>
          <a:p>
            <a:pPr algn="just">
              <a:lnSpc>
                <a:spcPct val="150000"/>
              </a:lnSpc>
            </a:pPr>
            <a:r>
              <a:rPr lang="en-US" altLang="zh-CN" sz="2400" b="1" i="1" dirty="0">
                <a:latin typeface="微软雅黑" panose="020B0503020204020204" pitchFamily="34" charset="-122"/>
                <a:ea typeface="微软雅黑" panose="020B0503020204020204" pitchFamily="34" charset="-122"/>
              </a:rPr>
              <a:t>Most government money should be spent in teaching science rather than any other subjects in order for the development and progress of a country. To what extent do you agree or disagree</a:t>
            </a:r>
            <a:r>
              <a:rPr lang="en-US" altLang="zh-CN" sz="2400" b="1" i="1" dirty="0" smtClean="0">
                <a:latin typeface="微软雅黑" panose="020B0503020204020204" pitchFamily="34" charset="-122"/>
                <a:ea typeface="微软雅黑" panose="020B0503020204020204" pitchFamily="34" charset="-122"/>
              </a:rPr>
              <a:t>?</a:t>
            </a:r>
          </a:p>
          <a:p>
            <a:pPr algn="just">
              <a:lnSpc>
                <a:spcPct val="150000"/>
              </a:lnSpc>
            </a:pPr>
            <a:endParaRPr lang="en-US" altLang="zh-CN" sz="2400" b="1" i="1" dirty="0" smtClean="0">
              <a:latin typeface="微软雅黑" panose="020B0503020204020204" pitchFamily="34" charset="-122"/>
              <a:ea typeface="微软雅黑" panose="020B0503020204020204" pitchFamily="34" charset="-122"/>
            </a:endParaRPr>
          </a:p>
          <a:p>
            <a:pPr algn="just">
              <a:lnSpc>
                <a:spcPct val="150000"/>
              </a:lnSpc>
            </a:pPr>
            <a:r>
              <a:rPr lang="en-US" altLang="zh-CN" sz="2400" b="1" i="1" dirty="0" smtClean="0">
                <a:latin typeface="微软雅黑" panose="020B0503020204020204" pitchFamily="34" charset="-122"/>
                <a:ea typeface="微软雅黑" panose="020B0503020204020204" pitchFamily="34" charset="-122"/>
              </a:rPr>
              <a:t>             </a:t>
            </a:r>
            <a:endParaRPr lang="en-US" altLang="zh-CN" sz="2400" b="1" i="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486757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609600" y="1600201"/>
            <a:ext cx="10972800" cy="5257799"/>
          </a:xfrm>
        </p:spPr>
        <p:txBody>
          <a:bodyPr/>
          <a:lstStyle/>
          <a:p>
            <a:pPr algn="just">
              <a:lnSpc>
                <a:spcPct val="150000"/>
              </a:lnSpc>
            </a:pPr>
            <a:r>
              <a:rPr lang="en-US" altLang="zh-CN" sz="2000" dirty="0" smtClean="0">
                <a:latin typeface="微软雅黑" panose="020B0503020204020204" pitchFamily="34" charset="-122"/>
                <a:ea typeface="微软雅黑" panose="020B0503020204020204" pitchFamily="34" charset="-122"/>
              </a:rPr>
              <a:t>Introduction: partly disagree</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Body1: cultivate scientific talents to increase country competitiveness</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engineering-help build social infrastructure </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computer science – advanced technology</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Body2:   economics -  foster relevant talents – </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arts- enhance cultural diversity –  promote domestic cultural development</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protect traditional culture</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PE – build up </a:t>
            </a:r>
            <a:r>
              <a:rPr lang="en-US" altLang="zh-CN" sz="2000" dirty="0" err="1" smtClean="0">
                <a:latin typeface="微软雅黑" panose="020B0503020204020204" pitchFamily="34" charset="-122"/>
                <a:ea typeface="微软雅黑" panose="020B0503020204020204" pitchFamily="34" charset="-122"/>
              </a:rPr>
              <a:t>students’health</a:t>
            </a:r>
            <a:r>
              <a:rPr lang="en-US" altLang="zh-CN" sz="2000" dirty="0" smtClean="0">
                <a:latin typeface="微软雅黑" panose="020B0503020204020204" pitchFamily="34" charset="-122"/>
                <a:ea typeface="微软雅黑" panose="020B0503020204020204" pitchFamily="34" charset="-122"/>
              </a:rPr>
              <a:t> – fit labor </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psychology- transmit correct values- enhance the quality of the public</a:t>
            </a:r>
          </a:p>
          <a:p>
            <a:pPr algn="just">
              <a:lnSpc>
                <a:spcPct val="150000"/>
              </a:lnSpc>
            </a:pPr>
            <a:r>
              <a:rPr lang="en-US" altLang="zh-CN" sz="2000" dirty="0" smtClean="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135703" y="861391"/>
            <a:ext cx="9731080" cy="5984121"/>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checker/>
      </p:transition>
    </mc:Choice>
    <mc:Fallback>
      <p:transition spd="slow">
        <p:checker/>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038225" y="488315"/>
            <a:ext cx="10115550" cy="61506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checker/>
      </p:transition>
    </mc:Choice>
    <mc:Fallback>
      <p:transition spd="slow">
        <p:checker/>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1754517" y="885190"/>
            <a:ext cx="8682966" cy="5972810"/>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slow" p14:dur="1600">
        <p:checker/>
      </p:transition>
    </mc:Choice>
    <mc:Fallback>
      <p:transition spd="slow">
        <p:checker/>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0" y="1711839"/>
            <a:ext cx="11047509"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因果</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b="1" i="1" dirty="0">
                <a:latin typeface="Calibri" panose="020F0502020204030204" pitchFamily="34" charset="0"/>
                <a:cs typeface="Calibri" panose="020F0502020204030204" pitchFamily="34" charset="0"/>
              </a:rPr>
              <a:t>Some people say that economic growth is the only way to end world poverty and hunger, while some say that economic growth is harmful to environment, so we must stop it now. Discuss both views and give your own opinion. </a:t>
            </a:r>
            <a:r>
              <a:rPr lang="en-US" altLang="zh-CN" sz="2400" b="1" dirty="0">
                <a:latin typeface="Calibri" panose="020F0502020204030204" pitchFamily="34" charset="0"/>
                <a:cs typeface="Calibri" panose="020F0502020204030204" pitchFamily="34" charset="0"/>
              </a:rPr>
              <a:t>(2020.09.07)</a:t>
            </a: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
        <p:nvSpPr>
          <p:cNvPr id="4" name="矩形 3">
            <a:extLst>
              <a:ext uri="{FF2B5EF4-FFF2-40B4-BE49-F238E27FC236}">
                <a16:creationId xmlns="" xmlns:a16="http://schemas.microsoft.com/office/drawing/2014/main" id="{385ABDDA-A6DB-499C-92AF-07B98B2A4527}"/>
              </a:ext>
            </a:extLst>
          </p:cNvPr>
          <p:cNvSpPr/>
          <p:nvPr/>
        </p:nvSpPr>
        <p:spPr>
          <a:xfrm>
            <a:off x="6823109" y="3120695"/>
            <a:ext cx="3082891" cy="457200"/>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D188C334-4056-4E68-8DAA-98429082CD7A}"/>
              </a:ext>
            </a:extLst>
          </p:cNvPr>
          <p:cNvSpPr/>
          <p:nvPr/>
        </p:nvSpPr>
        <p:spPr>
          <a:xfrm>
            <a:off x="9978629" y="3120695"/>
            <a:ext cx="1505800"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2CD0A04D-D0CB-48CF-885D-B2634A6B291B}"/>
              </a:ext>
            </a:extLst>
          </p:cNvPr>
          <p:cNvSpPr/>
          <p:nvPr/>
        </p:nvSpPr>
        <p:spPr>
          <a:xfrm>
            <a:off x="660652" y="3599576"/>
            <a:ext cx="1505800"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 xmlns:a16="http://schemas.microsoft.com/office/drawing/2014/main" id="{CA90073C-FBC4-40EB-AACF-6DE4EAC17A46}"/>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172288" y="5567215"/>
            <a:ext cx="1346687" cy="1248928"/>
          </a:xfrm>
          <a:prstGeom prst="rect">
            <a:avLst/>
          </a:prstGeom>
        </p:spPr>
      </p:pic>
      <p:pic>
        <p:nvPicPr>
          <p:cNvPr id="14" name="图片 13">
            <a:extLst>
              <a:ext uri="{FF2B5EF4-FFF2-40B4-BE49-F238E27FC236}">
                <a16:creationId xmlns="" xmlns:a16="http://schemas.microsoft.com/office/drawing/2014/main" id="{0AF356DF-DDA3-4961-961C-A8367854CB2A}"/>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331999" y="5454799"/>
            <a:ext cx="1715623" cy="1354313"/>
          </a:xfrm>
          <a:prstGeom prst="rect">
            <a:avLst/>
          </a:prstGeom>
        </p:spPr>
      </p:pic>
      <p:sp>
        <p:nvSpPr>
          <p:cNvPr id="15" name="对话气泡: 椭圆形 14">
            <a:extLst>
              <a:ext uri="{FF2B5EF4-FFF2-40B4-BE49-F238E27FC236}">
                <a16:creationId xmlns="" xmlns:a16="http://schemas.microsoft.com/office/drawing/2014/main" id="{48F08273-48A1-4188-A889-DD1B1AD3337C}"/>
              </a:ext>
            </a:extLst>
          </p:cNvPr>
          <p:cNvSpPr/>
          <p:nvPr/>
        </p:nvSpPr>
        <p:spPr>
          <a:xfrm rot="21299511">
            <a:off x="5771913" y="4249167"/>
            <a:ext cx="3349428" cy="1810848"/>
          </a:xfrm>
          <a:prstGeom prst="wedgeEllipseCallout">
            <a:avLst>
              <a:gd name="adj1" fmla="val 46412"/>
              <a:gd name="adj2" fmla="val 34511"/>
            </a:avLst>
          </a:prstGeom>
          <a:noFill/>
          <a:ln w="28575">
            <a:solidFill>
              <a:schemeClr val="bg2">
                <a:lumMod val="75000"/>
              </a:schemeClr>
            </a:solidFill>
            <a:prstDash val="dash"/>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对话气泡: 椭圆形 15">
            <a:extLst>
              <a:ext uri="{FF2B5EF4-FFF2-40B4-BE49-F238E27FC236}">
                <a16:creationId xmlns="" xmlns:a16="http://schemas.microsoft.com/office/drawing/2014/main" id="{1D0E7E2F-5FAF-4D3F-9900-D7B24B9459C3}"/>
              </a:ext>
            </a:extLst>
          </p:cNvPr>
          <p:cNvSpPr/>
          <p:nvPr/>
        </p:nvSpPr>
        <p:spPr>
          <a:xfrm rot="497589">
            <a:off x="968734" y="4194794"/>
            <a:ext cx="3111235" cy="1748619"/>
          </a:xfrm>
          <a:prstGeom prst="wedgeEllipseCallout">
            <a:avLst>
              <a:gd name="adj1" fmla="val 40605"/>
              <a:gd name="adj2" fmla="val 52003"/>
            </a:avLst>
          </a:prstGeom>
          <a:noFill/>
          <a:ln w="28575">
            <a:solidFill>
              <a:srgbClr val="EDA365"/>
            </a:solidFill>
            <a:prstDash val="dash"/>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7076BBB4-72AC-4A9F-8E8F-ED7A3709EA64}"/>
              </a:ext>
            </a:extLst>
          </p:cNvPr>
          <p:cNvSpPr txBox="1"/>
          <p:nvPr/>
        </p:nvSpPr>
        <p:spPr>
          <a:xfrm>
            <a:off x="617110" y="4574737"/>
            <a:ext cx="3725892" cy="487056"/>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View2: </a:t>
            </a:r>
            <a:r>
              <a:rPr lang="zh-CN" altLang="en-US" sz="2300" dirty="0">
                <a:latin typeface="Calibri" panose="020F0502020204030204" pitchFamily="34" charset="0"/>
                <a:ea typeface="微软雅黑" panose="020B0503020204020204" pitchFamily="34" charset="-122"/>
                <a:cs typeface="Calibri" panose="020F0502020204030204" pitchFamily="34" charset="0"/>
              </a:rPr>
              <a:t>经济确实对环境有害</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
        <p:nvSpPr>
          <p:cNvPr id="13" name="文本框 12">
            <a:extLst>
              <a:ext uri="{FF2B5EF4-FFF2-40B4-BE49-F238E27FC236}">
                <a16:creationId xmlns="" xmlns:a16="http://schemas.microsoft.com/office/drawing/2014/main" id="{9E6AFEE6-3059-4FC1-ABCD-BA41EFB63BE1}"/>
              </a:ext>
            </a:extLst>
          </p:cNvPr>
          <p:cNvSpPr txBox="1"/>
          <p:nvPr/>
        </p:nvSpPr>
        <p:spPr>
          <a:xfrm>
            <a:off x="5535460" y="4574737"/>
            <a:ext cx="5484194" cy="988732"/>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View2: </a:t>
            </a:r>
            <a:r>
              <a:rPr lang="zh-CN" altLang="en-US" sz="2300" dirty="0">
                <a:latin typeface="Calibri" panose="020F0502020204030204" pitchFamily="34" charset="0"/>
                <a:ea typeface="微软雅黑" panose="020B0503020204020204" pitchFamily="34" charset="-122"/>
                <a:cs typeface="Calibri" panose="020F0502020204030204" pitchFamily="34" charset="0"/>
              </a:rPr>
              <a:t>经济对环境有害，</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             </a:t>
            </a:r>
            <a:r>
              <a:rPr lang="zh-CN" altLang="en-US" sz="2300" dirty="0">
                <a:latin typeface="Calibri" panose="020F0502020204030204" pitchFamily="34" charset="0"/>
                <a:ea typeface="微软雅黑" panose="020B0503020204020204" pitchFamily="34" charset="-122"/>
                <a:cs typeface="Calibri" panose="020F0502020204030204" pitchFamily="34" charset="0"/>
              </a:rPr>
              <a:t>停止搞经济的确可能减缓环境恶化</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 xmlns:p14="http://schemas.microsoft.com/office/powerpoint/2010/main" val="19767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12" grpId="0" animBg="1"/>
      <p:bldP spid="15" grpId="0" animBg="1"/>
      <p:bldP spid="16" grpId="0" animBg="1"/>
      <p:bldP spid="11"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4151784" y="2636913"/>
            <a:ext cx="4443576" cy="906915"/>
          </a:xfrm>
          <a:prstGeom prst="rect">
            <a:avLst/>
          </a:prstGeom>
          <a:noFill/>
        </p:spPr>
        <p:txBody>
          <a:bodyPr wrap="square">
            <a:spAutoFit/>
          </a:bodyPr>
          <a:lstStyle/>
          <a:p>
            <a:pPr marL="457200" indent="-457200" fontAlgn="base">
              <a:lnSpc>
                <a:spcPct val="150000"/>
              </a:lnSpc>
              <a:spcBef>
                <a:spcPct val="0"/>
              </a:spcBef>
              <a:spcAft>
                <a:spcPct val="0"/>
              </a:spcAft>
              <a:buClr>
                <a:srgbClr val="2D2D89">
                  <a:lumMod val="60000"/>
                  <a:lumOff val="40000"/>
                </a:srgbClr>
              </a:buClr>
              <a:buSzPct val="70000"/>
              <a:defRPr/>
            </a:pPr>
            <a:r>
              <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sym typeface="+mn-ea"/>
              </a:rPr>
              <a:t> </a:t>
            </a:r>
            <a:r>
              <a:rPr lang="zh-CN" altLang="en-US" sz="4000" dirty="0">
                <a:solidFill>
                  <a:schemeClr val="tx1">
                    <a:lumMod val="65000"/>
                    <a:lumOff val="35000"/>
                  </a:schemeClr>
                </a:solidFill>
                <a:latin typeface="微软雅黑" panose="020B0503020204020204" pitchFamily="34" charset="-122"/>
                <a:ea typeface="微软雅黑" panose="020B0503020204020204" pitchFamily="34" charset="-122"/>
                <a:sym typeface="+mn-ea"/>
              </a:rPr>
              <a:t>如何审题？</a:t>
            </a:r>
            <a:endParaRPr lang="en-US" altLang="zh-CN" sz="4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46539239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1" y="1711839"/>
            <a:ext cx="10957780"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因果 </a:t>
            </a:r>
            <a:endParaRPr kumimoji="1" lang="en-US" altLang="zh-CN" dirty="0" smtClean="0">
              <a:latin typeface="Calibri" panose="020F0502020204030204" pitchFamily="34" charset="0"/>
              <a:ea typeface="Microsoft YaHei" charset="-122"/>
              <a:cs typeface="Calibri" panose="020F0502020204030204" pitchFamily="34" charset="0"/>
            </a:endParaRPr>
          </a:p>
          <a:p>
            <a:pPr>
              <a:lnSpc>
                <a:spcPct val="130000"/>
              </a:lnSpc>
              <a:buClr>
                <a:srgbClr val="C00000"/>
              </a:buClr>
              <a:buNone/>
              <a:defRPr/>
            </a:pPr>
            <a:r>
              <a:rPr kumimoji="1" lang="zh-CN" altLang="en-US" sz="2400" dirty="0" smtClean="0">
                <a:latin typeface="Calibri" panose="020F0502020204030204" pitchFamily="34" charset="0"/>
                <a:ea typeface="Microsoft YaHei" charset="-122"/>
                <a:cs typeface="Calibri" panose="020F0502020204030204" pitchFamily="34" charset="0"/>
              </a:rPr>
              <a:t>因为</a:t>
            </a:r>
            <a:endParaRPr kumimoji="1" lang="en-US" altLang="zh-CN" sz="2400" dirty="0">
              <a:latin typeface="Calibri" panose="020F0502020204030204" pitchFamily="34" charset="0"/>
              <a:ea typeface="Microsoft YaHei" charset="-122"/>
              <a:cs typeface="Calibri" panose="020F0502020204030204" pitchFamily="34" charset="0"/>
            </a:endParaRPr>
          </a:p>
          <a:p>
            <a:pPr marL="0" indent="0">
              <a:lnSpc>
                <a:spcPct val="80000"/>
              </a:lnSpc>
              <a:buFont typeface="Arial" panose="020B0604020202090204" pitchFamily="34" charset="0"/>
              <a:buNone/>
            </a:pP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1</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because/since/as/for/ considering that/ given that </a:t>
            </a:r>
            <a:r>
              <a:rPr lang="en-US" sz="2400"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 ....</a:t>
            </a:r>
            <a:endParaRPr lang="zh-CN" altLang="en-US" sz="2400" dirty="0" smtClean="0">
              <a:latin typeface="微软雅黑" panose="020B0503020204020204" pitchFamily="34" charset="-122"/>
              <a:ea typeface="微软雅黑" panose="020B0503020204020204" pitchFamily="34" charset="-122"/>
              <a:cs typeface="黑体" panose="02010609060101010101" pitchFamily="49" charset="-122"/>
            </a:endParaRPr>
          </a:p>
          <a:p>
            <a:pPr marL="0" indent="0">
              <a:lnSpc>
                <a:spcPct val="80000"/>
              </a:lnSpc>
              <a:buFont typeface="Arial" panose="020B0604020202090204" pitchFamily="34" charset="0"/>
              <a:buNone/>
            </a:pP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2</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because of /owing to/ due to…</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a:t>
            </a:r>
          </a:p>
          <a:p>
            <a:pPr marL="0" indent="0">
              <a:lnSpc>
                <a:spcPct val="80000"/>
              </a:lnSpc>
              <a:buFont typeface="Arial" panose="020B0604020202090204" pitchFamily="34" charset="0"/>
              <a:buNone/>
            </a:pPr>
            <a:endParaRPr lang="en-US" altLang="zh-CN" sz="2400" dirty="0" smtClean="0">
              <a:latin typeface="微软雅黑" panose="020B0503020204020204" pitchFamily="34" charset="-122"/>
              <a:ea typeface="微软雅黑" panose="020B0503020204020204" pitchFamily="34" charset="-122"/>
              <a:cs typeface="黑体" panose="02010609060101010101" pitchFamily="49" charset="-122"/>
            </a:endParaRPr>
          </a:p>
          <a:p>
            <a:pPr marL="0" indent="0">
              <a:lnSpc>
                <a:spcPct val="80000"/>
              </a:lnSpc>
              <a:buFont typeface="Arial" panose="020B0604020202090204" pitchFamily="34" charset="0"/>
              <a:buNone/>
            </a:pP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所以</a:t>
            </a:r>
            <a:endParaRPr lang="en-US" altLang="zh-CN" sz="2400" dirty="0" smtClean="0">
              <a:latin typeface="微软雅黑" panose="020B0503020204020204" pitchFamily="34" charset="-122"/>
              <a:ea typeface="微软雅黑" panose="020B0503020204020204" pitchFamily="34" charset="-122"/>
              <a:cs typeface="黑体" panose="02010609060101010101" pitchFamily="49" charset="-122"/>
            </a:endParaRPr>
          </a:p>
          <a:p>
            <a:pPr marL="0" indent="0">
              <a:lnSpc>
                <a:spcPct val="80000"/>
              </a:lnSpc>
              <a:buFont typeface="Arial" panose="020B0604020202090204" pitchFamily="34" charset="0"/>
              <a:buNone/>
            </a:pP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1)</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  </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for such reasons/ as a result / therefore/ consequently/ thus / hence/in consequence/ as a consequence/under these conditions,...</a:t>
            </a:r>
          </a:p>
          <a:p>
            <a:pPr marL="0" indent="0">
              <a:lnSpc>
                <a:spcPct val="80000"/>
              </a:lnSpc>
              <a:buFont typeface="Arial" panose="020B0604020202090204" pitchFamily="34" charset="0"/>
              <a:buNone/>
            </a:pP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2)</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 </a:t>
            </a:r>
            <a:r>
              <a:rPr lang="is-IS" altLang="zh-CN" sz="2400" dirty="0" smtClean="0">
                <a:latin typeface="微软雅黑" panose="020B0503020204020204" pitchFamily="34" charset="-122"/>
                <a:ea typeface="微软雅黑" panose="020B0503020204020204" pitchFamily="34" charset="-122"/>
                <a:cs typeface="黑体" panose="02010609060101010101" pitchFamily="49" charset="-122"/>
              </a:rPr>
              <a:t>…</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a:t>
            </a:r>
            <a:r>
              <a:rPr lang="zh-CN" altLang="en-US" sz="2400" dirty="0" smtClean="0">
                <a:latin typeface="微软雅黑" panose="020B0503020204020204" pitchFamily="34" charset="-122"/>
                <a:ea typeface="微软雅黑" panose="020B0503020204020204" pitchFamily="34" charset="-122"/>
                <a:cs typeface="黑体" panose="02010609060101010101" pitchFamily="49" charset="-122"/>
              </a:rPr>
              <a:t> </a:t>
            </a:r>
            <a:r>
              <a:rPr lang="en-US" altLang="zh-CN" sz="2400" dirty="0" smtClean="0">
                <a:latin typeface="微软雅黑" panose="020B0503020204020204" pitchFamily="34" charset="-122"/>
                <a:ea typeface="微软雅黑" panose="020B0503020204020204" pitchFamily="34" charset="-122"/>
                <a:cs typeface="黑体" panose="02010609060101010101" pitchFamily="49" charset="-122"/>
              </a:rPr>
              <a:t>so/ so that....</a:t>
            </a:r>
          </a:p>
          <a:p>
            <a:pPr marL="0" indent="0">
              <a:lnSpc>
                <a:spcPct val="130000"/>
              </a:lnSpc>
              <a:spcBef>
                <a:spcPts val="2400"/>
              </a:spcBef>
              <a:buClr>
                <a:srgbClr val="C00000"/>
              </a:buClr>
              <a:buNone/>
              <a:defRPr/>
            </a:pPr>
            <a:endParaRPr lang="en-US" altLang="zh-CN" b="1" dirty="0">
              <a:latin typeface="Calibri" panose="020F0502020204030204" pitchFamily="34" charset="0"/>
              <a:cs typeface="Calibri" panose="020F0502020204030204" pitchFamily="34" charset="0"/>
            </a:endParaRP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Tree>
    <p:extLst>
      <p:ext uri="{BB962C8B-B14F-4D97-AF65-F5344CB8AC3E}">
        <p14:creationId xmlns="" xmlns:p14="http://schemas.microsoft.com/office/powerpoint/2010/main" val="16889556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p:txBody>
          <a:bodyPr>
            <a:normAutofit/>
          </a:body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practice |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因果</a:t>
            </a:r>
          </a:p>
        </p:txBody>
      </p:sp>
      <p:sp>
        <p:nvSpPr>
          <p:cNvPr id="10" name="文本框 9">
            <a:extLst>
              <a:ext uri="{FF2B5EF4-FFF2-40B4-BE49-F238E27FC236}">
                <a16:creationId xmlns="" xmlns:a16="http://schemas.microsoft.com/office/drawing/2014/main" id="{4288D379-4786-43AB-894F-EE264E33BEB4}"/>
              </a:ext>
            </a:extLst>
          </p:cNvPr>
          <p:cNvSpPr txBox="1"/>
          <p:nvPr/>
        </p:nvSpPr>
        <p:spPr>
          <a:xfrm>
            <a:off x="609600" y="1295718"/>
            <a:ext cx="10972800" cy="1689052"/>
          </a:xfrm>
          <a:prstGeom prst="rect">
            <a:avLst/>
          </a:prstGeom>
          <a:noFill/>
        </p:spPr>
        <p:txBody>
          <a:bodyPr wrap="square" rtlCol="0">
            <a:spAutoFit/>
          </a:bodyPr>
          <a:lstStyle/>
          <a:p>
            <a:pPr algn="just">
              <a:lnSpc>
                <a:spcPct val="150000"/>
              </a:lnSpc>
            </a:pPr>
            <a:r>
              <a:rPr lang="en-US" altLang="zh-CN" sz="2400" b="1" i="1" dirty="0">
                <a:latin typeface="微软雅黑" panose="020B0503020204020204" pitchFamily="34" charset="-122"/>
                <a:ea typeface="微软雅黑" panose="020B0503020204020204" pitchFamily="34" charset="-122"/>
              </a:rPr>
              <a:t>Schooling is no longer necessary, since more and more information is accessible on the Internet, and students can study just as well at home. To what extent do you agree or disagree</a:t>
            </a:r>
            <a:r>
              <a:rPr lang="zh-CN" altLang="en-US" sz="2400" b="1" i="1" dirty="0">
                <a:latin typeface="微软雅黑" panose="020B0503020204020204" pitchFamily="34" charset="-122"/>
                <a:ea typeface="微软雅黑" panose="020B0503020204020204" pitchFamily="34" charset="-122"/>
              </a:rPr>
              <a:t>？</a:t>
            </a:r>
            <a:endParaRPr lang="en-US" altLang="zh-CN" sz="2400" b="1" i="1" dirty="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1865344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2308475"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algn="ctr" eaLnBrk="1" fontAlgn="base" hangingPunct="1">
              <a:spcBef>
                <a:spcPct val="0"/>
              </a:spcBef>
              <a:spcAft>
                <a:spcPct val="0"/>
              </a:spcAft>
            </a:pPr>
            <a:r>
              <a:rPr lang="zh-CN" altLang="en-US" sz="4400" b="1" dirty="0">
                <a:solidFill>
                  <a:srgbClr val="000000"/>
                </a:solidFill>
              </a:rPr>
              <a:t>教育类话题</a:t>
            </a:r>
          </a:p>
        </p:txBody>
      </p:sp>
      <p:sp>
        <p:nvSpPr>
          <p:cNvPr id="54" name="文本框 53"/>
          <p:cNvSpPr txBox="1"/>
          <p:nvPr>
            <p:custDataLst>
              <p:tags r:id="rId1"/>
            </p:custDataLst>
          </p:nvPr>
        </p:nvSpPr>
        <p:spPr>
          <a:xfrm>
            <a:off x="1740842" y="1186419"/>
            <a:ext cx="2458014" cy="452039"/>
          </a:xfrm>
          <a:prstGeom prst="rect">
            <a:avLst/>
          </a:prstGeom>
          <a:noFill/>
        </p:spPr>
        <p:txBody>
          <a:bodyPr wrap="square" rtlCol="0">
            <a:noAutofit/>
          </a:bodyPr>
          <a:lstStyle/>
          <a:p>
            <a:r>
              <a:rPr lang="zh-CN" altLang="en-US" sz="3200" b="1">
                <a:solidFill>
                  <a:srgbClr val="7030A0"/>
                </a:solidFill>
                <a:latin typeface="Arial" charset="0"/>
                <a:ea typeface="+mn-ea"/>
                <a:cs typeface="+mn-ea"/>
                <a:sym typeface="Arial" charset="0"/>
              </a:rPr>
              <a:t>教育目的</a:t>
            </a:r>
          </a:p>
        </p:txBody>
      </p:sp>
      <p:graphicFrame>
        <p:nvGraphicFramePr>
          <p:cNvPr id="6" name="表格 5"/>
          <p:cNvGraphicFramePr/>
          <p:nvPr/>
        </p:nvGraphicFramePr>
        <p:xfrm>
          <a:off x="1011555" y="1725930"/>
          <a:ext cx="10545445" cy="5080000"/>
        </p:xfrm>
        <a:graphic>
          <a:graphicData uri="http://schemas.openxmlformats.org/drawingml/2006/table">
            <a:tbl>
              <a:tblPr firstRow="1" bandRow="1">
                <a:tableStyleId>{5C22544A-7EE6-4342-B048-85BDC9FD1C3A}</a:tableStyleId>
              </a:tblPr>
              <a:tblGrid>
                <a:gridCol w="4740910">
                  <a:extLst>
                    <a:ext uri="{9D8B030D-6E8A-4147-A177-3AD203B41FA5}">
                      <a16:colId xmlns="" xmlns:a16="http://schemas.microsoft.com/office/drawing/2014/main" val="20000"/>
                    </a:ext>
                  </a:extLst>
                </a:gridCol>
                <a:gridCol w="5804535">
                  <a:extLst>
                    <a:ext uri="{9D8B030D-6E8A-4147-A177-3AD203B41FA5}">
                      <a16:colId xmlns="" xmlns:a16="http://schemas.microsoft.com/office/drawing/2014/main" val="20001"/>
                    </a:ext>
                  </a:extLst>
                </a:gridCol>
              </a:tblGrid>
              <a:tr h="528320">
                <a:tc>
                  <a:txBody>
                    <a:bodyPr/>
                    <a:lstStyle/>
                    <a:p>
                      <a:pPr>
                        <a:buNone/>
                      </a:pPr>
                      <a:r>
                        <a:rPr lang="zh-CN" altLang="en-US" sz="2400" b="1" dirty="0">
                          <a:solidFill>
                            <a:srgbClr val="FF0000"/>
                          </a:solidFill>
                        </a:rPr>
                        <a:t>德：</a:t>
                      </a:r>
                      <a:r>
                        <a:rPr lang="zh-CN" altLang="en-US" sz="2400" b="0" dirty="0">
                          <a:solidFill>
                            <a:srgbClr val="FF0000"/>
                          </a:solidFill>
                        </a:rPr>
                        <a:t> </a:t>
                      </a:r>
                    </a:p>
                  </a:txBody>
                  <a:tcPr>
                    <a:solidFill>
                      <a:schemeClr val="accent1">
                        <a:lumMod val="40000"/>
                        <a:lumOff val="60000"/>
                      </a:schemeClr>
                    </a:solidFill>
                  </a:tcPr>
                </a:tc>
                <a:tc>
                  <a:txBody>
                    <a:bodyPr/>
                    <a:lstStyle/>
                    <a:p>
                      <a:pPr>
                        <a:buNone/>
                      </a:pPr>
                      <a:r>
                        <a:rPr lang="en-US" altLang="zh-CN" sz="2400" b="1">
                          <a:solidFill>
                            <a:srgbClr val="FF0000"/>
                          </a:solidFill>
                          <a:latin typeface="Times New Roman" charset="0"/>
                          <a:cs typeface="Times New Roman" charset="0"/>
                        </a:rPr>
                        <a:t>Morally: </a:t>
                      </a:r>
                    </a:p>
                  </a:txBody>
                  <a:tcPr>
                    <a:solidFill>
                      <a:schemeClr val="accent1">
                        <a:lumMod val="40000"/>
                        <a:lumOff val="60000"/>
                      </a:schemeClr>
                    </a:solidFill>
                  </a:tcPr>
                </a:tc>
                <a:extLst>
                  <a:ext uri="{0D108BD9-81ED-4DB2-BD59-A6C34878D82A}">
                    <a16:rowId xmlns="" xmlns:a16="http://schemas.microsoft.com/office/drawing/2014/main" val="10000"/>
                  </a:ext>
                </a:extLst>
              </a:tr>
              <a:tr h="1950085">
                <a:tc>
                  <a:txBody>
                    <a:bodyPr/>
                    <a:lstStyle/>
                    <a:p>
                      <a:pPr>
                        <a:buNone/>
                      </a:pPr>
                      <a:r>
                        <a:rPr lang="zh-CN" altLang="en-US" sz="2400" b="1">
                          <a:solidFill>
                            <a:srgbClr val="FF0000"/>
                          </a:solidFill>
                        </a:rPr>
                        <a:t>智：</a:t>
                      </a:r>
                      <a:r>
                        <a:rPr lang="zh-CN" altLang="en-US" sz="2400" b="0">
                          <a:solidFill>
                            <a:srgbClr val="FF0000"/>
                          </a:solidFill>
                        </a:rPr>
                        <a:t> </a:t>
                      </a:r>
                    </a:p>
                  </a:txBody>
                  <a:tcPr>
                    <a:solidFill>
                      <a:schemeClr val="accent1">
                        <a:lumMod val="40000"/>
                        <a:lumOff val="60000"/>
                      </a:schemeClr>
                    </a:solidFill>
                  </a:tcPr>
                </a:tc>
                <a:tc>
                  <a:txBody>
                    <a:bodyPr/>
                    <a:lstStyle/>
                    <a:p>
                      <a:pPr>
                        <a:buNone/>
                      </a:pPr>
                      <a:r>
                        <a:rPr lang="en-US" altLang="zh-CN" sz="2400" b="1">
                          <a:solidFill>
                            <a:srgbClr val="FF0000"/>
                          </a:solidFill>
                          <a:latin typeface="Times New Roman" charset="0"/>
                          <a:cs typeface="Times New Roman" charset="0"/>
                        </a:rPr>
                        <a:t>Intellectually:</a:t>
                      </a:r>
                    </a:p>
                  </a:txBody>
                  <a:tcPr>
                    <a:solidFill>
                      <a:schemeClr val="accent1">
                        <a:lumMod val="40000"/>
                        <a:lumOff val="60000"/>
                      </a:schemeClr>
                    </a:solidFill>
                  </a:tcPr>
                </a:tc>
                <a:extLst>
                  <a:ext uri="{0D108BD9-81ED-4DB2-BD59-A6C34878D82A}">
                    <a16:rowId xmlns="" xmlns:a16="http://schemas.microsoft.com/office/drawing/2014/main" val="10001"/>
                  </a:ext>
                </a:extLst>
              </a:tr>
              <a:tr h="854710">
                <a:tc>
                  <a:txBody>
                    <a:bodyPr/>
                    <a:lstStyle/>
                    <a:p>
                      <a:pPr>
                        <a:buNone/>
                      </a:pPr>
                      <a:r>
                        <a:rPr lang="zh-CN" altLang="en-US" sz="2400" b="1">
                          <a:solidFill>
                            <a:srgbClr val="FF0000"/>
                          </a:solidFill>
                        </a:rPr>
                        <a:t>体：</a:t>
                      </a:r>
                    </a:p>
                  </a:txBody>
                  <a:tcPr>
                    <a:solidFill>
                      <a:schemeClr val="accent1">
                        <a:lumMod val="40000"/>
                        <a:lumOff val="60000"/>
                      </a:schemeClr>
                    </a:solidFill>
                  </a:tcPr>
                </a:tc>
                <a:tc>
                  <a:txBody>
                    <a:bodyPr/>
                    <a:lstStyle/>
                    <a:p>
                      <a:pPr>
                        <a:buNone/>
                      </a:pPr>
                      <a:r>
                        <a:rPr lang="en-US" altLang="zh-CN" sz="2400" b="1">
                          <a:solidFill>
                            <a:srgbClr val="FF0000"/>
                          </a:solidFill>
                          <a:latin typeface="Times New Roman" charset="0"/>
                          <a:cs typeface="Times New Roman" charset="0"/>
                        </a:rPr>
                        <a:t>physically:</a:t>
                      </a:r>
                      <a:r>
                        <a:rPr lang="en-US" altLang="zh-CN" sz="2400">
                          <a:solidFill>
                            <a:srgbClr val="FF0000"/>
                          </a:solidFill>
                          <a:latin typeface="Times New Roman" charset="0"/>
                          <a:cs typeface="Times New Roman" charset="0"/>
                        </a:rPr>
                        <a:t> </a:t>
                      </a:r>
                    </a:p>
                  </a:txBody>
                  <a:tcPr>
                    <a:solidFill>
                      <a:schemeClr val="accent1">
                        <a:lumMod val="40000"/>
                        <a:lumOff val="60000"/>
                      </a:schemeClr>
                    </a:solidFill>
                  </a:tcPr>
                </a:tc>
                <a:extLst>
                  <a:ext uri="{0D108BD9-81ED-4DB2-BD59-A6C34878D82A}">
                    <a16:rowId xmlns="" xmlns:a16="http://schemas.microsoft.com/office/drawing/2014/main" val="10002"/>
                  </a:ext>
                </a:extLst>
              </a:tr>
              <a:tr h="852805">
                <a:tc>
                  <a:txBody>
                    <a:bodyPr/>
                    <a:lstStyle/>
                    <a:p>
                      <a:pPr>
                        <a:buNone/>
                      </a:pPr>
                      <a:r>
                        <a:rPr lang="zh-CN" altLang="en-US" sz="2400" b="1">
                          <a:solidFill>
                            <a:srgbClr val="FF0000"/>
                          </a:solidFill>
                        </a:rPr>
                        <a:t>美：</a:t>
                      </a:r>
                    </a:p>
                  </a:txBody>
                  <a:tcPr>
                    <a:solidFill>
                      <a:schemeClr val="accent1">
                        <a:lumMod val="40000"/>
                        <a:lumOff val="60000"/>
                      </a:schemeClr>
                    </a:solidFill>
                  </a:tcPr>
                </a:tc>
                <a:tc>
                  <a:txBody>
                    <a:bodyPr/>
                    <a:lstStyle/>
                    <a:p>
                      <a:pPr>
                        <a:buNone/>
                      </a:pPr>
                      <a:r>
                        <a:rPr lang="en-US" altLang="zh-CN" sz="2400" b="1" dirty="0">
                          <a:solidFill>
                            <a:srgbClr val="FF0000"/>
                          </a:solidFill>
                          <a:latin typeface="Times New Roman" charset="0"/>
                          <a:cs typeface="Times New Roman" charset="0"/>
                        </a:rPr>
                        <a:t>psychologically: </a:t>
                      </a:r>
                    </a:p>
                  </a:txBody>
                  <a:tcPr>
                    <a:solidFill>
                      <a:schemeClr val="accent1">
                        <a:lumMod val="40000"/>
                        <a:lumOff val="60000"/>
                      </a:schemeClr>
                    </a:solidFill>
                  </a:tcPr>
                </a:tc>
                <a:extLst>
                  <a:ext uri="{0D108BD9-81ED-4DB2-BD59-A6C34878D82A}">
                    <a16:rowId xmlns="" xmlns:a16="http://schemas.microsoft.com/office/drawing/2014/main" val="10003"/>
                  </a:ext>
                </a:extLst>
              </a:tr>
              <a:tr h="894080">
                <a:tc>
                  <a:txBody>
                    <a:bodyPr/>
                    <a:lstStyle/>
                    <a:p>
                      <a:pPr>
                        <a:buNone/>
                      </a:pPr>
                      <a:r>
                        <a:rPr lang="zh-CN" altLang="en-US" sz="2400" b="1">
                          <a:solidFill>
                            <a:srgbClr val="FF0000"/>
                          </a:solidFill>
                        </a:rPr>
                        <a:t>劳：</a:t>
                      </a:r>
                    </a:p>
                  </a:txBody>
                  <a:tcPr>
                    <a:solidFill>
                      <a:schemeClr val="accent1">
                        <a:lumMod val="40000"/>
                        <a:lumOff val="60000"/>
                      </a:schemeClr>
                    </a:solidFill>
                  </a:tcPr>
                </a:tc>
                <a:tc>
                  <a:txBody>
                    <a:bodyPr/>
                    <a:lstStyle/>
                    <a:p>
                      <a:pPr>
                        <a:buNone/>
                      </a:pPr>
                      <a:r>
                        <a:rPr lang="en-US" altLang="zh-CN" sz="2400" b="1" dirty="0">
                          <a:solidFill>
                            <a:srgbClr val="FF0000"/>
                          </a:solidFill>
                          <a:latin typeface="Times New Roman" charset="0"/>
                          <a:cs typeface="Times New Roman" charset="0"/>
                        </a:rPr>
                        <a:t>work:</a:t>
                      </a:r>
                      <a:r>
                        <a:rPr lang="en-US" altLang="zh-CN" sz="2400" dirty="0">
                          <a:solidFill>
                            <a:srgbClr val="FF0000"/>
                          </a:solidFill>
                          <a:latin typeface="Times New Roman" charset="0"/>
                          <a:cs typeface="Times New Roman" charset="0"/>
                        </a:rPr>
                        <a:t> </a:t>
                      </a:r>
                    </a:p>
                  </a:txBody>
                  <a:tcPr>
                    <a:solidFill>
                      <a:schemeClr val="accent1">
                        <a:lumMod val="40000"/>
                        <a:lumOff val="60000"/>
                      </a:schemeClr>
                    </a:solidFill>
                  </a:tcPr>
                </a:tc>
                <a:extLst>
                  <a:ext uri="{0D108BD9-81ED-4DB2-BD59-A6C34878D82A}">
                    <a16:rowId xmlns="" xmlns:a16="http://schemas.microsoft.com/office/drawing/2014/main" val="10004"/>
                  </a:ext>
                </a:extLst>
              </a:tr>
            </a:tbl>
          </a:graphicData>
        </a:graphic>
      </p:graphicFrame>
      <p:sp>
        <p:nvSpPr>
          <p:cNvPr id="15" name="矩形 14"/>
          <p:cNvSpPr/>
          <p:nvPr/>
        </p:nvSpPr>
        <p:spPr>
          <a:xfrm>
            <a:off x="1575384" y="1738159"/>
            <a:ext cx="2164080" cy="460375"/>
          </a:xfrm>
          <a:prstGeom prst="rect">
            <a:avLst/>
          </a:prstGeom>
        </p:spPr>
        <p:txBody>
          <a:bodyPr wrap="none">
            <a:spAutoFit/>
          </a:bodyPr>
          <a:lstStyle/>
          <a:p>
            <a:pPr algn="just"/>
            <a:r>
              <a:rPr lang="zh-CN" altLang="en-US" sz="2400" dirty="0">
                <a:latin typeface="新宋体" charset="-122"/>
                <a:ea typeface="新宋体" charset="-122"/>
                <a:cs typeface="新宋体" charset="-122"/>
              </a:rPr>
              <a:t>提高</a:t>
            </a:r>
            <a:r>
              <a:rPr lang="zh-CN" altLang="en-US" sz="2400" dirty="0">
                <a:solidFill>
                  <a:srgbClr val="0000CC"/>
                </a:solidFill>
                <a:latin typeface="新宋体" charset="-122"/>
                <a:ea typeface="新宋体" charset="-122"/>
                <a:cs typeface="新宋体" charset="-122"/>
              </a:rPr>
              <a:t>道德标准 </a:t>
            </a:r>
          </a:p>
        </p:txBody>
      </p:sp>
      <p:sp>
        <p:nvSpPr>
          <p:cNvPr id="20" name="矩形 19"/>
          <p:cNvSpPr/>
          <p:nvPr/>
        </p:nvSpPr>
        <p:spPr>
          <a:xfrm>
            <a:off x="6976938" y="1726689"/>
            <a:ext cx="3482975" cy="460375"/>
          </a:xfrm>
          <a:prstGeom prst="rect">
            <a:avLst/>
          </a:prstGeom>
        </p:spPr>
        <p:txBody>
          <a:bodyPr wrap="none">
            <a:spAutoFit/>
          </a:bodyPr>
          <a:lstStyle/>
          <a:p>
            <a:pPr algn="just"/>
            <a:r>
              <a:rPr lang="en-US" altLang="zh-CN" sz="2400" dirty="0">
                <a:latin typeface="Times New Roman" charset="0"/>
                <a:cs typeface="Times New Roman" charset="0"/>
              </a:rPr>
              <a:t>to improve moral standard </a:t>
            </a:r>
          </a:p>
        </p:txBody>
      </p:sp>
      <p:sp>
        <p:nvSpPr>
          <p:cNvPr id="21" name="矩形 20"/>
          <p:cNvSpPr/>
          <p:nvPr/>
        </p:nvSpPr>
        <p:spPr>
          <a:xfrm>
            <a:off x="1008499" y="2655556"/>
            <a:ext cx="2011680" cy="460375"/>
          </a:xfrm>
          <a:prstGeom prst="rect">
            <a:avLst/>
          </a:prstGeom>
        </p:spPr>
        <p:txBody>
          <a:bodyPr wrap="none">
            <a:spAutoFit/>
          </a:bodyPr>
          <a:lstStyle/>
          <a:p>
            <a:pPr algn="just"/>
            <a:r>
              <a:rPr lang="zh-CN" altLang="en-US" sz="2400" dirty="0">
                <a:latin typeface="新宋体" charset="-122"/>
                <a:ea typeface="新宋体" charset="-122"/>
              </a:rPr>
              <a:t>学习理论知识</a:t>
            </a:r>
          </a:p>
        </p:txBody>
      </p:sp>
      <p:sp>
        <p:nvSpPr>
          <p:cNvPr id="22" name="矩形 21"/>
          <p:cNvSpPr/>
          <p:nvPr/>
        </p:nvSpPr>
        <p:spPr>
          <a:xfrm>
            <a:off x="985520" y="3024505"/>
            <a:ext cx="3967480" cy="460375"/>
          </a:xfrm>
          <a:prstGeom prst="rect">
            <a:avLst/>
          </a:prstGeom>
        </p:spPr>
        <p:txBody>
          <a:bodyPr wrap="square">
            <a:spAutoFit/>
          </a:bodyPr>
          <a:lstStyle/>
          <a:p>
            <a:pPr algn="just"/>
            <a:r>
              <a:rPr lang="zh-CN" altLang="en-US" sz="2400" dirty="0">
                <a:latin typeface="新宋体" charset="-122"/>
                <a:ea typeface="新宋体" charset="-122"/>
              </a:rPr>
              <a:t>培养独立思考，批判性思维</a:t>
            </a:r>
          </a:p>
        </p:txBody>
      </p:sp>
      <p:sp>
        <p:nvSpPr>
          <p:cNvPr id="23" name="矩形 22"/>
          <p:cNvSpPr/>
          <p:nvPr/>
        </p:nvSpPr>
        <p:spPr>
          <a:xfrm>
            <a:off x="999166" y="3369891"/>
            <a:ext cx="3383280" cy="460375"/>
          </a:xfrm>
          <a:prstGeom prst="rect">
            <a:avLst/>
          </a:prstGeom>
        </p:spPr>
        <p:txBody>
          <a:bodyPr wrap="none">
            <a:spAutoFit/>
          </a:bodyPr>
          <a:lstStyle/>
          <a:p>
            <a:pPr algn="just"/>
            <a:r>
              <a:rPr lang="zh-CN" altLang="en-US" sz="2400" dirty="0">
                <a:latin typeface="新宋体" charset="-122"/>
                <a:ea typeface="新宋体" charset="-122"/>
                <a:cs typeface="新宋体" charset="-122"/>
              </a:rPr>
              <a:t>分析和解决问题的能力 </a:t>
            </a:r>
          </a:p>
        </p:txBody>
      </p:sp>
      <p:sp>
        <p:nvSpPr>
          <p:cNvPr id="24" name="矩形 23"/>
          <p:cNvSpPr/>
          <p:nvPr/>
        </p:nvSpPr>
        <p:spPr>
          <a:xfrm>
            <a:off x="973660" y="3743725"/>
            <a:ext cx="4145280" cy="460375"/>
          </a:xfrm>
          <a:prstGeom prst="rect">
            <a:avLst/>
          </a:prstGeom>
        </p:spPr>
        <p:txBody>
          <a:bodyPr wrap="none">
            <a:spAutoFit/>
          </a:bodyPr>
          <a:lstStyle/>
          <a:p>
            <a:pPr algn="just"/>
            <a:r>
              <a:rPr lang="zh-CN" altLang="en-US" sz="2400" dirty="0">
                <a:latin typeface="新宋体" charset="-122"/>
                <a:ea typeface="新宋体" charset="-122"/>
              </a:rPr>
              <a:t>提高人际交流技巧和社交技能</a:t>
            </a:r>
          </a:p>
        </p:txBody>
      </p:sp>
      <p:sp>
        <p:nvSpPr>
          <p:cNvPr id="25" name="矩形 24"/>
          <p:cNvSpPr/>
          <p:nvPr/>
        </p:nvSpPr>
        <p:spPr>
          <a:xfrm>
            <a:off x="5829935" y="2628265"/>
            <a:ext cx="5655945" cy="1578610"/>
          </a:xfrm>
          <a:prstGeom prst="rect">
            <a:avLst/>
          </a:prstGeom>
        </p:spPr>
        <p:txBody>
          <a:bodyPr wrap="square">
            <a:spAutoFit/>
          </a:bodyPr>
          <a:lstStyle/>
          <a:p>
            <a:pPr indent="0" algn="just" fontAlgn="auto">
              <a:lnSpc>
                <a:spcPts val="2900"/>
              </a:lnSpc>
              <a:buNone/>
            </a:pPr>
            <a:r>
              <a:rPr lang="en-US" altLang="zh-CN" sz="2400" dirty="0">
                <a:latin typeface="Times New Roman" charset="0"/>
                <a:cs typeface="Times New Roman" charset="0"/>
              </a:rPr>
              <a:t>theoretical knowledge </a:t>
            </a:r>
          </a:p>
          <a:p>
            <a:pPr indent="0" algn="just" fontAlgn="auto">
              <a:lnSpc>
                <a:spcPts val="2900"/>
              </a:lnSpc>
              <a:buNone/>
            </a:pPr>
            <a:r>
              <a:rPr lang="en-US" altLang="zh-CN" sz="2400" dirty="0">
                <a:latin typeface="Times New Roman" charset="0"/>
                <a:cs typeface="Times New Roman" charset="0"/>
              </a:rPr>
              <a:t>independent and critical thinking </a:t>
            </a:r>
          </a:p>
          <a:p>
            <a:pPr indent="0" algn="just" fontAlgn="auto">
              <a:lnSpc>
                <a:spcPts val="2900"/>
              </a:lnSpc>
              <a:buNone/>
            </a:pPr>
            <a:r>
              <a:rPr lang="en-US" altLang="zh-CN" sz="2400" dirty="0">
                <a:latin typeface="Times New Roman" charset="0"/>
                <a:cs typeface="Times New Roman" charset="0"/>
              </a:rPr>
              <a:t>analyzing skills and problem solving ability </a:t>
            </a:r>
          </a:p>
          <a:p>
            <a:pPr indent="0" algn="just" fontAlgn="auto">
              <a:lnSpc>
                <a:spcPts val="2900"/>
              </a:lnSpc>
              <a:buNone/>
            </a:pPr>
            <a:r>
              <a:rPr lang="en-US" altLang="zh-CN" sz="2400" dirty="0">
                <a:latin typeface="Times New Roman" charset="0"/>
                <a:cs typeface="Times New Roman" charset="0"/>
              </a:rPr>
              <a:t>communication and social skills</a:t>
            </a:r>
          </a:p>
        </p:txBody>
      </p:sp>
      <p:sp>
        <p:nvSpPr>
          <p:cNvPr id="26" name="矩形 25"/>
          <p:cNvSpPr/>
          <p:nvPr/>
        </p:nvSpPr>
        <p:spPr>
          <a:xfrm>
            <a:off x="1575566" y="4229508"/>
            <a:ext cx="4572000" cy="829945"/>
          </a:xfrm>
          <a:prstGeom prst="rect">
            <a:avLst/>
          </a:prstGeom>
        </p:spPr>
        <p:txBody>
          <a:bodyPr>
            <a:spAutoFit/>
          </a:bodyPr>
          <a:lstStyle/>
          <a:p>
            <a:pPr algn="just"/>
            <a:r>
              <a:rPr lang="zh-CN" altLang="en-US" sz="2400" dirty="0">
                <a:latin typeface="新宋体" charset="-122"/>
                <a:ea typeface="新宋体" charset="-122"/>
                <a:cs typeface="新宋体" charset="-122"/>
              </a:rPr>
              <a:t>提高身体素质</a:t>
            </a:r>
            <a:endParaRPr lang="en-US" altLang="zh-CN" sz="2400" dirty="0">
              <a:latin typeface="新宋体" charset="-122"/>
              <a:ea typeface="新宋体" charset="-122"/>
              <a:cs typeface="新宋体" charset="-122"/>
            </a:endParaRPr>
          </a:p>
          <a:p>
            <a:pPr algn="just"/>
            <a:r>
              <a:rPr lang="zh-CN" altLang="en-US" sz="2400" dirty="0">
                <a:latin typeface="新宋体" charset="-122"/>
                <a:ea typeface="新宋体" charset="-122"/>
                <a:cs typeface="新宋体" charset="-122"/>
              </a:rPr>
              <a:t>养成良好的生活习惯 </a:t>
            </a:r>
          </a:p>
        </p:txBody>
      </p:sp>
      <p:sp>
        <p:nvSpPr>
          <p:cNvPr id="27" name="矩形 26"/>
          <p:cNvSpPr/>
          <p:nvPr/>
        </p:nvSpPr>
        <p:spPr>
          <a:xfrm>
            <a:off x="7283764" y="4229441"/>
            <a:ext cx="3787145" cy="829945"/>
          </a:xfrm>
          <a:prstGeom prst="rect">
            <a:avLst/>
          </a:prstGeom>
        </p:spPr>
        <p:txBody>
          <a:bodyPr wrap="square">
            <a:spAutoFit/>
          </a:bodyPr>
          <a:lstStyle/>
          <a:p>
            <a:pPr algn="just"/>
            <a:r>
              <a:rPr lang="en-US" altLang="zh-CN" sz="2400" dirty="0">
                <a:latin typeface="Times New Roman" charset="0"/>
                <a:cs typeface="Times New Roman" charset="0"/>
              </a:rPr>
              <a:t>to develop physical fitness </a:t>
            </a:r>
          </a:p>
          <a:p>
            <a:pPr algn="just"/>
            <a:r>
              <a:rPr lang="en-US" altLang="zh-CN" sz="2400" dirty="0">
                <a:latin typeface="Times New Roman" charset="0"/>
                <a:cs typeface="Times New Roman" charset="0"/>
              </a:rPr>
              <a:t>healthy lifestyle </a:t>
            </a:r>
          </a:p>
        </p:txBody>
      </p:sp>
      <p:sp>
        <p:nvSpPr>
          <p:cNvPr id="28" name="矩形 27"/>
          <p:cNvSpPr/>
          <p:nvPr/>
        </p:nvSpPr>
        <p:spPr>
          <a:xfrm>
            <a:off x="1575164" y="5059769"/>
            <a:ext cx="4572000" cy="829945"/>
          </a:xfrm>
          <a:prstGeom prst="rect">
            <a:avLst/>
          </a:prstGeom>
        </p:spPr>
        <p:txBody>
          <a:bodyPr>
            <a:spAutoFit/>
          </a:bodyPr>
          <a:lstStyle/>
          <a:p>
            <a:pPr algn="just"/>
            <a:r>
              <a:rPr lang="zh-CN" altLang="en-US" sz="2400" dirty="0">
                <a:latin typeface="新宋体" charset="-122"/>
                <a:ea typeface="新宋体" charset="-122"/>
                <a:cs typeface="新宋体" charset="-122"/>
              </a:rPr>
              <a:t>提升文化修养</a:t>
            </a:r>
            <a:endParaRPr lang="en-US" altLang="zh-CN" sz="2400" dirty="0">
              <a:latin typeface="新宋体" charset="-122"/>
              <a:ea typeface="新宋体" charset="-122"/>
              <a:cs typeface="新宋体" charset="-122"/>
            </a:endParaRPr>
          </a:p>
          <a:p>
            <a:pPr algn="just"/>
            <a:r>
              <a:rPr lang="zh-CN" altLang="en-US" sz="2400" dirty="0">
                <a:latin typeface="新宋体" charset="-122"/>
                <a:ea typeface="新宋体" charset="-122"/>
                <a:cs typeface="新宋体" charset="-122"/>
              </a:rPr>
              <a:t>对艺术的欣赏水平</a:t>
            </a:r>
          </a:p>
        </p:txBody>
      </p:sp>
      <p:sp>
        <p:nvSpPr>
          <p:cNvPr id="29" name="矩形 28"/>
          <p:cNvSpPr/>
          <p:nvPr/>
        </p:nvSpPr>
        <p:spPr>
          <a:xfrm>
            <a:off x="8000921" y="5059749"/>
            <a:ext cx="4572000" cy="829945"/>
          </a:xfrm>
          <a:prstGeom prst="rect">
            <a:avLst/>
          </a:prstGeom>
        </p:spPr>
        <p:txBody>
          <a:bodyPr>
            <a:spAutoFit/>
          </a:bodyPr>
          <a:lstStyle/>
          <a:p>
            <a:pPr algn="l"/>
            <a:r>
              <a:rPr lang="en-US" altLang="zh-CN" sz="2400" dirty="0">
                <a:latin typeface="Times New Roman" charset="0"/>
                <a:cs typeface="Times New Roman" charset="0"/>
              </a:rPr>
              <a:t>self-cultivation</a:t>
            </a:r>
            <a:br>
              <a:rPr lang="en-US" altLang="zh-CN" sz="2400" dirty="0">
                <a:latin typeface="Times New Roman" charset="0"/>
                <a:cs typeface="Times New Roman" charset="0"/>
              </a:rPr>
            </a:br>
            <a:r>
              <a:rPr lang="en-US" altLang="zh-CN" sz="2400" dirty="0">
                <a:latin typeface="Times New Roman" charset="0"/>
                <a:cs typeface="Times New Roman" charset="0"/>
              </a:rPr>
              <a:t>an appreciation of art</a:t>
            </a:r>
          </a:p>
        </p:txBody>
      </p:sp>
      <p:sp>
        <p:nvSpPr>
          <p:cNvPr id="30" name="矩形 29"/>
          <p:cNvSpPr/>
          <p:nvPr/>
        </p:nvSpPr>
        <p:spPr>
          <a:xfrm>
            <a:off x="1533254" y="5913593"/>
            <a:ext cx="4572000" cy="829945"/>
          </a:xfrm>
          <a:prstGeom prst="rect">
            <a:avLst/>
          </a:prstGeom>
        </p:spPr>
        <p:txBody>
          <a:bodyPr>
            <a:spAutoFit/>
          </a:bodyPr>
          <a:lstStyle/>
          <a:p>
            <a:pPr algn="just"/>
            <a:r>
              <a:rPr lang="zh-CN" altLang="en-US" sz="2400" dirty="0">
                <a:latin typeface="新宋体" charset="-122"/>
                <a:ea typeface="新宋体" charset="-122"/>
                <a:cs typeface="新宋体" charset="-122"/>
              </a:rPr>
              <a:t>学习实用知识，加强动手能力 </a:t>
            </a:r>
            <a:endParaRPr lang="en-US" altLang="zh-CN" sz="2400" dirty="0">
              <a:latin typeface="新宋体" charset="-122"/>
              <a:ea typeface="新宋体" charset="-122"/>
              <a:cs typeface="新宋体" charset="-122"/>
            </a:endParaRPr>
          </a:p>
          <a:p>
            <a:pPr algn="just"/>
            <a:r>
              <a:rPr lang="zh-CN" altLang="en-US" sz="2400" dirty="0">
                <a:latin typeface="新宋体" charset="-122"/>
                <a:ea typeface="新宋体" charset="-122"/>
                <a:cs typeface="新宋体" charset="-122"/>
              </a:rPr>
              <a:t>有助于将来就业 </a:t>
            </a:r>
          </a:p>
        </p:txBody>
      </p:sp>
      <p:sp>
        <p:nvSpPr>
          <p:cNvPr id="31" name="矩形 30"/>
          <p:cNvSpPr/>
          <p:nvPr/>
        </p:nvSpPr>
        <p:spPr>
          <a:xfrm>
            <a:off x="6710248" y="5927520"/>
            <a:ext cx="4572000" cy="829945"/>
          </a:xfrm>
          <a:prstGeom prst="rect">
            <a:avLst/>
          </a:prstGeom>
        </p:spPr>
        <p:txBody>
          <a:bodyPr>
            <a:spAutoFit/>
          </a:bodyPr>
          <a:lstStyle/>
          <a:p>
            <a:pPr algn="just"/>
            <a:r>
              <a:rPr lang="en-US" altLang="zh-CN" sz="2400" dirty="0">
                <a:latin typeface="Times New Roman" charset="0"/>
                <a:cs typeface="Times New Roman" charset="0"/>
              </a:rPr>
              <a:t>practical skills </a:t>
            </a:r>
          </a:p>
          <a:p>
            <a:pPr algn="just"/>
            <a:r>
              <a:rPr lang="en-US" altLang="zh-CN" sz="2400" dirty="0">
                <a:latin typeface="Times New Roman" charset="0"/>
                <a:cs typeface="Times New Roman" charset="0"/>
              </a:rPr>
              <a:t>to improve career prospects </a:t>
            </a:r>
          </a:p>
        </p:txBody>
      </p:sp>
    </p:spTree>
    <p:extLst>
      <p:ext uri="{BB962C8B-B14F-4D97-AF65-F5344CB8AC3E}">
        <p14:creationId xmlns="" xmlns:p14="http://schemas.microsoft.com/office/powerpoint/2010/main" val="1322355352"/>
      </p:ext>
    </p:extLst>
  </p:cSld>
  <p:clrMapOvr>
    <a:masterClrMapping/>
  </p:clrMapOvr>
  <mc:AlternateContent xmlns:mc="http://schemas.openxmlformats.org/markup-compatibility/2006">
    <mc:Choice xmlns="" xmlns:p14="http://schemas.microsoft.com/office/powerpoint/2010/main" Requires="p14">
      <p:transition spd="slow" p14:dur="1600">
        <p:checker/>
      </p:transition>
    </mc:Choice>
    <mc:Fallback>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dissolve">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0">
                                            <p:txEl>
                                              <p:pRg st="0" end="0"/>
                                            </p:txEl>
                                          </p:spTgt>
                                        </p:tgtEl>
                                        <p:attrNameLst>
                                          <p:attrName>style.visibility</p:attrName>
                                        </p:attrNameLst>
                                      </p:cBhvr>
                                      <p:to>
                                        <p:strVal val="visible"/>
                                      </p:to>
                                    </p:set>
                                    <p:animEffect transition="in" filter="dissolve">
                                      <p:cBhvr>
                                        <p:cTn id="12" dur="500"/>
                                        <p:tgtEl>
                                          <p:spTgt spid="20">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dissolve">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dissolve">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dissolve">
                                      <p:cBhvr>
                                        <p:cTn id="37" dur="500"/>
                                        <p:tgtEl>
                                          <p:spTgt spid="2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25">
                                            <p:txEl>
                                              <p:pRg st="1" end="1"/>
                                            </p:txEl>
                                          </p:spTgt>
                                        </p:tgtEl>
                                        <p:attrNameLst>
                                          <p:attrName>style.visibility</p:attrName>
                                        </p:attrNameLst>
                                      </p:cBhvr>
                                      <p:to>
                                        <p:strVal val="visible"/>
                                      </p:to>
                                    </p:set>
                                    <p:animEffect transition="in" filter="dissolve">
                                      <p:cBhvr>
                                        <p:cTn id="42" dur="500"/>
                                        <p:tgtEl>
                                          <p:spTgt spid="25">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25">
                                            <p:txEl>
                                              <p:pRg st="2" end="2"/>
                                            </p:txEl>
                                          </p:spTgt>
                                        </p:tgtEl>
                                        <p:attrNameLst>
                                          <p:attrName>style.visibility</p:attrName>
                                        </p:attrNameLst>
                                      </p:cBhvr>
                                      <p:to>
                                        <p:strVal val="visible"/>
                                      </p:to>
                                    </p:set>
                                    <p:animEffect transition="in" filter="dissolve">
                                      <p:cBhvr>
                                        <p:cTn id="47" dur="500"/>
                                        <p:tgtEl>
                                          <p:spTgt spid="25">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5">
                                            <p:txEl>
                                              <p:pRg st="3" end="3"/>
                                            </p:txEl>
                                          </p:spTgt>
                                        </p:tgtEl>
                                        <p:attrNameLst>
                                          <p:attrName>style.visibility</p:attrName>
                                        </p:attrNameLst>
                                      </p:cBhvr>
                                      <p:to>
                                        <p:strVal val="visible"/>
                                      </p:to>
                                    </p:set>
                                    <p:animEffect transition="in" filter="dissolve">
                                      <p:cBhvr>
                                        <p:cTn id="52" dur="500"/>
                                        <p:tgtEl>
                                          <p:spTgt spid="25">
                                            <p:txEl>
                                              <p:pRg st="3" end="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26">
                                            <p:txEl>
                                              <p:pRg st="0" end="0"/>
                                            </p:txEl>
                                          </p:spTgt>
                                        </p:tgtEl>
                                        <p:attrNameLst>
                                          <p:attrName>style.visibility</p:attrName>
                                        </p:attrNameLst>
                                      </p:cBhvr>
                                      <p:to>
                                        <p:strVal val="visible"/>
                                      </p:to>
                                    </p:set>
                                    <p:animEffect transition="in" filter="dissolve">
                                      <p:cBhvr>
                                        <p:cTn id="57" dur="500"/>
                                        <p:tgtEl>
                                          <p:spTgt spid="26">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nodeType="clickEffect">
                                  <p:stCondLst>
                                    <p:cond delay="0"/>
                                  </p:stCondLst>
                                  <p:childTnLst>
                                    <p:set>
                                      <p:cBhvr>
                                        <p:cTn id="61" dur="1" fill="hold">
                                          <p:stCondLst>
                                            <p:cond delay="0"/>
                                          </p:stCondLst>
                                        </p:cTn>
                                        <p:tgtEl>
                                          <p:spTgt spid="26">
                                            <p:txEl>
                                              <p:pRg st="1" end="1"/>
                                            </p:txEl>
                                          </p:spTgt>
                                        </p:tgtEl>
                                        <p:attrNameLst>
                                          <p:attrName>style.visibility</p:attrName>
                                        </p:attrNameLst>
                                      </p:cBhvr>
                                      <p:to>
                                        <p:strVal val="visible"/>
                                      </p:to>
                                    </p:set>
                                    <p:animEffect transition="in" filter="dissolve">
                                      <p:cBhvr>
                                        <p:cTn id="62" dur="500"/>
                                        <p:tgtEl>
                                          <p:spTgt spid="2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9" presetClass="entr" presetSubtype="0" fill="hold" nodeType="clickEffect">
                                  <p:stCondLst>
                                    <p:cond delay="0"/>
                                  </p:stCondLst>
                                  <p:childTnLst>
                                    <p:set>
                                      <p:cBhvr>
                                        <p:cTn id="66" dur="1" fill="hold">
                                          <p:stCondLst>
                                            <p:cond delay="0"/>
                                          </p:stCondLst>
                                        </p:cTn>
                                        <p:tgtEl>
                                          <p:spTgt spid="27">
                                            <p:txEl>
                                              <p:pRg st="0" end="0"/>
                                            </p:txEl>
                                          </p:spTgt>
                                        </p:tgtEl>
                                        <p:attrNameLst>
                                          <p:attrName>style.visibility</p:attrName>
                                        </p:attrNameLst>
                                      </p:cBhvr>
                                      <p:to>
                                        <p:strVal val="visible"/>
                                      </p:to>
                                    </p:set>
                                    <p:animEffect transition="in" filter="dissolve">
                                      <p:cBhvr>
                                        <p:cTn id="67" dur="500"/>
                                        <p:tgtEl>
                                          <p:spTgt spid="2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9" presetClass="entr" presetSubtype="0" fill="hold" nodeType="clickEffect">
                                  <p:stCondLst>
                                    <p:cond delay="0"/>
                                  </p:stCondLst>
                                  <p:childTnLst>
                                    <p:set>
                                      <p:cBhvr>
                                        <p:cTn id="71" dur="1" fill="hold">
                                          <p:stCondLst>
                                            <p:cond delay="0"/>
                                          </p:stCondLst>
                                        </p:cTn>
                                        <p:tgtEl>
                                          <p:spTgt spid="27">
                                            <p:txEl>
                                              <p:pRg st="1" end="1"/>
                                            </p:txEl>
                                          </p:spTgt>
                                        </p:tgtEl>
                                        <p:attrNameLst>
                                          <p:attrName>style.visibility</p:attrName>
                                        </p:attrNameLst>
                                      </p:cBhvr>
                                      <p:to>
                                        <p:strVal val="visible"/>
                                      </p:to>
                                    </p:set>
                                    <p:animEffect transition="in" filter="dissolve">
                                      <p:cBhvr>
                                        <p:cTn id="72" dur="500"/>
                                        <p:tgtEl>
                                          <p:spTgt spid="27">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9" presetClass="entr" presetSubtype="0" fill="hold" nodeType="clickEffect">
                                  <p:stCondLst>
                                    <p:cond delay="0"/>
                                  </p:stCondLst>
                                  <p:childTnLst>
                                    <p:set>
                                      <p:cBhvr>
                                        <p:cTn id="76" dur="1" fill="hold">
                                          <p:stCondLst>
                                            <p:cond delay="0"/>
                                          </p:stCondLst>
                                        </p:cTn>
                                        <p:tgtEl>
                                          <p:spTgt spid="28">
                                            <p:txEl>
                                              <p:pRg st="0" end="0"/>
                                            </p:txEl>
                                          </p:spTgt>
                                        </p:tgtEl>
                                        <p:attrNameLst>
                                          <p:attrName>style.visibility</p:attrName>
                                        </p:attrNameLst>
                                      </p:cBhvr>
                                      <p:to>
                                        <p:strVal val="visible"/>
                                      </p:to>
                                    </p:set>
                                    <p:animEffect transition="in" filter="dissolve">
                                      <p:cBhvr>
                                        <p:cTn id="77" dur="500"/>
                                        <p:tgtEl>
                                          <p:spTgt spid="28">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9" presetClass="entr" presetSubtype="0" fill="hold" nodeType="clickEffect">
                                  <p:stCondLst>
                                    <p:cond delay="0"/>
                                  </p:stCondLst>
                                  <p:childTnLst>
                                    <p:set>
                                      <p:cBhvr>
                                        <p:cTn id="81" dur="1" fill="hold">
                                          <p:stCondLst>
                                            <p:cond delay="0"/>
                                          </p:stCondLst>
                                        </p:cTn>
                                        <p:tgtEl>
                                          <p:spTgt spid="28">
                                            <p:txEl>
                                              <p:pRg st="1" end="1"/>
                                            </p:txEl>
                                          </p:spTgt>
                                        </p:tgtEl>
                                        <p:attrNameLst>
                                          <p:attrName>style.visibility</p:attrName>
                                        </p:attrNameLst>
                                      </p:cBhvr>
                                      <p:to>
                                        <p:strVal val="visible"/>
                                      </p:to>
                                    </p:set>
                                    <p:animEffect transition="in" filter="dissolve">
                                      <p:cBhvr>
                                        <p:cTn id="82" dur="500"/>
                                        <p:tgtEl>
                                          <p:spTgt spid="28">
                                            <p:txEl>
                                              <p:pRg st="1" end="1"/>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9" presetClass="entr" presetSubtype="0" fill="hold" nodeType="clickEffect">
                                  <p:stCondLst>
                                    <p:cond delay="0"/>
                                  </p:stCondLst>
                                  <p:childTnLst>
                                    <p:set>
                                      <p:cBhvr>
                                        <p:cTn id="86" dur="1" fill="hold">
                                          <p:stCondLst>
                                            <p:cond delay="0"/>
                                          </p:stCondLst>
                                        </p:cTn>
                                        <p:tgtEl>
                                          <p:spTgt spid="29">
                                            <p:txEl>
                                              <p:pRg st="0" end="0"/>
                                            </p:txEl>
                                          </p:spTgt>
                                        </p:tgtEl>
                                        <p:attrNameLst>
                                          <p:attrName>style.visibility</p:attrName>
                                        </p:attrNameLst>
                                      </p:cBhvr>
                                      <p:to>
                                        <p:strVal val="visible"/>
                                      </p:to>
                                    </p:set>
                                    <p:animEffect transition="in" filter="dissolve">
                                      <p:cBhvr>
                                        <p:cTn id="87" dur="500"/>
                                        <p:tgtEl>
                                          <p:spTgt spid="29">
                                            <p:txEl>
                                              <p:pRg st="0" end="0"/>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9" presetClass="entr" presetSubtype="0" fill="hold" nodeType="clickEffect">
                                  <p:stCondLst>
                                    <p:cond delay="0"/>
                                  </p:stCondLst>
                                  <p:childTnLst>
                                    <p:set>
                                      <p:cBhvr>
                                        <p:cTn id="91" dur="1" fill="hold">
                                          <p:stCondLst>
                                            <p:cond delay="0"/>
                                          </p:stCondLst>
                                        </p:cTn>
                                        <p:tgtEl>
                                          <p:spTgt spid="30">
                                            <p:txEl>
                                              <p:pRg st="0" end="0"/>
                                            </p:txEl>
                                          </p:spTgt>
                                        </p:tgtEl>
                                        <p:attrNameLst>
                                          <p:attrName>style.visibility</p:attrName>
                                        </p:attrNameLst>
                                      </p:cBhvr>
                                      <p:to>
                                        <p:strVal val="visible"/>
                                      </p:to>
                                    </p:set>
                                    <p:animEffect transition="in" filter="dissolve">
                                      <p:cBhvr>
                                        <p:cTn id="92" dur="500"/>
                                        <p:tgtEl>
                                          <p:spTgt spid="30">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nodeType="clickEffect">
                                  <p:stCondLst>
                                    <p:cond delay="0"/>
                                  </p:stCondLst>
                                  <p:childTnLst>
                                    <p:set>
                                      <p:cBhvr>
                                        <p:cTn id="96" dur="1" fill="hold">
                                          <p:stCondLst>
                                            <p:cond delay="0"/>
                                          </p:stCondLst>
                                        </p:cTn>
                                        <p:tgtEl>
                                          <p:spTgt spid="30">
                                            <p:txEl>
                                              <p:pRg st="1" end="1"/>
                                            </p:txEl>
                                          </p:spTgt>
                                        </p:tgtEl>
                                        <p:attrNameLst>
                                          <p:attrName>style.visibility</p:attrName>
                                        </p:attrNameLst>
                                      </p:cBhvr>
                                      <p:to>
                                        <p:strVal val="visible"/>
                                      </p:to>
                                    </p:set>
                                    <p:animEffect transition="in" filter="dissolve">
                                      <p:cBhvr>
                                        <p:cTn id="97" dur="500"/>
                                        <p:tgtEl>
                                          <p:spTgt spid="30">
                                            <p:txEl>
                                              <p:pRg st="1" end="1"/>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nodeType="clickEffect">
                                  <p:stCondLst>
                                    <p:cond delay="0"/>
                                  </p:stCondLst>
                                  <p:childTnLst>
                                    <p:set>
                                      <p:cBhvr>
                                        <p:cTn id="101" dur="1" fill="hold">
                                          <p:stCondLst>
                                            <p:cond delay="0"/>
                                          </p:stCondLst>
                                        </p:cTn>
                                        <p:tgtEl>
                                          <p:spTgt spid="31">
                                            <p:txEl>
                                              <p:pRg st="0" end="0"/>
                                            </p:txEl>
                                          </p:spTgt>
                                        </p:tgtEl>
                                        <p:attrNameLst>
                                          <p:attrName>style.visibility</p:attrName>
                                        </p:attrNameLst>
                                      </p:cBhvr>
                                      <p:to>
                                        <p:strVal val="visible"/>
                                      </p:to>
                                    </p:set>
                                    <p:animEffect transition="in" filter="dissolve">
                                      <p:cBhvr>
                                        <p:cTn id="102" dur="500"/>
                                        <p:tgtEl>
                                          <p:spTgt spid="31">
                                            <p:txEl>
                                              <p:pRg st="0" end="0"/>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nodeType="clickEffect">
                                  <p:stCondLst>
                                    <p:cond delay="0"/>
                                  </p:stCondLst>
                                  <p:childTnLst>
                                    <p:set>
                                      <p:cBhvr>
                                        <p:cTn id="106" dur="1" fill="hold">
                                          <p:stCondLst>
                                            <p:cond delay="0"/>
                                          </p:stCondLst>
                                        </p:cTn>
                                        <p:tgtEl>
                                          <p:spTgt spid="31">
                                            <p:txEl>
                                              <p:pRg st="1" end="1"/>
                                            </p:txEl>
                                          </p:spTgt>
                                        </p:tgtEl>
                                        <p:attrNameLst>
                                          <p:attrName>style.visibility</p:attrName>
                                        </p:attrNameLst>
                                      </p:cBhvr>
                                      <p:to>
                                        <p:strVal val="visible"/>
                                      </p:to>
                                    </p:set>
                                    <p:animEffect transition="in" filter="dissolve">
                                      <p:cBhvr>
                                        <p:cTn id="107" dur="500"/>
                                        <p:tgtEl>
                                          <p:spTgt spid="3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P spid="23" grpId="0"/>
      <p:bldP spid="2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Arial" charset="0"/>
                <a:ea typeface="宋体" charset="-122"/>
                <a:cs typeface="+mn-cs"/>
              </a:rPr>
              <a:t>教育类话题</a:t>
            </a:r>
          </a:p>
        </p:txBody>
      </p:sp>
      <p:sp>
        <p:nvSpPr>
          <p:cNvPr id="54" name="文本框 53"/>
          <p:cNvSpPr txBox="1"/>
          <p:nvPr>
            <p:custDataLst>
              <p:tags r:id="rId1"/>
            </p:custDataLst>
          </p:nvPr>
        </p:nvSpPr>
        <p:spPr>
          <a:xfrm>
            <a:off x="1740842" y="1186419"/>
            <a:ext cx="2458014" cy="45203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2DBCEF"/>
                </a:solidFill>
                <a:effectLst/>
                <a:uLnTx/>
                <a:uFillTx/>
                <a:latin typeface="Arial" charset="0"/>
                <a:ea typeface="宋体" panose="02010600030101010101" pitchFamily="2" charset="-122"/>
                <a:cs typeface="+mn-ea"/>
                <a:sym typeface="Arial" charset="0"/>
              </a:rPr>
              <a:t>教育功能</a:t>
            </a:r>
          </a:p>
        </p:txBody>
      </p:sp>
      <p:sp>
        <p:nvSpPr>
          <p:cNvPr id="2" name="圆角矩形 1"/>
          <p:cNvSpPr/>
          <p:nvPr/>
        </p:nvSpPr>
        <p:spPr bwMode="auto">
          <a:xfrm>
            <a:off x="2058596" y="1981984"/>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3" name="圆角矩形 2"/>
          <p:cNvSpPr/>
          <p:nvPr/>
        </p:nvSpPr>
        <p:spPr bwMode="auto">
          <a:xfrm>
            <a:off x="5149001" y="1981871"/>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5" name="圆角矩形 4"/>
          <p:cNvSpPr/>
          <p:nvPr/>
        </p:nvSpPr>
        <p:spPr bwMode="auto">
          <a:xfrm>
            <a:off x="8209597" y="1981871"/>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7" name="矩形 6"/>
          <p:cNvSpPr/>
          <p:nvPr/>
        </p:nvSpPr>
        <p:spPr bwMode="auto">
          <a:xfrm>
            <a:off x="1659890" y="3206115"/>
            <a:ext cx="2803525" cy="3312160"/>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8" name="矩形 7"/>
          <p:cNvSpPr/>
          <p:nvPr/>
        </p:nvSpPr>
        <p:spPr bwMode="auto">
          <a:xfrm>
            <a:off x="4905466" y="3206120"/>
            <a:ext cx="2469768" cy="3312368"/>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9" name="矩形 8"/>
          <p:cNvSpPr/>
          <p:nvPr/>
        </p:nvSpPr>
        <p:spPr bwMode="auto">
          <a:xfrm>
            <a:off x="7891443" y="3225805"/>
            <a:ext cx="2508517" cy="3312368"/>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10" name="文本框 9"/>
          <p:cNvSpPr txBox="1"/>
          <p:nvPr/>
        </p:nvSpPr>
        <p:spPr>
          <a:xfrm>
            <a:off x="2328992" y="2138324"/>
            <a:ext cx="122413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个人</a:t>
            </a:r>
          </a:p>
        </p:txBody>
      </p:sp>
      <p:sp>
        <p:nvSpPr>
          <p:cNvPr id="11" name="文本框 10"/>
          <p:cNvSpPr txBox="1"/>
          <p:nvPr/>
        </p:nvSpPr>
        <p:spPr>
          <a:xfrm>
            <a:off x="5491575" y="2184071"/>
            <a:ext cx="122413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社会</a:t>
            </a:r>
          </a:p>
        </p:txBody>
      </p:sp>
      <p:sp>
        <p:nvSpPr>
          <p:cNvPr id="12" name="文本框 11"/>
          <p:cNvSpPr txBox="1"/>
          <p:nvPr/>
        </p:nvSpPr>
        <p:spPr>
          <a:xfrm>
            <a:off x="8471690" y="2184279"/>
            <a:ext cx="145669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国家</a:t>
            </a:r>
          </a:p>
        </p:txBody>
      </p:sp>
      <p:sp>
        <p:nvSpPr>
          <p:cNvPr id="13" name="文本框 12"/>
          <p:cNvSpPr txBox="1"/>
          <p:nvPr/>
        </p:nvSpPr>
        <p:spPr>
          <a:xfrm>
            <a:off x="1692384" y="3351389"/>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能力：</a:t>
            </a:r>
          </a:p>
        </p:txBody>
      </p:sp>
      <p:sp>
        <p:nvSpPr>
          <p:cNvPr id="14" name="文本框 13"/>
          <p:cNvSpPr txBox="1"/>
          <p:nvPr/>
        </p:nvSpPr>
        <p:spPr>
          <a:xfrm>
            <a:off x="1692384" y="4688253"/>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道德：</a:t>
            </a:r>
          </a:p>
        </p:txBody>
      </p:sp>
      <p:sp>
        <p:nvSpPr>
          <p:cNvPr id="16" name="文本框 15"/>
          <p:cNvSpPr txBox="1"/>
          <p:nvPr/>
        </p:nvSpPr>
        <p:spPr>
          <a:xfrm>
            <a:off x="1716924" y="5474009"/>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性格：</a:t>
            </a:r>
          </a:p>
        </p:txBody>
      </p:sp>
      <p:sp>
        <p:nvSpPr>
          <p:cNvPr id="17" name="文本框 16"/>
          <p:cNvSpPr txBox="1"/>
          <p:nvPr/>
        </p:nvSpPr>
        <p:spPr>
          <a:xfrm>
            <a:off x="2434590" y="3340100"/>
            <a:ext cx="2028825"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发挥潜力</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全面发展</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为将来打基础</a:t>
            </a:r>
          </a:p>
        </p:txBody>
      </p:sp>
      <p:sp>
        <p:nvSpPr>
          <p:cNvPr id="18" name="文本框 17"/>
          <p:cNvSpPr txBox="1"/>
          <p:nvPr/>
        </p:nvSpPr>
        <p:spPr>
          <a:xfrm>
            <a:off x="2500630" y="4688205"/>
            <a:ext cx="2067560"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改变行为模式</a:t>
            </a:r>
          </a:p>
        </p:txBody>
      </p:sp>
      <p:sp>
        <p:nvSpPr>
          <p:cNvPr id="19" name="文本框 18"/>
          <p:cNvSpPr txBox="1"/>
          <p:nvPr/>
        </p:nvSpPr>
        <p:spPr>
          <a:xfrm>
            <a:off x="2498356" y="5473690"/>
            <a:ext cx="1901614"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塑造性格</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增强适应力</a:t>
            </a:r>
          </a:p>
        </p:txBody>
      </p:sp>
      <p:sp>
        <p:nvSpPr>
          <p:cNvPr id="32" name="文本框 31"/>
          <p:cNvSpPr txBox="1"/>
          <p:nvPr/>
        </p:nvSpPr>
        <p:spPr>
          <a:xfrm>
            <a:off x="5126355" y="3676015"/>
            <a:ext cx="2249170" cy="23069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日新月异</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社会及道德观</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提供平等机会</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p:txBody>
      </p:sp>
      <p:sp>
        <p:nvSpPr>
          <p:cNvPr id="33" name="文本框 32"/>
          <p:cNvSpPr txBox="1"/>
          <p:nvPr/>
        </p:nvSpPr>
        <p:spPr>
          <a:xfrm>
            <a:off x="8249228" y="3561488"/>
            <a:ext cx="1901614"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权利和义务</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民族融合</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发展迅速</a:t>
            </a:r>
          </a:p>
        </p:txBody>
      </p:sp>
    </p:spTree>
    <p:extLst>
      <p:ext uri="{BB962C8B-B14F-4D97-AF65-F5344CB8AC3E}">
        <p14:creationId xmlns="" xmlns:p14="http://schemas.microsoft.com/office/powerpoint/2010/main" val="1160662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par>
                                <p:cTn id="8" presetID="9"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dissolve">
                                      <p:cBhvr>
                                        <p:cTn id="13" dur="500"/>
                                        <p:tgtEl>
                                          <p:spTgt spid="12"/>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dissolve">
                                      <p:cBhvr>
                                        <p:cTn id="16" dur="500"/>
                                        <p:tgtEl>
                                          <p:spTgt spid="5"/>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dissolve">
                                      <p:cBhvr>
                                        <p:cTn id="19" dur="500"/>
                                        <p:tgtEl>
                                          <p:spTgt spid="11"/>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dissolve">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dissolve">
                                      <p:cBhvr>
                                        <p:cTn id="27" dur="500"/>
                                        <p:tgtEl>
                                          <p:spTgt spid="7"/>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dissolve">
                                      <p:cBhvr>
                                        <p:cTn id="30" dur="500"/>
                                        <p:tgtEl>
                                          <p:spTgt spid="1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dissolve">
                                      <p:cBhvr>
                                        <p:cTn id="33" dur="500"/>
                                        <p:tgtEl>
                                          <p:spTgt spid="14"/>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dissolve">
                                      <p:cBhvr>
                                        <p:cTn id="36" dur="500"/>
                                        <p:tgtEl>
                                          <p:spTgt spid="1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dissolve">
                                      <p:cBhvr>
                                        <p:cTn id="41" dur="500"/>
                                        <p:tgtEl>
                                          <p:spTgt spid="1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dissolv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dissolv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8"/>
                                        </p:tgtEl>
                                        <p:attrNameLst>
                                          <p:attrName>style.visibility</p:attrName>
                                        </p:attrNameLst>
                                      </p:cBhvr>
                                      <p:to>
                                        <p:strVal val="visible"/>
                                      </p:to>
                                    </p:set>
                                    <p:animEffect transition="in" filter="dissolve">
                                      <p:cBhvr>
                                        <p:cTn id="56" dur="500"/>
                                        <p:tgtEl>
                                          <p:spTgt spid="8"/>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nodeType="clickEffect">
                                  <p:stCondLst>
                                    <p:cond delay="0"/>
                                  </p:stCondLst>
                                  <p:childTnLst>
                                    <p:set>
                                      <p:cBhvr>
                                        <p:cTn id="60" dur="1" fill="hold">
                                          <p:stCondLst>
                                            <p:cond delay="0"/>
                                          </p:stCondLst>
                                        </p:cTn>
                                        <p:tgtEl>
                                          <p:spTgt spid="32">
                                            <p:txEl>
                                              <p:pRg st="0" end="0"/>
                                            </p:txEl>
                                          </p:spTgt>
                                        </p:tgtEl>
                                        <p:attrNameLst>
                                          <p:attrName>style.visibility</p:attrName>
                                        </p:attrNameLst>
                                      </p:cBhvr>
                                      <p:to>
                                        <p:strVal val="visible"/>
                                      </p:to>
                                    </p:set>
                                    <p:animEffect transition="in" filter="dissolve">
                                      <p:cBhvr>
                                        <p:cTn id="61" dur="500"/>
                                        <p:tgtEl>
                                          <p:spTgt spid="32">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9" presetClass="entr" presetSubtype="0" fill="hold" nodeType="clickEffect">
                                  <p:stCondLst>
                                    <p:cond delay="0"/>
                                  </p:stCondLst>
                                  <p:childTnLst>
                                    <p:set>
                                      <p:cBhvr>
                                        <p:cTn id="65" dur="1" fill="hold">
                                          <p:stCondLst>
                                            <p:cond delay="0"/>
                                          </p:stCondLst>
                                        </p:cTn>
                                        <p:tgtEl>
                                          <p:spTgt spid="32">
                                            <p:txEl>
                                              <p:pRg st="2" end="2"/>
                                            </p:txEl>
                                          </p:spTgt>
                                        </p:tgtEl>
                                        <p:attrNameLst>
                                          <p:attrName>style.visibility</p:attrName>
                                        </p:attrNameLst>
                                      </p:cBhvr>
                                      <p:to>
                                        <p:strVal val="visible"/>
                                      </p:to>
                                    </p:set>
                                    <p:animEffect transition="in" filter="dissolve">
                                      <p:cBhvr>
                                        <p:cTn id="66" dur="500"/>
                                        <p:tgtEl>
                                          <p:spTgt spid="32">
                                            <p:txEl>
                                              <p:pRg st="2" end="2"/>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9" presetClass="entr" presetSubtype="0" fill="hold" nodeType="clickEffect">
                                  <p:stCondLst>
                                    <p:cond delay="0"/>
                                  </p:stCondLst>
                                  <p:childTnLst>
                                    <p:set>
                                      <p:cBhvr>
                                        <p:cTn id="70" dur="1" fill="hold">
                                          <p:stCondLst>
                                            <p:cond delay="0"/>
                                          </p:stCondLst>
                                        </p:cTn>
                                        <p:tgtEl>
                                          <p:spTgt spid="32">
                                            <p:txEl>
                                              <p:pRg st="4" end="4"/>
                                            </p:txEl>
                                          </p:spTgt>
                                        </p:tgtEl>
                                        <p:attrNameLst>
                                          <p:attrName>style.visibility</p:attrName>
                                        </p:attrNameLst>
                                      </p:cBhvr>
                                      <p:to>
                                        <p:strVal val="visible"/>
                                      </p:to>
                                    </p:set>
                                    <p:animEffect transition="in" filter="dissolve">
                                      <p:cBhvr>
                                        <p:cTn id="71" dur="500"/>
                                        <p:tgtEl>
                                          <p:spTgt spid="32">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9"/>
                                        </p:tgtEl>
                                        <p:attrNameLst>
                                          <p:attrName>style.visibility</p:attrName>
                                        </p:attrNameLst>
                                      </p:cBhvr>
                                      <p:to>
                                        <p:strVal val="visible"/>
                                      </p:to>
                                    </p:set>
                                    <p:animEffect transition="in" filter="dissolve">
                                      <p:cBhvr>
                                        <p:cTn id="76" dur="500"/>
                                        <p:tgtEl>
                                          <p:spTgt spid="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nodeType="clickEffect">
                                  <p:stCondLst>
                                    <p:cond delay="0"/>
                                  </p:stCondLst>
                                  <p:childTnLst>
                                    <p:set>
                                      <p:cBhvr>
                                        <p:cTn id="80" dur="1" fill="hold">
                                          <p:stCondLst>
                                            <p:cond delay="0"/>
                                          </p:stCondLst>
                                        </p:cTn>
                                        <p:tgtEl>
                                          <p:spTgt spid="33">
                                            <p:txEl>
                                              <p:pRg st="0" end="0"/>
                                            </p:txEl>
                                          </p:spTgt>
                                        </p:tgtEl>
                                        <p:attrNameLst>
                                          <p:attrName>style.visibility</p:attrName>
                                        </p:attrNameLst>
                                      </p:cBhvr>
                                      <p:to>
                                        <p:strVal val="visible"/>
                                      </p:to>
                                    </p:set>
                                    <p:animEffect transition="in" filter="dissolve">
                                      <p:cBhvr>
                                        <p:cTn id="81" dur="500"/>
                                        <p:tgtEl>
                                          <p:spTgt spid="33">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nodeType="clickEffect">
                                  <p:stCondLst>
                                    <p:cond delay="0"/>
                                  </p:stCondLst>
                                  <p:childTnLst>
                                    <p:set>
                                      <p:cBhvr>
                                        <p:cTn id="85" dur="1" fill="hold">
                                          <p:stCondLst>
                                            <p:cond delay="0"/>
                                          </p:stCondLst>
                                        </p:cTn>
                                        <p:tgtEl>
                                          <p:spTgt spid="33">
                                            <p:txEl>
                                              <p:pRg st="2" end="2"/>
                                            </p:txEl>
                                          </p:spTgt>
                                        </p:tgtEl>
                                        <p:attrNameLst>
                                          <p:attrName>style.visibility</p:attrName>
                                        </p:attrNameLst>
                                      </p:cBhvr>
                                      <p:to>
                                        <p:strVal val="visible"/>
                                      </p:to>
                                    </p:set>
                                    <p:animEffect transition="in" filter="dissolve">
                                      <p:cBhvr>
                                        <p:cTn id="86" dur="500"/>
                                        <p:tgtEl>
                                          <p:spTgt spid="33">
                                            <p:txEl>
                                              <p:pRg st="2" end="2"/>
                                            </p:txEl>
                                          </p:spTgt>
                                        </p:tgtEl>
                                      </p:cBhvr>
                                    </p:animEffect>
                                  </p:childTnLst>
                                </p:cTn>
                              </p:par>
                            </p:childTnLst>
                          </p:cTn>
                        </p:par>
                      </p:childTnLst>
                    </p:cTn>
                  </p:par>
                  <p:par>
                    <p:cTn id="87" fill="hold">
                      <p:stCondLst>
                        <p:cond delay="indefinite"/>
                      </p:stCondLst>
                      <p:childTnLst>
                        <p:par>
                          <p:cTn id="88" fill="hold">
                            <p:stCondLst>
                              <p:cond delay="0"/>
                            </p:stCondLst>
                            <p:childTnLst>
                              <p:par>
                                <p:cTn id="89" presetID="9" presetClass="entr" presetSubtype="0" fill="hold" nodeType="clickEffect">
                                  <p:stCondLst>
                                    <p:cond delay="0"/>
                                  </p:stCondLst>
                                  <p:childTnLst>
                                    <p:set>
                                      <p:cBhvr>
                                        <p:cTn id="90" dur="1" fill="hold">
                                          <p:stCondLst>
                                            <p:cond delay="0"/>
                                          </p:stCondLst>
                                        </p:cTn>
                                        <p:tgtEl>
                                          <p:spTgt spid="33">
                                            <p:txEl>
                                              <p:pRg st="4" end="4"/>
                                            </p:txEl>
                                          </p:spTgt>
                                        </p:tgtEl>
                                        <p:attrNameLst>
                                          <p:attrName>style.visibility</p:attrName>
                                        </p:attrNameLst>
                                      </p:cBhvr>
                                      <p:to>
                                        <p:strVal val="visible"/>
                                      </p:to>
                                    </p:set>
                                    <p:animEffect transition="in" filter="dissolve">
                                      <p:cBhvr>
                                        <p:cTn id="91" dur="500"/>
                                        <p:tgtEl>
                                          <p:spTgt spid="3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3" grpId="0" bldLvl="0" animBg="1"/>
      <p:bldP spid="5" grpId="0" bldLvl="0" animBg="1"/>
      <p:bldP spid="7" grpId="0" bldLvl="0" animBg="1"/>
      <p:bldP spid="8" grpId="0" bldLvl="0" animBg="1"/>
      <p:bldP spid="9" grpId="0" bldLvl="0" animBg="1"/>
      <p:bldP spid="10" grpId="0"/>
      <p:bldP spid="11" grpId="0"/>
      <p:bldP spid="12" grpId="0"/>
      <p:bldP spid="13" grpId="0"/>
      <p:bldP spid="14" grpId="0"/>
      <p:bldP spid="16" grpId="0"/>
      <p:bldP spid="17" grpId="0"/>
      <p:bldP spid="18" grpId="0"/>
      <p:bldP spid="1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Arial" charset="0"/>
                <a:ea typeface="宋体" charset="-122"/>
                <a:cs typeface="+mn-cs"/>
              </a:rPr>
              <a:t>教育类话题</a:t>
            </a:r>
          </a:p>
        </p:txBody>
      </p:sp>
      <p:sp>
        <p:nvSpPr>
          <p:cNvPr id="54" name="文本框 53"/>
          <p:cNvSpPr txBox="1"/>
          <p:nvPr>
            <p:custDataLst>
              <p:tags r:id="rId1"/>
            </p:custDataLst>
          </p:nvPr>
        </p:nvSpPr>
        <p:spPr>
          <a:xfrm>
            <a:off x="1740842" y="1186419"/>
            <a:ext cx="2458014" cy="45203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2DBCEF"/>
                </a:solidFill>
                <a:effectLst/>
                <a:uLnTx/>
                <a:uFillTx/>
                <a:latin typeface="Arial" charset="0"/>
                <a:ea typeface="宋体" panose="02010600030101010101" pitchFamily="2" charset="-122"/>
                <a:cs typeface="+mn-ea"/>
                <a:sym typeface="Arial" charset="0"/>
              </a:rPr>
              <a:t>教育功能</a:t>
            </a:r>
          </a:p>
        </p:txBody>
      </p:sp>
      <p:sp>
        <p:nvSpPr>
          <p:cNvPr id="2" name="圆角矩形 1"/>
          <p:cNvSpPr/>
          <p:nvPr/>
        </p:nvSpPr>
        <p:spPr bwMode="auto">
          <a:xfrm>
            <a:off x="2058596" y="1981984"/>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7" name="矩形 6"/>
          <p:cNvSpPr/>
          <p:nvPr/>
        </p:nvSpPr>
        <p:spPr bwMode="auto">
          <a:xfrm>
            <a:off x="1659890" y="3206115"/>
            <a:ext cx="2803525" cy="3312160"/>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10" name="文本框 9"/>
          <p:cNvSpPr txBox="1"/>
          <p:nvPr/>
        </p:nvSpPr>
        <p:spPr>
          <a:xfrm>
            <a:off x="2500442" y="2213375"/>
            <a:ext cx="1224136"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个人</a:t>
            </a:r>
          </a:p>
        </p:txBody>
      </p:sp>
      <p:sp>
        <p:nvSpPr>
          <p:cNvPr id="13" name="文本框 12"/>
          <p:cNvSpPr txBox="1"/>
          <p:nvPr/>
        </p:nvSpPr>
        <p:spPr>
          <a:xfrm>
            <a:off x="1692384" y="3351389"/>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能力：</a:t>
            </a:r>
          </a:p>
        </p:txBody>
      </p:sp>
      <p:sp>
        <p:nvSpPr>
          <p:cNvPr id="14" name="文本框 13"/>
          <p:cNvSpPr txBox="1"/>
          <p:nvPr/>
        </p:nvSpPr>
        <p:spPr>
          <a:xfrm>
            <a:off x="1692384" y="4619673"/>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道德：</a:t>
            </a:r>
          </a:p>
        </p:txBody>
      </p:sp>
      <p:sp>
        <p:nvSpPr>
          <p:cNvPr id="16" name="文本框 15"/>
          <p:cNvSpPr txBox="1"/>
          <p:nvPr/>
        </p:nvSpPr>
        <p:spPr>
          <a:xfrm>
            <a:off x="1716924" y="5474009"/>
            <a:ext cx="1224136"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性格：</a:t>
            </a:r>
          </a:p>
        </p:txBody>
      </p:sp>
      <p:sp>
        <p:nvSpPr>
          <p:cNvPr id="17" name="文本框 16"/>
          <p:cNvSpPr txBox="1"/>
          <p:nvPr/>
        </p:nvSpPr>
        <p:spPr>
          <a:xfrm>
            <a:off x="2434590" y="3340100"/>
            <a:ext cx="2028825"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发挥潜力</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全面发展</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为将来打基础</a:t>
            </a:r>
          </a:p>
        </p:txBody>
      </p:sp>
      <p:sp>
        <p:nvSpPr>
          <p:cNvPr id="18" name="文本框 17"/>
          <p:cNvSpPr txBox="1"/>
          <p:nvPr/>
        </p:nvSpPr>
        <p:spPr>
          <a:xfrm>
            <a:off x="2500630" y="4619625"/>
            <a:ext cx="212280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改变行为模式</a:t>
            </a:r>
          </a:p>
        </p:txBody>
      </p:sp>
      <p:sp>
        <p:nvSpPr>
          <p:cNvPr id="19" name="文本框 18"/>
          <p:cNvSpPr txBox="1"/>
          <p:nvPr/>
        </p:nvSpPr>
        <p:spPr>
          <a:xfrm>
            <a:off x="2498356" y="5473690"/>
            <a:ext cx="1901614" cy="8299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塑造性格</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增强适应力</a:t>
            </a:r>
          </a:p>
        </p:txBody>
      </p:sp>
      <p:sp>
        <p:nvSpPr>
          <p:cNvPr id="6" name="内容占位符 5"/>
          <p:cNvSpPr>
            <a:spLocks noGrp="1"/>
          </p:cNvSpPr>
          <p:nvPr>
            <p:ph idx="1"/>
          </p:nvPr>
        </p:nvSpPr>
        <p:spPr>
          <a:xfrm>
            <a:off x="5213985" y="2169160"/>
            <a:ext cx="3564255" cy="610235"/>
          </a:xfrm>
        </p:spPr>
        <p:txBody>
          <a:bodyPr/>
          <a:lstStyle/>
          <a:p>
            <a:pPr algn="l"/>
            <a:r>
              <a:rPr lang="en-US" altLang="zh-CN" sz="2400" b="1" dirty="0">
                <a:latin typeface="Times New Roman" charset="0"/>
                <a:cs typeface="Times New Roman" charset="0"/>
              </a:rPr>
              <a:t>Individual </a:t>
            </a:r>
            <a:endParaRPr lang="en-US" altLang="zh-CN" sz="2400" dirty="0"/>
          </a:p>
          <a:p>
            <a:endParaRPr lang="en-US" altLang="zh-CN" sz="2400" dirty="0"/>
          </a:p>
          <a:p>
            <a:pPr marL="0" indent="0">
              <a:buNone/>
            </a:pPr>
            <a:endParaRPr lang="en-US" altLang="zh-CN" sz="2400" dirty="0"/>
          </a:p>
          <a:p>
            <a:endParaRPr kumimoji="1" lang="zh-CN" altLang="en-US" dirty="0"/>
          </a:p>
        </p:txBody>
      </p:sp>
      <p:sp>
        <p:nvSpPr>
          <p:cNvPr id="15" name="矩形 14"/>
          <p:cNvSpPr/>
          <p:nvPr/>
        </p:nvSpPr>
        <p:spPr>
          <a:xfrm>
            <a:off x="5236436" y="3278991"/>
            <a:ext cx="501396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1) development of inborn potentialities </a:t>
            </a:r>
          </a:p>
        </p:txBody>
      </p:sp>
      <p:sp>
        <p:nvSpPr>
          <p:cNvPr id="20" name="矩形 19"/>
          <p:cNvSpPr/>
          <p:nvPr/>
        </p:nvSpPr>
        <p:spPr>
          <a:xfrm>
            <a:off x="5243174" y="3678023"/>
            <a:ext cx="364363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2) an all-round development</a:t>
            </a:r>
          </a:p>
        </p:txBody>
      </p:sp>
      <p:sp>
        <p:nvSpPr>
          <p:cNvPr id="21" name="矩形 20"/>
          <p:cNvSpPr/>
          <p:nvPr/>
        </p:nvSpPr>
        <p:spPr>
          <a:xfrm>
            <a:off x="5236436" y="4080396"/>
            <a:ext cx="3441065"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3) preparing for the future </a:t>
            </a:r>
          </a:p>
        </p:txBody>
      </p:sp>
      <p:sp>
        <p:nvSpPr>
          <p:cNvPr id="22" name="矩形 21"/>
          <p:cNvSpPr/>
          <p:nvPr/>
        </p:nvSpPr>
        <p:spPr>
          <a:xfrm>
            <a:off x="5243334" y="4632169"/>
            <a:ext cx="307721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4) modifying </a:t>
            </a:r>
            <a:r>
              <a:rPr kumimoji="0" lang="en-US" altLang="zh-CN" sz="2400" b="0" i="0" u="none" strike="noStrike" kern="1200" cap="none" spc="0" normalizeH="0" baseline="0" noProof="0" dirty="0" err="1">
                <a:ln>
                  <a:noFill/>
                </a:ln>
                <a:solidFill>
                  <a:prstClr val="black"/>
                </a:solidFill>
                <a:effectLst/>
                <a:uLnTx/>
                <a:uFillTx/>
                <a:latin typeface="Times New Roman" charset="0"/>
                <a:ea typeface="宋体" panose="02010600030101010101" pitchFamily="2" charset="-122"/>
                <a:cs typeface="Times New Roman" charset="0"/>
              </a:rPr>
              <a:t>behaviour</a:t>
            </a:r>
            <a:endPar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endParaRPr>
          </a:p>
        </p:txBody>
      </p:sp>
      <p:sp>
        <p:nvSpPr>
          <p:cNvPr id="23" name="矩形 22"/>
          <p:cNvSpPr/>
          <p:nvPr/>
        </p:nvSpPr>
        <p:spPr>
          <a:xfrm>
            <a:off x="5236436" y="5411999"/>
            <a:ext cx="3199915" cy="46166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5) shaping personality</a:t>
            </a:r>
          </a:p>
        </p:txBody>
      </p:sp>
      <p:sp>
        <p:nvSpPr>
          <p:cNvPr id="24" name="矩形 23"/>
          <p:cNvSpPr/>
          <p:nvPr/>
        </p:nvSpPr>
        <p:spPr>
          <a:xfrm>
            <a:off x="5236436" y="5884549"/>
            <a:ext cx="3516630" cy="46037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Times New Roman" charset="0"/>
                <a:ea typeface="宋体" panose="02010600030101010101" pitchFamily="2" charset="-122"/>
                <a:cs typeface="Times New Roman" charset="0"/>
              </a:rPr>
              <a:t>6) helping for adjustability </a:t>
            </a:r>
          </a:p>
        </p:txBody>
      </p:sp>
    </p:spTree>
    <p:extLst>
      <p:ext uri="{BB962C8B-B14F-4D97-AF65-F5344CB8AC3E}">
        <p14:creationId xmlns="" xmlns:p14="http://schemas.microsoft.com/office/powerpoint/2010/main" val="163508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dissolve">
                                      <p:cBhvr>
                                        <p:cTn id="10" dur="500"/>
                                        <p:tgtEl>
                                          <p:spTgt spid="13"/>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dissolve">
                                      <p:cBhvr>
                                        <p:cTn id="13" dur="500"/>
                                        <p:tgtEl>
                                          <p:spTgt spid="14"/>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dissolv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dissolv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dissolv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dissolve">
                                      <p:cBhvr>
                                        <p:cTn id="31" dur="500"/>
                                        <p:tgtEl>
                                          <p:spTgt spid="19"/>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dissolve">
                                      <p:cBhvr>
                                        <p:cTn id="36" dur="500"/>
                                        <p:tgtEl>
                                          <p:spTgt spid="15"/>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dissolve">
                                      <p:cBhvr>
                                        <p:cTn id="41" dur="500"/>
                                        <p:tgtEl>
                                          <p:spTgt spid="20"/>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dissolve">
                                      <p:cBhvr>
                                        <p:cTn id="46" dur="500"/>
                                        <p:tgtEl>
                                          <p:spTgt spid="2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dissolve">
                                      <p:cBhvr>
                                        <p:cTn id="51" dur="500"/>
                                        <p:tgtEl>
                                          <p:spTgt spid="2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dissolve">
                                      <p:cBhvr>
                                        <p:cTn id="56" dur="500"/>
                                        <p:tgtEl>
                                          <p:spTgt spid="23"/>
                                        </p:tgtEl>
                                      </p:cBhvr>
                                    </p:animEffect>
                                  </p:childTnLst>
                                </p:cTn>
                              </p:par>
                            </p:childTnLst>
                          </p:cTn>
                        </p:par>
                      </p:childTnLst>
                    </p:cTn>
                  </p:par>
                  <p:par>
                    <p:cTn id="57" fill="hold">
                      <p:stCondLst>
                        <p:cond delay="indefinite"/>
                      </p:stCondLst>
                      <p:childTnLst>
                        <p:par>
                          <p:cTn id="58" fill="hold">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dissolve">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13" grpId="0"/>
      <p:bldP spid="14" grpId="0"/>
      <p:bldP spid="16" grpId="0"/>
      <p:bldP spid="17" grpId="0"/>
      <p:bldP spid="18" grpId="0"/>
      <p:bldP spid="19" grpId="0"/>
      <p:bldP spid="15" grpId="0"/>
      <p:bldP spid="20" grpId="0"/>
      <p:bldP spid="21" grpId="0"/>
      <p:bldP spid="22" grpId="0"/>
      <p:bldP spid="23"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Arial" charset="0"/>
                <a:ea typeface="宋体" charset="-122"/>
                <a:cs typeface="+mn-cs"/>
              </a:rPr>
              <a:t>教育类话题</a:t>
            </a:r>
          </a:p>
        </p:txBody>
      </p:sp>
      <p:sp>
        <p:nvSpPr>
          <p:cNvPr id="54" name="文本框 53"/>
          <p:cNvSpPr txBox="1"/>
          <p:nvPr>
            <p:custDataLst>
              <p:tags r:id="rId1"/>
            </p:custDataLst>
          </p:nvPr>
        </p:nvSpPr>
        <p:spPr>
          <a:xfrm>
            <a:off x="1740842" y="1186419"/>
            <a:ext cx="2458014" cy="45203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2DBCEF"/>
                </a:solidFill>
                <a:effectLst/>
                <a:uLnTx/>
                <a:uFillTx/>
                <a:latin typeface="Arial" charset="0"/>
                <a:ea typeface="宋体" panose="02010600030101010101" pitchFamily="2" charset="-122"/>
                <a:cs typeface="+mn-ea"/>
                <a:sym typeface="Arial" charset="0"/>
              </a:rPr>
              <a:t>教育功能</a:t>
            </a:r>
          </a:p>
        </p:txBody>
      </p:sp>
      <p:sp>
        <p:nvSpPr>
          <p:cNvPr id="3" name="圆角矩形 2"/>
          <p:cNvSpPr/>
          <p:nvPr/>
        </p:nvSpPr>
        <p:spPr bwMode="auto">
          <a:xfrm>
            <a:off x="1937171" y="1981871"/>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dirty="0">
              <a:ln>
                <a:noFill/>
              </a:ln>
              <a:solidFill>
                <a:prstClr val="black"/>
              </a:solidFill>
              <a:effectLst/>
              <a:uLnTx/>
              <a:uFillTx/>
              <a:latin typeface="新宋体" charset="-122"/>
              <a:ea typeface="新宋体" charset="-122"/>
              <a:cs typeface="+mn-cs"/>
            </a:endParaRPr>
          </a:p>
        </p:txBody>
      </p:sp>
      <p:sp>
        <p:nvSpPr>
          <p:cNvPr id="8" name="矩形 7"/>
          <p:cNvSpPr/>
          <p:nvPr/>
        </p:nvSpPr>
        <p:spPr bwMode="auto">
          <a:xfrm>
            <a:off x="1693636" y="3044185"/>
            <a:ext cx="2469768" cy="3312368"/>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11" name="文本框 10"/>
          <p:cNvSpPr txBox="1"/>
          <p:nvPr/>
        </p:nvSpPr>
        <p:spPr>
          <a:xfrm>
            <a:off x="2261207" y="2188938"/>
            <a:ext cx="1224136"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社会</a:t>
            </a:r>
          </a:p>
        </p:txBody>
      </p:sp>
      <p:sp>
        <p:nvSpPr>
          <p:cNvPr id="32" name="文本框 31"/>
          <p:cNvSpPr txBox="1"/>
          <p:nvPr/>
        </p:nvSpPr>
        <p:spPr>
          <a:xfrm>
            <a:off x="1914525" y="3676015"/>
            <a:ext cx="2249170" cy="230695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日新月异</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社会及道德观</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提供平等机会</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p:txBody>
      </p:sp>
      <p:sp>
        <p:nvSpPr>
          <p:cNvPr id="6" name="内容占位符 5"/>
          <p:cNvSpPr>
            <a:spLocks noGrp="1"/>
          </p:cNvSpPr>
          <p:nvPr>
            <p:ph idx="1"/>
          </p:nvPr>
        </p:nvSpPr>
        <p:spPr>
          <a:xfrm>
            <a:off x="5064203" y="2262553"/>
            <a:ext cx="6621702" cy="5171858"/>
          </a:xfrm>
        </p:spPr>
        <p:txBody>
          <a:bodyPr/>
          <a:lstStyle/>
          <a:p>
            <a:pPr algn="l"/>
            <a:r>
              <a:rPr lang="en-US" altLang="zh-CN" sz="2400" b="1" dirty="0">
                <a:latin typeface="Times New Roman" charset="0"/>
                <a:cs typeface="Times New Roman" charset="0"/>
              </a:rPr>
              <a:t>Society </a:t>
            </a:r>
          </a:p>
          <a:p>
            <a:pPr algn="l"/>
            <a:endParaRPr lang="en-US" altLang="zh-CN" sz="2400" b="1" dirty="0">
              <a:latin typeface="Times New Roman" charset="0"/>
              <a:cs typeface="Times New Roman" charset="0"/>
            </a:endParaRPr>
          </a:p>
          <a:p>
            <a:pPr algn="l">
              <a:lnSpc>
                <a:spcPct val="150000"/>
              </a:lnSpc>
            </a:pPr>
            <a:r>
              <a:rPr lang="en-US" altLang="zh-CN" sz="2400" dirty="0">
                <a:latin typeface="Times New Roman" charset="0"/>
                <a:cs typeface="Times New Roman" charset="0"/>
              </a:rPr>
              <a:t>The society is </a:t>
            </a:r>
            <a:r>
              <a:rPr lang="en-US" altLang="zh-CN" sz="2400" dirty="0">
                <a:solidFill>
                  <a:srgbClr val="2B2BED"/>
                </a:solidFill>
                <a:latin typeface="Times New Roman" charset="0"/>
                <a:cs typeface="Times New Roman" charset="0"/>
              </a:rPr>
              <a:t>progressive </a:t>
            </a:r>
            <a:r>
              <a:rPr lang="en-US" altLang="zh-CN" sz="2400" dirty="0">
                <a:latin typeface="Times New Roman" charset="0"/>
                <a:cs typeface="Times New Roman" charset="0"/>
              </a:rPr>
              <a:t>and </a:t>
            </a:r>
            <a:r>
              <a:rPr lang="en-US" altLang="zh-CN" sz="2400" dirty="0">
                <a:solidFill>
                  <a:srgbClr val="2B2BED"/>
                </a:solidFill>
                <a:latin typeface="Times New Roman" charset="0"/>
                <a:cs typeface="Times New Roman" charset="0"/>
              </a:rPr>
              <a:t>dynamic </a:t>
            </a:r>
            <a:r>
              <a:rPr lang="en-US" altLang="zh-CN" sz="2400" dirty="0">
                <a:latin typeface="Times New Roman" charset="0"/>
                <a:cs typeface="Times New Roman" charset="0"/>
              </a:rPr>
              <a:t>rather than </a:t>
            </a:r>
            <a:r>
              <a:rPr lang="en-US" altLang="zh-CN" sz="2400" dirty="0">
                <a:solidFill>
                  <a:srgbClr val="2B2BED"/>
                </a:solidFill>
                <a:latin typeface="Times New Roman" charset="0"/>
                <a:cs typeface="Times New Roman" charset="0"/>
              </a:rPr>
              <a:t>stationary</a:t>
            </a:r>
            <a:r>
              <a:rPr lang="en-US" altLang="zh-CN" sz="2400" dirty="0">
                <a:latin typeface="Times New Roman" charset="0"/>
                <a:cs typeface="Times New Roman" charset="0"/>
              </a:rPr>
              <a:t>.</a:t>
            </a:r>
          </a:p>
          <a:p>
            <a:pPr algn="l"/>
            <a:r>
              <a:rPr lang="en-US" altLang="zh-CN" sz="2400" dirty="0">
                <a:latin typeface="Times New Roman" charset="0"/>
                <a:cs typeface="Times New Roman" charset="0"/>
              </a:rPr>
              <a:t>Education helps people </a:t>
            </a:r>
            <a:r>
              <a:rPr lang="en-US" altLang="zh-CN" sz="2400" dirty="0">
                <a:solidFill>
                  <a:srgbClr val="2B2BED"/>
                </a:solidFill>
                <a:latin typeface="Times New Roman" charset="0"/>
                <a:cs typeface="Times New Roman" charset="0"/>
              </a:rPr>
              <a:t>walk with </a:t>
            </a:r>
            <a:r>
              <a:rPr lang="en-US" altLang="zh-CN" sz="2400" dirty="0">
                <a:latin typeface="Times New Roman" charset="0"/>
                <a:cs typeface="Times New Roman" charset="0"/>
              </a:rPr>
              <a:t>the development of science and technology. </a:t>
            </a:r>
          </a:p>
          <a:p>
            <a:pPr algn="l"/>
            <a:r>
              <a:rPr lang="en-US" altLang="zh-CN" sz="2400" dirty="0">
                <a:latin typeface="Times New Roman" charset="0"/>
                <a:cs typeface="Times New Roman" charset="0"/>
              </a:rPr>
              <a:t>People should not believe in the </a:t>
            </a:r>
            <a:r>
              <a:rPr lang="en-US" altLang="zh-CN" sz="2400" dirty="0">
                <a:solidFill>
                  <a:srgbClr val="2B2BED"/>
                </a:solidFill>
                <a:latin typeface="Times New Roman" charset="0"/>
                <a:cs typeface="Times New Roman" charset="0"/>
              </a:rPr>
              <a:t>blind beliefs</a:t>
            </a:r>
            <a:r>
              <a:rPr lang="en-US" altLang="zh-CN" sz="2400" dirty="0">
                <a:latin typeface="Times New Roman" charset="0"/>
                <a:cs typeface="Times New Roman" charset="0"/>
              </a:rPr>
              <a:t>, which are </a:t>
            </a:r>
            <a:r>
              <a:rPr lang="en-US" altLang="zh-CN" sz="2400" dirty="0">
                <a:solidFill>
                  <a:srgbClr val="0000CC"/>
                </a:solidFill>
                <a:latin typeface="Times New Roman" charset="0"/>
                <a:cs typeface="Times New Roman" charset="0"/>
              </a:rPr>
              <a:t>hindrances(</a:t>
            </a:r>
            <a:r>
              <a:rPr lang="zh-CN" altLang="en-US" sz="2400" dirty="0">
                <a:solidFill>
                  <a:srgbClr val="0000CC"/>
                </a:solidFill>
                <a:latin typeface="Times New Roman" charset="0"/>
                <a:cs typeface="Times New Roman" charset="0"/>
              </a:rPr>
              <a:t>阻碍</a:t>
            </a:r>
            <a:r>
              <a:rPr lang="en-US" altLang="zh-CN" sz="2400" dirty="0">
                <a:solidFill>
                  <a:srgbClr val="0000CC"/>
                </a:solidFill>
                <a:latin typeface="Times New Roman" charset="0"/>
                <a:cs typeface="Times New Roman" charset="0"/>
              </a:rPr>
              <a:t>)</a:t>
            </a:r>
            <a:r>
              <a:rPr lang="en-US" altLang="zh-CN" sz="2400" dirty="0">
                <a:latin typeface="Times New Roman" charset="0"/>
                <a:cs typeface="Times New Roman" charset="0"/>
              </a:rPr>
              <a:t> towards our development. </a:t>
            </a:r>
          </a:p>
        </p:txBody>
      </p:sp>
    </p:spTree>
    <p:extLst>
      <p:ext uri="{BB962C8B-B14F-4D97-AF65-F5344CB8AC3E}">
        <p14:creationId xmlns="" xmlns:p14="http://schemas.microsoft.com/office/powerpoint/2010/main" val="6662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blinds(horizontal)">
                                      <p:cBhvr>
                                        <p:cTn id="13" dur="500"/>
                                        <p:tgtEl>
                                          <p:spTgt spid="6">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4" end="4"/>
                                            </p:txEl>
                                          </p:spTgt>
                                        </p:tgtEl>
                                        <p:attrNameLst>
                                          <p:attrName>style.visibility</p:attrName>
                                        </p:attrNameLst>
                                      </p:cBhvr>
                                      <p:to>
                                        <p:strVal val="visible"/>
                                      </p:to>
                                    </p:set>
                                    <p:anim calcmode="lin" valueType="num">
                                      <p:cBhvr additive="base">
                                        <p:cTn id="1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4400" b="1" i="0" u="none" strike="noStrike" kern="1200" cap="none" spc="0" normalizeH="0" baseline="0" noProof="0" dirty="0">
                <a:ln>
                  <a:noFill/>
                </a:ln>
                <a:solidFill>
                  <a:srgbClr val="000000"/>
                </a:solidFill>
                <a:effectLst/>
                <a:uLnTx/>
                <a:uFillTx/>
                <a:latin typeface="Arial" charset="0"/>
                <a:ea typeface="宋体" charset="-122"/>
                <a:cs typeface="+mn-cs"/>
              </a:rPr>
              <a:t>教育类话题</a:t>
            </a:r>
          </a:p>
        </p:txBody>
      </p:sp>
      <p:sp>
        <p:nvSpPr>
          <p:cNvPr id="54" name="文本框 53"/>
          <p:cNvSpPr txBox="1"/>
          <p:nvPr>
            <p:custDataLst>
              <p:tags r:id="rId1"/>
            </p:custDataLst>
          </p:nvPr>
        </p:nvSpPr>
        <p:spPr>
          <a:xfrm>
            <a:off x="1740842" y="1186419"/>
            <a:ext cx="2458014" cy="452039"/>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a:ln>
                  <a:noFill/>
                </a:ln>
                <a:solidFill>
                  <a:srgbClr val="2DBCEF"/>
                </a:solidFill>
                <a:effectLst/>
                <a:uLnTx/>
                <a:uFillTx/>
                <a:latin typeface="Arial" charset="0"/>
                <a:ea typeface="宋体" panose="02010600030101010101" pitchFamily="2" charset="-122"/>
                <a:cs typeface="+mn-ea"/>
                <a:sym typeface="Arial" charset="0"/>
              </a:rPr>
              <a:t>教育功能</a:t>
            </a:r>
          </a:p>
        </p:txBody>
      </p:sp>
      <p:sp>
        <p:nvSpPr>
          <p:cNvPr id="5" name="圆角矩形 4"/>
          <p:cNvSpPr/>
          <p:nvPr/>
        </p:nvSpPr>
        <p:spPr bwMode="auto">
          <a:xfrm>
            <a:off x="1888807" y="1981871"/>
            <a:ext cx="1872208" cy="936104"/>
          </a:xfrm>
          <a:prstGeom prst="roundRect">
            <a:avLst/>
          </a:prstGeom>
          <a:solidFill>
            <a:schemeClr val="accent2">
              <a:lumMod val="20000"/>
              <a:lumOff val="80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9" name="矩形 8"/>
          <p:cNvSpPr/>
          <p:nvPr/>
        </p:nvSpPr>
        <p:spPr bwMode="auto">
          <a:xfrm>
            <a:off x="1570653" y="3225805"/>
            <a:ext cx="2508517" cy="3312368"/>
          </a:xfrm>
          <a:prstGeom prst="rect">
            <a:avLst/>
          </a:prstGeom>
          <a:solidFill>
            <a:schemeClr val="bg1">
              <a:lumMod val="95000"/>
            </a:schemeClr>
          </a:solidFill>
          <a:ln w="9525" cap="flat" cmpd="sng" algn="ctr">
            <a:solidFill>
              <a:schemeClr val="tx1"/>
            </a:solid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charset="0"/>
              <a:buNone/>
              <a:tabLst/>
              <a:defRPr/>
            </a:pPr>
            <a:endParaRPr kumimoji="0" lang="zh-CN" altLang="en-US" sz="2000" b="0" i="0" u="none" strike="noStrike" kern="1200" cap="none" spc="0" normalizeH="0" baseline="0" noProof="0">
              <a:ln>
                <a:noFill/>
              </a:ln>
              <a:solidFill>
                <a:prstClr val="black"/>
              </a:solidFill>
              <a:effectLst/>
              <a:uLnTx/>
              <a:uFillTx/>
              <a:latin typeface="新宋体" charset="-122"/>
              <a:ea typeface="新宋体" charset="-122"/>
              <a:cs typeface="+mn-cs"/>
            </a:endParaRPr>
          </a:p>
        </p:txBody>
      </p:sp>
      <p:sp>
        <p:nvSpPr>
          <p:cNvPr id="12" name="文本框 11"/>
          <p:cNvSpPr txBox="1"/>
          <p:nvPr/>
        </p:nvSpPr>
        <p:spPr>
          <a:xfrm>
            <a:off x="2096566" y="2188938"/>
            <a:ext cx="145669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800" b="0" i="0" u="none" strike="noStrike" kern="1200" cap="none" spc="0" normalizeH="0" baseline="0" noProof="0" dirty="0">
                <a:ln>
                  <a:noFill/>
                </a:ln>
                <a:solidFill>
                  <a:prstClr val="black"/>
                </a:solidFill>
                <a:effectLst/>
                <a:uLnTx/>
                <a:uFillTx/>
                <a:latin typeface="新宋体" charset="-122"/>
                <a:ea typeface="新宋体" charset="-122"/>
                <a:cs typeface="+mn-cs"/>
              </a:rPr>
              <a:t>国家</a:t>
            </a:r>
          </a:p>
        </p:txBody>
      </p:sp>
      <p:sp>
        <p:nvSpPr>
          <p:cNvPr id="33" name="文本框 32"/>
          <p:cNvSpPr txBox="1"/>
          <p:nvPr/>
        </p:nvSpPr>
        <p:spPr>
          <a:xfrm>
            <a:off x="1928438" y="3561488"/>
            <a:ext cx="1901614" cy="19380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权利和义务</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民族融合</a:t>
            </a: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2400" b="0" i="0" u="none" strike="noStrike" kern="1200" cap="none" spc="0" normalizeH="0" baseline="0" noProof="0" dirty="0">
              <a:ln>
                <a:noFill/>
              </a:ln>
              <a:solidFill>
                <a:prstClr val="black"/>
              </a:solidFill>
              <a:effectLst/>
              <a:uLnTx/>
              <a:uFillTx/>
              <a:latin typeface="新宋体" charset="-122"/>
              <a:ea typeface="新宋体"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2400" b="0" i="0" u="none" strike="noStrike" kern="1200" cap="none" spc="0" normalizeH="0" baseline="0" noProof="0" dirty="0">
                <a:ln>
                  <a:noFill/>
                </a:ln>
                <a:solidFill>
                  <a:prstClr val="black"/>
                </a:solidFill>
                <a:effectLst/>
                <a:uLnTx/>
                <a:uFillTx/>
                <a:latin typeface="新宋体" charset="-122"/>
                <a:ea typeface="新宋体" charset="-122"/>
                <a:cs typeface="+mn-cs"/>
              </a:rPr>
              <a:t>发展迅速</a:t>
            </a:r>
          </a:p>
        </p:txBody>
      </p:sp>
      <p:sp>
        <p:nvSpPr>
          <p:cNvPr id="6" name="内容占位符 5"/>
          <p:cNvSpPr>
            <a:spLocks noGrp="1"/>
          </p:cNvSpPr>
          <p:nvPr>
            <p:ph idx="1"/>
          </p:nvPr>
        </p:nvSpPr>
        <p:spPr>
          <a:xfrm>
            <a:off x="4820920" y="2415540"/>
            <a:ext cx="6621145" cy="4122420"/>
          </a:xfrm>
        </p:spPr>
        <p:txBody>
          <a:bodyPr>
            <a:normAutofit lnSpcReduction="10000"/>
          </a:bodyPr>
          <a:lstStyle/>
          <a:p>
            <a:pPr algn="l"/>
            <a:r>
              <a:rPr lang="en-US" altLang="zh-CN" sz="2400" b="1" dirty="0">
                <a:latin typeface="Times New Roman" charset="0"/>
                <a:cs typeface="Times New Roman" charset="0"/>
              </a:rPr>
              <a:t>Nation: </a:t>
            </a:r>
          </a:p>
          <a:p>
            <a:pPr algn="l"/>
            <a:endParaRPr lang="en-US" altLang="zh-CN" sz="2400" dirty="0">
              <a:latin typeface="Times New Roman" charset="0"/>
              <a:cs typeface="Times New Roman" charset="0"/>
            </a:endParaRPr>
          </a:p>
          <a:p>
            <a:pPr algn="l"/>
            <a:r>
              <a:rPr lang="en-US" altLang="zh-CN" sz="2400" dirty="0">
                <a:latin typeface="Times New Roman" charset="0"/>
                <a:cs typeface="Times New Roman" charset="0"/>
              </a:rPr>
              <a:t>obligations</a:t>
            </a:r>
          </a:p>
          <a:p>
            <a:pPr algn="l"/>
            <a:r>
              <a:rPr lang="en-US" altLang="zh-CN" sz="2400" dirty="0">
                <a:latin typeface="Times New Roman" charset="0"/>
                <a:cs typeface="Times New Roman" charset="0"/>
              </a:rPr>
              <a:t>Inculcation</a:t>
            </a:r>
            <a:r>
              <a:rPr lang="en-US" altLang="zh-CN" sz="2400" dirty="0">
                <a:latin typeface="新宋体" charset="-122"/>
                <a:ea typeface="新宋体" charset="-122"/>
                <a:cs typeface="新宋体" charset="-122"/>
              </a:rPr>
              <a:t>(</a:t>
            </a:r>
            <a:r>
              <a:rPr lang="zh-CN" altLang="en-US" sz="2400" dirty="0">
                <a:latin typeface="新宋体" charset="-122"/>
                <a:ea typeface="新宋体" charset="-122"/>
                <a:cs typeface="新宋体" charset="-122"/>
              </a:rPr>
              <a:t>灌输</a:t>
            </a:r>
            <a:r>
              <a:rPr lang="en-US" altLang="zh-CN" sz="2400" dirty="0">
                <a:latin typeface="新宋体" charset="-122"/>
                <a:ea typeface="新宋体" charset="-122"/>
                <a:cs typeface="新宋体" charset="-122"/>
              </a:rPr>
              <a:t>)</a:t>
            </a:r>
            <a:r>
              <a:rPr lang="en-US" altLang="zh-CN" sz="2400" dirty="0">
                <a:latin typeface="Times New Roman" charset="0"/>
                <a:cs typeface="Times New Roman" charset="0"/>
              </a:rPr>
              <a:t> of social responsibility</a:t>
            </a:r>
          </a:p>
          <a:p>
            <a:pPr algn="l"/>
            <a:r>
              <a:rPr lang="en-US" altLang="zh-CN" sz="2400" dirty="0">
                <a:latin typeface="Times New Roman" charset="0"/>
                <a:cs typeface="Times New Roman" charset="0"/>
              </a:rPr>
              <a:t>National integration</a:t>
            </a:r>
          </a:p>
          <a:p>
            <a:pPr algn="l"/>
            <a:r>
              <a:rPr lang="en-US" altLang="zh-CN" sz="2400" dirty="0">
                <a:latin typeface="Times New Roman" charset="0"/>
                <a:cs typeface="Times New Roman" charset="0"/>
              </a:rPr>
              <a:t>Real education is an essential ingredient for all ages and stages of the life of an individual, society as well as the nation. </a:t>
            </a:r>
          </a:p>
          <a:p>
            <a:pPr algn="l"/>
            <a:r>
              <a:rPr lang="en-US" altLang="zh-CN" sz="2400" dirty="0">
                <a:latin typeface="Times New Roman" charset="0"/>
                <a:cs typeface="Times New Roman" charset="0"/>
              </a:rPr>
              <a:t>Education can be a real panacea</a:t>
            </a:r>
            <a:r>
              <a:rPr lang="da-DK" altLang="zh-CN" sz="2400" dirty="0">
                <a:latin typeface="Times New Roman" charset="0"/>
                <a:cs typeface="Times New Roman" charset="0"/>
              </a:rPr>
              <a:t> [ˌ</a:t>
            </a:r>
            <a:r>
              <a:rPr lang="da-DK" altLang="zh-CN" sz="2400" dirty="0" err="1">
                <a:latin typeface="Times New Roman" charset="0"/>
                <a:cs typeface="Times New Roman" charset="0"/>
              </a:rPr>
              <a:t>pænəˈsi:ə</a:t>
            </a:r>
            <a:r>
              <a:rPr lang="da-DK" altLang="zh-CN" sz="2400" dirty="0">
                <a:latin typeface="Times New Roman" charset="0"/>
                <a:cs typeface="Times New Roman" charset="0"/>
              </a:rPr>
              <a:t>]</a:t>
            </a:r>
            <a:r>
              <a:rPr lang="en-US" altLang="zh-CN" sz="2400" dirty="0">
                <a:latin typeface="新宋体" charset="-122"/>
                <a:ea typeface="新宋体" charset="-122"/>
                <a:cs typeface="新宋体" charset="-122"/>
              </a:rPr>
              <a:t>(</a:t>
            </a:r>
            <a:r>
              <a:rPr lang="zh-CN" altLang="en-US" sz="2400" dirty="0">
                <a:latin typeface="新宋体" charset="-122"/>
                <a:ea typeface="新宋体" charset="-122"/>
                <a:cs typeface="新宋体" charset="-122"/>
              </a:rPr>
              <a:t>灵丹妙药</a:t>
            </a:r>
            <a:r>
              <a:rPr lang="en-US" altLang="zh-CN" sz="2400" dirty="0">
                <a:latin typeface="新宋体" charset="-122"/>
                <a:ea typeface="新宋体" charset="-122"/>
                <a:cs typeface="新宋体" charset="-122"/>
              </a:rPr>
              <a:t>)</a:t>
            </a:r>
            <a:r>
              <a:rPr lang="en-US" altLang="zh-CN" sz="2400" dirty="0">
                <a:latin typeface="Times New Roman" charset="0"/>
                <a:cs typeface="Times New Roman" charset="0"/>
              </a:rPr>
              <a:t> for all social evils.</a:t>
            </a:r>
          </a:p>
        </p:txBody>
      </p:sp>
    </p:spTree>
    <p:extLst>
      <p:ext uri="{BB962C8B-B14F-4D97-AF65-F5344CB8AC3E}">
        <p14:creationId xmlns="" xmlns:p14="http://schemas.microsoft.com/office/powerpoint/2010/main" val="2715817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dissolve">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dissolve">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dissolve">
                                      <p:cBhvr>
                                        <p:cTn id="17" dur="500"/>
                                        <p:tgtEl>
                                          <p:spTgt spid="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5" end="5"/>
                                            </p:txEl>
                                          </p:spTgt>
                                        </p:tgtEl>
                                        <p:attrNameLst>
                                          <p:attrName>style.visibility</p:attrName>
                                        </p:attrNameLst>
                                      </p:cBhvr>
                                      <p:to>
                                        <p:strVal val="visible"/>
                                      </p:to>
                                    </p:set>
                                    <p:animEffect transition="in" filter="dissolve">
                                      <p:cBhvr>
                                        <p:cTn id="22" dur="500"/>
                                        <p:tgtEl>
                                          <p:spTgt spid="6">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anim calcmode="lin" valueType="num">
                                      <p:cBhvr additive="base">
                                        <p:cTn id="27"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 xmlns:a16="http://schemas.microsoft.com/office/drawing/2014/main" id="{9AB0564F-9906-48A7-A57E-4DE81853419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50056" y="5618968"/>
            <a:ext cx="1346687" cy="1248928"/>
          </a:xfrm>
          <a:prstGeom prst="rect">
            <a:avLst/>
          </a:prstGeom>
        </p:spPr>
      </p:pic>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0" y="1711839"/>
            <a:ext cx="11047509"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比较</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b="1" i="1" dirty="0">
                <a:latin typeface="Calibri" panose="020F0502020204030204" pitchFamily="34" charset="0"/>
                <a:cs typeface="Calibri" panose="020F0502020204030204" pitchFamily="34" charset="0"/>
              </a:rPr>
              <a:t>Today, advanced science and technology have made great changes to people’s life, but artists are still valued high, such as musicians, painters and writers. What can arts tell us about life that science and technology cannot? </a:t>
            </a:r>
            <a:r>
              <a:rPr lang="en-US" altLang="zh-CN" sz="2400" b="1" dirty="0">
                <a:latin typeface="Calibri" panose="020F0502020204030204" pitchFamily="34" charset="0"/>
                <a:cs typeface="Calibri" panose="020F0502020204030204" pitchFamily="34" charset="0"/>
              </a:rPr>
              <a:t>(2020.09.12)</a:t>
            </a:r>
          </a:p>
        </p:txBody>
      </p:sp>
      <p:sp>
        <p:nvSpPr>
          <p:cNvPr id="4" name="矩形 3">
            <a:extLst>
              <a:ext uri="{FF2B5EF4-FFF2-40B4-BE49-F238E27FC236}">
                <a16:creationId xmlns="" xmlns:a16="http://schemas.microsoft.com/office/drawing/2014/main" id="{385ABDDA-A6DB-499C-92AF-07B98B2A4527}"/>
              </a:ext>
            </a:extLst>
          </p:cNvPr>
          <p:cNvSpPr/>
          <p:nvPr/>
        </p:nvSpPr>
        <p:spPr>
          <a:xfrm>
            <a:off x="10483702" y="3120695"/>
            <a:ext cx="1070349" cy="457200"/>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 xmlns:a16="http://schemas.microsoft.com/office/drawing/2014/main" id="{2CD0A04D-D0CB-48CF-885D-B2634A6B291B}"/>
              </a:ext>
            </a:extLst>
          </p:cNvPr>
          <p:cNvSpPr/>
          <p:nvPr/>
        </p:nvSpPr>
        <p:spPr>
          <a:xfrm>
            <a:off x="3393222" y="3599576"/>
            <a:ext cx="3890079"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 xmlns:a16="http://schemas.microsoft.com/office/drawing/2014/main" id="{D1EF3252-A3C9-496F-AB89-2C517A4FC75F}"/>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3764802" y="5503687"/>
            <a:ext cx="1715623" cy="1354313"/>
          </a:xfrm>
          <a:prstGeom prst="rect">
            <a:avLst/>
          </a:prstGeom>
        </p:spPr>
      </p:pic>
      <p:sp>
        <p:nvSpPr>
          <p:cNvPr id="14" name="对话气泡: 椭圆形 13">
            <a:extLst>
              <a:ext uri="{FF2B5EF4-FFF2-40B4-BE49-F238E27FC236}">
                <a16:creationId xmlns="" xmlns:a16="http://schemas.microsoft.com/office/drawing/2014/main" id="{B682BFB4-57E9-45B2-A7D3-2E7941964823}"/>
              </a:ext>
            </a:extLst>
          </p:cNvPr>
          <p:cNvSpPr/>
          <p:nvPr/>
        </p:nvSpPr>
        <p:spPr>
          <a:xfrm rot="21299511">
            <a:off x="5327951" y="4206957"/>
            <a:ext cx="4332609" cy="2239845"/>
          </a:xfrm>
          <a:prstGeom prst="wedgeEllipseCallout">
            <a:avLst>
              <a:gd name="adj1" fmla="val 46412"/>
              <a:gd name="adj2" fmla="val 34511"/>
            </a:avLst>
          </a:prstGeom>
          <a:noFill/>
          <a:ln w="28575">
            <a:solidFill>
              <a:schemeClr val="bg2">
                <a:lumMod val="75000"/>
              </a:schemeClr>
            </a:solidFill>
            <a:prstDash val="dash"/>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对话气泡: 椭圆形 14">
            <a:extLst>
              <a:ext uri="{FF2B5EF4-FFF2-40B4-BE49-F238E27FC236}">
                <a16:creationId xmlns="" xmlns:a16="http://schemas.microsoft.com/office/drawing/2014/main" id="{1E777E82-E70C-4241-B062-607A7F9EC48F}"/>
              </a:ext>
            </a:extLst>
          </p:cNvPr>
          <p:cNvSpPr/>
          <p:nvPr/>
        </p:nvSpPr>
        <p:spPr>
          <a:xfrm rot="497589">
            <a:off x="502079" y="4304241"/>
            <a:ext cx="4072605" cy="2216767"/>
          </a:xfrm>
          <a:prstGeom prst="wedgeEllipseCallout">
            <a:avLst>
              <a:gd name="adj1" fmla="val 40605"/>
              <a:gd name="adj2" fmla="val 52003"/>
            </a:avLst>
          </a:prstGeom>
          <a:noFill/>
          <a:ln w="28575">
            <a:solidFill>
              <a:srgbClr val="EDA365"/>
            </a:solidFill>
            <a:prstDash val="dash"/>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 xmlns:a16="http://schemas.microsoft.com/office/drawing/2014/main" id="{7076BBB4-72AC-4A9F-8E8F-ED7A3709EA64}"/>
              </a:ext>
            </a:extLst>
          </p:cNvPr>
          <p:cNvSpPr txBox="1"/>
          <p:nvPr/>
        </p:nvSpPr>
        <p:spPr>
          <a:xfrm>
            <a:off x="606419" y="4340812"/>
            <a:ext cx="3023585" cy="1992084"/>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 B</a:t>
            </a: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艺术告诉我们</a:t>
            </a:r>
            <a:r>
              <a:rPr lang="en-US" altLang="zh-CN" sz="2300" dirty="0">
                <a:latin typeface="Calibri" panose="020F0502020204030204" pitchFamily="34" charset="0"/>
                <a:ea typeface="微软雅黑" panose="020B0503020204020204" pitchFamily="34" charset="-122"/>
                <a:cs typeface="Calibri" panose="020F0502020204030204" pitchFamily="34" charset="0"/>
              </a:rPr>
              <a:t>A</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艺术告诉我们</a:t>
            </a:r>
            <a:r>
              <a:rPr lang="en-US" altLang="zh-CN" sz="2300" dirty="0">
                <a:latin typeface="Calibri" panose="020F0502020204030204" pitchFamily="34" charset="0"/>
                <a:ea typeface="微软雅黑" panose="020B0503020204020204" pitchFamily="34" charset="-122"/>
                <a:cs typeface="Calibri" panose="020F0502020204030204" pitchFamily="34" charset="0"/>
              </a:rPr>
              <a:t>B</a:t>
            </a: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 B</a:t>
            </a:r>
          </a:p>
        </p:txBody>
      </p:sp>
      <p:sp>
        <p:nvSpPr>
          <p:cNvPr id="13" name="文本框 12">
            <a:extLst>
              <a:ext uri="{FF2B5EF4-FFF2-40B4-BE49-F238E27FC236}">
                <a16:creationId xmlns="" xmlns:a16="http://schemas.microsoft.com/office/drawing/2014/main" id="{9E6AFEE6-3059-4FC1-ABCD-BA41EFB63BE1}"/>
              </a:ext>
            </a:extLst>
          </p:cNvPr>
          <p:cNvSpPr txBox="1"/>
          <p:nvPr/>
        </p:nvSpPr>
        <p:spPr>
          <a:xfrm>
            <a:off x="5535460" y="4340812"/>
            <a:ext cx="4936544" cy="1993751"/>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 B</a:t>
            </a: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艺术告诉我们</a:t>
            </a:r>
            <a:r>
              <a:rPr lang="en-US" altLang="zh-CN" sz="2300" dirty="0">
                <a:latin typeface="Calibri" panose="020F0502020204030204" pitchFamily="34" charset="0"/>
                <a:ea typeface="微软雅黑" panose="020B0503020204020204" pitchFamily="34" charset="-122"/>
                <a:cs typeface="Calibri" panose="020F0502020204030204" pitchFamily="34" charset="0"/>
              </a:rPr>
              <a:t>A, </a:t>
            </a:r>
            <a:r>
              <a:rPr lang="zh-CN" altLang="en-US" sz="2300" dirty="0">
                <a:latin typeface="Calibri" panose="020F0502020204030204" pitchFamily="34" charset="0"/>
                <a:ea typeface="微软雅黑" panose="020B0503020204020204" pitchFamily="34" charset="-122"/>
                <a:cs typeface="Calibri" panose="020F0502020204030204" pitchFamily="34" charset="0"/>
              </a:rPr>
              <a:t>但科技做不到</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艺术告诉我们</a:t>
            </a:r>
            <a:r>
              <a:rPr lang="en-US" altLang="zh-CN" sz="2300" dirty="0">
                <a:latin typeface="Calibri" panose="020F0502020204030204" pitchFamily="34" charset="0"/>
                <a:ea typeface="微软雅黑" panose="020B0503020204020204" pitchFamily="34" charset="-122"/>
                <a:cs typeface="Calibri" panose="020F0502020204030204" pitchFamily="34" charset="0"/>
              </a:rPr>
              <a:t>B, </a:t>
            </a:r>
            <a:r>
              <a:rPr lang="zh-CN" altLang="en-US" sz="2300" dirty="0">
                <a:latin typeface="Calibri" panose="020F0502020204030204" pitchFamily="34" charset="0"/>
                <a:ea typeface="微软雅黑" panose="020B0503020204020204" pitchFamily="34" charset="-122"/>
                <a:cs typeface="Calibri" panose="020F0502020204030204" pitchFamily="34" charset="0"/>
              </a:rPr>
              <a:t>但科技做不到</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 B</a:t>
            </a:r>
          </a:p>
        </p:txBody>
      </p:sp>
    </p:spTree>
    <p:extLst>
      <p:ext uri="{BB962C8B-B14F-4D97-AF65-F5344CB8AC3E}">
        <p14:creationId xmlns="" xmlns:p14="http://schemas.microsoft.com/office/powerpoint/2010/main" val="265631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animBg="1"/>
      <p:bldP spid="14" grpId="0" animBg="1"/>
      <p:bldP spid="15" grpId="0" animBg="1"/>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1" y="1754371"/>
            <a:ext cx="3462666" cy="4247557"/>
          </a:xfrm>
        </p:spPr>
        <p:txBody>
          <a:bodyPr>
            <a:normAutofit lnSpcReduction="10000"/>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比较 </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A</a:t>
            </a:r>
            <a:r>
              <a:rPr lang="zh-CN" altLang="en-US" sz="2400" dirty="0">
                <a:latin typeface="Calibri" panose="020F0502020204030204" pitchFamily="34" charset="0"/>
                <a:ea typeface="微软雅黑" panose="020B0503020204020204" pitchFamily="34" charset="-122"/>
                <a:cs typeface="Calibri" panose="020F0502020204030204" pitchFamily="34" charset="0"/>
              </a:rPr>
              <a:t>是</a:t>
            </a:r>
            <a:r>
              <a:rPr lang="en-US" altLang="zh-CN" sz="2400" dirty="0">
                <a:latin typeface="Calibri" panose="020F0502020204030204" pitchFamily="34" charset="0"/>
                <a:ea typeface="微软雅黑" panose="020B0503020204020204" pitchFamily="34" charset="-122"/>
                <a:cs typeface="Calibri" panose="020F0502020204030204" pitchFamily="34" charset="0"/>
              </a:rPr>
              <a:t>, B</a:t>
            </a:r>
            <a:r>
              <a:rPr lang="zh-CN" altLang="en-US" sz="2400" dirty="0">
                <a:latin typeface="Calibri" panose="020F0502020204030204" pitchFamily="34" charset="0"/>
                <a:ea typeface="微软雅黑" panose="020B0503020204020204" pitchFamily="34" charset="-122"/>
                <a:cs typeface="Calibri" panose="020F0502020204030204" pitchFamily="34" charset="0"/>
              </a:rPr>
              <a:t>非</a:t>
            </a:r>
            <a:r>
              <a:rPr lang="en-US" altLang="zh-CN" sz="2400" dirty="0">
                <a:latin typeface="Calibri" panose="020F0502020204030204" pitchFamily="34" charset="0"/>
                <a:ea typeface="微软雅黑" panose="020B0503020204020204" pitchFamily="34" charset="-122"/>
                <a:cs typeface="Calibri" panose="020F0502020204030204" pitchFamily="34" charset="0"/>
              </a:rPr>
              <a:t>: </a:t>
            </a:r>
          </a:p>
          <a:p>
            <a:pPr marL="0" indent="0">
              <a:lnSpc>
                <a:spcPct val="110000"/>
              </a:lnSpc>
              <a:spcBef>
                <a:spcPts val="2400"/>
              </a:spcBef>
              <a:buClr>
                <a:srgbClr val="C00000"/>
              </a:buClr>
              <a:buNone/>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A can…B cannot…</a:t>
            </a:r>
          </a:p>
          <a:p>
            <a:pPr marL="0" indent="0">
              <a:lnSpc>
                <a:spcPct val="110000"/>
              </a:lnSpc>
              <a:spcBef>
                <a:spcPts val="2400"/>
              </a:spcBef>
              <a:buClr>
                <a:srgbClr val="C00000"/>
              </a:buClr>
              <a:buNone/>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It is A … but not B …</a:t>
            </a:r>
          </a:p>
          <a:p>
            <a:pPr marL="0" indent="0">
              <a:lnSpc>
                <a:spcPct val="110000"/>
              </a:lnSpc>
              <a:spcBef>
                <a:spcPts val="2400"/>
              </a:spcBef>
              <a:buClr>
                <a:srgbClr val="C00000"/>
              </a:buClr>
              <a:buNone/>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rather than</a:t>
            </a:r>
          </a:p>
          <a:p>
            <a:pPr marL="0" indent="0">
              <a:lnSpc>
                <a:spcPct val="110000"/>
              </a:lnSpc>
              <a:spcBef>
                <a:spcPts val="2400"/>
              </a:spcBef>
              <a:buClr>
                <a:srgbClr val="C00000"/>
              </a:buClr>
              <a:buNone/>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instead of</a:t>
            </a:r>
          </a:p>
          <a:p>
            <a:pPr marL="0" indent="0">
              <a:lnSpc>
                <a:spcPct val="130000"/>
              </a:lnSpc>
              <a:spcBef>
                <a:spcPts val="2400"/>
              </a:spcBef>
              <a:buClr>
                <a:srgbClr val="C00000"/>
              </a:buClr>
              <a:buNone/>
              <a:defRPr/>
            </a:pPr>
            <a:endParaRPr lang="en-US" altLang="zh-CN" sz="2400" dirty="0">
              <a:latin typeface="Calibri" panose="020F0502020204030204" pitchFamily="34" charset="0"/>
              <a:ea typeface="微软雅黑" panose="020B0503020204020204" pitchFamily="34" charset="-122"/>
              <a:cs typeface="Calibri" panose="020F0502020204030204" pitchFamily="34" charset="0"/>
            </a:endParaRPr>
          </a:p>
          <a:p>
            <a:pPr marL="0" indent="0">
              <a:lnSpc>
                <a:spcPct val="130000"/>
              </a:lnSpc>
              <a:spcBef>
                <a:spcPts val="2400"/>
              </a:spcBef>
              <a:buClr>
                <a:srgbClr val="C00000"/>
              </a:buClr>
              <a:buNone/>
              <a:defRPr/>
            </a:pPr>
            <a:endParaRPr lang="en-US" altLang="zh-CN" b="1" dirty="0">
              <a:latin typeface="Calibri" panose="020F0502020204030204" pitchFamily="34" charset="0"/>
              <a:cs typeface="Calibri" panose="020F0502020204030204" pitchFamily="34" charset="0"/>
            </a:endParaRP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
        <p:nvSpPr>
          <p:cNvPr id="4" name="文本框 3">
            <a:extLst>
              <a:ext uri="{FF2B5EF4-FFF2-40B4-BE49-F238E27FC236}">
                <a16:creationId xmlns="" xmlns:a16="http://schemas.microsoft.com/office/drawing/2014/main" id="{F7E357A8-C329-451E-B40E-8A44EBAC926A}"/>
              </a:ext>
            </a:extLst>
          </p:cNvPr>
          <p:cNvSpPr txBox="1"/>
          <p:nvPr/>
        </p:nvSpPr>
        <p:spPr>
          <a:xfrm>
            <a:off x="4604117" y="2613187"/>
            <a:ext cx="2640979" cy="2529923"/>
          </a:xfrm>
          <a:prstGeom prst="rect">
            <a:avLst/>
          </a:prstGeom>
          <a:noFill/>
        </p:spPr>
        <p:txBody>
          <a:bodyPr wrap="none" rtlCol="0">
            <a:spAutoFit/>
          </a:bodyPr>
          <a:lstStyle/>
          <a:p>
            <a:pPr>
              <a:lnSpc>
                <a:spcPct val="110000"/>
              </a:lnSpc>
              <a:spcBef>
                <a:spcPts val="2400"/>
              </a:spcBef>
              <a:buClr>
                <a:srgbClr val="C00000"/>
              </a:buClr>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A &gt; B:</a:t>
            </a:r>
          </a:p>
          <a:p>
            <a:pPr>
              <a:spcBef>
                <a:spcPts val="2400"/>
              </a:spcBef>
              <a:buClr>
                <a:srgbClr val="C00000"/>
              </a:buClr>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more … (important)</a:t>
            </a:r>
          </a:p>
          <a:p>
            <a:pPr>
              <a:spcBef>
                <a:spcPts val="2400"/>
              </a:spcBef>
              <a:buClr>
                <a:srgbClr val="C00000"/>
              </a:buClr>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more than</a:t>
            </a:r>
          </a:p>
          <a:p>
            <a:pPr>
              <a:spcBef>
                <a:spcPts val="2400"/>
              </a:spcBef>
              <a:buClr>
                <a:srgbClr val="C00000"/>
              </a:buClr>
              <a:defRPr/>
            </a:pPr>
            <a:r>
              <a:rPr lang="en-US" altLang="zh-CN" sz="2400" dirty="0">
                <a:latin typeface="Calibri" panose="020F0502020204030204" pitchFamily="34" charset="0"/>
                <a:ea typeface="微软雅黑" panose="020B0503020204020204" pitchFamily="34" charset="-122"/>
                <a:cs typeface="Calibri" panose="020F0502020204030204" pitchFamily="34" charset="0"/>
              </a:rPr>
              <a:t>better than</a:t>
            </a:r>
            <a:endParaRPr lang="zh-CN" altLang="en-US" sz="2400"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 xmlns:p14="http://schemas.microsoft.com/office/powerpoint/2010/main" val="460469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p:txBody>
          <a:bodyPr>
            <a:normAutofit/>
          </a:body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practice</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 </a:t>
            </a: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比较</a:t>
            </a:r>
          </a:p>
        </p:txBody>
      </p:sp>
      <p:sp>
        <p:nvSpPr>
          <p:cNvPr id="11" name="文本框 10">
            <a:extLst>
              <a:ext uri="{FF2B5EF4-FFF2-40B4-BE49-F238E27FC236}">
                <a16:creationId xmlns="" xmlns:a16="http://schemas.microsoft.com/office/drawing/2014/main" id="{DFCA54A9-B3FE-49FD-8A26-4C261A1E9893}"/>
              </a:ext>
            </a:extLst>
          </p:cNvPr>
          <p:cNvSpPr txBox="1"/>
          <p:nvPr/>
        </p:nvSpPr>
        <p:spPr>
          <a:xfrm>
            <a:off x="609600" y="1173798"/>
            <a:ext cx="10972800" cy="2243050"/>
          </a:xfrm>
          <a:prstGeom prst="rect">
            <a:avLst/>
          </a:prstGeom>
          <a:noFill/>
        </p:spPr>
        <p:txBody>
          <a:bodyPr wrap="square" rtlCol="0">
            <a:spAutoFit/>
          </a:bodyPr>
          <a:lstStyle/>
          <a:p>
            <a:pPr algn="just">
              <a:lnSpc>
                <a:spcPct val="150000"/>
              </a:lnSpc>
            </a:pPr>
            <a:r>
              <a:rPr lang="en-US" altLang="zh-CN" sz="2400" b="1" i="1" dirty="0">
                <a:latin typeface="微软雅黑" panose="020B0503020204020204" pitchFamily="34" charset="-122"/>
                <a:ea typeface="微软雅黑" panose="020B0503020204020204" pitchFamily="34" charset="-122"/>
              </a:rPr>
              <a:t>Environmental problems are so big that they cannot be solved by any person or country alone. Instead, it should be solved at an international level. To what extent do you agree or disagree with this view? </a:t>
            </a:r>
            <a:endParaRPr lang="en-US" altLang="zh-CN" sz="2400" b="1" i="1" dirty="0" smtClean="0">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733762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p:txBody>
          <a:bodyPr>
            <a:normAutofit/>
          </a:body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审题 </a:t>
            </a: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写作任务</a:t>
            </a:r>
          </a:p>
        </p:txBody>
      </p:sp>
      <p:graphicFrame>
        <p:nvGraphicFramePr>
          <p:cNvPr id="3" name="表格 3">
            <a:extLst>
              <a:ext uri="{FF2B5EF4-FFF2-40B4-BE49-F238E27FC236}">
                <a16:creationId xmlns="" xmlns:a16="http://schemas.microsoft.com/office/drawing/2014/main" id="{69E54E90-F792-424D-9262-34539B02279A}"/>
              </a:ext>
            </a:extLst>
          </p:cNvPr>
          <p:cNvGraphicFramePr>
            <a:graphicFrameLocks noGrp="1"/>
          </p:cNvGraphicFramePr>
          <p:nvPr>
            <p:extLst>
              <p:ext uri="{D42A27DB-BD31-4B8C-83A1-F6EECF244321}">
                <p14:modId xmlns="" xmlns:p14="http://schemas.microsoft.com/office/powerpoint/2010/main" val="3359522838"/>
              </p:ext>
            </p:extLst>
          </p:nvPr>
        </p:nvGraphicFramePr>
        <p:xfrm>
          <a:off x="701040" y="1417638"/>
          <a:ext cx="10617200" cy="4414200"/>
        </p:xfrm>
        <a:graphic>
          <a:graphicData uri="http://schemas.openxmlformats.org/drawingml/2006/table">
            <a:tbl>
              <a:tblPr firstRow="1" bandRow="1">
                <a:tableStyleId>{5C22544A-7EE6-4342-B048-85BDC9FD1C3A}</a:tableStyleId>
              </a:tblPr>
              <a:tblGrid>
                <a:gridCol w="1656658">
                  <a:extLst>
                    <a:ext uri="{9D8B030D-6E8A-4147-A177-3AD203B41FA5}">
                      <a16:colId xmlns="" xmlns:a16="http://schemas.microsoft.com/office/drawing/2014/main" val="3777663102"/>
                    </a:ext>
                  </a:extLst>
                </a:gridCol>
                <a:gridCol w="1667078">
                  <a:extLst>
                    <a:ext uri="{9D8B030D-6E8A-4147-A177-3AD203B41FA5}">
                      <a16:colId xmlns="" xmlns:a16="http://schemas.microsoft.com/office/drawing/2014/main" val="305773424"/>
                    </a:ext>
                  </a:extLst>
                </a:gridCol>
                <a:gridCol w="1531627">
                  <a:extLst>
                    <a:ext uri="{9D8B030D-6E8A-4147-A177-3AD203B41FA5}">
                      <a16:colId xmlns="" xmlns:a16="http://schemas.microsoft.com/office/drawing/2014/main" val="2036648494"/>
                    </a:ext>
                  </a:extLst>
                </a:gridCol>
                <a:gridCol w="5761837">
                  <a:extLst>
                    <a:ext uri="{9D8B030D-6E8A-4147-A177-3AD203B41FA5}">
                      <a16:colId xmlns="" xmlns:a16="http://schemas.microsoft.com/office/drawing/2014/main" val="1382124012"/>
                    </a:ext>
                  </a:extLst>
                </a:gridCol>
              </a:tblGrid>
              <a:tr h="882840">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题型</a:t>
                      </a:r>
                    </a:p>
                  </a:txBody>
                  <a:tcPr anchor="ctr"/>
                </a:tc>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背景事实</a:t>
                      </a:r>
                    </a:p>
                  </a:txBody>
                  <a:tcPr anchor="ctr"/>
                </a:tc>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背景观点</a:t>
                      </a:r>
                    </a:p>
                  </a:txBody>
                  <a:tcPr anchor="ctr"/>
                </a:tc>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写作任务</a:t>
                      </a:r>
                    </a:p>
                  </a:txBody>
                  <a:tcPr anchor="ctr"/>
                </a:tc>
                <a:extLst>
                  <a:ext uri="{0D108BD9-81ED-4DB2-BD59-A6C34878D82A}">
                    <a16:rowId xmlns="" xmlns:a16="http://schemas.microsoft.com/office/drawing/2014/main" val="2254425744"/>
                  </a:ext>
                </a:extLst>
              </a:tr>
              <a:tr h="882840">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权衡利弊</a:t>
                      </a:r>
                    </a:p>
                  </a:txBody>
                  <a:tcPr anchor="ctr"/>
                </a:tc>
                <a:tc>
                  <a:txBody>
                    <a:bodyPr/>
                    <a:lstStyle/>
                    <a:p>
                      <a:pPr algn="ctr"/>
                      <a:endPar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2313031756"/>
                  </a:ext>
                </a:extLst>
              </a:tr>
              <a:tr h="882840">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双方讨论</a:t>
                      </a: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3857844886"/>
                  </a:ext>
                </a:extLst>
              </a:tr>
              <a:tr h="882840">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同不同意</a:t>
                      </a: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2344555314"/>
                  </a:ext>
                </a:extLst>
              </a:tr>
              <a:tr h="882840">
                <a:tc>
                  <a:txBody>
                    <a:bodyPr/>
                    <a:lstStyle/>
                    <a:p>
                      <a:pPr algn="ctr"/>
                      <a:r>
                        <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rPr>
                        <a:t>报告</a:t>
                      </a:r>
                    </a:p>
                  </a:txBody>
                  <a:tcPr anchor="ctr"/>
                </a:tc>
                <a:tc>
                  <a:txBody>
                    <a:bodyPr/>
                    <a:lstStyle/>
                    <a:p>
                      <a:pPr algn="ctr"/>
                      <a:endParaRPr lang="zh-CN" altLang="en-US" sz="2000" b="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tc>
                  <a:txBody>
                    <a:bodyPr/>
                    <a:lstStyle/>
                    <a:p>
                      <a:pPr algn="ctr"/>
                      <a:endParaRPr lang="zh-CN" altLang="en-US" sz="2000" b="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tc>
                <a:extLst>
                  <a:ext uri="{0D108BD9-81ED-4DB2-BD59-A6C34878D82A}">
                    <a16:rowId xmlns="" xmlns:a16="http://schemas.microsoft.com/office/drawing/2014/main" val="1073558541"/>
                  </a:ext>
                </a:extLst>
              </a:tr>
            </a:tbl>
          </a:graphicData>
        </a:graphic>
      </p:graphicFrame>
      <p:sp>
        <p:nvSpPr>
          <p:cNvPr id="29" name="文本框 28">
            <a:extLst>
              <a:ext uri="{FF2B5EF4-FFF2-40B4-BE49-F238E27FC236}">
                <a16:creationId xmlns="" xmlns:a16="http://schemas.microsoft.com/office/drawing/2014/main" id="{09F4CCE4-7249-4B45-8C82-C1529419225E}"/>
              </a:ext>
            </a:extLst>
          </p:cNvPr>
          <p:cNvSpPr txBox="1"/>
          <p:nvPr/>
        </p:nvSpPr>
        <p:spPr>
          <a:xfrm>
            <a:off x="5588000" y="2360582"/>
            <a:ext cx="5313680" cy="707886"/>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利大于弊还是弊大于利</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endParaRPr>
          </a:p>
          <a:p>
            <a:r>
              <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好事还是坏事</a:t>
            </a:r>
          </a:p>
        </p:txBody>
      </p:sp>
      <p:sp>
        <p:nvSpPr>
          <p:cNvPr id="30" name="文本框 29">
            <a:extLst>
              <a:ext uri="{FF2B5EF4-FFF2-40B4-BE49-F238E27FC236}">
                <a16:creationId xmlns="" xmlns:a16="http://schemas.microsoft.com/office/drawing/2014/main" id="{114A27EF-EE15-419D-96C7-A5AC8CA9974E}"/>
              </a:ext>
            </a:extLst>
          </p:cNvPr>
          <p:cNvSpPr txBox="1"/>
          <p:nvPr/>
        </p:nvSpPr>
        <p:spPr>
          <a:xfrm>
            <a:off x="5588000" y="3389423"/>
            <a:ext cx="531368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讨论双方观点，并给出自己的观点</a:t>
            </a:r>
            <a:r>
              <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1" name="文本框 30">
            <a:extLst>
              <a:ext uri="{FF2B5EF4-FFF2-40B4-BE49-F238E27FC236}">
                <a16:creationId xmlns="" xmlns:a16="http://schemas.microsoft.com/office/drawing/2014/main" id="{33613A3B-40C8-4120-8514-AA878D4E8F46}"/>
              </a:ext>
            </a:extLst>
          </p:cNvPr>
          <p:cNvSpPr txBox="1"/>
          <p:nvPr/>
        </p:nvSpPr>
        <p:spPr>
          <a:xfrm>
            <a:off x="5588000" y="4275426"/>
            <a:ext cx="559816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是否同意，以及是完全（不）同意还是部分同意</a:t>
            </a:r>
            <a:r>
              <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3" name="文本框 32">
            <a:extLst>
              <a:ext uri="{FF2B5EF4-FFF2-40B4-BE49-F238E27FC236}">
                <a16:creationId xmlns="" xmlns:a16="http://schemas.microsoft.com/office/drawing/2014/main" id="{16F52078-BA2C-47E4-A328-00348A181ED5}"/>
              </a:ext>
            </a:extLst>
          </p:cNvPr>
          <p:cNvSpPr txBox="1"/>
          <p:nvPr/>
        </p:nvSpPr>
        <p:spPr>
          <a:xfrm>
            <a:off x="5588000" y="5139175"/>
            <a:ext cx="5598160" cy="400110"/>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分析原因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分析影响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提供解决方案   </a:t>
            </a:r>
            <a:r>
              <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4" name="文本框 33">
            <a:extLst>
              <a:ext uri="{FF2B5EF4-FFF2-40B4-BE49-F238E27FC236}">
                <a16:creationId xmlns="" xmlns:a16="http://schemas.microsoft.com/office/drawing/2014/main" id="{969493CD-B3C2-4E68-BBF8-094D2550AD81}"/>
              </a:ext>
            </a:extLst>
          </p:cNvPr>
          <p:cNvSpPr txBox="1"/>
          <p:nvPr/>
        </p:nvSpPr>
        <p:spPr>
          <a:xfrm>
            <a:off x="2987040" y="2560638"/>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39" name="文本框 38">
            <a:extLst>
              <a:ext uri="{FF2B5EF4-FFF2-40B4-BE49-F238E27FC236}">
                <a16:creationId xmlns="" xmlns:a16="http://schemas.microsoft.com/office/drawing/2014/main" id="{359EB6E6-E4B9-480E-BF83-26EFE4CF7874}"/>
              </a:ext>
            </a:extLst>
          </p:cNvPr>
          <p:cNvSpPr txBox="1"/>
          <p:nvPr/>
        </p:nvSpPr>
        <p:spPr>
          <a:xfrm>
            <a:off x="4627880" y="3424683"/>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0" name="文本框 39">
            <a:extLst>
              <a:ext uri="{FF2B5EF4-FFF2-40B4-BE49-F238E27FC236}">
                <a16:creationId xmlns="" xmlns:a16="http://schemas.microsoft.com/office/drawing/2014/main" id="{873FD0E5-04CB-4D2E-94BD-C9FD7E81F9E2}"/>
              </a:ext>
            </a:extLst>
          </p:cNvPr>
          <p:cNvSpPr txBox="1"/>
          <p:nvPr/>
        </p:nvSpPr>
        <p:spPr>
          <a:xfrm>
            <a:off x="4627880" y="4275426"/>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41" name="文本框 40">
            <a:extLst>
              <a:ext uri="{FF2B5EF4-FFF2-40B4-BE49-F238E27FC236}">
                <a16:creationId xmlns="" xmlns:a16="http://schemas.microsoft.com/office/drawing/2014/main" id="{53CA1653-6E86-47E6-8E63-FDE9A4B0CD4D}"/>
              </a:ext>
            </a:extLst>
          </p:cNvPr>
          <p:cNvSpPr txBox="1"/>
          <p:nvPr/>
        </p:nvSpPr>
        <p:spPr>
          <a:xfrm>
            <a:off x="2987040" y="5139175"/>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 xmlns:a16="http://schemas.microsoft.com/office/drawing/2014/main" id="{E4BD9F86-0604-439A-AD28-ACB57F98AC51}"/>
              </a:ext>
            </a:extLst>
          </p:cNvPr>
          <p:cNvSpPr txBox="1"/>
          <p:nvPr/>
        </p:nvSpPr>
        <p:spPr>
          <a:xfrm>
            <a:off x="4409440" y="2573940"/>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A14C2BAC-B2A2-4E4E-AB28-B467BDB048BF}"/>
              </a:ext>
            </a:extLst>
          </p:cNvPr>
          <p:cNvSpPr txBox="1"/>
          <p:nvPr/>
        </p:nvSpPr>
        <p:spPr>
          <a:xfrm>
            <a:off x="2743200" y="3424683"/>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 xmlns:a16="http://schemas.microsoft.com/office/drawing/2014/main" id="{1AF6B942-CC39-4E70-956B-D75A8B38697F}"/>
              </a:ext>
            </a:extLst>
          </p:cNvPr>
          <p:cNvSpPr txBox="1"/>
          <p:nvPr/>
        </p:nvSpPr>
        <p:spPr>
          <a:xfrm>
            <a:off x="2743200" y="4275130"/>
            <a:ext cx="91440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540591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3" grpId="0"/>
      <p:bldP spid="34" grpId="0"/>
      <p:bldP spid="39" grpId="0"/>
      <p:bldP spid="40" grpId="0"/>
      <p:bldP spid="41" grpId="0"/>
      <p:bldP spid="12" grpId="0"/>
      <p:bldP spid="13" grpId="0"/>
      <p:bldP spid="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algn="just">
              <a:lnSpc>
                <a:spcPct val="150000"/>
              </a:lnSpc>
            </a:pPr>
            <a:r>
              <a:rPr lang="en-US" altLang="zh-CN" sz="2400" dirty="0" smtClean="0">
                <a:latin typeface="微软雅黑" panose="020B0503020204020204" pitchFamily="34" charset="-122"/>
                <a:ea typeface="微软雅黑" panose="020B0503020204020204" pitchFamily="34" charset="-122"/>
              </a:rPr>
              <a:t>Introduction: completely agree</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Body1: </a:t>
            </a:r>
            <a:r>
              <a:rPr lang="zh-CN" altLang="en-US" sz="2400" dirty="0" smtClean="0">
                <a:latin typeface="微软雅黑" panose="020B0503020204020204" pitchFamily="34" charset="-122"/>
                <a:ea typeface="微软雅黑" panose="020B0503020204020204" pitchFamily="34" charset="-122"/>
              </a:rPr>
              <a:t>很多环境问题会从地区性转变成全球性，这就需要国际社会共同解决，仅仅依靠某个国家单方面单努力是无效的。 比如，全球变暖</a:t>
            </a:r>
            <a:r>
              <a:rPr lang="en-US" altLang="zh-CN" sz="2400" dirty="0" smtClean="0">
                <a:latin typeface="微软雅黑" panose="020B0503020204020204" pitchFamily="34" charset="-122"/>
                <a:ea typeface="微软雅黑" panose="020B0503020204020204" pitchFamily="34" charset="-122"/>
              </a:rPr>
              <a:t>…</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Body2</a:t>
            </a:r>
            <a:r>
              <a:rPr lang="zh-CN" altLang="en-US" sz="2400" dirty="0" smtClean="0">
                <a:latin typeface="微软雅黑" panose="020B0503020204020204" pitchFamily="34" charset="-122"/>
                <a:ea typeface="微软雅黑" panose="020B0503020204020204" pitchFamily="34" charset="-122"/>
              </a:rPr>
              <a:t>： 某些国家经济落后、技术落后，需要其他国家的援助才能解决环境问题</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latin typeface="微软雅黑" panose="020B0503020204020204" pitchFamily="34" charset="-122"/>
                <a:ea typeface="微软雅黑" panose="020B0503020204020204" pitchFamily="34" charset="-122"/>
              </a:rPr>
              <a:t>Body3</a:t>
            </a:r>
            <a:r>
              <a:rPr lang="zh-CN" altLang="en-US" sz="2400" dirty="0" smtClean="0">
                <a:latin typeface="微软雅黑" panose="020B0503020204020204" pitchFamily="34" charset="-122"/>
                <a:ea typeface="微软雅黑" panose="020B0503020204020204" pitchFamily="34" charset="-122"/>
              </a:rPr>
              <a:t>：权利</a:t>
            </a:r>
            <a:r>
              <a:rPr lang="en-US" altLang="zh-CN" sz="2400"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义务</a:t>
            </a:r>
            <a:endParaRPr lang="en-US" altLang="zh-CN" sz="2400" dirty="0" smtClean="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a:spLocks noChangeArrowheads="1"/>
          </p:cNvSpPr>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环境类话题</a:t>
            </a:r>
          </a:p>
        </p:txBody>
      </p:sp>
      <p:sp>
        <p:nvSpPr>
          <p:cNvPr id="33" name="Freeform 14"/>
          <p:cNvSpPr/>
          <p:nvPr>
            <p:custDataLst>
              <p:tags r:id="rId1"/>
            </p:custDataLst>
          </p:nvPr>
        </p:nvSpPr>
        <p:spPr bwMode="auto">
          <a:xfrm>
            <a:off x="1696720" y="1290955"/>
            <a:ext cx="1639570" cy="878840"/>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chemeClr val="accent6">
              <a:lumMod val="60000"/>
              <a:lumOff val="40000"/>
            </a:schemeClr>
          </a:solidFill>
          <a:ln w="19050" cap="rnd" cmpd="sng">
            <a:solidFill>
              <a:srgbClr val="28ACC6"/>
            </a:solidFill>
            <a:prstDash val="sysDot"/>
            <a:round/>
            <a:headEnd type="none" w="med" len="med"/>
            <a:tailEnd type="none" w="med" len="med"/>
          </a:ln>
          <a:effectLst/>
        </p:spPr>
        <p:txBody>
          <a:bodyPr wrap="square" anchor="ctr">
            <a:normAutofit/>
          </a:bodyPr>
          <a:lstStyle/>
          <a:p>
            <a:pPr algn="ctr"/>
            <a:r>
              <a:rPr lang="zh-CN" altLang="en-US" sz="2800" b="1" dirty="0">
                <a:solidFill>
                  <a:srgbClr val="28ACC6">
                    <a:lumMod val="50000"/>
                  </a:srgbClr>
                </a:solidFill>
                <a:sym typeface="Arial" panose="020B0604020202020204" pitchFamily="34" charset="0"/>
              </a:rPr>
              <a:t>导致原因</a:t>
            </a:r>
          </a:p>
        </p:txBody>
      </p:sp>
      <p:sp>
        <p:nvSpPr>
          <p:cNvPr id="39" name="文本框 38"/>
          <p:cNvSpPr txBox="1"/>
          <p:nvPr/>
        </p:nvSpPr>
        <p:spPr>
          <a:xfrm>
            <a:off x="1696720" y="2169795"/>
            <a:ext cx="10169525" cy="4878259"/>
          </a:xfrm>
          <a:prstGeom prst="rect">
            <a:avLst/>
          </a:prstGeom>
          <a:noFill/>
        </p:spPr>
        <p:txBody>
          <a:bodyPr wrap="square" rtlCol="0">
            <a:spAutoFit/>
          </a:bodyPr>
          <a:lstStyle/>
          <a:p>
            <a:pPr marL="342900" indent="-342900" fontAlgn="auto">
              <a:lnSpc>
                <a:spcPts val="3280"/>
              </a:lnSpc>
              <a:buFont typeface="Wingdings" charset="2"/>
              <a:buChar char="Ø"/>
            </a:pPr>
            <a:r>
              <a:rPr lang="zh-CN" altLang="en-US" sz="2400" dirty="0">
                <a:latin typeface="Times New Roman" panose="02020603050405020304" charset="0"/>
                <a:cs typeface="Times New Roman" panose="02020603050405020304" charset="0"/>
              </a:rPr>
              <a:t>环境污染</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non-biodegradable materials;  buy packaged and canned food on a daily basis for convenience;</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traffic pollution; increase greenhouse gas emissions; carbon dioxide emissions;</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nuclear accidents; nuclear wastes; toxic waste;</a:t>
            </a:r>
            <a:endParaRPr lang="zh-CN" altLang="en-US" sz="2400" dirty="0">
              <a:latin typeface="Times New Roman" panose="02020603050405020304" charset="0"/>
              <a:cs typeface="Times New Roman" panose="02020603050405020304" charset="0"/>
            </a:endParaRPr>
          </a:p>
          <a:p>
            <a:pPr marL="342900" indent="-342900" fontAlgn="auto">
              <a:lnSpc>
                <a:spcPts val="3280"/>
              </a:lnSpc>
              <a:buFont typeface="Arial" panose="020B0604020202020204" pitchFamily="34" charset="0"/>
              <a:buChar char="•"/>
            </a:pPr>
            <a:endParaRPr lang="zh-CN" altLang="en-US" sz="2400" dirty="0">
              <a:latin typeface="Times New Roman" panose="02020603050405020304" charset="0"/>
              <a:cs typeface="Times New Roman" panose="02020603050405020304" charset="0"/>
            </a:endParaRPr>
          </a:p>
          <a:p>
            <a:pPr marL="342900" indent="-342900" fontAlgn="auto">
              <a:lnSpc>
                <a:spcPts val="3280"/>
              </a:lnSpc>
              <a:buFont typeface="Wingdings" charset="2"/>
              <a:buChar char="Ø"/>
            </a:pPr>
            <a:r>
              <a:rPr lang="zh-CN" altLang="en-US" sz="2400" dirty="0">
                <a:latin typeface="Times New Roman" panose="02020603050405020304" charset="0"/>
                <a:cs typeface="Times New Roman" panose="02020603050405020304" charset="0"/>
              </a:rPr>
              <a:t>生态破坏</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动物相关</a:t>
            </a:r>
            <a:r>
              <a:rPr lang="en-US" altLang="zh-CN" sz="2400" dirty="0">
                <a:latin typeface="Times New Roman" panose="02020603050405020304" charset="0"/>
                <a:cs typeface="Times New Roman" panose="02020603050405020304" charset="0"/>
              </a:rPr>
              <a:t>)</a:t>
            </a:r>
          </a:p>
          <a:p>
            <a:pPr marL="342900" indent="-342900" fontAlgn="auto">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log forests; destroy wildlife habitats; reduce biodiversity;</a:t>
            </a:r>
          </a:p>
          <a:p>
            <a:pPr marL="342900" indent="-342900">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endangered animals; illegal wildlife products;</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become extinct</a:t>
            </a:r>
            <a:endParaRPr lang="zh-CN" altLang="en-US" sz="2400" dirty="0">
              <a:latin typeface="Times New Roman" panose="02020603050405020304" charset="0"/>
              <a:cs typeface="Times New Roman" panose="02020603050405020304" charset="0"/>
            </a:endParaRPr>
          </a:p>
          <a:p>
            <a:pPr marL="342900" indent="-342900">
              <a:lnSpc>
                <a:spcPts val="328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animal testing; cause suffering to animals; cruel and inhumane</a:t>
            </a:r>
            <a:endParaRPr lang="en-US" sz="24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lang="en-US" sz="2400" dirty="0">
              <a:latin typeface="Times New Roman" panose="02020603050405020304" charset="0"/>
              <a:cs typeface="Times New Roman" panose="02020603050405020304" charset="0"/>
            </a:endParaRPr>
          </a:p>
        </p:txBody>
      </p:sp>
    </p:spTree>
    <p:extLst>
      <p:ext uri="{BB962C8B-B14F-4D97-AF65-F5344CB8AC3E}">
        <p14:creationId xmlns="" xmlns:p14="http://schemas.microsoft.com/office/powerpoint/2010/main" val="2032892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500" fill="hold"/>
                                        <p:tgtEl>
                                          <p:spTgt spid="39"/>
                                        </p:tgtEl>
                                        <p:attrNameLst>
                                          <p:attrName>ppt_x</p:attrName>
                                        </p:attrNameLst>
                                      </p:cBhvr>
                                      <p:tavLst>
                                        <p:tav tm="0">
                                          <p:val>
                                            <p:strVal val="#ppt_x"/>
                                          </p:val>
                                        </p:tav>
                                        <p:tav tm="100000">
                                          <p:val>
                                            <p:strVal val="#ppt_x"/>
                                          </p:val>
                                        </p:tav>
                                      </p:tavLst>
                                    </p:anim>
                                    <p:anim calcmode="lin" valueType="num">
                                      <p:cBhvr additive="base">
                                        <p:cTn id="8" dur="5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a:spLocks noChangeArrowheads="1"/>
          </p:cNvSpPr>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环境类话题</a:t>
            </a:r>
          </a:p>
        </p:txBody>
      </p:sp>
      <p:sp>
        <p:nvSpPr>
          <p:cNvPr id="33" name="Freeform 14"/>
          <p:cNvSpPr/>
          <p:nvPr>
            <p:custDataLst>
              <p:tags r:id="rId1"/>
            </p:custDataLst>
          </p:nvPr>
        </p:nvSpPr>
        <p:spPr bwMode="auto">
          <a:xfrm>
            <a:off x="1696720" y="1290955"/>
            <a:ext cx="1639570" cy="878840"/>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chemeClr val="accent1">
              <a:lumMod val="40000"/>
              <a:lumOff val="60000"/>
            </a:schemeClr>
          </a:solidFill>
          <a:ln w="19050" cap="rnd" cmpd="sng">
            <a:solidFill>
              <a:srgbClr val="28ACC6"/>
            </a:solidFill>
            <a:prstDash val="sysDot"/>
            <a:round/>
            <a:headEnd type="none" w="med" len="med"/>
            <a:tailEnd type="none" w="med" len="med"/>
          </a:ln>
          <a:effectLst/>
        </p:spPr>
        <p:txBody>
          <a:bodyPr wrap="square" anchor="ctr">
            <a:normAutofit/>
          </a:bodyPr>
          <a:lstStyle/>
          <a:p>
            <a:pPr algn="ctr"/>
            <a:r>
              <a:rPr lang="zh-CN" altLang="en-US" sz="2800" b="1" dirty="0">
                <a:solidFill>
                  <a:srgbClr val="28ACC6">
                    <a:lumMod val="50000"/>
                  </a:srgbClr>
                </a:solidFill>
                <a:sym typeface="Arial" panose="020B0604020202020204" pitchFamily="34" charset="0"/>
              </a:rPr>
              <a:t>解决方法</a:t>
            </a:r>
          </a:p>
        </p:txBody>
      </p:sp>
      <p:sp>
        <p:nvSpPr>
          <p:cNvPr id="39" name="文本框 38"/>
          <p:cNvSpPr txBox="1"/>
          <p:nvPr/>
        </p:nvSpPr>
        <p:spPr>
          <a:xfrm>
            <a:off x="1696720" y="2797175"/>
            <a:ext cx="10169525" cy="3375604"/>
          </a:xfrm>
          <a:prstGeom prst="rect">
            <a:avLst/>
          </a:prstGeom>
          <a:noFill/>
        </p:spPr>
        <p:txBody>
          <a:bodyPr wrap="square" rtlCol="0">
            <a:spAutoFit/>
          </a:bodyPr>
          <a:lstStyle/>
          <a:p>
            <a:pPr marL="342900" indent="-342900" fontAlgn="auto">
              <a:lnSpc>
                <a:spcPct val="127000"/>
              </a:lnSpc>
              <a:buFont typeface="Arial" panose="020B0604020202020204" pitchFamily="34" charset="0"/>
              <a:buChar char="•"/>
            </a:pPr>
            <a:r>
              <a:rPr lang="en-US" altLang="zh-CN" sz="2400" dirty="0">
                <a:latin typeface="Times New Roman" panose="02020603050405020304" charset="0"/>
                <a:cs typeface="Times New Roman" panose="02020603050405020304" charset="0"/>
              </a:rPr>
              <a:t>individual</a:t>
            </a:r>
            <a:r>
              <a:rPr lang="en-US" sz="2400" dirty="0">
                <a:latin typeface="Times New Roman" panose="02020603050405020304" charset="0"/>
                <a:cs typeface="Times New Roman" panose="02020603050405020304" charset="0"/>
              </a:rPr>
              <a:t>s should also try to be greener</a:t>
            </a:r>
          </a:p>
          <a:p>
            <a:pPr marL="342900" indent="-342900" fontAlgn="auto">
              <a:lnSpc>
                <a:spcPct val="127000"/>
              </a:lnSpc>
              <a:buFont typeface="Arial" panose="020B0604020202020204" pitchFamily="34" charset="0"/>
              <a:buChar char="•"/>
            </a:pPr>
            <a:endParaRPr lang="en-US" altLang="zh-CN" sz="2400" dirty="0">
              <a:latin typeface="Times New Roman" panose="02020603050405020304" charset="0"/>
              <a:cs typeface="Times New Roman" panose="02020603050405020304" charset="0"/>
            </a:endParaRPr>
          </a:p>
          <a:p>
            <a:pPr marL="342900" indent="-342900" fontAlgn="auto">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使用公共交通，减少私家车出行 </a:t>
            </a:r>
          </a:p>
          <a:p>
            <a:pPr indent="0" fontAlgn="auto">
              <a:lnSpc>
                <a:spcPct val="127000"/>
              </a:lnSpc>
              <a:buFont typeface="Arial" panose="020B0604020202020204" pitchFamily="34" charset="0"/>
              <a:buNone/>
            </a:pPr>
            <a:r>
              <a:rPr lang="en-US" altLang="zh-CN" sz="2400" dirty="0">
                <a:latin typeface="Times New Roman" panose="02020603050405020304" charset="0"/>
                <a:cs typeface="Times New Roman" panose="02020603050405020304" charset="0"/>
              </a:rPr>
              <a:t>     take more public transportation rather than drive around in private cars</a:t>
            </a:r>
          </a:p>
          <a:p>
            <a:pPr indent="0" fontAlgn="auto">
              <a:lnSpc>
                <a:spcPct val="127000"/>
              </a:lnSpc>
              <a:buFont typeface="Arial" panose="020B0604020202020204" pitchFamily="34" charset="0"/>
              <a:buNone/>
            </a:pPr>
            <a:endParaRPr lang="en-US" altLang="zh-CN" sz="2400" dirty="0">
              <a:latin typeface="Times New Roman" panose="02020603050405020304" charset="0"/>
              <a:cs typeface="Times New Roman" panose="02020603050405020304" charset="0"/>
            </a:endParaRPr>
          </a:p>
          <a:p>
            <a:pPr marL="342900" indent="-342900">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尽量不适用一次性产品</a:t>
            </a:r>
            <a:r>
              <a:rPr lang="en-US" altLang="zh-CN" sz="2400" dirty="0">
                <a:latin typeface="Times New Roman" panose="02020603050405020304" charset="0"/>
                <a:cs typeface="Times New Roman" panose="02020603050405020304" charset="0"/>
              </a:rPr>
              <a:t>disposable</a:t>
            </a:r>
            <a:r>
              <a:rPr lang="zh-CN" altLang="en-US" sz="2400" dirty="0">
                <a:latin typeface="Times New Roman" panose="02020603050405020304" charset="0"/>
                <a:cs typeface="Times New Roman" panose="02020603050405020304" charset="0"/>
              </a:rPr>
              <a:t>，选择包装简单的商品</a:t>
            </a:r>
            <a:r>
              <a:rPr lang="en-US" altLang="zh-CN" sz="2400" dirty="0">
                <a:latin typeface="Times New Roman" panose="02020603050405020304" charset="0"/>
                <a:cs typeface="Times New Roman" panose="02020603050405020304" charset="0"/>
              </a:rPr>
              <a:t>choose products with less packaging</a:t>
            </a:r>
            <a:r>
              <a:rPr lang="zh-CN" altLang="en-US" sz="2400" dirty="0">
                <a:latin typeface="Times New Roman" panose="02020603050405020304" charset="0"/>
                <a:cs typeface="Times New Roman" panose="02020603050405020304" charset="0"/>
              </a:rPr>
              <a:t>，多回收利用</a:t>
            </a:r>
            <a:r>
              <a:rPr lang="en-US" altLang="zh-CN" sz="2400" dirty="0">
                <a:latin typeface="Times New Roman" panose="02020603050405020304" charset="0"/>
                <a:cs typeface="Times New Roman" panose="02020603050405020304" charset="0"/>
              </a:rPr>
              <a:t>recycle as much as possible</a:t>
            </a:r>
          </a:p>
        </p:txBody>
      </p:sp>
      <p:sp>
        <p:nvSpPr>
          <p:cNvPr id="15" name="文本框 14"/>
          <p:cNvSpPr txBox="1"/>
          <p:nvPr/>
        </p:nvSpPr>
        <p:spPr>
          <a:xfrm>
            <a:off x="440055" y="4149090"/>
            <a:ext cx="897890" cy="521970"/>
          </a:xfrm>
          <a:prstGeom prst="rect">
            <a:avLst/>
          </a:prstGeom>
          <a:noFill/>
        </p:spPr>
        <p:txBody>
          <a:bodyPr wrap="none" rtlCol="0" anchor="t">
            <a:spAutoFit/>
          </a:bodyPr>
          <a:lstStyle/>
          <a:p>
            <a:pPr algn="ctr"/>
            <a:r>
              <a:rPr lang="zh-CN" altLang="en-US" sz="2800" b="1">
                <a:solidFill>
                  <a:schemeClr val="accent1"/>
                </a:solidFill>
                <a:effectLst>
                  <a:outerShdw blurRad="38100" dist="25400" dir="5400000" algn="ctr" rotWithShape="0">
                    <a:srgbClr val="6E747A">
                      <a:alpha val="43000"/>
                    </a:srgbClr>
                  </a:outerShdw>
                </a:effectLst>
                <a:sym typeface="+mn-ea"/>
              </a:rPr>
              <a:t>个人</a:t>
            </a:r>
          </a:p>
        </p:txBody>
      </p:sp>
      <p:sp>
        <p:nvSpPr>
          <p:cNvPr id="16" name="左中括号 15"/>
          <p:cNvSpPr/>
          <p:nvPr/>
        </p:nvSpPr>
        <p:spPr>
          <a:xfrm>
            <a:off x="1491615" y="2797175"/>
            <a:ext cx="247015" cy="311404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2027398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xEl>
                                              <p:pRg st="2" end="2"/>
                                            </p:txEl>
                                          </p:spTgt>
                                        </p:tgtEl>
                                        <p:attrNameLst>
                                          <p:attrName>style.visibility</p:attrName>
                                        </p:attrNameLst>
                                      </p:cBhvr>
                                      <p:to>
                                        <p:strVal val="visible"/>
                                      </p:to>
                                    </p:set>
                                    <p:anim calcmode="lin" valueType="num">
                                      <p:cBhvr additive="base">
                                        <p:cTn id="13"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
                                            <p:txEl>
                                              <p:pRg st="3" end="3"/>
                                            </p:txEl>
                                          </p:spTgt>
                                        </p:tgtEl>
                                        <p:attrNameLst>
                                          <p:attrName>style.visibility</p:attrName>
                                        </p:attrNameLst>
                                      </p:cBhvr>
                                      <p:to>
                                        <p:strVal val="visible"/>
                                      </p:to>
                                    </p:set>
                                    <p:anim calcmode="lin" valueType="num">
                                      <p:cBhvr additive="base">
                                        <p:cTn id="19"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
                                            <p:txEl>
                                              <p:pRg st="5" end="5"/>
                                            </p:txEl>
                                          </p:spTgt>
                                        </p:tgtEl>
                                        <p:attrNameLst>
                                          <p:attrName>style.visibility</p:attrName>
                                        </p:attrNameLst>
                                      </p:cBhvr>
                                      <p:to>
                                        <p:strVal val="visible"/>
                                      </p:to>
                                    </p:set>
                                    <p:anim calcmode="lin" valueType="num">
                                      <p:cBhvr additive="base">
                                        <p:cTn id="25" dur="500" fill="hold"/>
                                        <p:tgtEl>
                                          <p:spTgt spid="3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a:spLocks noChangeArrowheads="1"/>
          </p:cNvSpPr>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环境类话题</a:t>
            </a:r>
          </a:p>
        </p:txBody>
      </p:sp>
      <p:sp>
        <p:nvSpPr>
          <p:cNvPr id="33" name="Freeform 14"/>
          <p:cNvSpPr/>
          <p:nvPr>
            <p:custDataLst>
              <p:tags r:id="rId1"/>
            </p:custDataLst>
          </p:nvPr>
        </p:nvSpPr>
        <p:spPr bwMode="auto">
          <a:xfrm>
            <a:off x="1696720" y="1290955"/>
            <a:ext cx="1639570" cy="878840"/>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chemeClr val="accent1">
              <a:lumMod val="40000"/>
              <a:lumOff val="60000"/>
            </a:schemeClr>
          </a:solidFill>
          <a:ln w="19050" cap="rnd" cmpd="sng">
            <a:solidFill>
              <a:srgbClr val="28ACC6"/>
            </a:solidFill>
            <a:prstDash val="sysDot"/>
            <a:round/>
            <a:headEnd type="none" w="med" len="med"/>
            <a:tailEnd type="none" w="med" len="med"/>
          </a:ln>
          <a:effectLst/>
        </p:spPr>
        <p:txBody>
          <a:bodyPr wrap="square" anchor="ctr">
            <a:normAutofit/>
          </a:bodyPr>
          <a:lstStyle/>
          <a:p>
            <a:pPr algn="ctr"/>
            <a:r>
              <a:rPr lang="zh-CN" altLang="en-US" sz="2800" b="1" dirty="0">
                <a:solidFill>
                  <a:srgbClr val="28ACC6">
                    <a:lumMod val="50000"/>
                  </a:srgbClr>
                </a:solidFill>
                <a:sym typeface="Arial" panose="020B0604020202020204" pitchFamily="34" charset="0"/>
              </a:rPr>
              <a:t>解决方法</a:t>
            </a:r>
          </a:p>
        </p:txBody>
      </p:sp>
      <p:sp>
        <p:nvSpPr>
          <p:cNvPr id="39" name="文本框 38"/>
          <p:cNvSpPr txBox="1"/>
          <p:nvPr/>
        </p:nvSpPr>
        <p:spPr>
          <a:xfrm>
            <a:off x="1696720" y="2599514"/>
            <a:ext cx="10169525" cy="3844642"/>
          </a:xfrm>
          <a:prstGeom prst="rect">
            <a:avLst/>
          </a:prstGeom>
          <a:noFill/>
        </p:spPr>
        <p:txBody>
          <a:bodyPr wrap="square" rtlCol="0">
            <a:spAutoFit/>
          </a:bodyPr>
          <a:lstStyle/>
          <a:p>
            <a:pPr marL="342900" indent="-342900" fontAlgn="auto">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守法 </a:t>
            </a:r>
            <a:r>
              <a:rPr lang="en-US" sz="2400" dirty="0">
                <a:latin typeface="Times New Roman" panose="02020603050405020304" charset="0"/>
                <a:cs typeface="Times New Roman" panose="02020603050405020304" charset="0"/>
              </a:rPr>
              <a:t>obey the related environmental regulations and give serious thought to the severe consequence </a:t>
            </a:r>
            <a:r>
              <a:rPr lang="en-US" altLang="zh-CN" sz="2400" dirty="0">
                <a:latin typeface="Times New Roman" panose="02020603050405020304" charset="0"/>
                <a:cs typeface="Times New Roman" panose="02020603050405020304" charset="0"/>
              </a:rPr>
              <a:t>of</a:t>
            </a:r>
            <a:r>
              <a:rPr lang="zh-C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contamination</a:t>
            </a:r>
            <a:endParaRPr lang="zh-CN" altLang="en-US" sz="2400" dirty="0">
              <a:latin typeface="Times New Roman" panose="02020603050405020304" charset="0"/>
              <a:cs typeface="Times New Roman" panose="02020603050405020304" charset="0"/>
            </a:endParaRPr>
          </a:p>
          <a:p>
            <a:pPr marL="342900" indent="-342900" fontAlgn="auto">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引进设备技术处理污染  </a:t>
            </a:r>
            <a:r>
              <a:rPr lang="en-US" altLang="zh-CN" sz="2400" dirty="0">
                <a:latin typeface="Times New Roman" panose="02020603050405020304" charset="0"/>
                <a:cs typeface="Times New Roman" panose="02020603050405020304" charset="0"/>
              </a:rPr>
              <a:t>import advanced facilities to treat sewage and exhaust</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discharged from the process of  production</a:t>
            </a:r>
          </a:p>
          <a:p>
            <a:pPr marL="342900" indent="-342900" fontAlgn="auto">
              <a:lnSpc>
                <a:spcPct val="127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使用新能源，清洁能源 </a:t>
            </a:r>
            <a:r>
              <a:rPr lang="en-US" altLang="zh-CN" sz="2400" dirty="0">
                <a:latin typeface="Times New Roman" panose="02020603050405020304" charset="0"/>
                <a:cs typeface="Times New Roman" panose="02020603050405020304" charset="0"/>
              </a:rPr>
              <a:t>clean/ alternative </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energy </a:t>
            </a:r>
            <a:r>
              <a:rPr lang="zh-CN" altLang="en-US" sz="2400" dirty="0">
                <a:latin typeface="Times New Roman" panose="02020603050405020304" charset="0"/>
                <a:cs typeface="Times New Roman" panose="02020603050405020304" charset="0"/>
              </a:rPr>
              <a:t>提高能源利用率 </a:t>
            </a:r>
            <a:r>
              <a:rPr lang="en-US" altLang="zh-CN" sz="2400" dirty="0">
                <a:latin typeface="Times New Roman" panose="02020603050405020304" charset="0"/>
                <a:cs typeface="Times New Roman" panose="02020603050405020304" charset="0"/>
              </a:rPr>
              <a:t>increase the fuel efficiency</a:t>
            </a:r>
          </a:p>
          <a:p>
            <a:pPr marL="342900" indent="-342900" fontAlgn="auto">
              <a:lnSpc>
                <a:spcPct val="127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使用高科技环保材料</a:t>
            </a:r>
            <a:r>
              <a:rPr lang="en-US" altLang="zh-CN" sz="2400" dirty="0">
                <a:latin typeface="Times New Roman" panose="02020603050405020304" charset="0"/>
                <a:cs typeface="Times New Roman" panose="02020603050405020304" charset="0"/>
              </a:rPr>
              <a:t>hi-tech environmentally friendly materials</a:t>
            </a:r>
            <a:r>
              <a:rPr lang="zh-CN" altLang="en-US" sz="2400" dirty="0">
                <a:latin typeface="Times New Roman" panose="02020603050405020304" charset="0"/>
                <a:cs typeface="Times New Roman" panose="02020603050405020304" charset="0"/>
              </a:rPr>
              <a:t>替代传统材料，如可降解塑料袋 </a:t>
            </a:r>
            <a:r>
              <a:rPr lang="en-US" altLang="zh-CN" sz="2400" dirty="0">
                <a:latin typeface="Times New Roman" panose="02020603050405020304" charset="0"/>
                <a:cs typeface="Times New Roman" panose="02020603050405020304" charset="0"/>
              </a:rPr>
              <a:t>degradable plastic bags</a:t>
            </a:r>
          </a:p>
        </p:txBody>
      </p:sp>
      <p:sp>
        <p:nvSpPr>
          <p:cNvPr id="15" name="文本框 14"/>
          <p:cNvSpPr txBox="1"/>
          <p:nvPr/>
        </p:nvSpPr>
        <p:spPr>
          <a:xfrm>
            <a:off x="440055" y="4138295"/>
            <a:ext cx="897890" cy="521970"/>
          </a:xfrm>
          <a:prstGeom prst="rect">
            <a:avLst/>
          </a:prstGeom>
          <a:noFill/>
        </p:spPr>
        <p:txBody>
          <a:bodyPr wrap="none" rtlCol="0" anchor="t">
            <a:spAutoFit/>
          </a:bodyPr>
          <a:lstStyle/>
          <a:p>
            <a:pPr algn="ctr"/>
            <a:r>
              <a:rPr lang="zh-CN" altLang="en-US" sz="2800" b="1">
                <a:solidFill>
                  <a:schemeClr val="accent1"/>
                </a:solidFill>
                <a:effectLst>
                  <a:outerShdw blurRad="38100" dist="25400" dir="5400000" algn="ctr" rotWithShape="0">
                    <a:srgbClr val="6E747A">
                      <a:alpha val="43000"/>
                    </a:srgbClr>
                  </a:outerShdw>
                </a:effectLst>
                <a:sym typeface="+mn-ea"/>
              </a:rPr>
              <a:t>企业</a:t>
            </a:r>
          </a:p>
        </p:txBody>
      </p:sp>
      <p:sp>
        <p:nvSpPr>
          <p:cNvPr id="16" name="左中括号 15"/>
          <p:cNvSpPr/>
          <p:nvPr/>
        </p:nvSpPr>
        <p:spPr>
          <a:xfrm>
            <a:off x="1491615" y="2409190"/>
            <a:ext cx="247015" cy="42252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1914169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anim calcmode="lin" valueType="num">
                                      <p:cBhvr additive="base">
                                        <p:cTn id="13"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
                                            <p:txEl>
                                              <p:pRg st="2" end="2"/>
                                            </p:txEl>
                                          </p:spTgt>
                                        </p:tgtEl>
                                        <p:attrNameLst>
                                          <p:attrName>style.visibility</p:attrName>
                                        </p:attrNameLst>
                                      </p:cBhvr>
                                      <p:to>
                                        <p:strVal val="visible"/>
                                      </p:to>
                                    </p:set>
                                    <p:anim calcmode="lin" valueType="num">
                                      <p:cBhvr additive="base">
                                        <p:cTn id="19"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
                                            <p:txEl>
                                              <p:pRg st="3" end="3"/>
                                            </p:txEl>
                                          </p:spTgt>
                                        </p:tgtEl>
                                        <p:attrNameLst>
                                          <p:attrName>style.visibility</p:attrName>
                                        </p:attrNameLst>
                                      </p:cBhvr>
                                      <p:to>
                                        <p:strVal val="visible"/>
                                      </p:to>
                                    </p:set>
                                    <p:anim calcmode="lin" valueType="num">
                                      <p:cBhvr additive="base">
                                        <p:cTn id="25"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a:spLocks noChangeArrowheads="1"/>
          </p:cNvSpPr>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环境类话题</a:t>
            </a:r>
          </a:p>
        </p:txBody>
      </p:sp>
      <p:sp>
        <p:nvSpPr>
          <p:cNvPr id="33" name="Freeform 14"/>
          <p:cNvSpPr/>
          <p:nvPr>
            <p:custDataLst>
              <p:tags r:id="rId1"/>
            </p:custDataLst>
          </p:nvPr>
        </p:nvSpPr>
        <p:spPr bwMode="auto">
          <a:xfrm>
            <a:off x="1696720" y="1290955"/>
            <a:ext cx="1639570" cy="878840"/>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chemeClr val="accent1">
              <a:lumMod val="40000"/>
              <a:lumOff val="60000"/>
            </a:schemeClr>
          </a:solidFill>
          <a:ln w="19050" cap="rnd" cmpd="sng">
            <a:solidFill>
              <a:srgbClr val="28ACC6"/>
            </a:solidFill>
            <a:prstDash val="sysDot"/>
            <a:round/>
            <a:headEnd type="none" w="med" len="med"/>
            <a:tailEnd type="none" w="med" len="med"/>
          </a:ln>
          <a:effectLst/>
        </p:spPr>
        <p:txBody>
          <a:bodyPr wrap="square" anchor="ctr">
            <a:normAutofit/>
          </a:bodyPr>
          <a:lstStyle/>
          <a:p>
            <a:pPr algn="ctr"/>
            <a:r>
              <a:rPr lang="zh-CN" altLang="en-US" sz="2800" b="1" dirty="0">
                <a:solidFill>
                  <a:srgbClr val="28ACC6">
                    <a:lumMod val="50000"/>
                  </a:srgbClr>
                </a:solidFill>
                <a:sym typeface="Arial" panose="020B0604020202020204" pitchFamily="34" charset="0"/>
              </a:rPr>
              <a:t>解决方法</a:t>
            </a:r>
          </a:p>
        </p:txBody>
      </p:sp>
      <p:sp>
        <p:nvSpPr>
          <p:cNvPr id="39" name="文本框 38"/>
          <p:cNvSpPr txBox="1"/>
          <p:nvPr/>
        </p:nvSpPr>
        <p:spPr>
          <a:xfrm>
            <a:off x="1696720" y="2424111"/>
            <a:ext cx="10495280" cy="4867679"/>
          </a:xfrm>
          <a:prstGeom prst="rect">
            <a:avLst/>
          </a:prstGeom>
          <a:noFill/>
        </p:spPr>
        <p:txBody>
          <a:bodyPr wrap="square" rtlCol="0">
            <a:spAutoFit/>
          </a:bodyPr>
          <a:lstStyle/>
          <a:p>
            <a:pPr marL="342900" indent="-342900" fontAlgn="auto">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立法 </a:t>
            </a:r>
            <a:r>
              <a:rPr lang="en-US" sz="2400" dirty="0">
                <a:latin typeface="Times New Roman" panose="02020603050405020304" charset="0"/>
                <a:cs typeface="Times New Roman" panose="02020603050405020304" charset="0"/>
              </a:rPr>
              <a:t>introduce some practical laws and regulations  to ensure that both individuals and companies to take the envi</a:t>
            </a:r>
            <a:r>
              <a:rPr lang="en-US" altLang="zh-CN" sz="2400" dirty="0">
                <a:latin typeface="Times New Roman" panose="02020603050405020304" charset="0"/>
                <a:cs typeface="Times New Roman" panose="02020603050405020304" charset="0"/>
              </a:rPr>
              <a:t>r</a:t>
            </a:r>
            <a:r>
              <a:rPr lang="en-US" sz="2400" dirty="0">
                <a:latin typeface="Times New Roman" panose="02020603050405020304" charset="0"/>
                <a:cs typeface="Times New Roman" panose="02020603050405020304" charset="0"/>
              </a:rPr>
              <a:t>onment into consideration when buying or producing something</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a:t>
            </a:r>
            <a:r>
              <a:rPr lang="zh-CN" altLang="en-US" sz="2400" dirty="0">
                <a:latin typeface="Times New Roman" panose="02020603050405020304" charset="0"/>
                <a:cs typeface="Times New Roman" panose="02020603050405020304" charset="0"/>
              </a:rPr>
              <a:t>限制塑料袋 </a:t>
            </a:r>
            <a:r>
              <a:rPr lang="en-US" altLang="zh-CN" sz="2400" dirty="0">
                <a:latin typeface="Times New Roman" panose="02020603050405020304" charset="0"/>
                <a:cs typeface="Times New Roman" panose="02020603050405020304" charset="0"/>
              </a:rPr>
              <a:t>ban the use of plastic bags in the supermarkets to tackle the problem of “white pollution”; </a:t>
            </a:r>
            <a:r>
              <a:rPr lang="zh-CN" altLang="en-US" sz="2400" dirty="0">
                <a:latin typeface="Times New Roman" panose="02020603050405020304" charset="0"/>
                <a:cs typeface="Times New Roman" panose="02020603050405020304" charset="0"/>
              </a:rPr>
              <a:t>限制工厂排放 </a:t>
            </a:r>
            <a:r>
              <a:rPr lang="en-US" altLang="zh-CN" sz="2400" dirty="0">
                <a:latin typeface="Times New Roman" panose="02020603050405020304" charset="0"/>
                <a:cs typeface="Times New Roman" panose="02020603050405020304" charset="0"/>
              </a:rPr>
              <a:t>limit emissions from factories)</a:t>
            </a:r>
          </a:p>
          <a:p>
            <a:pPr marL="342900" indent="-342900" fontAlgn="auto">
              <a:lnSpc>
                <a:spcPct val="127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收税  </a:t>
            </a:r>
            <a:r>
              <a:rPr lang="en-US" altLang="zh-CN" sz="2400" dirty="0">
                <a:latin typeface="Times New Roman" panose="02020603050405020304" charset="0"/>
                <a:cs typeface="Times New Roman" panose="02020603050405020304" charset="0"/>
              </a:rPr>
              <a:t>impose “green taxes” on drivers and airline companies</a:t>
            </a:r>
          </a:p>
          <a:p>
            <a:pPr marL="342900" indent="-342900" fontAlgn="auto">
              <a:lnSpc>
                <a:spcPct val="127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投资科技 </a:t>
            </a:r>
            <a:r>
              <a:rPr lang="en-US" altLang="zh-CN" sz="2400" dirty="0">
                <a:latin typeface="Times New Roman" panose="02020603050405020304" charset="0"/>
                <a:cs typeface="Times New Roman" panose="02020603050405020304" charset="0"/>
              </a:rPr>
              <a:t>invest in renewable energy from solar, wind or water power</a:t>
            </a:r>
          </a:p>
          <a:p>
            <a:pPr marL="342900" indent="-342900">
              <a:lnSpc>
                <a:spcPct val="127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提高意识 </a:t>
            </a:r>
            <a:r>
              <a:rPr lang="en-US" altLang="zh-CN" sz="2400" dirty="0">
                <a:latin typeface="Times New Roman" panose="02020603050405020304" charset="0"/>
                <a:cs typeface="Times New Roman" panose="02020603050405020304" charset="0"/>
              </a:rPr>
              <a:t>government campaigns should raise public’s green awareness</a:t>
            </a:r>
            <a:endParaRPr lang="zh-CN" altLang="en-US" sz="2400" dirty="0">
              <a:latin typeface="Times New Roman" panose="02020603050405020304" charset="0"/>
              <a:cs typeface="Times New Roman" panose="02020603050405020304" charset="0"/>
            </a:endParaRPr>
          </a:p>
          <a:p>
            <a:pPr marL="342900" indent="-342900" fontAlgn="auto">
              <a:lnSpc>
                <a:spcPct val="127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建立自然保护区 </a:t>
            </a:r>
            <a:r>
              <a:rPr lang="en-US" altLang="zh-CN" sz="2400" dirty="0">
                <a:latin typeface="Times New Roman" panose="02020603050405020304" charset="0"/>
                <a:cs typeface="Times New Roman" panose="02020603050405020304" charset="0"/>
              </a:rPr>
              <a:t> set up natural reserve</a:t>
            </a:r>
            <a:endParaRPr lang="en-US" sz="2400" dirty="0">
              <a:latin typeface="Times New Roman" panose="02020603050405020304" charset="0"/>
              <a:cs typeface="Times New Roman" panose="02020603050405020304" charset="0"/>
            </a:endParaRPr>
          </a:p>
          <a:p>
            <a:pPr marL="342900" indent="-342900">
              <a:lnSpc>
                <a:spcPct val="150000"/>
              </a:lnSpc>
              <a:buFont typeface="Arial" panose="020B0604020202020204" pitchFamily="34" charset="0"/>
              <a:buChar char="•"/>
            </a:pPr>
            <a:endParaRPr lang="en-US" sz="2400" dirty="0">
              <a:latin typeface="Times New Roman" panose="02020603050405020304" charset="0"/>
              <a:cs typeface="Times New Roman" panose="02020603050405020304" charset="0"/>
            </a:endParaRPr>
          </a:p>
        </p:txBody>
      </p:sp>
      <p:sp>
        <p:nvSpPr>
          <p:cNvPr id="15" name="文本框 14"/>
          <p:cNvSpPr txBox="1"/>
          <p:nvPr/>
        </p:nvSpPr>
        <p:spPr>
          <a:xfrm>
            <a:off x="440055" y="4138295"/>
            <a:ext cx="897890" cy="521970"/>
          </a:xfrm>
          <a:prstGeom prst="rect">
            <a:avLst/>
          </a:prstGeom>
          <a:noFill/>
        </p:spPr>
        <p:txBody>
          <a:bodyPr wrap="none" rtlCol="0" anchor="t">
            <a:spAutoFit/>
          </a:bodyPr>
          <a:lstStyle/>
          <a:p>
            <a:pPr algn="ctr"/>
            <a:r>
              <a:rPr lang="zh-CN" altLang="en-US" sz="2800" b="1">
                <a:solidFill>
                  <a:schemeClr val="accent1"/>
                </a:solidFill>
                <a:effectLst>
                  <a:outerShdw blurRad="38100" dist="25400" dir="5400000" algn="ctr" rotWithShape="0">
                    <a:srgbClr val="6E747A">
                      <a:alpha val="43000"/>
                    </a:srgbClr>
                  </a:outerShdw>
                </a:effectLst>
                <a:sym typeface="+mn-ea"/>
              </a:rPr>
              <a:t>国家</a:t>
            </a:r>
          </a:p>
        </p:txBody>
      </p:sp>
      <p:sp>
        <p:nvSpPr>
          <p:cNvPr id="16" name="左中括号 15"/>
          <p:cNvSpPr/>
          <p:nvPr/>
        </p:nvSpPr>
        <p:spPr>
          <a:xfrm>
            <a:off x="1506220" y="2409190"/>
            <a:ext cx="232410" cy="43014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15879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9">
                                            <p:txEl>
                                              <p:pRg st="0" end="0"/>
                                            </p:txEl>
                                          </p:spTgt>
                                        </p:tgtEl>
                                        <p:attrNameLst>
                                          <p:attrName>style.visibility</p:attrName>
                                        </p:attrNameLst>
                                      </p:cBhvr>
                                      <p:to>
                                        <p:strVal val="visible"/>
                                      </p:to>
                                    </p:set>
                                    <p:anim calcmode="lin" valueType="num">
                                      <p:cBhvr additive="base">
                                        <p:cTn id="7"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9">
                                            <p:txEl>
                                              <p:pRg st="1" end="1"/>
                                            </p:txEl>
                                          </p:spTgt>
                                        </p:tgtEl>
                                        <p:attrNameLst>
                                          <p:attrName>style.visibility</p:attrName>
                                        </p:attrNameLst>
                                      </p:cBhvr>
                                      <p:to>
                                        <p:strVal val="visible"/>
                                      </p:to>
                                    </p:set>
                                    <p:anim calcmode="lin" valueType="num">
                                      <p:cBhvr additive="base">
                                        <p:cTn id="13"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9">
                                            <p:txEl>
                                              <p:pRg st="2" end="2"/>
                                            </p:txEl>
                                          </p:spTgt>
                                        </p:tgtEl>
                                        <p:attrNameLst>
                                          <p:attrName>style.visibility</p:attrName>
                                        </p:attrNameLst>
                                      </p:cBhvr>
                                      <p:to>
                                        <p:strVal val="visible"/>
                                      </p:to>
                                    </p:set>
                                    <p:anim calcmode="lin" valueType="num">
                                      <p:cBhvr additive="base">
                                        <p:cTn id="19" dur="500" fill="hold"/>
                                        <p:tgtEl>
                                          <p:spTgt spid="3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9">
                                            <p:txEl>
                                              <p:pRg st="3" end="3"/>
                                            </p:txEl>
                                          </p:spTgt>
                                        </p:tgtEl>
                                        <p:attrNameLst>
                                          <p:attrName>style.visibility</p:attrName>
                                        </p:attrNameLst>
                                      </p:cBhvr>
                                      <p:to>
                                        <p:strVal val="visible"/>
                                      </p:to>
                                    </p:set>
                                    <p:anim calcmode="lin" valueType="num">
                                      <p:cBhvr additive="base">
                                        <p:cTn id="25" dur="500" fill="hold"/>
                                        <p:tgtEl>
                                          <p:spTgt spid="39">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9">
                                            <p:txEl>
                                              <p:pRg st="4" end="4"/>
                                            </p:txEl>
                                          </p:spTgt>
                                        </p:tgtEl>
                                        <p:attrNameLst>
                                          <p:attrName>style.visibility</p:attrName>
                                        </p:attrNameLst>
                                      </p:cBhvr>
                                      <p:to>
                                        <p:strVal val="visible"/>
                                      </p:to>
                                    </p:set>
                                    <p:anim calcmode="lin" valueType="num">
                                      <p:cBhvr additive="base">
                                        <p:cTn id="31"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a:spLocks noChangeArrowheads="1"/>
          </p:cNvSpPr>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环境类话题</a:t>
            </a:r>
          </a:p>
        </p:txBody>
      </p:sp>
      <p:sp>
        <p:nvSpPr>
          <p:cNvPr id="33" name="Freeform 14"/>
          <p:cNvSpPr/>
          <p:nvPr>
            <p:custDataLst>
              <p:tags r:id="rId1"/>
            </p:custDataLst>
          </p:nvPr>
        </p:nvSpPr>
        <p:spPr bwMode="auto">
          <a:xfrm>
            <a:off x="1696720" y="1290955"/>
            <a:ext cx="1639570" cy="878840"/>
          </a:xfrm>
          <a:custGeom>
            <a:avLst/>
            <a:gdLst>
              <a:gd name="T0" fmla="*/ 1228 w 1260"/>
              <a:gd name="T1" fmla="*/ 592 h 1260"/>
              <a:gd name="T2" fmla="*/ 1252 w 1260"/>
              <a:gd name="T3" fmla="*/ 514 h 1260"/>
              <a:gd name="T4" fmla="*/ 1260 w 1260"/>
              <a:gd name="T5" fmla="*/ 430 h 1260"/>
              <a:gd name="T6" fmla="*/ 1258 w 1260"/>
              <a:gd name="T7" fmla="*/ 386 h 1260"/>
              <a:gd name="T8" fmla="*/ 1240 w 1260"/>
              <a:gd name="T9" fmla="*/ 302 h 1260"/>
              <a:gd name="T10" fmla="*/ 1208 w 1260"/>
              <a:gd name="T11" fmla="*/ 226 h 1260"/>
              <a:gd name="T12" fmla="*/ 1162 w 1260"/>
              <a:gd name="T13" fmla="*/ 158 h 1260"/>
              <a:gd name="T14" fmla="*/ 1104 w 1260"/>
              <a:gd name="T15" fmla="*/ 98 h 1260"/>
              <a:gd name="T16" fmla="*/ 1034 w 1260"/>
              <a:gd name="T17" fmla="*/ 52 h 1260"/>
              <a:gd name="T18" fmla="*/ 958 w 1260"/>
              <a:gd name="T19" fmla="*/ 20 h 1260"/>
              <a:gd name="T20" fmla="*/ 874 w 1260"/>
              <a:gd name="T21" fmla="*/ 2 h 1260"/>
              <a:gd name="T22" fmla="*/ 830 w 1260"/>
              <a:gd name="T23" fmla="*/ 0 h 1260"/>
              <a:gd name="T24" fmla="*/ 756 w 1260"/>
              <a:gd name="T25" fmla="*/ 8 h 1260"/>
              <a:gd name="T26" fmla="*/ 684 w 1260"/>
              <a:gd name="T27" fmla="*/ 26 h 1260"/>
              <a:gd name="T28" fmla="*/ 576 w 1260"/>
              <a:gd name="T29" fmla="*/ 26 h 1260"/>
              <a:gd name="T30" fmla="*/ 504 w 1260"/>
              <a:gd name="T31" fmla="*/ 8 h 1260"/>
              <a:gd name="T32" fmla="*/ 430 w 1260"/>
              <a:gd name="T33" fmla="*/ 0 h 1260"/>
              <a:gd name="T34" fmla="*/ 386 w 1260"/>
              <a:gd name="T35" fmla="*/ 2 h 1260"/>
              <a:gd name="T36" fmla="*/ 302 w 1260"/>
              <a:gd name="T37" fmla="*/ 20 h 1260"/>
              <a:gd name="T38" fmla="*/ 226 w 1260"/>
              <a:gd name="T39" fmla="*/ 52 h 1260"/>
              <a:gd name="T40" fmla="*/ 156 w 1260"/>
              <a:gd name="T41" fmla="*/ 98 h 1260"/>
              <a:gd name="T42" fmla="*/ 98 w 1260"/>
              <a:gd name="T43" fmla="*/ 158 h 1260"/>
              <a:gd name="T44" fmla="*/ 52 w 1260"/>
              <a:gd name="T45" fmla="*/ 226 h 1260"/>
              <a:gd name="T46" fmla="*/ 20 w 1260"/>
              <a:gd name="T47" fmla="*/ 302 h 1260"/>
              <a:gd name="T48" fmla="*/ 2 w 1260"/>
              <a:gd name="T49" fmla="*/ 386 h 1260"/>
              <a:gd name="T50" fmla="*/ 0 w 1260"/>
              <a:gd name="T51" fmla="*/ 430 h 1260"/>
              <a:gd name="T52" fmla="*/ 8 w 1260"/>
              <a:gd name="T53" fmla="*/ 510 h 1260"/>
              <a:gd name="T54" fmla="*/ 28 w 1260"/>
              <a:gd name="T55" fmla="*/ 584 h 1260"/>
              <a:gd name="T56" fmla="*/ 28 w 1260"/>
              <a:gd name="T57" fmla="*/ 676 h 1260"/>
              <a:gd name="T58" fmla="*/ 8 w 1260"/>
              <a:gd name="T59" fmla="*/ 750 h 1260"/>
              <a:gd name="T60" fmla="*/ 0 w 1260"/>
              <a:gd name="T61" fmla="*/ 830 h 1260"/>
              <a:gd name="T62" fmla="*/ 2 w 1260"/>
              <a:gd name="T63" fmla="*/ 874 h 1260"/>
              <a:gd name="T64" fmla="*/ 20 w 1260"/>
              <a:gd name="T65" fmla="*/ 958 h 1260"/>
              <a:gd name="T66" fmla="*/ 52 w 1260"/>
              <a:gd name="T67" fmla="*/ 1036 h 1260"/>
              <a:gd name="T68" fmla="*/ 98 w 1260"/>
              <a:gd name="T69" fmla="*/ 1104 h 1260"/>
              <a:gd name="T70" fmla="*/ 156 w 1260"/>
              <a:gd name="T71" fmla="*/ 1162 h 1260"/>
              <a:gd name="T72" fmla="*/ 226 w 1260"/>
              <a:gd name="T73" fmla="*/ 1208 h 1260"/>
              <a:gd name="T74" fmla="*/ 302 w 1260"/>
              <a:gd name="T75" fmla="*/ 1240 h 1260"/>
              <a:gd name="T76" fmla="*/ 386 w 1260"/>
              <a:gd name="T77" fmla="*/ 1258 h 1260"/>
              <a:gd name="T78" fmla="*/ 430 w 1260"/>
              <a:gd name="T79" fmla="*/ 1260 h 1260"/>
              <a:gd name="T80" fmla="*/ 504 w 1260"/>
              <a:gd name="T81" fmla="*/ 1254 h 1260"/>
              <a:gd name="T82" fmla="*/ 576 w 1260"/>
              <a:gd name="T83" fmla="*/ 1234 h 1260"/>
              <a:gd name="T84" fmla="*/ 684 w 1260"/>
              <a:gd name="T85" fmla="*/ 1234 h 1260"/>
              <a:gd name="T86" fmla="*/ 754 w 1260"/>
              <a:gd name="T87" fmla="*/ 1254 h 1260"/>
              <a:gd name="T88" fmla="*/ 830 w 1260"/>
              <a:gd name="T89" fmla="*/ 1260 h 1260"/>
              <a:gd name="T90" fmla="*/ 874 w 1260"/>
              <a:gd name="T91" fmla="*/ 1258 h 1260"/>
              <a:gd name="T92" fmla="*/ 958 w 1260"/>
              <a:gd name="T93" fmla="*/ 1240 h 1260"/>
              <a:gd name="T94" fmla="*/ 1034 w 1260"/>
              <a:gd name="T95" fmla="*/ 1208 h 1260"/>
              <a:gd name="T96" fmla="*/ 1104 w 1260"/>
              <a:gd name="T97" fmla="*/ 1162 h 1260"/>
              <a:gd name="T98" fmla="*/ 1162 w 1260"/>
              <a:gd name="T99" fmla="*/ 1104 h 1260"/>
              <a:gd name="T100" fmla="*/ 1208 w 1260"/>
              <a:gd name="T101" fmla="*/ 1036 h 1260"/>
              <a:gd name="T102" fmla="*/ 1240 w 1260"/>
              <a:gd name="T103" fmla="*/ 958 h 1260"/>
              <a:gd name="T104" fmla="*/ 1258 w 1260"/>
              <a:gd name="T105" fmla="*/ 874 h 1260"/>
              <a:gd name="T106" fmla="*/ 1260 w 1260"/>
              <a:gd name="T107" fmla="*/ 830 h 1260"/>
              <a:gd name="T108" fmla="*/ 1252 w 1260"/>
              <a:gd name="T109" fmla="*/ 746 h 1260"/>
              <a:gd name="T110" fmla="*/ 1228 w 1260"/>
              <a:gd name="T111" fmla="*/ 668 h 1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60" h="1260">
                <a:moveTo>
                  <a:pt x="1228" y="592"/>
                </a:moveTo>
                <a:lnTo>
                  <a:pt x="1228" y="592"/>
                </a:lnTo>
                <a:lnTo>
                  <a:pt x="1242" y="554"/>
                </a:lnTo>
                <a:lnTo>
                  <a:pt x="1252" y="514"/>
                </a:lnTo>
                <a:lnTo>
                  <a:pt x="1258" y="472"/>
                </a:lnTo>
                <a:lnTo>
                  <a:pt x="1260" y="430"/>
                </a:lnTo>
                <a:lnTo>
                  <a:pt x="1260" y="430"/>
                </a:lnTo>
                <a:lnTo>
                  <a:pt x="1258" y="386"/>
                </a:lnTo>
                <a:lnTo>
                  <a:pt x="1250" y="344"/>
                </a:lnTo>
                <a:lnTo>
                  <a:pt x="1240" y="302"/>
                </a:lnTo>
                <a:lnTo>
                  <a:pt x="1226" y="264"/>
                </a:lnTo>
                <a:lnTo>
                  <a:pt x="1208" y="226"/>
                </a:lnTo>
                <a:lnTo>
                  <a:pt x="1186" y="190"/>
                </a:lnTo>
                <a:lnTo>
                  <a:pt x="1162" y="158"/>
                </a:lnTo>
                <a:lnTo>
                  <a:pt x="1134" y="126"/>
                </a:lnTo>
                <a:lnTo>
                  <a:pt x="1104" y="98"/>
                </a:lnTo>
                <a:lnTo>
                  <a:pt x="1070" y="74"/>
                </a:lnTo>
                <a:lnTo>
                  <a:pt x="1034" y="52"/>
                </a:lnTo>
                <a:lnTo>
                  <a:pt x="998" y="34"/>
                </a:lnTo>
                <a:lnTo>
                  <a:pt x="958" y="20"/>
                </a:lnTo>
                <a:lnTo>
                  <a:pt x="916" y="10"/>
                </a:lnTo>
                <a:lnTo>
                  <a:pt x="874" y="2"/>
                </a:lnTo>
                <a:lnTo>
                  <a:pt x="830" y="0"/>
                </a:lnTo>
                <a:lnTo>
                  <a:pt x="830" y="0"/>
                </a:lnTo>
                <a:lnTo>
                  <a:pt x="792" y="2"/>
                </a:lnTo>
                <a:lnTo>
                  <a:pt x="756" y="8"/>
                </a:lnTo>
                <a:lnTo>
                  <a:pt x="720" y="16"/>
                </a:lnTo>
                <a:lnTo>
                  <a:pt x="684" y="26"/>
                </a:lnTo>
                <a:lnTo>
                  <a:pt x="576" y="26"/>
                </a:lnTo>
                <a:lnTo>
                  <a:pt x="576" y="26"/>
                </a:lnTo>
                <a:lnTo>
                  <a:pt x="540" y="16"/>
                </a:lnTo>
                <a:lnTo>
                  <a:pt x="504" y="8"/>
                </a:lnTo>
                <a:lnTo>
                  <a:pt x="468" y="2"/>
                </a:lnTo>
                <a:lnTo>
                  <a:pt x="430" y="0"/>
                </a:lnTo>
                <a:lnTo>
                  <a:pt x="430" y="0"/>
                </a:lnTo>
                <a:lnTo>
                  <a:pt x="386" y="2"/>
                </a:lnTo>
                <a:lnTo>
                  <a:pt x="344" y="10"/>
                </a:lnTo>
                <a:lnTo>
                  <a:pt x="302" y="20"/>
                </a:lnTo>
                <a:lnTo>
                  <a:pt x="262" y="34"/>
                </a:lnTo>
                <a:lnTo>
                  <a:pt x="226" y="52"/>
                </a:lnTo>
                <a:lnTo>
                  <a:pt x="190" y="74"/>
                </a:lnTo>
                <a:lnTo>
                  <a:pt x="156" y="98"/>
                </a:lnTo>
                <a:lnTo>
                  <a:pt x="126" y="126"/>
                </a:lnTo>
                <a:lnTo>
                  <a:pt x="98" y="158"/>
                </a:lnTo>
                <a:lnTo>
                  <a:pt x="74" y="190"/>
                </a:lnTo>
                <a:lnTo>
                  <a:pt x="52" y="226"/>
                </a:lnTo>
                <a:lnTo>
                  <a:pt x="34" y="264"/>
                </a:lnTo>
                <a:lnTo>
                  <a:pt x="20" y="302"/>
                </a:lnTo>
                <a:lnTo>
                  <a:pt x="8" y="344"/>
                </a:lnTo>
                <a:lnTo>
                  <a:pt x="2" y="386"/>
                </a:lnTo>
                <a:lnTo>
                  <a:pt x="0" y="430"/>
                </a:lnTo>
                <a:lnTo>
                  <a:pt x="0" y="430"/>
                </a:lnTo>
                <a:lnTo>
                  <a:pt x="2" y="470"/>
                </a:lnTo>
                <a:lnTo>
                  <a:pt x="8" y="510"/>
                </a:lnTo>
                <a:lnTo>
                  <a:pt x="16" y="548"/>
                </a:lnTo>
                <a:lnTo>
                  <a:pt x="28" y="584"/>
                </a:lnTo>
                <a:lnTo>
                  <a:pt x="28" y="676"/>
                </a:lnTo>
                <a:lnTo>
                  <a:pt x="28" y="676"/>
                </a:lnTo>
                <a:lnTo>
                  <a:pt x="16" y="712"/>
                </a:lnTo>
                <a:lnTo>
                  <a:pt x="8" y="750"/>
                </a:lnTo>
                <a:lnTo>
                  <a:pt x="2" y="790"/>
                </a:lnTo>
                <a:lnTo>
                  <a:pt x="0" y="830"/>
                </a:lnTo>
                <a:lnTo>
                  <a:pt x="0" y="830"/>
                </a:lnTo>
                <a:lnTo>
                  <a:pt x="2" y="874"/>
                </a:lnTo>
                <a:lnTo>
                  <a:pt x="8" y="916"/>
                </a:lnTo>
                <a:lnTo>
                  <a:pt x="20" y="958"/>
                </a:lnTo>
                <a:lnTo>
                  <a:pt x="34" y="998"/>
                </a:lnTo>
                <a:lnTo>
                  <a:pt x="52" y="1036"/>
                </a:lnTo>
                <a:lnTo>
                  <a:pt x="74" y="1070"/>
                </a:lnTo>
                <a:lnTo>
                  <a:pt x="98" y="1104"/>
                </a:lnTo>
                <a:lnTo>
                  <a:pt x="126" y="1134"/>
                </a:lnTo>
                <a:lnTo>
                  <a:pt x="156" y="1162"/>
                </a:lnTo>
                <a:lnTo>
                  <a:pt x="190" y="1186"/>
                </a:lnTo>
                <a:lnTo>
                  <a:pt x="226" y="1208"/>
                </a:lnTo>
                <a:lnTo>
                  <a:pt x="262" y="1226"/>
                </a:lnTo>
                <a:lnTo>
                  <a:pt x="302" y="1240"/>
                </a:lnTo>
                <a:lnTo>
                  <a:pt x="344" y="1252"/>
                </a:lnTo>
                <a:lnTo>
                  <a:pt x="386" y="1258"/>
                </a:lnTo>
                <a:lnTo>
                  <a:pt x="430" y="1260"/>
                </a:lnTo>
                <a:lnTo>
                  <a:pt x="430" y="1260"/>
                </a:lnTo>
                <a:lnTo>
                  <a:pt x="468" y="1258"/>
                </a:lnTo>
                <a:lnTo>
                  <a:pt x="504" y="1254"/>
                </a:lnTo>
                <a:lnTo>
                  <a:pt x="540" y="1246"/>
                </a:lnTo>
                <a:lnTo>
                  <a:pt x="576" y="1234"/>
                </a:lnTo>
                <a:lnTo>
                  <a:pt x="684" y="1234"/>
                </a:lnTo>
                <a:lnTo>
                  <a:pt x="684" y="1234"/>
                </a:lnTo>
                <a:lnTo>
                  <a:pt x="718" y="1246"/>
                </a:lnTo>
                <a:lnTo>
                  <a:pt x="754" y="1254"/>
                </a:lnTo>
                <a:lnTo>
                  <a:pt x="792" y="1258"/>
                </a:lnTo>
                <a:lnTo>
                  <a:pt x="830" y="1260"/>
                </a:lnTo>
                <a:lnTo>
                  <a:pt x="830" y="1260"/>
                </a:lnTo>
                <a:lnTo>
                  <a:pt x="874" y="1258"/>
                </a:lnTo>
                <a:lnTo>
                  <a:pt x="916" y="1252"/>
                </a:lnTo>
                <a:lnTo>
                  <a:pt x="958" y="1240"/>
                </a:lnTo>
                <a:lnTo>
                  <a:pt x="998" y="1226"/>
                </a:lnTo>
                <a:lnTo>
                  <a:pt x="1034" y="1208"/>
                </a:lnTo>
                <a:lnTo>
                  <a:pt x="1070" y="1186"/>
                </a:lnTo>
                <a:lnTo>
                  <a:pt x="1104" y="1162"/>
                </a:lnTo>
                <a:lnTo>
                  <a:pt x="1134" y="1134"/>
                </a:lnTo>
                <a:lnTo>
                  <a:pt x="1162" y="1104"/>
                </a:lnTo>
                <a:lnTo>
                  <a:pt x="1186" y="1070"/>
                </a:lnTo>
                <a:lnTo>
                  <a:pt x="1208" y="1036"/>
                </a:lnTo>
                <a:lnTo>
                  <a:pt x="1226" y="998"/>
                </a:lnTo>
                <a:lnTo>
                  <a:pt x="1240" y="958"/>
                </a:lnTo>
                <a:lnTo>
                  <a:pt x="1250" y="916"/>
                </a:lnTo>
                <a:lnTo>
                  <a:pt x="1258" y="874"/>
                </a:lnTo>
                <a:lnTo>
                  <a:pt x="1260" y="830"/>
                </a:lnTo>
                <a:lnTo>
                  <a:pt x="1260" y="830"/>
                </a:lnTo>
                <a:lnTo>
                  <a:pt x="1258" y="788"/>
                </a:lnTo>
                <a:lnTo>
                  <a:pt x="1252" y="746"/>
                </a:lnTo>
                <a:lnTo>
                  <a:pt x="1242" y="706"/>
                </a:lnTo>
                <a:lnTo>
                  <a:pt x="1228" y="668"/>
                </a:lnTo>
                <a:lnTo>
                  <a:pt x="1228" y="592"/>
                </a:lnTo>
                <a:close/>
              </a:path>
            </a:pathLst>
          </a:custGeom>
          <a:solidFill>
            <a:schemeClr val="accent1">
              <a:lumMod val="40000"/>
              <a:lumOff val="60000"/>
            </a:schemeClr>
          </a:solidFill>
          <a:ln w="19050" cap="rnd" cmpd="sng">
            <a:solidFill>
              <a:srgbClr val="28ACC6"/>
            </a:solidFill>
            <a:prstDash val="sysDot"/>
            <a:round/>
            <a:headEnd type="none" w="med" len="med"/>
            <a:tailEnd type="none" w="med" len="med"/>
          </a:ln>
          <a:effectLst/>
        </p:spPr>
        <p:txBody>
          <a:bodyPr wrap="square" anchor="ctr">
            <a:normAutofit/>
          </a:bodyPr>
          <a:lstStyle/>
          <a:p>
            <a:pPr algn="ctr"/>
            <a:r>
              <a:rPr lang="zh-CN" altLang="en-US" sz="2800" b="1" dirty="0">
                <a:solidFill>
                  <a:srgbClr val="28ACC6">
                    <a:lumMod val="50000"/>
                  </a:srgbClr>
                </a:solidFill>
                <a:sym typeface="Arial" panose="020B0604020202020204" pitchFamily="34" charset="0"/>
              </a:rPr>
              <a:t>解决方法</a:t>
            </a:r>
          </a:p>
        </p:txBody>
      </p:sp>
      <p:sp>
        <p:nvSpPr>
          <p:cNvPr id="39" name="文本框 38"/>
          <p:cNvSpPr txBox="1"/>
          <p:nvPr/>
        </p:nvSpPr>
        <p:spPr>
          <a:xfrm>
            <a:off x="1696720" y="2451862"/>
            <a:ext cx="9751060" cy="3815083"/>
          </a:xfrm>
          <a:prstGeom prst="rect">
            <a:avLst/>
          </a:prstGeom>
          <a:noFill/>
        </p:spPr>
        <p:txBody>
          <a:bodyPr wrap="square" rtlCol="0">
            <a:spAutoFit/>
          </a:bodyPr>
          <a:lstStyle/>
          <a:p>
            <a:pPr marL="342900" indent="-342900" fontAlgn="auto">
              <a:lnSpc>
                <a:spcPct val="112000"/>
              </a:lnSpc>
              <a:spcBef>
                <a:spcPts val="0"/>
              </a:spcBef>
              <a:spcAft>
                <a:spcPts val="0"/>
              </a:spcAft>
              <a:buFont typeface="Arial" panose="020B0604020202020204" pitchFamily="34" charset="0"/>
              <a:buChar char="•"/>
            </a:pPr>
            <a:endParaRPr lang="zh-CN" altLang="en-US" sz="2400" dirty="0">
              <a:latin typeface="Times New Roman" panose="02020603050405020304" charset="0"/>
              <a:cs typeface="Times New Roman" panose="02020603050405020304" charset="0"/>
            </a:endParaRPr>
          </a:p>
          <a:p>
            <a:pPr marL="342900" indent="-342900">
              <a:lnSpc>
                <a:spcPct val="112000"/>
              </a:lnSpc>
              <a:buFont typeface="Arial" panose="020B0604020202020204" pitchFamily="34" charset="0"/>
              <a:buChar char="•"/>
            </a:pPr>
            <a:r>
              <a:rPr lang="zh-CN" altLang="en-US" sz="2400" dirty="0">
                <a:latin typeface="Times New Roman" panose="02020603050405020304" charset="0"/>
                <a:cs typeface="Times New Roman" panose="02020603050405020304" charset="0"/>
              </a:rPr>
              <a:t>国际合作</a:t>
            </a:r>
            <a:r>
              <a:rPr lang="en-US" altLang="zh-CN" sz="2400" dirty="0">
                <a:latin typeface="Times New Roman" panose="02020603050405020304" charset="0"/>
                <a:cs typeface="Times New Roman" panose="02020603050405020304" charset="0"/>
              </a:rPr>
              <a:t>global cooperation</a:t>
            </a:r>
            <a:r>
              <a:rPr lang="zh-CN" altLang="en-US" sz="2400" dirty="0">
                <a:latin typeface="Times New Roman" panose="02020603050405020304" charset="0"/>
                <a:cs typeface="Times New Roman" panose="02020603050405020304" charset="0"/>
              </a:rPr>
              <a:t>的原因：   </a:t>
            </a:r>
            <a:r>
              <a:rPr lang="en-US" altLang="zh-CN" sz="2400" dirty="0">
                <a:latin typeface="Times New Roman" panose="02020603050405020304" charset="0"/>
                <a:cs typeface="Times New Roman" panose="02020603050405020304" charset="0"/>
              </a:rPr>
              <a:t>1&gt;</a:t>
            </a:r>
            <a:r>
              <a:rPr lang="zh-CN" altLang="en-US" sz="2400" dirty="0">
                <a:latin typeface="Times New Roman" panose="02020603050405020304" charset="0"/>
                <a:cs typeface="Times New Roman" panose="02020603050405020304" charset="0"/>
              </a:rPr>
              <a:t>共享地球资源 </a:t>
            </a:r>
            <a:r>
              <a:rPr lang="en-US" altLang="zh-CN" sz="2400" dirty="0">
                <a:latin typeface="Times New Roman" panose="02020603050405020304" charset="0"/>
                <a:cs typeface="Times New Roman" panose="02020603050405020304" charset="0"/>
              </a:rPr>
              <a:t>share</a:t>
            </a:r>
            <a:r>
              <a:rPr lang="zh-CN" altLang="en-US" sz="2400" dirty="0">
                <a:latin typeface="Times New Roman" panose="02020603050405020304" charset="0"/>
                <a:cs typeface="Times New Roman" panose="02020603050405020304" charset="0"/>
              </a:rPr>
              <a:t> </a:t>
            </a:r>
            <a:r>
              <a:rPr lang="en-US" sz="2400" dirty="0">
                <a:latin typeface="Times New Roman" panose="02020603050405020304" charset="0"/>
                <a:cs typeface="Times New Roman" panose="02020603050405020304" charset="0"/>
              </a:rPr>
              <a:t>the earth supply</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2&gt;</a:t>
            </a:r>
            <a:r>
              <a:rPr lang="zh-CN" altLang="en-US" sz="2400" dirty="0">
                <a:latin typeface="Times New Roman" panose="02020603050405020304" charset="0"/>
                <a:cs typeface="Times New Roman" panose="02020603050405020304" charset="0"/>
              </a:rPr>
              <a:t>有些环境问题会从地区性的</a:t>
            </a:r>
            <a:r>
              <a:rPr lang="en-US" altLang="zh-CN" sz="2400" dirty="0">
                <a:latin typeface="Times New Roman" panose="02020603050405020304" charset="0"/>
                <a:cs typeface="Times New Roman" panose="02020603050405020304" charset="0"/>
              </a:rPr>
              <a:t>regional</a:t>
            </a:r>
            <a:r>
              <a:rPr lang="zh-CN" altLang="en-US" sz="2400" dirty="0">
                <a:latin typeface="Times New Roman" panose="02020603050405020304" charset="0"/>
                <a:cs typeface="Times New Roman" panose="02020603050405020304" charset="0"/>
              </a:rPr>
              <a:t>变成全球性的</a:t>
            </a:r>
            <a:r>
              <a:rPr lang="en-US" altLang="zh-CN" sz="2400" dirty="0">
                <a:latin typeface="Times New Roman" panose="02020603050405020304" charset="0"/>
                <a:cs typeface="Times New Roman" panose="02020603050405020304" charset="0"/>
              </a:rPr>
              <a:t>worldwide</a:t>
            </a:r>
            <a:r>
              <a:rPr lang="zh-CN" altLang="en-US" sz="2400" dirty="0">
                <a:latin typeface="Times New Roman" panose="02020603050405020304" charset="0"/>
                <a:cs typeface="Times New Roman" panose="02020603050405020304" charset="0"/>
              </a:rPr>
              <a:t>，单方面的努力是不够的 </a:t>
            </a:r>
            <a:r>
              <a:rPr lang="en-US" altLang="zh-CN" sz="2400" dirty="0">
                <a:latin typeface="Times New Roman" panose="02020603050405020304" charset="0"/>
                <a:cs typeface="Times New Roman" panose="02020603050405020304" charset="0"/>
              </a:rPr>
              <a:t>unilateral moves are not enough</a:t>
            </a:r>
            <a:endParaRPr lang="zh-CN" altLang="en-US" sz="2400" dirty="0">
              <a:latin typeface="Times New Roman" panose="02020603050405020304" charset="0"/>
              <a:cs typeface="Times New Roman" panose="02020603050405020304" charset="0"/>
            </a:endParaRPr>
          </a:p>
          <a:p>
            <a:pPr marL="342900" indent="-342900" fontAlgn="auto">
              <a:lnSpc>
                <a:spcPct val="112000"/>
              </a:lnSpc>
              <a:spcBef>
                <a:spcPts val="0"/>
              </a:spcBef>
              <a:spcAft>
                <a:spcPts val="0"/>
              </a:spcAft>
              <a:buFont typeface="Arial" panose="020B0604020202020204" pitchFamily="34" charset="0"/>
              <a:buChar char="•"/>
            </a:pPr>
            <a:endParaRPr lang="zh-CN" altLang="en-US" sz="2400" dirty="0">
              <a:latin typeface="Times New Roman" panose="02020603050405020304" charset="0"/>
              <a:cs typeface="Times New Roman" panose="02020603050405020304" charset="0"/>
            </a:endParaRPr>
          </a:p>
          <a:p>
            <a:pPr marL="342900" indent="-342900" fontAlgn="auto">
              <a:lnSpc>
                <a:spcPct val="112000"/>
              </a:lnSpc>
              <a:spcBef>
                <a:spcPts val="0"/>
              </a:spcBef>
              <a:spcAft>
                <a:spcPts val="0"/>
              </a:spcAft>
              <a:buFont typeface="Arial" panose="020B0604020202020204" pitchFamily="34" charset="0"/>
              <a:buChar char="•"/>
            </a:pPr>
            <a:endParaRPr lang="zh-CN" altLang="en-US" sz="2400" dirty="0">
              <a:latin typeface="Times New Roman" panose="02020603050405020304" charset="0"/>
              <a:cs typeface="Times New Roman" panose="02020603050405020304" charset="0"/>
            </a:endParaRPr>
          </a:p>
          <a:p>
            <a:pPr marL="342900" indent="-342900" fontAlgn="auto">
              <a:lnSpc>
                <a:spcPct val="112000"/>
              </a:lnSpc>
              <a:spcBef>
                <a:spcPts val="0"/>
              </a:spcBef>
              <a:spcAft>
                <a:spcPts val="0"/>
              </a:spcAft>
              <a:buFont typeface="Arial" panose="020B0604020202020204" pitchFamily="34" charset="0"/>
              <a:buChar char="•"/>
            </a:pPr>
            <a:r>
              <a:rPr lang="zh-CN" altLang="en-US" sz="2400" dirty="0">
                <a:latin typeface="Times New Roman" panose="02020603050405020304" charset="0"/>
                <a:cs typeface="Times New Roman" panose="02020603050405020304" charset="0"/>
              </a:rPr>
              <a:t>国际合作的措施：</a:t>
            </a:r>
            <a:r>
              <a:rPr lang="en-US" altLang="zh-CN" sz="2400" dirty="0">
                <a:latin typeface="Times New Roman" panose="02020603050405020304" charset="0"/>
                <a:cs typeface="Times New Roman" panose="02020603050405020304" charset="0"/>
              </a:rPr>
              <a:t>1&gt;</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reach the agreement</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2&gt;</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set international standards for environmental protection</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3&gt;</a:t>
            </a:r>
            <a:r>
              <a:rPr lang="zh-CN" altLang="en-US" sz="2400" dirty="0">
                <a:latin typeface="Times New Roman" panose="02020603050405020304" charset="0"/>
                <a:cs typeface="Times New Roman" panose="02020603050405020304" charset="0"/>
              </a:rPr>
              <a:t> </a:t>
            </a:r>
            <a:r>
              <a:rPr lang="en-US" altLang="zh-CN" sz="2400" dirty="0">
                <a:latin typeface="Times New Roman" panose="02020603050405020304" charset="0"/>
                <a:cs typeface="Times New Roman" panose="02020603050405020304" charset="0"/>
              </a:rPr>
              <a:t>cover the shortage of the technology and labor force</a:t>
            </a:r>
            <a:endParaRPr lang="zh-CN" altLang="en-US" sz="2400" dirty="0">
              <a:latin typeface="Times New Roman" panose="02020603050405020304" charset="0"/>
              <a:cs typeface="Times New Roman" panose="02020603050405020304" charset="0"/>
            </a:endParaRPr>
          </a:p>
        </p:txBody>
      </p:sp>
      <p:sp>
        <p:nvSpPr>
          <p:cNvPr id="15" name="文本框 14"/>
          <p:cNvSpPr txBox="1"/>
          <p:nvPr/>
        </p:nvSpPr>
        <p:spPr>
          <a:xfrm>
            <a:off x="440055" y="4138295"/>
            <a:ext cx="897890" cy="521970"/>
          </a:xfrm>
          <a:prstGeom prst="rect">
            <a:avLst/>
          </a:prstGeom>
          <a:noFill/>
        </p:spPr>
        <p:txBody>
          <a:bodyPr wrap="none" rtlCol="0" anchor="t">
            <a:spAutoFit/>
          </a:bodyPr>
          <a:lstStyle/>
          <a:p>
            <a:pPr algn="ctr"/>
            <a:r>
              <a:rPr lang="zh-CN" altLang="en-US" sz="2800" b="1">
                <a:solidFill>
                  <a:schemeClr val="accent1"/>
                </a:solidFill>
                <a:effectLst>
                  <a:outerShdw blurRad="38100" dist="25400" dir="5400000" algn="ctr" rotWithShape="0">
                    <a:srgbClr val="6E747A">
                      <a:alpha val="43000"/>
                    </a:srgbClr>
                  </a:outerShdw>
                </a:effectLst>
                <a:sym typeface="+mn-ea"/>
              </a:rPr>
              <a:t>国际</a:t>
            </a:r>
          </a:p>
        </p:txBody>
      </p:sp>
      <p:sp>
        <p:nvSpPr>
          <p:cNvPr id="16" name="左中括号 15"/>
          <p:cNvSpPr/>
          <p:nvPr/>
        </p:nvSpPr>
        <p:spPr>
          <a:xfrm>
            <a:off x="1506220" y="2409190"/>
            <a:ext cx="232410" cy="430149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 xmlns:p14="http://schemas.microsoft.com/office/powerpoint/2010/main" val="104526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500" fill="hold"/>
                                        <p:tgtEl>
                                          <p:spTgt spid="16"/>
                                        </p:tgtEl>
                                        <p:attrNameLst>
                                          <p:attrName>ppt_x</p:attrName>
                                        </p:attrNameLst>
                                      </p:cBhvr>
                                      <p:tavLst>
                                        <p:tav tm="0">
                                          <p:val>
                                            <p:strVal val="#ppt_x"/>
                                          </p:val>
                                        </p:tav>
                                        <p:tav tm="100000">
                                          <p:val>
                                            <p:strVal val="#ppt_x"/>
                                          </p:val>
                                        </p:tav>
                                      </p:tavLst>
                                    </p:anim>
                                    <p:anim calcmode="lin" valueType="num">
                                      <p:cBhvr additive="base">
                                        <p:cTn id="1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
                                            <p:txEl>
                                              <p:pRg st="1" end="1"/>
                                            </p:txEl>
                                          </p:spTgt>
                                        </p:tgtEl>
                                        <p:attrNameLst>
                                          <p:attrName>style.visibility</p:attrName>
                                        </p:attrNameLst>
                                      </p:cBhvr>
                                      <p:to>
                                        <p:strVal val="visible"/>
                                      </p:to>
                                    </p:set>
                                    <p:anim calcmode="lin" valueType="num">
                                      <p:cBhvr additive="base">
                                        <p:cTn id="17" dur="500" fill="hold"/>
                                        <p:tgtEl>
                                          <p:spTgt spid="3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9">
                                            <p:txEl>
                                              <p:pRg st="4" end="4"/>
                                            </p:txEl>
                                          </p:spTgt>
                                        </p:tgtEl>
                                        <p:attrNameLst>
                                          <p:attrName>style.visibility</p:attrName>
                                        </p:attrNameLst>
                                      </p:cBhvr>
                                      <p:to>
                                        <p:strVal val="visible"/>
                                      </p:to>
                                    </p:set>
                                    <p:anim calcmode="lin" valueType="num">
                                      <p:cBhvr additive="base">
                                        <p:cTn id="23" dur="500" fill="hold"/>
                                        <p:tgtEl>
                                          <p:spTgt spid="3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build="p"/>
      <p:bldP spid="15" grpId="0"/>
      <p:bldP spid="1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表格 4">
            <a:extLst>
              <a:ext uri="{FF2B5EF4-FFF2-40B4-BE49-F238E27FC236}">
                <a16:creationId xmlns="" xmlns:a16="http://schemas.microsoft.com/office/drawing/2014/main" id="{DDDAEEFF-2B00-4434-8ABB-EAB66A1976C7}"/>
              </a:ext>
            </a:extLst>
          </p:cNvPr>
          <p:cNvGraphicFramePr>
            <a:graphicFrameLocks noGrp="1"/>
          </p:cNvGraphicFramePr>
          <p:nvPr>
            <p:extLst>
              <p:ext uri="{D42A27DB-BD31-4B8C-83A1-F6EECF244321}">
                <p14:modId xmlns="" xmlns:p14="http://schemas.microsoft.com/office/powerpoint/2010/main" val="72261693"/>
              </p:ext>
            </p:extLst>
          </p:nvPr>
        </p:nvGraphicFramePr>
        <p:xfrm>
          <a:off x="635002" y="1167517"/>
          <a:ext cx="9001760" cy="406135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1741657">
                  <a:extLst>
                    <a:ext uri="{9D8B030D-6E8A-4147-A177-3AD203B41FA5}">
                      <a16:colId xmlns="" xmlns:a16="http://schemas.microsoft.com/office/drawing/2014/main" val="377540162"/>
                    </a:ext>
                  </a:extLst>
                </a:gridCol>
                <a:gridCol w="1741657">
                  <a:extLst>
                    <a:ext uri="{9D8B030D-6E8A-4147-A177-3AD203B41FA5}">
                      <a16:colId xmlns="" xmlns:a16="http://schemas.microsoft.com/office/drawing/2014/main" val="3656925858"/>
                    </a:ext>
                  </a:extLst>
                </a:gridCol>
                <a:gridCol w="5518446">
                  <a:extLst>
                    <a:ext uri="{9D8B030D-6E8A-4147-A177-3AD203B41FA5}">
                      <a16:colId xmlns="" xmlns:a16="http://schemas.microsoft.com/office/drawing/2014/main" val="668543090"/>
                    </a:ext>
                  </a:extLst>
                </a:gridCol>
              </a:tblGrid>
              <a:tr h="664819">
                <a:tc>
                  <a:txBody>
                    <a:bodyPr/>
                    <a:lstStyle/>
                    <a:p>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常见忽略信息</a:t>
                      </a:r>
                      <a:endPar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725593682"/>
                  </a:ext>
                </a:extLst>
              </a:tr>
              <a:tr h="664819">
                <a:tc rowSpan="3">
                  <a:txBody>
                    <a:bodyPr/>
                    <a:lstStyle/>
                    <a:p>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限定</a:t>
                      </a:r>
                      <a:endPar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目的</a:t>
                      </a:r>
                      <a:endPar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689733462"/>
                  </a:ext>
                </a:extLst>
              </a:tr>
              <a:tr h="664819">
                <a:tc vMerge="1">
                  <a:txBody>
                    <a:bodyPr/>
                    <a:lstStyle/>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2590377233"/>
                  </a:ext>
                </a:extLst>
              </a:tr>
              <a:tr h="664819">
                <a:tc vMerge="1">
                  <a:txBody>
                    <a:bodyPr/>
                    <a:lstStyle/>
                    <a:p>
                      <a:endParaRPr lang="en-US" altLang="zh-CN"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范围</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r>
                        <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rPr>
                        <a:t>对象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1452611851"/>
                  </a:ext>
                </a:extLst>
              </a:tr>
              <a:tr h="677274">
                <a:tc rowSpan="2">
                  <a:txBody>
                    <a:bodyPr/>
                    <a:lstStyle/>
                    <a:p>
                      <a:r>
                        <a:rPr lang="zh-CN" altLang="en-US" sz="2000" b="0" i="0" dirty="0">
                          <a:solidFill>
                            <a:schemeClr val="bg1"/>
                          </a:solidFill>
                          <a:latin typeface="微软雅黑" panose="020B0503020204020204" pitchFamily="34" charset="-122"/>
                          <a:ea typeface="微软雅黑" panose="020B0503020204020204" pitchFamily="34" charset="-122"/>
                        </a:rPr>
                        <a:t>特殊关系</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sz="2000" b="0" i="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charset="-116"/>
                        <a:buNone/>
                        <a:tabLst/>
                        <a:defRPr/>
                      </a:pPr>
                      <a:r>
                        <a:rPr lang="zh-CN" altLang="en-US" sz="2000" b="0" i="0" dirty="0">
                          <a:solidFill>
                            <a:schemeClr val="bg1"/>
                          </a:solidFill>
                          <a:latin typeface="微软雅黑" panose="020B0503020204020204" pitchFamily="34" charset="-122"/>
                          <a:ea typeface="微软雅黑" panose="020B0503020204020204" pitchFamily="34" charset="-122"/>
                        </a:rPr>
                        <a:t>条件</a:t>
                      </a:r>
                    </a:p>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3083347502"/>
                  </a:ext>
                </a:extLst>
              </a:tr>
              <a:tr h="677274">
                <a:tc vMerge="1">
                  <a:txBody>
                    <a:bodyPr/>
                    <a:lstStyle/>
                    <a:p>
                      <a:endParaRPr lang="zh-CN" altLang="en-US" sz="2000" b="0" i="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endParaRPr lang="zh-CN" altLang="en-US" sz="2000" b="0" i="0" dirty="0">
                        <a:solidFill>
                          <a:schemeClr val="bg1"/>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marL="0" marR="0" lvl="0" indent="0" algn="l" defTabSz="914400" eaLnBrk="1" fontAlgn="base" latinLnBrk="0" hangingPunct="1">
                        <a:lnSpc>
                          <a:spcPct val="100000"/>
                        </a:lnSpc>
                        <a:spcBef>
                          <a:spcPct val="0"/>
                        </a:spcBef>
                        <a:spcAft>
                          <a:spcPct val="0"/>
                        </a:spcAft>
                        <a:buClrTx/>
                        <a:buSzTx/>
                        <a:buFont typeface="Arial" panose="020B0604020202020204" charset="-116"/>
                        <a:buNone/>
                        <a:tabLst/>
                        <a:defRPr/>
                      </a:pPr>
                      <a:r>
                        <a:rPr lang="zh-CN" altLang="en-US" sz="2000" b="0" i="0" dirty="0">
                          <a:solidFill>
                            <a:schemeClr val="bg1"/>
                          </a:solidFill>
                          <a:latin typeface="微软雅黑" panose="020B0503020204020204" pitchFamily="34" charset="-122"/>
                          <a:ea typeface="微软雅黑" panose="020B0503020204020204" pitchFamily="34" charset="-122"/>
                        </a:rPr>
                        <a:t>因果</a:t>
                      </a:r>
                    </a:p>
                    <a:p>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 xmlns:a16="http://schemas.microsoft.com/office/drawing/2014/main" val="451832944"/>
                  </a:ext>
                </a:extLst>
              </a:tr>
            </a:tbl>
          </a:graphicData>
        </a:graphic>
      </p:graphicFrame>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a:xfrm>
            <a:off x="609600" y="299489"/>
            <a:ext cx="10972800" cy="1143000"/>
          </a:xfrm>
        </p:spPr>
        <p:txBody>
          <a:bodyPr>
            <a:normAutofit/>
          </a:bodyPr>
          <a:lstStyle/>
          <a:p>
            <a:pPr algn="l"/>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审题 </a:t>
            </a:r>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 </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题干信息</a:t>
            </a:r>
          </a:p>
        </p:txBody>
      </p:sp>
      <p:sp>
        <p:nvSpPr>
          <p:cNvPr id="17" name="文本框 16">
            <a:extLst>
              <a:ext uri="{FF2B5EF4-FFF2-40B4-BE49-F238E27FC236}">
                <a16:creationId xmlns="" xmlns:a16="http://schemas.microsoft.com/office/drawing/2014/main" id="{BAD1BE37-210C-4DC4-88FA-75262A99B1B6}"/>
              </a:ext>
            </a:extLst>
          </p:cNvPr>
          <p:cNvSpPr txBox="1"/>
          <p:nvPr/>
        </p:nvSpPr>
        <p:spPr>
          <a:xfrm>
            <a:off x="2402841" y="2679735"/>
            <a:ext cx="2824480" cy="400110"/>
          </a:xfrm>
          <a:prstGeom prst="rect">
            <a:avLst/>
          </a:prstGeom>
          <a:noFill/>
        </p:spPr>
        <p:txBody>
          <a:bodyPr wrap="square">
            <a:spAutoFit/>
          </a:bodyPr>
          <a:lstStyle/>
          <a:p>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绝对词</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8" name="文本框 17">
            <a:extLst>
              <a:ext uri="{FF2B5EF4-FFF2-40B4-BE49-F238E27FC236}">
                <a16:creationId xmlns="" xmlns:a16="http://schemas.microsoft.com/office/drawing/2014/main" id="{2CDEC893-7CF3-407A-893D-A6A403C32D60}"/>
              </a:ext>
            </a:extLst>
          </p:cNvPr>
          <p:cNvSpPr txBox="1"/>
          <p:nvPr/>
        </p:nvSpPr>
        <p:spPr>
          <a:xfrm>
            <a:off x="2402841" y="4659919"/>
            <a:ext cx="2824480"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因果</a:t>
            </a:r>
            <a:endParaRPr lang="zh-CN" altLang="en-US" sz="2000" b="0" i="0" dirty="0">
              <a:solidFill>
                <a:schemeClr val="bg1"/>
              </a:solidFill>
              <a:latin typeface="微软雅黑" panose="020B0503020204020204" pitchFamily="34" charset="-122"/>
              <a:ea typeface="微软雅黑" panose="020B0503020204020204" pitchFamily="34" charset="-122"/>
            </a:endParaRPr>
          </a:p>
        </p:txBody>
      </p:sp>
      <p:sp>
        <p:nvSpPr>
          <p:cNvPr id="19" name="文本框 18">
            <a:extLst>
              <a:ext uri="{FF2B5EF4-FFF2-40B4-BE49-F238E27FC236}">
                <a16:creationId xmlns="" xmlns:a16="http://schemas.microsoft.com/office/drawing/2014/main" id="{1DE68161-441F-4D5B-8A74-9AA54E07CF5B}"/>
              </a:ext>
            </a:extLst>
          </p:cNvPr>
          <p:cNvSpPr txBox="1"/>
          <p:nvPr/>
        </p:nvSpPr>
        <p:spPr>
          <a:xfrm>
            <a:off x="2402841" y="5359346"/>
            <a:ext cx="2824480"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比较</a:t>
            </a:r>
            <a:endParaRPr lang="zh-CN" altLang="en-US" sz="2000" b="0" i="0" dirty="0">
              <a:solidFill>
                <a:schemeClr val="bg1"/>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 xmlns:a16="http://schemas.microsoft.com/office/drawing/2014/main" id="{7E0A9531-EE9F-4361-A7DA-27347B563AEE}"/>
              </a:ext>
            </a:extLst>
          </p:cNvPr>
          <p:cNvSpPr txBox="1"/>
          <p:nvPr/>
        </p:nvSpPr>
        <p:spPr>
          <a:xfrm>
            <a:off x="2402841" y="6058773"/>
            <a:ext cx="2824480" cy="400110"/>
          </a:xfrm>
          <a:prstGeom prst="rect">
            <a:avLst/>
          </a:prstGeom>
          <a:noFill/>
        </p:spPr>
        <p:txBody>
          <a:bodyPr wrap="square">
            <a:spAutoFit/>
          </a:bodyPr>
          <a:lstStyle/>
          <a:p>
            <a:r>
              <a:rPr lang="zh-CN" altLang="en-US" sz="2000" dirty="0">
                <a:solidFill>
                  <a:schemeClr val="bg1"/>
                </a:solidFill>
                <a:latin typeface="微软雅黑" panose="020B0503020204020204" pitchFamily="34" charset="-122"/>
                <a:ea typeface="微软雅黑" panose="020B0503020204020204" pitchFamily="34" charset="-122"/>
              </a:rPr>
              <a:t>并列</a:t>
            </a:r>
            <a:endParaRPr lang="zh-CN" altLang="en-US" sz="2000" b="0" i="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 xmlns:a16="http://schemas.microsoft.com/office/drawing/2014/main" id="{C820BB75-6349-4D5D-B7C6-F74108BBCB7E}"/>
              </a:ext>
            </a:extLst>
          </p:cNvPr>
          <p:cNvSpPr txBox="1"/>
          <p:nvPr/>
        </p:nvSpPr>
        <p:spPr>
          <a:xfrm>
            <a:off x="4114802" y="2056563"/>
            <a:ext cx="3952238" cy="400110"/>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In order to/so as to/for…</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文本框 15">
            <a:extLst>
              <a:ext uri="{FF2B5EF4-FFF2-40B4-BE49-F238E27FC236}">
                <a16:creationId xmlns="" xmlns:a16="http://schemas.microsoft.com/office/drawing/2014/main" id="{02F927FE-967A-44D9-8BB2-2334F392553A}"/>
              </a:ext>
            </a:extLst>
          </p:cNvPr>
          <p:cNvSpPr txBox="1"/>
          <p:nvPr/>
        </p:nvSpPr>
        <p:spPr>
          <a:xfrm>
            <a:off x="4114801" y="2566469"/>
            <a:ext cx="5280658" cy="707886"/>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1.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绝对程度（最高级）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2.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绝对范围（全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唯一） </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3. </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绝对频率（总是</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几乎不）</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 xmlns:a16="http://schemas.microsoft.com/office/drawing/2014/main" id="{799311C6-9AC8-4656-A4EF-00845094F99C}"/>
              </a:ext>
            </a:extLst>
          </p:cNvPr>
          <p:cNvSpPr txBox="1"/>
          <p:nvPr/>
        </p:nvSpPr>
        <p:spPr>
          <a:xfrm>
            <a:off x="4124961" y="4648800"/>
            <a:ext cx="3952238" cy="400110"/>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because/so…that…</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27" name="文本框 26">
            <a:extLst>
              <a:ext uri="{FF2B5EF4-FFF2-40B4-BE49-F238E27FC236}">
                <a16:creationId xmlns="" xmlns:a16="http://schemas.microsoft.com/office/drawing/2014/main" id="{4F7776F5-48FA-47FF-831F-F3EE2D7564B8}"/>
              </a:ext>
            </a:extLst>
          </p:cNvPr>
          <p:cNvSpPr txBox="1"/>
          <p:nvPr/>
        </p:nvSpPr>
        <p:spPr>
          <a:xfrm>
            <a:off x="2311402" y="3980613"/>
            <a:ext cx="2824480" cy="400110"/>
          </a:xfrm>
          <a:prstGeom prst="rect">
            <a:avLst/>
          </a:prstGeom>
          <a:noFill/>
        </p:spPr>
        <p:txBody>
          <a:bodyPr wrap="square">
            <a:spAutoFit/>
          </a:bodyPr>
          <a:lstStyle/>
          <a:p>
            <a:r>
              <a:rPr lang="zh-CN" altLang="en-US" sz="2000" dirty="0">
                <a:solidFill>
                  <a:schemeClr val="bg1">
                    <a:lumMod val="95000"/>
                  </a:schemeClr>
                </a:solidFill>
                <a:latin typeface="微软雅黑" panose="020B0503020204020204" pitchFamily="34" charset="-122"/>
                <a:ea typeface="微软雅黑" panose="020B0503020204020204" pitchFamily="34" charset="-122"/>
              </a:rPr>
              <a:t>比较 </a:t>
            </a:r>
            <a:r>
              <a:rPr lang="en-US" altLang="zh-CN" sz="2000" dirty="0">
                <a:solidFill>
                  <a:schemeClr val="bg1">
                    <a:lumMod val="95000"/>
                  </a:schemeClr>
                </a:solidFill>
                <a:latin typeface="微软雅黑" panose="020B0503020204020204" pitchFamily="34" charset="-122"/>
                <a:ea typeface="微软雅黑" panose="020B0503020204020204" pitchFamily="34" charset="-122"/>
              </a:rPr>
              <a:t>vs. </a:t>
            </a:r>
            <a:r>
              <a:rPr lang="zh-CN" altLang="en-US" sz="2000" dirty="0">
                <a:solidFill>
                  <a:schemeClr val="bg1">
                    <a:lumMod val="95000"/>
                  </a:schemeClr>
                </a:solidFill>
                <a:latin typeface="微软雅黑" panose="020B0503020204020204" pitchFamily="34" charset="-122"/>
                <a:ea typeface="微软雅黑" panose="020B0503020204020204" pitchFamily="34" charset="-122"/>
              </a:rPr>
              <a:t>代替</a:t>
            </a:r>
            <a:endParaRPr lang="zh-CN" altLang="en-US" sz="2000" b="0" i="0" dirty="0">
              <a:solidFill>
                <a:schemeClr val="bg1">
                  <a:lumMod val="95000"/>
                </a:schemeClr>
              </a:solidFill>
              <a:latin typeface="微软雅黑" panose="020B0503020204020204" pitchFamily="34" charset="-122"/>
              <a:ea typeface="微软雅黑" panose="020B0503020204020204" pitchFamily="34" charset="-122"/>
            </a:endParaRPr>
          </a:p>
        </p:txBody>
      </p:sp>
      <p:sp>
        <p:nvSpPr>
          <p:cNvPr id="29" name="文本框 28">
            <a:extLst>
              <a:ext uri="{FF2B5EF4-FFF2-40B4-BE49-F238E27FC236}">
                <a16:creationId xmlns="" xmlns:a16="http://schemas.microsoft.com/office/drawing/2014/main" id="{86FCF578-6FE2-43D6-B501-94BA9FB8ED80}"/>
              </a:ext>
            </a:extLst>
          </p:cNvPr>
          <p:cNvSpPr txBox="1"/>
          <p:nvPr/>
        </p:nvSpPr>
        <p:spPr>
          <a:xfrm>
            <a:off x="4188464" y="3977622"/>
            <a:ext cx="3952238" cy="400110"/>
          </a:xfrm>
          <a:prstGeom prst="rect">
            <a:avLst/>
          </a:prstGeom>
          <a:noFill/>
        </p:spPr>
        <p:txBody>
          <a:bodyPr wrap="square">
            <a:spAutoFit/>
          </a:bodyPr>
          <a:lstStyle/>
          <a:p>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instead of/rather than</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rPr>
              <a:t> </a:t>
            </a:r>
            <a:endParaRPr lang="zh-CN" altLang="en-US" sz="2000" b="0" i="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2883858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10" grpId="0"/>
      <p:bldP spid="13" grpId="0"/>
      <p:bldP spid="16" grpId="0"/>
      <p:bldP spid="20" grpId="0"/>
      <p:bldP spid="27" grpId="0"/>
      <p:bldP spid="2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a:extLst>
              <a:ext uri="{FF2B5EF4-FFF2-40B4-BE49-F238E27FC236}">
                <a16:creationId xmlns="" xmlns:a16="http://schemas.microsoft.com/office/drawing/2014/main" id="{023034E9-9291-4B5D-8849-0AB410E62ACE}"/>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9786794" y="5583372"/>
            <a:ext cx="1346687" cy="1248928"/>
          </a:xfrm>
          <a:prstGeom prst="rect">
            <a:avLst/>
          </a:prstGeom>
        </p:spPr>
      </p:pic>
      <p:pic>
        <p:nvPicPr>
          <p:cNvPr id="10" name="图片 9">
            <a:extLst>
              <a:ext uri="{FF2B5EF4-FFF2-40B4-BE49-F238E27FC236}">
                <a16:creationId xmlns="" xmlns:a16="http://schemas.microsoft.com/office/drawing/2014/main" id="{E187CEEF-A4A5-459D-B967-C59FE901CF0F}"/>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4024453" y="5489646"/>
            <a:ext cx="1715623" cy="1354313"/>
          </a:xfrm>
          <a:prstGeom prst="rect">
            <a:avLst/>
          </a:prstGeom>
        </p:spPr>
      </p:pic>
      <p:sp>
        <p:nvSpPr>
          <p:cNvPr id="14" name="对话气泡: 椭圆形 13">
            <a:extLst>
              <a:ext uri="{FF2B5EF4-FFF2-40B4-BE49-F238E27FC236}">
                <a16:creationId xmlns="" xmlns:a16="http://schemas.microsoft.com/office/drawing/2014/main" id="{36C864E5-790F-43FF-88BF-97938443D685}"/>
              </a:ext>
            </a:extLst>
          </p:cNvPr>
          <p:cNvSpPr/>
          <p:nvPr/>
        </p:nvSpPr>
        <p:spPr>
          <a:xfrm rot="21299511">
            <a:off x="5500310" y="3870251"/>
            <a:ext cx="4332609" cy="2440150"/>
          </a:xfrm>
          <a:prstGeom prst="wedgeEllipseCallout">
            <a:avLst>
              <a:gd name="adj1" fmla="val 46412"/>
              <a:gd name="adj2" fmla="val 34511"/>
            </a:avLst>
          </a:prstGeom>
          <a:noFill/>
          <a:ln w="28575">
            <a:solidFill>
              <a:schemeClr val="bg2">
                <a:lumMod val="75000"/>
              </a:schemeClr>
            </a:solidFill>
            <a:prstDash val="dash"/>
          </a:ln>
          <a:scene3d>
            <a:camera prst="perspectiveHeroicExtremeLef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1" y="1711839"/>
            <a:ext cx="10957780" cy="4247557"/>
          </a:xfrm>
        </p:spPr>
        <p:txBody>
          <a:bodyPr>
            <a:normAutofit/>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限定词 </a:t>
            </a:r>
            <a:r>
              <a:rPr kumimoji="1" lang="en-US" altLang="zh-CN" dirty="0">
                <a:latin typeface="Calibri" panose="020F0502020204030204" pitchFamily="34" charset="0"/>
                <a:ea typeface="Microsoft YaHei" charset="-122"/>
                <a:cs typeface="Calibri" panose="020F0502020204030204" pitchFamily="34" charset="0"/>
              </a:rPr>
              <a:t>– </a:t>
            </a:r>
            <a:r>
              <a:rPr kumimoji="1" lang="zh-CN" altLang="en-US" dirty="0">
                <a:latin typeface="Calibri" panose="020F0502020204030204" pitchFamily="34" charset="0"/>
                <a:ea typeface="Microsoft YaHei" charset="-122"/>
                <a:cs typeface="Calibri" panose="020F0502020204030204" pitchFamily="34" charset="0"/>
              </a:rPr>
              <a:t>绝对词</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30000"/>
              </a:lnSpc>
              <a:spcBef>
                <a:spcPts val="2400"/>
              </a:spcBef>
              <a:buClr>
                <a:srgbClr val="C00000"/>
              </a:buClr>
              <a:buNone/>
              <a:defRPr/>
            </a:pPr>
            <a:r>
              <a:rPr lang="en-US" altLang="zh-CN" sz="2400" b="1" i="1" dirty="0">
                <a:latin typeface="Calibri" panose="020F0502020204030204" pitchFamily="34" charset="0"/>
                <a:cs typeface="Calibri" panose="020F0502020204030204" pitchFamily="34" charset="0"/>
              </a:rPr>
              <a:t>Most of world’s problems are caused by over-population. To what extent do you agree or disagree? </a:t>
            </a:r>
            <a:r>
              <a:rPr lang="en-US" altLang="zh-CN" sz="2400" b="1" dirty="0">
                <a:latin typeface="Calibri" panose="020F0502020204030204" pitchFamily="34" charset="0"/>
                <a:cs typeface="Calibri" panose="020F0502020204030204" pitchFamily="34" charset="0"/>
              </a:rPr>
              <a:t>(2019.05.11)</a:t>
            </a:r>
          </a:p>
          <a:p>
            <a:pPr marL="0" indent="0">
              <a:lnSpc>
                <a:spcPct val="130000"/>
              </a:lnSpc>
              <a:spcBef>
                <a:spcPts val="2400"/>
              </a:spcBef>
              <a:buClr>
                <a:srgbClr val="C00000"/>
              </a:buClr>
              <a:buNone/>
              <a:defRPr/>
            </a:pPr>
            <a:endParaRPr lang="en-US" altLang="zh-CN" b="1" dirty="0">
              <a:latin typeface="Calibri" panose="020F0502020204030204" pitchFamily="34" charset="0"/>
              <a:cs typeface="Calibri" panose="020F0502020204030204" pitchFamily="34" charset="0"/>
            </a:endParaRP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
        <p:nvSpPr>
          <p:cNvPr id="4" name="矩形 3">
            <a:extLst>
              <a:ext uri="{FF2B5EF4-FFF2-40B4-BE49-F238E27FC236}">
                <a16:creationId xmlns="" xmlns:a16="http://schemas.microsoft.com/office/drawing/2014/main" id="{385ABDDA-A6DB-499C-92AF-07B98B2A4527}"/>
              </a:ext>
            </a:extLst>
          </p:cNvPr>
          <p:cNvSpPr/>
          <p:nvPr/>
        </p:nvSpPr>
        <p:spPr>
          <a:xfrm>
            <a:off x="1775342" y="2693808"/>
            <a:ext cx="2190307" cy="457200"/>
          </a:xfrm>
          <a:prstGeom prst="rect">
            <a:avLst/>
          </a:prstGeom>
          <a:noFill/>
          <a:ln w="28575">
            <a:solidFill>
              <a:srgbClr val="0070C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a:extLst>
              <a:ext uri="{FF2B5EF4-FFF2-40B4-BE49-F238E27FC236}">
                <a16:creationId xmlns="" xmlns:a16="http://schemas.microsoft.com/office/drawing/2014/main" id="{D188C334-4056-4E68-8DAA-98429082CD7A}"/>
              </a:ext>
            </a:extLst>
          </p:cNvPr>
          <p:cNvSpPr/>
          <p:nvPr/>
        </p:nvSpPr>
        <p:spPr>
          <a:xfrm>
            <a:off x="617109" y="2680518"/>
            <a:ext cx="797020" cy="457200"/>
          </a:xfrm>
          <a:prstGeom prst="rect">
            <a:avLst/>
          </a:prstGeom>
          <a:noFill/>
          <a:ln w="28575">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对话气泡: 椭圆形 12">
            <a:extLst>
              <a:ext uri="{FF2B5EF4-FFF2-40B4-BE49-F238E27FC236}">
                <a16:creationId xmlns="" xmlns:a16="http://schemas.microsoft.com/office/drawing/2014/main" id="{F9D20451-F796-4781-90EF-13C7A32D7B46}"/>
              </a:ext>
            </a:extLst>
          </p:cNvPr>
          <p:cNvSpPr/>
          <p:nvPr/>
        </p:nvSpPr>
        <p:spPr>
          <a:xfrm rot="497589">
            <a:off x="406003" y="4075910"/>
            <a:ext cx="4427357" cy="2402323"/>
          </a:xfrm>
          <a:prstGeom prst="wedgeEllipseCallout">
            <a:avLst>
              <a:gd name="adj1" fmla="val 40605"/>
              <a:gd name="adj2" fmla="val 52003"/>
            </a:avLst>
          </a:prstGeom>
          <a:noFill/>
          <a:ln w="28575">
            <a:solidFill>
              <a:srgbClr val="EDA365"/>
            </a:solidFill>
            <a:prstDash val="dash"/>
          </a:ln>
          <a:scene3d>
            <a:camera prst="perspectiveContrastingRightFacing"/>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 xmlns:a16="http://schemas.microsoft.com/office/drawing/2014/main" id="{BF816ECD-42D7-4207-BF19-BAEF191885ED}"/>
              </a:ext>
            </a:extLst>
          </p:cNvPr>
          <p:cNvSpPr txBox="1"/>
          <p:nvPr/>
        </p:nvSpPr>
        <p:spPr>
          <a:xfrm>
            <a:off x="617109" y="3976581"/>
            <a:ext cx="3592650" cy="2493760"/>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t>
            </a:r>
            <a:r>
              <a:rPr lang="zh-CN" altLang="en-US" sz="2300" dirty="0">
                <a:latin typeface="Calibri" panose="020F0502020204030204" pitchFamily="34" charset="0"/>
                <a:ea typeface="微软雅黑" panose="020B0503020204020204" pitchFamily="34" charset="-122"/>
                <a:cs typeface="Calibri" panose="020F0502020204030204" pitchFamily="34" charset="0"/>
              </a:rPr>
              <a:t>同意</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问题</a:t>
            </a:r>
            <a:r>
              <a:rPr lang="en-US" altLang="zh-CN" sz="2300" dirty="0">
                <a:latin typeface="Calibri" panose="020F0502020204030204" pitchFamily="34" charset="0"/>
                <a:ea typeface="微软雅黑" panose="020B0503020204020204" pitchFamily="34" charset="-122"/>
                <a:cs typeface="Calibri" panose="020F0502020204030204" pitchFamily="34" charset="0"/>
              </a:rPr>
              <a:t>1</a:t>
            </a:r>
            <a:r>
              <a:rPr lang="zh-CN" altLang="en-US" sz="2300" dirty="0">
                <a:latin typeface="Calibri" panose="020F0502020204030204" pitchFamily="34" charset="0"/>
                <a:ea typeface="微软雅黑" panose="020B0503020204020204" pitchFamily="34" charset="-122"/>
                <a:cs typeface="Calibri" panose="020F0502020204030204" pitchFamily="34" charset="0"/>
              </a:rPr>
              <a:t>由人太多导致</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问题</a:t>
            </a:r>
            <a:r>
              <a:rPr lang="en-US" altLang="zh-CN" sz="2300" dirty="0">
                <a:latin typeface="Calibri" panose="020F0502020204030204" pitchFamily="34" charset="0"/>
                <a:ea typeface="微软雅黑" panose="020B0503020204020204" pitchFamily="34" charset="-122"/>
                <a:cs typeface="Calibri" panose="020F0502020204030204" pitchFamily="34" charset="0"/>
              </a:rPr>
              <a:t>2</a:t>
            </a:r>
            <a:r>
              <a:rPr lang="zh-CN" altLang="en-US" sz="2300" dirty="0">
                <a:latin typeface="Calibri" panose="020F0502020204030204" pitchFamily="34" charset="0"/>
                <a:ea typeface="微软雅黑" panose="020B0503020204020204" pitchFamily="34" charset="-122"/>
                <a:cs typeface="Calibri" panose="020F0502020204030204" pitchFamily="34" charset="0"/>
              </a:rPr>
              <a:t>由人太多导致</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Body3: </a:t>
            </a:r>
            <a:r>
              <a:rPr lang="zh-CN" altLang="en-US" sz="2300" dirty="0">
                <a:latin typeface="Calibri" panose="020F0502020204030204" pitchFamily="34" charset="0"/>
                <a:ea typeface="微软雅黑" panose="020B0503020204020204" pitchFamily="34" charset="-122"/>
                <a:cs typeface="Calibri" panose="020F0502020204030204" pitchFamily="34" charset="0"/>
              </a:rPr>
              <a:t>问题</a:t>
            </a:r>
            <a:r>
              <a:rPr lang="en-US" altLang="zh-CN" sz="2300" dirty="0">
                <a:latin typeface="Calibri" panose="020F0502020204030204" pitchFamily="34" charset="0"/>
                <a:ea typeface="微软雅黑" panose="020B0503020204020204" pitchFamily="34" charset="-122"/>
                <a:cs typeface="Calibri" panose="020F0502020204030204" pitchFamily="34" charset="0"/>
              </a:rPr>
              <a:t>3</a:t>
            </a:r>
            <a:r>
              <a:rPr lang="zh-CN" altLang="en-US" sz="2300" dirty="0">
                <a:latin typeface="Calibri" panose="020F0502020204030204" pitchFamily="34" charset="0"/>
                <a:ea typeface="微软雅黑" panose="020B0503020204020204" pitchFamily="34" charset="-122"/>
                <a:cs typeface="Calibri" panose="020F0502020204030204" pitchFamily="34" charset="0"/>
              </a:rPr>
              <a:t>由人太多导致</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t>
            </a:r>
            <a:r>
              <a:rPr lang="zh-CN" altLang="en-US" sz="2300" dirty="0">
                <a:latin typeface="Calibri" panose="020F0502020204030204" pitchFamily="34" charset="0"/>
                <a:ea typeface="微软雅黑" panose="020B0503020204020204" pitchFamily="34" charset="-122"/>
                <a:cs typeface="Calibri" panose="020F0502020204030204" pitchFamily="34" charset="0"/>
              </a:rPr>
              <a:t>同意</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
        <p:nvSpPr>
          <p:cNvPr id="7" name="文本框 6">
            <a:extLst>
              <a:ext uri="{FF2B5EF4-FFF2-40B4-BE49-F238E27FC236}">
                <a16:creationId xmlns="" xmlns:a16="http://schemas.microsoft.com/office/drawing/2014/main" id="{DD9713A5-385C-472D-A3E4-7A9176FF30C3}"/>
              </a:ext>
            </a:extLst>
          </p:cNvPr>
          <p:cNvSpPr txBox="1"/>
          <p:nvPr/>
        </p:nvSpPr>
        <p:spPr>
          <a:xfrm>
            <a:off x="5535460" y="3976581"/>
            <a:ext cx="5575565" cy="1992084"/>
          </a:xfrm>
          <a:prstGeom prst="rect">
            <a:avLst/>
          </a:prstGeom>
          <a:noFill/>
        </p:spPr>
        <p:txBody>
          <a:bodyPr wrap="none" rtlCol="0">
            <a:spAutoFit/>
          </a:bodyPr>
          <a:lstStyle/>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Intro: </a:t>
            </a:r>
            <a:r>
              <a:rPr lang="zh-CN" altLang="en-US" sz="2300" dirty="0">
                <a:latin typeface="Calibri" panose="020F0502020204030204" pitchFamily="34" charset="0"/>
                <a:ea typeface="微软雅黑" panose="020B0503020204020204" pitchFamily="34" charset="-122"/>
                <a:cs typeface="Calibri" panose="020F0502020204030204" pitchFamily="34" charset="0"/>
              </a:rPr>
              <a:t>倾向于反对</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Body1: </a:t>
            </a:r>
            <a:r>
              <a:rPr lang="zh-CN" altLang="en-US" sz="2300" dirty="0">
                <a:latin typeface="Calibri" panose="020F0502020204030204" pitchFamily="34" charset="0"/>
                <a:ea typeface="微软雅黑" panose="020B0503020204020204" pitchFamily="34" charset="-122"/>
                <a:cs typeface="Calibri" panose="020F0502020204030204" pitchFamily="34" charset="0"/>
              </a:rPr>
              <a:t>确实有很多问题由人多导致</a:t>
            </a:r>
            <a:endParaRPr lang="en-US" altLang="zh-CN" sz="2300" b="1" dirty="0">
              <a:solidFill>
                <a:srgbClr val="0070C0"/>
              </a:solidFill>
              <a:latin typeface="Calibri" panose="020F0502020204030204" pitchFamily="34" charset="0"/>
              <a:ea typeface="微软雅黑" panose="020B0503020204020204" pitchFamily="34" charset="-122"/>
              <a:cs typeface="Calibri" panose="020F0502020204030204" pitchFamily="34" charset="0"/>
            </a:endParaRP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Body2: </a:t>
            </a:r>
            <a:r>
              <a:rPr lang="zh-CN" altLang="en-US" sz="2300" dirty="0">
                <a:latin typeface="Calibri" panose="020F0502020204030204" pitchFamily="34" charset="0"/>
                <a:ea typeface="微软雅黑" panose="020B0503020204020204" pitchFamily="34" charset="-122"/>
                <a:cs typeface="Calibri" panose="020F0502020204030204" pitchFamily="34" charset="0"/>
              </a:rPr>
              <a:t>但还是有更多问题并非由人多导致</a:t>
            </a:r>
            <a:r>
              <a:rPr lang="en-US" altLang="zh-CN" sz="2300" dirty="0">
                <a:latin typeface="Calibri" panose="020F0502020204030204" pitchFamily="34" charset="0"/>
                <a:ea typeface="微软雅黑" panose="020B0503020204020204" pitchFamily="34" charset="-122"/>
                <a:cs typeface="Calibri" panose="020F0502020204030204" pitchFamily="34" charset="0"/>
              </a:rPr>
              <a:t> </a:t>
            </a:r>
          </a:p>
          <a:p>
            <a:pPr>
              <a:lnSpc>
                <a:spcPct val="120000"/>
              </a:lnSpc>
              <a:spcBef>
                <a:spcPts val="600"/>
              </a:spcBef>
            </a:pPr>
            <a:r>
              <a:rPr lang="en-US" altLang="zh-CN" sz="2300" dirty="0">
                <a:latin typeface="Calibri" panose="020F0502020204030204" pitchFamily="34" charset="0"/>
                <a:ea typeface="微软雅黑" panose="020B0503020204020204" pitchFamily="34" charset="-122"/>
                <a:cs typeface="Calibri" panose="020F0502020204030204" pitchFamily="34" charset="0"/>
              </a:rPr>
              <a:t>Con: </a:t>
            </a:r>
            <a:r>
              <a:rPr lang="zh-CN" altLang="en-US" sz="2300" dirty="0">
                <a:latin typeface="Calibri" panose="020F0502020204030204" pitchFamily="34" charset="0"/>
                <a:ea typeface="微软雅黑" panose="020B0503020204020204" pitchFamily="34" charset="-122"/>
                <a:cs typeface="Calibri" panose="020F0502020204030204" pitchFamily="34" charset="0"/>
              </a:rPr>
              <a:t>倾向于反对</a:t>
            </a:r>
            <a:endParaRPr lang="en-US" altLang="zh-CN" sz="2300" dirty="0">
              <a:latin typeface="Calibri" panose="020F0502020204030204" pitchFamily="34" charset="0"/>
              <a:ea typeface="微软雅黑" panose="020B0503020204020204" pitchFamily="34" charset="-122"/>
              <a:cs typeface="Calibri" panose="020F0502020204030204" pitchFamily="34" charset="0"/>
            </a:endParaRPr>
          </a:p>
        </p:txBody>
      </p:sp>
    </p:spTree>
    <p:extLst>
      <p:ext uri="{BB962C8B-B14F-4D97-AF65-F5344CB8AC3E}">
        <p14:creationId xmlns="" xmlns:p14="http://schemas.microsoft.com/office/powerpoint/2010/main" val="4174053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4" grpId="0" animBg="1"/>
      <p:bldP spid="6" grpId="0" animBg="1"/>
      <p:bldP spid="13" grpId="0" animBg="1"/>
      <p:bldP spid="9"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7434" y="725808"/>
            <a:ext cx="9212622" cy="612531"/>
          </a:xfrm>
          <a:noFill/>
          <a:ln>
            <a:noFill/>
          </a:ln>
        </p:spPr>
        <p:txBody>
          <a:bodyPr>
            <a:noAutofit/>
          </a:bodyPr>
          <a:lstStyle/>
          <a:p>
            <a:pPr>
              <a:defRPr/>
            </a:pPr>
            <a:r>
              <a:rPr kumimoji="1" lang="en-US" altLang="zh-CN" sz="4000" dirty="0">
                <a:latin typeface="Calibri" panose="020F0502020204030204" pitchFamily="34" charset="0"/>
                <a:cs typeface="Calibri" panose="020F0502020204030204" pitchFamily="34" charset="0"/>
              </a:rPr>
              <a:t>IELTS writing – </a:t>
            </a:r>
            <a:r>
              <a:rPr kumimoji="1" lang="en-US" altLang="zh-CN" sz="4000" dirty="0">
                <a:latin typeface="Calibri" panose="020F0502020204030204" pitchFamily="34" charset="0"/>
                <a:ea typeface="微软雅黑" panose="020B0503020204020204" pitchFamily="34" charset="-122"/>
                <a:cs typeface="Calibri" panose="020F0502020204030204" pitchFamily="34" charset="0"/>
              </a:rPr>
              <a:t>Task Response </a:t>
            </a:r>
            <a:r>
              <a:rPr kumimoji="1" lang="zh-CN" altLang="en-US" sz="4000" dirty="0">
                <a:latin typeface="Calibri" panose="020F0502020204030204" pitchFamily="34" charset="0"/>
                <a:ea typeface="微软雅黑" panose="020B0503020204020204" pitchFamily="34" charset="-122"/>
                <a:cs typeface="Calibri" panose="020F0502020204030204" pitchFamily="34" charset="0"/>
              </a:rPr>
              <a:t>看懂题</a:t>
            </a:r>
          </a:p>
        </p:txBody>
      </p:sp>
      <p:sp>
        <p:nvSpPr>
          <p:cNvPr id="5" name="内容占位符 2"/>
          <p:cNvSpPr txBox="1">
            <a:spLocks/>
          </p:cNvSpPr>
          <p:nvPr/>
        </p:nvSpPr>
        <p:spPr bwMode="auto">
          <a:xfrm>
            <a:off x="8112224" y="2018619"/>
            <a:ext cx="4319741" cy="85871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lvl1pPr marL="342900" indent="-342900" algn="l" rtl="0" eaLnBrk="0" fontAlgn="base" hangingPunct="0">
              <a:spcBef>
                <a:spcPct val="20000"/>
              </a:spcBef>
              <a:spcAft>
                <a:spcPct val="0"/>
              </a:spcAft>
              <a:buChar char="•"/>
              <a:defRPr sz="2800">
                <a:solidFill>
                  <a:srgbClr val="0000FF"/>
                </a:solidFill>
                <a:latin typeface="+mn-lt"/>
                <a:ea typeface="+mn-ea"/>
                <a:cs typeface="微软雅黑" charset="-122"/>
              </a:defRPr>
            </a:lvl1pPr>
            <a:lvl2pPr marL="742950" indent="-285750" algn="l" rtl="0" eaLnBrk="0" fontAlgn="base" hangingPunct="0">
              <a:spcBef>
                <a:spcPct val="20000"/>
              </a:spcBef>
              <a:spcAft>
                <a:spcPct val="0"/>
              </a:spcAft>
              <a:buChar char="–"/>
              <a:defRPr sz="2400">
                <a:solidFill>
                  <a:srgbClr val="0000FF"/>
                </a:solidFill>
                <a:latin typeface="+mn-lt"/>
                <a:ea typeface="仿宋" panose="02010609060101010101" pitchFamily="49" charset="-122"/>
                <a:cs typeface="仿宋" charset="-122"/>
              </a:defRPr>
            </a:lvl2pPr>
            <a:lvl3pPr marL="1143000" indent="-228600" algn="l" rtl="0" eaLnBrk="0" fontAlgn="base" hangingPunct="0">
              <a:spcBef>
                <a:spcPct val="20000"/>
              </a:spcBef>
              <a:spcAft>
                <a:spcPct val="0"/>
              </a:spcAft>
              <a:buChar char="•"/>
              <a:defRPr sz="2400">
                <a:solidFill>
                  <a:srgbClr val="000099"/>
                </a:solidFill>
                <a:latin typeface="楷体_GB2312" pitchFamily="1" charset="-122"/>
                <a:ea typeface="楷体_GB2312" pitchFamily="1" charset="-122"/>
                <a:cs typeface="仿宋" charset="-122"/>
              </a:defRPr>
            </a:lvl3pPr>
            <a:lvl4pPr marL="16002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4pPr>
            <a:lvl5pPr marL="2057400" indent="-228600" algn="l" rtl="0" eaLnBrk="0" fontAlgn="base" hangingPunct="0">
              <a:spcBef>
                <a:spcPct val="20000"/>
              </a:spcBef>
              <a:spcAft>
                <a:spcPct val="0"/>
              </a:spcAft>
              <a:buChar char="»"/>
              <a:defRPr sz="2000">
                <a:solidFill>
                  <a:srgbClr val="000099"/>
                </a:solidFill>
                <a:latin typeface="楷体_GB2312" pitchFamily="1" charset="-122"/>
                <a:ea typeface="楷体_GB2312" pitchFamily="1" charset="-122"/>
                <a:cs typeface="仿宋" charset="-122"/>
              </a:defRPr>
            </a:lvl5pPr>
            <a:lvl6pPr marL="25146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6pPr>
            <a:lvl7pPr marL="29718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7pPr>
            <a:lvl8pPr marL="34290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8pPr>
            <a:lvl9pPr marL="3886200" indent="-228600" algn="l" rtl="0" fontAlgn="base">
              <a:spcBef>
                <a:spcPct val="20000"/>
              </a:spcBef>
              <a:spcAft>
                <a:spcPct val="0"/>
              </a:spcAft>
              <a:buChar char="»"/>
              <a:defRPr sz="2000">
                <a:solidFill>
                  <a:srgbClr val="000099"/>
                </a:solidFill>
                <a:latin typeface="楷体_GB2312" pitchFamily="1" charset="-122"/>
                <a:ea typeface="楷体_GB2312" pitchFamily="1" charset="-122"/>
              </a:defRPr>
            </a:lvl9pPr>
          </a:lstStyle>
          <a:p>
            <a:pPr marL="0" indent="0">
              <a:buNone/>
              <a:defRPr/>
            </a:pPr>
            <a:endParaRPr kumimoji="1" lang="en-US" altLang="zh-CN" sz="3733" dirty="0">
              <a:solidFill>
                <a:schemeClr val="tx1"/>
              </a:solidFill>
              <a:latin typeface="Microsoft YaHei" charset="-122"/>
              <a:ea typeface="Microsoft YaHei" charset="-122"/>
              <a:cs typeface="Microsoft YaHei" charset="-122"/>
            </a:endParaRPr>
          </a:p>
        </p:txBody>
      </p:sp>
      <p:sp>
        <p:nvSpPr>
          <p:cNvPr id="3" name="内容占位符 2"/>
          <p:cNvSpPr>
            <a:spLocks noGrp="1"/>
          </p:cNvSpPr>
          <p:nvPr>
            <p:ph idx="1"/>
          </p:nvPr>
        </p:nvSpPr>
        <p:spPr>
          <a:xfrm>
            <a:off x="617111" y="1711839"/>
            <a:ext cx="10957780" cy="4247557"/>
          </a:xfrm>
        </p:spPr>
        <p:txBody>
          <a:bodyPr>
            <a:normAutofit lnSpcReduction="10000"/>
          </a:bodyPr>
          <a:lstStyle/>
          <a:p>
            <a:pPr>
              <a:lnSpc>
                <a:spcPct val="130000"/>
              </a:lnSpc>
              <a:buClr>
                <a:srgbClr val="C00000"/>
              </a:buClr>
              <a:buFont typeface="微软雅黑" panose="020B0503020204020204" pitchFamily="34" charset="-122"/>
              <a:buChar char="￮"/>
              <a:defRPr/>
            </a:pPr>
            <a:r>
              <a:rPr kumimoji="1" lang="zh-CN" altLang="en-US" dirty="0">
                <a:latin typeface="Calibri" panose="020F0502020204030204" pitchFamily="34" charset="0"/>
                <a:ea typeface="Microsoft YaHei" charset="-122"/>
                <a:cs typeface="Calibri" panose="020F0502020204030204" pitchFamily="34" charset="0"/>
              </a:rPr>
              <a:t>限定词 </a:t>
            </a:r>
            <a:r>
              <a:rPr kumimoji="1" lang="en-US" altLang="zh-CN" dirty="0">
                <a:latin typeface="Calibri" panose="020F0502020204030204" pitchFamily="34" charset="0"/>
                <a:ea typeface="Microsoft YaHei" charset="-122"/>
                <a:cs typeface="Calibri" panose="020F0502020204030204" pitchFamily="34" charset="0"/>
              </a:rPr>
              <a:t>– </a:t>
            </a:r>
            <a:r>
              <a:rPr kumimoji="1" lang="zh-CN" altLang="en-US" dirty="0">
                <a:latin typeface="Calibri" panose="020F0502020204030204" pitchFamily="34" charset="0"/>
                <a:ea typeface="Microsoft YaHei" charset="-122"/>
                <a:cs typeface="Calibri" panose="020F0502020204030204" pitchFamily="34" charset="0"/>
              </a:rPr>
              <a:t>绝对词</a:t>
            </a:r>
            <a:endParaRPr kumimoji="1" lang="en-US" altLang="zh-CN" dirty="0">
              <a:latin typeface="Calibri" panose="020F0502020204030204" pitchFamily="34" charset="0"/>
              <a:ea typeface="Microsoft YaHei" charset="-122"/>
              <a:cs typeface="Calibri" panose="020F0502020204030204" pitchFamily="34" charset="0"/>
            </a:endParaRPr>
          </a:p>
          <a:p>
            <a:pPr marL="0" indent="0">
              <a:lnSpc>
                <a:spcPct val="11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most/best/at least</a:t>
            </a:r>
          </a:p>
          <a:p>
            <a:pPr marL="0" indent="0">
              <a:lnSpc>
                <a:spcPct val="11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always/never/hardly</a:t>
            </a:r>
          </a:p>
          <a:p>
            <a:pPr marL="0" indent="0">
              <a:lnSpc>
                <a:spcPct val="11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i</a:t>
            </a:r>
            <a:r>
              <a:rPr lang="en-US" altLang="zh-CN" sz="2400">
                <a:latin typeface="Calibri" panose="020F0502020204030204" pitchFamily="34" charset="0"/>
                <a:cs typeface="Calibri" panose="020F0502020204030204" pitchFamily="34" charset="0"/>
              </a:rPr>
              <a:t>mpossible</a:t>
            </a:r>
            <a:r>
              <a:rPr lang="en-US" altLang="zh-CN" sz="2400" dirty="0">
                <a:latin typeface="Calibri" panose="020F0502020204030204" pitchFamily="34" charset="0"/>
                <a:cs typeface="Calibri" panose="020F0502020204030204" pitchFamily="34" charset="0"/>
              </a:rPr>
              <a:t>/not … anymore/no longer/too … to …</a:t>
            </a:r>
          </a:p>
          <a:p>
            <a:pPr marL="0" indent="0">
              <a:lnSpc>
                <a:spcPct val="11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the only/no one/all/everyone</a:t>
            </a:r>
          </a:p>
          <a:p>
            <a:pPr marL="0" indent="0">
              <a:lnSpc>
                <a:spcPct val="110000"/>
              </a:lnSpc>
              <a:spcBef>
                <a:spcPts val="2400"/>
              </a:spcBef>
              <a:buClr>
                <a:srgbClr val="C00000"/>
              </a:buClr>
              <a:buNone/>
              <a:defRPr/>
            </a:pPr>
            <a:r>
              <a:rPr lang="en-US" altLang="zh-CN" sz="2400" dirty="0">
                <a:latin typeface="Calibri" panose="020F0502020204030204" pitchFamily="34" charset="0"/>
                <a:cs typeface="Calibri" panose="020F0502020204030204" pitchFamily="34" charset="0"/>
              </a:rPr>
              <a:t>must/be required/be necessary/should</a:t>
            </a:r>
          </a:p>
          <a:p>
            <a:pPr marL="0" indent="0">
              <a:lnSpc>
                <a:spcPct val="130000"/>
              </a:lnSpc>
              <a:spcBef>
                <a:spcPts val="2400"/>
              </a:spcBef>
              <a:buClr>
                <a:srgbClr val="C00000"/>
              </a:buClr>
              <a:buNone/>
              <a:defRPr/>
            </a:pPr>
            <a:endParaRPr lang="en-US" altLang="zh-CN" sz="2400" b="1" dirty="0">
              <a:latin typeface="Calibri" panose="020F0502020204030204" pitchFamily="34" charset="0"/>
              <a:cs typeface="Calibri" panose="020F0502020204030204" pitchFamily="34" charset="0"/>
            </a:endParaRPr>
          </a:p>
          <a:p>
            <a:pPr marL="0" indent="0">
              <a:lnSpc>
                <a:spcPct val="130000"/>
              </a:lnSpc>
              <a:spcBef>
                <a:spcPts val="2400"/>
              </a:spcBef>
              <a:buClr>
                <a:srgbClr val="C00000"/>
              </a:buClr>
              <a:buNone/>
              <a:defRPr/>
            </a:pPr>
            <a:endParaRPr lang="en-US" altLang="zh-CN" b="1" dirty="0">
              <a:latin typeface="Calibri" panose="020F0502020204030204" pitchFamily="34" charset="0"/>
              <a:cs typeface="Calibri" panose="020F0502020204030204" pitchFamily="34" charset="0"/>
            </a:endParaRPr>
          </a:p>
          <a:p>
            <a:pPr marL="0" indent="0">
              <a:lnSpc>
                <a:spcPct val="130000"/>
              </a:lnSpc>
              <a:buClr>
                <a:srgbClr val="C00000"/>
              </a:buClr>
              <a:buNone/>
              <a:defRPr/>
            </a:pPr>
            <a:endParaRPr kumimoji="1" lang="en-US" altLang="zh-CN" dirty="0">
              <a:latin typeface="Calibri" panose="020F0502020204030204" pitchFamily="34" charset="0"/>
              <a:ea typeface="Microsoft YaHei" charset="-122"/>
              <a:cs typeface="Calibri" panose="020F0502020204030204" pitchFamily="34" charset="0"/>
            </a:endParaRPr>
          </a:p>
        </p:txBody>
      </p:sp>
    </p:spTree>
    <p:extLst>
      <p:ext uri="{BB962C8B-B14F-4D97-AF65-F5344CB8AC3E}">
        <p14:creationId xmlns="" xmlns:p14="http://schemas.microsoft.com/office/powerpoint/2010/main" val="3773145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5DE948A-8259-47A4-9D18-18A9847F08FE}"/>
              </a:ext>
            </a:extLst>
          </p:cNvPr>
          <p:cNvSpPr>
            <a:spLocks noGrp="1"/>
          </p:cNvSpPr>
          <p:nvPr>
            <p:ph type="title"/>
          </p:nvPr>
        </p:nvSpPr>
        <p:spPr/>
        <p:txBody>
          <a:bodyPr>
            <a:normAutofit/>
          </a:bodyPr>
          <a:lstStyle/>
          <a:p>
            <a:pPr algn="l"/>
            <a:r>
              <a:rPr lang="en-US" altLang="zh-CN" sz="3600" dirty="0">
                <a:solidFill>
                  <a:schemeClr val="tx1">
                    <a:lumMod val="65000"/>
                    <a:lumOff val="35000"/>
                  </a:schemeClr>
                </a:solidFill>
                <a:latin typeface="微软雅黑" panose="020B0503020204020204" pitchFamily="34" charset="-122"/>
                <a:ea typeface="微软雅黑" panose="020B0503020204020204" pitchFamily="34" charset="-122"/>
              </a:rPr>
              <a:t>practice|</a:t>
            </a:r>
            <a:r>
              <a:rPr lang="zh-CN" altLang="en-US" sz="3600" dirty="0">
                <a:solidFill>
                  <a:schemeClr val="tx1">
                    <a:lumMod val="65000"/>
                    <a:lumOff val="35000"/>
                  </a:schemeClr>
                </a:solidFill>
                <a:latin typeface="微软雅黑" panose="020B0503020204020204" pitchFamily="34" charset="-122"/>
                <a:ea typeface="微软雅黑" panose="020B0503020204020204" pitchFamily="34" charset="-122"/>
              </a:rPr>
              <a:t> 绝对词</a:t>
            </a:r>
          </a:p>
        </p:txBody>
      </p:sp>
      <p:sp>
        <p:nvSpPr>
          <p:cNvPr id="11" name="文本框 10">
            <a:extLst>
              <a:ext uri="{FF2B5EF4-FFF2-40B4-BE49-F238E27FC236}">
                <a16:creationId xmlns="" xmlns:a16="http://schemas.microsoft.com/office/drawing/2014/main" id="{DFCA54A9-B3FE-49FD-8A26-4C261A1E9893}"/>
              </a:ext>
            </a:extLst>
          </p:cNvPr>
          <p:cNvSpPr txBox="1"/>
          <p:nvPr/>
        </p:nvSpPr>
        <p:spPr>
          <a:xfrm>
            <a:off x="609600" y="1417638"/>
            <a:ext cx="10972800" cy="6740307"/>
          </a:xfrm>
          <a:prstGeom prst="rect">
            <a:avLst/>
          </a:prstGeom>
          <a:noFill/>
        </p:spPr>
        <p:txBody>
          <a:bodyPr wrap="square" rtlCol="0">
            <a:spAutoFit/>
          </a:bodyPr>
          <a:lstStyle/>
          <a:p>
            <a:pPr algn="just">
              <a:lnSpc>
                <a:spcPct val="150000"/>
              </a:lnSpc>
            </a:pPr>
            <a:r>
              <a:rPr lang="en-US" altLang="zh-CN" sz="2400" dirty="0">
                <a:latin typeface="微软雅黑" panose="020B0503020204020204" pitchFamily="34" charset="-122"/>
                <a:ea typeface="微软雅黑" panose="020B0503020204020204" pitchFamily="34" charset="-122"/>
              </a:rPr>
              <a:t>The best way to reduce crimes by young people is to educate their parents with parental skills. To what extent you agree or disagree</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just">
              <a:lnSpc>
                <a:spcPct val="150000"/>
              </a:lnSpc>
            </a:pPr>
            <a:r>
              <a:rPr lang="en-US" altLang="zh-CN" sz="2400" dirty="0" smtClean="0">
                <a:latin typeface="微软雅黑" panose="020B0503020204020204" pitchFamily="34" charset="-122"/>
                <a:ea typeface="微软雅黑" panose="020B0503020204020204" pitchFamily="34" charset="-122"/>
              </a:rPr>
              <a:t>Introduction: partly disagree</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Body1:  -psychological problem of teenagers </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             -help teenagers build sound personality</a:t>
            </a:r>
          </a:p>
          <a:p>
            <a:pPr>
              <a:lnSpc>
                <a:spcPct val="150000"/>
              </a:lnSpc>
            </a:pPr>
            <a:r>
              <a:rPr lang="en-US" altLang="zh-CN" sz="2400" dirty="0" smtClean="0">
                <a:latin typeface="微软雅黑" panose="020B0503020204020204" pitchFamily="34" charset="-122"/>
                <a:ea typeface="微软雅黑" panose="020B0503020204020204" pitchFamily="34" charset="-122"/>
              </a:rPr>
              <a:t>Body2: -education- provide psychology/law-related lectures/ announcement to help teenagers have correct values </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            -social media – spread positive message </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            -build a safe and stable social society/cyber environment     </a:t>
            </a:r>
          </a:p>
          <a:p>
            <a:pPr algn="just">
              <a:lnSpc>
                <a:spcPct val="150000"/>
              </a:lnSpc>
            </a:pPr>
            <a:r>
              <a:rPr lang="en-US" altLang="zh-CN" sz="2400" dirty="0" smtClean="0">
                <a:latin typeface="微软雅黑" panose="020B0503020204020204" pitchFamily="34" charset="-122"/>
                <a:ea typeface="微软雅黑" panose="020B0503020204020204" pitchFamily="34" charset="-122"/>
              </a:rPr>
              <a:t>                                          </a:t>
            </a:r>
          </a:p>
          <a:p>
            <a:pPr algn="just">
              <a:lnSpc>
                <a:spcPct val="150000"/>
              </a:lnSpc>
            </a:pPr>
            <a:r>
              <a:rPr lang="en-US" altLang="zh-CN" sz="2400" b="1" i="1" dirty="0" smtClean="0">
                <a:latin typeface="微软雅黑" panose="020B0503020204020204" pitchFamily="34" charset="-122"/>
                <a:ea typeface="微软雅黑" panose="020B0503020204020204" pitchFamily="34" charset="-122"/>
              </a:rPr>
              <a:t>             </a:t>
            </a:r>
            <a:endParaRPr lang="en-US" altLang="zh-CN" sz="2400" b="1" i="1" dirty="0">
              <a:latin typeface="微软雅黑" panose="020B0503020204020204" pitchFamily="34" charset="-122"/>
              <a:ea typeface="微软雅黑" panose="020B0503020204020204" pitchFamily="34" charset="-122"/>
            </a:endParaRPr>
          </a:p>
          <a:p>
            <a:pPr algn="just">
              <a:lnSpc>
                <a:spcPct val="150000"/>
              </a:lnSpc>
            </a:pPr>
            <a:endParaRPr lang="en-US" altLang="zh-CN" sz="2400" b="1" i="1"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 xmlns:p14="http://schemas.microsoft.com/office/powerpoint/2010/main" val="82402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8495" y="1091837"/>
            <a:ext cx="2011680" cy="922020"/>
          </a:xfrm>
          <a:prstGeom prst="rect">
            <a:avLst/>
          </a:prstGeom>
        </p:spPr>
        <p:txBody>
          <a:bodyPr wrap="none">
            <a:spAutoFit/>
          </a:bodyPr>
          <a:lstStyle/>
          <a:p>
            <a:pPr>
              <a:lnSpc>
                <a:spcPct val="150000"/>
              </a:lnSpc>
            </a:pPr>
            <a:r>
              <a:rPr lang="zh-CN" altLang="en-US" sz="3600" b="1" dirty="0">
                <a:solidFill>
                  <a:srgbClr val="002060"/>
                </a:solidFill>
                <a:latin typeface="微软雅黑" panose="020B0503020204020204" charset="-122"/>
                <a:ea typeface="微软雅黑" panose="020B0503020204020204" charset="-122"/>
              </a:rPr>
              <a:t>高频表达</a:t>
            </a:r>
          </a:p>
        </p:txBody>
      </p:sp>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犯罪类话题</a:t>
            </a:r>
          </a:p>
        </p:txBody>
      </p:sp>
      <p:sp>
        <p:nvSpPr>
          <p:cNvPr id="38914" name="内容占位符 2"/>
          <p:cNvSpPr>
            <a:spLocks noGrp="1"/>
          </p:cNvSpPr>
          <p:nvPr>
            <p:ph idx="1"/>
          </p:nvPr>
        </p:nvSpPr>
        <p:spPr>
          <a:xfrm>
            <a:off x="1705928" y="2211070"/>
            <a:ext cx="8518525" cy="4525963"/>
          </a:xfrm>
        </p:spPr>
        <p:txBody>
          <a:bodyPr vert="horz" wrap="square" lIns="91440" tIns="45720" rIns="91440" bIns="45720" numCol="1" anchor="t" anchorCtr="0" compatLnSpc="1">
            <a:normAutofit/>
          </a:bodyPr>
          <a:lstStyle/>
          <a:p>
            <a:pPr marL="0" indent="0" algn="l">
              <a:buNone/>
            </a:pPr>
            <a:r>
              <a:rPr lang="zh-CN" altLang="en-US" sz="2400" b="1">
                <a:latin typeface="Times New Roman" panose="02020603050405020304" charset="0"/>
              </a:rPr>
              <a:t>犯罪</a:t>
            </a:r>
            <a:endParaRPr lang="en-US" altLang="zh-CN" sz="2400" b="1">
              <a:latin typeface="Times New Roman" panose="02020603050405020304" charset="0"/>
            </a:endParaRPr>
          </a:p>
          <a:p>
            <a:pPr marL="0" indent="0" algn="l">
              <a:buNone/>
            </a:pPr>
            <a:r>
              <a:rPr lang="en-US" altLang="en-US" sz="2400" b="1">
                <a:latin typeface="Times New Roman" panose="02020603050405020304" charset="0"/>
              </a:rPr>
              <a:t>犯</a:t>
            </a:r>
            <a:r>
              <a:rPr lang="zh-CN" altLang="en-US" sz="2400" b="1">
                <a:latin typeface="Times New Roman" panose="02020603050405020304" charset="0"/>
              </a:rPr>
              <a:t>轻</a:t>
            </a:r>
            <a:r>
              <a:rPr lang="en-US" altLang="en-US" sz="2400" b="1">
                <a:latin typeface="Times New Roman" panose="02020603050405020304" charset="0"/>
              </a:rPr>
              <a:t>罪</a:t>
            </a:r>
          </a:p>
          <a:p>
            <a:pPr marL="0" indent="0" algn="l">
              <a:buNone/>
            </a:pPr>
            <a:endParaRPr lang="en-US" altLang="en-US" sz="2400" b="1">
              <a:latin typeface="Times New Roman" panose="02020603050405020304" charset="0"/>
            </a:endParaRPr>
          </a:p>
          <a:p>
            <a:pPr marL="0" indent="0" algn="l">
              <a:buNone/>
            </a:pPr>
            <a:r>
              <a:rPr lang="zh-CN" altLang="en-US" sz="2400" b="1">
                <a:latin typeface="Times New Roman" panose="02020603050405020304" charset="0"/>
              </a:rPr>
              <a:t>犯重罪</a:t>
            </a:r>
            <a:endParaRPr lang="en-US" altLang="en-US" sz="2400" b="1">
              <a:solidFill>
                <a:srgbClr val="0033CC"/>
              </a:solidFill>
              <a:latin typeface="Times New Roman" panose="02020603050405020304" charset="0"/>
            </a:endParaRPr>
          </a:p>
          <a:p>
            <a:pPr marL="0" indent="0" algn="l">
              <a:buNone/>
            </a:pPr>
            <a:r>
              <a:rPr lang="en-US" altLang="en-US" sz="2400" b="1">
                <a:latin typeface="Times New Roman" panose="02020603050405020304" charset="0"/>
              </a:rPr>
              <a:t>罪犯</a:t>
            </a:r>
            <a:endParaRPr lang="en-US" altLang="zh-CN"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r>
              <a:rPr lang="en-US" altLang="en-US" sz="2400" b="1">
                <a:latin typeface="Times New Roman" panose="02020603050405020304" charset="0"/>
              </a:rPr>
              <a:t>上升的犯罪率</a:t>
            </a:r>
          </a:p>
          <a:p>
            <a:pPr marL="0" indent="0" algn="l">
              <a:buNone/>
            </a:pPr>
            <a:r>
              <a:rPr lang="en-US" altLang="en-US" sz="2400" b="1">
                <a:latin typeface="Times New Roman" panose="02020603050405020304" charset="0"/>
              </a:rPr>
              <a:t>青少年犯罪</a:t>
            </a:r>
          </a:p>
          <a:p>
            <a:pPr marL="0" indent="0" algn="l">
              <a:buNone/>
            </a:pPr>
            <a:r>
              <a:rPr lang="en-US" altLang="en-US" sz="2400" b="1">
                <a:latin typeface="Times New Roman" panose="02020603050405020304" charset="0"/>
              </a:rPr>
              <a:t>预防犯罪</a:t>
            </a:r>
          </a:p>
          <a:p>
            <a:pPr marL="0" indent="0" algn="l">
              <a:buNone/>
            </a:pP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zh-CN" altLang="en-US" sz="2400" b="1">
              <a:latin typeface="Times New Roman" panose="02020603050405020304" charset="0"/>
            </a:endParaRPr>
          </a:p>
          <a:p>
            <a:pPr marL="0" indent="0" algn="l">
              <a:buNone/>
            </a:pPr>
            <a:endParaRPr lang="en-US" altLang="en-US" sz="2400" b="1">
              <a:latin typeface="Times New Roman" panose="02020603050405020304" charset="0"/>
            </a:endParaRPr>
          </a:p>
        </p:txBody>
      </p:sp>
      <p:sp>
        <p:nvSpPr>
          <p:cNvPr id="2" name="文本框 1"/>
          <p:cNvSpPr txBox="1"/>
          <p:nvPr/>
        </p:nvSpPr>
        <p:spPr>
          <a:xfrm>
            <a:off x="3844925" y="2132330"/>
            <a:ext cx="51133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algn="l"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commit</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crimes/</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break</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the</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law</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3" name="文本框 2"/>
          <p:cNvSpPr txBox="1"/>
          <p:nvPr/>
        </p:nvSpPr>
        <p:spPr>
          <a:xfrm>
            <a:off x="3844925" y="2498725"/>
            <a:ext cx="51133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commit</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minor</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crimes</a:t>
            </a:r>
            <a:endParaRPr lang="zh-CN" altLang="en-US" sz="2400">
              <a:latin typeface="Times New Roman" panose="02020603050405020304" charset="0"/>
              <a:ea typeface="宋体" panose="02010600030101010101" pitchFamily="2" charset="-122"/>
              <a:cs typeface="Times New Roman" panose="02020603050405020304" charset="0"/>
            </a:endParaRPr>
          </a:p>
        </p:txBody>
      </p:sp>
      <p:sp>
        <p:nvSpPr>
          <p:cNvPr id="6" name="文本框 5"/>
          <p:cNvSpPr txBox="1"/>
          <p:nvPr/>
        </p:nvSpPr>
        <p:spPr>
          <a:xfrm>
            <a:off x="3750310" y="2915920"/>
            <a:ext cx="777716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(vandalism,</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shoplifting,</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driving</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without</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a</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license)</a:t>
            </a:r>
          </a:p>
        </p:txBody>
      </p:sp>
      <p:sp>
        <p:nvSpPr>
          <p:cNvPr id="7" name="文本框 6"/>
          <p:cNvSpPr txBox="1"/>
          <p:nvPr/>
        </p:nvSpPr>
        <p:spPr>
          <a:xfrm>
            <a:off x="3844925" y="3752215"/>
            <a:ext cx="78851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ea typeface="宋体" panose="02010600030101010101" pitchFamily="2" charset="-122"/>
                <a:cs typeface="Times New Roman" panose="02020603050405020304" charset="0"/>
              </a:rPr>
              <a:t>criminals/ law breakers/</a:t>
            </a:r>
            <a:r>
              <a:rPr lang="zh-CN" altLang="en-US" sz="2400">
                <a:solidFill>
                  <a:srgbClr val="0033CC"/>
                </a:solidFill>
                <a:latin typeface="Times New Roman" panose="02020603050405020304" charset="0"/>
                <a:ea typeface="宋体" panose="02010600030101010101" pitchFamily="2" charset="-122"/>
                <a:cs typeface="Times New Roman" panose="02020603050405020304" charset="0"/>
              </a:rPr>
              <a:t> </a:t>
            </a:r>
            <a:r>
              <a:rPr lang="en-US" altLang="zh-CN" sz="2400">
                <a:solidFill>
                  <a:srgbClr val="0033CC"/>
                </a:solidFill>
                <a:latin typeface="Times New Roman" panose="02020603050405020304" charset="0"/>
                <a:ea typeface="宋体" panose="02010600030101010101" pitchFamily="2" charset="-122"/>
                <a:cs typeface="Times New Roman" panose="02020603050405020304" charset="0"/>
              </a:rPr>
              <a:t>offenders/</a:t>
            </a:r>
            <a:r>
              <a:rPr lang="zh-CN" altLang="en-US" sz="2400">
                <a:solidFill>
                  <a:srgbClr val="0033CC"/>
                </a:solidFill>
                <a:latin typeface="Times New Roman" panose="02020603050405020304" charset="0"/>
                <a:ea typeface="宋体" panose="02010600030101010101" pitchFamily="2" charset="-122"/>
                <a:cs typeface="Times New Roman" panose="02020603050405020304" charset="0"/>
              </a:rPr>
              <a:t> </a:t>
            </a:r>
            <a:r>
              <a:rPr lang="en-US" altLang="zh-CN" sz="2400">
                <a:solidFill>
                  <a:srgbClr val="0033CC"/>
                </a:solidFill>
                <a:latin typeface="Times New Roman" panose="02020603050405020304" charset="0"/>
                <a:ea typeface="宋体" panose="02010600030101010101" pitchFamily="2" charset="-122"/>
                <a:cs typeface="Times New Roman" panose="02020603050405020304" charset="0"/>
              </a:rPr>
              <a:t>culprits/ prisoners</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8" name="文本框 7"/>
          <p:cNvSpPr txBox="1"/>
          <p:nvPr/>
        </p:nvSpPr>
        <p:spPr>
          <a:xfrm>
            <a:off x="3844925" y="4113530"/>
            <a:ext cx="4826000" cy="82994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ea typeface="宋体" panose="02010600030101010101" pitchFamily="2" charset="-122"/>
                <a:cs typeface="Times New Roman" panose="02020603050405020304" charset="0"/>
              </a:rPr>
              <a:t>people who commit crimes</a:t>
            </a:r>
          </a:p>
          <a:p>
            <a:pPr marL="0" lvl="0" indent="0" eaLnBrk="1" hangingPunct="1">
              <a:spcBef>
                <a:spcPct val="0"/>
              </a:spcBef>
              <a:buNone/>
            </a:pPr>
            <a:r>
              <a:rPr lang="en-US" altLang="zh-CN" sz="2400">
                <a:latin typeface="Times New Roman" panose="02020603050405020304" charset="0"/>
                <a:ea typeface="宋体" panose="02010600030101010101" pitchFamily="2" charset="-122"/>
                <a:cs typeface="Times New Roman" panose="02020603050405020304" charset="0"/>
              </a:rPr>
              <a:t>people who break the law</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9" name="文本框 8"/>
          <p:cNvSpPr txBox="1"/>
          <p:nvPr/>
        </p:nvSpPr>
        <p:spPr>
          <a:xfrm>
            <a:off x="3844925" y="5068253"/>
            <a:ext cx="56880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the increasing/</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rising crime rates</a:t>
            </a:r>
            <a:endParaRPr lang="zh-CN" altLang="en-US" sz="2400">
              <a:latin typeface="Times New Roman" panose="02020603050405020304" charset="0"/>
              <a:ea typeface="宋体" panose="02010600030101010101" pitchFamily="2" charset="-122"/>
              <a:cs typeface="Times New Roman" panose="02020603050405020304" charset="0"/>
            </a:endParaRPr>
          </a:p>
        </p:txBody>
      </p:sp>
      <p:sp>
        <p:nvSpPr>
          <p:cNvPr id="10" name="文本框 9"/>
          <p:cNvSpPr txBox="1"/>
          <p:nvPr/>
        </p:nvSpPr>
        <p:spPr>
          <a:xfrm>
            <a:off x="3851275" y="5503228"/>
            <a:ext cx="5688013"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juvenile delinquency</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1" name="文本框 10"/>
          <p:cNvSpPr txBox="1"/>
          <p:nvPr/>
        </p:nvSpPr>
        <p:spPr>
          <a:xfrm>
            <a:off x="3851275" y="5935028"/>
            <a:ext cx="3384550"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prevent crimes</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2" name="文本框 11"/>
          <p:cNvSpPr txBox="1"/>
          <p:nvPr/>
        </p:nvSpPr>
        <p:spPr>
          <a:xfrm>
            <a:off x="3844925" y="3343910"/>
            <a:ext cx="8064500"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commit</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serious/</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severe</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crime</a:t>
            </a:r>
            <a:r>
              <a:rPr lang="zh-CN" altLang="en-US" sz="2400">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(burglary, murder,</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rape)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ppt_y</p:attrName>
                                        </p:attrNameLst>
                                      </p:cBhvr>
                                      <p:tavLst>
                                        <p:tav tm="0">
                                          <p:val>
                                            <p:strVal val="#ppt_y+#ppt_h*1.125000"/>
                                          </p:val>
                                        </p:tav>
                                        <p:tav tm="100000">
                                          <p:val>
                                            <p:strVal val="#ppt_y"/>
                                          </p:val>
                                        </p:tav>
                                      </p:tavLst>
                                    </p:anim>
                                    <p:animEffect transition="in" filter="wipe(up)">
                                      <p:cBhvr>
                                        <p:cTn id="14" dur="5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ppt_y</p:attrName>
                                        </p:attrNameLst>
                                      </p:cBhvr>
                                      <p:tavLst>
                                        <p:tav tm="0">
                                          <p:val>
                                            <p:strVal val="#ppt_y+#ppt_h*1.125000"/>
                                          </p:val>
                                        </p:tav>
                                        <p:tav tm="100000">
                                          <p:val>
                                            <p:strVal val="#ppt_y"/>
                                          </p:val>
                                        </p:tav>
                                      </p:tavLst>
                                    </p:anim>
                                    <p:animEffect transition="in" filter="wipe(up)">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ppt_y</p:attrName>
                                        </p:attrNameLst>
                                      </p:cBhvr>
                                      <p:tavLst>
                                        <p:tav tm="0">
                                          <p:val>
                                            <p:strVal val="#ppt_y+#ppt_h*1.125000"/>
                                          </p:val>
                                        </p:tav>
                                        <p:tav tm="100000">
                                          <p:val>
                                            <p:strVal val="#ppt_y"/>
                                          </p:val>
                                        </p:tav>
                                      </p:tavLst>
                                    </p:anim>
                                    <p:animEffect transition="in" filter="wipe(up)">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p:tgtEl>
                                          <p:spTgt spid="7"/>
                                        </p:tgtEl>
                                        <p:attrNameLst>
                                          <p:attrName>ppt_y</p:attrName>
                                        </p:attrNameLst>
                                      </p:cBhvr>
                                      <p:tavLst>
                                        <p:tav tm="0">
                                          <p:val>
                                            <p:strVal val="#ppt_y+#ppt_h*1.125000"/>
                                          </p:val>
                                        </p:tav>
                                        <p:tav tm="100000">
                                          <p:val>
                                            <p:strVal val="#ppt_y"/>
                                          </p:val>
                                        </p:tav>
                                      </p:tavLst>
                                    </p:anim>
                                    <p:animEffect transition="in" filter="wipe(up)">
                                      <p:cBhvr>
                                        <p:cTn id="32" dur="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additive="base">
                                        <p:cTn id="37" dur="500"/>
                                        <p:tgtEl>
                                          <p:spTgt spid="8"/>
                                        </p:tgtEl>
                                        <p:attrNameLst>
                                          <p:attrName>ppt_y</p:attrName>
                                        </p:attrNameLst>
                                      </p:cBhvr>
                                      <p:tavLst>
                                        <p:tav tm="0">
                                          <p:val>
                                            <p:strVal val="#ppt_y+#ppt_h*1.125000"/>
                                          </p:val>
                                        </p:tav>
                                        <p:tav tm="100000">
                                          <p:val>
                                            <p:strVal val="#ppt_y"/>
                                          </p:val>
                                        </p:tav>
                                      </p:tavLst>
                                    </p:anim>
                                    <p:animEffect transition="in" filter="wipe(up)">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p:tgtEl>
                                          <p:spTgt spid="9"/>
                                        </p:tgtEl>
                                        <p:attrNameLst>
                                          <p:attrName>ppt_y</p:attrName>
                                        </p:attrNameLst>
                                      </p:cBhvr>
                                      <p:tavLst>
                                        <p:tav tm="0">
                                          <p:val>
                                            <p:strVal val="#ppt_y+#ppt_h*1.125000"/>
                                          </p:val>
                                        </p:tav>
                                        <p:tav tm="100000">
                                          <p:val>
                                            <p:strVal val="#ppt_y"/>
                                          </p:val>
                                        </p:tav>
                                      </p:tavLst>
                                    </p:anim>
                                    <p:animEffect transition="in" filter="wipe(up)">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p:tgtEl>
                                          <p:spTgt spid="10"/>
                                        </p:tgtEl>
                                        <p:attrNameLst>
                                          <p:attrName>ppt_y</p:attrName>
                                        </p:attrNameLst>
                                      </p:cBhvr>
                                      <p:tavLst>
                                        <p:tav tm="0">
                                          <p:val>
                                            <p:strVal val="#ppt_y+#ppt_h*1.125000"/>
                                          </p:val>
                                        </p:tav>
                                        <p:tav tm="100000">
                                          <p:val>
                                            <p:strVal val="#ppt_y"/>
                                          </p:val>
                                        </p:tav>
                                      </p:tavLst>
                                    </p:anim>
                                    <p:animEffect transition="in" filter="wipe(up)">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11"/>
                                        </p:tgtEl>
                                        <p:attrNameLst>
                                          <p:attrName>style.visibility</p:attrName>
                                        </p:attrNameLst>
                                      </p:cBhvr>
                                      <p:to>
                                        <p:strVal val="visible"/>
                                      </p:to>
                                    </p:set>
                                    <p:anim calcmode="lin" valueType="num">
                                      <p:cBhvr additive="base">
                                        <p:cTn id="55" dur="500"/>
                                        <p:tgtEl>
                                          <p:spTgt spid="11"/>
                                        </p:tgtEl>
                                        <p:attrNameLst>
                                          <p:attrName>ppt_y</p:attrName>
                                        </p:attrNameLst>
                                      </p:cBhvr>
                                      <p:tavLst>
                                        <p:tav tm="0">
                                          <p:val>
                                            <p:strVal val="#ppt_y+#ppt_h*1.125000"/>
                                          </p:val>
                                        </p:tav>
                                        <p:tav tm="100000">
                                          <p:val>
                                            <p:strVal val="#ppt_y"/>
                                          </p:val>
                                        </p:tav>
                                      </p:tavLst>
                                    </p:anim>
                                    <p:animEffect transition="in" filter="wipe(up)">
                                      <p:cBhvr>
                                        <p:cTn id="5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6" grpId="0"/>
      <p:bldP spid="7" grpId="0"/>
      <p:bldP spid="8" grpId="0"/>
      <p:bldP spid="9" grpId="0"/>
      <p:bldP spid="10" grpId="0"/>
      <p:bldP spid="11"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738495" y="1091837"/>
            <a:ext cx="2011680" cy="922020"/>
          </a:xfrm>
          <a:prstGeom prst="rect">
            <a:avLst/>
          </a:prstGeom>
        </p:spPr>
        <p:txBody>
          <a:bodyPr wrap="none">
            <a:spAutoFit/>
          </a:bodyPr>
          <a:lstStyle/>
          <a:p>
            <a:pPr>
              <a:lnSpc>
                <a:spcPct val="150000"/>
              </a:lnSpc>
            </a:pPr>
            <a:r>
              <a:rPr lang="zh-CN" altLang="en-US" sz="3600" b="1" dirty="0">
                <a:solidFill>
                  <a:srgbClr val="002060"/>
                </a:solidFill>
                <a:latin typeface="微软雅黑" panose="020B0503020204020204" charset="-122"/>
                <a:ea typeface="微软雅黑" panose="020B0503020204020204" charset="-122"/>
              </a:rPr>
              <a:t>高频表达</a:t>
            </a:r>
          </a:p>
        </p:txBody>
      </p:sp>
      <p:cxnSp>
        <p:nvCxnSpPr>
          <p:cNvPr id="4" name="直接连接符 3"/>
          <p:cNvCxnSpPr/>
          <p:nvPr/>
        </p:nvCxnSpPr>
        <p:spPr>
          <a:xfrm>
            <a:off x="1738630" y="1038225"/>
            <a:ext cx="8719820" cy="19050"/>
          </a:xfrm>
          <a:prstGeom prst="line">
            <a:avLst/>
          </a:prstGeom>
        </p:spPr>
        <p:style>
          <a:lnRef idx="3">
            <a:schemeClr val="accent2"/>
          </a:lnRef>
          <a:fillRef idx="0">
            <a:schemeClr val="accent2"/>
          </a:fillRef>
          <a:effectRef idx="2">
            <a:schemeClr val="accent2"/>
          </a:effectRef>
          <a:fontRef idx="minor">
            <a:schemeClr val="tx1"/>
          </a:fontRef>
        </p:style>
      </p:cxnSp>
      <p:sp>
        <p:nvSpPr>
          <p:cNvPr id="4100" name="TextBox 9"/>
          <p:cNvSpPr txBox="1"/>
          <p:nvPr/>
        </p:nvSpPr>
        <p:spPr bwMode="auto">
          <a:xfrm>
            <a:off x="1738631" y="268289"/>
            <a:ext cx="7286625" cy="768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lang="zh-CN" altLang="en-US" sz="4400" b="1" dirty="0">
                <a:solidFill>
                  <a:srgbClr val="000000"/>
                </a:solidFill>
              </a:rPr>
              <a:t>犯罪类话题</a:t>
            </a:r>
          </a:p>
        </p:txBody>
      </p:sp>
      <p:sp>
        <p:nvSpPr>
          <p:cNvPr id="38914" name="内容占位符 2"/>
          <p:cNvSpPr>
            <a:spLocks noGrp="1"/>
          </p:cNvSpPr>
          <p:nvPr>
            <p:ph idx="1"/>
          </p:nvPr>
        </p:nvSpPr>
        <p:spPr>
          <a:xfrm>
            <a:off x="1706245" y="2211070"/>
            <a:ext cx="3311525" cy="4526280"/>
          </a:xfrm>
        </p:spPr>
        <p:txBody>
          <a:bodyPr vert="horz" wrap="square" lIns="91440" tIns="45720" rIns="91440" bIns="45720" numCol="1" anchor="t" anchorCtr="0" compatLnSpc="1">
            <a:normAutofit/>
          </a:bodyPr>
          <a:lstStyle/>
          <a:p>
            <a:pPr algn="l">
              <a:buNone/>
            </a:pPr>
            <a:r>
              <a:rPr lang="en-US" altLang="en-US" b="1">
                <a:latin typeface="Times New Roman" panose="02020603050405020304" charset="0"/>
                <a:sym typeface="+mn-ea"/>
              </a:rPr>
              <a:t>惩罚</a:t>
            </a:r>
            <a:r>
              <a:rPr lang="zh-CN" altLang="en-US" b="1">
                <a:latin typeface="Times New Roman" panose="02020603050405020304" charset="0"/>
                <a:sym typeface="+mn-ea"/>
              </a:rPr>
              <a:t>罪犯</a:t>
            </a:r>
            <a:endParaRPr lang="en-US" altLang="en-US" b="1">
              <a:latin typeface="Times New Roman" panose="02020603050405020304" charset="0"/>
            </a:endParaRPr>
          </a:p>
          <a:p>
            <a:pPr algn="l">
              <a:buNone/>
            </a:pPr>
            <a:r>
              <a:rPr lang="en-US" altLang="en-US" b="1">
                <a:latin typeface="Times New Roman" panose="02020603050405020304" charset="0"/>
                <a:sym typeface="+mn-ea"/>
              </a:rPr>
              <a:t>震慑罪犯</a:t>
            </a:r>
            <a:endParaRPr lang="en-US" altLang="en-US" b="1">
              <a:latin typeface="Times New Roman" panose="02020603050405020304" charset="0"/>
            </a:endParaRPr>
          </a:p>
          <a:p>
            <a:pPr algn="l">
              <a:buNone/>
            </a:pPr>
            <a:r>
              <a:rPr lang="en-US" altLang="en-US" b="1">
                <a:latin typeface="Times New Roman" panose="02020603050405020304" charset="0"/>
                <a:sym typeface="+mn-ea"/>
              </a:rPr>
              <a:t>被关到监狱</a:t>
            </a:r>
            <a:endParaRPr lang="en-US" altLang="en-US" b="1">
              <a:latin typeface="Times New Roman" panose="02020603050405020304" charset="0"/>
            </a:endParaRPr>
          </a:p>
          <a:p>
            <a:pPr algn="l">
              <a:buNone/>
            </a:pPr>
            <a:r>
              <a:rPr lang="en-US" altLang="en-US" b="1">
                <a:latin typeface="Times New Roman" panose="02020603050405020304" charset="0"/>
                <a:sym typeface="+mn-ea"/>
              </a:rPr>
              <a:t>反思行为</a:t>
            </a:r>
            <a:endParaRPr lang="en-US" altLang="en-US" b="1">
              <a:latin typeface="Times New Roman" panose="02020603050405020304" charset="0"/>
            </a:endParaRPr>
          </a:p>
          <a:p>
            <a:pPr algn="l">
              <a:buNone/>
            </a:pPr>
            <a:r>
              <a:rPr lang="en-US" altLang="en-US" b="1">
                <a:latin typeface="Times New Roman" panose="02020603050405020304" charset="0"/>
                <a:sym typeface="+mn-ea"/>
              </a:rPr>
              <a:t>被释放</a:t>
            </a:r>
            <a:endParaRPr lang="en-US" altLang="en-US" b="1">
              <a:latin typeface="Times New Roman" panose="02020603050405020304" charset="0"/>
            </a:endParaRPr>
          </a:p>
          <a:p>
            <a:pPr algn="l">
              <a:buNone/>
            </a:pPr>
            <a:r>
              <a:rPr lang="zh-CN" altLang="en-US" b="1">
                <a:latin typeface="Times New Roman" panose="02020603050405020304" charset="0"/>
                <a:sym typeface="+mn-ea"/>
              </a:rPr>
              <a:t>有犯罪记录的人</a:t>
            </a:r>
            <a:endParaRPr lang="en-US" altLang="zh-CN" b="1">
              <a:latin typeface="Times New Roman" panose="02020603050405020304" charset="0"/>
            </a:endParaRPr>
          </a:p>
          <a:p>
            <a:pPr algn="l">
              <a:buNone/>
            </a:pPr>
            <a:r>
              <a:rPr lang="zh-CN" altLang="en-US" b="1">
                <a:latin typeface="Times New Roman" panose="02020603050405020304" charset="0"/>
                <a:sym typeface="+mn-ea"/>
              </a:rPr>
              <a:t>稳定收入来源</a:t>
            </a:r>
            <a:endParaRPr lang="en-US" altLang="zh-CN" b="1">
              <a:latin typeface="Times New Roman" panose="02020603050405020304" charset="0"/>
            </a:endParaRPr>
          </a:p>
          <a:p>
            <a:pPr algn="l">
              <a:buNone/>
            </a:pPr>
            <a:r>
              <a:rPr lang="zh-CN" altLang="en-US" b="1">
                <a:latin typeface="Times New Roman" panose="02020603050405020304" charset="0"/>
                <a:sym typeface="+mn-ea"/>
              </a:rPr>
              <a:t>导致怨恨</a:t>
            </a: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en-US" altLang="en-US" sz="2400" b="1">
              <a:latin typeface="Times New Roman" panose="02020603050405020304" charset="0"/>
            </a:endParaRPr>
          </a:p>
          <a:p>
            <a:pPr marL="0" indent="0" algn="l">
              <a:buNone/>
            </a:pPr>
            <a:endParaRPr lang="zh-CN" altLang="en-US" sz="2400" b="1">
              <a:latin typeface="Times New Roman" panose="02020603050405020304" charset="0"/>
            </a:endParaRPr>
          </a:p>
          <a:p>
            <a:pPr marL="0" indent="0" algn="l">
              <a:buNone/>
            </a:pPr>
            <a:endParaRPr lang="en-US" altLang="en-US" sz="2400" b="1">
              <a:latin typeface="Times New Roman" panose="02020603050405020304" charset="0"/>
            </a:endParaRPr>
          </a:p>
        </p:txBody>
      </p:sp>
      <p:sp>
        <p:nvSpPr>
          <p:cNvPr id="13" name="文本框 12"/>
          <p:cNvSpPr txBox="1"/>
          <p:nvPr/>
        </p:nvSpPr>
        <p:spPr>
          <a:xfrm>
            <a:off x="4621848" y="2067243"/>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punish/penalise criminals</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4" name="文本框 13"/>
          <p:cNvSpPr txBox="1"/>
          <p:nvPr/>
        </p:nvSpPr>
        <p:spPr>
          <a:xfrm>
            <a:off x="4621848" y="25006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deter criminals</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5" name="文本框 14"/>
          <p:cNvSpPr txBox="1"/>
          <p:nvPr/>
        </p:nvSpPr>
        <p:spPr>
          <a:xfrm>
            <a:off x="4621848" y="29324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be sent to/into  prison/ jail</a:t>
            </a:r>
            <a:endParaRPr lang="en-US" altLang="zh-CN"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6" name="文本框 15"/>
          <p:cNvSpPr txBox="1"/>
          <p:nvPr/>
        </p:nvSpPr>
        <p:spPr>
          <a:xfrm>
            <a:off x="4405948" y="33642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reflect on their actions</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7" name="文本框 16"/>
          <p:cNvSpPr txBox="1"/>
          <p:nvPr/>
        </p:nvSpPr>
        <p:spPr>
          <a:xfrm>
            <a:off x="4405948" y="37960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be released from prison</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8" name="文本框 17"/>
          <p:cNvSpPr txBox="1"/>
          <p:nvPr/>
        </p:nvSpPr>
        <p:spPr>
          <a:xfrm>
            <a:off x="4405948" y="4227830"/>
            <a:ext cx="5400675"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people</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with</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a</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criminal</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record</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19" name="文本框 18"/>
          <p:cNvSpPr txBox="1"/>
          <p:nvPr/>
        </p:nvSpPr>
        <p:spPr>
          <a:xfrm>
            <a:off x="4622165" y="4648200"/>
            <a:ext cx="59769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latin typeface="Times New Roman" panose="02020603050405020304" charset="0"/>
                <a:cs typeface="Times New Roman" panose="02020603050405020304" charset="0"/>
              </a:rPr>
              <a:t>a</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steady</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source</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of</a:t>
            </a:r>
            <a:r>
              <a:rPr lang="zh-CN" altLang="en-US" sz="2400">
                <a:latin typeface="Times New Roman" panose="02020603050405020304" charset="0"/>
                <a:cs typeface="Times New Roman" panose="02020603050405020304" charset="0"/>
              </a:rPr>
              <a:t> </a:t>
            </a:r>
            <a:r>
              <a:rPr lang="en-US" altLang="zh-CN" sz="2400">
                <a:latin typeface="Times New Roman" panose="02020603050405020304" charset="0"/>
                <a:cs typeface="Times New Roman" panose="02020603050405020304" charset="0"/>
              </a:rPr>
              <a:t>income</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
        <p:nvSpPr>
          <p:cNvPr id="20" name="文本框 19"/>
          <p:cNvSpPr txBox="1"/>
          <p:nvPr/>
        </p:nvSpPr>
        <p:spPr>
          <a:xfrm>
            <a:off x="4622165" y="5110480"/>
            <a:ext cx="5976938" cy="460375"/>
          </a:xfrm>
          <a:prstGeom prst="rect">
            <a:avLst/>
          </a:prstGeom>
          <a:noFill/>
          <a:ln w="9525">
            <a:noFill/>
          </a:ln>
        </p:spPr>
        <p:txBody>
          <a:bodyPr>
            <a:spAutoFit/>
          </a:bodyPr>
          <a:lstStyle>
            <a:lvl1pPr marL="342900" indent="-342900" algn="l" rtl="0" eaLnBrk="0" fontAlgn="base" hangingPunct="0">
              <a:spcBef>
                <a:spcPct val="20000"/>
              </a:spcBef>
              <a:spcAft>
                <a:spcPct val="0"/>
              </a:spcAft>
              <a:buFont typeface="Arial" panose="020B0604020202020204" pitchFamily="34" charset="0"/>
              <a:buChar char="•"/>
              <a:defRPr kumimoji="1" sz="3200">
                <a:solidFill>
                  <a:schemeClr val="tx1"/>
                </a:solidFill>
                <a:latin typeface="+mn-lt"/>
                <a:ea typeface="+mn-ea"/>
                <a:cs typeface="华文细黑" pitchFamily="1" charset="-122"/>
              </a:defRPr>
            </a:lvl1pPr>
            <a:lvl2pPr marL="742950" indent="-285750" algn="l" rtl="0" eaLnBrk="0" fontAlgn="base" hangingPunct="0">
              <a:spcBef>
                <a:spcPct val="20000"/>
              </a:spcBef>
              <a:spcAft>
                <a:spcPct val="0"/>
              </a:spcAft>
              <a:buFont typeface="Arial" panose="020B0604020202020204" pitchFamily="34" charset="0"/>
              <a:buChar char="–"/>
              <a:defRPr kumimoji="1" sz="2800">
                <a:solidFill>
                  <a:schemeClr val="tx1"/>
                </a:solidFill>
                <a:latin typeface="+mn-lt"/>
                <a:ea typeface="+mn-ea"/>
                <a:cs typeface="华文细黑" pitchFamily="1" charset="-122"/>
              </a:defRPr>
            </a:lvl2pPr>
            <a:lvl3pPr marL="1143000" indent="-228600" algn="l" rtl="0" eaLnBrk="0" fontAlgn="base" hangingPunct="0">
              <a:spcBef>
                <a:spcPct val="20000"/>
              </a:spcBef>
              <a:spcAft>
                <a:spcPct val="0"/>
              </a:spcAft>
              <a:buFont typeface="Arial" panose="020B0604020202020204" pitchFamily="34" charset="0"/>
              <a:buChar char="•"/>
              <a:defRPr kumimoji="1" sz="2400">
                <a:solidFill>
                  <a:schemeClr val="tx1"/>
                </a:solidFill>
                <a:latin typeface="+mn-lt"/>
                <a:ea typeface="+mn-ea"/>
                <a:cs typeface="华文细黑" pitchFamily="1" charset="-122"/>
              </a:defRPr>
            </a:lvl3pPr>
            <a:lvl4pPr marL="16002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4pPr>
            <a:lvl5pPr marL="2057400" indent="-228600" algn="l" rtl="0" eaLnBrk="0" fontAlgn="base" hangingPunct="0">
              <a:spcBef>
                <a:spcPct val="20000"/>
              </a:spcBef>
              <a:spcAft>
                <a:spcPct val="0"/>
              </a:spcAft>
              <a:buFont typeface="Arial" panose="020B0604020202020204" pitchFamily="34" charset="0"/>
              <a:buChar char="»"/>
              <a:defRPr kumimoji="1" sz="2000">
                <a:solidFill>
                  <a:schemeClr val="tx1"/>
                </a:solidFill>
                <a:latin typeface="+mn-lt"/>
                <a:ea typeface="+mn-ea"/>
                <a:cs typeface="华文细黑" pitchFamily="1" charset="-122"/>
              </a:defRPr>
            </a:lvl5pPr>
          </a:lstStyle>
          <a:p>
            <a:pPr marL="0" lvl="0" indent="0" eaLnBrk="1" hangingPunct="1">
              <a:spcBef>
                <a:spcPct val="0"/>
              </a:spcBef>
              <a:buNone/>
            </a:pPr>
            <a:r>
              <a:rPr lang="en-US" altLang="zh-CN" sz="2400">
                <a:solidFill>
                  <a:srgbClr val="0033CC"/>
                </a:solidFill>
                <a:latin typeface="Times New Roman" panose="02020603050405020304" charset="0"/>
                <a:cs typeface="Times New Roman" panose="02020603050405020304" charset="0"/>
              </a:rPr>
              <a:t>lead</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to</a:t>
            </a:r>
            <a:r>
              <a:rPr lang="zh-CN" altLang="en-US" sz="2400">
                <a:solidFill>
                  <a:srgbClr val="0033CC"/>
                </a:solidFill>
                <a:latin typeface="Times New Roman" panose="02020603050405020304" charset="0"/>
                <a:cs typeface="Times New Roman" panose="02020603050405020304" charset="0"/>
              </a:rPr>
              <a:t> </a:t>
            </a:r>
            <a:r>
              <a:rPr lang="en-US" altLang="zh-CN" sz="2400">
                <a:solidFill>
                  <a:srgbClr val="0033CC"/>
                </a:solidFill>
                <a:latin typeface="Times New Roman" panose="02020603050405020304" charset="0"/>
                <a:cs typeface="Times New Roman" panose="02020603050405020304" charset="0"/>
              </a:rPr>
              <a:t>resentment</a:t>
            </a:r>
            <a:endParaRPr lang="zh-CN" altLang="en-US" sz="2400">
              <a:solidFill>
                <a:srgbClr val="0033CC"/>
              </a:solidFill>
              <a:latin typeface="Times New Roman" panose="02020603050405020304" charset="0"/>
              <a:ea typeface="宋体" panose="02010600030101010101" pitchFamily="2" charset="-122"/>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p:tgtEl>
                                          <p:spTgt spid="13"/>
                                        </p:tgtEl>
                                        <p:attrNameLst>
                                          <p:attrName>ppt_y</p:attrName>
                                        </p:attrNameLst>
                                      </p:cBhvr>
                                      <p:tavLst>
                                        <p:tav tm="0">
                                          <p:val>
                                            <p:strVal val="#ppt_y+#ppt_h*1.125000"/>
                                          </p:val>
                                        </p:tav>
                                        <p:tav tm="100000">
                                          <p:val>
                                            <p:strVal val="#ppt_y"/>
                                          </p:val>
                                        </p:tav>
                                      </p:tavLst>
                                    </p:anim>
                                    <p:animEffect transition="in" filter="wipe(up)">
                                      <p:cBhvr>
                                        <p:cTn id="8" dur="500"/>
                                        <p:tgtEl>
                                          <p:spTgt spid="1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p:tgtEl>
                                          <p:spTgt spid="14"/>
                                        </p:tgtEl>
                                        <p:attrNameLst>
                                          <p:attrName>ppt_y</p:attrName>
                                        </p:attrNameLst>
                                      </p:cBhvr>
                                      <p:tavLst>
                                        <p:tav tm="0">
                                          <p:val>
                                            <p:strVal val="#ppt_y+#ppt_h*1.125000"/>
                                          </p:val>
                                        </p:tav>
                                        <p:tav tm="100000">
                                          <p:val>
                                            <p:strVal val="#ppt_y"/>
                                          </p:val>
                                        </p:tav>
                                      </p:tavLst>
                                    </p:anim>
                                    <p:animEffect transition="in" filter="wipe(up)">
                                      <p:cBhvr>
                                        <p:cTn id="14" dur="500"/>
                                        <p:tgtEl>
                                          <p:spTgt spid="14"/>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p:tgtEl>
                                          <p:spTgt spid="15"/>
                                        </p:tgtEl>
                                        <p:attrNameLst>
                                          <p:attrName>ppt_y</p:attrName>
                                        </p:attrNameLst>
                                      </p:cBhvr>
                                      <p:tavLst>
                                        <p:tav tm="0">
                                          <p:val>
                                            <p:strVal val="#ppt_y+#ppt_h*1.125000"/>
                                          </p:val>
                                        </p:tav>
                                        <p:tav tm="100000">
                                          <p:val>
                                            <p:strVal val="#ppt_y"/>
                                          </p:val>
                                        </p:tav>
                                      </p:tavLst>
                                    </p:anim>
                                    <p:animEffect transition="in" filter="wipe(up)">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p:tgtEl>
                                          <p:spTgt spid="16"/>
                                        </p:tgtEl>
                                        <p:attrNameLst>
                                          <p:attrName>ppt_y</p:attrName>
                                        </p:attrNameLst>
                                      </p:cBhvr>
                                      <p:tavLst>
                                        <p:tav tm="0">
                                          <p:val>
                                            <p:strVal val="#ppt_y+#ppt_h*1.125000"/>
                                          </p:val>
                                        </p:tav>
                                        <p:tav tm="100000">
                                          <p:val>
                                            <p:strVal val="#ppt_y"/>
                                          </p:val>
                                        </p:tav>
                                      </p:tavLst>
                                    </p:anim>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p:tgtEl>
                                          <p:spTgt spid="17"/>
                                        </p:tgtEl>
                                        <p:attrNameLst>
                                          <p:attrName>ppt_y</p:attrName>
                                        </p:attrNameLst>
                                      </p:cBhvr>
                                      <p:tavLst>
                                        <p:tav tm="0">
                                          <p:val>
                                            <p:strVal val="#ppt_y+#ppt_h*1.125000"/>
                                          </p:val>
                                        </p:tav>
                                        <p:tav tm="100000">
                                          <p:val>
                                            <p:strVal val="#ppt_y"/>
                                          </p:val>
                                        </p:tav>
                                      </p:tavLst>
                                    </p:anim>
                                    <p:animEffect transition="in" filter="wipe(up)">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p:tgtEl>
                                          <p:spTgt spid="18"/>
                                        </p:tgtEl>
                                        <p:attrNameLst>
                                          <p:attrName>ppt_y</p:attrName>
                                        </p:attrNameLst>
                                      </p:cBhvr>
                                      <p:tavLst>
                                        <p:tav tm="0">
                                          <p:val>
                                            <p:strVal val="#ppt_y+#ppt_h*1.125000"/>
                                          </p:val>
                                        </p:tav>
                                        <p:tav tm="100000">
                                          <p:val>
                                            <p:strVal val="#ppt_y"/>
                                          </p:val>
                                        </p:tav>
                                      </p:tavLst>
                                    </p:anim>
                                    <p:animEffect transition="in" filter="wipe(up)">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additive="base">
                                        <p:cTn id="43" dur="500"/>
                                        <p:tgtEl>
                                          <p:spTgt spid="19"/>
                                        </p:tgtEl>
                                        <p:attrNameLst>
                                          <p:attrName>ppt_y</p:attrName>
                                        </p:attrNameLst>
                                      </p:cBhvr>
                                      <p:tavLst>
                                        <p:tav tm="0">
                                          <p:val>
                                            <p:strVal val="#ppt_y+#ppt_h*1.125000"/>
                                          </p:val>
                                        </p:tav>
                                        <p:tav tm="100000">
                                          <p:val>
                                            <p:strVal val="#ppt_y"/>
                                          </p:val>
                                        </p:tav>
                                      </p:tavLst>
                                    </p:anim>
                                    <p:animEffect transition="in" filter="wipe(up)">
                                      <p:cBhvr>
                                        <p:cTn id="44" dur="500"/>
                                        <p:tgtEl>
                                          <p:spTgt spid="19"/>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p:tgtEl>
                                          <p:spTgt spid="20"/>
                                        </p:tgtEl>
                                        <p:attrNameLst>
                                          <p:attrName>ppt_y</p:attrName>
                                        </p:attrNameLst>
                                      </p:cBhvr>
                                      <p:tavLst>
                                        <p:tav tm="0">
                                          <p:val>
                                            <p:strVal val="#ppt_y+#ppt_h*1.125000"/>
                                          </p:val>
                                        </p:tav>
                                        <p:tav tm="100000">
                                          <p:val>
                                            <p:strVal val="#ppt_y"/>
                                          </p:val>
                                        </p:tav>
                                      </p:tavLst>
                                    </p:anim>
                                    <p:animEffect transition="in" filter="wipe(up)">
                                      <p:cBhvr>
                                        <p:cTn id="5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8" grpId="0"/>
      <p:bldP spid="19" grpId="0"/>
      <p:bldP spid="20"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2"/>
  <p:tag name="KSO_WM_UNIT_TYPE" val="l_h_f"/>
  <p:tag name="KSO_WM_UNIT_INDEX" val="1_2_1"/>
  <p:tag name="KSO_WM_UNIT_ID" val="259*l_h_f*1_2_1"/>
  <p:tag name="KSO_WM_UNIT_CLEAR" val="1"/>
  <p:tag name="KSO_WM_UNIT_LAYERLEVEL" val="1_1_1"/>
  <p:tag name="KSO_WM_UNIT_VALUE" val="21"/>
  <p:tag name="KSO_WM_UNIT_HIGHLIGHT" val="0"/>
  <p:tag name="KSO_WM_UNIT_COMPATIBLE" val="0"/>
  <p:tag name="KSO_WM_BEAUTIFY_FLAG" val="#wm#"/>
  <p:tag name="KSO_WM_UNIT_PRESET_TEXT_INDEX" val="4"/>
  <p:tag name="KSO_WM_UNIT_PRESET_TEXT_LEN" val="26"/>
  <p:tag name="KSO_WM_DIAGRAM_GROUP_CODE" val="l1-1"/>
  <p:tag name="KSO_WM_UNIT_FILL_FORE_SCHEMECOLOR_INDEX" val="14"/>
  <p:tag name="KSO_WM_UNIT_FILL_TYPE" val="1"/>
  <p:tag name="KSO_WM_UNIT_TEXT_FILL_FORE_SCHEMECOLOR_INDEX" val="7"/>
  <p:tag name="KSO_WM_UNIT_TEXT_FILL_TYPE" val="1"/>
</p:tagLst>
</file>

<file path=ppt/tags/tag10.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15"/>
  <p:tag name="KSO_WM_UNIT_TYPE" val="m_h_f"/>
  <p:tag name="KSO_WM_UNIT_INDEX" val="1_1_1"/>
  <p:tag name="KSO_WM_UNIT_ID" val="diagram160015_4*m_h_f*1_1_1"/>
  <p:tag name="KSO_WM_UNIT_CLEAR" val="1"/>
  <p:tag name="KSO_WM_UNIT_LAYERLEVEL" val="1_1_1"/>
  <p:tag name="KSO_WM_UNIT_VALUE" val="25"/>
  <p:tag name="KSO_WM_UNIT_HIGHLIGHT" val="0"/>
  <p:tag name="KSO_WM_UNIT_COMPATIBLE" val="0"/>
  <p:tag name="KSO_WM_UNIT_PRESET_TEXT_INDEX" val="2"/>
  <p:tag name="KSO_WM_UNIT_PRESET_TEXT_LEN" val="10"/>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5"/>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15"/>
  <p:tag name="KSO_WM_UNIT_TYPE" val="m_h_f"/>
  <p:tag name="KSO_WM_UNIT_INDEX" val="1_1_1"/>
  <p:tag name="KSO_WM_UNIT_ID" val="diagram160015_4*m_h_f*1_1_1"/>
  <p:tag name="KSO_WM_UNIT_CLEAR" val="1"/>
  <p:tag name="KSO_WM_UNIT_LAYERLEVEL" val="1_1_1"/>
  <p:tag name="KSO_WM_UNIT_VALUE" val="25"/>
  <p:tag name="KSO_WM_UNIT_HIGHLIGHT" val="0"/>
  <p:tag name="KSO_WM_UNIT_COMPATIBLE" val="0"/>
  <p:tag name="KSO_WM_UNIT_PRESET_TEXT_INDEX" val="2"/>
  <p:tag name="KSO_WM_UNIT_PRESET_TEXT_LEN" val="10"/>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15"/>
  <p:tag name="KSO_WM_UNIT_TYPE" val="m_h_f"/>
  <p:tag name="KSO_WM_UNIT_INDEX" val="1_1_1"/>
  <p:tag name="KSO_WM_UNIT_ID" val="diagram160015_4*m_h_f*1_1_1"/>
  <p:tag name="KSO_WM_UNIT_CLEAR" val="1"/>
  <p:tag name="KSO_WM_UNIT_LAYERLEVEL" val="1_1_1"/>
  <p:tag name="KSO_WM_UNIT_VALUE" val="25"/>
  <p:tag name="KSO_WM_UNIT_HIGHLIGHT" val="0"/>
  <p:tag name="KSO_WM_UNIT_COMPATIBLE" val="0"/>
  <p:tag name="KSO_WM_UNIT_PRESET_TEXT_INDEX" val="2"/>
  <p:tag name="KSO_WM_UNIT_PRESET_TEXT_LEN" val="10"/>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AG_VERSION" val="1.0"/>
  <p:tag name="KSO_WM_TEMPLATE_CATEGORY" val="diagram"/>
  <p:tag name="KSO_WM_TEMPLATE_INDEX" val="160212"/>
  <p:tag name="KSO_WM_UNIT_TYPE" val="l_i"/>
  <p:tag name="KSO_WM_UNIT_INDEX" val="1_2"/>
  <p:tag name="KSO_WM_UNIT_ID" val="259*l_i*1_2"/>
  <p:tag name="KSO_WM_UNIT_CLEAR" val="1"/>
  <p:tag name="KSO_WM_UNIT_LAYERLEVEL" val="1_1"/>
  <p:tag name="KSO_WM_BEAUTIFY_FLAG" val="#wm#"/>
  <p:tag name="KSO_WM_DIAGRAM_GROUP_CODE" val="l1-1"/>
  <p:tag name="KSO_WM_UNIT_FILL_FORE_SCHEMECOLOR_INDEX" val="7"/>
  <p:tag name="KSO_WM_UNIT_FILL_TYPE" val="1"/>
  <p:tag name="KSO_WM_UNIT_TEXT_FILL_FORE_SCHEMECOLOR_INDEX" val="14"/>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776"/>
  <p:tag name="KSO_WM_TAG_VERSION" val="1.0"/>
  <p:tag name="KSO_WM_BEAUTIFY_FLAG" val="#wm#"/>
  <p:tag name="KSO_WM_UNIT_TYPE" val="m_h_a"/>
  <p:tag name="KSO_WM_UNIT_INDEX" val="1_2_1"/>
  <p:tag name="KSO_WM_UNIT_ID" val="diagram776_3*m_h_a*1_2_1"/>
  <p:tag name="KSO_WM_UNIT_CLEAR" val="1"/>
  <p:tag name="KSO_WM_UNIT_LAYERLEVEL" val="1_1_1"/>
  <p:tag name="KSO_WM_UNIT_VALUE" val="7"/>
  <p:tag name="KSO_WM_UNIT_HIGHLIGHT" val="0"/>
  <p:tag name="KSO_WM_UNIT_COMPATIBLE" val="0"/>
  <p:tag name="KSO_WM_DIAGRAM_GROUP_CODE" val="m1-1"/>
  <p:tag name="KSO_WM_UNIT_PRESET_TEXT" val="LOREM"/>
  <p:tag name="KSO_WM_UNIT_TEXT_FILL_FORE_SCHEMECOLOR_INDEX" val="6"/>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15"/>
  <p:tag name="KSO_WM_UNIT_TYPE" val="m_h_f"/>
  <p:tag name="KSO_WM_UNIT_INDEX" val="1_1_1"/>
  <p:tag name="KSO_WM_UNIT_ID" val="diagram160015_4*m_h_f*1_1_1"/>
  <p:tag name="KSO_WM_UNIT_CLEAR" val="1"/>
  <p:tag name="KSO_WM_UNIT_LAYERLEVEL" val="1_1_1"/>
  <p:tag name="KSO_WM_UNIT_VALUE" val="25"/>
  <p:tag name="KSO_WM_UNIT_HIGHLIGHT" val="0"/>
  <p:tag name="KSO_WM_UNIT_COMPATIBLE" val="0"/>
  <p:tag name="KSO_WM_UNIT_PRESET_TEXT_INDEX" val="2"/>
  <p:tag name="KSO_WM_UNIT_PRESET_TEXT_LEN" val="10"/>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5"/>
  <p:tag name="KSO_WM_UNIT_TEXT_FILL_TYPE" val="1"/>
</p:tagLst>
</file>

<file path=ppt/tags/tag9.xml><?xml version="1.0" encoding="utf-8"?>
<p:tagLst xmlns:a="http://schemas.openxmlformats.org/drawingml/2006/main" xmlns:r="http://schemas.openxmlformats.org/officeDocument/2006/relationships" xmlns:p="http://schemas.openxmlformats.org/presentationml/2006/main">
  <p:tag name="KSO_WM_TAG_VERSION" val="1.0"/>
  <p:tag name="KSO_WM_BEAUTIFY_FLAG" val="#wm#"/>
  <p:tag name="KSO_WM_TEMPLATE_CATEGORY" val="diagram"/>
  <p:tag name="KSO_WM_TEMPLATE_INDEX" val="160015"/>
  <p:tag name="KSO_WM_UNIT_TYPE" val="m_h_f"/>
  <p:tag name="KSO_WM_UNIT_INDEX" val="1_1_1"/>
  <p:tag name="KSO_WM_UNIT_ID" val="diagram160015_4*m_h_f*1_1_1"/>
  <p:tag name="KSO_WM_UNIT_CLEAR" val="1"/>
  <p:tag name="KSO_WM_UNIT_LAYERLEVEL" val="1_1_1"/>
  <p:tag name="KSO_WM_UNIT_VALUE" val="25"/>
  <p:tag name="KSO_WM_UNIT_HIGHLIGHT" val="0"/>
  <p:tag name="KSO_WM_UNIT_COMPATIBLE" val="0"/>
  <p:tag name="KSO_WM_UNIT_PRESET_TEXT_INDEX" val="2"/>
  <p:tag name="KSO_WM_UNIT_PRESET_TEXT_LEN" val="10"/>
  <p:tag name="KSO_WM_DIAGRAM_GROUP_CODE" val="m1-1"/>
  <p:tag name="KSO_WM_UNIT_FILL_FORE_SCHEMECOLOR_INDEX" val="5"/>
  <p:tag name="KSO_WM_UNIT_FILL_TYPE" val="1"/>
  <p:tag name="KSO_WM_UNIT_LINE_FORE_SCHEMECOLOR_INDEX" val="5"/>
  <p:tag name="KSO_WM_UNIT_LINE_FILL_TYPE" val="2"/>
  <p:tag name="KSO_WM_UNIT_TEXT_FILL_FORE_SCHEMECOLOR_INDEX" val="5"/>
  <p:tag name="KSO_WM_UNIT_TEXT_FILL_TYPE" val="1"/>
</p:tagLst>
</file>

<file path=ppt/theme/theme1.xml><?xml version="1.0" encoding="utf-8"?>
<a:theme xmlns:a="http://schemas.openxmlformats.org/drawingml/2006/main" name="课件 LOGO">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课件 LOGO</Template>
  <TotalTime>21796</TotalTime>
  <Words>2040</Words>
  <Application>Microsoft Macintosh PowerPoint</Application>
  <PresentationFormat>自定义</PresentationFormat>
  <Paragraphs>377</Paragraphs>
  <Slides>35</Slides>
  <Notes>15</Notes>
  <HiddenSlides>0</HiddenSlides>
  <MMClips>0</MMClips>
  <ScaleCrop>false</ScaleCrop>
  <HeadingPairs>
    <vt:vector size="4" baseType="variant">
      <vt:variant>
        <vt:lpstr>主题</vt:lpstr>
      </vt:variant>
      <vt:variant>
        <vt:i4>1</vt:i4>
      </vt:variant>
      <vt:variant>
        <vt:lpstr>幻灯片标题</vt:lpstr>
      </vt:variant>
      <vt:variant>
        <vt:i4>35</vt:i4>
      </vt:variant>
    </vt:vector>
  </HeadingPairs>
  <TitlesOfParts>
    <vt:vector size="36" baseType="lpstr">
      <vt:lpstr>课件 LOGO</vt:lpstr>
      <vt:lpstr>幻灯片 1</vt:lpstr>
      <vt:lpstr>幻灯片 2</vt:lpstr>
      <vt:lpstr>1. 审题 | 写作任务</vt:lpstr>
      <vt:lpstr>审题 | 题干信息</vt:lpstr>
      <vt:lpstr>IELTS writing – Task Response 看懂题</vt:lpstr>
      <vt:lpstr>IELTS writing – Task Response 看懂题</vt:lpstr>
      <vt:lpstr>practice| 绝对词</vt:lpstr>
      <vt:lpstr>幻灯片 8</vt:lpstr>
      <vt:lpstr>幻灯片 9</vt:lpstr>
      <vt:lpstr>幻灯片 10</vt:lpstr>
      <vt:lpstr>幻灯片 11</vt:lpstr>
      <vt:lpstr>IELTS writing – Task Response 看懂题</vt:lpstr>
      <vt:lpstr>IELTS writing – Task Response 看懂题</vt:lpstr>
      <vt:lpstr>practice | 目的</vt:lpstr>
      <vt:lpstr>幻灯片 15</vt:lpstr>
      <vt:lpstr>幻灯片 16</vt:lpstr>
      <vt:lpstr>幻灯片 17</vt:lpstr>
      <vt:lpstr>幻灯片 18</vt:lpstr>
      <vt:lpstr>IELTS writing – Task Response 看懂题</vt:lpstr>
      <vt:lpstr>IELTS writing – Task Response 看懂题</vt:lpstr>
      <vt:lpstr>practice | 因果</vt:lpstr>
      <vt:lpstr>幻灯片 22</vt:lpstr>
      <vt:lpstr>幻灯片 23</vt:lpstr>
      <vt:lpstr>幻灯片 24</vt:lpstr>
      <vt:lpstr>幻灯片 25</vt:lpstr>
      <vt:lpstr>幻灯片 26</vt:lpstr>
      <vt:lpstr>IELTS writing – Task Response 看懂题</vt:lpstr>
      <vt:lpstr>IELTS writing – Task Response 看懂题</vt:lpstr>
      <vt:lpstr>practice | 比较</vt:lpstr>
      <vt:lpstr>幻灯片 30</vt:lpstr>
      <vt:lpstr>幻灯片 31</vt:lpstr>
      <vt:lpstr>幻灯片 32</vt:lpstr>
      <vt:lpstr>幻灯片 33</vt:lpstr>
      <vt:lpstr>幻灯片 34</vt:lpstr>
      <vt:lpstr>幻灯片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张 小五</dc:creator>
  <cp:lastModifiedBy>Administrator</cp:lastModifiedBy>
  <cp:revision>809</cp:revision>
  <dcterms:created xsi:type="dcterms:W3CDTF">2020-12-11T02:59:00Z</dcterms:created>
  <dcterms:modified xsi:type="dcterms:W3CDTF">2024-06-19T05:53:14Z</dcterms:modified>
</cp:coreProperties>
</file>