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7"/>
  </p:notesMasterIdLst>
  <p:handoutMasterIdLst>
    <p:handoutMasterId r:id="rId18"/>
  </p:handoutMasterIdLst>
  <p:sldIdLst>
    <p:sldId id="557" r:id="rId2"/>
    <p:sldId id="558" r:id="rId3"/>
    <p:sldId id="562" r:id="rId4"/>
    <p:sldId id="554" r:id="rId5"/>
    <p:sldId id="571" r:id="rId6"/>
    <p:sldId id="572" r:id="rId7"/>
    <p:sldId id="559" r:id="rId8"/>
    <p:sldId id="560" r:id="rId9"/>
    <p:sldId id="566" r:id="rId10"/>
    <p:sldId id="561" r:id="rId11"/>
    <p:sldId id="567" r:id="rId12"/>
    <p:sldId id="568" r:id="rId13"/>
    <p:sldId id="569" r:id="rId14"/>
    <p:sldId id="570" r:id="rId15"/>
    <p:sldId id="534"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5050"/>
    <a:srgbClr val="74B230"/>
    <a:srgbClr val="FF860D"/>
    <a:srgbClr val="FF7C80"/>
    <a:srgbClr val="FFCC99"/>
    <a:srgbClr val="FF6600"/>
    <a:srgbClr val="F77997"/>
    <a:srgbClr val="FFDC47"/>
    <a:srgbClr val="FFCC00"/>
    <a:srgbClr val="FF9933"/>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1733" autoAdjust="0"/>
    <p:restoredTop sz="88617" autoAdjust="0"/>
  </p:normalViewPr>
  <p:slideViewPr>
    <p:cSldViewPr snapToGrid="0" showGuides="1">
      <p:cViewPr varScale="1">
        <p:scale>
          <a:sx n="100" d="100"/>
          <a:sy n="100" d="100"/>
        </p:scale>
        <p:origin x="-1176" y="-102"/>
      </p:cViewPr>
      <p:guideLst>
        <p:guide orient="horz" pos="2160"/>
        <p:guide pos="3840"/>
      </p:guideLst>
    </p:cSldViewPr>
  </p:slideViewPr>
  <p:notesTextViewPr>
    <p:cViewPr>
      <p:scale>
        <a:sx n="1" d="1"/>
        <a:sy n="1" d="1"/>
      </p:scale>
      <p:origin x="0" y="0"/>
    </p:cViewPr>
  </p:notesTextViewPr>
  <p:sorterViewPr>
    <p:cViewPr>
      <p:scale>
        <a:sx n="110" d="100"/>
        <a:sy n="110" d="100"/>
      </p:scale>
      <p:origin x="0" y="-6024"/>
    </p:cViewPr>
  </p:sorterViewPr>
  <p:notesViewPr>
    <p:cSldViewPr snapToGrid="0">
      <p:cViewPr varScale="1">
        <p:scale>
          <a:sx n="51" d="100"/>
          <a:sy n="51" d="100"/>
        </p:scale>
        <p:origin x="-2692" y="-84"/>
      </p:cViewPr>
      <p:guideLst>
        <p:guide orient="horz" pos="2880"/>
        <p:guide pos="2160"/>
      </p:guideLst>
    </p:cSldViewPr>
  </p:notes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546A2276-F1EC-4009-83CF-E44E2ECB14A6}" type="datetimeFigureOut">
              <a:rPr lang="zh-CN" altLang="en-US" smtClean="0"/>
              <a:pPr/>
              <a:t>2024/6/19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E75EA8A-04A8-47A8-A30E-ADA76CF79415}"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633F60A-313C-485E-92A6-604A775A099E}" type="datetimeFigureOut">
              <a:rPr lang="zh-CN" altLang="en-US" smtClean="0"/>
              <a:pPr/>
              <a:t>2024/6/19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028AE4-B7C5-4250-9D9C-842ED204788E}"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028AE4-B7C5-4250-9D9C-842ED204788E}" type="slidenum">
              <a:rPr lang="zh-CN" altLang="en-US" smtClean="0"/>
              <a:pPr/>
              <a:t>3</a:t>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028AE4-B7C5-4250-9D9C-842ED204788E}" type="slidenum">
              <a:rPr lang="zh-CN" altLang="en-US" smtClean="0"/>
              <a:pPr/>
              <a:t>9</a:t>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97028AE4-B7C5-4250-9D9C-842ED204788E}" type="slidenum">
              <a:rPr lang="zh-CN" altLang="en-US" smtClean="0"/>
              <a:pPr/>
              <a:t>12</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CDD909E7-9CF3-4385-B503-7B80E48A5588}" type="datetime1">
              <a:rPr lang="zh-CN" altLang="en-US" smtClean="0"/>
              <a:pPr/>
              <a:t>2024/6/19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1FD95D-C2D7-43AA-B5A7-616B89EBFD36}"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975CB7E6-4BB6-4806-B644-2F4350C89FB2}" type="datetime1">
              <a:rPr lang="zh-CN" altLang="en-US" smtClean="0"/>
              <a:pPr/>
              <a:t>2024/6/19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1FD95D-C2D7-43AA-B5A7-616B89EBFD36}" type="slidenum">
              <a:rPr lang="zh-CN" altLang="en-US" smtClean="0"/>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6C57B695-928F-499E-B39D-F800E5E709E3}" type="datetime1">
              <a:rPr lang="zh-CN" altLang="en-US" smtClean="0"/>
              <a:pPr/>
              <a:t>2024/6/19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1FD95D-C2D7-43AA-B5A7-616B89EBFD36}" type="slidenum">
              <a:rPr lang="zh-CN" altLang="en-US" smtClean="0"/>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p:cNvSpPr>
            <a:spLocks noGrp="1"/>
          </p:cNvSpPr>
          <p:nvPr>
            <p:ph type="dt" sz="half" idx="10"/>
          </p:nvPr>
        </p:nvSpPr>
        <p:spPr/>
        <p:txBody>
          <a:bodyPr/>
          <a:lstStyle/>
          <a:p>
            <a:fld id="{3CD3C458-0A31-403C-8970-ACC5E917939B}" type="datetime1">
              <a:rPr lang="zh-CN" altLang="en-US" smtClean="0"/>
              <a:pPr/>
              <a:t>2024/6/19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1FD95D-C2D7-43AA-B5A7-616B89EBFD36}" type="slidenum">
              <a:rPr lang="zh-CN" altLang="en-US" smtClean="0"/>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BCDFC0CA-DD05-4D9C-B10A-CC04ECAA33D0}" type="datetime1">
              <a:rPr lang="zh-CN" altLang="en-US" smtClean="0"/>
              <a:pPr/>
              <a:t>2024/6/19</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761FD95D-C2D7-43AA-B5A7-616B89EBFD36}" type="slidenum">
              <a:rPr lang="zh-CN" altLang="en-US" smtClean="0"/>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p:cNvSpPr>
            <a:spLocks noGrp="1"/>
          </p:cNvSpPr>
          <p:nvPr>
            <p:ph type="dt" sz="half" idx="10"/>
          </p:nvPr>
        </p:nvSpPr>
        <p:spPr/>
        <p:txBody>
          <a:bodyPr/>
          <a:lstStyle/>
          <a:p>
            <a:fld id="{90119C15-89FA-4551-BA58-3AE130E740B1}" type="datetime1">
              <a:rPr lang="zh-CN" altLang="en-US" smtClean="0"/>
              <a:pPr/>
              <a:t>2024/6/19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1FD95D-C2D7-43AA-B5A7-616B89EBFD36}" type="slidenum">
              <a:rPr lang="zh-CN" altLang="en-US" smtClean="0"/>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p:cNvSpPr>
            <a:spLocks noGrp="1"/>
          </p:cNvSpPr>
          <p:nvPr>
            <p:ph type="dt" sz="half" idx="10"/>
          </p:nvPr>
        </p:nvSpPr>
        <p:spPr/>
        <p:txBody>
          <a:bodyPr/>
          <a:lstStyle/>
          <a:p>
            <a:fld id="{D174DD2D-5658-4A30-B68B-3C19233A6014}" type="datetime1">
              <a:rPr lang="zh-CN" altLang="en-US" smtClean="0"/>
              <a:pPr/>
              <a:t>2024/6/19</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761FD95D-C2D7-43AA-B5A7-616B89EBFD36}" type="slidenum">
              <a:rPr lang="zh-CN" altLang="en-US" smtClean="0"/>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9A99E7F9-475E-4CD8-86CA-F5ACCC6B8107}" type="datetime1">
              <a:rPr lang="zh-CN" altLang="en-US" smtClean="0"/>
              <a:pPr/>
              <a:t>2024/6/19</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761FD95D-C2D7-43AA-B5A7-616B89EBFD36}" type="slidenum">
              <a:rPr lang="zh-CN" altLang="en-US" smtClean="0"/>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A1736C9-3CB9-457F-B892-AAC988DEE8E8}" type="datetime1">
              <a:rPr lang="zh-CN" altLang="en-US" smtClean="0"/>
              <a:pPr/>
              <a:t>2024/6/19</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761FD95D-C2D7-43AA-B5A7-616B89EBFD36}" type="slidenum">
              <a:rPr lang="zh-CN" altLang="en-US" smtClean="0"/>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5A798761-133F-48E5-A835-D320D605C550}" type="datetime1">
              <a:rPr lang="zh-CN" altLang="en-US" smtClean="0"/>
              <a:pPr/>
              <a:t>2024/6/19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1FD95D-C2D7-43AA-B5A7-616B89EBFD36}" type="slidenum">
              <a:rPr lang="zh-CN" altLang="en-US" smtClean="0"/>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4D14544B-7C40-4ED0-8D8D-E248CA8E9FCD}" type="datetime1">
              <a:rPr lang="zh-CN" altLang="en-US" smtClean="0"/>
              <a:pPr/>
              <a:t>2024/6/19</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761FD95D-C2D7-43AA-B5A7-616B89EBFD36}" type="slidenum">
              <a:rPr lang="zh-CN" altLang="en-US" smtClean="0"/>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1AA3E21-FF29-4DCC-85EC-F039FC93F484}" type="datetime1">
              <a:rPr lang="zh-CN" altLang="en-US" smtClean="0"/>
              <a:pPr/>
              <a:t>2024/6/19</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dirty="0"/>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61FD95D-C2D7-43AA-B5A7-616B89EBFD36}" type="slidenum">
              <a:rPr lang="zh-CN" altLang="en-US" smtClean="0"/>
              <a:pPr/>
              <a:t>‹#›</a:t>
            </a:fld>
            <a:endParaRPr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baseline="0">
          <a:solidFill>
            <a:schemeClr val="tx1"/>
          </a:solidFill>
          <a:latin typeface="微软雅黑" pitchFamily="34" charset="-122"/>
          <a:ea typeface="微软雅黑" pitchFamily="34" charset="-122"/>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baseline="0">
          <a:solidFill>
            <a:schemeClr val="tx1"/>
          </a:solidFill>
          <a:latin typeface="微软雅黑" pitchFamily="34" charset="-122"/>
          <a:ea typeface="微软雅黑" pitchFamily="34" charset="-122"/>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baseline="0">
          <a:solidFill>
            <a:schemeClr val="tx1"/>
          </a:solidFill>
          <a:latin typeface="微软雅黑" pitchFamily="34" charset="-122"/>
          <a:ea typeface="微软雅黑" pitchFamily="34" charset="-122"/>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baseline="0">
          <a:solidFill>
            <a:schemeClr val="tx1"/>
          </a:solidFill>
          <a:latin typeface="微软雅黑" pitchFamily="34" charset="-122"/>
          <a:ea typeface="微软雅黑" pitchFamily="34" charset="-122"/>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baseline="0">
          <a:solidFill>
            <a:schemeClr val="tx1"/>
          </a:solidFill>
          <a:latin typeface="微软雅黑" pitchFamily="34" charset="-122"/>
          <a:ea typeface="微软雅黑" pitchFamily="34" charset="-122"/>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审题注意</a:t>
            </a:r>
            <a:r>
              <a:rPr lang="zh-CN" altLang="en-US" dirty="0" smtClean="0"/>
              <a:t>事项</a:t>
            </a:r>
            <a:r>
              <a:rPr lang="en-US" altLang="zh-CN" dirty="0" smtClean="0"/>
              <a:t>(2)</a:t>
            </a:r>
            <a:endParaRPr lang="zh-CN" altLang="en-US" dirty="0"/>
          </a:p>
        </p:txBody>
      </p:sp>
      <p:sp>
        <p:nvSpPr>
          <p:cNvPr id="3" name="内容占位符 2"/>
          <p:cNvSpPr>
            <a:spLocks noGrp="1"/>
          </p:cNvSpPr>
          <p:nvPr>
            <p:ph idx="1"/>
          </p:nvPr>
        </p:nvSpPr>
        <p:spPr/>
        <p:txBody>
          <a:bodyPr/>
          <a:lstStyle/>
          <a:p>
            <a:r>
              <a:rPr lang="en-US" altLang="zh-CN" u="sng" dirty="0" smtClean="0"/>
              <a:t>a. </a:t>
            </a:r>
            <a:r>
              <a:rPr lang="zh-CN" altLang="zh-CN" u="sng" dirty="0" smtClean="0"/>
              <a:t>并列</a:t>
            </a:r>
            <a:r>
              <a:rPr lang="zh-CN" altLang="zh-CN" u="sng" dirty="0"/>
              <a:t>关系</a:t>
            </a:r>
            <a:endParaRPr lang="zh-CN" altLang="zh-CN" dirty="0"/>
          </a:p>
          <a:p>
            <a:r>
              <a:rPr lang="en-US" altLang="zh-CN" u="sng" dirty="0" smtClean="0"/>
              <a:t>b. </a:t>
            </a:r>
            <a:r>
              <a:rPr lang="zh-CN" altLang="zh-CN" u="sng" dirty="0" smtClean="0"/>
              <a:t>双边</a:t>
            </a:r>
            <a:r>
              <a:rPr lang="zh-CN" altLang="zh-CN" u="sng" dirty="0"/>
              <a:t>型题目中两个观点不完全对等或者不完全对立</a:t>
            </a:r>
            <a:endParaRPr lang="zh-CN" altLang="zh-CN" dirty="0"/>
          </a:p>
          <a:p>
            <a:r>
              <a:rPr lang="en-US" altLang="zh-CN" u="sng" dirty="0" smtClean="0"/>
              <a:t>c. </a:t>
            </a:r>
            <a:r>
              <a:rPr lang="zh-CN" altLang="en-US" u="sng" dirty="0" smtClean="0"/>
              <a:t>易</a:t>
            </a:r>
            <a:r>
              <a:rPr lang="zh-CN" altLang="en-US" u="sng" dirty="0"/>
              <a:t>理解错提问方式</a:t>
            </a:r>
            <a:endParaRPr lang="zh-CN" altLang="zh-CN" dirty="0"/>
          </a:p>
          <a:p>
            <a:r>
              <a:rPr lang="en-US" altLang="zh-CN" u="sng" dirty="0" smtClean="0"/>
              <a:t>d. </a:t>
            </a:r>
            <a:r>
              <a:rPr lang="zh-CN" altLang="zh-CN" u="sng" dirty="0" smtClean="0"/>
              <a:t>有</a:t>
            </a:r>
            <a:r>
              <a:rPr lang="zh-CN" altLang="zh-CN" u="sng" dirty="0"/>
              <a:t>易看错或者过于抽象的概念</a:t>
            </a:r>
            <a:endParaRPr lang="zh-CN" altLang="en-US" dirty="0"/>
          </a:p>
        </p:txBody>
      </p:sp>
      <p:sp>
        <p:nvSpPr>
          <p:cNvPr id="4" name="灯片编号占位符 3"/>
          <p:cNvSpPr>
            <a:spLocks noGrp="1"/>
          </p:cNvSpPr>
          <p:nvPr>
            <p:ph type="sldNum" sz="quarter" idx="12"/>
          </p:nvPr>
        </p:nvSpPr>
        <p:spPr/>
        <p:txBody>
          <a:bodyPr/>
          <a:lstStyle/>
          <a:p>
            <a:fld id="{761FD95D-C2D7-43AA-B5A7-616B89EBFD36}" type="slidenum">
              <a:rPr lang="zh-CN" altLang="en-US" smtClean="0"/>
              <a:pPr/>
              <a:t>1</a:t>
            </a:fld>
            <a:endParaRPr lang="zh-CN" altLang="en-US"/>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审题注意</a:t>
            </a:r>
            <a:r>
              <a:rPr lang="zh-CN" altLang="en-US" sz="3600" dirty="0" smtClean="0"/>
              <a:t>事项</a:t>
            </a:r>
            <a:r>
              <a:rPr lang="en-US" altLang="zh-CN" sz="3600" dirty="0" smtClean="0"/>
              <a:t>d—</a:t>
            </a:r>
            <a:r>
              <a:rPr lang="zh-CN" altLang="en-US" sz="3600" dirty="0"/>
              <a:t>有易看错或者过于抽象的概念</a:t>
            </a:r>
          </a:p>
        </p:txBody>
      </p:sp>
      <p:sp>
        <p:nvSpPr>
          <p:cNvPr id="3" name="内容占位符 2"/>
          <p:cNvSpPr>
            <a:spLocks noGrp="1"/>
          </p:cNvSpPr>
          <p:nvPr>
            <p:ph idx="1"/>
          </p:nvPr>
        </p:nvSpPr>
        <p:spPr>
          <a:xfrm>
            <a:off x="297712" y="1382233"/>
            <a:ext cx="4774017" cy="4794730"/>
          </a:xfrm>
        </p:spPr>
        <p:txBody>
          <a:bodyPr>
            <a:normAutofit fontScale="85000" lnSpcReduction="20000"/>
          </a:bodyPr>
          <a:lstStyle/>
          <a:p>
            <a:pPr>
              <a:lnSpc>
                <a:spcPct val="150000"/>
              </a:lnSpc>
            </a:pPr>
            <a:r>
              <a:rPr lang="en-US" altLang="zh-CN" u="sng" dirty="0"/>
              <a:t>2023.09.02 </a:t>
            </a:r>
            <a:r>
              <a:rPr lang="zh-CN" altLang="zh-CN" u="sng" dirty="0"/>
              <a:t>教育</a:t>
            </a:r>
            <a:r>
              <a:rPr lang="en-US" altLang="zh-CN" u="sng" dirty="0"/>
              <a:t>/</a:t>
            </a:r>
            <a:r>
              <a:rPr lang="zh-CN" altLang="zh-CN" u="sng" dirty="0"/>
              <a:t>双边型</a:t>
            </a:r>
          </a:p>
          <a:p>
            <a:pPr>
              <a:lnSpc>
                <a:spcPct val="150000"/>
              </a:lnSpc>
            </a:pPr>
            <a:r>
              <a:rPr lang="en-US" altLang="zh-CN" dirty="0"/>
              <a:t>Some people believe the purpose of education is to prepare individuals to be useful to society. Others say the purpose of education is to achieve personal ambitions. Discuss both views and give your opinion. </a:t>
            </a:r>
            <a:endParaRPr lang="zh-CN" altLang="zh-CN" dirty="0"/>
          </a:p>
          <a:p>
            <a:endParaRPr lang="zh-CN" altLang="en-US" dirty="0"/>
          </a:p>
        </p:txBody>
      </p:sp>
      <p:sp>
        <p:nvSpPr>
          <p:cNvPr id="4" name="灯片编号占位符 3"/>
          <p:cNvSpPr>
            <a:spLocks noGrp="1"/>
          </p:cNvSpPr>
          <p:nvPr>
            <p:ph type="sldNum" sz="quarter" idx="12"/>
          </p:nvPr>
        </p:nvSpPr>
        <p:spPr/>
        <p:txBody>
          <a:bodyPr/>
          <a:lstStyle/>
          <a:p>
            <a:fld id="{761FD95D-C2D7-43AA-B5A7-616B89EBFD36}" type="slidenum">
              <a:rPr lang="zh-CN" altLang="en-US" smtClean="0"/>
              <a:pPr/>
              <a:t>10</a:t>
            </a:fld>
            <a:endParaRPr lang="zh-CN" altLang="en-US"/>
          </a:p>
        </p:txBody>
      </p:sp>
      <p:sp>
        <p:nvSpPr>
          <p:cNvPr id="5" name="TextBox 4"/>
          <p:cNvSpPr txBox="1"/>
          <p:nvPr/>
        </p:nvSpPr>
        <p:spPr>
          <a:xfrm>
            <a:off x="5166829" y="1468044"/>
            <a:ext cx="6484420" cy="5116272"/>
          </a:xfrm>
          <a:prstGeom prst="rect">
            <a:avLst/>
          </a:prstGeom>
          <a:noFill/>
        </p:spPr>
        <p:txBody>
          <a:bodyPr wrap="square" rtlCol="0">
            <a:spAutoFit/>
          </a:bodyPr>
          <a:lstStyle/>
          <a:p>
            <a:pPr>
              <a:lnSpc>
                <a:spcPct val="150000"/>
              </a:lnSpc>
            </a:pPr>
            <a:r>
              <a:rPr lang="zh-CN" altLang="en-US" sz="2000" dirty="0" smtClean="0">
                <a:solidFill>
                  <a:srgbClr val="7030A0"/>
                </a:solidFill>
                <a:latin typeface="22"/>
              </a:rPr>
              <a:t>提纲</a:t>
            </a:r>
            <a:r>
              <a:rPr lang="en-US" altLang="zh-CN" sz="2000" dirty="0" smtClean="0">
                <a:solidFill>
                  <a:srgbClr val="7030A0"/>
                </a:solidFill>
                <a:latin typeface="22"/>
              </a:rPr>
              <a:t>1</a:t>
            </a:r>
            <a:r>
              <a:rPr lang="zh-CN" altLang="en-US" sz="2000" dirty="0" smtClean="0">
                <a:solidFill>
                  <a:srgbClr val="7030A0"/>
                </a:solidFill>
                <a:latin typeface="22"/>
              </a:rPr>
              <a:t>：</a:t>
            </a:r>
            <a:endParaRPr lang="en-US" altLang="zh-CN" sz="2000" dirty="0" smtClean="0">
              <a:solidFill>
                <a:srgbClr val="7030A0"/>
              </a:solidFill>
              <a:latin typeface="22"/>
            </a:endParaRPr>
          </a:p>
          <a:p>
            <a:pPr>
              <a:lnSpc>
                <a:spcPct val="150000"/>
              </a:lnSpc>
            </a:pPr>
            <a:r>
              <a:rPr lang="zh-CN" altLang="en-US" sz="2000" dirty="0">
                <a:solidFill>
                  <a:srgbClr val="7030A0"/>
                </a:solidFill>
                <a:latin typeface="22"/>
              </a:rPr>
              <a:t>主体段</a:t>
            </a:r>
            <a:r>
              <a:rPr lang="zh-CN" altLang="en-US" sz="2000" dirty="0" smtClean="0">
                <a:solidFill>
                  <a:srgbClr val="7030A0"/>
                </a:solidFill>
                <a:latin typeface="22"/>
              </a:rPr>
              <a:t>一：教育的目的是培养对社会有用的成员。首先，各行各业都需要充足的劳动力，那劳动力所需要的知识和技能需要学校来教授。其次，社会和谐需要各个成员互相帮助互相包容，那么学校起到了提高学生道德品质的作用。</a:t>
            </a:r>
            <a:endParaRPr lang="en-US" altLang="zh-CN" sz="2000" dirty="0" smtClean="0">
              <a:solidFill>
                <a:srgbClr val="7030A0"/>
              </a:solidFill>
              <a:latin typeface="22"/>
            </a:endParaRPr>
          </a:p>
          <a:p>
            <a:pPr>
              <a:lnSpc>
                <a:spcPct val="150000"/>
              </a:lnSpc>
            </a:pPr>
            <a:endParaRPr lang="en-US" altLang="zh-CN" sz="2000" dirty="0" smtClean="0">
              <a:solidFill>
                <a:srgbClr val="7030A0"/>
              </a:solidFill>
              <a:latin typeface="22"/>
            </a:endParaRPr>
          </a:p>
          <a:p>
            <a:pPr>
              <a:lnSpc>
                <a:spcPct val="150000"/>
              </a:lnSpc>
            </a:pPr>
            <a:r>
              <a:rPr lang="zh-CN" altLang="en-US" sz="2000" dirty="0" smtClean="0">
                <a:solidFill>
                  <a:srgbClr val="7030A0"/>
                </a:solidFill>
                <a:latin typeface="22"/>
              </a:rPr>
              <a:t>主体段二：学校的目的是帮助学生实现自己的个人志向。学校老师帮助学生学习各科知识，这样学生可以提升自己的学术水平和能力。另外，学校组合各种有益于身心健康的活动，帮助学生成为全面发展的人。</a:t>
            </a:r>
            <a:endParaRPr lang="en-US" altLang="zh-CN" sz="2000" dirty="0" smtClean="0">
              <a:solidFill>
                <a:srgbClr val="7030A0"/>
              </a:solidFill>
              <a:latin typeface="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600" dirty="0"/>
              <a:t>审题注意</a:t>
            </a:r>
            <a:r>
              <a:rPr lang="zh-CN" altLang="en-US" sz="3600" dirty="0" smtClean="0"/>
              <a:t>事项</a:t>
            </a:r>
            <a:r>
              <a:rPr lang="en-US" altLang="zh-CN" sz="3600" dirty="0" smtClean="0"/>
              <a:t>d—</a:t>
            </a:r>
            <a:r>
              <a:rPr lang="zh-CN" altLang="en-US" sz="3600" dirty="0"/>
              <a:t>有易看错或者过于抽象的概念</a:t>
            </a:r>
          </a:p>
        </p:txBody>
      </p:sp>
      <p:sp>
        <p:nvSpPr>
          <p:cNvPr id="3" name="内容占位符 2"/>
          <p:cNvSpPr>
            <a:spLocks noGrp="1"/>
          </p:cNvSpPr>
          <p:nvPr>
            <p:ph idx="1"/>
          </p:nvPr>
        </p:nvSpPr>
        <p:spPr>
          <a:xfrm>
            <a:off x="297712" y="1382233"/>
            <a:ext cx="4774017" cy="4794730"/>
          </a:xfrm>
        </p:spPr>
        <p:txBody>
          <a:bodyPr>
            <a:normAutofit fontScale="85000" lnSpcReduction="20000"/>
          </a:bodyPr>
          <a:lstStyle/>
          <a:p>
            <a:pPr>
              <a:lnSpc>
                <a:spcPct val="150000"/>
              </a:lnSpc>
            </a:pPr>
            <a:r>
              <a:rPr lang="en-US" altLang="zh-CN" u="sng" dirty="0"/>
              <a:t>2023.09.02 </a:t>
            </a:r>
            <a:r>
              <a:rPr lang="zh-CN" altLang="zh-CN" u="sng" dirty="0"/>
              <a:t>教育</a:t>
            </a:r>
            <a:r>
              <a:rPr lang="en-US" altLang="zh-CN" u="sng" dirty="0"/>
              <a:t>/</a:t>
            </a:r>
            <a:r>
              <a:rPr lang="zh-CN" altLang="zh-CN" u="sng" dirty="0"/>
              <a:t>双边型</a:t>
            </a:r>
          </a:p>
          <a:p>
            <a:pPr>
              <a:lnSpc>
                <a:spcPct val="150000"/>
              </a:lnSpc>
            </a:pPr>
            <a:r>
              <a:rPr lang="en-US" altLang="zh-CN" dirty="0"/>
              <a:t>Some people believe the purpose of education is to prepare individuals to be useful to society. Others say the purpose of education is to achieve personal ambitions. Discuss both views and give your opinion. </a:t>
            </a:r>
            <a:endParaRPr lang="zh-CN" altLang="zh-CN" dirty="0"/>
          </a:p>
          <a:p>
            <a:endParaRPr lang="zh-CN" altLang="en-US" dirty="0"/>
          </a:p>
        </p:txBody>
      </p:sp>
      <p:sp>
        <p:nvSpPr>
          <p:cNvPr id="4" name="灯片编号占位符 3"/>
          <p:cNvSpPr>
            <a:spLocks noGrp="1"/>
          </p:cNvSpPr>
          <p:nvPr>
            <p:ph type="sldNum" sz="quarter" idx="12"/>
          </p:nvPr>
        </p:nvSpPr>
        <p:spPr/>
        <p:txBody>
          <a:bodyPr/>
          <a:lstStyle/>
          <a:p>
            <a:fld id="{761FD95D-C2D7-43AA-B5A7-616B89EBFD36}" type="slidenum">
              <a:rPr lang="zh-CN" altLang="en-US" smtClean="0"/>
              <a:pPr/>
              <a:t>11</a:t>
            </a:fld>
            <a:endParaRPr lang="zh-CN" altLang="en-US"/>
          </a:p>
        </p:txBody>
      </p:sp>
      <p:sp>
        <p:nvSpPr>
          <p:cNvPr id="5" name="TextBox 4"/>
          <p:cNvSpPr txBox="1"/>
          <p:nvPr/>
        </p:nvSpPr>
        <p:spPr>
          <a:xfrm>
            <a:off x="5198726" y="1406242"/>
            <a:ext cx="6484420" cy="5029390"/>
          </a:xfrm>
          <a:prstGeom prst="rect">
            <a:avLst/>
          </a:prstGeom>
          <a:noFill/>
        </p:spPr>
        <p:txBody>
          <a:bodyPr wrap="square" rtlCol="0">
            <a:spAutoFit/>
          </a:bodyPr>
          <a:lstStyle/>
          <a:p>
            <a:pPr>
              <a:lnSpc>
                <a:spcPct val="150000"/>
              </a:lnSpc>
            </a:pPr>
            <a:r>
              <a:rPr lang="zh-CN" altLang="en-US" dirty="0" smtClean="0">
                <a:solidFill>
                  <a:srgbClr val="FF0000"/>
                </a:solidFill>
                <a:latin typeface="22"/>
              </a:rPr>
              <a:t>提纲</a:t>
            </a:r>
            <a:r>
              <a:rPr lang="en-US" altLang="zh-CN" dirty="0">
                <a:solidFill>
                  <a:srgbClr val="FF0000"/>
                </a:solidFill>
                <a:latin typeface="22"/>
              </a:rPr>
              <a:t>2</a:t>
            </a:r>
            <a:r>
              <a:rPr lang="zh-CN" altLang="en-US" dirty="0" smtClean="0">
                <a:solidFill>
                  <a:srgbClr val="FF0000"/>
                </a:solidFill>
                <a:latin typeface="22"/>
              </a:rPr>
              <a:t>：</a:t>
            </a:r>
            <a:endParaRPr lang="en-US" altLang="zh-CN" dirty="0" smtClean="0">
              <a:solidFill>
                <a:srgbClr val="FF0000"/>
              </a:solidFill>
              <a:latin typeface="22"/>
            </a:endParaRPr>
          </a:p>
          <a:p>
            <a:pPr>
              <a:lnSpc>
                <a:spcPct val="150000"/>
              </a:lnSpc>
            </a:pPr>
            <a:r>
              <a:rPr lang="zh-CN" altLang="en-US" dirty="0">
                <a:solidFill>
                  <a:srgbClr val="FF0000"/>
                </a:solidFill>
                <a:latin typeface="22"/>
              </a:rPr>
              <a:t>主体段</a:t>
            </a:r>
            <a:r>
              <a:rPr lang="zh-CN" altLang="en-US" dirty="0" smtClean="0">
                <a:solidFill>
                  <a:srgbClr val="FF0000"/>
                </a:solidFill>
                <a:latin typeface="22"/>
              </a:rPr>
              <a:t>一：教育的目的是培养对社会有用的成员。首先，各行各业都需要充足的劳动力，那劳动力所需要的知识和技能需要学校来教授。其次，社会和谐需要各个成员互相帮助互相包容，那么学校起到了提高学生道德品质的作用。</a:t>
            </a:r>
            <a:endParaRPr lang="en-US" altLang="zh-CN" dirty="0" smtClean="0">
              <a:solidFill>
                <a:srgbClr val="FF0000"/>
              </a:solidFill>
              <a:latin typeface="22"/>
            </a:endParaRPr>
          </a:p>
          <a:p>
            <a:pPr>
              <a:lnSpc>
                <a:spcPct val="150000"/>
              </a:lnSpc>
            </a:pPr>
            <a:endParaRPr lang="en-US" altLang="zh-CN" dirty="0" smtClean="0">
              <a:solidFill>
                <a:srgbClr val="FF0000"/>
              </a:solidFill>
              <a:latin typeface="22"/>
            </a:endParaRPr>
          </a:p>
          <a:p>
            <a:pPr>
              <a:lnSpc>
                <a:spcPct val="150000"/>
              </a:lnSpc>
            </a:pPr>
            <a:r>
              <a:rPr lang="zh-CN" altLang="en-US" dirty="0" smtClean="0">
                <a:solidFill>
                  <a:srgbClr val="FF0000"/>
                </a:solidFill>
                <a:latin typeface="22"/>
              </a:rPr>
              <a:t>主体段二：学校的目的是帮助学生实现自己的个人志向。有的人希望自己拥有幸福的家庭和和谐的人际关系，有的学生希望自己成为科学家、医生等人，有的学生希望自己成为企业家，有的人希望自己成为政府领导者等。要达成不同的目标，需要不同的奋斗方式，学校应该给与学生不同的指导及提供广阔的平台让学生去挖掘自己的才华 。</a:t>
            </a:r>
            <a:endParaRPr lang="en-US" altLang="zh-CN" dirty="0" smtClean="0">
              <a:solidFill>
                <a:srgbClr val="FF0000"/>
              </a:solidFill>
              <a:latin typeface="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审题注意事项</a:t>
            </a:r>
            <a:r>
              <a:rPr lang="en-US" altLang="zh-CN" dirty="0"/>
              <a:t>d—</a:t>
            </a:r>
            <a:r>
              <a:rPr lang="zh-CN" altLang="en-US" dirty="0"/>
              <a:t>有易看错或者过于抽象的概念</a:t>
            </a:r>
          </a:p>
        </p:txBody>
      </p:sp>
      <p:sp>
        <p:nvSpPr>
          <p:cNvPr id="4" name="灯片编号占位符 3"/>
          <p:cNvSpPr>
            <a:spLocks noGrp="1"/>
          </p:cNvSpPr>
          <p:nvPr>
            <p:ph type="sldNum" sz="quarter" idx="12"/>
          </p:nvPr>
        </p:nvSpPr>
        <p:spPr/>
        <p:txBody>
          <a:bodyPr/>
          <a:lstStyle/>
          <a:p>
            <a:fld id="{761FD95D-C2D7-43AA-B5A7-616B89EBFD36}" type="slidenum">
              <a:rPr lang="zh-CN" altLang="en-US" smtClean="0"/>
              <a:pPr/>
              <a:t>12</a:t>
            </a:fld>
            <a:endParaRPr lang="zh-CN" altLang="en-US" dirty="0"/>
          </a:p>
        </p:txBody>
      </p:sp>
      <p:sp>
        <p:nvSpPr>
          <p:cNvPr id="3" name="TextBox 2"/>
          <p:cNvSpPr txBox="1"/>
          <p:nvPr/>
        </p:nvSpPr>
        <p:spPr>
          <a:xfrm>
            <a:off x="434427" y="2969804"/>
            <a:ext cx="8299067" cy="369332"/>
          </a:xfrm>
          <a:prstGeom prst="rect">
            <a:avLst/>
          </a:prstGeom>
          <a:noFill/>
        </p:spPr>
        <p:txBody>
          <a:bodyPr wrap="none" rtlCol="0">
            <a:spAutoFit/>
          </a:bodyPr>
          <a:lstStyle/>
          <a:p>
            <a:r>
              <a:rPr lang="en-US" altLang="zh-CN" dirty="0" smtClean="0"/>
              <a:t>Exercise: 1. </a:t>
            </a:r>
            <a:r>
              <a:rPr lang="zh-CN" altLang="en-US" dirty="0" smtClean="0"/>
              <a:t>写提纲  </a:t>
            </a:r>
            <a:r>
              <a:rPr lang="en-US" altLang="zh-CN" dirty="0" smtClean="0"/>
              <a:t>2.</a:t>
            </a:r>
            <a:r>
              <a:rPr lang="zh-CN" altLang="en-US" dirty="0" smtClean="0"/>
              <a:t>根据语料写一个主体段（摘自</a:t>
            </a:r>
            <a:r>
              <a:rPr lang="en-US" altLang="zh-CN" dirty="0" smtClean="0"/>
              <a:t>《</a:t>
            </a:r>
            <a:r>
              <a:rPr lang="zh-CN" altLang="en-US" dirty="0" smtClean="0"/>
              <a:t>胡敏</a:t>
            </a:r>
            <a:r>
              <a:rPr lang="en-US" altLang="zh-CN" dirty="0" smtClean="0"/>
              <a:t>8</a:t>
            </a:r>
            <a:r>
              <a:rPr lang="zh-CN" altLang="en-US" dirty="0" smtClean="0"/>
              <a:t>代 </a:t>
            </a:r>
            <a:r>
              <a:rPr lang="en-US" altLang="zh-CN" dirty="0" smtClean="0"/>
              <a:t>》p123</a:t>
            </a:r>
            <a:r>
              <a:rPr lang="zh-CN" altLang="en-US" dirty="0" smtClean="0"/>
              <a:t>范文段落）</a:t>
            </a:r>
            <a:endParaRPr lang="zh-CN" altLang="en-US" dirty="0"/>
          </a:p>
        </p:txBody>
      </p:sp>
      <p:sp>
        <p:nvSpPr>
          <p:cNvPr id="7" name="TextBox 6"/>
          <p:cNvSpPr txBox="1"/>
          <p:nvPr/>
        </p:nvSpPr>
        <p:spPr>
          <a:xfrm>
            <a:off x="1006793" y="3738799"/>
            <a:ext cx="3170483" cy="461665"/>
          </a:xfrm>
          <a:prstGeom prst="rect">
            <a:avLst/>
          </a:prstGeom>
          <a:noFill/>
        </p:spPr>
        <p:txBody>
          <a:bodyPr wrap="none" rtlCol="0">
            <a:spAutoFit/>
          </a:bodyPr>
          <a:lstStyle/>
          <a:p>
            <a:r>
              <a:rPr lang="en-US" altLang="zh-CN" sz="2400" dirty="0">
                <a:solidFill>
                  <a:srgbClr val="7030A0"/>
                </a:solidFill>
                <a:latin typeface="微软雅黑" pitchFamily="34" charset="-122"/>
                <a:ea typeface="微软雅黑" pitchFamily="34" charset="-122"/>
              </a:rPr>
              <a:t>l</a:t>
            </a:r>
            <a:r>
              <a:rPr lang="en-US" altLang="zh-CN" sz="2400" dirty="0" smtClean="0">
                <a:solidFill>
                  <a:srgbClr val="7030A0"/>
                </a:solidFill>
                <a:latin typeface="微软雅黑" pitchFamily="34" charset="-122"/>
                <a:ea typeface="微软雅黑" pitchFamily="34" charset="-122"/>
              </a:rPr>
              <a:t>earning by example</a:t>
            </a:r>
            <a:endParaRPr lang="zh-CN" altLang="en-US" sz="2400" dirty="0">
              <a:solidFill>
                <a:srgbClr val="7030A0"/>
              </a:solidFill>
              <a:latin typeface="微软雅黑" pitchFamily="34" charset="-122"/>
              <a:ea typeface="微软雅黑" pitchFamily="34" charset="-122"/>
            </a:endParaRPr>
          </a:p>
        </p:txBody>
      </p:sp>
      <p:sp>
        <p:nvSpPr>
          <p:cNvPr id="8" name="TextBox 7"/>
          <p:cNvSpPr txBox="1"/>
          <p:nvPr/>
        </p:nvSpPr>
        <p:spPr>
          <a:xfrm>
            <a:off x="8043473" y="3772540"/>
            <a:ext cx="2339102" cy="461665"/>
          </a:xfrm>
          <a:prstGeom prst="rect">
            <a:avLst/>
          </a:prstGeom>
          <a:noFill/>
        </p:spPr>
        <p:txBody>
          <a:bodyPr wrap="none" rtlCol="0">
            <a:spAutoFit/>
          </a:bodyPr>
          <a:lstStyle/>
          <a:p>
            <a:r>
              <a:rPr lang="zh-CN" altLang="en-US" sz="2400" dirty="0" smtClean="0">
                <a:solidFill>
                  <a:schemeClr val="accent5">
                    <a:lumMod val="50000"/>
                  </a:schemeClr>
                </a:solidFill>
                <a:latin typeface="微软雅黑" pitchFamily="34" charset="-122"/>
                <a:ea typeface="微软雅黑" pitchFamily="34" charset="-122"/>
              </a:rPr>
              <a:t>通过例子来学习</a:t>
            </a:r>
            <a:endParaRPr lang="zh-CN" altLang="en-US" sz="2400" dirty="0">
              <a:solidFill>
                <a:schemeClr val="accent5">
                  <a:lumMod val="50000"/>
                </a:schemeClr>
              </a:solidFill>
              <a:latin typeface="微软雅黑" pitchFamily="34" charset="-122"/>
              <a:ea typeface="微软雅黑" pitchFamily="34" charset="-122"/>
            </a:endParaRPr>
          </a:p>
        </p:txBody>
      </p:sp>
      <p:sp>
        <p:nvSpPr>
          <p:cNvPr id="10" name="TextBox 9"/>
          <p:cNvSpPr txBox="1"/>
          <p:nvPr/>
        </p:nvSpPr>
        <p:spPr>
          <a:xfrm>
            <a:off x="1006793" y="4265499"/>
            <a:ext cx="3746347" cy="461665"/>
          </a:xfrm>
          <a:prstGeom prst="rect">
            <a:avLst/>
          </a:prstGeom>
          <a:noFill/>
        </p:spPr>
        <p:txBody>
          <a:bodyPr wrap="none" rtlCol="0">
            <a:spAutoFit/>
          </a:bodyPr>
          <a:lstStyle/>
          <a:p>
            <a:r>
              <a:rPr lang="en-US" altLang="zh-CN" sz="2400" dirty="0">
                <a:solidFill>
                  <a:srgbClr val="7030A0"/>
                </a:solidFill>
                <a:latin typeface="微软雅黑" pitchFamily="34" charset="-122"/>
                <a:ea typeface="微软雅黑" pitchFamily="34" charset="-122"/>
              </a:rPr>
              <a:t>m</a:t>
            </a:r>
            <a:r>
              <a:rPr lang="en-US" altLang="zh-CN" sz="2400" dirty="0" smtClean="0">
                <a:solidFill>
                  <a:srgbClr val="7030A0"/>
                </a:solidFill>
                <a:latin typeface="微软雅黑" pitchFamily="34" charset="-122"/>
                <a:ea typeface="微软雅黑" pitchFamily="34" charset="-122"/>
              </a:rPr>
              <a:t>ake financial decisions</a:t>
            </a:r>
            <a:endParaRPr lang="zh-CN" altLang="en-US" sz="2400" dirty="0">
              <a:solidFill>
                <a:srgbClr val="7030A0"/>
              </a:solidFill>
              <a:latin typeface="微软雅黑" pitchFamily="34" charset="-122"/>
              <a:ea typeface="微软雅黑" pitchFamily="34" charset="-122"/>
            </a:endParaRPr>
          </a:p>
        </p:txBody>
      </p:sp>
      <p:sp>
        <p:nvSpPr>
          <p:cNvPr id="11" name="TextBox 10"/>
          <p:cNvSpPr txBox="1"/>
          <p:nvPr/>
        </p:nvSpPr>
        <p:spPr>
          <a:xfrm>
            <a:off x="956365" y="4727164"/>
            <a:ext cx="2600840" cy="461665"/>
          </a:xfrm>
          <a:prstGeom prst="rect">
            <a:avLst/>
          </a:prstGeom>
          <a:noFill/>
        </p:spPr>
        <p:txBody>
          <a:bodyPr wrap="none" rtlCol="0">
            <a:spAutoFit/>
          </a:bodyPr>
          <a:lstStyle/>
          <a:p>
            <a:r>
              <a:rPr lang="en-US" altLang="zh-CN" sz="2400" dirty="0">
                <a:solidFill>
                  <a:srgbClr val="7030A0"/>
                </a:solidFill>
                <a:latin typeface="微软雅黑" pitchFamily="34" charset="-122"/>
                <a:ea typeface="微软雅黑" pitchFamily="34" charset="-122"/>
              </a:rPr>
              <a:t>c</a:t>
            </a:r>
            <a:r>
              <a:rPr lang="en-US" altLang="zh-CN" sz="2400" dirty="0" smtClean="0">
                <a:solidFill>
                  <a:srgbClr val="7030A0"/>
                </a:solidFill>
                <a:latin typeface="微软雅黑" pitchFamily="34" charset="-122"/>
                <a:ea typeface="微软雅黑" pitchFamily="34" charset="-122"/>
              </a:rPr>
              <a:t>ostly purchases</a:t>
            </a:r>
            <a:endParaRPr lang="zh-CN" altLang="en-US" sz="2400" dirty="0">
              <a:solidFill>
                <a:srgbClr val="7030A0"/>
              </a:solidFill>
              <a:latin typeface="微软雅黑" pitchFamily="34" charset="-122"/>
              <a:ea typeface="微软雅黑" pitchFamily="34" charset="-122"/>
            </a:endParaRPr>
          </a:p>
        </p:txBody>
      </p:sp>
      <p:sp>
        <p:nvSpPr>
          <p:cNvPr id="12" name="TextBox 11"/>
          <p:cNvSpPr txBox="1"/>
          <p:nvPr/>
        </p:nvSpPr>
        <p:spPr>
          <a:xfrm>
            <a:off x="1006793" y="5202223"/>
            <a:ext cx="3134641" cy="461665"/>
          </a:xfrm>
          <a:prstGeom prst="rect">
            <a:avLst/>
          </a:prstGeom>
          <a:noFill/>
        </p:spPr>
        <p:txBody>
          <a:bodyPr wrap="none" rtlCol="0">
            <a:spAutoFit/>
          </a:bodyPr>
          <a:lstStyle/>
          <a:p>
            <a:r>
              <a:rPr lang="en-US" altLang="zh-CN" sz="2400" dirty="0">
                <a:solidFill>
                  <a:srgbClr val="7030A0"/>
                </a:solidFill>
                <a:latin typeface="微软雅黑" pitchFamily="34" charset="-122"/>
                <a:ea typeface="微软雅黑" pitchFamily="34" charset="-122"/>
              </a:rPr>
              <a:t>b</a:t>
            </a:r>
            <a:r>
              <a:rPr lang="en-US" altLang="zh-CN" sz="2400" dirty="0" smtClean="0">
                <a:solidFill>
                  <a:srgbClr val="7030A0"/>
                </a:solidFill>
                <a:latin typeface="微软雅黑" pitchFamily="34" charset="-122"/>
                <a:ea typeface="微软雅黑" pitchFamily="34" charset="-122"/>
              </a:rPr>
              <a:t>e bought on credit</a:t>
            </a:r>
            <a:endParaRPr lang="zh-CN" altLang="en-US" sz="2400" dirty="0">
              <a:solidFill>
                <a:srgbClr val="7030A0"/>
              </a:solidFill>
              <a:latin typeface="微软雅黑" pitchFamily="34" charset="-122"/>
              <a:ea typeface="微软雅黑" pitchFamily="34" charset="-122"/>
            </a:endParaRPr>
          </a:p>
        </p:txBody>
      </p:sp>
      <p:sp>
        <p:nvSpPr>
          <p:cNvPr id="13" name="TextBox 12"/>
          <p:cNvSpPr txBox="1"/>
          <p:nvPr/>
        </p:nvSpPr>
        <p:spPr>
          <a:xfrm>
            <a:off x="989106" y="5672176"/>
            <a:ext cx="5680209" cy="461665"/>
          </a:xfrm>
          <a:prstGeom prst="rect">
            <a:avLst/>
          </a:prstGeom>
          <a:noFill/>
        </p:spPr>
        <p:txBody>
          <a:bodyPr wrap="none" rtlCol="0">
            <a:spAutoFit/>
          </a:bodyPr>
          <a:lstStyle/>
          <a:p>
            <a:r>
              <a:rPr lang="en-US" altLang="zh-CN" sz="2400" dirty="0">
                <a:solidFill>
                  <a:srgbClr val="7030A0"/>
                </a:solidFill>
                <a:latin typeface="微软雅黑" pitchFamily="34" charset="-122"/>
                <a:ea typeface="微软雅黑" pitchFamily="34" charset="-122"/>
              </a:rPr>
              <a:t>m</a:t>
            </a:r>
            <a:r>
              <a:rPr lang="en-US" altLang="zh-CN" sz="2400" dirty="0" smtClean="0">
                <a:solidFill>
                  <a:srgbClr val="7030A0"/>
                </a:solidFill>
                <a:latin typeface="微软雅黑" pitchFamily="34" charset="-122"/>
                <a:ea typeface="微软雅黑" pitchFamily="34" charset="-122"/>
              </a:rPr>
              <a:t>odel sensible purchasing </a:t>
            </a:r>
            <a:r>
              <a:rPr lang="en-US" altLang="zh-CN" sz="2400" dirty="0" err="1" smtClean="0">
                <a:solidFill>
                  <a:srgbClr val="7030A0"/>
                </a:solidFill>
                <a:latin typeface="微软雅黑" pitchFamily="34" charset="-122"/>
                <a:ea typeface="微软雅黑" pitchFamily="34" charset="-122"/>
              </a:rPr>
              <a:t>behaviour</a:t>
            </a:r>
            <a:endParaRPr lang="zh-CN" altLang="en-US" sz="2400" dirty="0">
              <a:solidFill>
                <a:srgbClr val="7030A0"/>
              </a:solidFill>
              <a:latin typeface="微软雅黑" pitchFamily="34" charset="-122"/>
              <a:ea typeface="微软雅黑" pitchFamily="34" charset="-122"/>
            </a:endParaRPr>
          </a:p>
        </p:txBody>
      </p:sp>
      <p:sp>
        <p:nvSpPr>
          <p:cNvPr id="15" name="TextBox 14"/>
          <p:cNvSpPr txBox="1"/>
          <p:nvPr/>
        </p:nvSpPr>
        <p:spPr>
          <a:xfrm>
            <a:off x="8043473" y="4240539"/>
            <a:ext cx="2954655" cy="461665"/>
          </a:xfrm>
          <a:prstGeom prst="rect">
            <a:avLst/>
          </a:prstGeom>
          <a:noFill/>
        </p:spPr>
        <p:txBody>
          <a:bodyPr wrap="none" rtlCol="0">
            <a:spAutoFit/>
          </a:bodyPr>
          <a:lstStyle/>
          <a:p>
            <a:r>
              <a:rPr lang="zh-CN" altLang="en-US" sz="2400" dirty="0">
                <a:solidFill>
                  <a:schemeClr val="accent5">
                    <a:lumMod val="50000"/>
                  </a:schemeClr>
                </a:solidFill>
                <a:latin typeface="微软雅黑" pitchFamily="34" charset="-122"/>
                <a:ea typeface="微软雅黑" pitchFamily="34" charset="-122"/>
              </a:rPr>
              <a:t>作出</a:t>
            </a:r>
            <a:r>
              <a:rPr lang="zh-CN" altLang="en-US" sz="2400" dirty="0" smtClean="0">
                <a:solidFill>
                  <a:schemeClr val="accent5">
                    <a:lumMod val="50000"/>
                  </a:schemeClr>
                </a:solidFill>
                <a:latin typeface="微软雅黑" pitchFamily="34" charset="-122"/>
                <a:ea typeface="微软雅黑" pitchFamily="34" charset="-122"/>
              </a:rPr>
              <a:t>经济方面的</a:t>
            </a:r>
            <a:r>
              <a:rPr lang="zh-CN" altLang="en-US" sz="2400" dirty="0">
                <a:solidFill>
                  <a:schemeClr val="accent5">
                    <a:lumMod val="50000"/>
                  </a:schemeClr>
                </a:solidFill>
                <a:latin typeface="微软雅黑" pitchFamily="34" charset="-122"/>
                <a:ea typeface="微软雅黑" pitchFamily="34" charset="-122"/>
              </a:rPr>
              <a:t>决定</a:t>
            </a:r>
          </a:p>
        </p:txBody>
      </p:sp>
      <p:sp>
        <p:nvSpPr>
          <p:cNvPr id="16" name="TextBox 15"/>
          <p:cNvSpPr txBox="1"/>
          <p:nvPr/>
        </p:nvSpPr>
        <p:spPr>
          <a:xfrm>
            <a:off x="8129100" y="4712977"/>
            <a:ext cx="2339102" cy="461665"/>
          </a:xfrm>
          <a:prstGeom prst="rect">
            <a:avLst/>
          </a:prstGeom>
          <a:noFill/>
        </p:spPr>
        <p:txBody>
          <a:bodyPr wrap="none" rtlCol="0">
            <a:spAutoFit/>
          </a:bodyPr>
          <a:lstStyle/>
          <a:p>
            <a:r>
              <a:rPr lang="zh-CN" altLang="en-US" sz="2400" dirty="0">
                <a:solidFill>
                  <a:schemeClr val="accent5">
                    <a:lumMod val="50000"/>
                  </a:schemeClr>
                </a:solidFill>
                <a:latin typeface="微软雅黑" pitchFamily="34" charset="-122"/>
                <a:ea typeface="微软雅黑" pitchFamily="34" charset="-122"/>
              </a:rPr>
              <a:t>很</a:t>
            </a:r>
            <a:r>
              <a:rPr lang="zh-CN" altLang="en-US" sz="2400" dirty="0" smtClean="0">
                <a:solidFill>
                  <a:schemeClr val="accent5">
                    <a:lumMod val="50000"/>
                  </a:schemeClr>
                </a:solidFill>
                <a:latin typeface="微软雅黑" pitchFamily="34" charset="-122"/>
                <a:ea typeface="微软雅黑" pitchFamily="34" charset="-122"/>
              </a:rPr>
              <a:t>贵的购置物件</a:t>
            </a:r>
            <a:endParaRPr lang="zh-CN" altLang="en-US" sz="2400" dirty="0">
              <a:solidFill>
                <a:schemeClr val="accent5">
                  <a:lumMod val="50000"/>
                </a:schemeClr>
              </a:solidFill>
              <a:latin typeface="微软雅黑" pitchFamily="34" charset="-122"/>
              <a:ea typeface="微软雅黑" pitchFamily="34" charset="-122"/>
            </a:endParaRPr>
          </a:p>
        </p:txBody>
      </p:sp>
      <p:sp>
        <p:nvSpPr>
          <p:cNvPr id="17" name="TextBox 16"/>
          <p:cNvSpPr txBox="1"/>
          <p:nvPr/>
        </p:nvSpPr>
        <p:spPr>
          <a:xfrm>
            <a:off x="8163956" y="5167072"/>
            <a:ext cx="2031325" cy="461665"/>
          </a:xfrm>
          <a:prstGeom prst="rect">
            <a:avLst/>
          </a:prstGeom>
          <a:noFill/>
        </p:spPr>
        <p:txBody>
          <a:bodyPr wrap="none" rtlCol="0">
            <a:spAutoFit/>
          </a:bodyPr>
          <a:lstStyle/>
          <a:p>
            <a:r>
              <a:rPr lang="zh-CN" altLang="en-US" sz="2400" dirty="0" smtClean="0">
                <a:solidFill>
                  <a:schemeClr val="accent5">
                    <a:lumMod val="50000"/>
                  </a:schemeClr>
                </a:solidFill>
                <a:latin typeface="微软雅黑" pitchFamily="34" charset="-122"/>
                <a:ea typeface="微软雅黑" pitchFamily="34" charset="-122"/>
              </a:rPr>
              <a:t>靠信用卡购买</a:t>
            </a:r>
            <a:endParaRPr lang="zh-CN" altLang="en-US" sz="2400" dirty="0">
              <a:solidFill>
                <a:schemeClr val="accent5">
                  <a:lumMod val="50000"/>
                </a:schemeClr>
              </a:solidFill>
              <a:latin typeface="微软雅黑" pitchFamily="34" charset="-122"/>
              <a:ea typeface="微软雅黑" pitchFamily="34" charset="-122"/>
            </a:endParaRPr>
          </a:p>
        </p:txBody>
      </p:sp>
      <p:sp>
        <p:nvSpPr>
          <p:cNvPr id="18" name="TextBox 17"/>
          <p:cNvSpPr txBox="1"/>
          <p:nvPr/>
        </p:nvSpPr>
        <p:spPr>
          <a:xfrm>
            <a:off x="8129100" y="5648857"/>
            <a:ext cx="2954655" cy="461665"/>
          </a:xfrm>
          <a:prstGeom prst="rect">
            <a:avLst/>
          </a:prstGeom>
          <a:noFill/>
        </p:spPr>
        <p:txBody>
          <a:bodyPr wrap="none" rtlCol="0">
            <a:spAutoFit/>
          </a:bodyPr>
          <a:lstStyle/>
          <a:p>
            <a:r>
              <a:rPr lang="zh-CN" altLang="en-US" sz="2400" dirty="0" smtClean="0">
                <a:solidFill>
                  <a:schemeClr val="accent5">
                    <a:lumMod val="50000"/>
                  </a:schemeClr>
                </a:solidFill>
                <a:latin typeface="微软雅黑" pitchFamily="34" charset="-122"/>
                <a:ea typeface="微软雅黑" pitchFamily="34" charset="-122"/>
              </a:rPr>
              <a:t>示范明智的购物行为</a:t>
            </a:r>
            <a:endParaRPr lang="zh-CN" altLang="en-US" sz="2400" dirty="0">
              <a:solidFill>
                <a:schemeClr val="accent5">
                  <a:lumMod val="50000"/>
                </a:schemeClr>
              </a:solidFill>
              <a:latin typeface="微软雅黑" pitchFamily="34" charset="-122"/>
              <a:ea typeface="微软雅黑" pitchFamily="34" charset="-122"/>
            </a:endParaRPr>
          </a:p>
        </p:txBody>
      </p:sp>
      <p:sp>
        <p:nvSpPr>
          <p:cNvPr id="21" name="TextBox 20"/>
          <p:cNvSpPr txBox="1"/>
          <p:nvPr/>
        </p:nvSpPr>
        <p:spPr>
          <a:xfrm>
            <a:off x="478482" y="2570997"/>
            <a:ext cx="1729961" cy="369332"/>
          </a:xfrm>
          <a:prstGeom prst="rect">
            <a:avLst/>
          </a:prstGeom>
          <a:noFill/>
        </p:spPr>
        <p:txBody>
          <a:bodyPr wrap="none" rtlCol="0">
            <a:spAutoFit/>
          </a:bodyPr>
          <a:lstStyle/>
          <a:p>
            <a:r>
              <a:rPr lang="zh-CN" altLang="en-US" dirty="0" smtClean="0"/>
              <a:t>（胡敏 </a:t>
            </a:r>
            <a:r>
              <a:rPr lang="en-US" altLang="zh-CN" dirty="0" smtClean="0"/>
              <a:t>8</a:t>
            </a:r>
            <a:r>
              <a:rPr lang="zh-CN" altLang="en-US" dirty="0" smtClean="0"/>
              <a:t>代</a:t>
            </a:r>
            <a:r>
              <a:rPr lang="en-US" altLang="zh-CN" dirty="0" smtClean="0"/>
              <a:t>P57)</a:t>
            </a:r>
            <a:endParaRPr lang="zh-CN" altLang="en-US" dirty="0"/>
          </a:p>
        </p:txBody>
      </p:sp>
      <p:pic>
        <p:nvPicPr>
          <p:cNvPr id="19" name="Picture 2" descr="C:\Users\周浩\Desktop\屏幕截图 2023-11-19 104355.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657711" y="1662456"/>
            <a:ext cx="10346942" cy="918889"/>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1" grpId="0"/>
      <p:bldP spid="12" grpId="0"/>
      <p:bldP spid="13" grpId="0"/>
      <p:bldP spid="15" grpId="0"/>
      <p:bldP spid="16" grpId="0"/>
      <p:bldP spid="17" grpId="0"/>
      <p:bldP spid="18"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课后作业：</a:t>
            </a:r>
            <a:endParaRPr lang="zh-CN" altLang="en-US" dirty="0"/>
          </a:p>
        </p:txBody>
      </p:sp>
      <p:sp>
        <p:nvSpPr>
          <p:cNvPr id="3" name="内容占位符 2"/>
          <p:cNvSpPr>
            <a:spLocks noGrp="1"/>
          </p:cNvSpPr>
          <p:nvPr>
            <p:ph idx="1"/>
          </p:nvPr>
        </p:nvSpPr>
        <p:spPr>
          <a:xfrm>
            <a:off x="604283" y="1804360"/>
            <a:ext cx="10515600" cy="4351338"/>
          </a:xfrm>
        </p:spPr>
        <p:txBody>
          <a:bodyPr/>
          <a:lstStyle/>
          <a:p>
            <a:r>
              <a:rPr lang="zh-CN" altLang="en-US" dirty="0" smtClean="0"/>
              <a:t>完成一套写作测试题目</a:t>
            </a:r>
            <a:endParaRPr lang="en-US" altLang="zh-CN" dirty="0" smtClean="0"/>
          </a:p>
          <a:p>
            <a:r>
              <a:rPr lang="en-US" altLang="zh-CN" dirty="0" smtClean="0"/>
              <a:t>Task1: 20230902</a:t>
            </a:r>
            <a:endParaRPr lang="zh-CN" altLang="en-US" dirty="0"/>
          </a:p>
        </p:txBody>
      </p:sp>
      <p:sp>
        <p:nvSpPr>
          <p:cNvPr id="4" name="灯片编号占位符 3"/>
          <p:cNvSpPr>
            <a:spLocks noGrp="1"/>
          </p:cNvSpPr>
          <p:nvPr>
            <p:ph type="sldNum" sz="quarter" idx="12"/>
          </p:nvPr>
        </p:nvSpPr>
        <p:spPr/>
        <p:txBody>
          <a:bodyPr/>
          <a:lstStyle/>
          <a:p>
            <a:fld id="{761FD95D-C2D7-43AA-B5A7-616B89EBFD36}" type="slidenum">
              <a:rPr lang="zh-CN" altLang="en-US" smtClean="0"/>
              <a:pPr/>
              <a:t>13</a:t>
            </a:fld>
            <a:endParaRPr lang="zh-CN" altLang="en-US"/>
          </a:p>
        </p:txBody>
      </p:sp>
      <p:pic>
        <p:nvPicPr>
          <p:cNvPr id="1026" name="Picture 2" descr="C:\Users\周浩\Desktop\屏幕截图 2023-11-19 214250.pn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4699591" y="815492"/>
            <a:ext cx="7492409" cy="1116417"/>
          </a:xfrm>
          <a:prstGeom prst="rect">
            <a:avLst/>
          </a:prstGeom>
          <a:noFill/>
          <a:extLst>
            <a:ext uri="{909E8E84-426E-40DD-AFC4-6F175D3DCCD1}">
              <a14:hiddenFill xmlns="" xmlns:a14="http://schemas.microsoft.com/office/drawing/2010/main">
                <a:solidFill>
                  <a:srgbClr val="FFFFFF"/>
                </a:solidFill>
              </a14:hiddenFill>
            </a:ext>
          </a:extLst>
        </p:spPr>
      </p:pic>
      <p:pic>
        <p:nvPicPr>
          <p:cNvPr id="1027" name="Picture 3" descr="C:\Users\周浩\Desktop\屏幕截图 2023-11-19 214407.png"/>
          <p:cNvPicPr>
            <a:picLocks noChangeAspect="1" noChangeArrowheads="1"/>
          </p:cNvPicPr>
          <p:nvPr/>
        </p:nvPicPr>
        <p:blipFill>
          <a:blip r:embed="rId3">
            <a:extLst>
              <a:ext uri="{28A0092B-C50C-407E-A947-70E740481C1C}">
                <a14:useLocalDpi xmlns="" xmlns:a14="http://schemas.microsoft.com/office/drawing/2010/main" val="0"/>
              </a:ext>
            </a:extLst>
          </a:blip>
          <a:srcRect/>
          <a:stretch>
            <a:fillRect/>
          </a:stretch>
        </p:blipFill>
        <p:spPr bwMode="auto">
          <a:xfrm>
            <a:off x="4848447" y="1931909"/>
            <a:ext cx="7324449" cy="4926091"/>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课后作业：</a:t>
            </a:r>
            <a:endParaRPr lang="zh-CN" altLang="en-US" dirty="0"/>
          </a:p>
        </p:txBody>
      </p:sp>
      <p:sp>
        <p:nvSpPr>
          <p:cNvPr id="3" name="内容占位符 2"/>
          <p:cNvSpPr>
            <a:spLocks noGrp="1"/>
          </p:cNvSpPr>
          <p:nvPr>
            <p:ph idx="1"/>
          </p:nvPr>
        </p:nvSpPr>
        <p:spPr/>
        <p:txBody>
          <a:bodyPr/>
          <a:lstStyle/>
          <a:p>
            <a:pPr>
              <a:lnSpc>
                <a:spcPct val="150000"/>
              </a:lnSpc>
            </a:pPr>
            <a:r>
              <a:rPr lang="en-US" altLang="zh-CN" dirty="0" smtClean="0"/>
              <a:t>Task2</a:t>
            </a:r>
            <a:r>
              <a:rPr lang="zh-CN" altLang="en-US" dirty="0" smtClean="0"/>
              <a:t>：</a:t>
            </a:r>
            <a:r>
              <a:rPr lang="en-US" altLang="zh-CN" dirty="0"/>
              <a:t> 2023.04.22 </a:t>
            </a:r>
            <a:r>
              <a:rPr lang="zh-CN" altLang="zh-CN" dirty="0"/>
              <a:t>社会类之生活观念</a:t>
            </a:r>
            <a:r>
              <a:rPr lang="en-US" altLang="zh-CN" dirty="0"/>
              <a:t>/</a:t>
            </a:r>
            <a:r>
              <a:rPr lang="zh-CN" altLang="zh-CN" dirty="0"/>
              <a:t>利弊型</a:t>
            </a:r>
          </a:p>
          <a:p>
            <a:pPr>
              <a:lnSpc>
                <a:spcPct val="150000"/>
              </a:lnSpc>
            </a:pPr>
            <a:r>
              <a:rPr lang="en-US" altLang="zh-CN" dirty="0"/>
              <a:t>Nowadays, most countries improve the standard of living through economic development. But some social values are lost as a result. Do you think the advantages of the phenomenon outweigh the disadvantages?</a:t>
            </a:r>
            <a:endParaRPr lang="zh-CN" altLang="zh-CN" dirty="0"/>
          </a:p>
          <a:p>
            <a:endParaRPr lang="zh-CN" altLang="en-US" dirty="0"/>
          </a:p>
        </p:txBody>
      </p:sp>
      <p:sp>
        <p:nvSpPr>
          <p:cNvPr id="4" name="灯片编号占位符 3"/>
          <p:cNvSpPr>
            <a:spLocks noGrp="1"/>
          </p:cNvSpPr>
          <p:nvPr>
            <p:ph type="sldNum" sz="quarter" idx="12"/>
          </p:nvPr>
        </p:nvSpPr>
        <p:spPr/>
        <p:txBody>
          <a:bodyPr/>
          <a:lstStyle/>
          <a:p>
            <a:fld id="{761FD95D-C2D7-43AA-B5A7-616B89EBFD36}" type="slidenum">
              <a:rPr lang="zh-CN" altLang="en-US" smtClean="0"/>
              <a:pPr/>
              <a:t>14</a:t>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838200" y="854710"/>
            <a:ext cx="10515600" cy="4351338"/>
          </a:xfrm>
        </p:spPr>
        <p:txBody>
          <a:bodyPr>
            <a:normAutofit/>
          </a:bodyPr>
          <a:lstStyle/>
          <a:p>
            <a:pPr marL="0" indent="0" algn="ctr">
              <a:buNone/>
            </a:pPr>
            <a:endParaRPr lang="en-US" altLang="zh-CN" sz="4000" dirty="0">
              <a:latin typeface="Californian FB" panose="0207040306080B030204" pitchFamily="18" charset="0"/>
            </a:endParaRPr>
          </a:p>
          <a:p>
            <a:pPr marL="0" indent="0" algn="ctr">
              <a:buNone/>
            </a:pPr>
            <a:endParaRPr lang="en-US" altLang="zh-CN" sz="4000" dirty="0">
              <a:latin typeface="Californian FB" panose="0207040306080B030204" pitchFamily="18" charset="0"/>
            </a:endParaRPr>
          </a:p>
          <a:p>
            <a:pPr marL="0" indent="0" algn="ctr">
              <a:buNone/>
            </a:pPr>
            <a:r>
              <a:rPr lang="en-US" altLang="zh-CN" sz="4000" dirty="0">
                <a:latin typeface="Californian FB" panose="0207040306080B030204" pitchFamily="18" charset="0"/>
              </a:rPr>
              <a:t>PRACTICE MAKES PERFECT !</a:t>
            </a:r>
          </a:p>
          <a:p>
            <a:pPr marL="0" indent="0" algn="ctr">
              <a:buNone/>
            </a:pPr>
            <a:endParaRPr lang="en-US" altLang="zh-CN" sz="4000" dirty="0">
              <a:latin typeface="Californian FB" panose="0207040306080B030204" pitchFamily="18" charset="0"/>
            </a:endParaRPr>
          </a:p>
          <a:p>
            <a:pPr marL="0" indent="0" algn="ctr">
              <a:buNone/>
            </a:pPr>
            <a:r>
              <a:rPr lang="en-US" altLang="zh-CN" sz="4000" dirty="0">
                <a:latin typeface="Californian FB" panose="0207040306080B030204" pitchFamily="18" charset="0"/>
              </a:rPr>
              <a:t>THANK YOU.</a:t>
            </a:r>
            <a:endParaRPr lang="zh-CN" altLang="en-US" sz="4000" dirty="0">
              <a:latin typeface="Californian FB" panose="0207040306080B030204" pitchFamily="18" charset="0"/>
            </a:endParaRPr>
          </a:p>
        </p:txBody>
      </p:sp>
      <p:sp>
        <p:nvSpPr>
          <p:cNvPr id="4" name="灯片编号占位符 3"/>
          <p:cNvSpPr>
            <a:spLocks noGrp="1"/>
          </p:cNvSpPr>
          <p:nvPr>
            <p:ph type="sldNum" sz="quarter" idx="12"/>
          </p:nvPr>
        </p:nvSpPr>
        <p:spPr/>
        <p:txBody>
          <a:bodyPr/>
          <a:lstStyle/>
          <a:p>
            <a:fld id="{761FD95D-C2D7-43AA-B5A7-616B89EBFD36}" type="slidenum">
              <a:rPr lang="zh-CN" altLang="en-US" smtClean="0"/>
              <a:pPr/>
              <a:t>15</a:t>
            </a:fld>
            <a:endParaRPr lang="zh-CN"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审题注意事项</a:t>
            </a:r>
            <a:r>
              <a:rPr lang="en-US" altLang="zh-CN" dirty="0" smtClean="0"/>
              <a:t>a—</a:t>
            </a:r>
            <a:r>
              <a:rPr lang="zh-CN" altLang="en-US" dirty="0" smtClean="0"/>
              <a:t>并列关系</a:t>
            </a:r>
            <a:endParaRPr lang="zh-CN" altLang="en-US" dirty="0"/>
          </a:p>
        </p:txBody>
      </p:sp>
      <p:sp>
        <p:nvSpPr>
          <p:cNvPr id="3" name="内容占位符 2"/>
          <p:cNvSpPr>
            <a:spLocks noGrp="1"/>
          </p:cNvSpPr>
          <p:nvPr>
            <p:ph idx="1"/>
          </p:nvPr>
        </p:nvSpPr>
        <p:spPr>
          <a:xfrm>
            <a:off x="192827" y="1360967"/>
            <a:ext cx="4465674" cy="4815996"/>
          </a:xfrm>
        </p:spPr>
        <p:txBody>
          <a:bodyPr>
            <a:normAutofit fontScale="92500"/>
          </a:bodyPr>
          <a:lstStyle/>
          <a:p>
            <a:r>
              <a:rPr lang="en-US" altLang="zh-CN" sz="2400" u="sng" dirty="0"/>
              <a:t>2023.05.20  </a:t>
            </a:r>
            <a:r>
              <a:rPr lang="zh-CN" altLang="zh-CN" sz="2400" u="sng" dirty="0"/>
              <a:t>职场就业</a:t>
            </a:r>
            <a:r>
              <a:rPr lang="en-US" altLang="zh-CN" sz="2400" u="sng" dirty="0"/>
              <a:t>/</a:t>
            </a:r>
            <a:r>
              <a:rPr lang="zh-CN" altLang="zh-CN" sz="2400" u="sng" dirty="0"/>
              <a:t>观点型</a:t>
            </a:r>
            <a:endParaRPr lang="zh-CN" altLang="zh-CN" sz="2400" dirty="0"/>
          </a:p>
          <a:p>
            <a:pPr>
              <a:lnSpc>
                <a:spcPct val="150000"/>
              </a:lnSpc>
            </a:pPr>
            <a:r>
              <a:rPr lang="en-US" altLang="zh-CN" sz="2400" dirty="0"/>
              <a:t>Countries with long average working time are more economically successful, but they are also likely to suffer from negative social consequences. To what extent do you agree or disagree?</a:t>
            </a:r>
            <a:endParaRPr lang="zh-CN" altLang="zh-CN" sz="2400" dirty="0"/>
          </a:p>
          <a:p>
            <a:endParaRPr lang="zh-CN" altLang="en-US" dirty="0"/>
          </a:p>
        </p:txBody>
      </p:sp>
      <p:sp>
        <p:nvSpPr>
          <p:cNvPr id="4" name="灯片编号占位符 3"/>
          <p:cNvSpPr>
            <a:spLocks noGrp="1"/>
          </p:cNvSpPr>
          <p:nvPr>
            <p:ph type="sldNum" sz="quarter" idx="12"/>
          </p:nvPr>
        </p:nvSpPr>
        <p:spPr/>
        <p:txBody>
          <a:bodyPr/>
          <a:lstStyle/>
          <a:p>
            <a:fld id="{761FD95D-C2D7-43AA-B5A7-616B89EBFD36}" type="slidenum">
              <a:rPr lang="zh-CN" altLang="en-US" smtClean="0"/>
              <a:pPr/>
              <a:t>2</a:t>
            </a:fld>
            <a:endParaRPr lang="zh-CN" altLang="en-US"/>
          </a:p>
        </p:txBody>
      </p:sp>
      <p:sp>
        <p:nvSpPr>
          <p:cNvPr id="5" name="TextBox 4"/>
          <p:cNvSpPr txBox="1"/>
          <p:nvPr/>
        </p:nvSpPr>
        <p:spPr>
          <a:xfrm>
            <a:off x="4837219" y="1319188"/>
            <a:ext cx="6484420" cy="1938992"/>
          </a:xfrm>
          <a:prstGeom prst="rect">
            <a:avLst/>
          </a:prstGeom>
          <a:noFill/>
        </p:spPr>
        <p:txBody>
          <a:bodyPr wrap="square" rtlCol="0">
            <a:spAutoFit/>
          </a:bodyPr>
          <a:lstStyle/>
          <a:p>
            <a:r>
              <a:rPr lang="zh-CN" altLang="en-US" sz="2000" dirty="0" smtClean="0">
                <a:solidFill>
                  <a:srgbClr val="7030A0"/>
                </a:solidFill>
                <a:latin typeface="22"/>
              </a:rPr>
              <a:t>提纲</a:t>
            </a:r>
            <a:r>
              <a:rPr lang="en-US" altLang="zh-CN" sz="2000" dirty="0" smtClean="0">
                <a:solidFill>
                  <a:srgbClr val="7030A0"/>
                </a:solidFill>
                <a:latin typeface="22"/>
              </a:rPr>
              <a:t>1</a:t>
            </a:r>
            <a:r>
              <a:rPr lang="zh-CN" altLang="en-US" sz="2000" dirty="0" smtClean="0">
                <a:solidFill>
                  <a:srgbClr val="7030A0"/>
                </a:solidFill>
                <a:latin typeface="22"/>
              </a:rPr>
              <a:t>：</a:t>
            </a:r>
            <a:endParaRPr lang="en-US" altLang="zh-CN" sz="2000" dirty="0" smtClean="0">
              <a:solidFill>
                <a:srgbClr val="7030A0"/>
              </a:solidFill>
              <a:latin typeface="22"/>
            </a:endParaRPr>
          </a:p>
          <a:p>
            <a:r>
              <a:rPr lang="zh-CN" altLang="en-US" sz="2000" dirty="0" smtClean="0">
                <a:solidFill>
                  <a:srgbClr val="7030A0"/>
                </a:solidFill>
                <a:latin typeface="22"/>
              </a:rPr>
              <a:t>观点：完全同意</a:t>
            </a:r>
            <a:endParaRPr lang="en-US" altLang="zh-CN" sz="2000" dirty="0" smtClean="0">
              <a:solidFill>
                <a:srgbClr val="7030A0"/>
              </a:solidFill>
              <a:latin typeface="22"/>
            </a:endParaRPr>
          </a:p>
          <a:p>
            <a:r>
              <a:rPr lang="zh-CN" altLang="en-US" sz="2000" dirty="0">
                <a:solidFill>
                  <a:srgbClr val="7030A0"/>
                </a:solidFill>
                <a:latin typeface="22"/>
              </a:rPr>
              <a:t>主体</a:t>
            </a:r>
            <a:r>
              <a:rPr lang="zh-CN" altLang="en-US" sz="2000" dirty="0" smtClean="0">
                <a:solidFill>
                  <a:srgbClr val="7030A0"/>
                </a:solidFill>
                <a:latin typeface="22"/>
              </a:rPr>
              <a:t>段一：工作时间太长，也许工作效率低，不利于社会生产力的提升。</a:t>
            </a:r>
            <a:endParaRPr lang="en-US" altLang="zh-CN" sz="2000" dirty="0" smtClean="0">
              <a:solidFill>
                <a:srgbClr val="7030A0"/>
              </a:solidFill>
              <a:latin typeface="22"/>
            </a:endParaRPr>
          </a:p>
          <a:p>
            <a:r>
              <a:rPr lang="zh-CN" altLang="en-US" sz="2000" dirty="0" smtClean="0">
                <a:solidFill>
                  <a:srgbClr val="7030A0"/>
                </a:solidFill>
                <a:latin typeface="22"/>
              </a:rPr>
              <a:t>主体段二：工作时间太长，陪伴家人朋友的时间很少，不利于人际关系的维持和巩固。</a:t>
            </a:r>
            <a:endParaRPr lang="zh-CN" altLang="en-US" sz="2000" dirty="0">
              <a:solidFill>
                <a:srgbClr val="7030A0"/>
              </a:solidFill>
              <a:latin typeface="22"/>
            </a:endParaRPr>
          </a:p>
        </p:txBody>
      </p:sp>
      <p:sp>
        <p:nvSpPr>
          <p:cNvPr id="6" name="TextBox 5"/>
          <p:cNvSpPr txBox="1"/>
          <p:nvPr/>
        </p:nvSpPr>
        <p:spPr>
          <a:xfrm>
            <a:off x="4837219" y="3638893"/>
            <a:ext cx="7354781" cy="2246769"/>
          </a:xfrm>
          <a:prstGeom prst="rect">
            <a:avLst/>
          </a:prstGeom>
          <a:noFill/>
        </p:spPr>
        <p:txBody>
          <a:bodyPr wrap="square" rtlCol="0">
            <a:spAutoFit/>
          </a:bodyPr>
          <a:lstStyle/>
          <a:p>
            <a:r>
              <a:rPr lang="zh-CN" altLang="en-US" sz="2000" dirty="0" smtClean="0">
                <a:solidFill>
                  <a:srgbClr val="FF0000"/>
                </a:solidFill>
              </a:rPr>
              <a:t>提纲</a:t>
            </a:r>
            <a:r>
              <a:rPr lang="en-US" altLang="zh-CN" sz="2000" dirty="0" smtClean="0">
                <a:solidFill>
                  <a:srgbClr val="FF0000"/>
                </a:solidFill>
              </a:rPr>
              <a:t>2</a:t>
            </a:r>
            <a:r>
              <a:rPr lang="zh-CN" altLang="en-US" sz="2000" dirty="0" smtClean="0">
                <a:solidFill>
                  <a:srgbClr val="FF0000"/>
                </a:solidFill>
              </a:rPr>
              <a:t>：</a:t>
            </a:r>
            <a:endParaRPr lang="en-US" altLang="zh-CN" sz="2000" dirty="0" smtClean="0">
              <a:solidFill>
                <a:srgbClr val="FF0000"/>
              </a:solidFill>
            </a:endParaRPr>
          </a:p>
          <a:p>
            <a:r>
              <a:rPr lang="zh-CN" altLang="en-US" sz="2000" dirty="0" smtClean="0">
                <a:solidFill>
                  <a:srgbClr val="FF0000"/>
                </a:solidFill>
              </a:rPr>
              <a:t>观点：部分同意</a:t>
            </a:r>
            <a:endParaRPr lang="en-US" altLang="zh-CN" sz="2000" dirty="0" smtClean="0">
              <a:solidFill>
                <a:srgbClr val="FF0000"/>
              </a:solidFill>
            </a:endParaRPr>
          </a:p>
          <a:p>
            <a:r>
              <a:rPr lang="zh-CN" altLang="en-US" sz="2000" dirty="0" smtClean="0">
                <a:solidFill>
                  <a:srgbClr val="FF0000"/>
                </a:solidFill>
              </a:rPr>
              <a:t>主体段一：平均工作时长比较长的话，社会总产量提升，经济越发繁荣，但是工作时长较短的国家也可能经济繁荣，因为升级产业结构或者提升生产方式的话，也能促进经济发展。</a:t>
            </a:r>
            <a:endParaRPr lang="en-US" altLang="zh-CN" sz="2000" dirty="0" smtClean="0">
              <a:solidFill>
                <a:srgbClr val="FF0000"/>
              </a:solidFill>
            </a:endParaRPr>
          </a:p>
          <a:p>
            <a:r>
              <a:rPr lang="zh-CN" altLang="en-US" sz="2000" dirty="0" smtClean="0">
                <a:solidFill>
                  <a:srgbClr val="FF0000"/>
                </a:solidFill>
              </a:rPr>
              <a:t>主体段二：在社会层面上，平均工作时间太长的确有可能导致负面影响，例如劳动者积极性不高及人际关系淡薄。</a:t>
            </a:r>
            <a:endParaRPr lang="zh-CN" altLang="en-US" sz="2000"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审题注意事项</a:t>
            </a:r>
            <a:r>
              <a:rPr lang="en-US" altLang="zh-CN" dirty="0" smtClean="0"/>
              <a:t>a—</a:t>
            </a:r>
            <a:r>
              <a:rPr lang="zh-CN" altLang="en-US" dirty="0" smtClean="0"/>
              <a:t>并列关系</a:t>
            </a:r>
            <a:endParaRPr lang="zh-CN" altLang="en-US" dirty="0"/>
          </a:p>
        </p:txBody>
      </p:sp>
      <p:sp>
        <p:nvSpPr>
          <p:cNvPr id="4" name="灯片编号占位符 3"/>
          <p:cNvSpPr>
            <a:spLocks noGrp="1"/>
          </p:cNvSpPr>
          <p:nvPr>
            <p:ph type="sldNum" sz="quarter" idx="12"/>
          </p:nvPr>
        </p:nvSpPr>
        <p:spPr/>
        <p:txBody>
          <a:bodyPr/>
          <a:lstStyle/>
          <a:p>
            <a:fld id="{761FD95D-C2D7-43AA-B5A7-616B89EBFD36}" type="slidenum">
              <a:rPr lang="zh-CN" altLang="en-US" smtClean="0"/>
              <a:pPr/>
              <a:t>3</a:t>
            </a:fld>
            <a:endParaRPr lang="zh-CN" altLang="en-US" dirty="0"/>
          </a:p>
        </p:txBody>
      </p:sp>
      <p:sp>
        <p:nvSpPr>
          <p:cNvPr id="3" name="TextBox 2"/>
          <p:cNvSpPr txBox="1"/>
          <p:nvPr/>
        </p:nvSpPr>
        <p:spPr>
          <a:xfrm>
            <a:off x="1073888" y="3141625"/>
            <a:ext cx="9353843" cy="369332"/>
          </a:xfrm>
          <a:prstGeom prst="rect">
            <a:avLst/>
          </a:prstGeom>
          <a:noFill/>
        </p:spPr>
        <p:txBody>
          <a:bodyPr wrap="none" rtlCol="0">
            <a:spAutoFit/>
          </a:bodyPr>
          <a:lstStyle/>
          <a:p>
            <a:r>
              <a:rPr lang="en-US" altLang="zh-CN" dirty="0" smtClean="0"/>
              <a:t>Exercise: 1. </a:t>
            </a:r>
            <a:r>
              <a:rPr lang="zh-CN" altLang="en-US" dirty="0" smtClean="0"/>
              <a:t>写提纲  </a:t>
            </a:r>
            <a:r>
              <a:rPr lang="en-US" altLang="zh-CN" dirty="0" smtClean="0"/>
              <a:t>2.</a:t>
            </a:r>
            <a:r>
              <a:rPr lang="zh-CN" altLang="en-US" dirty="0" smtClean="0"/>
              <a:t>根据语料写一个主体段（摘自</a:t>
            </a:r>
            <a:r>
              <a:rPr lang="en-US" altLang="zh-CN" dirty="0" smtClean="0"/>
              <a:t>《</a:t>
            </a:r>
            <a:r>
              <a:rPr lang="zh-CN" altLang="en-US" dirty="0" smtClean="0"/>
              <a:t>新航道</a:t>
            </a:r>
            <a:r>
              <a:rPr lang="en-US" altLang="zh-CN" dirty="0" smtClean="0"/>
              <a:t>3</a:t>
            </a:r>
            <a:r>
              <a:rPr lang="zh-CN" altLang="en-US" dirty="0" smtClean="0"/>
              <a:t>分钟学雅思</a:t>
            </a:r>
            <a:r>
              <a:rPr lang="en-US" altLang="zh-CN" dirty="0" smtClean="0"/>
              <a:t>》</a:t>
            </a:r>
            <a:r>
              <a:rPr lang="zh-CN" altLang="en-US" dirty="0" smtClean="0"/>
              <a:t>真题范文段落）</a:t>
            </a:r>
            <a:endParaRPr lang="zh-CN" altLang="en-US" dirty="0"/>
          </a:p>
        </p:txBody>
      </p:sp>
      <p:sp>
        <p:nvSpPr>
          <p:cNvPr id="6" name="内容占位符 5"/>
          <p:cNvSpPr>
            <a:spLocks noGrp="1"/>
          </p:cNvSpPr>
          <p:nvPr>
            <p:ph idx="1"/>
          </p:nvPr>
        </p:nvSpPr>
        <p:spPr>
          <a:xfrm>
            <a:off x="838200" y="1350335"/>
            <a:ext cx="10515600" cy="4826628"/>
          </a:xfrm>
        </p:spPr>
        <p:txBody>
          <a:bodyPr>
            <a:normAutofit/>
          </a:bodyPr>
          <a:lstStyle/>
          <a:p>
            <a:r>
              <a:rPr lang="en-US" altLang="zh-CN" sz="2400" dirty="0"/>
              <a:t>Nowadays celebrities are more famous for their glamour and wealth than for their achievements, and this sets a bad example to young people. To what extent do you agree or </a:t>
            </a:r>
            <a:r>
              <a:rPr lang="en-US" altLang="zh-CN" sz="2400" dirty="0" smtClean="0"/>
              <a:t>disagree?</a:t>
            </a:r>
            <a:r>
              <a:rPr lang="zh-CN" altLang="en-US" sz="2400" dirty="0" smtClean="0"/>
              <a:t>（</a:t>
            </a:r>
            <a:r>
              <a:rPr lang="en-US" altLang="zh-CN" sz="2400" dirty="0" smtClean="0"/>
              <a:t>20201212</a:t>
            </a:r>
            <a:r>
              <a:rPr lang="zh-CN" altLang="en-US" sz="2400" dirty="0" smtClean="0"/>
              <a:t>真题）</a:t>
            </a:r>
            <a:endParaRPr lang="zh-CN" altLang="en-US" sz="2400" dirty="0"/>
          </a:p>
        </p:txBody>
      </p:sp>
      <p:sp>
        <p:nvSpPr>
          <p:cNvPr id="7" name="TextBox 6"/>
          <p:cNvSpPr txBox="1"/>
          <p:nvPr/>
        </p:nvSpPr>
        <p:spPr>
          <a:xfrm>
            <a:off x="1006793" y="3738799"/>
            <a:ext cx="3428631" cy="461665"/>
          </a:xfrm>
          <a:prstGeom prst="rect">
            <a:avLst/>
          </a:prstGeom>
          <a:noFill/>
        </p:spPr>
        <p:txBody>
          <a:bodyPr wrap="none" rtlCol="0">
            <a:spAutoFit/>
          </a:bodyPr>
          <a:lstStyle/>
          <a:p>
            <a:r>
              <a:rPr lang="en-US" altLang="zh-CN" sz="2400" dirty="0">
                <a:solidFill>
                  <a:srgbClr val="7030A0"/>
                </a:solidFill>
                <a:latin typeface="微软雅黑" pitchFamily="34" charset="-122"/>
                <a:ea typeface="微软雅黑" pitchFamily="34" charset="-122"/>
              </a:rPr>
              <a:t>intentional </a:t>
            </a:r>
            <a:r>
              <a:rPr lang="en-US" altLang="zh-CN" sz="2400" dirty="0" smtClean="0">
                <a:solidFill>
                  <a:srgbClr val="7030A0"/>
                </a:solidFill>
                <a:latin typeface="微软雅黑" pitchFamily="34" charset="-122"/>
                <a:ea typeface="微软雅黑" pitchFamily="34" charset="-122"/>
              </a:rPr>
              <a:t>promotion</a:t>
            </a:r>
            <a:endParaRPr lang="zh-CN" altLang="en-US" sz="2400" dirty="0">
              <a:solidFill>
                <a:srgbClr val="7030A0"/>
              </a:solidFill>
              <a:latin typeface="微软雅黑" pitchFamily="34" charset="-122"/>
              <a:ea typeface="微软雅黑" pitchFamily="34" charset="-122"/>
            </a:endParaRPr>
          </a:p>
        </p:txBody>
      </p:sp>
      <p:sp>
        <p:nvSpPr>
          <p:cNvPr id="8" name="TextBox 7"/>
          <p:cNvSpPr txBox="1"/>
          <p:nvPr/>
        </p:nvSpPr>
        <p:spPr>
          <a:xfrm>
            <a:off x="5445724" y="3761304"/>
            <a:ext cx="1415772" cy="461665"/>
          </a:xfrm>
          <a:prstGeom prst="rect">
            <a:avLst/>
          </a:prstGeom>
          <a:noFill/>
        </p:spPr>
        <p:txBody>
          <a:bodyPr wrap="none" rtlCol="0">
            <a:spAutoFit/>
          </a:bodyPr>
          <a:lstStyle/>
          <a:p>
            <a:r>
              <a:rPr lang="zh-CN" altLang="en-US" sz="2400" dirty="0">
                <a:solidFill>
                  <a:schemeClr val="accent5">
                    <a:lumMod val="50000"/>
                  </a:schemeClr>
                </a:solidFill>
                <a:latin typeface="微软雅黑" pitchFamily="34" charset="-122"/>
                <a:ea typeface="微软雅黑" pitchFamily="34" charset="-122"/>
              </a:rPr>
              <a:t>有意</a:t>
            </a:r>
            <a:r>
              <a:rPr lang="zh-CN" altLang="zh-CN" sz="2400" dirty="0" smtClean="0">
                <a:solidFill>
                  <a:schemeClr val="accent5">
                    <a:lumMod val="50000"/>
                  </a:schemeClr>
                </a:solidFill>
                <a:latin typeface="微软雅黑" pitchFamily="34" charset="-122"/>
                <a:ea typeface="微软雅黑" pitchFamily="34" charset="-122"/>
              </a:rPr>
              <a:t>宣传</a:t>
            </a:r>
            <a:endParaRPr lang="zh-CN" altLang="en-US" sz="2400" dirty="0">
              <a:solidFill>
                <a:schemeClr val="accent5">
                  <a:lumMod val="50000"/>
                </a:schemeClr>
              </a:solidFill>
              <a:latin typeface="微软雅黑" pitchFamily="34" charset="-122"/>
              <a:ea typeface="微软雅黑" pitchFamily="34" charset="-122"/>
            </a:endParaRPr>
          </a:p>
        </p:txBody>
      </p:sp>
      <p:sp>
        <p:nvSpPr>
          <p:cNvPr id="10" name="TextBox 9"/>
          <p:cNvSpPr txBox="1"/>
          <p:nvPr/>
        </p:nvSpPr>
        <p:spPr>
          <a:xfrm>
            <a:off x="1006793" y="4265499"/>
            <a:ext cx="3670044" cy="461665"/>
          </a:xfrm>
          <a:prstGeom prst="rect">
            <a:avLst/>
          </a:prstGeom>
          <a:noFill/>
        </p:spPr>
        <p:txBody>
          <a:bodyPr wrap="none" rtlCol="0">
            <a:spAutoFit/>
          </a:bodyPr>
          <a:lstStyle/>
          <a:p>
            <a:r>
              <a:rPr lang="en-US" altLang="zh-CN" sz="2400" dirty="0">
                <a:solidFill>
                  <a:srgbClr val="7030A0"/>
                </a:solidFill>
                <a:latin typeface="微软雅黑" pitchFamily="34" charset="-122"/>
                <a:ea typeface="微软雅黑" pitchFamily="34" charset="-122"/>
              </a:rPr>
              <a:t>r</a:t>
            </a:r>
            <a:r>
              <a:rPr lang="en-US" altLang="zh-CN" sz="2400" dirty="0" smtClean="0">
                <a:solidFill>
                  <a:srgbClr val="7030A0"/>
                </a:solidFill>
                <a:latin typeface="微软雅黑" pitchFamily="34" charset="-122"/>
                <a:ea typeface="微软雅黑" pitchFamily="34" charset="-122"/>
              </a:rPr>
              <a:t>eaping without </a:t>
            </a:r>
            <a:r>
              <a:rPr lang="en-US" altLang="zh-CN" sz="2400" dirty="0">
                <a:solidFill>
                  <a:srgbClr val="7030A0"/>
                </a:solidFill>
                <a:latin typeface="微软雅黑" pitchFamily="34" charset="-122"/>
                <a:ea typeface="微软雅黑" pitchFamily="34" charset="-122"/>
              </a:rPr>
              <a:t>sowing</a:t>
            </a:r>
            <a:endParaRPr lang="zh-CN" altLang="en-US" sz="2400" dirty="0">
              <a:solidFill>
                <a:srgbClr val="7030A0"/>
              </a:solidFill>
              <a:latin typeface="微软雅黑" pitchFamily="34" charset="-122"/>
              <a:ea typeface="微软雅黑" pitchFamily="34" charset="-122"/>
            </a:endParaRPr>
          </a:p>
        </p:txBody>
      </p:sp>
      <p:sp>
        <p:nvSpPr>
          <p:cNvPr id="11" name="TextBox 10"/>
          <p:cNvSpPr txBox="1"/>
          <p:nvPr/>
        </p:nvSpPr>
        <p:spPr>
          <a:xfrm>
            <a:off x="956365" y="4727164"/>
            <a:ext cx="4154984" cy="461665"/>
          </a:xfrm>
          <a:prstGeom prst="rect">
            <a:avLst/>
          </a:prstGeom>
          <a:noFill/>
        </p:spPr>
        <p:txBody>
          <a:bodyPr wrap="none" rtlCol="0">
            <a:spAutoFit/>
          </a:bodyPr>
          <a:lstStyle/>
          <a:p>
            <a:r>
              <a:rPr lang="en-US" altLang="zh-CN" sz="2400" dirty="0" smtClean="0">
                <a:solidFill>
                  <a:srgbClr val="7030A0"/>
                </a:solidFill>
                <a:latin typeface="微软雅黑" pitchFamily="34" charset="-122"/>
                <a:ea typeface="微软雅黑" pitchFamily="34" charset="-122"/>
              </a:rPr>
              <a:t>outstanding </a:t>
            </a:r>
            <a:r>
              <a:rPr lang="en-US" altLang="zh-CN" sz="2400" dirty="0">
                <a:solidFill>
                  <a:srgbClr val="7030A0"/>
                </a:solidFill>
                <a:latin typeface="微软雅黑" pitchFamily="34" charset="-122"/>
                <a:ea typeface="微软雅黑" pitchFamily="34" charset="-122"/>
              </a:rPr>
              <a:t>achievements</a:t>
            </a:r>
            <a:endParaRPr lang="zh-CN" altLang="en-US" sz="2400" dirty="0">
              <a:solidFill>
                <a:srgbClr val="7030A0"/>
              </a:solidFill>
              <a:latin typeface="微软雅黑" pitchFamily="34" charset="-122"/>
              <a:ea typeface="微软雅黑" pitchFamily="34" charset="-122"/>
            </a:endParaRPr>
          </a:p>
        </p:txBody>
      </p:sp>
      <p:sp>
        <p:nvSpPr>
          <p:cNvPr id="12" name="TextBox 11"/>
          <p:cNvSpPr txBox="1"/>
          <p:nvPr/>
        </p:nvSpPr>
        <p:spPr>
          <a:xfrm>
            <a:off x="1006793" y="5202223"/>
            <a:ext cx="2549224" cy="461665"/>
          </a:xfrm>
          <a:prstGeom prst="rect">
            <a:avLst/>
          </a:prstGeom>
          <a:noFill/>
        </p:spPr>
        <p:txBody>
          <a:bodyPr wrap="none" rtlCol="0">
            <a:spAutoFit/>
          </a:bodyPr>
          <a:lstStyle/>
          <a:p>
            <a:r>
              <a:rPr lang="en-US" altLang="zh-CN" sz="2400" dirty="0" smtClean="0">
                <a:solidFill>
                  <a:srgbClr val="7030A0"/>
                </a:solidFill>
                <a:latin typeface="微软雅黑" pitchFamily="34" charset="-122"/>
                <a:ea typeface="微软雅黑" pitchFamily="34" charset="-122"/>
              </a:rPr>
              <a:t>respective </a:t>
            </a:r>
            <a:r>
              <a:rPr lang="en-US" altLang="zh-CN" sz="2400" dirty="0">
                <a:solidFill>
                  <a:srgbClr val="7030A0"/>
                </a:solidFill>
                <a:latin typeface="微软雅黑" pitchFamily="34" charset="-122"/>
                <a:ea typeface="微软雅黑" pitchFamily="34" charset="-122"/>
              </a:rPr>
              <a:t>fields</a:t>
            </a:r>
            <a:endParaRPr lang="zh-CN" altLang="en-US" sz="2400" dirty="0">
              <a:solidFill>
                <a:srgbClr val="7030A0"/>
              </a:solidFill>
              <a:latin typeface="微软雅黑" pitchFamily="34" charset="-122"/>
              <a:ea typeface="微软雅黑" pitchFamily="34" charset="-122"/>
            </a:endParaRPr>
          </a:p>
        </p:txBody>
      </p:sp>
      <p:sp>
        <p:nvSpPr>
          <p:cNvPr id="13" name="TextBox 12"/>
          <p:cNvSpPr txBox="1"/>
          <p:nvPr/>
        </p:nvSpPr>
        <p:spPr>
          <a:xfrm>
            <a:off x="989106" y="5672176"/>
            <a:ext cx="2826415" cy="461665"/>
          </a:xfrm>
          <a:prstGeom prst="rect">
            <a:avLst/>
          </a:prstGeom>
          <a:noFill/>
        </p:spPr>
        <p:txBody>
          <a:bodyPr wrap="none" rtlCol="0">
            <a:spAutoFit/>
          </a:bodyPr>
          <a:lstStyle/>
          <a:p>
            <a:r>
              <a:rPr lang="en-US" altLang="zh-CN" sz="2400" dirty="0" smtClean="0">
                <a:solidFill>
                  <a:srgbClr val="7030A0"/>
                </a:solidFill>
                <a:latin typeface="微软雅黑" pitchFamily="34" charset="-122"/>
                <a:ea typeface="微软雅黑" pitchFamily="34" charset="-122"/>
              </a:rPr>
              <a:t>skin-deep </a:t>
            </a:r>
            <a:r>
              <a:rPr lang="en-US" altLang="zh-CN" sz="2400" dirty="0">
                <a:solidFill>
                  <a:srgbClr val="7030A0"/>
                </a:solidFill>
                <a:latin typeface="微软雅黑" pitchFamily="34" charset="-122"/>
                <a:ea typeface="微软雅黑" pitchFamily="34" charset="-122"/>
              </a:rPr>
              <a:t>beauty</a:t>
            </a:r>
            <a:endParaRPr lang="zh-CN" altLang="en-US" sz="2400" dirty="0">
              <a:solidFill>
                <a:srgbClr val="7030A0"/>
              </a:solidFill>
              <a:latin typeface="微软雅黑" pitchFamily="34" charset="-122"/>
              <a:ea typeface="微软雅黑" pitchFamily="34" charset="-122"/>
            </a:endParaRPr>
          </a:p>
        </p:txBody>
      </p:sp>
      <p:sp>
        <p:nvSpPr>
          <p:cNvPr id="14" name="TextBox 13"/>
          <p:cNvSpPr txBox="1"/>
          <p:nvPr/>
        </p:nvSpPr>
        <p:spPr>
          <a:xfrm>
            <a:off x="976803" y="6133841"/>
            <a:ext cx="2451312" cy="461665"/>
          </a:xfrm>
          <a:prstGeom prst="rect">
            <a:avLst/>
          </a:prstGeom>
          <a:noFill/>
        </p:spPr>
        <p:txBody>
          <a:bodyPr wrap="none" rtlCol="0">
            <a:spAutoFit/>
          </a:bodyPr>
          <a:lstStyle/>
          <a:p>
            <a:r>
              <a:rPr lang="en-US" altLang="zh-CN" sz="2400" dirty="0" smtClean="0">
                <a:solidFill>
                  <a:srgbClr val="7030A0"/>
                </a:solidFill>
                <a:latin typeface="微软雅黑" pitchFamily="34" charset="-122"/>
                <a:ea typeface="微软雅黑" pitchFamily="34" charset="-122"/>
              </a:rPr>
              <a:t>lavish </a:t>
            </a:r>
            <a:r>
              <a:rPr lang="en-US" altLang="zh-CN" sz="2400" dirty="0">
                <a:solidFill>
                  <a:srgbClr val="7030A0"/>
                </a:solidFill>
                <a:latin typeface="微软雅黑" pitchFamily="34" charset="-122"/>
                <a:ea typeface="微软雅黑" pitchFamily="34" charset="-122"/>
              </a:rPr>
              <a:t>lifestyles</a:t>
            </a:r>
            <a:endParaRPr lang="zh-CN" altLang="en-US" sz="2400" dirty="0">
              <a:solidFill>
                <a:srgbClr val="7030A0"/>
              </a:solidFill>
              <a:latin typeface="微软雅黑" pitchFamily="34" charset="-122"/>
              <a:ea typeface="微软雅黑" pitchFamily="34" charset="-122"/>
            </a:endParaRPr>
          </a:p>
        </p:txBody>
      </p:sp>
      <p:sp>
        <p:nvSpPr>
          <p:cNvPr id="15" name="TextBox 14"/>
          <p:cNvSpPr txBox="1"/>
          <p:nvPr/>
        </p:nvSpPr>
        <p:spPr>
          <a:xfrm>
            <a:off x="5526789" y="4234346"/>
            <a:ext cx="1415772" cy="461665"/>
          </a:xfrm>
          <a:prstGeom prst="rect">
            <a:avLst/>
          </a:prstGeom>
          <a:noFill/>
        </p:spPr>
        <p:txBody>
          <a:bodyPr wrap="none" rtlCol="0">
            <a:spAutoFit/>
          </a:bodyPr>
          <a:lstStyle/>
          <a:p>
            <a:r>
              <a:rPr lang="zh-CN" altLang="en-US" sz="2400" dirty="0" smtClean="0">
                <a:solidFill>
                  <a:schemeClr val="accent5">
                    <a:lumMod val="50000"/>
                  </a:schemeClr>
                </a:solidFill>
                <a:latin typeface="微软雅黑" pitchFamily="34" charset="-122"/>
                <a:ea typeface="微软雅黑" pitchFamily="34" charset="-122"/>
              </a:rPr>
              <a:t>不劳而获</a:t>
            </a:r>
            <a:endParaRPr lang="zh-CN" altLang="en-US" sz="2400" dirty="0">
              <a:solidFill>
                <a:schemeClr val="accent5">
                  <a:lumMod val="50000"/>
                </a:schemeClr>
              </a:solidFill>
              <a:latin typeface="微软雅黑" pitchFamily="34" charset="-122"/>
              <a:ea typeface="微软雅黑" pitchFamily="34" charset="-122"/>
            </a:endParaRPr>
          </a:p>
        </p:txBody>
      </p:sp>
      <p:sp>
        <p:nvSpPr>
          <p:cNvPr id="16" name="TextBox 15"/>
          <p:cNvSpPr txBox="1"/>
          <p:nvPr/>
        </p:nvSpPr>
        <p:spPr>
          <a:xfrm>
            <a:off x="5526789" y="4688281"/>
            <a:ext cx="1723549" cy="461665"/>
          </a:xfrm>
          <a:prstGeom prst="rect">
            <a:avLst/>
          </a:prstGeom>
          <a:noFill/>
        </p:spPr>
        <p:txBody>
          <a:bodyPr wrap="none" rtlCol="0">
            <a:spAutoFit/>
          </a:bodyPr>
          <a:lstStyle/>
          <a:p>
            <a:r>
              <a:rPr lang="zh-CN" altLang="en-US" sz="2400" dirty="0" smtClean="0">
                <a:solidFill>
                  <a:schemeClr val="accent5">
                    <a:lumMod val="50000"/>
                  </a:schemeClr>
                </a:solidFill>
                <a:latin typeface="微软雅黑" pitchFamily="34" charset="-122"/>
                <a:ea typeface="微软雅黑" pitchFamily="34" charset="-122"/>
              </a:rPr>
              <a:t>卓越的成就</a:t>
            </a:r>
            <a:endParaRPr lang="zh-CN" altLang="en-US" sz="2400" dirty="0">
              <a:solidFill>
                <a:schemeClr val="accent5">
                  <a:lumMod val="50000"/>
                </a:schemeClr>
              </a:solidFill>
              <a:latin typeface="微软雅黑" pitchFamily="34" charset="-122"/>
              <a:ea typeface="微软雅黑" pitchFamily="34" charset="-122"/>
            </a:endParaRPr>
          </a:p>
        </p:txBody>
      </p:sp>
      <p:sp>
        <p:nvSpPr>
          <p:cNvPr id="17" name="TextBox 16"/>
          <p:cNvSpPr txBox="1"/>
          <p:nvPr/>
        </p:nvSpPr>
        <p:spPr>
          <a:xfrm>
            <a:off x="5526786" y="5167074"/>
            <a:ext cx="1723549" cy="461665"/>
          </a:xfrm>
          <a:prstGeom prst="rect">
            <a:avLst/>
          </a:prstGeom>
          <a:noFill/>
        </p:spPr>
        <p:txBody>
          <a:bodyPr wrap="none" rtlCol="0">
            <a:spAutoFit/>
          </a:bodyPr>
          <a:lstStyle/>
          <a:p>
            <a:r>
              <a:rPr lang="zh-CN" altLang="en-US" sz="2400" dirty="0" smtClean="0">
                <a:solidFill>
                  <a:schemeClr val="accent5">
                    <a:lumMod val="50000"/>
                  </a:schemeClr>
                </a:solidFill>
                <a:latin typeface="微软雅黑" pitchFamily="34" charset="-122"/>
                <a:ea typeface="微软雅黑" pitchFamily="34" charset="-122"/>
              </a:rPr>
              <a:t>各自的领域</a:t>
            </a:r>
            <a:endParaRPr lang="zh-CN" altLang="en-US" sz="2400" dirty="0">
              <a:solidFill>
                <a:schemeClr val="accent5">
                  <a:lumMod val="50000"/>
                </a:schemeClr>
              </a:solidFill>
              <a:latin typeface="微软雅黑" pitchFamily="34" charset="-122"/>
              <a:ea typeface="微软雅黑" pitchFamily="34" charset="-122"/>
            </a:endParaRPr>
          </a:p>
        </p:txBody>
      </p:sp>
      <p:sp>
        <p:nvSpPr>
          <p:cNvPr id="18" name="TextBox 17"/>
          <p:cNvSpPr txBox="1"/>
          <p:nvPr/>
        </p:nvSpPr>
        <p:spPr>
          <a:xfrm>
            <a:off x="5588344" y="5625194"/>
            <a:ext cx="1107996" cy="461665"/>
          </a:xfrm>
          <a:prstGeom prst="rect">
            <a:avLst/>
          </a:prstGeom>
          <a:noFill/>
        </p:spPr>
        <p:txBody>
          <a:bodyPr wrap="none" rtlCol="0">
            <a:spAutoFit/>
          </a:bodyPr>
          <a:lstStyle/>
          <a:p>
            <a:r>
              <a:rPr lang="zh-CN" altLang="en-US" sz="2400" dirty="0" smtClean="0">
                <a:solidFill>
                  <a:schemeClr val="accent5">
                    <a:lumMod val="50000"/>
                  </a:schemeClr>
                </a:solidFill>
                <a:latin typeface="微软雅黑" pitchFamily="34" charset="-122"/>
                <a:ea typeface="微软雅黑" pitchFamily="34" charset="-122"/>
              </a:rPr>
              <a:t>高颜值</a:t>
            </a:r>
            <a:endParaRPr lang="zh-CN" altLang="en-US" sz="2400" dirty="0">
              <a:solidFill>
                <a:schemeClr val="accent5">
                  <a:lumMod val="50000"/>
                </a:schemeClr>
              </a:solidFill>
              <a:latin typeface="微软雅黑" pitchFamily="34" charset="-122"/>
              <a:ea typeface="微软雅黑" pitchFamily="34" charset="-122"/>
            </a:endParaRPr>
          </a:p>
        </p:txBody>
      </p:sp>
      <p:sp>
        <p:nvSpPr>
          <p:cNvPr id="19" name="TextBox 18"/>
          <p:cNvSpPr txBox="1"/>
          <p:nvPr/>
        </p:nvSpPr>
        <p:spPr>
          <a:xfrm>
            <a:off x="5588344" y="6133838"/>
            <a:ext cx="2339102" cy="461665"/>
          </a:xfrm>
          <a:prstGeom prst="rect">
            <a:avLst/>
          </a:prstGeom>
          <a:noFill/>
        </p:spPr>
        <p:txBody>
          <a:bodyPr wrap="none" rtlCol="0">
            <a:spAutoFit/>
          </a:bodyPr>
          <a:lstStyle/>
          <a:p>
            <a:r>
              <a:rPr lang="zh-CN" altLang="en-US" sz="2400" dirty="0">
                <a:solidFill>
                  <a:schemeClr val="accent5">
                    <a:lumMod val="50000"/>
                  </a:schemeClr>
                </a:solidFill>
                <a:latin typeface="微软雅黑" pitchFamily="34" charset="-122"/>
                <a:ea typeface="微软雅黑" pitchFamily="34" charset="-122"/>
              </a:rPr>
              <a:t>奢侈的生活方式</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2"/>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1" grpId="0"/>
      <p:bldP spid="12" grpId="0"/>
      <p:bldP spid="13" grpId="0"/>
      <p:bldP spid="14" grpId="0"/>
      <p:bldP spid="15" grpId="0"/>
      <p:bldP spid="16" grpId="0"/>
      <p:bldP spid="17" grpId="0"/>
      <p:bldP spid="18" grpId="0"/>
      <p:bldP spid="1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审题注意</a:t>
            </a:r>
            <a:r>
              <a:rPr lang="zh-CN" altLang="en-US" sz="3200" dirty="0" smtClean="0"/>
              <a:t>事项</a:t>
            </a:r>
            <a:r>
              <a:rPr lang="en-US" altLang="zh-CN" sz="3200" dirty="0" smtClean="0"/>
              <a:t>b—</a:t>
            </a:r>
            <a:r>
              <a:rPr lang="zh-CN" altLang="en-US" sz="3200" dirty="0"/>
              <a:t>双边型题目中两个观点不完全对等或者不完全对立</a:t>
            </a:r>
          </a:p>
        </p:txBody>
      </p:sp>
      <p:sp>
        <p:nvSpPr>
          <p:cNvPr id="3" name="内容占位符 2"/>
          <p:cNvSpPr>
            <a:spLocks noGrp="1"/>
          </p:cNvSpPr>
          <p:nvPr>
            <p:ph idx="1"/>
          </p:nvPr>
        </p:nvSpPr>
        <p:spPr>
          <a:xfrm>
            <a:off x="125819" y="1456660"/>
            <a:ext cx="11959856" cy="4656507"/>
          </a:xfrm>
        </p:spPr>
        <p:txBody>
          <a:bodyPr>
            <a:normAutofit/>
          </a:bodyPr>
          <a:lstStyle/>
          <a:p>
            <a:pPr>
              <a:lnSpc>
                <a:spcPct val="150000"/>
              </a:lnSpc>
            </a:pPr>
            <a:r>
              <a:rPr lang="en-US" altLang="zh-CN" sz="2400" dirty="0"/>
              <a:t>Some people believe that allowing children to make their own choices on everyday matters (such as food, clothes and entertainment) is likely to result in a society of individuals who only think about their own wishes. Other people believe that it is important for children to make decisions about matters that affect them. Discuss both these views and give your own opinion</a:t>
            </a:r>
            <a:r>
              <a:rPr lang="en-US" altLang="zh-CN" sz="2400" dirty="0" smtClean="0"/>
              <a:t>.</a:t>
            </a:r>
            <a:r>
              <a:rPr lang="zh-CN" altLang="en-US" sz="2400" dirty="0" smtClean="0"/>
              <a:t>（</a:t>
            </a:r>
            <a:r>
              <a:rPr lang="en-US" altLang="zh-CN" sz="2400" dirty="0" smtClean="0"/>
              <a:t>C12T8)</a:t>
            </a:r>
            <a:endParaRPr lang="zh-CN" altLang="en-US" sz="2400" dirty="0"/>
          </a:p>
        </p:txBody>
      </p:sp>
      <p:sp>
        <p:nvSpPr>
          <p:cNvPr id="4" name="灯片编号占位符 3"/>
          <p:cNvSpPr>
            <a:spLocks noGrp="1"/>
          </p:cNvSpPr>
          <p:nvPr>
            <p:ph type="sldNum" sz="quarter" idx="12"/>
          </p:nvPr>
        </p:nvSpPr>
        <p:spPr/>
        <p:txBody>
          <a:bodyPr/>
          <a:lstStyle/>
          <a:p>
            <a:fld id="{761FD95D-C2D7-43AA-B5A7-616B89EBFD36}" type="slidenum">
              <a:rPr lang="zh-CN" altLang="en-US" smtClean="0"/>
              <a:pPr/>
              <a:t>4</a:t>
            </a:fld>
            <a:endParaRPr lang="zh-CN"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1825625"/>
            <a:ext cx="10515600" cy="4851400"/>
          </a:xfrm>
        </p:spPr>
        <p:txBody>
          <a:bodyPr>
            <a:normAutofit fontScale="62500" lnSpcReduction="20000"/>
          </a:bodyPr>
          <a:lstStyle/>
          <a:p>
            <a:pPr>
              <a:lnSpc>
                <a:spcPct val="160000"/>
              </a:lnSpc>
            </a:pPr>
            <a:r>
              <a:rPr lang="zh-CN" altLang="en-US" dirty="0" smtClean="0">
                <a:solidFill>
                  <a:srgbClr val="7030A0"/>
                </a:solidFill>
                <a:latin typeface="22"/>
              </a:rPr>
              <a:t>提纲</a:t>
            </a:r>
            <a:r>
              <a:rPr lang="en-US" altLang="zh-CN" dirty="0" smtClean="0">
                <a:solidFill>
                  <a:srgbClr val="7030A0"/>
                </a:solidFill>
                <a:latin typeface="22"/>
              </a:rPr>
              <a:t>1</a:t>
            </a:r>
            <a:r>
              <a:rPr lang="zh-CN" altLang="en-US" dirty="0" smtClean="0">
                <a:solidFill>
                  <a:srgbClr val="7030A0"/>
                </a:solidFill>
                <a:latin typeface="22"/>
              </a:rPr>
              <a:t>：</a:t>
            </a:r>
            <a:endParaRPr lang="en-US" altLang="zh-CN" dirty="0" smtClean="0">
              <a:solidFill>
                <a:srgbClr val="7030A0"/>
              </a:solidFill>
              <a:latin typeface="22"/>
            </a:endParaRPr>
          </a:p>
          <a:p>
            <a:pPr>
              <a:lnSpc>
                <a:spcPct val="160000"/>
              </a:lnSpc>
            </a:pPr>
            <a:r>
              <a:rPr lang="zh-CN" altLang="en-US" dirty="0" smtClean="0">
                <a:solidFill>
                  <a:srgbClr val="7030A0"/>
                </a:solidFill>
                <a:latin typeface="22"/>
              </a:rPr>
              <a:t>观点：同意第二种观点</a:t>
            </a:r>
            <a:endParaRPr lang="en-US" altLang="zh-CN" dirty="0" smtClean="0">
              <a:solidFill>
                <a:srgbClr val="7030A0"/>
              </a:solidFill>
              <a:latin typeface="22"/>
            </a:endParaRPr>
          </a:p>
          <a:p>
            <a:pPr>
              <a:lnSpc>
                <a:spcPct val="160000"/>
              </a:lnSpc>
            </a:pPr>
            <a:r>
              <a:rPr lang="zh-CN" altLang="en-US" dirty="0" smtClean="0">
                <a:solidFill>
                  <a:srgbClr val="7030A0"/>
                </a:solidFill>
                <a:latin typeface="22"/>
              </a:rPr>
              <a:t>主体段一：允许孩子有日常琐事的决定权可能导致一个社会充斥着自私的人。首先，孩子可能把更好的或者最好的东西抓到自己的手里，让其他孩子无法拿到好的东西或者跟其他孩子产生冲突。另外，在艰苦的条件下，那些习惯于得到好的物质资源的孩子可能陷入郁闷或者愤怒中，因为他们可能觉得现状跟自己的期待相差太远。</a:t>
            </a:r>
            <a:endParaRPr lang="en-US" altLang="zh-CN" dirty="0" smtClean="0">
              <a:solidFill>
                <a:srgbClr val="7030A0"/>
              </a:solidFill>
              <a:latin typeface="22"/>
            </a:endParaRPr>
          </a:p>
          <a:p>
            <a:pPr>
              <a:lnSpc>
                <a:spcPct val="160000"/>
              </a:lnSpc>
            </a:pPr>
            <a:r>
              <a:rPr lang="zh-CN" altLang="en-US" dirty="0" smtClean="0">
                <a:solidFill>
                  <a:srgbClr val="7030A0"/>
                </a:solidFill>
                <a:latin typeface="22"/>
              </a:rPr>
              <a:t>主体段二：允许孩子有日常琐事的决定权是很重要的。首先，孩子可以逐渐了解自己喜欢什么样的东西和娱乐活动，了解自己是什么样的人。其次，他们可以通过不断的尝试慢慢学会辨明各类产品的真伪和各类娱乐活动的好坏。</a:t>
            </a:r>
            <a:endParaRPr lang="en-US" altLang="zh-CN" dirty="0" smtClean="0">
              <a:solidFill>
                <a:srgbClr val="7030A0"/>
              </a:solidFill>
              <a:latin typeface="22"/>
            </a:endParaRPr>
          </a:p>
          <a:p>
            <a:pPr>
              <a:lnSpc>
                <a:spcPct val="160000"/>
              </a:lnSpc>
            </a:pPr>
            <a:r>
              <a:rPr lang="zh-CN" altLang="en-US" dirty="0" smtClean="0">
                <a:solidFill>
                  <a:srgbClr val="7030A0"/>
                </a:solidFill>
                <a:latin typeface="22"/>
              </a:rPr>
              <a:t>结尾：孩子学会自己做决定很重要，因为他们可以变得越发独立自主，而且潜在的社会不良影响可以预防。</a:t>
            </a:r>
          </a:p>
          <a:p>
            <a:endParaRPr lang="zh-CN" altLang="en-US" dirty="0"/>
          </a:p>
        </p:txBody>
      </p:sp>
      <p:sp>
        <p:nvSpPr>
          <p:cNvPr id="4" name="灯片编号占位符 3"/>
          <p:cNvSpPr>
            <a:spLocks noGrp="1"/>
          </p:cNvSpPr>
          <p:nvPr>
            <p:ph type="sldNum" sz="quarter" idx="12"/>
          </p:nvPr>
        </p:nvSpPr>
        <p:spPr/>
        <p:txBody>
          <a:bodyPr/>
          <a:lstStyle/>
          <a:p>
            <a:fld id="{761FD95D-C2D7-43AA-B5A7-616B89EBFD36}" type="slidenum">
              <a:rPr lang="zh-CN" altLang="en-US" smtClean="0"/>
              <a:pPr/>
              <a:t>5</a:t>
            </a:fld>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endParaRPr lang="zh-CN" altLang="en-US"/>
          </a:p>
        </p:txBody>
      </p:sp>
      <p:sp>
        <p:nvSpPr>
          <p:cNvPr id="3" name="内容占位符 2"/>
          <p:cNvSpPr>
            <a:spLocks noGrp="1"/>
          </p:cNvSpPr>
          <p:nvPr>
            <p:ph idx="1"/>
          </p:nvPr>
        </p:nvSpPr>
        <p:spPr>
          <a:xfrm>
            <a:off x="838200" y="1825624"/>
            <a:ext cx="10515600" cy="4575175"/>
          </a:xfrm>
        </p:spPr>
        <p:txBody>
          <a:bodyPr>
            <a:normAutofit fontScale="85000" lnSpcReduction="10000"/>
          </a:bodyPr>
          <a:lstStyle/>
          <a:p>
            <a:pPr>
              <a:lnSpc>
                <a:spcPct val="150000"/>
              </a:lnSpc>
            </a:pPr>
            <a:r>
              <a:rPr lang="zh-CN" altLang="en-US" sz="2400" dirty="0" smtClean="0">
                <a:solidFill>
                  <a:srgbClr val="FF0000"/>
                </a:solidFill>
              </a:rPr>
              <a:t>提纲</a:t>
            </a:r>
            <a:r>
              <a:rPr lang="en-US" altLang="zh-CN" sz="2400" dirty="0" smtClean="0">
                <a:solidFill>
                  <a:srgbClr val="FF0000"/>
                </a:solidFill>
              </a:rPr>
              <a:t>2</a:t>
            </a:r>
            <a:r>
              <a:rPr lang="zh-CN" altLang="en-US" sz="2400" dirty="0" smtClean="0">
                <a:solidFill>
                  <a:srgbClr val="FF0000"/>
                </a:solidFill>
              </a:rPr>
              <a:t>：</a:t>
            </a:r>
            <a:endParaRPr lang="en-US" altLang="zh-CN" sz="2400" dirty="0" smtClean="0">
              <a:solidFill>
                <a:srgbClr val="FF0000"/>
              </a:solidFill>
            </a:endParaRPr>
          </a:p>
          <a:p>
            <a:pPr>
              <a:lnSpc>
                <a:spcPct val="150000"/>
              </a:lnSpc>
            </a:pPr>
            <a:r>
              <a:rPr lang="zh-CN" altLang="en-US" sz="2400" dirty="0" smtClean="0">
                <a:solidFill>
                  <a:srgbClr val="FF0000"/>
                </a:solidFill>
                <a:latin typeface="22"/>
              </a:rPr>
              <a:t>观点：孩子需要学会自己做选择，但是也需要被引导去考虑其他人的感受和利益。</a:t>
            </a:r>
            <a:endParaRPr lang="en-US" altLang="zh-CN" sz="2400" dirty="0" smtClean="0">
              <a:solidFill>
                <a:srgbClr val="FF0000"/>
              </a:solidFill>
              <a:latin typeface="22"/>
            </a:endParaRPr>
          </a:p>
          <a:p>
            <a:pPr>
              <a:lnSpc>
                <a:spcPct val="150000"/>
              </a:lnSpc>
            </a:pPr>
            <a:r>
              <a:rPr lang="zh-CN" altLang="en-US" sz="2400" dirty="0" smtClean="0">
                <a:solidFill>
                  <a:srgbClr val="FF0000"/>
                </a:solidFill>
                <a:latin typeface="22"/>
              </a:rPr>
              <a:t>主体段一：允许孩子有日常琐事的决定权可能导致一个社会充斥着自私的人。孩子可能把更好的或者最好的东西抓到自己的手里，让其他孩子无法拿到好的东西或者跟其他孩子产生冲突。</a:t>
            </a:r>
            <a:endParaRPr lang="en-US" altLang="zh-CN" sz="2400" dirty="0" smtClean="0">
              <a:solidFill>
                <a:srgbClr val="FF0000"/>
              </a:solidFill>
              <a:latin typeface="22"/>
            </a:endParaRPr>
          </a:p>
          <a:p>
            <a:pPr>
              <a:lnSpc>
                <a:spcPct val="150000"/>
              </a:lnSpc>
            </a:pPr>
            <a:r>
              <a:rPr lang="zh-CN" altLang="en-US" sz="2400" dirty="0" smtClean="0">
                <a:solidFill>
                  <a:srgbClr val="FF0000"/>
                </a:solidFill>
                <a:latin typeface="22"/>
              </a:rPr>
              <a:t>主体段二：允许孩子对于影响自身的事情做选择是很重要的。孩子拥有了一定的决定权之后，例如小到穿什么颜色的衣服，大到上什么类型的中学，会变得越发自信及有判断力。</a:t>
            </a:r>
            <a:endParaRPr lang="en-US" altLang="zh-CN" sz="2400" dirty="0" smtClean="0">
              <a:solidFill>
                <a:srgbClr val="FF0000"/>
              </a:solidFill>
              <a:latin typeface="22"/>
            </a:endParaRPr>
          </a:p>
          <a:p>
            <a:pPr>
              <a:lnSpc>
                <a:spcPct val="150000"/>
              </a:lnSpc>
            </a:pPr>
            <a:r>
              <a:rPr lang="zh-CN" altLang="en-US" sz="2400" dirty="0" smtClean="0">
                <a:solidFill>
                  <a:srgbClr val="FF0000"/>
                </a:solidFill>
                <a:latin typeface="22"/>
              </a:rPr>
              <a:t>结尾：孩子学会自己做决定很重要，因为可以提升思维能力并且提高幸福指数，但是也要避免成为自私的人，例如家长需要培养孩子的同理心。</a:t>
            </a:r>
          </a:p>
          <a:p>
            <a:endParaRPr lang="zh-CN" altLang="en-US" dirty="0"/>
          </a:p>
        </p:txBody>
      </p:sp>
      <p:sp>
        <p:nvSpPr>
          <p:cNvPr id="4" name="灯片编号占位符 3"/>
          <p:cNvSpPr>
            <a:spLocks noGrp="1"/>
          </p:cNvSpPr>
          <p:nvPr>
            <p:ph type="sldNum" sz="quarter" idx="12"/>
          </p:nvPr>
        </p:nvSpPr>
        <p:spPr/>
        <p:txBody>
          <a:bodyPr/>
          <a:lstStyle/>
          <a:p>
            <a:fld id="{761FD95D-C2D7-43AA-B5A7-616B89EBFD36}" type="slidenum">
              <a:rPr lang="zh-CN" altLang="en-US" smtClean="0"/>
              <a:pPr/>
              <a:t>6</a:t>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zh-CN" altLang="en-US" sz="3200" dirty="0"/>
              <a:t>审题注意</a:t>
            </a:r>
            <a:r>
              <a:rPr lang="zh-CN" altLang="en-US" sz="3200" dirty="0" smtClean="0"/>
              <a:t>事项</a:t>
            </a:r>
            <a:r>
              <a:rPr lang="en-US" altLang="zh-CN" sz="3200" dirty="0" smtClean="0"/>
              <a:t>b—</a:t>
            </a:r>
            <a:r>
              <a:rPr lang="zh-CN" altLang="en-US" sz="3200" dirty="0"/>
              <a:t>双边型题目中两个观点不完全对等或者不完全对立</a:t>
            </a:r>
          </a:p>
        </p:txBody>
      </p:sp>
      <p:sp>
        <p:nvSpPr>
          <p:cNvPr id="3" name="内容占位符 2"/>
          <p:cNvSpPr>
            <a:spLocks noGrp="1"/>
          </p:cNvSpPr>
          <p:nvPr>
            <p:ph idx="1"/>
          </p:nvPr>
        </p:nvSpPr>
        <p:spPr>
          <a:xfrm>
            <a:off x="127590" y="1477926"/>
            <a:ext cx="12064409" cy="4699037"/>
          </a:xfrm>
        </p:spPr>
        <p:txBody>
          <a:bodyPr/>
          <a:lstStyle/>
          <a:p>
            <a:r>
              <a:rPr lang="en-US" altLang="zh-CN" sz="2400" u="sng" dirty="0"/>
              <a:t>2022.11.26 </a:t>
            </a:r>
            <a:r>
              <a:rPr lang="zh-CN" altLang="zh-CN" sz="2400" u="sng" dirty="0"/>
              <a:t>社会类之生活休闲</a:t>
            </a:r>
            <a:r>
              <a:rPr lang="en-US" altLang="zh-CN" sz="2400" u="sng" dirty="0"/>
              <a:t>/</a:t>
            </a:r>
            <a:r>
              <a:rPr lang="zh-CN" altLang="zh-CN" sz="2400" u="sng" dirty="0"/>
              <a:t>双边型</a:t>
            </a:r>
            <a:endParaRPr lang="zh-CN" altLang="zh-CN" sz="2400" dirty="0"/>
          </a:p>
          <a:p>
            <a:r>
              <a:rPr lang="en-US" altLang="zh-CN" sz="2400" dirty="0"/>
              <a:t>Some people think products should be made to last as long as possible, while others think making products cheap is more important. Discuss both views and give your own opinion.</a:t>
            </a:r>
            <a:endParaRPr lang="zh-CN" altLang="zh-CN" sz="2400" dirty="0"/>
          </a:p>
          <a:p>
            <a:endParaRPr lang="zh-CN" altLang="en-US" dirty="0"/>
          </a:p>
        </p:txBody>
      </p:sp>
      <p:sp>
        <p:nvSpPr>
          <p:cNvPr id="4" name="灯片编号占位符 3"/>
          <p:cNvSpPr>
            <a:spLocks noGrp="1"/>
          </p:cNvSpPr>
          <p:nvPr>
            <p:ph type="sldNum" sz="quarter" idx="12"/>
          </p:nvPr>
        </p:nvSpPr>
        <p:spPr/>
        <p:txBody>
          <a:bodyPr/>
          <a:lstStyle/>
          <a:p>
            <a:fld id="{761FD95D-C2D7-43AA-B5A7-616B89EBFD36}" type="slidenum">
              <a:rPr lang="zh-CN" altLang="en-US" smtClean="0"/>
              <a:pPr/>
              <a:t>7</a:t>
            </a:fld>
            <a:endParaRPr lang="zh-CN" altLang="en-US"/>
          </a:p>
        </p:txBody>
      </p:sp>
      <p:sp>
        <p:nvSpPr>
          <p:cNvPr id="7" name="TextBox 6"/>
          <p:cNvSpPr txBox="1"/>
          <p:nvPr/>
        </p:nvSpPr>
        <p:spPr>
          <a:xfrm>
            <a:off x="398593" y="3271428"/>
            <a:ext cx="9353843" cy="369332"/>
          </a:xfrm>
          <a:prstGeom prst="rect">
            <a:avLst/>
          </a:prstGeom>
          <a:noFill/>
        </p:spPr>
        <p:txBody>
          <a:bodyPr wrap="none" rtlCol="0">
            <a:spAutoFit/>
          </a:bodyPr>
          <a:lstStyle/>
          <a:p>
            <a:r>
              <a:rPr lang="en-US" altLang="zh-CN" dirty="0" smtClean="0"/>
              <a:t>Exercise: 1. </a:t>
            </a:r>
            <a:r>
              <a:rPr lang="zh-CN" altLang="en-US" dirty="0" smtClean="0"/>
              <a:t>写提纲  </a:t>
            </a:r>
            <a:r>
              <a:rPr lang="en-US" altLang="zh-CN" dirty="0" smtClean="0"/>
              <a:t>2.</a:t>
            </a:r>
            <a:r>
              <a:rPr lang="zh-CN" altLang="en-US" dirty="0" smtClean="0"/>
              <a:t>根据语料写一个主体段（摘自</a:t>
            </a:r>
            <a:r>
              <a:rPr lang="en-US" altLang="zh-CN" dirty="0" smtClean="0"/>
              <a:t>《</a:t>
            </a:r>
            <a:r>
              <a:rPr lang="zh-CN" altLang="en-US" dirty="0" smtClean="0"/>
              <a:t>新航道</a:t>
            </a:r>
            <a:r>
              <a:rPr lang="en-US" altLang="zh-CN" dirty="0" smtClean="0"/>
              <a:t>3</a:t>
            </a:r>
            <a:r>
              <a:rPr lang="zh-CN" altLang="en-US" dirty="0" smtClean="0"/>
              <a:t>分钟学雅思</a:t>
            </a:r>
            <a:r>
              <a:rPr lang="en-US" altLang="zh-CN" dirty="0" smtClean="0"/>
              <a:t>》</a:t>
            </a:r>
            <a:r>
              <a:rPr lang="zh-CN" altLang="en-US" dirty="0"/>
              <a:t>真</a:t>
            </a:r>
            <a:r>
              <a:rPr lang="zh-CN" altLang="en-US" dirty="0" smtClean="0"/>
              <a:t>题范文段落）</a:t>
            </a:r>
            <a:endParaRPr lang="zh-CN" altLang="en-US" dirty="0"/>
          </a:p>
        </p:txBody>
      </p:sp>
      <p:sp>
        <p:nvSpPr>
          <p:cNvPr id="8" name="TextBox 7"/>
          <p:cNvSpPr txBox="1"/>
          <p:nvPr/>
        </p:nvSpPr>
        <p:spPr>
          <a:xfrm>
            <a:off x="398593" y="3640760"/>
            <a:ext cx="5086008" cy="461665"/>
          </a:xfrm>
          <a:prstGeom prst="rect">
            <a:avLst/>
          </a:prstGeom>
          <a:noFill/>
        </p:spPr>
        <p:txBody>
          <a:bodyPr wrap="none" rtlCol="0">
            <a:spAutoFit/>
          </a:bodyPr>
          <a:lstStyle/>
          <a:p>
            <a:r>
              <a:rPr lang="en-US" altLang="zh-CN" sz="2400" dirty="0" smtClean="0">
                <a:solidFill>
                  <a:srgbClr val="7030A0"/>
                </a:solidFill>
                <a:latin typeface="微软雅黑" pitchFamily="34" charset="-122"/>
                <a:ea typeface="微软雅黑" pitchFamily="34" charset="-122"/>
              </a:rPr>
              <a:t>people </a:t>
            </a:r>
            <a:r>
              <a:rPr lang="en-US" altLang="zh-CN" sz="2400" dirty="0">
                <a:solidFill>
                  <a:srgbClr val="7030A0"/>
                </a:solidFill>
                <a:latin typeface="微软雅黑" pitchFamily="34" charset="-122"/>
                <a:ea typeface="微软雅黑" pitchFamily="34" charset="-122"/>
              </a:rPr>
              <a:t>who live in abject poverty</a:t>
            </a:r>
            <a:endParaRPr lang="zh-CN" altLang="en-US" sz="2400" dirty="0">
              <a:solidFill>
                <a:srgbClr val="7030A0"/>
              </a:solidFill>
              <a:latin typeface="微软雅黑" pitchFamily="34" charset="-122"/>
              <a:ea typeface="微软雅黑" pitchFamily="34" charset="-122"/>
            </a:endParaRPr>
          </a:p>
        </p:txBody>
      </p:sp>
      <p:sp>
        <p:nvSpPr>
          <p:cNvPr id="9" name="TextBox 8"/>
          <p:cNvSpPr txBox="1"/>
          <p:nvPr/>
        </p:nvSpPr>
        <p:spPr>
          <a:xfrm>
            <a:off x="6978252" y="3663869"/>
            <a:ext cx="1723549" cy="461665"/>
          </a:xfrm>
          <a:prstGeom prst="rect">
            <a:avLst/>
          </a:prstGeom>
          <a:noFill/>
        </p:spPr>
        <p:txBody>
          <a:bodyPr wrap="none" rtlCol="0">
            <a:spAutoFit/>
          </a:bodyPr>
          <a:lstStyle/>
          <a:p>
            <a:r>
              <a:rPr lang="zh-CN" altLang="en-US" sz="2400" dirty="0" smtClean="0">
                <a:solidFill>
                  <a:schemeClr val="accent5">
                    <a:lumMod val="50000"/>
                  </a:schemeClr>
                </a:solidFill>
                <a:latin typeface="微软雅黑" pitchFamily="34" charset="-122"/>
                <a:ea typeface="微软雅黑" pitchFamily="34" charset="-122"/>
              </a:rPr>
              <a:t>非常穷的人</a:t>
            </a:r>
            <a:endParaRPr lang="zh-CN" altLang="en-US" sz="2400" dirty="0">
              <a:solidFill>
                <a:schemeClr val="accent5">
                  <a:lumMod val="50000"/>
                </a:schemeClr>
              </a:solidFill>
              <a:latin typeface="微软雅黑" pitchFamily="34" charset="-122"/>
              <a:ea typeface="微软雅黑" pitchFamily="34" charset="-122"/>
            </a:endParaRPr>
          </a:p>
        </p:txBody>
      </p:sp>
      <p:sp>
        <p:nvSpPr>
          <p:cNvPr id="10" name="TextBox 9"/>
          <p:cNvSpPr txBox="1"/>
          <p:nvPr/>
        </p:nvSpPr>
        <p:spPr>
          <a:xfrm>
            <a:off x="6946330" y="4125534"/>
            <a:ext cx="2646878" cy="461665"/>
          </a:xfrm>
          <a:prstGeom prst="rect">
            <a:avLst/>
          </a:prstGeom>
          <a:noFill/>
        </p:spPr>
        <p:txBody>
          <a:bodyPr wrap="none" rtlCol="0">
            <a:spAutoFit/>
          </a:bodyPr>
          <a:lstStyle/>
          <a:p>
            <a:r>
              <a:rPr lang="zh-CN" altLang="en-US" sz="2400" dirty="0" smtClean="0">
                <a:solidFill>
                  <a:schemeClr val="accent5">
                    <a:lumMod val="50000"/>
                  </a:schemeClr>
                </a:solidFill>
                <a:latin typeface="微软雅黑" pitchFamily="34" charset="-122"/>
                <a:ea typeface="微软雅黑" pitchFamily="34" charset="-122"/>
              </a:rPr>
              <a:t>经济实惠的替代品</a:t>
            </a:r>
            <a:endParaRPr lang="zh-CN" altLang="en-US" sz="2400" dirty="0">
              <a:solidFill>
                <a:schemeClr val="accent5">
                  <a:lumMod val="50000"/>
                </a:schemeClr>
              </a:solidFill>
              <a:latin typeface="微软雅黑" pitchFamily="34" charset="-122"/>
              <a:ea typeface="微软雅黑" pitchFamily="34" charset="-122"/>
            </a:endParaRPr>
          </a:p>
        </p:txBody>
      </p:sp>
      <p:sp>
        <p:nvSpPr>
          <p:cNvPr id="11" name="TextBox 10"/>
          <p:cNvSpPr txBox="1"/>
          <p:nvPr/>
        </p:nvSpPr>
        <p:spPr>
          <a:xfrm>
            <a:off x="382352" y="4085726"/>
            <a:ext cx="3650102" cy="461665"/>
          </a:xfrm>
          <a:prstGeom prst="rect">
            <a:avLst/>
          </a:prstGeom>
          <a:noFill/>
        </p:spPr>
        <p:txBody>
          <a:bodyPr wrap="none" rtlCol="0">
            <a:spAutoFit/>
          </a:bodyPr>
          <a:lstStyle/>
          <a:p>
            <a:r>
              <a:rPr lang="en-US" altLang="zh-CN" sz="2400" dirty="0" smtClean="0">
                <a:solidFill>
                  <a:srgbClr val="7030A0"/>
                </a:solidFill>
                <a:latin typeface="微软雅黑" pitchFamily="34" charset="-122"/>
                <a:ea typeface="微软雅黑" pitchFamily="34" charset="-122"/>
              </a:rPr>
              <a:t>economical </a:t>
            </a:r>
            <a:r>
              <a:rPr lang="en-US" altLang="zh-CN" sz="2400" dirty="0">
                <a:solidFill>
                  <a:srgbClr val="7030A0"/>
                </a:solidFill>
                <a:latin typeface="微软雅黑" pitchFamily="34" charset="-122"/>
                <a:ea typeface="微软雅黑" pitchFamily="34" charset="-122"/>
              </a:rPr>
              <a:t>alternatives</a:t>
            </a:r>
            <a:endParaRPr lang="zh-CN" altLang="en-US" sz="2400" dirty="0">
              <a:solidFill>
                <a:srgbClr val="7030A0"/>
              </a:solidFill>
              <a:latin typeface="微软雅黑" pitchFamily="34" charset="-122"/>
              <a:ea typeface="微软雅黑" pitchFamily="34" charset="-122"/>
            </a:endParaRPr>
          </a:p>
        </p:txBody>
      </p:sp>
      <p:sp>
        <p:nvSpPr>
          <p:cNvPr id="12" name="TextBox 11"/>
          <p:cNvSpPr txBox="1"/>
          <p:nvPr/>
        </p:nvSpPr>
        <p:spPr>
          <a:xfrm>
            <a:off x="398593" y="4516614"/>
            <a:ext cx="2577950" cy="461665"/>
          </a:xfrm>
          <a:prstGeom prst="rect">
            <a:avLst/>
          </a:prstGeom>
          <a:noFill/>
        </p:spPr>
        <p:txBody>
          <a:bodyPr wrap="none" rtlCol="0">
            <a:spAutoFit/>
          </a:bodyPr>
          <a:lstStyle/>
          <a:p>
            <a:r>
              <a:rPr lang="en-US" altLang="zh-CN" sz="2400" dirty="0" smtClean="0">
                <a:solidFill>
                  <a:srgbClr val="7030A0"/>
                </a:solidFill>
                <a:latin typeface="微软雅黑" pitchFamily="34" charset="-122"/>
                <a:ea typeface="微软雅黑" pitchFamily="34" charset="-122"/>
              </a:rPr>
              <a:t>meet </a:t>
            </a:r>
            <a:r>
              <a:rPr lang="en-US" altLang="zh-CN" sz="2400" dirty="0">
                <a:solidFill>
                  <a:srgbClr val="7030A0"/>
                </a:solidFill>
                <a:latin typeface="微软雅黑" pitchFamily="34" charset="-122"/>
                <a:ea typeface="微软雅黑" pitchFamily="34" charset="-122"/>
              </a:rPr>
              <a:t>ends meet</a:t>
            </a:r>
            <a:endParaRPr lang="zh-CN" altLang="en-US" sz="2400" dirty="0">
              <a:solidFill>
                <a:srgbClr val="7030A0"/>
              </a:solidFill>
              <a:latin typeface="微软雅黑" pitchFamily="34" charset="-122"/>
              <a:ea typeface="微软雅黑" pitchFamily="34" charset="-122"/>
            </a:endParaRPr>
          </a:p>
        </p:txBody>
      </p:sp>
      <p:sp>
        <p:nvSpPr>
          <p:cNvPr id="13" name="TextBox 12"/>
          <p:cNvSpPr txBox="1"/>
          <p:nvPr/>
        </p:nvSpPr>
        <p:spPr>
          <a:xfrm>
            <a:off x="398593" y="4978279"/>
            <a:ext cx="4095480" cy="461665"/>
          </a:xfrm>
          <a:prstGeom prst="rect">
            <a:avLst/>
          </a:prstGeom>
          <a:noFill/>
        </p:spPr>
        <p:txBody>
          <a:bodyPr wrap="none" rtlCol="0">
            <a:spAutoFit/>
          </a:bodyPr>
          <a:lstStyle/>
          <a:p>
            <a:r>
              <a:rPr lang="en-US" altLang="zh-CN" sz="2400" dirty="0" smtClean="0">
                <a:solidFill>
                  <a:srgbClr val="7030A0"/>
                </a:solidFill>
                <a:latin typeface="微软雅黑" pitchFamily="34" charset="-122"/>
                <a:ea typeface="微软雅黑" pitchFamily="34" charset="-122"/>
              </a:rPr>
              <a:t>updating unprecedentedly</a:t>
            </a:r>
            <a:endParaRPr lang="zh-CN" altLang="en-US" sz="2400" dirty="0">
              <a:solidFill>
                <a:srgbClr val="7030A0"/>
              </a:solidFill>
              <a:latin typeface="微软雅黑" pitchFamily="34" charset="-122"/>
              <a:ea typeface="微软雅黑" pitchFamily="34" charset="-122"/>
            </a:endParaRPr>
          </a:p>
        </p:txBody>
      </p:sp>
      <p:sp>
        <p:nvSpPr>
          <p:cNvPr id="14" name="TextBox 13"/>
          <p:cNvSpPr txBox="1"/>
          <p:nvPr/>
        </p:nvSpPr>
        <p:spPr>
          <a:xfrm>
            <a:off x="6946329" y="4587199"/>
            <a:ext cx="2954655" cy="461665"/>
          </a:xfrm>
          <a:prstGeom prst="rect">
            <a:avLst/>
          </a:prstGeom>
          <a:noFill/>
        </p:spPr>
        <p:txBody>
          <a:bodyPr wrap="none" rtlCol="0">
            <a:spAutoFit/>
          </a:bodyPr>
          <a:lstStyle/>
          <a:p>
            <a:r>
              <a:rPr lang="zh-CN" altLang="en-US" sz="2400" dirty="0" smtClean="0">
                <a:solidFill>
                  <a:schemeClr val="accent5">
                    <a:lumMod val="50000"/>
                  </a:schemeClr>
                </a:solidFill>
                <a:latin typeface="微软雅黑" pitchFamily="34" charset="-122"/>
                <a:ea typeface="微软雅黑" pitchFamily="34" charset="-122"/>
              </a:rPr>
              <a:t>量入为出，收支相抵</a:t>
            </a:r>
            <a:endParaRPr lang="zh-CN" altLang="en-US" sz="2400" dirty="0">
              <a:solidFill>
                <a:schemeClr val="accent5">
                  <a:lumMod val="50000"/>
                </a:schemeClr>
              </a:solidFill>
              <a:latin typeface="微软雅黑" pitchFamily="34" charset="-122"/>
              <a:ea typeface="微软雅黑" pitchFamily="34" charset="-122"/>
            </a:endParaRPr>
          </a:p>
        </p:txBody>
      </p:sp>
      <p:sp>
        <p:nvSpPr>
          <p:cNvPr id="15" name="TextBox 14"/>
          <p:cNvSpPr txBox="1"/>
          <p:nvPr/>
        </p:nvSpPr>
        <p:spPr>
          <a:xfrm>
            <a:off x="6978252" y="5043959"/>
            <a:ext cx="2954655" cy="461665"/>
          </a:xfrm>
          <a:prstGeom prst="rect">
            <a:avLst/>
          </a:prstGeom>
          <a:noFill/>
        </p:spPr>
        <p:txBody>
          <a:bodyPr wrap="none" rtlCol="0">
            <a:spAutoFit/>
          </a:bodyPr>
          <a:lstStyle/>
          <a:p>
            <a:r>
              <a:rPr lang="zh-CN" altLang="en-US" sz="2400" dirty="0" smtClean="0">
                <a:solidFill>
                  <a:schemeClr val="accent5">
                    <a:lumMod val="50000"/>
                  </a:schemeClr>
                </a:solidFill>
                <a:latin typeface="微软雅黑" pitchFamily="34" charset="-122"/>
                <a:ea typeface="微软雅黑" pitchFamily="34" charset="-122"/>
              </a:rPr>
              <a:t>进行史无前例的更新</a:t>
            </a:r>
            <a:endParaRPr lang="zh-CN" altLang="en-US" sz="2400" dirty="0">
              <a:solidFill>
                <a:schemeClr val="accent5">
                  <a:lumMod val="50000"/>
                </a:schemeClr>
              </a:solidFill>
              <a:latin typeface="微软雅黑" pitchFamily="34" charset="-122"/>
              <a:ea typeface="微软雅黑" pitchFamily="34" charset="-122"/>
            </a:endParaRPr>
          </a:p>
        </p:txBody>
      </p:sp>
      <p:sp>
        <p:nvSpPr>
          <p:cNvPr id="16" name="TextBox 15"/>
          <p:cNvSpPr txBox="1"/>
          <p:nvPr/>
        </p:nvSpPr>
        <p:spPr>
          <a:xfrm>
            <a:off x="398593" y="5429851"/>
            <a:ext cx="3060453" cy="461665"/>
          </a:xfrm>
          <a:prstGeom prst="rect">
            <a:avLst/>
          </a:prstGeom>
          <a:noFill/>
        </p:spPr>
        <p:txBody>
          <a:bodyPr wrap="none" rtlCol="0">
            <a:spAutoFit/>
          </a:bodyPr>
          <a:lstStyle/>
          <a:p>
            <a:r>
              <a:rPr lang="en-US" altLang="zh-CN" sz="2400" dirty="0">
                <a:solidFill>
                  <a:srgbClr val="7030A0"/>
                </a:solidFill>
                <a:latin typeface="微软雅黑" pitchFamily="34" charset="-122"/>
                <a:ea typeface="微软雅黑" pitchFamily="34" charset="-122"/>
              </a:rPr>
              <a:t>boost consumption</a:t>
            </a:r>
            <a:endParaRPr lang="zh-CN" altLang="en-US" sz="2400" dirty="0">
              <a:solidFill>
                <a:srgbClr val="7030A0"/>
              </a:solidFill>
              <a:latin typeface="微软雅黑" pitchFamily="34" charset="-122"/>
              <a:ea typeface="微软雅黑" pitchFamily="34" charset="-122"/>
            </a:endParaRPr>
          </a:p>
        </p:txBody>
      </p:sp>
      <p:sp>
        <p:nvSpPr>
          <p:cNvPr id="18" name="TextBox 17"/>
          <p:cNvSpPr txBox="1"/>
          <p:nvPr/>
        </p:nvSpPr>
        <p:spPr>
          <a:xfrm>
            <a:off x="6978252" y="5442639"/>
            <a:ext cx="1415772" cy="461665"/>
          </a:xfrm>
          <a:prstGeom prst="rect">
            <a:avLst/>
          </a:prstGeom>
          <a:noFill/>
        </p:spPr>
        <p:txBody>
          <a:bodyPr wrap="none" rtlCol="0">
            <a:spAutoFit/>
          </a:bodyPr>
          <a:lstStyle/>
          <a:p>
            <a:r>
              <a:rPr lang="zh-CN" altLang="en-US" sz="2400" dirty="0" smtClean="0">
                <a:solidFill>
                  <a:schemeClr val="accent5">
                    <a:lumMod val="50000"/>
                  </a:schemeClr>
                </a:solidFill>
                <a:latin typeface="微软雅黑" pitchFamily="34" charset="-122"/>
                <a:ea typeface="微软雅黑" pitchFamily="34" charset="-122"/>
              </a:rPr>
              <a:t>刺激消费</a:t>
            </a:r>
            <a:endParaRPr lang="zh-CN" altLang="en-US" sz="2400" dirty="0">
              <a:solidFill>
                <a:schemeClr val="accent5">
                  <a:lumMod val="50000"/>
                </a:schemeClr>
              </a:solidFill>
              <a:latin typeface="微软雅黑" pitchFamily="34" charset="-122"/>
              <a:ea typeface="微软雅黑"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2"/>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3" grpId="0"/>
      <p:bldP spid="14" grpId="0"/>
      <p:bldP spid="15" grpId="0"/>
      <p:bldP spid="16" grpId="0"/>
      <p:bldP spid="1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审题注意</a:t>
            </a:r>
            <a:r>
              <a:rPr lang="zh-CN" altLang="en-US" dirty="0" smtClean="0"/>
              <a:t>事项</a:t>
            </a:r>
            <a:r>
              <a:rPr lang="en-US" altLang="zh-CN" dirty="0" smtClean="0"/>
              <a:t>c—</a:t>
            </a:r>
            <a:r>
              <a:rPr lang="zh-CN" altLang="en-US" dirty="0"/>
              <a:t>易理解错提问</a:t>
            </a:r>
            <a:r>
              <a:rPr lang="zh-CN" altLang="en-US" dirty="0" smtClean="0"/>
              <a:t>方式</a:t>
            </a:r>
            <a:endParaRPr lang="zh-CN" altLang="en-US" dirty="0"/>
          </a:p>
        </p:txBody>
      </p:sp>
      <p:sp>
        <p:nvSpPr>
          <p:cNvPr id="3" name="内容占位符 2"/>
          <p:cNvSpPr>
            <a:spLocks noGrp="1"/>
          </p:cNvSpPr>
          <p:nvPr>
            <p:ph idx="1"/>
          </p:nvPr>
        </p:nvSpPr>
        <p:spPr>
          <a:xfrm>
            <a:off x="606057" y="1371600"/>
            <a:ext cx="3923413" cy="4805363"/>
          </a:xfrm>
        </p:spPr>
        <p:txBody>
          <a:bodyPr>
            <a:normAutofit fontScale="70000" lnSpcReduction="20000"/>
          </a:bodyPr>
          <a:lstStyle/>
          <a:p>
            <a:pPr>
              <a:lnSpc>
                <a:spcPct val="160000"/>
              </a:lnSpc>
            </a:pPr>
            <a:r>
              <a:rPr lang="en-US" altLang="zh-CN" u="sng" dirty="0"/>
              <a:t>2022.08.13 </a:t>
            </a:r>
            <a:r>
              <a:rPr lang="zh-CN" altLang="zh-CN" u="sng" dirty="0"/>
              <a:t>环境</a:t>
            </a:r>
            <a:r>
              <a:rPr lang="en-US" altLang="zh-CN" u="sng" dirty="0"/>
              <a:t>/</a:t>
            </a:r>
            <a:r>
              <a:rPr lang="zh-CN" altLang="zh-CN" u="sng" dirty="0"/>
              <a:t>原因</a:t>
            </a:r>
            <a:r>
              <a:rPr lang="en-US" altLang="zh-CN" u="sng" dirty="0"/>
              <a:t>+</a:t>
            </a:r>
            <a:r>
              <a:rPr lang="zh-CN" altLang="zh-CN" u="sng" dirty="0"/>
              <a:t>方案</a:t>
            </a:r>
            <a:endParaRPr lang="zh-CN" altLang="zh-CN" dirty="0"/>
          </a:p>
          <a:p>
            <a:pPr>
              <a:lnSpc>
                <a:spcPct val="160000"/>
              </a:lnSpc>
            </a:pPr>
            <a:r>
              <a:rPr lang="en-US" altLang="zh-CN" dirty="0"/>
              <a:t>The increase in the production of consumer goods results in damage to the natural environment. What are the causes of this? What can be done to solve this problem?</a:t>
            </a:r>
            <a:endParaRPr lang="zh-CN" altLang="zh-CN" dirty="0"/>
          </a:p>
          <a:p>
            <a:endParaRPr lang="zh-CN" altLang="en-US" dirty="0"/>
          </a:p>
        </p:txBody>
      </p:sp>
      <p:sp>
        <p:nvSpPr>
          <p:cNvPr id="4" name="灯片编号占位符 3"/>
          <p:cNvSpPr>
            <a:spLocks noGrp="1"/>
          </p:cNvSpPr>
          <p:nvPr>
            <p:ph type="sldNum" sz="quarter" idx="12"/>
          </p:nvPr>
        </p:nvSpPr>
        <p:spPr/>
        <p:txBody>
          <a:bodyPr/>
          <a:lstStyle/>
          <a:p>
            <a:fld id="{761FD95D-C2D7-43AA-B5A7-616B89EBFD36}" type="slidenum">
              <a:rPr lang="zh-CN" altLang="en-US" smtClean="0"/>
              <a:pPr/>
              <a:t>8</a:t>
            </a:fld>
            <a:endParaRPr lang="zh-CN" altLang="en-US"/>
          </a:p>
        </p:txBody>
      </p:sp>
      <p:sp>
        <p:nvSpPr>
          <p:cNvPr id="5" name="TextBox 4"/>
          <p:cNvSpPr txBox="1"/>
          <p:nvPr/>
        </p:nvSpPr>
        <p:spPr>
          <a:xfrm>
            <a:off x="4837219" y="1468044"/>
            <a:ext cx="6484420" cy="2346283"/>
          </a:xfrm>
          <a:prstGeom prst="rect">
            <a:avLst/>
          </a:prstGeom>
          <a:noFill/>
        </p:spPr>
        <p:txBody>
          <a:bodyPr wrap="square" rtlCol="0">
            <a:spAutoFit/>
          </a:bodyPr>
          <a:lstStyle/>
          <a:p>
            <a:pPr>
              <a:lnSpc>
                <a:spcPct val="150000"/>
              </a:lnSpc>
            </a:pPr>
            <a:r>
              <a:rPr lang="zh-CN" altLang="en-US" sz="2000" dirty="0" smtClean="0">
                <a:solidFill>
                  <a:srgbClr val="7030A0"/>
                </a:solidFill>
                <a:latin typeface="22"/>
              </a:rPr>
              <a:t>提纲</a:t>
            </a:r>
            <a:r>
              <a:rPr lang="en-US" altLang="zh-CN" sz="2000" dirty="0" smtClean="0">
                <a:solidFill>
                  <a:srgbClr val="7030A0"/>
                </a:solidFill>
                <a:latin typeface="22"/>
              </a:rPr>
              <a:t>1-</a:t>
            </a:r>
            <a:r>
              <a:rPr lang="zh-CN" altLang="en-US" sz="2000" dirty="0" smtClean="0">
                <a:solidFill>
                  <a:srgbClr val="7030A0"/>
                </a:solidFill>
                <a:latin typeface="22"/>
              </a:rPr>
              <a:t>原因：</a:t>
            </a:r>
            <a:endParaRPr lang="en-US" altLang="zh-CN" sz="2000" dirty="0" smtClean="0">
              <a:solidFill>
                <a:srgbClr val="7030A0"/>
              </a:solidFill>
              <a:latin typeface="22"/>
            </a:endParaRPr>
          </a:p>
          <a:p>
            <a:pPr>
              <a:lnSpc>
                <a:spcPct val="150000"/>
              </a:lnSpc>
            </a:pPr>
            <a:r>
              <a:rPr lang="zh-CN" altLang="en-US" sz="2000" dirty="0" smtClean="0">
                <a:solidFill>
                  <a:srgbClr val="7030A0"/>
                </a:solidFill>
                <a:latin typeface="22"/>
              </a:rPr>
              <a:t>首先消费品的生产要利用自然资源，那么开采和利用过度，就导致资源短缺。</a:t>
            </a:r>
            <a:endParaRPr lang="en-US" altLang="zh-CN" sz="2000" dirty="0" smtClean="0">
              <a:solidFill>
                <a:srgbClr val="7030A0"/>
              </a:solidFill>
              <a:latin typeface="22"/>
            </a:endParaRPr>
          </a:p>
          <a:p>
            <a:pPr>
              <a:lnSpc>
                <a:spcPct val="150000"/>
              </a:lnSpc>
            </a:pPr>
            <a:r>
              <a:rPr lang="zh-CN" altLang="en-US" sz="2000" dirty="0" smtClean="0">
                <a:solidFill>
                  <a:srgbClr val="7030A0"/>
                </a:solidFill>
                <a:latin typeface="22"/>
              </a:rPr>
              <a:t>其次，消费品生产和使用过程中，会产生废气、废水、废渣等，就会污染空气、水域、土壤等。</a:t>
            </a:r>
            <a:endParaRPr lang="en-US" altLang="zh-CN" sz="2000" dirty="0" smtClean="0">
              <a:solidFill>
                <a:srgbClr val="7030A0"/>
              </a:solidFill>
              <a:latin typeface="22"/>
            </a:endParaRPr>
          </a:p>
        </p:txBody>
      </p:sp>
      <p:sp>
        <p:nvSpPr>
          <p:cNvPr id="6" name="TextBox 5"/>
          <p:cNvSpPr txBox="1"/>
          <p:nvPr/>
        </p:nvSpPr>
        <p:spPr>
          <a:xfrm>
            <a:off x="4837219" y="3915966"/>
            <a:ext cx="7354781" cy="2346283"/>
          </a:xfrm>
          <a:prstGeom prst="rect">
            <a:avLst/>
          </a:prstGeom>
          <a:noFill/>
        </p:spPr>
        <p:txBody>
          <a:bodyPr wrap="square" rtlCol="0">
            <a:spAutoFit/>
          </a:bodyPr>
          <a:lstStyle/>
          <a:p>
            <a:pPr>
              <a:lnSpc>
                <a:spcPct val="150000"/>
              </a:lnSpc>
            </a:pPr>
            <a:r>
              <a:rPr lang="zh-CN" altLang="en-US" sz="2000" dirty="0" smtClean="0">
                <a:solidFill>
                  <a:srgbClr val="FF0000"/>
                </a:solidFill>
              </a:rPr>
              <a:t>提纲</a:t>
            </a:r>
            <a:r>
              <a:rPr lang="en-US" altLang="zh-CN" sz="2000" dirty="0" smtClean="0">
                <a:solidFill>
                  <a:srgbClr val="FF0000"/>
                </a:solidFill>
              </a:rPr>
              <a:t>2-</a:t>
            </a:r>
            <a:r>
              <a:rPr lang="zh-CN" altLang="en-US" sz="2000" dirty="0" smtClean="0">
                <a:solidFill>
                  <a:srgbClr val="FF0000"/>
                </a:solidFill>
              </a:rPr>
              <a:t>原因：</a:t>
            </a:r>
            <a:endParaRPr lang="en-US" altLang="zh-CN" sz="2000" dirty="0" smtClean="0">
              <a:solidFill>
                <a:srgbClr val="FF0000"/>
              </a:solidFill>
            </a:endParaRPr>
          </a:p>
          <a:p>
            <a:pPr>
              <a:lnSpc>
                <a:spcPct val="150000"/>
              </a:lnSpc>
            </a:pPr>
            <a:r>
              <a:rPr lang="zh-CN" altLang="en-US" sz="2000" dirty="0" smtClean="0">
                <a:solidFill>
                  <a:srgbClr val="FF0000"/>
                </a:solidFill>
              </a:rPr>
              <a:t>人口越来越多，对消费品的需求变大，那么资源短缺和污染问题就会越发严重。</a:t>
            </a:r>
            <a:endParaRPr lang="en-US" altLang="zh-CN" sz="2000" dirty="0" smtClean="0">
              <a:solidFill>
                <a:srgbClr val="FF0000"/>
              </a:solidFill>
            </a:endParaRPr>
          </a:p>
          <a:p>
            <a:pPr>
              <a:lnSpc>
                <a:spcPct val="150000"/>
              </a:lnSpc>
            </a:pPr>
            <a:r>
              <a:rPr lang="zh-CN" altLang="en-US" sz="2000" dirty="0" smtClean="0">
                <a:solidFill>
                  <a:srgbClr val="FF0000"/>
                </a:solidFill>
              </a:rPr>
              <a:t>另外，商家或者某些有影响力的人呼吁人们多消费多去享受生活，很可能导致人们购物欲上涨，消费品消耗量激增。</a:t>
            </a:r>
            <a:endParaRPr lang="en-US" altLang="zh-CN" sz="2000"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审题注意事项</a:t>
            </a:r>
            <a:r>
              <a:rPr lang="en-US" altLang="zh-CN" dirty="0"/>
              <a:t>c—</a:t>
            </a:r>
            <a:r>
              <a:rPr lang="zh-CN" altLang="en-US" dirty="0"/>
              <a:t>易理解错提问方式</a:t>
            </a:r>
          </a:p>
        </p:txBody>
      </p:sp>
      <p:sp>
        <p:nvSpPr>
          <p:cNvPr id="4" name="灯片编号占位符 3"/>
          <p:cNvSpPr>
            <a:spLocks noGrp="1"/>
          </p:cNvSpPr>
          <p:nvPr>
            <p:ph type="sldNum" sz="quarter" idx="12"/>
          </p:nvPr>
        </p:nvSpPr>
        <p:spPr/>
        <p:txBody>
          <a:bodyPr/>
          <a:lstStyle/>
          <a:p>
            <a:fld id="{761FD95D-C2D7-43AA-B5A7-616B89EBFD36}" type="slidenum">
              <a:rPr lang="zh-CN" altLang="en-US" smtClean="0"/>
              <a:pPr/>
              <a:t>9</a:t>
            </a:fld>
            <a:endParaRPr lang="zh-CN" altLang="en-US" dirty="0"/>
          </a:p>
        </p:txBody>
      </p:sp>
      <p:sp>
        <p:nvSpPr>
          <p:cNvPr id="3" name="TextBox 2"/>
          <p:cNvSpPr txBox="1"/>
          <p:nvPr/>
        </p:nvSpPr>
        <p:spPr>
          <a:xfrm>
            <a:off x="434427" y="2969804"/>
            <a:ext cx="8299067" cy="369332"/>
          </a:xfrm>
          <a:prstGeom prst="rect">
            <a:avLst/>
          </a:prstGeom>
          <a:noFill/>
        </p:spPr>
        <p:txBody>
          <a:bodyPr wrap="none" rtlCol="0">
            <a:spAutoFit/>
          </a:bodyPr>
          <a:lstStyle/>
          <a:p>
            <a:r>
              <a:rPr lang="en-US" altLang="zh-CN" dirty="0" smtClean="0"/>
              <a:t>Exercise: 1. </a:t>
            </a:r>
            <a:r>
              <a:rPr lang="zh-CN" altLang="en-US" dirty="0" smtClean="0"/>
              <a:t>写提纲  </a:t>
            </a:r>
            <a:r>
              <a:rPr lang="en-US" altLang="zh-CN" dirty="0" smtClean="0"/>
              <a:t>2.</a:t>
            </a:r>
            <a:r>
              <a:rPr lang="zh-CN" altLang="en-US" dirty="0" smtClean="0"/>
              <a:t>根据语料写一个主体段（摘自</a:t>
            </a:r>
            <a:r>
              <a:rPr lang="en-US" altLang="zh-CN" dirty="0" smtClean="0"/>
              <a:t>《</a:t>
            </a:r>
            <a:r>
              <a:rPr lang="zh-CN" altLang="en-US" dirty="0" smtClean="0"/>
              <a:t>胡敏</a:t>
            </a:r>
            <a:r>
              <a:rPr lang="en-US" altLang="zh-CN" dirty="0" smtClean="0"/>
              <a:t>8</a:t>
            </a:r>
            <a:r>
              <a:rPr lang="zh-CN" altLang="en-US" dirty="0" smtClean="0"/>
              <a:t>代 </a:t>
            </a:r>
            <a:r>
              <a:rPr lang="en-US" altLang="zh-CN" dirty="0" smtClean="0"/>
              <a:t>》p129</a:t>
            </a:r>
            <a:r>
              <a:rPr lang="zh-CN" altLang="en-US" dirty="0" smtClean="0"/>
              <a:t>范文段落）</a:t>
            </a:r>
            <a:endParaRPr lang="zh-CN" altLang="en-US" dirty="0"/>
          </a:p>
        </p:txBody>
      </p:sp>
      <p:sp>
        <p:nvSpPr>
          <p:cNvPr id="7" name="TextBox 6"/>
          <p:cNvSpPr txBox="1"/>
          <p:nvPr/>
        </p:nvSpPr>
        <p:spPr>
          <a:xfrm>
            <a:off x="1006793" y="3738799"/>
            <a:ext cx="3911007" cy="461665"/>
          </a:xfrm>
          <a:prstGeom prst="rect">
            <a:avLst/>
          </a:prstGeom>
          <a:noFill/>
        </p:spPr>
        <p:txBody>
          <a:bodyPr wrap="none" rtlCol="0">
            <a:spAutoFit/>
          </a:bodyPr>
          <a:lstStyle/>
          <a:p>
            <a:r>
              <a:rPr lang="en-US" altLang="zh-CN" sz="2400" dirty="0">
                <a:solidFill>
                  <a:srgbClr val="7030A0"/>
                </a:solidFill>
                <a:latin typeface="微软雅黑" pitchFamily="34" charset="-122"/>
                <a:ea typeface="微软雅黑" pitchFamily="34" charset="-122"/>
              </a:rPr>
              <a:t>b</a:t>
            </a:r>
            <a:r>
              <a:rPr lang="en-US" altLang="zh-CN" sz="2400" dirty="0" smtClean="0">
                <a:solidFill>
                  <a:srgbClr val="7030A0"/>
                </a:solidFill>
                <a:latin typeface="微软雅黑" pitchFamily="34" charset="-122"/>
                <a:ea typeface="微软雅黑" pitchFamily="34" charset="-122"/>
              </a:rPr>
              <a:t>eing involved in schools</a:t>
            </a:r>
            <a:endParaRPr lang="zh-CN" altLang="en-US" sz="2400" dirty="0">
              <a:solidFill>
                <a:srgbClr val="7030A0"/>
              </a:solidFill>
              <a:latin typeface="微软雅黑" pitchFamily="34" charset="-122"/>
              <a:ea typeface="微软雅黑" pitchFamily="34" charset="-122"/>
            </a:endParaRPr>
          </a:p>
        </p:txBody>
      </p:sp>
      <p:sp>
        <p:nvSpPr>
          <p:cNvPr id="8" name="TextBox 7"/>
          <p:cNvSpPr txBox="1"/>
          <p:nvPr/>
        </p:nvSpPr>
        <p:spPr>
          <a:xfrm>
            <a:off x="8043473" y="3772540"/>
            <a:ext cx="2031325" cy="461665"/>
          </a:xfrm>
          <a:prstGeom prst="rect">
            <a:avLst/>
          </a:prstGeom>
          <a:noFill/>
        </p:spPr>
        <p:txBody>
          <a:bodyPr wrap="none" rtlCol="0">
            <a:spAutoFit/>
          </a:bodyPr>
          <a:lstStyle/>
          <a:p>
            <a:r>
              <a:rPr lang="zh-CN" altLang="en-US" sz="2400" dirty="0" smtClean="0">
                <a:solidFill>
                  <a:schemeClr val="accent5">
                    <a:lumMod val="50000"/>
                  </a:schemeClr>
                </a:solidFill>
                <a:latin typeface="微软雅黑" pitchFamily="34" charset="-122"/>
                <a:ea typeface="微软雅黑" pitchFamily="34" charset="-122"/>
              </a:rPr>
              <a:t>参与学校事务</a:t>
            </a:r>
            <a:endParaRPr lang="zh-CN" altLang="en-US" sz="2400" dirty="0">
              <a:solidFill>
                <a:schemeClr val="accent5">
                  <a:lumMod val="50000"/>
                </a:schemeClr>
              </a:solidFill>
              <a:latin typeface="微软雅黑" pitchFamily="34" charset="-122"/>
              <a:ea typeface="微软雅黑" pitchFamily="34" charset="-122"/>
            </a:endParaRPr>
          </a:p>
        </p:txBody>
      </p:sp>
      <p:sp>
        <p:nvSpPr>
          <p:cNvPr id="10" name="TextBox 9"/>
          <p:cNvSpPr txBox="1"/>
          <p:nvPr/>
        </p:nvSpPr>
        <p:spPr>
          <a:xfrm>
            <a:off x="1006793" y="4265499"/>
            <a:ext cx="5693418" cy="461665"/>
          </a:xfrm>
          <a:prstGeom prst="rect">
            <a:avLst/>
          </a:prstGeom>
          <a:noFill/>
        </p:spPr>
        <p:txBody>
          <a:bodyPr wrap="none" rtlCol="0">
            <a:spAutoFit/>
          </a:bodyPr>
          <a:lstStyle/>
          <a:p>
            <a:r>
              <a:rPr lang="en-US" altLang="zh-CN" sz="2400" dirty="0">
                <a:solidFill>
                  <a:srgbClr val="7030A0"/>
                </a:solidFill>
                <a:latin typeface="微软雅黑" pitchFamily="34" charset="-122"/>
                <a:ea typeface="微软雅黑" pitchFamily="34" charset="-122"/>
              </a:rPr>
              <a:t>m</a:t>
            </a:r>
            <a:r>
              <a:rPr lang="en-US" altLang="zh-CN" sz="2400" dirty="0" smtClean="0">
                <a:solidFill>
                  <a:srgbClr val="7030A0"/>
                </a:solidFill>
                <a:latin typeface="微软雅黑" pitchFamily="34" charset="-122"/>
                <a:ea typeface="微软雅黑" pitchFamily="34" charset="-122"/>
              </a:rPr>
              <a:t>ake </a:t>
            </a:r>
            <a:r>
              <a:rPr lang="en-US" altLang="zh-CN" sz="2400" dirty="0" err="1" smtClean="0">
                <a:solidFill>
                  <a:srgbClr val="7030A0"/>
                </a:solidFill>
                <a:latin typeface="微软雅黑" pitchFamily="34" charset="-122"/>
                <a:ea typeface="微软雅黑" pitchFamily="34" charset="-122"/>
              </a:rPr>
              <a:t>sth</a:t>
            </a:r>
            <a:r>
              <a:rPr lang="en-US" altLang="zh-CN" sz="2400" dirty="0" smtClean="0">
                <a:solidFill>
                  <a:srgbClr val="7030A0"/>
                </a:solidFill>
                <a:latin typeface="微软雅黑" pitchFamily="34" charset="-122"/>
                <a:ea typeface="微软雅黑" pitchFamily="34" charset="-122"/>
              </a:rPr>
              <a:t>. available to the community</a:t>
            </a:r>
            <a:endParaRPr lang="zh-CN" altLang="en-US" sz="2400" dirty="0">
              <a:solidFill>
                <a:srgbClr val="7030A0"/>
              </a:solidFill>
              <a:latin typeface="微软雅黑" pitchFamily="34" charset="-122"/>
              <a:ea typeface="微软雅黑" pitchFamily="34" charset="-122"/>
            </a:endParaRPr>
          </a:p>
        </p:txBody>
      </p:sp>
      <p:sp>
        <p:nvSpPr>
          <p:cNvPr id="11" name="TextBox 10"/>
          <p:cNvSpPr txBox="1"/>
          <p:nvPr/>
        </p:nvSpPr>
        <p:spPr>
          <a:xfrm>
            <a:off x="956365" y="4727164"/>
            <a:ext cx="4467185" cy="461665"/>
          </a:xfrm>
          <a:prstGeom prst="rect">
            <a:avLst/>
          </a:prstGeom>
          <a:noFill/>
        </p:spPr>
        <p:txBody>
          <a:bodyPr wrap="none" rtlCol="0">
            <a:spAutoFit/>
          </a:bodyPr>
          <a:lstStyle/>
          <a:p>
            <a:r>
              <a:rPr lang="en-US" altLang="zh-CN" sz="2400" dirty="0">
                <a:solidFill>
                  <a:srgbClr val="7030A0"/>
                </a:solidFill>
                <a:latin typeface="微软雅黑" pitchFamily="34" charset="-122"/>
                <a:ea typeface="微软雅黑" pitchFamily="34" charset="-122"/>
              </a:rPr>
              <a:t>m</a:t>
            </a:r>
            <a:r>
              <a:rPr lang="en-US" altLang="zh-CN" sz="2400" dirty="0" smtClean="0">
                <a:solidFill>
                  <a:srgbClr val="7030A0"/>
                </a:solidFill>
                <a:latin typeface="微软雅黑" pitchFamily="34" charset="-122"/>
                <a:ea typeface="微软雅黑" pitchFamily="34" charset="-122"/>
              </a:rPr>
              <a:t>ore mobile than in the past</a:t>
            </a:r>
            <a:endParaRPr lang="zh-CN" altLang="en-US" sz="2400" dirty="0">
              <a:solidFill>
                <a:srgbClr val="7030A0"/>
              </a:solidFill>
              <a:latin typeface="微软雅黑" pitchFamily="34" charset="-122"/>
              <a:ea typeface="微软雅黑" pitchFamily="34" charset="-122"/>
            </a:endParaRPr>
          </a:p>
        </p:txBody>
      </p:sp>
      <p:sp>
        <p:nvSpPr>
          <p:cNvPr id="12" name="TextBox 11"/>
          <p:cNvSpPr txBox="1"/>
          <p:nvPr/>
        </p:nvSpPr>
        <p:spPr>
          <a:xfrm>
            <a:off x="1006793" y="5202223"/>
            <a:ext cx="2136162" cy="461665"/>
          </a:xfrm>
          <a:prstGeom prst="rect">
            <a:avLst/>
          </a:prstGeom>
          <a:noFill/>
        </p:spPr>
        <p:txBody>
          <a:bodyPr wrap="none" rtlCol="0">
            <a:spAutoFit/>
          </a:bodyPr>
          <a:lstStyle/>
          <a:p>
            <a:r>
              <a:rPr lang="en-US" altLang="zh-CN" sz="2400" dirty="0">
                <a:solidFill>
                  <a:srgbClr val="7030A0"/>
                </a:solidFill>
                <a:latin typeface="微软雅黑" pitchFamily="34" charset="-122"/>
                <a:ea typeface="微软雅黑" pitchFamily="34" charset="-122"/>
              </a:rPr>
              <a:t>f</a:t>
            </a:r>
            <a:r>
              <a:rPr lang="en-US" altLang="zh-CN" sz="2400" dirty="0" smtClean="0">
                <a:solidFill>
                  <a:srgbClr val="7030A0"/>
                </a:solidFill>
                <a:latin typeface="微软雅黑" pitchFamily="34" charset="-122"/>
                <a:ea typeface="微软雅黑" pitchFamily="34" charset="-122"/>
              </a:rPr>
              <a:t>ascinated by</a:t>
            </a:r>
            <a:endParaRPr lang="zh-CN" altLang="en-US" sz="2400" dirty="0">
              <a:solidFill>
                <a:srgbClr val="7030A0"/>
              </a:solidFill>
              <a:latin typeface="微软雅黑" pitchFamily="34" charset="-122"/>
              <a:ea typeface="微软雅黑" pitchFamily="34" charset="-122"/>
            </a:endParaRPr>
          </a:p>
        </p:txBody>
      </p:sp>
      <p:sp>
        <p:nvSpPr>
          <p:cNvPr id="13" name="TextBox 12"/>
          <p:cNvSpPr txBox="1"/>
          <p:nvPr/>
        </p:nvSpPr>
        <p:spPr>
          <a:xfrm>
            <a:off x="989106" y="5672176"/>
            <a:ext cx="7054367" cy="461665"/>
          </a:xfrm>
          <a:prstGeom prst="rect">
            <a:avLst/>
          </a:prstGeom>
          <a:noFill/>
        </p:spPr>
        <p:txBody>
          <a:bodyPr wrap="none" rtlCol="0">
            <a:spAutoFit/>
          </a:bodyPr>
          <a:lstStyle/>
          <a:p>
            <a:r>
              <a:rPr lang="en-US" altLang="zh-CN" sz="2400" dirty="0">
                <a:solidFill>
                  <a:srgbClr val="7030A0"/>
                </a:solidFill>
                <a:latin typeface="微软雅黑" pitchFamily="34" charset="-122"/>
                <a:ea typeface="微软雅黑" pitchFamily="34" charset="-122"/>
              </a:rPr>
              <a:t>m</a:t>
            </a:r>
            <a:r>
              <a:rPr lang="en-US" altLang="zh-CN" sz="2400" dirty="0" smtClean="0">
                <a:solidFill>
                  <a:srgbClr val="7030A0"/>
                </a:solidFill>
                <a:latin typeface="微软雅黑" pitchFamily="34" charset="-122"/>
                <a:ea typeface="微软雅黑" pitchFamily="34" charset="-122"/>
              </a:rPr>
              <a:t>aintain a vital link between past and present</a:t>
            </a:r>
            <a:endParaRPr lang="zh-CN" altLang="en-US" sz="2400" dirty="0">
              <a:solidFill>
                <a:srgbClr val="7030A0"/>
              </a:solidFill>
              <a:latin typeface="微软雅黑" pitchFamily="34" charset="-122"/>
              <a:ea typeface="微软雅黑" pitchFamily="34" charset="-122"/>
            </a:endParaRPr>
          </a:p>
        </p:txBody>
      </p:sp>
      <p:sp>
        <p:nvSpPr>
          <p:cNvPr id="15" name="TextBox 14"/>
          <p:cNvSpPr txBox="1"/>
          <p:nvPr/>
        </p:nvSpPr>
        <p:spPr>
          <a:xfrm>
            <a:off x="8043473" y="4240539"/>
            <a:ext cx="2896947" cy="461665"/>
          </a:xfrm>
          <a:prstGeom prst="rect">
            <a:avLst/>
          </a:prstGeom>
          <a:noFill/>
        </p:spPr>
        <p:txBody>
          <a:bodyPr wrap="none" rtlCol="0">
            <a:spAutoFit/>
          </a:bodyPr>
          <a:lstStyle/>
          <a:p>
            <a:r>
              <a:rPr lang="zh-CN" altLang="en-US" sz="2400" dirty="0" smtClean="0">
                <a:solidFill>
                  <a:schemeClr val="accent5">
                    <a:lumMod val="50000"/>
                  </a:schemeClr>
                </a:solidFill>
                <a:latin typeface="微软雅黑" pitchFamily="34" charset="-122"/>
                <a:ea typeface="微软雅黑" pitchFamily="34" charset="-122"/>
              </a:rPr>
              <a:t>使</a:t>
            </a:r>
            <a:r>
              <a:rPr lang="en-US" altLang="zh-CN" sz="2400" dirty="0" smtClean="0">
                <a:solidFill>
                  <a:schemeClr val="accent5">
                    <a:lumMod val="50000"/>
                  </a:schemeClr>
                </a:solidFill>
                <a:latin typeface="微软雅黑" pitchFamily="34" charset="-122"/>
                <a:ea typeface="微软雅黑" pitchFamily="34" charset="-122"/>
              </a:rPr>
              <a:t>…</a:t>
            </a:r>
            <a:r>
              <a:rPr lang="zh-CN" altLang="en-US" sz="2400" dirty="0" smtClean="0">
                <a:solidFill>
                  <a:schemeClr val="accent5">
                    <a:lumMod val="50000"/>
                  </a:schemeClr>
                </a:solidFill>
                <a:latin typeface="微软雅黑" pitchFamily="34" charset="-122"/>
                <a:ea typeface="微软雅黑" pitchFamily="34" charset="-122"/>
              </a:rPr>
              <a:t>可以被社区利用</a:t>
            </a:r>
            <a:endParaRPr lang="zh-CN" altLang="en-US" sz="2400" dirty="0">
              <a:solidFill>
                <a:schemeClr val="accent5">
                  <a:lumMod val="50000"/>
                </a:schemeClr>
              </a:solidFill>
              <a:latin typeface="微软雅黑" pitchFamily="34" charset="-122"/>
              <a:ea typeface="微软雅黑" pitchFamily="34" charset="-122"/>
            </a:endParaRPr>
          </a:p>
        </p:txBody>
      </p:sp>
      <p:sp>
        <p:nvSpPr>
          <p:cNvPr id="16" name="TextBox 15"/>
          <p:cNvSpPr txBox="1"/>
          <p:nvPr/>
        </p:nvSpPr>
        <p:spPr>
          <a:xfrm>
            <a:off x="8129100" y="4712977"/>
            <a:ext cx="2646878" cy="461665"/>
          </a:xfrm>
          <a:prstGeom prst="rect">
            <a:avLst/>
          </a:prstGeom>
          <a:noFill/>
        </p:spPr>
        <p:txBody>
          <a:bodyPr wrap="none" rtlCol="0">
            <a:spAutoFit/>
          </a:bodyPr>
          <a:lstStyle/>
          <a:p>
            <a:r>
              <a:rPr lang="zh-CN" altLang="en-US" sz="2400" dirty="0" smtClean="0">
                <a:solidFill>
                  <a:schemeClr val="accent5">
                    <a:lumMod val="50000"/>
                  </a:schemeClr>
                </a:solidFill>
                <a:latin typeface="微软雅黑" pitchFamily="34" charset="-122"/>
                <a:ea typeface="微软雅黑" pitchFamily="34" charset="-122"/>
              </a:rPr>
              <a:t>比过去流动性更强</a:t>
            </a:r>
            <a:endParaRPr lang="zh-CN" altLang="en-US" sz="2400" dirty="0">
              <a:solidFill>
                <a:schemeClr val="accent5">
                  <a:lumMod val="50000"/>
                </a:schemeClr>
              </a:solidFill>
              <a:latin typeface="微软雅黑" pitchFamily="34" charset="-122"/>
              <a:ea typeface="微软雅黑" pitchFamily="34" charset="-122"/>
            </a:endParaRPr>
          </a:p>
        </p:txBody>
      </p:sp>
      <p:sp>
        <p:nvSpPr>
          <p:cNvPr id="17" name="TextBox 16"/>
          <p:cNvSpPr txBox="1"/>
          <p:nvPr/>
        </p:nvSpPr>
        <p:spPr>
          <a:xfrm>
            <a:off x="8163956" y="5167072"/>
            <a:ext cx="1665841" cy="461665"/>
          </a:xfrm>
          <a:prstGeom prst="rect">
            <a:avLst/>
          </a:prstGeom>
          <a:noFill/>
        </p:spPr>
        <p:txBody>
          <a:bodyPr wrap="none" rtlCol="0">
            <a:spAutoFit/>
          </a:bodyPr>
          <a:lstStyle/>
          <a:p>
            <a:r>
              <a:rPr lang="zh-CN" altLang="en-US" sz="2400" dirty="0" smtClean="0">
                <a:solidFill>
                  <a:schemeClr val="accent5">
                    <a:lumMod val="50000"/>
                  </a:schemeClr>
                </a:solidFill>
                <a:latin typeface="微软雅黑" pitchFamily="34" charset="-122"/>
                <a:ea typeface="微软雅黑" pitchFamily="34" charset="-122"/>
              </a:rPr>
              <a:t>被</a:t>
            </a:r>
            <a:r>
              <a:rPr lang="en-US" altLang="zh-CN" sz="2400" dirty="0" smtClean="0">
                <a:solidFill>
                  <a:schemeClr val="accent5">
                    <a:lumMod val="50000"/>
                  </a:schemeClr>
                </a:solidFill>
                <a:latin typeface="微软雅黑" pitchFamily="34" charset="-122"/>
                <a:ea typeface="微软雅黑" pitchFamily="34" charset="-122"/>
              </a:rPr>
              <a:t>…</a:t>
            </a:r>
            <a:r>
              <a:rPr lang="zh-CN" altLang="en-US" sz="2400" dirty="0" smtClean="0">
                <a:solidFill>
                  <a:schemeClr val="accent5">
                    <a:lumMod val="50000"/>
                  </a:schemeClr>
                </a:solidFill>
                <a:latin typeface="微软雅黑" pitchFamily="34" charset="-122"/>
                <a:ea typeface="微软雅黑" pitchFamily="34" charset="-122"/>
              </a:rPr>
              <a:t>所吸引</a:t>
            </a:r>
            <a:endParaRPr lang="zh-CN" altLang="en-US" sz="2400" dirty="0">
              <a:solidFill>
                <a:schemeClr val="accent5">
                  <a:lumMod val="50000"/>
                </a:schemeClr>
              </a:solidFill>
              <a:latin typeface="微软雅黑" pitchFamily="34" charset="-122"/>
              <a:ea typeface="微软雅黑" pitchFamily="34" charset="-122"/>
            </a:endParaRPr>
          </a:p>
        </p:txBody>
      </p:sp>
      <p:sp>
        <p:nvSpPr>
          <p:cNvPr id="18" name="TextBox 17"/>
          <p:cNvSpPr txBox="1"/>
          <p:nvPr/>
        </p:nvSpPr>
        <p:spPr>
          <a:xfrm>
            <a:off x="8129100" y="5648857"/>
            <a:ext cx="3877985" cy="461665"/>
          </a:xfrm>
          <a:prstGeom prst="rect">
            <a:avLst/>
          </a:prstGeom>
          <a:noFill/>
        </p:spPr>
        <p:txBody>
          <a:bodyPr wrap="none" rtlCol="0">
            <a:spAutoFit/>
          </a:bodyPr>
          <a:lstStyle/>
          <a:p>
            <a:r>
              <a:rPr lang="zh-CN" altLang="en-US" sz="2400" dirty="0" smtClean="0">
                <a:solidFill>
                  <a:schemeClr val="accent5">
                    <a:lumMod val="50000"/>
                  </a:schemeClr>
                </a:solidFill>
                <a:latin typeface="微软雅黑" pitchFamily="34" charset="-122"/>
                <a:ea typeface="微软雅黑" pitchFamily="34" charset="-122"/>
              </a:rPr>
              <a:t>维持过去和现在重要的联系</a:t>
            </a:r>
            <a:endParaRPr lang="zh-CN" altLang="en-US" sz="2400" dirty="0">
              <a:solidFill>
                <a:schemeClr val="accent5">
                  <a:lumMod val="50000"/>
                </a:schemeClr>
              </a:solidFill>
              <a:latin typeface="微软雅黑" pitchFamily="34" charset="-122"/>
              <a:ea typeface="微软雅黑" pitchFamily="34" charset="-122"/>
            </a:endParaRPr>
          </a:p>
        </p:txBody>
      </p:sp>
      <p:pic>
        <p:nvPicPr>
          <p:cNvPr id="20" name="Picture 2" descr="C:\Users\周浩\Desktop\屏幕截图 2023-11-19 104912.png"/>
          <p:cNvPicPr>
            <a:picLocks noGrp="1" noChangeAspect="1" noChangeArrowheads="1"/>
          </p:cNvPicPr>
          <p:nvPr>
            <p:ph idx="1"/>
          </p:nvPr>
        </p:nvPicPr>
        <p:blipFill>
          <a:blip r:embed="rId3">
            <a:extLst>
              <a:ext uri="{28A0092B-C50C-407E-A947-70E740481C1C}">
                <a14:useLocalDpi xmlns="" xmlns:a14="http://schemas.microsoft.com/office/drawing/2010/main" val="0"/>
              </a:ext>
            </a:extLst>
          </a:blip>
          <a:srcRect/>
          <a:stretch>
            <a:fillRect/>
          </a:stretch>
        </p:blipFill>
        <p:spPr bwMode="auto">
          <a:xfrm>
            <a:off x="479291" y="1358913"/>
            <a:ext cx="8880318" cy="1676386"/>
          </a:xfrm>
          <a:prstGeom prst="rect">
            <a:avLst/>
          </a:prstGeom>
          <a:noFill/>
          <a:extLst>
            <a:ext uri="{909E8E84-426E-40DD-AFC4-6F175D3DCCD1}">
              <a14:hiddenFill xmlns="" xmlns:a14="http://schemas.microsoft.com/office/drawing/2010/main">
                <a:solidFill>
                  <a:srgbClr val="FFFFFF"/>
                </a:solidFill>
              </a14:hiddenFill>
            </a:ext>
          </a:extLst>
        </p:spPr>
      </p:pic>
      <p:sp>
        <p:nvSpPr>
          <p:cNvPr id="21" name="TextBox 20"/>
          <p:cNvSpPr txBox="1"/>
          <p:nvPr/>
        </p:nvSpPr>
        <p:spPr>
          <a:xfrm>
            <a:off x="7629648" y="2577212"/>
            <a:ext cx="1729961" cy="369332"/>
          </a:xfrm>
          <a:prstGeom prst="rect">
            <a:avLst/>
          </a:prstGeom>
          <a:noFill/>
        </p:spPr>
        <p:txBody>
          <a:bodyPr wrap="none" rtlCol="0">
            <a:spAutoFit/>
          </a:bodyPr>
          <a:lstStyle/>
          <a:p>
            <a:r>
              <a:rPr lang="zh-CN" altLang="en-US" dirty="0" smtClean="0"/>
              <a:t>（胡敏 </a:t>
            </a:r>
            <a:r>
              <a:rPr lang="en-US" altLang="zh-CN" dirty="0" smtClean="0"/>
              <a:t>8</a:t>
            </a:r>
            <a:r>
              <a:rPr lang="zh-CN" altLang="en-US" dirty="0" smtClean="0"/>
              <a:t>代</a:t>
            </a:r>
            <a:r>
              <a:rPr lang="en-US" altLang="zh-CN" dirty="0" smtClean="0"/>
              <a:t>P73)</a:t>
            </a: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1" grpId="0"/>
      <p:bldP spid="12" grpId="0"/>
      <p:bldP spid="13" grpId="0"/>
      <p:bldP spid="15" grpId="0"/>
      <p:bldP spid="16" grpId="0"/>
      <p:bldP spid="17" grpId="0"/>
      <p:bldP spid="18"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TotalTime>
  <Words>1700</Words>
  <Application>WPS 文字</Application>
  <PresentationFormat>自定义</PresentationFormat>
  <Paragraphs>135</Paragraphs>
  <Slides>15</Slides>
  <Notes>3</Notes>
  <HiddenSlides>0</HiddenSlides>
  <MMClips>0</MMClips>
  <ScaleCrop>false</ScaleCrop>
  <HeadingPairs>
    <vt:vector size="4" baseType="variant">
      <vt:variant>
        <vt:lpstr>主题</vt:lpstr>
      </vt:variant>
      <vt:variant>
        <vt:i4>1</vt:i4>
      </vt:variant>
      <vt:variant>
        <vt:lpstr>幻灯片标题</vt:lpstr>
      </vt:variant>
      <vt:variant>
        <vt:i4>15</vt:i4>
      </vt:variant>
    </vt:vector>
  </HeadingPairs>
  <TitlesOfParts>
    <vt:vector size="16" baseType="lpstr">
      <vt:lpstr>Office 主题​​</vt:lpstr>
      <vt:lpstr>审题注意事项(2)</vt:lpstr>
      <vt:lpstr>审题注意事项a—并列关系</vt:lpstr>
      <vt:lpstr>审题注意事项a—并列关系</vt:lpstr>
      <vt:lpstr>审题注意事项b—双边型题目中两个观点不完全对等或者不完全对立</vt:lpstr>
      <vt:lpstr>幻灯片 5</vt:lpstr>
      <vt:lpstr>幻灯片 6</vt:lpstr>
      <vt:lpstr>审题注意事项b—双边型题目中两个观点不完全对等或者不完全对立</vt:lpstr>
      <vt:lpstr>审题注意事项c—易理解错提问方式</vt:lpstr>
      <vt:lpstr>审题注意事项c—易理解错提问方式</vt:lpstr>
      <vt:lpstr>审题注意事项d—有易看错或者过于抽象的概念</vt:lpstr>
      <vt:lpstr>审题注意事项d—有易看错或者过于抽象的概念</vt:lpstr>
      <vt:lpstr>审题注意事项d—有易看错或者过于抽象的概念</vt:lpstr>
      <vt:lpstr>课后作业：</vt:lpstr>
      <vt:lpstr>课后作业：</vt:lpstr>
      <vt:lpstr>幻灯片 15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Zhao Hallie</dc:creator>
  <cp:lastModifiedBy>Administrator</cp:lastModifiedBy>
  <cp:revision>204</cp:revision>
  <cp:lastPrinted>2023-11-27T14:01:35Z</cp:lastPrinted>
  <dcterms:created xsi:type="dcterms:W3CDTF">2023-11-27T14:01:35Z</dcterms:created>
  <dcterms:modified xsi:type="dcterms:W3CDTF">2024-06-19T01:11:10Z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59C4BB1268B0EA8FD3776465B8C1E007_42</vt:lpwstr>
  </property>
  <property fmtid="{D5CDD505-2E9C-101B-9397-08002B2CF9AE}" pid="3" name="KSOProductBuildVer">
    <vt:lpwstr>2052-6.2.2.8394</vt:lpwstr>
  </property>
</Properties>
</file>