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tags/tag89.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Override PartName="/ppt/tags/tag96.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tags/tag85.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tags/tag92.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68.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tags/tag93.xml" ContentType="application/vnd.openxmlformats-officedocument.presentationml.tags+xml"/>
  <Override PartName="/ppt/slideLayouts/slideLayout10.xml" ContentType="application/vnd.openxmlformats-officedocument.presentationml.slideLayout+xml"/>
  <Override PartName="/ppt/tags/tag24.xml" ContentType="application/vnd.openxmlformats-officedocument.presentationml.tags+xml"/>
  <Override PartName="/ppt/tags/tag53.xml" ContentType="application/vnd.openxmlformats-officedocument.presentationml.tags+xml"/>
  <Override PartName="/ppt/tags/tag71.xml" ContentType="application/vnd.openxmlformats-officedocument.presentationml.tags+xml"/>
  <Override PartName="/ppt/tags/tag13.xml" ContentType="application/vnd.openxmlformats-officedocument.presentationml.tags+xml"/>
  <Override PartName="/ppt/tags/tag31.xml" ContentType="application/vnd.openxmlformats-officedocument.presentationml.tags+xml"/>
  <Override PartName="/ppt/tags/tag42.xml" ContentType="application/vnd.openxmlformats-officedocument.presentationml.tags+xml"/>
  <Override PartName="/ppt/tags/tag60.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ags/tag98.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Override PartName="/ppt/tags/tag87.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tags/tag94.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8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90.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tags/tag3.xml" ContentType="application/vnd.openxmlformats-officedocument.presentationml.tags+xml"/>
  <Default Extension="jpeg" ContentType="image/jpeg"/>
  <Override PartName="/ppt/tags/tag59.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tags/tag84.xml" ContentType="application/vnd.openxmlformats-officedocument.presentationml.tags+xml"/>
  <Override PartName="/ppt/tags/tag95.xml" ContentType="application/vnd.openxmlformats-officedocument.presentationml.tags+xml"/>
  <Override PartName="/ppt/slides/slide20.xml" ContentType="application/vnd.openxmlformats-officedocument.presentationml.slide+xml"/>
  <Override PartName="/ppt/slideLayouts/slideLayout12.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529" r:id="rId2"/>
    <p:sldId id="715" r:id="rId3"/>
    <p:sldId id="972" r:id="rId4"/>
    <p:sldId id="1213" r:id="rId5"/>
    <p:sldId id="1364" r:id="rId6"/>
    <p:sldId id="1214" r:id="rId7"/>
    <p:sldId id="1365" r:id="rId8"/>
    <p:sldId id="1366" r:id="rId9"/>
    <p:sldId id="1367" r:id="rId10"/>
    <p:sldId id="988" r:id="rId11"/>
    <p:sldId id="1285" r:id="rId12"/>
    <p:sldId id="1470" r:id="rId13"/>
    <p:sldId id="1368" r:id="rId14"/>
    <p:sldId id="1220" r:id="rId15"/>
    <p:sldId id="1370" r:id="rId16"/>
    <p:sldId id="1371" r:id="rId17"/>
    <p:sldId id="1471" r:id="rId18"/>
    <p:sldId id="1278" r:id="rId19"/>
    <p:sldId id="1314" r:id="rId20"/>
    <p:sldId id="1406" r:id="rId21"/>
    <p:sldId id="1407" r:id="rId22"/>
    <p:sldId id="1408" r:id="rId23"/>
    <p:sldId id="1409" r:id="rId24"/>
    <p:sldId id="1436" r:id="rId25"/>
    <p:sldId id="1437" r:id="rId26"/>
    <p:sldId id="1438" r:id="rId27"/>
    <p:sldId id="1439" r:id="rId28"/>
    <p:sldId id="1440" r:id="rId29"/>
    <p:sldId id="1435" r:id="rId30"/>
    <p:sldId id="1472" r:id="rId31"/>
    <p:sldId id="1442" r:id="rId32"/>
    <p:sldId id="1443" r:id="rId33"/>
    <p:sldId id="1444" r:id="rId34"/>
    <p:sldId id="1445" r:id="rId35"/>
    <p:sldId id="1446" r:id="rId36"/>
    <p:sldId id="1447" r:id="rId37"/>
    <p:sldId id="1448" r:id="rId38"/>
    <p:sldId id="1449" r:id="rId39"/>
    <p:sldId id="1450" r:id="rId40"/>
    <p:sldId id="1451" r:id="rId41"/>
    <p:sldId id="1452" r:id="rId42"/>
    <p:sldId id="1453" r:id="rId43"/>
    <p:sldId id="1454" r:id="rId44"/>
    <p:sldId id="1455" r:id="rId45"/>
    <p:sldId id="1456" r:id="rId46"/>
    <p:sldId id="1457" r:id="rId47"/>
    <p:sldId id="1458" r:id="rId48"/>
    <p:sldId id="1459" r:id="rId49"/>
    <p:sldId id="1460" r:id="rId50"/>
    <p:sldId id="1462" r:id="rId51"/>
    <p:sldId id="1463" r:id="rId52"/>
    <p:sldId id="1464" r:id="rId53"/>
    <p:sldId id="1465" r:id="rId54"/>
    <p:sldId id="1466" r:id="rId55"/>
    <p:sldId id="1467" r:id="rId56"/>
    <p:sldId id="1468" r:id="rId57"/>
    <p:sldId id="1340" r:id="rId58"/>
  </p:sldIdLst>
  <p:sldSz cx="12192000" cy="6858000"/>
  <p:notesSz cx="6858000" cy="9144000"/>
  <p:custDataLst>
    <p:tags r:id="rId60"/>
  </p:custDataLst>
  <p:defaultTextStyle>
    <a:defPPr>
      <a:defRPr lang="zh-CN"/>
    </a:defPPr>
    <a:lvl1pPr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517FD4"/>
    <a:srgbClr val="FFFFFF"/>
    <a:srgbClr val="1B9759"/>
    <a:srgbClr val="7030A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711" autoAdjust="0"/>
    <p:restoredTop sz="94630"/>
  </p:normalViewPr>
  <p:slideViewPr>
    <p:cSldViewPr snapToGrid="0">
      <p:cViewPr varScale="1">
        <p:scale>
          <a:sx n="107" d="100"/>
          <a:sy n="107" d="100"/>
        </p:scale>
        <p:origin x="-504"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5C9180-3A80-4C0E-9946-0F349FDFCB7D}" type="datetimeFigureOut">
              <a:rPr lang="zh-CN" altLang="en-US" smtClean="0"/>
              <a:pPr/>
              <a:t>2024/6/27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46920C-565E-4440-9B2D-B9BD0E3943D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1027"/>
          <p:cNvSpPr>
            <a:spLocks noGrp="1"/>
          </p:cNvSpPr>
          <p:nvPr>
            <p:ph type="dt" sz="half" idx="10"/>
          </p:nvPr>
        </p:nvSpPr>
        <p:spPr/>
        <p:txBody>
          <a:bodyPr/>
          <a:lstStyle>
            <a:lvl1pPr>
              <a:defRPr/>
            </a:lvl1pPr>
          </a:lstStyle>
          <a:p>
            <a:fld id="{6E418A44-8BE7-4787-B1DC-64A477A565B7}" type="datetimeFigureOut">
              <a:rPr lang="zh-CN" altLang="en-US" smtClean="0"/>
              <a:pPr/>
              <a:t>2024/6/27</a:t>
            </a:fld>
            <a:endParaRPr lang="zh-CN" altLang="en-US"/>
          </a:p>
        </p:txBody>
      </p:sp>
      <p:sp>
        <p:nvSpPr>
          <p:cNvPr id="5" name="页脚占位符 1028"/>
          <p:cNvSpPr>
            <a:spLocks noGrp="1"/>
          </p:cNvSpPr>
          <p:nvPr>
            <p:ph type="ftr" sz="quarter" idx="11"/>
          </p:nvPr>
        </p:nvSpPr>
        <p:spPr/>
        <p:txBody>
          <a:bodyPr/>
          <a:lstStyle>
            <a:lvl1pPr>
              <a:defRPr/>
            </a:lvl1pPr>
          </a:lstStyle>
          <a:p>
            <a:endParaRPr lang="zh-CN" altLang="en-US"/>
          </a:p>
        </p:txBody>
      </p:sp>
      <p:sp>
        <p:nvSpPr>
          <p:cNvPr id="6" name="灯片编号占位符 1029"/>
          <p:cNvSpPr>
            <a:spLocks noGrp="1"/>
          </p:cNvSpPr>
          <p:nvPr>
            <p:ph type="sldNum" sz="quarter" idx="12"/>
          </p:nvPr>
        </p:nvSpPr>
        <p:spPr/>
        <p:txBody>
          <a:bodyPr/>
          <a:lstStyle>
            <a:lvl1pPr>
              <a:defRPr/>
            </a:lvl1pPr>
          </a:lstStyle>
          <a:p>
            <a:fld id="{ECEBC9FF-4646-4AC7-8AF9-9AE9BBAD858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1027"/>
          <p:cNvSpPr>
            <a:spLocks noGrp="1"/>
          </p:cNvSpPr>
          <p:nvPr>
            <p:ph type="dt" sz="half" idx="10"/>
          </p:nvPr>
        </p:nvSpPr>
        <p:spPr/>
        <p:txBody>
          <a:bodyPr/>
          <a:lstStyle>
            <a:lvl1pPr>
              <a:defRPr/>
            </a:lvl1pPr>
          </a:lstStyle>
          <a:p>
            <a:fld id="{6E418A44-8BE7-4787-B1DC-64A477A565B7}" type="datetimeFigureOut">
              <a:rPr lang="zh-CN" altLang="en-US" smtClean="0"/>
              <a:pPr/>
              <a:t>2024/6/27</a:t>
            </a:fld>
            <a:endParaRPr lang="zh-CN" altLang="en-US"/>
          </a:p>
        </p:txBody>
      </p:sp>
      <p:sp>
        <p:nvSpPr>
          <p:cNvPr id="5" name="页脚占位符 1028"/>
          <p:cNvSpPr>
            <a:spLocks noGrp="1"/>
          </p:cNvSpPr>
          <p:nvPr>
            <p:ph type="ftr" sz="quarter" idx="11"/>
          </p:nvPr>
        </p:nvSpPr>
        <p:spPr/>
        <p:txBody>
          <a:bodyPr/>
          <a:lstStyle>
            <a:lvl1pPr>
              <a:defRPr/>
            </a:lvl1pPr>
          </a:lstStyle>
          <a:p>
            <a:endParaRPr lang="zh-CN" altLang="en-US"/>
          </a:p>
        </p:txBody>
      </p:sp>
      <p:sp>
        <p:nvSpPr>
          <p:cNvPr id="6" name="灯片编号占位符 1029"/>
          <p:cNvSpPr>
            <a:spLocks noGrp="1"/>
          </p:cNvSpPr>
          <p:nvPr>
            <p:ph type="sldNum" sz="quarter" idx="12"/>
          </p:nvPr>
        </p:nvSpPr>
        <p:spPr/>
        <p:txBody>
          <a:bodyPr/>
          <a:lstStyle>
            <a:lvl1pPr>
              <a:defRPr/>
            </a:lvl1pPr>
          </a:lstStyle>
          <a:p>
            <a:fld id="{ECEBC9FF-4646-4AC7-8AF9-9AE9BBAD858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9"/>
            <a:ext cx="8070573" cy="5851525"/>
          </a:xfr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1027"/>
          <p:cNvSpPr>
            <a:spLocks noGrp="1"/>
          </p:cNvSpPr>
          <p:nvPr>
            <p:ph type="dt" sz="half" idx="10"/>
          </p:nvPr>
        </p:nvSpPr>
        <p:spPr/>
        <p:txBody>
          <a:bodyPr/>
          <a:lstStyle>
            <a:lvl1pPr>
              <a:defRPr/>
            </a:lvl1pPr>
          </a:lstStyle>
          <a:p>
            <a:fld id="{6E418A44-8BE7-4787-B1DC-64A477A565B7}" type="datetimeFigureOut">
              <a:rPr lang="zh-CN" altLang="en-US" smtClean="0"/>
              <a:pPr/>
              <a:t>2024/6/27</a:t>
            </a:fld>
            <a:endParaRPr lang="zh-CN" altLang="en-US"/>
          </a:p>
        </p:txBody>
      </p:sp>
      <p:sp>
        <p:nvSpPr>
          <p:cNvPr id="5" name="页脚占位符 1028"/>
          <p:cNvSpPr>
            <a:spLocks noGrp="1"/>
          </p:cNvSpPr>
          <p:nvPr>
            <p:ph type="ftr" sz="quarter" idx="11"/>
          </p:nvPr>
        </p:nvSpPr>
        <p:spPr/>
        <p:txBody>
          <a:bodyPr/>
          <a:lstStyle>
            <a:lvl1pPr>
              <a:defRPr/>
            </a:lvl1pPr>
          </a:lstStyle>
          <a:p>
            <a:endParaRPr lang="zh-CN" altLang="en-US"/>
          </a:p>
        </p:txBody>
      </p:sp>
      <p:sp>
        <p:nvSpPr>
          <p:cNvPr id="6" name="灯片编号占位符 1029"/>
          <p:cNvSpPr>
            <a:spLocks noGrp="1"/>
          </p:cNvSpPr>
          <p:nvPr>
            <p:ph type="sldNum" sz="quarter" idx="12"/>
          </p:nvPr>
        </p:nvSpPr>
        <p:spPr/>
        <p:txBody>
          <a:bodyPr/>
          <a:lstStyle>
            <a:lvl1pPr>
              <a:defRPr/>
            </a:lvl1pPr>
          </a:lstStyle>
          <a:p>
            <a:fld id="{ECEBC9FF-4646-4AC7-8AF9-9AE9BBAD858D}"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表格占位符 2"/>
          <p:cNvSpPr>
            <a:spLocks noGrp="1"/>
          </p:cNvSpPr>
          <p:nvPr>
            <p:ph type="tbl" idx="1" hasCustomPrompt="1"/>
          </p:nvPr>
        </p:nvSpPr>
        <p:spPr/>
        <p:txBody>
          <a:bodyPr/>
          <a:lstStyle/>
          <a:p>
            <a:pPr lvl="0"/>
            <a:r>
              <a:rPr lang="zh-CN" altLang="en-US" noProof="1"/>
              <a:t>单击图标添加表格</a:t>
            </a:r>
          </a:p>
        </p:txBody>
      </p:sp>
      <p:sp>
        <p:nvSpPr>
          <p:cNvPr id="4" name="日期占位符 1027"/>
          <p:cNvSpPr>
            <a:spLocks noGrp="1"/>
          </p:cNvSpPr>
          <p:nvPr>
            <p:ph type="dt" sz="half" idx="10"/>
          </p:nvPr>
        </p:nvSpPr>
        <p:spPr/>
        <p:txBody>
          <a:bodyPr/>
          <a:lstStyle>
            <a:lvl1pPr>
              <a:defRPr/>
            </a:lvl1pPr>
          </a:lstStyle>
          <a:p>
            <a:fld id="{6E418A44-8BE7-4787-B1DC-64A477A565B7}" type="datetimeFigureOut">
              <a:rPr lang="zh-CN" altLang="en-US" smtClean="0"/>
              <a:pPr/>
              <a:t>2024/6/27</a:t>
            </a:fld>
            <a:endParaRPr lang="zh-CN" altLang="en-US"/>
          </a:p>
        </p:txBody>
      </p:sp>
      <p:sp>
        <p:nvSpPr>
          <p:cNvPr id="5" name="页脚占位符 1028"/>
          <p:cNvSpPr>
            <a:spLocks noGrp="1"/>
          </p:cNvSpPr>
          <p:nvPr>
            <p:ph type="ftr" sz="quarter" idx="11"/>
          </p:nvPr>
        </p:nvSpPr>
        <p:spPr/>
        <p:txBody>
          <a:bodyPr/>
          <a:lstStyle>
            <a:lvl1pPr>
              <a:defRPr/>
            </a:lvl1pPr>
          </a:lstStyle>
          <a:p>
            <a:endParaRPr lang="zh-CN" altLang="en-US"/>
          </a:p>
        </p:txBody>
      </p:sp>
      <p:sp>
        <p:nvSpPr>
          <p:cNvPr id="6" name="灯片编号占位符 1029"/>
          <p:cNvSpPr>
            <a:spLocks noGrp="1"/>
          </p:cNvSpPr>
          <p:nvPr>
            <p:ph type="sldNum" sz="quarter" idx="12"/>
          </p:nvPr>
        </p:nvSpPr>
        <p:spPr/>
        <p:txBody>
          <a:bodyPr/>
          <a:lstStyle>
            <a:lvl1pPr>
              <a:defRPr/>
            </a:lvl1pPr>
          </a:lstStyle>
          <a:p>
            <a:fld id="{ECEBC9FF-4646-4AC7-8AF9-9AE9BBAD858D}"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1027"/>
          <p:cNvSpPr>
            <a:spLocks noGrp="1"/>
          </p:cNvSpPr>
          <p:nvPr>
            <p:ph type="dt" sz="half" idx="10"/>
          </p:nvPr>
        </p:nvSpPr>
        <p:spPr/>
        <p:txBody>
          <a:bodyPr/>
          <a:lstStyle>
            <a:lvl1pPr>
              <a:defRPr/>
            </a:lvl1pPr>
          </a:lstStyle>
          <a:p>
            <a:fld id="{6E418A44-8BE7-4787-B1DC-64A477A565B7}" type="datetimeFigureOut">
              <a:rPr lang="zh-CN" altLang="en-US" smtClean="0"/>
              <a:pPr/>
              <a:t>2024/6/27</a:t>
            </a:fld>
            <a:endParaRPr lang="zh-CN" altLang="en-US"/>
          </a:p>
        </p:txBody>
      </p:sp>
      <p:sp>
        <p:nvSpPr>
          <p:cNvPr id="5" name="页脚占位符 1028"/>
          <p:cNvSpPr>
            <a:spLocks noGrp="1"/>
          </p:cNvSpPr>
          <p:nvPr>
            <p:ph type="ftr" sz="quarter" idx="11"/>
          </p:nvPr>
        </p:nvSpPr>
        <p:spPr/>
        <p:txBody>
          <a:bodyPr/>
          <a:lstStyle>
            <a:lvl1pPr>
              <a:defRPr/>
            </a:lvl1pPr>
          </a:lstStyle>
          <a:p>
            <a:endParaRPr lang="zh-CN" altLang="en-US"/>
          </a:p>
        </p:txBody>
      </p:sp>
      <p:sp>
        <p:nvSpPr>
          <p:cNvPr id="6" name="灯片编号占位符 1029"/>
          <p:cNvSpPr>
            <a:spLocks noGrp="1"/>
          </p:cNvSpPr>
          <p:nvPr>
            <p:ph type="sldNum" sz="quarter" idx="12"/>
          </p:nvPr>
        </p:nvSpPr>
        <p:spPr/>
        <p:txBody>
          <a:bodyPr/>
          <a:lstStyle>
            <a:lvl1pPr>
              <a:defRPr/>
            </a:lvl1pPr>
          </a:lstStyle>
          <a:p>
            <a:fld id="{ECEBC9FF-4646-4AC7-8AF9-9AE9BBAD858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1027"/>
          <p:cNvSpPr>
            <a:spLocks noGrp="1"/>
          </p:cNvSpPr>
          <p:nvPr>
            <p:ph type="dt" sz="half" idx="10"/>
          </p:nvPr>
        </p:nvSpPr>
        <p:spPr/>
        <p:txBody>
          <a:bodyPr/>
          <a:lstStyle>
            <a:lvl1pPr>
              <a:defRPr/>
            </a:lvl1pPr>
          </a:lstStyle>
          <a:p>
            <a:fld id="{6E418A44-8BE7-4787-B1DC-64A477A565B7}" type="datetimeFigureOut">
              <a:rPr lang="zh-CN" altLang="en-US" smtClean="0"/>
              <a:pPr/>
              <a:t>2024/6/27</a:t>
            </a:fld>
            <a:endParaRPr lang="zh-CN" altLang="en-US"/>
          </a:p>
        </p:txBody>
      </p:sp>
      <p:sp>
        <p:nvSpPr>
          <p:cNvPr id="5" name="页脚占位符 1028"/>
          <p:cNvSpPr>
            <a:spLocks noGrp="1"/>
          </p:cNvSpPr>
          <p:nvPr>
            <p:ph type="ftr" sz="quarter" idx="11"/>
          </p:nvPr>
        </p:nvSpPr>
        <p:spPr/>
        <p:txBody>
          <a:bodyPr/>
          <a:lstStyle>
            <a:lvl1pPr>
              <a:defRPr/>
            </a:lvl1pPr>
          </a:lstStyle>
          <a:p>
            <a:endParaRPr lang="zh-CN" altLang="en-US"/>
          </a:p>
        </p:txBody>
      </p:sp>
      <p:sp>
        <p:nvSpPr>
          <p:cNvPr id="6" name="灯片编号占位符 1029"/>
          <p:cNvSpPr>
            <a:spLocks noGrp="1"/>
          </p:cNvSpPr>
          <p:nvPr>
            <p:ph type="sldNum" sz="quarter" idx="12"/>
          </p:nvPr>
        </p:nvSpPr>
        <p:spPr/>
        <p:txBody>
          <a:bodyPr/>
          <a:lstStyle>
            <a:lvl1pPr>
              <a:defRPr/>
            </a:lvl1pPr>
          </a:lstStyle>
          <a:p>
            <a:fld id="{ECEBC9FF-4646-4AC7-8AF9-9AE9BBAD858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1"/>
            <a:ext cx="5376672" cy="4525963"/>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6205728" y="1600201"/>
            <a:ext cx="5376672" cy="4525963"/>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日期占位符 1027"/>
          <p:cNvSpPr>
            <a:spLocks noGrp="1"/>
          </p:cNvSpPr>
          <p:nvPr>
            <p:ph type="dt" sz="half" idx="10"/>
          </p:nvPr>
        </p:nvSpPr>
        <p:spPr/>
        <p:txBody>
          <a:bodyPr/>
          <a:lstStyle>
            <a:lvl1pPr>
              <a:defRPr/>
            </a:lvl1pPr>
          </a:lstStyle>
          <a:p>
            <a:fld id="{6E418A44-8BE7-4787-B1DC-64A477A565B7}" type="datetimeFigureOut">
              <a:rPr lang="zh-CN" altLang="en-US" smtClean="0"/>
              <a:pPr/>
              <a:t>2024/6/27</a:t>
            </a:fld>
            <a:endParaRPr lang="zh-CN" altLang="en-US"/>
          </a:p>
        </p:txBody>
      </p:sp>
      <p:sp>
        <p:nvSpPr>
          <p:cNvPr id="6" name="页脚占位符 1028"/>
          <p:cNvSpPr>
            <a:spLocks noGrp="1"/>
          </p:cNvSpPr>
          <p:nvPr>
            <p:ph type="ftr" sz="quarter" idx="11"/>
          </p:nvPr>
        </p:nvSpPr>
        <p:spPr/>
        <p:txBody>
          <a:bodyPr/>
          <a:lstStyle>
            <a:lvl1pPr>
              <a:defRPr/>
            </a:lvl1pPr>
          </a:lstStyle>
          <a:p>
            <a:endParaRPr lang="zh-CN" altLang="en-US"/>
          </a:p>
        </p:txBody>
      </p:sp>
      <p:sp>
        <p:nvSpPr>
          <p:cNvPr id="7" name="灯片编号占位符 1029"/>
          <p:cNvSpPr>
            <a:spLocks noGrp="1"/>
          </p:cNvSpPr>
          <p:nvPr>
            <p:ph type="sldNum" sz="quarter" idx="12"/>
          </p:nvPr>
        </p:nvSpPr>
        <p:spPr/>
        <p:txBody>
          <a:bodyPr/>
          <a:lstStyle>
            <a:lvl1pPr>
              <a:defRPr/>
            </a:lvl1pPr>
          </a:lstStyle>
          <a:p>
            <a:fld id="{ECEBC9FF-4646-4AC7-8AF9-9AE9BBAD858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7" name="日期占位符 1027"/>
          <p:cNvSpPr>
            <a:spLocks noGrp="1"/>
          </p:cNvSpPr>
          <p:nvPr>
            <p:ph type="dt" sz="half" idx="10"/>
          </p:nvPr>
        </p:nvSpPr>
        <p:spPr/>
        <p:txBody>
          <a:bodyPr/>
          <a:lstStyle>
            <a:lvl1pPr>
              <a:defRPr/>
            </a:lvl1pPr>
          </a:lstStyle>
          <a:p>
            <a:fld id="{6E418A44-8BE7-4787-B1DC-64A477A565B7}" type="datetimeFigureOut">
              <a:rPr lang="zh-CN" altLang="en-US" smtClean="0"/>
              <a:pPr/>
              <a:t>2024/6/27</a:t>
            </a:fld>
            <a:endParaRPr lang="zh-CN" altLang="en-US"/>
          </a:p>
        </p:txBody>
      </p:sp>
      <p:sp>
        <p:nvSpPr>
          <p:cNvPr id="8" name="页脚占位符 1028"/>
          <p:cNvSpPr>
            <a:spLocks noGrp="1"/>
          </p:cNvSpPr>
          <p:nvPr>
            <p:ph type="ftr" sz="quarter" idx="11"/>
          </p:nvPr>
        </p:nvSpPr>
        <p:spPr/>
        <p:txBody>
          <a:bodyPr/>
          <a:lstStyle>
            <a:lvl1pPr>
              <a:defRPr/>
            </a:lvl1pPr>
          </a:lstStyle>
          <a:p>
            <a:endParaRPr lang="zh-CN" altLang="en-US"/>
          </a:p>
        </p:txBody>
      </p:sp>
      <p:sp>
        <p:nvSpPr>
          <p:cNvPr id="9" name="灯片编号占位符 1029"/>
          <p:cNvSpPr>
            <a:spLocks noGrp="1"/>
          </p:cNvSpPr>
          <p:nvPr>
            <p:ph type="sldNum" sz="quarter" idx="12"/>
          </p:nvPr>
        </p:nvSpPr>
        <p:spPr/>
        <p:txBody>
          <a:bodyPr/>
          <a:lstStyle>
            <a:lvl1pPr>
              <a:defRPr/>
            </a:lvl1pPr>
          </a:lstStyle>
          <a:p>
            <a:fld id="{ECEBC9FF-4646-4AC7-8AF9-9AE9BBAD858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1027"/>
          <p:cNvSpPr>
            <a:spLocks noGrp="1"/>
          </p:cNvSpPr>
          <p:nvPr>
            <p:ph type="dt" sz="half" idx="10"/>
          </p:nvPr>
        </p:nvSpPr>
        <p:spPr/>
        <p:txBody>
          <a:bodyPr/>
          <a:lstStyle>
            <a:lvl1pPr>
              <a:defRPr/>
            </a:lvl1pPr>
          </a:lstStyle>
          <a:p>
            <a:fld id="{6E418A44-8BE7-4787-B1DC-64A477A565B7}" type="datetimeFigureOut">
              <a:rPr lang="zh-CN" altLang="en-US" smtClean="0"/>
              <a:pPr/>
              <a:t>2024/6/27</a:t>
            </a:fld>
            <a:endParaRPr lang="zh-CN" altLang="en-US"/>
          </a:p>
        </p:txBody>
      </p:sp>
      <p:sp>
        <p:nvSpPr>
          <p:cNvPr id="4" name="页脚占位符 1028"/>
          <p:cNvSpPr>
            <a:spLocks noGrp="1"/>
          </p:cNvSpPr>
          <p:nvPr>
            <p:ph type="ftr" sz="quarter" idx="11"/>
          </p:nvPr>
        </p:nvSpPr>
        <p:spPr/>
        <p:txBody>
          <a:bodyPr/>
          <a:lstStyle>
            <a:lvl1pPr>
              <a:defRPr/>
            </a:lvl1pPr>
          </a:lstStyle>
          <a:p>
            <a:endParaRPr lang="zh-CN" altLang="en-US"/>
          </a:p>
        </p:txBody>
      </p:sp>
      <p:sp>
        <p:nvSpPr>
          <p:cNvPr id="5" name="灯片编号占位符 1029"/>
          <p:cNvSpPr>
            <a:spLocks noGrp="1"/>
          </p:cNvSpPr>
          <p:nvPr>
            <p:ph type="sldNum" sz="quarter" idx="12"/>
          </p:nvPr>
        </p:nvSpPr>
        <p:spPr/>
        <p:txBody>
          <a:bodyPr/>
          <a:lstStyle>
            <a:lvl1pPr>
              <a:defRPr/>
            </a:lvl1pPr>
          </a:lstStyle>
          <a:p>
            <a:fld id="{ECEBC9FF-4646-4AC7-8AF9-9AE9BBAD858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p:cNvSpPr>
            <a:spLocks noGrp="1"/>
          </p:cNvSpPr>
          <p:nvPr>
            <p:ph type="dt" sz="half" idx="10"/>
          </p:nvPr>
        </p:nvSpPr>
        <p:spPr/>
        <p:txBody>
          <a:bodyPr/>
          <a:lstStyle>
            <a:lvl1pPr>
              <a:defRPr/>
            </a:lvl1pPr>
          </a:lstStyle>
          <a:p>
            <a:fld id="{6E418A44-8BE7-4787-B1DC-64A477A565B7}" type="datetimeFigureOut">
              <a:rPr lang="zh-CN" altLang="en-US" smtClean="0"/>
              <a:pPr/>
              <a:t>2024/6/27</a:t>
            </a:fld>
            <a:endParaRPr lang="zh-CN" altLang="en-US"/>
          </a:p>
        </p:txBody>
      </p:sp>
      <p:sp>
        <p:nvSpPr>
          <p:cNvPr id="3" name="页脚占位符 1028"/>
          <p:cNvSpPr>
            <a:spLocks noGrp="1"/>
          </p:cNvSpPr>
          <p:nvPr>
            <p:ph type="ftr" sz="quarter" idx="11"/>
          </p:nvPr>
        </p:nvSpPr>
        <p:spPr/>
        <p:txBody>
          <a:bodyPr/>
          <a:lstStyle>
            <a:lvl1pPr>
              <a:defRPr/>
            </a:lvl1pPr>
          </a:lstStyle>
          <a:p>
            <a:endParaRPr lang="zh-CN" altLang="en-US"/>
          </a:p>
        </p:txBody>
      </p:sp>
      <p:sp>
        <p:nvSpPr>
          <p:cNvPr id="4" name="灯片编号占位符 1029"/>
          <p:cNvSpPr>
            <a:spLocks noGrp="1"/>
          </p:cNvSpPr>
          <p:nvPr>
            <p:ph type="sldNum" sz="quarter" idx="12"/>
          </p:nvPr>
        </p:nvSpPr>
        <p:spPr/>
        <p:txBody>
          <a:bodyPr/>
          <a:lstStyle>
            <a:lvl1pPr>
              <a:defRPr/>
            </a:lvl1pPr>
          </a:lstStyle>
          <a:p>
            <a:fld id="{ECEBC9FF-4646-4AC7-8AF9-9AE9BBAD858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5183188" y="987426"/>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027"/>
          <p:cNvSpPr>
            <a:spLocks noGrp="1"/>
          </p:cNvSpPr>
          <p:nvPr>
            <p:ph type="dt" sz="half" idx="10"/>
          </p:nvPr>
        </p:nvSpPr>
        <p:spPr/>
        <p:txBody>
          <a:bodyPr/>
          <a:lstStyle>
            <a:lvl1pPr>
              <a:defRPr/>
            </a:lvl1pPr>
          </a:lstStyle>
          <a:p>
            <a:fld id="{6E418A44-8BE7-4787-B1DC-64A477A565B7}" type="datetimeFigureOut">
              <a:rPr lang="zh-CN" altLang="en-US" smtClean="0"/>
              <a:pPr/>
              <a:t>2024/6/27</a:t>
            </a:fld>
            <a:endParaRPr lang="zh-CN" altLang="en-US"/>
          </a:p>
        </p:txBody>
      </p:sp>
      <p:sp>
        <p:nvSpPr>
          <p:cNvPr id="6" name="页脚占位符 1028"/>
          <p:cNvSpPr>
            <a:spLocks noGrp="1"/>
          </p:cNvSpPr>
          <p:nvPr>
            <p:ph type="ftr" sz="quarter" idx="11"/>
          </p:nvPr>
        </p:nvSpPr>
        <p:spPr/>
        <p:txBody>
          <a:bodyPr/>
          <a:lstStyle>
            <a:lvl1pPr>
              <a:defRPr/>
            </a:lvl1pPr>
          </a:lstStyle>
          <a:p>
            <a:endParaRPr lang="zh-CN" altLang="en-US"/>
          </a:p>
        </p:txBody>
      </p:sp>
      <p:sp>
        <p:nvSpPr>
          <p:cNvPr id="7" name="灯片编号占位符 1029"/>
          <p:cNvSpPr>
            <a:spLocks noGrp="1"/>
          </p:cNvSpPr>
          <p:nvPr>
            <p:ph type="sldNum" sz="quarter" idx="12"/>
          </p:nvPr>
        </p:nvSpPr>
        <p:spPr/>
        <p:txBody>
          <a:bodyPr/>
          <a:lstStyle>
            <a:lvl1pPr>
              <a:defRPr/>
            </a:lvl1pPr>
          </a:lstStyle>
          <a:p>
            <a:fld id="{ECEBC9FF-4646-4AC7-8AF9-9AE9BBAD858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5183188" y="987426"/>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1"/>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027"/>
          <p:cNvSpPr>
            <a:spLocks noGrp="1"/>
          </p:cNvSpPr>
          <p:nvPr>
            <p:ph type="dt" sz="half" idx="10"/>
          </p:nvPr>
        </p:nvSpPr>
        <p:spPr/>
        <p:txBody>
          <a:bodyPr/>
          <a:lstStyle>
            <a:lvl1pPr>
              <a:defRPr/>
            </a:lvl1pPr>
          </a:lstStyle>
          <a:p>
            <a:fld id="{6E418A44-8BE7-4787-B1DC-64A477A565B7}" type="datetimeFigureOut">
              <a:rPr lang="zh-CN" altLang="en-US" smtClean="0"/>
              <a:pPr/>
              <a:t>2024/6/27</a:t>
            </a:fld>
            <a:endParaRPr lang="zh-CN" altLang="en-US"/>
          </a:p>
        </p:txBody>
      </p:sp>
      <p:sp>
        <p:nvSpPr>
          <p:cNvPr id="6" name="页脚占位符 1028"/>
          <p:cNvSpPr>
            <a:spLocks noGrp="1"/>
          </p:cNvSpPr>
          <p:nvPr>
            <p:ph type="ftr" sz="quarter" idx="11"/>
          </p:nvPr>
        </p:nvSpPr>
        <p:spPr/>
        <p:txBody>
          <a:bodyPr/>
          <a:lstStyle>
            <a:lvl1pPr>
              <a:defRPr/>
            </a:lvl1pPr>
          </a:lstStyle>
          <a:p>
            <a:endParaRPr lang="zh-CN" altLang="en-US"/>
          </a:p>
        </p:txBody>
      </p:sp>
      <p:sp>
        <p:nvSpPr>
          <p:cNvPr id="7" name="灯片编号占位符 1029"/>
          <p:cNvSpPr>
            <a:spLocks noGrp="1"/>
          </p:cNvSpPr>
          <p:nvPr>
            <p:ph type="sldNum" sz="quarter" idx="12"/>
          </p:nvPr>
        </p:nvSpPr>
        <p:spPr/>
        <p:txBody>
          <a:bodyPr/>
          <a:lstStyle>
            <a:lvl1pPr>
              <a:defRPr/>
            </a:lvl1pPr>
          </a:lstStyle>
          <a:p>
            <a:fld id="{ECEBC9FF-4646-4AC7-8AF9-9AE9BBAD858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1026"/>
          <p:cNvSpPr>
            <a:spLocks noGrp="1" noChangeArrowheads="1"/>
          </p:cNvSpPr>
          <p:nvPr>
            <p:ph type="body" idx="9"/>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p:cNvSpPr>
            <a:spLocks noGrp="1"/>
          </p:cNvSpPr>
          <p:nvPr>
            <p:ph type="dt" sz="half" idx="2"/>
          </p:nvPr>
        </p:nvSpPr>
        <p:spPr>
          <a:xfrm>
            <a:off x="609600" y="6245225"/>
            <a:ext cx="2844800" cy="476250"/>
          </a:xfrm>
          <a:prstGeom prst="rect">
            <a:avLst/>
          </a:prstGeom>
          <a:noFill/>
          <a:ln w="9525">
            <a:noFill/>
            <a:miter/>
          </a:ln>
        </p:spPr>
        <p:txBody>
          <a:bodyPr/>
          <a:lstStyle>
            <a:lvl1pPr eaLnBrk="1" hangingPunct="1">
              <a:buFont typeface="Arial" panose="020B0604020202090204" pitchFamily="34" charset="0"/>
              <a:buNone/>
              <a:defRPr sz="1400" noProof="1"/>
            </a:lvl1pPr>
          </a:lstStyle>
          <a:p>
            <a:fld id="{6E418A44-8BE7-4787-B1DC-64A477A565B7}" type="datetimeFigureOut">
              <a:rPr lang="zh-CN" altLang="en-US" smtClean="0"/>
              <a:pPr/>
              <a:t>2024/6/27</a:t>
            </a:fld>
            <a:endParaRPr lang="zh-CN" altLang="en-US"/>
          </a:p>
        </p:txBody>
      </p:sp>
      <p:sp>
        <p:nvSpPr>
          <p:cNvPr id="1029" name="页脚占位符 1028"/>
          <p:cNvSpPr>
            <a:spLocks noGrp="1"/>
          </p:cNvSpPr>
          <p:nvPr>
            <p:ph type="ftr" sz="quarter" idx="3"/>
          </p:nvPr>
        </p:nvSpPr>
        <p:spPr>
          <a:xfrm>
            <a:off x="4165600" y="6245225"/>
            <a:ext cx="3860800" cy="476250"/>
          </a:xfrm>
          <a:prstGeom prst="rect">
            <a:avLst/>
          </a:prstGeom>
          <a:noFill/>
          <a:ln w="9525">
            <a:noFill/>
            <a:miter/>
          </a:ln>
        </p:spPr>
        <p:txBody>
          <a:bodyPr/>
          <a:lstStyle>
            <a:lvl1pPr algn="ctr" eaLnBrk="1" hangingPunct="1">
              <a:buFont typeface="Arial" panose="020B0604020202090204" pitchFamily="34" charset="0"/>
              <a:buNone/>
              <a:defRPr sz="1400" noProof="1"/>
            </a:lvl1pPr>
          </a:lstStyle>
          <a:p>
            <a:endParaRPr lang="zh-CN" altLang="en-US"/>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miter/>
          </a:ln>
        </p:spPr>
        <p:txBody>
          <a:bodyPr vert="horz" wrap="square" lIns="91440" tIns="45720" rIns="91440" bIns="45720" numCol="1" anchor="t" anchorCtr="0" compatLnSpc="1"/>
          <a:lstStyle>
            <a:lvl1pPr algn="r" eaLnBrk="1" hangingPunct="1">
              <a:buFont typeface="Arial" panose="020B0604020202090204" pitchFamily="34" charset="0"/>
              <a:buNone/>
              <a:defRPr sz="1400" smtClean="0"/>
            </a:lvl1pPr>
          </a:lstStyle>
          <a:p>
            <a:fld id="{ECEBC9FF-4646-4AC7-8AF9-9AE9BBAD858D}" type="slidenum">
              <a:rPr lang="zh-CN" altLang="en-US" smtClean="0"/>
              <a:pPr/>
              <a:t>‹#›</a:t>
            </a:fld>
            <a:endParaRPr lang="zh-CN" altLang="en-US"/>
          </a:p>
        </p:txBody>
      </p:sp>
      <p:pic>
        <p:nvPicPr>
          <p:cNvPr id="1031" name="Picture 4" descr="new channel logo2"/>
          <p:cNvPicPr>
            <a:picLocks noChangeAspect="1" noChangeArrowheads="1"/>
          </p:cNvPicPr>
          <p:nvPr/>
        </p:nvPicPr>
        <p:blipFill>
          <a:blip r:embed="rId15">
            <a:extLst>
              <a:ext uri="{28A0092B-C50C-407E-A947-70E740481C1C}">
                <a14:useLocalDpi xmlns:a14="http://schemas.microsoft.com/office/drawing/2010/main" xmlns="" val="0"/>
              </a:ext>
            </a:extLst>
          </a:blip>
          <a:srcRect/>
          <a:stretch>
            <a:fillRect/>
          </a:stretch>
        </p:blipFill>
        <p:spPr bwMode="auto">
          <a:xfrm>
            <a:off x="27518" y="6245225"/>
            <a:ext cx="1866900" cy="590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p:cNvPicPr>
            <a:picLocks noChangeAspect="1"/>
          </p:cNvPicPr>
          <p:nvPr userDrawn="1"/>
        </p:nvPicPr>
        <p:blipFill>
          <a:blip r:embed="rId16">
            <a:extLst>
              <a:ext uri="{28A0092B-C50C-407E-A947-70E740481C1C}">
                <a14:useLocalDpi xmlns:a14="http://schemas.microsoft.com/office/drawing/2010/main" xmlns="" val="0"/>
              </a:ext>
            </a:extLst>
          </a:blip>
          <a:stretch>
            <a:fillRect/>
          </a:stretch>
        </p:blipFill>
        <p:spPr>
          <a:xfrm>
            <a:off x="7922078" y="0"/>
            <a:ext cx="4161064" cy="88718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2pPr>
      <a:lvl3pPr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3pPr>
      <a:lvl4pPr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4pPr>
      <a:lvl5pPr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lvl="1"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lvl="2"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lvl="3"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lvl="4"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90204" charset="-116"/>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90204" charset="-116"/>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90204" charset="-116"/>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90204" charset="-116"/>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90204" charset="-116"/>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90204" charset="-116"/>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90204" charset="-116"/>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90204" charset="-116"/>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90204" charset="-116"/>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slideLayout" Target="../slideLayouts/slideLayout7.xml"/><Relationship Id="rId5" Type="http://schemas.openxmlformats.org/officeDocument/2006/relationships/tags" Target="../tags/tag21.xml"/><Relationship Id="rId10" Type="http://schemas.openxmlformats.org/officeDocument/2006/relationships/tags" Target="../tags/tag26.xml"/><Relationship Id="rId4" Type="http://schemas.openxmlformats.org/officeDocument/2006/relationships/tags" Target="../tags/tag20.xml"/><Relationship Id="rId9" Type="http://schemas.openxmlformats.org/officeDocument/2006/relationships/tags" Target="../tags/tag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slideLayout" Target="../slideLayouts/slideLayout7.xml"/><Relationship Id="rId5" Type="http://schemas.openxmlformats.org/officeDocument/2006/relationships/tags" Target="../tags/tag31.xml"/><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4.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6.xml"/><Relationship Id="rId1" Type="http://schemas.openxmlformats.org/officeDocument/2006/relationships/tags" Target="../tags/tag4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8.xml"/><Relationship Id="rId1" Type="http://schemas.openxmlformats.org/officeDocument/2006/relationships/tags" Target="../tags/tag4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slideLayout" Target="../slideLayouts/slideLayout7.xml"/><Relationship Id="rId4" Type="http://schemas.openxmlformats.org/officeDocument/2006/relationships/tags" Target="../tags/tag54.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6.xml"/><Relationship Id="rId1" Type="http://schemas.openxmlformats.org/officeDocument/2006/relationships/tags" Target="../tags/tag55.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8.xml"/><Relationship Id="rId1" Type="http://schemas.openxmlformats.org/officeDocument/2006/relationships/tags" Target="../tags/tag5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0.xml"/><Relationship Id="rId1" Type="http://schemas.openxmlformats.org/officeDocument/2006/relationships/tags" Target="../tags/tag59.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4.xml"/><Relationship Id="rId1" Type="http://schemas.openxmlformats.org/officeDocument/2006/relationships/tags" Target="../tags/tag63.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tags" Target="../tags/tag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tags" Target="../tags/tag88.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tags" Target="../tags/tag90.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tags" Target="../tags/tag9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tags" Target="../tags/tag94.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tags" Target="../tags/tag96.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86647" y="1701322"/>
            <a:ext cx="8818706" cy="2306955"/>
          </a:xfrm>
          <a:prstGeom prst="rect">
            <a:avLst/>
          </a:prstGeom>
          <a:noFill/>
        </p:spPr>
        <p:txBody>
          <a:bodyPr wrap="square" rtlCol="0">
            <a:spAutoFit/>
          </a:bodyPr>
          <a:lstStyle/>
          <a:p>
            <a:pPr algn="ctr"/>
            <a:r>
              <a:rPr lang="en-US" sz="9600" b="1" dirty="0">
                <a:latin typeface="Calibri" panose="020F0502020204030204" pitchFamily="34" charset="0"/>
                <a:cs typeface="Calibri" panose="020F0502020204030204" pitchFamily="34" charset="0"/>
              </a:rPr>
              <a:t>IELTS WRITING</a:t>
            </a:r>
          </a:p>
          <a:p>
            <a:pPr algn="ctr"/>
            <a:r>
              <a:rPr lang="en-US" sz="4800" b="1">
                <a:latin typeface="Calibri" panose="020F0502020204030204" pitchFamily="34" charset="0"/>
                <a:cs typeface="Calibri" panose="020F0502020204030204" pitchFamily="34" charset="0"/>
              </a:rPr>
              <a:t>Lesson </a:t>
            </a:r>
            <a:r>
              <a:rPr lang="en-US" sz="4800" b="1" smtClean="0">
                <a:latin typeface="Calibri" panose="020F0502020204030204" pitchFamily="34" charset="0"/>
                <a:cs typeface="Calibri" panose="020F0502020204030204" pitchFamily="34" charset="0"/>
              </a:rPr>
              <a:t>9 </a:t>
            </a:r>
            <a:endParaRPr lang="en-US" sz="4800" b="1"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a:blip r:embed="rId4"/>
          <a:stretch>
            <a:fillRect/>
          </a:stretch>
        </p:blipFill>
        <p:spPr>
          <a:xfrm>
            <a:off x="1619250" y="1389063"/>
            <a:ext cx="8397875" cy="3311525"/>
          </a:xfrm>
          <a:prstGeom prst="rect">
            <a:avLst/>
          </a:prstGeom>
          <a:noFill/>
          <a:ln w="9525">
            <a:noFill/>
          </a:ln>
        </p:spPr>
      </p:pic>
      <p:sp>
        <p:nvSpPr>
          <p:cNvPr id="10242" name="标题 1"/>
          <p:cNvSpPr>
            <a:spLocks noGrp="1"/>
          </p:cNvSpPr>
          <p:nvPr>
            <p:ph type="title"/>
          </p:nvPr>
        </p:nvSpPr>
        <p:spPr>
          <a:xfrm>
            <a:off x="2044700" y="2392680"/>
            <a:ext cx="7568565" cy="1143000"/>
          </a:xfrm>
        </p:spPr>
        <p:txBody>
          <a:bodyPr vert="horz" wrap="square" lIns="91440" tIns="45720" rIns="91440" bIns="45720" anchor="ctr" anchorCtr="0"/>
          <a:lstStyle/>
          <a:p>
            <a:pPr algn="ctr" eaLnBrk="1" hangingPunct="1">
              <a:lnSpc>
                <a:spcPct val="150000"/>
              </a:lnSpc>
            </a:pPr>
            <a:r>
              <a:rPr lang="en-US" altLang="zh-CN" sz="3200" b="1" dirty="0">
                <a:sym typeface="+mn-ea"/>
              </a:rPr>
              <a:t>2. </a:t>
            </a:r>
            <a:r>
              <a:rPr lang="zh-CN" altLang="en-US" sz="3200" b="1" dirty="0">
                <a:sym typeface="+mn-ea"/>
              </a:rPr>
              <a:t>犯罪类话题范文分析</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0" y="0"/>
            <a:ext cx="3110230"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犯罪类话题</a:t>
            </a:r>
          </a:p>
        </p:txBody>
      </p:sp>
      <p:sp>
        <p:nvSpPr>
          <p:cNvPr id="9" name="文本框 8"/>
          <p:cNvSpPr txBox="1"/>
          <p:nvPr/>
        </p:nvSpPr>
        <p:spPr>
          <a:xfrm>
            <a:off x="451485" y="758825"/>
            <a:ext cx="11255375" cy="1383665"/>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lstStyle/>
          <a:p>
            <a:pPr algn="just">
              <a:lnSpc>
                <a:spcPct val="100000"/>
              </a:lnSpc>
            </a:pPr>
            <a:r>
              <a:rPr sz="2800" b="1">
                <a:latin typeface="Times New Roman" panose="02020503050405090304" pitchFamily="18" charset="0"/>
                <a:cs typeface="Times New Roman" panose="02020503050405090304" pitchFamily="18" charset="0"/>
              </a:rPr>
              <a:t>The only way to solve the increasing </a:t>
            </a:r>
            <a:r>
              <a:rPr sz="2800" b="1">
                <a:solidFill>
                  <a:srgbClr val="FF0000"/>
                </a:solidFill>
                <a:latin typeface="Times New Roman" panose="02020503050405090304" pitchFamily="18" charset="0"/>
                <a:cs typeface="Times New Roman" panose="02020503050405090304" pitchFamily="18" charset="0"/>
              </a:rPr>
              <a:t>crime rate</a:t>
            </a:r>
            <a:r>
              <a:rPr sz="2800" b="1">
                <a:latin typeface="Times New Roman" panose="02020503050405090304" pitchFamily="18" charset="0"/>
                <a:cs typeface="Times New Roman" panose="02020503050405090304" pitchFamily="18" charset="0"/>
              </a:rPr>
              <a:t> of young offenders is to teach parents</a:t>
            </a:r>
            <a:r>
              <a:rPr lang="en-US" sz="2800" b="1">
                <a:latin typeface="Times New Roman" panose="02020503050405090304" pitchFamily="18" charset="0"/>
                <a:cs typeface="Times New Roman" panose="02020503050405090304" pitchFamily="18" charset="0"/>
              </a:rPr>
              <a:t> </a:t>
            </a:r>
            <a:r>
              <a:rPr sz="2800" b="1">
                <a:latin typeface="Times New Roman" panose="02020503050405090304" pitchFamily="18" charset="0"/>
                <a:cs typeface="Times New Roman" panose="02020503050405090304" pitchFamily="18" charset="0"/>
              </a:rPr>
              <a:t>better parenting skills. Do you agree or disagree?</a:t>
            </a:r>
            <a:r>
              <a:rPr lang="en-US" sz="2800" b="1">
                <a:latin typeface="Times New Roman" panose="02020503050405090304" pitchFamily="18" charset="0"/>
                <a:cs typeface="Times New Roman" panose="02020503050405090304" pitchFamily="18" charset="0"/>
              </a:rPr>
              <a:t> (20191010)</a:t>
            </a:r>
            <a:endParaRPr lang="zh-CN" altLang="en-US" sz="2800" b="1">
              <a:latin typeface="Times New Roman" panose="02020503050405090304" pitchFamily="18" charset="0"/>
              <a:cs typeface="Times New Roman" panose="02020503050405090304" pitchFamily="18" charset="0"/>
            </a:endParaRPr>
          </a:p>
        </p:txBody>
      </p:sp>
      <p:sp>
        <p:nvSpPr>
          <p:cNvPr id="6" name="文本框 5"/>
          <p:cNvSpPr txBox="1"/>
          <p:nvPr/>
        </p:nvSpPr>
        <p:spPr>
          <a:xfrm>
            <a:off x="893445" y="3855085"/>
            <a:ext cx="1609090" cy="583565"/>
          </a:xfrm>
          <a:prstGeom prst="rect">
            <a:avLst/>
          </a:prstGeom>
          <a:solidFill>
            <a:srgbClr val="FFC000"/>
          </a:solidFill>
        </p:spPr>
        <p:txBody>
          <a:bodyPr wrap="square">
            <a:spAutoFit/>
            <a:extLst>
              <a:ext uri="{4A0BC546-FE56-4ADE-93B0-CB8AF2F6F144}">
                <wpsdc:textFrameExt xmlns:wpsdc="http://www.wps.cn/officeDocument/2022/drawingmlCustomData" xmlns="" type="text"/>
              </a:ext>
            </a:extLst>
          </a:bodyPr>
          <a:lstStyle/>
          <a:p>
            <a:pPr algn="ctr"/>
            <a:r>
              <a:rPr lang="zh-CN" altLang="en-US" sz="3200">
                <a:latin typeface="Arial" panose="020B0604020202090204" pitchFamily="34" charset="0"/>
                <a:ea typeface="微软雅黑" panose="020B0503020204020204" pitchFamily="34" charset="-122"/>
              </a:rPr>
              <a:t>列提纲</a:t>
            </a:r>
          </a:p>
        </p:txBody>
      </p:sp>
      <p:sp>
        <p:nvSpPr>
          <p:cNvPr id="13" name="文本框 12"/>
          <p:cNvSpPr txBox="1"/>
          <p:nvPr/>
        </p:nvSpPr>
        <p:spPr>
          <a:xfrm>
            <a:off x="2664460" y="2267585"/>
            <a:ext cx="8811895" cy="3907790"/>
          </a:xfrm>
          <a:prstGeom prst="rect">
            <a:avLst/>
          </a:prstGeom>
          <a:ln w="19050">
            <a:solidFill>
              <a:schemeClr val="accent2"/>
            </a:solidFill>
          </a:ln>
        </p:spPr>
        <p:txBody>
          <a:bodyPr wrap="square">
            <a:spAutoFit/>
            <a:extLst>
              <a:ext uri="{4A0BC546-FE56-4ADE-93B0-CB8AF2F6F144}">
                <wpsdc:textFrameExt xmlns:wpsdc="http://www.wps.cn/officeDocument/2022/drawingmlCustomData" xmlns="" type="text"/>
              </a:ext>
            </a:extLst>
          </a:bodyPr>
          <a:lstStyle/>
          <a:p>
            <a:pPr algn="l">
              <a:lnSpc>
                <a:spcPct val="100000"/>
              </a:lnSpc>
            </a:pPr>
            <a:r>
              <a:rPr lang="en-US" altLang="zh-CN" sz="2800" b="1">
                <a:latin typeface="Arial" panose="020B0604020202090204" pitchFamily="34" charset="0"/>
                <a:ea typeface="微软雅黑" panose="020B0503020204020204" pitchFamily="34" charset="-122"/>
              </a:rPr>
              <a:t>Disagree</a:t>
            </a:r>
          </a:p>
          <a:p>
            <a:pPr algn="l">
              <a:lnSpc>
                <a:spcPct val="100000"/>
              </a:lnSpc>
            </a:pPr>
            <a:endParaRPr lang="zh-CN" altLang="en-US" sz="2800" b="1">
              <a:latin typeface="Arial" panose="020B0604020202090204" pitchFamily="34" charset="0"/>
              <a:ea typeface="微软雅黑" panose="020B0503020204020204" pitchFamily="34" charset="-122"/>
            </a:endParaRPr>
          </a:p>
          <a:p>
            <a:pPr algn="l">
              <a:lnSpc>
                <a:spcPct val="100000"/>
              </a:lnSpc>
            </a:pPr>
            <a:r>
              <a:rPr lang="zh-CN" altLang="en-US" sz="2800" b="1">
                <a:latin typeface="Arial" panose="020B0604020202090204" pitchFamily="34" charset="0"/>
                <a:ea typeface="微软雅黑" panose="020B0503020204020204" pitchFamily="34" charset="-122"/>
              </a:rPr>
              <a:t>主体段</a:t>
            </a:r>
            <a:r>
              <a:rPr lang="en-US" altLang="zh-CN" sz="2800" b="1">
                <a:latin typeface="Arial" panose="020B0604020202090204" pitchFamily="34" charset="0"/>
                <a:ea typeface="微软雅黑" panose="020B0503020204020204" pitchFamily="34" charset="-122"/>
              </a:rPr>
              <a:t>1</a:t>
            </a:r>
            <a:r>
              <a:rPr lang="zh-CN" altLang="en-US" sz="2800" b="1">
                <a:latin typeface="Arial" panose="020B0604020202090204" pitchFamily="34" charset="0"/>
                <a:ea typeface="微软雅黑" panose="020B0503020204020204" pitchFamily="34" charset="-122"/>
              </a:rPr>
              <a:t>：</a:t>
            </a:r>
          </a:p>
          <a:p>
            <a:pPr algn="l">
              <a:lnSpc>
                <a:spcPct val="150000"/>
              </a:lnSpc>
            </a:pPr>
            <a:r>
              <a:rPr lang="zh-CN" altLang="en-US" sz="2400">
                <a:latin typeface="Arial" panose="020B0604020202090204" pitchFamily="34" charset="0"/>
                <a:ea typeface="微软雅黑" panose="020B0503020204020204" pitchFamily="34" charset="-122"/>
              </a:rPr>
              <a:t>同意教父母</a:t>
            </a:r>
            <a:r>
              <a:rPr lang="en-US" altLang="zh-CN" sz="2400">
                <a:latin typeface="Arial" panose="020B0604020202090204" pitchFamily="34" charset="0"/>
                <a:ea typeface="微软雅黑" panose="020B0503020204020204" pitchFamily="34" charset="-122"/>
              </a:rPr>
              <a:t>parenting skills</a:t>
            </a:r>
            <a:r>
              <a:rPr lang="zh-CN" altLang="en-US" sz="2400">
                <a:latin typeface="Arial" panose="020B0604020202090204" pitchFamily="34" charset="0"/>
                <a:ea typeface="微软雅黑" panose="020B0503020204020204" pitchFamily="34" charset="-122"/>
              </a:rPr>
              <a:t>可以减少青少年犯罪</a:t>
            </a:r>
          </a:p>
          <a:p>
            <a:pPr algn="l">
              <a:lnSpc>
                <a:spcPct val="100000"/>
              </a:lnSpc>
            </a:pPr>
            <a:endParaRPr lang="zh-CN" altLang="en-US" sz="2800">
              <a:latin typeface="Arial" panose="020B0604020202090204" pitchFamily="34" charset="0"/>
              <a:ea typeface="微软雅黑" panose="020B0503020204020204" pitchFamily="34" charset="-122"/>
            </a:endParaRPr>
          </a:p>
          <a:p>
            <a:pPr algn="l">
              <a:lnSpc>
                <a:spcPct val="100000"/>
              </a:lnSpc>
            </a:pPr>
            <a:r>
              <a:rPr lang="zh-CN" altLang="en-US" sz="2800" b="1">
                <a:latin typeface="Arial" panose="020B0604020202090204" pitchFamily="34" charset="0"/>
                <a:ea typeface="微软雅黑" panose="020B0503020204020204" pitchFamily="34" charset="-122"/>
              </a:rPr>
              <a:t>主体段</a:t>
            </a:r>
            <a:r>
              <a:rPr lang="en-US" altLang="zh-CN" sz="2800" b="1">
                <a:latin typeface="Arial" panose="020B0604020202090204" pitchFamily="34" charset="0"/>
                <a:ea typeface="微软雅黑" panose="020B0503020204020204" pitchFamily="34" charset="-122"/>
              </a:rPr>
              <a:t>2</a:t>
            </a:r>
            <a:r>
              <a:rPr lang="zh-CN" altLang="en-US" sz="2800" b="1">
                <a:latin typeface="Arial" panose="020B0604020202090204" pitchFamily="34" charset="0"/>
                <a:ea typeface="微软雅黑" panose="020B0503020204020204" pitchFamily="34" charset="-122"/>
              </a:rPr>
              <a:t>：</a:t>
            </a:r>
          </a:p>
          <a:p>
            <a:pPr algn="l">
              <a:lnSpc>
                <a:spcPct val="150000"/>
              </a:lnSpc>
            </a:pPr>
            <a:r>
              <a:rPr lang="zh-CN" altLang="en-US" sz="2400">
                <a:latin typeface="Arial" panose="020B0604020202090204" pitchFamily="34" charset="0"/>
                <a:ea typeface="微软雅黑" panose="020B0503020204020204" pitchFamily="34" charset="-122"/>
              </a:rPr>
              <a:t>学校也要给学生普及法律教育</a:t>
            </a:r>
          </a:p>
          <a:p>
            <a:pPr algn="l">
              <a:lnSpc>
                <a:spcPct val="150000"/>
              </a:lnSpc>
            </a:pPr>
            <a:r>
              <a:rPr lang="zh-CN" altLang="en-US" sz="2400">
                <a:latin typeface="Arial" panose="020B0604020202090204" pitchFamily="34" charset="0"/>
                <a:ea typeface="微软雅黑" panose="020B0503020204020204" pitchFamily="34" charset="-122"/>
              </a:rPr>
              <a:t>政府应该严格限制媒体上犯罪情节的报道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0" y="0"/>
            <a:ext cx="619315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犯罪类话题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新航道范文合集</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 name="文本框 8"/>
          <p:cNvSpPr txBox="1"/>
          <p:nvPr/>
        </p:nvSpPr>
        <p:spPr>
          <a:xfrm>
            <a:off x="451485" y="758825"/>
            <a:ext cx="11256645" cy="1383665"/>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lstStyle/>
          <a:p>
            <a:pPr algn="just">
              <a:lnSpc>
                <a:spcPct val="100000"/>
              </a:lnSpc>
            </a:pPr>
            <a:r>
              <a:rPr sz="2800" b="1">
                <a:latin typeface="Times New Roman" panose="02020503050405090304" pitchFamily="18" charset="0"/>
                <a:cs typeface="Times New Roman" panose="02020503050405090304" pitchFamily="18" charset="0"/>
              </a:rPr>
              <a:t>The only way to solve the increasing </a:t>
            </a:r>
            <a:r>
              <a:rPr sz="2800" b="1">
                <a:solidFill>
                  <a:srgbClr val="FF0000"/>
                </a:solidFill>
                <a:latin typeface="Times New Roman" panose="02020503050405090304" pitchFamily="18" charset="0"/>
                <a:cs typeface="Times New Roman" panose="02020503050405090304" pitchFamily="18" charset="0"/>
              </a:rPr>
              <a:t>crime rate</a:t>
            </a:r>
            <a:r>
              <a:rPr sz="2800" b="1">
                <a:latin typeface="Times New Roman" panose="02020503050405090304" pitchFamily="18" charset="0"/>
                <a:cs typeface="Times New Roman" panose="02020503050405090304" pitchFamily="18" charset="0"/>
              </a:rPr>
              <a:t> of young offenders is to teach parents</a:t>
            </a:r>
            <a:r>
              <a:rPr lang="en-US" sz="2800" b="1">
                <a:latin typeface="Times New Roman" panose="02020503050405090304" pitchFamily="18" charset="0"/>
                <a:cs typeface="Times New Roman" panose="02020503050405090304" pitchFamily="18" charset="0"/>
              </a:rPr>
              <a:t> </a:t>
            </a:r>
            <a:r>
              <a:rPr sz="2800" b="1">
                <a:latin typeface="Times New Roman" panose="02020503050405090304" pitchFamily="18" charset="0"/>
                <a:cs typeface="Times New Roman" panose="02020503050405090304" pitchFamily="18" charset="0"/>
              </a:rPr>
              <a:t>better parenting skills. Do you agree or disagree?</a:t>
            </a:r>
            <a:r>
              <a:rPr lang="en-US" sz="2800" b="1">
                <a:latin typeface="Times New Roman" panose="02020503050405090304" pitchFamily="18" charset="0"/>
                <a:cs typeface="Times New Roman" panose="02020503050405090304" pitchFamily="18" charset="0"/>
              </a:rPr>
              <a:t> (20191010)</a:t>
            </a:r>
            <a:endParaRPr lang="zh-CN" altLang="en-US" sz="2800" b="1">
              <a:latin typeface="Times New Roman" panose="02020503050405090304" pitchFamily="18" charset="0"/>
              <a:cs typeface="Times New Roman" panose="02020503050405090304" pitchFamily="18" charset="0"/>
            </a:endParaRPr>
          </a:p>
        </p:txBody>
      </p:sp>
      <p:sp>
        <p:nvSpPr>
          <p:cNvPr id="100" name="文本框 99"/>
          <p:cNvSpPr txBox="1"/>
          <p:nvPr/>
        </p:nvSpPr>
        <p:spPr>
          <a:xfrm>
            <a:off x="450850" y="2713355"/>
            <a:ext cx="11466830" cy="2861310"/>
          </a:xfrm>
          <a:prstGeom prst="rect">
            <a:avLst/>
          </a:prstGeom>
          <a:noFill/>
          <a:ln w="9525">
            <a:noFill/>
          </a:ln>
        </p:spPr>
        <p:txBody>
          <a:bodyPr wrap="square">
            <a:spAutoFit/>
          </a:bodyPr>
          <a:lstStyle/>
          <a:p>
            <a:pPr marL="0" indent="0" algn="just">
              <a:lnSpc>
                <a:spcPct val="150000"/>
              </a:lnSpc>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503050405090304" pitchFamily="18" charset="0"/>
              </a:rPr>
              <a:t>首段：</a:t>
            </a:r>
          </a:p>
          <a:p>
            <a:pPr marL="0" indent="0" algn="just">
              <a:lnSpc>
                <a:spcPct val="150000"/>
              </a:lnSpc>
            </a:pPr>
            <a:r>
              <a:rPr lang="en-US" sz="2400" b="0">
                <a:solidFill>
                  <a:srgbClr val="000000"/>
                </a:solidFill>
                <a:latin typeface="Times New Roman" panose="02020503050405090304" pitchFamily="18" charset="0"/>
                <a:ea typeface="宋体" pitchFamily="2" charset="-122"/>
                <a:cs typeface="Times New Roman" panose="02020503050405090304" pitchFamily="18" charset="0"/>
              </a:rPr>
              <a:t>The ever-increasing rate of </a:t>
            </a:r>
            <a:r>
              <a:rPr lang="en-US" sz="2400" b="1">
                <a:solidFill>
                  <a:srgbClr val="000000"/>
                </a:solidFill>
                <a:latin typeface="Times New Roman" panose="02020503050405090304" pitchFamily="18" charset="0"/>
                <a:ea typeface="宋体" pitchFamily="2" charset="-122"/>
                <a:cs typeface="Times New Roman" panose="02020503050405090304" pitchFamily="18" charset="0"/>
              </a:rPr>
              <a:t>juvenile delinquency</a:t>
            </a:r>
            <a:r>
              <a:rPr lang="en-US" sz="2400" b="0">
                <a:solidFill>
                  <a:srgbClr val="000000"/>
                </a:solidFill>
                <a:latin typeface="Times New Roman" panose="02020503050405090304" pitchFamily="18" charset="0"/>
                <a:ea typeface="宋体" pitchFamily="2" charset="-122"/>
                <a:cs typeface="Times New Roman" panose="02020503050405090304" pitchFamily="18" charset="0"/>
              </a:rPr>
              <a:t> is a worrying trend in many places of the world and teaching parents better parenting skills is suggested as the only way to approach this issue. (</a:t>
            </a:r>
            <a:r>
              <a:rPr lang="zh-CN" altLang="en-US" sz="2400" b="0">
                <a:solidFill>
                  <a:srgbClr val="000000"/>
                </a:solidFill>
                <a:latin typeface="Times New Roman" panose="02020503050405090304" pitchFamily="18" charset="0"/>
                <a:ea typeface="宋体" pitchFamily="2" charset="-122"/>
                <a:cs typeface="Times New Roman" panose="02020503050405090304" pitchFamily="18" charset="0"/>
              </a:rPr>
              <a:t>改写题目</a:t>
            </a:r>
            <a:r>
              <a:rPr lang="en-US" sz="2400" b="0">
                <a:solidFill>
                  <a:srgbClr val="000000"/>
                </a:solidFill>
                <a:latin typeface="Times New Roman" panose="02020503050405090304" pitchFamily="18" charset="0"/>
                <a:ea typeface="宋体" pitchFamily="2" charset="-122"/>
                <a:cs typeface="Times New Roman" panose="02020503050405090304" pitchFamily="18" charset="0"/>
              </a:rPr>
              <a:t>) While professionally trained parents will help reduce crime rate of juvenile criminals, </a:t>
            </a:r>
            <a:r>
              <a:rPr lang="en-US" sz="2400" b="1">
                <a:solidFill>
                  <a:srgbClr val="000000"/>
                </a:solidFill>
                <a:latin typeface="Times New Roman" panose="02020503050405090304" pitchFamily="18" charset="0"/>
                <a:ea typeface="宋体" pitchFamily="2" charset="-122"/>
                <a:cs typeface="Times New Roman" panose="02020503050405090304" pitchFamily="18" charset="0"/>
              </a:rPr>
              <a:t>it is not the only way to solve this problem.</a:t>
            </a:r>
            <a:r>
              <a:rPr lang="en-US" sz="2400" b="0">
                <a:solidFill>
                  <a:srgbClr val="000000"/>
                </a:solidFill>
                <a:latin typeface="Times New Roman" panose="02020503050405090304" pitchFamily="18" charset="0"/>
                <a:ea typeface="宋体" pitchFamily="2" charset="-122"/>
                <a:cs typeface="Times New Roman" panose="02020503050405090304" pitchFamily="18" charset="0"/>
              </a:rPr>
              <a:t> (</a:t>
            </a:r>
            <a:r>
              <a:rPr lang="zh-CN" altLang="en-US" sz="2400" b="0">
                <a:solidFill>
                  <a:srgbClr val="000000"/>
                </a:solidFill>
                <a:latin typeface="Times New Roman" panose="02020503050405090304" pitchFamily="18" charset="0"/>
                <a:ea typeface="宋体" pitchFamily="2" charset="-122"/>
                <a:cs typeface="Times New Roman" panose="02020503050405090304" pitchFamily="18" charset="0"/>
              </a:rPr>
              <a:t>个人观点</a:t>
            </a:r>
            <a:r>
              <a:rPr lang="en-US" sz="2400" b="0">
                <a:solidFill>
                  <a:srgbClr val="000000"/>
                </a:solidFill>
                <a:latin typeface="Times New Roman" panose="02020503050405090304" pitchFamily="18" charset="0"/>
                <a:ea typeface="宋体" pitchFamily="2" charset="-122"/>
                <a:cs typeface="Times New Roman" panose="02020503050405090304" pitchFamily="18" charset="0"/>
              </a:rPr>
              <a:t>)</a:t>
            </a:r>
            <a:endParaRPr lang="zh-CN" altLang="en-US" sz="2400" b="0">
              <a:solidFill>
                <a:srgbClr val="000000"/>
              </a:solidFill>
              <a:latin typeface="Times New Roman" panose="02020503050405090304" pitchFamily="18" charset="0"/>
              <a:ea typeface="宋体" pitchFamily="2" charset="-122"/>
              <a:cs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0" y="0"/>
            <a:ext cx="3110230"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犯罪类话题</a:t>
            </a:r>
          </a:p>
        </p:txBody>
      </p:sp>
      <p:sp>
        <p:nvSpPr>
          <p:cNvPr id="9" name="文本框 8"/>
          <p:cNvSpPr txBox="1"/>
          <p:nvPr/>
        </p:nvSpPr>
        <p:spPr>
          <a:xfrm>
            <a:off x="451485" y="758825"/>
            <a:ext cx="11256645" cy="1383665"/>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lstStyle/>
          <a:p>
            <a:pPr algn="just">
              <a:lnSpc>
                <a:spcPct val="100000"/>
              </a:lnSpc>
            </a:pPr>
            <a:r>
              <a:rPr sz="2800" b="1">
                <a:latin typeface="Times New Roman" panose="02020503050405090304" pitchFamily="18" charset="0"/>
                <a:cs typeface="Times New Roman" panose="02020503050405090304" pitchFamily="18" charset="0"/>
              </a:rPr>
              <a:t>The only way to solve the increasing </a:t>
            </a:r>
            <a:r>
              <a:rPr sz="2800" b="1">
                <a:solidFill>
                  <a:srgbClr val="FF0000"/>
                </a:solidFill>
                <a:latin typeface="Times New Roman" panose="02020503050405090304" pitchFamily="18" charset="0"/>
                <a:cs typeface="Times New Roman" panose="02020503050405090304" pitchFamily="18" charset="0"/>
              </a:rPr>
              <a:t>crime rate</a:t>
            </a:r>
            <a:r>
              <a:rPr sz="2800" b="1">
                <a:latin typeface="Times New Roman" panose="02020503050405090304" pitchFamily="18" charset="0"/>
                <a:cs typeface="Times New Roman" panose="02020503050405090304" pitchFamily="18" charset="0"/>
              </a:rPr>
              <a:t> of young offenders is to teach parents</a:t>
            </a:r>
            <a:r>
              <a:rPr lang="en-US" sz="2800" b="1">
                <a:latin typeface="Times New Roman" panose="02020503050405090304" pitchFamily="18" charset="0"/>
                <a:cs typeface="Times New Roman" panose="02020503050405090304" pitchFamily="18" charset="0"/>
              </a:rPr>
              <a:t> </a:t>
            </a:r>
            <a:r>
              <a:rPr sz="2800" b="1">
                <a:latin typeface="Times New Roman" panose="02020503050405090304" pitchFamily="18" charset="0"/>
                <a:cs typeface="Times New Roman" panose="02020503050405090304" pitchFamily="18" charset="0"/>
              </a:rPr>
              <a:t>better parenting skills. Do you agree or disagree?</a:t>
            </a:r>
            <a:r>
              <a:rPr lang="en-US" sz="2800" b="1">
                <a:latin typeface="Times New Roman" panose="02020503050405090304" pitchFamily="18" charset="0"/>
                <a:cs typeface="Times New Roman" panose="02020503050405090304" pitchFamily="18" charset="0"/>
              </a:rPr>
              <a:t> (20191010)</a:t>
            </a:r>
            <a:endParaRPr lang="zh-CN" altLang="en-US" sz="2800" b="1">
              <a:latin typeface="Times New Roman" panose="02020503050405090304" pitchFamily="18" charset="0"/>
              <a:cs typeface="Times New Roman" panose="02020503050405090304" pitchFamily="18" charset="0"/>
            </a:endParaRPr>
          </a:p>
        </p:txBody>
      </p:sp>
      <p:sp>
        <p:nvSpPr>
          <p:cNvPr id="13" name="文本框 12"/>
          <p:cNvSpPr txBox="1"/>
          <p:nvPr>
            <p:custDataLst>
              <p:tags r:id="rId2"/>
            </p:custDataLst>
          </p:nvPr>
        </p:nvSpPr>
        <p:spPr>
          <a:xfrm>
            <a:off x="452120" y="2240280"/>
            <a:ext cx="11162030" cy="1291590"/>
          </a:xfrm>
          <a:prstGeom prst="rect">
            <a:avLst/>
          </a:prstGeom>
          <a:solidFill>
            <a:srgbClr val="FFC000"/>
          </a:solidFill>
        </p:spPr>
        <p:txBody>
          <a:bodyPr wrap="square">
            <a:spAutoFit/>
            <a:extLst>
              <a:ext uri="{4A0BC546-FE56-4ADE-93B0-CB8AF2F6F144}">
                <wpsdc:textFrameExt xmlns:wpsdc="http://www.wps.cn/officeDocument/2022/drawingmlCustomData" xmlns="" type="text"/>
              </a:ext>
            </a:extLst>
          </a:bodyPr>
          <a:lstStyle/>
          <a:p>
            <a:pPr algn="ctr">
              <a:lnSpc>
                <a:spcPct val="150000"/>
              </a:lnSpc>
            </a:pPr>
            <a:r>
              <a:rPr lang="zh-CN" altLang="en-US" sz="2800" b="1">
                <a:latin typeface="Arial" panose="020B0604020202090204" pitchFamily="34" charset="0"/>
                <a:ea typeface="微软雅黑" panose="020B0503020204020204" pitchFamily="34" charset="-122"/>
              </a:rPr>
              <a:t>主体段</a:t>
            </a:r>
            <a:r>
              <a:rPr lang="en-US" altLang="zh-CN" sz="2800" b="1">
                <a:latin typeface="Arial" panose="020B0604020202090204" pitchFamily="34" charset="0"/>
                <a:ea typeface="微软雅黑" panose="020B0503020204020204" pitchFamily="34" charset="-122"/>
              </a:rPr>
              <a:t>1</a:t>
            </a:r>
            <a:r>
              <a:rPr lang="zh-CN" altLang="en-US" sz="2800" b="1">
                <a:latin typeface="Arial" panose="020B0604020202090204" pitchFamily="34" charset="0"/>
                <a:ea typeface="微软雅黑" panose="020B0503020204020204" pitchFamily="34" charset="-122"/>
              </a:rPr>
              <a:t>：</a:t>
            </a:r>
          </a:p>
          <a:p>
            <a:pPr algn="ctr">
              <a:lnSpc>
                <a:spcPct val="150000"/>
              </a:lnSpc>
            </a:pPr>
            <a:r>
              <a:rPr lang="zh-CN" altLang="en-US" sz="2400">
                <a:latin typeface="Arial" panose="020B0604020202090204" pitchFamily="34" charset="0"/>
                <a:ea typeface="微软雅黑" panose="020B0503020204020204" pitchFamily="34" charset="-122"/>
              </a:rPr>
              <a:t>同意教父母</a:t>
            </a:r>
            <a:r>
              <a:rPr lang="en-US" altLang="zh-CN" sz="2400">
                <a:latin typeface="Arial" panose="020B0604020202090204" pitchFamily="34" charset="0"/>
                <a:ea typeface="微软雅黑" panose="020B0503020204020204" pitchFamily="34" charset="-122"/>
              </a:rPr>
              <a:t>parenting skills</a:t>
            </a:r>
            <a:r>
              <a:rPr lang="zh-CN" altLang="en-US" sz="2400">
                <a:latin typeface="Arial" panose="020B0604020202090204" pitchFamily="34" charset="0"/>
                <a:ea typeface="微软雅黑" panose="020B0503020204020204" pitchFamily="34" charset="-122"/>
              </a:rPr>
              <a:t>可以减少青少年犯罪</a:t>
            </a:r>
          </a:p>
        </p:txBody>
      </p:sp>
      <p:sp>
        <p:nvSpPr>
          <p:cNvPr id="22" name="椭圆 21"/>
          <p:cNvSpPr/>
          <p:nvPr>
            <p:custDataLst>
              <p:tags r:id="rId3"/>
            </p:custDataLst>
          </p:nvPr>
        </p:nvSpPr>
        <p:spPr>
          <a:xfrm>
            <a:off x="5086350" y="4007485"/>
            <a:ext cx="1242695" cy="572770"/>
          </a:xfrm>
          <a:prstGeom prst="ellipse">
            <a:avLst/>
          </a:prstGeom>
          <a:solidFill>
            <a:srgbClr val="C5E0B4">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a:solidFill>
                  <a:srgbClr val="C00000"/>
                </a:solidFill>
                <a:latin typeface="微软雅黑" panose="020B0503020204020204" pitchFamily="34" charset="-122"/>
                <a:ea typeface="微软雅黑" panose="020B0503020204020204" pitchFamily="34" charset="-122"/>
              </a:rPr>
              <a:t>论点</a:t>
            </a:r>
          </a:p>
        </p:txBody>
      </p:sp>
      <p:sp>
        <p:nvSpPr>
          <p:cNvPr id="23" name="椭圆 22"/>
          <p:cNvSpPr/>
          <p:nvPr>
            <p:custDataLst>
              <p:tags r:id="rId4"/>
            </p:custDataLst>
          </p:nvPr>
        </p:nvSpPr>
        <p:spPr>
          <a:xfrm>
            <a:off x="1591945" y="4007485"/>
            <a:ext cx="1242695" cy="572770"/>
          </a:xfrm>
          <a:prstGeom prst="ellipse">
            <a:avLst/>
          </a:prstGeom>
          <a:solidFill>
            <a:srgbClr val="B4C7E7">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a:solidFill>
                  <a:srgbClr val="C00000"/>
                </a:solidFill>
                <a:latin typeface="微软雅黑" panose="020B0503020204020204" pitchFamily="34" charset="-122"/>
                <a:ea typeface="微软雅黑" panose="020B0503020204020204" pitchFamily="34" charset="-122"/>
              </a:rPr>
              <a:t>因</a:t>
            </a:r>
          </a:p>
        </p:txBody>
      </p:sp>
      <p:sp>
        <p:nvSpPr>
          <p:cNvPr id="24" name="椭圆 23"/>
          <p:cNvSpPr/>
          <p:nvPr>
            <p:custDataLst>
              <p:tags r:id="rId5"/>
            </p:custDataLst>
          </p:nvPr>
        </p:nvSpPr>
        <p:spPr>
          <a:xfrm>
            <a:off x="8738235" y="4007485"/>
            <a:ext cx="1242695" cy="572770"/>
          </a:xfrm>
          <a:prstGeom prst="ellipse">
            <a:avLst/>
          </a:prstGeom>
          <a:solidFill>
            <a:srgbClr val="D3BAEE">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a:solidFill>
                  <a:srgbClr val="C00000"/>
                </a:solidFill>
                <a:latin typeface="微软雅黑" panose="020B0503020204020204" pitchFamily="34" charset="-122"/>
                <a:ea typeface="微软雅黑" panose="020B0503020204020204" pitchFamily="34" charset="-122"/>
              </a:rPr>
              <a:t>果</a:t>
            </a:r>
          </a:p>
        </p:txBody>
      </p:sp>
      <p:cxnSp>
        <p:nvCxnSpPr>
          <p:cNvPr id="25" name="直接箭头连接符 24"/>
          <p:cNvCxnSpPr/>
          <p:nvPr>
            <p:custDataLst>
              <p:tags r:id="rId6"/>
            </p:custDataLst>
          </p:nvPr>
        </p:nvCxnSpPr>
        <p:spPr>
          <a:xfrm>
            <a:off x="6663690" y="4283710"/>
            <a:ext cx="1800000"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custDataLst>
              <p:tags r:id="rId7"/>
            </p:custDataLst>
          </p:nvPr>
        </p:nvCxnSpPr>
        <p:spPr>
          <a:xfrm flipH="1" flipV="1">
            <a:off x="3082290" y="4277995"/>
            <a:ext cx="1800000" cy="5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custDataLst>
              <p:tags r:id="rId8"/>
            </p:custDataLst>
          </p:nvPr>
        </p:nvSpPr>
        <p:spPr>
          <a:xfrm>
            <a:off x="4572635" y="4850130"/>
            <a:ext cx="3046730" cy="1106805"/>
          </a:xfrm>
          <a:prstGeom prst="rect">
            <a:avLst/>
          </a:prstGeom>
          <a:noFill/>
          <a:ln>
            <a:solidFill>
              <a:schemeClr val="accent6">
                <a:lumMod val="60000"/>
                <a:lumOff val="40000"/>
              </a:schemeClr>
            </a:solidFill>
          </a:ln>
          <a:extLst>
            <a:ext uri="{909E8E84-426E-40DD-AFC4-6F175D3DCCD1}">
              <a14:hiddenFill xmlns:a14="http://schemas.microsoft.com/office/drawing/2010/main" xmlns="">
                <a:solidFill>
                  <a:schemeClr val="accent1">
                    <a:lumMod val="20000"/>
                    <a:lumOff val="80000"/>
                  </a:schemeClr>
                </a:solidFill>
              </a14:hiddenFill>
            </a:ext>
          </a:extLst>
        </p:spPr>
        <p:txBody>
          <a:bodyPr wrap="square" rtlCol="0">
            <a:spAutoFit/>
          </a:bodyPr>
          <a:lstStyle/>
          <a:p>
            <a:pPr algn="ctr">
              <a:lnSpc>
                <a:spcPct val="150000"/>
              </a:lnSpc>
            </a:pPr>
            <a:r>
              <a:rPr lang="zh-CN" altLang="en-US" sz="2200">
                <a:ea typeface="微软雅黑" panose="020B0503020204020204" pitchFamily="34" charset="-122"/>
                <a:sym typeface="+mn-ea"/>
              </a:rPr>
              <a:t>问题小孩一般源于家庭疏于管教</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 name="文本框 27"/>
          <p:cNvSpPr txBox="1"/>
          <p:nvPr>
            <p:custDataLst>
              <p:tags r:id="rId9"/>
            </p:custDataLst>
          </p:nvPr>
        </p:nvSpPr>
        <p:spPr>
          <a:xfrm>
            <a:off x="474980" y="4850130"/>
            <a:ext cx="3477260" cy="1106805"/>
          </a:xfrm>
          <a:prstGeom prst="rect">
            <a:avLst/>
          </a:prstGeom>
          <a:solidFill>
            <a:srgbClr val="DAE3F3">
              <a:alpha val="35000"/>
            </a:srgbClr>
          </a:solidFill>
          <a:ln>
            <a:noFill/>
          </a:ln>
        </p:spPr>
        <p:txBody>
          <a:bodyPr wrap="square" rtlCol="0">
            <a:spAutoFit/>
          </a:bodyPr>
          <a:lstStyle/>
          <a:p>
            <a:pPr algn="l">
              <a:lnSpc>
                <a:spcPct val="150000"/>
              </a:lnSpc>
            </a:pPr>
            <a:r>
              <a:rPr lang="zh-CN" altLang="en-US" sz="2200">
                <a:ea typeface="微软雅黑" panose="020B0503020204020204" pitchFamily="34" charset="-122"/>
                <a:sym typeface="+mn-ea"/>
              </a:rPr>
              <a:t>父母错误的方式，比如毫无原则纵容小孩小错误</a:t>
            </a:r>
            <a:endParaRPr lang="zh-CN" altLang="en-US" sz="2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文本框 28"/>
          <p:cNvSpPr txBox="1"/>
          <p:nvPr>
            <p:custDataLst>
              <p:tags r:id="rId10"/>
            </p:custDataLst>
          </p:nvPr>
        </p:nvSpPr>
        <p:spPr>
          <a:xfrm>
            <a:off x="8121015" y="4850130"/>
            <a:ext cx="3829050" cy="1106805"/>
          </a:xfrm>
          <a:prstGeom prst="rect">
            <a:avLst/>
          </a:prstGeom>
          <a:solidFill>
            <a:srgbClr val="D3BAE4">
              <a:alpha val="25000"/>
            </a:srgbClr>
          </a:solidFill>
          <a:ln>
            <a:solidFill>
              <a:schemeClr val="accent3">
                <a:lumMod val="20000"/>
                <a:lumOff val="80000"/>
              </a:schemeClr>
            </a:solidFill>
          </a:ln>
        </p:spPr>
        <p:txBody>
          <a:bodyPr wrap="square" rtlCol="0">
            <a:spAutoFit/>
          </a:bodyPr>
          <a:lstStyle/>
          <a:p>
            <a:pPr algn="l">
              <a:lnSpc>
                <a:spcPct val="150000"/>
              </a:lnSpc>
            </a:pPr>
            <a:r>
              <a:rPr lang="zh-CN" altLang="en-US" sz="2200">
                <a:ea typeface="微软雅黑" panose="020B0503020204020204" pitchFamily="34" charset="-122"/>
                <a:sym typeface="+mn-ea"/>
              </a:rPr>
              <a:t>导致犯大错，因此导致青少年犯罪增加</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500"/>
                                        <p:tgtEl>
                                          <p:spTgt spid="24"/>
                                        </p:tgtEl>
                                      </p:cBhvr>
                                    </p:animEffect>
                                  </p:childTnLst>
                                </p:cTn>
                              </p:par>
                              <p:par>
                                <p:cTn id="14" presetID="3" presetClass="entr" presetSubtype="1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linds(horizontal)">
                                      <p:cBhvr>
                                        <p:cTn id="16" dur="500"/>
                                        <p:tgtEl>
                                          <p:spTgt spid="25"/>
                                        </p:tgtEl>
                                      </p:cBhvr>
                                    </p:animEffect>
                                  </p:childTnLst>
                                </p:cTn>
                              </p:par>
                              <p:par>
                                <p:cTn id="17" presetID="3" presetClass="entr" presetSubtype="1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linds(horizontal)">
                                      <p:cBhvr>
                                        <p:cTn id="19" dur="500"/>
                                        <p:tgtEl>
                                          <p:spTgt spid="2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8">
                                            <p:bg/>
                                          </p:spTgt>
                                        </p:tgtEl>
                                        <p:attrNameLst>
                                          <p:attrName>style.visibility</p:attrName>
                                        </p:attrNameLst>
                                      </p:cBhvr>
                                      <p:to>
                                        <p:strVal val="visible"/>
                                      </p:to>
                                    </p:set>
                                    <p:animEffect transition="in" filter="blinds(horizontal)">
                                      <p:cBhvr>
                                        <p:cTn id="22" dur="500"/>
                                        <p:tgtEl>
                                          <p:spTgt spid="28">
                                            <p:bg/>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blinds(horizontal)">
                                      <p:cBhvr>
                                        <p:cTn id="25" dur="500"/>
                                        <p:tgtEl>
                                          <p:spTgt spid="2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blinds(horizontal)">
                                      <p:cBhvr>
                                        <p:cTn id="28" dur="500"/>
                                        <p:tgtEl>
                                          <p:spTgt spid="29"/>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7">
                                            <p:txEl>
                                              <p:pRg st="0" end="0"/>
                                            </p:txEl>
                                          </p:spTgt>
                                        </p:tgtEl>
                                        <p:attrNameLst>
                                          <p:attrName>style.visibility</p:attrName>
                                        </p:attrNameLst>
                                      </p:cBhvr>
                                      <p:to>
                                        <p:strVal val="visible"/>
                                      </p:to>
                                    </p:set>
                                    <p:animEffect transition="in" filter="blinds(horizontal)">
                                      <p:cBhvr>
                                        <p:cTn id="33" dur="500"/>
                                        <p:tgtEl>
                                          <p:spTgt spid="27">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8">
                                            <p:txEl>
                                              <p:pRg st="0" end="0"/>
                                            </p:txEl>
                                          </p:spTgt>
                                        </p:tgtEl>
                                        <p:attrNameLst>
                                          <p:attrName>style.visibility</p:attrName>
                                        </p:attrNameLst>
                                      </p:cBhvr>
                                      <p:to>
                                        <p:strVal val="visible"/>
                                      </p:to>
                                    </p:set>
                                    <p:animEffect transition="in" filter="blinds(horizontal)">
                                      <p:cBhvr>
                                        <p:cTn id="38" dur="500"/>
                                        <p:tgtEl>
                                          <p:spTgt spid="28">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9">
                                            <p:txEl>
                                              <p:pRg st="0" end="0"/>
                                            </p:txEl>
                                          </p:spTgt>
                                        </p:tgtEl>
                                        <p:attrNameLst>
                                          <p:attrName>style.visibility</p:attrName>
                                        </p:attrNameLst>
                                      </p:cBhvr>
                                      <p:to>
                                        <p:strVal val="visible"/>
                                      </p:to>
                                    </p:set>
                                    <p:animEffect transition="in" filter="blinds(horizontal)">
                                      <p:cBhvr>
                                        <p:cTn id="43"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3" grpId="0" bldLvl="0" animBg="1"/>
      <p:bldP spid="24" grpId="0" bldLvl="0" animBg="1"/>
      <p:bldP spid="27" grpId="0" bldLvl="0" animBg="1"/>
      <p:bldP spid="28" grpId="0" uiExpand="1" build="allAtOnce" bldLvl="0" animBg="1"/>
      <p:bldP spid="29"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73100" y="1506855"/>
            <a:ext cx="11362690" cy="829945"/>
          </a:xfrm>
          <a:prstGeom prst="rect">
            <a:avLst/>
          </a:prstGeom>
          <a:noFill/>
        </p:spPr>
        <p:txBody>
          <a:bodyPr wrap="square" rtlCol="0" anchor="t">
            <a:spAutoFit/>
          </a:bodyPr>
          <a:lstStyle/>
          <a:p>
            <a:pPr algn="l"/>
            <a:r>
              <a:rPr lang="zh-CN" altLang="en-US" sz="2400" b="1">
                <a:solidFill>
                  <a:srgbClr val="FF0000"/>
                </a:solidFill>
                <a:latin typeface="微软雅黑" panose="020B0503020204020204" pitchFamily="34" charset="-122"/>
                <a:ea typeface="微软雅黑" panose="020B0503020204020204" pitchFamily="34" charset="-122"/>
                <a:cs typeface="Times New Roman" panose="02020503050405090304" pitchFamily="18" charset="0"/>
              </a:rPr>
              <a:t>中心句</a:t>
            </a:r>
            <a:r>
              <a:rPr lang="zh-CN" altLang="en-US" sz="2400" b="1">
                <a:latin typeface="微软雅黑" panose="020B0503020204020204" pitchFamily="34" charset="-122"/>
                <a:ea typeface="微软雅黑" panose="020B0503020204020204" pitchFamily="34" charset="-122"/>
                <a:cs typeface="Times New Roman" panose="02020503050405090304" pitchFamily="18" charset="0"/>
              </a:rPr>
              <a:t>：</a:t>
            </a:r>
            <a:r>
              <a:rPr lang="zh-CN" altLang="en-US" sz="2400">
                <a:latin typeface="Times New Roman" panose="02020503050405090304" pitchFamily="18" charset="0"/>
                <a:cs typeface="Times New Roman" panose="02020503050405090304" pitchFamily="18" charset="0"/>
              </a:rPr>
              <a:t>Adequate parenting knowledge and skills can to a large extent help prevent children from committing crimes.</a:t>
            </a:r>
          </a:p>
        </p:txBody>
      </p:sp>
      <p:sp>
        <p:nvSpPr>
          <p:cNvPr id="7" name="文本框 6"/>
          <p:cNvSpPr txBox="1"/>
          <p:nvPr/>
        </p:nvSpPr>
        <p:spPr>
          <a:xfrm>
            <a:off x="332105" y="532130"/>
            <a:ext cx="8201025" cy="729615"/>
          </a:xfrm>
          <a:prstGeom prst="rect">
            <a:avLst/>
          </a:prstGeom>
          <a:noFill/>
        </p:spPr>
        <p:txBody>
          <a:bodyPr wrap="square" rtlCol="0" anchor="t">
            <a:noAutofit/>
          </a:bodyPr>
          <a:lstStyle/>
          <a:p>
            <a:pPr algn="ctr"/>
            <a:r>
              <a:rPr lang="zh-CN" altLang="en-US" sz="280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主体段</a:t>
            </a:r>
            <a:r>
              <a:rPr lang="en-US" altLang="zh-CN" sz="280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1</a:t>
            </a:r>
            <a:r>
              <a:rPr lang="zh-CN" altLang="en-US" sz="280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2400">
                <a:ea typeface="微软雅黑" panose="020B0503020204020204" pitchFamily="34" charset="-122"/>
                <a:sym typeface="+mn-ea"/>
              </a:rPr>
              <a:t>同意教父母</a:t>
            </a:r>
            <a:r>
              <a:rPr lang="en-US" altLang="zh-CN" sz="2400">
                <a:ea typeface="微软雅黑" panose="020B0503020204020204" pitchFamily="34" charset="-122"/>
                <a:sym typeface="+mn-ea"/>
              </a:rPr>
              <a:t>parenting skills</a:t>
            </a:r>
            <a:r>
              <a:rPr lang="zh-CN" altLang="en-US" sz="2400">
                <a:ea typeface="微软雅黑" panose="020B0503020204020204" pitchFamily="34" charset="-122"/>
                <a:sym typeface="+mn-ea"/>
              </a:rPr>
              <a:t>可以减少青少年犯罪</a:t>
            </a:r>
            <a:endParaRPr lang="zh-CN" altLang="en-US" sz="2800">
              <a:latin typeface="Arial" panose="020B0604020202090204" pitchFamily="34" charset="0"/>
              <a:ea typeface="微软雅黑" panose="020B0503020204020204" pitchFamily="34" charset="-122"/>
            </a:endParaRPr>
          </a:p>
          <a:p>
            <a:pPr algn="ctr"/>
            <a:endParaRPr lang="en-US" altLang="zh-CN" sz="2800" b="1">
              <a:solidFill>
                <a:srgbClr val="FF0000"/>
              </a:solidFill>
              <a:latin typeface="微软雅黑" panose="020B0503020204020204" pitchFamily="34" charset="-122"/>
              <a:ea typeface="微软雅黑" panose="020B0503020204020204" pitchFamily="34" charset="-122"/>
              <a:sym typeface="+mn-ea"/>
            </a:endParaRPr>
          </a:p>
        </p:txBody>
      </p:sp>
      <p:grpSp>
        <p:nvGrpSpPr>
          <p:cNvPr id="12" name="组合 11"/>
          <p:cNvGrpSpPr/>
          <p:nvPr/>
        </p:nvGrpSpPr>
        <p:grpSpPr>
          <a:xfrm>
            <a:off x="100330" y="1130935"/>
            <a:ext cx="10297160" cy="38100"/>
            <a:chOff x="1110" y="2727"/>
            <a:chExt cx="16216" cy="60"/>
          </a:xfrm>
        </p:grpSpPr>
        <p:cxnSp>
          <p:nvCxnSpPr>
            <p:cNvPr id="8" name="直接连接符 7"/>
            <p:cNvCxnSpPr/>
            <p:nvPr/>
          </p:nvCxnSpPr>
          <p:spPr>
            <a:xfrm>
              <a:off x="1110" y="2727"/>
              <a:ext cx="161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28" y="2787"/>
              <a:ext cx="161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 name="文本框 12"/>
          <p:cNvSpPr txBox="1"/>
          <p:nvPr/>
        </p:nvSpPr>
        <p:spPr>
          <a:xfrm>
            <a:off x="673100" y="2336800"/>
            <a:ext cx="11015980" cy="1198880"/>
          </a:xfrm>
          <a:prstGeom prst="rect">
            <a:avLst/>
          </a:prstGeom>
          <a:noFill/>
        </p:spPr>
        <p:txBody>
          <a:bodyPr wrap="square" rtlCol="0">
            <a:spAutoFit/>
          </a:bodyPr>
          <a:lstStyle/>
          <a:p>
            <a:pPr algn="just">
              <a:lnSpc>
                <a:spcPct val="100000"/>
              </a:lnSpc>
            </a:pPr>
            <a:r>
              <a:rPr lang="zh-CN" altLang="en-US" sz="2400" b="1">
                <a:solidFill>
                  <a:srgbClr val="FF0000"/>
                </a:solidFill>
                <a:latin typeface="Times New Roman" panose="02020503050405090304" pitchFamily="18" charset="0"/>
                <a:cs typeface="Times New Roman" panose="02020503050405090304" pitchFamily="18" charset="0"/>
              </a:rPr>
              <a:t>It is acknowledged that</a:t>
            </a:r>
            <a:r>
              <a:rPr lang="zh-CN" altLang="en-US" sz="2400">
                <a:latin typeface="Times New Roman" panose="02020503050405090304" pitchFamily="18" charset="0"/>
                <a:cs typeface="Times New Roman" panose="02020503050405090304" pitchFamily="18" charset="0"/>
              </a:rPr>
              <a:t> troubled youngsters often come from</a:t>
            </a:r>
            <a:r>
              <a:rPr lang="zh-CN" altLang="en-US" sz="2400" b="1">
                <a:latin typeface="Times New Roman" panose="02020503050405090304" pitchFamily="18" charset="0"/>
                <a:cs typeface="Times New Roman" panose="02020503050405090304" pitchFamily="18" charset="0"/>
              </a:rPr>
              <a:t> families where parents are not aware of good disciplines for children</a:t>
            </a:r>
            <a:r>
              <a:rPr lang="en-US" altLang="zh-CN" sz="2400">
                <a:latin typeface="Times New Roman" panose="02020503050405090304" pitchFamily="18" charset="0"/>
                <a:cs typeface="Times New Roman" panose="02020503050405090304" pitchFamily="18" charset="0"/>
              </a:rPr>
              <a:t>.</a:t>
            </a:r>
            <a:r>
              <a:rPr lang="zh-CN" sz="2400">
                <a:latin typeface="Times New Roman" panose="02020503050405090304" pitchFamily="18" charset="0"/>
                <a:cs typeface="Times New Roman" panose="02020503050405090304" pitchFamily="18" charset="0"/>
                <a:sym typeface="+mn-ea"/>
              </a:rPr>
              <a:t>Those parents</a:t>
            </a:r>
            <a:r>
              <a:rPr lang="en-US" altLang="zh-CN" sz="2400">
                <a:latin typeface="Times New Roman" panose="02020503050405090304" pitchFamily="18" charset="0"/>
                <a:cs typeface="Times New Roman" panose="02020503050405090304" pitchFamily="18" charset="0"/>
                <a:sym typeface="+mn-ea"/>
              </a:rPr>
              <a:t>’ </a:t>
            </a:r>
            <a:r>
              <a:rPr lang="zh-CN" sz="2400">
                <a:latin typeface="Times New Roman" panose="02020503050405090304" pitchFamily="18" charset="0"/>
                <a:cs typeface="Times New Roman" panose="02020503050405090304" pitchFamily="18" charset="0"/>
                <a:sym typeface="+mn-ea"/>
              </a:rPr>
              <a:t>wrong parenting can start from as simple as being too lenient</a:t>
            </a:r>
            <a:r>
              <a:rPr lang="en-US" altLang="zh-CN" sz="2400">
                <a:latin typeface="Times New Roman" panose="02020503050405090304" pitchFamily="18" charset="0"/>
                <a:cs typeface="Times New Roman" panose="02020503050405090304" pitchFamily="18" charset="0"/>
                <a:sym typeface="+mn-ea"/>
              </a:rPr>
              <a:t>.</a:t>
            </a:r>
            <a:endParaRPr lang="en-US" altLang="zh-CN" sz="2400">
              <a:latin typeface="Times New Roman" panose="02020503050405090304" pitchFamily="18" charset="0"/>
              <a:cs typeface="Times New Roman" panose="02020503050405090304" pitchFamily="18" charset="0"/>
            </a:endParaRPr>
          </a:p>
        </p:txBody>
      </p:sp>
      <p:sp>
        <p:nvSpPr>
          <p:cNvPr id="15" name="文本框 14"/>
          <p:cNvSpPr txBox="1"/>
          <p:nvPr/>
        </p:nvSpPr>
        <p:spPr>
          <a:xfrm>
            <a:off x="673100" y="3061335"/>
            <a:ext cx="11156950" cy="1568450"/>
          </a:xfrm>
          <a:prstGeom prst="rect">
            <a:avLst/>
          </a:prstGeom>
          <a:noFill/>
        </p:spPr>
        <p:txBody>
          <a:bodyPr wrap="square" rtlCol="0">
            <a:spAutoFit/>
          </a:bodyPr>
          <a:lstStyle/>
          <a:p>
            <a:pPr algn="just">
              <a:lnSpc>
                <a:spcPct val="100000"/>
              </a:lnSpc>
            </a:pPr>
            <a:r>
              <a:rPr lang="en-US" altLang="zh-CN" sz="2400">
                <a:latin typeface="Times New Roman" panose="02020503050405090304" pitchFamily="18" charset="0"/>
                <a:cs typeface="Times New Roman" panose="02020503050405090304" pitchFamily="18" charset="0"/>
                <a:sym typeface="+mn-ea"/>
              </a:rPr>
              <a:t>                                                                  (</a:t>
            </a:r>
            <a:r>
              <a:rPr lang="zh-CN" altLang="en-US" sz="2400">
                <a:latin typeface="Times New Roman" panose="02020503050405090304" pitchFamily="18" charset="0"/>
                <a:cs typeface="Times New Roman" panose="02020503050405090304" pitchFamily="18" charset="0"/>
                <a:sym typeface="+mn-ea"/>
              </a:rPr>
              <a:t>宽容的</a:t>
            </a:r>
            <a:r>
              <a:rPr lang="en-US" altLang="zh-CN" sz="2400">
                <a:latin typeface="Times New Roman" panose="02020503050405090304" pitchFamily="18" charset="0"/>
                <a:cs typeface="Times New Roman" panose="02020503050405090304" pitchFamily="18" charset="0"/>
                <a:sym typeface="+mn-ea"/>
              </a:rPr>
              <a:t>) </a:t>
            </a:r>
            <a:r>
              <a:rPr lang="zh-CN" sz="2400" b="1">
                <a:solidFill>
                  <a:srgbClr val="FF0000"/>
                </a:solidFill>
                <a:latin typeface="Times New Roman" panose="02020503050405090304" pitchFamily="18" charset="0"/>
                <a:cs typeface="Times New Roman" panose="02020503050405090304" pitchFamily="18" charset="0"/>
                <a:sym typeface="+mn-ea"/>
              </a:rPr>
              <a:t>For example</a:t>
            </a:r>
            <a:r>
              <a:rPr lang="zh-CN" sz="2400">
                <a:solidFill>
                  <a:srgbClr val="FF0000"/>
                </a:solidFill>
                <a:latin typeface="Times New Roman" panose="02020503050405090304" pitchFamily="18" charset="0"/>
                <a:cs typeface="Times New Roman" panose="02020503050405090304" pitchFamily="18" charset="0"/>
                <a:sym typeface="+mn-ea"/>
              </a:rPr>
              <a:t>,</a:t>
            </a:r>
            <a:r>
              <a:rPr lang="zh-CN" sz="2400">
                <a:latin typeface="Times New Roman" panose="02020503050405090304" pitchFamily="18" charset="0"/>
                <a:cs typeface="Times New Roman" panose="02020503050405090304" pitchFamily="18" charset="0"/>
                <a:sym typeface="+mn-ea"/>
              </a:rPr>
              <a:t> when some parents see their children misbehave for the first several times, they may not do anything to correct those wrongdoings, </a:t>
            </a:r>
            <a:r>
              <a:rPr lang="zh-CN" sz="2400" b="1">
                <a:solidFill>
                  <a:srgbClr val="FF0000"/>
                </a:solidFill>
                <a:latin typeface="Times New Roman" panose="02020503050405090304" pitchFamily="18" charset="0"/>
                <a:cs typeface="Times New Roman" panose="02020503050405090304" pitchFamily="18" charset="0"/>
                <a:sym typeface="+mn-ea"/>
              </a:rPr>
              <a:t>because</a:t>
            </a:r>
            <a:r>
              <a:rPr lang="zh-CN" sz="2400">
                <a:solidFill>
                  <a:srgbClr val="FF0000"/>
                </a:solidFill>
                <a:latin typeface="Times New Roman" panose="02020503050405090304" pitchFamily="18" charset="0"/>
                <a:cs typeface="Times New Roman" panose="02020503050405090304" pitchFamily="18" charset="0"/>
                <a:sym typeface="+mn-ea"/>
              </a:rPr>
              <a:t>,</a:t>
            </a:r>
            <a:r>
              <a:rPr lang="zh-CN" sz="2400">
                <a:latin typeface="Times New Roman" panose="02020503050405090304" pitchFamily="18" charset="0"/>
                <a:cs typeface="Times New Roman" panose="02020503050405090304" pitchFamily="18" charset="0"/>
                <a:sym typeface="+mn-ea"/>
              </a:rPr>
              <a:t> in their mind, their children are too young to know what they are doing, and when they grow up, they will know better.</a:t>
            </a:r>
          </a:p>
        </p:txBody>
      </p:sp>
      <p:sp>
        <p:nvSpPr>
          <p:cNvPr id="16" name="文本框 15"/>
          <p:cNvSpPr txBox="1"/>
          <p:nvPr/>
        </p:nvSpPr>
        <p:spPr>
          <a:xfrm>
            <a:off x="673735" y="4137025"/>
            <a:ext cx="11156315" cy="1568450"/>
          </a:xfrm>
          <a:prstGeom prst="rect">
            <a:avLst/>
          </a:prstGeom>
          <a:noFill/>
        </p:spPr>
        <p:txBody>
          <a:bodyPr wrap="square" rtlCol="0">
            <a:spAutoFit/>
          </a:bodyPr>
          <a:lstStyle/>
          <a:p>
            <a:pPr algn="just">
              <a:lnSpc>
                <a:spcPct val="100000"/>
              </a:lnSpc>
            </a:pPr>
            <a:r>
              <a:rPr lang="en-US" altLang="zh-CN" sz="2400">
                <a:latin typeface="Times New Roman" panose="02020503050405090304" pitchFamily="18" charset="0"/>
                <a:cs typeface="Times New Roman" panose="02020503050405090304" pitchFamily="18" charset="0"/>
              </a:rPr>
              <a:t>                                                                                                     </a:t>
            </a:r>
            <a:r>
              <a:rPr lang="zh-CN" altLang="en-US" sz="2400" b="1">
                <a:solidFill>
                  <a:srgbClr val="FF0000"/>
                </a:solidFill>
                <a:latin typeface="Times New Roman" panose="02020503050405090304" pitchFamily="18" charset="0"/>
                <a:cs typeface="Times New Roman" panose="02020503050405090304" pitchFamily="18" charset="0"/>
              </a:rPr>
              <a:t>However</a:t>
            </a:r>
            <a:r>
              <a:rPr lang="zh-CN" altLang="en-US" sz="2400">
                <a:latin typeface="Times New Roman" panose="02020503050405090304" pitchFamily="18" charset="0"/>
                <a:cs typeface="Times New Roman" panose="02020503050405090304" pitchFamily="18" charset="0"/>
              </a:rPr>
              <a:t>,</a:t>
            </a:r>
            <a:r>
              <a:rPr lang="en-US" altLang="zh-CN" sz="2400">
                <a:latin typeface="Times New Roman" panose="02020503050405090304" pitchFamily="18" charset="0"/>
                <a:cs typeface="Times New Roman" panose="02020503050405090304" pitchFamily="18" charset="0"/>
              </a:rPr>
              <a:t> </a:t>
            </a:r>
            <a:r>
              <a:rPr lang="zh-CN" altLang="en-US" sz="2400">
                <a:latin typeface="Times New Roman" panose="02020503050405090304" pitchFamily="18" charset="0"/>
                <a:cs typeface="Times New Roman" panose="02020503050405090304" pitchFamily="18" charset="0"/>
              </a:rPr>
              <a:t>if not rectified,</a:t>
            </a:r>
            <a:r>
              <a:rPr lang="en-US" altLang="zh-CN" sz="2400">
                <a:latin typeface="Times New Roman" panose="02020503050405090304" pitchFamily="18" charset="0"/>
                <a:cs typeface="Times New Roman" panose="02020503050405090304" pitchFamily="18" charset="0"/>
              </a:rPr>
              <a:t> </a:t>
            </a:r>
            <a:r>
              <a:rPr lang="zh-CN" altLang="en-US" sz="2400">
                <a:latin typeface="Times New Roman" panose="02020503050405090304" pitchFamily="18" charset="0"/>
                <a:cs typeface="Times New Roman" panose="02020503050405090304" pitchFamily="18" charset="0"/>
              </a:rPr>
              <a:t>minor crimes may develop into serious ones. </a:t>
            </a:r>
            <a:r>
              <a:rPr lang="zh-CN" altLang="en-US" sz="2400" b="1">
                <a:solidFill>
                  <a:srgbClr val="FF0000"/>
                </a:solidFill>
                <a:latin typeface="Times New Roman" panose="02020503050405090304" pitchFamily="18" charset="0"/>
                <a:cs typeface="Times New Roman" panose="02020503050405090304" pitchFamily="18" charset="0"/>
              </a:rPr>
              <a:t>On the other hand</a:t>
            </a:r>
            <a:r>
              <a:rPr lang="zh-CN" altLang="en-US" sz="2400">
                <a:latin typeface="Times New Roman" panose="02020503050405090304" pitchFamily="18" charset="0"/>
                <a:cs typeface="Times New Roman" panose="02020503050405090304" pitchFamily="18" charset="0"/>
              </a:rPr>
              <a:t>, if taught better parenting skills,</a:t>
            </a:r>
            <a:r>
              <a:rPr lang="en-US" altLang="zh-CN" sz="2400">
                <a:latin typeface="Times New Roman" panose="02020503050405090304" pitchFamily="18" charset="0"/>
                <a:cs typeface="Times New Roman" panose="02020503050405090304" pitchFamily="18" charset="0"/>
              </a:rPr>
              <a:t> </a:t>
            </a:r>
            <a:r>
              <a:rPr lang="zh-CN" altLang="en-US" sz="2400">
                <a:latin typeface="Times New Roman" panose="02020503050405090304" pitchFamily="18" charset="0"/>
                <a:cs typeface="Times New Roman" panose="02020503050405090304" pitchFamily="18" charset="0"/>
              </a:rPr>
              <a:t>parents can change their wrong way of disciplining children, thus reducing the possibility of youth crimes.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3" grpId="0"/>
      <p:bldP spid="13" grpId="1"/>
      <p:bldP spid="15" grpId="0"/>
      <p:bldP spid="15" grpId="1"/>
      <p:bldP spid="16" grpId="0"/>
      <p:bldP spid="1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0" y="0"/>
            <a:ext cx="3110230"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犯罪类话题</a:t>
            </a:r>
          </a:p>
        </p:txBody>
      </p:sp>
      <p:sp>
        <p:nvSpPr>
          <p:cNvPr id="9" name="文本框 8"/>
          <p:cNvSpPr txBox="1"/>
          <p:nvPr/>
        </p:nvSpPr>
        <p:spPr>
          <a:xfrm>
            <a:off x="451485" y="758825"/>
            <a:ext cx="11256645" cy="1383665"/>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lstStyle/>
          <a:p>
            <a:pPr algn="just">
              <a:lnSpc>
                <a:spcPct val="100000"/>
              </a:lnSpc>
            </a:pPr>
            <a:r>
              <a:rPr sz="2800" b="1">
                <a:latin typeface="Times New Roman" panose="02020503050405090304" pitchFamily="18" charset="0"/>
                <a:cs typeface="Times New Roman" panose="02020503050405090304" pitchFamily="18" charset="0"/>
              </a:rPr>
              <a:t>The only way to solve the increasing </a:t>
            </a:r>
            <a:r>
              <a:rPr sz="2800" b="1">
                <a:solidFill>
                  <a:srgbClr val="FF0000"/>
                </a:solidFill>
                <a:latin typeface="Times New Roman" panose="02020503050405090304" pitchFamily="18" charset="0"/>
                <a:cs typeface="Times New Roman" panose="02020503050405090304" pitchFamily="18" charset="0"/>
              </a:rPr>
              <a:t>crime rate</a:t>
            </a:r>
            <a:r>
              <a:rPr sz="2800" b="1">
                <a:latin typeface="Times New Roman" panose="02020503050405090304" pitchFamily="18" charset="0"/>
                <a:cs typeface="Times New Roman" panose="02020503050405090304" pitchFamily="18" charset="0"/>
              </a:rPr>
              <a:t> of young offenders is to teach parents</a:t>
            </a:r>
            <a:r>
              <a:rPr lang="en-US" sz="2800" b="1">
                <a:latin typeface="Times New Roman" panose="02020503050405090304" pitchFamily="18" charset="0"/>
                <a:cs typeface="Times New Roman" panose="02020503050405090304" pitchFamily="18" charset="0"/>
              </a:rPr>
              <a:t> </a:t>
            </a:r>
            <a:r>
              <a:rPr sz="2800" b="1">
                <a:latin typeface="Times New Roman" panose="02020503050405090304" pitchFamily="18" charset="0"/>
                <a:cs typeface="Times New Roman" panose="02020503050405090304" pitchFamily="18" charset="0"/>
              </a:rPr>
              <a:t>better parenting skills. Do you agree or disagree?</a:t>
            </a:r>
            <a:r>
              <a:rPr lang="en-US" sz="2800" b="1">
                <a:latin typeface="Times New Roman" panose="02020503050405090304" pitchFamily="18" charset="0"/>
                <a:cs typeface="Times New Roman" panose="02020503050405090304" pitchFamily="18" charset="0"/>
              </a:rPr>
              <a:t> (20191010)</a:t>
            </a:r>
            <a:endParaRPr lang="zh-CN" altLang="en-US" sz="2800" b="1">
              <a:latin typeface="Times New Roman" panose="02020503050405090304" pitchFamily="18" charset="0"/>
              <a:cs typeface="Times New Roman" panose="02020503050405090304" pitchFamily="18" charset="0"/>
            </a:endParaRPr>
          </a:p>
        </p:txBody>
      </p:sp>
      <p:sp>
        <p:nvSpPr>
          <p:cNvPr id="13" name="文本框 12"/>
          <p:cNvSpPr txBox="1"/>
          <p:nvPr>
            <p:custDataLst>
              <p:tags r:id="rId2"/>
            </p:custDataLst>
          </p:nvPr>
        </p:nvSpPr>
        <p:spPr>
          <a:xfrm>
            <a:off x="452120" y="2240280"/>
            <a:ext cx="11162030" cy="1291590"/>
          </a:xfrm>
          <a:prstGeom prst="rect">
            <a:avLst/>
          </a:prstGeom>
          <a:solidFill>
            <a:srgbClr val="FFC000"/>
          </a:solidFill>
        </p:spPr>
        <p:txBody>
          <a:bodyPr wrap="square">
            <a:spAutoFit/>
            <a:extLst>
              <a:ext uri="{4A0BC546-FE56-4ADE-93B0-CB8AF2F6F144}">
                <wpsdc:textFrameExt xmlns:wpsdc="http://www.wps.cn/officeDocument/2022/drawingmlCustomData" xmlns="" type="text"/>
              </a:ext>
            </a:extLst>
          </a:bodyPr>
          <a:lstStyle/>
          <a:p>
            <a:pPr algn="ctr">
              <a:lnSpc>
                <a:spcPct val="150000"/>
              </a:lnSpc>
            </a:pPr>
            <a:r>
              <a:rPr lang="zh-CN" altLang="en-US" sz="2800" b="1">
                <a:latin typeface="Arial" panose="020B0604020202090204" pitchFamily="34" charset="0"/>
                <a:ea typeface="微软雅黑" panose="020B0503020204020204" pitchFamily="34" charset="-122"/>
              </a:rPr>
              <a:t>主体段</a:t>
            </a:r>
            <a:r>
              <a:rPr lang="en-US" altLang="zh-CN" sz="2800" b="1">
                <a:latin typeface="Arial" panose="020B0604020202090204" pitchFamily="34" charset="0"/>
                <a:ea typeface="微软雅黑" panose="020B0503020204020204" pitchFamily="34" charset="-122"/>
              </a:rPr>
              <a:t>2</a:t>
            </a:r>
            <a:r>
              <a:rPr lang="zh-CN" altLang="en-US" sz="2800" b="1">
                <a:latin typeface="Arial" panose="020B0604020202090204" pitchFamily="34" charset="0"/>
                <a:ea typeface="微软雅黑" panose="020B0503020204020204" pitchFamily="34" charset="-122"/>
              </a:rPr>
              <a:t>：</a:t>
            </a:r>
          </a:p>
          <a:p>
            <a:pPr algn="ctr">
              <a:lnSpc>
                <a:spcPct val="150000"/>
              </a:lnSpc>
            </a:pPr>
            <a:r>
              <a:rPr lang="en-US" altLang="zh-CN" sz="2400">
                <a:latin typeface="Arial" panose="020B0604020202090204" pitchFamily="34" charset="0"/>
                <a:ea typeface="微软雅黑" panose="020B0503020204020204" pitchFamily="34" charset="-122"/>
              </a:rPr>
              <a:t>parenting skills</a:t>
            </a:r>
            <a:r>
              <a:rPr lang="zh-CN" altLang="en-US" sz="2400">
                <a:latin typeface="Arial" panose="020B0604020202090204" pitchFamily="34" charset="0"/>
                <a:ea typeface="微软雅黑" panose="020B0503020204020204" pitchFamily="34" charset="-122"/>
              </a:rPr>
              <a:t>不是唯一的解决方法</a:t>
            </a:r>
          </a:p>
        </p:txBody>
      </p:sp>
      <p:sp>
        <p:nvSpPr>
          <p:cNvPr id="22" name="椭圆 21"/>
          <p:cNvSpPr/>
          <p:nvPr>
            <p:custDataLst>
              <p:tags r:id="rId3"/>
            </p:custDataLst>
          </p:nvPr>
        </p:nvSpPr>
        <p:spPr>
          <a:xfrm>
            <a:off x="1570990" y="3849370"/>
            <a:ext cx="1242695" cy="572770"/>
          </a:xfrm>
          <a:prstGeom prst="ellipse">
            <a:avLst/>
          </a:prstGeom>
          <a:solidFill>
            <a:srgbClr val="C5E0B4">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a:solidFill>
                  <a:srgbClr val="C00000"/>
                </a:solidFill>
                <a:latin typeface="微软雅黑" panose="020B0503020204020204" pitchFamily="34" charset="-122"/>
                <a:ea typeface="微软雅黑" panose="020B0503020204020204" pitchFamily="34" charset="-122"/>
              </a:rPr>
              <a:t>论点</a:t>
            </a:r>
          </a:p>
        </p:txBody>
      </p:sp>
      <p:sp>
        <p:nvSpPr>
          <p:cNvPr id="24" name="椭圆 23"/>
          <p:cNvSpPr/>
          <p:nvPr>
            <p:custDataLst>
              <p:tags r:id="rId4"/>
            </p:custDataLst>
          </p:nvPr>
        </p:nvSpPr>
        <p:spPr>
          <a:xfrm>
            <a:off x="5222875" y="3849370"/>
            <a:ext cx="1242695" cy="572770"/>
          </a:xfrm>
          <a:prstGeom prst="ellipse">
            <a:avLst/>
          </a:prstGeom>
          <a:solidFill>
            <a:srgbClr val="D3BAEE">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a:solidFill>
                  <a:srgbClr val="C00000"/>
                </a:solidFill>
                <a:latin typeface="微软雅黑" panose="020B0503020204020204" pitchFamily="34" charset="-122"/>
                <a:ea typeface="微软雅黑" panose="020B0503020204020204" pitchFamily="34" charset="-122"/>
              </a:rPr>
              <a:t>论据</a:t>
            </a:r>
          </a:p>
        </p:txBody>
      </p:sp>
      <p:cxnSp>
        <p:nvCxnSpPr>
          <p:cNvPr id="25" name="直接箭头连接符 24"/>
          <p:cNvCxnSpPr/>
          <p:nvPr>
            <p:custDataLst>
              <p:tags r:id="rId5"/>
            </p:custDataLst>
          </p:nvPr>
        </p:nvCxnSpPr>
        <p:spPr>
          <a:xfrm>
            <a:off x="3148330" y="4125595"/>
            <a:ext cx="1800000"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custDataLst>
              <p:tags r:id="rId6"/>
            </p:custDataLst>
          </p:nvPr>
        </p:nvSpPr>
        <p:spPr>
          <a:xfrm>
            <a:off x="613410" y="4692015"/>
            <a:ext cx="3833495" cy="1106805"/>
          </a:xfrm>
          <a:prstGeom prst="rect">
            <a:avLst/>
          </a:prstGeom>
          <a:noFill/>
          <a:ln>
            <a:solidFill>
              <a:schemeClr val="accent6">
                <a:lumMod val="60000"/>
                <a:lumOff val="40000"/>
              </a:schemeClr>
            </a:solidFill>
          </a:ln>
          <a:extLst>
            <a:ext uri="{909E8E84-426E-40DD-AFC4-6F175D3DCCD1}">
              <a14:hiddenFill xmlns:a14="http://schemas.microsoft.com/office/drawing/2010/main" xmlns="">
                <a:solidFill>
                  <a:schemeClr val="accent1">
                    <a:lumMod val="20000"/>
                    <a:lumOff val="80000"/>
                  </a:schemeClr>
                </a:solidFill>
              </a14:hiddenFill>
            </a:ext>
          </a:extLst>
        </p:spPr>
        <p:txBody>
          <a:bodyPr wrap="square" rtlCol="0">
            <a:spAutoFit/>
          </a:bodyPr>
          <a:lstStyle/>
          <a:p>
            <a:pPr algn="ctr">
              <a:lnSpc>
                <a:spcPct val="150000"/>
              </a:lnSpc>
            </a:pPr>
            <a:r>
              <a:rPr lang="en-US" altLang="zh-CN" sz="2200">
                <a:ea typeface="微软雅黑" panose="020B0503020204020204" pitchFamily="34" charset="-122"/>
                <a:sym typeface="+mn-ea"/>
              </a:rPr>
              <a:t>1.</a:t>
            </a:r>
            <a:r>
              <a:rPr lang="zh-CN" altLang="en-US" sz="2200">
                <a:ea typeface="微软雅黑" panose="020B0503020204020204" pitchFamily="34" charset="-122"/>
                <a:sym typeface="+mn-ea"/>
              </a:rPr>
              <a:t>学校教孩子明辨是非的能力</a:t>
            </a:r>
          </a:p>
          <a:p>
            <a:pPr algn="l">
              <a:lnSpc>
                <a:spcPct val="150000"/>
              </a:lnSpc>
            </a:pPr>
            <a:r>
              <a:rPr lang="en-US" altLang="zh-CN" sz="2200">
                <a:ea typeface="微软雅黑" panose="020B0503020204020204" pitchFamily="34" charset="-122"/>
                <a:sym typeface="+mn-ea"/>
              </a:rPr>
              <a:t>2.</a:t>
            </a:r>
            <a:r>
              <a:rPr lang="zh-CN" altLang="en-US" sz="2200">
                <a:ea typeface="微软雅黑" panose="020B0503020204020204" pitchFamily="34" charset="-122"/>
                <a:sym typeface="+mn-ea"/>
              </a:rPr>
              <a:t>政府提供工作岗位</a:t>
            </a:r>
          </a:p>
        </p:txBody>
      </p:sp>
      <p:sp>
        <p:nvSpPr>
          <p:cNvPr id="29" name="文本框 28"/>
          <p:cNvSpPr txBox="1"/>
          <p:nvPr>
            <p:custDataLst>
              <p:tags r:id="rId7"/>
            </p:custDataLst>
          </p:nvPr>
        </p:nvSpPr>
        <p:spPr>
          <a:xfrm>
            <a:off x="4605655" y="4692015"/>
            <a:ext cx="3829050" cy="1106805"/>
          </a:xfrm>
          <a:prstGeom prst="rect">
            <a:avLst/>
          </a:prstGeom>
          <a:solidFill>
            <a:srgbClr val="D3BAE4">
              <a:alpha val="25000"/>
            </a:srgbClr>
          </a:solidFill>
          <a:ln>
            <a:solidFill>
              <a:schemeClr val="accent3">
                <a:lumMod val="20000"/>
                <a:lumOff val="80000"/>
              </a:schemeClr>
            </a:solidFill>
          </a:ln>
        </p:spPr>
        <p:txBody>
          <a:bodyPr wrap="square" rtlCol="0">
            <a:spAutoFit/>
          </a:bodyPr>
          <a:lstStyle/>
          <a:p>
            <a:pPr algn="l">
              <a:lnSpc>
                <a:spcPct val="150000"/>
              </a:lnSpc>
            </a:pPr>
            <a:r>
              <a:rPr lang="en-US" altLang="zh-CN" sz="2200">
                <a:ea typeface="微软雅黑" panose="020B0503020204020204" pitchFamily="34" charset="-122"/>
                <a:sym typeface="+mn-ea"/>
              </a:rPr>
              <a:t>1.</a:t>
            </a:r>
            <a:r>
              <a:rPr lang="zh-CN" altLang="en-US" sz="2200">
                <a:ea typeface="微软雅黑" panose="020B0503020204020204" pitchFamily="34" charset="-122"/>
                <a:sym typeface="+mn-ea"/>
              </a:rPr>
              <a:t>知道不遵守规则会受到惩罚</a:t>
            </a:r>
          </a:p>
          <a:p>
            <a:pPr algn="l">
              <a:lnSpc>
                <a:spcPct val="150000"/>
              </a:lnSpc>
            </a:pPr>
            <a:r>
              <a:rPr lang="en-US" altLang="zh-CN" sz="2200">
                <a:ea typeface="微软雅黑" panose="020B0503020204020204" pitchFamily="34" charset="-122"/>
                <a:sym typeface="+mn-ea"/>
              </a:rPr>
              <a:t>2.</a:t>
            </a:r>
            <a:r>
              <a:rPr lang="zh-CN" altLang="en-US" sz="2200">
                <a:ea typeface="微软雅黑" panose="020B0503020204020204" pitchFamily="34" charset="-122"/>
                <a:sym typeface="+mn-ea"/>
              </a:rPr>
              <a:t>如果无事可做</a:t>
            </a:r>
          </a:p>
        </p:txBody>
      </p:sp>
      <p:cxnSp>
        <p:nvCxnSpPr>
          <p:cNvPr id="2" name="直接箭头连接符 1"/>
          <p:cNvCxnSpPr/>
          <p:nvPr>
            <p:custDataLst>
              <p:tags r:id="rId8"/>
            </p:custDataLst>
          </p:nvPr>
        </p:nvCxnSpPr>
        <p:spPr>
          <a:xfrm>
            <a:off x="7329805" y="4133850"/>
            <a:ext cx="1800000" cy="82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椭圆 2"/>
          <p:cNvSpPr/>
          <p:nvPr>
            <p:custDataLst>
              <p:tags r:id="rId9"/>
            </p:custDataLst>
          </p:nvPr>
        </p:nvSpPr>
        <p:spPr>
          <a:xfrm>
            <a:off x="9525000" y="3849370"/>
            <a:ext cx="1242695" cy="572770"/>
          </a:xfrm>
          <a:prstGeom prst="ellipse">
            <a:avLst/>
          </a:prstGeom>
          <a:solidFill>
            <a:srgbClr val="D3BAEE">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600" b="1">
                <a:solidFill>
                  <a:srgbClr val="C00000"/>
                </a:solidFill>
                <a:latin typeface="微软雅黑" panose="020B0503020204020204" pitchFamily="34" charset="-122"/>
                <a:ea typeface="微软雅黑" panose="020B0503020204020204" pitchFamily="34" charset="-122"/>
              </a:rPr>
              <a:t>论据</a:t>
            </a:r>
          </a:p>
        </p:txBody>
      </p:sp>
      <p:sp>
        <p:nvSpPr>
          <p:cNvPr id="4" name="文本框 3"/>
          <p:cNvSpPr txBox="1"/>
          <p:nvPr>
            <p:custDataLst>
              <p:tags r:id="rId10"/>
            </p:custDataLst>
          </p:nvPr>
        </p:nvSpPr>
        <p:spPr>
          <a:xfrm>
            <a:off x="8561705" y="4698365"/>
            <a:ext cx="3544570" cy="1106805"/>
          </a:xfrm>
          <a:prstGeom prst="rect">
            <a:avLst/>
          </a:prstGeom>
          <a:solidFill>
            <a:srgbClr val="D3BAE4">
              <a:alpha val="25000"/>
            </a:srgbClr>
          </a:solidFill>
          <a:ln>
            <a:solidFill>
              <a:schemeClr val="accent3">
                <a:lumMod val="20000"/>
                <a:lumOff val="80000"/>
              </a:schemeClr>
            </a:solidFill>
          </a:ln>
        </p:spPr>
        <p:txBody>
          <a:bodyPr wrap="square" rtlCol="0">
            <a:spAutoFit/>
          </a:bodyPr>
          <a:lstStyle/>
          <a:p>
            <a:pPr algn="l">
              <a:lnSpc>
                <a:spcPct val="150000"/>
              </a:lnSpc>
            </a:pPr>
            <a:r>
              <a:rPr lang="en-US" altLang="zh-CN" sz="2200">
                <a:ea typeface="微软雅黑" panose="020B0503020204020204" pitchFamily="34" charset="-122"/>
                <a:sym typeface="+mn-ea"/>
              </a:rPr>
              <a:t>1.</a:t>
            </a:r>
            <a:r>
              <a:rPr lang="zh-CN" altLang="en-US" sz="2200">
                <a:ea typeface="微软雅黑" panose="020B0503020204020204" pitchFamily="34" charset="-122"/>
                <a:sym typeface="+mn-ea"/>
              </a:rPr>
              <a:t>减少未来的犯罪率</a:t>
            </a:r>
            <a:endParaRPr lang="en-US" altLang="zh-CN" sz="2200">
              <a:ea typeface="微软雅黑" panose="020B0503020204020204" pitchFamily="34" charset="-122"/>
              <a:sym typeface="+mn-ea"/>
            </a:endParaRPr>
          </a:p>
          <a:p>
            <a:pPr algn="l">
              <a:lnSpc>
                <a:spcPct val="150000"/>
              </a:lnSpc>
            </a:pPr>
            <a:r>
              <a:rPr lang="en-US" altLang="zh-CN" sz="2200">
                <a:ea typeface="微软雅黑" panose="020B0503020204020204" pitchFamily="34" charset="-122"/>
                <a:sym typeface="+mn-ea"/>
              </a:rPr>
              <a:t>2.</a:t>
            </a:r>
            <a:r>
              <a:rPr lang="zh-CN" altLang="en-US" sz="2200">
                <a:ea typeface="微软雅黑" panose="020B0503020204020204" pitchFamily="34" charset="-122"/>
                <a:sym typeface="+mn-ea"/>
              </a:rPr>
              <a:t>可能为了谋生而犯罪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linds(horizontal)">
                                      <p:cBhvr>
                                        <p:cTn id="10" dur="5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7">
                                            <p:txEl>
                                              <p:pRg st="0" end="0"/>
                                            </p:txEl>
                                          </p:spTgt>
                                        </p:tgtEl>
                                        <p:attrNameLst>
                                          <p:attrName>style.visibility</p:attrName>
                                        </p:attrNameLst>
                                      </p:cBhvr>
                                      <p:to>
                                        <p:strVal val="visible"/>
                                      </p:to>
                                    </p:set>
                                    <p:animEffect transition="in" filter="blinds(horizontal)">
                                      <p:cBhvr>
                                        <p:cTn id="15" dur="500"/>
                                        <p:tgtEl>
                                          <p:spTgt spid="2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7">
                                            <p:txEl>
                                              <p:pRg st="1" end="1"/>
                                            </p:txEl>
                                          </p:spTgt>
                                        </p:tgtEl>
                                        <p:attrNameLst>
                                          <p:attrName>style.visibility</p:attrName>
                                        </p:attrNameLst>
                                      </p:cBhvr>
                                      <p:to>
                                        <p:strVal val="visible"/>
                                      </p:to>
                                    </p:set>
                                    <p:animEffect transition="in" filter="blinds(horizontal)">
                                      <p:cBhvr>
                                        <p:cTn id="20" dur="500"/>
                                        <p:tgtEl>
                                          <p:spTgt spid="2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linds(horizontal)">
                                      <p:cBhvr>
                                        <p:cTn id="25" dur="500"/>
                                        <p:tgtEl>
                                          <p:spTgt spid="24"/>
                                        </p:tgtEl>
                                      </p:cBhvr>
                                    </p:animEffect>
                                  </p:childTnLst>
                                </p:cTn>
                              </p:par>
                              <p:par>
                                <p:cTn id="26" presetID="3" presetClass="entr" presetSubtype="1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par>
                                <p:cTn id="29" presetID="3" presetClass="entr" presetSubtype="1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linds(horizontal)">
                                      <p:cBhvr>
                                        <p:cTn id="31" dur="500"/>
                                        <p:tgtEl>
                                          <p:spTgt spid="2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blinds(horizontal)">
                                      <p:cBhvr>
                                        <p:cTn id="34" dur="500"/>
                                        <p:tgtEl>
                                          <p:spTgt spid="29"/>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linds(horizontal)">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9">
                                            <p:txEl>
                                              <p:pRg st="0" end="0"/>
                                            </p:txEl>
                                          </p:spTgt>
                                        </p:tgtEl>
                                        <p:attrNameLst>
                                          <p:attrName>style.visibility</p:attrName>
                                        </p:attrNameLst>
                                      </p:cBhvr>
                                      <p:to>
                                        <p:strVal val="visible"/>
                                      </p:to>
                                    </p:set>
                                    <p:animEffect transition="in" filter="blinds(horizontal)">
                                      <p:cBhvr>
                                        <p:cTn id="45" dur="500"/>
                                        <p:tgtEl>
                                          <p:spTgt spid="29">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4">
                                            <p:txEl>
                                              <p:pRg st="0" end="0"/>
                                            </p:txEl>
                                          </p:spTgt>
                                        </p:tgtEl>
                                        <p:attrNameLst>
                                          <p:attrName>style.visibility</p:attrName>
                                        </p:attrNameLst>
                                      </p:cBhvr>
                                      <p:to>
                                        <p:strVal val="visible"/>
                                      </p:to>
                                    </p:set>
                                    <p:animEffect transition="in" filter="blinds(horizontal)">
                                      <p:cBhvr>
                                        <p:cTn id="50" dur="500"/>
                                        <p:tgtEl>
                                          <p:spTgt spid="4">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9">
                                            <p:txEl>
                                              <p:pRg st="1" end="1"/>
                                            </p:txEl>
                                          </p:spTgt>
                                        </p:tgtEl>
                                        <p:attrNameLst>
                                          <p:attrName>style.visibility</p:attrName>
                                        </p:attrNameLst>
                                      </p:cBhvr>
                                      <p:to>
                                        <p:strVal val="visible"/>
                                      </p:to>
                                    </p:set>
                                    <p:animEffect transition="in" filter="blinds(horizontal)">
                                      <p:cBhvr>
                                        <p:cTn id="55" dur="500"/>
                                        <p:tgtEl>
                                          <p:spTgt spid="29">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4">
                                            <p:txEl>
                                              <p:pRg st="1" end="1"/>
                                            </p:txEl>
                                          </p:spTgt>
                                        </p:tgtEl>
                                        <p:attrNameLst>
                                          <p:attrName>style.visibility</p:attrName>
                                        </p:attrNameLst>
                                      </p:cBhvr>
                                      <p:to>
                                        <p:strVal val="visible"/>
                                      </p:to>
                                    </p:set>
                                    <p:animEffect transition="in" filter="blinds(horizontal)">
                                      <p:cBhvr>
                                        <p:cTn id="6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4" grpId="0" bldLvl="0" animBg="1"/>
      <p:bldP spid="27" grpId="0" bldLvl="0" animBg="1"/>
      <p:bldP spid="29" grpId="0" bldLvl="0" animBg="1"/>
      <p:bldP spid="3" grpId="0" bldLvl="0" animBg="1"/>
      <p:bldP spid="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73100" y="1506855"/>
            <a:ext cx="11362690" cy="829945"/>
          </a:xfrm>
          <a:prstGeom prst="rect">
            <a:avLst/>
          </a:prstGeom>
          <a:noFill/>
        </p:spPr>
        <p:txBody>
          <a:bodyPr wrap="square" rtlCol="0" anchor="t">
            <a:spAutoFit/>
          </a:bodyPr>
          <a:lstStyle/>
          <a:p>
            <a:pPr algn="l"/>
            <a:r>
              <a:rPr lang="zh-CN" altLang="en-US" sz="2400" b="1">
                <a:solidFill>
                  <a:srgbClr val="FF0000"/>
                </a:solidFill>
                <a:latin typeface="微软雅黑" panose="020B0503020204020204" pitchFamily="34" charset="-122"/>
                <a:ea typeface="微软雅黑" panose="020B0503020204020204" pitchFamily="34" charset="-122"/>
                <a:cs typeface="Times New Roman" panose="02020503050405090304" pitchFamily="18" charset="0"/>
              </a:rPr>
              <a:t>中心句</a:t>
            </a:r>
            <a:r>
              <a:rPr lang="zh-CN" altLang="en-US" sz="2400" b="1">
                <a:latin typeface="微软雅黑" panose="020B0503020204020204" pitchFamily="34" charset="-122"/>
                <a:ea typeface="微软雅黑" panose="020B0503020204020204" pitchFamily="34" charset="-122"/>
                <a:cs typeface="Times New Roman" panose="02020503050405090304" pitchFamily="18" charset="0"/>
              </a:rPr>
              <a:t>：</a:t>
            </a:r>
            <a:r>
              <a:rPr lang="zh-CN" altLang="en-US" sz="2400" b="1">
                <a:solidFill>
                  <a:srgbClr val="FF0000"/>
                </a:solidFill>
                <a:latin typeface="Times New Roman" panose="02020503050405090304" pitchFamily="18" charset="0"/>
                <a:cs typeface="Times New Roman" panose="02020503050405090304" pitchFamily="18" charset="0"/>
              </a:rPr>
              <a:t>Nonetheless</a:t>
            </a:r>
            <a:r>
              <a:rPr lang="zh-CN" altLang="en-US" sz="2400">
                <a:latin typeface="Times New Roman" panose="02020503050405090304" pitchFamily="18" charset="0"/>
                <a:cs typeface="Times New Roman" panose="02020503050405090304" pitchFamily="18" charset="0"/>
              </a:rPr>
              <a:t>, parents do not hold all the answers to the increasing rate of </a:t>
            </a:r>
          </a:p>
          <a:p>
            <a:pPr algn="l"/>
            <a:r>
              <a:rPr lang="zh-CN" altLang="en-US" sz="2400">
                <a:latin typeface="Times New Roman" panose="02020503050405090304" pitchFamily="18" charset="0"/>
                <a:cs typeface="Times New Roman" panose="02020503050405090304" pitchFamily="18" charset="0"/>
              </a:rPr>
              <a:t>young criminals.</a:t>
            </a:r>
          </a:p>
        </p:txBody>
      </p:sp>
      <p:sp>
        <p:nvSpPr>
          <p:cNvPr id="7" name="文本框 6"/>
          <p:cNvSpPr txBox="1"/>
          <p:nvPr/>
        </p:nvSpPr>
        <p:spPr>
          <a:xfrm>
            <a:off x="439420" y="401320"/>
            <a:ext cx="8201025" cy="729615"/>
          </a:xfrm>
          <a:prstGeom prst="rect">
            <a:avLst/>
          </a:prstGeom>
          <a:noFill/>
        </p:spPr>
        <p:txBody>
          <a:bodyPr wrap="square" rtlCol="0" anchor="t">
            <a:noAutofit/>
          </a:bodyPr>
          <a:lstStyle/>
          <a:p>
            <a:pPr algn="ctr"/>
            <a:r>
              <a:rPr lang="zh-CN" altLang="en-US" sz="280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主体段</a:t>
            </a:r>
            <a:r>
              <a:rPr lang="en-US" altLang="zh-CN" sz="280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2</a:t>
            </a:r>
            <a:r>
              <a:rPr lang="zh-CN" altLang="en-US" sz="280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en-US" altLang="zh-CN" sz="2400">
                <a:ea typeface="微软雅黑" panose="020B0503020204020204" pitchFamily="34" charset="-122"/>
                <a:sym typeface="+mn-ea"/>
              </a:rPr>
              <a:t>parenting skills</a:t>
            </a:r>
            <a:r>
              <a:rPr lang="zh-CN" altLang="en-US" sz="2400">
                <a:ea typeface="微软雅黑" panose="020B0503020204020204" pitchFamily="34" charset="-122"/>
                <a:sym typeface="+mn-ea"/>
              </a:rPr>
              <a:t>不是唯一的解决方法</a:t>
            </a:r>
            <a:endParaRPr lang="zh-CN" altLang="en-US" sz="2400">
              <a:latin typeface="Arial" panose="020B0604020202090204" pitchFamily="34" charset="0"/>
              <a:ea typeface="微软雅黑" panose="020B0503020204020204" pitchFamily="34" charset="-122"/>
            </a:endParaRPr>
          </a:p>
          <a:p>
            <a:pPr algn="ctr"/>
            <a:endParaRPr lang="zh-CN" altLang="en-US" sz="2800">
              <a:latin typeface="Arial" panose="020B0604020202090204" pitchFamily="34" charset="0"/>
              <a:ea typeface="微软雅黑" panose="020B0503020204020204" pitchFamily="34" charset="-122"/>
            </a:endParaRPr>
          </a:p>
          <a:p>
            <a:pPr algn="ctr"/>
            <a:endParaRPr lang="en-US" altLang="zh-CN" sz="2800" b="1">
              <a:solidFill>
                <a:srgbClr val="FF0000"/>
              </a:solidFill>
              <a:latin typeface="微软雅黑" panose="020B0503020204020204" pitchFamily="34" charset="-122"/>
              <a:ea typeface="微软雅黑" panose="020B0503020204020204" pitchFamily="34" charset="-122"/>
              <a:sym typeface="+mn-ea"/>
            </a:endParaRPr>
          </a:p>
        </p:txBody>
      </p:sp>
      <p:grpSp>
        <p:nvGrpSpPr>
          <p:cNvPr id="12" name="组合 11"/>
          <p:cNvGrpSpPr/>
          <p:nvPr/>
        </p:nvGrpSpPr>
        <p:grpSpPr>
          <a:xfrm>
            <a:off x="100330" y="1130935"/>
            <a:ext cx="10297160" cy="38100"/>
            <a:chOff x="1110" y="2727"/>
            <a:chExt cx="16216" cy="60"/>
          </a:xfrm>
        </p:grpSpPr>
        <p:cxnSp>
          <p:nvCxnSpPr>
            <p:cNvPr id="8" name="直接连接符 7"/>
            <p:cNvCxnSpPr/>
            <p:nvPr/>
          </p:nvCxnSpPr>
          <p:spPr>
            <a:xfrm>
              <a:off x="1110" y="2727"/>
              <a:ext cx="161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28" y="2787"/>
              <a:ext cx="161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 name="文本框 12"/>
          <p:cNvSpPr txBox="1"/>
          <p:nvPr/>
        </p:nvSpPr>
        <p:spPr>
          <a:xfrm>
            <a:off x="814070" y="1876425"/>
            <a:ext cx="11015980" cy="460375"/>
          </a:xfrm>
          <a:prstGeom prst="rect">
            <a:avLst/>
          </a:prstGeom>
          <a:noFill/>
        </p:spPr>
        <p:txBody>
          <a:bodyPr wrap="square" rtlCol="0">
            <a:spAutoFit/>
          </a:bodyPr>
          <a:lstStyle/>
          <a:p>
            <a:pPr algn="just">
              <a:lnSpc>
                <a:spcPct val="100000"/>
              </a:lnSpc>
            </a:pPr>
            <a:r>
              <a:rPr lang="en-US" sz="2400">
                <a:latin typeface="Times New Roman" panose="02020503050405090304" pitchFamily="18" charset="0"/>
                <a:cs typeface="Times New Roman" panose="02020503050405090304" pitchFamily="18" charset="0"/>
              </a:rPr>
              <a:t>                          </a:t>
            </a:r>
            <a:r>
              <a:rPr sz="2400" b="1">
                <a:latin typeface="Times New Roman" panose="02020503050405090304" pitchFamily="18" charset="0"/>
                <a:cs typeface="Times New Roman" panose="02020503050405090304" pitchFamily="18" charset="0"/>
              </a:rPr>
              <a:t>Schools and governments</a:t>
            </a:r>
            <a:r>
              <a:rPr sz="2400">
                <a:latin typeface="Times New Roman" panose="02020503050405090304" pitchFamily="18" charset="0"/>
                <a:cs typeface="Times New Roman" panose="02020503050405090304" pitchFamily="18" charset="0"/>
              </a:rPr>
              <a:t> should also take their responsibilities.</a:t>
            </a:r>
          </a:p>
        </p:txBody>
      </p:sp>
      <p:sp>
        <p:nvSpPr>
          <p:cNvPr id="15" name="文本框 14"/>
          <p:cNvSpPr txBox="1"/>
          <p:nvPr/>
        </p:nvSpPr>
        <p:spPr>
          <a:xfrm>
            <a:off x="672465" y="2336800"/>
            <a:ext cx="10374630" cy="1198880"/>
          </a:xfrm>
          <a:prstGeom prst="rect">
            <a:avLst/>
          </a:prstGeom>
          <a:noFill/>
        </p:spPr>
        <p:txBody>
          <a:bodyPr wrap="square" rtlCol="0">
            <a:spAutoFit/>
          </a:bodyPr>
          <a:lstStyle/>
          <a:p>
            <a:pPr algn="just">
              <a:lnSpc>
                <a:spcPct val="100000"/>
              </a:lnSpc>
            </a:pPr>
            <a:r>
              <a:rPr sz="2400" b="1">
                <a:latin typeface="Times New Roman" panose="02020503050405090304" pitchFamily="18" charset="0"/>
                <a:cs typeface="Times New Roman" panose="02020503050405090304" pitchFamily="18" charset="0"/>
                <a:sym typeface="+mn-ea"/>
              </a:rPr>
              <a:t>Schools</a:t>
            </a:r>
            <a:r>
              <a:rPr sz="2400">
                <a:latin typeface="Times New Roman" panose="02020503050405090304" pitchFamily="18" charset="0"/>
                <a:cs typeface="Times New Roman" panose="02020503050405090304" pitchFamily="18" charset="0"/>
                <a:sym typeface="+mn-ea"/>
              </a:rPr>
              <a:t>, besides imparting knowledge,</a:t>
            </a:r>
            <a:r>
              <a:rPr lang="en-US" sz="2400">
                <a:latin typeface="Times New Roman" panose="02020503050405090304" pitchFamily="18" charset="0"/>
                <a:cs typeface="Times New Roman" panose="02020503050405090304" pitchFamily="18" charset="0"/>
                <a:sym typeface="+mn-ea"/>
              </a:rPr>
              <a:t> </a:t>
            </a:r>
            <a:r>
              <a:rPr sz="2400">
                <a:latin typeface="Times New Roman" panose="02020503050405090304" pitchFamily="18" charset="0"/>
                <a:cs typeface="Times New Roman" panose="02020503050405090304" pitchFamily="18" charset="0"/>
                <a:sym typeface="+mn-ea"/>
              </a:rPr>
              <a:t>should develop children’s ability to tell right from wrong in and out of class activities. Schools should teach children to obey rules as well, and make them aware the consequences of breaking rules.</a:t>
            </a:r>
          </a:p>
        </p:txBody>
      </p:sp>
      <p:sp>
        <p:nvSpPr>
          <p:cNvPr id="16" name="文本框 15"/>
          <p:cNvSpPr txBox="1"/>
          <p:nvPr/>
        </p:nvSpPr>
        <p:spPr>
          <a:xfrm>
            <a:off x="673100" y="3535680"/>
            <a:ext cx="10736580" cy="460375"/>
          </a:xfrm>
          <a:prstGeom prst="rect">
            <a:avLst/>
          </a:prstGeom>
          <a:noFill/>
        </p:spPr>
        <p:txBody>
          <a:bodyPr wrap="square" rtlCol="0">
            <a:spAutoFit/>
          </a:bodyPr>
          <a:lstStyle/>
          <a:p>
            <a:pPr algn="just">
              <a:lnSpc>
                <a:spcPct val="100000"/>
              </a:lnSpc>
            </a:pPr>
            <a:r>
              <a:rPr sz="2400" b="1">
                <a:solidFill>
                  <a:srgbClr val="FF0000"/>
                </a:solidFill>
                <a:latin typeface="Times New Roman" panose="02020503050405090304" pitchFamily="18" charset="0"/>
                <a:cs typeface="Times New Roman" panose="02020503050405090304" pitchFamily="18" charset="0"/>
              </a:rPr>
              <a:t>In this way</a:t>
            </a:r>
            <a:r>
              <a:rPr sz="2400">
                <a:solidFill>
                  <a:srgbClr val="FF0000"/>
                </a:solidFill>
                <a:latin typeface="Times New Roman" panose="02020503050405090304" pitchFamily="18" charset="0"/>
                <a:cs typeface="Times New Roman" panose="02020503050405090304" pitchFamily="18" charset="0"/>
              </a:rPr>
              <a:t>,</a:t>
            </a:r>
            <a:r>
              <a:rPr sz="2400">
                <a:latin typeface="Times New Roman" panose="02020503050405090304" pitchFamily="18" charset="0"/>
                <a:cs typeface="Times New Roman" panose="02020503050405090304" pitchFamily="18" charset="0"/>
              </a:rPr>
              <a:t> children may know better than to violate laws in the future. </a:t>
            </a:r>
            <a:r>
              <a:rPr lang="en-US" sz="2400">
                <a:latin typeface="Times New Roman" panose="02020503050405090304" pitchFamily="18" charset="0"/>
                <a:cs typeface="Times New Roman" panose="02020503050405090304" pitchFamily="18" charset="0"/>
              </a:rPr>
              <a:t>(</a:t>
            </a:r>
            <a:r>
              <a:rPr lang="zh-CN" sz="2400">
                <a:latin typeface="Times New Roman" panose="02020503050405090304" pitchFamily="18" charset="0"/>
                <a:cs typeface="Times New Roman" panose="02020503050405090304" pitchFamily="18" charset="0"/>
              </a:rPr>
              <a:t>结果推测</a:t>
            </a:r>
            <a:r>
              <a:rPr lang="en-US" altLang="zh-CN" sz="2400">
                <a:latin typeface="Times New Roman" panose="02020503050405090304" pitchFamily="18" charset="0"/>
                <a:cs typeface="Times New Roman" panose="02020503050405090304" pitchFamily="18" charset="0"/>
              </a:rPr>
              <a:t>)</a:t>
            </a:r>
          </a:p>
        </p:txBody>
      </p:sp>
      <p:sp>
        <p:nvSpPr>
          <p:cNvPr id="2" name="文本框 1"/>
          <p:cNvSpPr txBox="1"/>
          <p:nvPr/>
        </p:nvSpPr>
        <p:spPr>
          <a:xfrm>
            <a:off x="662940" y="3937635"/>
            <a:ext cx="9723755" cy="460375"/>
          </a:xfrm>
          <a:prstGeom prst="rect">
            <a:avLst/>
          </a:prstGeom>
          <a:noFill/>
        </p:spPr>
        <p:txBody>
          <a:bodyPr wrap="square" rtlCol="0">
            <a:spAutoFit/>
          </a:bodyPr>
          <a:lstStyle/>
          <a:p>
            <a:pPr algn="just">
              <a:lnSpc>
                <a:spcPct val="100000"/>
              </a:lnSpc>
            </a:pPr>
            <a:r>
              <a:rPr sz="2400" b="1">
                <a:latin typeface="Times New Roman" panose="02020503050405090304" pitchFamily="18" charset="0"/>
                <a:cs typeface="Times New Roman" panose="02020503050405090304" pitchFamily="18" charset="0"/>
              </a:rPr>
              <a:t>Also,</a:t>
            </a:r>
            <a:r>
              <a:rPr sz="2400">
                <a:latin typeface="Times New Roman" panose="02020503050405090304" pitchFamily="18" charset="0"/>
                <a:cs typeface="Times New Roman" panose="02020503050405090304" pitchFamily="18" charset="0"/>
              </a:rPr>
              <a:t> governments can play a role in bringing down youth crimes rate.  </a:t>
            </a:r>
          </a:p>
        </p:txBody>
      </p:sp>
      <p:sp>
        <p:nvSpPr>
          <p:cNvPr id="4" name="文本框 3"/>
          <p:cNvSpPr txBox="1"/>
          <p:nvPr/>
        </p:nvSpPr>
        <p:spPr>
          <a:xfrm>
            <a:off x="662940" y="3937635"/>
            <a:ext cx="10736580" cy="1568450"/>
          </a:xfrm>
          <a:prstGeom prst="rect">
            <a:avLst/>
          </a:prstGeom>
          <a:noFill/>
        </p:spPr>
        <p:txBody>
          <a:bodyPr wrap="square" rtlCol="0">
            <a:spAutoFit/>
          </a:bodyPr>
          <a:lstStyle/>
          <a:p>
            <a:pPr algn="just">
              <a:lnSpc>
                <a:spcPct val="100000"/>
              </a:lnSpc>
            </a:pPr>
            <a:r>
              <a:rPr lang="en-US" sz="2400">
                <a:latin typeface="Times New Roman" panose="02020503050405090304" pitchFamily="18" charset="0"/>
                <a:cs typeface="Times New Roman" panose="02020503050405090304" pitchFamily="18" charset="0"/>
              </a:rPr>
              <a:t>                                                                                                                   </a:t>
            </a:r>
            <a:r>
              <a:rPr sz="2400" b="1">
                <a:solidFill>
                  <a:srgbClr val="FF0000"/>
                </a:solidFill>
                <a:latin typeface="Times New Roman" panose="02020503050405090304" pitchFamily="18" charset="0"/>
                <a:cs typeface="Times New Roman" panose="02020503050405090304" pitchFamily="18" charset="0"/>
              </a:rPr>
              <a:t>For instance,</a:t>
            </a:r>
            <a:r>
              <a:rPr sz="2400">
                <a:latin typeface="Times New Roman" panose="02020503050405090304" pitchFamily="18" charset="0"/>
                <a:cs typeface="Times New Roman" panose="02020503050405090304" pitchFamily="18" charset="0"/>
              </a:rPr>
              <a:t> they can create more job opportunities to lower youth unemployment </a:t>
            </a:r>
            <a:r>
              <a:rPr sz="2400" b="1">
                <a:solidFill>
                  <a:srgbClr val="FF0000"/>
                </a:solidFill>
                <a:latin typeface="Times New Roman" panose="02020503050405090304" pitchFamily="18" charset="0"/>
                <a:cs typeface="Times New Roman" panose="02020503050405090304" pitchFamily="18" charset="0"/>
              </a:rPr>
              <a:t>because</a:t>
            </a:r>
            <a:r>
              <a:rPr sz="2400">
                <a:latin typeface="Times New Roman" panose="02020503050405090304" pitchFamily="18" charset="0"/>
                <a:cs typeface="Times New Roman" panose="02020503050405090304" pitchFamily="18" charset="0"/>
              </a:rPr>
              <a:t> when youngsters have nothing to do, they tend to offend against the law to try to make a living or just for fun.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3" grpId="0"/>
      <p:bldP spid="13" grpId="1"/>
      <p:bldP spid="15" grpId="0"/>
      <p:bldP spid="15" grpId="1"/>
      <p:bldP spid="16" grpId="0"/>
      <p:bldP spid="16" grpId="1"/>
      <p:bldP spid="2" grpId="0"/>
      <p:bldP spid="2" grpId="1"/>
      <p:bldP spid="4" grpId="0"/>
      <p:bldP spid="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0" y="0"/>
            <a:ext cx="569404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犯罪类话题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新航道范文合集</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451485" y="758825"/>
            <a:ext cx="11256645" cy="1383665"/>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lstStyle/>
          <a:p>
            <a:pPr algn="just">
              <a:lnSpc>
                <a:spcPct val="100000"/>
              </a:lnSpc>
            </a:pPr>
            <a:r>
              <a:rPr sz="2800" b="1">
                <a:latin typeface="Times New Roman" panose="02020503050405090304" pitchFamily="18" charset="0"/>
                <a:cs typeface="Times New Roman" panose="02020503050405090304" pitchFamily="18" charset="0"/>
              </a:rPr>
              <a:t>The only way to solve the increasing </a:t>
            </a:r>
            <a:r>
              <a:rPr sz="2800" b="1">
                <a:solidFill>
                  <a:srgbClr val="FF0000"/>
                </a:solidFill>
                <a:latin typeface="Times New Roman" panose="02020503050405090304" pitchFamily="18" charset="0"/>
                <a:cs typeface="Times New Roman" panose="02020503050405090304" pitchFamily="18" charset="0"/>
              </a:rPr>
              <a:t>crime rate</a:t>
            </a:r>
            <a:r>
              <a:rPr sz="2800" b="1">
                <a:latin typeface="Times New Roman" panose="02020503050405090304" pitchFamily="18" charset="0"/>
                <a:cs typeface="Times New Roman" panose="02020503050405090304" pitchFamily="18" charset="0"/>
              </a:rPr>
              <a:t> of young offenders is to teach parents</a:t>
            </a:r>
            <a:r>
              <a:rPr lang="en-US" sz="2800" b="1">
                <a:latin typeface="Times New Roman" panose="02020503050405090304" pitchFamily="18" charset="0"/>
                <a:cs typeface="Times New Roman" panose="02020503050405090304" pitchFamily="18" charset="0"/>
              </a:rPr>
              <a:t> </a:t>
            </a:r>
            <a:r>
              <a:rPr sz="2800" b="1">
                <a:latin typeface="Times New Roman" panose="02020503050405090304" pitchFamily="18" charset="0"/>
                <a:cs typeface="Times New Roman" panose="02020503050405090304" pitchFamily="18" charset="0"/>
              </a:rPr>
              <a:t>better parenting skills. Do you agree or disagree?</a:t>
            </a:r>
            <a:r>
              <a:rPr lang="en-US" sz="2800" b="1">
                <a:latin typeface="Times New Roman" panose="02020503050405090304" pitchFamily="18" charset="0"/>
                <a:cs typeface="Times New Roman" panose="02020503050405090304" pitchFamily="18" charset="0"/>
              </a:rPr>
              <a:t> (20191010)</a:t>
            </a:r>
            <a:endParaRPr lang="zh-CN" altLang="en-US" sz="2800" b="1">
              <a:latin typeface="Times New Roman" panose="02020503050405090304" pitchFamily="18" charset="0"/>
              <a:cs typeface="Times New Roman" panose="02020503050405090304" pitchFamily="18" charset="0"/>
            </a:endParaRPr>
          </a:p>
        </p:txBody>
      </p:sp>
      <p:sp>
        <p:nvSpPr>
          <p:cNvPr id="100" name="文本框 99"/>
          <p:cNvSpPr txBox="1"/>
          <p:nvPr/>
        </p:nvSpPr>
        <p:spPr>
          <a:xfrm>
            <a:off x="340360" y="2667000"/>
            <a:ext cx="11577320" cy="1753235"/>
          </a:xfrm>
          <a:prstGeom prst="rect">
            <a:avLst/>
          </a:prstGeom>
          <a:noFill/>
          <a:ln w="9525">
            <a:noFill/>
          </a:ln>
        </p:spPr>
        <p:txBody>
          <a:bodyPr wrap="square">
            <a:spAutoFit/>
          </a:bodyPr>
          <a:lstStyle/>
          <a:p>
            <a:pPr marL="0" indent="0" algn="just">
              <a:lnSpc>
                <a:spcPct val="150000"/>
              </a:lnSpc>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503050405090304" pitchFamily="18" charset="0"/>
              </a:rPr>
              <a:t>总结段：</a:t>
            </a:r>
          </a:p>
          <a:p>
            <a:pPr marL="0" indent="0" algn="just">
              <a:lnSpc>
                <a:spcPct val="150000"/>
              </a:lnSpc>
            </a:pPr>
            <a:r>
              <a:rPr sz="2400">
                <a:latin typeface="Times New Roman" panose="02020503050405090304" pitchFamily="18" charset="0"/>
                <a:ea typeface="宋体" pitchFamily="2" charset="-122"/>
                <a:cs typeface="Times New Roman" panose="02020503050405090304" pitchFamily="18" charset="0"/>
              </a:rPr>
              <a:t>In conclusion, to deter the youth from breaking laws, joint efforts should be made by </a:t>
            </a:r>
            <a:r>
              <a:rPr sz="2400" b="1">
                <a:latin typeface="Times New Roman" panose="02020503050405090304" pitchFamily="18" charset="0"/>
                <a:ea typeface="宋体" pitchFamily="2" charset="-122"/>
                <a:cs typeface="Times New Roman" panose="02020503050405090304" pitchFamily="18" charset="0"/>
              </a:rPr>
              <a:t>parents, schools and governments</a:t>
            </a:r>
            <a:r>
              <a:rPr sz="2400">
                <a:latin typeface="Times New Roman" panose="02020503050405090304" pitchFamily="18" charset="0"/>
                <a:ea typeface="宋体" pitchFamily="2" charset="-122"/>
                <a:cs typeface="Times New Roman" panose="0202050305040509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00330" y="970915"/>
            <a:ext cx="10297160" cy="38100"/>
            <a:chOff x="1110" y="2727"/>
            <a:chExt cx="16216" cy="60"/>
          </a:xfrm>
        </p:grpSpPr>
        <p:cxnSp>
          <p:nvCxnSpPr>
            <p:cNvPr id="4" name="直接连接符 3"/>
            <p:cNvCxnSpPr/>
            <p:nvPr/>
          </p:nvCxnSpPr>
          <p:spPr>
            <a:xfrm>
              <a:off x="1110" y="2727"/>
              <a:ext cx="161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28" y="2787"/>
              <a:ext cx="161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857885" y="410845"/>
            <a:ext cx="894080" cy="521970"/>
          </a:xfrm>
          <a:prstGeom prst="rect">
            <a:avLst/>
          </a:prstGeom>
          <a:noFill/>
        </p:spPr>
        <p:txBody>
          <a:bodyPr wrap="none" rtlCol="0" anchor="t">
            <a:spAutoFit/>
          </a:bodyPr>
          <a:lstStyle/>
          <a:p>
            <a:pPr algn="ctr"/>
            <a:r>
              <a:rPr lang="zh-CN" altLang="en-US" sz="2800">
                <a:solidFill>
                  <a:srgbClr val="FF0000"/>
                </a:solidFill>
                <a:latin typeface="微软雅黑" panose="020B0503020204020204" pitchFamily="34" charset="-122"/>
                <a:ea typeface="微软雅黑" panose="020B0503020204020204" pitchFamily="34" charset="-122"/>
              </a:rPr>
              <a:t>总结</a:t>
            </a:r>
          </a:p>
        </p:txBody>
      </p:sp>
      <p:sp>
        <p:nvSpPr>
          <p:cNvPr id="2" name="文本框 1"/>
          <p:cNvSpPr txBox="1"/>
          <p:nvPr/>
        </p:nvSpPr>
        <p:spPr>
          <a:xfrm>
            <a:off x="517525" y="1085215"/>
            <a:ext cx="10753090" cy="5262245"/>
          </a:xfrm>
          <a:prstGeom prst="rect">
            <a:avLst/>
          </a:prstGeom>
          <a:solidFill>
            <a:schemeClr val="accent1"/>
          </a:solidFill>
          <a:ln>
            <a:solidFill>
              <a:schemeClr val="accent1"/>
            </a:solidFill>
          </a:ln>
        </p:spPr>
        <p:txBody>
          <a:bodyPr wrap="square" rtlCol="0" anchor="t">
            <a:spAutoFit/>
          </a:bodyPr>
          <a:lstStyle/>
          <a:p>
            <a:pPr algn="just"/>
            <a:r>
              <a:rPr lang="zh-CN" altLang="en-US" sz="2400" b="1">
                <a:latin typeface="Times New Roman" panose="02020503050405090304" pitchFamily="18" charset="0"/>
                <a:ea typeface="微软雅黑" panose="020B0503020204020204" pitchFamily="34" charset="-122"/>
                <a:cs typeface="Times New Roman" panose="02020503050405090304" pitchFamily="18" charset="0"/>
                <a:sym typeface="+mn-ea"/>
              </a:rPr>
              <a:t>总结文章框架性句子：</a:t>
            </a:r>
            <a:endParaRPr lang="zh-CN" altLang="en-US" sz="2400" b="1">
              <a:latin typeface="Times New Roman" panose="02020503050405090304" pitchFamily="18" charset="0"/>
              <a:ea typeface="微软雅黑" panose="020B0503020204020204" pitchFamily="34" charset="-122"/>
              <a:cs typeface="Times New Roman" panose="02020503050405090304" pitchFamily="18" charset="0"/>
            </a:endParaRPr>
          </a:p>
          <a:p>
            <a:pPr algn="just"/>
            <a:endParaRPr lang="zh-CN" altLang="en-US" sz="2400">
              <a:latin typeface="Times New Roman" panose="02020503050405090304" pitchFamily="18" charset="0"/>
              <a:ea typeface="微软雅黑" panose="020B0503020204020204" pitchFamily="34" charset="-122"/>
              <a:cs typeface="Times New Roman" panose="02020503050405090304" pitchFamily="18" charset="0"/>
            </a:endParaRPr>
          </a:p>
          <a:p>
            <a:pPr algn="just"/>
            <a:r>
              <a:rPr lang="zh-CN" altLang="en-US" sz="2400">
                <a:latin typeface="Times New Roman" panose="02020503050405090304" pitchFamily="18" charset="0"/>
                <a:ea typeface="微软雅黑" panose="020B0503020204020204" pitchFamily="34" charset="-122"/>
                <a:cs typeface="Times New Roman" panose="02020503050405090304" pitchFamily="18" charset="0"/>
                <a:sym typeface="+mn-ea"/>
              </a:rPr>
              <a:t>首段：背景+引出话题+自己的观点</a:t>
            </a:r>
            <a:endParaRPr lang="zh-CN" altLang="en-US" sz="2400">
              <a:latin typeface="Times New Roman" panose="02020503050405090304" pitchFamily="18" charset="0"/>
              <a:ea typeface="微软雅黑" panose="020B0503020204020204" pitchFamily="34" charset="-122"/>
              <a:cs typeface="Times New Roman" panose="02020503050405090304" pitchFamily="18" charset="0"/>
            </a:endParaRPr>
          </a:p>
          <a:p>
            <a:pPr algn="just"/>
            <a:r>
              <a:rPr lang="en-US" sz="2400">
                <a:solidFill>
                  <a:srgbClr val="000000"/>
                </a:solidFill>
                <a:latin typeface="Times New Roman" panose="02020503050405090304" pitchFamily="18" charset="0"/>
                <a:cs typeface="Times New Roman" panose="02020503050405090304" pitchFamily="18" charset="0"/>
                <a:sym typeface="+mn-ea"/>
              </a:rPr>
              <a:t>The ever-increasing rate of </a:t>
            </a:r>
            <a:r>
              <a:rPr lang="en-US" sz="2400" b="1">
                <a:solidFill>
                  <a:srgbClr val="000000"/>
                </a:solidFill>
                <a:latin typeface="Times New Roman" panose="02020503050405090304" pitchFamily="18" charset="0"/>
                <a:cs typeface="Times New Roman" panose="02020503050405090304" pitchFamily="18" charset="0"/>
                <a:sym typeface="+mn-ea"/>
              </a:rPr>
              <a:t>sth</a:t>
            </a:r>
            <a:r>
              <a:rPr lang="en-US" sz="2400">
                <a:solidFill>
                  <a:srgbClr val="000000"/>
                </a:solidFill>
                <a:latin typeface="Times New Roman" panose="02020503050405090304" pitchFamily="18" charset="0"/>
                <a:cs typeface="Times New Roman" panose="02020503050405090304" pitchFamily="18" charset="0"/>
                <a:sym typeface="+mn-ea"/>
              </a:rPr>
              <a:t> is a worrying trend in many places of the world + </a:t>
            </a:r>
            <a:r>
              <a:rPr lang="zh-CN" altLang="en-US" sz="2400">
                <a:solidFill>
                  <a:srgbClr val="000000"/>
                </a:solidFill>
                <a:latin typeface="Times New Roman" panose="02020503050405090304" pitchFamily="18" charset="0"/>
                <a:cs typeface="Times New Roman" panose="02020503050405090304" pitchFamily="18" charset="0"/>
                <a:sym typeface="+mn-ea"/>
              </a:rPr>
              <a:t>改写题目</a:t>
            </a:r>
            <a:r>
              <a:rPr lang="en-US" altLang="zh-CN" sz="2400">
                <a:solidFill>
                  <a:srgbClr val="000000"/>
                </a:solidFill>
                <a:latin typeface="Times New Roman" panose="02020503050405090304" pitchFamily="18" charset="0"/>
                <a:cs typeface="Times New Roman" panose="02020503050405090304" pitchFamily="18" charset="0"/>
                <a:sym typeface="+mn-ea"/>
              </a:rPr>
              <a:t>.</a:t>
            </a:r>
            <a:r>
              <a:rPr lang="en-US" sz="2400">
                <a:solidFill>
                  <a:srgbClr val="000000"/>
                </a:solidFill>
                <a:latin typeface="Times New Roman" panose="02020503050405090304" pitchFamily="18" charset="0"/>
                <a:cs typeface="Times New Roman" panose="02020503050405090304" pitchFamily="18" charset="0"/>
                <a:sym typeface="+mn-ea"/>
              </a:rPr>
              <a:t> While </a:t>
            </a:r>
            <a:r>
              <a:rPr lang="zh-CN" altLang="en-US" sz="2400">
                <a:solidFill>
                  <a:srgbClr val="000000"/>
                </a:solidFill>
                <a:latin typeface="Times New Roman" panose="02020503050405090304" pitchFamily="18" charset="0"/>
                <a:cs typeface="Times New Roman" panose="02020503050405090304" pitchFamily="18" charset="0"/>
                <a:sym typeface="+mn-ea"/>
              </a:rPr>
              <a:t>观点</a:t>
            </a:r>
            <a:r>
              <a:rPr lang="en-US" altLang="zh-CN" sz="2400">
                <a:solidFill>
                  <a:srgbClr val="000000"/>
                </a:solidFill>
                <a:latin typeface="Times New Roman" panose="02020503050405090304" pitchFamily="18" charset="0"/>
                <a:cs typeface="Times New Roman" panose="02020503050405090304" pitchFamily="18" charset="0"/>
                <a:sym typeface="+mn-ea"/>
              </a:rPr>
              <a:t>1</a:t>
            </a:r>
            <a:r>
              <a:rPr lang="en-US" sz="2400">
                <a:solidFill>
                  <a:srgbClr val="000000"/>
                </a:solidFill>
                <a:latin typeface="Times New Roman" panose="02020503050405090304" pitchFamily="18" charset="0"/>
                <a:cs typeface="Times New Roman" panose="02020503050405090304" pitchFamily="18" charset="0"/>
                <a:sym typeface="+mn-ea"/>
              </a:rPr>
              <a:t>, I personally think that... (</a:t>
            </a:r>
            <a:r>
              <a:rPr lang="zh-CN" altLang="en-US" sz="2400">
                <a:solidFill>
                  <a:srgbClr val="000000"/>
                </a:solidFill>
                <a:latin typeface="Times New Roman" panose="02020503050405090304" pitchFamily="18" charset="0"/>
                <a:cs typeface="Times New Roman" panose="02020503050405090304" pitchFamily="18" charset="0"/>
                <a:sym typeface="+mn-ea"/>
              </a:rPr>
              <a:t>个人观点</a:t>
            </a:r>
            <a:r>
              <a:rPr lang="en-US" sz="2400">
                <a:solidFill>
                  <a:srgbClr val="000000"/>
                </a:solidFill>
                <a:latin typeface="Times New Roman" panose="02020503050405090304" pitchFamily="18" charset="0"/>
                <a:cs typeface="Times New Roman" panose="02020503050405090304" pitchFamily="18" charset="0"/>
                <a:sym typeface="+mn-ea"/>
              </a:rPr>
              <a:t>)</a:t>
            </a:r>
            <a:endParaRPr lang="zh-CN" altLang="en-US" sz="2400" b="0">
              <a:solidFill>
                <a:srgbClr val="000000"/>
              </a:solidFill>
              <a:latin typeface="Times New Roman" panose="02020503050405090304" pitchFamily="18" charset="0"/>
              <a:ea typeface="宋体" pitchFamily="2" charset="-122"/>
              <a:cs typeface="Times New Roman" panose="02020503050405090304" pitchFamily="18" charset="0"/>
            </a:endParaRPr>
          </a:p>
          <a:p>
            <a:pPr algn="just"/>
            <a:endParaRPr lang="zh-CN" altLang="en-US" sz="2400">
              <a:latin typeface="Times New Roman" panose="02020503050405090304" pitchFamily="18" charset="0"/>
              <a:ea typeface="微软雅黑" panose="020B0503020204020204" pitchFamily="34" charset="-122"/>
              <a:cs typeface="Times New Roman" panose="02020503050405090304" pitchFamily="18" charset="0"/>
            </a:endParaRPr>
          </a:p>
          <a:p>
            <a:pPr algn="just"/>
            <a:r>
              <a:rPr lang="zh-CN" altLang="en-US" sz="2400">
                <a:latin typeface="Times New Roman" panose="02020503050405090304" pitchFamily="18" charset="0"/>
                <a:ea typeface="微软雅黑" panose="020B0503020204020204" pitchFamily="34" charset="-122"/>
                <a:cs typeface="Times New Roman" panose="02020503050405090304" pitchFamily="18" charset="0"/>
                <a:sym typeface="+mn-ea"/>
              </a:rPr>
              <a:t>主体段1: 观点</a:t>
            </a:r>
            <a:r>
              <a:rPr lang="en-US" altLang="zh-CN" sz="2400">
                <a:latin typeface="Times New Roman" panose="02020503050405090304" pitchFamily="18" charset="0"/>
                <a:ea typeface="微软雅黑" panose="020B0503020204020204" pitchFamily="34" charset="-122"/>
                <a:cs typeface="Times New Roman" panose="02020503050405090304" pitchFamily="18" charset="0"/>
                <a:sym typeface="+mn-ea"/>
              </a:rPr>
              <a:t>1</a:t>
            </a:r>
            <a:r>
              <a:rPr lang="zh-CN" altLang="en-US" sz="2400">
                <a:latin typeface="Times New Roman" panose="02020503050405090304" pitchFamily="18" charset="0"/>
                <a:ea typeface="微软雅黑" panose="020B0503020204020204" pitchFamily="34" charset="-122"/>
                <a:cs typeface="Times New Roman" panose="02020503050405090304" pitchFamily="18" charset="0"/>
                <a:sym typeface="+mn-ea"/>
              </a:rPr>
              <a:t>有道理的原因</a:t>
            </a:r>
            <a:endParaRPr lang="zh-CN" altLang="en-US" sz="2400">
              <a:latin typeface="Times New Roman" panose="02020503050405090304" pitchFamily="18" charset="0"/>
              <a:ea typeface="微软雅黑" panose="020B0503020204020204" pitchFamily="34" charset="-122"/>
              <a:cs typeface="Times New Roman" panose="02020503050405090304" pitchFamily="18" charset="0"/>
            </a:endParaRPr>
          </a:p>
          <a:p>
            <a:pPr algn="just"/>
            <a:r>
              <a:rPr lang="en-US" altLang="zh-CN" sz="2400">
                <a:latin typeface="Times New Roman" panose="02020503050405090304" pitchFamily="18" charset="0"/>
                <a:ea typeface="微软雅黑" panose="020B0503020204020204" pitchFamily="34" charset="-122"/>
                <a:cs typeface="Times New Roman" panose="02020503050405090304" pitchFamily="18" charset="0"/>
                <a:sym typeface="+mn-ea"/>
              </a:rPr>
              <a:t>on the one hand</a:t>
            </a:r>
            <a:r>
              <a:rPr lang="zh-CN" altLang="en-US" sz="2400">
                <a:latin typeface="Times New Roman" panose="02020503050405090304" pitchFamily="18" charset="0"/>
                <a:ea typeface="微软雅黑" panose="020B0503020204020204" pitchFamily="34" charset="-122"/>
                <a:cs typeface="Times New Roman" panose="02020503050405090304" pitchFamily="18" charset="0"/>
                <a:sym typeface="+mn-ea"/>
              </a:rPr>
              <a:t>, </a:t>
            </a:r>
            <a:r>
              <a:rPr lang="en-US" altLang="zh-CN" sz="2400">
                <a:latin typeface="Times New Roman" panose="02020503050405090304" pitchFamily="18" charset="0"/>
                <a:ea typeface="微软雅黑" panose="020B0503020204020204" pitchFamily="34" charset="-122"/>
                <a:cs typeface="Times New Roman" panose="02020503050405090304" pitchFamily="18" charset="0"/>
                <a:sym typeface="+mn-ea"/>
              </a:rPr>
              <a:t>...</a:t>
            </a:r>
            <a:endParaRPr lang="zh-CN" altLang="en-US" sz="2400">
              <a:latin typeface="Times New Roman" panose="02020503050405090304" pitchFamily="18" charset="0"/>
              <a:ea typeface="微软雅黑" panose="020B0503020204020204" pitchFamily="34" charset="-122"/>
              <a:cs typeface="Times New Roman" panose="02020503050405090304" pitchFamily="18" charset="0"/>
            </a:endParaRPr>
          </a:p>
          <a:p>
            <a:pPr algn="just"/>
            <a:endParaRPr lang="zh-CN" altLang="en-US" sz="2400">
              <a:latin typeface="Times New Roman" panose="02020503050405090304" pitchFamily="18" charset="0"/>
              <a:ea typeface="微软雅黑" panose="020B0503020204020204" pitchFamily="34" charset="-122"/>
              <a:cs typeface="Times New Roman" panose="02020503050405090304" pitchFamily="18" charset="0"/>
            </a:endParaRPr>
          </a:p>
          <a:p>
            <a:pPr algn="just"/>
            <a:r>
              <a:rPr lang="zh-CN" altLang="en-US" sz="2400">
                <a:latin typeface="Times New Roman" panose="02020503050405090304" pitchFamily="18" charset="0"/>
                <a:ea typeface="微软雅黑" panose="020B0503020204020204" pitchFamily="34" charset="-122"/>
                <a:cs typeface="Times New Roman" panose="02020503050405090304" pitchFamily="18" charset="0"/>
                <a:sym typeface="+mn-ea"/>
              </a:rPr>
              <a:t>主体段2: 其他措施合理的原因</a:t>
            </a:r>
            <a:endParaRPr lang="zh-CN" altLang="en-US" sz="2400">
              <a:latin typeface="Times New Roman" panose="02020503050405090304" pitchFamily="18" charset="0"/>
              <a:ea typeface="微软雅黑" panose="020B0503020204020204" pitchFamily="34" charset="-122"/>
              <a:cs typeface="Times New Roman" panose="02020503050405090304" pitchFamily="18" charset="0"/>
            </a:endParaRPr>
          </a:p>
          <a:p>
            <a:pPr algn="just"/>
            <a:r>
              <a:rPr lang="en-US" altLang="zh-CN" sz="2400">
                <a:latin typeface="Times New Roman" panose="02020503050405090304" pitchFamily="18" charset="0"/>
                <a:ea typeface="微软雅黑" panose="020B0503020204020204" pitchFamily="34" charset="-122"/>
                <a:cs typeface="Times New Roman" panose="02020503050405090304" pitchFamily="18" charset="0"/>
                <a:sym typeface="+mn-ea"/>
              </a:rPr>
              <a:t>on the other hand</a:t>
            </a:r>
            <a:r>
              <a:rPr lang="zh-CN" altLang="en-US" sz="2400">
                <a:latin typeface="Times New Roman" panose="02020503050405090304" pitchFamily="18" charset="0"/>
                <a:ea typeface="微软雅黑" panose="020B0503020204020204" pitchFamily="34" charset="-122"/>
                <a:cs typeface="Times New Roman" panose="02020503050405090304" pitchFamily="18" charset="0"/>
                <a:sym typeface="+mn-ea"/>
              </a:rPr>
              <a:t>, </a:t>
            </a:r>
            <a:r>
              <a:rPr lang="en-US" altLang="zh-CN" sz="2400">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2400">
                <a:latin typeface="Times New Roman" panose="02020503050405090304" pitchFamily="18" charset="0"/>
                <a:ea typeface="微软雅黑" panose="020B0503020204020204" pitchFamily="34" charset="-122"/>
                <a:cs typeface="Times New Roman" panose="02020503050405090304" pitchFamily="18" charset="0"/>
                <a:sym typeface="+mn-ea"/>
              </a:rPr>
              <a:t> </a:t>
            </a:r>
            <a:endParaRPr lang="zh-CN" altLang="en-US" sz="2400">
              <a:latin typeface="Times New Roman" panose="02020503050405090304" pitchFamily="18" charset="0"/>
              <a:ea typeface="微软雅黑" panose="020B0503020204020204" pitchFamily="34" charset="-122"/>
              <a:cs typeface="Times New Roman" panose="02020503050405090304" pitchFamily="18" charset="0"/>
            </a:endParaRPr>
          </a:p>
          <a:p>
            <a:pPr algn="just"/>
            <a:endParaRPr lang="zh-CN" altLang="en-US" sz="2400">
              <a:latin typeface="Times New Roman" panose="02020503050405090304" pitchFamily="18" charset="0"/>
              <a:ea typeface="微软雅黑" panose="020B0503020204020204" pitchFamily="34" charset="-122"/>
              <a:cs typeface="Times New Roman" panose="02020503050405090304" pitchFamily="18" charset="0"/>
            </a:endParaRPr>
          </a:p>
          <a:p>
            <a:pPr algn="just"/>
            <a:r>
              <a:rPr lang="zh-CN" altLang="en-US" sz="2400">
                <a:latin typeface="Times New Roman" panose="02020503050405090304" pitchFamily="18" charset="0"/>
                <a:ea typeface="微软雅黑" panose="020B0503020204020204" pitchFamily="34" charset="-122"/>
                <a:cs typeface="Times New Roman" panose="02020503050405090304" pitchFamily="18" charset="0"/>
                <a:sym typeface="+mn-ea"/>
              </a:rPr>
              <a:t>结尾段：重申自己的观点</a:t>
            </a:r>
            <a:endParaRPr lang="zh-CN" altLang="en-US" sz="2400">
              <a:latin typeface="Times New Roman" panose="02020503050405090304" pitchFamily="18" charset="0"/>
              <a:ea typeface="微软雅黑" panose="020B0503020204020204" pitchFamily="34" charset="-122"/>
              <a:cs typeface="Times New Roman" panose="02020503050405090304" pitchFamily="18" charset="0"/>
            </a:endParaRPr>
          </a:p>
          <a:p>
            <a:pPr algn="just"/>
            <a:r>
              <a:rPr lang="zh-CN" altLang="en-US" sz="2400">
                <a:latin typeface="Times New Roman" panose="02020503050405090304" pitchFamily="18" charset="0"/>
                <a:ea typeface="微软雅黑" panose="020B0503020204020204" pitchFamily="34" charset="-122"/>
                <a:cs typeface="Times New Roman" panose="02020503050405090304" pitchFamily="18" charset="0"/>
                <a:sym typeface="+mn-ea"/>
              </a:rPr>
              <a:t>In conclusion,… </a:t>
            </a:r>
            <a:endParaRPr lang="zh-CN" altLang="en-US" sz="240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0" y="0"/>
            <a:ext cx="349059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犯罪类话题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练习</a:t>
            </a:r>
          </a:p>
        </p:txBody>
      </p:sp>
      <p:sp>
        <p:nvSpPr>
          <p:cNvPr id="9" name="文本框 8"/>
          <p:cNvSpPr txBox="1"/>
          <p:nvPr>
            <p:custDataLst>
              <p:tags r:id="rId2"/>
            </p:custDataLst>
          </p:nvPr>
        </p:nvSpPr>
        <p:spPr>
          <a:xfrm>
            <a:off x="451485" y="795655"/>
            <a:ext cx="11256645" cy="1014730"/>
          </a:xfrm>
          <a:prstGeom prst="rect">
            <a:avLst/>
          </a:prstGeom>
          <a:noFill/>
          <a:ln w="28575" cap="flat" cmpd="sng">
            <a:solidFill>
              <a:srgbClr val="385D8A"/>
            </a:solidFill>
            <a:prstDash val="solid"/>
            <a:round/>
            <a:headEnd type="none" w="med" len="med"/>
            <a:tailEnd type="none" w="med" len="med"/>
          </a:ln>
        </p:spPr>
        <p:txBody>
          <a:bodyPr wrap="square" anchor="t" anchorCtr="0">
            <a:spAutoFit/>
          </a:bodyPr>
          <a:lstStyle/>
          <a:p>
            <a:pPr algn="just">
              <a:lnSpc>
                <a:spcPct val="100000"/>
              </a:lnSpc>
            </a:pPr>
            <a:r>
              <a:rPr sz="2000">
                <a:latin typeface="Times New Roman" panose="02020503050405090304" pitchFamily="18" charset="0"/>
                <a:cs typeface="Times New Roman" panose="02020503050405090304" pitchFamily="18" charset="0"/>
                <a:sym typeface="+mn-ea"/>
              </a:rPr>
              <a:t>Some people who have been in prison become good citizens later, and it is often argued that these</a:t>
            </a:r>
            <a:r>
              <a:rPr lang="en-US" sz="2000">
                <a:latin typeface="Times New Roman" panose="02020503050405090304" pitchFamily="18" charset="0"/>
                <a:cs typeface="Times New Roman" panose="02020503050405090304" pitchFamily="18" charset="0"/>
                <a:sym typeface="+mn-ea"/>
              </a:rPr>
              <a:t> </a:t>
            </a:r>
            <a:r>
              <a:rPr sz="2000">
                <a:latin typeface="Times New Roman" panose="02020503050405090304" pitchFamily="18" charset="0"/>
                <a:cs typeface="Times New Roman" panose="02020503050405090304" pitchFamily="18" charset="0"/>
                <a:sym typeface="+mn-ea"/>
              </a:rPr>
              <a:t>are the </a:t>
            </a:r>
            <a:r>
              <a:rPr sz="2000" b="1">
                <a:solidFill>
                  <a:schemeClr val="tx1"/>
                </a:solidFill>
                <a:latin typeface="Times New Roman" panose="02020503050405090304" pitchFamily="18" charset="0"/>
                <a:cs typeface="Times New Roman" panose="02020503050405090304" pitchFamily="18" charset="0"/>
                <a:sym typeface="+mn-ea"/>
              </a:rPr>
              <a:t>best</a:t>
            </a:r>
            <a:r>
              <a:rPr sz="2000">
                <a:latin typeface="Times New Roman" panose="02020503050405090304" pitchFamily="18" charset="0"/>
                <a:cs typeface="Times New Roman" panose="02020503050405090304" pitchFamily="18" charset="0"/>
                <a:sym typeface="+mn-ea"/>
              </a:rPr>
              <a:t> people to talk to teenagers about the dangers of </a:t>
            </a:r>
            <a:r>
              <a:rPr sz="2000" b="1">
                <a:solidFill>
                  <a:srgbClr val="FF0000"/>
                </a:solidFill>
                <a:latin typeface="Times New Roman" panose="02020503050405090304" pitchFamily="18" charset="0"/>
                <a:cs typeface="Times New Roman" panose="02020503050405090304" pitchFamily="18" charset="0"/>
                <a:sym typeface="+mn-ea"/>
              </a:rPr>
              <a:t>committing a crime</a:t>
            </a:r>
            <a:r>
              <a:rPr sz="2000">
                <a:latin typeface="Times New Roman" panose="02020503050405090304" pitchFamily="18" charset="0"/>
                <a:cs typeface="Times New Roman" panose="02020503050405090304" pitchFamily="18" charset="0"/>
                <a:sym typeface="+mn-ea"/>
              </a:rPr>
              <a:t>. To what</a:t>
            </a:r>
            <a:r>
              <a:rPr lang="en-US" sz="2000">
                <a:latin typeface="Times New Roman" panose="02020503050405090304" pitchFamily="18" charset="0"/>
                <a:cs typeface="Times New Roman" panose="02020503050405090304" pitchFamily="18" charset="0"/>
                <a:sym typeface="+mn-ea"/>
              </a:rPr>
              <a:t> </a:t>
            </a:r>
            <a:r>
              <a:rPr sz="2000">
                <a:latin typeface="Times New Roman" panose="02020503050405090304" pitchFamily="18" charset="0"/>
                <a:cs typeface="Times New Roman" panose="02020503050405090304" pitchFamily="18" charset="0"/>
                <a:sym typeface="+mn-ea"/>
              </a:rPr>
              <a:t>extent do you agree or disagree?</a:t>
            </a:r>
            <a:r>
              <a:rPr lang="en-US" sz="2000">
                <a:latin typeface="Times New Roman" panose="02020503050405090304" pitchFamily="18" charset="0"/>
                <a:cs typeface="Times New Roman" panose="02020503050405090304" pitchFamily="18" charset="0"/>
                <a:sym typeface="+mn-ea"/>
              </a:rPr>
              <a:t> (20180728)</a:t>
            </a:r>
            <a:endParaRPr lang="zh-CN" altLang="en-US" sz="2000" b="1">
              <a:latin typeface="Times New Roman" panose="02020503050405090304" pitchFamily="18" charset="0"/>
              <a:cs typeface="Times New Roman" panose="02020503050405090304" pitchFamily="18" charset="0"/>
            </a:endParaRPr>
          </a:p>
        </p:txBody>
      </p:sp>
      <p:sp>
        <p:nvSpPr>
          <p:cNvPr id="6" name="文本框 5"/>
          <p:cNvSpPr txBox="1"/>
          <p:nvPr>
            <p:custDataLst>
              <p:tags r:id="rId3"/>
            </p:custDataLst>
          </p:nvPr>
        </p:nvSpPr>
        <p:spPr>
          <a:xfrm>
            <a:off x="5274945" y="2084070"/>
            <a:ext cx="1609090" cy="583565"/>
          </a:xfrm>
          <a:prstGeom prst="rect">
            <a:avLst/>
          </a:prstGeom>
          <a:solidFill>
            <a:srgbClr val="FFC000"/>
          </a:solidFill>
        </p:spPr>
        <p:txBody>
          <a:bodyPr wrap="square">
            <a:spAutoFit/>
            <a:extLst>
              <a:ext uri="{4A0BC546-FE56-4ADE-93B0-CB8AF2F6F144}">
                <wpsdc:textFrameExt xmlns:wpsdc="http://www.wps.cn/officeDocument/2022/drawingmlCustomData" xmlns="" type="text"/>
              </a:ext>
            </a:extLst>
          </a:bodyPr>
          <a:lstStyle/>
          <a:p>
            <a:pPr algn="ctr"/>
            <a:r>
              <a:rPr lang="zh-CN" altLang="en-US" sz="3200">
                <a:latin typeface="Arial" panose="020B0604020202090204" pitchFamily="34" charset="0"/>
                <a:ea typeface="微软雅黑" panose="020B0503020204020204" pitchFamily="34" charset="-122"/>
              </a:rPr>
              <a:t>列提纲</a:t>
            </a:r>
          </a:p>
        </p:txBody>
      </p:sp>
      <p:sp>
        <p:nvSpPr>
          <p:cNvPr id="13" name="文本框 12"/>
          <p:cNvSpPr txBox="1"/>
          <p:nvPr/>
        </p:nvSpPr>
        <p:spPr>
          <a:xfrm>
            <a:off x="153670" y="3094355"/>
            <a:ext cx="5837555" cy="2553335"/>
          </a:xfrm>
          <a:prstGeom prst="rect">
            <a:avLst/>
          </a:prstGeom>
          <a:ln w="19050">
            <a:solidFill>
              <a:schemeClr val="accent2"/>
            </a:solidFill>
          </a:ln>
        </p:spPr>
        <p:txBody>
          <a:bodyPr wrap="square">
            <a:spAutoFit/>
            <a:extLst>
              <a:ext uri="{4A0BC546-FE56-4ADE-93B0-CB8AF2F6F144}">
                <wpsdc:textFrameExt xmlns:wpsdc="http://www.wps.cn/officeDocument/2022/drawingmlCustomData" xmlns="" type="text"/>
              </a:ext>
            </a:extLst>
          </a:bodyPr>
          <a:lstStyle/>
          <a:p>
            <a:pPr algn="l">
              <a:lnSpc>
                <a:spcPct val="100000"/>
              </a:lnSpc>
            </a:pPr>
            <a:r>
              <a:rPr lang="zh-CN" altLang="en-US" sz="2000" b="1">
                <a:latin typeface="Arial" panose="020B0604020202090204" pitchFamily="34" charset="0"/>
                <a:ea typeface="微软雅黑" panose="020B0503020204020204" pitchFamily="34" charset="-122"/>
              </a:rPr>
              <a:t>思路</a:t>
            </a:r>
            <a:r>
              <a:rPr lang="en-US" altLang="zh-CN" sz="2000" b="1">
                <a:latin typeface="Arial" panose="020B0604020202090204" pitchFamily="34" charset="0"/>
                <a:ea typeface="微软雅黑" panose="020B0503020204020204" pitchFamily="34" charset="-122"/>
              </a:rPr>
              <a:t>1</a:t>
            </a:r>
            <a:r>
              <a:rPr lang="zh-CN" altLang="en-US" sz="2000" b="1">
                <a:latin typeface="Arial" panose="020B0604020202090204" pitchFamily="34" charset="0"/>
                <a:ea typeface="微软雅黑" panose="020B0503020204020204" pitchFamily="34" charset="-122"/>
              </a:rPr>
              <a:t>：</a:t>
            </a:r>
            <a:r>
              <a:rPr lang="en-US" altLang="zh-CN" sz="2000" b="1">
                <a:latin typeface="Arial" panose="020B0604020202090204" pitchFamily="34" charset="0"/>
                <a:ea typeface="微软雅黑" panose="020B0503020204020204" pitchFamily="34" charset="-122"/>
              </a:rPr>
              <a:t>disagree</a:t>
            </a:r>
          </a:p>
          <a:p>
            <a:pPr algn="l">
              <a:lnSpc>
                <a:spcPct val="100000"/>
              </a:lnSpc>
            </a:pPr>
            <a:endParaRPr lang="zh-CN" altLang="en-US" sz="2000" b="1">
              <a:latin typeface="Arial" panose="020B0604020202090204" pitchFamily="34" charset="0"/>
              <a:ea typeface="微软雅黑" panose="020B0503020204020204" pitchFamily="34" charset="-122"/>
            </a:endParaRPr>
          </a:p>
          <a:p>
            <a:pPr algn="l">
              <a:lnSpc>
                <a:spcPct val="100000"/>
              </a:lnSpc>
            </a:pPr>
            <a:r>
              <a:rPr lang="zh-CN" altLang="en-US" sz="2000" b="1">
                <a:latin typeface="Arial" panose="020B0604020202090204" pitchFamily="34" charset="0"/>
                <a:ea typeface="微软雅黑" panose="020B0503020204020204" pitchFamily="34" charset="-122"/>
              </a:rPr>
              <a:t>主体段</a:t>
            </a:r>
            <a:r>
              <a:rPr lang="en-US" altLang="zh-CN" sz="2000" b="1">
                <a:latin typeface="Arial" panose="020B0604020202090204" pitchFamily="34" charset="0"/>
                <a:ea typeface="微软雅黑" panose="020B0503020204020204" pitchFamily="34" charset="-122"/>
              </a:rPr>
              <a:t>1</a:t>
            </a:r>
            <a:r>
              <a:rPr lang="zh-CN" altLang="en-US" sz="2000" b="1">
                <a:latin typeface="Arial" panose="020B0604020202090204" pitchFamily="34" charset="0"/>
                <a:ea typeface="微软雅黑" panose="020B0503020204020204" pitchFamily="34" charset="-122"/>
              </a:rPr>
              <a:t>：</a:t>
            </a:r>
          </a:p>
          <a:p>
            <a:pPr algn="l">
              <a:lnSpc>
                <a:spcPct val="150000"/>
              </a:lnSpc>
            </a:pPr>
            <a:r>
              <a:rPr lang="zh-CN" altLang="en-US" sz="2000">
                <a:latin typeface="Arial" panose="020B0604020202090204" pitchFamily="34" charset="0"/>
                <a:ea typeface="微软雅黑" panose="020B0503020204020204" pitchFamily="34" charset="-122"/>
              </a:rPr>
              <a:t>同意ex-prisoners可以有效地教青少年犯罪的危害</a:t>
            </a:r>
          </a:p>
          <a:p>
            <a:pPr algn="l">
              <a:lnSpc>
                <a:spcPct val="100000"/>
              </a:lnSpc>
            </a:pPr>
            <a:endParaRPr lang="zh-CN" altLang="en-US" sz="2000">
              <a:latin typeface="Arial" panose="020B0604020202090204" pitchFamily="34" charset="0"/>
              <a:ea typeface="微软雅黑" panose="020B0503020204020204" pitchFamily="34" charset="-122"/>
            </a:endParaRPr>
          </a:p>
          <a:p>
            <a:pPr algn="l">
              <a:lnSpc>
                <a:spcPct val="100000"/>
              </a:lnSpc>
            </a:pPr>
            <a:r>
              <a:rPr lang="zh-CN" altLang="en-US" sz="2000" b="1">
                <a:latin typeface="Arial" panose="020B0604020202090204" pitchFamily="34" charset="0"/>
                <a:ea typeface="微软雅黑" panose="020B0503020204020204" pitchFamily="34" charset="-122"/>
              </a:rPr>
              <a:t>主体段</a:t>
            </a:r>
            <a:r>
              <a:rPr lang="en-US" altLang="zh-CN" sz="2000" b="1">
                <a:latin typeface="Arial" panose="020B0604020202090204" pitchFamily="34" charset="0"/>
                <a:ea typeface="微软雅黑" panose="020B0503020204020204" pitchFamily="34" charset="-122"/>
              </a:rPr>
              <a:t>2</a:t>
            </a:r>
            <a:r>
              <a:rPr lang="zh-CN" altLang="en-US" sz="2000" b="1">
                <a:latin typeface="Arial" panose="020B0604020202090204" pitchFamily="34" charset="0"/>
                <a:ea typeface="微软雅黑" panose="020B0503020204020204" pitchFamily="34" charset="-122"/>
              </a:rPr>
              <a:t>：</a:t>
            </a:r>
          </a:p>
          <a:p>
            <a:pPr algn="l">
              <a:lnSpc>
                <a:spcPct val="150000"/>
              </a:lnSpc>
            </a:pPr>
            <a:r>
              <a:rPr lang="zh-CN" altLang="en-US" sz="2000">
                <a:latin typeface="Arial" panose="020B0604020202090204" pitchFamily="34" charset="0"/>
                <a:ea typeface="微软雅黑" panose="020B0503020204020204" pitchFamily="34" charset="-122"/>
              </a:rPr>
              <a:t>学校、父母、警察也可以给青少年普及犯罪的危害</a:t>
            </a:r>
          </a:p>
        </p:txBody>
      </p:sp>
      <p:sp>
        <p:nvSpPr>
          <p:cNvPr id="4" name="文本框 3"/>
          <p:cNvSpPr txBox="1"/>
          <p:nvPr/>
        </p:nvSpPr>
        <p:spPr>
          <a:xfrm>
            <a:off x="6163310" y="3094355"/>
            <a:ext cx="5837555" cy="2553335"/>
          </a:xfrm>
          <a:prstGeom prst="rect">
            <a:avLst/>
          </a:prstGeom>
          <a:ln w="19050">
            <a:solidFill>
              <a:schemeClr val="accent2"/>
            </a:solidFill>
          </a:ln>
        </p:spPr>
        <p:txBody>
          <a:bodyPr wrap="square">
            <a:spAutoFit/>
            <a:extLst>
              <a:ext uri="{4A0BC546-FE56-4ADE-93B0-CB8AF2F6F144}">
                <wpsdc:textFrameExt xmlns:wpsdc="http://www.wps.cn/officeDocument/2022/drawingmlCustomData" xmlns="" type="text"/>
              </a:ext>
            </a:extLst>
          </a:bodyPr>
          <a:lstStyle/>
          <a:p>
            <a:pPr algn="l">
              <a:lnSpc>
                <a:spcPct val="100000"/>
              </a:lnSpc>
            </a:pPr>
            <a:r>
              <a:rPr lang="zh-CN" altLang="en-US" sz="2000" b="1">
                <a:latin typeface="Arial" panose="020B0604020202090204" pitchFamily="34" charset="0"/>
                <a:ea typeface="微软雅黑" panose="020B0503020204020204" pitchFamily="34" charset="-122"/>
              </a:rPr>
              <a:t>思路</a:t>
            </a:r>
            <a:r>
              <a:rPr lang="en-US" altLang="zh-CN" sz="2000" b="1">
                <a:latin typeface="Arial" panose="020B0604020202090204" pitchFamily="34" charset="0"/>
                <a:ea typeface="微软雅黑" panose="020B0503020204020204" pitchFamily="34" charset="-122"/>
              </a:rPr>
              <a:t>2</a:t>
            </a:r>
            <a:r>
              <a:rPr lang="zh-CN" altLang="en-US" sz="2000" b="1">
                <a:latin typeface="Arial" panose="020B0604020202090204" pitchFamily="34" charset="0"/>
                <a:ea typeface="微软雅黑" panose="020B0503020204020204" pitchFamily="34" charset="-122"/>
              </a:rPr>
              <a:t>：</a:t>
            </a:r>
            <a:r>
              <a:rPr lang="en-US" altLang="zh-CN" sz="2000" b="1">
                <a:latin typeface="Arial" panose="020B0604020202090204" pitchFamily="34" charset="0"/>
                <a:ea typeface="微软雅黑" panose="020B0503020204020204" pitchFamily="34" charset="-122"/>
              </a:rPr>
              <a:t>agree</a:t>
            </a:r>
          </a:p>
          <a:p>
            <a:pPr algn="l">
              <a:lnSpc>
                <a:spcPct val="100000"/>
              </a:lnSpc>
            </a:pPr>
            <a:endParaRPr lang="zh-CN" altLang="en-US" sz="2000" b="1">
              <a:latin typeface="Arial" panose="020B0604020202090204" pitchFamily="34" charset="0"/>
              <a:ea typeface="微软雅黑" panose="020B0503020204020204" pitchFamily="34" charset="-122"/>
            </a:endParaRPr>
          </a:p>
          <a:p>
            <a:pPr algn="l">
              <a:lnSpc>
                <a:spcPct val="100000"/>
              </a:lnSpc>
            </a:pPr>
            <a:r>
              <a:rPr lang="zh-CN" altLang="en-US" sz="2000" b="1">
                <a:latin typeface="Arial" panose="020B0604020202090204" pitchFamily="34" charset="0"/>
                <a:ea typeface="微软雅黑" panose="020B0503020204020204" pitchFamily="34" charset="-122"/>
              </a:rPr>
              <a:t>主体段</a:t>
            </a:r>
            <a:r>
              <a:rPr lang="en-US" altLang="zh-CN" sz="2000" b="1">
                <a:latin typeface="Arial" panose="020B0604020202090204" pitchFamily="34" charset="0"/>
                <a:ea typeface="微软雅黑" panose="020B0503020204020204" pitchFamily="34" charset="-122"/>
              </a:rPr>
              <a:t>1</a:t>
            </a:r>
            <a:r>
              <a:rPr lang="zh-CN" altLang="en-US" sz="2000" b="1">
                <a:latin typeface="Arial" panose="020B0604020202090204" pitchFamily="34" charset="0"/>
                <a:ea typeface="微软雅黑" panose="020B0503020204020204" pitchFamily="34" charset="-122"/>
              </a:rPr>
              <a:t>：</a:t>
            </a:r>
          </a:p>
          <a:p>
            <a:pPr algn="l">
              <a:lnSpc>
                <a:spcPct val="150000"/>
              </a:lnSpc>
            </a:pPr>
            <a:r>
              <a:rPr lang="zh-CN" altLang="en-US" sz="2000">
                <a:latin typeface="Arial" panose="020B0604020202090204" pitchFamily="34" charset="0"/>
                <a:ea typeface="微软雅黑" panose="020B0503020204020204" pitchFamily="34" charset="-122"/>
              </a:rPr>
              <a:t>同意ex-prisoners可以最有效地教青少年犯罪危害</a:t>
            </a:r>
          </a:p>
          <a:p>
            <a:pPr algn="l">
              <a:lnSpc>
                <a:spcPct val="100000"/>
              </a:lnSpc>
            </a:pPr>
            <a:endParaRPr lang="zh-CN" altLang="en-US" sz="2000">
              <a:latin typeface="Arial" panose="020B0604020202090204" pitchFamily="34" charset="0"/>
              <a:ea typeface="微软雅黑" panose="020B0503020204020204" pitchFamily="34" charset="-122"/>
            </a:endParaRPr>
          </a:p>
          <a:p>
            <a:pPr algn="l">
              <a:lnSpc>
                <a:spcPct val="100000"/>
              </a:lnSpc>
            </a:pPr>
            <a:r>
              <a:rPr lang="zh-CN" altLang="en-US" sz="2000" b="1">
                <a:latin typeface="Arial" panose="020B0604020202090204" pitchFamily="34" charset="0"/>
                <a:ea typeface="微软雅黑" panose="020B0503020204020204" pitchFamily="34" charset="-122"/>
              </a:rPr>
              <a:t>主体段</a:t>
            </a:r>
            <a:r>
              <a:rPr lang="en-US" altLang="zh-CN" sz="2000" b="1">
                <a:latin typeface="Arial" panose="020B0604020202090204" pitchFamily="34" charset="0"/>
                <a:ea typeface="微软雅黑" panose="020B0503020204020204" pitchFamily="34" charset="-122"/>
              </a:rPr>
              <a:t>2</a:t>
            </a:r>
            <a:r>
              <a:rPr lang="zh-CN" altLang="en-US" sz="2000" b="1">
                <a:latin typeface="Arial" panose="020B0604020202090204" pitchFamily="34" charset="0"/>
                <a:ea typeface="微软雅黑" panose="020B0503020204020204" pitchFamily="34" charset="-122"/>
              </a:rPr>
              <a:t>：</a:t>
            </a:r>
          </a:p>
          <a:p>
            <a:pPr algn="l">
              <a:lnSpc>
                <a:spcPct val="150000"/>
              </a:lnSpc>
            </a:pPr>
            <a:r>
              <a:rPr lang="zh-CN" altLang="en-US" sz="2000">
                <a:latin typeface="Arial" panose="020B0604020202090204" pitchFamily="34" charset="0"/>
                <a:ea typeface="微软雅黑" panose="020B0503020204020204" pitchFamily="34" charset="-122"/>
              </a:rPr>
              <a:t>警察等人不能有效向青少年普及犯罪的危害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13" grpId="0" animBg="1"/>
      <p:bldP spid="13" grpId="1" animBg="1"/>
      <p:bldP spid="4" grpId="0" animBg="1"/>
      <p:bldP spid="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51749" y="1041496"/>
            <a:ext cx="6096000" cy="861774"/>
          </a:xfrm>
          <a:prstGeom prst="rect">
            <a:avLst/>
          </a:prstGeom>
          <a:noFill/>
        </p:spPr>
        <p:txBody>
          <a:bodyPr wrap="square">
            <a:spAutoFit/>
          </a:bodyPr>
          <a:lstStyle/>
          <a:p>
            <a:pPr lvl="1" algn="l"/>
            <a:r>
              <a:rPr lang="zh-CN" altLang="en-US" sz="3200" b="1" dirty="0">
                <a:latin typeface="微软雅黑" panose="020B0503020204020204" pitchFamily="34" charset="-122"/>
                <a:ea typeface="微软雅黑" panose="020B0503020204020204" pitchFamily="34" charset="-122"/>
              </a:rPr>
              <a:t>本课重点</a:t>
            </a:r>
            <a:endParaRPr lang="en-US" altLang="zh-CN" sz="3200" b="1" dirty="0">
              <a:latin typeface="微软雅黑" panose="020B0503020204020204" pitchFamily="34" charset="-122"/>
              <a:ea typeface="微软雅黑" panose="020B0503020204020204" pitchFamily="34" charset="-122"/>
            </a:endParaRPr>
          </a:p>
          <a:p>
            <a:pPr lvl="1" algn="ctr"/>
            <a:endParaRPr lang="zh-CN" altLang="zh-CN" sz="1800" dirty="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704850" y="1731645"/>
            <a:ext cx="10297160" cy="38100"/>
            <a:chOff x="1110" y="2727"/>
            <a:chExt cx="16216" cy="60"/>
          </a:xfrm>
        </p:grpSpPr>
        <p:cxnSp>
          <p:nvCxnSpPr>
            <p:cNvPr id="7" name="直接连接符 6"/>
            <p:cNvCxnSpPr/>
            <p:nvPr/>
          </p:nvCxnSpPr>
          <p:spPr>
            <a:xfrm>
              <a:off x="1110" y="2727"/>
              <a:ext cx="161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128" y="2787"/>
              <a:ext cx="161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 name="文本框 12"/>
          <p:cNvSpPr txBox="1"/>
          <p:nvPr/>
        </p:nvSpPr>
        <p:spPr>
          <a:xfrm>
            <a:off x="856615" y="2099945"/>
            <a:ext cx="11603990" cy="3538220"/>
          </a:xfrm>
          <a:prstGeom prst="rect">
            <a:avLst/>
          </a:prstGeom>
          <a:noFill/>
        </p:spPr>
        <p:txBody>
          <a:bodyPr wrap="square" rtlCol="0" anchor="t">
            <a:spAutoFit/>
          </a:bodyPr>
          <a:lstStyle/>
          <a:p>
            <a:pPr marL="0" marR="0" indent="0" algn="l" defTabSz="914400" rtl="0" eaLnBrk="1" fontAlgn="auto" latinLnBrk="0" hangingPunct="1">
              <a:lnSpc>
                <a:spcPct val="200000"/>
              </a:lnSpc>
              <a:spcBef>
                <a:spcPts val="0"/>
              </a:spcBef>
              <a:spcAft>
                <a:spcPts val="0"/>
              </a:spcAft>
              <a:buClrTx/>
              <a:buSzTx/>
              <a:buFontTx/>
              <a:buNone/>
              <a:defRPr/>
            </a:pPr>
            <a:r>
              <a:rPr lang="en-US" altLang="zh-CN" sz="2800" dirty="0" smtClean="0">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sym typeface="+mn-ea"/>
              </a:rPr>
              <a:t>犯罪类话题词汇与句型</a:t>
            </a:r>
          </a:p>
          <a:p>
            <a:pPr marL="0" marR="0" indent="0" algn="l" defTabSz="914400" rtl="0" eaLnBrk="1" fontAlgn="auto" latinLnBrk="0" hangingPunct="1">
              <a:lnSpc>
                <a:spcPct val="200000"/>
              </a:lnSpc>
              <a:spcBef>
                <a:spcPts val="0"/>
              </a:spcBef>
              <a:spcAft>
                <a:spcPts val="0"/>
              </a:spcAft>
              <a:buClrTx/>
              <a:buSzTx/>
              <a:buFontTx/>
              <a:buNone/>
              <a:defRPr/>
            </a:pPr>
            <a:r>
              <a:rPr lang="en-US" altLang="zh-CN" sz="2800" dirty="0" smtClean="0">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sz="2800" dirty="0" smtClean="0">
                <a:latin typeface="微软雅黑" panose="020B0503020204020204" pitchFamily="34" charset="-122"/>
                <a:ea typeface="微软雅黑" panose="020B0503020204020204" pitchFamily="34" charset="-122"/>
                <a:cs typeface="微软雅黑" panose="020B0503020204020204" pitchFamily="34" charset="-122"/>
                <a:sym typeface="+mn-ea"/>
              </a:rPr>
              <a:t>犯罪类话题审题及范文分析</a:t>
            </a:r>
          </a:p>
          <a:p>
            <a:pPr marL="0" marR="0" indent="0" algn="l" defTabSz="914400" rtl="0" eaLnBrk="1" fontAlgn="auto" latinLnBrk="0" hangingPunct="1">
              <a:lnSpc>
                <a:spcPct val="200000"/>
              </a:lnSpc>
              <a:spcBef>
                <a:spcPts val="0"/>
              </a:spcBef>
              <a:spcAft>
                <a:spcPts val="0"/>
              </a:spcAft>
              <a:buClrTx/>
              <a:buSzTx/>
              <a:buFontTx/>
              <a:buNone/>
              <a:defRPr/>
            </a:pPr>
            <a:r>
              <a:rPr lang="en-US" altLang="zh-CN" sz="280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800" smtClean="0">
                <a:latin typeface="微软雅黑" panose="020B0503020204020204" pitchFamily="34" charset="-122"/>
                <a:ea typeface="微软雅黑" panose="020B0503020204020204" pitchFamily="34" charset="-122"/>
                <a:cs typeface="微软雅黑" panose="020B0503020204020204" pitchFamily="34" charset="-122"/>
                <a:sym typeface="+mn-ea"/>
              </a:rPr>
              <a:t>文化类话题词汇与句型</a:t>
            </a:r>
          </a:p>
          <a:p>
            <a:pPr marL="0" marR="0" indent="0" algn="l" defTabSz="914400" rtl="0" eaLnBrk="1" fontAlgn="auto" latinLnBrk="0" hangingPunct="1">
              <a:lnSpc>
                <a:spcPct val="200000"/>
              </a:lnSpc>
              <a:spcBef>
                <a:spcPts val="0"/>
              </a:spcBef>
              <a:spcAft>
                <a:spcPts val="0"/>
              </a:spcAft>
              <a:buClrTx/>
              <a:buSzTx/>
              <a:buFontTx/>
              <a:buNone/>
              <a:defRPr/>
            </a:pPr>
            <a:r>
              <a:rPr lang="en-US" altLang="zh-CN" sz="2800" smtClean="0">
                <a:latin typeface="微软雅黑" panose="020B0503020204020204" pitchFamily="34" charset="-122"/>
                <a:ea typeface="微软雅黑" panose="020B0503020204020204" pitchFamily="34" charset="-122"/>
                <a:cs typeface="微软雅黑" panose="020B0503020204020204" pitchFamily="34" charset="-122"/>
                <a:sym typeface="+mn-ea"/>
              </a:rPr>
              <a:t>4. </a:t>
            </a:r>
            <a:r>
              <a:rPr lang="zh-CN" altLang="en-US" sz="2800" smtClean="0">
                <a:latin typeface="微软雅黑" panose="020B0503020204020204" pitchFamily="34" charset="-122"/>
                <a:ea typeface="微软雅黑" panose="020B0503020204020204" pitchFamily="34" charset="-122"/>
                <a:cs typeface="微软雅黑" panose="020B0503020204020204" pitchFamily="34" charset="-122"/>
                <a:sym typeface="+mn-ea"/>
              </a:rPr>
              <a:t>文化类话题审题及范文分析</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0" y="0"/>
            <a:ext cx="427926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犯罪类话题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-simon</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p>
        </p:txBody>
      </p:sp>
      <p:sp>
        <p:nvSpPr>
          <p:cNvPr id="9" name="文本框 8"/>
          <p:cNvSpPr txBox="1"/>
          <p:nvPr>
            <p:custDataLst>
              <p:tags r:id="rId2"/>
            </p:custDataLst>
          </p:nvPr>
        </p:nvSpPr>
        <p:spPr>
          <a:xfrm>
            <a:off x="451485" y="795655"/>
            <a:ext cx="11256645" cy="1014730"/>
          </a:xfrm>
          <a:prstGeom prst="rect">
            <a:avLst/>
          </a:prstGeom>
          <a:noFill/>
          <a:ln w="28575" cap="flat" cmpd="sng">
            <a:solidFill>
              <a:srgbClr val="385D8A"/>
            </a:solidFill>
            <a:prstDash val="solid"/>
            <a:round/>
            <a:headEnd type="none" w="med" len="med"/>
            <a:tailEnd type="none" w="med" len="med"/>
          </a:ln>
        </p:spPr>
        <p:txBody>
          <a:bodyPr wrap="square" anchor="t" anchorCtr="0">
            <a:spAutoFit/>
          </a:bodyPr>
          <a:lstStyle/>
          <a:p>
            <a:pPr algn="just">
              <a:lnSpc>
                <a:spcPct val="100000"/>
              </a:lnSpc>
            </a:pPr>
            <a:r>
              <a:rPr sz="2000">
                <a:latin typeface="Times New Roman" panose="02020503050405090304" pitchFamily="18" charset="0"/>
                <a:cs typeface="Times New Roman" panose="02020503050405090304" pitchFamily="18" charset="0"/>
                <a:sym typeface="+mn-ea"/>
              </a:rPr>
              <a:t>Some people who have been in prison become good citizens later, and it is often argued that these</a:t>
            </a:r>
            <a:r>
              <a:rPr lang="en-US" sz="2000">
                <a:latin typeface="Times New Roman" panose="02020503050405090304" pitchFamily="18" charset="0"/>
                <a:cs typeface="Times New Roman" panose="02020503050405090304" pitchFamily="18" charset="0"/>
                <a:sym typeface="+mn-ea"/>
              </a:rPr>
              <a:t> </a:t>
            </a:r>
            <a:r>
              <a:rPr sz="2000">
                <a:latin typeface="Times New Roman" panose="02020503050405090304" pitchFamily="18" charset="0"/>
                <a:cs typeface="Times New Roman" panose="02020503050405090304" pitchFamily="18" charset="0"/>
                <a:sym typeface="+mn-ea"/>
              </a:rPr>
              <a:t>are the </a:t>
            </a:r>
            <a:r>
              <a:rPr sz="2000" b="1">
                <a:solidFill>
                  <a:schemeClr val="tx1"/>
                </a:solidFill>
                <a:latin typeface="Times New Roman" panose="02020503050405090304" pitchFamily="18" charset="0"/>
                <a:cs typeface="Times New Roman" panose="02020503050405090304" pitchFamily="18" charset="0"/>
                <a:sym typeface="+mn-ea"/>
              </a:rPr>
              <a:t>best</a:t>
            </a:r>
            <a:r>
              <a:rPr sz="2000">
                <a:latin typeface="Times New Roman" panose="02020503050405090304" pitchFamily="18" charset="0"/>
                <a:cs typeface="Times New Roman" panose="02020503050405090304" pitchFamily="18" charset="0"/>
                <a:sym typeface="+mn-ea"/>
              </a:rPr>
              <a:t> people to talk to teenagers about the dangers of </a:t>
            </a:r>
            <a:r>
              <a:rPr sz="2000" b="1">
                <a:solidFill>
                  <a:srgbClr val="FF0000"/>
                </a:solidFill>
                <a:latin typeface="Times New Roman" panose="02020503050405090304" pitchFamily="18" charset="0"/>
                <a:cs typeface="Times New Roman" panose="02020503050405090304" pitchFamily="18" charset="0"/>
                <a:sym typeface="+mn-ea"/>
              </a:rPr>
              <a:t>committing a crime</a:t>
            </a:r>
            <a:r>
              <a:rPr sz="2000">
                <a:latin typeface="Times New Roman" panose="02020503050405090304" pitchFamily="18" charset="0"/>
                <a:cs typeface="Times New Roman" panose="02020503050405090304" pitchFamily="18" charset="0"/>
                <a:sym typeface="+mn-ea"/>
              </a:rPr>
              <a:t>. To what</a:t>
            </a:r>
            <a:r>
              <a:rPr lang="en-US" sz="2000">
                <a:latin typeface="Times New Roman" panose="02020503050405090304" pitchFamily="18" charset="0"/>
                <a:cs typeface="Times New Roman" panose="02020503050405090304" pitchFamily="18" charset="0"/>
                <a:sym typeface="+mn-ea"/>
              </a:rPr>
              <a:t> </a:t>
            </a:r>
            <a:r>
              <a:rPr sz="2000">
                <a:latin typeface="Times New Roman" panose="02020503050405090304" pitchFamily="18" charset="0"/>
                <a:cs typeface="Times New Roman" panose="02020503050405090304" pitchFamily="18" charset="0"/>
                <a:sym typeface="+mn-ea"/>
              </a:rPr>
              <a:t>extent do you agree or disagree?</a:t>
            </a:r>
            <a:r>
              <a:rPr lang="en-US" sz="2000">
                <a:latin typeface="Times New Roman" panose="02020503050405090304" pitchFamily="18" charset="0"/>
                <a:cs typeface="Times New Roman" panose="02020503050405090304" pitchFamily="18" charset="0"/>
                <a:sym typeface="+mn-ea"/>
              </a:rPr>
              <a:t> (20180728)</a:t>
            </a:r>
            <a:endParaRPr lang="zh-CN" altLang="en-US" sz="2000" b="1">
              <a:latin typeface="Times New Roman" panose="02020503050405090304" pitchFamily="18" charset="0"/>
              <a:cs typeface="Times New Roman" panose="02020503050405090304" pitchFamily="18" charset="0"/>
            </a:endParaRPr>
          </a:p>
        </p:txBody>
      </p:sp>
      <p:sp>
        <p:nvSpPr>
          <p:cNvPr id="4" name="文本框 3"/>
          <p:cNvSpPr txBox="1"/>
          <p:nvPr/>
        </p:nvSpPr>
        <p:spPr>
          <a:xfrm>
            <a:off x="548005" y="2744470"/>
            <a:ext cx="11160125" cy="1938020"/>
          </a:xfrm>
          <a:prstGeom prst="rect">
            <a:avLst/>
          </a:prstGeom>
          <a:ln w="19050">
            <a:solidFill>
              <a:schemeClr val="accent2"/>
            </a:solidFill>
          </a:ln>
        </p:spPr>
        <p:txBody>
          <a:bodyPr wrap="square">
            <a:spAutoFit/>
            <a:extLst>
              <a:ext uri="{4A0BC546-FE56-4ADE-93B0-CB8AF2F6F144}">
                <wpsdc:textFrameExt xmlns:wpsdc="http://www.wps.cn/officeDocument/2022/drawingmlCustomData" xmlns="" type="text"/>
              </a:ext>
            </a:extLst>
          </a:bodyPr>
          <a:lstStyle/>
          <a:p>
            <a:pPr algn="l">
              <a:lnSpc>
                <a:spcPct val="150000"/>
              </a:lnSpc>
            </a:pPr>
            <a:r>
              <a:rPr lang="zh-CN" altLang="en-US" sz="2000" b="1">
                <a:latin typeface="Arial" panose="020B0604020202090204" pitchFamily="34" charset="0"/>
                <a:ea typeface="微软雅黑" panose="020B0503020204020204" pitchFamily="34" charset="-122"/>
              </a:rPr>
              <a:t>首段</a:t>
            </a:r>
          </a:p>
          <a:p>
            <a:pPr algn="just">
              <a:lnSpc>
                <a:spcPct val="150000"/>
              </a:lnSpc>
            </a:pPr>
            <a:r>
              <a:rPr lang="zh-CN" altLang="en-US" sz="2000" b="1">
                <a:latin typeface="Times New Roman" panose="02020503050405090304" pitchFamily="18" charset="0"/>
                <a:ea typeface="微软雅黑" panose="020B0503020204020204" pitchFamily="34" charset="-122"/>
                <a:cs typeface="Times New Roman" panose="02020503050405090304" pitchFamily="18" charset="0"/>
              </a:rPr>
              <a:t>It is true that</a:t>
            </a:r>
            <a:r>
              <a:rPr lang="zh-CN" altLang="en-US" sz="2000">
                <a:latin typeface="Times New Roman" panose="02020503050405090304" pitchFamily="18" charset="0"/>
                <a:ea typeface="微软雅黑" panose="020B0503020204020204" pitchFamily="34" charset="-122"/>
                <a:cs typeface="Times New Roman" panose="02020503050405090304" pitchFamily="18" charset="0"/>
              </a:rPr>
              <a:t> </a:t>
            </a:r>
            <a:r>
              <a:rPr lang="zh-CN" altLang="en-US" sz="2000" b="1">
                <a:latin typeface="Times New Roman" panose="02020503050405090304" pitchFamily="18" charset="0"/>
                <a:ea typeface="微软雅黑" panose="020B0503020204020204" pitchFamily="34" charset="-122"/>
                <a:cs typeface="Times New Roman" panose="02020503050405090304" pitchFamily="18" charset="0"/>
              </a:rPr>
              <a:t>ex-prisoners</a:t>
            </a:r>
            <a:r>
              <a:rPr lang="zh-CN" altLang="en-US" sz="2000">
                <a:latin typeface="Times New Roman" panose="02020503050405090304" pitchFamily="18" charset="0"/>
                <a:ea typeface="微软雅黑" panose="020B0503020204020204" pitchFamily="34" charset="-122"/>
                <a:cs typeface="Times New Roman" panose="02020503050405090304" pitchFamily="18" charset="0"/>
              </a:rPr>
              <a:t> can become normal, productive members of</a:t>
            </a:r>
            <a:r>
              <a:rPr lang="en-US" altLang="zh-CN" sz="2000">
                <a:latin typeface="Times New Roman" panose="02020503050405090304" pitchFamily="18" charset="0"/>
                <a:ea typeface="微软雅黑" panose="020B0503020204020204" pitchFamily="34" charset="-122"/>
                <a:cs typeface="Times New Roman" panose="02020503050405090304" pitchFamily="18" charset="0"/>
              </a:rPr>
              <a:t> </a:t>
            </a:r>
            <a:r>
              <a:rPr lang="zh-CN" altLang="en-US" sz="2000">
                <a:latin typeface="Times New Roman" panose="02020503050405090304" pitchFamily="18" charset="0"/>
                <a:ea typeface="微软雅黑" panose="020B0503020204020204" pitchFamily="34" charset="-122"/>
                <a:cs typeface="Times New Roman" panose="02020503050405090304" pitchFamily="18" charset="0"/>
              </a:rPr>
              <a:t>society. </a:t>
            </a:r>
            <a:r>
              <a:rPr lang="zh-CN" altLang="en-US" sz="2000" b="1">
                <a:latin typeface="Times New Roman" panose="02020503050405090304" pitchFamily="18" charset="0"/>
                <a:ea typeface="微软雅黑" panose="020B0503020204020204" pitchFamily="34" charset="-122"/>
                <a:cs typeface="Times New Roman" panose="02020503050405090304" pitchFamily="18" charset="0"/>
              </a:rPr>
              <a:t>I completely agree with the idea that</a:t>
            </a:r>
            <a:r>
              <a:rPr lang="zh-CN" altLang="en-US" sz="2000">
                <a:latin typeface="Times New Roman" panose="02020503050405090304" pitchFamily="18" charset="0"/>
                <a:ea typeface="微软雅黑" panose="020B0503020204020204" pitchFamily="34" charset="-122"/>
                <a:cs typeface="Times New Roman" panose="02020503050405090304" pitchFamily="18" charset="0"/>
              </a:rPr>
              <a:t> allowing such people to speak</a:t>
            </a:r>
            <a:r>
              <a:rPr lang="en-US" altLang="zh-CN" sz="2000">
                <a:latin typeface="Times New Roman" panose="02020503050405090304" pitchFamily="18" charset="0"/>
                <a:ea typeface="微软雅黑" panose="020B0503020204020204" pitchFamily="34" charset="-122"/>
                <a:cs typeface="Times New Roman" panose="02020503050405090304" pitchFamily="18" charset="0"/>
              </a:rPr>
              <a:t> </a:t>
            </a:r>
            <a:r>
              <a:rPr lang="zh-CN" altLang="en-US" sz="2000">
                <a:latin typeface="Times New Roman" panose="02020503050405090304" pitchFamily="18" charset="0"/>
                <a:ea typeface="微软雅黑" panose="020B0503020204020204" pitchFamily="34" charset="-122"/>
                <a:cs typeface="Times New Roman" panose="02020503050405090304" pitchFamily="18" charset="0"/>
              </a:rPr>
              <a:t>to teenagers about their experiences is the best way to discourage them</a:t>
            </a:r>
            <a:r>
              <a:rPr lang="en-US" altLang="zh-CN" sz="2000">
                <a:latin typeface="Times New Roman" panose="02020503050405090304" pitchFamily="18" charset="0"/>
                <a:ea typeface="微软雅黑" panose="020B0503020204020204" pitchFamily="34" charset="-122"/>
                <a:cs typeface="Times New Roman" panose="02020503050405090304" pitchFamily="18" charset="0"/>
              </a:rPr>
              <a:t> </a:t>
            </a:r>
            <a:r>
              <a:rPr lang="zh-CN" altLang="en-US" sz="2000">
                <a:latin typeface="Times New Roman" panose="02020503050405090304" pitchFamily="18" charset="0"/>
                <a:ea typeface="微软雅黑" panose="020B0503020204020204" pitchFamily="34" charset="-122"/>
                <a:cs typeface="Times New Roman" panose="02020503050405090304" pitchFamily="18" charset="0"/>
              </a:rPr>
              <a:t>from breaking the law.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0" y="0"/>
            <a:ext cx="427926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犯罪类话题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-simon</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p>
        </p:txBody>
      </p:sp>
      <p:sp>
        <p:nvSpPr>
          <p:cNvPr id="9" name="文本框 8"/>
          <p:cNvSpPr txBox="1"/>
          <p:nvPr>
            <p:custDataLst>
              <p:tags r:id="rId2"/>
            </p:custDataLst>
          </p:nvPr>
        </p:nvSpPr>
        <p:spPr>
          <a:xfrm>
            <a:off x="451485" y="795655"/>
            <a:ext cx="11256645" cy="1014730"/>
          </a:xfrm>
          <a:prstGeom prst="rect">
            <a:avLst/>
          </a:prstGeom>
          <a:noFill/>
          <a:ln w="28575" cap="flat" cmpd="sng">
            <a:solidFill>
              <a:srgbClr val="385D8A"/>
            </a:solidFill>
            <a:prstDash val="solid"/>
            <a:round/>
            <a:headEnd type="none" w="med" len="med"/>
            <a:tailEnd type="none" w="med" len="med"/>
          </a:ln>
        </p:spPr>
        <p:txBody>
          <a:bodyPr wrap="square" anchor="t" anchorCtr="0">
            <a:spAutoFit/>
          </a:bodyPr>
          <a:lstStyle/>
          <a:p>
            <a:pPr algn="just">
              <a:lnSpc>
                <a:spcPct val="100000"/>
              </a:lnSpc>
            </a:pPr>
            <a:r>
              <a:rPr sz="2000">
                <a:latin typeface="Times New Roman" panose="02020503050405090304" pitchFamily="18" charset="0"/>
                <a:cs typeface="Times New Roman" panose="02020503050405090304" pitchFamily="18" charset="0"/>
                <a:sym typeface="+mn-ea"/>
              </a:rPr>
              <a:t>Some people who have been in prison become good citizens later, and it is often argued that these</a:t>
            </a:r>
            <a:r>
              <a:rPr lang="en-US" sz="2000">
                <a:latin typeface="Times New Roman" panose="02020503050405090304" pitchFamily="18" charset="0"/>
                <a:cs typeface="Times New Roman" panose="02020503050405090304" pitchFamily="18" charset="0"/>
                <a:sym typeface="+mn-ea"/>
              </a:rPr>
              <a:t> </a:t>
            </a:r>
            <a:r>
              <a:rPr sz="2000">
                <a:latin typeface="Times New Roman" panose="02020503050405090304" pitchFamily="18" charset="0"/>
                <a:cs typeface="Times New Roman" panose="02020503050405090304" pitchFamily="18" charset="0"/>
                <a:sym typeface="+mn-ea"/>
              </a:rPr>
              <a:t>are the </a:t>
            </a:r>
            <a:r>
              <a:rPr sz="2000" b="1">
                <a:solidFill>
                  <a:schemeClr val="tx1"/>
                </a:solidFill>
                <a:latin typeface="Times New Roman" panose="02020503050405090304" pitchFamily="18" charset="0"/>
                <a:cs typeface="Times New Roman" panose="02020503050405090304" pitchFamily="18" charset="0"/>
                <a:sym typeface="+mn-ea"/>
              </a:rPr>
              <a:t>best</a:t>
            </a:r>
            <a:r>
              <a:rPr sz="2000">
                <a:latin typeface="Times New Roman" panose="02020503050405090304" pitchFamily="18" charset="0"/>
                <a:cs typeface="Times New Roman" panose="02020503050405090304" pitchFamily="18" charset="0"/>
                <a:sym typeface="+mn-ea"/>
              </a:rPr>
              <a:t> people to talk to teenagers about the dangers of </a:t>
            </a:r>
            <a:r>
              <a:rPr sz="2000" b="1">
                <a:solidFill>
                  <a:srgbClr val="FF0000"/>
                </a:solidFill>
                <a:latin typeface="Times New Roman" panose="02020503050405090304" pitchFamily="18" charset="0"/>
                <a:cs typeface="Times New Roman" panose="02020503050405090304" pitchFamily="18" charset="0"/>
                <a:sym typeface="+mn-ea"/>
              </a:rPr>
              <a:t>committing a crime</a:t>
            </a:r>
            <a:r>
              <a:rPr sz="2000">
                <a:latin typeface="Times New Roman" panose="02020503050405090304" pitchFamily="18" charset="0"/>
                <a:cs typeface="Times New Roman" panose="02020503050405090304" pitchFamily="18" charset="0"/>
                <a:sym typeface="+mn-ea"/>
              </a:rPr>
              <a:t>. To what</a:t>
            </a:r>
            <a:r>
              <a:rPr lang="en-US" sz="2000">
                <a:latin typeface="Times New Roman" panose="02020503050405090304" pitchFamily="18" charset="0"/>
                <a:cs typeface="Times New Roman" panose="02020503050405090304" pitchFamily="18" charset="0"/>
                <a:sym typeface="+mn-ea"/>
              </a:rPr>
              <a:t> </a:t>
            </a:r>
            <a:r>
              <a:rPr sz="2000">
                <a:latin typeface="Times New Roman" panose="02020503050405090304" pitchFamily="18" charset="0"/>
                <a:cs typeface="Times New Roman" panose="02020503050405090304" pitchFamily="18" charset="0"/>
                <a:sym typeface="+mn-ea"/>
              </a:rPr>
              <a:t>extent do you agree or disagree?</a:t>
            </a:r>
            <a:r>
              <a:rPr lang="en-US" sz="2000">
                <a:latin typeface="Times New Roman" panose="02020503050405090304" pitchFamily="18" charset="0"/>
                <a:cs typeface="Times New Roman" panose="02020503050405090304" pitchFamily="18" charset="0"/>
                <a:sym typeface="+mn-ea"/>
              </a:rPr>
              <a:t> (20180728)</a:t>
            </a:r>
            <a:endParaRPr lang="zh-CN" altLang="en-US" sz="2000" b="1">
              <a:latin typeface="Times New Roman" panose="02020503050405090304" pitchFamily="18" charset="0"/>
              <a:cs typeface="Times New Roman" panose="02020503050405090304" pitchFamily="18" charset="0"/>
            </a:endParaRPr>
          </a:p>
        </p:txBody>
      </p:sp>
      <p:sp>
        <p:nvSpPr>
          <p:cNvPr id="4" name="文本框 3"/>
          <p:cNvSpPr txBox="1"/>
          <p:nvPr/>
        </p:nvSpPr>
        <p:spPr>
          <a:xfrm>
            <a:off x="499745" y="2498725"/>
            <a:ext cx="11160125" cy="3322955"/>
          </a:xfrm>
          <a:prstGeom prst="rect">
            <a:avLst/>
          </a:prstGeom>
          <a:ln w="19050">
            <a:solidFill>
              <a:schemeClr val="accent2"/>
            </a:solidFill>
          </a:ln>
        </p:spPr>
        <p:txBody>
          <a:bodyPr wrap="square">
            <a:spAutoFit/>
            <a:extLst>
              <a:ext uri="{4A0BC546-FE56-4ADE-93B0-CB8AF2F6F144}">
                <wpsdc:textFrameExt xmlns:wpsdc="http://www.wps.cn/officeDocument/2022/drawingmlCustomData" xmlns="" type="text"/>
              </a:ext>
            </a:extLst>
          </a:bodyPr>
          <a:lstStyle/>
          <a:p>
            <a:pPr algn="just">
              <a:lnSpc>
                <a:spcPct val="150000"/>
              </a:lnSpc>
            </a:pPr>
            <a:r>
              <a:rPr lang="zh-CN" altLang="en-US" sz="2000" b="1">
                <a:latin typeface="Arial" panose="020B0604020202090204" pitchFamily="34" charset="0"/>
                <a:ea typeface="微软雅黑" panose="020B0503020204020204" pitchFamily="34" charset="-122"/>
              </a:rPr>
              <a:t>主体段</a:t>
            </a:r>
            <a:r>
              <a:rPr lang="en-US" altLang="zh-CN" sz="2000" b="1">
                <a:latin typeface="Arial" panose="020B0604020202090204" pitchFamily="34" charset="0"/>
                <a:ea typeface="微软雅黑" panose="020B0503020204020204" pitchFamily="34" charset="-122"/>
              </a:rPr>
              <a:t>1</a:t>
            </a:r>
            <a:r>
              <a:rPr lang="zh-CN" altLang="en-US" sz="2000" b="1">
                <a:latin typeface="Arial" panose="020B0604020202090204" pitchFamily="34" charset="0"/>
                <a:ea typeface="微软雅黑" panose="020B0503020204020204" pitchFamily="34" charset="-122"/>
              </a:rPr>
              <a:t>：</a:t>
            </a:r>
          </a:p>
          <a:p>
            <a:pPr algn="just">
              <a:lnSpc>
                <a:spcPct val="150000"/>
              </a:lnSpc>
            </a:pPr>
            <a:r>
              <a:rPr sz="2000" b="1">
                <a:latin typeface="Times New Roman" panose="02020503050405090304" pitchFamily="18" charset="0"/>
                <a:ea typeface="微软雅黑" panose="020B0503020204020204" pitchFamily="34" charset="-122"/>
                <a:cs typeface="Times New Roman" panose="02020503050405090304" pitchFamily="18" charset="0"/>
              </a:rPr>
              <a:t>In my opinion,</a:t>
            </a:r>
            <a:r>
              <a:rPr sz="2000">
                <a:latin typeface="Times New Roman" panose="02020503050405090304" pitchFamily="18" charset="0"/>
                <a:ea typeface="微软雅黑" panose="020B0503020204020204" pitchFamily="34" charset="-122"/>
                <a:cs typeface="Times New Roman" panose="02020503050405090304" pitchFamily="18" charset="0"/>
              </a:rPr>
              <a:t> teenagers are more likely to accept advice from someone who</a:t>
            </a:r>
            <a:r>
              <a:rPr lang="en-US" sz="2000">
                <a:latin typeface="Times New Roman" panose="02020503050405090304" pitchFamily="18" charset="0"/>
                <a:ea typeface="微软雅黑" panose="020B0503020204020204" pitchFamily="34" charset="-122"/>
                <a:cs typeface="Times New Roman" panose="02020503050405090304" pitchFamily="18" charset="0"/>
              </a:rPr>
              <a:t> </a:t>
            </a:r>
            <a:r>
              <a:rPr sz="2000">
                <a:latin typeface="Times New Roman" panose="02020503050405090304" pitchFamily="18" charset="0"/>
                <a:ea typeface="微软雅黑" panose="020B0503020204020204" pitchFamily="34" charset="-122"/>
                <a:cs typeface="Times New Roman" panose="02020503050405090304" pitchFamily="18" charset="0"/>
              </a:rPr>
              <a:t>can speak from experience. Reformed offenders can tell young people about</a:t>
            </a:r>
            <a:r>
              <a:rPr lang="en-US" sz="2000">
                <a:latin typeface="Times New Roman" panose="02020503050405090304" pitchFamily="18" charset="0"/>
                <a:ea typeface="微软雅黑" panose="020B0503020204020204" pitchFamily="34" charset="-122"/>
                <a:cs typeface="Times New Roman" panose="02020503050405090304" pitchFamily="18" charset="0"/>
              </a:rPr>
              <a:t> </a:t>
            </a:r>
            <a:r>
              <a:rPr sz="2000">
                <a:latin typeface="Times New Roman" panose="02020503050405090304" pitchFamily="18" charset="0"/>
                <a:ea typeface="微软雅黑" panose="020B0503020204020204" pitchFamily="34" charset="-122"/>
                <a:cs typeface="Times New Roman" panose="02020503050405090304" pitchFamily="18" charset="0"/>
              </a:rPr>
              <a:t>how they became involved in crime, the dangers of a criminal lifestyle, and</a:t>
            </a:r>
            <a:r>
              <a:rPr lang="en-US" sz="2000">
                <a:latin typeface="Times New Roman" panose="02020503050405090304" pitchFamily="18" charset="0"/>
                <a:ea typeface="微软雅黑" panose="020B0503020204020204" pitchFamily="34" charset="-122"/>
                <a:cs typeface="Times New Roman" panose="02020503050405090304" pitchFamily="18" charset="0"/>
              </a:rPr>
              <a:t> </a:t>
            </a:r>
            <a:r>
              <a:rPr sz="2000">
                <a:latin typeface="Times New Roman" panose="02020503050405090304" pitchFamily="18" charset="0"/>
                <a:ea typeface="微软雅黑" panose="020B0503020204020204" pitchFamily="34" charset="-122"/>
                <a:cs typeface="Times New Roman" panose="02020503050405090304" pitchFamily="18" charset="0"/>
              </a:rPr>
              <a:t>what life in prison is really like. They can also dispel any ideas that teenagers</a:t>
            </a:r>
            <a:r>
              <a:rPr lang="en-US" sz="2000">
                <a:latin typeface="Times New Roman" panose="02020503050405090304" pitchFamily="18" charset="0"/>
                <a:ea typeface="微软雅黑" panose="020B0503020204020204" pitchFamily="34" charset="-122"/>
                <a:cs typeface="Times New Roman" panose="02020503050405090304" pitchFamily="18" charset="0"/>
              </a:rPr>
              <a:t> </a:t>
            </a:r>
            <a:r>
              <a:rPr sz="2000">
                <a:latin typeface="Times New Roman" panose="02020503050405090304" pitchFamily="18" charset="0"/>
                <a:ea typeface="微软雅黑" panose="020B0503020204020204" pitchFamily="34" charset="-122"/>
                <a:cs typeface="Times New Roman" panose="02020503050405090304" pitchFamily="18" charset="0"/>
              </a:rPr>
              <a:t>may have about criminals leading glamorous lives. While adolescents are</a:t>
            </a:r>
            <a:r>
              <a:rPr lang="en-US" sz="2000">
                <a:latin typeface="Times New Roman" panose="02020503050405090304" pitchFamily="18" charset="0"/>
                <a:ea typeface="微软雅黑" panose="020B0503020204020204" pitchFamily="34" charset="-122"/>
                <a:cs typeface="Times New Roman" panose="02020503050405090304" pitchFamily="18" charset="0"/>
              </a:rPr>
              <a:t> </a:t>
            </a:r>
            <a:r>
              <a:rPr sz="2000">
                <a:latin typeface="Times New Roman" panose="02020503050405090304" pitchFamily="18" charset="0"/>
                <a:ea typeface="微软雅黑" panose="020B0503020204020204" pitchFamily="34" charset="-122"/>
                <a:cs typeface="Times New Roman" panose="02020503050405090304" pitchFamily="18" charset="0"/>
              </a:rPr>
              <a:t>often indifferent to the guidance given by older people, I imagine that most</a:t>
            </a:r>
            <a:r>
              <a:rPr lang="en-US" sz="2000">
                <a:latin typeface="Times New Roman" panose="02020503050405090304" pitchFamily="18" charset="0"/>
                <a:ea typeface="微软雅黑" panose="020B0503020204020204" pitchFamily="34" charset="-122"/>
                <a:cs typeface="Times New Roman" panose="02020503050405090304" pitchFamily="18" charset="0"/>
              </a:rPr>
              <a:t> </a:t>
            </a:r>
            <a:r>
              <a:rPr sz="2000">
                <a:latin typeface="Times New Roman" panose="02020503050405090304" pitchFamily="18" charset="0"/>
                <a:ea typeface="微软雅黑" panose="020B0503020204020204" pitchFamily="34" charset="-122"/>
                <a:cs typeface="Times New Roman" panose="02020503050405090304" pitchFamily="18" charset="0"/>
              </a:rPr>
              <a:t>of them would be extremely keen to hear the stories of an ex-offender. The vivid and perhaps shocking nature of these stories is likely to have a powerful impact.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0" y="0"/>
            <a:ext cx="427926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犯罪类话题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-simon</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p>
        </p:txBody>
      </p:sp>
      <p:sp>
        <p:nvSpPr>
          <p:cNvPr id="9" name="文本框 8"/>
          <p:cNvSpPr txBox="1"/>
          <p:nvPr>
            <p:custDataLst>
              <p:tags r:id="rId2"/>
            </p:custDataLst>
          </p:nvPr>
        </p:nvSpPr>
        <p:spPr>
          <a:xfrm>
            <a:off x="451485" y="795655"/>
            <a:ext cx="11256645" cy="1014730"/>
          </a:xfrm>
          <a:prstGeom prst="rect">
            <a:avLst/>
          </a:prstGeom>
          <a:noFill/>
          <a:ln w="28575" cap="flat" cmpd="sng">
            <a:solidFill>
              <a:srgbClr val="385D8A"/>
            </a:solidFill>
            <a:prstDash val="solid"/>
            <a:round/>
            <a:headEnd type="none" w="med" len="med"/>
            <a:tailEnd type="none" w="med" len="med"/>
          </a:ln>
        </p:spPr>
        <p:txBody>
          <a:bodyPr wrap="square" anchor="t" anchorCtr="0">
            <a:spAutoFit/>
          </a:bodyPr>
          <a:lstStyle/>
          <a:p>
            <a:pPr algn="just">
              <a:lnSpc>
                <a:spcPct val="100000"/>
              </a:lnSpc>
            </a:pPr>
            <a:r>
              <a:rPr sz="2000">
                <a:latin typeface="Times New Roman" panose="02020503050405090304" pitchFamily="18" charset="0"/>
                <a:cs typeface="Times New Roman" panose="02020503050405090304" pitchFamily="18" charset="0"/>
                <a:sym typeface="+mn-ea"/>
              </a:rPr>
              <a:t>Some people who have been in prison become good citizens later, and it is often argued that these</a:t>
            </a:r>
            <a:r>
              <a:rPr lang="en-US" sz="2000">
                <a:latin typeface="Times New Roman" panose="02020503050405090304" pitchFamily="18" charset="0"/>
                <a:cs typeface="Times New Roman" panose="02020503050405090304" pitchFamily="18" charset="0"/>
                <a:sym typeface="+mn-ea"/>
              </a:rPr>
              <a:t> </a:t>
            </a:r>
            <a:r>
              <a:rPr sz="2000">
                <a:latin typeface="Times New Roman" panose="02020503050405090304" pitchFamily="18" charset="0"/>
                <a:cs typeface="Times New Roman" panose="02020503050405090304" pitchFamily="18" charset="0"/>
                <a:sym typeface="+mn-ea"/>
              </a:rPr>
              <a:t>are the </a:t>
            </a:r>
            <a:r>
              <a:rPr sz="2000" b="1">
                <a:solidFill>
                  <a:schemeClr val="tx1"/>
                </a:solidFill>
                <a:latin typeface="Times New Roman" panose="02020503050405090304" pitchFamily="18" charset="0"/>
                <a:cs typeface="Times New Roman" panose="02020503050405090304" pitchFamily="18" charset="0"/>
                <a:sym typeface="+mn-ea"/>
              </a:rPr>
              <a:t>best</a:t>
            </a:r>
            <a:r>
              <a:rPr sz="2000">
                <a:latin typeface="Times New Roman" panose="02020503050405090304" pitchFamily="18" charset="0"/>
                <a:cs typeface="Times New Roman" panose="02020503050405090304" pitchFamily="18" charset="0"/>
                <a:sym typeface="+mn-ea"/>
              </a:rPr>
              <a:t> people to talk to teenagers about the dangers of </a:t>
            </a:r>
            <a:r>
              <a:rPr sz="2000" b="1">
                <a:solidFill>
                  <a:srgbClr val="FF0000"/>
                </a:solidFill>
                <a:latin typeface="Times New Roman" panose="02020503050405090304" pitchFamily="18" charset="0"/>
                <a:cs typeface="Times New Roman" panose="02020503050405090304" pitchFamily="18" charset="0"/>
                <a:sym typeface="+mn-ea"/>
              </a:rPr>
              <a:t>committing a crime</a:t>
            </a:r>
            <a:r>
              <a:rPr sz="2000">
                <a:latin typeface="Times New Roman" panose="02020503050405090304" pitchFamily="18" charset="0"/>
                <a:cs typeface="Times New Roman" panose="02020503050405090304" pitchFamily="18" charset="0"/>
                <a:sym typeface="+mn-ea"/>
              </a:rPr>
              <a:t>. To what</a:t>
            </a:r>
            <a:r>
              <a:rPr lang="en-US" sz="2000">
                <a:latin typeface="Times New Roman" panose="02020503050405090304" pitchFamily="18" charset="0"/>
                <a:cs typeface="Times New Roman" panose="02020503050405090304" pitchFamily="18" charset="0"/>
                <a:sym typeface="+mn-ea"/>
              </a:rPr>
              <a:t> </a:t>
            </a:r>
            <a:r>
              <a:rPr sz="2000">
                <a:latin typeface="Times New Roman" panose="02020503050405090304" pitchFamily="18" charset="0"/>
                <a:cs typeface="Times New Roman" panose="02020503050405090304" pitchFamily="18" charset="0"/>
                <a:sym typeface="+mn-ea"/>
              </a:rPr>
              <a:t>extent do you agree or disagree?</a:t>
            </a:r>
            <a:r>
              <a:rPr lang="en-US" sz="2000">
                <a:latin typeface="Times New Roman" panose="02020503050405090304" pitchFamily="18" charset="0"/>
                <a:cs typeface="Times New Roman" panose="02020503050405090304" pitchFamily="18" charset="0"/>
                <a:sym typeface="+mn-ea"/>
              </a:rPr>
              <a:t> (20180728)</a:t>
            </a:r>
            <a:endParaRPr lang="zh-CN" altLang="en-US" sz="2000" b="1">
              <a:latin typeface="Times New Roman" panose="02020503050405090304" pitchFamily="18" charset="0"/>
              <a:cs typeface="Times New Roman" panose="02020503050405090304" pitchFamily="18" charset="0"/>
            </a:endParaRPr>
          </a:p>
        </p:txBody>
      </p:sp>
      <p:sp>
        <p:nvSpPr>
          <p:cNvPr id="4" name="文本框 3"/>
          <p:cNvSpPr txBox="1"/>
          <p:nvPr/>
        </p:nvSpPr>
        <p:spPr>
          <a:xfrm>
            <a:off x="499745" y="2498725"/>
            <a:ext cx="11160125" cy="3784600"/>
          </a:xfrm>
          <a:prstGeom prst="rect">
            <a:avLst/>
          </a:prstGeom>
          <a:ln w="19050">
            <a:solidFill>
              <a:schemeClr val="accent2"/>
            </a:solidFill>
          </a:ln>
        </p:spPr>
        <p:txBody>
          <a:bodyPr wrap="square">
            <a:spAutoFit/>
            <a:extLst>
              <a:ext uri="{4A0BC546-FE56-4ADE-93B0-CB8AF2F6F144}">
                <wpsdc:textFrameExt xmlns:wpsdc="http://www.wps.cn/officeDocument/2022/drawingmlCustomData" xmlns="" type="text"/>
              </a:ext>
            </a:extLst>
          </a:bodyPr>
          <a:lstStyle/>
          <a:p>
            <a:pPr algn="just">
              <a:lnSpc>
                <a:spcPct val="150000"/>
              </a:lnSpc>
            </a:pPr>
            <a:r>
              <a:rPr lang="zh-CN" altLang="en-US" sz="2000" b="1">
                <a:latin typeface="Arial" panose="020B0604020202090204" pitchFamily="34" charset="0"/>
                <a:ea typeface="微软雅黑" panose="020B0503020204020204" pitchFamily="34" charset="-122"/>
              </a:rPr>
              <a:t>主体段</a:t>
            </a:r>
            <a:r>
              <a:rPr lang="en-US" altLang="zh-CN" sz="2000" b="1">
                <a:latin typeface="Arial" panose="020B0604020202090204" pitchFamily="34" charset="0"/>
                <a:ea typeface="微软雅黑" panose="020B0503020204020204" pitchFamily="34" charset="-122"/>
              </a:rPr>
              <a:t>2</a:t>
            </a:r>
            <a:r>
              <a:rPr lang="zh-CN" altLang="en-US" sz="2000" b="1">
                <a:latin typeface="Arial" panose="020B0604020202090204" pitchFamily="34" charset="0"/>
                <a:ea typeface="微软雅黑" panose="020B0503020204020204" pitchFamily="34" charset="-122"/>
              </a:rPr>
              <a:t>：</a:t>
            </a:r>
          </a:p>
          <a:p>
            <a:pPr algn="just">
              <a:lnSpc>
                <a:spcPct val="150000"/>
              </a:lnSpc>
            </a:pPr>
            <a:r>
              <a:rPr sz="2000">
                <a:latin typeface="Times New Roman" panose="02020503050405090304" pitchFamily="18" charset="0"/>
                <a:ea typeface="微软雅黑" panose="020B0503020204020204" pitchFamily="34" charset="-122"/>
                <a:cs typeface="Times New Roman" panose="02020503050405090304" pitchFamily="18" charset="0"/>
              </a:rPr>
              <a:t>The alternatives to using reformed criminals to educate teenagers about</a:t>
            </a:r>
            <a:r>
              <a:rPr lang="en-US" sz="2000">
                <a:latin typeface="Times New Roman" panose="02020503050405090304" pitchFamily="18" charset="0"/>
                <a:ea typeface="微软雅黑" panose="020B0503020204020204" pitchFamily="34" charset="-122"/>
                <a:cs typeface="Times New Roman" panose="02020503050405090304" pitchFamily="18" charset="0"/>
              </a:rPr>
              <a:t> </a:t>
            </a:r>
            <a:r>
              <a:rPr sz="2000">
                <a:latin typeface="Times New Roman" panose="02020503050405090304" pitchFamily="18" charset="0"/>
                <a:ea typeface="微软雅黑" panose="020B0503020204020204" pitchFamily="34" charset="-122"/>
                <a:cs typeface="Times New Roman" panose="02020503050405090304" pitchFamily="18" charset="0"/>
              </a:rPr>
              <a:t>crime </a:t>
            </a:r>
            <a:r>
              <a:rPr sz="2000" b="1">
                <a:latin typeface="Times New Roman" panose="02020503050405090304" pitchFamily="18" charset="0"/>
                <a:ea typeface="微软雅黑" panose="020B0503020204020204" pitchFamily="34" charset="-122"/>
                <a:cs typeface="Times New Roman" panose="02020503050405090304" pitchFamily="18" charset="0"/>
              </a:rPr>
              <a:t>would be much less effective.</a:t>
            </a:r>
            <a:r>
              <a:rPr sz="2000">
                <a:latin typeface="Times New Roman" panose="02020503050405090304" pitchFamily="18" charset="0"/>
                <a:ea typeface="微软雅黑" panose="020B0503020204020204" pitchFamily="34" charset="-122"/>
                <a:cs typeface="Times New Roman" panose="02020503050405090304" pitchFamily="18" charset="0"/>
              </a:rPr>
              <a:t> </a:t>
            </a:r>
            <a:r>
              <a:rPr sz="2000" b="1">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One option</a:t>
            </a:r>
            <a:r>
              <a:rPr sz="2000">
                <a:latin typeface="Times New Roman" panose="02020503050405090304" pitchFamily="18" charset="0"/>
                <a:ea typeface="微软雅黑" panose="020B0503020204020204" pitchFamily="34" charset="-122"/>
                <a:cs typeface="Times New Roman" panose="02020503050405090304" pitchFamily="18" charset="0"/>
              </a:rPr>
              <a:t> would be for</a:t>
            </a:r>
            <a:r>
              <a:rPr sz="2000" b="1">
                <a:latin typeface="Times New Roman" panose="02020503050405090304" pitchFamily="18" charset="0"/>
                <a:ea typeface="微软雅黑" panose="020B0503020204020204" pitchFamily="34" charset="-122"/>
                <a:cs typeface="Times New Roman" panose="02020503050405090304" pitchFamily="18" charset="0"/>
              </a:rPr>
              <a:t> police officers</a:t>
            </a:r>
            <a:r>
              <a:rPr lang="en-US" sz="2000">
                <a:latin typeface="Times New Roman" panose="02020503050405090304" pitchFamily="18" charset="0"/>
                <a:ea typeface="微软雅黑" panose="020B0503020204020204" pitchFamily="34" charset="-122"/>
                <a:cs typeface="Times New Roman" panose="02020503050405090304" pitchFamily="18" charset="0"/>
              </a:rPr>
              <a:t> </a:t>
            </a:r>
            <a:r>
              <a:rPr sz="2000">
                <a:latin typeface="Times New Roman" panose="02020503050405090304" pitchFamily="18" charset="0"/>
                <a:ea typeface="微软雅黑" panose="020B0503020204020204" pitchFamily="34" charset="-122"/>
                <a:cs typeface="Times New Roman" panose="02020503050405090304" pitchFamily="18" charset="0"/>
              </a:rPr>
              <a:t>to visit schools and talk to young people. This could be useful in terms of</a:t>
            </a:r>
            <a:r>
              <a:rPr lang="en-US" sz="2000">
                <a:latin typeface="Times New Roman" panose="02020503050405090304" pitchFamily="18" charset="0"/>
                <a:ea typeface="微软雅黑" panose="020B0503020204020204" pitchFamily="34" charset="-122"/>
                <a:cs typeface="Times New Roman" panose="02020503050405090304" pitchFamily="18" charset="0"/>
              </a:rPr>
              <a:t> </a:t>
            </a:r>
            <a:r>
              <a:rPr sz="2000">
                <a:latin typeface="Times New Roman" panose="02020503050405090304" pitchFamily="18" charset="0"/>
                <a:ea typeface="微软雅黑" panose="020B0503020204020204" pitchFamily="34" charset="-122"/>
                <a:cs typeface="Times New Roman" panose="02020503050405090304" pitchFamily="18" charset="0"/>
              </a:rPr>
              <a:t>informing teens about what happens to lawbreakers when they are caught,</a:t>
            </a:r>
            <a:r>
              <a:rPr lang="en-US" sz="2000">
                <a:latin typeface="Times New Roman" panose="02020503050405090304" pitchFamily="18" charset="0"/>
                <a:ea typeface="微软雅黑" panose="020B0503020204020204" pitchFamily="34" charset="-122"/>
                <a:cs typeface="Times New Roman" panose="02020503050405090304" pitchFamily="18" charset="0"/>
              </a:rPr>
              <a:t> </a:t>
            </a:r>
            <a:r>
              <a:rPr sz="2000">
                <a:latin typeface="Times New Roman" panose="02020503050405090304" pitchFamily="18" charset="0"/>
                <a:ea typeface="微软雅黑" panose="020B0503020204020204" pitchFamily="34" charset="-122"/>
                <a:cs typeface="Times New Roman" panose="02020503050405090304" pitchFamily="18" charset="0"/>
              </a:rPr>
              <a:t>but young people are often reluctant to take advice from figures of authority.</a:t>
            </a:r>
            <a:r>
              <a:rPr lang="en-US" sz="2000">
                <a:latin typeface="Times New Roman" panose="02020503050405090304" pitchFamily="18" charset="0"/>
                <a:ea typeface="微软雅黑" panose="020B0503020204020204" pitchFamily="34" charset="-122"/>
                <a:cs typeface="Times New Roman" panose="02020503050405090304" pitchFamily="18" charset="0"/>
              </a:rPr>
              <a:t> </a:t>
            </a:r>
            <a:r>
              <a:rPr sz="2000" b="1">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A second option</a:t>
            </a:r>
            <a:r>
              <a:rPr sz="2000">
                <a:latin typeface="Times New Roman" panose="02020503050405090304" pitchFamily="18" charset="0"/>
                <a:ea typeface="微软雅黑" panose="020B0503020204020204" pitchFamily="34" charset="-122"/>
                <a:cs typeface="Times New Roman" panose="02020503050405090304" pitchFamily="18" charset="0"/>
              </a:rPr>
              <a:t> would be for </a:t>
            </a:r>
            <a:r>
              <a:rPr sz="2000" b="1">
                <a:latin typeface="Times New Roman" panose="02020503050405090304" pitchFamily="18" charset="0"/>
                <a:ea typeface="微软雅黑" panose="020B0503020204020204" pitchFamily="34" charset="-122"/>
                <a:cs typeface="Times New Roman" panose="02020503050405090304" pitchFamily="18" charset="0"/>
              </a:rPr>
              <a:t>school teachers</a:t>
            </a:r>
            <a:r>
              <a:rPr lang="en-US" sz="2000">
                <a:latin typeface="Times New Roman" panose="02020503050405090304" pitchFamily="18" charset="0"/>
                <a:ea typeface="微软雅黑" panose="020B0503020204020204" pitchFamily="34" charset="-122"/>
                <a:cs typeface="Times New Roman" panose="02020503050405090304" pitchFamily="18" charset="0"/>
              </a:rPr>
              <a:t> </a:t>
            </a:r>
            <a:r>
              <a:rPr sz="2000">
                <a:latin typeface="Times New Roman" panose="02020503050405090304" pitchFamily="18" charset="0"/>
                <a:ea typeface="微软雅黑" panose="020B0503020204020204" pitchFamily="34" charset="-122"/>
                <a:cs typeface="Times New Roman" panose="02020503050405090304" pitchFamily="18" charset="0"/>
              </a:rPr>
              <a:t>to speak to their students about</a:t>
            </a:r>
            <a:r>
              <a:rPr lang="en-US" sz="2000">
                <a:latin typeface="Times New Roman" panose="02020503050405090304" pitchFamily="18" charset="0"/>
                <a:ea typeface="微软雅黑" panose="020B0503020204020204" pitchFamily="34" charset="-122"/>
                <a:cs typeface="Times New Roman" panose="02020503050405090304" pitchFamily="18" charset="0"/>
              </a:rPr>
              <a:t> </a:t>
            </a:r>
            <a:r>
              <a:rPr sz="2000">
                <a:latin typeface="Times New Roman" panose="02020503050405090304" pitchFamily="18" charset="0"/>
                <a:ea typeface="微软雅黑" panose="020B0503020204020204" pitchFamily="34" charset="-122"/>
                <a:cs typeface="Times New Roman" panose="02020503050405090304" pitchFamily="18" charset="0"/>
              </a:rPr>
              <a:t>crime, but I doubt that students would see teachers as credible sources of</a:t>
            </a:r>
            <a:r>
              <a:rPr lang="en-US" sz="2000">
                <a:latin typeface="Times New Roman" panose="02020503050405090304" pitchFamily="18" charset="0"/>
                <a:ea typeface="微软雅黑" panose="020B0503020204020204" pitchFamily="34" charset="-122"/>
                <a:cs typeface="Times New Roman" panose="02020503050405090304" pitchFamily="18" charset="0"/>
              </a:rPr>
              <a:t> </a:t>
            </a:r>
            <a:r>
              <a:rPr sz="2000">
                <a:latin typeface="Times New Roman" panose="02020503050405090304" pitchFamily="18" charset="0"/>
                <a:ea typeface="微软雅黑" panose="020B0503020204020204" pitchFamily="34" charset="-122"/>
                <a:cs typeface="Times New Roman" panose="02020503050405090304" pitchFamily="18" charset="0"/>
              </a:rPr>
              <a:t>information about this topic. </a:t>
            </a:r>
            <a:r>
              <a:rPr sz="2000" b="1">
                <a:solidFill>
                  <a:srgbClr val="FF0000"/>
                </a:solidFill>
                <a:latin typeface="Times New Roman" panose="02020503050405090304" pitchFamily="18" charset="0"/>
                <a:ea typeface="微软雅黑" panose="020B0503020204020204" pitchFamily="34" charset="-122"/>
                <a:cs typeface="Times New Roman" panose="02020503050405090304" pitchFamily="18" charset="0"/>
              </a:rPr>
              <a:t>Finally</a:t>
            </a:r>
            <a:r>
              <a:rPr sz="2000">
                <a:latin typeface="Times New Roman" panose="02020503050405090304" pitchFamily="18" charset="0"/>
                <a:ea typeface="微软雅黑" panose="020B0503020204020204" pitchFamily="34" charset="-122"/>
                <a:cs typeface="Times New Roman" panose="02020503050405090304" pitchFamily="18" charset="0"/>
              </a:rPr>
              <a:t>, </a:t>
            </a:r>
            <a:r>
              <a:rPr sz="2000" b="1">
                <a:latin typeface="Times New Roman" panose="02020503050405090304" pitchFamily="18" charset="0"/>
                <a:ea typeface="微软雅黑" panose="020B0503020204020204" pitchFamily="34" charset="-122"/>
                <a:cs typeface="Times New Roman" panose="02020503050405090304" pitchFamily="18" charset="0"/>
              </a:rPr>
              <a:t>educational films</a:t>
            </a:r>
            <a:r>
              <a:rPr sz="2000">
                <a:latin typeface="Times New Roman" panose="02020503050405090304" pitchFamily="18" charset="0"/>
                <a:ea typeface="微软雅黑" panose="020B0503020204020204" pitchFamily="34" charset="-122"/>
                <a:cs typeface="Times New Roman" panose="02020503050405090304" pitchFamily="18" charset="0"/>
              </a:rPr>
              <a:t> might be informative,</a:t>
            </a:r>
            <a:r>
              <a:rPr lang="en-US" sz="2000">
                <a:latin typeface="Times New Roman" panose="02020503050405090304" pitchFamily="18" charset="0"/>
                <a:ea typeface="微软雅黑" panose="020B0503020204020204" pitchFamily="34" charset="-122"/>
                <a:cs typeface="Times New Roman" panose="02020503050405090304" pitchFamily="18" charset="0"/>
              </a:rPr>
              <a:t> </a:t>
            </a:r>
            <a:r>
              <a:rPr sz="2000">
                <a:latin typeface="Times New Roman" panose="02020503050405090304" pitchFamily="18" charset="0"/>
                <a:ea typeface="微软雅黑" panose="020B0503020204020204" pitchFamily="34" charset="-122"/>
                <a:cs typeface="Times New Roman" panose="02020503050405090304" pitchFamily="18" charset="0"/>
              </a:rPr>
              <a:t>but there would be no opportunity for young people to interact and ask</a:t>
            </a:r>
            <a:r>
              <a:rPr lang="en-US" sz="2000">
                <a:latin typeface="Times New Roman" panose="02020503050405090304" pitchFamily="18" charset="0"/>
                <a:ea typeface="微软雅黑" panose="020B0503020204020204" pitchFamily="34" charset="-122"/>
                <a:cs typeface="Times New Roman" panose="02020503050405090304" pitchFamily="18" charset="0"/>
              </a:rPr>
              <a:t> </a:t>
            </a:r>
            <a:r>
              <a:rPr sz="2000">
                <a:latin typeface="Times New Roman" panose="02020503050405090304" pitchFamily="18" charset="0"/>
                <a:ea typeface="微软雅黑" panose="020B0503020204020204" pitchFamily="34" charset="-122"/>
                <a:cs typeface="Times New Roman" panose="02020503050405090304" pitchFamily="18" charset="0"/>
              </a:rPr>
              <a:t>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0" y="0"/>
            <a:ext cx="427926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犯罪类话题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-simon</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p>
        </p:txBody>
      </p:sp>
      <p:sp>
        <p:nvSpPr>
          <p:cNvPr id="9" name="文本框 8"/>
          <p:cNvSpPr txBox="1"/>
          <p:nvPr>
            <p:custDataLst>
              <p:tags r:id="rId2"/>
            </p:custDataLst>
          </p:nvPr>
        </p:nvSpPr>
        <p:spPr>
          <a:xfrm>
            <a:off x="451485" y="855345"/>
            <a:ext cx="11256645" cy="1014730"/>
          </a:xfrm>
          <a:prstGeom prst="rect">
            <a:avLst/>
          </a:prstGeom>
          <a:noFill/>
          <a:ln w="28575" cap="flat" cmpd="sng">
            <a:solidFill>
              <a:srgbClr val="385D8A"/>
            </a:solidFill>
            <a:prstDash val="solid"/>
            <a:round/>
            <a:headEnd type="none" w="med" len="med"/>
            <a:tailEnd type="none" w="med" len="med"/>
          </a:ln>
        </p:spPr>
        <p:txBody>
          <a:bodyPr wrap="square" anchor="t" anchorCtr="0">
            <a:spAutoFit/>
          </a:bodyPr>
          <a:lstStyle/>
          <a:p>
            <a:pPr algn="just">
              <a:lnSpc>
                <a:spcPct val="100000"/>
              </a:lnSpc>
            </a:pPr>
            <a:r>
              <a:rPr sz="2000">
                <a:latin typeface="Times New Roman" panose="02020503050405090304" pitchFamily="18" charset="0"/>
                <a:cs typeface="Times New Roman" panose="02020503050405090304" pitchFamily="18" charset="0"/>
                <a:sym typeface="+mn-ea"/>
              </a:rPr>
              <a:t>Some people who have been in prison become good citizens later, and it is often argued that these</a:t>
            </a:r>
            <a:r>
              <a:rPr lang="en-US" sz="2000">
                <a:latin typeface="Times New Roman" panose="02020503050405090304" pitchFamily="18" charset="0"/>
                <a:cs typeface="Times New Roman" panose="02020503050405090304" pitchFamily="18" charset="0"/>
                <a:sym typeface="+mn-ea"/>
              </a:rPr>
              <a:t> </a:t>
            </a:r>
            <a:r>
              <a:rPr sz="2000">
                <a:latin typeface="Times New Roman" panose="02020503050405090304" pitchFamily="18" charset="0"/>
                <a:cs typeface="Times New Roman" panose="02020503050405090304" pitchFamily="18" charset="0"/>
                <a:sym typeface="+mn-ea"/>
              </a:rPr>
              <a:t>are the </a:t>
            </a:r>
            <a:r>
              <a:rPr sz="2000" b="1">
                <a:solidFill>
                  <a:schemeClr val="tx1"/>
                </a:solidFill>
                <a:latin typeface="Times New Roman" panose="02020503050405090304" pitchFamily="18" charset="0"/>
                <a:cs typeface="Times New Roman" panose="02020503050405090304" pitchFamily="18" charset="0"/>
                <a:sym typeface="+mn-ea"/>
              </a:rPr>
              <a:t>best</a:t>
            </a:r>
            <a:r>
              <a:rPr sz="2000">
                <a:latin typeface="Times New Roman" panose="02020503050405090304" pitchFamily="18" charset="0"/>
                <a:cs typeface="Times New Roman" panose="02020503050405090304" pitchFamily="18" charset="0"/>
                <a:sym typeface="+mn-ea"/>
              </a:rPr>
              <a:t> people to talk to teenagers about the dangers of </a:t>
            </a:r>
            <a:r>
              <a:rPr sz="2000" b="1">
                <a:solidFill>
                  <a:srgbClr val="FF0000"/>
                </a:solidFill>
                <a:latin typeface="Times New Roman" panose="02020503050405090304" pitchFamily="18" charset="0"/>
                <a:cs typeface="Times New Roman" panose="02020503050405090304" pitchFamily="18" charset="0"/>
                <a:sym typeface="+mn-ea"/>
              </a:rPr>
              <a:t>committing a crime</a:t>
            </a:r>
            <a:r>
              <a:rPr sz="2000">
                <a:latin typeface="Times New Roman" panose="02020503050405090304" pitchFamily="18" charset="0"/>
                <a:cs typeface="Times New Roman" panose="02020503050405090304" pitchFamily="18" charset="0"/>
                <a:sym typeface="+mn-ea"/>
              </a:rPr>
              <a:t>. To what</a:t>
            </a:r>
            <a:r>
              <a:rPr lang="en-US" sz="2000">
                <a:latin typeface="Times New Roman" panose="02020503050405090304" pitchFamily="18" charset="0"/>
                <a:cs typeface="Times New Roman" panose="02020503050405090304" pitchFamily="18" charset="0"/>
                <a:sym typeface="+mn-ea"/>
              </a:rPr>
              <a:t> </a:t>
            </a:r>
            <a:r>
              <a:rPr sz="2000">
                <a:latin typeface="Times New Roman" panose="02020503050405090304" pitchFamily="18" charset="0"/>
                <a:cs typeface="Times New Roman" panose="02020503050405090304" pitchFamily="18" charset="0"/>
                <a:sym typeface="+mn-ea"/>
              </a:rPr>
              <a:t>extent do you agree or disagree?</a:t>
            </a:r>
            <a:r>
              <a:rPr lang="en-US" sz="2000">
                <a:latin typeface="Times New Roman" panose="02020503050405090304" pitchFamily="18" charset="0"/>
                <a:cs typeface="Times New Roman" panose="02020503050405090304" pitchFamily="18" charset="0"/>
                <a:sym typeface="+mn-ea"/>
              </a:rPr>
              <a:t> (20180728)</a:t>
            </a:r>
            <a:endParaRPr lang="zh-CN" altLang="en-US" sz="2000" b="1">
              <a:latin typeface="Times New Roman" panose="02020503050405090304" pitchFamily="18" charset="0"/>
              <a:cs typeface="Times New Roman" panose="02020503050405090304" pitchFamily="18" charset="0"/>
            </a:endParaRPr>
          </a:p>
        </p:txBody>
      </p:sp>
      <p:sp>
        <p:nvSpPr>
          <p:cNvPr id="4" name="文本框 3"/>
          <p:cNvSpPr txBox="1"/>
          <p:nvPr/>
        </p:nvSpPr>
        <p:spPr>
          <a:xfrm>
            <a:off x="499745" y="2498725"/>
            <a:ext cx="11160125" cy="1476375"/>
          </a:xfrm>
          <a:prstGeom prst="rect">
            <a:avLst/>
          </a:prstGeom>
          <a:ln w="19050">
            <a:solidFill>
              <a:schemeClr val="accent2"/>
            </a:solidFill>
          </a:ln>
        </p:spPr>
        <p:txBody>
          <a:bodyPr wrap="square">
            <a:spAutoFit/>
            <a:extLst>
              <a:ext uri="{4A0BC546-FE56-4ADE-93B0-CB8AF2F6F144}">
                <wpsdc:textFrameExt xmlns:wpsdc="http://www.wps.cn/officeDocument/2022/drawingmlCustomData" xmlns="" type="text"/>
              </a:ext>
            </a:extLst>
          </a:bodyPr>
          <a:lstStyle/>
          <a:p>
            <a:pPr algn="just">
              <a:lnSpc>
                <a:spcPct val="150000"/>
              </a:lnSpc>
            </a:pPr>
            <a:r>
              <a:rPr lang="zh-CN" altLang="en-US" sz="2000" b="1">
                <a:latin typeface="Arial" panose="020B0604020202090204" pitchFamily="34" charset="0"/>
                <a:ea typeface="微软雅黑" panose="020B0503020204020204" pitchFamily="34" charset="-122"/>
              </a:rPr>
              <a:t>总结段：</a:t>
            </a:r>
          </a:p>
          <a:p>
            <a:pPr algn="just">
              <a:lnSpc>
                <a:spcPct val="150000"/>
              </a:lnSpc>
            </a:pPr>
            <a:r>
              <a:rPr sz="2000" b="1">
                <a:latin typeface="Times New Roman" panose="02020503050405090304" pitchFamily="18" charset="0"/>
                <a:ea typeface="微软雅黑" panose="020B0503020204020204" pitchFamily="34" charset="-122"/>
                <a:cs typeface="Times New Roman" panose="02020503050405090304" pitchFamily="18" charset="0"/>
              </a:rPr>
              <a:t>In conclusion, I fully support the view that</a:t>
            </a:r>
            <a:r>
              <a:rPr sz="2000">
                <a:latin typeface="Times New Roman" panose="02020503050405090304" pitchFamily="18" charset="0"/>
                <a:ea typeface="微软雅黑" panose="020B0503020204020204" pitchFamily="34" charset="-122"/>
                <a:cs typeface="Times New Roman" panose="02020503050405090304" pitchFamily="18" charset="0"/>
              </a:rPr>
              <a:t> people who have turned their</a:t>
            </a:r>
            <a:r>
              <a:rPr lang="en-US" sz="2000">
                <a:latin typeface="Times New Roman" panose="02020503050405090304" pitchFamily="18" charset="0"/>
                <a:ea typeface="微软雅黑" panose="020B0503020204020204" pitchFamily="34" charset="-122"/>
                <a:cs typeface="Times New Roman" panose="02020503050405090304" pitchFamily="18" charset="0"/>
              </a:rPr>
              <a:t> </a:t>
            </a:r>
            <a:r>
              <a:rPr sz="2000">
                <a:latin typeface="Times New Roman" panose="02020503050405090304" pitchFamily="18" charset="0"/>
                <a:ea typeface="微软雅黑" panose="020B0503020204020204" pitchFamily="34" charset="-122"/>
                <a:cs typeface="Times New Roman" panose="02020503050405090304" pitchFamily="18" charset="0"/>
              </a:rPr>
              <a:t>lives around after serving a prison sentence could help to deter teenagers</a:t>
            </a:r>
            <a:r>
              <a:rPr lang="en-US" sz="2000">
                <a:latin typeface="Times New Roman" panose="02020503050405090304" pitchFamily="18" charset="0"/>
                <a:ea typeface="微软雅黑" panose="020B0503020204020204" pitchFamily="34" charset="-122"/>
                <a:cs typeface="Times New Roman" panose="02020503050405090304" pitchFamily="18" charset="0"/>
              </a:rPr>
              <a:t> </a:t>
            </a:r>
            <a:r>
              <a:rPr sz="2000">
                <a:latin typeface="Times New Roman" panose="02020503050405090304" pitchFamily="18" charset="0"/>
                <a:ea typeface="微软雅黑" panose="020B0503020204020204" pitchFamily="34" charset="-122"/>
                <a:cs typeface="Times New Roman" panose="02020503050405090304" pitchFamily="18" charset="0"/>
              </a:rPr>
              <a:t>from committing crimes.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图片 2"/>
          <p:cNvPicPr>
            <a:picLocks noChangeAspect="1"/>
          </p:cNvPicPr>
          <p:nvPr>
            <p:custDataLst>
              <p:tags r:id="rId2"/>
            </p:custDataLst>
          </p:nvPr>
        </p:nvPicPr>
        <p:blipFill>
          <a:blip r:embed="rId4"/>
          <a:stretch>
            <a:fillRect/>
          </a:stretch>
        </p:blipFill>
        <p:spPr>
          <a:xfrm>
            <a:off x="1619250" y="1389063"/>
            <a:ext cx="8397875" cy="3311525"/>
          </a:xfrm>
          <a:prstGeom prst="rect">
            <a:avLst/>
          </a:prstGeom>
          <a:noFill/>
          <a:ln w="9525">
            <a:noFill/>
          </a:ln>
        </p:spPr>
      </p:pic>
      <p:sp>
        <p:nvSpPr>
          <p:cNvPr id="10242" name="标题 1"/>
          <p:cNvSpPr>
            <a:spLocks noGrp="1"/>
          </p:cNvSpPr>
          <p:nvPr>
            <p:ph type="title"/>
          </p:nvPr>
        </p:nvSpPr>
        <p:spPr>
          <a:xfrm>
            <a:off x="2081530" y="2054225"/>
            <a:ext cx="7156450" cy="2534285"/>
          </a:xfrm>
        </p:spPr>
        <p:txBody>
          <a:bodyPr vert="horz" wrap="square" lIns="91440" tIns="45720" rIns="91440" bIns="45720" anchor="ctr" anchorCtr="0"/>
          <a:lstStyle/>
          <a:p>
            <a:pPr algn="ctr" eaLnBrk="1" hangingPunct="1"/>
            <a:r>
              <a:rPr lang="en-US" altLang="zh-CN" sz="4800" dirty="0" smtClean="0">
                <a:latin typeface="微软雅黑" panose="020B0503020204020204" pitchFamily="34" charset="-122"/>
                <a:ea typeface="微软雅黑" panose="020B0503020204020204" pitchFamily="34" charset="-122"/>
                <a:sym typeface="+mn-ea"/>
              </a:rPr>
              <a:t>3. </a:t>
            </a:r>
            <a:r>
              <a:rPr lang="zh-CN" altLang="en-US" sz="4800" dirty="0" smtClean="0">
                <a:latin typeface="微软雅黑" panose="020B0503020204020204" pitchFamily="34" charset="-122"/>
                <a:ea typeface="微软雅黑" panose="020B0503020204020204" pitchFamily="34" charset="-122"/>
                <a:sym typeface="+mn-ea"/>
              </a:rPr>
              <a:t>文化</a:t>
            </a:r>
            <a:r>
              <a:rPr lang="zh-CN" altLang="en-US" sz="4800" dirty="0" smtClean="0">
                <a:latin typeface="Times New Roman" panose="02020503050405090304" pitchFamily="18" charset="0"/>
                <a:ea typeface="微软雅黑" panose="020B0503020204020204" pitchFamily="34" charset="-122"/>
                <a:cs typeface="Times New Roman" panose="02020503050405090304" pitchFamily="18" charset="0"/>
                <a:sym typeface="+mn-ea"/>
              </a:rPr>
              <a:t>类话题重点词汇</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49605" y="1672590"/>
            <a:ext cx="10727055" cy="398780"/>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lstStyle/>
          <a:p>
            <a:pPr algn="just">
              <a:lnSpc>
                <a:spcPct val="100000"/>
              </a:lnSpc>
            </a:pPr>
            <a:r>
              <a:rPr lang="en-US" altLang="en-GB" sz="2000" dirty="0">
                <a:latin typeface="Times New Roman" panose="02020503050405090304" pitchFamily="18" charset="0"/>
                <a:ea typeface="宋体" pitchFamily="2" charset="-122"/>
                <a:cs typeface="Times New Roman" panose="02020503050405090304" pitchFamily="18" charset="0"/>
                <a:sym typeface="华文细黑" pitchFamily="2" charset="-122"/>
              </a:rPr>
              <a:t>2. </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The best way to learn a </a:t>
            </a:r>
            <a:r>
              <a:rPr lang="zh-CN" altLang="en-US" sz="2000" b="1">
                <a:latin typeface="Times New Roman" panose="02020503050405090304" pitchFamily="18" charset="0"/>
                <a:ea typeface="微软雅黑" panose="020B0503020204020204" pitchFamily="34" charset="-122"/>
                <a:cs typeface="Times New Roman" panose="02020503050405090304" pitchFamily="18" charset="0"/>
                <a:sym typeface="+mn-ea"/>
              </a:rPr>
              <a:t>culture</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 is to learn its</a:t>
            </a:r>
            <a:r>
              <a:rPr lang="zh-CN" altLang="en-US" sz="2000" b="1">
                <a:latin typeface="Times New Roman" panose="02020503050405090304" pitchFamily="18" charset="0"/>
                <a:ea typeface="微软雅黑" panose="020B0503020204020204" pitchFamily="34" charset="-122"/>
                <a:cs typeface="Times New Roman" panose="02020503050405090304" pitchFamily="18" charset="0"/>
                <a:sym typeface="+mn-ea"/>
              </a:rPr>
              <a:t> language</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 Do you agree or disagree?(</a:t>
            </a:r>
            <a:r>
              <a:rPr sz="2000">
                <a:latin typeface="Times New Roman" panose="02020503050405090304" pitchFamily="18" charset="0"/>
                <a:ea typeface="微软雅黑" panose="020B0503020204020204" pitchFamily="34" charset="-122"/>
                <a:cs typeface="Times New Roman" panose="02020503050405090304" pitchFamily="18" charset="0"/>
                <a:sym typeface="+mn-ea"/>
              </a:rPr>
              <a:t>20210520</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a:t>
            </a:r>
            <a:endParaRPr lang="en-US" altLang="en-GB" sz="2000" i="1" dirty="0">
              <a:latin typeface="Times New Roman" panose="02020503050405090304" pitchFamily="18" charset="0"/>
              <a:ea typeface="宋体" pitchFamily="2" charset="-122"/>
              <a:cs typeface="Times New Roman" panose="02020503050405090304" pitchFamily="18" charset="0"/>
              <a:sym typeface="华文细黑" pitchFamily="2" charset="-122"/>
            </a:endParaRPr>
          </a:p>
        </p:txBody>
      </p:sp>
      <p:sp>
        <p:nvSpPr>
          <p:cNvPr id="8" name="文本框 7"/>
          <p:cNvSpPr txBox="1"/>
          <p:nvPr/>
        </p:nvSpPr>
        <p:spPr>
          <a:xfrm>
            <a:off x="647700" y="810895"/>
            <a:ext cx="10727055" cy="706755"/>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lstStyle/>
          <a:p>
            <a:pPr algn="just"/>
            <a:r>
              <a:rPr lang="en-US" altLang="en-GB" sz="2000" dirty="0">
                <a:latin typeface="Times New Roman" panose="02020503050405090304" pitchFamily="18" charset="0"/>
                <a:ea typeface="宋体" pitchFamily="2" charset="-122"/>
                <a:cs typeface="Times New Roman" panose="02020503050405090304" pitchFamily="18" charset="0"/>
                <a:sym typeface="华文细黑" pitchFamily="2" charset="-122"/>
              </a:rPr>
              <a:t>1.</a:t>
            </a:r>
            <a:r>
              <a:rPr lang="en-US" altLang="en-GB" sz="2000" i="1" dirty="0">
                <a:latin typeface="Times New Roman" panose="02020503050405090304" pitchFamily="18" charset="0"/>
                <a:ea typeface="宋体" pitchFamily="2" charset="-122"/>
                <a:cs typeface="Times New Roman" panose="02020503050405090304" pitchFamily="18" charset="0"/>
                <a:sym typeface="华文细黑" pitchFamily="2" charset="-122"/>
              </a:rPr>
              <a:t> </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Museums and art galleries should concentrate on local works rather than the </a:t>
            </a:r>
            <a:r>
              <a:rPr lang="zh-CN" altLang="en-US" sz="2000" b="1">
                <a:solidFill>
                  <a:schemeClr val="tx1"/>
                </a:solidFill>
                <a:latin typeface="Times New Roman" panose="02020503050405090304" pitchFamily="18" charset="0"/>
                <a:ea typeface="微软雅黑" panose="020B0503020204020204" pitchFamily="34" charset="-122"/>
                <a:cs typeface="Times New Roman" panose="02020503050405090304" pitchFamily="18" charset="0"/>
                <a:sym typeface="+mn-ea"/>
              </a:rPr>
              <a:t>cultures and artworks</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 from other countries. To what extent do you agree or disagree? (</a:t>
            </a:r>
            <a:r>
              <a:rPr sz="2000">
                <a:latin typeface="Times New Roman" panose="02020503050405090304" pitchFamily="18" charset="0"/>
                <a:ea typeface="微软雅黑" panose="020B0503020204020204" pitchFamily="34" charset="-122"/>
                <a:cs typeface="Times New Roman" panose="02020503050405090304" pitchFamily="18" charset="0"/>
                <a:sym typeface="+mn-ea"/>
              </a:rPr>
              <a:t>20221210</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a:t>
            </a:r>
            <a:endParaRPr lang="en-US" altLang="en-GB" sz="2000" i="1" dirty="0">
              <a:latin typeface="Times New Roman" panose="02020503050405090304" pitchFamily="18" charset="0"/>
              <a:ea typeface="宋体" pitchFamily="2" charset="-122"/>
              <a:cs typeface="Times New Roman" panose="02020503050405090304" pitchFamily="18" charset="0"/>
              <a:sym typeface="华文细黑" pitchFamily="2" charset="-122"/>
            </a:endParaRPr>
          </a:p>
        </p:txBody>
      </p:sp>
      <p:sp>
        <p:nvSpPr>
          <p:cNvPr id="5" name="文本框 4"/>
          <p:cNvSpPr txBox="1"/>
          <p:nvPr/>
        </p:nvSpPr>
        <p:spPr>
          <a:xfrm>
            <a:off x="649605" y="2226310"/>
            <a:ext cx="10727055" cy="1014730"/>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lstStyle/>
          <a:p>
            <a:pPr algn="just">
              <a:lnSpc>
                <a:spcPct val="100000"/>
              </a:lnSpc>
            </a:pPr>
            <a:r>
              <a:rPr lang="en-US" sz="2000" dirty="0">
                <a:latin typeface="Times New Roman" panose="02020503050405090304" pitchFamily="18" charset="0"/>
                <a:ea typeface="宋体" pitchFamily="2" charset="-122"/>
                <a:cs typeface="Times New Roman" panose="02020503050405090304" pitchFamily="18" charset="0"/>
                <a:sym typeface="华文细黑" pitchFamily="2" charset="-122"/>
              </a:rPr>
              <a:t>3. </a:t>
            </a:r>
            <a:r>
              <a:rPr sz="2000">
                <a:latin typeface="Times New Roman" panose="02020503050405090304" pitchFamily="18" charset="0"/>
                <a:ea typeface="微软雅黑" panose="020B0503020204020204" pitchFamily="34" charset="-122"/>
                <a:cs typeface="Times New Roman" panose="02020503050405090304" pitchFamily="18" charset="0"/>
                <a:sym typeface="+mn-ea"/>
              </a:rPr>
              <a:t>As languages such as English, Spanish and Mandarin become more widely spoken, there is a concern that many</a:t>
            </a:r>
            <a:r>
              <a:rPr sz="2000" b="1">
                <a:latin typeface="Times New Roman" panose="02020503050405090304" pitchFamily="18" charset="0"/>
                <a:ea typeface="微软雅黑" panose="020B0503020204020204" pitchFamily="34" charset="-122"/>
                <a:cs typeface="Times New Roman" panose="02020503050405090304" pitchFamily="18" charset="0"/>
                <a:sym typeface="+mn-ea"/>
              </a:rPr>
              <a:t> minority languages</a:t>
            </a:r>
            <a:r>
              <a:rPr sz="2000">
                <a:latin typeface="Times New Roman" panose="02020503050405090304" pitchFamily="18" charset="0"/>
                <a:ea typeface="微软雅黑" panose="020B0503020204020204" pitchFamily="34" charset="-122"/>
                <a:cs typeface="Times New Roman" panose="02020503050405090304" pitchFamily="18" charset="0"/>
                <a:sym typeface="+mn-ea"/>
              </a:rPr>
              <a:t> may disappear. Some countries have taken steps to protect minority languages. What is your view of this practice? </a:t>
            </a:r>
            <a:r>
              <a:rPr lang="en-US" sz="2000">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胡敏雅思第</a:t>
            </a:r>
            <a:r>
              <a:rPr lang="en-US" altLang="zh-CN" sz="2000">
                <a:latin typeface="Times New Roman" panose="02020503050405090304" pitchFamily="18" charset="0"/>
                <a:ea typeface="微软雅黑" panose="020B0503020204020204" pitchFamily="34" charset="-122"/>
                <a:cs typeface="Times New Roman" panose="02020503050405090304" pitchFamily="18" charset="0"/>
                <a:sym typeface="+mn-ea"/>
              </a:rPr>
              <a:t>8</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代</a:t>
            </a:r>
            <a:r>
              <a:rPr lang="en-US" altLang="zh-CN" sz="2000">
                <a:latin typeface="Times New Roman" panose="02020503050405090304" pitchFamily="18" charset="0"/>
                <a:ea typeface="微软雅黑" panose="020B0503020204020204" pitchFamily="34" charset="-122"/>
                <a:cs typeface="Times New Roman" panose="02020503050405090304" pitchFamily="18" charset="0"/>
                <a:sym typeface="+mn-ea"/>
              </a:rPr>
              <a:t>P</a:t>
            </a:r>
            <a:r>
              <a:rPr sz="2000">
                <a:latin typeface="Times New Roman" panose="02020503050405090304" pitchFamily="18" charset="0"/>
                <a:ea typeface="微软雅黑" panose="020B0503020204020204" pitchFamily="34" charset="-122"/>
                <a:cs typeface="Times New Roman" panose="02020503050405090304" pitchFamily="18" charset="0"/>
                <a:sym typeface="+mn-ea"/>
              </a:rPr>
              <a:t>41/116</a:t>
            </a:r>
            <a:r>
              <a:rPr lang="en-US" sz="2000">
                <a:latin typeface="Times New Roman" panose="02020503050405090304" pitchFamily="18" charset="0"/>
                <a:ea typeface="微软雅黑" panose="020B0503020204020204" pitchFamily="34" charset="-122"/>
                <a:cs typeface="Times New Roman" panose="02020503050405090304" pitchFamily="18" charset="0"/>
                <a:sym typeface="+mn-ea"/>
              </a:rPr>
              <a:t>)</a:t>
            </a:r>
            <a:endParaRPr sz="2000">
              <a:latin typeface="Times New Roman" panose="02020503050405090304" pitchFamily="18" charset="0"/>
              <a:ea typeface="微软雅黑" panose="020B0503020204020204" pitchFamily="34" charset="-122"/>
              <a:cs typeface="Times New Roman" panose="02020503050405090304" pitchFamily="18" charset="0"/>
              <a:sym typeface="+mn-ea"/>
            </a:endParaRPr>
          </a:p>
        </p:txBody>
      </p:sp>
      <p:sp>
        <p:nvSpPr>
          <p:cNvPr id="7" name="文本框 6"/>
          <p:cNvSpPr txBox="1"/>
          <p:nvPr>
            <p:custDataLst>
              <p:tags r:id="rId1"/>
            </p:custDataLst>
          </p:nvPr>
        </p:nvSpPr>
        <p:spPr>
          <a:xfrm>
            <a:off x="0" y="0"/>
            <a:ext cx="3110230"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p>
        </p:txBody>
      </p:sp>
      <p:sp>
        <p:nvSpPr>
          <p:cNvPr id="9" name="文本框 8"/>
          <p:cNvSpPr txBox="1"/>
          <p:nvPr>
            <p:custDataLst>
              <p:tags r:id="rId2"/>
            </p:custDataLst>
          </p:nvPr>
        </p:nvSpPr>
        <p:spPr>
          <a:xfrm>
            <a:off x="649605" y="3455670"/>
            <a:ext cx="10727690" cy="706755"/>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lstStyle/>
          <a:p>
            <a:pPr algn="just">
              <a:lnSpc>
                <a:spcPct val="100000"/>
              </a:lnSpc>
            </a:pPr>
            <a:r>
              <a:rPr lang="en-US" sz="2000" dirty="0">
                <a:latin typeface="Times New Roman" panose="02020503050405090304" pitchFamily="18" charset="0"/>
                <a:ea typeface="宋体" pitchFamily="2" charset="-122"/>
                <a:cs typeface="Times New Roman" panose="02020503050405090304" pitchFamily="18" charset="0"/>
                <a:sym typeface="华文细黑" pitchFamily="2" charset="-122"/>
              </a:rPr>
              <a:t>4. </a:t>
            </a:r>
            <a:r>
              <a:rPr lang="en-US" altLang="zh-CN" sz="2000" dirty="0">
                <a:latin typeface="Times New Roman" panose="02020503050405090304" pitchFamily="18" charset="0"/>
                <a:ea typeface="微软雅黑" panose="020B0503020204020204" pitchFamily="34" charset="-122"/>
                <a:cs typeface="Times New Roman" panose="02020503050405090304" pitchFamily="18" charset="0"/>
                <a:sym typeface="+mn-ea"/>
              </a:rPr>
              <a:t>Countries are becoming more and more similar because people are able to buy the same products </a:t>
            </a:r>
          </a:p>
          <a:p>
            <a:pPr algn="just">
              <a:lnSpc>
                <a:spcPct val="100000"/>
              </a:lnSpc>
            </a:pPr>
            <a:r>
              <a:rPr lang="en-US" altLang="zh-CN" sz="2000" dirty="0">
                <a:latin typeface="Times New Roman" panose="02020503050405090304" pitchFamily="18" charset="0"/>
                <a:ea typeface="微软雅黑" panose="020B0503020204020204" pitchFamily="34" charset="-122"/>
                <a:cs typeface="Times New Roman" panose="02020503050405090304" pitchFamily="18" charset="0"/>
                <a:sym typeface="+mn-ea"/>
              </a:rPr>
              <a:t>anywhere in the world. Do you think this is a positive or negative development?</a:t>
            </a:r>
            <a:r>
              <a:rPr lang="en-US" sz="2000">
                <a:latin typeface="Times New Roman" panose="02020503050405090304" pitchFamily="18" charset="0"/>
                <a:cs typeface="Times New Roman" panose="02020503050405090304" pitchFamily="18" charset="0"/>
              </a:rPr>
              <a:t> (C10T3)</a:t>
            </a:r>
            <a:endParaRPr lang="zh-CN" altLang="en-US" sz="2000">
              <a:latin typeface="Times New Roman" panose="02020503050405090304" pitchFamily="18" charset="0"/>
              <a:cs typeface="Times New Roman" panose="02020503050405090304" pitchFamily="18" charset="0"/>
            </a:endParaRPr>
          </a:p>
        </p:txBody>
      </p:sp>
      <p:sp>
        <p:nvSpPr>
          <p:cNvPr id="2" name="文本框 1"/>
          <p:cNvSpPr txBox="1"/>
          <p:nvPr>
            <p:custDataLst>
              <p:tags r:id="rId3"/>
            </p:custDataLst>
          </p:nvPr>
        </p:nvSpPr>
        <p:spPr>
          <a:xfrm>
            <a:off x="647065" y="4376420"/>
            <a:ext cx="10727690" cy="706755"/>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lstStyle/>
          <a:p>
            <a:pPr algn="l">
              <a:lnSpc>
                <a:spcPct val="100000"/>
              </a:lnSpc>
            </a:pPr>
            <a:r>
              <a:rPr lang="en-US" sz="2000" dirty="0">
                <a:latin typeface="Times New Roman" panose="02020503050405090304" pitchFamily="18" charset="0"/>
                <a:ea typeface="宋体" pitchFamily="2" charset="-122"/>
                <a:cs typeface="Times New Roman" panose="02020503050405090304" pitchFamily="18" charset="0"/>
                <a:sym typeface="华文细黑" pitchFamily="2" charset="-122"/>
              </a:rPr>
              <a:t>5. </a:t>
            </a:r>
            <a:r>
              <a:rPr lang="en-US" altLang="zh-CN" sz="2000" dirty="0">
                <a:latin typeface="Times New Roman" panose="02020503050405090304" pitchFamily="18" charset="0"/>
                <a:ea typeface="微软雅黑" panose="020B0503020204020204" pitchFamily="34" charset="-122"/>
                <a:cs typeface="Times New Roman" panose="02020503050405090304" pitchFamily="18" charset="0"/>
                <a:sym typeface="+mn-ea"/>
              </a:rPr>
              <a:t> In many countries, people are wearing more</a:t>
            </a:r>
            <a:r>
              <a:rPr lang="en-US" altLang="zh-CN" sz="2000" b="1" dirty="0">
                <a:latin typeface="Times New Roman" panose="02020503050405090304" pitchFamily="18" charset="0"/>
                <a:ea typeface="微软雅黑" panose="020B0503020204020204" pitchFamily="34" charset="-122"/>
                <a:cs typeface="Times New Roman" panose="02020503050405090304" pitchFamily="18" charset="0"/>
                <a:sym typeface="+mn-ea"/>
              </a:rPr>
              <a:t> western-style clothes </a:t>
            </a:r>
            <a:r>
              <a:rPr lang="en-US" altLang="zh-CN" sz="2000" dirty="0">
                <a:latin typeface="Times New Roman" panose="02020503050405090304" pitchFamily="18" charset="0"/>
                <a:ea typeface="微软雅黑" panose="020B0503020204020204" pitchFamily="34" charset="-122"/>
                <a:cs typeface="Times New Roman" panose="02020503050405090304" pitchFamily="18" charset="0"/>
                <a:sym typeface="+mn-ea"/>
              </a:rPr>
              <a:t>(suits and jeans) rather than their </a:t>
            </a:r>
            <a:r>
              <a:rPr lang="en-US" altLang="zh-CN" sz="2000" b="1" dirty="0">
                <a:latin typeface="Times New Roman" panose="02020503050405090304" pitchFamily="18" charset="0"/>
                <a:ea typeface="微软雅黑" panose="020B0503020204020204" pitchFamily="34" charset="-122"/>
                <a:cs typeface="Times New Roman" panose="02020503050405090304" pitchFamily="18" charset="0"/>
                <a:sym typeface="+mn-ea"/>
              </a:rPr>
              <a:t>traditional clothes</a:t>
            </a:r>
            <a:r>
              <a:rPr lang="en-US" altLang="zh-CN" sz="2000" dirty="0">
                <a:latin typeface="Times New Roman" panose="02020503050405090304" pitchFamily="18" charset="0"/>
                <a:ea typeface="微软雅黑" panose="020B0503020204020204" pitchFamily="34" charset="-122"/>
                <a:cs typeface="Times New Roman" panose="02020503050405090304" pitchFamily="18" charset="0"/>
                <a:sym typeface="+mn-ea"/>
              </a:rPr>
              <a:t>. Why? Is this a positive or negative development? (20231104)</a:t>
            </a:r>
            <a:endParaRPr lang="zh-CN" altLang="en-US" sz="2000" dirty="0">
              <a:latin typeface="Times New Roman" panose="02020503050405090304" pitchFamily="18" charset="0"/>
              <a:ea typeface="微软雅黑" panose="020B0503020204020204" pitchFamily="34" charset="-122"/>
              <a:cs typeface="Times New Roman" panose="02020503050405090304" pitchFamily="18" charset="0"/>
              <a:sym typeface="+mn-ea"/>
            </a:endParaRPr>
          </a:p>
        </p:txBody>
      </p:sp>
      <p:sp>
        <p:nvSpPr>
          <p:cNvPr id="3" name="文本框 2"/>
          <p:cNvSpPr txBox="1"/>
          <p:nvPr>
            <p:custDataLst>
              <p:tags r:id="rId4"/>
            </p:custDataLst>
          </p:nvPr>
        </p:nvSpPr>
        <p:spPr>
          <a:xfrm>
            <a:off x="647065" y="5215890"/>
            <a:ext cx="10727690" cy="1014730"/>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lstStyle/>
          <a:p>
            <a:pPr algn="just">
              <a:lnSpc>
                <a:spcPct val="100000"/>
              </a:lnSpc>
            </a:pPr>
            <a:r>
              <a:rPr lang="en-US" sz="2000" kern="100" dirty="0">
                <a:solidFill>
                  <a:srgbClr val="000000"/>
                </a:solidFill>
                <a:latin typeface="Times New Roman" panose="02020503050405090304" pitchFamily="18" charset="0"/>
                <a:cs typeface="Times New Roman" panose="02020503050405090304" pitchFamily="18" charset="0"/>
                <a:sym typeface="+mn-ea"/>
              </a:rPr>
              <a:t>6. Differences between countries become less evident each year. Nowadays, all over the world people share the same</a:t>
            </a:r>
            <a:r>
              <a:rPr lang="en-US" sz="2000" b="1" kern="100" dirty="0">
                <a:solidFill>
                  <a:srgbClr val="000000"/>
                </a:solidFill>
                <a:latin typeface="Times New Roman" panose="02020503050405090304" pitchFamily="18" charset="0"/>
                <a:cs typeface="Times New Roman" panose="02020503050405090304" pitchFamily="18" charset="0"/>
                <a:sym typeface="+mn-ea"/>
              </a:rPr>
              <a:t> fashions, advertising, brands, eating habits and TV channels</a:t>
            </a:r>
            <a:r>
              <a:rPr lang="en-US" sz="2000" kern="100" dirty="0">
                <a:solidFill>
                  <a:srgbClr val="000000"/>
                </a:solidFill>
                <a:latin typeface="Times New Roman" panose="02020503050405090304" pitchFamily="18" charset="0"/>
                <a:cs typeface="Times New Roman" panose="02020503050405090304" pitchFamily="18" charset="0"/>
                <a:sym typeface="+mn-ea"/>
              </a:rPr>
              <a:t>. Do the advantage outweigh the disadvantages of this?(20160119)</a:t>
            </a:r>
            <a:endParaRPr lang="en-US" altLang="en-US" sz="2000" kern="100" dirty="0">
              <a:solidFill>
                <a:srgbClr val="00000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8" grpId="0" bldLvl="0" animBg="1"/>
      <p:bldP spid="5" grpId="0" bldLvl="0" animBg="1"/>
      <p:bldP spid="5" grpId="1" animBg="1"/>
      <p:bldP spid="9" grpId="0" bldLvl="0" animBg="1"/>
      <p:bldP spid="9" grpId="1" animBg="1"/>
      <p:bldP spid="2" grpId="0" bldLvl="0" animBg="1"/>
      <p:bldP spid="2" grpId="1" animBg="1"/>
      <p:bldP spid="3" grpId="0" bldLvl="0" animBg="1"/>
      <p:bldP spid="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0" y="0"/>
            <a:ext cx="3110230"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文化类话题词汇</a:t>
            </a:r>
          </a:p>
        </p:txBody>
      </p:sp>
      <p:sp>
        <p:nvSpPr>
          <p:cNvPr id="5" name="矩形 4"/>
          <p:cNvSpPr/>
          <p:nvPr>
            <p:custDataLst>
              <p:tags r:id="rId2"/>
            </p:custDataLst>
          </p:nvPr>
        </p:nvSpPr>
        <p:spPr>
          <a:xfrm>
            <a:off x="1456055" y="905510"/>
            <a:ext cx="6658610" cy="922020"/>
          </a:xfrm>
          <a:prstGeom prst="rect">
            <a:avLst/>
          </a:prstGeom>
        </p:spPr>
        <p:txBody>
          <a:bodyPr wrap="square">
            <a:spAutoFit/>
          </a:bodyPr>
          <a:lstStyle/>
          <a:p>
            <a:pPr>
              <a:lnSpc>
                <a:spcPct val="150000"/>
              </a:lnSpc>
            </a:pPr>
            <a:r>
              <a:rPr lang="zh-CN" altLang="en-US" sz="3600" b="1" dirty="0">
                <a:solidFill>
                  <a:srgbClr val="002060"/>
                </a:solidFill>
                <a:latin typeface="微软雅黑" panose="020B0503020204020204" pitchFamily="34" charset="-122"/>
                <a:ea typeface="微软雅黑" panose="020B0503020204020204" pitchFamily="34" charset="-122"/>
              </a:rPr>
              <a:t>高频表达</a:t>
            </a:r>
          </a:p>
        </p:txBody>
      </p:sp>
      <p:sp>
        <p:nvSpPr>
          <p:cNvPr id="38914" name="内容占位符 2"/>
          <p:cNvSpPr/>
          <p:nvPr/>
        </p:nvSpPr>
        <p:spPr>
          <a:xfrm>
            <a:off x="1096645" y="1906270"/>
            <a:ext cx="9128125" cy="4831080"/>
          </a:xfrm>
          <a:prstGeom prst="rect">
            <a:avLst/>
          </a:prstGeom>
        </p:spPr>
        <p:txBody>
          <a:bodyPr vert="horz" wrap="square" lIns="91440" tIns="45720" rIns="91440" bIns="45720" numCol="1" rtlCol="0" anchor="t" anchorCtr="0" compatLnSpc="1">
            <a:normAutofit fontScale="87500"/>
          </a:bodyPr>
          <a:lstStyle>
            <a:lvl1pPr marL="0" indent="0" algn="ctr" defTabSz="914400" rtl="0" eaLnBrk="1" latinLnBrk="0" hangingPunct="1">
              <a:lnSpc>
                <a:spcPct val="90000"/>
              </a:lnSpc>
              <a:spcBef>
                <a:spcPts val="1000"/>
              </a:spcBef>
              <a:buFont typeface="Arial" panose="020B060402020209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indent="0" algn="l">
              <a:lnSpc>
                <a:spcPct val="150000"/>
              </a:lnSpc>
              <a:buNone/>
            </a:pPr>
            <a:r>
              <a:rPr lang="zh-CN" altLang="en-US" sz="2400">
                <a:latin typeface="微软雅黑" panose="020B0503020204020204" pitchFamily="34" charset="-122"/>
                <a:ea typeface="微软雅黑" panose="020B0503020204020204" pitchFamily="34" charset="-122"/>
              </a:rPr>
              <a:t>文化遗产</a:t>
            </a:r>
          </a:p>
          <a:p>
            <a:pPr marL="0" indent="0" algn="l">
              <a:lnSpc>
                <a:spcPct val="150000"/>
              </a:lnSpc>
              <a:buNone/>
            </a:pPr>
            <a:r>
              <a:rPr lang="zh-CN" altLang="en-US" sz="2400">
                <a:latin typeface="微软雅黑" panose="020B0503020204020204" pitchFamily="34" charset="-122"/>
                <a:ea typeface="微软雅黑" panose="020B0503020204020204" pitchFamily="34" charset="-122"/>
              </a:rPr>
              <a:t>物质文化遗产</a:t>
            </a:r>
          </a:p>
          <a:p>
            <a:pPr marL="0" indent="0" algn="l">
              <a:lnSpc>
                <a:spcPct val="150000"/>
              </a:lnSpc>
              <a:buNone/>
            </a:pPr>
            <a:r>
              <a:rPr lang="zh-CN" altLang="en-US" sz="2400">
                <a:latin typeface="微软雅黑" panose="020B0503020204020204" pitchFamily="34" charset="-122"/>
                <a:ea typeface="微软雅黑" panose="020B0503020204020204" pitchFamily="34" charset="-122"/>
              </a:rPr>
              <a:t>非物质文化遗产</a:t>
            </a:r>
          </a:p>
          <a:p>
            <a:pPr marL="0" indent="0" algn="l">
              <a:lnSpc>
                <a:spcPct val="150000"/>
              </a:lnSpc>
              <a:buNone/>
            </a:pPr>
            <a:r>
              <a:rPr lang="en-US" altLang="en-US" sz="2400">
                <a:latin typeface="微软雅黑" panose="020B0503020204020204" pitchFamily="34" charset="-122"/>
                <a:ea typeface="微软雅黑" panose="020B0503020204020204" pitchFamily="34" charset="-122"/>
              </a:rPr>
              <a:t>历史悠久的</a:t>
            </a:r>
          </a:p>
          <a:p>
            <a:pPr marL="0" indent="0" algn="l">
              <a:lnSpc>
                <a:spcPct val="150000"/>
              </a:lnSpc>
              <a:buNone/>
            </a:pPr>
            <a:r>
              <a:rPr lang="en-US" altLang="en-US" sz="2400">
                <a:latin typeface="微软雅黑" panose="020B0503020204020204" pitchFamily="34" charset="-122"/>
                <a:ea typeface="微软雅黑" panose="020B0503020204020204" pitchFamily="34" charset="-122"/>
              </a:rPr>
              <a:t>祖先</a:t>
            </a:r>
          </a:p>
          <a:p>
            <a:pPr marL="0" indent="0" algn="l">
              <a:lnSpc>
                <a:spcPct val="150000"/>
              </a:lnSpc>
              <a:buNone/>
            </a:pPr>
            <a:r>
              <a:rPr lang="zh-CN" altLang="en-US" sz="2400">
                <a:latin typeface="微软雅黑" panose="020B0503020204020204" pitchFamily="34" charset="-122"/>
                <a:ea typeface="微软雅黑" panose="020B0503020204020204" pitchFamily="34" charset="-122"/>
              </a:rPr>
              <a:t>后代</a:t>
            </a:r>
          </a:p>
          <a:p>
            <a:pPr marL="0" indent="0" algn="l">
              <a:lnSpc>
                <a:spcPct val="150000"/>
              </a:lnSpc>
              <a:buNone/>
            </a:pPr>
            <a:r>
              <a:rPr lang="zh-CN" altLang="en-US" sz="2400">
                <a:latin typeface="微软雅黑" panose="020B0503020204020204" pitchFamily="34" charset="-122"/>
                <a:ea typeface="微软雅黑" panose="020B0503020204020204" pitchFamily="34" charset="-122"/>
              </a:rPr>
              <a:t>民族</a:t>
            </a:r>
          </a:p>
          <a:p>
            <a:pPr marL="0" indent="0" algn="l">
              <a:lnSpc>
                <a:spcPct val="150000"/>
              </a:lnSpc>
              <a:buNone/>
            </a:pPr>
            <a:r>
              <a:rPr lang="zh-CN" altLang="en-US" sz="2400">
                <a:latin typeface="微软雅黑" panose="020B0503020204020204" pitchFamily="34" charset="-122"/>
                <a:ea typeface="微软雅黑" panose="020B0503020204020204" pitchFamily="34" charset="-122"/>
              </a:rPr>
              <a:t>少数民族</a:t>
            </a:r>
          </a:p>
        </p:txBody>
      </p:sp>
      <p:sp>
        <p:nvSpPr>
          <p:cNvPr id="2" name="文本框 1"/>
          <p:cNvSpPr txBox="1"/>
          <p:nvPr/>
        </p:nvSpPr>
        <p:spPr>
          <a:xfrm>
            <a:off x="3844925" y="1780540"/>
            <a:ext cx="6885940" cy="45231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algn="l" eaLnBrk="1" hangingPunct="1">
              <a:lnSpc>
                <a:spcPct val="150000"/>
              </a:lnSpc>
              <a:spcBef>
                <a:spcPct val="0"/>
              </a:spcBef>
              <a:buNone/>
            </a:pPr>
            <a:r>
              <a:rPr sz="2400" b="1">
                <a:solidFill>
                  <a:schemeClr val="tx1"/>
                </a:solidFill>
                <a:latin typeface="Times New Roman" panose="02020503050405090304" pitchFamily="18" charset="0"/>
                <a:cs typeface="Times New Roman" panose="02020503050405090304" pitchFamily="18" charset="0"/>
              </a:rPr>
              <a:t>cultural heritage</a:t>
            </a:r>
            <a:r>
              <a:rPr lang="en-US" sz="2400" b="1">
                <a:solidFill>
                  <a:schemeClr val="tx1"/>
                </a:solidFill>
                <a:latin typeface="Times New Roman" panose="02020503050405090304" pitchFamily="18" charset="0"/>
                <a:cs typeface="Times New Roman" panose="02020503050405090304" pitchFamily="18" charset="0"/>
              </a:rPr>
              <a:t>s</a:t>
            </a:r>
          </a:p>
          <a:p>
            <a:pPr marL="0" lvl="0" indent="0" algn="l" eaLnBrk="1" hangingPunct="1">
              <a:lnSpc>
                <a:spcPct val="150000"/>
              </a:lnSpc>
              <a:spcBef>
                <a:spcPct val="0"/>
              </a:spcBef>
              <a:buNone/>
            </a:pPr>
            <a:r>
              <a:rPr lang="en-US" sz="2400" b="1">
                <a:solidFill>
                  <a:schemeClr val="tx1"/>
                </a:solidFill>
                <a:latin typeface="Times New Roman" panose="02020503050405090304" pitchFamily="18" charset="0"/>
                <a:cs typeface="Times New Roman" panose="02020503050405090304" pitchFamily="18" charset="0"/>
              </a:rPr>
              <a:t>tangible cultural heritages</a:t>
            </a:r>
          </a:p>
          <a:p>
            <a:pPr marL="0" lvl="0" indent="0" algn="l" eaLnBrk="1" hangingPunct="1">
              <a:lnSpc>
                <a:spcPct val="150000"/>
              </a:lnSpc>
              <a:spcBef>
                <a:spcPct val="0"/>
              </a:spcBef>
              <a:buNone/>
            </a:pPr>
            <a:r>
              <a:rPr lang="en-US" sz="2400" b="1">
                <a:solidFill>
                  <a:schemeClr val="tx1"/>
                </a:solidFill>
                <a:latin typeface="Times New Roman" panose="02020503050405090304" pitchFamily="18" charset="0"/>
                <a:cs typeface="Times New Roman" panose="02020503050405090304" pitchFamily="18" charset="0"/>
              </a:rPr>
              <a:t>intangible cultural heritages</a:t>
            </a:r>
          </a:p>
          <a:p>
            <a:pPr marL="0" lvl="0" indent="0" algn="l" eaLnBrk="1" hangingPunct="1">
              <a:lnSpc>
                <a:spcPct val="150000"/>
              </a:lnSpc>
              <a:spcBef>
                <a:spcPct val="0"/>
              </a:spcBef>
              <a:buNone/>
            </a:pPr>
            <a:r>
              <a:rPr lang="en-US" sz="2400" b="1">
                <a:solidFill>
                  <a:schemeClr val="tx1"/>
                </a:solidFill>
                <a:latin typeface="Times New Roman" panose="02020503050405090304" pitchFamily="18" charset="0"/>
                <a:cs typeface="Times New Roman" panose="02020503050405090304" pitchFamily="18" charset="0"/>
              </a:rPr>
              <a:t>time-honored</a:t>
            </a:r>
          </a:p>
          <a:p>
            <a:pPr marL="0" lvl="0" indent="0" algn="l" eaLnBrk="1" hangingPunct="1">
              <a:lnSpc>
                <a:spcPct val="150000"/>
              </a:lnSpc>
              <a:spcBef>
                <a:spcPct val="0"/>
              </a:spcBef>
              <a:buNone/>
            </a:pPr>
            <a:r>
              <a:rPr lang="en-US" sz="2400" b="1">
                <a:solidFill>
                  <a:schemeClr val="tx1"/>
                </a:solidFill>
                <a:latin typeface="Times New Roman" panose="02020503050405090304" pitchFamily="18" charset="0"/>
                <a:cs typeface="Times New Roman" panose="02020503050405090304" pitchFamily="18" charset="0"/>
              </a:rPr>
              <a:t>forefathers/ancestors</a:t>
            </a:r>
          </a:p>
          <a:p>
            <a:pPr marL="0" lvl="0" indent="0" algn="l" eaLnBrk="1" hangingPunct="1">
              <a:lnSpc>
                <a:spcPct val="150000"/>
              </a:lnSpc>
              <a:spcBef>
                <a:spcPct val="0"/>
              </a:spcBef>
              <a:buNone/>
            </a:pPr>
            <a:r>
              <a:rPr lang="en-US" sz="2400" b="1">
                <a:solidFill>
                  <a:schemeClr val="tx1"/>
                </a:solidFill>
                <a:latin typeface="Times New Roman" panose="02020503050405090304" pitchFamily="18" charset="0"/>
                <a:cs typeface="Times New Roman" panose="02020503050405090304" pitchFamily="18" charset="0"/>
              </a:rPr>
              <a:t>descendants/posterity</a:t>
            </a:r>
          </a:p>
          <a:p>
            <a:pPr marL="0" lvl="0" indent="0" algn="l" eaLnBrk="1" hangingPunct="1">
              <a:lnSpc>
                <a:spcPct val="150000"/>
              </a:lnSpc>
              <a:spcBef>
                <a:spcPct val="0"/>
              </a:spcBef>
              <a:buNone/>
            </a:pPr>
            <a:r>
              <a:rPr lang="en-US" sz="2400" b="1">
                <a:solidFill>
                  <a:schemeClr val="tx1"/>
                </a:solidFill>
                <a:latin typeface="Times New Roman" panose="02020503050405090304" pitchFamily="18" charset="0"/>
                <a:cs typeface="Times New Roman" panose="02020503050405090304" pitchFamily="18" charset="0"/>
              </a:rPr>
              <a:t>ethnic groups/races</a:t>
            </a:r>
          </a:p>
          <a:p>
            <a:pPr marL="0" lvl="0" indent="0" algn="l" eaLnBrk="1" hangingPunct="1">
              <a:lnSpc>
                <a:spcPct val="150000"/>
              </a:lnSpc>
              <a:spcBef>
                <a:spcPct val="0"/>
              </a:spcBef>
              <a:buNone/>
            </a:pPr>
            <a:r>
              <a:rPr lang="en-US" sz="2400" b="1">
                <a:solidFill>
                  <a:schemeClr val="tx1"/>
                </a:solidFill>
                <a:latin typeface="Times New Roman" panose="02020503050405090304" pitchFamily="18" charset="0"/>
                <a:cs typeface="Times New Roman" panose="02020503050405090304" pitchFamily="18" charset="0"/>
              </a:rPr>
              <a:t>ethnic minorities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91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91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8914">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8914">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8914">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0" y="0"/>
            <a:ext cx="3110230"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文化类话题词汇</a:t>
            </a:r>
          </a:p>
        </p:txBody>
      </p:sp>
      <p:sp>
        <p:nvSpPr>
          <p:cNvPr id="5" name="矩形 4"/>
          <p:cNvSpPr/>
          <p:nvPr>
            <p:custDataLst>
              <p:tags r:id="rId2"/>
            </p:custDataLst>
          </p:nvPr>
        </p:nvSpPr>
        <p:spPr>
          <a:xfrm>
            <a:off x="651510" y="866140"/>
            <a:ext cx="6658610" cy="922020"/>
          </a:xfrm>
          <a:prstGeom prst="rect">
            <a:avLst/>
          </a:prstGeom>
        </p:spPr>
        <p:txBody>
          <a:bodyPr wrap="square">
            <a:spAutoFit/>
          </a:bodyPr>
          <a:lstStyle/>
          <a:p>
            <a:pPr>
              <a:lnSpc>
                <a:spcPct val="150000"/>
              </a:lnSpc>
            </a:pPr>
            <a:r>
              <a:rPr lang="zh-CN" altLang="en-US" sz="3600" b="1" dirty="0">
                <a:solidFill>
                  <a:srgbClr val="002060"/>
                </a:solidFill>
                <a:latin typeface="微软雅黑" panose="020B0503020204020204" pitchFamily="34" charset="-122"/>
                <a:ea typeface="微软雅黑" panose="020B0503020204020204" pitchFamily="34" charset="-122"/>
              </a:rPr>
              <a:t>高频表达</a:t>
            </a:r>
          </a:p>
        </p:txBody>
      </p:sp>
      <p:sp>
        <p:nvSpPr>
          <p:cNvPr id="38914" name="内容占位符 2"/>
          <p:cNvSpPr/>
          <p:nvPr/>
        </p:nvSpPr>
        <p:spPr>
          <a:xfrm>
            <a:off x="471170" y="2211070"/>
            <a:ext cx="9753600" cy="4526280"/>
          </a:xfrm>
          <a:prstGeom prst="rect">
            <a:avLst/>
          </a:prstGeom>
        </p:spPr>
        <p:txBody>
          <a:bodyPr vert="horz" wrap="square" lIns="91440" tIns="45720" rIns="91440" bIns="45720" numCol="1" rtlCol="0" anchor="t" anchorCtr="0" compatLnSpc="1">
            <a:normAutofit/>
          </a:bodyPr>
          <a:lstStyle>
            <a:lvl1pPr marL="0" indent="0" algn="ctr" defTabSz="914400" rtl="0" eaLnBrk="1" latinLnBrk="0" hangingPunct="1">
              <a:lnSpc>
                <a:spcPct val="90000"/>
              </a:lnSpc>
              <a:spcBef>
                <a:spcPts val="1000"/>
              </a:spcBef>
              <a:buFont typeface="Arial" panose="020B060402020209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indent="0" algn="l">
              <a:buNone/>
            </a:pPr>
            <a:r>
              <a:rPr lang="zh-CN" altLang="en-US" sz="2400">
                <a:latin typeface="微软雅黑" panose="020B0503020204020204" pitchFamily="34" charset="-122"/>
                <a:ea typeface="微软雅黑" panose="020B0503020204020204" pitchFamily="34" charset="-122"/>
                <a:sym typeface="+mn-ea"/>
              </a:rPr>
              <a:t>主流语言</a:t>
            </a:r>
            <a:endParaRPr lang="zh-CN" altLang="en-US" sz="2400">
              <a:latin typeface="微软雅黑" panose="020B0503020204020204" pitchFamily="34" charset="-122"/>
              <a:ea typeface="微软雅黑" panose="020B0503020204020204" pitchFamily="34" charset="-122"/>
            </a:endParaRPr>
          </a:p>
          <a:p>
            <a:pPr marL="0" indent="0" algn="l">
              <a:buNone/>
            </a:pPr>
            <a:r>
              <a:rPr lang="zh-CN" altLang="en-US" sz="2400">
                <a:latin typeface="微软雅黑" panose="020B0503020204020204" pitchFamily="34" charset="-122"/>
                <a:ea typeface="微软雅黑" panose="020B0503020204020204" pitchFamily="34" charset="-122"/>
                <a:sym typeface="+mn-ea"/>
              </a:rPr>
              <a:t>语言学家</a:t>
            </a:r>
            <a:endParaRPr lang="zh-CN" altLang="en-US" sz="2400">
              <a:latin typeface="微软雅黑" panose="020B0503020204020204" pitchFamily="34" charset="-122"/>
              <a:ea typeface="微软雅黑" panose="020B0503020204020204" pitchFamily="34" charset="-122"/>
            </a:endParaRPr>
          </a:p>
          <a:p>
            <a:pPr marL="0" indent="0" algn="l">
              <a:buNone/>
            </a:pPr>
            <a:r>
              <a:rPr lang="zh-CN" altLang="en-US" sz="2400">
                <a:latin typeface="微软雅黑" panose="020B0503020204020204" pitchFamily="34" charset="-122"/>
                <a:ea typeface="微软雅黑" panose="020B0503020204020204" pitchFamily="34" charset="-122"/>
                <a:sym typeface="+mn-ea"/>
              </a:rPr>
              <a:t>语言多样性</a:t>
            </a:r>
            <a:endParaRPr lang="zh-CN" altLang="en-US" sz="2400">
              <a:latin typeface="微软雅黑" panose="020B0503020204020204" pitchFamily="34" charset="-122"/>
              <a:ea typeface="微软雅黑" panose="020B0503020204020204" pitchFamily="34" charset="-122"/>
            </a:endParaRPr>
          </a:p>
          <a:p>
            <a:pPr marL="0" indent="0" algn="l">
              <a:buNone/>
            </a:pPr>
            <a:r>
              <a:rPr lang="zh-CN" altLang="en-US" sz="2400">
                <a:latin typeface="微软雅黑" panose="020B0503020204020204" pitchFamily="34" charset="-122"/>
                <a:ea typeface="微软雅黑" panose="020B0503020204020204" pitchFamily="34" charset="-122"/>
                <a:sym typeface="+mn-ea"/>
              </a:rPr>
              <a:t>人类文化的丰富和多样</a:t>
            </a:r>
            <a:endParaRPr lang="zh-CN" altLang="en-US" sz="2400">
              <a:latin typeface="微软雅黑" panose="020B0503020204020204" pitchFamily="34" charset="-122"/>
              <a:ea typeface="微软雅黑" panose="020B0503020204020204" pitchFamily="34" charset="-122"/>
            </a:endParaRPr>
          </a:p>
          <a:p>
            <a:pPr marL="0" indent="0" algn="l">
              <a:buNone/>
            </a:pPr>
            <a:r>
              <a:rPr lang="zh-CN" altLang="en-US" sz="2400">
                <a:latin typeface="微软雅黑" panose="020B0503020204020204" pitchFamily="34" charset="-122"/>
                <a:ea typeface="微软雅黑" panose="020B0503020204020204" pitchFamily="34" charset="-122"/>
                <a:sym typeface="+mn-ea"/>
              </a:rPr>
              <a:t>语言习惯</a:t>
            </a:r>
            <a:endParaRPr lang="zh-CN" altLang="en-US" sz="2400">
              <a:latin typeface="微软雅黑" panose="020B0503020204020204" pitchFamily="34" charset="-122"/>
              <a:ea typeface="微软雅黑" panose="020B0503020204020204" pitchFamily="34" charset="-122"/>
            </a:endParaRPr>
          </a:p>
          <a:p>
            <a:pPr marL="0" indent="0" algn="l">
              <a:buNone/>
            </a:pPr>
            <a:r>
              <a:rPr lang="zh-CN" altLang="en-US" sz="2400">
                <a:latin typeface="微软雅黑" panose="020B0503020204020204" pitchFamily="34" charset="-122"/>
                <a:ea typeface="微软雅黑" panose="020B0503020204020204" pitchFamily="34" charset="-122"/>
                <a:sym typeface="+mn-ea"/>
              </a:rPr>
              <a:t>有可能消失</a:t>
            </a:r>
            <a:endParaRPr lang="zh-CN" altLang="en-US" sz="2400">
              <a:latin typeface="微软雅黑" panose="020B0503020204020204" pitchFamily="34" charset="-122"/>
              <a:ea typeface="微软雅黑" panose="020B0503020204020204" pitchFamily="34" charset="-122"/>
            </a:endParaRPr>
          </a:p>
          <a:p>
            <a:pPr marL="0" indent="0" algn="l">
              <a:buNone/>
            </a:pPr>
            <a:r>
              <a:rPr lang="zh-CN" altLang="en-US" sz="2400">
                <a:latin typeface="微软雅黑" panose="020B0503020204020204" pitchFamily="34" charset="-122"/>
                <a:ea typeface="微软雅黑" panose="020B0503020204020204" pitchFamily="34" charset="-122"/>
                <a:sym typeface="+mn-ea"/>
              </a:rPr>
              <a:t>让语言处于危险（消失）</a:t>
            </a:r>
            <a:endParaRPr lang="zh-CN" altLang="en-US" sz="2400">
              <a:latin typeface="微软雅黑" panose="020B0503020204020204" pitchFamily="34" charset="-122"/>
              <a:ea typeface="微软雅黑" panose="020B0503020204020204" pitchFamily="34" charset="-122"/>
            </a:endParaRPr>
          </a:p>
          <a:p>
            <a:pPr marL="0" indent="0" algn="l">
              <a:buNone/>
            </a:pPr>
            <a:r>
              <a:rPr lang="zh-CN" altLang="en-US" sz="2400">
                <a:latin typeface="微软雅黑" panose="020B0503020204020204" pitchFamily="34" charset="-122"/>
                <a:ea typeface="微软雅黑" panose="020B0503020204020204" pitchFamily="34" charset="-122"/>
                <a:sym typeface="+mn-ea"/>
              </a:rPr>
              <a:t>促进多元化</a:t>
            </a:r>
            <a:endParaRPr lang="zh-CN" altLang="en-US" sz="2400">
              <a:latin typeface="微软雅黑" panose="020B0503020204020204" pitchFamily="34" charset="-122"/>
              <a:ea typeface="微软雅黑" panose="020B0503020204020204" pitchFamily="34" charset="-122"/>
            </a:endParaRPr>
          </a:p>
        </p:txBody>
      </p:sp>
      <p:sp>
        <p:nvSpPr>
          <p:cNvPr id="2" name="文本框 1"/>
          <p:cNvSpPr txBox="1"/>
          <p:nvPr/>
        </p:nvSpPr>
        <p:spPr>
          <a:xfrm>
            <a:off x="3964305" y="1991360"/>
            <a:ext cx="6885940" cy="3562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indent="0" algn="l">
              <a:buNone/>
            </a:pPr>
            <a:r>
              <a:rPr lang="zh-CN" altLang="en-US" sz="2400" b="1">
                <a:latin typeface="Times New Roman" panose="02020503050405090304" pitchFamily="18" charset="0"/>
                <a:sym typeface="+mn-ea"/>
              </a:rPr>
              <a:t>the dominant language </a:t>
            </a:r>
            <a:endParaRPr lang="zh-CN" altLang="en-US" sz="2400" b="1">
              <a:latin typeface="Times New Roman" panose="02020503050405090304" pitchFamily="18" charset="0"/>
            </a:endParaRPr>
          </a:p>
          <a:p>
            <a:pPr marL="0" indent="0" algn="l">
              <a:buNone/>
            </a:pPr>
            <a:r>
              <a:rPr lang="zh-CN" altLang="en-US" sz="2400" b="1">
                <a:latin typeface="Times New Roman" panose="02020503050405090304" pitchFamily="18" charset="0"/>
                <a:sym typeface="+mn-ea"/>
              </a:rPr>
              <a:t>linguists</a:t>
            </a:r>
            <a:endParaRPr lang="zh-CN" altLang="en-US" sz="2400" b="1">
              <a:latin typeface="Times New Roman" panose="02020503050405090304" pitchFamily="18" charset="0"/>
            </a:endParaRPr>
          </a:p>
          <a:p>
            <a:pPr marL="0" indent="0" algn="l">
              <a:buNone/>
            </a:pPr>
            <a:r>
              <a:rPr lang="zh-CN" altLang="en-US" sz="2400" b="1">
                <a:latin typeface="Times New Roman" panose="02020503050405090304" pitchFamily="18" charset="0"/>
                <a:sym typeface="+mn-ea"/>
              </a:rPr>
              <a:t>linguistic diversity</a:t>
            </a:r>
            <a:endParaRPr lang="zh-CN" altLang="en-US" sz="2400" b="1">
              <a:latin typeface="Times New Roman" panose="02020503050405090304" pitchFamily="18" charset="0"/>
            </a:endParaRPr>
          </a:p>
          <a:p>
            <a:pPr marL="0" indent="0" algn="l">
              <a:buNone/>
            </a:pPr>
            <a:r>
              <a:rPr lang="en-US" altLang="zh-CN" sz="2400" b="1">
                <a:latin typeface="Times New Roman" panose="02020503050405090304" pitchFamily="18" charset="0"/>
                <a:sym typeface="+mn-ea"/>
              </a:rPr>
              <a:t>richness and variety of human culture</a:t>
            </a:r>
            <a:endParaRPr lang="zh-CN" altLang="en-US" sz="2400" b="1">
              <a:latin typeface="Times New Roman" panose="02020503050405090304" pitchFamily="18" charset="0"/>
            </a:endParaRPr>
          </a:p>
          <a:p>
            <a:pPr marL="0" indent="0" algn="l">
              <a:buNone/>
            </a:pPr>
            <a:r>
              <a:rPr lang="zh-CN" altLang="en-US" sz="2400" b="1">
                <a:latin typeface="Times New Roman" panose="02020503050405090304" pitchFamily="18" charset="0"/>
                <a:sym typeface="+mn-ea"/>
              </a:rPr>
              <a:t>linguistic habits</a:t>
            </a:r>
            <a:endParaRPr lang="zh-CN" altLang="en-US" sz="2400" b="1">
              <a:latin typeface="Times New Roman" panose="02020503050405090304" pitchFamily="18" charset="0"/>
            </a:endParaRPr>
          </a:p>
          <a:p>
            <a:pPr marL="0" indent="0" algn="l">
              <a:buNone/>
            </a:pPr>
            <a:r>
              <a:rPr lang="zh-CN" altLang="en-US" sz="2400" b="1">
                <a:latin typeface="Times New Roman" panose="02020503050405090304" pitchFamily="18" charset="0"/>
                <a:sym typeface="+mn-ea"/>
              </a:rPr>
              <a:t>be likely to vanish</a:t>
            </a:r>
            <a:endParaRPr lang="zh-CN" altLang="en-US" sz="2400" b="1">
              <a:latin typeface="Times New Roman" panose="02020503050405090304" pitchFamily="18" charset="0"/>
            </a:endParaRPr>
          </a:p>
          <a:p>
            <a:pPr marL="0" indent="0" algn="l">
              <a:buNone/>
            </a:pPr>
            <a:r>
              <a:rPr lang="zh-CN" altLang="en-US" sz="2400" b="1">
                <a:latin typeface="Times New Roman" panose="02020503050405090304" pitchFamily="18" charset="0"/>
                <a:sym typeface="+mn-ea"/>
              </a:rPr>
              <a:t>put languages on the danger list </a:t>
            </a:r>
            <a:endParaRPr lang="zh-CN" altLang="en-US" sz="2400" b="1">
              <a:latin typeface="Times New Roman" panose="02020503050405090304" pitchFamily="18" charset="0"/>
            </a:endParaRPr>
          </a:p>
          <a:p>
            <a:pPr marL="0" indent="0" algn="l">
              <a:buNone/>
            </a:pPr>
            <a:r>
              <a:rPr lang="zh-CN" altLang="en-US" sz="2400" b="1">
                <a:latin typeface="Times New Roman" panose="02020503050405090304" pitchFamily="18" charset="0"/>
                <a:sym typeface="+mn-ea"/>
              </a:rPr>
              <a:t>foster diversity </a:t>
            </a:r>
            <a:endParaRPr lang="zh-CN" altLang="en-US" sz="2400">
              <a:solidFill>
                <a:schemeClr val="tx1"/>
              </a:solidFill>
              <a:latin typeface="Times New Roman" panose="02020503050405090304" pitchFamily="18" charset="0"/>
              <a:ea typeface="宋体" pitchFamily="2" charset="-122"/>
              <a:cs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91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91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8914">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8914">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8914">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0" y="0"/>
            <a:ext cx="3110230"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文化类话题词汇</a:t>
            </a:r>
          </a:p>
        </p:txBody>
      </p:sp>
      <p:sp>
        <p:nvSpPr>
          <p:cNvPr id="5" name="矩形 4"/>
          <p:cNvSpPr/>
          <p:nvPr>
            <p:custDataLst>
              <p:tags r:id="rId2"/>
            </p:custDataLst>
          </p:nvPr>
        </p:nvSpPr>
        <p:spPr>
          <a:xfrm>
            <a:off x="651510" y="620395"/>
            <a:ext cx="6658610" cy="922020"/>
          </a:xfrm>
          <a:prstGeom prst="rect">
            <a:avLst/>
          </a:prstGeom>
        </p:spPr>
        <p:txBody>
          <a:bodyPr wrap="square">
            <a:spAutoFit/>
          </a:bodyPr>
          <a:lstStyle/>
          <a:p>
            <a:pPr>
              <a:lnSpc>
                <a:spcPct val="150000"/>
              </a:lnSpc>
            </a:pPr>
            <a:r>
              <a:rPr lang="zh-CN" altLang="en-US" sz="3600" b="1" dirty="0">
                <a:solidFill>
                  <a:srgbClr val="002060"/>
                </a:solidFill>
                <a:latin typeface="微软雅黑" panose="020B0503020204020204" pitchFamily="34" charset="-122"/>
                <a:ea typeface="微软雅黑" panose="020B0503020204020204" pitchFamily="34" charset="-122"/>
              </a:rPr>
              <a:t>高频表达</a:t>
            </a:r>
          </a:p>
        </p:txBody>
      </p:sp>
      <p:sp>
        <p:nvSpPr>
          <p:cNvPr id="38914" name="内容占位符 2"/>
          <p:cNvSpPr/>
          <p:nvPr/>
        </p:nvSpPr>
        <p:spPr>
          <a:xfrm>
            <a:off x="651510" y="1640840"/>
            <a:ext cx="9634220" cy="4236085"/>
          </a:xfrm>
          <a:prstGeom prst="rect">
            <a:avLst/>
          </a:prstGeom>
        </p:spPr>
        <p:txBody>
          <a:bodyPr vert="horz" wrap="square" lIns="91440" tIns="45720" rIns="91440" bIns="45720" numCol="1" rtlCol="0" anchor="t" anchorCtr="0" compatLnSpc="1">
            <a:normAutofit fontScale="92500"/>
          </a:bodyPr>
          <a:lstStyle>
            <a:lvl1pPr marL="0" indent="0" algn="ctr" defTabSz="914400" rtl="0" eaLnBrk="1" latinLnBrk="0" hangingPunct="1">
              <a:lnSpc>
                <a:spcPct val="90000"/>
              </a:lnSpc>
              <a:spcBef>
                <a:spcPts val="1000"/>
              </a:spcBef>
              <a:buFont typeface="Arial" panose="020B060402020209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indent="0" algn="l">
              <a:lnSpc>
                <a:spcPct val="150000"/>
              </a:lnSpc>
              <a:buNone/>
            </a:pPr>
            <a:r>
              <a:rPr lang="zh-CN" altLang="en-US" sz="2400">
                <a:latin typeface="微软雅黑" panose="020B0503020204020204" pitchFamily="34" charset="-122"/>
                <a:ea typeface="微软雅黑" panose="020B0503020204020204" pitchFamily="34" charset="-122"/>
                <a:sym typeface="+mn-ea"/>
              </a:rPr>
              <a:t>地球村</a:t>
            </a:r>
          </a:p>
          <a:p>
            <a:pPr marL="0" indent="0" algn="l">
              <a:lnSpc>
                <a:spcPct val="150000"/>
              </a:lnSpc>
              <a:buNone/>
            </a:pPr>
            <a:r>
              <a:rPr lang="zh-CN" altLang="en-US" sz="2400">
                <a:latin typeface="微软雅黑" panose="020B0503020204020204" pitchFamily="34" charset="-122"/>
                <a:ea typeface="微软雅黑" panose="020B0503020204020204" pitchFamily="34" charset="-122"/>
              </a:rPr>
              <a:t>文化融合</a:t>
            </a:r>
          </a:p>
          <a:p>
            <a:pPr marL="0" indent="0" algn="l">
              <a:lnSpc>
                <a:spcPct val="150000"/>
              </a:lnSpc>
              <a:buNone/>
            </a:pPr>
            <a:r>
              <a:rPr lang="zh-CN" altLang="en-US" sz="2400">
                <a:latin typeface="微软雅黑" panose="020B0503020204020204" pitchFamily="34" charset="-122"/>
                <a:ea typeface="微软雅黑" panose="020B0503020204020204" pitchFamily="34" charset="-122"/>
              </a:rPr>
              <a:t>文化底蕴</a:t>
            </a:r>
          </a:p>
          <a:p>
            <a:pPr marL="0" indent="0" algn="l">
              <a:lnSpc>
                <a:spcPct val="150000"/>
              </a:lnSpc>
              <a:buNone/>
            </a:pPr>
            <a:r>
              <a:rPr lang="zh-CN" altLang="en-US" sz="2400">
                <a:latin typeface="微软雅黑" panose="020B0503020204020204" pitchFamily="34" charset="-122"/>
                <a:ea typeface="微软雅黑" panose="020B0503020204020204" pitchFamily="34" charset="-122"/>
              </a:rPr>
              <a:t>势不可挡的趋势</a:t>
            </a:r>
          </a:p>
          <a:p>
            <a:pPr marL="0" indent="0" algn="l">
              <a:lnSpc>
                <a:spcPct val="150000"/>
              </a:lnSpc>
              <a:buNone/>
            </a:pPr>
            <a:r>
              <a:rPr lang="zh-CN" altLang="en-US" sz="2400">
                <a:latin typeface="微软雅黑" panose="020B0503020204020204" pitchFamily="34" charset="-122"/>
                <a:ea typeface="微软雅黑" panose="020B0503020204020204" pitchFamily="34" charset="-122"/>
              </a:rPr>
              <a:t>全球化进程</a:t>
            </a:r>
          </a:p>
          <a:p>
            <a:pPr marL="0" indent="0" algn="l">
              <a:lnSpc>
                <a:spcPct val="150000"/>
              </a:lnSpc>
              <a:buNone/>
            </a:pPr>
            <a:r>
              <a:rPr lang="zh-CN" altLang="en-US" sz="2400">
                <a:latin typeface="微软雅黑" panose="020B0503020204020204" pitchFamily="34" charset="-122"/>
                <a:ea typeface="微软雅黑" panose="020B0503020204020204" pitchFamily="34" charset="-122"/>
                <a:sym typeface="+mn-ea"/>
              </a:rPr>
              <a:t>文化认同</a:t>
            </a:r>
            <a:endParaRPr lang="zh-CN" altLang="en-US" sz="2400">
              <a:latin typeface="微软雅黑" panose="020B0503020204020204" pitchFamily="34" charset="-122"/>
              <a:ea typeface="微软雅黑" panose="020B0503020204020204" pitchFamily="34" charset="-122"/>
            </a:endParaRPr>
          </a:p>
          <a:p>
            <a:pPr marL="0" indent="0" algn="l">
              <a:lnSpc>
                <a:spcPct val="150000"/>
              </a:lnSpc>
              <a:buNone/>
            </a:pPr>
            <a:r>
              <a:rPr lang="zh-CN" altLang="en-US" sz="2400">
                <a:latin typeface="微软雅黑" panose="020B0503020204020204" pitchFamily="34" charset="-122"/>
                <a:ea typeface="微软雅黑" panose="020B0503020204020204" pitchFamily="34" charset="-122"/>
              </a:rPr>
              <a:t>侵蚀文化认同感</a:t>
            </a:r>
          </a:p>
        </p:txBody>
      </p:sp>
      <p:sp>
        <p:nvSpPr>
          <p:cNvPr id="2" name="文本框 1"/>
          <p:cNvSpPr txBox="1"/>
          <p:nvPr/>
        </p:nvSpPr>
        <p:spPr>
          <a:xfrm>
            <a:off x="4574540" y="1716405"/>
            <a:ext cx="5486400" cy="396938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algn="l" eaLnBrk="1" hangingPunct="1">
              <a:lnSpc>
                <a:spcPct val="150000"/>
              </a:lnSpc>
              <a:spcBef>
                <a:spcPct val="0"/>
              </a:spcBef>
              <a:buNone/>
            </a:pPr>
            <a:r>
              <a:rPr lang="en-US" sz="2400">
                <a:latin typeface="Times New Roman" panose="02020503050405090304" pitchFamily="18" charset="0"/>
                <a:cs typeface="Times New Roman" panose="02020503050405090304" pitchFamily="18" charset="0"/>
                <a:sym typeface="+mn-ea"/>
              </a:rPr>
              <a:t>global village</a:t>
            </a:r>
          </a:p>
          <a:p>
            <a:pPr marL="0" lvl="0" indent="0" algn="l" eaLnBrk="1" hangingPunct="1">
              <a:lnSpc>
                <a:spcPct val="150000"/>
              </a:lnSpc>
              <a:spcBef>
                <a:spcPct val="0"/>
              </a:spcBef>
              <a:buNone/>
            </a:pPr>
            <a:r>
              <a:rPr lang="en-US" sz="2400">
                <a:latin typeface="Times New Roman" panose="02020503050405090304" pitchFamily="18" charset="0"/>
                <a:cs typeface="Times New Roman" panose="02020503050405090304" pitchFamily="18" charset="0"/>
                <a:sym typeface="+mn-ea"/>
              </a:rPr>
              <a:t>cultural integration and synthesis</a:t>
            </a:r>
          </a:p>
          <a:p>
            <a:pPr marL="0" lvl="0" indent="0" algn="l" eaLnBrk="1" hangingPunct="1">
              <a:lnSpc>
                <a:spcPct val="150000"/>
              </a:lnSpc>
              <a:spcBef>
                <a:spcPct val="0"/>
              </a:spcBef>
              <a:buNone/>
            </a:pPr>
            <a:r>
              <a:rPr lang="en-US" sz="2400">
                <a:latin typeface="Times New Roman" panose="02020503050405090304" pitchFamily="18" charset="0"/>
                <a:cs typeface="Times New Roman" panose="02020503050405090304" pitchFamily="18" charset="0"/>
                <a:sym typeface="+mn-ea"/>
              </a:rPr>
              <a:t>cultural richness</a:t>
            </a:r>
          </a:p>
          <a:p>
            <a:pPr marL="0" lvl="0" indent="0" algn="l" eaLnBrk="1" hangingPunct="1">
              <a:lnSpc>
                <a:spcPct val="150000"/>
              </a:lnSpc>
              <a:spcBef>
                <a:spcPct val="0"/>
              </a:spcBef>
              <a:buNone/>
            </a:pPr>
            <a:r>
              <a:rPr lang="en-US" sz="2400">
                <a:latin typeface="Times New Roman" panose="02020503050405090304" pitchFamily="18" charset="0"/>
                <a:cs typeface="Times New Roman" panose="02020503050405090304" pitchFamily="18" charset="0"/>
                <a:sym typeface="+mn-ea"/>
              </a:rPr>
              <a:t>an inexorable trend</a:t>
            </a:r>
          </a:p>
          <a:p>
            <a:pPr marL="0" lvl="0" indent="0" algn="l" eaLnBrk="1" hangingPunct="1">
              <a:lnSpc>
                <a:spcPct val="150000"/>
              </a:lnSpc>
              <a:spcBef>
                <a:spcPct val="0"/>
              </a:spcBef>
              <a:buNone/>
            </a:pPr>
            <a:r>
              <a:rPr lang="en-US" sz="2400">
                <a:latin typeface="Times New Roman" panose="02020503050405090304" pitchFamily="18" charset="0"/>
                <a:cs typeface="Times New Roman" panose="02020503050405090304" pitchFamily="18" charset="0"/>
                <a:sym typeface="+mn-ea"/>
              </a:rPr>
              <a:t>the process of globalization</a:t>
            </a:r>
          </a:p>
          <a:p>
            <a:pPr marL="0" lvl="0" indent="0" algn="l" eaLnBrk="1" hangingPunct="1">
              <a:lnSpc>
                <a:spcPct val="150000"/>
              </a:lnSpc>
              <a:spcBef>
                <a:spcPct val="0"/>
              </a:spcBef>
              <a:buNone/>
            </a:pPr>
            <a:r>
              <a:rPr lang="en-US" sz="2400">
                <a:latin typeface="Times New Roman" panose="02020503050405090304" pitchFamily="18" charset="0"/>
                <a:cs typeface="Times New Roman" panose="02020503050405090304" pitchFamily="18" charset="0"/>
                <a:sym typeface="+mn-ea"/>
              </a:rPr>
              <a:t>cultural identity</a:t>
            </a:r>
          </a:p>
          <a:p>
            <a:pPr marL="0" lvl="0" indent="0" algn="l" eaLnBrk="1" hangingPunct="1">
              <a:lnSpc>
                <a:spcPct val="150000"/>
              </a:lnSpc>
              <a:spcBef>
                <a:spcPct val="0"/>
              </a:spcBef>
              <a:buNone/>
            </a:pPr>
            <a:r>
              <a:rPr lang="en-US" altLang="zh-CN" sz="2400">
                <a:solidFill>
                  <a:schemeClr val="tx1"/>
                </a:solidFill>
                <a:latin typeface="Times New Roman" panose="02020503050405090304" pitchFamily="18" charset="0"/>
                <a:ea typeface="宋体" pitchFamily="2" charset="-122"/>
                <a:cs typeface="Times New Roman" panose="02020503050405090304" pitchFamily="18" charset="0"/>
              </a:rPr>
              <a:t>erode a sense of cultural identity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91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91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8914">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8914">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a:blip r:embed="rId4"/>
          <a:stretch>
            <a:fillRect/>
          </a:stretch>
        </p:blipFill>
        <p:spPr>
          <a:xfrm>
            <a:off x="1619250" y="1389063"/>
            <a:ext cx="8397875" cy="3311525"/>
          </a:xfrm>
          <a:prstGeom prst="rect">
            <a:avLst/>
          </a:prstGeom>
          <a:noFill/>
          <a:ln w="9525">
            <a:noFill/>
          </a:ln>
        </p:spPr>
      </p:pic>
      <p:sp>
        <p:nvSpPr>
          <p:cNvPr id="10242" name="标题 1"/>
          <p:cNvSpPr>
            <a:spLocks noGrp="1"/>
          </p:cNvSpPr>
          <p:nvPr>
            <p:ph type="title"/>
          </p:nvPr>
        </p:nvSpPr>
        <p:spPr>
          <a:xfrm>
            <a:off x="2044700" y="2392680"/>
            <a:ext cx="7568565" cy="1143000"/>
          </a:xfrm>
        </p:spPr>
        <p:txBody>
          <a:bodyPr vert="horz" wrap="square" lIns="91440" tIns="45720" rIns="91440" bIns="45720" anchor="ctr" anchorCtr="0"/>
          <a:lstStyle/>
          <a:p>
            <a:pPr algn="ctr" eaLnBrk="1" hangingPunct="1">
              <a:lnSpc>
                <a:spcPct val="150000"/>
              </a:lnSpc>
            </a:pPr>
            <a:r>
              <a:rPr lang="en-US" altLang="zh-CN" sz="3200" b="1" dirty="0">
                <a:sym typeface="+mn-ea"/>
              </a:rPr>
              <a:t>4. </a:t>
            </a:r>
            <a:r>
              <a:rPr lang="zh-CN" altLang="en-US" sz="3200" b="1" dirty="0">
                <a:sym typeface="+mn-ea"/>
              </a:rPr>
              <a:t>文化类话题范文分析</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图片 2"/>
          <p:cNvPicPr>
            <a:picLocks noChangeAspect="1"/>
          </p:cNvPicPr>
          <p:nvPr>
            <p:custDataLst>
              <p:tags r:id="rId2"/>
            </p:custDataLst>
          </p:nvPr>
        </p:nvPicPr>
        <p:blipFill>
          <a:blip r:embed="rId4"/>
          <a:stretch>
            <a:fillRect/>
          </a:stretch>
        </p:blipFill>
        <p:spPr>
          <a:xfrm>
            <a:off x="1619250" y="1389063"/>
            <a:ext cx="8397875" cy="3311525"/>
          </a:xfrm>
          <a:prstGeom prst="rect">
            <a:avLst/>
          </a:prstGeom>
          <a:noFill/>
          <a:ln w="9525">
            <a:noFill/>
          </a:ln>
        </p:spPr>
      </p:pic>
      <p:sp>
        <p:nvSpPr>
          <p:cNvPr id="10242" name="标题 1"/>
          <p:cNvSpPr>
            <a:spLocks noGrp="1"/>
          </p:cNvSpPr>
          <p:nvPr>
            <p:ph type="title"/>
          </p:nvPr>
        </p:nvSpPr>
        <p:spPr>
          <a:xfrm>
            <a:off x="2081530" y="2054225"/>
            <a:ext cx="7156450" cy="2534285"/>
          </a:xfrm>
        </p:spPr>
        <p:txBody>
          <a:bodyPr vert="horz" wrap="square" lIns="91440" tIns="45720" rIns="91440" bIns="45720" anchor="ctr" anchorCtr="0"/>
          <a:lstStyle/>
          <a:p>
            <a:pPr algn="ctr" eaLnBrk="1" hangingPunct="1"/>
            <a:r>
              <a:rPr lang="en-US" altLang="zh-CN" sz="4800" dirty="0" smtClean="0">
                <a:latin typeface="微软雅黑" panose="020B0503020204020204" pitchFamily="34" charset="-122"/>
                <a:ea typeface="微软雅黑" panose="020B0503020204020204" pitchFamily="34" charset="-122"/>
                <a:sym typeface="+mn-ea"/>
              </a:rPr>
              <a:t>1. </a:t>
            </a:r>
            <a:r>
              <a:rPr lang="zh-CN" altLang="en-US" sz="4800" dirty="0" smtClean="0">
                <a:latin typeface="Times New Roman" panose="02020503050405090304" pitchFamily="18" charset="0"/>
                <a:ea typeface="微软雅黑" panose="020B0503020204020204" pitchFamily="34" charset="-122"/>
                <a:cs typeface="Times New Roman" panose="02020503050405090304" pitchFamily="18" charset="0"/>
                <a:sym typeface="+mn-ea"/>
              </a:rPr>
              <a:t>犯罪类话题重点词汇</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TextBox 3"/>
          <p:cNvSpPr txBox="1"/>
          <p:nvPr>
            <p:custDataLst>
              <p:tags r:id="rId2"/>
            </p:custDataLst>
          </p:nvPr>
        </p:nvSpPr>
        <p:spPr>
          <a:xfrm>
            <a:off x="85301" y="1211703"/>
            <a:ext cx="12022667" cy="1753235"/>
          </a:xfrm>
          <a:prstGeom prst="rect">
            <a:avLst/>
          </a:prstGeom>
          <a:solidFill>
            <a:schemeClr val="bg1"/>
          </a:solidFill>
          <a:ln>
            <a:solidFill>
              <a:schemeClr val="accent1">
                <a:lumMod val="50000"/>
              </a:schemeClr>
            </a:solidFill>
          </a:ln>
        </p:spPr>
        <p:txBody>
          <a:bodyPr wrap="square">
            <a:spAutoFit/>
          </a:bodyPr>
          <a:lstStyle/>
          <a:p>
            <a:pPr algn="just">
              <a:lnSpc>
                <a:spcPct val="150000"/>
              </a:lnSpc>
            </a:pPr>
            <a:r>
              <a:rPr lang="zh-CN" altLang="en-US" sz="2400" kern="100" dirty="0">
                <a:solidFill>
                  <a:srgbClr val="000000"/>
                </a:solidFill>
                <a:latin typeface="Times New Roman" panose="02020503050405090304" pitchFamily="18" charset="0"/>
                <a:ea typeface="宋体" pitchFamily="2" charset="-122"/>
                <a:cs typeface="Times New Roman" panose="02020503050405090304" pitchFamily="18" charset="0"/>
              </a:rPr>
              <a:t>真题：</a:t>
            </a:r>
            <a:r>
              <a:rPr lang="en-US" sz="2400" kern="100" dirty="0">
                <a:solidFill>
                  <a:srgbClr val="000000"/>
                </a:solidFill>
                <a:latin typeface="Times New Roman" panose="02020503050405090304" pitchFamily="18" charset="0"/>
                <a:ea typeface="宋体" pitchFamily="2" charset="-122"/>
                <a:cs typeface="Times New Roman" panose="02020503050405090304" pitchFamily="18" charset="0"/>
              </a:rPr>
              <a:t>Differences between countries become less evident each year. Nowadays, all over the world people share the same fashions, advertising, brands, eating habits and TV channels. </a:t>
            </a:r>
            <a:r>
              <a:rPr lang="en-US" sz="2400" kern="100" dirty="0">
                <a:solidFill>
                  <a:srgbClr val="000000"/>
                </a:solidFill>
                <a:effectLst>
                  <a:outerShdw blurRad="38100" dist="38100" dir="2700000" algn="tl">
                    <a:srgbClr val="000000">
                      <a:alpha val="43137"/>
                    </a:srgbClr>
                  </a:outerShdw>
                </a:effectLst>
                <a:latin typeface="Times New Roman" panose="02020503050405090304" pitchFamily="18" charset="0"/>
                <a:ea typeface="宋体" pitchFamily="2" charset="-122"/>
                <a:cs typeface="Times New Roman" panose="02020503050405090304" pitchFamily="18" charset="0"/>
              </a:rPr>
              <a:t>Do the advantages outweigh the disadvantages of this? (20160119)</a:t>
            </a: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301" y="1211703"/>
            <a:ext cx="12022667" cy="1753235"/>
          </a:xfrm>
          <a:prstGeom prst="rect">
            <a:avLst/>
          </a:prstGeom>
          <a:solidFill>
            <a:schemeClr val="bg1"/>
          </a:solidFill>
          <a:ln>
            <a:solidFill>
              <a:schemeClr val="accent1">
                <a:lumMod val="50000"/>
              </a:schemeClr>
            </a:solidFill>
          </a:ln>
        </p:spPr>
        <p:txBody>
          <a:bodyPr wrap="square">
            <a:spAutoFit/>
          </a:bodyPr>
          <a:lstStyle/>
          <a:p>
            <a:pPr algn="just">
              <a:lnSpc>
                <a:spcPct val="150000"/>
              </a:lnSpc>
            </a:pPr>
            <a:r>
              <a:rPr lang="zh-CN" altLang="en-US" sz="2400" kern="100" dirty="0">
                <a:solidFill>
                  <a:srgbClr val="000000"/>
                </a:solidFill>
                <a:latin typeface="Times New Roman" panose="02020503050405090304" pitchFamily="18" charset="0"/>
                <a:ea typeface="宋体" pitchFamily="2" charset="-122"/>
                <a:cs typeface="Times New Roman" panose="02020503050405090304" pitchFamily="18" charset="0"/>
              </a:rPr>
              <a:t>真题：</a:t>
            </a:r>
            <a:r>
              <a:rPr lang="en-US" sz="2400" kern="100" dirty="0">
                <a:solidFill>
                  <a:srgbClr val="000000"/>
                </a:solidFill>
                <a:latin typeface="Times New Roman" panose="02020503050405090304" pitchFamily="18" charset="0"/>
                <a:ea typeface="宋体" pitchFamily="2" charset="-122"/>
                <a:cs typeface="Times New Roman" panose="02020503050405090304" pitchFamily="18" charset="0"/>
              </a:rPr>
              <a:t>Differences between countries become less evident each year. Nowadays, all over the world people share the same fashions, advertising, brands, eating habits and TV channels. </a:t>
            </a:r>
            <a:r>
              <a:rPr lang="en-US" sz="2400" kern="100" dirty="0">
                <a:solidFill>
                  <a:srgbClr val="000000"/>
                </a:solidFill>
                <a:effectLst>
                  <a:outerShdw blurRad="38100" dist="38100" dir="2700000" algn="tl">
                    <a:srgbClr val="000000">
                      <a:alpha val="43137"/>
                    </a:srgbClr>
                  </a:outerShdw>
                </a:effectLst>
                <a:highlight>
                  <a:srgbClr val="FFFF00"/>
                </a:highlight>
                <a:latin typeface="Times New Roman" panose="02020503050405090304" pitchFamily="18" charset="0"/>
                <a:ea typeface="宋体" pitchFamily="2" charset="-122"/>
                <a:cs typeface="Times New Roman" panose="02020503050405090304" pitchFamily="18" charset="0"/>
              </a:rPr>
              <a:t>Do the advantages outweigh the disadvantages of this?</a:t>
            </a:r>
            <a:r>
              <a:rPr lang="en-US" sz="2400" kern="100" dirty="0">
                <a:solidFill>
                  <a:srgbClr val="000000"/>
                </a:solidFill>
                <a:effectLst>
                  <a:outerShdw blurRad="38100" dist="38100" dir="2700000" algn="tl">
                    <a:srgbClr val="000000">
                      <a:alpha val="43137"/>
                    </a:srgbClr>
                  </a:outerShdw>
                </a:effectLst>
                <a:latin typeface="Times New Roman" panose="02020503050405090304" pitchFamily="18" charset="0"/>
                <a:ea typeface="宋体" pitchFamily="2" charset="-122"/>
                <a:cs typeface="Times New Roman" panose="02020503050405090304" pitchFamily="18" charset="0"/>
              </a:rPr>
              <a:t> (20160119)</a:t>
            </a:r>
          </a:p>
        </p:txBody>
      </p:sp>
      <p:sp>
        <p:nvSpPr>
          <p:cNvPr id="6" name="文本框 5"/>
          <p:cNvSpPr txBox="1"/>
          <p:nvPr/>
        </p:nvSpPr>
        <p:spPr>
          <a:xfrm>
            <a:off x="1686560" y="3163570"/>
            <a:ext cx="3738880" cy="3538220"/>
          </a:xfrm>
          <a:prstGeom prst="rect">
            <a:avLst/>
          </a:prstGeom>
          <a:noFill/>
        </p:spPr>
        <p:txBody>
          <a:bodyPr wrap="none" rtlCol="0">
            <a:spAutoFit/>
          </a:bodyPr>
          <a:lstStyle/>
          <a:p>
            <a:r>
              <a:rPr lang="zh-CN" altLang="en-US" sz="2800" b="1">
                <a:solidFill>
                  <a:srgbClr val="FF0000"/>
                </a:solidFill>
                <a:latin typeface="楷体" panose="02010609060101010101" pitchFamily="49" charset="-122"/>
                <a:ea typeface="楷体" panose="02010609060101010101" pitchFamily="49" charset="-122"/>
              </a:rPr>
              <a:t>大作文写作步骤</a:t>
            </a:r>
          </a:p>
          <a:p>
            <a:r>
              <a:rPr lang="zh-CN" altLang="en-US" sz="2800" b="1">
                <a:solidFill>
                  <a:schemeClr val="tx1"/>
                </a:solidFill>
                <a:latin typeface="Calibri" panose="020F0502020204030204" pitchFamily="34" charset="0"/>
                <a:ea typeface="楷体" panose="02010609060101010101" pitchFamily="49" charset="-122"/>
              </a:rPr>
              <a:t>①审题</a:t>
            </a:r>
          </a:p>
          <a:p>
            <a:endParaRPr lang="zh-CN" altLang="en-US" sz="2800">
              <a:solidFill>
                <a:schemeClr val="tx1"/>
              </a:solidFill>
              <a:latin typeface="Calibri" panose="020F0502020204030204" pitchFamily="34" charset="0"/>
              <a:ea typeface="楷体" panose="02010609060101010101" pitchFamily="49" charset="-122"/>
            </a:endParaRPr>
          </a:p>
          <a:p>
            <a:r>
              <a:rPr lang="zh-CN" altLang="en-US" sz="2800">
                <a:solidFill>
                  <a:schemeClr val="bg2"/>
                </a:solidFill>
                <a:latin typeface="Calibri" panose="020F0502020204030204" pitchFamily="34" charset="0"/>
                <a:ea typeface="楷体" panose="02010609060101010101" pitchFamily="49" charset="-122"/>
              </a:rPr>
              <a:t>②构思</a:t>
            </a:r>
          </a:p>
          <a:p>
            <a:endParaRPr lang="zh-CN" altLang="en-US" sz="2800">
              <a:solidFill>
                <a:schemeClr val="bg2"/>
              </a:solidFill>
              <a:latin typeface="Calibri" panose="020F0502020204030204" pitchFamily="34" charset="0"/>
              <a:ea typeface="楷体" panose="02010609060101010101" pitchFamily="49" charset="-122"/>
            </a:endParaRPr>
          </a:p>
          <a:p>
            <a:r>
              <a:rPr lang="zh-CN" altLang="en-US" sz="2800">
                <a:solidFill>
                  <a:schemeClr val="bg2"/>
                </a:solidFill>
                <a:latin typeface="Calibri" panose="020F0502020204030204" pitchFamily="34" charset="0"/>
                <a:ea typeface="楷体" panose="02010609060101010101" pitchFamily="49" charset="-122"/>
              </a:rPr>
              <a:t>③写作</a:t>
            </a:r>
          </a:p>
          <a:p>
            <a:endParaRPr lang="zh-CN" altLang="en-US" sz="2800">
              <a:solidFill>
                <a:schemeClr val="bg2"/>
              </a:solidFill>
              <a:latin typeface="Calibri" panose="020F0502020204030204" pitchFamily="34" charset="0"/>
              <a:ea typeface="楷体" panose="02010609060101010101" pitchFamily="49" charset="-122"/>
            </a:endParaRPr>
          </a:p>
          <a:p>
            <a:r>
              <a:rPr lang="zh-CN" altLang="en-US" sz="2800">
                <a:solidFill>
                  <a:schemeClr val="bg2"/>
                </a:solidFill>
                <a:latin typeface="楷体" panose="02010609060101010101" pitchFamily="49" charset="-122"/>
                <a:ea typeface="楷体" panose="02010609060101010101" pitchFamily="49" charset="-122"/>
              </a:rPr>
              <a:t>④检查语法和拼写错误</a:t>
            </a:r>
          </a:p>
        </p:txBody>
      </p:sp>
      <p:sp>
        <p:nvSpPr>
          <p:cNvPr id="7" name="文本框 6"/>
          <p:cNvSpPr txBox="1"/>
          <p:nvPr/>
        </p:nvSpPr>
        <p:spPr>
          <a:xfrm>
            <a:off x="4625340" y="3561080"/>
            <a:ext cx="3911600" cy="460375"/>
          </a:xfrm>
          <a:prstGeom prst="rect">
            <a:avLst/>
          </a:prstGeom>
          <a:noFill/>
        </p:spPr>
        <p:txBody>
          <a:bodyPr wrap="square" rtlCol="0">
            <a:spAutoFit/>
          </a:bodyPr>
          <a:lstStyle/>
          <a:p>
            <a:r>
              <a:rPr lang="zh-CN" altLang="en-US" sz="2400" b="1">
                <a:solidFill>
                  <a:srgbClr val="FF0000"/>
                </a:solidFill>
              </a:rPr>
              <a:t>利弊型</a:t>
            </a:r>
          </a:p>
        </p:txBody>
      </p:sp>
      <p:sp>
        <p:nvSpPr>
          <p:cNvPr id="9" name="矩形 8"/>
          <p:cNvSpPr/>
          <p:nvPr/>
        </p:nvSpPr>
        <p:spPr>
          <a:xfrm>
            <a:off x="1016000" y="1381125"/>
            <a:ext cx="8024495" cy="485140"/>
          </a:xfrm>
          <a:prstGeom prst="rect">
            <a:avLst/>
          </a:prstGeom>
          <a:noFill/>
          <a:ln>
            <a:solidFill>
              <a:srgbClr val="FF0000"/>
            </a:solidFill>
          </a:ln>
          <a:extLst>
            <a:ext uri="{909E8E84-426E-40DD-AFC4-6F175D3DCCD1}">
              <a14:hiddenFill xmlns:a14="http://schemas.microsoft.com/office/drawing/2010/main" xmlns="">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787390" y="3561080"/>
            <a:ext cx="3911600" cy="460375"/>
          </a:xfrm>
          <a:prstGeom prst="rect">
            <a:avLst/>
          </a:prstGeom>
          <a:noFill/>
        </p:spPr>
        <p:txBody>
          <a:bodyPr wrap="square" rtlCol="0">
            <a:spAutoFit/>
          </a:bodyPr>
          <a:lstStyle/>
          <a:p>
            <a:r>
              <a:rPr lang="zh-CN" altLang="en-US" sz="2400" b="1">
                <a:solidFill>
                  <a:schemeClr val="tx1"/>
                </a:solidFill>
              </a:rPr>
              <a:t>国家同化</a:t>
            </a:r>
          </a:p>
        </p:txBody>
      </p:sp>
      <p:sp>
        <p:nvSpPr>
          <p:cNvPr id="2" name="文本框 1"/>
          <p:cNvSpPr txBox="1"/>
          <p:nvPr/>
        </p:nvSpPr>
        <p:spPr>
          <a:xfrm>
            <a:off x="7508240" y="3561080"/>
            <a:ext cx="3911600" cy="460375"/>
          </a:xfrm>
          <a:prstGeom prst="rect">
            <a:avLst/>
          </a:prstGeom>
          <a:noFill/>
        </p:spPr>
        <p:txBody>
          <a:bodyPr wrap="square" rtlCol="0">
            <a:spAutoFit/>
          </a:bodyPr>
          <a:lstStyle/>
          <a:p>
            <a:r>
              <a:rPr lang="zh-CN" altLang="en-US" sz="2400" b="1">
                <a:solidFill>
                  <a:schemeClr val="tx1"/>
                </a:solidFill>
              </a:rPr>
              <a:t>有利有弊</a:t>
            </a:r>
          </a:p>
        </p:txBody>
      </p:sp>
      <p:sp>
        <p:nvSpPr>
          <p:cNvPr id="3" name="矩形 2"/>
          <p:cNvSpPr/>
          <p:nvPr/>
        </p:nvSpPr>
        <p:spPr>
          <a:xfrm>
            <a:off x="3040380" y="1912620"/>
            <a:ext cx="8024495" cy="485140"/>
          </a:xfrm>
          <a:prstGeom prst="rect">
            <a:avLst/>
          </a:prstGeom>
          <a:noFill/>
          <a:ln>
            <a:solidFill>
              <a:srgbClr val="FF0000"/>
            </a:solidFill>
          </a:ln>
          <a:extLst>
            <a:ext uri="{909E8E84-426E-40DD-AFC4-6F175D3DCCD1}">
              <a14:hiddenFill xmlns:a14="http://schemas.microsoft.com/office/drawing/2010/main" xmlns="">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664575" y="2258695"/>
            <a:ext cx="3443605" cy="1383665"/>
          </a:xfrm>
          <a:prstGeom prst="rect">
            <a:avLst/>
          </a:prstGeom>
          <a:noFill/>
        </p:spPr>
        <p:txBody>
          <a:bodyPr wrap="square" rtlCol="0">
            <a:spAutoFit/>
          </a:bodyPr>
          <a:lstStyle/>
          <a:p>
            <a:pPr>
              <a:lnSpc>
                <a:spcPct val="150000"/>
              </a:lnSpc>
            </a:pPr>
            <a:r>
              <a:rPr lang="en-US" altLang="zh-CN" sz="2800">
                <a:solidFill>
                  <a:srgbClr val="FF0000"/>
                </a:solidFill>
              </a:rPr>
              <a:t>culture</a:t>
            </a:r>
            <a:endParaRPr lang="zh-CN" altLang="en-US" sz="2800">
              <a:solidFill>
                <a:srgbClr val="FF0000"/>
              </a:solidFill>
            </a:endParaRPr>
          </a:p>
          <a:p>
            <a:pPr>
              <a:lnSpc>
                <a:spcPct val="150000"/>
              </a:lnSpc>
            </a:pPr>
            <a:endParaRPr lang="zh-CN" altLang="en-US" sz="2800">
              <a:solidFill>
                <a:srgbClr val="FF0000"/>
              </a:solidFill>
            </a:endParaRPr>
          </a:p>
        </p:txBody>
      </p:sp>
      <p:pic>
        <p:nvPicPr>
          <p:cNvPr id="8" name="图片 7"/>
          <p:cNvPicPr>
            <a:picLocks noChangeAspect="1"/>
          </p:cNvPicPr>
          <p:nvPr>
            <p:custDataLst>
              <p:tags r:id="rId1"/>
            </p:custDataLst>
          </p:nvPr>
        </p:nvPicPr>
        <p:blipFill>
          <a:blip r:embed="rId4"/>
          <a:stretch>
            <a:fillRect/>
          </a:stretch>
        </p:blipFill>
        <p:spPr>
          <a:xfrm>
            <a:off x="9261475" y="3221355"/>
            <a:ext cx="2930525" cy="2914015"/>
          </a:xfrm>
          <a:prstGeom prst="rect">
            <a:avLst/>
          </a:prstGeom>
        </p:spPr>
      </p:pic>
      <p:sp>
        <p:nvSpPr>
          <p:cNvPr id="10" name="文本框 9"/>
          <p:cNvSpPr txBox="1"/>
          <p:nvPr/>
        </p:nvSpPr>
        <p:spPr>
          <a:xfrm>
            <a:off x="9456420" y="6333490"/>
            <a:ext cx="2540000" cy="368300"/>
          </a:xfrm>
          <a:prstGeom prst="rect">
            <a:avLst/>
          </a:prstGeom>
          <a:noFill/>
        </p:spPr>
        <p:txBody>
          <a:bodyPr wrap="square" rtlCol="0" anchor="t">
            <a:spAutoFit/>
          </a:bodyPr>
          <a:lstStyle/>
          <a:p>
            <a:r>
              <a:rPr lang="zh-CN" altLang="en-US"/>
              <a:t>cultural globalization</a:t>
            </a:r>
          </a:p>
        </p:txBody>
      </p:sp>
      <p:sp>
        <p:nvSpPr>
          <p:cNvPr id="12" name="文本框 11"/>
          <p:cNvSpPr txBox="1"/>
          <p:nvPr>
            <p:custDataLst>
              <p:tags r:id="rId2"/>
            </p:custDataLst>
          </p:nvPr>
        </p:nvSpPr>
        <p:spPr>
          <a:xfrm>
            <a:off x="0" y="0"/>
            <a:ext cx="349059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bldLvl="0" animBg="1"/>
      <p:bldP spid="9" grpId="1" animBg="1"/>
      <p:bldP spid="11" grpId="0"/>
      <p:bldP spid="11" grpId="1"/>
      <p:bldP spid="2" grpId="0"/>
      <p:bldP spid="2" grpId="1"/>
      <p:bldP spid="3" grpId="0" bldLvl="0" animBg="1"/>
      <p:bldP spid="3" grpId="1" animBg="1"/>
      <p:bldP spid="5" grpId="0"/>
      <p:bldP spid="5" grpId="1"/>
      <p:bldP spid="10" grpId="0"/>
      <p:bldP spid="10"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301" y="1211703"/>
            <a:ext cx="12022667" cy="1753235"/>
          </a:xfrm>
          <a:prstGeom prst="rect">
            <a:avLst/>
          </a:prstGeom>
          <a:solidFill>
            <a:schemeClr val="bg1"/>
          </a:solidFill>
          <a:ln>
            <a:solidFill>
              <a:schemeClr val="accent1">
                <a:lumMod val="50000"/>
              </a:schemeClr>
            </a:solidFill>
          </a:ln>
        </p:spPr>
        <p:txBody>
          <a:bodyPr wrap="square">
            <a:spAutoFit/>
          </a:bodyPr>
          <a:lstStyle/>
          <a:p>
            <a:pPr algn="just">
              <a:lnSpc>
                <a:spcPct val="150000"/>
              </a:lnSpc>
            </a:pPr>
            <a:r>
              <a:rPr lang="zh-CN" altLang="en-US" sz="2400" kern="100" dirty="0">
                <a:solidFill>
                  <a:srgbClr val="000000"/>
                </a:solidFill>
                <a:latin typeface="Times New Roman" panose="02020503050405090304" pitchFamily="18" charset="0"/>
                <a:ea typeface="宋体" pitchFamily="2" charset="-122"/>
                <a:cs typeface="Times New Roman" panose="02020503050405090304" pitchFamily="18" charset="0"/>
              </a:rPr>
              <a:t>真题：</a:t>
            </a:r>
            <a:r>
              <a:rPr lang="en-US" sz="2400" kern="100" dirty="0">
                <a:solidFill>
                  <a:srgbClr val="000000"/>
                </a:solidFill>
                <a:latin typeface="Times New Roman" panose="02020503050405090304" pitchFamily="18" charset="0"/>
                <a:ea typeface="宋体" pitchFamily="2" charset="-122"/>
                <a:cs typeface="Times New Roman" panose="02020503050405090304" pitchFamily="18" charset="0"/>
              </a:rPr>
              <a:t>Differences between countries become less evident each year. Nowadays, all over the world people share the same fashions, advertising, brands, eating habits and TV channels. </a:t>
            </a:r>
            <a:r>
              <a:rPr lang="en-US" sz="2400" kern="100" dirty="0">
                <a:solidFill>
                  <a:srgbClr val="000000"/>
                </a:solidFill>
                <a:effectLst>
                  <a:outerShdw blurRad="38100" dist="38100" dir="2700000" algn="tl">
                    <a:srgbClr val="000000">
                      <a:alpha val="43137"/>
                    </a:srgbClr>
                  </a:outerShdw>
                </a:effectLst>
                <a:highlight>
                  <a:srgbClr val="FFFF00"/>
                </a:highlight>
                <a:latin typeface="Times New Roman" panose="02020503050405090304" pitchFamily="18" charset="0"/>
                <a:ea typeface="宋体" pitchFamily="2" charset="-122"/>
                <a:cs typeface="Times New Roman" panose="02020503050405090304" pitchFamily="18" charset="0"/>
              </a:rPr>
              <a:t>Do the advantages outweigh the disadvantages of this? (20160119B)</a:t>
            </a:r>
          </a:p>
        </p:txBody>
      </p:sp>
      <p:sp>
        <p:nvSpPr>
          <p:cNvPr id="6" name="文本框 5"/>
          <p:cNvSpPr txBox="1"/>
          <p:nvPr/>
        </p:nvSpPr>
        <p:spPr>
          <a:xfrm>
            <a:off x="1686560" y="3163570"/>
            <a:ext cx="3738880" cy="3538220"/>
          </a:xfrm>
          <a:prstGeom prst="rect">
            <a:avLst/>
          </a:prstGeom>
          <a:noFill/>
        </p:spPr>
        <p:txBody>
          <a:bodyPr wrap="none" rtlCol="0">
            <a:spAutoFit/>
          </a:bodyPr>
          <a:lstStyle/>
          <a:p>
            <a:r>
              <a:rPr lang="zh-CN" altLang="en-US" sz="2800" b="1">
                <a:solidFill>
                  <a:srgbClr val="FF0000"/>
                </a:solidFill>
                <a:latin typeface="楷体" panose="02010609060101010101" pitchFamily="49" charset="-122"/>
                <a:ea typeface="楷体" panose="02010609060101010101" pitchFamily="49" charset="-122"/>
              </a:rPr>
              <a:t>大作文写作步骤</a:t>
            </a:r>
          </a:p>
          <a:p>
            <a:r>
              <a:rPr lang="zh-CN" altLang="en-US" sz="2800">
                <a:solidFill>
                  <a:schemeClr val="bg2"/>
                </a:solidFill>
                <a:latin typeface="Calibri" panose="020F0502020204030204" pitchFamily="34" charset="0"/>
                <a:ea typeface="楷体" panose="02010609060101010101" pitchFamily="49" charset="-122"/>
              </a:rPr>
              <a:t>①审题</a:t>
            </a:r>
          </a:p>
          <a:p>
            <a:endParaRPr lang="zh-CN" altLang="en-US" sz="2800">
              <a:solidFill>
                <a:schemeClr val="tx1"/>
              </a:solidFill>
              <a:latin typeface="Calibri" panose="020F0502020204030204" pitchFamily="34" charset="0"/>
              <a:ea typeface="楷体" panose="02010609060101010101" pitchFamily="49" charset="-122"/>
            </a:endParaRPr>
          </a:p>
          <a:p>
            <a:r>
              <a:rPr lang="zh-CN" altLang="en-US" sz="2800" b="1">
                <a:solidFill>
                  <a:schemeClr val="tx1"/>
                </a:solidFill>
                <a:latin typeface="Calibri" panose="020F0502020204030204" pitchFamily="34" charset="0"/>
                <a:ea typeface="楷体" panose="02010609060101010101" pitchFamily="49" charset="-122"/>
              </a:rPr>
              <a:t>②构思</a:t>
            </a:r>
          </a:p>
          <a:p>
            <a:endParaRPr lang="zh-CN" altLang="en-US" sz="2800">
              <a:solidFill>
                <a:schemeClr val="bg2"/>
              </a:solidFill>
              <a:latin typeface="Calibri" panose="020F0502020204030204" pitchFamily="34" charset="0"/>
              <a:ea typeface="楷体" panose="02010609060101010101" pitchFamily="49" charset="-122"/>
            </a:endParaRPr>
          </a:p>
          <a:p>
            <a:r>
              <a:rPr lang="zh-CN" altLang="en-US" sz="2800">
                <a:solidFill>
                  <a:schemeClr val="bg2"/>
                </a:solidFill>
                <a:latin typeface="Calibri" panose="020F0502020204030204" pitchFamily="34" charset="0"/>
                <a:ea typeface="楷体" panose="02010609060101010101" pitchFamily="49" charset="-122"/>
              </a:rPr>
              <a:t>③写作</a:t>
            </a:r>
          </a:p>
          <a:p>
            <a:endParaRPr lang="zh-CN" altLang="en-US" sz="2800">
              <a:solidFill>
                <a:schemeClr val="bg2"/>
              </a:solidFill>
              <a:latin typeface="Calibri" panose="020F0502020204030204" pitchFamily="34" charset="0"/>
              <a:ea typeface="楷体" panose="02010609060101010101" pitchFamily="49" charset="-122"/>
            </a:endParaRPr>
          </a:p>
          <a:p>
            <a:r>
              <a:rPr lang="zh-CN" altLang="en-US" sz="2800">
                <a:solidFill>
                  <a:schemeClr val="bg2"/>
                </a:solidFill>
                <a:latin typeface="楷体" panose="02010609060101010101" pitchFamily="49" charset="-122"/>
                <a:ea typeface="楷体" panose="02010609060101010101" pitchFamily="49" charset="-122"/>
              </a:rPr>
              <a:t>④检查语法和拼写错误</a:t>
            </a:r>
          </a:p>
        </p:txBody>
      </p:sp>
      <p:sp>
        <p:nvSpPr>
          <p:cNvPr id="12" name="矩形 11"/>
          <p:cNvSpPr/>
          <p:nvPr/>
        </p:nvSpPr>
        <p:spPr>
          <a:xfrm>
            <a:off x="6817360" y="4557395"/>
            <a:ext cx="2437130" cy="75120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rPr>
              <a:t>pros</a:t>
            </a:r>
          </a:p>
        </p:txBody>
      </p:sp>
      <p:sp>
        <p:nvSpPr>
          <p:cNvPr id="13" name="矩形 12"/>
          <p:cNvSpPr/>
          <p:nvPr/>
        </p:nvSpPr>
        <p:spPr>
          <a:xfrm>
            <a:off x="6868795" y="5592445"/>
            <a:ext cx="2437130" cy="75120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rPr>
              <a:t>cons</a:t>
            </a:r>
          </a:p>
        </p:txBody>
      </p:sp>
      <p:sp>
        <p:nvSpPr>
          <p:cNvPr id="14" name="文本框 13"/>
          <p:cNvSpPr txBox="1"/>
          <p:nvPr/>
        </p:nvSpPr>
        <p:spPr>
          <a:xfrm>
            <a:off x="6212840" y="3667760"/>
            <a:ext cx="3446145" cy="460375"/>
          </a:xfrm>
          <a:prstGeom prst="rect">
            <a:avLst/>
          </a:prstGeom>
          <a:noFill/>
        </p:spPr>
        <p:txBody>
          <a:bodyPr wrap="square" rtlCol="0" anchor="t">
            <a:spAutoFit/>
          </a:bodyPr>
          <a:lstStyle/>
          <a:p>
            <a:pPr algn="ctr"/>
            <a:r>
              <a:rPr lang="zh-CN" altLang="en-US" sz="2400"/>
              <a:t>cultural globalization</a:t>
            </a:r>
          </a:p>
        </p:txBody>
      </p:sp>
      <p:sp>
        <p:nvSpPr>
          <p:cNvPr id="2" name="文本框 1"/>
          <p:cNvSpPr txBox="1"/>
          <p:nvPr>
            <p:custDataLst>
              <p:tags r:id="rId1"/>
            </p:custDataLst>
          </p:nvPr>
        </p:nvSpPr>
        <p:spPr>
          <a:xfrm>
            <a:off x="0" y="0"/>
            <a:ext cx="349059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2" grpId="1" animBg="1"/>
      <p:bldP spid="13" grpId="0" bldLvl="0" animBg="1"/>
      <p:bldP spid="13" grpId="1" animBg="1"/>
      <p:bldP spid="14" grpId="0"/>
      <p:bldP spid="14"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45745" y="1696720"/>
            <a:ext cx="5717540" cy="3463925"/>
          </a:xfrm>
          <a:prstGeom prst="rect">
            <a:avLst/>
          </a:prstGeom>
        </p:spPr>
      </p:pic>
      <p:sp>
        <p:nvSpPr>
          <p:cNvPr id="4" name="矩形 3"/>
          <p:cNvSpPr/>
          <p:nvPr/>
        </p:nvSpPr>
        <p:spPr>
          <a:xfrm>
            <a:off x="7421880" y="1109980"/>
            <a:ext cx="2437130" cy="75120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rPr>
              <a:t>pros</a:t>
            </a:r>
          </a:p>
        </p:txBody>
      </p:sp>
      <p:sp>
        <p:nvSpPr>
          <p:cNvPr id="3" name="文本框 2"/>
          <p:cNvSpPr txBox="1"/>
          <p:nvPr/>
        </p:nvSpPr>
        <p:spPr>
          <a:xfrm>
            <a:off x="6689090" y="1933575"/>
            <a:ext cx="4688840" cy="4523105"/>
          </a:xfrm>
          <a:prstGeom prst="rect">
            <a:avLst/>
          </a:prstGeom>
          <a:noFill/>
        </p:spPr>
        <p:txBody>
          <a:bodyPr wrap="square" rtlCol="0">
            <a:spAutoFit/>
          </a:bodyPr>
          <a:lstStyle/>
          <a:p>
            <a:pPr>
              <a:lnSpc>
                <a:spcPct val="150000"/>
              </a:lnSpc>
            </a:pPr>
            <a:endParaRPr lang="zh-CN" altLang="en-US" sz="2400"/>
          </a:p>
          <a:p>
            <a:pPr>
              <a:lnSpc>
                <a:spcPct val="150000"/>
              </a:lnSpc>
            </a:pPr>
            <a:r>
              <a:rPr lang="zh-CN" altLang="en-US" sz="2400"/>
              <a:t>象征着进步、现代化</a:t>
            </a:r>
          </a:p>
          <a:p>
            <a:pPr>
              <a:lnSpc>
                <a:spcPct val="150000"/>
              </a:lnSpc>
            </a:pPr>
            <a:r>
              <a:rPr lang="en-US" altLang="zh-CN" sz="2400">
                <a:solidFill>
                  <a:srgbClr val="FF0000"/>
                </a:solidFill>
                <a:latin typeface="Times New Roman" panose="02020503050405090304" pitchFamily="18" charset="0"/>
                <a:cs typeface="Times New Roman" panose="02020503050405090304" pitchFamily="18" charset="0"/>
              </a:rPr>
              <a:t>progress/modernity</a:t>
            </a:r>
          </a:p>
          <a:p>
            <a:pPr>
              <a:lnSpc>
                <a:spcPct val="150000"/>
              </a:lnSpc>
            </a:pPr>
            <a:endParaRPr lang="zh-CN" altLang="en-US" sz="2400">
              <a:solidFill>
                <a:srgbClr val="FF0000"/>
              </a:solidFill>
              <a:latin typeface="Times New Roman" panose="02020503050405090304" pitchFamily="18" charset="0"/>
              <a:cs typeface="Times New Roman" panose="02020503050405090304" pitchFamily="18" charset="0"/>
            </a:endParaRPr>
          </a:p>
          <a:p>
            <a:pPr>
              <a:lnSpc>
                <a:spcPct val="150000"/>
              </a:lnSpc>
            </a:pPr>
            <a:r>
              <a:rPr lang="zh-CN" altLang="en-US" sz="2400"/>
              <a:t>便于相互理解，减少偏见冲突</a:t>
            </a:r>
          </a:p>
          <a:p>
            <a:pPr algn="l">
              <a:lnSpc>
                <a:spcPct val="150000"/>
              </a:lnSpc>
              <a:buClrTx/>
              <a:buSzTx/>
              <a:buFontTx/>
            </a:pPr>
            <a:r>
              <a:rPr lang="en-US" altLang="zh-CN" sz="2400">
                <a:solidFill>
                  <a:srgbClr val="FF0000"/>
                </a:solidFill>
                <a:latin typeface="Times New Roman" panose="02020503050405090304" pitchFamily="18" charset="0"/>
                <a:cs typeface="Times New Roman" panose="02020503050405090304" pitchFamily="18" charset="0"/>
                <a:sym typeface="+mn-ea"/>
              </a:rPr>
              <a:t>prejudice/bias/conflicts</a:t>
            </a:r>
            <a:endParaRPr lang="en-US" altLang="zh-CN" sz="2400">
              <a:solidFill>
                <a:srgbClr val="FF0000"/>
              </a:solidFill>
              <a:latin typeface="Times New Roman" panose="02020503050405090304" pitchFamily="18" charset="0"/>
              <a:cs typeface="Times New Roman" panose="02020503050405090304" pitchFamily="18" charset="0"/>
            </a:endParaRPr>
          </a:p>
          <a:p>
            <a:pPr>
              <a:lnSpc>
                <a:spcPct val="150000"/>
              </a:lnSpc>
            </a:pPr>
            <a:endParaRPr lang="zh-CN" altLang="en-US" sz="2400"/>
          </a:p>
          <a:p>
            <a:pPr>
              <a:lnSpc>
                <a:spcPct val="150000"/>
              </a:lnSpc>
            </a:pPr>
            <a:endParaRPr lang="zh-CN" altLang="en-US" sz="2400"/>
          </a:p>
        </p:txBody>
      </p:sp>
      <p:sp>
        <p:nvSpPr>
          <p:cNvPr id="12" name="文本框 11"/>
          <p:cNvSpPr txBox="1"/>
          <p:nvPr>
            <p:custDataLst>
              <p:tags r:id="rId1"/>
            </p:custDataLst>
          </p:nvPr>
        </p:nvSpPr>
        <p:spPr>
          <a:xfrm>
            <a:off x="0" y="0"/>
            <a:ext cx="349059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8635365" y="2748915"/>
            <a:ext cx="3556635" cy="4109085"/>
          </a:xfrm>
          <a:prstGeom prst="rect">
            <a:avLst/>
          </a:prstGeom>
        </p:spPr>
      </p:pic>
      <p:sp>
        <p:nvSpPr>
          <p:cNvPr id="4" name="文本框 3"/>
          <p:cNvSpPr txBox="1"/>
          <p:nvPr/>
        </p:nvSpPr>
        <p:spPr>
          <a:xfrm>
            <a:off x="5087620" y="3665220"/>
            <a:ext cx="3443605" cy="1014730"/>
          </a:xfrm>
          <a:prstGeom prst="rect">
            <a:avLst/>
          </a:prstGeom>
          <a:noFill/>
        </p:spPr>
        <p:txBody>
          <a:bodyPr wrap="square" rtlCol="0">
            <a:spAutoFit/>
          </a:bodyPr>
          <a:lstStyle/>
          <a:p>
            <a:pPr>
              <a:lnSpc>
                <a:spcPct val="150000"/>
              </a:lnSpc>
            </a:pPr>
            <a:r>
              <a:rPr lang="zh-CN" altLang="en-US" sz="2000"/>
              <a:t>传统文化消失</a:t>
            </a:r>
          </a:p>
          <a:p>
            <a:pPr>
              <a:lnSpc>
                <a:spcPct val="150000"/>
              </a:lnSpc>
            </a:pPr>
            <a:r>
              <a:rPr lang="en-US" altLang="zh-CN" sz="2000">
                <a:solidFill>
                  <a:srgbClr val="FF0000"/>
                </a:solidFill>
                <a:latin typeface="Times New Roman" panose="02020503050405090304" pitchFamily="18" charset="0"/>
                <a:cs typeface="Times New Roman" panose="02020503050405090304" pitchFamily="18" charset="0"/>
              </a:rPr>
              <a:t>traditional culture</a:t>
            </a:r>
            <a:endParaRPr lang="zh-CN" altLang="en-US"/>
          </a:p>
        </p:txBody>
      </p:sp>
      <p:sp>
        <p:nvSpPr>
          <p:cNvPr id="5" name="矩形 4"/>
          <p:cNvSpPr/>
          <p:nvPr/>
        </p:nvSpPr>
        <p:spPr>
          <a:xfrm>
            <a:off x="4965065" y="1186815"/>
            <a:ext cx="2437130" cy="75120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solidFill>
              </a:rPr>
              <a:t>cons</a:t>
            </a:r>
          </a:p>
        </p:txBody>
      </p:sp>
      <p:sp>
        <p:nvSpPr>
          <p:cNvPr id="6" name="圆角矩形 5"/>
          <p:cNvSpPr/>
          <p:nvPr/>
        </p:nvSpPr>
        <p:spPr>
          <a:xfrm>
            <a:off x="648970" y="2278380"/>
            <a:ext cx="4130040" cy="3286125"/>
          </a:xfrm>
          <a:prstGeom prst="roundRect">
            <a:avLst/>
          </a:prstGeom>
          <a:noFill/>
          <a:extLst>
            <a:ext uri="{909E8E84-426E-40DD-AFC4-6F175D3DCCD1}">
              <a14:hiddenFill xmlns:a14="http://schemas.microsoft.com/office/drawing/2010/main" xmlns="">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zh-CN" altLang="en-US" sz="2000">
                <a:solidFill>
                  <a:schemeClr val="tx1"/>
                </a:solidFill>
                <a:latin typeface="Times New Roman" panose="02020503050405090304" pitchFamily="18" charset="0"/>
                <a:cs typeface="Times New Roman" panose="02020503050405090304" pitchFamily="18" charset="0"/>
              </a:rPr>
              <a:t>戏曲traditional opera</a:t>
            </a:r>
          </a:p>
          <a:p>
            <a:pPr algn="l">
              <a:lnSpc>
                <a:spcPct val="150000"/>
              </a:lnSpc>
            </a:pPr>
            <a:r>
              <a:rPr lang="zh-CN" altLang="en-US" sz="2000">
                <a:solidFill>
                  <a:schemeClr val="tx1"/>
                </a:solidFill>
                <a:latin typeface="Times New Roman" panose="02020503050405090304" pitchFamily="18" charset="0"/>
                <a:cs typeface="Times New Roman" panose="02020503050405090304" pitchFamily="18" charset="0"/>
              </a:rPr>
              <a:t>刺绣embroidery</a:t>
            </a:r>
          </a:p>
          <a:p>
            <a:pPr algn="l">
              <a:lnSpc>
                <a:spcPct val="150000"/>
              </a:lnSpc>
            </a:pPr>
            <a:r>
              <a:rPr lang="zh-CN" altLang="en-US" sz="2000">
                <a:solidFill>
                  <a:schemeClr val="tx1"/>
                </a:solidFill>
                <a:latin typeface="Times New Roman" panose="02020503050405090304" pitchFamily="18" charset="0"/>
                <a:cs typeface="Times New Roman" panose="02020503050405090304" pitchFamily="18" charset="0"/>
              </a:rPr>
              <a:t>中医</a:t>
            </a:r>
            <a:r>
              <a:rPr lang="en-US" altLang="zh-CN" sz="2000">
                <a:solidFill>
                  <a:schemeClr val="tx1"/>
                </a:solidFill>
                <a:latin typeface="Times New Roman" panose="02020503050405090304" pitchFamily="18" charset="0"/>
                <a:cs typeface="Times New Roman" panose="02020503050405090304" pitchFamily="18" charset="0"/>
              </a:rPr>
              <a:t>t</a:t>
            </a:r>
            <a:r>
              <a:rPr lang="zh-CN" altLang="en-US" sz="2000">
                <a:solidFill>
                  <a:schemeClr val="tx1"/>
                </a:solidFill>
                <a:latin typeface="Times New Roman" panose="02020503050405090304" pitchFamily="18" charset="0"/>
                <a:cs typeface="Times New Roman" panose="02020503050405090304" pitchFamily="18" charset="0"/>
              </a:rPr>
              <a:t>raditional Chinese </a:t>
            </a:r>
            <a:r>
              <a:rPr lang="en-US" altLang="zh-CN" sz="2000">
                <a:solidFill>
                  <a:schemeClr val="tx1"/>
                </a:solidFill>
                <a:latin typeface="Times New Roman" panose="02020503050405090304" pitchFamily="18" charset="0"/>
                <a:cs typeface="Times New Roman" panose="02020503050405090304" pitchFamily="18" charset="0"/>
              </a:rPr>
              <a:t>m</a:t>
            </a:r>
            <a:r>
              <a:rPr lang="zh-CN" altLang="en-US" sz="2000">
                <a:solidFill>
                  <a:schemeClr val="tx1"/>
                </a:solidFill>
                <a:latin typeface="Times New Roman" panose="02020503050405090304" pitchFamily="18" charset="0"/>
                <a:cs typeface="Times New Roman" panose="02020503050405090304" pitchFamily="18" charset="0"/>
              </a:rPr>
              <a:t>edicine</a:t>
            </a:r>
          </a:p>
          <a:p>
            <a:pPr algn="l">
              <a:lnSpc>
                <a:spcPct val="150000"/>
              </a:lnSpc>
            </a:pPr>
            <a:r>
              <a:rPr lang="zh-CN" altLang="en-US" sz="2000">
                <a:solidFill>
                  <a:schemeClr val="tx1"/>
                </a:solidFill>
                <a:latin typeface="Times New Roman" panose="02020503050405090304" pitchFamily="18" charset="0"/>
                <a:cs typeface="Times New Roman" panose="02020503050405090304" pitchFamily="18" charset="0"/>
              </a:rPr>
              <a:t>旗袍Cheongsam</a:t>
            </a:r>
          </a:p>
          <a:p>
            <a:pPr algn="l">
              <a:lnSpc>
                <a:spcPct val="150000"/>
              </a:lnSpc>
            </a:pPr>
            <a:r>
              <a:rPr lang="zh-CN" altLang="en-US" sz="2000">
                <a:solidFill>
                  <a:schemeClr val="tx1"/>
                </a:solidFill>
                <a:latin typeface="Times New Roman" panose="02020503050405090304" pitchFamily="18" charset="0"/>
                <a:cs typeface="Times New Roman" panose="02020503050405090304" pitchFamily="18" charset="0"/>
              </a:rPr>
              <a:t>剪纸</a:t>
            </a:r>
            <a:r>
              <a:rPr lang="en-US" altLang="zh-CN" sz="2000">
                <a:solidFill>
                  <a:schemeClr val="tx1"/>
                </a:solidFill>
                <a:latin typeface="Times New Roman" panose="02020503050405090304" pitchFamily="18" charset="0"/>
                <a:cs typeface="Times New Roman" panose="02020503050405090304" pitchFamily="18" charset="0"/>
              </a:rPr>
              <a:t>paper cutting</a:t>
            </a:r>
            <a:endParaRPr lang="zh-CN" altLang="en-US" sz="2000">
              <a:solidFill>
                <a:schemeClr val="tx1"/>
              </a:solidFill>
              <a:latin typeface="Times New Roman" panose="02020503050405090304" pitchFamily="18" charset="0"/>
              <a:cs typeface="Times New Roman" panose="02020503050405090304" pitchFamily="18" charset="0"/>
            </a:endParaRPr>
          </a:p>
          <a:p>
            <a:pPr algn="l">
              <a:lnSpc>
                <a:spcPct val="150000"/>
              </a:lnSpc>
            </a:pPr>
            <a:r>
              <a:rPr lang="zh-CN" altLang="en-US" sz="2000">
                <a:solidFill>
                  <a:schemeClr val="tx1"/>
                </a:solidFill>
                <a:latin typeface="Times New Roman" panose="02020503050405090304" pitchFamily="18" charset="0"/>
                <a:cs typeface="Times New Roman" panose="02020503050405090304" pitchFamily="18" charset="0"/>
              </a:rPr>
              <a:t>皮影戏shadow play</a:t>
            </a:r>
          </a:p>
        </p:txBody>
      </p:sp>
      <p:sp>
        <p:nvSpPr>
          <p:cNvPr id="12" name="文本框 11"/>
          <p:cNvSpPr txBox="1"/>
          <p:nvPr>
            <p:custDataLst>
              <p:tags r:id="rId1"/>
            </p:custDataLst>
          </p:nvPr>
        </p:nvSpPr>
        <p:spPr>
          <a:xfrm>
            <a:off x="0" y="0"/>
            <a:ext cx="349059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bldLvl="0" animBg="1"/>
      <p:bldP spid="6"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301" y="1211703"/>
            <a:ext cx="12022667" cy="1753235"/>
          </a:xfrm>
          <a:prstGeom prst="rect">
            <a:avLst/>
          </a:prstGeom>
          <a:solidFill>
            <a:schemeClr val="bg1"/>
          </a:solidFill>
          <a:ln>
            <a:solidFill>
              <a:schemeClr val="accent1">
                <a:lumMod val="50000"/>
              </a:schemeClr>
            </a:solidFill>
          </a:ln>
        </p:spPr>
        <p:txBody>
          <a:bodyPr wrap="square">
            <a:spAutoFit/>
          </a:bodyPr>
          <a:lstStyle/>
          <a:p>
            <a:pPr algn="just">
              <a:lnSpc>
                <a:spcPct val="150000"/>
              </a:lnSpc>
            </a:pPr>
            <a:r>
              <a:rPr lang="zh-CN" altLang="en-US" sz="2400" kern="100" dirty="0">
                <a:solidFill>
                  <a:srgbClr val="000000"/>
                </a:solidFill>
                <a:latin typeface="Times New Roman" panose="02020503050405090304" pitchFamily="18" charset="0"/>
                <a:ea typeface="宋体" pitchFamily="2" charset="-122"/>
                <a:cs typeface="Times New Roman" panose="02020503050405090304" pitchFamily="18" charset="0"/>
              </a:rPr>
              <a:t>真题：</a:t>
            </a:r>
            <a:r>
              <a:rPr lang="en-US" sz="2400" kern="100" dirty="0">
                <a:solidFill>
                  <a:srgbClr val="000000"/>
                </a:solidFill>
                <a:latin typeface="Times New Roman" panose="02020503050405090304" pitchFamily="18" charset="0"/>
                <a:ea typeface="宋体" pitchFamily="2" charset="-122"/>
                <a:cs typeface="Times New Roman" panose="02020503050405090304" pitchFamily="18" charset="0"/>
              </a:rPr>
              <a:t>Differences between countries become less evident each year. Nowadays, all over the world people share the same fashions, advertising, brands, eating habits and TV channels. </a:t>
            </a:r>
            <a:r>
              <a:rPr lang="en-US" sz="2400" kern="100" dirty="0">
                <a:solidFill>
                  <a:srgbClr val="000000"/>
                </a:solidFill>
                <a:effectLst>
                  <a:outerShdw blurRad="38100" dist="38100" dir="2700000" algn="tl">
                    <a:srgbClr val="000000">
                      <a:alpha val="43137"/>
                    </a:srgbClr>
                  </a:outerShdw>
                </a:effectLst>
                <a:highlight>
                  <a:srgbClr val="FFFF00"/>
                </a:highlight>
                <a:latin typeface="Times New Roman" panose="02020503050405090304" pitchFamily="18" charset="0"/>
                <a:ea typeface="宋体" pitchFamily="2" charset="-122"/>
                <a:cs typeface="Times New Roman" panose="02020503050405090304" pitchFamily="18" charset="0"/>
              </a:rPr>
              <a:t>Do the advantages </a:t>
            </a:r>
            <a:r>
              <a:rPr lang="en-US" sz="2400" kern="100" dirty="0">
                <a:solidFill>
                  <a:srgbClr val="FF0000"/>
                </a:solidFill>
                <a:effectLst>
                  <a:outerShdw blurRad="38100" dist="38100" dir="2700000" algn="tl">
                    <a:srgbClr val="000000">
                      <a:alpha val="43137"/>
                    </a:srgbClr>
                  </a:outerShdw>
                </a:effectLst>
                <a:highlight>
                  <a:srgbClr val="FFFF00"/>
                </a:highlight>
                <a:latin typeface="Times New Roman" panose="02020503050405090304" pitchFamily="18" charset="0"/>
                <a:ea typeface="宋体" pitchFamily="2" charset="-122"/>
                <a:cs typeface="Times New Roman" panose="02020503050405090304" pitchFamily="18" charset="0"/>
              </a:rPr>
              <a:t>outweigh </a:t>
            </a:r>
            <a:r>
              <a:rPr lang="en-US" sz="2400" kern="100" dirty="0">
                <a:solidFill>
                  <a:srgbClr val="000000"/>
                </a:solidFill>
                <a:effectLst>
                  <a:outerShdw blurRad="38100" dist="38100" dir="2700000" algn="tl">
                    <a:srgbClr val="000000">
                      <a:alpha val="43137"/>
                    </a:srgbClr>
                  </a:outerShdw>
                </a:effectLst>
                <a:highlight>
                  <a:srgbClr val="FFFF00"/>
                </a:highlight>
                <a:latin typeface="Times New Roman" panose="02020503050405090304" pitchFamily="18" charset="0"/>
                <a:ea typeface="宋体" pitchFamily="2" charset="-122"/>
                <a:cs typeface="Times New Roman" panose="02020503050405090304" pitchFamily="18" charset="0"/>
              </a:rPr>
              <a:t>the disadvantages of this? (20160119B)</a:t>
            </a:r>
          </a:p>
        </p:txBody>
      </p:sp>
      <p:sp>
        <p:nvSpPr>
          <p:cNvPr id="6" name="文本框 5"/>
          <p:cNvSpPr txBox="1"/>
          <p:nvPr/>
        </p:nvSpPr>
        <p:spPr>
          <a:xfrm>
            <a:off x="1686560" y="3163570"/>
            <a:ext cx="3738880" cy="3538220"/>
          </a:xfrm>
          <a:prstGeom prst="rect">
            <a:avLst/>
          </a:prstGeom>
          <a:noFill/>
        </p:spPr>
        <p:txBody>
          <a:bodyPr wrap="none" rtlCol="0">
            <a:spAutoFit/>
          </a:bodyPr>
          <a:lstStyle/>
          <a:p>
            <a:r>
              <a:rPr lang="zh-CN" altLang="en-US" sz="2800" b="1">
                <a:solidFill>
                  <a:srgbClr val="FF0000"/>
                </a:solidFill>
                <a:latin typeface="楷体" panose="02010609060101010101" pitchFamily="49" charset="-122"/>
                <a:ea typeface="楷体" panose="02010609060101010101" pitchFamily="49" charset="-122"/>
              </a:rPr>
              <a:t>大作文写作步骤</a:t>
            </a:r>
          </a:p>
          <a:p>
            <a:r>
              <a:rPr lang="zh-CN" altLang="en-US" sz="2800">
                <a:solidFill>
                  <a:schemeClr val="bg2"/>
                </a:solidFill>
                <a:latin typeface="Calibri" panose="020F0502020204030204" pitchFamily="34" charset="0"/>
                <a:ea typeface="楷体" panose="02010609060101010101" pitchFamily="49" charset="-122"/>
              </a:rPr>
              <a:t>①审题</a:t>
            </a:r>
          </a:p>
          <a:p>
            <a:endParaRPr lang="zh-CN" altLang="en-US" sz="2800">
              <a:solidFill>
                <a:schemeClr val="tx1"/>
              </a:solidFill>
              <a:latin typeface="Calibri" panose="020F0502020204030204" pitchFamily="34" charset="0"/>
              <a:ea typeface="楷体" panose="02010609060101010101" pitchFamily="49" charset="-122"/>
            </a:endParaRPr>
          </a:p>
          <a:p>
            <a:r>
              <a:rPr lang="zh-CN" altLang="en-US" sz="2800" b="1">
                <a:solidFill>
                  <a:schemeClr val="bg2"/>
                </a:solidFill>
                <a:latin typeface="Calibri" panose="020F0502020204030204" pitchFamily="34" charset="0"/>
                <a:ea typeface="楷体" panose="02010609060101010101" pitchFamily="49" charset="-122"/>
              </a:rPr>
              <a:t>②构思</a:t>
            </a:r>
          </a:p>
          <a:p>
            <a:endParaRPr lang="zh-CN" altLang="en-US" sz="2800">
              <a:solidFill>
                <a:schemeClr val="bg2"/>
              </a:solidFill>
              <a:latin typeface="Calibri" panose="020F0502020204030204" pitchFamily="34" charset="0"/>
              <a:ea typeface="楷体" panose="02010609060101010101" pitchFamily="49" charset="-122"/>
            </a:endParaRPr>
          </a:p>
          <a:p>
            <a:r>
              <a:rPr lang="zh-CN" altLang="en-US" sz="2800" b="1">
                <a:solidFill>
                  <a:schemeClr val="tx1"/>
                </a:solidFill>
                <a:latin typeface="Calibri" panose="020F0502020204030204" pitchFamily="34" charset="0"/>
                <a:ea typeface="楷体" panose="02010609060101010101" pitchFamily="49" charset="-122"/>
              </a:rPr>
              <a:t>③写作</a:t>
            </a:r>
          </a:p>
          <a:p>
            <a:endParaRPr lang="zh-CN" altLang="en-US" sz="2800">
              <a:solidFill>
                <a:schemeClr val="bg2"/>
              </a:solidFill>
              <a:latin typeface="Calibri" panose="020F0502020204030204" pitchFamily="34" charset="0"/>
              <a:ea typeface="楷体" panose="02010609060101010101" pitchFamily="49" charset="-122"/>
            </a:endParaRPr>
          </a:p>
          <a:p>
            <a:r>
              <a:rPr lang="zh-CN" altLang="en-US" sz="2800">
                <a:solidFill>
                  <a:schemeClr val="bg2"/>
                </a:solidFill>
                <a:latin typeface="楷体" panose="02010609060101010101" pitchFamily="49" charset="-122"/>
                <a:ea typeface="楷体" panose="02010609060101010101" pitchFamily="49" charset="-122"/>
              </a:rPr>
              <a:t>④检查语法和拼写错误</a:t>
            </a:r>
          </a:p>
        </p:txBody>
      </p:sp>
      <p:sp>
        <p:nvSpPr>
          <p:cNvPr id="7" name="文本框 6"/>
          <p:cNvSpPr txBox="1"/>
          <p:nvPr/>
        </p:nvSpPr>
        <p:spPr>
          <a:xfrm>
            <a:off x="5951220" y="3742690"/>
            <a:ext cx="5206365" cy="506730"/>
          </a:xfrm>
          <a:prstGeom prst="rect">
            <a:avLst/>
          </a:prstGeom>
          <a:noFill/>
        </p:spPr>
        <p:txBody>
          <a:bodyPr wrap="square" rtlCol="0" anchor="t">
            <a:spAutoFit/>
          </a:bodyPr>
          <a:lstStyle/>
          <a:p>
            <a:pPr algn="just">
              <a:lnSpc>
                <a:spcPct val="150000"/>
              </a:lnSpc>
            </a:pPr>
            <a:r>
              <a:rPr lang="zh-CN"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首段：背景</a:t>
            </a:r>
            <a:r>
              <a:rPr lang="en-US"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引出话题</a:t>
            </a:r>
            <a:r>
              <a:rPr lang="en-US"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自己的观点（利大于弊）</a:t>
            </a:r>
            <a:endParaRPr lang="zh-CN" altLang="en-US"/>
          </a:p>
        </p:txBody>
      </p:sp>
      <p:sp>
        <p:nvSpPr>
          <p:cNvPr id="8" name="文本框 7"/>
          <p:cNvSpPr txBox="1"/>
          <p:nvPr/>
        </p:nvSpPr>
        <p:spPr>
          <a:xfrm>
            <a:off x="5951855" y="4405630"/>
            <a:ext cx="6936105" cy="2168525"/>
          </a:xfrm>
          <a:prstGeom prst="rect">
            <a:avLst/>
          </a:prstGeom>
          <a:noFill/>
        </p:spPr>
        <p:txBody>
          <a:bodyPr wrap="square" rtlCol="0" anchor="t">
            <a:spAutoFit/>
          </a:bodyPr>
          <a:lstStyle/>
          <a:p>
            <a:pPr algn="just">
              <a:lnSpc>
                <a:spcPct val="150000"/>
              </a:lnSpc>
            </a:pPr>
            <a:r>
              <a:rPr lang="zh-CN"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主体段一：有坏处，但影响不大</a:t>
            </a:r>
          </a:p>
          <a:p>
            <a:pPr algn="just">
              <a:lnSpc>
                <a:spcPct val="150000"/>
              </a:lnSpc>
            </a:pPr>
            <a:endParaRPr lang="en-US" kern="10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pPr>
            <a:r>
              <a:rPr lang="zh-CN"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主体段二：有好处</a:t>
            </a:r>
            <a:r>
              <a:rPr lang="en-US"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好处</a:t>
            </a:r>
            <a:r>
              <a:rPr lang="en-US"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好处</a:t>
            </a:r>
            <a:r>
              <a:rPr lang="en-US"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论证</a:t>
            </a:r>
            <a:r>
              <a:rPr lang="en-US"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好处</a:t>
            </a:r>
            <a:r>
              <a:rPr lang="en-US"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好处</a:t>
            </a:r>
            <a:r>
              <a:rPr lang="en-US"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论证</a:t>
            </a:r>
            <a:endParaRPr lang="en-US" altLang="zh-CN"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pPr>
            <a:endParaRPr lang="en-US" kern="0" dirty="0">
              <a:solidFill>
                <a:srgbClr val="000000"/>
              </a:solidFill>
              <a:effectLst/>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50000"/>
              </a:lnSpc>
            </a:pPr>
            <a:r>
              <a:rPr lang="zh-CN"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结尾段：重申观点</a:t>
            </a:r>
          </a:p>
        </p:txBody>
      </p:sp>
      <p:sp>
        <p:nvSpPr>
          <p:cNvPr id="10" name="文本框 9"/>
          <p:cNvSpPr txBox="1"/>
          <p:nvPr/>
        </p:nvSpPr>
        <p:spPr>
          <a:xfrm>
            <a:off x="6153150" y="3213100"/>
            <a:ext cx="3711575" cy="398780"/>
          </a:xfrm>
          <a:prstGeom prst="rect">
            <a:avLst/>
          </a:prstGeom>
          <a:noFill/>
        </p:spPr>
        <p:txBody>
          <a:bodyPr wrap="square" rtlCol="0">
            <a:spAutoFit/>
          </a:bodyPr>
          <a:lstStyle/>
          <a:p>
            <a:r>
              <a:rPr lang="zh-CN" altLang="en-US" sz="2000" b="1"/>
              <a:t>结构</a:t>
            </a:r>
          </a:p>
        </p:txBody>
      </p:sp>
      <p:sp>
        <p:nvSpPr>
          <p:cNvPr id="12" name="文本框 11"/>
          <p:cNvSpPr txBox="1"/>
          <p:nvPr>
            <p:custDataLst>
              <p:tags r:id="rId1"/>
            </p:custDataLst>
          </p:nvPr>
        </p:nvSpPr>
        <p:spPr>
          <a:xfrm>
            <a:off x="0" y="0"/>
            <a:ext cx="349059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9756" y="3203917"/>
            <a:ext cx="12022667" cy="2306955"/>
          </a:xfrm>
          <a:prstGeom prst="rect">
            <a:avLst/>
          </a:prstGeom>
          <a:noFill/>
        </p:spPr>
        <p:txBody>
          <a:bodyPr wrap="square">
            <a:spAutoFit/>
          </a:bodyPr>
          <a:lstStyle/>
          <a:p>
            <a:pPr algn="l">
              <a:lnSpc>
                <a:spcPct val="150000"/>
              </a:lnSpc>
            </a:pPr>
            <a:r>
              <a:rPr lang="zh-CN" altLang="en-US" sz="24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改写题目：</a:t>
            </a:r>
            <a:r>
              <a:rPr lang="en-US" altLang="zh-CN" sz="24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1.</a:t>
            </a:r>
            <a:r>
              <a:rPr lang="zh-CN" altLang="en-US" sz="24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同义词替换</a:t>
            </a:r>
            <a:r>
              <a:rPr lang="en-US" altLang="zh-CN" sz="24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 2.</a:t>
            </a:r>
            <a:r>
              <a:rPr lang="zh-CN" altLang="en-US" sz="24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概括</a:t>
            </a:r>
            <a:r>
              <a:rPr lang="en-US" altLang="zh-CN" sz="24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a:t>
            </a:r>
            <a:r>
              <a:rPr lang="zh-CN" altLang="en-US" sz="24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具体</a:t>
            </a:r>
          </a:p>
          <a:p>
            <a:pPr algn="l">
              <a:lnSpc>
                <a:spcPct val="150000"/>
              </a:lnSpc>
            </a:pPr>
            <a:r>
              <a:rPr lang="zh-CN" altLang="en-US" sz="2400" kern="100" dirty="0">
                <a:solidFill>
                  <a:srgbClr val="000000"/>
                </a:solidFill>
                <a:latin typeface="Times New Roman" panose="02020503050405090304" pitchFamily="18" charset="0"/>
                <a:cs typeface="Times New Roman" panose="02020503050405090304" pitchFamily="18" charset="0"/>
                <a:sym typeface="+mn-ea"/>
              </a:rPr>
              <a:t>具体</a:t>
            </a:r>
            <a:r>
              <a:rPr lang="en-US" sz="2400" kern="100" dirty="0">
                <a:solidFill>
                  <a:srgbClr val="000000"/>
                </a:solidFill>
                <a:latin typeface="Times New Roman" panose="02020503050405090304" pitchFamily="18" charset="0"/>
                <a:cs typeface="Times New Roman" panose="02020503050405090304" pitchFamily="18" charset="0"/>
                <a:sym typeface="+mn-ea"/>
              </a:rPr>
              <a:t>fashions, advertising, brands, eating habits and TV channels</a:t>
            </a:r>
          </a:p>
          <a:p>
            <a:pPr algn="l">
              <a:lnSpc>
                <a:spcPct val="150000"/>
              </a:lnSpc>
            </a:pPr>
            <a:r>
              <a:rPr lang="en-US" altLang="zh-CN" sz="2400" kern="100" dirty="0">
                <a:solidFill>
                  <a:srgbClr val="000000"/>
                </a:solidFill>
                <a:latin typeface="Times New Roman" panose="02020503050405090304" pitchFamily="18" charset="0"/>
                <a:cs typeface="Times New Roman" panose="02020503050405090304" pitchFamily="18" charset="0"/>
                <a:sym typeface="+mn-ea"/>
              </a:rPr>
              <a:t>evident-</a:t>
            </a:r>
            <a:r>
              <a:rPr lang="en-US" altLang="zh-CN" sz="2400" kern="100" dirty="0">
                <a:solidFill>
                  <a:srgbClr val="FF0000"/>
                </a:solidFill>
                <a:latin typeface="Times New Roman" panose="02020503050405090304" pitchFamily="18" charset="0"/>
                <a:cs typeface="Times New Roman" panose="02020503050405090304" pitchFamily="18" charset="0"/>
                <a:sym typeface="+mn-ea"/>
              </a:rPr>
              <a:t>obvious/apparent</a:t>
            </a:r>
            <a:endParaRPr lang="en-US" altLang="zh-CN" sz="2400" kern="100" dirty="0">
              <a:solidFill>
                <a:srgbClr val="FF0000"/>
              </a:solidFill>
              <a:highlight>
                <a:srgbClr val="FF0000"/>
              </a:highlight>
              <a:latin typeface="Times New Roman" panose="02020503050405090304" pitchFamily="18" charset="0"/>
              <a:cs typeface="Times New Roman" panose="02020503050405090304" pitchFamily="18" charset="0"/>
              <a:sym typeface="+mn-ea"/>
            </a:endParaRPr>
          </a:p>
          <a:p>
            <a:pPr algn="l">
              <a:lnSpc>
                <a:spcPct val="150000"/>
              </a:lnSpc>
            </a:pPr>
            <a:r>
              <a:rPr lang="en-US" altLang="zh-CN" sz="2400" kern="100" dirty="0">
                <a:solidFill>
                  <a:srgbClr val="000000"/>
                </a:solidFill>
                <a:latin typeface="Times New Roman" panose="02020503050405090304" pitchFamily="18" charset="0"/>
                <a:cs typeface="Times New Roman" panose="02020503050405090304" pitchFamily="18" charset="0"/>
                <a:sym typeface="+mn-ea"/>
              </a:rPr>
              <a:t>all over the world-</a:t>
            </a:r>
            <a:r>
              <a:rPr lang="en-US" sz="2400" kern="100" dirty="0">
                <a:solidFill>
                  <a:srgbClr val="000000"/>
                </a:solidFill>
                <a:latin typeface="Times New Roman" panose="02020503050405090304" pitchFamily="18" charset="0"/>
                <a:cs typeface="Times New Roman" panose="02020503050405090304" pitchFamily="18" charset="0"/>
                <a:sym typeface="+mn-ea"/>
              </a:rPr>
              <a:t> </a:t>
            </a:r>
            <a:r>
              <a:rPr lang="en-US" sz="2400" kern="100" dirty="0">
                <a:solidFill>
                  <a:srgbClr val="FF0000"/>
                </a:solidFill>
                <a:latin typeface="Times New Roman" panose="02020503050405090304" pitchFamily="18" charset="0"/>
                <a:cs typeface="Times New Roman" panose="02020503050405090304" pitchFamily="18" charset="0"/>
                <a:sym typeface="+mn-ea"/>
              </a:rPr>
              <a:t>across the world/in all corners of the world/around the globe/worldwide </a:t>
            </a:r>
            <a:endParaRPr lang="en-US" altLang="en-US" sz="2400" b="1" kern="100" dirty="0">
              <a:solidFill>
                <a:srgbClr val="FF0000"/>
              </a:solidFill>
              <a:effectLst/>
              <a:latin typeface="Times New Roman" panose="02020503050405090304" pitchFamily="18" charset="0"/>
              <a:ea typeface="楷体" panose="02010609060101010101" pitchFamily="49" charset="-122"/>
              <a:cs typeface="Times New Roman" panose="02020503050405090304" pitchFamily="18" charset="0"/>
              <a:sym typeface="+mn-ea"/>
            </a:endParaRPr>
          </a:p>
        </p:txBody>
      </p:sp>
      <p:sp>
        <p:nvSpPr>
          <p:cNvPr id="2" name="TextBox 3"/>
          <p:cNvSpPr txBox="1"/>
          <p:nvPr/>
        </p:nvSpPr>
        <p:spPr>
          <a:xfrm>
            <a:off x="85301" y="762758"/>
            <a:ext cx="12022667" cy="1476375"/>
          </a:xfrm>
          <a:prstGeom prst="rect">
            <a:avLst/>
          </a:prstGeom>
          <a:solidFill>
            <a:schemeClr val="bg1"/>
          </a:solidFill>
          <a:ln>
            <a:solidFill>
              <a:schemeClr val="accent1">
                <a:lumMod val="50000"/>
              </a:schemeClr>
            </a:solidFill>
          </a:ln>
        </p:spPr>
        <p:txBody>
          <a:bodyPr wrap="square">
            <a:spAutoFit/>
          </a:bodyPr>
          <a:lstStyle/>
          <a:p>
            <a:pPr algn="just">
              <a:lnSpc>
                <a:spcPct val="150000"/>
              </a:lnSpc>
            </a:pPr>
            <a:r>
              <a:rPr lang="zh-CN" altLang="en-US" sz="2000" kern="100" dirty="0">
                <a:solidFill>
                  <a:srgbClr val="000000"/>
                </a:solidFill>
                <a:latin typeface="Times New Roman" panose="02020503050405090304" pitchFamily="18" charset="0"/>
                <a:ea typeface="宋体" pitchFamily="2" charset="-122"/>
                <a:cs typeface="Times New Roman" panose="02020503050405090304" pitchFamily="18" charset="0"/>
              </a:rPr>
              <a:t>真题：</a:t>
            </a:r>
            <a:r>
              <a:rPr lang="en-US" sz="2000" kern="100" dirty="0">
                <a:solidFill>
                  <a:srgbClr val="000000"/>
                </a:solidFill>
                <a:latin typeface="Times New Roman" panose="02020503050405090304" pitchFamily="18" charset="0"/>
                <a:ea typeface="宋体" pitchFamily="2" charset="-122"/>
                <a:cs typeface="Times New Roman" panose="02020503050405090304" pitchFamily="18" charset="0"/>
              </a:rPr>
              <a:t>Differences between countries become less evident each year. Nowadays, all over the world people share the same fashions, advertising, brands, eating habits and TV channels. </a:t>
            </a:r>
            <a:r>
              <a:rPr lang="en-US" sz="2000" kern="100" dirty="0">
                <a:solidFill>
                  <a:srgbClr val="000000"/>
                </a:solidFill>
                <a:effectLst>
                  <a:outerShdw blurRad="38100" dist="38100" dir="2700000" algn="tl">
                    <a:srgbClr val="000000">
                      <a:alpha val="43137"/>
                    </a:srgbClr>
                  </a:outerShdw>
                </a:effectLst>
                <a:highlight>
                  <a:srgbClr val="FFFF00"/>
                </a:highlight>
                <a:latin typeface="Times New Roman" panose="02020503050405090304" pitchFamily="18" charset="0"/>
                <a:ea typeface="宋体" pitchFamily="2" charset="-122"/>
                <a:cs typeface="Times New Roman" panose="02020503050405090304" pitchFamily="18" charset="0"/>
              </a:rPr>
              <a:t>Do the advantages outweigh the disadvantages of this? (20160119B)</a:t>
            </a:r>
          </a:p>
        </p:txBody>
      </p:sp>
      <p:sp>
        <p:nvSpPr>
          <p:cNvPr id="4" name="文本框 3"/>
          <p:cNvSpPr txBox="1"/>
          <p:nvPr/>
        </p:nvSpPr>
        <p:spPr>
          <a:xfrm>
            <a:off x="8682355" y="3797935"/>
            <a:ext cx="2247900" cy="645160"/>
          </a:xfrm>
          <a:prstGeom prst="rect">
            <a:avLst/>
          </a:prstGeom>
          <a:noFill/>
        </p:spPr>
        <p:txBody>
          <a:bodyPr wrap="none" rtlCol="0" anchor="t">
            <a:spAutoFit/>
          </a:bodyPr>
          <a:lstStyle/>
          <a:p>
            <a:pPr algn="l">
              <a:lnSpc>
                <a:spcPct val="150000"/>
              </a:lnSpc>
            </a:pPr>
            <a:r>
              <a:rPr lang="en-US" altLang="zh-CN" sz="2400" kern="100" dirty="0">
                <a:solidFill>
                  <a:srgbClr val="000000"/>
                </a:solidFill>
                <a:highlight>
                  <a:srgbClr val="FF0000"/>
                </a:highlight>
                <a:latin typeface="Times New Roman" panose="02020503050405090304" pitchFamily="18" charset="0"/>
                <a:cs typeface="Times New Roman" panose="02020503050405090304" pitchFamily="18" charset="0"/>
                <a:sym typeface="+mn-ea"/>
              </a:rPr>
              <a:t>——</a:t>
            </a:r>
            <a:r>
              <a:rPr lang="zh-CN" altLang="en-US" sz="2400" kern="100" dirty="0">
                <a:solidFill>
                  <a:srgbClr val="000000"/>
                </a:solidFill>
                <a:highlight>
                  <a:srgbClr val="FF0000"/>
                </a:highlight>
                <a:latin typeface="Times New Roman" panose="02020503050405090304" pitchFamily="18" charset="0"/>
                <a:cs typeface="Times New Roman" panose="02020503050405090304" pitchFamily="18" charset="0"/>
                <a:sym typeface="+mn-ea"/>
              </a:rPr>
              <a:t>概括</a:t>
            </a:r>
            <a:r>
              <a:rPr lang="en-US" altLang="zh-CN" sz="2400" kern="100" dirty="0">
                <a:solidFill>
                  <a:srgbClr val="000000"/>
                </a:solidFill>
                <a:highlight>
                  <a:srgbClr val="FF0000"/>
                </a:highlight>
                <a:latin typeface="Times New Roman" panose="02020503050405090304" pitchFamily="18" charset="0"/>
                <a:cs typeface="Times New Roman" panose="02020503050405090304" pitchFamily="18" charset="0"/>
                <a:sym typeface="+mn-ea"/>
              </a:rPr>
              <a:t>culture</a:t>
            </a:r>
          </a:p>
        </p:txBody>
      </p:sp>
      <p:sp>
        <p:nvSpPr>
          <p:cNvPr id="6" name="文本框 5"/>
          <p:cNvSpPr txBox="1"/>
          <p:nvPr/>
        </p:nvSpPr>
        <p:spPr>
          <a:xfrm>
            <a:off x="346710" y="2399030"/>
            <a:ext cx="6742430" cy="645160"/>
          </a:xfrm>
          <a:prstGeom prst="rect">
            <a:avLst/>
          </a:prstGeom>
          <a:noFill/>
        </p:spPr>
        <p:txBody>
          <a:bodyPr wrap="none" rtlCol="0">
            <a:spAutoFit/>
          </a:bodyPr>
          <a:lstStyle/>
          <a:p>
            <a:pPr algn="just">
              <a:lnSpc>
                <a:spcPct val="150000"/>
              </a:lnSpc>
            </a:pPr>
            <a:r>
              <a:rPr lang="zh-CN" sz="2400"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首段：背景</a:t>
            </a:r>
            <a:r>
              <a:rPr lang="en-US" sz="2400"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2400"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引出话题</a:t>
            </a:r>
            <a:r>
              <a:rPr lang="en-US" sz="2400"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2400"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自己的观点（利大于弊）</a:t>
            </a:r>
            <a:endParaRPr lang="zh-CN" altLang="en-US" sz="2400"/>
          </a:p>
        </p:txBody>
      </p:sp>
      <p:sp>
        <p:nvSpPr>
          <p:cNvPr id="12" name="文本框 11"/>
          <p:cNvSpPr txBox="1"/>
          <p:nvPr>
            <p:custDataLst>
              <p:tags r:id="rId1"/>
            </p:custDataLst>
          </p:nvPr>
        </p:nvSpPr>
        <p:spPr>
          <a:xfrm>
            <a:off x="0" y="0"/>
            <a:ext cx="349059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9756" y="2839427"/>
            <a:ext cx="12022667" cy="1337945"/>
          </a:xfrm>
          <a:prstGeom prst="rect">
            <a:avLst/>
          </a:prstGeom>
          <a:noFill/>
        </p:spPr>
        <p:txBody>
          <a:bodyPr wrap="square">
            <a:spAutoFit/>
          </a:bodyPr>
          <a:lstStyle/>
          <a:p>
            <a:pPr algn="l">
              <a:lnSpc>
                <a:spcPct val="150000"/>
              </a:lnSpc>
            </a:pPr>
            <a:r>
              <a:rPr lang="zh-CN" altLang="en-US" sz="18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背景：</a:t>
            </a:r>
            <a:r>
              <a:rPr lang="en-US" sz="1800" kern="100" dirty="0">
                <a:solidFill>
                  <a:schemeClr val="tx1"/>
                </a:solidFill>
                <a:effectLst/>
                <a:latin typeface="楷体" panose="02010609060101010101" pitchFamily="49" charset="-122"/>
                <a:ea typeface="楷体" panose="02010609060101010101" pitchFamily="49" charset="-122"/>
                <a:cs typeface="微软雅黑" panose="020B0503020204020204" pitchFamily="34" charset="-122"/>
              </a:rPr>
              <a:t>毫无疑问，</a:t>
            </a:r>
            <a:r>
              <a:rPr lang="zh-CN" altLang="en-US" sz="1800" kern="100" dirty="0">
                <a:solidFill>
                  <a:schemeClr val="tx1"/>
                </a:solidFill>
                <a:effectLst/>
                <a:latin typeface="楷体" panose="02010609060101010101" pitchFamily="49" charset="-122"/>
                <a:ea typeface="楷体" panose="02010609060101010101" pitchFamily="49" charset="-122"/>
                <a:cs typeface="微软雅黑" panose="020B0503020204020204" pitchFamily="34" charset="-122"/>
              </a:rPr>
              <a:t>现在的</a:t>
            </a:r>
            <a:r>
              <a:rPr lang="en-US" sz="1800" kern="100" dirty="0">
                <a:solidFill>
                  <a:schemeClr val="tx1"/>
                </a:solidFill>
                <a:effectLst/>
                <a:latin typeface="楷体" panose="02010609060101010101" pitchFamily="49" charset="-122"/>
                <a:ea typeface="楷体" panose="02010609060101010101" pitchFamily="49" charset="-122"/>
                <a:cs typeface="微软雅黑" panose="020B0503020204020204" pitchFamily="34" charset="-122"/>
              </a:rPr>
              <a:t>世界已经成为一个地球村。</a:t>
            </a:r>
            <a:endParaRPr lang="en-US" sz="1800" kern="100" dirty="0">
              <a:solidFill>
                <a:srgbClr val="000000"/>
              </a:solidFill>
              <a:effectLst/>
              <a:latin typeface="楷体" panose="02010609060101010101" pitchFamily="49" charset="-122"/>
              <a:ea typeface="楷体" panose="02010609060101010101" pitchFamily="49" charset="-122"/>
              <a:cs typeface="微软雅黑" panose="020B0503020204020204" pitchFamily="34" charset="-122"/>
            </a:endParaRPr>
          </a:p>
          <a:p>
            <a:pPr algn="just">
              <a:lnSpc>
                <a:spcPct val="150000"/>
              </a:lnSpc>
            </a:pPr>
            <a:r>
              <a:rPr lang="zh-CN" altLang="en-US" sz="18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引出话题：</a:t>
            </a:r>
            <a:r>
              <a:rPr lang="en-US" sz="1800" kern="100" dirty="0">
                <a:solidFill>
                  <a:srgbClr val="000000"/>
                </a:solidFill>
                <a:effectLst/>
                <a:latin typeface="楷体" panose="02010609060101010101" pitchFamily="49" charset="-122"/>
                <a:ea typeface="楷体" panose="02010609060101010101" pitchFamily="49" charset="-122"/>
                <a:cs typeface="微软雅黑" panose="020B0503020204020204" pitchFamily="34" charset="-122"/>
              </a:rPr>
              <a:t>其影响之一是世界各地的人们越来越多地接触到类似的服务和产品，并</a:t>
            </a:r>
            <a:r>
              <a:rPr lang="zh-CN" altLang="en-US" sz="1800" kern="100" dirty="0">
                <a:solidFill>
                  <a:srgbClr val="000000"/>
                </a:solidFill>
                <a:effectLst/>
                <a:latin typeface="楷体" panose="02010609060101010101" pitchFamily="49" charset="-122"/>
                <a:ea typeface="楷体" panose="02010609060101010101" pitchFamily="49" charset="-122"/>
                <a:cs typeface="微软雅黑" panose="020B0503020204020204" pitchFamily="34" charset="-122"/>
              </a:rPr>
              <a:t>有相似的</a:t>
            </a:r>
            <a:r>
              <a:rPr lang="en-US" sz="1800" kern="100" dirty="0">
                <a:solidFill>
                  <a:srgbClr val="000000"/>
                </a:solidFill>
                <a:effectLst/>
                <a:latin typeface="楷体" panose="02010609060101010101" pitchFamily="49" charset="-122"/>
                <a:ea typeface="楷体" panose="02010609060101010101" pitchFamily="49" charset="-122"/>
                <a:cs typeface="微软雅黑" panose="020B0503020204020204" pitchFamily="34" charset="-122"/>
              </a:rPr>
              <a:t>习惯。</a:t>
            </a:r>
          </a:p>
          <a:p>
            <a:pPr algn="just">
              <a:lnSpc>
                <a:spcPct val="150000"/>
              </a:lnSpc>
            </a:pPr>
            <a:r>
              <a:rPr lang="zh-CN" altLang="en-US" sz="18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自己观点：</a:t>
            </a:r>
            <a:r>
              <a:rPr lang="en-US" sz="1800" kern="100" dirty="0">
                <a:solidFill>
                  <a:srgbClr val="000000"/>
                </a:solidFill>
                <a:effectLst/>
                <a:latin typeface="楷体" panose="02010609060101010101" pitchFamily="49" charset="-122"/>
                <a:ea typeface="楷体" panose="02010609060101010101" pitchFamily="49" charset="-122"/>
                <a:cs typeface="微软雅黑" panose="020B0503020204020204" pitchFamily="34" charset="-122"/>
              </a:rPr>
              <a:t>我的观点是这在很大程度上是一个有益的过程。</a:t>
            </a:r>
            <a:endParaRPr lang="en-US" sz="1400" kern="100" dirty="0">
              <a:effectLst/>
              <a:latin typeface="Comic Sans MS" panose="030F0902030302020204" pitchFamily="66" charset="0"/>
              <a:ea typeface="宋体" pitchFamily="2" charset="-122"/>
              <a:cs typeface="Times New Roman" panose="02020503050405090304" pitchFamily="18" charset="0"/>
            </a:endParaRPr>
          </a:p>
        </p:txBody>
      </p:sp>
      <p:sp>
        <p:nvSpPr>
          <p:cNvPr id="2" name="TextBox 3"/>
          <p:cNvSpPr txBox="1"/>
          <p:nvPr/>
        </p:nvSpPr>
        <p:spPr>
          <a:xfrm>
            <a:off x="85301" y="762758"/>
            <a:ext cx="12022667" cy="1476375"/>
          </a:xfrm>
          <a:prstGeom prst="rect">
            <a:avLst/>
          </a:prstGeom>
          <a:solidFill>
            <a:schemeClr val="bg1"/>
          </a:solidFill>
          <a:ln>
            <a:solidFill>
              <a:schemeClr val="accent1">
                <a:lumMod val="50000"/>
              </a:schemeClr>
            </a:solidFill>
          </a:ln>
        </p:spPr>
        <p:txBody>
          <a:bodyPr wrap="square">
            <a:spAutoFit/>
          </a:bodyPr>
          <a:lstStyle/>
          <a:p>
            <a:pPr algn="just">
              <a:lnSpc>
                <a:spcPct val="150000"/>
              </a:lnSpc>
            </a:pPr>
            <a:r>
              <a:rPr lang="zh-CN" altLang="en-US" sz="2000" kern="100" dirty="0">
                <a:solidFill>
                  <a:srgbClr val="000000"/>
                </a:solidFill>
                <a:latin typeface="Times New Roman" panose="02020503050405090304" pitchFamily="18" charset="0"/>
                <a:ea typeface="宋体" pitchFamily="2" charset="-122"/>
                <a:cs typeface="Times New Roman" panose="02020503050405090304" pitchFamily="18" charset="0"/>
              </a:rPr>
              <a:t>真题：</a:t>
            </a:r>
            <a:r>
              <a:rPr lang="en-US" sz="2000" kern="100" dirty="0">
                <a:solidFill>
                  <a:srgbClr val="000000"/>
                </a:solidFill>
                <a:latin typeface="Times New Roman" panose="02020503050405090304" pitchFamily="18" charset="0"/>
                <a:ea typeface="宋体" pitchFamily="2" charset="-122"/>
                <a:cs typeface="Times New Roman" panose="02020503050405090304" pitchFamily="18" charset="0"/>
              </a:rPr>
              <a:t>Differences between countries become less evident each year. Nowadays, all over the world people share the same fashions, advertising, brands, eating habits and TV channels. </a:t>
            </a:r>
            <a:r>
              <a:rPr lang="en-US" sz="2000" kern="100" dirty="0">
                <a:solidFill>
                  <a:srgbClr val="000000"/>
                </a:solidFill>
                <a:effectLst>
                  <a:outerShdw blurRad="38100" dist="38100" dir="2700000" algn="tl">
                    <a:srgbClr val="000000">
                      <a:alpha val="43137"/>
                    </a:srgbClr>
                  </a:outerShdw>
                </a:effectLst>
                <a:highlight>
                  <a:srgbClr val="FFFF00"/>
                </a:highlight>
                <a:latin typeface="Times New Roman" panose="02020503050405090304" pitchFamily="18" charset="0"/>
                <a:ea typeface="宋体" pitchFamily="2" charset="-122"/>
                <a:cs typeface="Times New Roman" panose="02020503050405090304" pitchFamily="18" charset="0"/>
              </a:rPr>
              <a:t>Do the advantages outweigh the disadvantages of this? (20160119B)</a:t>
            </a:r>
          </a:p>
        </p:txBody>
      </p:sp>
      <p:sp>
        <p:nvSpPr>
          <p:cNvPr id="7" name="文本框 6"/>
          <p:cNvSpPr txBox="1"/>
          <p:nvPr/>
        </p:nvSpPr>
        <p:spPr>
          <a:xfrm>
            <a:off x="169545" y="2332990"/>
            <a:ext cx="5102860" cy="506730"/>
          </a:xfrm>
          <a:prstGeom prst="rect">
            <a:avLst/>
          </a:prstGeom>
          <a:noFill/>
        </p:spPr>
        <p:txBody>
          <a:bodyPr wrap="none" rtlCol="0" anchor="t">
            <a:spAutoFit/>
          </a:bodyPr>
          <a:lstStyle/>
          <a:p>
            <a:pPr algn="just">
              <a:lnSpc>
                <a:spcPct val="150000"/>
              </a:lnSpc>
            </a:pPr>
            <a:r>
              <a:rPr lang="zh-CN"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首段：背景</a:t>
            </a:r>
            <a:r>
              <a:rPr lang="en-US"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引出话题</a:t>
            </a:r>
            <a:r>
              <a:rPr lang="en-US"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自己的观点（利大于弊）</a:t>
            </a:r>
            <a:endParaRPr lang="zh-CN" altLang="en-US"/>
          </a:p>
        </p:txBody>
      </p:sp>
      <p:sp>
        <p:nvSpPr>
          <p:cNvPr id="5" name="文本框 4"/>
          <p:cNvSpPr txBox="1"/>
          <p:nvPr/>
        </p:nvSpPr>
        <p:spPr>
          <a:xfrm>
            <a:off x="2930525" y="4177665"/>
            <a:ext cx="8142605" cy="2168525"/>
          </a:xfrm>
          <a:prstGeom prst="rect">
            <a:avLst/>
          </a:prstGeom>
          <a:noFill/>
        </p:spPr>
        <p:txBody>
          <a:bodyPr wrap="square" rtlCol="0" anchor="t">
            <a:spAutoFit/>
          </a:bodyPr>
          <a:lstStyle/>
          <a:p>
            <a:pPr algn="just">
              <a:lnSpc>
                <a:spcPct val="150000"/>
              </a:lnSpc>
            </a:pPr>
            <a:r>
              <a:rPr lang="zh-CN" altLang="en-US" b="1" kern="100" dirty="0">
                <a:solidFill>
                  <a:srgbClr val="FF0000"/>
                </a:solidFill>
                <a:effectLst/>
                <a:latin typeface="Comic Sans MS" panose="030F0902030302020204" pitchFamily="66" charset="0"/>
                <a:cs typeface="微软雅黑" panose="020B0503020204020204" pitchFamily="34" charset="-122"/>
                <a:sym typeface="+mn-ea"/>
              </a:rPr>
              <a:t>语料补充：</a:t>
            </a:r>
          </a:p>
          <a:p>
            <a:pPr algn="just">
              <a:lnSpc>
                <a:spcPct val="150000"/>
              </a:lnSpc>
            </a:pPr>
            <a:r>
              <a:rPr lang="zh-CN" altLang="en-US" kern="100" dirty="0">
                <a:solidFill>
                  <a:srgbClr val="000000"/>
                </a:solidFill>
                <a:effectLst/>
                <a:latin typeface="Comic Sans MS" panose="030F0902030302020204" pitchFamily="66" charset="0"/>
                <a:cs typeface="微软雅黑" panose="020B0503020204020204" pitchFamily="34" charset="-122"/>
                <a:sym typeface="+mn-ea"/>
              </a:rPr>
              <a:t>毫无疑问：</a:t>
            </a:r>
            <a:r>
              <a:rPr lang="en-US" kern="100" dirty="0">
                <a:solidFill>
                  <a:srgbClr val="000000"/>
                </a:solidFill>
                <a:effectLst/>
                <a:latin typeface="Comic Sans MS" panose="030F0902030302020204" pitchFamily="66" charset="0"/>
                <a:cs typeface="微软雅黑" panose="020B0503020204020204" pitchFamily="34" charset="-122"/>
                <a:sym typeface="+mn-ea"/>
              </a:rPr>
              <a:t>It is undoubtedly the case that.../There is no doubt that...</a:t>
            </a:r>
          </a:p>
          <a:p>
            <a:pPr algn="just">
              <a:lnSpc>
                <a:spcPct val="150000"/>
              </a:lnSpc>
            </a:pPr>
            <a:r>
              <a:rPr lang="zh-CN" altLang="en-US" kern="100" dirty="0">
                <a:solidFill>
                  <a:srgbClr val="000000"/>
                </a:solidFill>
                <a:effectLst/>
                <a:latin typeface="Comic Sans MS" panose="030F0902030302020204" pitchFamily="66" charset="0"/>
                <a:cs typeface="微软雅黑" panose="020B0503020204020204" pitchFamily="34" charset="-122"/>
                <a:sym typeface="+mn-ea"/>
              </a:rPr>
              <a:t>地球村：</a:t>
            </a:r>
            <a:r>
              <a:rPr lang="en-US" kern="100" dirty="0">
                <a:solidFill>
                  <a:srgbClr val="000000"/>
                </a:solidFill>
                <a:effectLst/>
                <a:latin typeface="Comic Sans MS" panose="030F0902030302020204" pitchFamily="66" charset="0"/>
                <a:cs typeface="微软雅黑" panose="020B0503020204020204" pitchFamily="34" charset="-122"/>
                <a:sym typeface="+mn-ea"/>
              </a:rPr>
              <a:t>global village</a:t>
            </a:r>
          </a:p>
          <a:p>
            <a:pPr algn="just">
              <a:lnSpc>
                <a:spcPct val="150000"/>
              </a:lnSpc>
            </a:pPr>
            <a:r>
              <a:rPr lang="zh-CN" altLang="en-US" kern="100" dirty="0">
                <a:solidFill>
                  <a:srgbClr val="000000"/>
                </a:solidFill>
                <a:effectLst/>
                <a:latin typeface="Comic Sans MS" panose="030F0902030302020204" pitchFamily="66" charset="0"/>
                <a:cs typeface="微软雅黑" panose="020B0503020204020204" pitchFamily="34" charset="-122"/>
                <a:sym typeface="+mn-ea"/>
              </a:rPr>
              <a:t>接触：</a:t>
            </a:r>
            <a:r>
              <a:rPr lang="en-US" altLang="zh-CN" kern="100" dirty="0">
                <a:solidFill>
                  <a:srgbClr val="000000"/>
                </a:solidFill>
                <a:effectLst/>
                <a:latin typeface="Comic Sans MS" panose="030F0902030302020204" pitchFamily="66" charset="0"/>
                <a:cs typeface="微软雅黑" panose="020B0503020204020204" pitchFamily="34" charset="-122"/>
                <a:sym typeface="+mn-ea"/>
              </a:rPr>
              <a:t>be</a:t>
            </a:r>
            <a:r>
              <a:rPr lang="en-US" kern="100" dirty="0">
                <a:solidFill>
                  <a:srgbClr val="000000"/>
                </a:solidFill>
                <a:effectLst/>
                <a:latin typeface="Comic Sans MS" panose="030F0902030302020204" pitchFamily="66" charset="0"/>
                <a:cs typeface="微软雅黑" panose="020B0503020204020204" pitchFamily="34" charset="-122"/>
                <a:sym typeface="+mn-ea"/>
              </a:rPr>
              <a:t> exposed to </a:t>
            </a:r>
          </a:p>
          <a:p>
            <a:pPr algn="just">
              <a:lnSpc>
                <a:spcPct val="150000"/>
              </a:lnSpc>
            </a:pPr>
            <a:r>
              <a:rPr lang="zh-CN" altLang="en-US" kern="100" dirty="0">
                <a:solidFill>
                  <a:srgbClr val="000000"/>
                </a:solidFill>
                <a:effectLst/>
                <a:latin typeface="Comic Sans MS" panose="030F0902030302020204" pitchFamily="66" charset="0"/>
                <a:cs typeface="微软雅黑" panose="020B0503020204020204" pitchFamily="34" charset="-122"/>
                <a:sym typeface="+mn-ea"/>
              </a:rPr>
              <a:t>养成习惯：</a:t>
            </a:r>
            <a:r>
              <a:rPr lang="en-US" kern="100" dirty="0">
                <a:solidFill>
                  <a:srgbClr val="000000"/>
                </a:solidFill>
                <a:effectLst/>
                <a:latin typeface="Comic Sans MS" panose="030F0902030302020204" pitchFamily="66" charset="0"/>
                <a:cs typeface="微软雅黑" panose="020B0503020204020204" pitchFamily="34" charset="-122"/>
                <a:sym typeface="+mn-ea"/>
              </a:rPr>
              <a:t>adopt habits</a:t>
            </a:r>
            <a:endParaRPr lang="zh-CN" altLang="en-US"/>
          </a:p>
        </p:txBody>
      </p:sp>
      <p:sp>
        <p:nvSpPr>
          <p:cNvPr id="12" name="文本框 11"/>
          <p:cNvSpPr txBox="1"/>
          <p:nvPr>
            <p:custDataLst>
              <p:tags r:id="rId1"/>
            </p:custDataLst>
          </p:nvPr>
        </p:nvSpPr>
        <p:spPr>
          <a:xfrm>
            <a:off x="0" y="0"/>
            <a:ext cx="349059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9756" y="2839427"/>
            <a:ext cx="12022667" cy="2553335"/>
          </a:xfrm>
          <a:prstGeom prst="rect">
            <a:avLst/>
          </a:prstGeom>
          <a:noFill/>
        </p:spPr>
        <p:txBody>
          <a:bodyPr wrap="square">
            <a:spAutoFit/>
          </a:bodyPr>
          <a:lstStyle/>
          <a:p>
            <a:pPr algn="l">
              <a:lnSpc>
                <a:spcPct val="200000"/>
              </a:lnSpc>
            </a:pPr>
            <a:endParaRPr lang="en-US" sz="2000" kern="100" dirty="0">
              <a:effectLst/>
              <a:latin typeface="Times New Roman" panose="02020503050405090304" pitchFamily="18" charset="0"/>
              <a:ea typeface="宋体" pitchFamily="2" charset="-122"/>
              <a:cs typeface="Times New Roman" panose="02020503050405090304" pitchFamily="18" charset="0"/>
            </a:endParaRPr>
          </a:p>
          <a:p>
            <a:pPr algn="just">
              <a:lnSpc>
                <a:spcPct val="200000"/>
              </a:lnSpc>
            </a:pPr>
            <a:r>
              <a:rPr lang="en-US" sz="2000" b="1" kern="100" dirty="0">
                <a:solidFill>
                  <a:srgbClr val="FF0000"/>
                </a:solidFill>
                <a:effectLst/>
                <a:latin typeface="Times New Roman" panose="02020503050405090304" pitchFamily="18" charset="0"/>
                <a:ea typeface="宋体" pitchFamily="2" charset="-122"/>
                <a:cs typeface="Times New Roman" panose="02020503050405090304" pitchFamily="18" charset="0"/>
              </a:rPr>
              <a:t>It is undoubtedly the case that</a:t>
            </a:r>
            <a:r>
              <a:rPr lang="en-US" sz="2000" kern="100" dirty="0">
                <a:solidFill>
                  <a:schemeClr val="tx1"/>
                </a:solidFill>
                <a:effectLst/>
                <a:latin typeface="Times New Roman" panose="02020503050405090304" pitchFamily="18" charset="0"/>
                <a:ea typeface="宋体" pitchFamily="2" charset="-122"/>
                <a:cs typeface="Times New Roman" panose="02020503050405090304" pitchFamily="18" charset="0"/>
              </a:rPr>
              <a:t> the world today has become a global village.  One of the effects of this is that  people in all corners of the world </a:t>
            </a:r>
            <a:r>
              <a:rPr lang="en-US" sz="2000" b="1" kern="100" dirty="0">
                <a:solidFill>
                  <a:srgbClr val="FF0000"/>
                </a:solidFill>
                <a:effectLst/>
                <a:latin typeface="Times New Roman" panose="02020503050405090304" pitchFamily="18" charset="0"/>
                <a:ea typeface="宋体" pitchFamily="2" charset="-122"/>
                <a:cs typeface="Times New Roman" panose="02020503050405090304" pitchFamily="18" charset="0"/>
              </a:rPr>
              <a:t>are</a:t>
            </a:r>
            <a:r>
              <a:rPr lang="en-US" sz="2000" kern="100" dirty="0">
                <a:solidFill>
                  <a:srgbClr val="FF0000"/>
                </a:solidFill>
                <a:effectLst/>
                <a:latin typeface="Times New Roman" panose="02020503050405090304" pitchFamily="18" charset="0"/>
                <a:ea typeface="宋体" pitchFamily="2" charset="-122"/>
                <a:cs typeface="Times New Roman" panose="02020503050405090304" pitchFamily="18" charset="0"/>
              </a:rPr>
              <a:t> </a:t>
            </a:r>
            <a:r>
              <a:rPr lang="en-US" sz="2000" kern="100" dirty="0">
                <a:solidFill>
                  <a:schemeClr val="tx1"/>
                </a:solidFill>
                <a:effectLst/>
                <a:latin typeface="Times New Roman" panose="02020503050405090304" pitchFamily="18" charset="0"/>
                <a:ea typeface="宋体" pitchFamily="2" charset="-122"/>
                <a:cs typeface="Times New Roman" panose="02020503050405090304" pitchFamily="18" charset="0"/>
              </a:rPr>
              <a:t>i</a:t>
            </a:r>
            <a:r>
              <a:rPr lang="en-US" sz="2000" kern="100" dirty="0">
                <a:solidFill>
                  <a:schemeClr val="tx1"/>
                </a:solidFill>
                <a:effectLst/>
                <a:latin typeface="Times New Roman" panose="02020503050405090304" pitchFamily="18" charset="0"/>
                <a:cs typeface="Times New Roman" panose="02020503050405090304" pitchFamily="18" charset="0"/>
                <a:sym typeface="+mn-ea"/>
              </a:rPr>
              <a:t>n</a:t>
            </a:r>
            <a:r>
              <a:rPr lang="en-US" sz="2000" kern="100" dirty="0">
                <a:effectLst/>
                <a:latin typeface="Times New Roman" panose="02020503050405090304" pitchFamily="18" charset="0"/>
                <a:cs typeface="Times New Roman" panose="02020503050405090304" pitchFamily="18" charset="0"/>
                <a:sym typeface="+mn-ea"/>
              </a:rPr>
              <a:t>creasingly </a:t>
            </a:r>
            <a:r>
              <a:rPr lang="en-US" sz="2000" b="1" kern="100" dirty="0">
                <a:solidFill>
                  <a:srgbClr val="FF0000"/>
                </a:solidFill>
                <a:effectLst/>
                <a:latin typeface="Times New Roman" panose="02020503050405090304" pitchFamily="18" charset="0"/>
                <a:ea typeface="宋体" pitchFamily="2" charset="-122"/>
                <a:cs typeface="Times New Roman" panose="02020503050405090304" pitchFamily="18" charset="0"/>
              </a:rPr>
              <a:t>exposed to</a:t>
            </a:r>
            <a:r>
              <a:rPr lang="en-US" sz="2000" kern="100" dirty="0">
                <a:solidFill>
                  <a:schemeClr val="tx1"/>
                </a:solidFill>
                <a:effectLst/>
                <a:latin typeface="Times New Roman" panose="02020503050405090304" pitchFamily="18" charset="0"/>
                <a:ea typeface="宋体" pitchFamily="2" charset="-122"/>
                <a:cs typeface="Times New Roman" panose="02020503050405090304" pitchFamily="18" charset="0"/>
              </a:rPr>
              <a:t> similar services and products and </a:t>
            </a:r>
            <a:r>
              <a:rPr lang="en-US" sz="2000" b="1" kern="100" dirty="0">
                <a:solidFill>
                  <a:srgbClr val="FF0000"/>
                </a:solidFill>
                <a:effectLst/>
                <a:latin typeface="Times New Roman" panose="02020503050405090304" pitchFamily="18" charset="0"/>
                <a:ea typeface="宋体" pitchFamily="2" charset="-122"/>
                <a:cs typeface="Times New Roman" panose="02020503050405090304" pitchFamily="18" charset="0"/>
              </a:rPr>
              <a:t>adopt similar habits</a:t>
            </a:r>
            <a:r>
              <a:rPr lang="en-US" sz="2000" kern="100" dirty="0">
                <a:solidFill>
                  <a:schemeClr val="tx1"/>
                </a:solidFill>
                <a:effectLst/>
                <a:latin typeface="Times New Roman" panose="02020503050405090304" pitchFamily="18" charset="0"/>
                <a:ea typeface="宋体" pitchFamily="2" charset="-122"/>
                <a:cs typeface="Times New Roman" panose="02020503050405090304" pitchFamily="18" charset="0"/>
              </a:rPr>
              <a:t>.  My view is that this is largely a beneficial process.</a:t>
            </a:r>
          </a:p>
        </p:txBody>
      </p:sp>
      <p:sp>
        <p:nvSpPr>
          <p:cNvPr id="2" name="TextBox 3"/>
          <p:cNvSpPr txBox="1"/>
          <p:nvPr/>
        </p:nvSpPr>
        <p:spPr>
          <a:xfrm>
            <a:off x="85301" y="762758"/>
            <a:ext cx="12022667" cy="1753235"/>
          </a:xfrm>
          <a:prstGeom prst="rect">
            <a:avLst/>
          </a:prstGeom>
          <a:solidFill>
            <a:schemeClr val="bg1"/>
          </a:solidFill>
          <a:ln>
            <a:solidFill>
              <a:schemeClr val="accent1">
                <a:lumMod val="50000"/>
              </a:schemeClr>
            </a:solidFill>
          </a:ln>
        </p:spPr>
        <p:txBody>
          <a:bodyPr wrap="square">
            <a:spAutoFit/>
          </a:bodyPr>
          <a:lstStyle/>
          <a:p>
            <a:pPr algn="just">
              <a:lnSpc>
                <a:spcPct val="150000"/>
              </a:lnSpc>
            </a:pPr>
            <a:r>
              <a:rPr lang="zh-CN" altLang="en-US" sz="2400" kern="100" dirty="0">
                <a:solidFill>
                  <a:srgbClr val="000000"/>
                </a:solidFill>
                <a:latin typeface="Times New Roman" panose="02020503050405090304" pitchFamily="18" charset="0"/>
                <a:ea typeface="宋体" pitchFamily="2" charset="-122"/>
                <a:cs typeface="Times New Roman" panose="02020503050405090304" pitchFamily="18" charset="0"/>
              </a:rPr>
              <a:t>真题：</a:t>
            </a:r>
            <a:r>
              <a:rPr lang="en-US" sz="2400" kern="100" dirty="0">
                <a:solidFill>
                  <a:srgbClr val="000000"/>
                </a:solidFill>
                <a:latin typeface="Times New Roman" panose="02020503050405090304" pitchFamily="18" charset="0"/>
                <a:ea typeface="宋体" pitchFamily="2" charset="-122"/>
                <a:cs typeface="Times New Roman" panose="02020503050405090304" pitchFamily="18" charset="0"/>
              </a:rPr>
              <a:t>Differences between countries become less evident each year. Nowadays, all over the world people share the same fashions, advertising, brands, eating habits and TV channels. </a:t>
            </a:r>
            <a:r>
              <a:rPr lang="en-US" sz="2400" kern="100" dirty="0">
                <a:solidFill>
                  <a:srgbClr val="000000"/>
                </a:solidFill>
                <a:effectLst>
                  <a:outerShdw blurRad="38100" dist="38100" dir="2700000" algn="tl">
                    <a:srgbClr val="000000">
                      <a:alpha val="43137"/>
                    </a:srgbClr>
                  </a:outerShdw>
                </a:effectLst>
                <a:highlight>
                  <a:srgbClr val="FFFF00"/>
                </a:highlight>
                <a:latin typeface="Times New Roman" panose="02020503050405090304" pitchFamily="18" charset="0"/>
                <a:ea typeface="宋体" pitchFamily="2" charset="-122"/>
                <a:cs typeface="Times New Roman" panose="02020503050405090304" pitchFamily="18" charset="0"/>
              </a:rPr>
              <a:t>Do the advantages outweigh the disadvantages of this? (20160119B)</a:t>
            </a:r>
          </a:p>
        </p:txBody>
      </p:sp>
      <p:sp>
        <p:nvSpPr>
          <p:cNvPr id="7" name="文本框 6"/>
          <p:cNvSpPr txBox="1"/>
          <p:nvPr/>
        </p:nvSpPr>
        <p:spPr>
          <a:xfrm>
            <a:off x="169545" y="2839720"/>
            <a:ext cx="640080" cy="506730"/>
          </a:xfrm>
          <a:prstGeom prst="rect">
            <a:avLst/>
          </a:prstGeom>
          <a:noFill/>
        </p:spPr>
        <p:txBody>
          <a:bodyPr wrap="none" rtlCol="0" anchor="t">
            <a:spAutoFit/>
          </a:bodyPr>
          <a:lstStyle/>
          <a:p>
            <a:pPr algn="just">
              <a:lnSpc>
                <a:spcPct val="150000"/>
              </a:lnSpc>
            </a:pPr>
            <a:r>
              <a:rPr lang="zh-CN" b="1" kern="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首段</a:t>
            </a:r>
            <a:endParaRPr lang="zh-CN" altLang="en-US"/>
          </a:p>
        </p:txBody>
      </p:sp>
      <p:cxnSp>
        <p:nvCxnSpPr>
          <p:cNvPr id="4" name="直接连接符 3"/>
          <p:cNvCxnSpPr/>
          <p:nvPr/>
        </p:nvCxnSpPr>
        <p:spPr>
          <a:xfrm>
            <a:off x="328930" y="4229735"/>
            <a:ext cx="8152765" cy="889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819400" y="4732655"/>
            <a:ext cx="8152765" cy="889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1060450" y="5429250"/>
            <a:ext cx="5332730" cy="2857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973830" y="3244850"/>
            <a:ext cx="1906905" cy="368300"/>
          </a:xfrm>
          <a:prstGeom prst="rect">
            <a:avLst/>
          </a:prstGeom>
          <a:solidFill>
            <a:srgbClr val="FF0000"/>
          </a:solidFill>
        </p:spPr>
        <p:txBody>
          <a:bodyPr wrap="square" rtlCol="0">
            <a:spAutoFit/>
          </a:bodyPr>
          <a:lstStyle/>
          <a:p>
            <a:pPr algn="ctr"/>
            <a:r>
              <a:rPr lang="zh-CN" altLang="en-US" b="1"/>
              <a:t>背景</a:t>
            </a:r>
          </a:p>
        </p:txBody>
      </p:sp>
      <p:sp>
        <p:nvSpPr>
          <p:cNvPr id="9" name="文本框 8"/>
          <p:cNvSpPr txBox="1"/>
          <p:nvPr/>
        </p:nvSpPr>
        <p:spPr>
          <a:xfrm>
            <a:off x="8048625" y="4855210"/>
            <a:ext cx="1906905" cy="368300"/>
          </a:xfrm>
          <a:prstGeom prst="rect">
            <a:avLst/>
          </a:prstGeom>
          <a:solidFill>
            <a:srgbClr val="00B0F0"/>
          </a:solidFill>
        </p:spPr>
        <p:txBody>
          <a:bodyPr wrap="square" rtlCol="0">
            <a:spAutoFit/>
          </a:bodyPr>
          <a:lstStyle/>
          <a:p>
            <a:pPr algn="ctr"/>
            <a:r>
              <a:rPr lang="zh-CN" altLang="en-US" b="1"/>
              <a:t>引出话题</a:t>
            </a:r>
          </a:p>
        </p:txBody>
      </p:sp>
      <p:sp>
        <p:nvSpPr>
          <p:cNvPr id="10" name="文本框 9"/>
          <p:cNvSpPr txBox="1"/>
          <p:nvPr/>
        </p:nvSpPr>
        <p:spPr>
          <a:xfrm>
            <a:off x="3834765" y="5716905"/>
            <a:ext cx="1906905" cy="368300"/>
          </a:xfrm>
          <a:prstGeom prst="rect">
            <a:avLst/>
          </a:prstGeom>
          <a:solidFill>
            <a:srgbClr val="00B050"/>
          </a:solidFill>
        </p:spPr>
        <p:txBody>
          <a:bodyPr wrap="square" rtlCol="0">
            <a:spAutoFit/>
          </a:bodyPr>
          <a:lstStyle/>
          <a:p>
            <a:pPr algn="ctr"/>
            <a:r>
              <a:rPr lang="zh-CN" altLang="en-US" b="1"/>
              <a:t>自己观点</a:t>
            </a:r>
          </a:p>
        </p:txBody>
      </p:sp>
      <p:sp>
        <p:nvSpPr>
          <p:cNvPr id="12" name="文本框 11"/>
          <p:cNvSpPr txBox="1"/>
          <p:nvPr>
            <p:custDataLst>
              <p:tags r:id="rId1"/>
            </p:custDataLst>
          </p:nvPr>
        </p:nvSpPr>
        <p:spPr>
          <a:xfrm>
            <a:off x="0" y="0"/>
            <a:ext cx="4309110"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(Simon)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P spid="9" grpId="0" bldLvl="0" animBg="1"/>
      <p:bldP spid="9" grpId="1" animBg="1"/>
      <p:bldP spid="10" grpId="0" bldLvl="0" animBg="1"/>
      <p:bldP spid="10"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7252" y="670014"/>
            <a:ext cx="11677338" cy="6554470"/>
          </a:xfrm>
          <a:prstGeom prst="rect">
            <a:avLst/>
          </a:prstGeom>
          <a:solidFill>
            <a:schemeClr val="bg1"/>
          </a:solidFill>
        </p:spPr>
        <p:txBody>
          <a:bodyPr wrap="square">
            <a:spAutoFit/>
          </a:bodyPr>
          <a:lstStyle/>
          <a:p>
            <a:pPr algn="just">
              <a:lnSpc>
                <a:spcPct val="150000"/>
              </a:lnSpc>
            </a:pPr>
            <a:r>
              <a:rPr lang="en-US" sz="2000" b="1" kern="100" dirty="0">
                <a:solidFill>
                  <a:srgbClr val="000000"/>
                </a:solidFill>
                <a:effectLst/>
                <a:latin typeface="Times New Roman" panose="02020503050405090304" pitchFamily="18" charset="0"/>
                <a:ea typeface="微软雅黑" panose="020B0503020204020204" pitchFamily="34" charset="-122"/>
                <a:cs typeface="Times New Roman" panose="02020503050405090304" pitchFamily="18" charset="0"/>
              </a:rPr>
              <a:t>(</a:t>
            </a:r>
            <a:r>
              <a:rPr lang="zh-CN" sz="2000" b="1" kern="100" dirty="0">
                <a:solidFill>
                  <a:srgbClr val="000000"/>
                </a:solidFill>
                <a:effectLst/>
                <a:latin typeface="Times New Roman" panose="02020503050405090304" pitchFamily="18" charset="0"/>
                <a:ea typeface="微软雅黑" panose="020B0503020204020204" pitchFamily="34" charset="-122"/>
                <a:cs typeface="Times New Roman" panose="02020503050405090304" pitchFamily="18" charset="0"/>
              </a:rPr>
              <a:t>主体段</a:t>
            </a:r>
            <a:r>
              <a:rPr lang="en-US" sz="2000" b="1" kern="100" dirty="0">
                <a:solidFill>
                  <a:srgbClr val="000000"/>
                </a:solidFill>
                <a:effectLst/>
                <a:latin typeface="Times New Roman" panose="02020503050405090304" pitchFamily="18" charset="0"/>
                <a:ea typeface="微软雅黑" panose="020B0503020204020204" pitchFamily="34" charset="-122"/>
                <a:cs typeface="Times New Roman" panose="02020503050405090304" pitchFamily="18" charset="0"/>
              </a:rPr>
              <a:t>1)</a:t>
            </a:r>
            <a:r>
              <a:rPr 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rPr>
              <a:t> </a:t>
            </a:r>
            <a:r>
              <a:rPr lang="zh-CN" sz="20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反驳段（弊端可以忽略不计）过渡句</a:t>
            </a:r>
            <a:r>
              <a:rPr lang="en-US" altLang="zh-CN" sz="20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20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主旨句</a:t>
            </a:r>
            <a:r>
              <a:rPr lang="en-US" altLang="zh-CN" sz="20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20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举例论证</a:t>
            </a:r>
            <a:r>
              <a:rPr lang="en-US" altLang="zh-CN" sz="20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20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反驳结果</a:t>
            </a:r>
            <a:endParaRPr lang="zh-CN" sz="20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endParaRPr>
          </a:p>
          <a:p>
            <a:pPr algn="just">
              <a:lnSpc>
                <a:spcPct val="150000"/>
              </a:lnSpc>
            </a:pPr>
            <a:endParaRPr 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endParaRPr>
          </a:p>
          <a:p>
            <a:pPr algn="just">
              <a:lnSpc>
                <a:spcPct val="150000"/>
              </a:lnSpc>
            </a:pPr>
            <a:r>
              <a:rPr lang="zh-CN" altLang="en-US"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rPr>
              <a:t>过渡句：</a:t>
            </a:r>
          </a:p>
          <a:p>
            <a:pPr algn="just">
              <a:lnSpc>
                <a:spcPct val="150000"/>
              </a:lnSpc>
            </a:pPr>
            <a:r>
              <a:rPr lang="en-US" sz="2000" kern="100" dirty="0">
                <a:solidFill>
                  <a:srgbClr val="000000"/>
                </a:solidFill>
                <a:effectLst/>
                <a:latin typeface="Times New Roman" panose="02020503050405090304" pitchFamily="18" charset="0"/>
                <a:cs typeface="Times New Roman" panose="02020503050405090304" pitchFamily="18" charset="0"/>
                <a:sym typeface="+mn-ea"/>
              </a:rPr>
              <a:t>The first point to make is that there are some downsides to </a:t>
            </a:r>
            <a:r>
              <a:rPr lang="en-US" sz="2000" b="1" kern="100" dirty="0" err="1">
                <a:solidFill>
                  <a:srgbClr val="FF0000"/>
                </a:solidFill>
                <a:effectLst/>
                <a:latin typeface="Times New Roman" panose="02020503050405090304" pitchFamily="18" charset="0"/>
                <a:cs typeface="Times New Roman" panose="02020503050405090304" pitchFamily="18" charset="0"/>
                <a:sym typeface="+mn-ea"/>
              </a:rPr>
              <a:t>sth</a:t>
            </a:r>
            <a:r>
              <a:rPr lang="en-US" sz="2000" b="1" kern="100" dirty="0">
                <a:solidFill>
                  <a:srgbClr val="FF0000"/>
                </a:solidFill>
                <a:effectLst/>
                <a:latin typeface="Times New Roman" panose="02020503050405090304" pitchFamily="18" charset="0"/>
                <a:cs typeface="Times New Roman" panose="02020503050405090304" pitchFamily="18" charset="0"/>
                <a:sym typeface="+mn-ea"/>
              </a:rPr>
              <a:t>.</a:t>
            </a:r>
            <a:r>
              <a:rPr lang="en-US" sz="2000" kern="100" dirty="0">
                <a:solidFill>
                  <a:srgbClr val="000000"/>
                </a:solidFill>
                <a:effectLst/>
                <a:latin typeface="Times New Roman" panose="02020503050405090304" pitchFamily="18" charset="0"/>
                <a:cs typeface="Times New Roman" panose="02020503050405090304" pitchFamily="18" charset="0"/>
                <a:sym typeface="+mn-ea"/>
              </a:rPr>
              <a:t>, but these are relatively minor.</a:t>
            </a:r>
          </a:p>
          <a:p>
            <a:pPr algn="just">
              <a:lnSpc>
                <a:spcPct val="150000"/>
              </a:lnSpc>
            </a:pPr>
            <a:r>
              <a:rPr lang="zh-CN" altLang="en-US" sz="2000" kern="100" dirty="0">
                <a:solidFill>
                  <a:srgbClr val="000000"/>
                </a:solidFill>
                <a:effectLst/>
                <a:latin typeface="Times New Roman" panose="02020503050405090304" pitchFamily="18" charset="0"/>
                <a:cs typeface="Times New Roman" panose="02020503050405090304" pitchFamily="18" charset="0"/>
                <a:sym typeface="+mn-ea"/>
              </a:rPr>
              <a:t>（</a:t>
            </a:r>
            <a:r>
              <a:rPr lang="zh-CN" alt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rPr>
              <a:t>首先，</a:t>
            </a:r>
            <a:r>
              <a:rPr lang="en-US" altLang="zh-CN"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rPr>
              <a:t>sth</a:t>
            </a:r>
            <a:r>
              <a:rPr lang="zh-CN" alt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rPr>
              <a:t>有一些缺点，但都相对较小。）</a:t>
            </a:r>
          </a:p>
          <a:p>
            <a:pPr algn="just">
              <a:lnSpc>
                <a:spcPct val="150000"/>
              </a:lnSpc>
            </a:pPr>
            <a:endParaRPr lang="zh-CN" alt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endParaRPr>
          </a:p>
          <a:p>
            <a:pPr algn="just">
              <a:lnSpc>
                <a:spcPct val="150000"/>
              </a:lnSpc>
            </a:pPr>
            <a:r>
              <a:rPr lang="zh-CN" altLang="en-US"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rPr>
              <a:t>主旨句：</a:t>
            </a:r>
          </a:p>
          <a:p>
            <a:pPr algn="just">
              <a:lnSpc>
                <a:spcPct val="150000"/>
              </a:lnSpc>
            </a:pPr>
            <a:r>
              <a:rPr lang="en-US" sz="2000" kern="100" dirty="0">
                <a:solidFill>
                  <a:srgbClr val="000000"/>
                </a:solidFill>
                <a:effectLst/>
                <a:latin typeface="Times New Roman" panose="02020503050405090304" pitchFamily="18" charset="0"/>
                <a:cs typeface="Times New Roman" panose="02020503050405090304" pitchFamily="18" charset="0"/>
                <a:sym typeface="+mn-ea"/>
              </a:rPr>
              <a:t> The most significant of these disadvantages is that </a:t>
            </a:r>
            <a:r>
              <a:rPr lang="en-US" sz="2000" b="1" kern="100" dirty="0">
                <a:solidFill>
                  <a:srgbClr val="FF0000"/>
                </a:solidFill>
                <a:effectLst/>
                <a:latin typeface="Times New Roman" panose="02020503050405090304" pitchFamily="18" charset="0"/>
                <a:cs typeface="Times New Roman" panose="02020503050405090304" pitchFamily="18" charset="0"/>
                <a:sym typeface="+mn-ea"/>
              </a:rPr>
              <a:t>+</a:t>
            </a:r>
            <a:r>
              <a:rPr lang="zh-CN" altLang="en-US" sz="2000" b="1" kern="100" dirty="0">
                <a:solidFill>
                  <a:srgbClr val="FF0000"/>
                </a:solidFill>
                <a:effectLst/>
                <a:latin typeface="Times New Roman" panose="02020503050405090304" pitchFamily="18" charset="0"/>
                <a:cs typeface="Times New Roman" panose="02020503050405090304" pitchFamily="18" charset="0"/>
                <a:sym typeface="+mn-ea"/>
              </a:rPr>
              <a:t>句子</a:t>
            </a:r>
            <a:r>
              <a:rPr lang="zh-CN" altLang="en-US" sz="2000" kern="100" dirty="0">
                <a:solidFill>
                  <a:srgbClr val="000000"/>
                </a:solidFill>
                <a:effectLst/>
                <a:latin typeface="Times New Roman" panose="02020503050405090304" pitchFamily="18" charset="0"/>
                <a:cs typeface="Times New Roman" panose="02020503050405090304" pitchFamily="18" charset="0"/>
                <a:sym typeface="+mn-ea"/>
              </a:rPr>
              <a:t>（</a:t>
            </a:r>
            <a:r>
              <a:rPr lang="zh-CN" alt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其中最明显的缺点是</a:t>
            </a:r>
            <a:r>
              <a:rPr lang="en-US" altLang="zh-CN"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a:t>
            </a:r>
            <a:r>
              <a:rPr lang="zh-CN" alt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a:t>
            </a:r>
            <a:endParaRPr lang="en-US" sz="2000" kern="100" dirty="0">
              <a:solidFill>
                <a:srgbClr val="000000"/>
              </a:solidFill>
              <a:effectLst/>
              <a:latin typeface="Times New Roman" panose="02020503050405090304" pitchFamily="18" charset="0"/>
              <a:cs typeface="Times New Roman" panose="02020503050405090304" pitchFamily="18" charset="0"/>
              <a:sym typeface="+mn-ea"/>
            </a:endParaRPr>
          </a:p>
          <a:p>
            <a:pPr algn="just">
              <a:lnSpc>
                <a:spcPct val="150000"/>
              </a:lnSpc>
            </a:pPr>
            <a:endParaRPr lang="en-US" sz="2000" kern="100" dirty="0">
              <a:effectLst/>
              <a:latin typeface="Times New Roman" panose="02020503050405090304" pitchFamily="18" charset="0"/>
              <a:ea typeface="楷体" panose="02010609060101010101" pitchFamily="49" charset="-122"/>
              <a:cs typeface="Times New Roman" panose="02020503050405090304" pitchFamily="18" charset="0"/>
            </a:endParaRPr>
          </a:p>
          <a:p>
            <a:pPr algn="just">
              <a:lnSpc>
                <a:spcPct val="150000"/>
              </a:lnSpc>
            </a:pPr>
            <a:r>
              <a:rPr lang="zh-CN" altLang="en-US"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举例论证：</a:t>
            </a:r>
          </a:p>
          <a:p>
            <a:pPr algn="just">
              <a:lnSpc>
                <a:spcPct val="150000"/>
              </a:lnSpc>
            </a:pPr>
            <a:endParaRPr lang="zh-CN" altLang="en-US" sz="2000" kern="100" dirty="0">
              <a:effectLst/>
              <a:latin typeface="Times New Roman" panose="02020503050405090304" pitchFamily="18" charset="0"/>
              <a:ea typeface="楷体" panose="02010609060101010101" pitchFamily="49" charset="-122"/>
              <a:cs typeface="Times New Roman" panose="02020503050405090304" pitchFamily="18" charset="0"/>
              <a:sym typeface="+mn-ea"/>
            </a:endParaRPr>
          </a:p>
          <a:p>
            <a:pPr algn="just">
              <a:lnSpc>
                <a:spcPct val="150000"/>
              </a:lnSpc>
            </a:pPr>
            <a:r>
              <a:rPr lang="zh-CN" altLang="en-US"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反驳结果：</a:t>
            </a:r>
          </a:p>
          <a:p>
            <a:pPr algn="just">
              <a:lnSpc>
                <a:spcPct val="150000"/>
              </a:lnSpc>
            </a:pPr>
            <a:r>
              <a:rPr lang="en-US" sz="2000" kern="100" dirty="0">
                <a:solidFill>
                  <a:srgbClr val="000000"/>
                </a:solidFill>
                <a:effectLst/>
                <a:latin typeface="Times New Roman" panose="02020503050405090304" pitchFamily="18" charset="0"/>
                <a:cs typeface="Times New Roman" panose="02020503050405090304" pitchFamily="18" charset="0"/>
                <a:sym typeface="+mn-ea"/>
              </a:rPr>
              <a:t>Typically, however, this only affects …</a:t>
            </a:r>
            <a:r>
              <a:rPr lang="zh-CN" altLang="en-US" sz="2000" kern="100" dirty="0">
                <a:solidFill>
                  <a:srgbClr val="000000"/>
                </a:solidFill>
                <a:effectLst/>
                <a:latin typeface="Times New Roman" panose="02020503050405090304" pitchFamily="18" charset="0"/>
                <a:cs typeface="Times New Roman" panose="02020503050405090304" pitchFamily="18" charset="0"/>
                <a:sym typeface="+mn-ea"/>
              </a:rPr>
              <a:t>（</a:t>
            </a:r>
            <a:r>
              <a:rPr lang="en-US" sz="2000" kern="100" dirty="0">
                <a:effectLst/>
                <a:latin typeface="Times New Roman" panose="02020503050405090304" pitchFamily="18" charset="0"/>
                <a:ea typeface="楷体" panose="02010609060101010101" pitchFamily="49" charset="-122"/>
                <a:cs typeface="Times New Roman" panose="02020503050405090304" pitchFamily="18" charset="0"/>
                <a:sym typeface="+mn-ea"/>
              </a:rPr>
              <a:t>然而，通常情况下，这只会影响……</a:t>
            </a:r>
            <a:r>
              <a:rPr lang="zh-CN" altLang="en-US" sz="2000" kern="100" dirty="0">
                <a:effectLst/>
                <a:latin typeface="Times New Roman" panose="02020503050405090304" pitchFamily="18" charset="0"/>
                <a:ea typeface="楷体" panose="02010609060101010101" pitchFamily="49" charset="-122"/>
                <a:cs typeface="Times New Roman" panose="02020503050405090304" pitchFamily="18" charset="0"/>
                <a:sym typeface="+mn-ea"/>
              </a:rPr>
              <a:t>）</a:t>
            </a:r>
            <a:endParaRPr lang="en-US" sz="2000" kern="100" dirty="0">
              <a:effectLst/>
              <a:latin typeface="Times New Roman" panose="02020503050405090304" pitchFamily="18" charset="0"/>
              <a:ea typeface="楷体" panose="02010609060101010101" pitchFamily="49" charset="-122"/>
              <a:cs typeface="Times New Roman" panose="02020503050405090304" pitchFamily="18" charset="0"/>
            </a:endParaRPr>
          </a:p>
          <a:p>
            <a:pPr algn="just">
              <a:lnSpc>
                <a:spcPct val="150000"/>
              </a:lnSpc>
            </a:pPr>
            <a:endParaRPr lang="en-US" sz="2000" kern="100" dirty="0">
              <a:effectLst/>
              <a:latin typeface="Times New Roman" panose="02020503050405090304" pitchFamily="18" charset="0"/>
              <a:ea typeface="楷体" panose="02010609060101010101" pitchFamily="49" charset="-122"/>
              <a:cs typeface="Times New Roman" panose="02020503050405090304" pitchFamily="18" charset="0"/>
            </a:endParaRPr>
          </a:p>
        </p:txBody>
      </p:sp>
      <p:sp>
        <p:nvSpPr>
          <p:cNvPr id="4" name="文本框 3"/>
          <p:cNvSpPr txBox="1"/>
          <p:nvPr/>
        </p:nvSpPr>
        <p:spPr>
          <a:xfrm>
            <a:off x="1677035" y="4903470"/>
            <a:ext cx="6922770" cy="398780"/>
          </a:xfrm>
          <a:prstGeom prst="rect">
            <a:avLst/>
          </a:prstGeom>
          <a:noFill/>
        </p:spPr>
        <p:txBody>
          <a:bodyPr wrap="square" rtlCol="0" anchor="t">
            <a:spAutoFit/>
          </a:bodyPr>
          <a:lstStyle/>
          <a:p>
            <a:r>
              <a:rPr lang="zh-CN" altLang="en-US" sz="2000" kern="100" dirty="0">
                <a:solidFill>
                  <a:srgbClr val="FF0000"/>
                </a:solidFill>
                <a:latin typeface="Times New Roman" panose="02020503050405090304" pitchFamily="18" charset="0"/>
                <a:cs typeface="Times New Roman" panose="02020503050405090304" pitchFamily="18" charset="0"/>
                <a:sym typeface="+mn-ea"/>
              </a:rPr>
              <a:t>题干</a:t>
            </a:r>
            <a:r>
              <a:rPr lang="en-US" altLang="zh-CN" sz="2000" kern="100" dirty="0">
                <a:solidFill>
                  <a:srgbClr val="FF0000"/>
                </a:solidFill>
                <a:latin typeface="Times New Roman" panose="02020503050405090304" pitchFamily="18" charset="0"/>
                <a:cs typeface="Times New Roman" panose="02020503050405090304" pitchFamily="18" charset="0"/>
                <a:sym typeface="+mn-ea"/>
              </a:rPr>
              <a:t> </a:t>
            </a:r>
            <a:r>
              <a:rPr lang="en-US" sz="2000" kern="100" dirty="0">
                <a:solidFill>
                  <a:srgbClr val="FF0000"/>
                </a:solidFill>
                <a:latin typeface="Times New Roman" panose="02020503050405090304" pitchFamily="18" charset="0"/>
                <a:cs typeface="Times New Roman" panose="02020503050405090304" pitchFamily="18" charset="0"/>
                <a:sym typeface="+mn-ea"/>
              </a:rPr>
              <a:t>fashions, advertising, brands, eating habits and TV channels</a:t>
            </a:r>
            <a:endParaRPr lang="en-US" altLang="en-US" sz="2000" kern="100" dirty="0">
              <a:solidFill>
                <a:srgbClr val="FF0000"/>
              </a:solidFill>
              <a:latin typeface="Times New Roman" panose="02020503050405090304" pitchFamily="18" charset="0"/>
              <a:cs typeface="Times New Roman" panose="02020503050405090304" pitchFamily="18" charset="0"/>
              <a:sym typeface="+mn-ea"/>
            </a:endParaRPr>
          </a:p>
        </p:txBody>
      </p:sp>
      <p:sp>
        <p:nvSpPr>
          <p:cNvPr id="12" name="文本框 11"/>
          <p:cNvSpPr txBox="1"/>
          <p:nvPr>
            <p:custDataLst>
              <p:tags r:id="rId1"/>
            </p:custDataLst>
          </p:nvPr>
        </p:nvSpPr>
        <p:spPr>
          <a:xfrm>
            <a:off x="0" y="0"/>
            <a:ext cx="4436110"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(Simon)</a:t>
            </a:r>
            <a:endPar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48335" y="1717040"/>
            <a:ext cx="10727055" cy="706755"/>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lstStyle/>
          <a:p>
            <a:pPr algn="just">
              <a:lnSpc>
                <a:spcPct val="100000"/>
              </a:lnSpc>
            </a:pPr>
            <a:r>
              <a:rPr lang="en-US" altLang="en-GB" sz="2000" b="1" dirty="0">
                <a:latin typeface="Times New Roman" panose="02020503050405090304" pitchFamily="18" charset="0"/>
                <a:ea typeface="宋体" pitchFamily="2" charset="-122"/>
                <a:cs typeface="Times New Roman" panose="02020503050405090304" pitchFamily="18" charset="0"/>
                <a:sym typeface="华文细黑" pitchFamily="2" charset="-122"/>
              </a:rPr>
              <a:t>2. </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Many ex-prisoners continue to </a:t>
            </a:r>
            <a:r>
              <a:rPr lang="zh-CN" altLang="en-US" sz="2000" b="1">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commit crimes</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 even after being punished for it. Why do you think this happens? How can we solve this problem?(202</a:t>
            </a:r>
            <a:r>
              <a:rPr lang="en-US" altLang="zh-CN" sz="2000">
                <a:latin typeface="Times New Roman" panose="02020503050405090304" pitchFamily="18" charset="0"/>
                <a:ea typeface="微软雅黑" panose="020B0503020204020204" pitchFamily="34" charset="-122"/>
                <a:cs typeface="Times New Roman" panose="02020503050405090304" pitchFamily="18" charset="0"/>
                <a:sym typeface="+mn-ea"/>
              </a:rPr>
              <a:t>3</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0</a:t>
            </a:r>
            <a:r>
              <a:rPr lang="en-US" altLang="zh-CN" sz="2000">
                <a:latin typeface="Times New Roman" panose="02020503050405090304" pitchFamily="18" charset="0"/>
                <a:ea typeface="微软雅黑" panose="020B0503020204020204" pitchFamily="34" charset="-122"/>
                <a:cs typeface="Times New Roman" panose="02020503050405090304" pitchFamily="18" charset="0"/>
                <a:sym typeface="+mn-ea"/>
              </a:rPr>
              <a:t>114/20201107</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a:t>
            </a:r>
            <a:endParaRPr lang="en-US" altLang="en-GB" sz="2000" b="1" i="1" dirty="0">
              <a:latin typeface="Times New Roman" panose="02020503050405090304" pitchFamily="18" charset="0"/>
              <a:ea typeface="宋体" pitchFamily="2" charset="-122"/>
              <a:cs typeface="Times New Roman" panose="02020503050405090304" pitchFamily="18" charset="0"/>
              <a:sym typeface="华文细黑" pitchFamily="2" charset="-122"/>
            </a:endParaRPr>
          </a:p>
        </p:txBody>
      </p:sp>
      <p:sp>
        <p:nvSpPr>
          <p:cNvPr id="8" name="文本框 7"/>
          <p:cNvSpPr txBox="1"/>
          <p:nvPr/>
        </p:nvSpPr>
        <p:spPr>
          <a:xfrm>
            <a:off x="648335" y="743585"/>
            <a:ext cx="10727055" cy="706755"/>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lstStyle/>
          <a:p>
            <a:pPr algn="just"/>
            <a:r>
              <a:rPr lang="en-US" altLang="en-GB" sz="2000" b="1" dirty="0">
                <a:latin typeface="Times New Roman" panose="02020503050405090304" pitchFamily="18" charset="0"/>
                <a:ea typeface="宋体" pitchFamily="2" charset="-122"/>
                <a:cs typeface="Times New Roman" panose="02020503050405090304" pitchFamily="18" charset="0"/>
                <a:sym typeface="华文细黑" pitchFamily="2" charset="-122"/>
              </a:rPr>
              <a:t>1.</a:t>
            </a:r>
            <a:r>
              <a:rPr lang="en-US" altLang="en-GB" sz="2000" b="1" i="1" dirty="0">
                <a:latin typeface="Times New Roman" panose="02020503050405090304" pitchFamily="18" charset="0"/>
                <a:ea typeface="宋体" pitchFamily="2" charset="-122"/>
                <a:cs typeface="Times New Roman" panose="02020503050405090304" pitchFamily="18" charset="0"/>
                <a:sym typeface="华文细黑" pitchFamily="2" charset="-122"/>
              </a:rPr>
              <a:t> </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Many ex-prisoners continue to </a:t>
            </a:r>
            <a:r>
              <a:rPr lang="zh-CN" altLang="en-US" sz="2000" b="1">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commit crimes </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even after being punished for it. Why do you think this happens? How can we solve this problem? (202</a:t>
            </a:r>
            <a:r>
              <a:rPr lang="en-US" altLang="zh-CN" sz="2000">
                <a:latin typeface="Times New Roman" panose="02020503050405090304" pitchFamily="18" charset="0"/>
                <a:ea typeface="微软雅黑" panose="020B0503020204020204" pitchFamily="34" charset="-122"/>
                <a:cs typeface="Times New Roman" panose="02020503050405090304" pitchFamily="18" charset="0"/>
                <a:sym typeface="+mn-ea"/>
              </a:rPr>
              <a:t>3</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0</a:t>
            </a:r>
            <a:r>
              <a:rPr lang="en-US" altLang="zh-CN" sz="2000">
                <a:latin typeface="Times New Roman" panose="02020503050405090304" pitchFamily="18" charset="0"/>
                <a:ea typeface="微软雅黑" panose="020B0503020204020204" pitchFamily="34" charset="-122"/>
                <a:cs typeface="Times New Roman" panose="02020503050405090304" pitchFamily="18" charset="0"/>
                <a:sym typeface="+mn-ea"/>
              </a:rPr>
              <a:t>617</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a:t>
            </a:r>
            <a:endParaRPr lang="en-US" altLang="en-GB" sz="2000" b="1" i="1" dirty="0">
              <a:latin typeface="Times New Roman" panose="02020503050405090304" pitchFamily="18" charset="0"/>
              <a:ea typeface="宋体" pitchFamily="2" charset="-122"/>
              <a:cs typeface="Times New Roman" panose="02020503050405090304" pitchFamily="18" charset="0"/>
              <a:sym typeface="华文细黑" pitchFamily="2" charset="-122"/>
            </a:endParaRPr>
          </a:p>
        </p:txBody>
      </p:sp>
      <p:sp>
        <p:nvSpPr>
          <p:cNvPr id="5" name="文本框 4"/>
          <p:cNvSpPr txBox="1"/>
          <p:nvPr/>
        </p:nvSpPr>
        <p:spPr>
          <a:xfrm>
            <a:off x="648970" y="2705735"/>
            <a:ext cx="10727055" cy="706755"/>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lstStyle/>
          <a:p>
            <a:pPr algn="just">
              <a:lnSpc>
                <a:spcPct val="100000"/>
              </a:lnSpc>
            </a:pPr>
            <a:r>
              <a:rPr lang="en-US" sz="2000" b="1" dirty="0">
                <a:latin typeface="Times New Roman" panose="02020503050405090304" pitchFamily="18" charset="0"/>
                <a:ea typeface="宋体" pitchFamily="2" charset="-122"/>
                <a:cs typeface="Times New Roman" panose="02020503050405090304" pitchFamily="18" charset="0"/>
                <a:sym typeface="华文细黑" pitchFamily="2" charset="-122"/>
              </a:rPr>
              <a:t>3. </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Young people who </a:t>
            </a:r>
            <a:r>
              <a:rPr lang="zh-CN" altLang="en-US" sz="2000" b="1">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commit crimes</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 should be treated in the same way as adults. To what extent do you agree or disagree?（202</a:t>
            </a:r>
            <a:r>
              <a:rPr lang="en-US" altLang="zh-CN" sz="2000">
                <a:latin typeface="Times New Roman" panose="02020503050405090304" pitchFamily="18" charset="0"/>
                <a:ea typeface="微软雅黑" panose="020B0503020204020204" pitchFamily="34" charset="-122"/>
                <a:cs typeface="Times New Roman" panose="02020503050405090304" pitchFamily="18" charset="0"/>
                <a:sym typeface="+mn-ea"/>
              </a:rPr>
              <a:t>3</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0</a:t>
            </a:r>
            <a:r>
              <a:rPr lang="en-US" altLang="zh-CN" sz="2000">
                <a:latin typeface="Times New Roman" panose="02020503050405090304" pitchFamily="18" charset="0"/>
                <a:ea typeface="微软雅黑" panose="020B0503020204020204" pitchFamily="34" charset="-122"/>
                <a:cs typeface="Times New Roman" panose="02020503050405090304" pitchFamily="18" charset="0"/>
                <a:sym typeface="+mn-ea"/>
              </a:rPr>
              <a:t>8</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1</a:t>
            </a:r>
            <a:r>
              <a:rPr lang="en-US" altLang="zh-CN" sz="2000">
                <a:latin typeface="Times New Roman" panose="02020503050405090304" pitchFamily="18" charset="0"/>
                <a:ea typeface="微软雅黑" panose="020B0503020204020204" pitchFamily="34" charset="-122"/>
                <a:cs typeface="Times New Roman" panose="02020503050405090304" pitchFamily="18" charset="0"/>
                <a:sym typeface="+mn-ea"/>
              </a:rPr>
              <a:t>2/20150425</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a:t>
            </a:r>
            <a:endParaRPr lang="en-US" sz="2000" b="1" i="1" dirty="0">
              <a:latin typeface="Times New Roman" panose="02020503050405090304" pitchFamily="18" charset="0"/>
              <a:ea typeface="宋体" pitchFamily="2" charset="-122"/>
              <a:cs typeface="Times New Roman" panose="02020503050405090304" pitchFamily="18" charset="0"/>
              <a:sym typeface="华文细黑" pitchFamily="2" charset="-122"/>
            </a:endParaRPr>
          </a:p>
        </p:txBody>
      </p:sp>
      <p:sp>
        <p:nvSpPr>
          <p:cNvPr id="7" name="文本框 6"/>
          <p:cNvSpPr txBox="1"/>
          <p:nvPr>
            <p:custDataLst>
              <p:tags r:id="rId1"/>
            </p:custDataLst>
          </p:nvPr>
        </p:nvSpPr>
        <p:spPr>
          <a:xfrm>
            <a:off x="0" y="0"/>
            <a:ext cx="3110230"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犯罪类话题</a:t>
            </a:r>
          </a:p>
        </p:txBody>
      </p:sp>
      <p:sp>
        <p:nvSpPr>
          <p:cNvPr id="9" name="文本框 8"/>
          <p:cNvSpPr txBox="1"/>
          <p:nvPr>
            <p:custDataLst>
              <p:tags r:id="rId2"/>
            </p:custDataLst>
          </p:nvPr>
        </p:nvSpPr>
        <p:spPr>
          <a:xfrm>
            <a:off x="648970" y="3694430"/>
            <a:ext cx="10727690" cy="706755"/>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lstStyle/>
          <a:p>
            <a:pPr algn="just">
              <a:lnSpc>
                <a:spcPct val="100000"/>
              </a:lnSpc>
            </a:pPr>
            <a:r>
              <a:rPr lang="en-US" sz="2000" b="1" dirty="0">
                <a:latin typeface="Times New Roman" panose="02020503050405090304" pitchFamily="18" charset="0"/>
                <a:ea typeface="宋体" pitchFamily="2" charset="-122"/>
                <a:cs typeface="Times New Roman" panose="02020503050405090304" pitchFamily="18" charset="0"/>
                <a:sym typeface="华文细黑" pitchFamily="2" charset="-122"/>
              </a:rPr>
              <a:t>4. </a:t>
            </a:r>
            <a:r>
              <a:rPr sz="2000">
                <a:latin typeface="Times New Roman" panose="02020503050405090304" pitchFamily="18" charset="0"/>
                <a:cs typeface="Times New Roman" panose="02020503050405090304" pitchFamily="18" charset="0"/>
              </a:rPr>
              <a:t>The only way to solve the increasing </a:t>
            </a:r>
            <a:r>
              <a:rPr sz="2000" b="1">
                <a:solidFill>
                  <a:srgbClr val="FF0000"/>
                </a:solidFill>
                <a:latin typeface="Times New Roman" panose="02020503050405090304" pitchFamily="18" charset="0"/>
                <a:cs typeface="Times New Roman" panose="02020503050405090304" pitchFamily="18" charset="0"/>
              </a:rPr>
              <a:t>crime rate</a:t>
            </a:r>
            <a:r>
              <a:rPr sz="2000">
                <a:latin typeface="Times New Roman" panose="02020503050405090304" pitchFamily="18" charset="0"/>
                <a:cs typeface="Times New Roman" panose="02020503050405090304" pitchFamily="18" charset="0"/>
              </a:rPr>
              <a:t> of young offenders is to teach parents</a:t>
            </a:r>
            <a:r>
              <a:rPr lang="en-US" sz="2000">
                <a:latin typeface="Times New Roman" panose="02020503050405090304" pitchFamily="18" charset="0"/>
                <a:cs typeface="Times New Roman" panose="02020503050405090304" pitchFamily="18" charset="0"/>
              </a:rPr>
              <a:t> </a:t>
            </a:r>
            <a:r>
              <a:rPr sz="2000">
                <a:latin typeface="Times New Roman" panose="02020503050405090304" pitchFamily="18" charset="0"/>
                <a:cs typeface="Times New Roman" panose="02020503050405090304" pitchFamily="18" charset="0"/>
              </a:rPr>
              <a:t>better parenting skills. Do you agree or disagree?</a:t>
            </a:r>
            <a:r>
              <a:rPr lang="en-US" sz="2000">
                <a:latin typeface="Times New Roman" panose="02020503050405090304" pitchFamily="18" charset="0"/>
                <a:cs typeface="Times New Roman" panose="02020503050405090304" pitchFamily="18" charset="0"/>
              </a:rPr>
              <a:t> (20191010)</a:t>
            </a:r>
            <a:endParaRPr lang="zh-CN" altLang="en-US" sz="2000">
              <a:latin typeface="Times New Roman" panose="02020503050405090304" pitchFamily="18" charset="0"/>
              <a:cs typeface="Times New Roman" panose="02020503050405090304" pitchFamily="18" charset="0"/>
            </a:endParaRPr>
          </a:p>
        </p:txBody>
      </p:sp>
      <p:sp>
        <p:nvSpPr>
          <p:cNvPr id="2" name="文本框 1"/>
          <p:cNvSpPr txBox="1"/>
          <p:nvPr>
            <p:custDataLst>
              <p:tags r:id="rId3"/>
            </p:custDataLst>
          </p:nvPr>
        </p:nvSpPr>
        <p:spPr>
          <a:xfrm>
            <a:off x="648970" y="4736465"/>
            <a:ext cx="10727690" cy="1014730"/>
          </a:xfrm>
          <a:prstGeom prst="rect">
            <a:avLst/>
          </a:prstGeom>
          <a:noFill/>
          <a:ln w="12700" cap="flat" cmpd="sng">
            <a:solidFill>
              <a:srgbClr val="385D8A"/>
            </a:solidFill>
            <a:prstDash val="solid"/>
            <a:round/>
            <a:headEnd type="none" w="med" len="med"/>
            <a:tailEnd type="none" w="med" len="med"/>
          </a:ln>
        </p:spPr>
        <p:txBody>
          <a:bodyPr wrap="square" anchor="t" anchorCtr="0">
            <a:spAutoFit/>
          </a:bodyPr>
          <a:lstStyle/>
          <a:p>
            <a:pPr algn="just">
              <a:lnSpc>
                <a:spcPct val="100000"/>
              </a:lnSpc>
            </a:pPr>
            <a:r>
              <a:rPr lang="en-US" sz="2000" b="1" dirty="0">
                <a:latin typeface="Times New Roman" panose="02020503050405090304" pitchFamily="18" charset="0"/>
                <a:ea typeface="宋体" pitchFamily="2" charset="-122"/>
                <a:cs typeface="Times New Roman" panose="02020503050405090304" pitchFamily="18" charset="0"/>
                <a:sym typeface="华文细黑" pitchFamily="2" charset="-122"/>
              </a:rPr>
              <a:t>5. </a:t>
            </a:r>
            <a:r>
              <a:rPr sz="2000">
                <a:latin typeface="Times New Roman" panose="02020503050405090304" pitchFamily="18" charset="0"/>
                <a:cs typeface="Times New Roman" panose="02020503050405090304" pitchFamily="18" charset="0"/>
              </a:rPr>
              <a:t>Some people who have been in prison become good citizens later, and it is often argued that these</a:t>
            </a:r>
            <a:r>
              <a:rPr lang="en-US" sz="2000">
                <a:latin typeface="Times New Roman" panose="02020503050405090304" pitchFamily="18" charset="0"/>
                <a:cs typeface="Times New Roman" panose="02020503050405090304" pitchFamily="18" charset="0"/>
              </a:rPr>
              <a:t> </a:t>
            </a:r>
            <a:r>
              <a:rPr sz="2000">
                <a:latin typeface="Times New Roman" panose="02020503050405090304" pitchFamily="18" charset="0"/>
                <a:cs typeface="Times New Roman" panose="02020503050405090304" pitchFamily="18" charset="0"/>
              </a:rPr>
              <a:t>are the best people to talk to teenagers about the dangers of </a:t>
            </a:r>
            <a:r>
              <a:rPr sz="2000" b="1">
                <a:solidFill>
                  <a:srgbClr val="FF0000"/>
                </a:solidFill>
                <a:latin typeface="Times New Roman" panose="02020503050405090304" pitchFamily="18" charset="0"/>
                <a:cs typeface="Times New Roman" panose="02020503050405090304" pitchFamily="18" charset="0"/>
              </a:rPr>
              <a:t>committing a crime</a:t>
            </a:r>
            <a:r>
              <a:rPr sz="2000">
                <a:latin typeface="Times New Roman" panose="02020503050405090304" pitchFamily="18" charset="0"/>
                <a:cs typeface="Times New Roman" panose="02020503050405090304" pitchFamily="18" charset="0"/>
              </a:rPr>
              <a:t>. To what</a:t>
            </a:r>
            <a:r>
              <a:rPr lang="en-US" sz="2000">
                <a:latin typeface="Times New Roman" panose="02020503050405090304" pitchFamily="18" charset="0"/>
                <a:cs typeface="Times New Roman" panose="02020503050405090304" pitchFamily="18" charset="0"/>
              </a:rPr>
              <a:t> </a:t>
            </a:r>
            <a:r>
              <a:rPr sz="2000">
                <a:latin typeface="Times New Roman" panose="02020503050405090304" pitchFamily="18" charset="0"/>
                <a:cs typeface="Times New Roman" panose="02020503050405090304" pitchFamily="18" charset="0"/>
              </a:rPr>
              <a:t>extent do you agree or disagree?</a:t>
            </a:r>
            <a:r>
              <a:rPr lang="en-US" sz="2000">
                <a:latin typeface="Times New Roman" panose="02020503050405090304" pitchFamily="18" charset="0"/>
                <a:cs typeface="Times New Roman" panose="02020503050405090304" pitchFamily="18" charset="0"/>
              </a:rPr>
              <a:t> (20180728)</a:t>
            </a:r>
            <a:endParaRPr lang="zh-CN" altLang="en-US" sz="2000">
              <a:latin typeface="Times New Roman" panose="02020503050405090304" pitchFamily="18" charset="0"/>
              <a:cs typeface="Times New Roman" panose="0202050305040509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8" grpId="0" bldLvl="0" animBg="1"/>
      <p:bldP spid="5" grpId="0" bldLvl="0" animBg="1"/>
      <p:bldP spid="5" grpId="1" animBg="1"/>
      <p:bldP spid="9" grpId="0" bldLvl="0" animBg="1"/>
      <p:bldP spid="9" grpId="1" animBg="1"/>
      <p:bldP spid="2" grpId="0" bldLvl="0" animBg="1"/>
      <p:bldP spid="2"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7252" y="670014"/>
            <a:ext cx="11677338" cy="3969385"/>
          </a:xfrm>
          <a:prstGeom prst="rect">
            <a:avLst/>
          </a:prstGeom>
          <a:noFill/>
        </p:spPr>
        <p:txBody>
          <a:bodyPr wrap="square">
            <a:spAutoFit/>
          </a:bodyPr>
          <a:lstStyle/>
          <a:p>
            <a:pPr algn="just">
              <a:lnSpc>
                <a:spcPct val="150000"/>
              </a:lnSpc>
            </a:pPr>
            <a:r>
              <a:rPr lang="en-US" sz="2400" b="1" kern="100" dirty="0">
                <a:solidFill>
                  <a:srgbClr val="000000"/>
                </a:solidFill>
                <a:effectLst/>
                <a:latin typeface="Times New Roman" panose="02020503050405090304" pitchFamily="18" charset="0"/>
                <a:ea typeface="微软雅黑" panose="020B0503020204020204" pitchFamily="34" charset="-122"/>
                <a:cs typeface="Times New Roman" panose="02020503050405090304" pitchFamily="18" charset="0"/>
              </a:rPr>
              <a:t>(</a:t>
            </a:r>
            <a:r>
              <a:rPr lang="zh-CN" sz="2400" b="1" kern="100" dirty="0">
                <a:solidFill>
                  <a:srgbClr val="000000"/>
                </a:solidFill>
                <a:effectLst/>
                <a:latin typeface="Times New Roman" panose="02020503050405090304" pitchFamily="18" charset="0"/>
                <a:ea typeface="微软雅黑" panose="020B0503020204020204" pitchFamily="34" charset="-122"/>
                <a:cs typeface="Times New Roman" panose="02020503050405090304" pitchFamily="18" charset="0"/>
              </a:rPr>
              <a:t>主体段</a:t>
            </a:r>
            <a:r>
              <a:rPr lang="en-US" sz="2400" b="1" kern="100" dirty="0">
                <a:solidFill>
                  <a:srgbClr val="000000"/>
                </a:solidFill>
                <a:effectLst/>
                <a:latin typeface="Times New Roman" panose="02020503050405090304" pitchFamily="18" charset="0"/>
                <a:ea typeface="微软雅黑" panose="020B0503020204020204" pitchFamily="34" charset="-122"/>
                <a:cs typeface="Times New Roman" panose="02020503050405090304" pitchFamily="18" charset="0"/>
              </a:rPr>
              <a:t>1)</a:t>
            </a:r>
            <a:r>
              <a:rPr lang="en-US" sz="24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rPr>
              <a:t> </a:t>
            </a:r>
            <a:r>
              <a:rPr lang="zh-CN" sz="24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反驳段（弊端可以忽略不计）</a:t>
            </a:r>
            <a:r>
              <a:rPr lang="zh-CN" sz="2400" b="1" kern="0" dirty="0">
                <a:solidFill>
                  <a:srgbClr val="00B0F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过渡句</a:t>
            </a:r>
            <a:r>
              <a:rPr lang="en-US" altLang="zh-CN" sz="24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24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主旨句</a:t>
            </a:r>
            <a:r>
              <a:rPr lang="en-US" altLang="zh-CN" sz="24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24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举例论证</a:t>
            </a:r>
            <a:r>
              <a:rPr lang="en-US" altLang="zh-CN" sz="24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24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反驳结果</a:t>
            </a:r>
            <a:endParaRPr lang="zh-CN" sz="24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endParaRPr>
          </a:p>
          <a:p>
            <a:pPr algn="just">
              <a:lnSpc>
                <a:spcPct val="150000"/>
              </a:lnSpc>
            </a:pPr>
            <a:endParaRPr lang="en-US" sz="24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endParaRPr>
          </a:p>
          <a:p>
            <a:pPr algn="just">
              <a:lnSpc>
                <a:spcPct val="150000"/>
              </a:lnSpc>
            </a:pPr>
            <a:r>
              <a:rPr lang="zh-CN" altLang="en-US" sz="2400" b="1" kern="100" dirty="0">
                <a:solidFill>
                  <a:srgbClr val="00B0F0"/>
                </a:solidFill>
                <a:effectLst/>
                <a:latin typeface="Times New Roman" panose="02020503050405090304" pitchFamily="18" charset="0"/>
                <a:ea typeface="微软雅黑" panose="020B0503020204020204" pitchFamily="34" charset="-122"/>
                <a:cs typeface="Times New Roman" panose="02020503050405090304" pitchFamily="18" charset="0"/>
              </a:rPr>
              <a:t>过渡句：</a:t>
            </a:r>
          </a:p>
          <a:p>
            <a:pPr algn="just">
              <a:lnSpc>
                <a:spcPct val="150000"/>
              </a:lnSpc>
            </a:pPr>
            <a:r>
              <a:rPr lang="en-US" sz="2400" kern="100" dirty="0">
                <a:solidFill>
                  <a:srgbClr val="000000"/>
                </a:solidFill>
                <a:effectLst/>
                <a:latin typeface="Times New Roman" panose="02020503050405090304" pitchFamily="18" charset="0"/>
                <a:cs typeface="Times New Roman" panose="02020503050405090304" pitchFamily="18" charset="0"/>
                <a:sym typeface="+mn-ea"/>
              </a:rPr>
              <a:t>The first point to make is that there are some downsides to </a:t>
            </a:r>
            <a:r>
              <a:rPr lang="en-US" sz="2400" b="1" kern="100" dirty="0" err="1">
                <a:solidFill>
                  <a:srgbClr val="FF0000"/>
                </a:solidFill>
                <a:effectLst/>
                <a:latin typeface="Times New Roman" panose="02020503050405090304" pitchFamily="18" charset="0"/>
                <a:cs typeface="Times New Roman" panose="02020503050405090304" pitchFamily="18" charset="0"/>
                <a:sym typeface="+mn-ea"/>
              </a:rPr>
              <a:t>sth</a:t>
            </a:r>
            <a:r>
              <a:rPr lang="en-US" sz="2400" b="1" kern="100" dirty="0">
                <a:solidFill>
                  <a:srgbClr val="FF0000"/>
                </a:solidFill>
                <a:effectLst/>
                <a:latin typeface="Times New Roman" panose="02020503050405090304" pitchFamily="18" charset="0"/>
                <a:cs typeface="Times New Roman" panose="02020503050405090304" pitchFamily="18" charset="0"/>
                <a:sym typeface="+mn-ea"/>
              </a:rPr>
              <a:t>.</a:t>
            </a:r>
            <a:r>
              <a:rPr lang="en-US" sz="2400" kern="100" dirty="0">
                <a:solidFill>
                  <a:srgbClr val="000000"/>
                </a:solidFill>
                <a:effectLst/>
                <a:latin typeface="Times New Roman" panose="02020503050405090304" pitchFamily="18" charset="0"/>
                <a:cs typeface="Times New Roman" panose="02020503050405090304" pitchFamily="18" charset="0"/>
                <a:sym typeface="+mn-ea"/>
              </a:rPr>
              <a:t>, but these are relatively minor.</a:t>
            </a:r>
          </a:p>
          <a:p>
            <a:pPr algn="just">
              <a:lnSpc>
                <a:spcPct val="150000"/>
              </a:lnSpc>
            </a:pPr>
            <a:r>
              <a:rPr lang="zh-CN" altLang="en-US" sz="2400" kern="100" dirty="0">
                <a:solidFill>
                  <a:srgbClr val="000000"/>
                </a:solidFill>
                <a:effectLst/>
                <a:latin typeface="Times New Roman" panose="02020503050405090304" pitchFamily="18" charset="0"/>
                <a:cs typeface="Times New Roman" panose="02020503050405090304" pitchFamily="18" charset="0"/>
                <a:sym typeface="+mn-ea"/>
              </a:rPr>
              <a:t>（</a:t>
            </a:r>
            <a:r>
              <a:rPr lang="zh-CN" altLang="en-US" sz="24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rPr>
              <a:t>首先，</a:t>
            </a:r>
            <a:r>
              <a:rPr lang="en-US" altLang="zh-CN" sz="24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rPr>
              <a:t>sth</a:t>
            </a:r>
            <a:r>
              <a:rPr lang="zh-CN" altLang="en-US" sz="24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rPr>
              <a:t>有一些缺点，但都相对较小。）</a:t>
            </a:r>
          </a:p>
          <a:p>
            <a:pPr algn="just">
              <a:lnSpc>
                <a:spcPct val="150000"/>
              </a:lnSpc>
            </a:pPr>
            <a:endParaRPr lang="zh-CN" altLang="en-US" sz="24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endParaRPr>
          </a:p>
          <a:p>
            <a:pPr algn="just">
              <a:lnSpc>
                <a:spcPct val="150000"/>
              </a:lnSpc>
            </a:pPr>
            <a:endParaRPr lang="zh-CN" altLang="en-US" sz="24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endParaRPr>
          </a:p>
        </p:txBody>
      </p:sp>
      <p:sp>
        <p:nvSpPr>
          <p:cNvPr id="5" name="圆角矩形 4"/>
          <p:cNvSpPr/>
          <p:nvPr/>
        </p:nvSpPr>
        <p:spPr>
          <a:xfrm>
            <a:off x="649605" y="3954780"/>
            <a:ext cx="8822690" cy="780415"/>
          </a:xfrm>
          <a:prstGeom prst="roundRect">
            <a:avLst/>
          </a:prstGeom>
          <a:noFill/>
          <a:ln>
            <a:solidFill>
              <a:srgbClr val="00B0F0"/>
            </a:solidFill>
          </a:ln>
          <a:extLst>
            <a:ext uri="{909E8E84-426E-40DD-AFC4-6F175D3DCCD1}">
              <a14:hiddenFill xmlns:a14="http://schemas.microsoft.com/office/drawing/2010/main" xmlns="">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b="1">
                <a:solidFill>
                  <a:schemeClr val="tx1"/>
                </a:solidFill>
                <a:latin typeface="Times New Roman" panose="02020503050405090304" pitchFamily="18" charset="0"/>
                <a:cs typeface="Times New Roman" panose="02020503050405090304" pitchFamily="18" charset="0"/>
                <a:sym typeface="+mn-ea"/>
              </a:rPr>
              <a:t>文化同化</a:t>
            </a:r>
            <a:r>
              <a:rPr lang="en-US" altLang="zh-CN" sz="2400" b="1">
                <a:solidFill>
                  <a:schemeClr val="tx1"/>
                </a:solidFill>
                <a:latin typeface="Times New Roman" panose="02020503050405090304" pitchFamily="18" charset="0"/>
                <a:cs typeface="Times New Roman" panose="02020503050405090304" pitchFamily="18" charset="0"/>
                <a:sym typeface="+mn-ea"/>
              </a:rPr>
              <a:t> </a:t>
            </a:r>
          </a:p>
          <a:p>
            <a:pPr algn="l"/>
            <a:r>
              <a:rPr lang="en-US" altLang="zh-CN" sz="2400" b="1">
                <a:solidFill>
                  <a:schemeClr val="tx1"/>
                </a:solidFill>
                <a:latin typeface="Times New Roman" panose="02020503050405090304" pitchFamily="18" charset="0"/>
                <a:cs typeface="Times New Roman" panose="02020503050405090304" pitchFamily="18" charset="0"/>
              </a:rPr>
              <a:t>cultural globalization/homogenization/assimilation</a:t>
            </a:r>
          </a:p>
        </p:txBody>
      </p:sp>
      <p:sp>
        <p:nvSpPr>
          <p:cNvPr id="6" name="椭圆 5"/>
          <p:cNvSpPr/>
          <p:nvPr/>
        </p:nvSpPr>
        <p:spPr>
          <a:xfrm>
            <a:off x="7636510" y="2430145"/>
            <a:ext cx="558800" cy="448945"/>
          </a:xfrm>
          <a:prstGeom prst="ellipse">
            <a:avLst/>
          </a:prstGeom>
          <a:noFill/>
          <a:ln>
            <a:solidFill>
              <a:srgbClr val="FF0000"/>
            </a:solidFill>
          </a:ln>
          <a:extLst>
            <a:ext uri="{909E8E84-426E-40DD-AFC4-6F175D3DCCD1}">
              <a14:hiddenFill xmlns:a14="http://schemas.microsoft.com/office/drawing/2010/main" xmlns="">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649605" y="5333365"/>
            <a:ext cx="9827895" cy="984885"/>
          </a:xfrm>
          <a:prstGeom prst="roundRect">
            <a:avLst/>
          </a:prstGeom>
          <a:noFill/>
          <a:ln>
            <a:solidFill>
              <a:srgbClr val="00B0F0"/>
            </a:solidFill>
          </a:ln>
          <a:extLst>
            <a:ext uri="{909E8E84-426E-40DD-AFC4-6F175D3DCCD1}">
              <a14:hiddenFill xmlns:a14="http://schemas.microsoft.com/office/drawing/2010/main" xmlns="">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S1: The first point to make is that there are some downsides to this process of </a:t>
            </a:r>
            <a:r>
              <a:rPr lang="en-US" sz="2400" b="1" kern="100" dirty="0">
                <a:solidFill>
                  <a:srgbClr val="FF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cultural </a:t>
            </a:r>
            <a:r>
              <a:rPr lang="en-US" sz="2400" b="1" kern="100" dirty="0" err="1">
                <a:solidFill>
                  <a:srgbClr val="FF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globalization</a:t>
            </a:r>
            <a:r>
              <a:rPr lang="en-US" sz="24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 but these are relatively minor. </a:t>
            </a:r>
            <a:endParaRPr lang="en-US" altLang="zh-CN" sz="2400" b="1"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endParaRPr>
          </a:p>
        </p:txBody>
      </p:sp>
      <p:sp>
        <p:nvSpPr>
          <p:cNvPr id="12" name="文本框 11"/>
          <p:cNvSpPr txBox="1"/>
          <p:nvPr>
            <p:custDataLst>
              <p:tags r:id="rId1"/>
            </p:custDataLst>
          </p:nvPr>
        </p:nvSpPr>
        <p:spPr>
          <a:xfrm>
            <a:off x="0" y="0"/>
            <a:ext cx="439102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(Simon)</a:t>
            </a:r>
            <a:endPar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6" grpId="0" bldLvl="0" animBg="1"/>
      <p:bldP spid="6" grpId="1" animBg="1"/>
      <p:bldP spid="7" grpId="0" bldLvl="0" animBg="1"/>
      <p:bldP spid="7"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7252" y="368389"/>
            <a:ext cx="11677338" cy="3415030"/>
          </a:xfrm>
          <a:prstGeom prst="rect">
            <a:avLst/>
          </a:prstGeom>
          <a:noFill/>
        </p:spPr>
        <p:txBody>
          <a:bodyPr wrap="square">
            <a:spAutoFit/>
          </a:bodyPr>
          <a:lstStyle/>
          <a:p>
            <a:pPr algn="just">
              <a:lnSpc>
                <a:spcPct val="150000"/>
              </a:lnSpc>
            </a:pPr>
            <a:r>
              <a:rPr lang="en-US" sz="2400" b="1" kern="100" dirty="0">
                <a:solidFill>
                  <a:srgbClr val="000000"/>
                </a:solidFill>
                <a:effectLst/>
                <a:latin typeface="Times New Roman" panose="02020503050405090304" pitchFamily="18" charset="0"/>
                <a:ea typeface="微软雅黑" panose="020B0503020204020204" pitchFamily="34" charset="-122"/>
                <a:cs typeface="Times New Roman" panose="02020503050405090304" pitchFamily="18" charset="0"/>
              </a:rPr>
              <a:t>(</a:t>
            </a:r>
            <a:r>
              <a:rPr lang="zh-CN" sz="2400" b="1" kern="100" dirty="0">
                <a:solidFill>
                  <a:srgbClr val="000000"/>
                </a:solidFill>
                <a:effectLst/>
                <a:latin typeface="Times New Roman" panose="02020503050405090304" pitchFamily="18" charset="0"/>
                <a:ea typeface="微软雅黑" panose="020B0503020204020204" pitchFamily="34" charset="-122"/>
                <a:cs typeface="Times New Roman" panose="02020503050405090304" pitchFamily="18" charset="0"/>
              </a:rPr>
              <a:t>主体段</a:t>
            </a:r>
            <a:r>
              <a:rPr lang="en-US" sz="2400" b="1" kern="100" dirty="0">
                <a:solidFill>
                  <a:srgbClr val="000000"/>
                </a:solidFill>
                <a:effectLst/>
                <a:latin typeface="Times New Roman" panose="02020503050405090304" pitchFamily="18" charset="0"/>
                <a:ea typeface="微软雅黑" panose="020B0503020204020204" pitchFamily="34" charset="-122"/>
                <a:cs typeface="Times New Roman" panose="02020503050405090304" pitchFamily="18" charset="0"/>
              </a:rPr>
              <a:t>1)</a:t>
            </a:r>
            <a:r>
              <a:rPr lang="en-US" sz="24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rPr>
              <a:t> </a:t>
            </a:r>
            <a:r>
              <a:rPr lang="zh-CN" sz="24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反驳段（弊端可以忽略不计）</a:t>
            </a:r>
            <a:r>
              <a:rPr lang="zh-CN" sz="24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过渡句</a:t>
            </a:r>
            <a:r>
              <a:rPr lang="en-US" altLang="zh-CN" sz="24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sz="2400" b="1" kern="0" dirty="0">
                <a:solidFill>
                  <a:srgbClr val="00B0F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主旨句</a:t>
            </a:r>
            <a:r>
              <a:rPr lang="en-US" altLang="zh-CN" sz="24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24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举例论证</a:t>
            </a:r>
            <a:r>
              <a:rPr lang="en-US" altLang="zh-CN" sz="24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24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反驳结果</a:t>
            </a:r>
            <a:endParaRPr lang="zh-CN" sz="24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endParaRPr>
          </a:p>
          <a:p>
            <a:pPr algn="just">
              <a:lnSpc>
                <a:spcPct val="150000"/>
              </a:lnSpc>
            </a:pPr>
            <a:endParaRPr lang="zh-CN" altLang="en-US" sz="2400" kern="100" dirty="0">
              <a:solidFill>
                <a:schemeClr val="bg2"/>
              </a:solidFill>
              <a:effectLst/>
              <a:latin typeface="Times New Roman" panose="02020503050405090304" pitchFamily="18" charset="0"/>
              <a:ea typeface="楷体" panose="02010609060101010101" pitchFamily="49" charset="-122"/>
              <a:cs typeface="Times New Roman" panose="02020503050405090304" pitchFamily="18" charset="0"/>
            </a:endParaRPr>
          </a:p>
          <a:p>
            <a:pPr algn="just">
              <a:lnSpc>
                <a:spcPct val="150000"/>
              </a:lnSpc>
            </a:pPr>
            <a:r>
              <a:rPr lang="en-US" altLang="zh-CN" sz="2400" b="1" kern="100" dirty="0">
                <a:solidFill>
                  <a:srgbClr val="00B0F0"/>
                </a:solidFill>
                <a:effectLst/>
                <a:latin typeface="Times New Roman" panose="02020503050405090304" pitchFamily="18" charset="0"/>
                <a:ea typeface="微软雅黑" panose="020B0503020204020204" pitchFamily="34" charset="-122"/>
                <a:cs typeface="Times New Roman" panose="02020503050405090304" pitchFamily="18" charset="0"/>
              </a:rPr>
              <a:t>S2 </a:t>
            </a:r>
            <a:r>
              <a:rPr lang="zh-CN" altLang="en-US" sz="2400" b="1" kern="100" dirty="0">
                <a:solidFill>
                  <a:srgbClr val="00B0F0"/>
                </a:solidFill>
                <a:effectLst/>
                <a:latin typeface="Times New Roman" panose="02020503050405090304" pitchFamily="18" charset="0"/>
                <a:ea typeface="微软雅黑" panose="020B0503020204020204" pitchFamily="34" charset="-122"/>
                <a:cs typeface="Times New Roman" panose="02020503050405090304" pitchFamily="18" charset="0"/>
              </a:rPr>
              <a:t>主旨句：</a:t>
            </a:r>
          </a:p>
          <a:p>
            <a:pPr algn="just">
              <a:lnSpc>
                <a:spcPct val="150000"/>
              </a:lnSpc>
            </a:pPr>
            <a:r>
              <a:rPr lang="en-US" sz="2400" kern="100" dirty="0">
                <a:solidFill>
                  <a:srgbClr val="000000"/>
                </a:solidFill>
                <a:effectLst/>
                <a:latin typeface="Times New Roman" panose="02020503050405090304" pitchFamily="18" charset="0"/>
                <a:cs typeface="Times New Roman" panose="02020503050405090304" pitchFamily="18" charset="0"/>
                <a:sym typeface="+mn-ea"/>
              </a:rPr>
              <a:t> The most significant of these disadvantages is that </a:t>
            </a:r>
            <a:r>
              <a:rPr lang="en-US" sz="2400" b="1" kern="100" dirty="0">
                <a:solidFill>
                  <a:srgbClr val="FF0000"/>
                </a:solidFill>
                <a:effectLst/>
                <a:latin typeface="Times New Roman" panose="02020503050405090304" pitchFamily="18" charset="0"/>
                <a:cs typeface="Times New Roman" panose="02020503050405090304" pitchFamily="18" charset="0"/>
                <a:sym typeface="+mn-ea"/>
              </a:rPr>
              <a:t>+</a:t>
            </a:r>
            <a:r>
              <a:rPr lang="zh-CN" altLang="en-US" sz="2400" b="1" kern="100" dirty="0">
                <a:solidFill>
                  <a:srgbClr val="FF0000"/>
                </a:solidFill>
                <a:effectLst/>
                <a:latin typeface="Times New Roman" panose="02020503050405090304" pitchFamily="18" charset="0"/>
                <a:cs typeface="Times New Roman" panose="02020503050405090304" pitchFamily="18" charset="0"/>
                <a:sym typeface="+mn-ea"/>
              </a:rPr>
              <a:t>句子</a:t>
            </a:r>
            <a:r>
              <a:rPr lang="zh-CN" altLang="en-US" sz="2400" kern="100" dirty="0">
                <a:solidFill>
                  <a:srgbClr val="000000"/>
                </a:solidFill>
                <a:effectLst/>
                <a:latin typeface="Times New Roman" panose="02020503050405090304" pitchFamily="18" charset="0"/>
                <a:cs typeface="Times New Roman" panose="02020503050405090304" pitchFamily="18" charset="0"/>
                <a:sym typeface="+mn-ea"/>
              </a:rPr>
              <a:t>（</a:t>
            </a:r>
            <a:r>
              <a:rPr lang="zh-CN" altLang="en-US" sz="24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其中最明显的缺点是</a:t>
            </a:r>
            <a:r>
              <a:rPr lang="en-US" altLang="zh-CN" sz="24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a:t>
            </a:r>
            <a:r>
              <a:rPr lang="zh-CN" altLang="en-US" sz="24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a:t>
            </a:r>
            <a:endParaRPr lang="en-US" sz="2400" kern="100" dirty="0">
              <a:solidFill>
                <a:srgbClr val="000000"/>
              </a:solidFill>
              <a:effectLst/>
              <a:latin typeface="Times New Roman" panose="02020503050405090304" pitchFamily="18" charset="0"/>
              <a:cs typeface="Times New Roman" panose="02020503050405090304" pitchFamily="18" charset="0"/>
              <a:sym typeface="+mn-ea"/>
            </a:endParaRPr>
          </a:p>
          <a:p>
            <a:pPr algn="just">
              <a:lnSpc>
                <a:spcPct val="150000"/>
              </a:lnSpc>
            </a:pPr>
            <a:endParaRPr lang="en-US" sz="2400" kern="100" dirty="0">
              <a:effectLst/>
              <a:latin typeface="Times New Roman" panose="02020503050405090304" pitchFamily="18" charset="0"/>
              <a:ea typeface="楷体" panose="02010609060101010101" pitchFamily="49" charset="-122"/>
              <a:cs typeface="Times New Roman" panose="02020503050405090304" pitchFamily="18" charset="0"/>
            </a:endParaRPr>
          </a:p>
          <a:p>
            <a:pPr algn="just">
              <a:lnSpc>
                <a:spcPct val="150000"/>
              </a:lnSpc>
            </a:pPr>
            <a:endParaRPr lang="en-US" sz="2400" kern="100" dirty="0">
              <a:effectLst/>
              <a:latin typeface="Times New Roman" panose="02020503050405090304" pitchFamily="18" charset="0"/>
              <a:ea typeface="楷体" panose="02010609060101010101" pitchFamily="49" charset="-122"/>
              <a:cs typeface="Times New Roman" panose="02020503050405090304" pitchFamily="18" charset="0"/>
            </a:endParaRPr>
          </a:p>
        </p:txBody>
      </p:sp>
      <p:sp>
        <p:nvSpPr>
          <p:cNvPr id="7" name="圆角矩形 6"/>
          <p:cNvSpPr/>
          <p:nvPr/>
        </p:nvSpPr>
        <p:spPr>
          <a:xfrm>
            <a:off x="652145" y="2745105"/>
            <a:ext cx="5619750" cy="1526540"/>
          </a:xfrm>
          <a:prstGeom prst="roundRect">
            <a:avLst/>
          </a:prstGeom>
          <a:noFill/>
          <a:ln>
            <a:solidFill>
              <a:srgbClr val="00B0F0"/>
            </a:solidFill>
          </a:ln>
          <a:extLst>
            <a:ext uri="{909E8E84-426E-40DD-AFC4-6F175D3DCCD1}">
              <a14:hiddenFill xmlns:a14="http://schemas.microsoft.com/office/drawing/2010/main" xmlns="">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50000"/>
              </a:lnSpc>
            </a:pPr>
            <a:r>
              <a:rPr lang="zh-CN" altLang="en-US" sz="2400" b="1">
                <a:solidFill>
                  <a:schemeClr val="tx1"/>
                </a:solidFill>
                <a:latin typeface="Times New Roman" panose="02020503050405090304" pitchFamily="18" charset="0"/>
                <a:cs typeface="Times New Roman" panose="02020503050405090304" pitchFamily="18" charset="0"/>
                <a:sym typeface="+mn-ea"/>
              </a:rPr>
              <a:t>削弱文化传统</a:t>
            </a:r>
          </a:p>
          <a:p>
            <a:pPr algn="l">
              <a:lnSpc>
                <a:spcPct val="150000"/>
              </a:lnSpc>
            </a:pPr>
            <a:r>
              <a:rPr lang="en-US" altLang="zh-CN" sz="2400" b="1">
                <a:solidFill>
                  <a:schemeClr val="tx1"/>
                </a:solidFill>
                <a:latin typeface="Times New Roman" panose="02020503050405090304" pitchFamily="18" charset="0"/>
                <a:cs typeface="Times New Roman" panose="02020503050405090304" pitchFamily="18" charset="0"/>
              </a:rPr>
              <a:t>weaken/undermine/invade culture</a:t>
            </a:r>
          </a:p>
          <a:p>
            <a:pPr algn="l">
              <a:lnSpc>
                <a:spcPct val="150000"/>
              </a:lnSpc>
            </a:pPr>
            <a:r>
              <a:rPr lang="en-US" altLang="zh-CN" sz="2400" b="1">
                <a:solidFill>
                  <a:schemeClr val="tx1"/>
                </a:solidFill>
                <a:latin typeface="Times New Roman" panose="02020503050405090304" pitchFamily="18" charset="0"/>
                <a:cs typeface="Times New Roman" panose="02020503050405090304" pitchFamily="18" charset="0"/>
              </a:rPr>
              <a:t>cultural invasion</a:t>
            </a:r>
          </a:p>
        </p:txBody>
      </p:sp>
      <p:sp>
        <p:nvSpPr>
          <p:cNvPr id="2" name="圆角矩形 1"/>
          <p:cNvSpPr/>
          <p:nvPr/>
        </p:nvSpPr>
        <p:spPr>
          <a:xfrm>
            <a:off x="652145" y="4747260"/>
            <a:ext cx="10641965" cy="1109980"/>
          </a:xfrm>
          <a:prstGeom prst="roundRect">
            <a:avLst/>
          </a:prstGeom>
          <a:noFill/>
          <a:ln>
            <a:solidFill>
              <a:srgbClr val="00B0F0"/>
            </a:solidFill>
          </a:ln>
          <a:extLst>
            <a:ext uri="{909E8E84-426E-40DD-AFC4-6F175D3DCCD1}">
              <a14:hiddenFill xmlns:a14="http://schemas.microsoft.com/office/drawing/2010/main" xmlns="">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24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S2: The most significant of these disadvantages is that </a:t>
            </a:r>
            <a:r>
              <a:rPr lang="en-US" sz="2400" b="1" kern="100" dirty="0">
                <a:solidFill>
                  <a:srgbClr val="FF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it can weaken national culture and traditions</a:t>
            </a:r>
            <a:r>
              <a:rPr lang="en-US" sz="24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 </a:t>
            </a:r>
            <a:endParaRPr lang="en-US" altLang="zh-CN" sz="2400" b="1"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endParaRPr>
          </a:p>
        </p:txBody>
      </p:sp>
      <p:sp>
        <p:nvSpPr>
          <p:cNvPr id="12" name="文本框 11"/>
          <p:cNvSpPr txBox="1"/>
          <p:nvPr>
            <p:custDataLst>
              <p:tags r:id="rId1"/>
            </p:custDataLst>
          </p:nvPr>
        </p:nvSpPr>
        <p:spPr>
          <a:xfrm>
            <a:off x="0" y="0"/>
            <a:ext cx="4704080"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(Simon)</a:t>
            </a:r>
            <a:endPar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P spid="2" grpId="0" bldLvl="0" animBg="1"/>
      <p:bldP spid="2"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7252" y="670014"/>
            <a:ext cx="11677338" cy="2168525"/>
          </a:xfrm>
          <a:prstGeom prst="rect">
            <a:avLst/>
          </a:prstGeom>
          <a:noFill/>
        </p:spPr>
        <p:txBody>
          <a:bodyPr wrap="square">
            <a:spAutoFit/>
          </a:bodyPr>
          <a:lstStyle/>
          <a:p>
            <a:pPr algn="just">
              <a:lnSpc>
                <a:spcPct val="150000"/>
              </a:lnSpc>
            </a:pPr>
            <a:r>
              <a:rPr lang="en-US" sz="1800" b="1" kern="100" dirty="0">
                <a:solidFill>
                  <a:srgbClr val="000000"/>
                </a:solidFill>
                <a:effectLst/>
                <a:latin typeface="Times New Roman" panose="02020503050405090304" pitchFamily="18" charset="0"/>
                <a:ea typeface="微软雅黑" panose="020B0503020204020204" pitchFamily="34" charset="-122"/>
                <a:cs typeface="Times New Roman" panose="02020503050405090304" pitchFamily="18" charset="0"/>
              </a:rPr>
              <a:t>(</a:t>
            </a:r>
            <a:r>
              <a:rPr lang="zh-CN" sz="1800" b="1" kern="100" dirty="0">
                <a:solidFill>
                  <a:srgbClr val="000000"/>
                </a:solidFill>
                <a:effectLst/>
                <a:latin typeface="Times New Roman" panose="02020503050405090304" pitchFamily="18" charset="0"/>
                <a:ea typeface="微软雅黑" panose="020B0503020204020204" pitchFamily="34" charset="-122"/>
                <a:cs typeface="Times New Roman" panose="02020503050405090304" pitchFamily="18" charset="0"/>
              </a:rPr>
              <a:t>主体段</a:t>
            </a:r>
            <a:r>
              <a:rPr lang="en-US" sz="1800" b="1" kern="100" dirty="0">
                <a:solidFill>
                  <a:srgbClr val="000000"/>
                </a:solidFill>
                <a:effectLst/>
                <a:latin typeface="Times New Roman" panose="02020503050405090304" pitchFamily="18" charset="0"/>
                <a:ea typeface="微软雅黑" panose="020B0503020204020204" pitchFamily="34" charset="-122"/>
                <a:cs typeface="Times New Roman" panose="02020503050405090304" pitchFamily="18" charset="0"/>
              </a:rPr>
              <a:t>1)</a:t>
            </a:r>
            <a:r>
              <a:rPr lang="en-US" sz="18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rPr>
              <a:t> </a:t>
            </a:r>
            <a:r>
              <a:rPr lang="zh-CN" sz="18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反驳段（弊端可以忽略不计）</a:t>
            </a:r>
            <a:r>
              <a:rPr lang="zh-CN" sz="18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过渡句</a:t>
            </a:r>
            <a:r>
              <a:rPr lang="en-US" altLang="zh-CN" sz="18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18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主旨句</a:t>
            </a:r>
            <a:r>
              <a:rPr lang="en-US" altLang="zh-CN" sz="18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1800" b="1" kern="0" dirty="0">
                <a:solidFill>
                  <a:srgbClr val="00B0F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举例论证</a:t>
            </a:r>
            <a:r>
              <a:rPr lang="en-US" altLang="zh-CN" sz="18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18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反驳结果</a:t>
            </a:r>
            <a:endParaRPr lang="zh-CN" sz="18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endParaRPr>
          </a:p>
          <a:p>
            <a:pPr algn="just">
              <a:lnSpc>
                <a:spcPct val="150000"/>
              </a:lnSpc>
            </a:pPr>
            <a:endParaRPr lang="en-US" sz="1800" kern="100" dirty="0">
              <a:effectLst/>
              <a:latin typeface="Times New Roman" panose="02020503050405090304" pitchFamily="18" charset="0"/>
              <a:ea typeface="楷体" panose="02010609060101010101" pitchFamily="49" charset="-122"/>
              <a:cs typeface="Times New Roman" panose="02020503050405090304" pitchFamily="18" charset="0"/>
            </a:endParaRPr>
          </a:p>
          <a:p>
            <a:pPr algn="just">
              <a:lnSpc>
                <a:spcPct val="150000"/>
              </a:lnSpc>
            </a:pPr>
            <a:r>
              <a:rPr lang="zh-CN" altLang="en-US" sz="18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举例论证：</a:t>
            </a:r>
          </a:p>
          <a:p>
            <a:pPr algn="just">
              <a:lnSpc>
                <a:spcPct val="150000"/>
              </a:lnSpc>
            </a:pPr>
            <a:endParaRPr lang="zh-CN" altLang="en-US" sz="1800" kern="100" dirty="0">
              <a:effectLst/>
              <a:latin typeface="Times New Roman" panose="02020503050405090304" pitchFamily="18" charset="0"/>
              <a:ea typeface="楷体" panose="02010609060101010101" pitchFamily="49" charset="-122"/>
              <a:cs typeface="Times New Roman" panose="02020503050405090304" pitchFamily="18" charset="0"/>
              <a:sym typeface="+mn-ea"/>
            </a:endParaRPr>
          </a:p>
          <a:p>
            <a:pPr algn="just">
              <a:lnSpc>
                <a:spcPct val="150000"/>
              </a:lnSpc>
            </a:pPr>
            <a:endParaRPr lang="en-US" sz="1800" kern="100" dirty="0">
              <a:effectLst/>
              <a:latin typeface="Times New Roman" panose="02020503050405090304" pitchFamily="18" charset="0"/>
              <a:ea typeface="楷体" panose="02010609060101010101" pitchFamily="49" charset="-122"/>
              <a:cs typeface="Times New Roman" panose="02020503050405090304" pitchFamily="18" charset="0"/>
            </a:endParaRPr>
          </a:p>
        </p:txBody>
      </p:sp>
      <p:sp>
        <p:nvSpPr>
          <p:cNvPr id="4" name="文本框 3"/>
          <p:cNvSpPr txBox="1"/>
          <p:nvPr/>
        </p:nvSpPr>
        <p:spPr>
          <a:xfrm>
            <a:off x="1786890" y="1468120"/>
            <a:ext cx="9130030" cy="1476375"/>
          </a:xfrm>
          <a:prstGeom prst="rect">
            <a:avLst/>
          </a:prstGeom>
          <a:noFill/>
        </p:spPr>
        <p:txBody>
          <a:bodyPr wrap="square" rtlCol="0" anchor="t">
            <a:spAutoFit/>
          </a:bodyPr>
          <a:lstStyle/>
          <a:p>
            <a:pPr>
              <a:lnSpc>
                <a:spcPct val="150000"/>
              </a:lnSpc>
            </a:pPr>
            <a:r>
              <a:rPr lang="zh-CN" altLang="en-US" sz="2000" b="1" kern="100" dirty="0">
                <a:solidFill>
                  <a:schemeClr val="tx1"/>
                </a:solidFill>
                <a:latin typeface="Times New Roman" panose="02020503050405090304" pitchFamily="18" charset="0"/>
                <a:cs typeface="Times New Roman" panose="02020503050405090304" pitchFamily="18" charset="0"/>
                <a:sym typeface="+mn-ea"/>
              </a:rPr>
              <a:t>概括</a:t>
            </a:r>
            <a:r>
              <a:rPr lang="en-US" altLang="zh-CN" sz="2000" b="1" kern="100" dirty="0">
                <a:solidFill>
                  <a:schemeClr val="tx1"/>
                </a:solidFill>
                <a:latin typeface="Times New Roman" panose="02020503050405090304" pitchFamily="18" charset="0"/>
                <a:cs typeface="Times New Roman" panose="02020503050405090304" pitchFamily="18" charset="0"/>
                <a:sym typeface="+mn-ea"/>
              </a:rPr>
              <a:t>——</a:t>
            </a:r>
            <a:r>
              <a:rPr lang="zh-CN" altLang="en-US" sz="2000" b="1" kern="100" dirty="0">
                <a:solidFill>
                  <a:schemeClr val="tx1"/>
                </a:solidFill>
                <a:latin typeface="Times New Roman" panose="02020503050405090304" pitchFamily="18" charset="0"/>
                <a:cs typeface="Times New Roman" panose="02020503050405090304" pitchFamily="18" charset="0"/>
                <a:sym typeface="+mn-ea"/>
              </a:rPr>
              <a:t>具体</a:t>
            </a:r>
          </a:p>
          <a:p>
            <a:pPr>
              <a:lnSpc>
                <a:spcPct val="150000"/>
              </a:lnSpc>
            </a:pPr>
            <a:r>
              <a:rPr lang="en-US" altLang="zh-CN" sz="2000" kern="100" dirty="0">
                <a:solidFill>
                  <a:srgbClr val="FF0000"/>
                </a:solidFill>
                <a:latin typeface="Times New Roman" panose="02020503050405090304" pitchFamily="18" charset="0"/>
                <a:cs typeface="Times New Roman" panose="02020503050405090304" pitchFamily="18" charset="0"/>
                <a:sym typeface="+mn-ea"/>
              </a:rPr>
              <a:t>culture</a:t>
            </a:r>
            <a:r>
              <a:rPr lang="en-US" altLang="zh-CN" sz="2000" kern="100" dirty="0">
                <a:solidFill>
                  <a:schemeClr val="tx1"/>
                </a:solidFill>
                <a:latin typeface="Times New Roman" panose="02020503050405090304" pitchFamily="18" charset="0"/>
                <a:cs typeface="Times New Roman" panose="02020503050405090304" pitchFamily="18" charset="0"/>
                <a:sym typeface="+mn-ea"/>
              </a:rPr>
              <a:t> -  </a:t>
            </a:r>
            <a:r>
              <a:rPr lang="en-US" sz="2000" kern="100" dirty="0">
                <a:solidFill>
                  <a:schemeClr val="tx1"/>
                </a:solidFill>
                <a:latin typeface="Times New Roman" panose="02020503050405090304" pitchFamily="18" charset="0"/>
                <a:cs typeface="Times New Roman" panose="02020503050405090304" pitchFamily="18" charset="0"/>
                <a:sym typeface="+mn-ea"/>
              </a:rPr>
              <a:t>fashions, advertising, brands, eating habits and TV channels </a:t>
            </a:r>
            <a:r>
              <a:rPr lang="zh-CN" altLang="en-US" sz="2000" kern="100" dirty="0">
                <a:solidFill>
                  <a:schemeClr val="tx1"/>
                </a:solidFill>
                <a:latin typeface="Times New Roman" panose="02020503050405090304" pitchFamily="18" charset="0"/>
                <a:cs typeface="Times New Roman" panose="02020503050405090304" pitchFamily="18" charset="0"/>
                <a:sym typeface="+mn-ea"/>
              </a:rPr>
              <a:t>（题干）</a:t>
            </a:r>
          </a:p>
          <a:p>
            <a:pPr>
              <a:lnSpc>
                <a:spcPct val="150000"/>
              </a:lnSpc>
            </a:pPr>
            <a:r>
              <a:rPr lang="en-US" altLang="zh-CN" sz="2000" kern="100" dirty="0">
                <a:solidFill>
                  <a:schemeClr val="tx1"/>
                </a:solidFill>
                <a:latin typeface="Times New Roman" panose="02020503050405090304" pitchFamily="18" charset="0"/>
                <a:cs typeface="Times New Roman" panose="02020503050405090304" pitchFamily="18" charset="0"/>
                <a:sym typeface="+mn-ea"/>
              </a:rPr>
              <a:t>if</a:t>
            </a:r>
            <a:r>
              <a:rPr lang="zh-CN" altLang="en-US" sz="2000" kern="100" dirty="0">
                <a:solidFill>
                  <a:schemeClr val="tx1"/>
                </a:solidFill>
                <a:latin typeface="Times New Roman" panose="02020503050405090304" pitchFamily="18" charset="0"/>
                <a:cs typeface="Times New Roman" panose="02020503050405090304" pitchFamily="18" charset="0"/>
                <a:sym typeface="+mn-ea"/>
              </a:rPr>
              <a:t>举例论证：假设场景</a:t>
            </a:r>
            <a:r>
              <a:rPr lang="en-US" altLang="zh-CN" sz="2000" kern="100" dirty="0">
                <a:solidFill>
                  <a:schemeClr val="tx1"/>
                </a:solidFill>
                <a:latin typeface="Times New Roman" panose="02020503050405090304" pitchFamily="18" charset="0"/>
                <a:cs typeface="Times New Roman" panose="02020503050405090304" pitchFamily="18" charset="0"/>
                <a:sym typeface="+mn-ea"/>
              </a:rPr>
              <a:t>+</a:t>
            </a:r>
            <a:r>
              <a:rPr lang="zh-CN" altLang="en-US" sz="2000" kern="100" dirty="0">
                <a:solidFill>
                  <a:schemeClr val="tx1"/>
                </a:solidFill>
                <a:latin typeface="Times New Roman" panose="02020503050405090304" pitchFamily="18" charset="0"/>
                <a:cs typeface="Times New Roman" panose="02020503050405090304" pitchFamily="18" charset="0"/>
                <a:sym typeface="+mn-ea"/>
              </a:rPr>
              <a:t>结果</a:t>
            </a:r>
          </a:p>
        </p:txBody>
      </p:sp>
      <p:sp>
        <p:nvSpPr>
          <p:cNvPr id="2" name="文本框 1"/>
          <p:cNvSpPr txBox="1"/>
          <p:nvPr/>
        </p:nvSpPr>
        <p:spPr>
          <a:xfrm>
            <a:off x="377190" y="3890645"/>
            <a:ext cx="8582660" cy="1337945"/>
          </a:xfrm>
          <a:prstGeom prst="rect">
            <a:avLst/>
          </a:prstGeom>
          <a:solidFill>
            <a:schemeClr val="bg1"/>
          </a:solidFill>
        </p:spPr>
        <p:txBody>
          <a:bodyPr wrap="square" rtlCol="0" anchor="t">
            <a:spAutoFit/>
          </a:bodyPr>
          <a:lstStyle/>
          <a:p>
            <a:pPr algn="just">
              <a:lnSpc>
                <a:spcPct val="150000"/>
              </a:lnSpc>
            </a:pPr>
            <a:r>
              <a:rPr lang="en-US"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S3: For example, if people watch films and television </a:t>
            </a:r>
            <a:r>
              <a:rPr lang="en-US" kern="100" dirty="0" err="1">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programmes</a:t>
            </a:r>
            <a:r>
              <a:rPr lang="en-US"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 produced in the United States, sometimes they</a:t>
            </a:r>
            <a:r>
              <a:rPr lang="en-US" kern="100" dirty="0">
                <a:solidFill>
                  <a:srgbClr val="FF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 adopt aspects of the lifestyle</a:t>
            </a:r>
            <a:r>
              <a:rPr lang="en-US"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 of the American characters they see on television. </a:t>
            </a:r>
            <a:endParaRPr lang="zh-CN" altLang="en-US"/>
          </a:p>
        </p:txBody>
      </p:sp>
      <p:pic>
        <p:nvPicPr>
          <p:cNvPr id="10" name="图片 9"/>
          <p:cNvPicPr>
            <a:picLocks noChangeAspect="1"/>
          </p:cNvPicPr>
          <p:nvPr/>
        </p:nvPicPr>
        <p:blipFill>
          <a:blip r:embed="rId3" cstate="print"/>
          <a:stretch>
            <a:fillRect/>
          </a:stretch>
        </p:blipFill>
        <p:spPr>
          <a:xfrm>
            <a:off x="9508490" y="4213860"/>
            <a:ext cx="2683510" cy="2675255"/>
          </a:xfrm>
          <a:prstGeom prst="rect">
            <a:avLst/>
          </a:prstGeom>
        </p:spPr>
      </p:pic>
      <p:sp>
        <p:nvSpPr>
          <p:cNvPr id="11" name="文本框 10"/>
          <p:cNvSpPr txBox="1"/>
          <p:nvPr/>
        </p:nvSpPr>
        <p:spPr>
          <a:xfrm>
            <a:off x="414020" y="3429000"/>
            <a:ext cx="9021445" cy="368300"/>
          </a:xfrm>
          <a:prstGeom prst="rect">
            <a:avLst/>
          </a:prstGeom>
          <a:noFill/>
        </p:spPr>
        <p:txBody>
          <a:bodyPr wrap="square" rtlCol="0" anchor="t">
            <a:spAutoFit/>
          </a:bodyPr>
          <a:lstStyle/>
          <a:p>
            <a:r>
              <a:rPr lang="zh-CN" altLang="en-US" b="1"/>
              <a:t>例如，如果人们看美国制作的电影和节目，他们可能会学美国人生活方式。</a:t>
            </a:r>
            <a:endParaRPr lang="en-US" altLang="zh-CN" b="1"/>
          </a:p>
        </p:txBody>
      </p:sp>
      <p:sp>
        <p:nvSpPr>
          <p:cNvPr id="12" name="文本框 11"/>
          <p:cNvSpPr txBox="1"/>
          <p:nvPr>
            <p:custDataLst>
              <p:tags r:id="rId1"/>
            </p:custDataLst>
          </p:nvPr>
        </p:nvSpPr>
        <p:spPr>
          <a:xfrm>
            <a:off x="0" y="0"/>
            <a:ext cx="4563110"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(Simon)</a:t>
            </a:r>
            <a:endPar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bldLvl="0" animBg="1"/>
      <p:bldP spid="2" grpId="1"/>
      <p:bldP spid="11" grpId="0"/>
      <p:bldP spid="11"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7252" y="670014"/>
            <a:ext cx="11677338" cy="2306955"/>
          </a:xfrm>
          <a:prstGeom prst="rect">
            <a:avLst/>
          </a:prstGeom>
          <a:noFill/>
        </p:spPr>
        <p:txBody>
          <a:bodyPr wrap="square">
            <a:spAutoFit/>
          </a:bodyPr>
          <a:lstStyle/>
          <a:p>
            <a:pPr algn="just">
              <a:lnSpc>
                <a:spcPct val="150000"/>
              </a:lnSpc>
            </a:pPr>
            <a:r>
              <a:rPr lang="en-US" sz="2400" b="1" kern="100" dirty="0">
                <a:solidFill>
                  <a:srgbClr val="000000"/>
                </a:solidFill>
                <a:effectLst/>
                <a:latin typeface="Times New Roman" panose="02020503050405090304" pitchFamily="18" charset="0"/>
                <a:ea typeface="微软雅黑" panose="020B0503020204020204" pitchFamily="34" charset="-122"/>
                <a:cs typeface="Times New Roman" panose="02020503050405090304" pitchFamily="18" charset="0"/>
              </a:rPr>
              <a:t>(</a:t>
            </a:r>
            <a:r>
              <a:rPr lang="zh-CN" sz="2400" b="1" kern="100" dirty="0">
                <a:solidFill>
                  <a:srgbClr val="000000"/>
                </a:solidFill>
                <a:effectLst/>
                <a:latin typeface="Times New Roman" panose="02020503050405090304" pitchFamily="18" charset="0"/>
                <a:ea typeface="微软雅黑" panose="020B0503020204020204" pitchFamily="34" charset="-122"/>
                <a:cs typeface="Times New Roman" panose="02020503050405090304" pitchFamily="18" charset="0"/>
              </a:rPr>
              <a:t>主体段</a:t>
            </a:r>
            <a:r>
              <a:rPr lang="en-US" sz="2400" b="1" kern="100" dirty="0">
                <a:solidFill>
                  <a:srgbClr val="000000"/>
                </a:solidFill>
                <a:effectLst/>
                <a:latin typeface="Times New Roman" panose="02020503050405090304" pitchFamily="18" charset="0"/>
                <a:ea typeface="微软雅黑" panose="020B0503020204020204" pitchFamily="34" charset="-122"/>
                <a:cs typeface="Times New Roman" panose="02020503050405090304" pitchFamily="18" charset="0"/>
              </a:rPr>
              <a:t>1)</a:t>
            </a:r>
            <a:r>
              <a:rPr lang="en-US" sz="24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rPr>
              <a:t> </a:t>
            </a:r>
            <a:r>
              <a:rPr lang="zh-CN" sz="24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反驳段（弊端可以忽略不计）</a:t>
            </a:r>
            <a:r>
              <a:rPr lang="zh-CN" sz="24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过渡句</a:t>
            </a:r>
            <a:r>
              <a:rPr lang="en-US" altLang="zh-CN" sz="24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24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主旨句</a:t>
            </a:r>
            <a:r>
              <a:rPr lang="en-US" altLang="zh-CN" sz="24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24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举例论证</a:t>
            </a:r>
            <a:r>
              <a:rPr lang="en-US" altLang="zh-CN" sz="2400" b="1" kern="0" dirty="0">
                <a:solidFill>
                  <a:schemeClr val="bg2"/>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2400" b="1" kern="0" dirty="0">
                <a:solidFill>
                  <a:srgbClr val="00B0F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反驳结果</a:t>
            </a:r>
            <a:endParaRPr lang="zh-CN" sz="2400" b="1" kern="0" dirty="0">
              <a:solidFill>
                <a:srgbClr val="00B0F0"/>
              </a:solidFill>
              <a:effectLst/>
              <a:latin typeface="Times New Roman" panose="02020503050405090304" pitchFamily="18" charset="0"/>
              <a:ea typeface="微软雅黑" panose="020B0503020204020204" pitchFamily="34" charset="-122"/>
              <a:cs typeface="Times New Roman" panose="02020503050405090304" pitchFamily="18" charset="0"/>
              <a:sym typeface="+mn-ea"/>
            </a:endParaRPr>
          </a:p>
          <a:p>
            <a:pPr algn="just">
              <a:lnSpc>
                <a:spcPct val="150000"/>
              </a:lnSpc>
            </a:pPr>
            <a:endParaRPr lang="zh-CN" altLang="en-US" sz="24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endParaRPr>
          </a:p>
          <a:p>
            <a:pPr algn="just">
              <a:lnSpc>
                <a:spcPct val="150000"/>
              </a:lnSpc>
            </a:pPr>
            <a:r>
              <a:rPr lang="zh-CN" altLang="en-US" sz="24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rPr>
              <a:t>反驳结果：</a:t>
            </a:r>
          </a:p>
          <a:p>
            <a:pPr algn="just">
              <a:lnSpc>
                <a:spcPct val="150000"/>
              </a:lnSpc>
            </a:pPr>
            <a:r>
              <a:rPr lang="en-US" sz="2400" kern="100" dirty="0">
                <a:solidFill>
                  <a:srgbClr val="000000"/>
                </a:solidFill>
                <a:effectLst/>
                <a:latin typeface="Times New Roman" panose="02020503050405090304" pitchFamily="18" charset="0"/>
                <a:cs typeface="Times New Roman" panose="02020503050405090304" pitchFamily="18" charset="0"/>
                <a:sym typeface="+mn-ea"/>
              </a:rPr>
              <a:t> S4: </a:t>
            </a:r>
            <a:r>
              <a:rPr lang="en-US" sz="24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Typically, however, this only affects...</a:t>
            </a:r>
            <a:endParaRPr lang="zh-CN" altLang="en-US" sz="24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endParaRPr>
          </a:p>
        </p:txBody>
      </p:sp>
      <p:sp>
        <p:nvSpPr>
          <p:cNvPr id="4" name="文本框 3"/>
          <p:cNvSpPr txBox="1"/>
          <p:nvPr/>
        </p:nvSpPr>
        <p:spPr>
          <a:xfrm>
            <a:off x="624840" y="2976880"/>
            <a:ext cx="11182985" cy="1198880"/>
          </a:xfrm>
          <a:prstGeom prst="rect">
            <a:avLst/>
          </a:prstGeom>
          <a:noFill/>
        </p:spPr>
        <p:txBody>
          <a:bodyPr wrap="square" rtlCol="0" anchor="t">
            <a:spAutoFit/>
          </a:bodyPr>
          <a:lstStyle/>
          <a:p>
            <a:pPr algn="just">
              <a:lnSpc>
                <a:spcPct val="150000"/>
              </a:lnSpc>
            </a:pPr>
            <a:r>
              <a:rPr lang="en-US" sz="2400" b="1" kern="100" dirty="0">
                <a:solidFill>
                  <a:srgbClr val="FF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minor details such as clothing and does not seriously threaten national identity.</a:t>
            </a:r>
          </a:p>
          <a:p>
            <a:pPr algn="just">
              <a:lnSpc>
                <a:spcPct val="150000"/>
              </a:lnSpc>
            </a:pPr>
            <a:endParaRPr lang="zh-CN" altLang="en-US" sz="2400"/>
          </a:p>
        </p:txBody>
      </p:sp>
      <p:pic>
        <p:nvPicPr>
          <p:cNvPr id="5" name="图片 4"/>
          <p:cNvPicPr>
            <a:picLocks noChangeAspect="1"/>
          </p:cNvPicPr>
          <p:nvPr/>
        </p:nvPicPr>
        <p:blipFill>
          <a:blip r:embed="rId3"/>
          <a:stretch>
            <a:fillRect/>
          </a:stretch>
        </p:blipFill>
        <p:spPr>
          <a:xfrm>
            <a:off x="9307830" y="3900170"/>
            <a:ext cx="2875280" cy="2948940"/>
          </a:xfrm>
          <a:prstGeom prst="rect">
            <a:avLst/>
          </a:prstGeom>
        </p:spPr>
      </p:pic>
      <p:sp>
        <p:nvSpPr>
          <p:cNvPr id="12" name="文本框 11"/>
          <p:cNvSpPr txBox="1"/>
          <p:nvPr>
            <p:custDataLst>
              <p:tags r:id="rId1"/>
            </p:custDataLst>
          </p:nvPr>
        </p:nvSpPr>
        <p:spPr>
          <a:xfrm>
            <a:off x="0" y="0"/>
            <a:ext cx="4353560"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(Simon)</a:t>
            </a:r>
            <a:endPar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2190" y="5058410"/>
            <a:ext cx="10815955" cy="1106805"/>
          </a:xfrm>
          <a:prstGeom prst="rect">
            <a:avLst/>
          </a:prstGeom>
          <a:noFill/>
        </p:spPr>
        <p:txBody>
          <a:bodyPr wrap="square">
            <a:spAutoFit/>
          </a:bodyPr>
          <a:lstStyle/>
          <a:p>
            <a:pPr algn="just">
              <a:lnSpc>
                <a:spcPct val="150000"/>
              </a:lnSpc>
            </a:pPr>
            <a:r>
              <a:rPr lang="zh-CN" altLang="en-US" sz="2400" b="1"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反驳后果：</a:t>
            </a:r>
            <a:r>
              <a:rPr 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Typically, however, this only affects </a:t>
            </a:r>
            <a:r>
              <a:rPr lang="en-US" sz="2000" b="1" kern="100" dirty="0">
                <a:solidFill>
                  <a:srgbClr val="FF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minor details such as clothing and does not seriously threaten national identity.</a:t>
            </a:r>
          </a:p>
        </p:txBody>
      </p:sp>
      <p:sp>
        <p:nvSpPr>
          <p:cNvPr id="4" name="文本框 3"/>
          <p:cNvSpPr txBox="1"/>
          <p:nvPr/>
        </p:nvSpPr>
        <p:spPr>
          <a:xfrm>
            <a:off x="820420" y="894715"/>
            <a:ext cx="8974455" cy="553085"/>
          </a:xfrm>
          <a:prstGeom prst="rect">
            <a:avLst/>
          </a:prstGeom>
          <a:noFill/>
        </p:spPr>
        <p:txBody>
          <a:bodyPr wrap="square" rtlCol="0" anchor="t">
            <a:spAutoFit/>
          </a:bodyPr>
          <a:lstStyle/>
          <a:p>
            <a:pPr algn="just">
              <a:lnSpc>
                <a:spcPct val="150000"/>
              </a:lnSpc>
            </a:pPr>
            <a:r>
              <a:rPr lang="en-US" sz="2000" b="1" kern="100" dirty="0">
                <a:solidFill>
                  <a:srgbClr val="00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sz="2000" b="1" kern="100" dirty="0">
                <a:solidFill>
                  <a:srgbClr val="00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主体段</a:t>
            </a:r>
            <a:r>
              <a:rPr lang="en-US" sz="2000" b="1" kern="100" dirty="0">
                <a:solidFill>
                  <a:srgbClr val="00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1)</a:t>
            </a:r>
            <a:r>
              <a:rPr 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 </a:t>
            </a:r>
            <a:r>
              <a:rPr lang="zh-CN" sz="20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反驳段（弊端可以忽略不计）过渡句</a:t>
            </a:r>
            <a:r>
              <a:rPr lang="en-US" altLang="zh-CN" sz="20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20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主旨句</a:t>
            </a:r>
            <a:r>
              <a:rPr lang="en-US" altLang="zh-CN" sz="20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20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举例论证</a:t>
            </a:r>
            <a:r>
              <a:rPr lang="en-US" altLang="zh-CN" sz="20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20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反驳结果</a:t>
            </a:r>
            <a:endParaRPr lang="zh-CN" altLang="en-US" sz="2000"/>
          </a:p>
        </p:txBody>
      </p:sp>
      <p:sp>
        <p:nvSpPr>
          <p:cNvPr id="5" name="文本框 4"/>
          <p:cNvSpPr txBox="1"/>
          <p:nvPr/>
        </p:nvSpPr>
        <p:spPr>
          <a:xfrm>
            <a:off x="820420" y="1727835"/>
            <a:ext cx="10881360" cy="1106805"/>
          </a:xfrm>
          <a:prstGeom prst="rect">
            <a:avLst/>
          </a:prstGeom>
          <a:noFill/>
        </p:spPr>
        <p:txBody>
          <a:bodyPr wrap="square" rtlCol="0" anchor="t">
            <a:spAutoFit/>
          </a:bodyPr>
          <a:lstStyle/>
          <a:p>
            <a:pPr algn="just">
              <a:lnSpc>
                <a:spcPct val="150000"/>
              </a:lnSpc>
            </a:pPr>
            <a:r>
              <a:rPr lang="zh-CN" altLang="en-US" sz="2400" b="1"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过渡句：</a:t>
            </a:r>
            <a:r>
              <a:rPr 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The first point to make is that there are some downsides to this process of </a:t>
            </a:r>
            <a:r>
              <a:rPr lang="en-US" sz="2000" b="1" kern="100" dirty="0">
                <a:solidFill>
                  <a:srgbClr val="FF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cultural </a:t>
            </a:r>
            <a:r>
              <a:rPr lang="en-US" sz="2000" b="1" kern="100" dirty="0" err="1">
                <a:solidFill>
                  <a:srgbClr val="FF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globalization</a:t>
            </a:r>
            <a:r>
              <a:rPr 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 but these are relatively minor. </a:t>
            </a:r>
            <a:endParaRPr lang="zh-CN" altLang="en-US" sz="2000"/>
          </a:p>
        </p:txBody>
      </p:sp>
      <p:sp>
        <p:nvSpPr>
          <p:cNvPr id="6" name="文本框 5"/>
          <p:cNvSpPr txBox="1"/>
          <p:nvPr/>
        </p:nvSpPr>
        <p:spPr>
          <a:xfrm>
            <a:off x="820420" y="2812415"/>
            <a:ext cx="10881360" cy="1106805"/>
          </a:xfrm>
          <a:prstGeom prst="rect">
            <a:avLst/>
          </a:prstGeom>
          <a:noFill/>
        </p:spPr>
        <p:txBody>
          <a:bodyPr wrap="square" rtlCol="0" anchor="t">
            <a:spAutoFit/>
          </a:bodyPr>
          <a:lstStyle/>
          <a:p>
            <a:pPr algn="just">
              <a:lnSpc>
                <a:spcPct val="150000"/>
              </a:lnSpc>
            </a:pPr>
            <a:r>
              <a:rPr lang="zh-CN" altLang="en-US" sz="2400" b="1"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主旨句：</a:t>
            </a:r>
            <a:r>
              <a:rPr 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The most significant of these disadvantages is that </a:t>
            </a:r>
            <a:r>
              <a:rPr lang="en-US" sz="2000" b="1" kern="100" dirty="0">
                <a:solidFill>
                  <a:srgbClr val="FF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it can weaken national culture and traditions</a:t>
            </a:r>
            <a:r>
              <a:rPr 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 </a:t>
            </a:r>
            <a:endParaRPr lang="zh-CN" altLang="en-US" sz="2000"/>
          </a:p>
        </p:txBody>
      </p:sp>
      <p:sp>
        <p:nvSpPr>
          <p:cNvPr id="7" name="文本框 6"/>
          <p:cNvSpPr txBox="1"/>
          <p:nvPr/>
        </p:nvSpPr>
        <p:spPr>
          <a:xfrm>
            <a:off x="921385" y="3820160"/>
            <a:ext cx="10781030" cy="1106805"/>
          </a:xfrm>
          <a:prstGeom prst="rect">
            <a:avLst/>
          </a:prstGeom>
          <a:noFill/>
        </p:spPr>
        <p:txBody>
          <a:bodyPr wrap="square" rtlCol="0" anchor="t">
            <a:spAutoFit/>
          </a:bodyPr>
          <a:lstStyle/>
          <a:p>
            <a:pPr algn="just">
              <a:lnSpc>
                <a:spcPct val="150000"/>
              </a:lnSpc>
            </a:pPr>
            <a:r>
              <a:rPr lang="zh-CN" altLang="en-US" sz="2400" b="1"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举例论证：</a:t>
            </a:r>
            <a:r>
              <a:rPr 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For example, if people watch films and television </a:t>
            </a:r>
            <a:r>
              <a:rPr lang="en-US" sz="2000" kern="100" dirty="0" err="1">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programmes</a:t>
            </a:r>
            <a:r>
              <a:rPr 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 produced in the United States, sometimes they adopt aspects of the lifestyle of the American characters they see on television. </a:t>
            </a:r>
            <a:endParaRPr lang="zh-CN" altLang="en-US" sz="2000"/>
          </a:p>
        </p:txBody>
      </p:sp>
      <p:sp>
        <p:nvSpPr>
          <p:cNvPr id="12" name="文本框 11"/>
          <p:cNvSpPr txBox="1"/>
          <p:nvPr>
            <p:custDataLst>
              <p:tags r:id="rId1"/>
            </p:custDataLst>
          </p:nvPr>
        </p:nvSpPr>
        <p:spPr>
          <a:xfrm>
            <a:off x="0" y="0"/>
            <a:ext cx="461454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(Simon)</a:t>
            </a:r>
            <a:endPar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6" grpId="0"/>
      <p:bldP spid="6" grpId="1"/>
      <p:bldP spid="7" grpId="0"/>
      <p:bldP spid="7"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7252" y="670014"/>
            <a:ext cx="11677338" cy="5262245"/>
          </a:xfrm>
          <a:prstGeom prst="rect">
            <a:avLst/>
          </a:prstGeom>
          <a:noFill/>
        </p:spPr>
        <p:txBody>
          <a:bodyPr wrap="square">
            <a:spAutoFit/>
          </a:bodyPr>
          <a:lstStyle/>
          <a:p>
            <a:pPr algn="just">
              <a:lnSpc>
                <a:spcPct val="150000"/>
              </a:lnSpc>
            </a:pPr>
            <a:r>
              <a:rPr lang="zh-CN" sz="2400" b="1"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（主体段</a:t>
            </a:r>
            <a:r>
              <a:rPr lang="en-US" sz="2400" b="1"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2</a:t>
            </a:r>
            <a:r>
              <a:rPr lang="zh-CN" sz="2400" b="1"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a:t>
            </a:r>
            <a:r>
              <a:rPr lang="zh-CN"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有好处</a:t>
            </a:r>
            <a:r>
              <a:rPr lang="en-US"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好处</a:t>
            </a:r>
            <a:r>
              <a:rPr lang="en-US"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1+</a:t>
            </a:r>
            <a:r>
              <a:rPr lang="zh-CN"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好处</a:t>
            </a:r>
            <a:r>
              <a:rPr lang="en-US"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1</a:t>
            </a:r>
            <a:r>
              <a:rPr lang="zh-CN"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论证</a:t>
            </a:r>
            <a:r>
              <a:rPr lang="en-US"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好处</a:t>
            </a:r>
            <a:r>
              <a:rPr lang="en-US"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2+</a:t>
            </a:r>
            <a:r>
              <a:rPr lang="zh-CN"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好处</a:t>
            </a:r>
            <a:r>
              <a:rPr lang="en-US"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2</a:t>
            </a:r>
            <a:r>
              <a:rPr lang="zh-CN"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论证</a:t>
            </a:r>
            <a:endParaRPr lang="en-US" altLang="zh-CN"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endParaRPr>
          </a:p>
          <a:p>
            <a:pPr algn="just">
              <a:lnSpc>
                <a:spcPct val="150000"/>
              </a:lnSpc>
            </a:pPr>
            <a:endParaRPr lang="zh-CN" altLang="en-US"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endParaRPr>
          </a:p>
          <a:p>
            <a:pPr algn="just">
              <a:lnSpc>
                <a:spcPct val="150000"/>
              </a:lnSpc>
            </a:pPr>
            <a:r>
              <a:rPr lang="zh-CN" altLang="en-US"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rPr>
              <a:t>过渡句：</a:t>
            </a:r>
          </a:p>
          <a:p>
            <a:pPr algn="just">
              <a:lnSpc>
                <a:spcPct val="150000"/>
              </a:lnSpc>
            </a:pPr>
            <a:r>
              <a:rPr lang="en-US" sz="2000" kern="0" dirty="0">
                <a:solidFill>
                  <a:srgbClr val="000000"/>
                </a:solidFill>
                <a:effectLst/>
                <a:latin typeface="Times New Roman" panose="02020503050405090304" pitchFamily="18" charset="0"/>
                <a:cs typeface="Times New Roman" panose="02020503050405090304" pitchFamily="18" charset="0"/>
                <a:sym typeface="+mn-ea"/>
              </a:rPr>
              <a:t>When we turn to the other side of the argument, there are two major points to make in </a:t>
            </a:r>
            <a:r>
              <a:rPr lang="en-US" sz="2000" kern="0" dirty="0" err="1">
                <a:solidFill>
                  <a:srgbClr val="000000"/>
                </a:solidFill>
                <a:effectLst/>
                <a:latin typeface="Times New Roman" panose="02020503050405090304" pitchFamily="18" charset="0"/>
                <a:cs typeface="Times New Roman" panose="02020503050405090304" pitchFamily="18" charset="0"/>
                <a:sym typeface="+mn-ea"/>
              </a:rPr>
              <a:t>favour</a:t>
            </a:r>
            <a:r>
              <a:rPr lang="en-US" sz="2000" kern="0" dirty="0">
                <a:solidFill>
                  <a:srgbClr val="000000"/>
                </a:solidFill>
                <a:effectLst/>
                <a:latin typeface="Times New Roman" panose="02020503050405090304" pitchFamily="18" charset="0"/>
                <a:cs typeface="Times New Roman" panose="02020503050405090304" pitchFamily="18" charset="0"/>
                <a:sym typeface="+mn-ea"/>
              </a:rPr>
              <a:t> of ... </a:t>
            </a:r>
          </a:p>
          <a:p>
            <a:pPr algn="just">
              <a:lnSpc>
                <a:spcPct val="150000"/>
              </a:lnSpc>
            </a:pPr>
            <a:endParaRPr lang="zh-CN" alt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endParaRPr>
          </a:p>
          <a:p>
            <a:pPr algn="just">
              <a:lnSpc>
                <a:spcPct val="150000"/>
              </a:lnSpc>
            </a:pPr>
            <a:r>
              <a:rPr lang="zh-CN" altLang="en-US"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rPr>
              <a:t>主旨句</a:t>
            </a:r>
            <a:r>
              <a:rPr lang="en-US" altLang="zh-CN"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rPr>
              <a:t>1+</a:t>
            </a:r>
            <a:r>
              <a:rPr lang="zh-CN" altLang="en-US"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rPr>
              <a:t>论证</a:t>
            </a:r>
          </a:p>
          <a:p>
            <a:pPr algn="just">
              <a:lnSpc>
                <a:spcPct val="150000"/>
              </a:lnSpc>
            </a:pPr>
            <a:r>
              <a:rPr lang="en-US" sz="2000" kern="100" dirty="0">
                <a:solidFill>
                  <a:srgbClr val="000000"/>
                </a:solidFill>
                <a:effectLst/>
                <a:latin typeface="Times New Roman" panose="02020503050405090304" pitchFamily="18" charset="0"/>
                <a:cs typeface="Times New Roman" panose="02020503050405090304" pitchFamily="18" charset="0"/>
                <a:sym typeface="+mn-ea"/>
              </a:rPr>
              <a:t> </a:t>
            </a:r>
            <a:r>
              <a:rPr lang="en-US" sz="2000" kern="0" dirty="0">
                <a:solidFill>
                  <a:srgbClr val="000000"/>
                </a:solidFill>
                <a:effectLst/>
                <a:latin typeface="Times New Roman" panose="02020503050405090304" pitchFamily="18" charset="0"/>
                <a:cs typeface="Times New Roman" panose="02020503050405090304" pitchFamily="18" charset="0"/>
                <a:sym typeface="+mn-ea"/>
              </a:rPr>
              <a:t>The first of these is that …</a:t>
            </a:r>
          </a:p>
          <a:p>
            <a:pPr algn="just">
              <a:lnSpc>
                <a:spcPct val="150000"/>
              </a:lnSpc>
            </a:pPr>
            <a:endParaRPr lang="en-US" sz="2000" kern="0" dirty="0">
              <a:solidFill>
                <a:srgbClr val="000000"/>
              </a:solidFill>
              <a:effectLst/>
              <a:latin typeface="Times New Roman" panose="02020503050405090304" pitchFamily="18" charset="0"/>
              <a:cs typeface="Times New Roman" panose="02020503050405090304" pitchFamily="18" charset="0"/>
              <a:sym typeface="+mn-ea"/>
            </a:endParaRPr>
          </a:p>
          <a:p>
            <a:pPr algn="just">
              <a:lnSpc>
                <a:spcPct val="150000"/>
              </a:lnSpc>
            </a:pPr>
            <a:r>
              <a:rPr lang="zh-CN" altLang="en-US"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主旨句</a:t>
            </a:r>
            <a:r>
              <a:rPr lang="en-US" altLang="zh-CN"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2+</a:t>
            </a:r>
            <a:r>
              <a:rPr lang="zh-CN" altLang="en-US" sz="2000" b="1" kern="10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论证</a:t>
            </a:r>
          </a:p>
          <a:p>
            <a:pPr algn="just">
              <a:lnSpc>
                <a:spcPct val="150000"/>
              </a:lnSpc>
            </a:pPr>
            <a:r>
              <a:rPr lang="en-US" sz="2000" kern="0" dirty="0">
                <a:solidFill>
                  <a:srgbClr val="000000"/>
                </a:solidFill>
                <a:effectLst/>
                <a:latin typeface="Times New Roman" panose="02020503050405090304" pitchFamily="18" charset="0"/>
                <a:cs typeface="Times New Roman" panose="02020503050405090304" pitchFamily="18" charset="0"/>
                <a:sym typeface="+mn-ea"/>
              </a:rPr>
              <a:t>The other point relates to …</a:t>
            </a:r>
            <a:endParaRPr lang="en-US" sz="2000" kern="100" dirty="0">
              <a:effectLst/>
              <a:latin typeface="Times New Roman" panose="02020503050405090304" pitchFamily="18" charset="0"/>
              <a:ea typeface="楷体" panose="02010609060101010101" pitchFamily="49" charset="-122"/>
              <a:cs typeface="Times New Roman" panose="02020503050405090304" pitchFamily="18" charset="0"/>
            </a:endParaRPr>
          </a:p>
          <a:p>
            <a:pPr algn="just">
              <a:lnSpc>
                <a:spcPct val="150000"/>
              </a:lnSpc>
            </a:pPr>
            <a:endParaRPr lang="en-US" sz="2000" kern="100" dirty="0">
              <a:effectLst/>
              <a:latin typeface="Times New Roman" panose="02020503050405090304" pitchFamily="18" charset="0"/>
              <a:ea typeface="楷体" panose="02010609060101010101" pitchFamily="49" charset="-122"/>
              <a:cs typeface="Times New Roman" panose="02020503050405090304" pitchFamily="18" charset="0"/>
            </a:endParaRPr>
          </a:p>
        </p:txBody>
      </p:sp>
      <p:sp>
        <p:nvSpPr>
          <p:cNvPr id="12" name="文本框 11"/>
          <p:cNvSpPr txBox="1"/>
          <p:nvPr>
            <p:custDataLst>
              <p:tags r:id="rId1"/>
            </p:custDataLst>
          </p:nvPr>
        </p:nvSpPr>
        <p:spPr>
          <a:xfrm>
            <a:off x="0" y="0"/>
            <a:ext cx="4443730"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(Simon)</a:t>
            </a:r>
            <a:endPar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75385" y="1266190"/>
            <a:ext cx="11509375" cy="1938020"/>
          </a:xfrm>
          <a:prstGeom prst="rect">
            <a:avLst/>
          </a:prstGeom>
          <a:noFill/>
        </p:spPr>
        <p:txBody>
          <a:bodyPr wrap="square" rtlCol="0" anchor="t">
            <a:spAutoFit/>
          </a:bodyPr>
          <a:lstStyle/>
          <a:p>
            <a:r>
              <a:rPr lang="en-US" sz="2400" b="1" kern="100" dirty="0">
                <a:solidFill>
                  <a:srgbClr val="FF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Topic sentence1:</a:t>
            </a:r>
          </a:p>
          <a:p>
            <a:r>
              <a:rPr lang="en-US" sz="2400" b="1" kern="100" dirty="0">
                <a:solidFill>
                  <a:schemeClr val="tx1"/>
                </a:solidFill>
                <a:effectLst/>
                <a:latin typeface="Times New Roman" panose="02020503050405090304" pitchFamily="18" charset="0"/>
                <a:ea typeface="楷体" panose="02010609060101010101" pitchFamily="49" charset="-122"/>
                <a:cs typeface="Times New Roman" panose="02020503050405090304" pitchFamily="18" charset="0"/>
                <a:sym typeface="+mn-ea"/>
              </a:rPr>
              <a:t>Cultural globalization reduces prejudice against other nations.</a:t>
            </a:r>
          </a:p>
          <a:p>
            <a:endParaRPr lang="en-US" sz="2400" b="1" kern="100" dirty="0">
              <a:solidFill>
                <a:schemeClr val="tx1"/>
              </a:solidFill>
              <a:effectLst/>
              <a:latin typeface="Times New Roman" panose="02020503050405090304" pitchFamily="18" charset="0"/>
              <a:ea typeface="楷体" panose="02010609060101010101" pitchFamily="49" charset="-122"/>
              <a:cs typeface="Times New Roman" panose="02020503050405090304" pitchFamily="18" charset="0"/>
              <a:sym typeface="+mn-ea"/>
            </a:endParaRPr>
          </a:p>
          <a:p>
            <a:r>
              <a:rPr lang="en-US" sz="2400" b="1" kern="100" dirty="0">
                <a:solidFill>
                  <a:srgbClr val="FF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Topic sentence2: </a:t>
            </a:r>
          </a:p>
          <a:p>
            <a:r>
              <a:rPr lang="en-US" sz="2400" b="1" kern="100" dirty="0">
                <a:effectLst/>
                <a:latin typeface="Times New Roman" panose="02020503050405090304" pitchFamily="18" charset="0"/>
                <a:ea typeface="楷体" panose="02010609060101010101" pitchFamily="49" charset="-122"/>
                <a:cs typeface="Times New Roman" panose="02020503050405090304" pitchFamily="18" charset="0"/>
                <a:sym typeface="+mn-ea"/>
              </a:rPr>
              <a:t>The other point relates to modernity.</a:t>
            </a:r>
            <a:endParaRPr lang="zh-CN" altLang="en-US" sz="2400" b="1" kern="100" dirty="0">
              <a:solidFill>
                <a:schemeClr val="tx1"/>
              </a:solidFill>
              <a:effectLst/>
              <a:latin typeface="Times New Roman" panose="02020503050405090304" pitchFamily="18" charset="0"/>
              <a:ea typeface="楷体" panose="02010609060101010101" pitchFamily="49" charset="-122"/>
              <a:cs typeface="Times New Roman" panose="02020503050405090304" pitchFamily="18" charset="0"/>
              <a:sym typeface="+mn-ea"/>
            </a:endParaRPr>
          </a:p>
        </p:txBody>
      </p:sp>
      <p:sp>
        <p:nvSpPr>
          <p:cNvPr id="4" name="文本框 3"/>
          <p:cNvSpPr txBox="1"/>
          <p:nvPr/>
        </p:nvSpPr>
        <p:spPr>
          <a:xfrm>
            <a:off x="1174750" y="3675380"/>
            <a:ext cx="10640695" cy="2399665"/>
          </a:xfrm>
          <a:prstGeom prst="rect">
            <a:avLst/>
          </a:prstGeom>
          <a:noFill/>
        </p:spPr>
        <p:txBody>
          <a:bodyPr wrap="square" rtlCol="0" anchor="t">
            <a:spAutoFit/>
          </a:bodyPr>
          <a:lstStyle/>
          <a:p>
            <a:pPr>
              <a:lnSpc>
                <a:spcPct val="150000"/>
              </a:lnSpc>
            </a:pPr>
            <a:r>
              <a:rPr 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The more we share habits, products and services, the better we understand each other.</a:t>
            </a:r>
            <a:r>
              <a:rPr lang="zh-CN" alt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（倒装句）</a:t>
            </a:r>
            <a:endParaRPr 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endParaRPr>
          </a:p>
          <a:p>
            <a:pPr>
              <a:lnSpc>
                <a:spcPct val="150000"/>
              </a:lnSpc>
            </a:pPr>
            <a:endParaRPr 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endParaRPr>
          </a:p>
          <a:p>
            <a:pPr>
              <a:lnSpc>
                <a:spcPct val="150000"/>
              </a:lnSpc>
            </a:pPr>
            <a:r>
              <a:rPr 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For example, if they were unable to drink Coca Cola or wear Nike, then that would mean their society was not part of the international community.</a:t>
            </a:r>
            <a:r>
              <a:rPr lang="zh-CN" alt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（虚拟语气）</a:t>
            </a:r>
            <a:endParaRPr lang="en-US" alt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endParaRPr>
          </a:p>
          <a:p>
            <a:pPr>
              <a:lnSpc>
                <a:spcPct val="150000"/>
              </a:lnSpc>
            </a:pPr>
            <a:r>
              <a:rPr 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rPr>
              <a:t> </a:t>
            </a:r>
            <a:endParaRPr lang="en-US" alt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sym typeface="+mn-ea"/>
            </a:endParaRPr>
          </a:p>
        </p:txBody>
      </p:sp>
      <p:sp>
        <p:nvSpPr>
          <p:cNvPr id="6" name="左弧形箭头 5"/>
          <p:cNvSpPr/>
          <p:nvPr/>
        </p:nvSpPr>
        <p:spPr>
          <a:xfrm>
            <a:off x="628650" y="1463675"/>
            <a:ext cx="622935" cy="2757170"/>
          </a:xfrm>
          <a:prstGeom prst="curv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左弧形箭头 6"/>
          <p:cNvSpPr/>
          <p:nvPr/>
        </p:nvSpPr>
        <p:spPr>
          <a:xfrm>
            <a:off x="628650" y="2634615"/>
            <a:ext cx="622935" cy="2757170"/>
          </a:xfrm>
          <a:prstGeom prst="curvedRigh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文本框 11"/>
          <p:cNvSpPr txBox="1"/>
          <p:nvPr>
            <p:custDataLst>
              <p:tags r:id="rId1"/>
            </p:custDataLst>
          </p:nvPr>
        </p:nvSpPr>
        <p:spPr>
          <a:xfrm>
            <a:off x="0" y="0"/>
            <a:ext cx="4361180"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(Simon)</a:t>
            </a:r>
            <a:endPar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bldLvl="0" animBg="1"/>
      <p:bldP spid="6" grpId="1" animBg="1"/>
      <p:bldP spid="7" grpId="0" bldLvl="0" animBg="1"/>
      <p:bldP spid="7"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6080" y="532765"/>
            <a:ext cx="11485880" cy="4861560"/>
          </a:xfrm>
          <a:prstGeom prst="rect">
            <a:avLst/>
          </a:prstGeom>
          <a:noFill/>
        </p:spPr>
        <p:txBody>
          <a:bodyPr wrap="square">
            <a:spAutoFit/>
          </a:bodyPr>
          <a:lstStyle/>
          <a:p>
            <a:pPr algn="just">
              <a:lnSpc>
                <a:spcPct val="150000"/>
              </a:lnSpc>
            </a:pPr>
            <a:r>
              <a:rPr lang="zh-CN" sz="2000" b="1" kern="100" dirty="0">
                <a:solidFill>
                  <a:srgbClr val="000000"/>
                </a:solidFill>
                <a:effectLst/>
                <a:latin typeface="Comic Sans MS" panose="030F0902030302020204" pitchFamily="66" charset="0"/>
                <a:ea typeface="楷体" panose="02010609060101010101" pitchFamily="49" charset="-122"/>
                <a:cs typeface="微软雅黑" panose="020B0503020204020204" pitchFamily="34" charset="-122"/>
              </a:rPr>
              <a:t>（主体段</a:t>
            </a:r>
            <a:r>
              <a:rPr lang="en-US" sz="2000" b="1" kern="100" dirty="0">
                <a:solidFill>
                  <a:srgbClr val="000000"/>
                </a:solidFill>
                <a:effectLst/>
                <a:latin typeface="Comic Sans MS" panose="030F0902030302020204" pitchFamily="66" charset="0"/>
                <a:ea typeface="楷体" panose="02010609060101010101" pitchFamily="49" charset="-122"/>
                <a:cs typeface="微软雅黑" panose="020B0503020204020204" pitchFamily="34" charset="-122"/>
              </a:rPr>
              <a:t>2</a:t>
            </a:r>
            <a:r>
              <a:rPr lang="zh-CN" sz="2000" b="1" kern="100" dirty="0">
                <a:solidFill>
                  <a:srgbClr val="000000"/>
                </a:solidFill>
                <a:effectLst/>
                <a:latin typeface="Comic Sans MS" panose="030F0902030302020204" pitchFamily="66" charset="0"/>
                <a:ea typeface="楷体" panose="02010609060101010101" pitchFamily="49" charset="-122"/>
                <a:cs typeface="微软雅黑" panose="020B0503020204020204" pitchFamily="34" charset="-122"/>
              </a:rPr>
              <a:t>）</a:t>
            </a:r>
            <a:r>
              <a:rPr lang="zh-CN" sz="2000"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有好处</a:t>
            </a:r>
            <a:r>
              <a:rPr lang="en-US" sz="2000"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2000"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好处</a:t>
            </a:r>
            <a:r>
              <a:rPr lang="en-US" sz="2000"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sz="2000"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好处</a:t>
            </a:r>
            <a:r>
              <a:rPr lang="en-US" sz="2000"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sz="2000"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论证</a:t>
            </a:r>
            <a:r>
              <a:rPr lang="en-US" sz="2000"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2000"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好处</a:t>
            </a:r>
            <a:r>
              <a:rPr lang="en-US" sz="2000"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sz="2000"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好处</a:t>
            </a:r>
            <a:r>
              <a:rPr lang="en-US" sz="2000"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sz="2000" b="1" kern="100" dirty="0">
                <a:solidFill>
                  <a:srgbClr val="FF0000"/>
                </a:solidFill>
                <a:effectLst/>
                <a:latin typeface="微软雅黑" panose="020B0503020204020204" pitchFamily="34" charset="-122"/>
                <a:ea typeface="微软雅黑" panose="020B0503020204020204" pitchFamily="34" charset="-122"/>
                <a:cs typeface="微软雅黑" panose="020B0503020204020204" pitchFamily="34" charset="-122"/>
                <a:sym typeface="+mn-ea"/>
              </a:rPr>
              <a:t>论证</a:t>
            </a:r>
            <a:endParaRPr lang="en-US" altLang="zh-CN" sz="2000" kern="100" dirty="0">
              <a:solidFill>
                <a:srgbClr val="000000"/>
              </a:solidFill>
              <a:effectLst/>
              <a:latin typeface="Comic Sans MS" panose="030F0902030302020204" pitchFamily="66" charset="0"/>
              <a:ea typeface="楷体" panose="02010609060101010101" pitchFamily="49" charset="-122"/>
              <a:cs typeface="微软雅黑" panose="020B0503020204020204" pitchFamily="34" charset="-122"/>
            </a:endParaRPr>
          </a:p>
          <a:p>
            <a:pPr algn="just">
              <a:lnSpc>
                <a:spcPct val="200000"/>
              </a:lnSpc>
            </a:pPr>
            <a:r>
              <a:rPr lang="en-US" sz="2000" kern="100" dirty="0">
                <a:solidFill>
                  <a:schemeClr val="tx1"/>
                </a:solidFill>
                <a:effectLst/>
                <a:latin typeface="Times New Roman" panose="02020503050405090304" pitchFamily="18" charset="0"/>
                <a:ea typeface="楷体" panose="02010609060101010101" pitchFamily="49" charset="-122"/>
                <a:cs typeface="Times New Roman" panose="02020503050405090304" pitchFamily="18" charset="0"/>
              </a:rPr>
              <a:t>When we turn to the other side of the argument, there are two major points to make in </a:t>
            </a:r>
            <a:r>
              <a:rPr lang="en-US" sz="2000" kern="100" dirty="0" err="1">
                <a:solidFill>
                  <a:schemeClr val="tx1"/>
                </a:solidFill>
                <a:effectLst/>
                <a:latin typeface="Times New Roman" panose="02020503050405090304" pitchFamily="18" charset="0"/>
                <a:ea typeface="楷体" panose="02010609060101010101" pitchFamily="49" charset="-122"/>
                <a:cs typeface="Times New Roman" panose="02020503050405090304" pitchFamily="18" charset="0"/>
              </a:rPr>
              <a:t>favour</a:t>
            </a:r>
            <a:r>
              <a:rPr lang="en-US" sz="2000" kern="100" dirty="0">
                <a:solidFill>
                  <a:schemeClr val="tx1"/>
                </a:solidFill>
                <a:effectLst/>
                <a:latin typeface="Times New Roman" panose="02020503050405090304" pitchFamily="18" charset="0"/>
                <a:ea typeface="楷体" panose="02010609060101010101" pitchFamily="49" charset="-122"/>
                <a:cs typeface="Times New Roman" panose="02020503050405090304" pitchFamily="18" charset="0"/>
              </a:rPr>
              <a:t> of this process. </a:t>
            </a:r>
            <a:r>
              <a:rPr 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rPr>
              <a:t>The first of these is that the more we share habits, products and services, the better we understand each other and </a:t>
            </a:r>
            <a:r>
              <a:rPr lang="en-US" sz="2000" b="1" kern="100" dirty="0">
                <a:solidFill>
                  <a:srgbClr val="FF0000"/>
                </a:solidFill>
                <a:effectLst/>
                <a:latin typeface="Times New Roman" panose="02020503050405090304" pitchFamily="18" charset="0"/>
                <a:ea typeface="楷体" panose="02010609060101010101" pitchFamily="49" charset="-122"/>
                <a:cs typeface="Times New Roman" panose="02020503050405090304" pitchFamily="18" charset="0"/>
              </a:rPr>
              <a:t>this reduces prejudice against other </a:t>
            </a:r>
            <a:r>
              <a:rPr lang="en-US" sz="2000" b="1" u="sng" kern="100" dirty="0">
                <a:solidFill>
                  <a:srgbClr val="FF0000"/>
                </a:solidFill>
                <a:effectLst/>
                <a:latin typeface="Times New Roman" panose="02020503050405090304" pitchFamily="18" charset="0"/>
                <a:ea typeface="楷体" panose="02010609060101010101" pitchFamily="49" charset="-122"/>
                <a:cs typeface="Times New Roman" panose="02020503050405090304" pitchFamily="18" charset="0"/>
              </a:rPr>
              <a:t>nations. </a:t>
            </a:r>
            <a:r>
              <a:rPr 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rPr>
              <a:t>The other point relates to</a:t>
            </a:r>
            <a:r>
              <a:rPr lang="en-US" sz="2000" b="1" kern="100" dirty="0">
                <a:solidFill>
                  <a:srgbClr val="FF0000"/>
                </a:solidFill>
                <a:effectLst/>
                <a:latin typeface="Times New Roman" panose="02020503050405090304" pitchFamily="18" charset="0"/>
                <a:ea typeface="楷体" panose="02010609060101010101" pitchFamily="49" charset="-122"/>
                <a:cs typeface="Times New Roman" panose="02020503050405090304" pitchFamily="18" charset="0"/>
              </a:rPr>
              <a:t> modernity</a:t>
            </a:r>
            <a:r>
              <a:rPr 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rPr>
              <a:t>. It is a sign of progress in a society that people no longer are restricted to brands and advertisements from their own society but are able to access more international goods. If, for example, they were unable to drink Coca Cola or wear Nike, then that would mean their society was not part of the international community.</a:t>
            </a:r>
          </a:p>
          <a:p>
            <a:pPr algn="just">
              <a:lnSpc>
                <a:spcPct val="200000"/>
              </a:lnSpc>
            </a:pPr>
            <a:endParaRPr lang="en-US" sz="20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endParaRPr>
          </a:p>
        </p:txBody>
      </p:sp>
      <p:sp>
        <p:nvSpPr>
          <p:cNvPr id="2" name="文本框 1"/>
          <p:cNvSpPr txBox="1"/>
          <p:nvPr/>
        </p:nvSpPr>
        <p:spPr>
          <a:xfrm>
            <a:off x="7775575" y="737235"/>
            <a:ext cx="2701925" cy="398780"/>
          </a:xfrm>
          <a:prstGeom prst="rect">
            <a:avLst/>
          </a:prstGeom>
          <a:solidFill>
            <a:srgbClr val="FFFF00"/>
          </a:solidFill>
          <a:ln>
            <a:solidFill>
              <a:srgbClr val="FFFF00"/>
            </a:solidFill>
          </a:ln>
        </p:spPr>
        <p:txBody>
          <a:bodyPr wrap="square" rtlCol="0">
            <a:spAutoFit/>
          </a:bodyPr>
          <a:lstStyle/>
          <a:p>
            <a:pPr algn="ctr"/>
            <a:r>
              <a:rPr lang="zh-CN" altLang="en-US" sz="2000" b="1">
                <a:highlight>
                  <a:srgbClr val="FFFF00"/>
                </a:highlight>
              </a:rPr>
              <a:t>过渡句：两个好处</a:t>
            </a:r>
          </a:p>
        </p:txBody>
      </p:sp>
      <p:sp>
        <p:nvSpPr>
          <p:cNvPr id="4" name="文本框 3"/>
          <p:cNvSpPr txBox="1"/>
          <p:nvPr/>
        </p:nvSpPr>
        <p:spPr>
          <a:xfrm>
            <a:off x="5824855" y="2167890"/>
            <a:ext cx="3279140" cy="398780"/>
          </a:xfrm>
          <a:prstGeom prst="rect">
            <a:avLst/>
          </a:prstGeom>
          <a:solidFill>
            <a:srgbClr val="FF0000"/>
          </a:solidFill>
          <a:ln>
            <a:solidFill>
              <a:srgbClr val="FF0000"/>
            </a:solidFill>
          </a:ln>
        </p:spPr>
        <p:txBody>
          <a:bodyPr wrap="square" rtlCol="0">
            <a:spAutoFit/>
          </a:bodyPr>
          <a:lstStyle/>
          <a:p>
            <a:pPr algn="ctr"/>
            <a:r>
              <a:rPr lang="zh-CN" altLang="en-US" sz="2000" b="1"/>
              <a:t>好处</a:t>
            </a:r>
            <a:r>
              <a:rPr lang="en-US" altLang="zh-CN" sz="2000" b="1"/>
              <a:t>1+</a:t>
            </a:r>
            <a:r>
              <a:rPr lang="zh-CN" altLang="en-US" sz="2000" b="1"/>
              <a:t>论证</a:t>
            </a:r>
          </a:p>
        </p:txBody>
      </p:sp>
      <p:sp>
        <p:nvSpPr>
          <p:cNvPr id="5" name="文本框 4"/>
          <p:cNvSpPr txBox="1"/>
          <p:nvPr/>
        </p:nvSpPr>
        <p:spPr>
          <a:xfrm>
            <a:off x="1673225" y="4014470"/>
            <a:ext cx="3279140" cy="398780"/>
          </a:xfrm>
          <a:prstGeom prst="rect">
            <a:avLst/>
          </a:prstGeom>
          <a:solidFill>
            <a:srgbClr val="0070C0"/>
          </a:solidFill>
        </p:spPr>
        <p:txBody>
          <a:bodyPr wrap="square" rtlCol="0">
            <a:spAutoFit/>
          </a:bodyPr>
          <a:lstStyle/>
          <a:p>
            <a:pPr algn="ctr"/>
            <a:r>
              <a:rPr lang="zh-CN" altLang="en-US" sz="2000" b="1"/>
              <a:t>好处</a:t>
            </a:r>
            <a:r>
              <a:rPr lang="en-US" altLang="zh-CN" sz="2000" b="1"/>
              <a:t>2+</a:t>
            </a:r>
            <a:r>
              <a:rPr lang="zh-CN" altLang="en-US" sz="2000" b="1"/>
              <a:t>解释</a:t>
            </a:r>
            <a:r>
              <a:rPr lang="en-US" altLang="zh-CN" sz="2000" b="1"/>
              <a:t>+</a:t>
            </a:r>
            <a:r>
              <a:rPr lang="zh-CN" altLang="en-US" sz="2000" b="1"/>
              <a:t>举例</a:t>
            </a:r>
          </a:p>
        </p:txBody>
      </p:sp>
      <p:sp>
        <p:nvSpPr>
          <p:cNvPr id="8" name="矩形 7"/>
          <p:cNvSpPr/>
          <p:nvPr/>
        </p:nvSpPr>
        <p:spPr>
          <a:xfrm>
            <a:off x="386080" y="1205230"/>
            <a:ext cx="11703050" cy="563880"/>
          </a:xfrm>
          <a:prstGeom prst="rect">
            <a:avLst/>
          </a:prstGeom>
          <a:noFill/>
          <a:ln w="57150">
            <a:solidFill>
              <a:srgbClr val="FFFF00"/>
            </a:solidFill>
          </a:ln>
          <a:extLst>
            <a:ext uri="{909E8E84-426E-40DD-AFC4-6F175D3DCCD1}">
              <a14:hiddenFill xmlns:a14="http://schemas.microsoft.com/office/drawing/2010/main" xmlns="">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86080" y="3080385"/>
            <a:ext cx="11703050" cy="1816100"/>
          </a:xfrm>
          <a:prstGeom prst="rect">
            <a:avLst/>
          </a:prstGeom>
          <a:noFill/>
          <a:ln w="57150">
            <a:solidFill>
              <a:srgbClr val="517FD4"/>
            </a:solidFill>
          </a:ln>
          <a:extLst>
            <a:ext uri="{909E8E84-426E-40DD-AFC4-6F175D3DCCD1}">
              <a14:hiddenFill xmlns:a14="http://schemas.microsoft.com/office/drawing/2010/main" xmlns="">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86080" y="1908810"/>
            <a:ext cx="11703050" cy="1170940"/>
          </a:xfrm>
          <a:prstGeom prst="rect">
            <a:avLst/>
          </a:prstGeom>
          <a:noFill/>
          <a:ln w="57150">
            <a:solidFill>
              <a:srgbClr val="FF0000"/>
            </a:solidFill>
          </a:ln>
          <a:extLst>
            <a:ext uri="{909E8E84-426E-40DD-AFC4-6F175D3DCCD1}">
              <a14:hiddenFill xmlns:a14="http://schemas.microsoft.com/office/drawing/2010/main" xmlns="">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1"/>
            </p:custDataLst>
          </p:nvPr>
        </p:nvSpPr>
        <p:spPr>
          <a:xfrm>
            <a:off x="0" y="0"/>
            <a:ext cx="4503420"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(Simon)</a:t>
            </a:r>
            <a:endPar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4" grpId="0" bldLvl="0" animBg="1"/>
      <p:bldP spid="4" grpId="1" animBg="1"/>
      <p:bldP spid="5" grpId="0" bldLvl="0" animBg="1"/>
      <p:bldP spid="5" grpId="1" animBg="1"/>
      <p:bldP spid="8" grpId="0" bldLvl="0" animBg="1"/>
      <p:bldP spid="8" grpId="1" animBg="1"/>
      <p:bldP spid="9" grpId="0" bldLvl="0" animBg="1"/>
      <p:bldP spid="9" grpId="1" animBg="1"/>
      <p:bldP spid="10" grpId="0" bldLvl="0" animBg="1"/>
      <p:bldP spid="10"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784" y="1877439"/>
            <a:ext cx="11452485" cy="2676525"/>
          </a:xfrm>
          <a:prstGeom prst="rect">
            <a:avLst/>
          </a:prstGeom>
          <a:noFill/>
        </p:spPr>
        <p:txBody>
          <a:bodyPr wrap="square">
            <a:spAutoFit/>
          </a:bodyPr>
          <a:lstStyle/>
          <a:p>
            <a:pPr algn="just">
              <a:lnSpc>
                <a:spcPct val="150000"/>
              </a:lnSpc>
            </a:pPr>
            <a:r>
              <a:rPr lang="zh-CN" sz="24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rPr>
              <a:t>（结尾段）</a:t>
            </a:r>
            <a:r>
              <a:rPr lang="zh-CN" sz="24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rPr>
              <a:t>承认弊端</a:t>
            </a:r>
            <a:r>
              <a:rPr lang="zh-CN" sz="24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，但仍然认为利大于弊，并再次重申好处</a:t>
            </a:r>
            <a:endParaRPr lang="en-US" altLang="zh-CN" sz="24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endParaRPr>
          </a:p>
          <a:p>
            <a:pPr algn="just">
              <a:lnSpc>
                <a:spcPct val="150000"/>
              </a:lnSpc>
            </a:pPr>
            <a:endParaRPr lang="en-US" altLang="zh-CN" sz="24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endParaRPr>
          </a:p>
          <a:p>
            <a:pPr algn="just">
              <a:lnSpc>
                <a:spcPct val="200000"/>
              </a:lnSpc>
            </a:pPr>
            <a:r>
              <a:rPr lang="en-US" sz="2400" kern="0" dirty="0">
                <a:solidFill>
                  <a:srgbClr val="000000"/>
                </a:solidFill>
                <a:effectLst/>
                <a:latin typeface="Times New Roman" panose="02020503050405090304" pitchFamily="18" charset="0"/>
                <a:cs typeface="Times New Roman" panose="02020503050405090304" pitchFamily="18" charset="0"/>
                <a:sym typeface="+mn-ea"/>
              </a:rPr>
              <a:t>In conclusion, I understand the point of view of people who worry about </a:t>
            </a:r>
            <a:r>
              <a:rPr lang="en-US" sz="2400" kern="0" dirty="0">
                <a:solidFill>
                  <a:srgbClr val="FF0000"/>
                </a:solidFill>
                <a:effectLst/>
                <a:latin typeface="Times New Roman" panose="02020503050405090304" pitchFamily="18" charset="0"/>
                <a:cs typeface="Times New Roman" panose="02020503050405090304" pitchFamily="18" charset="0"/>
                <a:sym typeface="+mn-ea"/>
              </a:rPr>
              <a:t>A (</a:t>
            </a:r>
            <a:r>
              <a:rPr lang="zh-CN" altLang="en-US" sz="2400" kern="0" dirty="0">
                <a:solidFill>
                  <a:srgbClr val="FF0000"/>
                </a:solidFill>
                <a:effectLst/>
                <a:latin typeface="Times New Roman" panose="02020503050405090304" pitchFamily="18" charset="0"/>
                <a:cs typeface="Times New Roman" panose="02020503050405090304" pitchFamily="18" charset="0"/>
                <a:sym typeface="+mn-ea"/>
              </a:rPr>
              <a:t>弊端</a:t>
            </a:r>
            <a:r>
              <a:rPr lang="en-US" sz="2400" kern="0" dirty="0">
                <a:solidFill>
                  <a:srgbClr val="FF0000"/>
                </a:solidFill>
                <a:effectLst/>
                <a:latin typeface="Times New Roman" panose="02020503050405090304" pitchFamily="18" charset="0"/>
                <a:cs typeface="Times New Roman" panose="02020503050405090304" pitchFamily="18" charset="0"/>
                <a:sym typeface="+mn-ea"/>
              </a:rPr>
              <a:t>)</a:t>
            </a:r>
            <a:r>
              <a:rPr lang="en-US" sz="2400" kern="0" dirty="0">
                <a:solidFill>
                  <a:srgbClr val="000000"/>
                </a:solidFill>
                <a:effectLst/>
                <a:latin typeface="Times New Roman" panose="02020503050405090304" pitchFamily="18" charset="0"/>
                <a:cs typeface="Times New Roman" panose="02020503050405090304" pitchFamily="18" charset="0"/>
                <a:sym typeface="+mn-ea"/>
              </a:rPr>
              <a:t>. However, this is outweighed by its positive impact on </a:t>
            </a:r>
            <a:r>
              <a:rPr lang="en-US" sz="2400" kern="0" dirty="0">
                <a:solidFill>
                  <a:srgbClr val="FF0000"/>
                </a:solidFill>
                <a:effectLst/>
                <a:latin typeface="Times New Roman" panose="02020503050405090304" pitchFamily="18" charset="0"/>
                <a:cs typeface="Times New Roman" panose="02020503050405090304" pitchFamily="18" charset="0"/>
                <a:sym typeface="+mn-ea"/>
              </a:rPr>
              <a:t>B</a:t>
            </a:r>
            <a:r>
              <a:rPr lang="en-US" sz="2400" kern="0" dirty="0">
                <a:solidFill>
                  <a:srgbClr val="000000"/>
                </a:solidFill>
                <a:effectLst/>
                <a:latin typeface="Times New Roman" panose="02020503050405090304" pitchFamily="18" charset="0"/>
                <a:cs typeface="Times New Roman" panose="02020503050405090304" pitchFamily="18" charset="0"/>
                <a:sym typeface="+mn-ea"/>
              </a:rPr>
              <a:t> and </a:t>
            </a:r>
            <a:r>
              <a:rPr lang="en-US" sz="2400" kern="0" dirty="0">
                <a:solidFill>
                  <a:srgbClr val="FF0000"/>
                </a:solidFill>
                <a:effectLst/>
                <a:latin typeface="Times New Roman" panose="02020503050405090304" pitchFamily="18" charset="0"/>
                <a:cs typeface="Times New Roman" panose="02020503050405090304" pitchFamily="18" charset="0"/>
                <a:sym typeface="+mn-ea"/>
              </a:rPr>
              <a:t>C</a:t>
            </a:r>
            <a:r>
              <a:rPr lang="en-US" sz="2400" b="1" kern="0" dirty="0">
                <a:solidFill>
                  <a:srgbClr val="FF0000"/>
                </a:solidFill>
                <a:effectLst/>
                <a:latin typeface="Times New Roman" panose="02020503050405090304" pitchFamily="18" charset="0"/>
                <a:cs typeface="Times New Roman" panose="02020503050405090304" pitchFamily="18" charset="0"/>
                <a:sym typeface="+mn-ea"/>
              </a:rPr>
              <a:t> (</a:t>
            </a:r>
            <a:r>
              <a:rPr lang="zh-CN" altLang="en-US" sz="2400" b="1" kern="0" dirty="0">
                <a:solidFill>
                  <a:srgbClr val="FF0000"/>
                </a:solidFill>
                <a:effectLst/>
                <a:latin typeface="Times New Roman" panose="02020503050405090304" pitchFamily="18" charset="0"/>
                <a:cs typeface="Times New Roman" panose="02020503050405090304" pitchFamily="18" charset="0"/>
                <a:sym typeface="+mn-ea"/>
              </a:rPr>
              <a:t>优点</a:t>
            </a:r>
            <a:r>
              <a:rPr lang="en-US" sz="2400" b="1" kern="0" dirty="0">
                <a:solidFill>
                  <a:srgbClr val="FF0000"/>
                </a:solidFill>
                <a:effectLst/>
                <a:latin typeface="Times New Roman" panose="02020503050405090304" pitchFamily="18" charset="0"/>
                <a:cs typeface="Times New Roman" panose="02020503050405090304" pitchFamily="18" charset="0"/>
                <a:sym typeface="+mn-ea"/>
              </a:rPr>
              <a:t>)</a:t>
            </a:r>
            <a:r>
              <a:rPr lang="en-US" sz="2400" kern="0" dirty="0">
                <a:solidFill>
                  <a:srgbClr val="000000"/>
                </a:solidFill>
                <a:effectLst/>
                <a:latin typeface="Times New Roman" panose="02020503050405090304" pitchFamily="18" charset="0"/>
                <a:cs typeface="Times New Roman" panose="02020503050405090304" pitchFamily="18" charset="0"/>
                <a:sym typeface="+mn-ea"/>
              </a:rPr>
              <a:t>.</a:t>
            </a:r>
          </a:p>
        </p:txBody>
      </p:sp>
      <p:sp>
        <p:nvSpPr>
          <p:cNvPr id="12" name="文本框 11"/>
          <p:cNvSpPr txBox="1"/>
          <p:nvPr>
            <p:custDataLst>
              <p:tags r:id="rId1"/>
            </p:custDataLst>
          </p:nvPr>
        </p:nvSpPr>
        <p:spPr>
          <a:xfrm>
            <a:off x="0" y="0"/>
            <a:ext cx="4428490"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(Simon)</a:t>
            </a:r>
            <a:endPar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9639" y="1282444"/>
            <a:ext cx="11452485" cy="4154170"/>
          </a:xfrm>
          <a:prstGeom prst="rect">
            <a:avLst/>
          </a:prstGeom>
          <a:noFill/>
        </p:spPr>
        <p:txBody>
          <a:bodyPr wrap="square">
            <a:spAutoFit/>
          </a:bodyPr>
          <a:lstStyle/>
          <a:p>
            <a:pPr algn="just">
              <a:lnSpc>
                <a:spcPct val="150000"/>
              </a:lnSpc>
            </a:pPr>
            <a:r>
              <a:rPr lang="zh-CN" sz="24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rPr>
              <a:t>（结尾段）</a:t>
            </a:r>
            <a:r>
              <a:rPr lang="zh-CN" sz="24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rPr>
              <a:t>承认弊端</a:t>
            </a:r>
            <a:r>
              <a:rPr lang="zh-CN" sz="24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sym typeface="+mn-ea"/>
              </a:rPr>
              <a:t>，但仍然认为利大于弊，并再次重申好处</a:t>
            </a:r>
            <a:endParaRPr lang="en-US" altLang="zh-CN" sz="2400" b="1" kern="0" dirty="0">
              <a:solidFill>
                <a:srgbClr val="FF0000"/>
              </a:solidFill>
              <a:effectLst/>
              <a:latin typeface="Times New Roman" panose="02020503050405090304" pitchFamily="18" charset="0"/>
              <a:ea typeface="微软雅黑" panose="020B0503020204020204" pitchFamily="34" charset="-122"/>
              <a:cs typeface="Times New Roman" panose="02020503050405090304" pitchFamily="18" charset="0"/>
            </a:endParaRPr>
          </a:p>
          <a:p>
            <a:pPr algn="just">
              <a:lnSpc>
                <a:spcPct val="150000"/>
              </a:lnSpc>
            </a:pPr>
            <a:endParaRPr lang="en-US" altLang="zh-CN" sz="2400" kern="100" dirty="0">
              <a:solidFill>
                <a:srgbClr val="000000"/>
              </a:solidFill>
              <a:effectLst/>
              <a:latin typeface="Times New Roman" panose="02020503050405090304" pitchFamily="18" charset="0"/>
              <a:ea typeface="楷体" panose="02010609060101010101" pitchFamily="49" charset="-122"/>
              <a:cs typeface="Times New Roman" panose="02020503050405090304" pitchFamily="18" charset="0"/>
            </a:endParaRPr>
          </a:p>
          <a:p>
            <a:pPr algn="just">
              <a:lnSpc>
                <a:spcPct val="200000"/>
              </a:lnSpc>
            </a:pPr>
            <a:r>
              <a:rPr lang="en-US" sz="2400" kern="100" dirty="0">
                <a:solidFill>
                  <a:srgbClr val="000000"/>
                </a:solidFill>
                <a:effectLst/>
                <a:latin typeface="Times New Roman" panose="02020503050405090304" pitchFamily="18" charset="0"/>
                <a:ea typeface="宋体" pitchFamily="2" charset="-122"/>
                <a:cs typeface="Times New Roman" panose="02020503050405090304" pitchFamily="18" charset="0"/>
              </a:rPr>
              <a:t>In conclusion, I understand the point of view of people who worry about </a:t>
            </a:r>
            <a:r>
              <a:rPr lang="en-US" sz="2400" kern="100" dirty="0">
                <a:solidFill>
                  <a:srgbClr val="FF0000"/>
                </a:solidFill>
                <a:effectLst/>
                <a:latin typeface="Times New Roman" panose="02020503050405090304" pitchFamily="18" charset="0"/>
                <a:ea typeface="宋体" pitchFamily="2" charset="-122"/>
                <a:cs typeface="Times New Roman" panose="02020503050405090304" pitchFamily="18" charset="0"/>
              </a:rPr>
              <a:t>cultural </a:t>
            </a:r>
            <a:r>
              <a:rPr lang="en-US" sz="2400" kern="100" dirty="0" err="1">
                <a:solidFill>
                  <a:srgbClr val="FF0000"/>
                </a:solidFill>
                <a:effectLst/>
                <a:latin typeface="Times New Roman" panose="02020503050405090304" pitchFamily="18" charset="0"/>
                <a:ea typeface="宋体" pitchFamily="2" charset="-122"/>
                <a:cs typeface="Times New Roman" panose="02020503050405090304" pitchFamily="18" charset="0"/>
              </a:rPr>
              <a:t>globalisation</a:t>
            </a:r>
            <a:r>
              <a:rPr lang="en-US" sz="2400" kern="100" dirty="0">
                <a:solidFill>
                  <a:srgbClr val="FF0000"/>
                </a:solidFill>
                <a:effectLst/>
                <a:latin typeface="Times New Roman" panose="02020503050405090304" pitchFamily="18" charset="0"/>
                <a:ea typeface="宋体" pitchFamily="2" charset="-122"/>
                <a:cs typeface="Times New Roman" panose="02020503050405090304" pitchFamily="18" charset="0"/>
              </a:rPr>
              <a:t> because it is a threat to national traditions</a:t>
            </a:r>
            <a:r>
              <a:rPr lang="en-US" sz="2400" kern="100" dirty="0">
                <a:solidFill>
                  <a:srgbClr val="000000"/>
                </a:solidFill>
                <a:effectLst/>
                <a:latin typeface="Times New Roman" panose="02020503050405090304" pitchFamily="18" charset="0"/>
                <a:ea typeface="宋体" pitchFamily="2" charset="-122"/>
                <a:cs typeface="Times New Roman" panose="02020503050405090304" pitchFamily="18" charset="0"/>
              </a:rPr>
              <a:t>. However, this is outweighed by its positive impact on</a:t>
            </a:r>
            <a:r>
              <a:rPr lang="en-US" sz="2400" kern="100" dirty="0">
                <a:solidFill>
                  <a:srgbClr val="FF0000"/>
                </a:solidFill>
                <a:effectLst/>
                <a:latin typeface="Times New Roman" panose="02020503050405090304" pitchFamily="18" charset="0"/>
                <a:ea typeface="宋体" pitchFamily="2" charset="-122"/>
                <a:cs typeface="Times New Roman" panose="02020503050405090304" pitchFamily="18" charset="0"/>
              </a:rPr>
              <a:t> international understanding </a:t>
            </a:r>
            <a:r>
              <a:rPr lang="en-US" sz="2400" kern="100" dirty="0">
                <a:solidFill>
                  <a:srgbClr val="000000"/>
                </a:solidFill>
                <a:effectLst/>
                <a:latin typeface="Times New Roman" panose="02020503050405090304" pitchFamily="18" charset="0"/>
                <a:ea typeface="宋体" pitchFamily="2" charset="-122"/>
                <a:cs typeface="Times New Roman" panose="02020503050405090304" pitchFamily="18" charset="0"/>
              </a:rPr>
              <a:t>and </a:t>
            </a:r>
            <a:r>
              <a:rPr lang="en-US" sz="2400" kern="100" dirty="0">
                <a:solidFill>
                  <a:srgbClr val="FF0000"/>
                </a:solidFill>
                <a:effectLst/>
                <a:latin typeface="Times New Roman" panose="02020503050405090304" pitchFamily="18" charset="0"/>
                <a:ea typeface="宋体" pitchFamily="2" charset="-122"/>
                <a:cs typeface="Times New Roman" panose="02020503050405090304" pitchFamily="18" charset="0"/>
              </a:rPr>
              <a:t>the fact that it represents progress within a society</a:t>
            </a:r>
            <a:r>
              <a:rPr lang="en-US" sz="2400" kern="100" dirty="0">
                <a:solidFill>
                  <a:srgbClr val="000000"/>
                </a:solidFill>
                <a:effectLst/>
                <a:latin typeface="Times New Roman" panose="02020503050405090304" pitchFamily="18" charset="0"/>
                <a:ea typeface="宋体" pitchFamily="2" charset="-122"/>
                <a:cs typeface="Times New Roman" panose="02020503050405090304" pitchFamily="18" charset="0"/>
              </a:rPr>
              <a:t>.</a:t>
            </a:r>
            <a:endParaRPr lang="en-US" sz="2400" kern="100" dirty="0">
              <a:effectLst/>
              <a:latin typeface="Times New Roman" panose="02020503050405090304" pitchFamily="18" charset="0"/>
              <a:ea typeface="宋体" pitchFamily="2" charset="-122"/>
              <a:cs typeface="Times New Roman" panose="02020503050405090304" pitchFamily="18" charset="0"/>
            </a:endParaRPr>
          </a:p>
        </p:txBody>
      </p:sp>
      <p:sp>
        <p:nvSpPr>
          <p:cNvPr id="12" name="文本框 11"/>
          <p:cNvSpPr txBox="1"/>
          <p:nvPr>
            <p:custDataLst>
              <p:tags r:id="rId1"/>
            </p:custDataLst>
          </p:nvPr>
        </p:nvSpPr>
        <p:spPr>
          <a:xfrm>
            <a:off x="0" y="0"/>
            <a:ext cx="4525010"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(Simon)</a:t>
            </a:r>
            <a:endPar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0" y="0"/>
            <a:ext cx="3110230"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犯罪类话题词汇</a:t>
            </a:r>
          </a:p>
        </p:txBody>
      </p:sp>
      <p:sp>
        <p:nvSpPr>
          <p:cNvPr id="5" name="矩形 4"/>
          <p:cNvSpPr/>
          <p:nvPr>
            <p:custDataLst>
              <p:tags r:id="rId2"/>
            </p:custDataLst>
          </p:nvPr>
        </p:nvSpPr>
        <p:spPr>
          <a:xfrm>
            <a:off x="1738630" y="1091565"/>
            <a:ext cx="6658610" cy="922020"/>
          </a:xfrm>
          <a:prstGeom prst="rect">
            <a:avLst/>
          </a:prstGeom>
        </p:spPr>
        <p:txBody>
          <a:bodyPr wrap="square">
            <a:spAutoFit/>
          </a:bodyPr>
          <a:lstStyle/>
          <a:p>
            <a:pPr>
              <a:lnSpc>
                <a:spcPct val="150000"/>
              </a:lnSpc>
            </a:pPr>
            <a:r>
              <a:rPr lang="zh-CN" altLang="en-US" sz="3600" b="1" dirty="0">
                <a:solidFill>
                  <a:srgbClr val="002060"/>
                </a:solidFill>
                <a:latin typeface="微软雅黑" panose="020B0503020204020204" pitchFamily="34" charset="-122"/>
                <a:ea typeface="微软雅黑" panose="020B0503020204020204" pitchFamily="34" charset="-122"/>
              </a:rPr>
              <a:t>高频表达</a:t>
            </a:r>
            <a:r>
              <a:rPr lang="en-US" altLang="zh-CN" sz="3600" b="1" dirty="0">
                <a:solidFill>
                  <a:srgbClr val="002060"/>
                </a:solidFill>
                <a:latin typeface="微软雅黑" panose="020B0503020204020204" pitchFamily="34" charset="-122"/>
                <a:ea typeface="微软雅黑" panose="020B0503020204020204" pitchFamily="34" charset="-122"/>
              </a:rPr>
              <a:t>-</a:t>
            </a:r>
            <a:r>
              <a:rPr lang="zh-CN" altLang="en-US" sz="3600" b="1" dirty="0">
                <a:solidFill>
                  <a:srgbClr val="002060"/>
                </a:solidFill>
                <a:latin typeface="微软雅黑" panose="020B0503020204020204" pitchFamily="34" charset="-122"/>
                <a:ea typeface="微软雅黑" panose="020B0503020204020204" pitchFamily="34" charset="-122"/>
              </a:rPr>
              <a:t>犯罪及犯罪者</a:t>
            </a:r>
          </a:p>
        </p:txBody>
      </p:sp>
      <p:sp>
        <p:nvSpPr>
          <p:cNvPr id="38914" name="内容占位符 2"/>
          <p:cNvSpPr/>
          <p:nvPr/>
        </p:nvSpPr>
        <p:spPr>
          <a:xfrm>
            <a:off x="1705928" y="2211070"/>
            <a:ext cx="8518525" cy="4525963"/>
          </a:xfrm>
          <a:prstGeom prst="rect">
            <a:avLst/>
          </a:prstGeom>
        </p:spPr>
        <p:txBody>
          <a:bodyPr vert="horz" wrap="square" lIns="91440" tIns="45720" rIns="91440" bIns="45720" numCol="1" rtlCol="0" anchor="t" anchorCtr="0" compatLnSpc="1">
            <a:normAutofit lnSpcReduction="10000"/>
          </a:bodyPr>
          <a:lstStyle>
            <a:lvl1pPr marL="0" indent="0" algn="ctr" defTabSz="914400" rtl="0" eaLnBrk="1" latinLnBrk="0" hangingPunct="1">
              <a:lnSpc>
                <a:spcPct val="90000"/>
              </a:lnSpc>
              <a:spcBef>
                <a:spcPts val="1000"/>
              </a:spcBef>
              <a:buFont typeface="Arial" panose="020B060402020209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indent="0" algn="l">
              <a:buNone/>
            </a:pPr>
            <a:r>
              <a:rPr lang="zh-CN" altLang="en-US" sz="2400" b="1">
                <a:latin typeface="微软雅黑" panose="020B0503020204020204" pitchFamily="34" charset="-122"/>
                <a:ea typeface="微软雅黑" panose="020B0503020204020204" pitchFamily="34" charset="-122"/>
              </a:rPr>
              <a:t>犯罪</a:t>
            </a:r>
            <a:endParaRPr lang="en-US" altLang="zh-CN" sz="2400" b="1">
              <a:latin typeface="微软雅黑" panose="020B0503020204020204" pitchFamily="34" charset="-122"/>
              <a:ea typeface="微软雅黑" panose="020B0503020204020204" pitchFamily="34" charset="-122"/>
            </a:endParaRPr>
          </a:p>
          <a:p>
            <a:pPr marL="0" indent="0" algn="l">
              <a:buNone/>
            </a:pPr>
            <a:r>
              <a:rPr lang="en-US" altLang="en-US" sz="2400" b="1">
                <a:latin typeface="微软雅黑" panose="020B0503020204020204" pitchFamily="34" charset="-122"/>
                <a:ea typeface="微软雅黑" panose="020B0503020204020204" pitchFamily="34" charset="-122"/>
              </a:rPr>
              <a:t>犯</a:t>
            </a:r>
            <a:r>
              <a:rPr lang="zh-CN" altLang="en-US" sz="2400" b="1">
                <a:latin typeface="微软雅黑" panose="020B0503020204020204" pitchFamily="34" charset="-122"/>
                <a:ea typeface="微软雅黑" panose="020B0503020204020204" pitchFamily="34" charset="-122"/>
              </a:rPr>
              <a:t>轻</a:t>
            </a:r>
            <a:r>
              <a:rPr lang="en-US" altLang="en-US" sz="2400" b="1">
                <a:latin typeface="微软雅黑" panose="020B0503020204020204" pitchFamily="34" charset="-122"/>
                <a:ea typeface="微软雅黑" panose="020B0503020204020204" pitchFamily="34" charset="-122"/>
              </a:rPr>
              <a:t>罪</a:t>
            </a:r>
          </a:p>
          <a:p>
            <a:pPr marL="0" indent="0" algn="l">
              <a:buNone/>
            </a:pPr>
            <a:endParaRPr lang="en-US" altLang="en-US" sz="2400" b="1">
              <a:latin typeface="微软雅黑" panose="020B0503020204020204" pitchFamily="34" charset="-122"/>
              <a:ea typeface="微软雅黑" panose="020B0503020204020204" pitchFamily="34" charset="-122"/>
            </a:endParaRPr>
          </a:p>
          <a:p>
            <a:pPr marL="0" indent="0" algn="l">
              <a:buNone/>
            </a:pPr>
            <a:r>
              <a:rPr lang="zh-CN" altLang="en-US" sz="2400" b="1">
                <a:latin typeface="微软雅黑" panose="020B0503020204020204" pitchFamily="34" charset="-122"/>
                <a:ea typeface="微软雅黑" panose="020B0503020204020204" pitchFamily="34" charset="-122"/>
              </a:rPr>
              <a:t>犯重罪</a:t>
            </a:r>
            <a:endParaRPr lang="en-US" altLang="en-US" sz="2400" b="1">
              <a:solidFill>
                <a:srgbClr val="0033CC"/>
              </a:solidFill>
              <a:latin typeface="微软雅黑" panose="020B0503020204020204" pitchFamily="34" charset="-122"/>
              <a:ea typeface="微软雅黑" panose="020B0503020204020204" pitchFamily="34" charset="-122"/>
            </a:endParaRPr>
          </a:p>
          <a:p>
            <a:pPr marL="0" indent="0" algn="l">
              <a:buNone/>
            </a:pPr>
            <a:r>
              <a:rPr lang="zh-CN" altLang="en-US" sz="2400" b="1">
                <a:latin typeface="微软雅黑" panose="020B0503020204020204" pitchFamily="34" charset="-122"/>
                <a:ea typeface="微软雅黑" panose="020B0503020204020204" pitchFamily="34" charset="-122"/>
              </a:rPr>
              <a:t>犯罪者</a:t>
            </a:r>
            <a:endParaRPr lang="en-US" altLang="en-US" sz="2400" b="1">
              <a:latin typeface="微软雅黑" panose="020B0503020204020204" pitchFamily="34" charset="-122"/>
              <a:ea typeface="微软雅黑" panose="020B0503020204020204" pitchFamily="34" charset="-122"/>
            </a:endParaRPr>
          </a:p>
          <a:p>
            <a:pPr marL="0" indent="0" algn="l">
              <a:buNone/>
            </a:pPr>
            <a:endParaRPr lang="en-US" altLang="en-US" sz="2400" b="1">
              <a:latin typeface="微软雅黑" panose="020B0503020204020204" pitchFamily="34" charset="-122"/>
              <a:ea typeface="微软雅黑" panose="020B0503020204020204" pitchFamily="34" charset="-122"/>
            </a:endParaRPr>
          </a:p>
          <a:p>
            <a:pPr marL="0" indent="0" algn="l">
              <a:buNone/>
            </a:pPr>
            <a:endParaRPr lang="zh-CN" altLang="en-US" sz="2400" b="1">
              <a:latin typeface="微软雅黑" panose="020B0503020204020204" pitchFamily="34" charset="-122"/>
              <a:ea typeface="微软雅黑" panose="020B0503020204020204" pitchFamily="34" charset="-122"/>
            </a:endParaRPr>
          </a:p>
          <a:p>
            <a:pPr marL="0" indent="0" algn="l">
              <a:buNone/>
            </a:pPr>
            <a:r>
              <a:rPr lang="zh-CN" altLang="en-US" sz="2400" b="1">
                <a:latin typeface="微软雅黑" panose="020B0503020204020204" pitchFamily="34" charset="-122"/>
                <a:ea typeface="微软雅黑" panose="020B0503020204020204" pitchFamily="34" charset="-122"/>
              </a:rPr>
              <a:t>初犯者</a:t>
            </a:r>
          </a:p>
          <a:p>
            <a:pPr marL="0" indent="0" algn="l">
              <a:buNone/>
            </a:pPr>
            <a:r>
              <a:rPr lang="zh-CN" altLang="en-US" sz="2400" b="1">
                <a:latin typeface="微软雅黑" panose="020B0503020204020204" pitchFamily="34" charset="-122"/>
                <a:ea typeface="微软雅黑" panose="020B0503020204020204" pitchFamily="34" charset="-122"/>
              </a:rPr>
              <a:t>惯犯</a:t>
            </a:r>
          </a:p>
          <a:p>
            <a:pPr marL="0" indent="0" algn="l">
              <a:buNone/>
            </a:pPr>
            <a:r>
              <a:rPr lang="en-US" altLang="en-US" sz="2400" b="1">
                <a:latin typeface="微软雅黑" panose="020B0503020204020204" pitchFamily="34" charset="-122"/>
                <a:ea typeface="微软雅黑" panose="020B0503020204020204" pitchFamily="34" charset="-122"/>
              </a:rPr>
              <a:t>青少年犯罪</a:t>
            </a:r>
          </a:p>
          <a:p>
            <a:pPr marL="0" indent="0" algn="l">
              <a:buNone/>
            </a:pPr>
            <a:endParaRPr lang="en-US" altLang="en-US" sz="2400" b="1">
              <a:latin typeface="微软雅黑" panose="020B0503020204020204" pitchFamily="34" charset="-122"/>
              <a:ea typeface="微软雅黑" panose="020B0503020204020204" pitchFamily="34" charset="-122"/>
            </a:endParaRPr>
          </a:p>
          <a:p>
            <a:pPr marL="0" indent="0" algn="l">
              <a:buNone/>
            </a:pPr>
            <a:endParaRPr lang="zh-CN" altLang="en-US" sz="2400" b="1">
              <a:latin typeface="微软雅黑" panose="020B0503020204020204" pitchFamily="34" charset="-122"/>
              <a:ea typeface="微软雅黑" panose="020B0503020204020204" pitchFamily="34" charset="-122"/>
            </a:endParaRPr>
          </a:p>
          <a:p>
            <a:pPr marL="0" indent="0" algn="l">
              <a:buNone/>
            </a:pPr>
            <a:endParaRPr lang="en-US" altLang="en-US" sz="2400" b="1">
              <a:latin typeface="微软雅黑" panose="020B0503020204020204" pitchFamily="34" charset="-122"/>
              <a:ea typeface="微软雅黑" panose="020B0503020204020204" pitchFamily="34" charset="-122"/>
            </a:endParaRPr>
          </a:p>
        </p:txBody>
      </p:sp>
      <p:sp>
        <p:nvSpPr>
          <p:cNvPr id="2" name="文本框 1"/>
          <p:cNvSpPr txBox="1"/>
          <p:nvPr/>
        </p:nvSpPr>
        <p:spPr>
          <a:xfrm>
            <a:off x="3844925" y="2132330"/>
            <a:ext cx="688594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algn="l" eaLnBrk="1" hangingPunct="1">
              <a:spcBef>
                <a:spcPct val="0"/>
              </a:spcBef>
              <a:buNone/>
            </a:pPr>
            <a:r>
              <a:rPr lang="en-US" altLang="zh-CN" sz="2400">
                <a:solidFill>
                  <a:schemeClr val="tx1"/>
                </a:solidFill>
                <a:latin typeface="Times New Roman" panose="02020503050405090304" pitchFamily="18" charset="0"/>
                <a:cs typeface="Times New Roman" panose="02020503050405090304" pitchFamily="18" charset="0"/>
              </a:rPr>
              <a:t>commit</a:t>
            </a:r>
            <a:r>
              <a:rPr lang="zh-CN" altLang="en-US" sz="2400">
                <a:solidFill>
                  <a:schemeClr val="tx1"/>
                </a:solidFill>
                <a:latin typeface="Times New Roman" panose="02020503050405090304" pitchFamily="18" charset="0"/>
                <a:cs typeface="Times New Roman" panose="02020503050405090304" pitchFamily="18" charset="0"/>
              </a:rPr>
              <a:t> </a:t>
            </a:r>
            <a:r>
              <a:rPr lang="en-US" altLang="zh-CN" sz="2400">
                <a:solidFill>
                  <a:schemeClr val="tx1"/>
                </a:solidFill>
                <a:latin typeface="Times New Roman" panose="02020503050405090304" pitchFamily="18" charset="0"/>
                <a:cs typeface="Times New Roman" panose="02020503050405090304" pitchFamily="18" charset="0"/>
              </a:rPr>
              <a:t>crimes/</a:t>
            </a:r>
            <a:r>
              <a:rPr lang="zh-CN" altLang="en-US" sz="2400">
                <a:solidFill>
                  <a:schemeClr val="tx1"/>
                </a:solidFill>
                <a:latin typeface="Times New Roman" panose="02020503050405090304" pitchFamily="18" charset="0"/>
                <a:cs typeface="Times New Roman" panose="02020503050405090304" pitchFamily="18" charset="0"/>
              </a:rPr>
              <a:t> </a:t>
            </a:r>
            <a:r>
              <a:rPr lang="en-US" altLang="zh-CN" sz="2400">
                <a:solidFill>
                  <a:schemeClr val="tx1"/>
                </a:solidFill>
                <a:latin typeface="Times New Roman" panose="02020503050405090304" pitchFamily="18" charset="0"/>
                <a:cs typeface="Times New Roman" panose="02020503050405090304" pitchFamily="18" charset="0"/>
              </a:rPr>
              <a:t>break</a:t>
            </a:r>
            <a:r>
              <a:rPr lang="zh-CN" altLang="en-US" sz="2400">
                <a:solidFill>
                  <a:schemeClr val="tx1"/>
                </a:solidFill>
                <a:latin typeface="Times New Roman" panose="02020503050405090304" pitchFamily="18" charset="0"/>
                <a:cs typeface="Times New Roman" panose="02020503050405090304" pitchFamily="18" charset="0"/>
              </a:rPr>
              <a:t> </a:t>
            </a:r>
            <a:r>
              <a:rPr lang="en-US" altLang="zh-CN" sz="2400">
                <a:solidFill>
                  <a:schemeClr val="tx1"/>
                </a:solidFill>
                <a:latin typeface="Times New Roman" panose="02020503050405090304" pitchFamily="18" charset="0"/>
                <a:cs typeface="Times New Roman" panose="02020503050405090304" pitchFamily="18" charset="0"/>
              </a:rPr>
              <a:t>the</a:t>
            </a:r>
            <a:r>
              <a:rPr lang="zh-CN" altLang="en-US" sz="2400">
                <a:solidFill>
                  <a:schemeClr val="tx1"/>
                </a:solidFill>
                <a:latin typeface="Times New Roman" panose="02020503050405090304" pitchFamily="18" charset="0"/>
                <a:cs typeface="Times New Roman" panose="02020503050405090304" pitchFamily="18" charset="0"/>
              </a:rPr>
              <a:t> </a:t>
            </a:r>
            <a:r>
              <a:rPr lang="en-US" altLang="zh-CN" sz="2400">
                <a:solidFill>
                  <a:schemeClr val="tx1"/>
                </a:solidFill>
                <a:latin typeface="Times New Roman" panose="02020503050405090304" pitchFamily="18" charset="0"/>
                <a:cs typeface="Times New Roman" panose="02020503050405090304" pitchFamily="18" charset="0"/>
              </a:rPr>
              <a:t>law/violate the law</a:t>
            </a:r>
            <a:endParaRPr lang="zh-CN" altLang="en-US" sz="2400">
              <a:solidFill>
                <a:schemeClr val="tx1"/>
              </a:solidFill>
              <a:latin typeface="Times New Roman" panose="02020503050405090304" pitchFamily="18" charset="0"/>
              <a:ea typeface="宋体" pitchFamily="2" charset="-122"/>
              <a:cs typeface="Times New Roman" panose="02020503050405090304" pitchFamily="18" charset="0"/>
            </a:endParaRPr>
          </a:p>
        </p:txBody>
      </p:sp>
      <p:sp>
        <p:nvSpPr>
          <p:cNvPr id="3" name="文本框 2"/>
          <p:cNvSpPr txBox="1"/>
          <p:nvPr/>
        </p:nvSpPr>
        <p:spPr>
          <a:xfrm>
            <a:off x="3844925" y="2498725"/>
            <a:ext cx="5113338"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en-US" altLang="zh-CN" sz="2400">
                <a:latin typeface="Times New Roman" panose="02020503050405090304" pitchFamily="18" charset="0"/>
                <a:cs typeface="Times New Roman" panose="02020503050405090304" pitchFamily="18" charset="0"/>
              </a:rPr>
              <a:t>commit</a:t>
            </a:r>
            <a:r>
              <a:rPr lang="zh-CN" altLang="en-US" sz="2400">
                <a:latin typeface="Times New Roman" panose="02020503050405090304" pitchFamily="18" charset="0"/>
                <a:cs typeface="Times New Roman" panose="02020503050405090304" pitchFamily="18" charset="0"/>
              </a:rPr>
              <a:t> </a:t>
            </a:r>
            <a:r>
              <a:rPr lang="en-US" altLang="zh-CN" sz="2400">
                <a:latin typeface="Times New Roman" panose="02020503050405090304" pitchFamily="18" charset="0"/>
                <a:cs typeface="Times New Roman" panose="02020503050405090304" pitchFamily="18" charset="0"/>
              </a:rPr>
              <a:t>minor/petty</a:t>
            </a:r>
            <a:r>
              <a:rPr lang="zh-CN" altLang="en-US" sz="2400">
                <a:latin typeface="Times New Roman" panose="02020503050405090304" pitchFamily="18" charset="0"/>
                <a:cs typeface="Times New Roman" panose="02020503050405090304" pitchFamily="18" charset="0"/>
              </a:rPr>
              <a:t> </a:t>
            </a:r>
            <a:r>
              <a:rPr lang="en-US" altLang="zh-CN" sz="2400">
                <a:latin typeface="Times New Roman" panose="02020503050405090304" pitchFamily="18" charset="0"/>
                <a:cs typeface="Times New Roman" panose="02020503050405090304" pitchFamily="18" charset="0"/>
              </a:rPr>
              <a:t>crimes</a:t>
            </a:r>
            <a:endParaRPr lang="zh-CN" altLang="en-US" sz="2400">
              <a:latin typeface="Times New Roman" panose="02020503050405090304" pitchFamily="18" charset="0"/>
              <a:ea typeface="宋体" pitchFamily="2" charset="-122"/>
              <a:cs typeface="Times New Roman" panose="02020503050405090304" pitchFamily="18" charset="0"/>
            </a:endParaRPr>
          </a:p>
        </p:txBody>
      </p:sp>
      <p:sp>
        <p:nvSpPr>
          <p:cNvPr id="6" name="文本框 5"/>
          <p:cNvSpPr txBox="1"/>
          <p:nvPr/>
        </p:nvSpPr>
        <p:spPr>
          <a:xfrm>
            <a:off x="3750310" y="2915920"/>
            <a:ext cx="77771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zh-CN" altLang="en-US" sz="2400">
                <a:solidFill>
                  <a:srgbClr val="0033CC"/>
                </a:solidFill>
                <a:latin typeface="Times New Roman" panose="02020503050405090304" pitchFamily="18" charset="0"/>
                <a:cs typeface="Times New Roman" panose="02020503050405090304" pitchFamily="18" charset="0"/>
              </a:rPr>
              <a:t> </a:t>
            </a:r>
            <a:r>
              <a:rPr lang="en-US" altLang="zh-CN" sz="2400">
                <a:solidFill>
                  <a:srgbClr val="0033CC"/>
                </a:solidFill>
                <a:latin typeface="Times New Roman" panose="02020503050405090304" pitchFamily="18" charset="0"/>
                <a:cs typeface="Times New Roman" panose="02020503050405090304" pitchFamily="18" charset="0"/>
              </a:rPr>
              <a:t>(vandalism,</a:t>
            </a:r>
            <a:r>
              <a:rPr lang="zh-CN" altLang="en-US" sz="2400">
                <a:solidFill>
                  <a:srgbClr val="0033CC"/>
                </a:solidFill>
                <a:latin typeface="Times New Roman" panose="02020503050405090304" pitchFamily="18" charset="0"/>
                <a:cs typeface="Times New Roman" panose="02020503050405090304" pitchFamily="18" charset="0"/>
              </a:rPr>
              <a:t> </a:t>
            </a:r>
            <a:r>
              <a:rPr lang="en-US" altLang="zh-CN" sz="2400">
                <a:solidFill>
                  <a:srgbClr val="0033CC"/>
                </a:solidFill>
                <a:latin typeface="Times New Roman" panose="02020503050405090304" pitchFamily="18" charset="0"/>
                <a:cs typeface="Times New Roman" panose="02020503050405090304" pitchFamily="18" charset="0"/>
              </a:rPr>
              <a:t>shoplifting,</a:t>
            </a:r>
            <a:r>
              <a:rPr lang="zh-CN" altLang="en-US" sz="2400">
                <a:solidFill>
                  <a:srgbClr val="0033CC"/>
                </a:solidFill>
                <a:latin typeface="Times New Roman" panose="02020503050405090304" pitchFamily="18" charset="0"/>
                <a:cs typeface="Times New Roman" panose="02020503050405090304" pitchFamily="18" charset="0"/>
              </a:rPr>
              <a:t> </a:t>
            </a:r>
            <a:r>
              <a:rPr lang="en-US" altLang="zh-CN" sz="2400">
                <a:solidFill>
                  <a:srgbClr val="0033CC"/>
                </a:solidFill>
                <a:latin typeface="Times New Roman" panose="02020503050405090304" pitchFamily="18" charset="0"/>
                <a:cs typeface="Times New Roman" panose="02020503050405090304" pitchFamily="18" charset="0"/>
              </a:rPr>
              <a:t>driving</a:t>
            </a:r>
            <a:r>
              <a:rPr lang="zh-CN" altLang="en-US" sz="2400">
                <a:solidFill>
                  <a:srgbClr val="0033CC"/>
                </a:solidFill>
                <a:latin typeface="Times New Roman" panose="02020503050405090304" pitchFamily="18" charset="0"/>
                <a:cs typeface="Times New Roman" panose="02020503050405090304" pitchFamily="18" charset="0"/>
              </a:rPr>
              <a:t> </a:t>
            </a:r>
            <a:r>
              <a:rPr lang="en-US" altLang="zh-CN" sz="2400">
                <a:solidFill>
                  <a:srgbClr val="0033CC"/>
                </a:solidFill>
                <a:latin typeface="Times New Roman" panose="02020503050405090304" pitchFamily="18" charset="0"/>
                <a:cs typeface="Times New Roman" panose="02020503050405090304" pitchFamily="18" charset="0"/>
              </a:rPr>
              <a:t>without</a:t>
            </a:r>
            <a:r>
              <a:rPr lang="zh-CN" altLang="en-US" sz="2400">
                <a:solidFill>
                  <a:srgbClr val="0033CC"/>
                </a:solidFill>
                <a:latin typeface="Times New Roman" panose="02020503050405090304" pitchFamily="18" charset="0"/>
                <a:cs typeface="Times New Roman" panose="02020503050405090304" pitchFamily="18" charset="0"/>
              </a:rPr>
              <a:t> </a:t>
            </a:r>
            <a:r>
              <a:rPr lang="en-US" altLang="zh-CN" sz="2400">
                <a:solidFill>
                  <a:srgbClr val="0033CC"/>
                </a:solidFill>
                <a:latin typeface="Times New Roman" panose="02020503050405090304" pitchFamily="18" charset="0"/>
                <a:cs typeface="Times New Roman" panose="02020503050405090304" pitchFamily="18" charset="0"/>
              </a:rPr>
              <a:t>a</a:t>
            </a:r>
            <a:r>
              <a:rPr lang="zh-CN" altLang="en-US" sz="2400">
                <a:solidFill>
                  <a:srgbClr val="0033CC"/>
                </a:solidFill>
                <a:latin typeface="Times New Roman" panose="02020503050405090304" pitchFamily="18" charset="0"/>
                <a:cs typeface="Times New Roman" panose="02020503050405090304" pitchFamily="18" charset="0"/>
              </a:rPr>
              <a:t> </a:t>
            </a:r>
            <a:r>
              <a:rPr lang="en-US" altLang="zh-CN" sz="2400">
                <a:solidFill>
                  <a:srgbClr val="0033CC"/>
                </a:solidFill>
                <a:latin typeface="Times New Roman" panose="02020503050405090304" pitchFamily="18" charset="0"/>
                <a:cs typeface="Times New Roman" panose="02020503050405090304" pitchFamily="18" charset="0"/>
              </a:rPr>
              <a:t>license)</a:t>
            </a:r>
          </a:p>
        </p:txBody>
      </p:sp>
      <p:sp>
        <p:nvSpPr>
          <p:cNvPr id="8" name="文本框 7"/>
          <p:cNvSpPr txBox="1"/>
          <p:nvPr/>
        </p:nvSpPr>
        <p:spPr>
          <a:xfrm>
            <a:off x="3844925" y="3752215"/>
            <a:ext cx="7885113"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en-US" altLang="zh-CN" sz="2400">
                <a:solidFill>
                  <a:schemeClr val="tx1"/>
                </a:solidFill>
                <a:latin typeface="Times New Roman" panose="02020503050405090304" pitchFamily="18" charset="0"/>
                <a:ea typeface="宋体" pitchFamily="2" charset="-122"/>
                <a:cs typeface="Times New Roman" panose="02020503050405090304" pitchFamily="18" charset="0"/>
              </a:rPr>
              <a:t>criminals/ law breakers/</a:t>
            </a:r>
            <a:r>
              <a:rPr lang="zh-CN" altLang="en-US" sz="2400">
                <a:solidFill>
                  <a:schemeClr val="tx1"/>
                </a:solidFill>
                <a:latin typeface="Times New Roman" panose="02020503050405090304" pitchFamily="18" charset="0"/>
                <a:ea typeface="宋体" pitchFamily="2" charset="-122"/>
                <a:cs typeface="Times New Roman" panose="02020503050405090304" pitchFamily="18" charset="0"/>
              </a:rPr>
              <a:t> </a:t>
            </a:r>
            <a:r>
              <a:rPr lang="en-US" altLang="zh-CN" sz="2400">
                <a:solidFill>
                  <a:schemeClr val="tx1"/>
                </a:solidFill>
                <a:latin typeface="Times New Roman" panose="02020503050405090304" pitchFamily="18" charset="0"/>
                <a:ea typeface="宋体" pitchFamily="2" charset="-122"/>
                <a:cs typeface="Times New Roman" panose="02020503050405090304" pitchFamily="18" charset="0"/>
              </a:rPr>
              <a:t>offenders/</a:t>
            </a:r>
            <a:r>
              <a:rPr lang="zh-CN" altLang="en-US" sz="2400">
                <a:solidFill>
                  <a:schemeClr val="tx1"/>
                </a:solidFill>
                <a:latin typeface="Times New Roman" panose="02020503050405090304" pitchFamily="18" charset="0"/>
                <a:ea typeface="宋体" pitchFamily="2" charset="-122"/>
                <a:cs typeface="Times New Roman" panose="02020503050405090304" pitchFamily="18" charset="0"/>
              </a:rPr>
              <a:t> </a:t>
            </a:r>
            <a:r>
              <a:rPr lang="en-US" altLang="zh-CN" sz="2400">
                <a:solidFill>
                  <a:schemeClr val="tx1"/>
                </a:solidFill>
                <a:latin typeface="Times New Roman" panose="02020503050405090304" pitchFamily="18" charset="0"/>
                <a:ea typeface="宋体" pitchFamily="2" charset="-122"/>
                <a:cs typeface="Times New Roman" panose="02020503050405090304" pitchFamily="18" charset="0"/>
              </a:rPr>
              <a:t>culprits/ prisoners</a:t>
            </a:r>
          </a:p>
        </p:txBody>
      </p:sp>
      <p:sp>
        <p:nvSpPr>
          <p:cNvPr id="9" name="文本框 8"/>
          <p:cNvSpPr txBox="1"/>
          <p:nvPr/>
        </p:nvSpPr>
        <p:spPr>
          <a:xfrm>
            <a:off x="3844925" y="4113530"/>
            <a:ext cx="4826000" cy="82994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en-US" altLang="zh-CN" sz="2400">
                <a:latin typeface="Times New Roman" panose="02020503050405090304" pitchFamily="18" charset="0"/>
                <a:ea typeface="宋体" pitchFamily="2" charset="-122"/>
                <a:cs typeface="Times New Roman" panose="02020503050405090304" pitchFamily="18" charset="0"/>
              </a:rPr>
              <a:t>people who commit crimes</a:t>
            </a:r>
          </a:p>
          <a:p>
            <a:pPr marL="0" lvl="0" indent="0" eaLnBrk="1" hangingPunct="1">
              <a:spcBef>
                <a:spcPct val="0"/>
              </a:spcBef>
              <a:buNone/>
            </a:pPr>
            <a:r>
              <a:rPr lang="en-US" altLang="zh-CN" sz="2400">
                <a:latin typeface="Times New Roman" panose="02020503050405090304" pitchFamily="18" charset="0"/>
                <a:ea typeface="宋体" pitchFamily="2" charset="-122"/>
                <a:cs typeface="Times New Roman" panose="02020503050405090304" pitchFamily="18" charset="0"/>
              </a:rPr>
              <a:t>people who break the law</a:t>
            </a:r>
            <a:endParaRPr lang="zh-CN" altLang="en-US" sz="2400">
              <a:solidFill>
                <a:srgbClr val="0033CC"/>
              </a:solidFill>
              <a:latin typeface="Times New Roman" panose="02020503050405090304" pitchFamily="18" charset="0"/>
              <a:ea typeface="宋体" pitchFamily="2" charset="-122"/>
              <a:cs typeface="Times New Roman" panose="02020503050405090304" pitchFamily="18" charset="0"/>
            </a:endParaRPr>
          </a:p>
        </p:txBody>
      </p:sp>
      <p:sp>
        <p:nvSpPr>
          <p:cNvPr id="11" name="文本框 10"/>
          <p:cNvSpPr txBox="1"/>
          <p:nvPr/>
        </p:nvSpPr>
        <p:spPr>
          <a:xfrm>
            <a:off x="3909060" y="5950903"/>
            <a:ext cx="5688013"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en-US" altLang="zh-CN" sz="2400">
                <a:solidFill>
                  <a:srgbClr val="0033CC"/>
                </a:solidFill>
                <a:latin typeface="Times New Roman" panose="02020503050405090304" pitchFamily="18" charset="0"/>
                <a:cs typeface="Times New Roman" panose="02020503050405090304" pitchFamily="18" charset="0"/>
              </a:rPr>
              <a:t>juvenile delinquency</a:t>
            </a:r>
            <a:endParaRPr lang="en-US" altLang="zh-CN" sz="2400">
              <a:solidFill>
                <a:srgbClr val="0033CC"/>
              </a:solidFill>
              <a:latin typeface="Times New Roman" panose="02020503050405090304" pitchFamily="18" charset="0"/>
              <a:ea typeface="宋体" pitchFamily="2" charset="-122"/>
              <a:cs typeface="Times New Roman" panose="02020503050405090304" pitchFamily="18" charset="0"/>
            </a:endParaRPr>
          </a:p>
        </p:txBody>
      </p:sp>
      <p:sp>
        <p:nvSpPr>
          <p:cNvPr id="13" name="文本框 12"/>
          <p:cNvSpPr txBox="1"/>
          <p:nvPr/>
        </p:nvSpPr>
        <p:spPr>
          <a:xfrm>
            <a:off x="3844925" y="3343910"/>
            <a:ext cx="80645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en-US" altLang="zh-CN" sz="2400">
                <a:latin typeface="Times New Roman" panose="02020503050405090304" pitchFamily="18" charset="0"/>
                <a:cs typeface="Times New Roman" panose="02020503050405090304" pitchFamily="18" charset="0"/>
              </a:rPr>
              <a:t>commit</a:t>
            </a:r>
            <a:r>
              <a:rPr lang="zh-CN" altLang="en-US" sz="2400">
                <a:latin typeface="Times New Roman" panose="02020503050405090304" pitchFamily="18" charset="0"/>
                <a:cs typeface="Times New Roman" panose="02020503050405090304" pitchFamily="18" charset="0"/>
              </a:rPr>
              <a:t> </a:t>
            </a:r>
            <a:r>
              <a:rPr lang="en-US" altLang="zh-CN" sz="2400">
                <a:latin typeface="Times New Roman" panose="02020503050405090304" pitchFamily="18" charset="0"/>
                <a:cs typeface="Times New Roman" panose="02020503050405090304" pitchFamily="18" charset="0"/>
              </a:rPr>
              <a:t>serious/</a:t>
            </a:r>
            <a:r>
              <a:rPr lang="zh-CN" altLang="en-US" sz="2400">
                <a:latin typeface="Times New Roman" panose="02020503050405090304" pitchFamily="18" charset="0"/>
                <a:cs typeface="Times New Roman" panose="02020503050405090304" pitchFamily="18" charset="0"/>
              </a:rPr>
              <a:t> </a:t>
            </a:r>
            <a:r>
              <a:rPr lang="en-US" altLang="zh-CN" sz="2400">
                <a:latin typeface="Times New Roman" panose="02020503050405090304" pitchFamily="18" charset="0"/>
                <a:cs typeface="Times New Roman" panose="02020503050405090304" pitchFamily="18" charset="0"/>
              </a:rPr>
              <a:t>severe</a:t>
            </a:r>
            <a:r>
              <a:rPr lang="zh-CN" altLang="en-US" sz="2400">
                <a:latin typeface="Times New Roman" panose="02020503050405090304" pitchFamily="18" charset="0"/>
                <a:cs typeface="Times New Roman" panose="02020503050405090304" pitchFamily="18" charset="0"/>
              </a:rPr>
              <a:t> </a:t>
            </a:r>
            <a:r>
              <a:rPr lang="en-US" altLang="zh-CN" sz="2400">
                <a:latin typeface="Times New Roman" panose="02020503050405090304" pitchFamily="18" charset="0"/>
                <a:cs typeface="Times New Roman" panose="02020503050405090304" pitchFamily="18" charset="0"/>
              </a:rPr>
              <a:t>crime</a:t>
            </a:r>
            <a:r>
              <a:rPr lang="zh-CN" altLang="en-US" sz="2400">
                <a:latin typeface="Times New Roman" panose="02020503050405090304" pitchFamily="18" charset="0"/>
                <a:cs typeface="Times New Roman" panose="02020503050405090304" pitchFamily="18" charset="0"/>
              </a:rPr>
              <a:t> </a:t>
            </a:r>
            <a:r>
              <a:rPr lang="en-US" altLang="zh-CN" sz="2400">
                <a:solidFill>
                  <a:srgbClr val="0033CC"/>
                </a:solidFill>
                <a:latin typeface="Times New Roman" panose="02020503050405090304" pitchFamily="18" charset="0"/>
                <a:cs typeface="Times New Roman" panose="02020503050405090304" pitchFamily="18" charset="0"/>
              </a:rPr>
              <a:t>(burglary, murder,</a:t>
            </a:r>
            <a:r>
              <a:rPr lang="zh-CN" altLang="en-US" sz="2400">
                <a:solidFill>
                  <a:srgbClr val="0033CC"/>
                </a:solidFill>
                <a:latin typeface="Times New Roman" panose="02020503050405090304" pitchFamily="18" charset="0"/>
                <a:cs typeface="Times New Roman" panose="02020503050405090304" pitchFamily="18" charset="0"/>
              </a:rPr>
              <a:t> </a:t>
            </a:r>
            <a:r>
              <a:rPr lang="en-US" altLang="zh-CN" sz="2400">
                <a:solidFill>
                  <a:srgbClr val="0033CC"/>
                </a:solidFill>
                <a:latin typeface="Times New Roman" panose="02020503050405090304" pitchFamily="18" charset="0"/>
                <a:cs typeface="Times New Roman" panose="02020503050405090304" pitchFamily="18" charset="0"/>
              </a:rPr>
              <a:t>rape)</a:t>
            </a:r>
          </a:p>
        </p:txBody>
      </p:sp>
      <p:sp>
        <p:nvSpPr>
          <p:cNvPr id="14" name="文本框 13"/>
          <p:cNvSpPr txBox="1"/>
          <p:nvPr/>
        </p:nvSpPr>
        <p:spPr>
          <a:xfrm>
            <a:off x="3909060" y="5134293"/>
            <a:ext cx="5688013"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en-US" altLang="zh-CN" sz="2400">
                <a:solidFill>
                  <a:srgbClr val="0033CC"/>
                </a:solidFill>
                <a:latin typeface="Times New Roman" panose="02020503050405090304" pitchFamily="18" charset="0"/>
                <a:ea typeface="宋体" pitchFamily="2" charset="-122"/>
                <a:cs typeface="Times New Roman" panose="02020503050405090304" pitchFamily="18" charset="0"/>
              </a:rPr>
              <a:t>first-time offenders</a:t>
            </a:r>
          </a:p>
        </p:txBody>
      </p:sp>
      <p:sp>
        <p:nvSpPr>
          <p:cNvPr id="15" name="文本框 14"/>
          <p:cNvSpPr txBox="1"/>
          <p:nvPr/>
        </p:nvSpPr>
        <p:spPr>
          <a:xfrm>
            <a:off x="3909060" y="5490845"/>
            <a:ext cx="576008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en-US" altLang="zh-CN" sz="2400">
                <a:solidFill>
                  <a:srgbClr val="0033CC"/>
                </a:solidFill>
                <a:latin typeface="Times New Roman" panose="02020503050405090304" pitchFamily="18" charset="0"/>
                <a:ea typeface="宋体" pitchFamily="2" charset="-122"/>
                <a:cs typeface="Times New Roman" panose="02020503050405090304" pitchFamily="18" charset="0"/>
              </a:rPr>
              <a:t>hardened offenders/habitual criminals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91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91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8914">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8914">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6" grpId="0"/>
      <p:bldP spid="6" grpId="1"/>
      <p:bldP spid="8" grpId="0"/>
      <p:bldP spid="8" grpId="1"/>
      <p:bldP spid="9" grpId="0"/>
      <p:bldP spid="9" grpId="1"/>
      <p:bldP spid="11" grpId="0"/>
      <p:bldP spid="11" grpId="1"/>
      <p:bldP spid="13" grpId="0"/>
      <p:bldP spid="13" grpId="1"/>
      <p:bldP spid="14" grpId="0"/>
      <p:bldP spid="14" grpId="1"/>
      <p:bldP spid="15" grpId="0"/>
      <p:bldP spid="15"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4852" y="365461"/>
            <a:ext cx="11302584" cy="5744778"/>
          </a:xfrm>
          <a:prstGeom prst="rect">
            <a:avLst/>
          </a:prstGeom>
          <a:noFill/>
        </p:spPr>
        <p:txBody>
          <a:bodyPr wrap="square">
            <a:spAutoFit/>
          </a:bodyPr>
          <a:lstStyle/>
          <a:p>
            <a:pPr algn="just">
              <a:lnSpc>
                <a:spcPts val="1200"/>
              </a:lnSpc>
            </a:pPr>
            <a:endParaRPr lang="en-US" altLang="zh-CN" kern="0" dirty="0">
              <a:solidFill>
                <a:srgbClr val="000000"/>
              </a:solidFill>
              <a:effectLst/>
              <a:latin typeface="Comic Sans MS" panose="030F0902030302020204" pitchFamily="66" charset="0"/>
              <a:ea typeface="微软雅黑" panose="020B0503020204020204" pitchFamily="34" charset="-122"/>
              <a:cs typeface="微软雅黑" panose="020B0503020204020204" pitchFamily="34" charset="-122"/>
            </a:endParaRPr>
          </a:p>
          <a:p>
            <a:pPr algn="just">
              <a:lnSpc>
                <a:spcPct val="150000"/>
              </a:lnSpc>
            </a:pPr>
            <a:r>
              <a:rPr lang="zh-CN" sz="1600" b="1" kern="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首段：背景</a:t>
            </a:r>
            <a:r>
              <a:rPr lang="en-US" sz="1600" b="1" kern="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a:t>
            </a:r>
            <a:r>
              <a:rPr lang="zh-CN" sz="1600" b="1" kern="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引出话题</a:t>
            </a:r>
            <a:r>
              <a:rPr lang="en-US" sz="1600" b="1" kern="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a:t>
            </a:r>
            <a:r>
              <a:rPr lang="zh-CN" sz="1600" b="1" kern="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自己的观点（利大于弊）</a:t>
            </a:r>
            <a:endParaRPr lang="en-US" altLang="zh-CN" sz="1600" b="1" kern="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endParaRPr>
          </a:p>
          <a:p>
            <a:pPr algn="just">
              <a:lnSpc>
                <a:spcPct val="150000"/>
              </a:lnSpc>
            </a:pPr>
            <a:r>
              <a:rPr lang="en-US" sz="1600" kern="0" dirty="0">
                <a:solidFill>
                  <a:srgbClr val="000000"/>
                </a:solidFill>
                <a:effectLst/>
                <a:latin typeface="Comic Sans MS" panose="030F0902030302020204" pitchFamily="66" charset="0"/>
                <a:ea typeface="宋体" pitchFamily="2" charset="-122"/>
                <a:cs typeface="微软雅黑" panose="020B0503020204020204" pitchFamily="34" charset="-122"/>
              </a:rPr>
              <a:t>It is undoubtedly the case that …. One of the effects of this is that increasingly people in all corners of the world .... My view is that this is largely a beneficial process. (</a:t>
            </a:r>
            <a:r>
              <a:rPr lang="zh-CN" sz="1600" kern="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反义词</a:t>
            </a:r>
            <a:r>
              <a:rPr lang="en-US" sz="1600" kern="0" dirty="0">
                <a:solidFill>
                  <a:srgbClr val="000000"/>
                </a:solidFill>
                <a:effectLst/>
                <a:latin typeface="Comic Sans MS" panose="030F0902030302020204" pitchFamily="66" charset="0"/>
                <a:ea typeface="宋体" pitchFamily="2" charset="-122"/>
                <a:cs typeface="微软雅黑" panose="020B0503020204020204" pitchFamily="34" charset="-122"/>
              </a:rPr>
              <a:t>beneficial &amp; detrimental/harmful)</a:t>
            </a:r>
          </a:p>
          <a:p>
            <a:pPr algn="just">
              <a:lnSpc>
                <a:spcPct val="150000"/>
              </a:lnSpc>
            </a:pPr>
            <a:endParaRPr lang="en-US" sz="1600" kern="0" dirty="0">
              <a:solidFill>
                <a:srgbClr val="000000"/>
              </a:solidFill>
              <a:effectLst/>
              <a:latin typeface="Comic Sans MS" panose="030F0902030302020204" pitchFamily="66" charset="0"/>
              <a:ea typeface="宋体" pitchFamily="2" charset="-122"/>
              <a:cs typeface="微软雅黑" panose="020B0503020204020204" pitchFamily="34" charset="-122"/>
            </a:endParaRPr>
          </a:p>
          <a:p>
            <a:pPr algn="just">
              <a:lnSpc>
                <a:spcPct val="150000"/>
              </a:lnSpc>
            </a:pPr>
            <a:r>
              <a:rPr lang="zh-CN" sz="1600" b="1" kern="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主体段一：有坏处，但是坏处不大</a:t>
            </a:r>
            <a:r>
              <a:rPr lang="en-US" sz="1600" b="1" kern="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a:t>
            </a:r>
            <a:r>
              <a:rPr lang="zh-CN" sz="1600" b="1" kern="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对“坏处”进行论证</a:t>
            </a:r>
            <a:r>
              <a:rPr lang="en-US" sz="1600" b="1" kern="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a:t>
            </a:r>
            <a:r>
              <a:rPr lang="zh-CN" sz="1600" b="1" kern="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对“坏处不大”进行论证</a:t>
            </a:r>
            <a:endParaRPr lang="en-US" sz="1600" b="1" kern="100" dirty="0">
              <a:solidFill>
                <a:srgbClr val="FF0000"/>
              </a:solidFill>
              <a:effectLst/>
              <a:latin typeface="楷体" panose="02010609060101010101" pitchFamily="49" charset="-122"/>
              <a:ea typeface="楷体" panose="02010609060101010101" pitchFamily="49" charset="-122"/>
              <a:cs typeface="Times New Roman" panose="02020503050405090304" pitchFamily="18" charset="0"/>
            </a:endParaRPr>
          </a:p>
          <a:p>
            <a:pPr algn="just">
              <a:lnSpc>
                <a:spcPct val="150000"/>
              </a:lnSpc>
            </a:pPr>
            <a:r>
              <a:rPr lang="en-US" sz="1600" kern="100" dirty="0">
                <a:solidFill>
                  <a:srgbClr val="000000"/>
                </a:solidFill>
                <a:effectLst/>
                <a:latin typeface="Comic Sans MS" panose="030F0902030302020204" pitchFamily="66" charset="0"/>
                <a:ea typeface="宋体" pitchFamily="2" charset="-122"/>
                <a:cs typeface="微软雅黑" panose="020B0503020204020204" pitchFamily="34" charset="-122"/>
              </a:rPr>
              <a:t>The first point to make is that there are some downsides to </a:t>
            </a:r>
            <a:r>
              <a:rPr lang="en-US" sz="1600" kern="100" dirty="0" err="1">
                <a:solidFill>
                  <a:srgbClr val="000000"/>
                </a:solidFill>
                <a:effectLst/>
                <a:latin typeface="Comic Sans MS" panose="030F0902030302020204" pitchFamily="66" charset="0"/>
                <a:ea typeface="宋体" pitchFamily="2" charset="-122"/>
                <a:cs typeface="微软雅黑" panose="020B0503020204020204" pitchFamily="34" charset="-122"/>
              </a:rPr>
              <a:t>sth</a:t>
            </a:r>
            <a:r>
              <a:rPr lang="en-US" sz="1600" kern="100" dirty="0">
                <a:solidFill>
                  <a:srgbClr val="000000"/>
                </a:solidFill>
                <a:effectLst/>
                <a:latin typeface="Comic Sans MS" panose="030F0902030302020204" pitchFamily="66" charset="0"/>
                <a:ea typeface="宋体" pitchFamily="2" charset="-122"/>
                <a:cs typeface="微软雅黑" panose="020B0503020204020204" pitchFamily="34" charset="-122"/>
              </a:rPr>
              <a:t>., but these are relatively minor. The most significant of these disadvantages is that …. Typically, however, this only affects …. (</a:t>
            </a:r>
            <a:r>
              <a:rPr lang="zh-CN" sz="1600"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反义词</a:t>
            </a:r>
            <a:r>
              <a:rPr lang="en-US" sz="1600" kern="100" dirty="0">
                <a:solidFill>
                  <a:srgbClr val="000000"/>
                </a:solidFill>
                <a:effectLst/>
                <a:latin typeface="Comic Sans MS" panose="030F0902030302020204" pitchFamily="66" charset="0"/>
                <a:ea typeface="宋体" pitchFamily="2" charset="-122"/>
                <a:cs typeface="微软雅黑" panose="020B0503020204020204" pitchFamily="34" charset="-122"/>
              </a:rPr>
              <a:t>downsides &amp; upsides)</a:t>
            </a:r>
          </a:p>
          <a:p>
            <a:pPr algn="just">
              <a:lnSpc>
                <a:spcPct val="150000"/>
              </a:lnSpc>
            </a:pPr>
            <a:endParaRPr lang="en-US" sz="1600" kern="100" dirty="0">
              <a:solidFill>
                <a:srgbClr val="000000"/>
              </a:solidFill>
              <a:effectLst/>
              <a:latin typeface="Comic Sans MS" panose="030F0902030302020204" pitchFamily="66" charset="0"/>
              <a:ea typeface="宋体" pitchFamily="2" charset="-122"/>
              <a:cs typeface="微软雅黑" panose="020B0503020204020204" pitchFamily="34" charset="-122"/>
            </a:endParaRPr>
          </a:p>
          <a:p>
            <a:pPr algn="just">
              <a:lnSpc>
                <a:spcPct val="150000"/>
              </a:lnSpc>
            </a:pPr>
            <a:r>
              <a:rPr lang="zh-CN" sz="16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主体段二：有好处</a:t>
            </a:r>
            <a:r>
              <a:rPr lang="en-US" sz="16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a:t>
            </a:r>
            <a:r>
              <a:rPr lang="zh-CN" sz="16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好处</a:t>
            </a:r>
            <a:r>
              <a:rPr lang="en-US" sz="16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1+</a:t>
            </a:r>
            <a:r>
              <a:rPr lang="zh-CN" sz="16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好处</a:t>
            </a:r>
            <a:r>
              <a:rPr lang="en-US" sz="16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1</a:t>
            </a:r>
            <a:r>
              <a:rPr lang="zh-CN" sz="16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论证</a:t>
            </a:r>
            <a:r>
              <a:rPr lang="en-US" sz="16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a:t>
            </a:r>
            <a:r>
              <a:rPr lang="zh-CN" sz="16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好处</a:t>
            </a:r>
            <a:r>
              <a:rPr lang="en-US" sz="16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2+</a:t>
            </a:r>
            <a:r>
              <a:rPr lang="zh-CN" sz="16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好处</a:t>
            </a:r>
            <a:r>
              <a:rPr lang="en-US" sz="16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2</a:t>
            </a:r>
            <a:r>
              <a:rPr lang="zh-CN" sz="16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论证</a:t>
            </a:r>
            <a:endParaRPr lang="en-US" altLang="zh-CN" sz="1600" b="1" kern="10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endParaRPr>
          </a:p>
          <a:p>
            <a:pPr algn="just">
              <a:lnSpc>
                <a:spcPct val="150000"/>
              </a:lnSpc>
            </a:pPr>
            <a:r>
              <a:rPr lang="en-US" sz="1600" kern="0" dirty="0">
                <a:solidFill>
                  <a:srgbClr val="000000"/>
                </a:solidFill>
                <a:effectLst/>
                <a:latin typeface="Comic Sans MS" panose="030F0902030302020204" pitchFamily="66" charset="0"/>
                <a:ea typeface="宋体" pitchFamily="2" charset="-122"/>
                <a:cs typeface="微软雅黑" panose="020B0503020204020204" pitchFamily="34" charset="-122"/>
              </a:rPr>
              <a:t>When we turn to the other side of the argument, there are two major points to make in </a:t>
            </a:r>
            <a:r>
              <a:rPr lang="en-US" sz="1600" kern="0" dirty="0" err="1">
                <a:solidFill>
                  <a:srgbClr val="000000"/>
                </a:solidFill>
                <a:effectLst/>
                <a:latin typeface="Comic Sans MS" panose="030F0902030302020204" pitchFamily="66" charset="0"/>
                <a:ea typeface="宋体" pitchFamily="2" charset="-122"/>
                <a:cs typeface="微软雅黑" panose="020B0503020204020204" pitchFamily="34" charset="-122"/>
              </a:rPr>
              <a:t>favour</a:t>
            </a:r>
            <a:r>
              <a:rPr lang="en-US" sz="1600" kern="0" dirty="0">
                <a:solidFill>
                  <a:srgbClr val="000000"/>
                </a:solidFill>
                <a:effectLst/>
                <a:latin typeface="Comic Sans MS" panose="030F0902030302020204" pitchFamily="66" charset="0"/>
                <a:ea typeface="宋体" pitchFamily="2" charset="-122"/>
                <a:cs typeface="微软雅黑" panose="020B0503020204020204" pitchFamily="34" charset="-122"/>
              </a:rPr>
              <a:t> of this process. The first of these is that …. The other point relates to …. (</a:t>
            </a:r>
            <a:r>
              <a:rPr lang="zh-CN" sz="1600" kern="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反义词</a:t>
            </a:r>
            <a:r>
              <a:rPr lang="en-US" sz="1600" kern="0" dirty="0">
                <a:solidFill>
                  <a:srgbClr val="000000"/>
                </a:solidFill>
                <a:effectLst/>
                <a:latin typeface="Comic Sans MS" panose="030F0902030302020204" pitchFamily="66" charset="0"/>
                <a:ea typeface="宋体" pitchFamily="2" charset="-122"/>
                <a:cs typeface="微软雅黑" panose="020B0503020204020204" pitchFamily="34" charset="-122"/>
              </a:rPr>
              <a:t>in favor of&amp; against)</a:t>
            </a:r>
          </a:p>
          <a:p>
            <a:pPr algn="just">
              <a:lnSpc>
                <a:spcPct val="150000"/>
              </a:lnSpc>
            </a:pPr>
            <a:endParaRPr lang="en-US" sz="1600" kern="0" dirty="0">
              <a:solidFill>
                <a:srgbClr val="000000"/>
              </a:solidFill>
              <a:effectLst/>
              <a:latin typeface="Comic Sans MS" panose="030F0902030302020204" pitchFamily="66" charset="0"/>
              <a:ea typeface="宋体" pitchFamily="2" charset="-122"/>
              <a:cs typeface="微软雅黑" panose="020B0503020204020204" pitchFamily="34" charset="-122"/>
            </a:endParaRPr>
          </a:p>
          <a:p>
            <a:pPr algn="just">
              <a:lnSpc>
                <a:spcPct val="150000"/>
              </a:lnSpc>
            </a:pPr>
            <a:r>
              <a:rPr lang="zh-CN" sz="1600" b="1" kern="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结尾段：虽然理解对方观点，但是仍然认为利大于弊，并再次重申好处</a:t>
            </a:r>
            <a:endParaRPr lang="en-US" altLang="zh-CN" sz="1600" b="1" kern="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endParaRPr>
          </a:p>
          <a:p>
            <a:pPr algn="just">
              <a:lnSpc>
                <a:spcPct val="150000"/>
              </a:lnSpc>
            </a:pPr>
            <a:r>
              <a:rPr lang="en-US" sz="1600" kern="0" dirty="0">
                <a:solidFill>
                  <a:srgbClr val="000000"/>
                </a:solidFill>
                <a:effectLst/>
                <a:latin typeface="Comic Sans MS" panose="030F0902030302020204" pitchFamily="66" charset="0"/>
                <a:ea typeface="宋体" pitchFamily="2" charset="-122"/>
                <a:cs typeface="微软雅黑" panose="020B0503020204020204" pitchFamily="34" charset="-122"/>
              </a:rPr>
              <a:t>In conclusion, I understand the point of view of people who worry about … However, this is outweighed by its positive impact on … and the fact that …. (</a:t>
            </a:r>
            <a:r>
              <a:rPr lang="zh-CN" sz="1600" kern="0" dirty="0">
                <a:solidFill>
                  <a:srgbClr val="FF0000"/>
                </a:solidFill>
                <a:effectLst/>
                <a:latin typeface="楷体" panose="02010609060101010101" pitchFamily="49" charset="-122"/>
                <a:ea typeface="楷体" panose="02010609060101010101" pitchFamily="49" charset="-122"/>
                <a:cs typeface="微软雅黑" panose="020B0503020204020204" pitchFamily="34" charset="-122"/>
              </a:rPr>
              <a:t>反义词</a:t>
            </a:r>
            <a:r>
              <a:rPr lang="en-US" sz="1600" kern="0" dirty="0">
                <a:solidFill>
                  <a:srgbClr val="000000"/>
                </a:solidFill>
                <a:effectLst/>
                <a:latin typeface="Comic Sans MS" panose="030F0902030302020204" pitchFamily="66" charset="0"/>
                <a:ea typeface="宋体" pitchFamily="2" charset="-122"/>
                <a:cs typeface="微软雅黑" panose="020B0503020204020204" pitchFamily="34" charset="-122"/>
              </a:rPr>
              <a:t>who worry about &amp; who are satisfied with; positive &amp; negative) </a:t>
            </a:r>
            <a:endParaRPr lang="en-US" sz="1600" kern="100" dirty="0">
              <a:effectLst/>
              <a:latin typeface="Comic Sans MS" panose="030F0902030302020204" pitchFamily="66" charset="0"/>
              <a:ea typeface="宋体" pitchFamily="2" charset="-122"/>
              <a:cs typeface="Times New Roman" panose="02020503050405090304" pitchFamily="18" charset="0"/>
            </a:endParaRPr>
          </a:p>
        </p:txBody>
      </p:sp>
      <p:sp>
        <p:nvSpPr>
          <p:cNvPr id="5" name="TextBox 4"/>
          <p:cNvSpPr txBox="1"/>
          <p:nvPr/>
        </p:nvSpPr>
        <p:spPr>
          <a:xfrm>
            <a:off x="224852" y="14990"/>
            <a:ext cx="6100996" cy="584775"/>
          </a:xfrm>
          <a:prstGeom prst="rect">
            <a:avLst/>
          </a:prstGeom>
          <a:noFill/>
        </p:spPr>
        <p:txBody>
          <a:bodyPr wrap="square">
            <a:spAutoFit/>
          </a:bodyPr>
          <a:lstStyle/>
          <a:p>
            <a:r>
              <a:rPr lang="zh-CN" sz="3200" b="1" dirty="0">
                <a:effectLst/>
                <a:latin typeface="楷体" panose="02010609060101010101" pitchFamily="49" charset="-122"/>
                <a:ea typeface="楷体" panose="02010609060101010101" pitchFamily="49" charset="-122"/>
                <a:cs typeface="微软雅黑" panose="020B0503020204020204" pitchFamily="34" charset="-122"/>
              </a:rPr>
              <a:t>文章框架</a:t>
            </a:r>
            <a:r>
              <a:rPr lang="en-US" sz="3200" dirty="0">
                <a:effectLst/>
                <a:latin typeface="楷体" panose="02010609060101010101" pitchFamily="49" charset="-122"/>
                <a:ea typeface="楷体" panose="02010609060101010101" pitchFamily="49" charset="-122"/>
              </a:rPr>
              <a:t> </a:t>
            </a:r>
            <a:endParaRPr lang="en-US" sz="3200" dirty="0">
              <a:latin typeface="楷体" panose="02010609060101010101" pitchFamily="49" charset="-122"/>
              <a:ea typeface="楷体" panose="02010609060101010101"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0" y="0"/>
            <a:ext cx="349059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练习</a:t>
            </a:r>
          </a:p>
        </p:txBody>
      </p:sp>
      <p:sp>
        <p:nvSpPr>
          <p:cNvPr id="9" name="文本框 8"/>
          <p:cNvSpPr txBox="1"/>
          <p:nvPr>
            <p:custDataLst>
              <p:tags r:id="rId2"/>
            </p:custDataLst>
          </p:nvPr>
        </p:nvSpPr>
        <p:spPr>
          <a:xfrm>
            <a:off x="451485" y="795655"/>
            <a:ext cx="11256645" cy="1014730"/>
          </a:xfrm>
          <a:prstGeom prst="rect">
            <a:avLst/>
          </a:prstGeom>
          <a:noFill/>
          <a:ln w="28575" cap="flat" cmpd="sng">
            <a:solidFill>
              <a:srgbClr val="385D8A"/>
            </a:solidFill>
            <a:prstDash val="solid"/>
            <a:round/>
            <a:headEnd type="none" w="med" len="med"/>
            <a:tailEnd type="none" w="med" len="med"/>
          </a:ln>
        </p:spPr>
        <p:txBody>
          <a:bodyPr wrap="square" anchor="t" anchorCtr="0">
            <a:spAutoFit/>
          </a:bodyPr>
          <a:lstStyle/>
          <a:p>
            <a:pPr algn="just">
              <a:lnSpc>
                <a:spcPct val="150000"/>
              </a:lnSpc>
            </a:pPr>
            <a:r>
              <a:rPr lang="en-US" altLang="zh-CN" sz="2000" dirty="0">
                <a:latin typeface="Times New Roman" panose="02020503050405090304" pitchFamily="18" charset="0"/>
                <a:ea typeface="微软雅黑" panose="020B0503020204020204" pitchFamily="34" charset="-122"/>
                <a:cs typeface="Times New Roman" panose="02020503050405090304" pitchFamily="18" charset="0"/>
                <a:sym typeface="+mn-ea"/>
              </a:rPr>
              <a:t>Countries are becoming more and more similar because people are able to buy the same products </a:t>
            </a:r>
          </a:p>
          <a:p>
            <a:pPr algn="just">
              <a:lnSpc>
                <a:spcPct val="150000"/>
              </a:lnSpc>
            </a:pPr>
            <a:r>
              <a:rPr lang="en-US" altLang="zh-CN" sz="2000" dirty="0">
                <a:latin typeface="Times New Roman" panose="02020503050405090304" pitchFamily="18" charset="0"/>
                <a:ea typeface="微软雅黑" panose="020B0503020204020204" pitchFamily="34" charset="-122"/>
                <a:cs typeface="Times New Roman" panose="02020503050405090304" pitchFamily="18" charset="0"/>
                <a:sym typeface="+mn-ea"/>
              </a:rPr>
              <a:t>anywhere in the world. Do you think this is a positive or negative development?</a:t>
            </a:r>
            <a:r>
              <a:rPr lang="en-US" sz="2000">
                <a:latin typeface="Times New Roman" panose="02020503050405090304" pitchFamily="18" charset="0"/>
                <a:cs typeface="Times New Roman" panose="02020503050405090304" pitchFamily="18" charset="0"/>
                <a:sym typeface="+mn-ea"/>
              </a:rPr>
              <a:t> (C10T3)</a:t>
            </a:r>
            <a:endParaRPr lang="zh-CN" altLang="en-US" sz="2000" b="1">
              <a:latin typeface="Times New Roman" panose="02020503050405090304" pitchFamily="18" charset="0"/>
              <a:cs typeface="Times New Roman" panose="02020503050405090304" pitchFamily="18" charset="0"/>
            </a:endParaRPr>
          </a:p>
        </p:txBody>
      </p:sp>
      <p:sp>
        <p:nvSpPr>
          <p:cNvPr id="6" name="文本框 5"/>
          <p:cNvSpPr txBox="1"/>
          <p:nvPr>
            <p:custDataLst>
              <p:tags r:id="rId3"/>
            </p:custDataLst>
          </p:nvPr>
        </p:nvSpPr>
        <p:spPr>
          <a:xfrm>
            <a:off x="5274945" y="1882775"/>
            <a:ext cx="1609090" cy="583565"/>
          </a:xfrm>
          <a:prstGeom prst="rect">
            <a:avLst/>
          </a:prstGeom>
          <a:solidFill>
            <a:srgbClr val="FFC000"/>
          </a:solidFill>
        </p:spPr>
        <p:txBody>
          <a:bodyPr wrap="square">
            <a:spAutoFit/>
            <a:extLst>
              <a:ext uri="{4A0BC546-FE56-4ADE-93B0-CB8AF2F6F144}">
                <wpsdc:textFrameExt xmlns:wpsdc="http://www.wps.cn/officeDocument/2022/drawingmlCustomData" xmlns="" type="text"/>
              </a:ext>
            </a:extLst>
          </a:bodyPr>
          <a:lstStyle/>
          <a:p>
            <a:pPr algn="ctr"/>
            <a:r>
              <a:rPr lang="zh-CN" altLang="en-US" sz="3200">
                <a:latin typeface="Arial" panose="020B0604020202090204" pitchFamily="34" charset="0"/>
                <a:ea typeface="微软雅黑" panose="020B0503020204020204" pitchFamily="34" charset="-122"/>
              </a:rPr>
              <a:t>列提纲</a:t>
            </a:r>
          </a:p>
        </p:txBody>
      </p:sp>
      <p:sp>
        <p:nvSpPr>
          <p:cNvPr id="13" name="文本框 12"/>
          <p:cNvSpPr txBox="1"/>
          <p:nvPr/>
        </p:nvSpPr>
        <p:spPr>
          <a:xfrm>
            <a:off x="3490595" y="2538730"/>
            <a:ext cx="5837555" cy="3322955"/>
          </a:xfrm>
          <a:prstGeom prst="rect">
            <a:avLst/>
          </a:prstGeom>
          <a:ln w="19050">
            <a:solidFill>
              <a:schemeClr val="accent2"/>
            </a:solidFill>
          </a:ln>
        </p:spPr>
        <p:txBody>
          <a:bodyPr wrap="square">
            <a:spAutoFit/>
            <a:extLst>
              <a:ext uri="{4A0BC546-FE56-4ADE-93B0-CB8AF2F6F144}">
                <wpsdc:textFrameExt xmlns:wpsdc="http://www.wps.cn/officeDocument/2022/drawingmlCustomData" xmlns="" type="text"/>
              </a:ext>
            </a:extLst>
          </a:bodyPr>
          <a:lstStyle/>
          <a:p>
            <a:pPr algn="l">
              <a:lnSpc>
                <a:spcPct val="100000"/>
              </a:lnSpc>
            </a:pPr>
            <a:r>
              <a:rPr lang="zh-CN" altLang="en-US" sz="2000" b="1">
                <a:latin typeface="Arial" panose="020B0604020202090204" pitchFamily="34" charset="0"/>
                <a:ea typeface="微软雅黑" panose="020B0503020204020204" pitchFamily="34" charset="-122"/>
              </a:rPr>
              <a:t>思路：</a:t>
            </a:r>
            <a:r>
              <a:rPr lang="en-US" altLang="zh-CN" sz="2000" b="1">
                <a:latin typeface="Arial" panose="020B0604020202090204" pitchFamily="34" charset="0"/>
                <a:ea typeface="微软雅黑" panose="020B0503020204020204" pitchFamily="34" charset="-122"/>
              </a:rPr>
              <a:t>completely negative(</a:t>
            </a:r>
            <a:r>
              <a:rPr lang="zh-CN" altLang="en-US" sz="2000" b="1">
                <a:latin typeface="Arial" panose="020B0604020202090204" pitchFamily="34" charset="0"/>
                <a:ea typeface="微软雅黑" panose="020B0503020204020204" pitchFamily="34" charset="-122"/>
              </a:rPr>
              <a:t>可能的一种</a:t>
            </a:r>
            <a:r>
              <a:rPr lang="en-US" altLang="zh-CN" sz="2000" b="1">
                <a:latin typeface="Arial" panose="020B0604020202090204" pitchFamily="34" charset="0"/>
                <a:ea typeface="微软雅黑" panose="020B0503020204020204" pitchFamily="34" charset="-122"/>
              </a:rPr>
              <a:t>)</a:t>
            </a:r>
          </a:p>
          <a:p>
            <a:pPr algn="l">
              <a:lnSpc>
                <a:spcPct val="100000"/>
              </a:lnSpc>
            </a:pPr>
            <a:endParaRPr lang="zh-CN" altLang="en-US" sz="2000" b="1">
              <a:latin typeface="Arial" panose="020B0604020202090204" pitchFamily="34" charset="0"/>
              <a:ea typeface="微软雅黑" panose="020B0503020204020204" pitchFamily="34" charset="-122"/>
            </a:endParaRPr>
          </a:p>
          <a:p>
            <a:pPr algn="l">
              <a:lnSpc>
                <a:spcPct val="100000"/>
              </a:lnSpc>
            </a:pPr>
            <a:r>
              <a:rPr lang="zh-CN" altLang="en-US" sz="2000" b="1">
                <a:latin typeface="Arial" panose="020B0604020202090204" pitchFamily="34" charset="0"/>
                <a:ea typeface="微软雅黑" panose="020B0503020204020204" pitchFamily="34" charset="-122"/>
              </a:rPr>
              <a:t>主体段</a:t>
            </a:r>
            <a:r>
              <a:rPr lang="en-US" altLang="zh-CN" sz="2000" b="1">
                <a:latin typeface="Arial" panose="020B0604020202090204" pitchFamily="34" charset="0"/>
                <a:ea typeface="微软雅黑" panose="020B0503020204020204" pitchFamily="34" charset="-122"/>
              </a:rPr>
              <a:t>1</a:t>
            </a:r>
            <a:r>
              <a:rPr lang="zh-CN" altLang="en-US" sz="2000" b="1">
                <a:latin typeface="Arial" panose="020B0604020202090204" pitchFamily="34" charset="0"/>
                <a:ea typeface="微软雅黑" panose="020B0503020204020204" pitchFamily="34" charset="-122"/>
              </a:rPr>
              <a:t>：</a:t>
            </a:r>
          </a:p>
          <a:p>
            <a:pPr algn="l">
              <a:lnSpc>
                <a:spcPct val="100000"/>
              </a:lnSpc>
            </a:pPr>
            <a:r>
              <a:rPr lang="zh-CN" altLang="en-US" sz="2000">
                <a:latin typeface="Arial" panose="020B0604020202090204" pitchFamily="34" charset="0"/>
                <a:ea typeface="微软雅黑" panose="020B0503020204020204" pitchFamily="34" charset="-122"/>
              </a:rPr>
              <a:t>消极地影响本国文化发展</a:t>
            </a:r>
          </a:p>
          <a:p>
            <a:pPr algn="l">
              <a:lnSpc>
                <a:spcPct val="100000"/>
              </a:lnSpc>
            </a:pPr>
            <a:endParaRPr lang="zh-CN" altLang="en-US" sz="2000">
              <a:latin typeface="Arial" panose="020B0604020202090204" pitchFamily="34" charset="0"/>
              <a:ea typeface="微软雅黑" panose="020B0503020204020204" pitchFamily="34" charset="-122"/>
            </a:endParaRPr>
          </a:p>
          <a:p>
            <a:pPr algn="l">
              <a:lnSpc>
                <a:spcPct val="100000"/>
              </a:lnSpc>
            </a:pPr>
            <a:r>
              <a:rPr lang="zh-CN" altLang="en-US" sz="2000" b="1">
                <a:latin typeface="Arial" panose="020B0604020202090204" pitchFamily="34" charset="0"/>
                <a:ea typeface="微软雅黑" panose="020B0503020204020204" pitchFamily="34" charset="-122"/>
              </a:rPr>
              <a:t>主体段</a:t>
            </a:r>
            <a:r>
              <a:rPr lang="en-US" altLang="zh-CN" sz="2000" b="1">
                <a:latin typeface="Arial" panose="020B0604020202090204" pitchFamily="34" charset="0"/>
                <a:ea typeface="微软雅黑" panose="020B0503020204020204" pitchFamily="34" charset="-122"/>
              </a:rPr>
              <a:t>2</a:t>
            </a:r>
            <a:r>
              <a:rPr lang="zh-CN" altLang="en-US" sz="2000" b="1">
                <a:latin typeface="Arial" panose="020B0604020202090204" pitchFamily="34" charset="0"/>
                <a:ea typeface="微软雅黑" panose="020B0503020204020204" pitchFamily="34" charset="-122"/>
              </a:rPr>
              <a:t>：</a:t>
            </a:r>
          </a:p>
          <a:p>
            <a:pPr algn="l">
              <a:lnSpc>
                <a:spcPct val="100000"/>
              </a:lnSpc>
            </a:pPr>
            <a:r>
              <a:rPr lang="zh-CN" altLang="en-US" sz="2000">
                <a:latin typeface="Arial" panose="020B0604020202090204" pitchFamily="34" charset="0"/>
                <a:ea typeface="微软雅黑" panose="020B0503020204020204" pitchFamily="34" charset="-122"/>
              </a:rPr>
              <a:t>会减少传统文化的就业</a:t>
            </a:r>
          </a:p>
          <a:p>
            <a:pPr algn="l">
              <a:lnSpc>
                <a:spcPct val="100000"/>
              </a:lnSpc>
            </a:pPr>
            <a:endParaRPr lang="zh-CN" altLang="en-US" sz="2000">
              <a:latin typeface="Arial" panose="020B0604020202090204" pitchFamily="34" charset="0"/>
              <a:ea typeface="微软雅黑" panose="020B0503020204020204" pitchFamily="34" charset="-122"/>
            </a:endParaRPr>
          </a:p>
          <a:p>
            <a:pPr algn="l">
              <a:lnSpc>
                <a:spcPct val="100000"/>
              </a:lnSpc>
            </a:pPr>
            <a:r>
              <a:rPr lang="zh-CN" altLang="en-US" sz="2000" b="1">
                <a:latin typeface="Arial" panose="020B0604020202090204" pitchFamily="34" charset="0"/>
                <a:ea typeface="微软雅黑" panose="020B0503020204020204" pitchFamily="34" charset="-122"/>
              </a:rPr>
              <a:t>主体段</a:t>
            </a:r>
            <a:r>
              <a:rPr lang="en-US" altLang="zh-CN" sz="2000" b="1">
                <a:latin typeface="Arial" panose="020B0604020202090204" pitchFamily="34" charset="0"/>
                <a:ea typeface="微软雅黑" panose="020B0503020204020204" pitchFamily="34" charset="-122"/>
              </a:rPr>
              <a:t>3</a:t>
            </a:r>
            <a:r>
              <a:rPr lang="zh-CN" altLang="en-US" sz="2000" b="1">
                <a:latin typeface="Arial" panose="020B0604020202090204" pitchFamily="34" charset="0"/>
                <a:ea typeface="微软雅黑" panose="020B0503020204020204" pitchFamily="34" charset="-122"/>
              </a:rPr>
              <a:t>：</a:t>
            </a:r>
          </a:p>
          <a:p>
            <a:pPr algn="l">
              <a:lnSpc>
                <a:spcPct val="150000"/>
              </a:lnSpc>
            </a:pPr>
            <a:r>
              <a:rPr lang="zh-CN" altLang="en-US" sz="2000">
                <a:latin typeface="Arial" panose="020B0604020202090204" pitchFamily="34" charset="0"/>
                <a:ea typeface="微软雅黑" panose="020B0503020204020204" pitchFamily="34" charset="-122"/>
              </a:rPr>
              <a:t>威胁旅游业的发展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13" grpId="0" bldLvl="0" animBg="1"/>
      <p:bldP spid="13"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0" y="0"/>
            <a:ext cx="5619750"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新航道范文合集</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custDataLst>
              <p:tags r:id="rId2"/>
            </p:custDataLst>
          </p:nvPr>
        </p:nvSpPr>
        <p:spPr>
          <a:xfrm>
            <a:off x="451485" y="795655"/>
            <a:ext cx="11256645" cy="1014730"/>
          </a:xfrm>
          <a:prstGeom prst="rect">
            <a:avLst/>
          </a:prstGeom>
          <a:noFill/>
          <a:ln w="28575" cap="flat" cmpd="sng">
            <a:solidFill>
              <a:srgbClr val="385D8A"/>
            </a:solidFill>
            <a:prstDash val="solid"/>
            <a:round/>
            <a:headEnd type="none" w="med" len="med"/>
            <a:tailEnd type="none" w="med" len="med"/>
          </a:ln>
        </p:spPr>
        <p:txBody>
          <a:bodyPr wrap="square" anchor="t" anchorCtr="0">
            <a:spAutoFit/>
          </a:bodyPr>
          <a:lstStyle/>
          <a:p>
            <a:pPr algn="just">
              <a:lnSpc>
                <a:spcPct val="150000"/>
              </a:lnSpc>
            </a:pPr>
            <a:r>
              <a:rPr lang="en-US" altLang="zh-CN" sz="2000" dirty="0">
                <a:latin typeface="Times New Roman" panose="02020503050405090304" pitchFamily="18" charset="0"/>
                <a:ea typeface="微软雅黑" panose="020B0503020204020204" pitchFamily="34" charset="-122"/>
                <a:cs typeface="Times New Roman" panose="02020503050405090304" pitchFamily="18" charset="0"/>
                <a:sym typeface="+mn-ea"/>
              </a:rPr>
              <a:t>Countries are becoming more and more similar because people are able to buy the same products </a:t>
            </a:r>
          </a:p>
          <a:p>
            <a:pPr algn="just">
              <a:lnSpc>
                <a:spcPct val="150000"/>
              </a:lnSpc>
            </a:pPr>
            <a:r>
              <a:rPr lang="en-US" altLang="zh-CN" sz="2000" dirty="0">
                <a:latin typeface="Times New Roman" panose="02020503050405090304" pitchFamily="18" charset="0"/>
                <a:ea typeface="微软雅黑" panose="020B0503020204020204" pitchFamily="34" charset="-122"/>
                <a:cs typeface="Times New Roman" panose="02020503050405090304" pitchFamily="18" charset="0"/>
                <a:sym typeface="+mn-ea"/>
              </a:rPr>
              <a:t>anywhere in the world. Do you think this is a positive or negative development?</a:t>
            </a:r>
            <a:r>
              <a:rPr lang="en-US" sz="2000">
                <a:latin typeface="Times New Roman" panose="02020503050405090304" pitchFamily="18" charset="0"/>
                <a:cs typeface="Times New Roman" panose="02020503050405090304" pitchFamily="18" charset="0"/>
                <a:sym typeface="+mn-ea"/>
              </a:rPr>
              <a:t> (C10T3)</a:t>
            </a:r>
            <a:endParaRPr lang="zh-CN" altLang="en-US" sz="2000" b="1">
              <a:latin typeface="Times New Roman" panose="02020503050405090304" pitchFamily="18" charset="0"/>
              <a:cs typeface="Times New Roman" panose="02020503050405090304" pitchFamily="18" charset="0"/>
            </a:endParaRPr>
          </a:p>
        </p:txBody>
      </p:sp>
      <p:sp>
        <p:nvSpPr>
          <p:cNvPr id="13" name="文本框 12"/>
          <p:cNvSpPr txBox="1"/>
          <p:nvPr/>
        </p:nvSpPr>
        <p:spPr>
          <a:xfrm>
            <a:off x="451485" y="2538730"/>
            <a:ext cx="11370945" cy="1938020"/>
          </a:xfrm>
          <a:prstGeom prst="rect">
            <a:avLst/>
          </a:prstGeom>
          <a:ln w="19050">
            <a:solidFill>
              <a:schemeClr val="accent2"/>
            </a:solidFill>
          </a:ln>
        </p:spPr>
        <p:txBody>
          <a:bodyPr wrap="square">
            <a:spAutoFit/>
            <a:extLst>
              <a:ext uri="{4A0BC546-FE56-4ADE-93B0-CB8AF2F6F144}">
                <wpsdc:textFrameExt xmlns:wpsdc="http://www.wps.cn/officeDocument/2022/drawingmlCustomData" xmlns="" type="text"/>
              </a:ext>
            </a:extLst>
          </a:bodyPr>
          <a:lstStyle/>
          <a:p>
            <a:pPr algn="l">
              <a:lnSpc>
                <a:spcPct val="150000"/>
              </a:lnSpc>
            </a:pPr>
            <a:r>
              <a:rPr lang="zh-CN" altLang="en-US" sz="2000">
                <a:latin typeface="Times New Roman" panose="02020503050405090304" pitchFamily="18" charset="0"/>
                <a:ea typeface="微软雅黑" panose="020B0503020204020204" pitchFamily="34" charset="-122"/>
                <a:cs typeface="Times New Roman" panose="02020503050405090304" pitchFamily="18" charset="0"/>
              </a:rPr>
              <a:t>首段：</a:t>
            </a:r>
          </a:p>
          <a:p>
            <a:pPr algn="l">
              <a:lnSpc>
                <a:spcPct val="150000"/>
              </a:lnSpc>
            </a:pPr>
            <a:r>
              <a:rPr lang="zh-CN" altLang="en-US" sz="2000" b="1">
                <a:latin typeface="Times New Roman" panose="02020503050405090304" pitchFamily="18" charset="0"/>
                <a:ea typeface="微软雅黑" panose="020B0503020204020204" pitchFamily="34" charset="-122"/>
                <a:cs typeface="Times New Roman" panose="02020503050405090304" pitchFamily="18" charset="0"/>
              </a:rPr>
              <a:t>It is said that</a:t>
            </a:r>
            <a:r>
              <a:rPr lang="zh-CN" altLang="en-US" sz="2000">
                <a:latin typeface="Times New Roman" panose="02020503050405090304" pitchFamily="18" charset="0"/>
                <a:ea typeface="微软雅黑" panose="020B0503020204020204" pitchFamily="34" charset="-122"/>
                <a:cs typeface="Times New Roman" panose="02020503050405090304" pitchFamily="18" charset="0"/>
              </a:rPr>
              <a:t> countries are becoming similar to each other because of the global spread of the same</a:t>
            </a:r>
            <a:r>
              <a:rPr lang="en-US" altLang="zh-CN" sz="2000">
                <a:latin typeface="Times New Roman" panose="02020503050405090304" pitchFamily="18" charset="0"/>
                <a:ea typeface="微软雅黑" panose="020B0503020204020204" pitchFamily="34" charset="-122"/>
                <a:cs typeface="Times New Roman" panose="02020503050405090304" pitchFamily="18" charset="0"/>
              </a:rPr>
              <a:t> </a:t>
            </a:r>
            <a:r>
              <a:rPr lang="zh-CN" altLang="en-US" sz="2000">
                <a:latin typeface="Times New Roman" panose="02020503050405090304" pitchFamily="18" charset="0"/>
                <a:ea typeface="微软雅黑" panose="020B0503020204020204" pitchFamily="34" charset="-122"/>
                <a:cs typeface="Times New Roman" panose="02020503050405090304" pitchFamily="18" charset="0"/>
              </a:rPr>
              <a:t>products, which are not available for purchase almost anywhere.（改写题目） </a:t>
            </a:r>
            <a:r>
              <a:rPr lang="zh-CN" altLang="en-US" sz="2000" b="1">
                <a:latin typeface="Times New Roman" panose="02020503050405090304" pitchFamily="18" charset="0"/>
                <a:ea typeface="微软雅黑" panose="020B0503020204020204" pitchFamily="34" charset="-122"/>
                <a:cs typeface="Times New Roman" panose="02020503050405090304" pitchFamily="18" charset="0"/>
              </a:rPr>
              <a:t>I strongly believe that </a:t>
            </a:r>
            <a:r>
              <a:rPr lang="zh-CN" altLang="en-US" sz="2000">
                <a:latin typeface="Times New Roman" panose="02020503050405090304" pitchFamily="18" charset="0"/>
                <a:ea typeface="微软雅黑" panose="020B0503020204020204" pitchFamily="34" charset="-122"/>
                <a:cs typeface="Times New Roman" panose="02020503050405090304" pitchFamily="18" charset="0"/>
              </a:rPr>
              <a:t>this modern development is largely detrimental to culture and traditions worldwide.（个人观点）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0" y="0"/>
            <a:ext cx="5971540"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新航道范文合集</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custDataLst>
              <p:tags r:id="rId2"/>
            </p:custDataLst>
          </p:nvPr>
        </p:nvSpPr>
        <p:spPr>
          <a:xfrm>
            <a:off x="451485" y="795655"/>
            <a:ext cx="11256645" cy="1014730"/>
          </a:xfrm>
          <a:prstGeom prst="rect">
            <a:avLst/>
          </a:prstGeom>
          <a:noFill/>
          <a:ln w="28575" cap="flat" cmpd="sng">
            <a:solidFill>
              <a:srgbClr val="385D8A"/>
            </a:solidFill>
            <a:prstDash val="solid"/>
            <a:round/>
            <a:headEnd type="none" w="med" len="med"/>
            <a:tailEnd type="none" w="med" len="med"/>
          </a:ln>
        </p:spPr>
        <p:txBody>
          <a:bodyPr wrap="square" anchor="t" anchorCtr="0">
            <a:spAutoFit/>
          </a:bodyPr>
          <a:lstStyle/>
          <a:p>
            <a:pPr algn="just">
              <a:lnSpc>
                <a:spcPct val="150000"/>
              </a:lnSpc>
            </a:pPr>
            <a:r>
              <a:rPr lang="en-US" altLang="zh-CN" sz="2000" dirty="0">
                <a:latin typeface="Times New Roman" panose="02020503050405090304" pitchFamily="18" charset="0"/>
                <a:ea typeface="微软雅黑" panose="020B0503020204020204" pitchFamily="34" charset="-122"/>
                <a:cs typeface="Times New Roman" panose="02020503050405090304" pitchFamily="18" charset="0"/>
                <a:sym typeface="+mn-ea"/>
              </a:rPr>
              <a:t>Countries are becoming more and more similar because people are able to buy the same products </a:t>
            </a:r>
          </a:p>
          <a:p>
            <a:pPr algn="just">
              <a:lnSpc>
                <a:spcPct val="150000"/>
              </a:lnSpc>
            </a:pPr>
            <a:r>
              <a:rPr lang="en-US" altLang="zh-CN" sz="2000" dirty="0">
                <a:latin typeface="Times New Roman" panose="02020503050405090304" pitchFamily="18" charset="0"/>
                <a:ea typeface="微软雅黑" panose="020B0503020204020204" pitchFamily="34" charset="-122"/>
                <a:cs typeface="Times New Roman" panose="02020503050405090304" pitchFamily="18" charset="0"/>
                <a:sym typeface="+mn-ea"/>
              </a:rPr>
              <a:t>anywhere in the world. Do you think this is a positive or negative development?</a:t>
            </a:r>
            <a:r>
              <a:rPr lang="en-US" sz="2000">
                <a:latin typeface="Times New Roman" panose="02020503050405090304" pitchFamily="18" charset="0"/>
                <a:cs typeface="Times New Roman" panose="02020503050405090304" pitchFamily="18" charset="0"/>
                <a:sym typeface="+mn-ea"/>
              </a:rPr>
              <a:t> (C10T3)</a:t>
            </a:r>
            <a:endParaRPr lang="zh-CN" altLang="en-US" sz="2000" b="1">
              <a:latin typeface="Times New Roman" panose="02020503050405090304" pitchFamily="18" charset="0"/>
              <a:cs typeface="Times New Roman" panose="02020503050405090304" pitchFamily="18" charset="0"/>
            </a:endParaRPr>
          </a:p>
        </p:txBody>
      </p:sp>
      <p:sp>
        <p:nvSpPr>
          <p:cNvPr id="13" name="文本框 12"/>
          <p:cNvSpPr txBox="1"/>
          <p:nvPr/>
        </p:nvSpPr>
        <p:spPr>
          <a:xfrm>
            <a:off x="451485" y="2352675"/>
            <a:ext cx="11370945" cy="3322955"/>
          </a:xfrm>
          <a:prstGeom prst="rect">
            <a:avLst/>
          </a:prstGeom>
          <a:ln w="19050">
            <a:solidFill>
              <a:schemeClr val="accent2"/>
            </a:solidFill>
          </a:ln>
        </p:spPr>
        <p:txBody>
          <a:bodyPr wrap="square">
            <a:spAutoFit/>
            <a:extLst>
              <a:ext uri="{4A0BC546-FE56-4ADE-93B0-CB8AF2F6F144}">
                <wpsdc:textFrameExt xmlns:wpsdc="http://www.wps.cn/officeDocument/2022/drawingmlCustomData" xmlns="" type="text"/>
              </a:ext>
            </a:extLst>
          </a:bodyPr>
          <a:lstStyle/>
          <a:p>
            <a:pPr algn="just">
              <a:lnSpc>
                <a:spcPct val="150000"/>
              </a:lnSpc>
            </a:pPr>
            <a:r>
              <a:rPr lang="zh-CN" altLang="en-US" sz="2000">
                <a:latin typeface="Times New Roman" panose="02020503050405090304" pitchFamily="18" charset="0"/>
                <a:ea typeface="微软雅黑" panose="020B0503020204020204" pitchFamily="34" charset="-122"/>
                <a:cs typeface="Times New Roman" panose="02020503050405090304" pitchFamily="18" charset="0"/>
              </a:rPr>
              <a:t>主体段</a:t>
            </a:r>
            <a:r>
              <a:rPr lang="en-US" altLang="zh-CN" sz="2000">
                <a:latin typeface="Times New Roman" panose="02020503050405090304" pitchFamily="18" charset="0"/>
                <a:ea typeface="微软雅黑" panose="020B0503020204020204" pitchFamily="34" charset="-122"/>
                <a:cs typeface="Times New Roman" panose="02020503050405090304" pitchFamily="18" charset="0"/>
              </a:rPr>
              <a:t>1</a:t>
            </a:r>
            <a:r>
              <a:rPr lang="zh-CN" altLang="en-US" sz="2000">
                <a:latin typeface="Times New Roman" panose="02020503050405090304" pitchFamily="18" charset="0"/>
                <a:ea typeface="微软雅黑" panose="020B0503020204020204" pitchFamily="34" charset="-122"/>
                <a:cs typeface="Times New Roman" panose="02020503050405090304" pitchFamily="18" charset="0"/>
              </a:rPr>
              <a:t>：</a:t>
            </a:r>
          </a:p>
          <a:p>
            <a:pPr algn="just">
              <a:lnSpc>
                <a:spcPct val="150000"/>
              </a:lnSpc>
            </a:pPr>
            <a:r>
              <a:rPr sz="2000" b="1">
                <a:latin typeface="Times New Roman" panose="02020503050405090304" pitchFamily="18" charset="0"/>
                <a:ea typeface="微软雅黑" panose="020B0503020204020204" pitchFamily="34" charset="-122"/>
                <a:cs typeface="Times New Roman" panose="02020503050405090304" pitchFamily="18" charset="0"/>
              </a:rPr>
              <a:t>A country’s history, language and ethos are all inextricably bound up in its manufactured artefacts. </a:t>
            </a:r>
            <a:r>
              <a:rPr sz="2000">
                <a:latin typeface="Times New Roman" panose="02020503050405090304" pitchFamily="18" charset="0"/>
                <a:ea typeface="微软雅黑" panose="020B0503020204020204" pitchFamily="34" charset="-122"/>
                <a:cs typeface="Times New Roman" panose="02020503050405090304" pitchFamily="18" charset="0"/>
              </a:rPr>
              <a:t>If the relentless advance of international brands into every corner of the world continues, these bland packages might one day completely oust fn, which would be a loss of richness and diversity in the world, as well as the sad disappearance of the manifestations of a place’s character. What would a Japanese tea ceremony be without its specially crafted teapot, or a Fijian kava ritual without its bowl made from a certain type of tree bark?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0" y="0"/>
            <a:ext cx="567118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新航道范文合集</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custDataLst>
              <p:tags r:id="rId2"/>
            </p:custDataLst>
          </p:nvPr>
        </p:nvSpPr>
        <p:spPr>
          <a:xfrm>
            <a:off x="451485" y="795655"/>
            <a:ext cx="11256645" cy="1014730"/>
          </a:xfrm>
          <a:prstGeom prst="rect">
            <a:avLst/>
          </a:prstGeom>
          <a:noFill/>
          <a:ln w="28575" cap="flat" cmpd="sng">
            <a:solidFill>
              <a:srgbClr val="385D8A"/>
            </a:solidFill>
            <a:prstDash val="solid"/>
            <a:round/>
            <a:headEnd type="none" w="med" len="med"/>
            <a:tailEnd type="none" w="med" len="med"/>
          </a:ln>
        </p:spPr>
        <p:txBody>
          <a:bodyPr wrap="square" anchor="t" anchorCtr="0">
            <a:spAutoFit/>
          </a:bodyPr>
          <a:lstStyle/>
          <a:p>
            <a:pPr algn="just">
              <a:lnSpc>
                <a:spcPct val="150000"/>
              </a:lnSpc>
            </a:pPr>
            <a:r>
              <a:rPr lang="en-US" altLang="zh-CN" sz="2000" dirty="0">
                <a:latin typeface="Times New Roman" panose="02020503050405090304" pitchFamily="18" charset="0"/>
                <a:ea typeface="微软雅黑" panose="020B0503020204020204" pitchFamily="34" charset="-122"/>
                <a:cs typeface="Times New Roman" panose="02020503050405090304" pitchFamily="18" charset="0"/>
                <a:sym typeface="+mn-ea"/>
              </a:rPr>
              <a:t>Countries are becoming more and more similar because people are able to buy the same products </a:t>
            </a:r>
          </a:p>
          <a:p>
            <a:pPr algn="just">
              <a:lnSpc>
                <a:spcPct val="150000"/>
              </a:lnSpc>
            </a:pPr>
            <a:r>
              <a:rPr lang="en-US" altLang="zh-CN" sz="2000" dirty="0">
                <a:latin typeface="Times New Roman" panose="02020503050405090304" pitchFamily="18" charset="0"/>
                <a:ea typeface="微软雅黑" panose="020B0503020204020204" pitchFamily="34" charset="-122"/>
                <a:cs typeface="Times New Roman" panose="02020503050405090304" pitchFamily="18" charset="0"/>
                <a:sym typeface="+mn-ea"/>
              </a:rPr>
              <a:t>anywhere in the world. Do you think this is a positive or negative development?</a:t>
            </a:r>
            <a:r>
              <a:rPr lang="en-US" sz="2000">
                <a:latin typeface="Times New Roman" panose="02020503050405090304" pitchFamily="18" charset="0"/>
                <a:cs typeface="Times New Roman" panose="02020503050405090304" pitchFamily="18" charset="0"/>
                <a:sym typeface="+mn-ea"/>
              </a:rPr>
              <a:t> (C10T3)</a:t>
            </a:r>
            <a:endParaRPr lang="zh-CN" altLang="en-US" sz="2000" b="1">
              <a:latin typeface="Times New Roman" panose="02020503050405090304" pitchFamily="18" charset="0"/>
              <a:cs typeface="Times New Roman" panose="02020503050405090304" pitchFamily="18" charset="0"/>
            </a:endParaRPr>
          </a:p>
        </p:txBody>
      </p:sp>
      <p:sp>
        <p:nvSpPr>
          <p:cNvPr id="13" name="文本框 12"/>
          <p:cNvSpPr txBox="1"/>
          <p:nvPr/>
        </p:nvSpPr>
        <p:spPr>
          <a:xfrm>
            <a:off x="451485" y="2352675"/>
            <a:ext cx="11370945" cy="2399665"/>
          </a:xfrm>
          <a:prstGeom prst="rect">
            <a:avLst/>
          </a:prstGeom>
          <a:ln w="19050">
            <a:solidFill>
              <a:schemeClr val="accent2"/>
            </a:solidFill>
          </a:ln>
        </p:spPr>
        <p:txBody>
          <a:bodyPr wrap="square">
            <a:spAutoFit/>
            <a:extLst>
              <a:ext uri="{4A0BC546-FE56-4ADE-93B0-CB8AF2F6F144}">
                <wpsdc:textFrameExt xmlns:wpsdc="http://www.wps.cn/officeDocument/2022/drawingmlCustomData" xmlns="" type="text"/>
              </a:ext>
            </a:extLst>
          </a:bodyPr>
          <a:lstStyle/>
          <a:p>
            <a:pPr algn="just">
              <a:lnSpc>
                <a:spcPct val="150000"/>
              </a:lnSpc>
            </a:pPr>
            <a:r>
              <a:rPr lang="zh-CN" altLang="en-US" sz="2000">
                <a:latin typeface="Times New Roman" panose="02020503050405090304" pitchFamily="18" charset="0"/>
                <a:ea typeface="微软雅黑" panose="020B0503020204020204" pitchFamily="34" charset="-122"/>
                <a:cs typeface="Times New Roman" panose="02020503050405090304" pitchFamily="18" charset="0"/>
              </a:rPr>
              <a:t>主体段</a:t>
            </a:r>
            <a:r>
              <a:rPr lang="en-US" altLang="zh-CN" sz="2000">
                <a:latin typeface="Times New Roman" panose="02020503050405090304" pitchFamily="18" charset="0"/>
                <a:ea typeface="微软雅黑" panose="020B0503020204020204" pitchFamily="34" charset="-122"/>
                <a:cs typeface="Times New Roman" panose="02020503050405090304" pitchFamily="18" charset="0"/>
              </a:rPr>
              <a:t>2</a:t>
            </a:r>
            <a:r>
              <a:rPr lang="zh-CN" altLang="en-US" sz="2000">
                <a:latin typeface="Times New Roman" panose="02020503050405090304" pitchFamily="18" charset="0"/>
                <a:ea typeface="微软雅黑" panose="020B0503020204020204" pitchFamily="34" charset="-122"/>
                <a:cs typeface="Times New Roman" panose="02020503050405090304" pitchFamily="18" charset="0"/>
              </a:rPr>
              <a:t>：</a:t>
            </a:r>
          </a:p>
          <a:p>
            <a:pPr algn="just">
              <a:lnSpc>
                <a:spcPct val="150000"/>
              </a:lnSpc>
            </a:pPr>
            <a:r>
              <a:rPr sz="2000" b="1">
                <a:latin typeface="Times New Roman" panose="02020503050405090304" pitchFamily="18" charset="0"/>
                <a:ea typeface="微软雅黑" panose="020B0503020204020204" pitchFamily="34" charset="-122"/>
                <a:cs typeface="Times New Roman" panose="02020503050405090304" pitchFamily="18" charset="0"/>
              </a:rPr>
              <a:t>Let us not forget either that traditional products, whether these be medicines, cosmetics, toys, clothes, utensils or food, provide employment for local people.</a:t>
            </a:r>
            <a:r>
              <a:rPr sz="2000">
                <a:latin typeface="Times New Roman" panose="02020503050405090304" pitchFamily="18" charset="0"/>
                <a:ea typeface="微软雅黑" panose="020B0503020204020204" pitchFamily="34" charset="-122"/>
                <a:cs typeface="Times New Roman" panose="02020503050405090304" pitchFamily="18" charset="0"/>
              </a:rPr>
              <a:t> The spread of multinational products can often bring in its wake a loss of jobs, as people turn to buying the new brand, perhaps thinking it more glamorous than the one they are used to. This eventually puts old school craftspeople out of 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0" y="0"/>
            <a:ext cx="599249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新航道范文合集</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custDataLst>
              <p:tags r:id="rId2"/>
            </p:custDataLst>
          </p:nvPr>
        </p:nvSpPr>
        <p:spPr>
          <a:xfrm>
            <a:off x="451485" y="795655"/>
            <a:ext cx="11256645" cy="1014730"/>
          </a:xfrm>
          <a:prstGeom prst="rect">
            <a:avLst/>
          </a:prstGeom>
          <a:noFill/>
          <a:ln w="28575" cap="flat" cmpd="sng">
            <a:solidFill>
              <a:srgbClr val="385D8A"/>
            </a:solidFill>
            <a:prstDash val="solid"/>
            <a:round/>
            <a:headEnd type="none" w="med" len="med"/>
            <a:tailEnd type="none" w="med" len="med"/>
          </a:ln>
        </p:spPr>
        <p:txBody>
          <a:bodyPr wrap="square" anchor="t" anchorCtr="0">
            <a:spAutoFit/>
          </a:bodyPr>
          <a:lstStyle/>
          <a:p>
            <a:pPr algn="just">
              <a:lnSpc>
                <a:spcPct val="150000"/>
              </a:lnSpc>
            </a:pPr>
            <a:r>
              <a:rPr lang="en-US" altLang="zh-CN" sz="2000" dirty="0">
                <a:latin typeface="Times New Roman" panose="02020503050405090304" pitchFamily="18" charset="0"/>
                <a:ea typeface="微软雅黑" panose="020B0503020204020204" pitchFamily="34" charset="-122"/>
                <a:cs typeface="Times New Roman" panose="02020503050405090304" pitchFamily="18" charset="0"/>
                <a:sym typeface="+mn-ea"/>
              </a:rPr>
              <a:t>Countries are becoming more and more similar because people are able to buy the same products </a:t>
            </a:r>
          </a:p>
          <a:p>
            <a:pPr algn="just">
              <a:lnSpc>
                <a:spcPct val="150000"/>
              </a:lnSpc>
            </a:pPr>
            <a:r>
              <a:rPr lang="en-US" altLang="zh-CN" sz="2000" dirty="0">
                <a:latin typeface="Times New Roman" panose="02020503050405090304" pitchFamily="18" charset="0"/>
                <a:ea typeface="微软雅黑" panose="020B0503020204020204" pitchFamily="34" charset="-122"/>
                <a:cs typeface="Times New Roman" panose="02020503050405090304" pitchFamily="18" charset="0"/>
                <a:sym typeface="+mn-ea"/>
              </a:rPr>
              <a:t>anywhere in the world. Do you think this is a positive or negative development?</a:t>
            </a:r>
            <a:r>
              <a:rPr lang="en-US" sz="2000">
                <a:latin typeface="Times New Roman" panose="02020503050405090304" pitchFamily="18" charset="0"/>
                <a:cs typeface="Times New Roman" panose="02020503050405090304" pitchFamily="18" charset="0"/>
                <a:sym typeface="+mn-ea"/>
              </a:rPr>
              <a:t> (C10T3)</a:t>
            </a:r>
            <a:endParaRPr lang="zh-CN" altLang="en-US" sz="2000" b="1">
              <a:latin typeface="Times New Roman" panose="02020503050405090304" pitchFamily="18" charset="0"/>
              <a:cs typeface="Times New Roman" panose="02020503050405090304" pitchFamily="18" charset="0"/>
            </a:endParaRPr>
          </a:p>
        </p:txBody>
      </p:sp>
      <p:sp>
        <p:nvSpPr>
          <p:cNvPr id="13" name="文本框 12"/>
          <p:cNvSpPr txBox="1"/>
          <p:nvPr/>
        </p:nvSpPr>
        <p:spPr>
          <a:xfrm>
            <a:off x="451485" y="2352675"/>
            <a:ext cx="11370945" cy="2399665"/>
          </a:xfrm>
          <a:prstGeom prst="rect">
            <a:avLst/>
          </a:prstGeom>
          <a:ln w="19050">
            <a:solidFill>
              <a:schemeClr val="accent2"/>
            </a:solidFill>
          </a:ln>
        </p:spPr>
        <p:txBody>
          <a:bodyPr wrap="square">
            <a:spAutoFit/>
            <a:extLst>
              <a:ext uri="{4A0BC546-FE56-4ADE-93B0-CB8AF2F6F144}">
                <wpsdc:textFrameExt xmlns:wpsdc="http://www.wps.cn/officeDocument/2022/drawingmlCustomData" xmlns="" type="text"/>
              </a:ext>
            </a:extLst>
          </a:bodyPr>
          <a:lstStyle/>
          <a:p>
            <a:pPr algn="just">
              <a:lnSpc>
                <a:spcPct val="150000"/>
              </a:lnSpc>
            </a:pPr>
            <a:r>
              <a:rPr lang="zh-CN" altLang="en-US" sz="2000">
                <a:latin typeface="Times New Roman" panose="02020503050405090304" pitchFamily="18" charset="0"/>
                <a:ea typeface="微软雅黑" panose="020B0503020204020204" pitchFamily="34" charset="-122"/>
                <a:cs typeface="Times New Roman" panose="02020503050405090304" pitchFamily="18" charset="0"/>
              </a:rPr>
              <a:t>主体段</a:t>
            </a:r>
            <a:r>
              <a:rPr lang="en-US" altLang="zh-CN" sz="2000">
                <a:latin typeface="Times New Roman" panose="02020503050405090304" pitchFamily="18" charset="0"/>
                <a:ea typeface="微软雅黑" panose="020B0503020204020204" pitchFamily="34" charset="-122"/>
                <a:cs typeface="Times New Roman" panose="02020503050405090304" pitchFamily="18" charset="0"/>
              </a:rPr>
              <a:t>3</a:t>
            </a:r>
            <a:r>
              <a:rPr lang="zh-CN" altLang="en-US" sz="2000">
                <a:latin typeface="Times New Roman" panose="02020503050405090304" pitchFamily="18" charset="0"/>
                <a:ea typeface="微软雅黑" panose="020B0503020204020204" pitchFamily="34" charset="-122"/>
                <a:cs typeface="Times New Roman" panose="02020503050405090304" pitchFamily="18" charset="0"/>
              </a:rPr>
              <a:t>：</a:t>
            </a:r>
          </a:p>
          <a:p>
            <a:pPr algn="just">
              <a:lnSpc>
                <a:spcPct val="150000"/>
              </a:lnSpc>
            </a:pPr>
            <a:r>
              <a:rPr sz="2000" b="1">
                <a:latin typeface="Times New Roman" panose="02020503050405090304" pitchFamily="18" charset="0"/>
                <a:ea typeface="微软雅黑" panose="020B0503020204020204" pitchFamily="34" charset="-122"/>
                <a:cs typeface="Times New Roman" panose="02020503050405090304" pitchFamily="18" charset="0"/>
              </a:rPr>
              <a:t>Finally, tourism numbers may also be affected, as </a:t>
            </a:r>
            <a:r>
              <a:rPr lang="en-US" sz="2000" b="1">
                <a:latin typeface="Times New Roman" panose="02020503050405090304" pitchFamily="18" charset="0"/>
                <a:ea typeface="微软雅黑" panose="020B0503020204020204" pitchFamily="34" charset="-122"/>
                <a:cs typeface="Times New Roman" panose="02020503050405090304" pitchFamily="18" charset="0"/>
              </a:rPr>
              <a:t>t</a:t>
            </a:r>
            <a:r>
              <a:rPr sz="2000" b="1">
                <a:latin typeface="Times New Roman" panose="02020503050405090304" pitchFamily="18" charset="0"/>
                <a:ea typeface="微软雅黑" panose="020B0503020204020204" pitchFamily="34" charset="-122"/>
                <a:cs typeface="Times New Roman" panose="02020503050405090304" pitchFamily="18" charset="0"/>
              </a:rPr>
              <a:t>ravelers become disillusioned with finding every place just the same as the one they visited previously. </a:t>
            </a:r>
            <a:r>
              <a:rPr sz="2000">
                <a:latin typeface="Times New Roman" panose="02020503050405090304" pitchFamily="18" charset="0"/>
                <a:ea typeface="微软雅黑" panose="020B0503020204020204" pitchFamily="34" charset="-122"/>
                <a:cs typeface="Times New Roman" panose="02020503050405090304" pitchFamily="18" charset="0"/>
              </a:rPr>
              <a:t>To see the same products in shops the world over is boring, and does not impel visitors to open their wallets in the same way that trinkets or souvenirs unique to the particular area do.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0" y="0"/>
            <a:ext cx="575373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文化类话题</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范文</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新航道范文合集</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custDataLst>
              <p:tags r:id="rId2"/>
            </p:custDataLst>
          </p:nvPr>
        </p:nvSpPr>
        <p:spPr>
          <a:xfrm>
            <a:off x="451485" y="795655"/>
            <a:ext cx="11256645" cy="1014730"/>
          </a:xfrm>
          <a:prstGeom prst="rect">
            <a:avLst/>
          </a:prstGeom>
          <a:noFill/>
          <a:ln w="28575" cap="flat" cmpd="sng">
            <a:solidFill>
              <a:srgbClr val="385D8A"/>
            </a:solidFill>
            <a:prstDash val="solid"/>
            <a:round/>
            <a:headEnd type="none" w="med" len="med"/>
            <a:tailEnd type="none" w="med" len="med"/>
          </a:ln>
        </p:spPr>
        <p:txBody>
          <a:bodyPr wrap="square" anchor="t" anchorCtr="0">
            <a:spAutoFit/>
          </a:bodyPr>
          <a:lstStyle/>
          <a:p>
            <a:pPr algn="just">
              <a:lnSpc>
                <a:spcPct val="150000"/>
              </a:lnSpc>
            </a:pPr>
            <a:r>
              <a:rPr lang="en-US" altLang="zh-CN" sz="2000" dirty="0">
                <a:latin typeface="Times New Roman" panose="02020503050405090304" pitchFamily="18" charset="0"/>
                <a:ea typeface="微软雅黑" panose="020B0503020204020204" pitchFamily="34" charset="-122"/>
                <a:cs typeface="Times New Roman" panose="02020503050405090304" pitchFamily="18" charset="0"/>
                <a:sym typeface="+mn-ea"/>
              </a:rPr>
              <a:t>Countries are becoming more and more similar because people are able to buy the same products </a:t>
            </a:r>
          </a:p>
          <a:p>
            <a:pPr algn="just">
              <a:lnSpc>
                <a:spcPct val="150000"/>
              </a:lnSpc>
            </a:pPr>
            <a:r>
              <a:rPr lang="en-US" altLang="zh-CN" sz="2000" dirty="0">
                <a:latin typeface="Times New Roman" panose="02020503050405090304" pitchFamily="18" charset="0"/>
                <a:ea typeface="微软雅黑" panose="020B0503020204020204" pitchFamily="34" charset="-122"/>
                <a:cs typeface="Times New Roman" panose="02020503050405090304" pitchFamily="18" charset="0"/>
                <a:sym typeface="+mn-ea"/>
              </a:rPr>
              <a:t>anywhere in the world. Do you think this is a positive or negative development?</a:t>
            </a:r>
            <a:r>
              <a:rPr lang="en-US" sz="2000">
                <a:latin typeface="Times New Roman" panose="02020503050405090304" pitchFamily="18" charset="0"/>
                <a:cs typeface="Times New Roman" panose="02020503050405090304" pitchFamily="18" charset="0"/>
                <a:sym typeface="+mn-ea"/>
              </a:rPr>
              <a:t> (C10T3)</a:t>
            </a:r>
            <a:endParaRPr lang="zh-CN" altLang="en-US" sz="2000" b="1">
              <a:latin typeface="Times New Roman" panose="02020503050405090304" pitchFamily="18" charset="0"/>
              <a:cs typeface="Times New Roman" panose="02020503050405090304" pitchFamily="18" charset="0"/>
            </a:endParaRPr>
          </a:p>
        </p:txBody>
      </p:sp>
      <p:sp>
        <p:nvSpPr>
          <p:cNvPr id="13" name="文本框 12"/>
          <p:cNvSpPr txBox="1"/>
          <p:nvPr/>
        </p:nvSpPr>
        <p:spPr>
          <a:xfrm>
            <a:off x="451485" y="2352675"/>
            <a:ext cx="11370945" cy="1476375"/>
          </a:xfrm>
          <a:prstGeom prst="rect">
            <a:avLst/>
          </a:prstGeom>
          <a:ln w="19050">
            <a:solidFill>
              <a:schemeClr val="accent2"/>
            </a:solidFill>
          </a:ln>
        </p:spPr>
        <p:txBody>
          <a:bodyPr wrap="square">
            <a:spAutoFit/>
            <a:extLst>
              <a:ext uri="{4A0BC546-FE56-4ADE-93B0-CB8AF2F6F144}">
                <wpsdc:textFrameExt xmlns:wpsdc="http://www.wps.cn/officeDocument/2022/drawingmlCustomData" xmlns="" type="text"/>
              </a:ext>
            </a:extLst>
          </a:bodyPr>
          <a:lstStyle/>
          <a:p>
            <a:pPr algn="just">
              <a:lnSpc>
                <a:spcPct val="150000"/>
              </a:lnSpc>
            </a:pPr>
            <a:r>
              <a:rPr lang="zh-CN" altLang="en-US" sz="2000">
                <a:latin typeface="Times New Roman" panose="02020503050405090304" pitchFamily="18" charset="0"/>
                <a:ea typeface="微软雅黑" panose="020B0503020204020204" pitchFamily="34" charset="-122"/>
                <a:cs typeface="Times New Roman" panose="02020503050405090304" pitchFamily="18" charset="0"/>
              </a:rPr>
              <a:t>总结段：</a:t>
            </a:r>
          </a:p>
          <a:p>
            <a:pPr algn="just">
              <a:lnSpc>
                <a:spcPct val="150000"/>
              </a:lnSpc>
            </a:pPr>
            <a:r>
              <a:rPr sz="2000">
                <a:latin typeface="Times New Roman" panose="02020503050405090304" pitchFamily="18" charset="0"/>
                <a:ea typeface="微软雅黑" panose="020B0503020204020204" pitchFamily="34" charset="-122"/>
                <a:cs typeface="Times New Roman" panose="02020503050405090304" pitchFamily="18" charset="0"/>
              </a:rPr>
              <a:t>Some may argue that all people are entitled to have access to the same products, but </a:t>
            </a:r>
            <a:r>
              <a:rPr sz="2000" b="1">
                <a:latin typeface="Times New Roman" panose="02020503050405090304" pitchFamily="18" charset="0"/>
                <a:ea typeface="微软雅黑" panose="020B0503020204020204" pitchFamily="34" charset="-122"/>
                <a:cs typeface="Times New Roman" panose="02020503050405090304" pitchFamily="18" charset="0"/>
              </a:rPr>
              <a:t>I say that local objects suit local conditions best, and that faceless uniformity worldwide is an unwelcome and dreary prospect.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43635" y="880110"/>
            <a:ext cx="9777095" cy="5631180"/>
          </a:xfrm>
          <a:prstGeom prst="rect">
            <a:avLst/>
          </a:prstGeom>
          <a:noFill/>
        </p:spPr>
        <p:txBody>
          <a:bodyPr wrap="square" rtlCol="0" anchor="t">
            <a:spAutoFit/>
          </a:bodyPr>
          <a:lstStyle/>
          <a:p>
            <a:pPr algn="just">
              <a:lnSpc>
                <a:spcPct val="150000"/>
              </a:lnSpc>
            </a:pPr>
            <a:r>
              <a:rPr lang="en-US" sz="2000">
                <a:latin typeface="Times New Roman" panose="02020503050405090304" pitchFamily="18" charset="0"/>
                <a:ea typeface="微软雅黑" panose="020B0503020204020204" pitchFamily="34" charset="-122"/>
                <a:cs typeface="Times New Roman" panose="02020503050405090304" pitchFamily="18" charset="0"/>
                <a:sym typeface="+mn-ea"/>
              </a:rPr>
              <a:t>1.</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整理并熟悉犯罪类和文化类话题词汇</a:t>
            </a:r>
          </a:p>
          <a:p>
            <a:pPr algn="just">
              <a:lnSpc>
                <a:spcPct val="150000"/>
              </a:lnSpc>
            </a:pPr>
            <a:r>
              <a:rPr lang="en-US" altLang="zh-CN" sz="2000">
                <a:latin typeface="Times New Roman" panose="02020503050405090304" pitchFamily="18" charset="0"/>
                <a:ea typeface="微软雅黑" panose="020B0503020204020204" pitchFamily="34" charset="-122"/>
                <a:cs typeface="Times New Roman" panose="02020503050405090304" pitchFamily="18" charset="0"/>
                <a:sym typeface="+mn-ea"/>
              </a:rPr>
              <a:t>2.</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完成以下</a:t>
            </a:r>
            <a:r>
              <a:rPr lang="en-US" altLang="zh-CN" sz="2000">
                <a:latin typeface="Times New Roman" panose="02020503050405090304" pitchFamily="18" charset="0"/>
                <a:ea typeface="微软雅黑" panose="020B0503020204020204" pitchFamily="34" charset="-122"/>
                <a:cs typeface="Times New Roman" panose="02020503050405090304" pitchFamily="18" charset="0"/>
                <a:sym typeface="+mn-ea"/>
              </a:rPr>
              <a:t>3</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个作文提纲写作，并选择一篇完成全篇写作</a:t>
            </a:r>
          </a:p>
          <a:p>
            <a:pPr algn="just">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503050405090304" pitchFamily="18" charset="0"/>
                <a:sym typeface="华文细黑" pitchFamily="2" charset="-122"/>
              </a:rPr>
              <a:t>犯罪类</a:t>
            </a:r>
            <a:r>
              <a:rPr lang="en-US" altLang="zh-CN" sz="2000" b="1" dirty="0">
                <a:solidFill>
                  <a:srgbClr val="FF0000"/>
                </a:solidFill>
                <a:latin typeface="Times New Roman" panose="02020503050405090304" pitchFamily="18" charset="0"/>
                <a:cs typeface="Times New Roman" panose="02020503050405090304" pitchFamily="18" charset="0"/>
                <a:sym typeface="华文细黑" pitchFamily="2" charset="-122"/>
              </a:rPr>
              <a:t> </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Young people who</a:t>
            </a:r>
            <a:r>
              <a:rPr lang="zh-CN" altLang="en-US" sz="2000">
                <a:solidFill>
                  <a:schemeClr val="tx1"/>
                </a:solidFill>
                <a:latin typeface="Times New Roman" panose="02020503050405090304" pitchFamily="18" charset="0"/>
                <a:ea typeface="微软雅黑" panose="020B0503020204020204" pitchFamily="34" charset="-122"/>
                <a:cs typeface="Times New Roman" panose="02020503050405090304" pitchFamily="18" charset="0"/>
                <a:sym typeface="+mn-ea"/>
              </a:rPr>
              <a:t> commit crimes shou</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ld be treated in the same way as adults. To what extent do you agree or disagree?（202</a:t>
            </a:r>
            <a:r>
              <a:rPr lang="en-US" altLang="zh-CN" sz="2000">
                <a:latin typeface="Times New Roman" panose="02020503050405090304" pitchFamily="18" charset="0"/>
                <a:ea typeface="微软雅黑" panose="020B0503020204020204" pitchFamily="34" charset="-122"/>
                <a:cs typeface="Times New Roman" panose="02020503050405090304" pitchFamily="18" charset="0"/>
                <a:sym typeface="+mn-ea"/>
              </a:rPr>
              <a:t>3</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0</a:t>
            </a:r>
            <a:r>
              <a:rPr lang="en-US" altLang="zh-CN" sz="2000">
                <a:latin typeface="Times New Roman" panose="02020503050405090304" pitchFamily="18" charset="0"/>
                <a:ea typeface="微软雅黑" panose="020B0503020204020204" pitchFamily="34" charset="-122"/>
                <a:cs typeface="Times New Roman" panose="02020503050405090304" pitchFamily="18" charset="0"/>
                <a:sym typeface="+mn-ea"/>
              </a:rPr>
              <a:t>8</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1</a:t>
            </a:r>
            <a:r>
              <a:rPr lang="en-US" altLang="zh-CN" sz="2000">
                <a:latin typeface="Times New Roman" panose="02020503050405090304" pitchFamily="18" charset="0"/>
                <a:ea typeface="微软雅黑" panose="020B0503020204020204" pitchFamily="34" charset="-122"/>
                <a:cs typeface="Times New Roman" panose="02020503050405090304" pitchFamily="18" charset="0"/>
                <a:sym typeface="+mn-ea"/>
              </a:rPr>
              <a:t>2/20150425</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a:t>
            </a:r>
          </a:p>
          <a:p>
            <a:pPr algn="just">
              <a:lnSpc>
                <a:spcPct val="150000"/>
              </a:lnSpc>
            </a:pPr>
            <a:endParaRPr lang="en-US" altLang="zh-CN" sz="20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algn="just">
              <a:lnSpc>
                <a:spcPct val="150000"/>
              </a:lnSpc>
            </a:pPr>
            <a:r>
              <a:rPr lang="zh-CN" altLang="en-US" sz="2000" dirty="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文化类</a:t>
            </a:r>
            <a:r>
              <a:rPr lang="en-US" altLang="zh-CN" sz="2000" dirty="0">
                <a:latin typeface="Times New Roman" panose="02020503050405090304" pitchFamily="18" charset="0"/>
                <a:ea typeface="微软雅黑" panose="020B0503020204020204" pitchFamily="34" charset="-122"/>
                <a:cs typeface="Times New Roman" panose="02020503050405090304" pitchFamily="18" charset="0"/>
                <a:sym typeface="+mn-ea"/>
              </a:rPr>
              <a:t> In many countries, people are wearing more</a:t>
            </a:r>
            <a:r>
              <a:rPr lang="en-US" altLang="zh-CN" sz="2000" b="1" dirty="0">
                <a:latin typeface="Times New Roman" panose="02020503050405090304" pitchFamily="18" charset="0"/>
                <a:ea typeface="微软雅黑" panose="020B0503020204020204" pitchFamily="34" charset="-122"/>
                <a:cs typeface="Times New Roman" panose="02020503050405090304" pitchFamily="18" charset="0"/>
                <a:sym typeface="+mn-ea"/>
              </a:rPr>
              <a:t> western-style clothes </a:t>
            </a:r>
            <a:r>
              <a:rPr lang="en-US" altLang="zh-CN" sz="2000" dirty="0">
                <a:latin typeface="Times New Roman" panose="02020503050405090304" pitchFamily="18" charset="0"/>
                <a:ea typeface="微软雅黑" panose="020B0503020204020204" pitchFamily="34" charset="-122"/>
                <a:cs typeface="Times New Roman" panose="02020503050405090304" pitchFamily="18" charset="0"/>
                <a:sym typeface="+mn-ea"/>
              </a:rPr>
              <a:t>(suits and jeans) rather than their </a:t>
            </a:r>
            <a:r>
              <a:rPr lang="en-US" altLang="zh-CN" sz="2000" b="1" dirty="0">
                <a:latin typeface="Times New Roman" panose="02020503050405090304" pitchFamily="18" charset="0"/>
                <a:ea typeface="微软雅黑" panose="020B0503020204020204" pitchFamily="34" charset="-122"/>
                <a:cs typeface="Times New Roman" panose="02020503050405090304" pitchFamily="18" charset="0"/>
                <a:sym typeface="+mn-ea"/>
              </a:rPr>
              <a:t>traditional clothes</a:t>
            </a:r>
            <a:r>
              <a:rPr lang="en-US" altLang="zh-CN" sz="2000" dirty="0">
                <a:latin typeface="Times New Roman" panose="02020503050405090304" pitchFamily="18" charset="0"/>
                <a:ea typeface="微软雅黑" panose="020B0503020204020204" pitchFamily="34" charset="-122"/>
                <a:cs typeface="Times New Roman" panose="02020503050405090304" pitchFamily="18" charset="0"/>
                <a:sym typeface="+mn-ea"/>
              </a:rPr>
              <a:t>. Why? Is this a positive or negative development? (20231104)</a:t>
            </a:r>
          </a:p>
          <a:p>
            <a:pPr algn="just">
              <a:lnSpc>
                <a:spcPct val="150000"/>
              </a:lnSpc>
            </a:pPr>
            <a:endParaRPr lang="en-US" altLang="zh-CN" sz="2000" dirty="0">
              <a:latin typeface="Times New Roman" panose="02020503050405090304" pitchFamily="18" charset="0"/>
              <a:ea typeface="微软雅黑" panose="020B0503020204020204" pitchFamily="34" charset="-122"/>
              <a:cs typeface="Times New Roman" panose="02020503050405090304" pitchFamily="18" charset="0"/>
              <a:sym typeface="+mn-ea"/>
            </a:endParaRPr>
          </a:p>
          <a:p>
            <a:pPr algn="just">
              <a:lnSpc>
                <a:spcPct val="150000"/>
              </a:lnSpc>
            </a:pPr>
            <a:r>
              <a:rPr lang="zh-CN" altLang="en-US" sz="2000">
                <a:solidFill>
                  <a:srgbClr val="FF0000"/>
                </a:solidFill>
                <a:latin typeface="Times New Roman" panose="02020503050405090304" pitchFamily="18" charset="0"/>
                <a:ea typeface="微软雅黑" panose="020B0503020204020204" pitchFamily="34" charset="-122"/>
                <a:cs typeface="Times New Roman" panose="02020503050405090304" pitchFamily="18" charset="0"/>
                <a:sym typeface="+mn-ea"/>
              </a:rPr>
              <a:t>文化类</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Convenience foods will become increasingly prevalent and eventually replace traditional foods and traditional methods of food preparation. To what extend do you agree or disagree with this opinion? </a:t>
            </a:r>
            <a:r>
              <a:rPr lang="en-US" altLang="zh-CN" sz="2000">
                <a:latin typeface="Times New Roman" panose="02020503050405090304" pitchFamily="18" charset="0"/>
                <a:ea typeface="微软雅黑" panose="020B0503020204020204" pitchFamily="34" charset="-122"/>
                <a:cs typeface="Times New Roman" panose="02020503050405090304" pitchFamily="18" charset="0"/>
                <a:sym typeface="+mn-ea"/>
              </a:rPr>
              <a:t>(</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胡敏雅思第</a:t>
            </a:r>
            <a:r>
              <a:rPr lang="en-US" altLang="zh-CN" sz="2000">
                <a:latin typeface="Times New Roman" panose="02020503050405090304" pitchFamily="18" charset="0"/>
                <a:ea typeface="微软雅黑" panose="020B0503020204020204" pitchFamily="34" charset="-122"/>
                <a:cs typeface="Times New Roman" panose="02020503050405090304" pitchFamily="18" charset="0"/>
                <a:sym typeface="+mn-ea"/>
              </a:rPr>
              <a:t>8</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代</a:t>
            </a:r>
            <a:r>
              <a:rPr lang="en-US" altLang="zh-CN" sz="2000">
                <a:latin typeface="Times New Roman" panose="02020503050405090304" pitchFamily="18" charset="0"/>
                <a:ea typeface="微软雅黑" panose="020B0503020204020204" pitchFamily="34" charset="-122"/>
                <a:cs typeface="Times New Roman" panose="02020503050405090304" pitchFamily="18" charset="0"/>
                <a:sym typeface="+mn-ea"/>
              </a:rPr>
              <a:t>P</a:t>
            </a:r>
            <a:r>
              <a:rPr lang="zh-CN" altLang="en-US" sz="2000">
                <a:latin typeface="Times New Roman" panose="02020503050405090304" pitchFamily="18" charset="0"/>
                <a:ea typeface="微软雅黑" panose="020B0503020204020204" pitchFamily="34" charset="-122"/>
                <a:cs typeface="Times New Roman" panose="02020503050405090304" pitchFamily="18" charset="0"/>
                <a:sym typeface="+mn-ea"/>
              </a:rPr>
              <a:t>17/107</a:t>
            </a:r>
            <a:r>
              <a:rPr lang="en-US" altLang="zh-CN" sz="2000">
                <a:latin typeface="Times New Roman" panose="02020503050405090304" pitchFamily="18" charset="0"/>
                <a:ea typeface="微软雅黑" panose="020B0503020204020204" pitchFamily="34" charset="-122"/>
                <a:cs typeface="Times New Roman" panose="02020503050405090304" pitchFamily="18" charset="0"/>
                <a:sym typeface="+mn-ea"/>
              </a:rPr>
              <a:t>)</a:t>
            </a:r>
          </a:p>
        </p:txBody>
      </p:sp>
      <p:sp>
        <p:nvSpPr>
          <p:cNvPr id="7" name="文本框 6"/>
          <p:cNvSpPr txBox="1"/>
          <p:nvPr>
            <p:custDataLst>
              <p:tags r:id="rId1"/>
            </p:custDataLst>
          </p:nvPr>
        </p:nvSpPr>
        <p:spPr>
          <a:xfrm>
            <a:off x="0" y="0"/>
            <a:ext cx="3490595" cy="521970"/>
          </a:xfrm>
          <a:prstGeom prst="rect">
            <a:avLst/>
          </a:prstGeom>
          <a:solidFill>
            <a:schemeClr val="accent1">
              <a:lumMod val="60000"/>
              <a:lumOff val="40000"/>
            </a:schemeClr>
          </a:solidFill>
        </p:spPr>
        <p:txBody>
          <a:bodyPr wrap="square" rtlCol="0">
            <a:spAutoFit/>
          </a:bodyPr>
          <a:lstStyle/>
          <a:p>
            <a:pPr algn="ct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Homework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0" y="0"/>
            <a:ext cx="522541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犯罪类话题词汇</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原因（</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why</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8914" name="内容占位符 2"/>
          <p:cNvSpPr/>
          <p:nvPr/>
        </p:nvSpPr>
        <p:spPr>
          <a:xfrm>
            <a:off x="1176655" y="848360"/>
            <a:ext cx="3311525" cy="5697855"/>
          </a:xfrm>
          <a:prstGeom prst="rect">
            <a:avLst/>
          </a:prstGeom>
        </p:spPr>
        <p:txBody>
          <a:bodyPr vert="horz" wrap="square" lIns="91440" tIns="45720" rIns="91440" bIns="45720" numCol="1" rtlCol="0" anchor="t" anchorCtr="0" compatLnSpc="1">
            <a:normAutofit/>
          </a:bodyPr>
          <a:lstStyle>
            <a:lvl1pPr marL="0" indent="0" algn="ctr" defTabSz="914400" rtl="0" eaLnBrk="1" latinLnBrk="0" hangingPunct="1">
              <a:lnSpc>
                <a:spcPct val="90000"/>
              </a:lnSpc>
              <a:spcBef>
                <a:spcPts val="1000"/>
              </a:spcBef>
              <a:buFont typeface="Arial" panose="020B060402020209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indent="0" algn="l">
              <a:buNone/>
            </a:pPr>
            <a:r>
              <a:rPr kumimoji="1" lang="zh-CN" altLang="en-US" sz="2800" b="1"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个人：</a:t>
            </a:r>
          </a:p>
          <a:p>
            <a:pPr marL="0" indent="0" algn="l">
              <a:buNone/>
            </a:pPr>
            <a:r>
              <a:rPr lang="zh-CN" altLang="en-US" sz="2400" b="1">
                <a:latin typeface="微软雅黑" panose="020B0503020204020204" pitchFamily="34" charset="-122"/>
                <a:ea typeface="微软雅黑" panose="020B0503020204020204" pitchFamily="34" charset="-122"/>
              </a:rPr>
              <a:t>法律意识缺乏</a:t>
            </a:r>
          </a:p>
          <a:p>
            <a:pPr marL="0" indent="0" algn="l">
              <a:buNone/>
            </a:pPr>
            <a:r>
              <a:rPr lang="zh-CN" altLang="en-US" sz="2400" b="1">
                <a:latin typeface="微软雅黑" panose="020B0503020204020204" pitchFamily="34" charset="-122"/>
                <a:ea typeface="微软雅黑" panose="020B0503020204020204" pitchFamily="34" charset="-122"/>
              </a:rPr>
              <a:t>性格缺陷</a:t>
            </a:r>
          </a:p>
          <a:p>
            <a:pPr marL="0" indent="0" algn="l">
              <a:buNone/>
            </a:pPr>
            <a:r>
              <a:rPr lang="zh-CN" altLang="en-US" sz="2400" b="1">
                <a:latin typeface="微软雅黑" panose="020B0503020204020204" pitchFamily="34" charset="-122"/>
                <a:ea typeface="微软雅黑" panose="020B0503020204020204" pitchFamily="34" charset="-122"/>
              </a:rPr>
              <a:t>叛逆的</a:t>
            </a:r>
          </a:p>
          <a:p>
            <a:pPr marL="0" indent="0" algn="l">
              <a:buNone/>
            </a:pPr>
            <a:r>
              <a:rPr lang="zh-CN" altLang="en-US" sz="2400" b="1">
                <a:latin typeface="微软雅黑" panose="020B0503020204020204" pitchFamily="34" charset="-122"/>
                <a:ea typeface="微软雅黑" panose="020B0503020204020204" pitchFamily="34" charset="-122"/>
              </a:rPr>
              <a:t>心理疾病</a:t>
            </a:r>
          </a:p>
          <a:p>
            <a:pPr marL="0" indent="0" algn="l">
              <a:buNone/>
            </a:pPr>
            <a:r>
              <a:rPr lang="zh-CN" altLang="en-US" sz="2400" b="1">
                <a:latin typeface="微软雅黑" panose="020B0503020204020204" pitchFamily="34" charset="-122"/>
                <a:ea typeface="微软雅黑" panose="020B0503020204020204" pitchFamily="34" charset="-122"/>
              </a:rPr>
              <a:t>精神沮丧、障碍</a:t>
            </a:r>
          </a:p>
          <a:p>
            <a:pPr marL="0" indent="0" algn="l">
              <a:buNone/>
            </a:pPr>
            <a:r>
              <a:rPr lang="zh-CN" altLang="en-US" sz="2400" b="1">
                <a:latin typeface="微软雅黑" panose="020B0503020204020204" pitchFamily="34" charset="-122"/>
                <a:ea typeface="微软雅黑" panose="020B0503020204020204" pitchFamily="34" charset="-122"/>
              </a:rPr>
              <a:t>情绪困扰</a:t>
            </a:r>
          </a:p>
          <a:p>
            <a:pPr marL="0" indent="0" algn="l">
              <a:buNone/>
            </a:pPr>
            <a:r>
              <a:rPr lang="zh-CN" altLang="en-US" sz="2400" b="1">
                <a:latin typeface="微软雅黑" panose="020B0503020204020204" pitchFamily="34" charset="-122"/>
                <a:ea typeface="微软雅黑" panose="020B0503020204020204" pitchFamily="34" charset="-122"/>
              </a:rPr>
              <a:t>同伴压力</a:t>
            </a:r>
          </a:p>
          <a:p>
            <a:pPr marL="0" indent="0" algn="l">
              <a:buNone/>
            </a:pPr>
            <a:r>
              <a:rPr lang="zh-CN" altLang="en-US" sz="2400" b="1">
                <a:latin typeface="微软雅黑" panose="020B0503020204020204" pitchFamily="34" charset="-122"/>
                <a:ea typeface="微软雅黑" panose="020B0503020204020204" pitchFamily="34" charset="-122"/>
              </a:rPr>
              <a:t>反社会行为</a:t>
            </a:r>
          </a:p>
          <a:p>
            <a:pPr marL="0" indent="0" algn="l">
              <a:buNone/>
            </a:pPr>
            <a:r>
              <a:rPr lang="zh-CN" altLang="en-US" sz="2400" b="1">
                <a:latin typeface="微软雅黑" panose="020B0503020204020204" pitchFamily="34" charset="-122"/>
                <a:ea typeface="微软雅黑" panose="020B0503020204020204" pitchFamily="34" charset="-122"/>
              </a:rPr>
              <a:t>贫困</a:t>
            </a:r>
          </a:p>
          <a:p>
            <a:pPr marL="0" indent="0" algn="l">
              <a:buNone/>
            </a:pPr>
            <a:r>
              <a:rPr lang="zh-CN" altLang="en-US" sz="2400" b="1">
                <a:latin typeface="微软雅黑" panose="020B0503020204020204" pitchFamily="34" charset="-122"/>
                <a:ea typeface="微软雅黑" panose="020B0503020204020204" pitchFamily="34" charset="-122"/>
              </a:rPr>
              <a:t>失业</a:t>
            </a:r>
          </a:p>
          <a:p>
            <a:pPr marL="0" indent="0" algn="l">
              <a:buNone/>
            </a:pPr>
            <a:r>
              <a:rPr lang="zh-CN" altLang="en-US" sz="2400" b="1">
                <a:latin typeface="微软雅黑" panose="020B0503020204020204" pitchFamily="34" charset="-122"/>
                <a:ea typeface="微软雅黑" panose="020B0503020204020204" pitchFamily="34" charset="-122"/>
              </a:rPr>
              <a:t>道德缺失</a:t>
            </a:r>
            <a:endParaRPr lang="en-US" altLang="en-US" sz="2400" b="1">
              <a:latin typeface="微软雅黑" panose="020B0503020204020204" pitchFamily="34" charset="-122"/>
              <a:ea typeface="微软雅黑" panose="020B0503020204020204" pitchFamily="34" charset="-122"/>
            </a:endParaRPr>
          </a:p>
          <a:p>
            <a:pPr marL="0" indent="0" algn="l">
              <a:buNone/>
            </a:pPr>
            <a:endParaRPr lang="en-US" altLang="en-US" sz="2400" b="1">
              <a:latin typeface="微软雅黑" panose="020B0503020204020204" pitchFamily="34" charset="-122"/>
              <a:ea typeface="微软雅黑" panose="020B0503020204020204" pitchFamily="34" charset="-122"/>
            </a:endParaRPr>
          </a:p>
          <a:p>
            <a:pPr marL="0" indent="0" algn="l">
              <a:buNone/>
            </a:pPr>
            <a:endParaRPr lang="zh-CN" altLang="en-US" sz="2400" b="1">
              <a:latin typeface="微软雅黑" panose="020B0503020204020204" pitchFamily="34" charset="-122"/>
              <a:ea typeface="微软雅黑" panose="020B0503020204020204" pitchFamily="34" charset="-122"/>
            </a:endParaRPr>
          </a:p>
          <a:p>
            <a:pPr marL="0" indent="0" algn="l">
              <a:buNone/>
            </a:pPr>
            <a:endParaRPr lang="en-US" altLang="en-US" sz="2400" b="1">
              <a:latin typeface="微软雅黑" panose="020B0503020204020204" pitchFamily="34" charset="-122"/>
              <a:ea typeface="微软雅黑" panose="020B0503020204020204" pitchFamily="34" charset="-122"/>
            </a:endParaRPr>
          </a:p>
        </p:txBody>
      </p:sp>
      <p:sp>
        <p:nvSpPr>
          <p:cNvPr id="13" name="文本框 12"/>
          <p:cNvSpPr txBox="1"/>
          <p:nvPr/>
        </p:nvSpPr>
        <p:spPr>
          <a:xfrm>
            <a:off x="4576763" y="1337628"/>
            <a:ext cx="54006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en-US" altLang="zh-CN" sz="2400">
                <a:solidFill>
                  <a:srgbClr val="0033CC"/>
                </a:solidFill>
                <a:latin typeface="Times New Roman" panose="02020503050405090304" pitchFamily="18" charset="0"/>
                <a:ea typeface="宋体" pitchFamily="2" charset="-122"/>
                <a:cs typeface="Times New Roman" panose="02020503050405090304" pitchFamily="18" charset="0"/>
              </a:rPr>
              <a:t>lack of legal awareness</a:t>
            </a:r>
          </a:p>
        </p:txBody>
      </p:sp>
      <p:sp>
        <p:nvSpPr>
          <p:cNvPr id="14" name="文本框 13"/>
          <p:cNvSpPr txBox="1"/>
          <p:nvPr/>
        </p:nvSpPr>
        <p:spPr>
          <a:xfrm>
            <a:off x="4577080" y="1748155"/>
            <a:ext cx="544576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en-US" altLang="zh-CN" sz="2400">
                <a:solidFill>
                  <a:srgbClr val="0033CC"/>
                </a:solidFill>
                <a:latin typeface="Times New Roman" panose="02020503050405090304" pitchFamily="18" charset="0"/>
                <a:ea typeface="宋体" pitchFamily="2" charset="-122"/>
                <a:cs typeface="Times New Roman" panose="02020503050405090304" pitchFamily="18" charset="0"/>
              </a:rPr>
              <a:t>character flaws</a:t>
            </a:r>
          </a:p>
        </p:txBody>
      </p:sp>
      <p:sp>
        <p:nvSpPr>
          <p:cNvPr id="15" name="文本框 14"/>
          <p:cNvSpPr txBox="1"/>
          <p:nvPr/>
        </p:nvSpPr>
        <p:spPr>
          <a:xfrm>
            <a:off x="4577080" y="2208530"/>
            <a:ext cx="544576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en-US" altLang="zh-CN" sz="2400">
                <a:solidFill>
                  <a:srgbClr val="0033CC"/>
                </a:solidFill>
                <a:latin typeface="Times New Roman" panose="02020503050405090304" pitchFamily="18" charset="0"/>
                <a:ea typeface="宋体" pitchFamily="2" charset="-122"/>
                <a:cs typeface="Times New Roman" panose="02020503050405090304" pitchFamily="18" charset="0"/>
              </a:rPr>
              <a:t>rebellious</a:t>
            </a:r>
          </a:p>
        </p:txBody>
      </p:sp>
      <p:sp>
        <p:nvSpPr>
          <p:cNvPr id="16" name="文本框 15"/>
          <p:cNvSpPr txBox="1"/>
          <p:nvPr/>
        </p:nvSpPr>
        <p:spPr>
          <a:xfrm>
            <a:off x="4488815" y="2649220"/>
            <a:ext cx="553402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zh-CN" altLang="en-US" sz="2400">
                <a:solidFill>
                  <a:srgbClr val="0033CC"/>
                </a:solidFill>
                <a:latin typeface="Times New Roman" panose="02020503050405090304" pitchFamily="18" charset="0"/>
                <a:cs typeface="Times New Roman" panose="02020503050405090304" pitchFamily="18" charset="0"/>
              </a:rPr>
              <a:t> </a:t>
            </a:r>
            <a:r>
              <a:rPr lang="en-US" altLang="zh-CN" sz="2400">
                <a:solidFill>
                  <a:srgbClr val="0033CC"/>
                </a:solidFill>
                <a:latin typeface="Times New Roman" panose="02020503050405090304" pitchFamily="18" charset="0"/>
                <a:cs typeface="Times New Roman" panose="02020503050405090304" pitchFamily="18" charset="0"/>
              </a:rPr>
              <a:t>psychological problems</a:t>
            </a:r>
          </a:p>
        </p:txBody>
      </p:sp>
      <p:sp>
        <p:nvSpPr>
          <p:cNvPr id="17" name="文本框 16"/>
          <p:cNvSpPr txBox="1"/>
          <p:nvPr/>
        </p:nvSpPr>
        <p:spPr>
          <a:xfrm>
            <a:off x="4340860" y="3079115"/>
            <a:ext cx="563689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algn="l" eaLnBrk="1" hangingPunct="1">
              <a:spcBef>
                <a:spcPct val="0"/>
              </a:spcBef>
              <a:buNone/>
            </a:pPr>
            <a:r>
              <a:rPr lang="zh-CN" altLang="en-US" sz="2400">
                <a:latin typeface="Times New Roman" panose="02020503050405090304" pitchFamily="18" charset="0"/>
                <a:cs typeface="Times New Roman" panose="02020503050405090304" pitchFamily="18" charset="0"/>
              </a:rPr>
              <a:t>   </a:t>
            </a:r>
            <a:r>
              <a:rPr lang="en-US" altLang="zh-CN" sz="2400">
                <a:solidFill>
                  <a:srgbClr val="0033CC"/>
                </a:solidFill>
                <a:latin typeface="Times New Roman" panose="02020503050405090304" pitchFamily="18" charset="0"/>
                <a:cs typeface="Times New Roman" panose="02020503050405090304" pitchFamily="18" charset="0"/>
              </a:rPr>
              <a:t>mental frustration/disorder</a:t>
            </a:r>
          </a:p>
        </p:txBody>
      </p:sp>
      <p:sp>
        <p:nvSpPr>
          <p:cNvPr id="18" name="文本框 17"/>
          <p:cNvSpPr txBox="1"/>
          <p:nvPr/>
        </p:nvSpPr>
        <p:spPr>
          <a:xfrm>
            <a:off x="4340860" y="3550285"/>
            <a:ext cx="563689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zh-CN" altLang="en-US" sz="2400">
                <a:solidFill>
                  <a:srgbClr val="0033CC"/>
                </a:solidFill>
                <a:latin typeface="Times New Roman" panose="02020503050405090304" pitchFamily="18" charset="0"/>
                <a:cs typeface="Times New Roman" panose="02020503050405090304" pitchFamily="18" charset="0"/>
              </a:rPr>
              <a:t>   </a:t>
            </a:r>
            <a:r>
              <a:rPr lang="en-US" altLang="zh-CN" sz="2400">
                <a:solidFill>
                  <a:srgbClr val="0033CC"/>
                </a:solidFill>
                <a:latin typeface="Times New Roman" panose="02020503050405090304" pitchFamily="18" charset="0"/>
                <a:cs typeface="Times New Roman" panose="02020503050405090304" pitchFamily="18" charset="0"/>
              </a:rPr>
              <a:t>emotional disturbance</a:t>
            </a:r>
            <a:endParaRPr lang="en-US" altLang="zh-CN" sz="2400">
              <a:solidFill>
                <a:srgbClr val="0033CC"/>
              </a:solidFill>
              <a:latin typeface="Times New Roman" panose="02020503050405090304" pitchFamily="18" charset="0"/>
              <a:ea typeface="宋体" pitchFamily="2" charset="-122"/>
              <a:cs typeface="Times New Roman" panose="02020503050405090304" pitchFamily="18" charset="0"/>
            </a:endParaRPr>
          </a:p>
        </p:txBody>
      </p:sp>
      <p:sp>
        <p:nvSpPr>
          <p:cNvPr id="19" name="文本框 18"/>
          <p:cNvSpPr txBox="1"/>
          <p:nvPr/>
        </p:nvSpPr>
        <p:spPr>
          <a:xfrm>
            <a:off x="4577715" y="3983990"/>
            <a:ext cx="588835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en-US" altLang="zh-CN" sz="2400">
                <a:solidFill>
                  <a:srgbClr val="0033CC"/>
                </a:solidFill>
                <a:latin typeface="Times New Roman" panose="02020503050405090304" pitchFamily="18" charset="0"/>
                <a:ea typeface="宋体" pitchFamily="2" charset="-122"/>
                <a:cs typeface="Times New Roman" panose="02020503050405090304" pitchFamily="18" charset="0"/>
              </a:rPr>
              <a:t>peer pressure</a:t>
            </a:r>
          </a:p>
        </p:txBody>
      </p:sp>
      <p:sp>
        <p:nvSpPr>
          <p:cNvPr id="20" name="文本框 19"/>
          <p:cNvSpPr txBox="1"/>
          <p:nvPr/>
        </p:nvSpPr>
        <p:spPr>
          <a:xfrm>
            <a:off x="4577715" y="4451350"/>
            <a:ext cx="602170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en-US" altLang="zh-CN" sz="2400">
                <a:solidFill>
                  <a:srgbClr val="0033CC"/>
                </a:solidFill>
                <a:latin typeface="Times New Roman" panose="02020503050405090304" pitchFamily="18" charset="0"/>
                <a:ea typeface="宋体" pitchFamily="2" charset="-122"/>
                <a:cs typeface="Times New Roman" panose="02020503050405090304" pitchFamily="18" charset="0"/>
              </a:rPr>
              <a:t>anti-social behavior</a:t>
            </a:r>
          </a:p>
        </p:txBody>
      </p:sp>
      <p:sp>
        <p:nvSpPr>
          <p:cNvPr id="9" name="文本框 8"/>
          <p:cNvSpPr txBox="1"/>
          <p:nvPr/>
        </p:nvSpPr>
        <p:spPr>
          <a:xfrm>
            <a:off x="4637405" y="4888865"/>
            <a:ext cx="602170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en-US" altLang="zh-CN" sz="2400">
                <a:solidFill>
                  <a:srgbClr val="0033CC"/>
                </a:solidFill>
                <a:latin typeface="Times New Roman" panose="02020503050405090304" pitchFamily="18" charset="0"/>
                <a:ea typeface="宋体" pitchFamily="2" charset="-122"/>
                <a:cs typeface="Times New Roman" panose="02020503050405090304" pitchFamily="18" charset="0"/>
              </a:rPr>
              <a:t>poverty</a:t>
            </a:r>
          </a:p>
        </p:txBody>
      </p:sp>
      <p:sp>
        <p:nvSpPr>
          <p:cNvPr id="10" name="文本框 9"/>
          <p:cNvSpPr txBox="1"/>
          <p:nvPr/>
        </p:nvSpPr>
        <p:spPr>
          <a:xfrm>
            <a:off x="4637405" y="5352415"/>
            <a:ext cx="602170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en-US" altLang="zh-CN" sz="2400">
                <a:solidFill>
                  <a:srgbClr val="0033CC"/>
                </a:solidFill>
                <a:latin typeface="Times New Roman" panose="02020503050405090304" pitchFamily="18" charset="0"/>
                <a:ea typeface="宋体" pitchFamily="2" charset="-122"/>
                <a:cs typeface="Times New Roman" panose="02020503050405090304" pitchFamily="18" charset="0"/>
              </a:rPr>
              <a:t>unemployment</a:t>
            </a:r>
          </a:p>
        </p:txBody>
      </p:sp>
      <p:sp>
        <p:nvSpPr>
          <p:cNvPr id="21" name="文本框 20"/>
          <p:cNvSpPr txBox="1"/>
          <p:nvPr/>
        </p:nvSpPr>
        <p:spPr>
          <a:xfrm>
            <a:off x="4637405" y="5939155"/>
            <a:ext cx="6096000" cy="460375"/>
          </a:xfrm>
          <a:prstGeom prst="rect">
            <a:avLst/>
          </a:prstGeom>
          <a:noFill/>
        </p:spPr>
        <p:txBody>
          <a:bodyPr wrap="square" rtlCol="0" anchor="t">
            <a:spAutoFit/>
          </a:bodyPr>
          <a:lstStyle/>
          <a:p>
            <a:pPr marL="0" lvl="0" indent="0" eaLnBrk="1" hangingPunct="1">
              <a:spcBef>
                <a:spcPct val="0"/>
              </a:spcBef>
              <a:buNone/>
            </a:pPr>
            <a:r>
              <a:rPr lang="en-US" altLang="zh-CN" sz="2400">
                <a:solidFill>
                  <a:srgbClr val="0033CC"/>
                </a:solidFill>
                <a:latin typeface="Times New Roman" panose="02020503050405090304" pitchFamily="18" charset="0"/>
                <a:cs typeface="Times New Roman" panose="02020503050405090304" pitchFamily="18" charset="0"/>
                <a:sym typeface="+mn-ea"/>
              </a:rPr>
              <a:t>lack morality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9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91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91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91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91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91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91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914">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P spid="9" grpId="0"/>
      <p:bldP spid="9" grpId="1"/>
      <p:bldP spid="10" grpId="0"/>
      <p:bldP spid="10" grpId="1"/>
      <p:bldP spid="21" grpId="0"/>
      <p:bldP spid="2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p:nvPr/>
        </p:nvSpPr>
        <p:spPr>
          <a:xfrm>
            <a:off x="909320" y="944880"/>
            <a:ext cx="3311525" cy="2656840"/>
          </a:xfrm>
          <a:prstGeom prst="rect">
            <a:avLst/>
          </a:prstGeom>
        </p:spPr>
        <p:txBody>
          <a:bodyPr vert="horz" wrap="square" lIns="91440" tIns="45720" rIns="91440" bIns="45720" numCol="1" rtlCol="0" anchor="t" anchorCtr="0" compatLnSpc="1">
            <a:normAutofit/>
          </a:bodyPr>
          <a:lstStyle>
            <a:lvl1pPr marL="0" indent="0" algn="ctr" defTabSz="914400" rtl="0" eaLnBrk="1" latinLnBrk="0" hangingPunct="1">
              <a:lnSpc>
                <a:spcPct val="90000"/>
              </a:lnSpc>
              <a:spcBef>
                <a:spcPts val="1000"/>
              </a:spcBef>
              <a:buFont typeface="Arial" panose="020B060402020209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buNone/>
            </a:pP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父母</a:t>
            </a:r>
          </a:p>
          <a:p>
            <a:pPr algn="l">
              <a:buNone/>
            </a:pPr>
            <a:r>
              <a:rPr lang="zh-CN" altLang="en-US" sz="2000" b="1">
                <a:latin typeface="微软雅黑" panose="020B0503020204020204" pitchFamily="34" charset="-122"/>
                <a:ea typeface="微软雅黑" panose="020B0503020204020204" pitchFamily="34" charset="-122"/>
              </a:rPr>
              <a:t>父母疏忽</a:t>
            </a:r>
          </a:p>
          <a:p>
            <a:pPr algn="l">
              <a:buNone/>
            </a:pPr>
            <a:r>
              <a:rPr lang="zh-CN" altLang="en-US" sz="2000" b="1">
                <a:latin typeface="微软雅黑" panose="020B0503020204020204" pitchFamily="34" charset="-122"/>
                <a:ea typeface="微软雅黑" panose="020B0503020204020204" pitchFamily="34" charset="-122"/>
              </a:rPr>
              <a:t>家庭不幸</a:t>
            </a:r>
          </a:p>
          <a:p>
            <a:pPr algn="l">
              <a:buNone/>
            </a:pPr>
            <a:r>
              <a:rPr lang="zh-CN" altLang="en-US" sz="2000" b="1">
                <a:latin typeface="微软雅黑" panose="020B0503020204020204" pitchFamily="34" charset="-122"/>
                <a:ea typeface="微软雅黑" panose="020B0503020204020204" pitchFamily="34" charset="-122"/>
              </a:rPr>
              <a:t>离婚率高</a:t>
            </a:r>
          </a:p>
          <a:p>
            <a:pPr algn="l">
              <a:buNone/>
            </a:pPr>
            <a:r>
              <a:rPr lang="zh-CN" altLang="en-US" sz="2000" b="1">
                <a:latin typeface="微软雅黑" panose="020B0503020204020204" pitchFamily="34" charset="-122"/>
                <a:ea typeface="微软雅黑" panose="020B0503020204020204" pitchFamily="34" charset="-122"/>
              </a:rPr>
              <a:t>单亲家庭</a:t>
            </a:r>
          </a:p>
          <a:p>
            <a:pPr algn="l">
              <a:buNone/>
            </a:pPr>
            <a:r>
              <a:rPr lang="zh-CN" altLang="en-US" sz="2000" b="1">
                <a:latin typeface="微软雅黑" panose="020B0503020204020204" pitchFamily="34" charset="-122"/>
                <a:ea typeface="微软雅黑" panose="020B0503020204020204" pitchFamily="34" charset="-122"/>
              </a:rPr>
              <a:t>家庭暴力</a:t>
            </a:r>
            <a:endParaRPr lang="en-US" altLang="en-US" sz="2400" b="1">
              <a:latin typeface="微软雅黑" panose="020B0503020204020204" pitchFamily="34" charset="-122"/>
              <a:ea typeface="微软雅黑" panose="020B0503020204020204" pitchFamily="34" charset="-122"/>
            </a:endParaRPr>
          </a:p>
        </p:txBody>
      </p:sp>
      <p:sp>
        <p:nvSpPr>
          <p:cNvPr id="13" name="文本框 12"/>
          <p:cNvSpPr txBox="1"/>
          <p:nvPr/>
        </p:nvSpPr>
        <p:spPr>
          <a:xfrm>
            <a:off x="4477703" y="1321118"/>
            <a:ext cx="54006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en-US" altLang="zh-CN" sz="2400">
                <a:solidFill>
                  <a:srgbClr val="0033CC"/>
                </a:solidFill>
                <a:latin typeface="Times New Roman" panose="02020503050405090304" pitchFamily="18" charset="0"/>
                <a:cs typeface="Times New Roman" panose="02020503050405090304" pitchFamily="18" charset="0"/>
              </a:rPr>
              <a:t>parental negligence</a:t>
            </a:r>
            <a:endParaRPr lang="en-US" altLang="zh-CN" sz="2400">
              <a:solidFill>
                <a:srgbClr val="0033CC"/>
              </a:solidFill>
              <a:latin typeface="Times New Roman" panose="02020503050405090304" pitchFamily="18" charset="0"/>
              <a:ea typeface="宋体" pitchFamily="2" charset="-122"/>
              <a:cs typeface="Times New Roman" panose="02020503050405090304" pitchFamily="18" charset="0"/>
            </a:endParaRPr>
          </a:p>
        </p:txBody>
      </p:sp>
      <p:sp>
        <p:nvSpPr>
          <p:cNvPr id="14" name="文本框 13"/>
          <p:cNvSpPr txBox="1"/>
          <p:nvPr/>
        </p:nvSpPr>
        <p:spPr>
          <a:xfrm>
            <a:off x="4557395" y="1684655"/>
            <a:ext cx="546544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en-US" altLang="zh-CN" sz="2400">
                <a:solidFill>
                  <a:srgbClr val="0033CC"/>
                </a:solidFill>
                <a:latin typeface="Times New Roman" panose="02020503050405090304" pitchFamily="18" charset="0"/>
                <a:ea typeface="宋体" pitchFamily="2" charset="-122"/>
                <a:cs typeface="Times New Roman" panose="02020503050405090304" pitchFamily="18" charset="0"/>
              </a:rPr>
              <a:t>unfortunate family</a:t>
            </a:r>
          </a:p>
        </p:txBody>
      </p:sp>
      <p:sp>
        <p:nvSpPr>
          <p:cNvPr id="15" name="文本框 14"/>
          <p:cNvSpPr txBox="1"/>
          <p:nvPr/>
        </p:nvSpPr>
        <p:spPr>
          <a:xfrm>
            <a:off x="4557078" y="2145030"/>
            <a:ext cx="54006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en-US" altLang="zh-CN" sz="2400">
                <a:solidFill>
                  <a:srgbClr val="0033CC"/>
                </a:solidFill>
                <a:latin typeface="Times New Roman" panose="02020503050405090304" pitchFamily="18" charset="0"/>
                <a:ea typeface="宋体" pitchFamily="2" charset="-122"/>
                <a:cs typeface="Times New Roman" panose="02020503050405090304" pitchFamily="18" charset="0"/>
              </a:rPr>
              <a:t>high divorce rate</a:t>
            </a:r>
          </a:p>
        </p:txBody>
      </p:sp>
      <p:sp>
        <p:nvSpPr>
          <p:cNvPr id="16" name="文本框 15"/>
          <p:cNvSpPr txBox="1"/>
          <p:nvPr/>
        </p:nvSpPr>
        <p:spPr>
          <a:xfrm>
            <a:off x="4526598" y="2968625"/>
            <a:ext cx="54006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en-US" altLang="zh-CN" sz="2400">
                <a:solidFill>
                  <a:srgbClr val="0033CC"/>
                </a:solidFill>
                <a:latin typeface="Times New Roman" panose="02020503050405090304" pitchFamily="18" charset="0"/>
                <a:ea typeface="宋体" pitchFamily="2" charset="-122"/>
                <a:cs typeface="Times New Roman" panose="02020503050405090304" pitchFamily="18" charset="0"/>
              </a:rPr>
              <a:t>domestic violence</a:t>
            </a:r>
          </a:p>
        </p:txBody>
      </p:sp>
      <p:sp>
        <p:nvSpPr>
          <p:cNvPr id="18" name="文本框 17"/>
          <p:cNvSpPr txBox="1"/>
          <p:nvPr/>
        </p:nvSpPr>
        <p:spPr>
          <a:xfrm>
            <a:off x="4621848" y="4124960"/>
            <a:ext cx="54006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en-US" altLang="zh-CN" sz="2400">
                <a:solidFill>
                  <a:srgbClr val="0033CC"/>
                </a:solidFill>
                <a:latin typeface="Times New Roman" panose="02020503050405090304" pitchFamily="18" charset="0"/>
                <a:ea typeface="宋体" pitchFamily="2" charset="-122"/>
                <a:cs typeface="Times New Roman" panose="02020503050405090304" pitchFamily="18" charset="0"/>
              </a:rPr>
              <a:t>negative influence from the media</a:t>
            </a:r>
          </a:p>
        </p:txBody>
      </p:sp>
      <p:sp>
        <p:nvSpPr>
          <p:cNvPr id="19" name="文本框 18"/>
          <p:cNvSpPr txBox="1"/>
          <p:nvPr/>
        </p:nvSpPr>
        <p:spPr>
          <a:xfrm>
            <a:off x="4621530" y="4592320"/>
            <a:ext cx="606171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en-US" altLang="zh-CN" sz="2400">
                <a:solidFill>
                  <a:srgbClr val="0033CC"/>
                </a:solidFill>
                <a:latin typeface="Times New Roman" panose="02020503050405090304" pitchFamily="18" charset="0"/>
                <a:ea typeface="宋体" pitchFamily="2" charset="-122"/>
                <a:cs typeface="Times New Roman" panose="02020503050405090304" pitchFamily="18" charset="0"/>
              </a:rPr>
              <a:t>over-description of erotic and violent contents</a:t>
            </a:r>
          </a:p>
        </p:txBody>
      </p:sp>
      <p:sp>
        <p:nvSpPr>
          <p:cNvPr id="20" name="文本框 19"/>
          <p:cNvSpPr txBox="1"/>
          <p:nvPr/>
        </p:nvSpPr>
        <p:spPr>
          <a:xfrm>
            <a:off x="4732655" y="5052695"/>
            <a:ext cx="602488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en-US" altLang="zh-CN" sz="2400">
                <a:solidFill>
                  <a:srgbClr val="0033CC"/>
                </a:solidFill>
                <a:latin typeface="Times New Roman" panose="02020503050405090304" pitchFamily="18" charset="0"/>
                <a:ea typeface="宋体" pitchFamily="2" charset="-122"/>
                <a:cs typeface="Times New Roman" panose="02020503050405090304" pitchFamily="18" charset="0"/>
              </a:rPr>
              <a:t>imitate/mimic</a:t>
            </a:r>
          </a:p>
        </p:txBody>
      </p:sp>
      <p:sp>
        <p:nvSpPr>
          <p:cNvPr id="2" name="文本框 1"/>
          <p:cNvSpPr txBox="1"/>
          <p:nvPr>
            <p:custDataLst>
              <p:tags r:id="rId1"/>
            </p:custDataLst>
          </p:nvPr>
        </p:nvSpPr>
        <p:spPr>
          <a:xfrm>
            <a:off x="0" y="0"/>
            <a:ext cx="522541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犯罪类话题词汇</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原因（</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why</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内容占位符 2"/>
          <p:cNvSpPr/>
          <p:nvPr/>
        </p:nvSpPr>
        <p:spPr>
          <a:xfrm>
            <a:off x="850900" y="3728720"/>
            <a:ext cx="3627120" cy="2656840"/>
          </a:xfrm>
          <a:prstGeom prst="rect">
            <a:avLst/>
          </a:prstGeom>
        </p:spPr>
        <p:txBody>
          <a:bodyPr vert="horz" wrap="square" lIns="91440" tIns="45720" rIns="91440" bIns="45720" numCol="1" rtlCol="0" anchor="t" anchorCtr="0" compatLnSpc="1">
            <a:normAutofit/>
          </a:bodyPr>
          <a:lstStyle>
            <a:lvl1pPr marL="0" indent="0" algn="ctr" defTabSz="914400" rtl="0" eaLnBrk="1" latinLnBrk="0" hangingPunct="1">
              <a:lnSpc>
                <a:spcPct val="90000"/>
              </a:lnSpc>
              <a:spcBef>
                <a:spcPts val="1000"/>
              </a:spcBef>
              <a:buFont typeface="Arial" panose="020B060402020209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buNone/>
            </a:pP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社会</a:t>
            </a:r>
          </a:p>
          <a:p>
            <a:pPr algn="l">
              <a:buNone/>
            </a:pPr>
            <a:r>
              <a:rPr lang="zh-CN" altLang="en-US" sz="2000" b="1">
                <a:latin typeface="微软雅黑" panose="020B0503020204020204" pitchFamily="34" charset="-122"/>
                <a:ea typeface="微软雅黑" panose="020B0503020204020204" pitchFamily="34" charset="-122"/>
              </a:rPr>
              <a:t>媒体的负面影响</a:t>
            </a:r>
          </a:p>
          <a:p>
            <a:pPr algn="l">
              <a:buNone/>
            </a:pPr>
            <a:r>
              <a:rPr lang="zh-CN" altLang="en-US" sz="2000" b="1">
                <a:latin typeface="微软雅黑" panose="020B0503020204020204" pitchFamily="34" charset="-122"/>
                <a:ea typeface="微软雅黑" panose="020B0503020204020204" pitchFamily="34" charset="-122"/>
              </a:rPr>
              <a:t>对色情和暴力内容过度描述</a:t>
            </a:r>
          </a:p>
          <a:p>
            <a:pPr algn="l">
              <a:buNone/>
            </a:pPr>
            <a:r>
              <a:rPr lang="zh-CN" altLang="en-US" sz="2000" b="1">
                <a:latin typeface="微软雅黑" panose="020B0503020204020204" pitchFamily="34" charset="-122"/>
                <a:ea typeface="微软雅黑" panose="020B0503020204020204" pitchFamily="34" charset="-122"/>
              </a:rPr>
              <a:t>模仿</a:t>
            </a:r>
          </a:p>
          <a:p>
            <a:pPr algn="l">
              <a:buNone/>
            </a:pPr>
            <a:endParaRPr lang="zh-CN" altLang="en-US" sz="2000" b="1">
              <a:latin typeface="微软雅黑" panose="020B0503020204020204" pitchFamily="34" charset="-122"/>
              <a:ea typeface="微软雅黑" panose="020B0503020204020204" pitchFamily="34" charset="-122"/>
            </a:endParaRPr>
          </a:p>
        </p:txBody>
      </p:sp>
      <p:sp>
        <p:nvSpPr>
          <p:cNvPr id="6" name="文本框 5"/>
          <p:cNvSpPr txBox="1"/>
          <p:nvPr/>
        </p:nvSpPr>
        <p:spPr>
          <a:xfrm>
            <a:off x="4557395" y="2557145"/>
            <a:ext cx="553021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spcBef>
                <a:spcPct val="0"/>
              </a:spcBef>
              <a:buNone/>
            </a:pPr>
            <a:r>
              <a:rPr lang="en-US" altLang="zh-CN" sz="2400">
                <a:solidFill>
                  <a:srgbClr val="0033CC"/>
                </a:solidFill>
                <a:latin typeface="Times New Roman" panose="02020503050405090304" pitchFamily="18" charset="0"/>
                <a:ea typeface="宋体" pitchFamily="2" charset="-122"/>
                <a:cs typeface="Times New Roman" panose="02020503050405090304" pitchFamily="18" charset="0"/>
              </a:rPr>
              <a:t>single-parent family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91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91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16" grpId="0"/>
      <p:bldP spid="16" grpId="1"/>
      <p:bldP spid="18" grpId="0"/>
      <p:bldP spid="18" grpId="1"/>
      <p:bldP spid="19" grpId="0"/>
      <p:bldP spid="19" grpId="1"/>
      <p:bldP spid="20" grpId="0"/>
      <p:bldP spid="20" grpId="1"/>
      <p:bldP spid="6" grpId="0"/>
      <p:bldP spid="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p:nvPr/>
        </p:nvSpPr>
        <p:spPr>
          <a:xfrm>
            <a:off x="909320" y="824230"/>
            <a:ext cx="3496945" cy="5363210"/>
          </a:xfrm>
          <a:prstGeom prst="rect">
            <a:avLst/>
          </a:prstGeom>
        </p:spPr>
        <p:txBody>
          <a:bodyPr vert="horz" wrap="square" lIns="91440" tIns="45720" rIns="91440" bIns="45720" numCol="1" rtlCol="0" anchor="t" anchorCtr="0" compatLnSpc="1">
            <a:noAutofit/>
          </a:bodyPr>
          <a:lstStyle>
            <a:lvl1pPr marL="0" indent="0" algn="ctr" defTabSz="914400" rtl="0" eaLnBrk="1" latinLnBrk="0" hangingPunct="1">
              <a:lnSpc>
                <a:spcPct val="90000"/>
              </a:lnSpc>
              <a:spcBef>
                <a:spcPts val="1000"/>
              </a:spcBef>
              <a:buFont typeface="Arial" panose="020B060402020209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algn="l">
              <a:buNone/>
            </a:pPr>
            <a:r>
              <a:rPr lang="en-US" altLang="en-US" sz="2400" b="1">
                <a:latin typeface="微软雅黑" panose="020B0503020204020204" pitchFamily="34" charset="-122"/>
                <a:ea typeface="微软雅黑" panose="020B0503020204020204" pitchFamily="34" charset="-122"/>
                <a:sym typeface="+mn-ea"/>
              </a:rPr>
              <a:t>惩罚</a:t>
            </a:r>
            <a:r>
              <a:rPr lang="zh-CN" altLang="en-US" sz="2400" b="1">
                <a:latin typeface="微软雅黑" panose="020B0503020204020204" pitchFamily="34" charset="-122"/>
                <a:ea typeface="微软雅黑" panose="020B0503020204020204" pitchFamily="34" charset="-122"/>
                <a:sym typeface="+mn-ea"/>
              </a:rPr>
              <a:t>罪犯</a:t>
            </a:r>
            <a:endParaRPr lang="en-US" altLang="en-US" sz="2400" b="1">
              <a:latin typeface="微软雅黑" panose="020B0503020204020204" pitchFamily="34" charset="-122"/>
              <a:ea typeface="微软雅黑" panose="020B0503020204020204" pitchFamily="34" charset="-122"/>
            </a:endParaRPr>
          </a:p>
          <a:p>
            <a:pPr algn="l">
              <a:buNone/>
            </a:pPr>
            <a:r>
              <a:rPr lang="en-US" altLang="en-US" sz="2400" b="1">
                <a:latin typeface="微软雅黑" panose="020B0503020204020204" pitchFamily="34" charset="-122"/>
                <a:ea typeface="微软雅黑" panose="020B0503020204020204" pitchFamily="34" charset="-122"/>
                <a:sym typeface="+mn-ea"/>
              </a:rPr>
              <a:t>震慑罪犯</a:t>
            </a:r>
            <a:endParaRPr lang="en-US" altLang="en-US" sz="2400" b="1">
              <a:latin typeface="微软雅黑" panose="020B0503020204020204" pitchFamily="34" charset="-122"/>
              <a:ea typeface="微软雅黑" panose="020B0503020204020204" pitchFamily="34" charset="-122"/>
            </a:endParaRPr>
          </a:p>
          <a:p>
            <a:pPr algn="l">
              <a:buNone/>
            </a:pPr>
            <a:r>
              <a:rPr lang="en-US" altLang="en-US" sz="2400" b="1">
                <a:latin typeface="微软雅黑" panose="020B0503020204020204" pitchFamily="34" charset="-122"/>
                <a:ea typeface="微软雅黑" panose="020B0503020204020204" pitchFamily="34" charset="-122"/>
                <a:sym typeface="+mn-ea"/>
              </a:rPr>
              <a:t>被关到监狱</a:t>
            </a:r>
            <a:endParaRPr lang="en-US" altLang="en-US" sz="2400" b="1">
              <a:latin typeface="微软雅黑" panose="020B0503020204020204" pitchFamily="34" charset="-122"/>
              <a:ea typeface="微软雅黑" panose="020B0503020204020204" pitchFamily="34" charset="-122"/>
            </a:endParaRPr>
          </a:p>
          <a:p>
            <a:pPr algn="l">
              <a:buNone/>
            </a:pPr>
            <a:r>
              <a:rPr lang="en-US" altLang="en-US" sz="2400" b="1">
                <a:latin typeface="微软雅黑" panose="020B0503020204020204" pitchFamily="34" charset="-122"/>
                <a:ea typeface="微软雅黑" panose="020B0503020204020204" pitchFamily="34" charset="-122"/>
                <a:sym typeface="+mn-ea"/>
              </a:rPr>
              <a:t>反思行为</a:t>
            </a:r>
            <a:endParaRPr lang="en-US" altLang="en-US" sz="2400" b="1">
              <a:latin typeface="微软雅黑" panose="020B0503020204020204" pitchFamily="34" charset="-122"/>
              <a:ea typeface="微软雅黑" panose="020B0503020204020204" pitchFamily="34" charset="-122"/>
            </a:endParaRPr>
          </a:p>
          <a:p>
            <a:pPr marL="0" indent="0" algn="l">
              <a:buNone/>
            </a:pPr>
            <a:r>
              <a:rPr lang="zh-CN" altLang="en-US" sz="2400" b="1">
                <a:latin typeface="微软雅黑" panose="020B0503020204020204" pitchFamily="34" charset="-122"/>
                <a:ea typeface="微软雅黑" panose="020B0503020204020204" pitchFamily="34" charset="-122"/>
              </a:rPr>
              <a:t>被绳之以法</a:t>
            </a:r>
          </a:p>
          <a:p>
            <a:pPr marL="0" indent="0" algn="l">
              <a:buNone/>
            </a:pPr>
            <a:r>
              <a:rPr lang="zh-CN" altLang="en-US" sz="2400" b="1">
                <a:latin typeface="微软雅黑" panose="020B0503020204020204" pitchFamily="34" charset="-122"/>
                <a:ea typeface="微软雅黑" panose="020B0503020204020204" pitchFamily="34" charset="-122"/>
              </a:rPr>
              <a:t>拘留</a:t>
            </a:r>
          </a:p>
          <a:p>
            <a:pPr marL="0" indent="0" algn="l">
              <a:buNone/>
            </a:pPr>
            <a:r>
              <a:rPr lang="zh-CN" altLang="en-US" sz="2400" b="1">
                <a:latin typeface="微软雅黑" panose="020B0503020204020204" pitchFamily="34" charset="-122"/>
                <a:ea typeface="微软雅黑" panose="020B0503020204020204" pitchFamily="34" charset="-122"/>
              </a:rPr>
              <a:t>罚款</a:t>
            </a:r>
          </a:p>
          <a:p>
            <a:pPr marL="0" indent="0" algn="l">
              <a:buNone/>
            </a:pPr>
            <a:r>
              <a:rPr lang="zh-CN" altLang="en-US" sz="2400" b="1">
                <a:latin typeface="微软雅黑" panose="020B0503020204020204" pitchFamily="34" charset="-122"/>
                <a:ea typeface="微软雅黑" panose="020B0503020204020204" pitchFamily="34" charset="-122"/>
              </a:rPr>
              <a:t>监禁</a:t>
            </a:r>
          </a:p>
          <a:p>
            <a:pPr marL="0" indent="0" algn="l">
              <a:buNone/>
            </a:pPr>
            <a:r>
              <a:rPr lang="zh-CN" altLang="en-US" sz="2400" b="1">
                <a:latin typeface="微软雅黑" panose="020B0503020204020204" pitchFamily="34" charset="-122"/>
                <a:ea typeface="微软雅黑" panose="020B0503020204020204" pitchFamily="34" charset="-122"/>
              </a:rPr>
              <a:t>服刑</a:t>
            </a:r>
          </a:p>
          <a:p>
            <a:pPr marL="0" indent="0" algn="l">
              <a:buNone/>
            </a:pPr>
            <a:r>
              <a:rPr lang="zh-CN" altLang="en-US" sz="2400" b="1">
                <a:latin typeface="微软雅黑" panose="020B0503020204020204" pitchFamily="34" charset="-122"/>
                <a:ea typeface="微软雅黑" panose="020B0503020204020204" pitchFamily="34" charset="-122"/>
              </a:rPr>
              <a:t>剥夺自由</a:t>
            </a:r>
          </a:p>
          <a:p>
            <a:pPr marL="0" indent="0" algn="l">
              <a:buNone/>
            </a:pPr>
            <a:r>
              <a:rPr lang="zh-CN" altLang="en-US" sz="2400" b="1">
                <a:latin typeface="微软雅黑" panose="020B0503020204020204" pitchFamily="34" charset="-122"/>
                <a:ea typeface="微软雅黑" panose="020B0503020204020204" pitchFamily="34" charset="-122"/>
              </a:rPr>
              <a:t>改造罪犯</a:t>
            </a:r>
          </a:p>
          <a:p>
            <a:pPr marL="0" indent="0" algn="l">
              <a:buNone/>
            </a:pPr>
            <a:r>
              <a:rPr lang="zh-CN" altLang="en-US" sz="2400" b="1">
                <a:latin typeface="微软雅黑" panose="020B0503020204020204" pitchFamily="34" charset="-122"/>
                <a:ea typeface="微软雅黑" panose="020B0503020204020204" pitchFamily="34" charset="-122"/>
              </a:rPr>
              <a:t>采取非暴力手段</a:t>
            </a:r>
            <a:endParaRPr lang="en-US" altLang="en-US" sz="2400" b="1">
              <a:latin typeface="微软雅黑" panose="020B0503020204020204" pitchFamily="34" charset="-122"/>
              <a:ea typeface="微软雅黑" panose="020B0503020204020204" pitchFamily="34" charset="-122"/>
            </a:endParaRPr>
          </a:p>
          <a:p>
            <a:pPr marL="0" indent="0" algn="l">
              <a:buNone/>
            </a:pPr>
            <a:endParaRPr lang="zh-CN" altLang="en-US" sz="2400" b="1">
              <a:latin typeface="微软雅黑" panose="020B0503020204020204" pitchFamily="34" charset="-122"/>
              <a:ea typeface="微软雅黑" panose="020B0503020204020204" pitchFamily="34" charset="-122"/>
            </a:endParaRPr>
          </a:p>
          <a:p>
            <a:pPr marL="0" indent="0" algn="l">
              <a:buNone/>
            </a:pPr>
            <a:endParaRPr lang="zh-CN" altLang="en-US" sz="2400" b="1">
              <a:latin typeface="微软雅黑" panose="020B0503020204020204" pitchFamily="34" charset="-122"/>
              <a:ea typeface="微软雅黑" panose="020B0503020204020204" pitchFamily="34" charset="-122"/>
            </a:endParaRPr>
          </a:p>
        </p:txBody>
      </p:sp>
      <p:sp>
        <p:nvSpPr>
          <p:cNvPr id="13" name="文本框 12"/>
          <p:cNvSpPr txBox="1"/>
          <p:nvPr/>
        </p:nvSpPr>
        <p:spPr>
          <a:xfrm>
            <a:off x="4406265" y="944880"/>
            <a:ext cx="7065010" cy="52622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lnSpc>
                <a:spcPct val="100000"/>
              </a:lnSpc>
              <a:spcBef>
                <a:spcPct val="0"/>
              </a:spcBef>
              <a:buNone/>
            </a:pPr>
            <a:r>
              <a:rPr lang="en-US" altLang="zh-CN" sz="2800">
                <a:solidFill>
                  <a:srgbClr val="0033CC"/>
                </a:solidFill>
                <a:latin typeface="Times New Roman" panose="02020503050405090304" pitchFamily="18" charset="0"/>
                <a:cs typeface="Times New Roman" panose="02020503050405090304" pitchFamily="18" charset="0"/>
              </a:rPr>
              <a:t>punish/penalise criminals</a:t>
            </a:r>
          </a:p>
          <a:p>
            <a:pPr marL="0" lvl="0" indent="0" eaLnBrk="1" hangingPunct="1">
              <a:lnSpc>
                <a:spcPct val="100000"/>
              </a:lnSpc>
              <a:spcBef>
                <a:spcPct val="0"/>
              </a:spcBef>
              <a:buNone/>
            </a:pPr>
            <a:r>
              <a:rPr lang="en-US" altLang="zh-CN" sz="2800">
                <a:solidFill>
                  <a:srgbClr val="0033CC"/>
                </a:solidFill>
                <a:latin typeface="Times New Roman" panose="02020503050405090304" pitchFamily="18" charset="0"/>
                <a:ea typeface="宋体" pitchFamily="2" charset="-122"/>
                <a:cs typeface="Times New Roman" panose="02020503050405090304" pitchFamily="18" charset="0"/>
              </a:rPr>
              <a:t>deter criminals/</a:t>
            </a:r>
            <a:r>
              <a:rPr lang="en-US" altLang="zh-CN" sz="2800">
                <a:latin typeface="Times New Roman" panose="02020503050405090304" pitchFamily="18" charset="0"/>
                <a:ea typeface="宋体" pitchFamily="2" charset="-122"/>
                <a:cs typeface="Times New Roman" panose="02020503050405090304" pitchFamily="18" charset="0"/>
                <a:sym typeface="+mn-ea"/>
              </a:rPr>
              <a:t>have a </a:t>
            </a:r>
            <a:r>
              <a:rPr lang="en-US" altLang="zh-CN" sz="2800">
                <a:solidFill>
                  <a:srgbClr val="0033CC"/>
                </a:solidFill>
                <a:latin typeface="Times New Roman" panose="02020503050405090304" pitchFamily="18" charset="0"/>
                <a:cs typeface="Times New Roman" panose="02020503050405090304" pitchFamily="18" charset="0"/>
                <a:sym typeface="+mn-ea"/>
              </a:rPr>
              <a:t>deterrent</a:t>
            </a:r>
            <a:r>
              <a:rPr lang="en-US" altLang="zh-CN" sz="2800">
                <a:latin typeface="Times New Roman" panose="02020503050405090304" pitchFamily="18" charset="0"/>
                <a:ea typeface="宋体" pitchFamily="2" charset="-122"/>
                <a:cs typeface="Times New Roman" panose="02020503050405090304" pitchFamily="18" charset="0"/>
                <a:sym typeface="+mn-ea"/>
              </a:rPr>
              <a:t> effect on sb</a:t>
            </a:r>
            <a:endParaRPr lang="en-US" altLang="zh-CN" sz="2800">
              <a:solidFill>
                <a:srgbClr val="0033CC"/>
              </a:solidFill>
              <a:latin typeface="Times New Roman" panose="02020503050405090304" pitchFamily="18" charset="0"/>
              <a:ea typeface="宋体" pitchFamily="2" charset="-122"/>
              <a:cs typeface="Times New Roman" panose="02020503050405090304" pitchFamily="18" charset="0"/>
            </a:endParaRPr>
          </a:p>
          <a:p>
            <a:pPr marL="0" lvl="0" indent="0" eaLnBrk="1" hangingPunct="1">
              <a:lnSpc>
                <a:spcPct val="100000"/>
              </a:lnSpc>
              <a:spcBef>
                <a:spcPct val="0"/>
              </a:spcBef>
              <a:buNone/>
            </a:pPr>
            <a:r>
              <a:rPr lang="en-US" altLang="zh-CN" sz="2800">
                <a:solidFill>
                  <a:srgbClr val="0033CC"/>
                </a:solidFill>
                <a:latin typeface="Times New Roman" panose="02020503050405090304" pitchFamily="18" charset="0"/>
                <a:ea typeface="宋体" pitchFamily="2" charset="-122"/>
                <a:cs typeface="Times New Roman" panose="02020503050405090304" pitchFamily="18" charset="0"/>
              </a:rPr>
              <a:t>be sent into prison/jail</a:t>
            </a:r>
          </a:p>
          <a:p>
            <a:pPr marL="0" lvl="0" indent="0" eaLnBrk="1" hangingPunct="1">
              <a:lnSpc>
                <a:spcPct val="100000"/>
              </a:lnSpc>
              <a:spcBef>
                <a:spcPct val="0"/>
              </a:spcBef>
              <a:buNone/>
            </a:pPr>
            <a:r>
              <a:rPr lang="en-US" altLang="zh-CN" sz="2800">
                <a:solidFill>
                  <a:srgbClr val="0033CC"/>
                </a:solidFill>
                <a:latin typeface="Times New Roman" panose="02020503050405090304" pitchFamily="18" charset="0"/>
                <a:ea typeface="宋体" pitchFamily="2" charset="-122"/>
                <a:cs typeface="Times New Roman" panose="02020503050405090304" pitchFamily="18" charset="0"/>
              </a:rPr>
              <a:t>reflect on their actions</a:t>
            </a:r>
          </a:p>
          <a:p>
            <a:pPr marL="0" lvl="0" indent="0" eaLnBrk="1" hangingPunct="1">
              <a:lnSpc>
                <a:spcPct val="100000"/>
              </a:lnSpc>
              <a:spcBef>
                <a:spcPct val="0"/>
              </a:spcBef>
              <a:buNone/>
            </a:pPr>
            <a:r>
              <a:rPr lang="en-US" altLang="zh-CN" sz="2800">
                <a:solidFill>
                  <a:srgbClr val="0033CC"/>
                </a:solidFill>
                <a:latin typeface="Times New Roman" panose="02020503050405090304" pitchFamily="18" charset="0"/>
                <a:ea typeface="宋体" pitchFamily="2" charset="-122"/>
                <a:cs typeface="Times New Roman" panose="02020503050405090304" pitchFamily="18" charset="0"/>
              </a:rPr>
              <a:t>be brought to justice</a:t>
            </a:r>
          </a:p>
          <a:p>
            <a:pPr marL="0" lvl="0" indent="0" eaLnBrk="1" hangingPunct="1">
              <a:lnSpc>
                <a:spcPct val="100000"/>
              </a:lnSpc>
              <a:spcBef>
                <a:spcPct val="0"/>
              </a:spcBef>
              <a:buNone/>
            </a:pPr>
            <a:r>
              <a:rPr lang="en-US" altLang="zh-CN" sz="2800">
                <a:solidFill>
                  <a:srgbClr val="0033CC"/>
                </a:solidFill>
                <a:latin typeface="Times New Roman" panose="02020503050405090304" pitchFamily="18" charset="0"/>
                <a:ea typeface="宋体" pitchFamily="2" charset="-122"/>
                <a:cs typeface="Times New Roman" panose="02020503050405090304" pitchFamily="18" charset="0"/>
              </a:rPr>
              <a:t>detention</a:t>
            </a:r>
          </a:p>
          <a:p>
            <a:pPr marL="0" lvl="0" indent="0" eaLnBrk="1" hangingPunct="1">
              <a:lnSpc>
                <a:spcPct val="100000"/>
              </a:lnSpc>
              <a:spcBef>
                <a:spcPct val="0"/>
              </a:spcBef>
              <a:buNone/>
            </a:pPr>
            <a:r>
              <a:rPr lang="en-US" altLang="zh-CN" sz="2800">
                <a:solidFill>
                  <a:srgbClr val="0033CC"/>
                </a:solidFill>
                <a:latin typeface="Times New Roman" panose="02020503050405090304" pitchFamily="18" charset="0"/>
                <a:ea typeface="宋体" pitchFamily="2" charset="-122"/>
                <a:cs typeface="Times New Roman" panose="02020503050405090304" pitchFamily="18" charset="0"/>
              </a:rPr>
              <a:t>impose fine on sb</a:t>
            </a:r>
          </a:p>
          <a:p>
            <a:pPr marL="0" lvl="0" indent="0" eaLnBrk="1" hangingPunct="1">
              <a:lnSpc>
                <a:spcPct val="100000"/>
              </a:lnSpc>
              <a:spcBef>
                <a:spcPct val="0"/>
              </a:spcBef>
              <a:buNone/>
            </a:pPr>
            <a:r>
              <a:rPr lang="en-US" altLang="zh-CN" sz="2800">
                <a:solidFill>
                  <a:srgbClr val="0033CC"/>
                </a:solidFill>
                <a:latin typeface="Times New Roman" panose="02020503050405090304" pitchFamily="18" charset="0"/>
                <a:ea typeface="宋体" pitchFamily="2" charset="-122"/>
                <a:cs typeface="Times New Roman" panose="02020503050405090304" pitchFamily="18" charset="0"/>
              </a:rPr>
              <a:t>imprison sb</a:t>
            </a:r>
          </a:p>
          <a:p>
            <a:pPr marL="0" lvl="0" indent="0" eaLnBrk="1" hangingPunct="1">
              <a:lnSpc>
                <a:spcPct val="100000"/>
              </a:lnSpc>
              <a:spcBef>
                <a:spcPct val="0"/>
              </a:spcBef>
              <a:buNone/>
            </a:pPr>
            <a:r>
              <a:rPr lang="en-US" altLang="zh-CN" sz="2800">
                <a:solidFill>
                  <a:srgbClr val="0033CC"/>
                </a:solidFill>
                <a:latin typeface="Times New Roman" panose="02020503050405090304" pitchFamily="18" charset="0"/>
                <a:ea typeface="宋体" pitchFamily="2" charset="-122"/>
                <a:cs typeface="Times New Roman" panose="02020503050405090304" pitchFamily="18" charset="0"/>
              </a:rPr>
              <a:t>serve prison sentences</a:t>
            </a:r>
          </a:p>
          <a:p>
            <a:pPr marL="0" lvl="0" indent="0" eaLnBrk="1" hangingPunct="1">
              <a:lnSpc>
                <a:spcPct val="100000"/>
              </a:lnSpc>
              <a:spcBef>
                <a:spcPct val="0"/>
              </a:spcBef>
              <a:buNone/>
            </a:pPr>
            <a:r>
              <a:rPr lang="en-US" altLang="zh-CN" sz="2800">
                <a:solidFill>
                  <a:srgbClr val="0033CC"/>
                </a:solidFill>
                <a:latin typeface="Times New Roman" panose="02020503050405090304" pitchFamily="18" charset="0"/>
                <a:ea typeface="宋体" pitchFamily="2" charset="-122"/>
                <a:cs typeface="Times New Roman" panose="02020503050405090304" pitchFamily="18" charset="0"/>
              </a:rPr>
              <a:t>deprive sb of freedom</a:t>
            </a:r>
          </a:p>
          <a:p>
            <a:pPr marL="0" lvl="0" indent="0" eaLnBrk="1" hangingPunct="1">
              <a:lnSpc>
                <a:spcPct val="100000"/>
              </a:lnSpc>
              <a:spcBef>
                <a:spcPct val="0"/>
              </a:spcBef>
              <a:buNone/>
            </a:pPr>
            <a:r>
              <a:rPr lang="en-US" altLang="zh-CN" sz="2800">
                <a:solidFill>
                  <a:srgbClr val="0033CC"/>
                </a:solidFill>
                <a:latin typeface="Times New Roman" panose="02020503050405090304" pitchFamily="18" charset="0"/>
                <a:ea typeface="宋体" pitchFamily="2" charset="-122"/>
                <a:cs typeface="Times New Roman" panose="02020503050405090304" pitchFamily="18" charset="0"/>
              </a:rPr>
              <a:t>reform/rehabilitate criminals</a:t>
            </a:r>
          </a:p>
          <a:p>
            <a:pPr marL="0" lvl="0" indent="0" eaLnBrk="1" hangingPunct="1">
              <a:lnSpc>
                <a:spcPct val="100000"/>
              </a:lnSpc>
              <a:spcBef>
                <a:spcPct val="0"/>
              </a:spcBef>
              <a:buNone/>
            </a:pPr>
            <a:r>
              <a:rPr lang="en-US" altLang="zh-CN" sz="2800">
                <a:solidFill>
                  <a:srgbClr val="0033CC"/>
                </a:solidFill>
                <a:latin typeface="Times New Roman" panose="02020503050405090304" pitchFamily="18" charset="0"/>
                <a:ea typeface="宋体" pitchFamily="2" charset="-122"/>
                <a:cs typeface="Times New Roman" panose="02020503050405090304" pitchFamily="18" charset="0"/>
              </a:rPr>
              <a:t>take non-violent means</a:t>
            </a:r>
          </a:p>
        </p:txBody>
      </p:sp>
      <p:sp>
        <p:nvSpPr>
          <p:cNvPr id="2" name="文本框 1"/>
          <p:cNvSpPr txBox="1"/>
          <p:nvPr>
            <p:custDataLst>
              <p:tags r:id="rId1"/>
            </p:custDataLst>
          </p:nvPr>
        </p:nvSpPr>
        <p:spPr>
          <a:xfrm>
            <a:off x="0" y="0"/>
            <a:ext cx="582993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犯罪类话题词汇</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惩罚及预防(</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h</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ow)</a:t>
            </a:r>
            <a:endPar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ppt_y</p:attrName>
                                        </p:attrNameLst>
                                      </p:cBhvr>
                                      <p:tavLst>
                                        <p:tav tm="0">
                                          <p:val>
                                            <p:strVal val="#ppt_y+#ppt_h*1.125000"/>
                                          </p:val>
                                        </p:tav>
                                        <p:tav tm="100000">
                                          <p:val>
                                            <p:strVal val="#ppt_y"/>
                                          </p:val>
                                        </p:tav>
                                      </p:tavLst>
                                    </p:anim>
                                    <p:animEffect transition="in" filter="wipe(up)">
                                      <p:cBhvr>
                                        <p:cTn id="8" dur="500"/>
                                        <p:tgtEl>
                                          <p:spTgt spid="13"/>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91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8914">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8914">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8914">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8914">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8914">
                                            <p:txEl>
                                              <p:pRg st="8" end="8"/>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8914">
                                            <p:txEl>
                                              <p:pRg st="9" end="9"/>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8914">
                                            <p:txEl>
                                              <p:pRg st="10" end="1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8914">
                                            <p:txEl>
                                              <p:pRg st="11" end="1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p:nvPr/>
        </p:nvSpPr>
        <p:spPr>
          <a:xfrm>
            <a:off x="909320" y="1304925"/>
            <a:ext cx="3496945" cy="4248150"/>
          </a:xfrm>
          <a:prstGeom prst="rect">
            <a:avLst/>
          </a:prstGeom>
        </p:spPr>
        <p:txBody>
          <a:bodyPr vert="horz" wrap="square" lIns="91440" tIns="45720" rIns="91440" bIns="45720" numCol="1" rtlCol="0" anchor="t" anchorCtr="0" compatLnSpc="1">
            <a:noAutofit/>
          </a:bodyPr>
          <a:lstStyle>
            <a:lvl1pPr marL="0" indent="0" algn="ctr" defTabSz="914400" rtl="0" eaLnBrk="1" latinLnBrk="0" hangingPunct="1">
              <a:lnSpc>
                <a:spcPct val="90000"/>
              </a:lnSpc>
              <a:spcBef>
                <a:spcPts val="1000"/>
              </a:spcBef>
              <a:buFont typeface="Arial" panose="020B060402020209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9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9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90204" pitchFamily="34" charset="0"/>
              <a:buNone/>
              <a:defRPr sz="1600" kern="1200">
                <a:solidFill>
                  <a:schemeClr val="tx1"/>
                </a:solidFill>
                <a:latin typeface="+mn-lt"/>
                <a:ea typeface="+mn-ea"/>
                <a:cs typeface="+mn-cs"/>
              </a:defRPr>
            </a:lvl9pPr>
          </a:lstStyle>
          <a:p>
            <a:pPr marL="0" indent="0" algn="l">
              <a:buNone/>
            </a:pPr>
            <a:r>
              <a:rPr lang="zh-CN" altLang="en-US" sz="2400" b="1">
                <a:latin typeface="微软雅黑" panose="020B0503020204020204" pitchFamily="34" charset="-122"/>
                <a:ea typeface="微软雅黑" panose="020B0503020204020204" pitchFamily="34" charset="-122"/>
              </a:rPr>
              <a:t>安装安全监控摄像头</a:t>
            </a:r>
          </a:p>
          <a:p>
            <a:pPr marL="0" indent="0" algn="l">
              <a:buNone/>
            </a:pPr>
            <a:r>
              <a:rPr lang="zh-CN" altLang="en-US" sz="2400" b="1">
                <a:latin typeface="微软雅黑" panose="020B0503020204020204" pitchFamily="34" charset="-122"/>
                <a:ea typeface="微软雅黑" panose="020B0503020204020204" pitchFamily="34" charset="-122"/>
              </a:rPr>
              <a:t>加强社会福利体系</a:t>
            </a:r>
          </a:p>
          <a:p>
            <a:pPr marL="0" indent="0" algn="l">
              <a:buNone/>
            </a:pPr>
            <a:r>
              <a:rPr lang="zh-CN" altLang="en-US" sz="2400" b="1">
                <a:latin typeface="微软雅黑" panose="020B0503020204020204" pitchFamily="34" charset="-122"/>
                <a:ea typeface="微软雅黑" panose="020B0503020204020204" pitchFamily="34" charset="-122"/>
              </a:rPr>
              <a:t>保证基本生活水平</a:t>
            </a:r>
          </a:p>
          <a:p>
            <a:pPr marL="0" indent="0" algn="l">
              <a:buNone/>
            </a:pPr>
            <a:r>
              <a:rPr lang="zh-CN" altLang="en-US" sz="2400" b="1">
                <a:latin typeface="微软雅黑" panose="020B0503020204020204" pitchFamily="34" charset="-122"/>
                <a:ea typeface="微软雅黑" panose="020B0503020204020204" pitchFamily="34" charset="-122"/>
              </a:rPr>
              <a:t>提供职业培训</a:t>
            </a:r>
          </a:p>
          <a:p>
            <a:pPr marL="0" indent="0" algn="l">
              <a:buNone/>
            </a:pPr>
            <a:r>
              <a:rPr lang="zh-CN" altLang="en-US" sz="2400" b="1">
                <a:latin typeface="微软雅黑" panose="020B0503020204020204" pitchFamily="34" charset="-122"/>
                <a:ea typeface="微软雅黑" panose="020B0503020204020204" pitchFamily="34" charset="-122"/>
              </a:rPr>
              <a:t>提高就业能力</a:t>
            </a:r>
          </a:p>
          <a:p>
            <a:pPr marL="0" indent="0" algn="l">
              <a:buNone/>
            </a:pPr>
            <a:r>
              <a:rPr lang="zh-CN" altLang="en-US" sz="2400" b="1">
                <a:latin typeface="微软雅黑" panose="020B0503020204020204" pitchFamily="34" charset="-122"/>
                <a:ea typeface="微软雅黑" panose="020B0503020204020204" pitchFamily="34" charset="-122"/>
              </a:rPr>
              <a:t>保障公平正义</a:t>
            </a:r>
          </a:p>
          <a:p>
            <a:pPr marL="0" indent="0" algn="l">
              <a:buNone/>
            </a:pPr>
            <a:r>
              <a:rPr lang="zh-CN" altLang="en-US" sz="2400" b="1">
                <a:latin typeface="微软雅黑" panose="020B0503020204020204" pitchFamily="34" charset="-122"/>
                <a:ea typeface="微软雅黑" panose="020B0503020204020204" pitchFamily="34" charset="-122"/>
              </a:rPr>
              <a:t>参与社区服务</a:t>
            </a:r>
          </a:p>
          <a:p>
            <a:pPr marL="0" indent="0" algn="l">
              <a:buNone/>
            </a:pPr>
            <a:r>
              <a:rPr lang="zh-CN" altLang="en-US" sz="2400" b="1">
                <a:latin typeface="微软雅黑" panose="020B0503020204020204" pitchFamily="34" charset="-122"/>
                <a:ea typeface="微软雅黑" panose="020B0503020204020204" pitchFamily="34" charset="-122"/>
              </a:rPr>
              <a:t>增加警察巡逻</a:t>
            </a:r>
          </a:p>
          <a:p>
            <a:pPr marL="0" indent="0" algn="l">
              <a:buNone/>
            </a:pPr>
            <a:r>
              <a:rPr lang="zh-CN" altLang="en-US" sz="2400" b="1">
                <a:latin typeface="微软雅黑" panose="020B0503020204020204" pitchFamily="34" charset="-122"/>
                <a:ea typeface="微软雅黑" panose="020B0503020204020204" pitchFamily="34" charset="-122"/>
              </a:rPr>
              <a:t>提供广泛咨询</a:t>
            </a:r>
          </a:p>
        </p:txBody>
      </p:sp>
      <p:sp>
        <p:nvSpPr>
          <p:cNvPr id="13" name="文本框 12"/>
          <p:cNvSpPr txBox="1"/>
          <p:nvPr/>
        </p:nvSpPr>
        <p:spPr>
          <a:xfrm>
            <a:off x="4638358" y="1363028"/>
            <a:ext cx="5400675" cy="396938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90204" pitchFamily="34" charset="0"/>
              <a:buChar char="•"/>
              <a:defRPr kumimoji="1" sz="3200">
                <a:solidFill>
                  <a:schemeClr val="tx1"/>
                </a:solidFill>
                <a:latin typeface="+mn-lt"/>
                <a:ea typeface="+mn-ea"/>
                <a:cs typeface="华文细黑" pitchFamily="2" charset="-122"/>
              </a:defRPr>
            </a:lvl1pPr>
            <a:lvl2pPr marL="742950" indent="-285750" algn="l" rtl="0" eaLnBrk="0" fontAlgn="base" hangingPunct="0">
              <a:spcBef>
                <a:spcPct val="20000"/>
              </a:spcBef>
              <a:spcAft>
                <a:spcPct val="0"/>
              </a:spcAft>
              <a:buFont typeface="Arial" panose="020B0604020202090204" pitchFamily="34" charset="0"/>
              <a:buChar char="–"/>
              <a:defRPr kumimoji="1" sz="2800">
                <a:solidFill>
                  <a:schemeClr val="tx1"/>
                </a:solidFill>
                <a:latin typeface="+mn-lt"/>
                <a:ea typeface="+mn-ea"/>
                <a:cs typeface="华文细黑" pitchFamily="2" charset="-122"/>
              </a:defRPr>
            </a:lvl2pPr>
            <a:lvl3pPr marL="1143000" indent="-228600" algn="l" rtl="0" eaLnBrk="0" fontAlgn="base" hangingPunct="0">
              <a:spcBef>
                <a:spcPct val="20000"/>
              </a:spcBef>
              <a:spcAft>
                <a:spcPct val="0"/>
              </a:spcAft>
              <a:buFont typeface="Arial" panose="020B0604020202090204" pitchFamily="34" charset="0"/>
              <a:buChar char="•"/>
              <a:defRPr kumimoji="1" sz="2400">
                <a:solidFill>
                  <a:schemeClr val="tx1"/>
                </a:solidFill>
                <a:latin typeface="+mn-lt"/>
                <a:ea typeface="+mn-ea"/>
                <a:cs typeface="华文细黑" pitchFamily="2" charset="-122"/>
              </a:defRPr>
            </a:lvl3pPr>
            <a:lvl4pPr marL="16002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4pPr>
            <a:lvl5pPr marL="2057400" indent="-228600" algn="l" rtl="0" eaLnBrk="0" fontAlgn="base" hangingPunct="0">
              <a:spcBef>
                <a:spcPct val="20000"/>
              </a:spcBef>
              <a:spcAft>
                <a:spcPct val="0"/>
              </a:spcAft>
              <a:buFont typeface="Arial" panose="020B0604020202090204" pitchFamily="34" charset="0"/>
              <a:buChar char="»"/>
              <a:defRPr kumimoji="1" sz="2000">
                <a:solidFill>
                  <a:schemeClr val="tx1"/>
                </a:solidFill>
                <a:latin typeface="+mn-lt"/>
                <a:ea typeface="+mn-ea"/>
                <a:cs typeface="华文细黑" pitchFamily="2" charset="-122"/>
              </a:defRPr>
            </a:lvl5pPr>
          </a:lstStyle>
          <a:p>
            <a:pPr marL="0" lvl="0" indent="0" eaLnBrk="1" hangingPunct="1">
              <a:lnSpc>
                <a:spcPct val="100000"/>
              </a:lnSpc>
              <a:spcBef>
                <a:spcPct val="0"/>
              </a:spcBef>
              <a:buNone/>
            </a:pPr>
            <a:r>
              <a:rPr lang="en-US" altLang="zh-CN" sz="2800">
                <a:solidFill>
                  <a:srgbClr val="0033CC"/>
                </a:solidFill>
                <a:latin typeface="Times New Roman" panose="02020503050405090304" pitchFamily="18" charset="0"/>
                <a:ea typeface="宋体" pitchFamily="2" charset="-122"/>
                <a:cs typeface="Times New Roman" panose="02020503050405090304" pitchFamily="18" charset="0"/>
              </a:rPr>
              <a:t>install security cameras</a:t>
            </a:r>
          </a:p>
          <a:p>
            <a:pPr marL="0" lvl="0" indent="0" eaLnBrk="1" hangingPunct="1">
              <a:lnSpc>
                <a:spcPct val="100000"/>
              </a:lnSpc>
              <a:spcBef>
                <a:spcPct val="0"/>
              </a:spcBef>
              <a:buNone/>
            </a:pPr>
            <a:r>
              <a:rPr lang="en-US" altLang="zh-CN" sz="2800">
                <a:solidFill>
                  <a:srgbClr val="0033CC"/>
                </a:solidFill>
                <a:latin typeface="Times New Roman" panose="02020503050405090304" pitchFamily="18" charset="0"/>
                <a:ea typeface="宋体" pitchFamily="2" charset="-122"/>
                <a:cs typeface="Times New Roman" panose="02020503050405090304" pitchFamily="18" charset="0"/>
              </a:rPr>
              <a:t>enhance social welfare system</a:t>
            </a:r>
          </a:p>
          <a:p>
            <a:pPr marL="0" lvl="0" indent="0" eaLnBrk="1" hangingPunct="1">
              <a:lnSpc>
                <a:spcPct val="100000"/>
              </a:lnSpc>
              <a:spcBef>
                <a:spcPct val="0"/>
              </a:spcBef>
              <a:buNone/>
            </a:pPr>
            <a:r>
              <a:rPr lang="en-US" altLang="zh-CN" sz="2800">
                <a:solidFill>
                  <a:srgbClr val="0033CC"/>
                </a:solidFill>
                <a:latin typeface="Times New Roman" panose="02020503050405090304" pitchFamily="18" charset="0"/>
                <a:ea typeface="宋体" pitchFamily="2" charset="-122"/>
                <a:cs typeface="Times New Roman" panose="02020503050405090304" pitchFamily="18" charset="0"/>
              </a:rPr>
              <a:t>ensure basic living standard</a:t>
            </a:r>
          </a:p>
          <a:p>
            <a:pPr marL="0" lvl="0" indent="0" eaLnBrk="1" hangingPunct="1">
              <a:lnSpc>
                <a:spcPct val="100000"/>
              </a:lnSpc>
              <a:spcBef>
                <a:spcPct val="0"/>
              </a:spcBef>
              <a:buNone/>
            </a:pPr>
            <a:r>
              <a:rPr lang="en-US" altLang="zh-CN" sz="2800">
                <a:solidFill>
                  <a:srgbClr val="0033CC"/>
                </a:solidFill>
                <a:latin typeface="Times New Roman" panose="02020503050405090304" pitchFamily="18" charset="0"/>
                <a:ea typeface="宋体" pitchFamily="2" charset="-122"/>
                <a:cs typeface="Times New Roman" panose="02020503050405090304" pitchFamily="18" charset="0"/>
              </a:rPr>
              <a:t>provide vocational training</a:t>
            </a:r>
          </a:p>
          <a:p>
            <a:pPr marL="0" lvl="0" indent="0" eaLnBrk="1" hangingPunct="1">
              <a:lnSpc>
                <a:spcPct val="100000"/>
              </a:lnSpc>
              <a:spcBef>
                <a:spcPct val="0"/>
              </a:spcBef>
              <a:buNone/>
            </a:pPr>
            <a:r>
              <a:rPr lang="en-US" altLang="zh-CN" sz="2800">
                <a:solidFill>
                  <a:srgbClr val="0033CC"/>
                </a:solidFill>
                <a:latin typeface="Times New Roman" panose="02020503050405090304" pitchFamily="18" charset="0"/>
                <a:ea typeface="宋体" pitchFamily="2" charset="-122"/>
                <a:cs typeface="Times New Roman" panose="02020503050405090304" pitchFamily="18" charset="0"/>
              </a:rPr>
              <a:t>increase employability</a:t>
            </a:r>
          </a:p>
          <a:p>
            <a:pPr marL="0" lvl="0" indent="0" eaLnBrk="1" hangingPunct="1">
              <a:lnSpc>
                <a:spcPct val="100000"/>
              </a:lnSpc>
              <a:spcBef>
                <a:spcPct val="0"/>
              </a:spcBef>
              <a:buNone/>
            </a:pPr>
            <a:r>
              <a:rPr lang="en-US" altLang="zh-CN" sz="2800">
                <a:solidFill>
                  <a:srgbClr val="0033CC"/>
                </a:solidFill>
                <a:latin typeface="Times New Roman" panose="02020503050405090304" pitchFamily="18" charset="0"/>
                <a:ea typeface="宋体" pitchFamily="2" charset="-122"/>
                <a:cs typeface="Times New Roman" panose="02020503050405090304" pitchFamily="18" charset="0"/>
              </a:rPr>
              <a:t>guarantee equity and justice</a:t>
            </a:r>
          </a:p>
          <a:p>
            <a:pPr marL="0" lvl="0" indent="0" eaLnBrk="1" hangingPunct="1">
              <a:lnSpc>
                <a:spcPct val="100000"/>
              </a:lnSpc>
              <a:spcBef>
                <a:spcPct val="0"/>
              </a:spcBef>
              <a:buNone/>
            </a:pPr>
            <a:r>
              <a:rPr lang="en-US" altLang="zh-CN" sz="2800">
                <a:solidFill>
                  <a:srgbClr val="0033CC"/>
                </a:solidFill>
                <a:latin typeface="Times New Roman" panose="02020503050405090304" pitchFamily="18" charset="0"/>
                <a:ea typeface="宋体" pitchFamily="2" charset="-122"/>
                <a:cs typeface="Times New Roman" panose="02020503050405090304" pitchFamily="18" charset="0"/>
              </a:rPr>
              <a:t>engage in the community service</a:t>
            </a:r>
          </a:p>
          <a:p>
            <a:pPr marL="0" lvl="0" indent="0" eaLnBrk="1" hangingPunct="1">
              <a:lnSpc>
                <a:spcPct val="100000"/>
              </a:lnSpc>
              <a:spcBef>
                <a:spcPct val="0"/>
              </a:spcBef>
              <a:buNone/>
            </a:pPr>
            <a:r>
              <a:rPr lang="en-US" altLang="zh-CN" sz="2800">
                <a:solidFill>
                  <a:srgbClr val="0033CC"/>
                </a:solidFill>
                <a:latin typeface="Times New Roman" panose="02020503050405090304" pitchFamily="18" charset="0"/>
                <a:ea typeface="宋体" pitchFamily="2" charset="-122"/>
                <a:cs typeface="Times New Roman" panose="02020503050405090304" pitchFamily="18" charset="0"/>
              </a:rPr>
              <a:t>increase police patrol</a:t>
            </a:r>
          </a:p>
          <a:p>
            <a:pPr marL="0" lvl="0" indent="0" eaLnBrk="1" hangingPunct="1">
              <a:lnSpc>
                <a:spcPct val="100000"/>
              </a:lnSpc>
              <a:spcBef>
                <a:spcPct val="0"/>
              </a:spcBef>
              <a:buNone/>
            </a:pPr>
            <a:r>
              <a:rPr lang="en-US" altLang="zh-CN" sz="2800">
                <a:solidFill>
                  <a:srgbClr val="0033CC"/>
                </a:solidFill>
                <a:latin typeface="Times New Roman" panose="02020503050405090304" pitchFamily="18" charset="0"/>
                <a:ea typeface="宋体" pitchFamily="2" charset="-122"/>
                <a:cs typeface="Times New Roman" panose="02020503050405090304" pitchFamily="18" charset="0"/>
              </a:rPr>
              <a:t>provide extensive counseling</a:t>
            </a:r>
          </a:p>
        </p:txBody>
      </p:sp>
      <p:sp>
        <p:nvSpPr>
          <p:cNvPr id="2" name="文本框 1"/>
          <p:cNvSpPr txBox="1"/>
          <p:nvPr>
            <p:custDataLst>
              <p:tags r:id="rId1"/>
            </p:custDataLst>
          </p:nvPr>
        </p:nvSpPr>
        <p:spPr>
          <a:xfrm>
            <a:off x="0" y="0"/>
            <a:ext cx="5829935" cy="521970"/>
          </a:xfrm>
          <a:prstGeom prst="rect">
            <a:avLst/>
          </a:prstGeom>
          <a:solidFill>
            <a:schemeClr val="accent1">
              <a:lumMod val="60000"/>
              <a:lumOff val="40000"/>
            </a:schemeClr>
          </a:solidFill>
        </p:spPr>
        <p:txBody>
          <a:bodyPr wrap="square" rtlCol="0">
            <a:spAutoFit/>
          </a:bodyPr>
          <a:lstStyle/>
          <a:p>
            <a:pPr algn="ct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犯罪类话题词汇</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惩罚及预防(</a:t>
            </a:r>
            <a:r>
              <a:rPr kumimoji="1" lang="en-US" altLang="zh-CN"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h</a:t>
            </a:r>
            <a:r>
              <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sym typeface="+mn-ea"/>
              </a:rPr>
              <a:t>ow)</a:t>
            </a:r>
            <a:endParaRPr kumimoji="1" lang="zh-CN" altLang="en-US" sz="2800" dirty="0">
              <a:solidFill>
                <a:srgbClr val="0000CC"/>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ppt_y</p:attrName>
                                        </p:attrNameLst>
                                      </p:cBhvr>
                                      <p:tavLst>
                                        <p:tav tm="0">
                                          <p:val>
                                            <p:strVal val="#ppt_y+#ppt_h*1.125000"/>
                                          </p:val>
                                        </p:tav>
                                        <p:tav tm="100000">
                                          <p:val>
                                            <p:strVal val="#ppt_y"/>
                                          </p:val>
                                        </p:tav>
                                      </p:tavLst>
                                    </p:anim>
                                    <p:animEffect transition="in" filter="wipe(up)">
                                      <p:cBhvr>
                                        <p:cTn id="8" dur="500"/>
                                        <p:tgtEl>
                                          <p:spTgt spid="13"/>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91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8914">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8914">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8914">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8914">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8914">
                                            <p:txEl>
                                              <p:pRg st="8" end="8"/>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UwZjZiZDE2NjRiMjk5NDZmOWRkNzQ4MWY4NjIxYmUifQ=="/>
  <p:tag name="KSO_WPP_MARK_KEY" val="47bafb49-5a9d-4f22-ae82-0c9d7a059c7e"/>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54"/>
  <p:tag name="KSO_WM_TAG_VERSION" val="1.0"/>
  <p:tag name="KSO_WM_SLIDE_ID" val="custom154_27"/>
  <p:tag name="KSO_WM_SLIDE_INDEX" val="27"/>
  <p:tag name="KSO_WM_SLIDE_ITEM_CNT" val="1"/>
  <p:tag name="KSO_WM_SLIDE_LAYOUT" val="a_f"/>
  <p:tag name="KSO_WM_SLIDE_LAYOUT_CNT" val="1_1"/>
  <p:tag name="KSO_WM_SLIDE_TYPE" val="text"/>
  <p:tag name="KSO_WM_SLIDE_POSITION" val="33*87"/>
  <p:tag name="KSO_WM_SLIDE_SIZE" val="653*410"/>
</p:tagLst>
</file>

<file path=ppt/tags/tag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215,&quot;width&quot;:13225}"/>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54"/>
  <p:tag name="KSO_WM_TAG_VERSION" val="1.0"/>
  <p:tag name="KSO_WM_SLIDE_ID" val="custom154_27"/>
  <p:tag name="KSO_WM_SLIDE_INDEX" val="27"/>
  <p:tag name="KSO_WM_SLIDE_ITEM_CNT" val="1"/>
  <p:tag name="KSO_WM_SLIDE_LAYOUT" val="a_f"/>
  <p:tag name="KSO_WM_SLIDE_LAYOUT_CNT" val="1_1"/>
  <p:tag name="KSO_WM_SLIDE_TYPE" val="text"/>
  <p:tag name="KSO_WM_SLIDE_POSITION" val="33*87"/>
  <p:tag name="KSO_WM_SLIDE_SIZE" val="653*410"/>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215,&quot;width&quot;:13225}"/>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54"/>
  <p:tag name="KSO_WM_TAG_VERSION" val="1.0"/>
  <p:tag name="KSO_WM_SLIDE_ID" val="custom154_27"/>
  <p:tag name="KSO_WM_SLIDE_INDEX" val="27"/>
  <p:tag name="KSO_WM_SLIDE_ITEM_CNT" val="1"/>
  <p:tag name="KSO_WM_SLIDE_LAYOUT" val="a_f"/>
  <p:tag name="KSO_WM_SLIDE_LAYOUT_CNT" val="1_1"/>
  <p:tag name="KSO_WM_SLIDE_TYPE" val="text"/>
  <p:tag name="KSO_WM_SLIDE_POSITION" val="33*87"/>
  <p:tag name="KSO_WM_SLIDE_SIZE" val="653*410"/>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215,&quot;width&quot;:13225}"/>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54"/>
  <p:tag name="KSO_WM_TAG_VERSION" val="1.0"/>
  <p:tag name="KSO_WM_SLIDE_ID" val="custom154_27"/>
  <p:tag name="KSO_WM_SLIDE_INDEX" val="27"/>
  <p:tag name="KSO_WM_SLIDE_ITEM_CNT" val="1"/>
  <p:tag name="KSO_WM_SLIDE_LAYOUT" val="a_f"/>
  <p:tag name="KSO_WM_SLIDE_LAYOUT_CNT" val="1_1"/>
  <p:tag name="KSO_WM_SLIDE_TYPE" val="text"/>
  <p:tag name="KSO_WM_SLIDE_POSITION" val="33*87"/>
  <p:tag name="KSO_WM_SLIDE_SIZE" val="653*410"/>
</p:tagLst>
</file>

<file path=ppt/tags/tag6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215,&quot;width&quot;:13225}"/>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154"/>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890,&quot;width&quot;:8940}"/>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课件 LOGO">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 LOGO</Template>
  <TotalTime>0</TotalTime>
  <Words>5251</Words>
  <Application>WPS 文字</Application>
  <PresentationFormat>自定义</PresentationFormat>
  <Paragraphs>530</Paragraphs>
  <Slides>57</Slides>
  <Notes>0</Notes>
  <HiddenSlides>0</HiddenSlides>
  <MMClips>0</MMClips>
  <ScaleCrop>false</ScaleCrop>
  <HeadingPairs>
    <vt:vector size="4" baseType="variant">
      <vt:variant>
        <vt:lpstr>主题</vt:lpstr>
      </vt:variant>
      <vt:variant>
        <vt:i4>1</vt:i4>
      </vt:variant>
      <vt:variant>
        <vt:lpstr>幻灯片标题</vt:lpstr>
      </vt:variant>
      <vt:variant>
        <vt:i4>57</vt:i4>
      </vt:variant>
    </vt:vector>
  </HeadingPairs>
  <TitlesOfParts>
    <vt:vector size="58" baseType="lpstr">
      <vt:lpstr>课件 LOGO</vt:lpstr>
      <vt:lpstr>幻灯片 1</vt:lpstr>
      <vt:lpstr>幻灯片 2</vt:lpstr>
      <vt:lpstr>1. 犯罪类话题重点词汇</vt:lpstr>
      <vt:lpstr>幻灯片 4</vt:lpstr>
      <vt:lpstr>幻灯片 5</vt:lpstr>
      <vt:lpstr>幻灯片 6</vt:lpstr>
      <vt:lpstr>幻灯片 7</vt:lpstr>
      <vt:lpstr>幻灯片 8</vt:lpstr>
      <vt:lpstr>幻灯片 9</vt:lpstr>
      <vt:lpstr>2. 犯罪类话题范文分析</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3. 文化类话题重点词汇</vt:lpstr>
      <vt:lpstr>幻灯片 25</vt:lpstr>
      <vt:lpstr>幻灯片 26</vt:lpstr>
      <vt:lpstr>幻灯片 27</vt:lpstr>
      <vt:lpstr>幻灯片 28</vt:lpstr>
      <vt:lpstr>4. 文化类话题范文分析</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小五</dc:creator>
  <cp:lastModifiedBy>Administrator</cp:lastModifiedBy>
  <cp:revision>1231</cp:revision>
  <dcterms:created xsi:type="dcterms:W3CDTF">2024-06-25T02:20:59Z</dcterms:created>
  <dcterms:modified xsi:type="dcterms:W3CDTF">2024-06-27T00:59:14Z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7DDF42356B104C6598ECA95AE2F40288</vt:lpwstr>
  </property>
  <property fmtid="{D5CDD505-2E9C-101B-9397-08002B2CF9AE}" pid="3" name="KSOProductBuildVer">
    <vt:lpwstr>2052-6.5.2.8766</vt:lpwstr>
  </property>
</Properties>
</file>