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5"/>
  </p:notesMasterIdLst>
  <p:handoutMasterIdLst>
    <p:handoutMasterId r:id="rId66"/>
  </p:handoutMasterIdLst>
  <p:sldIdLst>
    <p:sldId id="705" r:id="rId4"/>
    <p:sldId id="442" r:id="rId5"/>
    <p:sldId id="433" r:id="rId6"/>
    <p:sldId id="709" r:id="rId7"/>
    <p:sldId id="708" r:id="rId8"/>
    <p:sldId id="710" r:id="rId9"/>
    <p:sldId id="711" r:id="rId10"/>
    <p:sldId id="712" r:id="rId11"/>
    <p:sldId id="713" r:id="rId12"/>
    <p:sldId id="714" r:id="rId13"/>
    <p:sldId id="511" r:id="rId14"/>
    <p:sldId id="673" r:id="rId15"/>
    <p:sldId id="716" r:id="rId16"/>
    <p:sldId id="717" r:id="rId17"/>
    <p:sldId id="718" r:id="rId18"/>
    <p:sldId id="715" r:id="rId19"/>
    <p:sldId id="740" r:id="rId20"/>
    <p:sldId id="575" r:id="rId21"/>
    <p:sldId id="647" r:id="rId22"/>
    <p:sldId id="576" r:id="rId23"/>
    <p:sldId id="719" r:id="rId24"/>
    <p:sldId id="720" r:id="rId25"/>
    <p:sldId id="721" r:id="rId26"/>
    <p:sldId id="722" r:id="rId27"/>
    <p:sldId id="723" r:id="rId28"/>
    <p:sldId id="589" r:id="rId29"/>
    <p:sldId id="590" r:id="rId30"/>
    <p:sldId id="591" r:id="rId31"/>
    <p:sldId id="592" r:id="rId32"/>
    <p:sldId id="724" r:id="rId33"/>
    <p:sldId id="675" r:id="rId34"/>
    <p:sldId id="674" r:id="rId35"/>
    <p:sldId id="725" r:id="rId36"/>
    <p:sldId id="726" r:id="rId37"/>
    <p:sldId id="648" r:id="rId38"/>
    <p:sldId id="727" r:id="rId39"/>
    <p:sldId id="577" r:id="rId40"/>
    <p:sldId id="728" r:id="rId41"/>
    <p:sldId id="729" r:id="rId42"/>
    <p:sldId id="578" r:id="rId43"/>
    <p:sldId id="731" r:id="rId44"/>
    <p:sldId id="732" r:id="rId45"/>
    <p:sldId id="733" r:id="rId46"/>
    <p:sldId id="730" r:id="rId47"/>
    <p:sldId id="734" r:id="rId48"/>
    <p:sldId id="593" r:id="rId49"/>
    <p:sldId id="594" r:id="rId50"/>
    <p:sldId id="595" r:id="rId51"/>
    <p:sldId id="596" r:id="rId52"/>
    <p:sldId id="735" r:id="rId53"/>
    <p:sldId id="579" r:id="rId54"/>
    <p:sldId id="736" r:id="rId55"/>
    <p:sldId id="597" r:id="rId56"/>
    <p:sldId id="737" r:id="rId57"/>
    <p:sldId id="580" r:id="rId58"/>
    <p:sldId id="649" r:id="rId59"/>
    <p:sldId id="650" r:id="rId60"/>
    <p:sldId id="651" r:id="rId61"/>
    <p:sldId id="738" r:id="rId62"/>
    <p:sldId id="557" r:id="rId63"/>
    <p:sldId id="699" r:id="rId6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5">
          <p15:clr>
            <a:srgbClr val="A4A3A4"/>
          </p15:clr>
        </p15:guide>
        <p15:guide id="2" pos="3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E40D08"/>
    <a:srgbClr val="414DED"/>
    <a:srgbClr val="FF0066"/>
    <a:srgbClr val="FF00FF"/>
    <a:srgbClr val="FFBC0C"/>
    <a:srgbClr val="2C1D86"/>
    <a:srgbClr val="F433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2"/>
    <p:restoredTop sz="93987"/>
  </p:normalViewPr>
  <p:slideViewPr>
    <p:cSldViewPr showGuides="1">
      <p:cViewPr varScale="1">
        <p:scale>
          <a:sx n="97" d="100"/>
          <a:sy n="97" d="100"/>
        </p:scale>
        <p:origin x="216" y="304"/>
      </p:cViewPr>
      <p:guideLst>
        <p:guide orient="horz" pos="2145"/>
        <p:guide pos="3835"/>
      </p:guideLst>
    </p:cSldViewPr>
  </p:slideViewPr>
  <p:notesTextViewPr>
    <p:cViewPr>
      <p:scale>
        <a:sx n="100" d="100"/>
        <a:sy n="100" d="100"/>
      </p:scale>
      <p:origin x="0" y="0"/>
    </p:cViewPr>
  </p:notesTextViewPr>
  <p:sorterViewPr showFormatting="0">
    <p:cViewPr>
      <p:scale>
        <a:sx n="66" d="100"/>
        <a:sy n="66" d="100"/>
      </p:scale>
      <p:origin x="0" y="17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47284E9-FEF7-4AE9-AEA4-14F673F9B1AB}" type="doc">
      <dgm:prSet loTypeId="urn:microsoft.com/office/officeart/2005/8/layout/default#1" loCatId="list" qsTypeId="urn:microsoft.com/office/officeart/2005/8/quickstyle/simple2#1" qsCatId="simple" csTypeId="urn:microsoft.com/office/officeart/2005/8/colors/colorful4#1" csCatId="colorful" phldr="1"/>
      <dgm:spPr/>
      <dgm:t>
        <a:bodyPr/>
        <a:lstStyle/>
        <a:p>
          <a:endParaRPr lang="zh-CN" altLang="en-US"/>
        </a:p>
      </dgm:t>
    </dgm:pt>
    <dgm:pt modelId="{52354DB6-C3EF-4D99-B618-03115BB19FA1}">
      <dgm:prSet custT="1"/>
      <dgm:spPr/>
      <dgm:t>
        <a:bodyPr/>
        <a:lstStyle/>
        <a:p>
          <a:pPr rtl="0"/>
          <a:r>
            <a:rPr lang="zh-CN" sz="2000" dirty="0">
              <a:solidFill>
                <a:schemeClr val="tx2">
                  <a:lumMod val="75000"/>
                </a:schemeClr>
              </a:solidFill>
              <a:latin typeface="黑体" panose="02010609060101010101" pitchFamily="49" charset="-122"/>
              <a:ea typeface="黑体" panose="02010609060101010101" pitchFamily="49" charset="-122"/>
            </a:rPr>
            <a:t>第一章 </a:t>
          </a:r>
          <a:r>
            <a:rPr lang="zh-CN" altLang="en-US" sz="2000" dirty="0">
              <a:solidFill>
                <a:schemeClr val="tx2">
                  <a:lumMod val="75000"/>
                </a:schemeClr>
              </a:solidFill>
              <a:latin typeface="黑体" panose="02010609060101010101" pitchFamily="49" charset="-122"/>
              <a:ea typeface="黑体" panose="02010609060101010101" pitchFamily="49" charset="-122"/>
            </a:rPr>
            <a:t>毛泽东思想及其历史地位</a:t>
          </a:r>
          <a:r>
            <a:rPr lang="zh-CN" sz="2000" dirty="0">
              <a:solidFill>
                <a:schemeClr val="tx2">
                  <a:lumMod val="75000"/>
                </a:schemeClr>
              </a:solidFill>
              <a:latin typeface="黑体" panose="02010609060101010101" pitchFamily="49" charset="-122"/>
              <a:ea typeface="黑体" panose="02010609060101010101" pitchFamily="49" charset="-122"/>
            </a:rPr>
            <a:t> </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DAEBE8E4-765C-45AC-AD01-30C846D829A7}" type="parTrans" cxnId="{8D88917C-6D39-4444-AD84-0B71ECB97566}">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60A8928E-3E8D-4F4F-9862-D6E281A3CB3D}" type="sibTrans" cxnId="{8D88917C-6D39-4444-AD84-0B71ECB97566}">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5C2F2BFD-C2C0-42F3-A027-8F57F551D550}">
      <dgm:prSet phldr="0" custT="1"/>
      <dgm:spPr/>
      <dgm:t>
        <a:bodyPr vert="horz" wrap="square"/>
        <a:lstStyle/>
        <a:p>
          <a:pPr marR="0" defTabSz="914400" rtl="0" eaLnBrk="1" fontAlgn="auto" latinLnBrk="0" hangingPunct="1">
            <a:lnSpc>
              <a:spcPct val="100000"/>
            </a:lnSpc>
            <a:spcBef>
              <a:spcPts val="0"/>
            </a:spcBef>
            <a:spcAft>
              <a:spcPts val="0"/>
            </a:spcAft>
            <a:buClrTx/>
            <a:buSzTx/>
            <a:buFontTx/>
          </a:pPr>
          <a:r>
            <a:rPr lang="zh-CN" altLang="en-US" sz="2000" dirty="0">
              <a:solidFill>
                <a:schemeClr val="tx2">
                  <a:lumMod val="75000"/>
                </a:schemeClr>
              </a:solidFill>
              <a:latin typeface="黑体" panose="02010609060101010101" pitchFamily="49" charset="-122"/>
              <a:ea typeface="黑体" panose="02010609060101010101" pitchFamily="49" charset="-122"/>
            </a:rPr>
            <a:t>第二章 新民主主义革命理论</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A83701D0-DF05-4E8C-A67B-DEAE5077767D}" type="parTrans" cxnId="{0AEC4280-DF23-4A64-AEA0-C0B7D7B93B19}">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7FDE137F-017C-4402-BFA1-F51E4CDEA28A}" type="sibTrans" cxnId="{0AEC4280-DF23-4A64-AEA0-C0B7D7B93B19}">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DFA6B35C-8F01-4024-8ECA-F1CF7C2F3193}">
      <dgm:prSet custT="1"/>
      <dgm:spPr/>
      <dgm:t>
        <a:bodyPr/>
        <a:lstStyle/>
        <a:p>
          <a:pPr rtl="0"/>
          <a:r>
            <a:rPr lang="zh-CN" altLang="zh-CN" sz="2000" dirty="0">
              <a:solidFill>
                <a:schemeClr val="tx2">
                  <a:lumMod val="75000"/>
                </a:schemeClr>
              </a:solidFill>
              <a:latin typeface="黑体" panose="02010609060101010101" pitchFamily="49" charset="-122"/>
              <a:ea typeface="黑体" panose="02010609060101010101" pitchFamily="49" charset="-122"/>
            </a:rPr>
            <a:t>第三章 社会主义改造理论</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DA2B1354-F9EA-4FD2-8E6A-DA0BCF72BFDF}" type="parTrans" cxnId="{2C480D78-07C0-4D55-9AEC-17A3FD47C482}">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488F973F-33BD-4DC8-90BC-487B8AF2657A}" type="sibTrans" cxnId="{2C480D78-07C0-4D55-9AEC-17A3FD47C482}">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59AE52D2-CA76-4C3A-BDBB-04856E335850}">
      <dgm:prSet custT="1"/>
      <dgm:spPr/>
      <dgm:t>
        <a:bodyPr/>
        <a:lstStyle/>
        <a:p>
          <a:pPr rtl="0"/>
          <a:r>
            <a:rPr lang="zh-CN" altLang="en-US" sz="2000" dirty="0">
              <a:solidFill>
                <a:schemeClr val="tx2">
                  <a:lumMod val="75000"/>
                </a:schemeClr>
              </a:solidFill>
              <a:latin typeface="黑体" panose="02010609060101010101" pitchFamily="49" charset="-122"/>
              <a:ea typeface="黑体" panose="02010609060101010101" pitchFamily="49" charset="-122"/>
            </a:rPr>
            <a:t>第四章 社会主义建设道路初步探索的理论成果</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63268E09-7561-43C3-B85F-C6670CC68D56}" type="parTrans" cxnId="{60F93636-B8C4-4895-9729-153C3F46F6CC}">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6DA7A63A-6A62-4934-B71D-E68A4424E25A}" type="sibTrans" cxnId="{60F93636-B8C4-4895-9729-153C3F46F6CC}">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90710186-1FBD-48F9-ACE3-5027B78F919E}" type="pres">
      <dgm:prSet presAssocID="{447284E9-FEF7-4AE9-AEA4-14F673F9B1AB}" presName="diagram" presStyleCnt="0">
        <dgm:presLayoutVars>
          <dgm:dir/>
          <dgm:resizeHandles val="exact"/>
        </dgm:presLayoutVars>
      </dgm:prSet>
      <dgm:spPr/>
      <dgm:t>
        <a:bodyPr/>
        <a:lstStyle/>
        <a:p>
          <a:endParaRPr lang="zh-CN" altLang="en-US"/>
        </a:p>
      </dgm:t>
    </dgm:pt>
    <dgm:pt modelId="{8479E9FC-C3BF-42BF-8326-D6EF74EA737C}" type="pres">
      <dgm:prSet presAssocID="{52354DB6-C3EF-4D99-B618-03115BB19FA1}" presName="node" presStyleLbl="node1" presStyleIdx="0" presStyleCnt="4" custLinFactNeighborX="17942" custLinFactNeighborY="1150">
        <dgm:presLayoutVars>
          <dgm:bulletEnabled val="1"/>
        </dgm:presLayoutVars>
      </dgm:prSet>
      <dgm:spPr/>
      <dgm:t>
        <a:bodyPr/>
        <a:lstStyle/>
        <a:p>
          <a:endParaRPr lang="zh-CN" altLang="en-US"/>
        </a:p>
      </dgm:t>
    </dgm:pt>
    <dgm:pt modelId="{CF18513D-660A-41EE-A629-5E6979507AE7}" type="pres">
      <dgm:prSet presAssocID="{60A8928E-3E8D-4F4F-9862-D6E281A3CB3D}" presName="sibTrans" presStyleCnt="0"/>
      <dgm:spPr/>
    </dgm:pt>
    <dgm:pt modelId="{37812E48-4C3B-4EC9-A5E3-B891794BD91F}" type="pres">
      <dgm:prSet presAssocID="{5C2F2BFD-C2C0-42F3-A027-8F57F551D550}" presName="node" presStyleLbl="node1" presStyleIdx="1" presStyleCnt="4" custLinFactNeighborX="17942" custLinFactNeighborY="1150">
        <dgm:presLayoutVars>
          <dgm:bulletEnabled val="1"/>
        </dgm:presLayoutVars>
      </dgm:prSet>
      <dgm:spPr/>
      <dgm:t>
        <a:bodyPr/>
        <a:lstStyle/>
        <a:p>
          <a:endParaRPr lang="zh-CN" altLang="en-US"/>
        </a:p>
      </dgm:t>
    </dgm:pt>
    <dgm:pt modelId="{61C14A40-5571-407A-859E-2A3DE6C98832}" type="pres">
      <dgm:prSet presAssocID="{7FDE137F-017C-4402-BFA1-F51E4CDEA28A}" presName="sibTrans" presStyleCnt="0"/>
      <dgm:spPr/>
    </dgm:pt>
    <dgm:pt modelId="{A851C0AC-2F2B-4A38-ACD4-AF7F84053F06}" type="pres">
      <dgm:prSet presAssocID="{DFA6B35C-8F01-4024-8ECA-F1CF7C2F3193}" presName="node" presStyleLbl="node1" presStyleIdx="2" presStyleCnt="4" custLinFactNeighborX="17942" custLinFactNeighborY="1150">
        <dgm:presLayoutVars>
          <dgm:bulletEnabled val="1"/>
        </dgm:presLayoutVars>
      </dgm:prSet>
      <dgm:spPr/>
      <dgm:t>
        <a:bodyPr/>
        <a:lstStyle/>
        <a:p>
          <a:endParaRPr lang="zh-CN" altLang="en-US"/>
        </a:p>
      </dgm:t>
    </dgm:pt>
    <dgm:pt modelId="{46AB8466-5C8D-4EBF-B55E-55244C1658D6}" type="pres">
      <dgm:prSet presAssocID="{488F973F-33BD-4DC8-90BC-487B8AF2657A}" presName="sibTrans" presStyleCnt="0"/>
      <dgm:spPr/>
    </dgm:pt>
    <dgm:pt modelId="{E7275BAA-44D0-4227-963D-AFE0060EECA9}" type="pres">
      <dgm:prSet presAssocID="{59AE52D2-CA76-4C3A-BDBB-04856E335850}" presName="node" presStyleLbl="node1" presStyleIdx="3" presStyleCnt="4" custLinFactNeighborX="17942" custLinFactNeighborY="1150">
        <dgm:presLayoutVars>
          <dgm:bulletEnabled val="1"/>
        </dgm:presLayoutVars>
      </dgm:prSet>
      <dgm:spPr/>
      <dgm:t>
        <a:bodyPr/>
        <a:lstStyle/>
        <a:p>
          <a:endParaRPr lang="zh-CN" altLang="en-US"/>
        </a:p>
      </dgm:t>
    </dgm:pt>
  </dgm:ptLst>
  <dgm:cxnLst>
    <dgm:cxn modelId="{CB813F6D-791D-48A9-A326-2CE9CE3BACF6}" type="presOf" srcId="{59AE52D2-CA76-4C3A-BDBB-04856E335850}" destId="{E7275BAA-44D0-4227-963D-AFE0060EECA9}" srcOrd="0" destOrd="0" presId="urn:microsoft.com/office/officeart/2005/8/layout/default#1"/>
    <dgm:cxn modelId="{99711385-5043-4C18-A2C2-60243CB23273}" type="presOf" srcId="{52354DB6-C3EF-4D99-B618-03115BB19FA1}" destId="{8479E9FC-C3BF-42BF-8326-D6EF74EA737C}" srcOrd="0" destOrd="0" presId="urn:microsoft.com/office/officeart/2005/8/layout/default#1"/>
    <dgm:cxn modelId="{2C480D78-07C0-4D55-9AEC-17A3FD47C482}" srcId="{447284E9-FEF7-4AE9-AEA4-14F673F9B1AB}" destId="{DFA6B35C-8F01-4024-8ECA-F1CF7C2F3193}" srcOrd="2" destOrd="0" parTransId="{DA2B1354-F9EA-4FD2-8E6A-DA0BCF72BFDF}" sibTransId="{488F973F-33BD-4DC8-90BC-487B8AF2657A}"/>
    <dgm:cxn modelId="{0AEC4280-DF23-4A64-AEA0-C0B7D7B93B19}" srcId="{447284E9-FEF7-4AE9-AEA4-14F673F9B1AB}" destId="{5C2F2BFD-C2C0-42F3-A027-8F57F551D550}" srcOrd="1" destOrd="0" parTransId="{A83701D0-DF05-4E8C-A67B-DEAE5077767D}" sibTransId="{7FDE137F-017C-4402-BFA1-F51E4CDEA28A}"/>
    <dgm:cxn modelId="{60F93636-B8C4-4895-9729-153C3F46F6CC}" srcId="{447284E9-FEF7-4AE9-AEA4-14F673F9B1AB}" destId="{59AE52D2-CA76-4C3A-BDBB-04856E335850}" srcOrd="3" destOrd="0" parTransId="{63268E09-7561-43C3-B85F-C6670CC68D56}" sibTransId="{6DA7A63A-6A62-4934-B71D-E68A4424E25A}"/>
    <dgm:cxn modelId="{5A123F6F-5FFC-41F6-83F9-48F63508D97C}" type="presOf" srcId="{447284E9-FEF7-4AE9-AEA4-14F673F9B1AB}" destId="{90710186-1FBD-48F9-ACE3-5027B78F919E}" srcOrd="0" destOrd="0" presId="urn:microsoft.com/office/officeart/2005/8/layout/default#1"/>
    <dgm:cxn modelId="{151799C4-2715-452A-82F9-A606CE184E6C}" type="presOf" srcId="{DFA6B35C-8F01-4024-8ECA-F1CF7C2F3193}" destId="{A851C0AC-2F2B-4A38-ACD4-AF7F84053F06}" srcOrd="0" destOrd="0" presId="urn:microsoft.com/office/officeart/2005/8/layout/default#1"/>
    <dgm:cxn modelId="{48DC9A73-6C5B-4D4B-A161-D9D6FA514F44}" type="presOf" srcId="{5C2F2BFD-C2C0-42F3-A027-8F57F551D550}" destId="{37812E48-4C3B-4EC9-A5E3-B891794BD91F}" srcOrd="0" destOrd="0" presId="urn:microsoft.com/office/officeart/2005/8/layout/default#1"/>
    <dgm:cxn modelId="{8D88917C-6D39-4444-AD84-0B71ECB97566}" srcId="{447284E9-FEF7-4AE9-AEA4-14F673F9B1AB}" destId="{52354DB6-C3EF-4D99-B618-03115BB19FA1}" srcOrd="0" destOrd="0" parTransId="{DAEBE8E4-765C-45AC-AD01-30C846D829A7}" sibTransId="{60A8928E-3E8D-4F4F-9862-D6E281A3CB3D}"/>
    <dgm:cxn modelId="{5D08467B-ACFF-4792-8E62-30923FD1E4D0}" type="presParOf" srcId="{90710186-1FBD-48F9-ACE3-5027B78F919E}" destId="{8479E9FC-C3BF-42BF-8326-D6EF74EA737C}" srcOrd="0" destOrd="0" presId="urn:microsoft.com/office/officeart/2005/8/layout/default#1"/>
    <dgm:cxn modelId="{F638AA9C-12EF-4370-A095-429E5C85C5D3}" type="presParOf" srcId="{90710186-1FBD-48F9-ACE3-5027B78F919E}" destId="{CF18513D-660A-41EE-A629-5E6979507AE7}" srcOrd="1" destOrd="0" presId="urn:microsoft.com/office/officeart/2005/8/layout/default#1"/>
    <dgm:cxn modelId="{37784860-FBE3-43EA-A7D7-BA3F582CAD7B}" type="presParOf" srcId="{90710186-1FBD-48F9-ACE3-5027B78F919E}" destId="{37812E48-4C3B-4EC9-A5E3-B891794BD91F}" srcOrd="2" destOrd="0" presId="urn:microsoft.com/office/officeart/2005/8/layout/default#1"/>
    <dgm:cxn modelId="{AAD10D6E-3D41-4699-8272-4E56B1D2137D}" type="presParOf" srcId="{90710186-1FBD-48F9-ACE3-5027B78F919E}" destId="{61C14A40-5571-407A-859E-2A3DE6C98832}" srcOrd="3" destOrd="0" presId="urn:microsoft.com/office/officeart/2005/8/layout/default#1"/>
    <dgm:cxn modelId="{5AE056B6-0A02-498F-9FE9-FFC15901AEDF}" type="presParOf" srcId="{90710186-1FBD-48F9-ACE3-5027B78F919E}" destId="{A851C0AC-2F2B-4A38-ACD4-AF7F84053F06}" srcOrd="4" destOrd="0" presId="urn:microsoft.com/office/officeart/2005/8/layout/default#1"/>
    <dgm:cxn modelId="{971DF27D-CC93-42CF-8F3E-814DA8977ADD}" type="presParOf" srcId="{90710186-1FBD-48F9-ACE3-5027B78F919E}" destId="{46AB8466-5C8D-4EBF-B55E-55244C1658D6}" srcOrd="5" destOrd="0" presId="urn:microsoft.com/office/officeart/2005/8/layout/default#1"/>
    <dgm:cxn modelId="{A051A0ED-E525-4411-9A06-2F425328F251}" type="presParOf" srcId="{90710186-1FBD-48F9-ACE3-5027B78F919E}" destId="{E7275BAA-44D0-4227-963D-AFE0060EECA9}" srcOrd="6"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7284E9-FEF7-4AE9-AEA4-14F673F9B1AB}" type="doc">
      <dgm:prSet loTypeId="urn:microsoft.com/office/officeart/2005/8/layout/default#1" loCatId="list" qsTypeId="urn:microsoft.com/office/officeart/2005/8/quickstyle/simple2#1" qsCatId="simple" csTypeId="urn:microsoft.com/office/officeart/2005/8/colors/colorful4#1" csCatId="colorful" phldr="1"/>
      <dgm:spPr/>
      <dgm:t>
        <a:bodyPr/>
        <a:lstStyle/>
        <a:p>
          <a:endParaRPr lang="zh-CN" altLang="en-US"/>
        </a:p>
      </dgm:t>
    </dgm:pt>
    <dgm:pt modelId="{52354DB6-C3EF-4D99-B618-03115BB19FA1}">
      <dgm:prSet custT="1"/>
      <dgm:spPr/>
      <dgm:t>
        <a:bodyPr/>
        <a:lstStyle/>
        <a:p>
          <a:pPr rtl="0"/>
          <a:r>
            <a:rPr lang="zh-CN" sz="2000" dirty="0">
              <a:solidFill>
                <a:schemeClr val="tx2">
                  <a:lumMod val="75000"/>
                </a:schemeClr>
              </a:solidFill>
              <a:latin typeface="黑体" panose="02010609060101010101" pitchFamily="49" charset="-122"/>
              <a:ea typeface="黑体" panose="02010609060101010101" pitchFamily="49" charset="-122"/>
            </a:rPr>
            <a:t>第</a:t>
          </a:r>
          <a:r>
            <a:rPr lang="zh-CN" altLang="en-US" sz="2000" dirty="0">
              <a:solidFill>
                <a:schemeClr val="tx2">
                  <a:lumMod val="75000"/>
                </a:schemeClr>
              </a:solidFill>
              <a:latin typeface="黑体" panose="02010609060101010101" pitchFamily="49" charset="-122"/>
              <a:ea typeface="黑体" panose="02010609060101010101" pitchFamily="49" charset="-122"/>
            </a:rPr>
            <a:t>五</a:t>
          </a:r>
          <a:r>
            <a:rPr lang="zh-CN" sz="2000" dirty="0">
              <a:solidFill>
                <a:schemeClr val="tx2">
                  <a:lumMod val="75000"/>
                </a:schemeClr>
              </a:solidFill>
              <a:latin typeface="黑体" panose="02010609060101010101" pitchFamily="49" charset="-122"/>
              <a:ea typeface="黑体" panose="02010609060101010101" pitchFamily="49" charset="-122"/>
            </a:rPr>
            <a:t>章 </a:t>
          </a:r>
          <a:r>
            <a:rPr lang="zh-CN" altLang="en-US" sz="2000" dirty="0">
              <a:solidFill>
                <a:schemeClr val="tx2">
                  <a:lumMod val="75000"/>
                </a:schemeClr>
              </a:solidFill>
              <a:latin typeface="黑体" panose="02010609060101010101" pitchFamily="49" charset="-122"/>
              <a:ea typeface="黑体" panose="02010609060101010101" pitchFamily="49" charset="-122"/>
            </a:rPr>
            <a:t>中国特色社会主义理论体系的形成和发展</a:t>
          </a:r>
          <a:r>
            <a:rPr lang="zh-CN" sz="2000" dirty="0">
              <a:solidFill>
                <a:schemeClr val="tx2">
                  <a:lumMod val="75000"/>
                </a:schemeClr>
              </a:solidFill>
              <a:latin typeface="黑体" panose="02010609060101010101" pitchFamily="49" charset="-122"/>
              <a:ea typeface="黑体" panose="02010609060101010101" pitchFamily="49" charset="-122"/>
            </a:rPr>
            <a:t> </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DAEBE8E4-765C-45AC-AD01-30C846D829A7}" type="parTrans" cxnId="{8D88917C-6D39-4444-AD84-0B71ECB97566}">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60A8928E-3E8D-4F4F-9862-D6E281A3CB3D}" type="sibTrans" cxnId="{8D88917C-6D39-4444-AD84-0B71ECB97566}">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5C2F2BFD-C2C0-42F3-A027-8F57F551D550}">
      <dgm:prSet phldr="0" custT="1"/>
      <dgm:spPr/>
      <dgm:t>
        <a:bodyPr vert="horz" wrap="square"/>
        <a:lstStyle/>
        <a:p>
          <a:pPr marR="0" defTabSz="914400" rtl="0" eaLnBrk="1" fontAlgn="auto" latinLnBrk="0" hangingPunct="1">
            <a:lnSpc>
              <a:spcPct val="100000"/>
            </a:lnSpc>
            <a:spcBef>
              <a:spcPts val="0"/>
            </a:spcBef>
            <a:spcAft>
              <a:spcPts val="0"/>
            </a:spcAft>
            <a:buClrTx/>
            <a:buSzTx/>
            <a:buFontTx/>
          </a:pPr>
          <a:r>
            <a:rPr lang="zh-CN" altLang="en-US" sz="2000" dirty="0">
              <a:solidFill>
                <a:schemeClr val="tx2">
                  <a:lumMod val="75000"/>
                </a:schemeClr>
              </a:solidFill>
              <a:latin typeface="黑体" panose="02010609060101010101" pitchFamily="49" charset="-122"/>
              <a:ea typeface="黑体" panose="02010609060101010101" pitchFamily="49" charset="-122"/>
            </a:rPr>
            <a:t>第六章 邓小平理论</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A83701D0-DF05-4E8C-A67B-DEAE5077767D}" type="parTrans" cxnId="{0AEC4280-DF23-4A64-AEA0-C0B7D7B93B19}">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7FDE137F-017C-4402-BFA1-F51E4CDEA28A}" type="sibTrans" cxnId="{0AEC4280-DF23-4A64-AEA0-C0B7D7B93B19}">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DFA6B35C-8F01-4024-8ECA-F1CF7C2F3193}">
      <dgm:prSet custT="1"/>
      <dgm:spPr/>
      <dgm:t>
        <a:bodyPr/>
        <a:lstStyle/>
        <a:p>
          <a:pPr rtl="0"/>
          <a:r>
            <a:rPr lang="zh-CN" altLang="zh-CN" sz="2000" dirty="0">
              <a:solidFill>
                <a:schemeClr val="tx2">
                  <a:lumMod val="75000"/>
                </a:schemeClr>
              </a:solidFill>
              <a:latin typeface="黑体" panose="02010609060101010101" pitchFamily="49" charset="-122"/>
              <a:ea typeface="黑体" panose="02010609060101010101" pitchFamily="49" charset="-122"/>
            </a:rPr>
            <a:t>第</a:t>
          </a:r>
          <a:r>
            <a:rPr lang="zh-CN" altLang="en-US" sz="2000" dirty="0">
              <a:solidFill>
                <a:schemeClr val="tx2">
                  <a:lumMod val="75000"/>
                </a:schemeClr>
              </a:solidFill>
              <a:latin typeface="黑体" panose="02010609060101010101" pitchFamily="49" charset="-122"/>
              <a:ea typeface="黑体" panose="02010609060101010101" pitchFamily="49" charset="-122"/>
            </a:rPr>
            <a:t>七</a:t>
          </a:r>
          <a:r>
            <a:rPr lang="zh-CN" altLang="zh-CN" sz="2000" dirty="0">
              <a:solidFill>
                <a:schemeClr val="tx2">
                  <a:lumMod val="75000"/>
                </a:schemeClr>
              </a:solidFill>
              <a:latin typeface="黑体" panose="02010609060101010101" pitchFamily="49" charset="-122"/>
              <a:ea typeface="黑体" panose="02010609060101010101" pitchFamily="49" charset="-122"/>
            </a:rPr>
            <a:t>章 </a:t>
          </a:r>
          <a:r>
            <a:rPr lang="zh-CN" altLang="en-US" sz="2000" dirty="0">
              <a:solidFill>
                <a:schemeClr val="tx2">
                  <a:lumMod val="75000"/>
                </a:schemeClr>
              </a:solidFill>
              <a:latin typeface="黑体" panose="02010609060101010101" pitchFamily="49" charset="-122"/>
              <a:ea typeface="黑体" panose="02010609060101010101" pitchFamily="49" charset="-122"/>
            </a:rPr>
            <a:t>“三个代表”重要思想</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DA2B1354-F9EA-4FD2-8E6A-DA0BCF72BFDF}" type="parTrans" cxnId="{2C480D78-07C0-4D55-9AEC-17A3FD47C482}">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488F973F-33BD-4DC8-90BC-487B8AF2657A}" type="sibTrans" cxnId="{2C480D78-07C0-4D55-9AEC-17A3FD47C482}">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59AE52D2-CA76-4C3A-BDBB-04856E335850}">
      <dgm:prSet custT="1"/>
      <dgm:spPr/>
      <dgm:t>
        <a:bodyPr/>
        <a:lstStyle/>
        <a:p>
          <a:pPr rtl="0"/>
          <a:r>
            <a:rPr lang="zh-CN" altLang="en-US" sz="2000" dirty="0">
              <a:solidFill>
                <a:schemeClr val="tx2">
                  <a:lumMod val="75000"/>
                </a:schemeClr>
              </a:solidFill>
              <a:latin typeface="黑体" panose="02010609060101010101" pitchFamily="49" charset="-122"/>
              <a:ea typeface="黑体" panose="02010609060101010101" pitchFamily="49" charset="-122"/>
            </a:rPr>
            <a:t>第八章 科学发展观</a:t>
          </a:r>
          <a:endParaRPr lang="en-US" sz="2000" dirty="0">
            <a:solidFill>
              <a:schemeClr val="tx2">
                <a:lumMod val="75000"/>
              </a:schemeClr>
            </a:solidFill>
            <a:latin typeface="黑体" panose="02010609060101010101" pitchFamily="49" charset="-122"/>
            <a:ea typeface="黑体" panose="02010609060101010101" pitchFamily="49" charset="-122"/>
          </a:endParaRPr>
        </a:p>
      </dgm:t>
    </dgm:pt>
    <dgm:pt modelId="{63268E09-7561-43C3-B85F-C6670CC68D56}" type="parTrans" cxnId="{60F93636-B8C4-4895-9729-153C3F46F6CC}">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6DA7A63A-6A62-4934-B71D-E68A4424E25A}" type="sibTrans" cxnId="{60F93636-B8C4-4895-9729-153C3F46F6CC}">
      <dgm:prSet/>
      <dgm:spPr/>
      <dgm:t>
        <a:bodyPr/>
        <a:lstStyle/>
        <a:p>
          <a:endParaRPr lang="zh-CN" altLang="en-US" sz="2000">
            <a:solidFill>
              <a:schemeClr val="tx2">
                <a:lumMod val="75000"/>
              </a:schemeClr>
            </a:solidFill>
            <a:latin typeface="黑体" panose="02010609060101010101" pitchFamily="49" charset="-122"/>
            <a:ea typeface="黑体" panose="02010609060101010101" pitchFamily="49" charset="-122"/>
          </a:endParaRPr>
        </a:p>
      </dgm:t>
    </dgm:pt>
    <dgm:pt modelId="{90710186-1FBD-48F9-ACE3-5027B78F919E}" type="pres">
      <dgm:prSet presAssocID="{447284E9-FEF7-4AE9-AEA4-14F673F9B1AB}" presName="diagram" presStyleCnt="0">
        <dgm:presLayoutVars>
          <dgm:dir/>
          <dgm:resizeHandles val="exact"/>
        </dgm:presLayoutVars>
      </dgm:prSet>
      <dgm:spPr/>
      <dgm:t>
        <a:bodyPr/>
        <a:lstStyle/>
        <a:p>
          <a:endParaRPr lang="zh-CN" altLang="en-US"/>
        </a:p>
      </dgm:t>
    </dgm:pt>
    <dgm:pt modelId="{8479E9FC-C3BF-42BF-8326-D6EF74EA737C}" type="pres">
      <dgm:prSet presAssocID="{52354DB6-C3EF-4D99-B618-03115BB19FA1}" presName="node" presStyleLbl="node1" presStyleIdx="0" presStyleCnt="4" custLinFactNeighborX="17942" custLinFactNeighborY="1150">
        <dgm:presLayoutVars>
          <dgm:bulletEnabled val="1"/>
        </dgm:presLayoutVars>
      </dgm:prSet>
      <dgm:spPr/>
      <dgm:t>
        <a:bodyPr/>
        <a:lstStyle/>
        <a:p>
          <a:endParaRPr lang="zh-CN" altLang="en-US"/>
        </a:p>
      </dgm:t>
    </dgm:pt>
    <dgm:pt modelId="{CF18513D-660A-41EE-A629-5E6979507AE7}" type="pres">
      <dgm:prSet presAssocID="{60A8928E-3E8D-4F4F-9862-D6E281A3CB3D}" presName="sibTrans" presStyleCnt="0"/>
      <dgm:spPr/>
    </dgm:pt>
    <dgm:pt modelId="{37812E48-4C3B-4EC9-A5E3-B891794BD91F}" type="pres">
      <dgm:prSet presAssocID="{5C2F2BFD-C2C0-42F3-A027-8F57F551D550}" presName="node" presStyleLbl="node1" presStyleIdx="1" presStyleCnt="4" custLinFactNeighborX="17942" custLinFactNeighborY="1150">
        <dgm:presLayoutVars>
          <dgm:bulletEnabled val="1"/>
        </dgm:presLayoutVars>
      </dgm:prSet>
      <dgm:spPr/>
      <dgm:t>
        <a:bodyPr/>
        <a:lstStyle/>
        <a:p>
          <a:endParaRPr lang="zh-CN" altLang="en-US"/>
        </a:p>
      </dgm:t>
    </dgm:pt>
    <dgm:pt modelId="{61C14A40-5571-407A-859E-2A3DE6C98832}" type="pres">
      <dgm:prSet presAssocID="{7FDE137F-017C-4402-BFA1-F51E4CDEA28A}" presName="sibTrans" presStyleCnt="0"/>
      <dgm:spPr/>
    </dgm:pt>
    <dgm:pt modelId="{A851C0AC-2F2B-4A38-ACD4-AF7F84053F06}" type="pres">
      <dgm:prSet presAssocID="{DFA6B35C-8F01-4024-8ECA-F1CF7C2F3193}" presName="node" presStyleLbl="node1" presStyleIdx="2" presStyleCnt="4" custLinFactNeighborX="17942" custLinFactNeighborY="1150">
        <dgm:presLayoutVars>
          <dgm:bulletEnabled val="1"/>
        </dgm:presLayoutVars>
      </dgm:prSet>
      <dgm:spPr/>
      <dgm:t>
        <a:bodyPr/>
        <a:lstStyle/>
        <a:p>
          <a:endParaRPr lang="zh-CN" altLang="en-US"/>
        </a:p>
      </dgm:t>
    </dgm:pt>
    <dgm:pt modelId="{46AB8466-5C8D-4EBF-B55E-55244C1658D6}" type="pres">
      <dgm:prSet presAssocID="{488F973F-33BD-4DC8-90BC-487B8AF2657A}" presName="sibTrans" presStyleCnt="0"/>
      <dgm:spPr/>
    </dgm:pt>
    <dgm:pt modelId="{E7275BAA-44D0-4227-963D-AFE0060EECA9}" type="pres">
      <dgm:prSet presAssocID="{59AE52D2-CA76-4C3A-BDBB-04856E335850}" presName="node" presStyleLbl="node1" presStyleIdx="3" presStyleCnt="4" custLinFactNeighborX="17942" custLinFactNeighborY="1150">
        <dgm:presLayoutVars>
          <dgm:bulletEnabled val="1"/>
        </dgm:presLayoutVars>
      </dgm:prSet>
      <dgm:spPr/>
      <dgm:t>
        <a:bodyPr/>
        <a:lstStyle/>
        <a:p>
          <a:endParaRPr lang="zh-CN" altLang="en-US"/>
        </a:p>
      </dgm:t>
    </dgm:pt>
  </dgm:ptLst>
  <dgm:cxnLst>
    <dgm:cxn modelId="{0AEC4280-DF23-4A64-AEA0-C0B7D7B93B19}" srcId="{447284E9-FEF7-4AE9-AEA4-14F673F9B1AB}" destId="{5C2F2BFD-C2C0-42F3-A027-8F57F551D550}" srcOrd="1" destOrd="0" parTransId="{A83701D0-DF05-4E8C-A67B-DEAE5077767D}" sibTransId="{7FDE137F-017C-4402-BFA1-F51E4CDEA28A}"/>
    <dgm:cxn modelId="{60F93636-B8C4-4895-9729-153C3F46F6CC}" srcId="{447284E9-FEF7-4AE9-AEA4-14F673F9B1AB}" destId="{59AE52D2-CA76-4C3A-BDBB-04856E335850}" srcOrd="3" destOrd="0" parTransId="{63268E09-7561-43C3-B85F-C6670CC68D56}" sibTransId="{6DA7A63A-6A62-4934-B71D-E68A4424E25A}"/>
    <dgm:cxn modelId="{B0BBD011-A7DF-3B45-B1D6-2A9A853FABB6}" type="presOf" srcId="{DFA6B35C-8F01-4024-8ECA-F1CF7C2F3193}" destId="{A851C0AC-2F2B-4A38-ACD4-AF7F84053F06}" srcOrd="0" destOrd="0" presId="urn:microsoft.com/office/officeart/2005/8/layout/default#1"/>
    <dgm:cxn modelId="{82C76CDB-F4FF-B84A-944E-83D8CC2710F2}" type="presOf" srcId="{52354DB6-C3EF-4D99-B618-03115BB19FA1}" destId="{8479E9FC-C3BF-42BF-8326-D6EF74EA737C}" srcOrd="0" destOrd="0" presId="urn:microsoft.com/office/officeart/2005/8/layout/default#1"/>
    <dgm:cxn modelId="{6BEE59EA-8A1A-5D43-A1FB-6BB7042373C0}" type="presOf" srcId="{59AE52D2-CA76-4C3A-BDBB-04856E335850}" destId="{E7275BAA-44D0-4227-963D-AFE0060EECA9}" srcOrd="0" destOrd="0" presId="urn:microsoft.com/office/officeart/2005/8/layout/default#1"/>
    <dgm:cxn modelId="{8D88917C-6D39-4444-AD84-0B71ECB97566}" srcId="{447284E9-FEF7-4AE9-AEA4-14F673F9B1AB}" destId="{52354DB6-C3EF-4D99-B618-03115BB19FA1}" srcOrd="0" destOrd="0" parTransId="{DAEBE8E4-765C-45AC-AD01-30C846D829A7}" sibTransId="{60A8928E-3E8D-4F4F-9862-D6E281A3CB3D}"/>
    <dgm:cxn modelId="{0874AD39-3473-3A45-8E9C-6D9C1DD76C51}" type="presOf" srcId="{5C2F2BFD-C2C0-42F3-A027-8F57F551D550}" destId="{37812E48-4C3B-4EC9-A5E3-B891794BD91F}" srcOrd="0" destOrd="0" presId="urn:microsoft.com/office/officeart/2005/8/layout/default#1"/>
    <dgm:cxn modelId="{2C480D78-07C0-4D55-9AEC-17A3FD47C482}" srcId="{447284E9-FEF7-4AE9-AEA4-14F673F9B1AB}" destId="{DFA6B35C-8F01-4024-8ECA-F1CF7C2F3193}" srcOrd="2" destOrd="0" parTransId="{DA2B1354-F9EA-4FD2-8E6A-DA0BCF72BFDF}" sibTransId="{488F973F-33BD-4DC8-90BC-487B8AF2657A}"/>
    <dgm:cxn modelId="{749BB0B0-F63B-B345-B597-17E01A2DEC4C}" type="presOf" srcId="{447284E9-FEF7-4AE9-AEA4-14F673F9B1AB}" destId="{90710186-1FBD-48F9-ACE3-5027B78F919E}" srcOrd="0" destOrd="0" presId="urn:microsoft.com/office/officeart/2005/8/layout/default#1"/>
    <dgm:cxn modelId="{926BEDF6-8476-2840-A2B8-46D5387949A4}" type="presParOf" srcId="{90710186-1FBD-48F9-ACE3-5027B78F919E}" destId="{8479E9FC-C3BF-42BF-8326-D6EF74EA737C}" srcOrd="0" destOrd="0" presId="urn:microsoft.com/office/officeart/2005/8/layout/default#1"/>
    <dgm:cxn modelId="{4736A508-7DB1-AD44-BDDB-B082056F3B36}" type="presParOf" srcId="{90710186-1FBD-48F9-ACE3-5027B78F919E}" destId="{CF18513D-660A-41EE-A629-5E6979507AE7}" srcOrd="1" destOrd="0" presId="urn:microsoft.com/office/officeart/2005/8/layout/default#1"/>
    <dgm:cxn modelId="{604662AE-F6E1-FF4F-87ED-F1D437308A30}" type="presParOf" srcId="{90710186-1FBD-48F9-ACE3-5027B78F919E}" destId="{37812E48-4C3B-4EC9-A5E3-B891794BD91F}" srcOrd="2" destOrd="0" presId="urn:microsoft.com/office/officeart/2005/8/layout/default#1"/>
    <dgm:cxn modelId="{A9CD0172-8B3D-FD47-952B-8FE72620AE8F}" type="presParOf" srcId="{90710186-1FBD-48F9-ACE3-5027B78F919E}" destId="{61C14A40-5571-407A-859E-2A3DE6C98832}" srcOrd="3" destOrd="0" presId="urn:microsoft.com/office/officeart/2005/8/layout/default#1"/>
    <dgm:cxn modelId="{782E626E-8E39-D44D-88C1-B39532305A8C}" type="presParOf" srcId="{90710186-1FBD-48F9-ACE3-5027B78F919E}" destId="{A851C0AC-2F2B-4A38-ACD4-AF7F84053F06}" srcOrd="4" destOrd="0" presId="urn:microsoft.com/office/officeart/2005/8/layout/default#1"/>
    <dgm:cxn modelId="{9AC04D48-FF78-244A-8719-D588EB88F4E9}" type="presParOf" srcId="{90710186-1FBD-48F9-ACE3-5027B78F919E}" destId="{46AB8466-5C8D-4EBF-B55E-55244C1658D6}" srcOrd="5" destOrd="0" presId="urn:microsoft.com/office/officeart/2005/8/layout/default#1"/>
    <dgm:cxn modelId="{3911A1BB-F8A5-BB42-9C26-661F57CE7784}" type="presParOf" srcId="{90710186-1FBD-48F9-ACE3-5027B78F919E}" destId="{E7275BAA-44D0-4227-963D-AFE0060EECA9}" srcOrd="6" destOrd="0" presId="urn:microsoft.com/office/officeart/2005/8/layout/defaul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9E9FC-C3BF-42BF-8326-D6EF74EA737C}">
      <dsp:nvSpPr>
        <dsp:cNvPr id="0" name=""/>
        <dsp:cNvSpPr/>
      </dsp:nvSpPr>
      <dsp:spPr>
        <a:xfrm>
          <a:off x="1152127" y="18458"/>
          <a:ext cx="2133869" cy="128032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sz="2000" kern="1200" dirty="0">
              <a:solidFill>
                <a:schemeClr val="tx2">
                  <a:lumMod val="75000"/>
                </a:schemeClr>
              </a:solidFill>
              <a:latin typeface="黑体" panose="02010609060101010101" pitchFamily="49" charset="-122"/>
              <a:ea typeface="黑体" panose="02010609060101010101" pitchFamily="49" charset="-122"/>
            </a:rPr>
            <a:t>第一章 </a:t>
          </a:r>
          <a:r>
            <a:rPr lang="zh-CN" altLang="en-US" sz="2000" kern="1200" dirty="0">
              <a:solidFill>
                <a:schemeClr val="tx2">
                  <a:lumMod val="75000"/>
                </a:schemeClr>
              </a:solidFill>
              <a:latin typeface="黑体" panose="02010609060101010101" pitchFamily="49" charset="-122"/>
              <a:ea typeface="黑体" panose="02010609060101010101" pitchFamily="49" charset="-122"/>
            </a:rPr>
            <a:t>毛泽东思想及其历史地位</a:t>
          </a:r>
          <a:r>
            <a:rPr lang="zh-CN" sz="2000" kern="1200" dirty="0">
              <a:solidFill>
                <a:schemeClr val="tx2">
                  <a:lumMod val="75000"/>
                </a:schemeClr>
              </a:solidFill>
              <a:latin typeface="黑体" panose="02010609060101010101" pitchFamily="49" charset="-122"/>
              <a:ea typeface="黑体" panose="02010609060101010101" pitchFamily="49" charset="-122"/>
            </a:rPr>
            <a:t> </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18458"/>
        <a:ext cx="2133869" cy="1280321"/>
      </dsp:txXfrm>
    </dsp:sp>
    <dsp:sp modelId="{37812E48-4C3B-4EC9-A5E3-B891794BD91F}">
      <dsp:nvSpPr>
        <dsp:cNvPr id="0" name=""/>
        <dsp:cNvSpPr/>
      </dsp:nvSpPr>
      <dsp:spPr>
        <a:xfrm>
          <a:off x="1152127" y="1512167"/>
          <a:ext cx="2133869" cy="1280321"/>
        </a:xfrm>
        <a:prstGeom prst="rect">
          <a:avLst/>
        </a:prstGeom>
        <a:solidFill>
          <a:schemeClr val="accent4">
            <a:hueOff val="-2757287"/>
            <a:satOff val="15482"/>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R="0" lvl="0" algn="ctr" defTabSz="914400" rtl="0" eaLnBrk="1" fontAlgn="auto" latinLnBrk="0" hangingPunct="1">
            <a:lnSpc>
              <a:spcPct val="100000"/>
            </a:lnSpc>
            <a:spcBef>
              <a:spcPct val="0"/>
            </a:spcBef>
            <a:spcAft>
              <a:spcPts val="0"/>
            </a:spcAft>
            <a:buClrTx/>
            <a:buSzTx/>
            <a:buFontTx/>
          </a:pPr>
          <a:r>
            <a:rPr lang="zh-CN" altLang="en-US" sz="2000" kern="1200" dirty="0">
              <a:solidFill>
                <a:schemeClr val="tx2">
                  <a:lumMod val="75000"/>
                </a:schemeClr>
              </a:solidFill>
              <a:latin typeface="黑体" panose="02010609060101010101" pitchFamily="49" charset="-122"/>
              <a:ea typeface="黑体" panose="02010609060101010101" pitchFamily="49" charset="-122"/>
            </a:rPr>
            <a:t>第二章 新民主主义革命理论</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1512167"/>
        <a:ext cx="2133869" cy="1280321"/>
      </dsp:txXfrm>
    </dsp:sp>
    <dsp:sp modelId="{A851C0AC-2F2B-4A38-ACD4-AF7F84053F06}">
      <dsp:nvSpPr>
        <dsp:cNvPr id="0" name=""/>
        <dsp:cNvSpPr/>
      </dsp:nvSpPr>
      <dsp:spPr>
        <a:xfrm>
          <a:off x="1152127" y="3005875"/>
          <a:ext cx="2133869" cy="1280321"/>
        </a:xfrm>
        <a:prstGeom prst="rect">
          <a:avLst/>
        </a:prstGeom>
        <a:solidFill>
          <a:schemeClr val="accent4">
            <a:hueOff val="-5514574"/>
            <a:satOff val="3096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zh-CN" sz="2000" kern="1200" dirty="0">
              <a:solidFill>
                <a:schemeClr val="tx2">
                  <a:lumMod val="75000"/>
                </a:schemeClr>
              </a:solidFill>
              <a:latin typeface="黑体" panose="02010609060101010101" pitchFamily="49" charset="-122"/>
              <a:ea typeface="黑体" panose="02010609060101010101" pitchFamily="49" charset="-122"/>
            </a:rPr>
            <a:t>第三章 社会主义改造理论</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3005875"/>
        <a:ext cx="2133869" cy="1280321"/>
      </dsp:txXfrm>
    </dsp:sp>
    <dsp:sp modelId="{E7275BAA-44D0-4227-963D-AFE0060EECA9}">
      <dsp:nvSpPr>
        <dsp:cNvPr id="0" name=""/>
        <dsp:cNvSpPr/>
      </dsp:nvSpPr>
      <dsp:spPr>
        <a:xfrm>
          <a:off x="1152127" y="4488595"/>
          <a:ext cx="2133869" cy="1280321"/>
        </a:xfrm>
        <a:prstGeom prst="rect">
          <a:avLst/>
        </a:prstGeom>
        <a:solidFill>
          <a:schemeClr val="accent4">
            <a:hueOff val="-8271860"/>
            <a:satOff val="46445"/>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kern="1200" dirty="0">
              <a:solidFill>
                <a:schemeClr val="tx2">
                  <a:lumMod val="75000"/>
                </a:schemeClr>
              </a:solidFill>
              <a:latin typeface="黑体" panose="02010609060101010101" pitchFamily="49" charset="-122"/>
              <a:ea typeface="黑体" panose="02010609060101010101" pitchFamily="49" charset="-122"/>
            </a:rPr>
            <a:t>第四章 社会主义建设道路初步探索的理论成果</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4488595"/>
        <a:ext cx="2133869" cy="12803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9E9FC-C3BF-42BF-8326-D6EF74EA737C}">
      <dsp:nvSpPr>
        <dsp:cNvPr id="0" name=""/>
        <dsp:cNvSpPr/>
      </dsp:nvSpPr>
      <dsp:spPr>
        <a:xfrm>
          <a:off x="1152127" y="18458"/>
          <a:ext cx="2133869" cy="1280321"/>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sz="2000" kern="1200" dirty="0">
              <a:solidFill>
                <a:schemeClr val="tx2">
                  <a:lumMod val="75000"/>
                </a:schemeClr>
              </a:solidFill>
              <a:latin typeface="黑体" panose="02010609060101010101" pitchFamily="49" charset="-122"/>
              <a:ea typeface="黑体" panose="02010609060101010101" pitchFamily="49" charset="-122"/>
            </a:rPr>
            <a:t>第</a:t>
          </a:r>
          <a:r>
            <a:rPr lang="zh-CN" altLang="en-US" sz="2000" kern="1200" dirty="0">
              <a:solidFill>
                <a:schemeClr val="tx2">
                  <a:lumMod val="75000"/>
                </a:schemeClr>
              </a:solidFill>
              <a:latin typeface="黑体" panose="02010609060101010101" pitchFamily="49" charset="-122"/>
              <a:ea typeface="黑体" panose="02010609060101010101" pitchFamily="49" charset="-122"/>
            </a:rPr>
            <a:t>五</a:t>
          </a:r>
          <a:r>
            <a:rPr lang="zh-CN" sz="2000" kern="1200" dirty="0">
              <a:solidFill>
                <a:schemeClr val="tx2">
                  <a:lumMod val="75000"/>
                </a:schemeClr>
              </a:solidFill>
              <a:latin typeface="黑体" panose="02010609060101010101" pitchFamily="49" charset="-122"/>
              <a:ea typeface="黑体" panose="02010609060101010101" pitchFamily="49" charset="-122"/>
            </a:rPr>
            <a:t>章 </a:t>
          </a:r>
          <a:r>
            <a:rPr lang="zh-CN" altLang="en-US" sz="2000" kern="1200" dirty="0">
              <a:solidFill>
                <a:schemeClr val="tx2">
                  <a:lumMod val="75000"/>
                </a:schemeClr>
              </a:solidFill>
              <a:latin typeface="黑体" panose="02010609060101010101" pitchFamily="49" charset="-122"/>
              <a:ea typeface="黑体" panose="02010609060101010101" pitchFamily="49" charset="-122"/>
            </a:rPr>
            <a:t>中国特色社会主义理论体系的形成和发展</a:t>
          </a:r>
          <a:r>
            <a:rPr lang="zh-CN" sz="2000" kern="1200" dirty="0">
              <a:solidFill>
                <a:schemeClr val="tx2">
                  <a:lumMod val="75000"/>
                </a:schemeClr>
              </a:solidFill>
              <a:latin typeface="黑体" panose="02010609060101010101" pitchFamily="49" charset="-122"/>
              <a:ea typeface="黑体" panose="02010609060101010101" pitchFamily="49" charset="-122"/>
            </a:rPr>
            <a:t> </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18458"/>
        <a:ext cx="2133869" cy="1280321"/>
      </dsp:txXfrm>
    </dsp:sp>
    <dsp:sp modelId="{37812E48-4C3B-4EC9-A5E3-B891794BD91F}">
      <dsp:nvSpPr>
        <dsp:cNvPr id="0" name=""/>
        <dsp:cNvSpPr/>
      </dsp:nvSpPr>
      <dsp:spPr>
        <a:xfrm>
          <a:off x="1152127" y="1512167"/>
          <a:ext cx="2133869" cy="1280321"/>
        </a:xfrm>
        <a:prstGeom prst="rect">
          <a:avLst/>
        </a:prstGeom>
        <a:solidFill>
          <a:schemeClr val="accent4">
            <a:hueOff val="-2757287"/>
            <a:satOff val="15482"/>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R="0" lvl="0" algn="ctr" defTabSz="914400" rtl="0" eaLnBrk="1" fontAlgn="auto" latinLnBrk="0" hangingPunct="1">
            <a:lnSpc>
              <a:spcPct val="100000"/>
            </a:lnSpc>
            <a:spcBef>
              <a:spcPct val="0"/>
            </a:spcBef>
            <a:spcAft>
              <a:spcPts val="0"/>
            </a:spcAft>
            <a:buClrTx/>
            <a:buSzTx/>
            <a:buFontTx/>
          </a:pPr>
          <a:r>
            <a:rPr lang="zh-CN" altLang="en-US" sz="2000" kern="1200" dirty="0">
              <a:solidFill>
                <a:schemeClr val="tx2">
                  <a:lumMod val="75000"/>
                </a:schemeClr>
              </a:solidFill>
              <a:latin typeface="黑体" panose="02010609060101010101" pitchFamily="49" charset="-122"/>
              <a:ea typeface="黑体" panose="02010609060101010101" pitchFamily="49" charset="-122"/>
            </a:rPr>
            <a:t>第六章 邓小平理论</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1512167"/>
        <a:ext cx="2133869" cy="1280321"/>
      </dsp:txXfrm>
    </dsp:sp>
    <dsp:sp modelId="{A851C0AC-2F2B-4A38-ACD4-AF7F84053F06}">
      <dsp:nvSpPr>
        <dsp:cNvPr id="0" name=""/>
        <dsp:cNvSpPr/>
      </dsp:nvSpPr>
      <dsp:spPr>
        <a:xfrm>
          <a:off x="1152127" y="3005875"/>
          <a:ext cx="2133869" cy="1280321"/>
        </a:xfrm>
        <a:prstGeom prst="rect">
          <a:avLst/>
        </a:prstGeom>
        <a:solidFill>
          <a:schemeClr val="accent4">
            <a:hueOff val="-5514574"/>
            <a:satOff val="3096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zh-CN" sz="2000" kern="1200" dirty="0">
              <a:solidFill>
                <a:schemeClr val="tx2">
                  <a:lumMod val="75000"/>
                </a:schemeClr>
              </a:solidFill>
              <a:latin typeface="黑体" panose="02010609060101010101" pitchFamily="49" charset="-122"/>
              <a:ea typeface="黑体" panose="02010609060101010101" pitchFamily="49" charset="-122"/>
            </a:rPr>
            <a:t>第</a:t>
          </a:r>
          <a:r>
            <a:rPr lang="zh-CN" altLang="en-US" sz="2000" kern="1200" dirty="0">
              <a:solidFill>
                <a:schemeClr val="tx2">
                  <a:lumMod val="75000"/>
                </a:schemeClr>
              </a:solidFill>
              <a:latin typeface="黑体" panose="02010609060101010101" pitchFamily="49" charset="-122"/>
              <a:ea typeface="黑体" panose="02010609060101010101" pitchFamily="49" charset="-122"/>
            </a:rPr>
            <a:t>七</a:t>
          </a:r>
          <a:r>
            <a:rPr lang="zh-CN" altLang="zh-CN" sz="2000" kern="1200" dirty="0">
              <a:solidFill>
                <a:schemeClr val="tx2">
                  <a:lumMod val="75000"/>
                </a:schemeClr>
              </a:solidFill>
              <a:latin typeface="黑体" panose="02010609060101010101" pitchFamily="49" charset="-122"/>
              <a:ea typeface="黑体" panose="02010609060101010101" pitchFamily="49" charset="-122"/>
            </a:rPr>
            <a:t>章 </a:t>
          </a:r>
          <a:r>
            <a:rPr lang="zh-CN" altLang="en-US" sz="2000" kern="1200" dirty="0">
              <a:solidFill>
                <a:schemeClr val="tx2">
                  <a:lumMod val="75000"/>
                </a:schemeClr>
              </a:solidFill>
              <a:latin typeface="黑体" panose="02010609060101010101" pitchFamily="49" charset="-122"/>
              <a:ea typeface="黑体" panose="02010609060101010101" pitchFamily="49" charset="-122"/>
            </a:rPr>
            <a:t>“三个代表”重要思想</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3005875"/>
        <a:ext cx="2133869" cy="1280321"/>
      </dsp:txXfrm>
    </dsp:sp>
    <dsp:sp modelId="{E7275BAA-44D0-4227-963D-AFE0060EECA9}">
      <dsp:nvSpPr>
        <dsp:cNvPr id="0" name=""/>
        <dsp:cNvSpPr/>
      </dsp:nvSpPr>
      <dsp:spPr>
        <a:xfrm>
          <a:off x="1152127" y="4488595"/>
          <a:ext cx="2133869" cy="1280321"/>
        </a:xfrm>
        <a:prstGeom prst="rect">
          <a:avLst/>
        </a:prstGeom>
        <a:solidFill>
          <a:schemeClr val="accent4">
            <a:hueOff val="-8271860"/>
            <a:satOff val="46445"/>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rtl="0">
            <a:lnSpc>
              <a:spcPct val="90000"/>
            </a:lnSpc>
            <a:spcBef>
              <a:spcPct val="0"/>
            </a:spcBef>
            <a:spcAft>
              <a:spcPct val="35000"/>
            </a:spcAft>
          </a:pPr>
          <a:r>
            <a:rPr lang="zh-CN" altLang="en-US" sz="2000" kern="1200" dirty="0">
              <a:solidFill>
                <a:schemeClr val="tx2">
                  <a:lumMod val="75000"/>
                </a:schemeClr>
              </a:solidFill>
              <a:latin typeface="黑体" panose="02010609060101010101" pitchFamily="49" charset="-122"/>
              <a:ea typeface="黑体" panose="02010609060101010101" pitchFamily="49" charset="-122"/>
            </a:rPr>
            <a:t>第八章 科学发展观</a:t>
          </a:r>
          <a:endParaRPr lang="en-US" sz="2000" kern="1200" dirty="0">
            <a:solidFill>
              <a:schemeClr val="tx2">
                <a:lumMod val="75000"/>
              </a:schemeClr>
            </a:solidFill>
            <a:latin typeface="黑体" panose="02010609060101010101" pitchFamily="49" charset="-122"/>
            <a:ea typeface="黑体" panose="02010609060101010101" pitchFamily="49" charset="-122"/>
          </a:endParaRPr>
        </a:p>
      </dsp:txBody>
      <dsp:txXfrm>
        <a:off x="1152127" y="4488595"/>
        <a:ext cx="2133869" cy="1280321"/>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off" val="ctr"/>
          <dgm:param type="contDir" val="sameDir"/>
          <dgm:param type="grDir" val="tL"/>
          <dgm:param type="flowDir" val="row"/>
        </dgm:alg>
      </dgm:if>
      <dgm:else name="Name2">
        <dgm:alg type="snake">
          <dgm:param type="off" val="ctr"/>
          <dgm:param type="contDir" val="sameDir"/>
          <dgm:param type="grDir" val="tR"/>
          <dgm:param type="flowDir" val="row"/>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B4E1B0-5C7B-4146-8F84-0AB448750144}" type="datetimeFigureOut">
              <a:rPr kumimoji="1" lang="zh-CN" altLang="en-US" smtClean="0"/>
              <a:t>2024/6/14</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5AB726-9F53-E44E-B019-F799CA542E21}" type="slidenum">
              <a:rPr kumimoji="1" lang="zh-CN" altLang="en-US" smtClean="0"/>
              <a:t>‹#›</a:t>
            </a:fld>
            <a:endParaRPr kumimoji="1" lang="zh-CN" altLang="en-US"/>
          </a:p>
        </p:txBody>
      </p:sp>
    </p:spTree>
    <p:extLst>
      <p:ext uri="{BB962C8B-B14F-4D97-AF65-F5344CB8AC3E}">
        <p14:creationId xmlns:p14="http://schemas.microsoft.com/office/powerpoint/2010/main" val="1485514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399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p>
        </p:txBody>
      </p:sp>
      <p:sp>
        <p:nvSpPr>
          <p:cNvPr id="399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9C717EF5-B41A-4A9F-9615-34BCE0E44702}"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838764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66248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4762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noTextEdit="1"/>
          </p:cNvSpPr>
          <p:nvPr>
            <p:ph type="sldImg"/>
          </p:nvPr>
        </p:nvSpPr>
        <p:spPr>
          <a:ln/>
        </p:spPr>
      </p:sp>
      <p:sp>
        <p:nvSpPr>
          <p:cNvPr id="55298"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55299" name="灯片编号占位符 3"/>
          <p:cNvSpPr>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rPr>
              <a:t>60</a:t>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2640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jpe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3"/>
          <p:cNvSpPr>
            <a:spLocks noGrp="1"/>
          </p:cNvSpPr>
          <p:nvPr>
            <p:ph type="body"/>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1604"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5"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6"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1604"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5"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6"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2050" name="Rectangle 2"/>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2051" name="Rectangle 3"/>
          <p:cNvSpPr>
            <a:spLocks noGrp="1"/>
          </p:cNvSpPr>
          <p:nvPr>
            <p:ph type="body"/>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81604"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5"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606"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E8A89109-D09D-4A6F-AD38-3DA8D75EBCA8}"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fade/>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diagramData" Target="../diagrams/data2.xml"/><Relationship Id="rId8" Type="http://schemas.openxmlformats.org/officeDocument/2006/relationships/diagramLayout" Target="../diagrams/layout2.xml"/><Relationship Id="rId9" Type="http://schemas.openxmlformats.org/officeDocument/2006/relationships/diagramQuickStyle" Target="../diagrams/quickStyle2.xml"/><Relationship Id="rId10" Type="http://schemas.openxmlformats.org/officeDocument/2006/relationships/diagramColors" Target="../diagrams/colors2.xml"/><Relationship Id="rId11"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5.emf"/><Relationship Id="rId4" Type="http://schemas.openxmlformats.org/officeDocument/2006/relationships/image" Target="../media/image6.emf"/><Relationship Id="rId1" Type="http://schemas.openxmlformats.org/officeDocument/2006/relationships/slideLayout" Target="../slideLayouts/slideLayout13.xml"/><Relationship Id="rId2" Type="http://schemas.openxmlformats.org/officeDocument/2006/relationships/image" Target="../media/image4.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tags" Target="../tags/tag9.xml"/><Relationship Id="rId10" Type="http://schemas.openxmlformats.org/officeDocument/2006/relationships/slideLayout" Target="../slideLayouts/slideLayout13.xml"/><Relationship Id="rId1" Type="http://schemas.openxmlformats.org/officeDocument/2006/relationships/tags" Target="../tags/tag1.xml"/><Relationship Id="rId2" Type="http://schemas.openxmlformats.org/officeDocument/2006/relationships/tags" Target="../tags/tag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a:xfrm>
            <a:off x="3514725" y="2219325"/>
            <a:ext cx="5302250" cy="2609850"/>
          </a:xfrm>
          <a:custGeom>
            <a:avLst/>
            <a:gdLst/>
            <a:ahLst/>
            <a:cxnLst>
              <a:cxn ang="0">
                <a:pos x="53861" y="0"/>
              </a:cxn>
              <a:cxn ang="0">
                <a:pos x="5248439" y="0"/>
              </a:cxn>
              <a:cxn ang="0">
                <a:pos x="5302301" y="53892"/>
              </a:cxn>
              <a:cxn ang="0">
                <a:pos x="5302301" y="2557386"/>
              </a:cxn>
              <a:cxn ang="0">
                <a:pos x="5248439" y="2611279"/>
              </a:cxn>
              <a:cxn ang="0">
                <a:pos x="53861" y="2611279"/>
              </a:cxn>
              <a:cxn ang="0">
                <a:pos x="0" y="2557386"/>
              </a:cxn>
              <a:cxn ang="0">
                <a:pos x="0" y="53892"/>
              </a:cxn>
              <a:cxn ang="0">
                <a:pos x="53861" y="0"/>
              </a:cxn>
            </a:cxnLst>
            <a:rect l="0" t="0" r="0" b="0"/>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rotWithShape="1">
            <a:gsLst>
              <a:gs pos="0">
                <a:srgbClr val="EFFAFE"/>
              </a:gs>
              <a:gs pos="100000">
                <a:srgbClr val="F8F8F8"/>
              </a:gs>
            </a:gsLst>
            <a:lin ang="16200000"/>
            <a:tileRect/>
          </a:gradFill>
          <a:ln w="9525">
            <a:noFill/>
          </a:ln>
        </p:spPr>
        <p:txBody>
          <a:bodyPr/>
          <a:lstStyle/>
          <a:p>
            <a:endParaRPr lang="zh-CN" altLang="en-US"/>
          </a:p>
        </p:txBody>
      </p:sp>
      <p:sp>
        <p:nvSpPr>
          <p:cNvPr id="3" name="Freeform 6"/>
          <p:cNvSpPr/>
          <p:nvPr/>
        </p:nvSpPr>
        <p:spPr>
          <a:xfrm>
            <a:off x="3441700" y="2066925"/>
            <a:ext cx="1816100" cy="146050"/>
          </a:xfrm>
          <a:custGeom>
            <a:avLst/>
            <a:gdLst/>
            <a:ahLst/>
            <a:cxnLst>
              <a:cxn ang="0">
                <a:pos x="138300" y="145203"/>
              </a:cxn>
              <a:cxn ang="0">
                <a:pos x="1816232" y="145203"/>
              </a:cxn>
              <a:cxn ang="0">
                <a:pos x="1678487" y="0"/>
              </a:cxn>
              <a:cxn ang="0">
                <a:pos x="0" y="0"/>
              </a:cxn>
              <a:cxn ang="0">
                <a:pos x="138300" y="145203"/>
              </a:cxn>
            </a:cxnLst>
            <a:rect l="0" t="0" r="0" b="0"/>
            <a:pathLst>
              <a:path w="3270" h="261">
                <a:moveTo>
                  <a:pt x="249" y="261"/>
                </a:moveTo>
                <a:lnTo>
                  <a:pt x="3270" y="261"/>
                </a:lnTo>
                <a:lnTo>
                  <a:pt x="3022" y="0"/>
                </a:lnTo>
                <a:lnTo>
                  <a:pt x="0" y="0"/>
                </a:lnTo>
                <a:lnTo>
                  <a:pt x="249" y="261"/>
                </a:lnTo>
                <a:close/>
              </a:path>
            </a:pathLst>
          </a:custGeom>
          <a:solidFill>
            <a:srgbClr val="21306A"/>
          </a:solidFill>
          <a:ln w="9525">
            <a:noFill/>
          </a:ln>
        </p:spPr>
        <p:txBody>
          <a:bodyPr/>
          <a:lstStyle/>
          <a:p>
            <a:endParaRPr lang="zh-CN" altLang="en-US"/>
          </a:p>
        </p:txBody>
      </p:sp>
      <p:sp>
        <p:nvSpPr>
          <p:cNvPr id="4" name="Freeform 7"/>
          <p:cNvSpPr/>
          <p:nvPr/>
        </p:nvSpPr>
        <p:spPr>
          <a:xfrm>
            <a:off x="3441700" y="2066925"/>
            <a:ext cx="1677988" cy="1165225"/>
          </a:xfrm>
          <a:custGeom>
            <a:avLst/>
            <a:gdLst/>
            <a:ahLst/>
            <a:cxnLst>
              <a:cxn ang="0">
                <a:pos x="1678169" y="0"/>
              </a:cxn>
              <a:cxn ang="0">
                <a:pos x="0" y="0"/>
              </a:cxn>
              <a:cxn ang="0">
                <a:pos x="0" y="1165197"/>
              </a:cxn>
              <a:cxn ang="0">
                <a:pos x="1202262" y="1165197"/>
              </a:cxn>
              <a:cxn ang="0">
                <a:pos x="1678169" y="0"/>
              </a:cxn>
            </a:cxnLst>
            <a:rect l="0" t="0" r="0" b="0"/>
            <a:pathLst>
              <a:path w="3022" h="2098">
                <a:moveTo>
                  <a:pt x="3022" y="0"/>
                </a:moveTo>
                <a:lnTo>
                  <a:pt x="0" y="0"/>
                </a:lnTo>
                <a:lnTo>
                  <a:pt x="0" y="2098"/>
                </a:lnTo>
                <a:lnTo>
                  <a:pt x="2165" y="2098"/>
                </a:lnTo>
                <a:lnTo>
                  <a:pt x="3022" y="0"/>
                </a:lnTo>
                <a:close/>
              </a:path>
            </a:pathLst>
          </a:custGeom>
          <a:solidFill>
            <a:schemeClr val="accent1"/>
          </a:solidFill>
          <a:ln w="9525">
            <a:noFill/>
          </a:ln>
        </p:spPr>
        <p:txBody>
          <a:bodyPr/>
          <a:lstStyle/>
          <a:p>
            <a:endParaRPr lang="zh-CN" altLang="en-US"/>
          </a:p>
        </p:txBody>
      </p:sp>
      <p:sp>
        <p:nvSpPr>
          <p:cNvPr id="5" name="Freeform 8"/>
          <p:cNvSpPr/>
          <p:nvPr/>
        </p:nvSpPr>
        <p:spPr>
          <a:xfrm>
            <a:off x="8383588" y="4395788"/>
            <a:ext cx="433387" cy="433387"/>
          </a:xfrm>
          <a:custGeom>
            <a:avLst/>
            <a:gdLst/>
            <a:ahLst/>
            <a:cxnLst>
              <a:cxn ang="0">
                <a:pos x="434419" y="0"/>
              </a:cxn>
              <a:cxn ang="0">
                <a:pos x="434419" y="380534"/>
              </a:cxn>
              <a:cxn ang="0">
                <a:pos x="380533" y="434420"/>
              </a:cxn>
              <a:cxn ang="0">
                <a:pos x="0" y="434420"/>
              </a:cxn>
              <a:cxn ang="0">
                <a:pos x="434419" y="0"/>
              </a:cxn>
            </a:cxnLst>
            <a:rect l="0" t="0" r="0" b="0"/>
            <a:pathLst>
              <a:path w="782" h="782">
                <a:moveTo>
                  <a:pt x="782" y="0"/>
                </a:moveTo>
                <a:lnTo>
                  <a:pt x="782" y="685"/>
                </a:lnTo>
                <a:cubicBezTo>
                  <a:pt x="782" y="738"/>
                  <a:pt x="738" y="782"/>
                  <a:pt x="685" y="782"/>
                </a:cubicBezTo>
                <a:lnTo>
                  <a:pt x="0" y="782"/>
                </a:lnTo>
                <a:lnTo>
                  <a:pt x="782" y="0"/>
                </a:lnTo>
                <a:close/>
              </a:path>
            </a:pathLst>
          </a:custGeom>
          <a:solidFill>
            <a:schemeClr val="accent1"/>
          </a:solidFill>
          <a:ln w="9525">
            <a:noFill/>
          </a:ln>
        </p:spPr>
        <p:txBody>
          <a:bodyPr/>
          <a:lstStyle/>
          <a:p>
            <a:endParaRPr lang="zh-CN" altLang="en-US"/>
          </a:p>
        </p:txBody>
      </p:sp>
      <p:sp>
        <p:nvSpPr>
          <p:cNvPr id="6" name="Freeform 9"/>
          <p:cNvSpPr>
            <a:spLocks noEditPoints="1"/>
          </p:cNvSpPr>
          <p:nvPr/>
        </p:nvSpPr>
        <p:spPr>
          <a:xfrm>
            <a:off x="8609013" y="4638675"/>
            <a:ext cx="149225" cy="149225"/>
          </a:xfrm>
          <a:custGeom>
            <a:avLst/>
            <a:gdLst/>
            <a:ahLst/>
            <a:cxnLst>
              <a:cxn ang="0">
                <a:pos x="81048" y="125458"/>
              </a:cxn>
              <a:cxn ang="0">
                <a:pos x="69390" y="116021"/>
              </a:cxn>
              <a:cxn ang="0">
                <a:pos x="98257" y="82158"/>
              </a:cxn>
              <a:cxn ang="0">
                <a:pos x="23870" y="82158"/>
              </a:cxn>
              <a:cxn ang="0">
                <a:pos x="23870" y="66615"/>
              </a:cxn>
              <a:cxn ang="0">
                <a:pos x="98257" y="66615"/>
              </a:cxn>
              <a:cxn ang="0">
                <a:pos x="69390" y="33307"/>
              </a:cxn>
              <a:cxn ang="0">
                <a:pos x="81048" y="23315"/>
              </a:cxn>
              <a:cxn ang="0">
                <a:pos x="124348" y="74387"/>
              </a:cxn>
              <a:cxn ang="0">
                <a:pos x="81048" y="125458"/>
              </a:cxn>
              <a:cxn ang="0">
                <a:pos x="74387" y="0"/>
              </a:cxn>
              <a:cxn ang="0">
                <a:pos x="148774" y="74387"/>
              </a:cxn>
              <a:cxn ang="0">
                <a:pos x="74387" y="148774"/>
              </a:cxn>
              <a:cxn ang="0">
                <a:pos x="0" y="74387"/>
              </a:cxn>
              <a:cxn ang="0">
                <a:pos x="74387" y="0"/>
              </a:cxn>
              <a:cxn ang="0">
                <a:pos x="74387" y="9437"/>
              </a:cxn>
              <a:cxn ang="0">
                <a:pos x="138781" y="74387"/>
              </a:cxn>
              <a:cxn ang="0">
                <a:pos x="74387" y="139336"/>
              </a:cxn>
              <a:cxn ang="0">
                <a:pos x="9437" y="74387"/>
              </a:cxn>
              <a:cxn ang="0">
                <a:pos x="74387" y="9437"/>
              </a:cxn>
            </a:cxnLst>
            <a:rect l="0" t="0" r="0" b="0"/>
            <a:pathLst>
              <a:path w="268" h="268">
                <a:moveTo>
                  <a:pt x="146" y="226"/>
                </a:moveTo>
                <a:lnTo>
                  <a:pt x="125" y="209"/>
                </a:lnTo>
                <a:lnTo>
                  <a:pt x="177" y="148"/>
                </a:lnTo>
                <a:lnTo>
                  <a:pt x="43" y="148"/>
                </a:lnTo>
                <a:lnTo>
                  <a:pt x="43" y="120"/>
                </a:lnTo>
                <a:lnTo>
                  <a:pt x="177" y="120"/>
                </a:lnTo>
                <a:lnTo>
                  <a:pt x="125" y="60"/>
                </a:lnTo>
                <a:lnTo>
                  <a:pt x="146" y="42"/>
                </a:lnTo>
                <a:lnTo>
                  <a:pt x="224" y="134"/>
                </a:lnTo>
                <a:lnTo>
                  <a:pt x="146" y="226"/>
                </a:lnTo>
                <a:close/>
                <a:moveTo>
                  <a:pt x="134" y="0"/>
                </a:moveTo>
                <a:cubicBezTo>
                  <a:pt x="208" y="0"/>
                  <a:pt x="268" y="60"/>
                  <a:pt x="268" y="134"/>
                </a:cubicBezTo>
                <a:cubicBezTo>
                  <a:pt x="268" y="208"/>
                  <a:pt x="208" y="268"/>
                  <a:pt x="134" y="268"/>
                </a:cubicBezTo>
                <a:cubicBezTo>
                  <a:pt x="60" y="268"/>
                  <a:pt x="0" y="208"/>
                  <a:pt x="0" y="134"/>
                </a:cubicBezTo>
                <a:cubicBezTo>
                  <a:pt x="0" y="60"/>
                  <a:pt x="60" y="0"/>
                  <a:pt x="134" y="0"/>
                </a:cubicBezTo>
                <a:close/>
                <a:moveTo>
                  <a:pt x="134" y="17"/>
                </a:moveTo>
                <a:cubicBezTo>
                  <a:pt x="198" y="17"/>
                  <a:pt x="250" y="70"/>
                  <a:pt x="250" y="134"/>
                </a:cubicBezTo>
                <a:cubicBezTo>
                  <a:pt x="250" y="199"/>
                  <a:pt x="198" y="251"/>
                  <a:pt x="134" y="251"/>
                </a:cubicBezTo>
                <a:cubicBezTo>
                  <a:pt x="69" y="251"/>
                  <a:pt x="17" y="199"/>
                  <a:pt x="17" y="134"/>
                </a:cubicBezTo>
                <a:cubicBezTo>
                  <a:pt x="17" y="70"/>
                  <a:pt x="69" y="17"/>
                  <a:pt x="134" y="17"/>
                </a:cubicBezTo>
                <a:close/>
              </a:path>
            </a:pathLst>
          </a:custGeom>
          <a:solidFill>
            <a:srgbClr val="FFFFFF"/>
          </a:solidFill>
          <a:ln w="9525">
            <a:noFill/>
          </a:ln>
        </p:spPr>
        <p:txBody>
          <a:bodyPr/>
          <a:lstStyle/>
          <a:p>
            <a:endParaRPr lang="zh-CN" altLang="en-US"/>
          </a:p>
        </p:txBody>
      </p:sp>
      <p:sp>
        <p:nvSpPr>
          <p:cNvPr id="7" name="TextBox 27"/>
          <p:cNvSpPr txBox="1"/>
          <p:nvPr/>
        </p:nvSpPr>
        <p:spPr>
          <a:xfrm>
            <a:off x="3898900" y="2190750"/>
            <a:ext cx="523875" cy="1014730"/>
          </a:xfrm>
          <a:prstGeom prst="rect">
            <a:avLst/>
          </a:prstGeom>
          <a:noFill/>
          <a:ln w="9525">
            <a:noFill/>
          </a:ln>
        </p:spPr>
        <p:txBody>
          <a:bodyPr>
            <a:spAutoFit/>
          </a:bodyPr>
          <a:lstStyle/>
          <a:p>
            <a:pPr eaLnBrk="0" hangingPunct="0"/>
            <a:r>
              <a:rPr lang="en-US" altLang="zh-CN" sz="6000" b="1">
                <a:solidFill>
                  <a:srgbClr val="F8F8F8"/>
                </a:solidFill>
                <a:latin typeface="微软雅黑" panose="020B0503020204020204" pitchFamily="34" charset="-122"/>
                <a:ea typeface="微软雅黑" panose="020B0503020204020204" pitchFamily="34" charset="-122"/>
              </a:rPr>
              <a:t>1</a:t>
            </a:r>
            <a:endParaRPr lang="zh-CN" altLang="en-US" sz="6000" b="1" dirty="0">
              <a:solidFill>
                <a:srgbClr val="F8F8F8"/>
              </a:solidFill>
              <a:latin typeface="微软雅黑" panose="020B0503020204020204" pitchFamily="34" charset="-122"/>
              <a:ea typeface="微软雅黑" panose="020B0503020204020204" pitchFamily="34" charset="-122"/>
            </a:endParaRPr>
          </a:p>
        </p:txBody>
      </p:sp>
      <p:sp>
        <p:nvSpPr>
          <p:cNvPr id="8" name="TextBox 28"/>
          <p:cNvSpPr txBox="1"/>
          <p:nvPr/>
        </p:nvSpPr>
        <p:spPr>
          <a:xfrm>
            <a:off x="4632325" y="3381375"/>
            <a:ext cx="3576638" cy="1014730"/>
          </a:xfrm>
          <a:prstGeom prst="rect">
            <a:avLst/>
          </a:prstGeom>
          <a:noFill/>
          <a:ln w="9525">
            <a:noFill/>
          </a:ln>
        </p:spPr>
        <p:txBody>
          <a:bodyPr>
            <a:spAutoFit/>
          </a:bodyPr>
          <a:lstStyle/>
          <a:p>
            <a:pPr eaLnBrk="0" hangingPunct="0"/>
            <a:r>
              <a:rPr lang="zh-CN" altLang="zh-CN" sz="6000" b="1" dirty="0">
                <a:solidFill>
                  <a:srgbClr val="3333FF"/>
                </a:solidFill>
                <a:latin typeface="华文中宋" panose="02010600040101010101" pitchFamily="2" charset="-122"/>
                <a:ea typeface="华文中宋" panose="02010600040101010101" pitchFamily="2" charset="-122"/>
              </a:rPr>
              <a:t>教材串讲</a:t>
            </a:r>
            <a:endParaRPr lang="zh-CN" altLang="en-US" sz="6000" b="1" dirty="0">
              <a:solidFill>
                <a:srgbClr val="3333FF"/>
              </a:solidFill>
              <a:latin typeface="华文中宋" panose="02010600040101010101" pitchFamily="2" charset="-122"/>
              <a:ea typeface="华文中宋" panose="02010600040101010101" pitchFamily="2" charset="-122"/>
            </a:endParaRPr>
          </a:p>
        </p:txBody>
      </p:sp>
      <p:sp>
        <p:nvSpPr>
          <p:cNvPr id="9" name="Rectangle 13"/>
          <p:cNvSpPr>
            <a:spLocks noChangeArrowheads="1"/>
          </p:cNvSpPr>
          <p:nvPr/>
        </p:nvSpPr>
        <p:spPr bwMode="auto">
          <a:xfrm>
            <a:off x="3509963" y="2727325"/>
            <a:ext cx="402590" cy="26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zh-CN" sz="1725" b="0" i="0" u="none" strike="noStrike" kern="1200" cap="none" spc="0" normalizeH="0" baseline="0" noProof="1">
                <a:solidFill>
                  <a:srgbClr val="FFFFFF"/>
                </a:solidFill>
                <a:latin typeface="Arial" panose="020B0604020202020204" pitchFamily="34" charset="0"/>
                <a:ea typeface="宋体" panose="02010600030101010101" pitchFamily="2" charset="-122"/>
                <a:cs typeface="+mn-cs"/>
              </a:rPr>
              <a:t>Part</a:t>
            </a:r>
            <a:endParaRPr kumimoji="0" lang="zh-CN" altLang="zh-CN" sz="100" b="0" i="0" u="none" strike="noStrike" kern="1200" cap="none" spc="0" normalizeH="0" baseline="0" noProof="1">
              <a:solidFill>
                <a:srgbClr val="FEAE01"/>
              </a:solidFill>
              <a:latin typeface="Arial" panose="020B0604020202020204" pitchFamily="34" charset="0"/>
              <a:ea typeface="宋体" panose="02010600030101010101" pitchFamily="2" charset="-122"/>
              <a:cs typeface="+mn-cs"/>
            </a:endParaRPr>
          </a:p>
        </p:txBody>
      </p:sp>
      <p:grpSp>
        <p:nvGrpSpPr>
          <p:cNvPr id="10" name="组合 16"/>
          <p:cNvGrpSpPr/>
          <p:nvPr/>
        </p:nvGrpSpPr>
        <p:grpSpPr>
          <a:xfrm>
            <a:off x="1524000" y="5878513"/>
            <a:ext cx="9144000" cy="120650"/>
            <a:chOff x="6350" y="4365625"/>
            <a:chExt cx="15438439" cy="161926"/>
          </a:xfrm>
        </p:grpSpPr>
        <p:sp>
          <p:nvSpPr>
            <p:cNvPr id="11" name="Rectangle 5"/>
            <p:cNvSpPr/>
            <p:nvPr/>
          </p:nvSpPr>
          <p:spPr>
            <a:xfrm>
              <a:off x="6350" y="4365625"/>
              <a:ext cx="3087688" cy="161926"/>
            </a:xfrm>
            <a:prstGeom prst="rect">
              <a:avLst/>
            </a:prstGeom>
            <a:solidFill>
              <a:schemeClr val="bg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12" name="Rectangle 6"/>
            <p:cNvSpPr/>
            <p:nvPr/>
          </p:nvSpPr>
          <p:spPr>
            <a:xfrm>
              <a:off x="3094038" y="4365625"/>
              <a:ext cx="3087688" cy="161926"/>
            </a:xfrm>
            <a:prstGeom prst="rect">
              <a:avLst/>
            </a:prstGeom>
            <a:solidFill>
              <a:schemeClr val="bg2"/>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13" name="Rectangle 7"/>
            <p:cNvSpPr/>
            <p:nvPr/>
          </p:nvSpPr>
          <p:spPr>
            <a:xfrm>
              <a:off x="6181725" y="4365625"/>
              <a:ext cx="3087688" cy="161926"/>
            </a:xfrm>
            <a:prstGeom prst="rect">
              <a:avLst/>
            </a:prstGeom>
            <a:solidFill>
              <a:schemeClr val="tx2"/>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14" name="Rectangle 8"/>
            <p:cNvSpPr/>
            <p:nvPr/>
          </p:nvSpPr>
          <p:spPr>
            <a:xfrm>
              <a:off x="9269413" y="4365625"/>
              <a:ext cx="3087688" cy="161926"/>
            </a:xfrm>
            <a:prstGeom prst="rect">
              <a:avLst/>
            </a:prstGeom>
            <a:solidFill>
              <a:schemeClr val="tx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15" name="Rectangle 8"/>
            <p:cNvSpPr/>
            <p:nvPr/>
          </p:nvSpPr>
          <p:spPr>
            <a:xfrm>
              <a:off x="12357101" y="4365625"/>
              <a:ext cx="3087688" cy="161926"/>
            </a:xfrm>
            <a:prstGeom prst="rect">
              <a:avLst/>
            </a:prstGeom>
            <a:solidFill>
              <a:schemeClr val="accent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grpSp>
    </p:spTree>
    <p:extLst>
      <p:ext uri="{BB962C8B-B14F-4D97-AF65-F5344CB8AC3E}">
        <p14:creationId xmlns:p14="http://schemas.microsoft.com/office/powerpoint/2010/main" val="351629015"/>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1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 name="TextBox 43"/>
          <p:cNvSpPr txBox="1"/>
          <p:nvPr/>
        </p:nvSpPr>
        <p:spPr>
          <a:xfrm>
            <a:off x="2706688" y="1023938"/>
            <a:ext cx="464439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第一章  </a:t>
            </a:r>
            <a:r>
              <a:rPr lang="zh-CN" altLang="en-US" sz="2400" b="1" dirty="0">
                <a:solidFill>
                  <a:schemeClr val="bg1"/>
                </a:solidFill>
                <a:latin typeface="方正粗黑宋简体" panose="02000000000000000000" pitchFamily="2" charset="-122"/>
                <a:ea typeface="方正粗黑宋简体" panose="02000000000000000000" pitchFamily="2" charset="-122"/>
              </a:rPr>
              <a:t>毛泽东思想及其历史地位</a:t>
            </a:r>
          </a:p>
        </p:txBody>
      </p:sp>
      <p:sp>
        <p:nvSpPr>
          <p:cNvPr id="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文本框 3"/>
          <p:cNvSpPr txBox="1"/>
          <p:nvPr/>
        </p:nvSpPr>
        <p:spPr>
          <a:xfrm>
            <a:off x="1574800" y="1975795"/>
            <a:ext cx="4376519"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1</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sz="2400" b="1" dirty="0">
                <a:solidFill>
                  <a:srgbClr val="FF0000"/>
                </a:solidFill>
                <a:latin typeface="华文中宋" panose="02010600040101010101" pitchFamily="2" charset="-122"/>
                <a:ea typeface="华文中宋" panose="02010600040101010101" pitchFamily="2" charset="-122"/>
              </a:rPr>
              <a:t>毛泽东思想的形成发展过程</a:t>
            </a:r>
          </a:p>
        </p:txBody>
      </p:sp>
      <p:sp>
        <p:nvSpPr>
          <p:cNvPr id="8" name="矩形 7">
            <a:extLst>
              <a:ext uri="{FF2B5EF4-FFF2-40B4-BE49-F238E27FC236}">
                <a16:creationId xmlns="" xmlns:a16="http://schemas.microsoft.com/office/drawing/2014/main" id="{1E8459FE-B17A-41D2-AF77-A427EB70498F}"/>
              </a:ext>
            </a:extLst>
          </p:cNvPr>
          <p:cNvSpPr/>
          <p:nvPr/>
        </p:nvSpPr>
        <p:spPr>
          <a:xfrm>
            <a:off x="1574800" y="2708920"/>
            <a:ext cx="10281839" cy="3785652"/>
          </a:xfrm>
          <a:prstGeom prst="rect">
            <a:avLst/>
          </a:prstGeom>
        </p:spPr>
        <p:txBody>
          <a:bodyPr wrap="square">
            <a:spAutoFit/>
          </a:bodyPr>
          <a:lstStyle/>
          <a:p>
            <a:pPr marL="342900" indent="-342900" algn="just">
              <a:buFont typeface="Arial" charset="0"/>
              <a:buChar char="•"/>
            </a:pPr>
            <a:r>
              <a:rPr lang="zh-CN" altLang="en-US" sz="2400" dirty="0">
                <a:latin typeface="KaiTi" charset="-122"/>
                <a:ea typeface="KaiTi" charset="-122"/>
                <a:cs typeface="KaiTi" charset="-122"/>
              </a:rPr>
              <a:t>大革命时期，</a:t>
            </a:r>
            <a:r>
              <a:rPr lang="zh-CN" altLang="en-US" sz="2400" dirty="0">
                <a:solidFill>
                  <a:srgbClr val="C00000"/>
                </a:solidFill>
                <a:latin typeface="KaiTi" charset="-122"/>
                <a:ea typeface="KaiTi" charset="-122"/>
                <a:cs typeface="KaiTi" charset="-122"/>
              </a:rPr>
              <a:t>毛泽东思想开始萌芽</a:t>
            </a:r>
            <a:r>
              <a:rPr lang="zh-CN" altLang="en-US" sz="2400" dirty="0">
                <a:latin typeface="KaiTi" charset="-122"/>
                <a:ea typeface="KaiTi" charset="-122"/>
                <a:cs typeface="KaiTi" charset="-122"/>
              </a:rPr>
              <a:t>，代表性著作是</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中国社会各阶级的分析</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湖南农民运动考察报告</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等</a:t>
            </a: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dirty="0">
                <a:latin typeface="KaiTi" charset="-122"/>
                <a:ea typeface="KaiTi" charset="-122"/>
                <a:cs typeface="KaiTi" charset="-122"/>
              </a:rPr>
              <a:t>土地革命战争时期，</a:t>
            </a:r>
            <a:r>
              <a:rPr lang="zh-CN" altLang="en-US" sz="2400" dirty="0">
                <a:solidFill>
                  <a:srgbClr val="C00000"/>
                </a:solidFill>
                <a:latin typeface="KaiTi" charset="-122"/>
                <a:ea typeface="KaiTi" charset="-122"/>
                <a:cs typeface="KaiTi" charset="-122"/>
              </a:rPr>
              <a:t>毛泽东思想初步形成</a:t>
            </a:r>
            <a:r>
              <a:rPr lang="zh-CN" altLang="en-US" sz="2400" dirty="0">
                <a:latin typeface="KaiTi" charset="-122"/>
                <a:ea typeface="KaiTi" charset="-122"/>
                <a:cs typeface="KaiTi" charset="-122"/>
              </a:rPr>
              <a:t>，代表性著作是</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中国的红色政权为什么能够存在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井冈山的斗争</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星星之火，可以燎原</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反对本本主义</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等。</a:t>
            </a: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dirty="0">
                <a:latin typeface="KaiTi" charset="-122"/>
                <a:ea typeface="KaiTi" charset="-122"/>
                <a:cs typeface="KaiTi" charset="-122"/>
              </a:rPr>
              <a:t>遵义会议以后，</a:t>
            </a:r>
            <a:r>
              <a:rPr lang="zh-CN" altLang="en-US" sz="2400" dirty="0">
                <a:solidFill>
                  <a:srgbClr val="C00000"/>
                </a:solidFill>
                <a:latin typeface="KaiTi" charset="-122"/>
                <a:ea typeface="KaiTi" charset="-122"/>
                <a:cs typeface="KaiTi" charset="-122"/>
              </a:rPr>
              <a:t>毛泽东思想趋于成熟</a:t>
            </a:r>
            <a:r>
              <a:rPr lang="zh-CN" altLang="en-US" sz="2400" dirty="0">
                <a:latin typeface="KaiTi" charset="-122"/>
                <a:ea typeface="KaiTi" charset="-122"/>
                <a:cs typeface="KaiTi" charset="-122"/>
              </a:rPr>
              <a:t>，党的</a:t>
            </a:r>
            <a:r>
              <a:rPr lang="zh-CN" altLang="en-US" sz="2400" dirty="0">
                <a:solidFill>
                  <a:srgbClr val="C00000"/>
                </a:solidFill>
                <a:latin typeface="KaiTi" charset="-122"/>
                <a:ea typeface="KaiTi" charset="-122"/>
                <a:cs typeface="KaiTi" charset="-122"/>
              </a:rPr>
              <a:t>七大写进党章</a:t>
            </a:r>
            <a:r>
              <a:rPr lang="zh-CN" altLang="en-US" sz="2400" dirty="0">
                <a:latin typeface="KaiTi" charset="-122"/>
                <a:ea typeface="KaiTi" charset="-122"/>
                <a:cs typeface="KaiTi" charset="-122"/>
              </a:rPr>
              <a:t>成为党的指导思想，代表性著作是</a:t>
            </a:r>
            <a:r>
              <a:rPr lang="en-US" altLang="zh-CN" sz="2400" dirty="0">
                <a:latin typeface="KaiTi" charset="-122"/>
                <a:ea typeface="KaiTi" charset="-122"/>
                <a:cs typeface="KaiTi" charset="-122"/>
              </a:rPr>
              <a:t>《&lt;</a:t>
            </a:r>
            <a:r>
              <a:rPr lang="zh-CN" altLang="en-US" sz="2400" dirty="0">
                <a:latin typeface="KaiTi" charset="-122"/>
                <a:ea typeface="KaiTi" charset="-122"/>
                <a:cs typeface="KaiTi" charset="-122"/>
              </a:rPr>
              <a:t>共产党人</a:t>
            </a:r>
            <a:r>
              <a:rPr lang="en-US" altLang="zh-CN" sz="2400" dirty="0">
                <a:latin typeface="KaiTi" charset="-122"/>
                <a:ea typeface="KaiTi" charset="-122"/>
                <a:cs typeface="KaiTi" charset="-122"/>
              </a:rPr>
              <a:t>&gt;</a:t>
            </a:r>
            <a:r>
              <a:rPr lang="zh-CN" altLang="en-US" sz="2400" dirty="0">
                <a:latin typeface="KaiTi" charset="-122"/>
                <a:ea typeface="KaiTi" charset="-122"/>
                <a:cs typeface="KaiTi" charset="-122"/>
              </a:rPr>
              <a:t>发刊词</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中国革命和中国共产党</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新民主主义论</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改造我们的学习</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论联合政府</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等。</a:t>
            </a: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dirty="0">
                <a:latin typeface="KaiTi" charset="-122"/>
                <a:ea typeface="KaiTi" charset="-122"/>
                <a:cs typeface="KaiTi" charset="-122"/>
              </a:rPr>
              <a:t>解放战争时期和新中国成立以后，</a:t>
            </a:r>
            <a:r>
              <a:rPr lang="zh-CN" altLang="en-US" sz="2400" dirty="0">
                <a:solidFill>
                  <a:srgbClr val="C00000"/>
                </a:solidFill>
                <a:latin typeface="KaiTi" charset="-122"/>
                <a:ea typeface="KaiTi" charset="-122"/>
                <a:cs typeface="KaiTi" charset="-122"/>
              </a:rPr>
              <a:t>毛泽东思想继续发展</a:t>
            </a:r>
            <a:r>
              <a:rPr lang="zh-CN" altLang="en-US" sz="2400" dirty="0">
                <a:latin typeface="KaiTi" charset="-122"/>
                <a:ea typeface="KaiTi" charset="-122"/>
                <a:cs typeface="KaiTi" charset="-122"/>
              </a:rPr>
              <a:t>，代表性著作是</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论人民民主专政</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论十大关系</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正处</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等。</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2028112660"/>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1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 name="TextBox 43"/>
          <p:cNvSpPr txBox="1"/>
          <p:nvPr/>
        </p:nvSpPr>
        <p:spPr>
          <a:xfrm>
            <a:off x="2706688" y="1023938"/>
            <a:ext cx="464439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第一章  </a:t>
            </a:r>
            <a:r>
              <a:rPr lang="zh-CN" altLang="en-US" sz="2400" b="1" dirty="0">
                <a:solidFill>
                  <a:schemeClr val="bg1"/>
                </a:solidFill>
                <a:latin typeface="方正粗黑宋简体" panose="02000000000000000000" pitchFamily="2" charset="-122"/>
                <a:ea typeface="方正粗黑宋简体" panose="02000000000000000000" pitchFamily="2" charset="-122"/>
              </a:rPr>
              <a:t>毛泽东思想及其历史地位</a:t>
            </a:r>
          </a:p>
        </p:txBody>
      </p:sp>
      <p:sp>
        <p:nvSpPr>
          <p:cNvPr id="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pic>
        <p:nvPicPr>
          <p:cNvPr id="9" name="图片 8"/>
          <p:cNvPicPr>
            <a:picLocks noChangeAspect="1"/>
          </p:cNvPicPr>
          <p:nvPr/>
        </p:nvPicPr>
        <p:blipFill>
          <a:blip r:embed="rId2"/>
          <a:stretch>
            <a:fillRect/>
          </a:stretch>
        </p:blipFill>
        <p:spPr>
          <a:xfrm>
            <a:off x="2136775" y="2173288"/>
            <a:ext cx="7918450" cy="4548187"/>
          </a:xfrm>
          <a:prstGeom prst="rect">
            <a:avLst/>
          </a:prstGeom>
          <a:noFill/>
          <a:ln w="9525">
            <a:noFill/>
          </a:ln>
        </p:spPr>
      </p:pic>
      <p:sp>
        <p:nvSpPr>
          <p:cNvPr id="4" name="文本框 3"/>
          <p:cNvSpPr txBox="1"/>
          <p:nvPr/>
        </p:nvSpPr>
        <p:spPr>
          <a:xfrm>
            <a:off x="1503363" y="1792288"/>
            <a:ext cx="3760966"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2</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sz="2400" b="1" dirty="0">
                <a:solidFill>
                  <a:srgbClr val="FF0000"/>
                </a:solidFill>
                <a:latin typeface="华文中宋" panose="02010600040101010101" pitchFamily="2" charset="-122"/>
                <a:ea typeface="华文中宋" panose="02010600040101010101" pitchFamily="2" charset="-122"/>
              </a:rPr>
              <a:t>毛泽东思想的主要内容</a:t>
            </a: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6"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7" name="TextBox 43"/>
          <p:cNvSpPr txBox="1"/>
          <p:nvPr/>
        </p:nvSpPr>
        <p:spPr>
          <a:xfrm>
            <a:off x="2706688" y="1023938"/>
            <a:ext cx="464439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第一章  </a:t>
            </a:r>
            <a:r>
              <a:rPr lang="zh-CN" altLang="en-US" sz="2400" b="1" dirty="0">
                <a:solidFill>
                  <a:schemeClr val="bg1"/>
                </a:solidFill>
                <a:latin typeface="方正粗黑宋简体" panose="02000000000000000000" pitchFamily="2" charset="-122"/>
                <a:ea typeface="方正粗黑宋简体" panose="02000000000000000000" pitchFamily="2" charset="-122"/>
                <a:sym typeface="宋体" panose="02010600030101010101" pitchFamily="2" charset="-122"/>
              </a:rPr>
              <a:t>毛泽东思想及其历史地位</a:t>
            </a:r>
          </a:p>
        </p:txBody>
      </p:sp>
      <p:sp>
        <p:nvSpPr>
          <p:cNvPr id="8"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grpSp>
        <p:nvGrpSpPr>
          <p:cNvPr id="9" name="组合 1">
            <a:extLst>
              <a:ext uri="{FF2B5EF4-FFF2-40B4-BE49-F238E27FC236}">
                <a16:creationId xmlns="" xmlns:a16="http://schemas.microsoft.com/office/drawing/2014/main" id="{8F23324B-881E-4813-B801-1553E68C4E1A}"/>
              </a:ext>
            </a:extLst>
          </p:cNvPr>
          <p:cNvGrpSpPr/>
          <p:nvPr/>
        </p:nvGrpSpPr>
        <p:grpSpPr>
          <a:xfrm>
            <a:off x="1374873" y="2996952"/>
            <a:ext cx="9299085" cy="2228850"/>
            <a:chOff x="1171673" y="4077072"/>
            <a:chExt cx="9299085" cy="2228850"/>
          </a:xfrm>
        </p:grpSpPr>
        <p:sp>
          <p:nvSpPr>
            <p:cNvPr id="10" name="椭圆 9">
              <a:extLst>
                <a:ext uri="{FF2B5EF4-FFF2-40B4-BE49-F238E27FC236}">
                  <a16:creationId xmlns="" xmlns:a16="http://schemas.microsoft.com/office/drawing/2014/main" id="{53F315EA-718E-4F99-AC78-10067D5AFB57}"/>
                </a:ext>
              </a:extLst>
            </p:cNvPr>
            <p:cNvSpPr/>
            <p:nvPr/>
          </p:nvSpPr>
          <p:spPr>
            <a:xfrm>
              <a:off x="1171673" y="4077072"/>
              <a:ext cx="2130425" cy="2228850"/>
            </a:xfrm>
            <a:prstGeom prst="ellipse">
              <a:avLst/>
            </a:pr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1" name="文本框 6">
              <a:extLst>
                <a:ext uri="{FF2B5EF4-FFF2-40B4-BE49-F238E27FC236}">
                  <a16:creationId xmlns="" xmlns:a16="http://schemas.microsoft.com/office/drawing/2014/main" id="{121087C2-CCDE-40CA-A8C1-745CA9041405}"/>
                </a:ext>
              </a:extLst>
            </p:cNvPr>
            <p:cNvSpPr txBox="1">
              <a:spLocks noChangeArrowheads="1"/>
            </p:cNvSpPr>
            <p:nvPr/>
          </p:nvSpPr>
          <p:spPr bwMode="auto">
            <a:xfrm>
              <a:off x="1309786" y="4915272"/>
              <a:ext cx="18542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实事求是</a:t>
              </a:r>
              <a:r>
                <a:rPr kumimoji="0" lang="zh-CN" altLang="en-US" sz="2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lt"/>
                </a:rPr>
                <a:t>   </a:t>
              </a:r>
            </a:p>
          </p:txBody>
        </p:sp>
        <p:sp>
          <p:nvSpPr>
            <p:cNvPr id="12" name="椭圆 11">
              <a:extLst>
                <a:ext uri="{FF2B5EF4-FFF2-40B4-BE49-F238E27FC236}">
                  <a16:creationId xmlns="" xmlns:a16="http://schemas.microsoft.com/office/drawing/2014/main" id="{C53373AF-B975-41AA-91DE-5F0BB4FA6A8E}"/>
                </a:ext>
              </a:extLst>
            </p:cNvPr>
            <p:cNvSpPr/>
            <p:nvPr/>
          </p:nvSpPr>
          <p:spPr>
            <a:xfrm>
              <a:off x="4898126" y="4077072"/>
              <a:ext cx="2130425" cy="2228850"/>
            </a:xfrm>
            <a:prstGeom prst="ellipse">
              <a:avLst/>
            </a:pr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3" name="文本框 6">
              <a:extLst>
                <a:ext uri="{FF2B5EF4-FFF2-40B4-BE49-F238E27FC236}">
                  <a16:creationId xmlns="" xmlns:a16="http://schemas.microsoft.com/office/drawing/2014/main" id="{68B31463-9B80-46D1-8E3E-24D8C06BB7AB}"/>
                </a:ext>
              </a:extLst>
            </p:cNvPr>
            <p:cNvSpPr txBox="1">
              <a:spLocks noChangeArrowheads="1"/>
            </p:cNvSpPr>
            <p:nvPr/>
          </p:nvSpPr>
          <p:spPr bwMode="auto">
            <a:xfrm>
              <a:off x="4898126" y="4915272"/>
              <a:ext cx="21304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群众路线</a:t>
              </a:r>
            </a:p>
          </p:txBody>
        </p:sp>
        <p:sp>
          <p:nvSpPr>
            <p:cNvPr id="14" name="椭圆 13">
              <a:extLst>
                <a:ext uri="{FF2B5EF4-FFF2-40B4-BE49-F238E27FC236}">
                  <a16:creationId xmlns="" xmlns:a16="http://schemas.microsoft.com/office/drawing/2014/main" id="{8F4DF57F-A11D-4CE8-90CA-6F5CC8DCC4CF}"/>
                </a:ext>
              </a:extLst>
            </p:cNvPr>
            <p:cNvSpPr/>
            <p:nvPr/>
          </p:nvSpPr>
          <p:spPr>
            <a:xfrm>
              <a:off x="8340333" y="4077072"/>
              <a:ext cx="2130425" cy="2227263"/>
            </a:xfrm>
            <a:prstGeom prst="ellipse">
              <a:avLst/>
            </a:prstGeom>
            <a:solidFill>
              <a:srgbClr val="C00000"/>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5" name="文本框 6">
              <a:extLst>
                <a:ext uri="{FF2B5EF4-FFF2-40B4-BE49-F238E27FC236}">
                  <a16:creationId xmlns="" xmlns:a16="http://schemas.microsoft.com/office/drawing/2014/main" id="{56AF96E5-6CA4-4B3D-870C-3F7CF207CBCF}"/>
                </a:ext>
              </a:extLst>
            </p:cNvPr>
            <p:cNvSpPr txBox="1">
              <a:spLocks noChangeArrowheads="1"/>
            </p:cNvSpPr>
            <p:nvPr/>
          </p:nvSpPr>
          <p:spPr bwMode="auto">
            <a:xfrm>
              <a:off x="8386371" y="4913685"/>
              <a:ext cx="2038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0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sym typeface="+mn-lt"/>
                </a:rPr>
                <a:t>独立自主</a:t>
              </a:r>
            </a:p>
          </p:txBody>
        </p:sp>
      </p:grpSp>
      <p:sp>
        <p:nvSpPr>
          <p:cNvPr id="16" name="文本框 15">
            <a:extLst>
              <a:ext uri="{FF2B5EF4-FFF2-40B4-BE49-F238E27FC236}">
                <a16:creationId xmlns="" xmlns:a16="http://schemas.microsoft.com/office/drawing/2014/main" id="{D88B7656-F7EC-4206-A703-E09AE256235A}"/>
              </a:ext>
            </a:extLst>
          </p:cNvPr>
          <p:cNvSpPr txBox="1"/>
          <p:nvPr/>
        </p:nvSpPr>
        <p:spPr>
          <a:xfrm>
            <a:off x="1374873" y="1841341"/>
            <a:ext cx="3550972"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3</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 </a:t>
            </a:r>
            <a:r>
              <a:rPr lang="zh-CN" altLang="en-US" sz="2400" b="1" dirty="0">
                <a:solidFill>
                  <a:srgbClr val="FF0000"/>
                </a:solidFill>
                <a:latin typeface="华文中宋" panose="02010600040101010101" pitchFamily="2" charset="-122"/>
                <a:ea typeface="华文中宋" panose="02010600040101010101" pitchFamily="2" charset="-122"/>
              </a:rPr>
              <a:t>毛泽东思想活的灵魂</a:t>
            </a:r>
          </a:p>
        </p:txBody>
      </p:sp>
    </p:spTree>
    <p:extLst>
      <p:ext uri="{BB962C8B-B14F-4D97-AF65-F5344CB8AC3E}">
        <p14:creationId xmlns:p14="http://schemas.microsoft.com/office/powerpoint/2010/main" val="1212717635"/>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E8459FE-B17A-41D2-AF77-A427EB70498F}"/>
              </a:ext>
            </a:extLst>
          </p:cNvPr>
          <p:cNvSpPr/>
          <p:nvPr/>
        </p:nvSpPr>
        <p:spPr>
          <a:xfrm>
            <a:off x="623392" y="1484784"/>
            <a:ext cx="11137271" cy="4154984"/>
          </a:xfrm>
          <a:prstGeom prst="rect">
            <a:avLst/>
          </a:prstGeom>
        </p:spPr>
        <p:txBody>
          <a:bodyPr wrap="square">
            <a:spAutoFit/>
          </a:bodyPr>
          <a:lstStyle/>
          <a:p>
            <a:pPr algn="ctr"/>
            <a:r>
              <a:rPr lang="zh-CN" altLang="en-US" sz="2400" b="1" dirty="0">
                <a:solidFill>
                  <a:srgbClr val="C00000"/>
                </a:solidFill>
                <a:latin typeface="Microsoft YaHei" charset="-122"/>
                <a:ea typeface="Microsoft YaHei" charset="-122"/>
                <a:cs typeface="Microsoft YaHei" charset="-122"/>
              </a:rPr>
              <a:t>一、实事求是</a:t>
            </a:r>
            <a:endParaRPr lang="en-US" altLang="zh-CN" sz="2400" b="1" dirty="0">
              <a:solidFill>
                <a:srgbClr val="C00000"/>
              </a:solidFill>
              <a:latin typeface="Microsoft YaHei" charset="-122"/>
              <a:ea typeface="Microsoft YaHei" charset="-122"/>
              <a:cs typeface="Microsoft YaHei" charset="-122"/>
            </a:endParaRPr>
          </a:p>
          <a:p>
            <a:pPr algn="just"/>
            <a:endParaRPr lang="en-US" altLang="zh-CN" sz="2400" b="1" dirty="0">
              <a:solidFill>
                <a:srgbClr val="FF0000"/>
              </a:solidFill>
              <a:latin typeface="华文中宋" panose="02010600040101010101" pitchFamily="2" charset="-122"/>
              <a:ea typeface="华文中宋" panose="02010600040101010101" pitchFamily="2"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时间节点：</a:t>
            </a:r>
            <a:r>
              <a:rPr lang="en-US" altLang="zh-CN" sz="2400" dirty="0">
                <a:latin typeface="KaiTi" charset="-122"/>
                <a:ea typeface="KaiTi" charset="-122"/>
                <a:cs typeface="KaiTi" charset="-122"/>
              </a:rPr>
              <a:t>1930</a:t>
            </a:r>
            <a:r>
              <a:rPr lang="zh-CN" altLang="en-US" sz="2400" dirty="0">
                <a:latin typeface="KaiTi" charset="-122"/>
                <a:ea typeface="KaiTi" charset="-122"/>
                <a:cs typeface="KaiTi" charset="-122"/>
              </a:rPr>
              <a:t>年，在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反对本本主义</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中强调调查研究是一切工作的第一步，提出了“没有调查，没有发言权”的著名论断；</a:t>
            </a:r>
            <a:r>
              <a:rPr lang="en-US" altLang="zh-CN" sz="2400" dirty="0">
                <a:latin typeface="KaiTi" charset="-122"/>
                <a:ea typeface="KaiTi" charset="-122"/>
                <a:cs typeface="KaiTi" charset="-122"/>
              </a:rPr>
              <a:t>1937</a:t>
            </a:r>
            <a:r>
              <a:rPr lang="zh-CN" altLang="en-US" sz="2400" dirty="0">
                <a:latin typeface="KaiTi" charset="-122"/>
                <a:ea typeface="KaiTi" charset="-122"/>
                <a:cs typeface="KaiTi" charset="-122"/>
              </a:rPr>
              <a:t>年，在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矛盾论</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实践论</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a:t>
            </a:r>
            <a:r>
              <a:rPr lang="zh-CN" altLang="en-US" sz="2400" dirty="0">
                <a:solidFill>
                  <a:srgbClr val="3333FF"/>
                </a:solidFill>
                <a:latin typeface="KaiTi" charset="-122"/>
                <a:ea typeface="KaiTi" charset="-122"/>
                <a:cs typeface="KaiTi" charset="-122"/>
              </a:rPr>
              <a:t>作了系统的哲学论证</a:t>
            </a:r>
            <a:r>
              <a:rPr lang="zh-CN" altLang="en-US" sz="2400" dirty="0">
                <a:latin typeface="KaiTi" charset="-122"/>
                <a:ea typeface="KaiTi" charset="-122"/>
                <a:cs typeface="KaiTi" charset="-122"/>
              </a:rPr>
              <a:t>；</a:t>
            </a:r>
            <a:r>
              <a:rPr lang="en-US" altLang="zh-CN" sz="2400" dirty="0">
                <a:latin typeface="KaiTi" charset="-122"/>
                <a:ea typeface="KaiTi" charset="-122"/>
                <a:cs typeface="KaiTi" charset="-122"/>
              </a:rPr>
              <a:t>1938</a:t>
            </a:r>
            <a:r>
              <a:rPr lang="zh-CN" altLang="en-US" sz="2400" dirty="0">
                <a:latin typeface="KaiTi" charset="-122"/>
                <a:ea typeface="KaiTi" charset="-122"/>
                <a:cs typeface="KaiTi" charset="-122"/>
              </a:rPr>
              <a:t>年，六届六中全会，借用“实事求是”，来提倡马克思主义同中国实际相结合的态度；</a:t>
            </a:r>
            <a:r>
              <a:rPr lang="en-US" altLang="zh-CN" sz="2400" dirty="0">
                <a:latin typeface="KaiTi" charset="-122"/>
                <a:ea typeface="KaiTi" charset="-122"/>
                <a:cs typeface="KaiTi" charset="-122"/>
              </a:rPr>
              <a:t>1941</a:t>
            </a:r>
            <a:r>
              <a:rPr lang="zh-CN" altLang="en-US" sz="2400" dirty="0">
                <a:latin typeface="KaiTi" charset="-122"/>
                <a:ea typeface="KaiTi" charset="-122"/>
                <a:cs typeface="KaiTi" charset="-122"/>
              </a:rPr>
              <a:t>年，在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改造我们的学习</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a:t>
            </a:r>
            <a:r>
              <a:rPr lang="zh-CN" altLang="en-US" sz="2400" dirty="0">
                <a:solidFill>
                  <a:srgbClr val="3333FF"/>
                </a:solidFill>
                <a:latin typeface="KaiTi" charset="-122"/>
                <a:ea typeface="KaiTi" charset="-122"/>
                <a:cs typeface="KaiTi" charset="-122"/>
              </a:rPr>
              <a:t>阐释了科学内涵</a:t>
            </a:r>
            <a:r>
              <a:rPr lang="zh-CN" altLang="en-US" sz="2400" dirty="0">
                <a:latin typeface="KaiTi" charset="-122"/>
                <a:ea typeface="KaiTi" charset="-122"/>
                <a:cs typeface="KaiTi" charset="-122"/>
              </a:rPr>
              <a:t>；经过延安整风，实事求是的思想路线</a:t>
            </a:r>
            <a:r>
              <a:rPr lang="zh-CN" altLang="en-US" sz="2400" dirty="0">
                <a:solidFill>
                  <a:srgbClr val="3333FF"/>
                </a:solidFill>
                <a:latin typeface="KaiTi" charset="-122"/>
                <a:ea typeface="KaiTi" charset="-122"/>
                <a:cs typeface="KaiTi" charset="-122"/>
              </a:rPr>
              <a:t>在全党得到了确立</a:t>
            </a:r>
            <a:r>
              <a:rPr lang="zh-CN" altLang="en-US" sz="2400" dirty="0">
                <a:latin typeface="KaiTi" charset="-122"/>
                <a:ea typeface="KaiTi" charset="-122"/>
                <a:cs typeface="KaiTi" charset="-122"/>
              </a:rPr>
              <a:t>。</a:t>
            </a: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现实要求：</a:t>
            </a:r>
            <a:r>
              <a:rPr lang="zh-CN" altLang="en-US" sz="2400" dirty="0">
                <a:latin typeface="KaiTi" charset="-122"/>
                <a:ea typeface="KaiTi" charset="-122"/>
                <a:cs typeface="KaiTi" charset="-122"/>
              </a:rPr>
              <a:t>一是深入了解事物的本来面貌，把握事物内在必然联系，按照客观规律办事；二是清醒认识和把握我国基本国情；三是不断推进实践基础上的理论创新。</a:t>
            </a:r>
          </a:p>
        </p:txBody>
      </p:sp>
    </p:spTree>
    <p:extLst>
      <p:ext uri="{BB962C8B-B14F-4D97-AF65-F5344CB8AC3E}">
        <p14:creationId xmlns:p14="http://schemas.microsoft.com/office/powerpoint/2010/main" val="71355492"/>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E8459FE-B17A-41D2-AF77-A427EB70498F}"/>
              </a:ext>
            </a:extLst>
          </p:cNvPr>
          <p:cNvSpPr/>
          <p:nvPr/>
        </p:nvSpPr>
        <p:spPr>
          <a:xfrm>
            <a:off x="623392" y="2132856"/>
            <a:ext cx="11137271" cy="3785652"/>
          </a:xfrm>
          <a:prstGeom prst="rect">
            <a:avLst/>
          </a:prstGeom>
        </p:spPr>
        <p:txBody>
          <a:bodyPr wrap="square">
            <a:spAutoFit/>
          </a:bodyPr>
          <a:lstStyle/>
          <a:p>
            <a:pPr algn="ctr"/>
            <a:r>
              <a:rPr lang="zh-CN" altLang="en-US" sz="2400" b="1" dirty="0">
                <a:solidFill>
                  <a:srgbClr val="C00000"/>
                </a:solidFill>
                <a:latin typeface="Microsoft YaHei" charset="-122"/>
                <a:ea typeface="Microsoft YaHei" charset="-122"/>
                <a:cs typeface="Microsoft YaHei" charset="-122"/>
              </a:rPr>
              <a:t>二、群众路线</a:t>
            </a:r>
            <a:endParaRPr lang="en-US" altLang="zh-CN" sz="2400" b="1" dirty="0">
              <a:solidFill>
                <a:srgbClr val="C00000"/>
              </a:solidFill>
              <a:latin typeface="Microsoft YaHei" charset="-122"/>
              <a:ea typeface="Microsoft YaHei" charset="-122"/>
              <a:cs typeface="Microsoft YaHei" charset="-122"/>
            </a:endParaRPr>
          </a:p>
          <a:p>
            <a:pPr algn="ctr"/>
            <a:endParaRPr lang="en-US" altLang="zh-CN" sz="2400" b="1" dirty="0">
              <a:solidFill>
                <a:srgbClr val="FF0000"/>
              </a:solidFill>
              <a:latin typeface="华文中宋" panose="02010600040101010101" pitchFamily="2" charset="-122"/>
              <a:ea typeface="华文中宋" panose="02010600040101010101" pitchFamily="2" charset="-122"/>
            </a:endParaRPr>
          </a:p>
          <a:p>
            <a:pPr algn="ctr"/>
            <a:endParaRPr lang="en-US" altLang="zh-CN" sz="2400" b="1" dirty="0">
              <a:solidFill>
                <a:srgbClr val="FF0000"/>
              </a:solidFill>
              <a:latin typeface="KaiTi" charset="-122"/>
              <a:ea typeface="KaiTi" charset="-122"/>
              <a:cs typeface="KaiTi"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内涵：</a:t>
            </a:r>
            <a:r>
              <a:rPr lang="zh-CN" altLang="en-US" sz="2400" dirty="0">
                <a:latin typeface="KaiTi" charset="-122"/>
                <a:ea typeface="KaiTi" charset="-122"/>
                <a:cs typeface="KaiTi" charset="-122"/>
              </a:rPr>
              <a:t>“</a:t>
            </a:r>
            <a:r>
              <a:rPr lang="zh-CN" altLang="en-US" sz="2400" dirty="0">
                <a:solidFill>
                  <a:srgbClr val="3333FF"/>
                </a:solidFill>
                <a:latin typeface="KaiTi" charset="-122"/>
                <a:ea typeface="KaiTi" charset="-122"/>
                <a:cs typeface="KaiTi" charset="-122"/>
              </a:rPr>
              <a:t>两个一切</a:t>
            </a:r>
            <a:r>
              <a:rPr lang="zh-CN" altLang="en-US" sz="2400" dirty="0">
                <a:latin typeface="KaiTi" charset="-122"/>
                <a:ea typeface="KaiTi" charset="-122"/>
                <a:cs typeface="KaiTi" charset="-122"/>
              </a:rPr>
              <a:t>”（群众观点）</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a:t>
            </a:r>
            <a:r>
              <a:rPr lang="zh-CN" altLang="en-US" sz="2400" dirty="0">
                <a:solidFill>
                  <a:srgbClr val="3333FF"/>
                </a:solidFill>
                <a:latin typeface="KaiTi" charset="-122"/>
                <a:ea typeface="KaiTi" charset="-122"/>
                <a:cs typeface="KaiTi" charset="-122"/>
              </a:rPr>
              <a:t>一来一去</a:t>
            </a:r>
            <a:r>
              <a:rPr lang="zh-CN" altLang="en-US" sz="2400" dirty="0">
                <a:latin typeface="KaiTi" charset="-122"/>
                <a:ea typeface="KaiTi" charset="-122"/>
                <a:cs typeface="KaiTi" charset="-122"/>
              </a:rPr>
              <a:t>”（领导和工作方法）</a:t>
            </a: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要求：</a:t>
            </a:r>
            <a:r>
              <a:rPr lang="zh-CN" altLang="en-US" sz="2400" dirty="0">
                <a:latin typeface="KaiTi" charset="-122"/>
                <a:ea typeface="KaiTi" charset="-122"/>
                <a:cs typeface="KaiTi" charset="-122"/>
              </a:rPr>
              <a:t>一是坚持人民是推动历史发展的根本力量，尊重人民的首创精神，尊重人民所表达的意愿、所创造的经验、所拥有的权利、所发挥的作用，正确行使人民给予的权力；二是坚持全心全意为人民服务的根本宗旨，这是我们党</a:t>
            </a:r>
            <a:r>
              <a:rPr lang="zh-CN" altLang="en-US" sz="2400" dirty="0">
                <a:solidFill>
                  <a:srgbClr val="C00000"/>
                </a:solidFill>
                <a:latin typeface="KaiTi" charset="-122"/>
                <a:ea typeface="KaiTi" charset="-122"/>
                <a:cs typeface="KaiTi" charset="-122"/>
              </a:rPr>
              <a:t>区别于其他一切政党的根本标志</a:t>
            </a:r>
            <a:r>
              <a:rPr lang="zh-CN" altLang="en-US" sz="2400" dirty="0">
                <a:latin typeface="KaiTi" charset="-122"/>
                <a:ea typeface="KaiTi" charset="-122"/>
                <a:cs typeface="KaiTi" charset="-122"/>
              </a:rPr>
              <a:t>；三是保持党同人民群众的血肉联系。</a:t>
            </a:r>
          </a:p>
        </p:txBody>
      </p:sp>
    </p:spTree>
    <p:extLst>
      <p:ext uri="{BB962C8B-B14F-4D97-AF65-F5344CB8AC3E}">
        <p14:creationId xmlns:p14="http://schemas.microsoft.com/office/powerpoint/2010/main" val="180165808"/>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1E8459FE-B17A-41D2-AF77-A427EB70498F}"/>
              </a:ext>
            </a:extLst>
          </p:cNvPr>
          <p:cNvSpPr/>
          <p:nvPr/>
        </p:nvSpPr>
        <p:spPr>
          <a:xfrm>
            <a:off x="623392" y="2132856"/>
            <a:ext cx="11137271" cy="3416320"/>
          </a:xfrm>
          <a:prstGeom prst="rect">
            <a:avLst/>
          </a:prstGeom>
        </p:spPr>
        <p:txBody>
          <a:bodyPr wrap="square">
            <a:spAutoFit/>
          </a:bodyPr>
          <a:lstStyle/>
          <a:p>
            <a:pPr algn="ctr"/>
            <a:r>
              <a:rPr lang="zh-CN" altLang="en-US" sz="2400" b="1" dirty="0">
                <a:solidFill>
                  <a:srgbClr val="C00000"/>
                </a:solidFill>
                <a:latin typeface="Microsoft YaHei" charset="-122"/>
                <a:ea typeface="Microsoft YaHei" charset="-122"/>
                <a:cs typeface="Microsoft YaHei" charset="-122"/>
              </a:rPr>
              <a:t>三、独立自主</a:t>
            </a:r>
            <a:endParaRPr lang="en-US" altLang="zh-CN" sz="2400" b="1" dirty="0">
              <a:solidFill>
                <a:srgbClr val="C00000"/>
              </a:solidFill>
              <a:latin typeface="Microsoft YaHei" charset="-122"/>
              <a:ea typeface="Microsoft YaHei" charset="-122"/>
              <a:cs typeface="Microsoft YaHei" charset="-122"/>
            </a:endParaRPr>
          </a:p>
          <a:p>
            <a:pPr algn="ctr"/>
            <a:endParaRPr lang="en-US" altLang="zh-CN" sz="2400" b="1" dirty="0">
              <a:solidFill>
                <a:srgbClr val="FF0000"/>
              </a:solidFill>
              <a:latin typeface="Microsoft YaHei" charset="-122"/>
              <a:ea typeface="Microsoft YaHei" charset="-122"/>
              <a:cs typeface="Microsoft YaHei" charset="-122"/>
            </a:endParaRPr>
          </a:p>
          <a:p>
            <a:pPr algn="ctr"/>
            <a:endParaRPr lang="en-US" altLang="zh-CN" sz="2400" b="1" dirty="0">
              <a:solidFill>
                <a:srgbClr val="FF0000"/>
              </a:solidFill>
              <a:latin typeface="KaiTi" charset="-122"/>
              <a:ea typeface="KaiTi" charset="-122"/>
              <a:cs typeface="KaiTi"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节点：</a:t>
            </a:r>
            <a:r>
              <a:rPr lang="en-US" altLang="zh-CN" sz="2400" dirty="0">
                <a:latin typeface="KaiTi" charset="-122"/>
                <a:ea typeface="KaiTi" charset="-122"/>
                <a:cs typeface="KaiTi" charset="-122"/>
              </a:rPr>
              <a:t>1930</a:t>
            </a:r>
            <a:r>
              <a:rPr lang="zh-CN" altLang="en-US" sz="2400" dirty="0">
                <a:latin typeface="KaiTi" charset="-122"/>
                <a:ea typeface="KaiTi" charset="-122"/>
                <a:cs typeface="KaiTi" charset="-122"/>
              </a:rPr>
              <a:t>年，毛泽东在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反对本本主义</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中指出：“中国革命斗争的胜利要靠中国同志了解中国情况。”这是独立自主思想</a:t>
            </a:r>
            <a:r>
              <a:rPr lang="zh-CN" altLang="en-US" sz="2400" dirty="0">
                <a:solidFill>
                  <a:srgbClr val="3333FF"/>
                </a:solidFill>
                <a:latin typeface="KaiTi" charset="-122"/>
                <a:ea typeface="KaiTi" charset="-122"/>
                <a:cs typeface="KaiTi" charset="-122"/>
              </a:rPr>
              <a:t>最初的明确表达</a:t>
            </a:r>
            <a:r>
              <a:rPr lang="zh-CN" altLang="en-US" sz="2400" dirty="0">
                <a:latin typeface="KaiTi" charset="-122"/>
                <a:ea typeface="KaiTi" charset="-122"/>
                <a:cs typeface="KaiTi" charset="-122"/>
              </a:rPr>
              <a:t>。</a:t>
            </a: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b="1" dirty="0">
                <a:solidFill>
                  <a:srgbClr val="FF0000"/>
                </a:solidFill>
                <a:latin typeface="KaiTi" charset="-122"/>
                <a:ea typeface="KaiTi" charset="-122"/>
                <a:cs typeface="KaiTi" charset="-122"/>
              </a:rPr>
              <a:t>要求：</a:t>
            </a:r>
            <a:r>
              <a:rPr lang="zh-CN" altLang="en-US" sz="2400" dirty="0">
                <a:latin typeface="KaiTi" charset="-122"/>
                <a:ea typeface="KaiTi" charset="-122"/>
                <a:cs typeface="KaiTi" charset="-122"/>
              </a:rPr>
              <a:t>一是要坚持中国的事情必须由中国人民自己作主张、自己来处理；二是要坚持独立自主的和平外交政策，坚定不移走和平发展道路。</a:t>
            </a:r>
          </a:p>
        </p:txBody>
      </p:sp>
    </p:spTree>
    <p:extLst>
      <p:ext uri="{BB962C8B-B14F-4D97-AF65-F5344CB8AC3E}">
        <p14:creationId xmlns:p14="http://schemas.microsoft.com/office/powerpoint/2010/main" val="1538529582"/>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6"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7" name="TextBox 43"/>
          <p:cNvSpPr txBox="1"/>
          <p:nvPr/>
        </p:nvSpPr>
        <p:spPr>
          <a:xfrm>
            <a:off x="2706688" y="1023938"/>
            <a:ext cx="464439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第一章  </a:t>
            </a:r>
            <a:r>
              <a:rPr lang="zh-CN" altLang="en-US" sz="2400" b="1" dirty="0">
                <a:solidFill>
                  <a:schemeClr val="bg1"/>
                </a:solidFill>
                <a:latin typeface="方正粗黑宋简体" panose="02000000000000000000" pitchFamily="2" charset="-122"/>
                <a:ea typeface="方正粗黑宋简体" panose="02000000000000000000" pitchFamily="2" charset="-122"/>
                <a:sym typeface="宋体" panose="02010600030101010101" pitchFamily="2" charset="-122"/>
              </a:rPr>
              <a:t>毛泽东思想及其历史地位</a:t>
            </a:r>
          </a:p>
        </p:txBody>
      </p:sp>
      <p:sp>
        <p:nvSpPr>
          <p:cNvPr id="8"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6" name="文本框 15">
            <a:extLst>
              <a:ext uri="{FF2B5EF4-FFF2-40B4-BE49-F238E27FC236}">
                <a16:creationId xmlns="" xmlns:a16="http://schemas.microsoft.com/office/drawing/2014/main" id="{D88B7656-F7EC-4206-A703-E09AE256235A}"/>
              </a:ext>
            </a:extLst>
          </p:cNvPr>
          <p:cNvSpPr txBox="1"/>
          <p:nvPr/>
        </p:nvSpPr>
        <p:spPr>
          <a:xfrm>
            <a:off x="1374873" y="2175937"/>
            <a:ext cx="3760966"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4</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sz="2400" b="1" dirty="0">
                <a:solidFill>
                  <a:srgbClr val="FF0000"/>
                </a:solidFill>
                <a:latin typeface="华文中宋" panose="02010600040101010101" pitchFamily="2" charset="-122"/>
                <a:ea typeface="华文中宋" panose="02010600040101010101" pitchFamily="2" charset="-122"/>
              </a:rPr>
              <a:t>毛泽东思想的历史地位</a:t>
            </a:r>
          </a:p>
        </p:txBody>
      </p:sp>
      <p:sp>
        <p:nvSpPr>
          <p:cNvPr id="17" name="矩形 16">
            <a:extLst>
              <a:ext uri="{FF2B5EF4-FFF2-40B4-BE49-F238E27FC236}">
                <a16:creationId xmlns="" xmlns:a16="http://schemas.microsoft.com/office/drawing/2014/main" id="{1E8459FE-B17A-41D2-AF77-A427EB70498F}"/>
              </a:ext>
            </a:extLst>
          </p:cNvPr>
          <p:cNvSpPr/>
          <p:nvPr/>
        </p:nvSpPr>
        <p:spPr>
          <a:xfrm>
            <a:off x="1377701" y="2970818"/>
            <a:ext cx="10281839" cy="3329758"/>
          </a:xfrm>
          <a:prstGeom prst="rect">
            <a:avLst/>
          </a:prstGeom>
        </p:spPr>
        <p:txBody>
          <a:bodyPr wrap="square">
            <a:spAutoFit/>
          </a:bodyPr>
          <a:lstStyle/>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一、</a:t>
            </a:r>
            <a:r>
              <a:rPr lang="zh-CN" altLang="en-US" sz="2400" dirty="0">
                <a:latin typeface="KaiTi" charset="-122"/>
                <a:ea typeface="KaiTi" charset="-122"/>
                <a:cs typeface="KaiTi" charset="-122"/>
              </a:rPr>
              <a:t>马克思主义中国化时代化的第一个重大理论成果</a:t>
            </a:r>
            <a:endParaRPr lang="en-US" altLang="zh-CN" sz="2400" dirty="0">
              <a:latin typeface="KaiTi" charset="-122"/>
              <a:ea typeface="KaiTi" charset="-122"/>
              <a:cs typeface="KaiTi" charset="-122"/>
            </a:endParaRPr>
          </a:p>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二、</a:t>
            </a:r>
            <a:r>
              <a:rPr lang="zh-CN" altLang="en-US" sz="2400" dirty="0">
                <a:latin typeface="KaiTi" charset="-122"/>
                <a:ea typeface="KaiTi" charset="-122"/>
                <a:cs typeface="KaiTi" charset="-122"/>
              </a:rPr>
              <a:t>中国革命和建设的科学指南</a:t>
            </a:r>
            <a:endParaRPr lang="en-US" altLang="zh-CN" sz="2400" dirty="0">
              <a:latin typeface="KaiTi" charset="-122"/>
              <a:ea typeface="KaiTi" charset="-122"/>
              <a:cs typeface="KaiTi" charset="-122"/>
            </a:endParaRPr>
          </a:p>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三、</a:t>
            </a:r>
            <a:r>
              <a:rPr lang="zh-CN" altLang="en-US" sz="2400" dirty="0">
                <a:latin typeface="KaiTi" charset="-122"/>
                <a:ea typeface="KaiTi" charset="-122"/>
                <a:cs typeface="KaiTi" charset="-122"/>
              </a:rPr>
              <a:t>中国共产党和中国人民宝贵的精神财富，如毛泽东追求和倡导的中华民族重新独立于世界民族之林的远大理想，实事求是的思想路线，全心全意为人民服务的根本宗旨，自力更生、艰苦奋斗的革命精神等，将长期激励和指导我们前进。</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50763415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0">
            <a:extLst>
              <a:ext uri="{FF2B5EF4-FFF2-40B4-BE49-F238E27FC236}">
                <a16:creationId xmlns="" xmlns:a16="http://schemas.microsoft.com/office/drawing/2014/main" id="{D53E2D68-5901-8BCA-62B5-DEBC6BE2C7C2}"/>
              </a:ext>
            </a:extLst>
          </p:cNvPr>
          <p:cNvSpPr/>
          <p:nvPr/>
        </p:nvSpPr>
        <p:spPr>
          <a:xfrm>
            <a:off x="1127448" y="1268760"/>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5" name="Freeform 16">
            <a:extLst>
              <a:ext uri="{FF2B5EF4-FFF2-40B4-BE49-F238E27FC236}">
                <a16:creationId xmlns="" xmlns:a16="http://schemas.microsoft.com/office/drawing/2014/main" id="{2FBAC1F9-1F84-4A0A-26FC-4FD41B4871A1}"/>
              </a:ext>
            </a:extLst>
          </p:cNvPr>
          <p:cNvSpPr/>
          <p:nvPr/>
        </p:nvSpPr>
        <p:spPr>
          <a:xfrm>
            <a:off x="1056010" y="1149697"/>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6" name="TextBox 43">
            <a:extLst>
              <a:ext uri="{FF2B5EF4-FFF2-40B4-BE49-F238E27FC236}">
                <a16:creationId xmlns="" xmlns:a16="http://schemas.microsoft.com/office/drawing/2014/main" id="{30FEA1AB-763D-0072-6821-0C02C785690F}"/>
              </a:ext>
            </a:extLst>
          </p:cNvPr>
          <p:cNvSpPr txBox="1"/>
          <p:nvPr/>
        </p:nvSpPr>
        <p:spPr>
          <a:xfrm>
            <a:off x="2259336" y="1294160"/>
            <a:ext cx="4032250" cy="46037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第二章  新民主主义革命理论</a:t>
            </a:r>
          </a:p>
        </p:txBody>
      </p:sp>
      <p:sp>
        <p:nvSpPr>
          <p:cNvPr id="7" name="Freeform 15">
            <a:extLst>
              <a:ext uri="{FF2B5EF4-FFF2-40B4-BE49-F238E27FC236}">
                <a16:creationId xmlns="" xmlns:a16="http://schemas.microsoft.com/office/drawing/2014/main" id="{9FFE7EA9-7E82-3D1C-68BD-67B4E96F09F4}"/>
              </a:ext>
            </a:extLst>
          </p:cNvPr>
          <p:cNvSpPr>
            <a:spLocks noEditPoints="1"/>
          </p:cNvSpPr>
          <p:nvPr/>
        </p:nvSpPr>
        <p:spPr>
          <a:xfrm>
            <a:off x="1476698" y="1317972"/>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标题 1">
            <a:extLst>
              <a:ext uri="{FF2B5EF4-FFF2-40B4-BE49-F238E27FC236}">
                <a16:creationId xmlns="" xmlns:a16="http://schemas.microsoft.com/office/drawing/2014/main" id="{470FA988-4056-84D2-66CB-FB9F0A7C7C7B}"/>
              </a:ext>
            </a:extLst>
          </p:cNvPr>
          <p:cNvSpPr>
            <a:spLocks noGrp="1"/>
          </p:cNvSpPr>
          <p:nvPr>
            <p:ph type="title"/>
          </p:nvPr>
        </p:nvSpPr>
        <p:spPr>
          <a:xfrm>
            <a:off x="1056010" y="2204864"/>
            <a:ext cx="5105368" cy="468313"/>
          </a:xfrm>
          <a:ln/>
        </p:spPr>
        <p:txBody>
          <a:bodyPr vert="horz" wrap="square" lIns="91440" tIns="45720" rIns="91440" bIns="45720" anchor="ctr" anchorCtr="0"/>
          <a:lstStyle/>
          <a:p>
            <a:pPr>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1</a:t>
            </a:r>
            <a:r>
              <a:rPr lang="zh-CN" altLang="en-US" sz="2800" b="1" dirty="0">
                <a:solidFill>
                  <a:srgbClr val="CC0000"/>
                </a:solidFill>
                <a:latin typeface="华文中宋" panose="02010600040101010101" pitchFamily="2" charset="-122"/>
                <a:ea typeface="华文中宋" panose="02010600040101010101" pitchFamily="2" charset="-122"/>
              </a:rPr>
              <a:t>、新民主主义理论形成的依据</a:t>
            </a:r>
            <a:endParaRPr lang="zh-CN" altLang="en-US" sz="3600" dirty="0">
              <a:latin typeface="华文中宋" panose="02010600040101010101" pitchFamily="2" charset="-122"/>
              <a:ea typeface="华文中宋" panose="02010600040101010101" pitchFamily="2" charset="-122"/>
            </a:endParaRPr>
          </a:p>
        </p:txBody>
      </p:sp>
      <p:sp>
        <p:nvSpPr>
          <p:cNvPr id="9" name="矩形 8">
            <a:extLst>
              <a:ext uri="{FF2B5EF4-FFF2-40B4-BE49-F238E27FC236}">
                <a16:creationId xmlns="" xmlns:a16="http://schemas.microsoft.com/office/drawing/2014/main" id="{EA81D405-4C91-2079-00F1-058FB82EA010}"/>
              </a:ext>
            </a:extLst>
          </p:cNvPr>
          <p:cNvSpPr/>
          <p:nvPr/>
        </p:nvSpPr>
        <p:spPr>
          <a:xfrm>
            <a:off x="1020458" y="3112286"/>
            <a:ext cx="10281839" cy="2677656"/>
          </a:xfrm>
          <a:prstGeom prst="rect">
            <a:avLst/>
          </a:prstGeom>
        </p:spPr>
        <p:txBody>
          <a:bodyPr wrap="square">
            <a:spAutoFit/>
          </a:bodyPr>
          <a:lstStyle/>
          <a:p>
            <a:pPr marL="342900" indent="-342900" algn="just">
              <a:buFont typeface="Arial" charset="0"/>
              <a:buChar char="•"/>
            </a:pPr>
            <a:r>
              <a:rPr lang="zh-CN" altLang="en-US" sz="2400" dirty="0">
                <a:solidFill>
                  <a:srgbClr val="C00000"/>
                </a:solidFill>
                <a:latin typeface="KaiTi" charset="-122"/>
                <a:ea typeface="KaiTi" charset="-122"/>
                <a:cs typeface="KaiTi" charset="-122"/>
              </a:rPr>
              <a:t>一、近代中国国情和中国革命的时代特征。</a:t>
            </a:r>
            <a:r>
              <a:rPr lang="zh-CN" altLang="en-US" sz="2400" dirty="0">
                <a:latin typeface="KaiTi" charset="-122"/>
                <a:ea typeface="KaiTi" charset="-122"/>
                <a:cs typeface="KaiTi" charset="-122"/>
              </a:rPr>
              <a:t>近代中国国情（从社会性质和主要矛盾两方面把握），近代中国革命的时代特征（从原来属于旧的世界资产阶级民主革命的范畴转变为属于新的资产阶级民主主义革命的范畴，从旧的世界资产阶级民主革命的一部分转变为世界无产阶级社会主义革命的一部分）。</a:t>
            </a: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dirty="0">
                <a:solidFill>
                  <a:srgbClr val="C00000"/>
                </a:solidFill>
                <a:latin typeface="KaiTi" charset="-122"/>
                <a:ea typeface="KaiTi" charset="-122"/>
              </a:rPr>
              <a:t>二、新民主主义革命理论的实践基础。</a:t>
            </a:r>
            <a:r>
              <a:rPr lang="zh-CN" altLang="en-US" sz="2400" dirty="0">
                <a:latin typeface="KaiTi" charset="-122"/>
                <a:ea typeface="KaiTi" charset="-122"/>
                <a:cs typeface="KaiTi" charset="-122"/>
              </a:rPr>
              <a:t>旧民主主义革命的失败呼唤新的革命理论、新民主主义革命的艰辛探索奠定了革命理论形成的实践基础。</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40003898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712139" y="1106704"/>
            <a:ext cx="5105368" cy="468313"/>
          </a:xfrm>
          <a:ln/>
        </p:spPr>
        <p:txBody>
          <a:bodyPr vert="horz" wrap="square" lIns="91440" tIns="45720" rIns="91440" bIns="45720" anchor="ctr" anchorCtr="0"/>
          <a:lstStyle/>
          <a:p>
            <a:pPr>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2</a:t>
            </a:r>
            <a:r>
              <a:rPr lang="zh-CN" altLang="en-US" sz="2800" b="1" dirty="0">
                <a:solidFill>
                  <a:srgbClr val="CC0000"/>
                </a:solidFill>
                <a:latin typeface="华文中宋" panose="02010600040101010101" pitchFamily="2" charset="-122"/>
                <a:ea typeface="华文中宋" panose="02010600040101010101" pitchFamily="2" charset="-122"/>
              </a:rPr>
              <a:t>、新民主主义革命的总路线</a:t>
            </a:r>
            <a:endParaRPr lang="zh-CN" altLang="en-US" sz="3600" dirty="0">
              <a:latin typeface="华文中宋" panose="02010600040101010101" pitchFamily="2" charset="-122"/>
              <a:ea typeface="华文中宋" panose="02010600040101010101" pitchFamily="2" charset="-122"/>
            </a:endParaRPr>
          </a:p>
        </p:txBody>
      </p:sp>
      <p:grpSp>
        <p:nvGrpSpPr>
          <p:cNvPr id="104451" name="组合 13"/>
          <p:cNvGrpSpPr/>
          <p:nvPr/>
        </p:nvGrpSpPr>
        <p:grpSpPr>
          <a:xfrm>
            <a:off x="373968" y="3202656"/>
            <a:ext cx="4797425" cy="1652587"/>
            <a:chOff x="1547664" y="1703971"/>
            <a:chExt cx="4797996" cy="1652302"/>
          </a:xfrm>
        </p:grpSpPr>
        <p:sp>
          <p:nvSpPr>
            <p:cNvPr id="4" name="矩形 3"/>
            <p:cNvSpPr/>
            <p:nvPr/>
          </p:nvSpPr>
          <p:spPr>
            <a:xfrm>
              <a:off x="1547664" y="2060848"/>
              <a:ext cx="1800200"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800" b="0" i="0" u="none" strike="noStrike" kern="1200" cap="none" spc="0" normalizeH="0" baseline="0" noProof="1">
                  <a:solidFill>
                    <a:schemeClr val="dk1"/>
                  </a:solidFill>
                  <a:latin typeface="方正大黑简体" pitchFamily="2" charset="-122"/>
                  <a:ea typeface="方正大黑简体" pitchFamily="2" charset="-122"/>
                  <a:cs typeface="+mn-cs"/>
                </a:rPr>
                <a:t>总路线</a:t>
              </a:r>
            </a:p>
          </p:txBody>
        </p:sp>
        <p:sp>
          <p:nvSpPr>
            <p:cNvPr id="7" name="左大括号 6"/>
            <p:cNvSpPr/>
            <p:nvPr/>
          </p:nvSpPr>
          <p:spPr>
            <a:xfrm>
              <a:off x="3466109" y="1778450"/>
              <a:ext cx="587496" cy="143287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fontAlgn="base"/>
              <a:endParaRPr lang="zh-CN" altLang="en-US" b="1" strike="noStrike" noProof="1">
                <a:solidFill>
                  <a:srgbClr val="FF0000"/>
                </a:solidFill>
                <a:latin typeface="方正大黑简体" pitchFamily="2" charset="-122"/>
                <a:ea typeface="方正大黑简体" pitchFamily="2" charset="-122"/>
              </a:endParaRPr>
            </a:p>
          </p:txBody>
        </p:sp>
        <p:sp>
          <p:nvSpPr>
            <p:cNvPr id="8" name="矩形 7"/>
            <p:cNvSpPr/>
            <p:nvPr/>
          </p:nvSpPr>
          <p:spPr>
            <a:xfrm>
              <a:off x="4171850" y="1703971"/>
              <a:ext cx="2173810" cy="45125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无产阶级领导的</a:t>
              </a:r>
            </a:p>
          </p:txBody>
        </p:sp>
        <p:sp>
          <p:nvSpPr>
            <p:cNvPr id="9" name="矩形 8"/>
            <p:cNvSpPr/>
            <p:nvPr/>
          </p:nvSpPr>
          <p:spPr>
            <a:xfrm>
              <a:off x="4171850" y="2361885"/>
              <a:ext cx="2173810" cy="37755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人民大众的</a:t>
              </a:r>
            </a:p>
          </p:txBody>
        </p:sp>
        <p:sp>
          <p:nvSpPr>
            <p:cNvPr id="5" name="矩形 4"/>
            <p:cNvSpPr/>
            <p:nvPr/>
          </p:nvSpPr>
          <p:spPr>
            <a:xfrm>
              <a:off x="4171850" y="2901431"/>
              <a:ext cx="2173810" cy="45484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反对帝封官</a:t>
              </a:r>
            </a:p>
          </p:txBody>
        </p:sp>
      </p:grpSp>
      <p:sp>
        <p:nvSpPr>
          <p:cNvPr id="3" name="星形: 六角 2">
            <a:extLst>
              <a:ext uri="{FF2B5EF4-FFF2-40B4-BE49-F238E27FC236}">
                <a16:creationId xmlns="" xmlns:a16="http://schemas.microsoft.com/office/drawing/2014/main" id="{C831DCE6-52A1-49F1-B003-10687D654681}"/>
              </a:ext>
            </a:extLst>
          </p:cNvPr>
          <p:cNvSpPr/>
          <p:nvPr/>
        </p:nvSpPr>
        <p:spPr>
          <a:xfrm>
            <a:off x="5774568" y="2048010"/>
            <a:ext cx="2173551" cy="936104"/>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革命对象</a:t>
            </a:r>
          </a:p>
        </p:txBody>
      </p:sp>
      <p:sp>
        <p:nvSpPr>
          <p:cNvPr id="11" name="文本框 10">
            <a:extLst>
              <a:ext uri="{FF2B5EF4-FFF2-40B4-BE49-F238E27FC236}">
                <a16:creationId xmlns="" xmlns:a16="http://schemas.microsoft.com/office/drawing/2014/main" id="{9B183D39-2778-40F0-87D8-12810B59ECEB}"/>
              </a:ext>
            </a:extLst>
          </p:cNvPr>
          <p:cNvSpPr txBox="1"/>
          <p:nvPr/>
        </p:nvSpPr>
        <p:spPr>
          <a:xfrm>
            <a:off x="8216234" y="2075917"/>
            <a:ext cx="3096344"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帝国主义、封建主义、官僚资本主义</a:t>
            </a:r>
          </a:p>
        </p:txBody>
      </p:sp>
      <p:sp>
        <p:nvSpPr>
          <p:cNvPr id="36" name="星形: 六角 35">
            <a:extLst>
              <a:ext uri="{FF2B5EF4-FFF2-40B4-BE49-F238E27FC236}">
                <a16:creationId xmlns="" xmlns:a16="http://schemas.microsoft.com/office/drawing/2014/main" id="{CF843B49-A53A-465C-8F30-CDE4E72BC4CB}"/>
              </a:ext>
            </a:extLst>
          </p:cNvPr>
          <p:cNvSpPr/>
          <p:nvPr/>
        </p:nvSpPr>
        <p:spPr>
          <a:xfrm>
            <a:off x="5775162" y="3091543"/>
            <a:ext cx="2173551" cy="936104"/>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革命动力</a:t>
            </a:r>
          </a:p>
        </p:txBody>
      </p:sp>
      <p:sp>
        <p:nvSpPr>
          <p:cNvPr id="37" name="文本框 36">
            <a:extLst>
              <a:ext uri="{FF2B5EF4-FFF2-40B4-BE49-F238E27FC236}">
                <a16:creationId xmlns="" xmlns:a16="http://schemas.microsoft.com/office/drawing/2014/main" id="{A6C3F8E0-CBC2-40FE-9D78-B8453D831C4F}"/>
              </a:ext>
            </a:extLst>
          </p:cNvPr>
          <p:cNvSpPr txBox="1"/>
          <p:nvPr/>
        </p:nvSpPr>
        <p:spPr>
          <a:xfrm>
            <a:off x="8216234" y="3144096"/>
            <a:ext cx="3967046"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无产阶级、农民阶级、城市小资产阶级、民族资产阶级</a:t>
            </a:r>
          </a:p>
        </p:txBody>
      </p:sp>
      <p:sp>
        <p:nvSpPr>
          <p:cNvPr id="38" name="星形: 六角 37">
            <a:extLst>
              <a:ext uri="{FF2B5EF4-FFF2-40B4-BE49-F238E27FC236}">
                <a16:creationId xmlns="" xmlns:a16="http://schemas.microsoft.com/office/drawing/2014/main" id="{A3CC3314-F37D-4130-BB94-1015C086E828}"/>
              </a:ext>
            </a:extLst>
          </p:cNvPr>
          <p:cNvSpPr/>
          <p:nvPr/>
        </p:nvSpPr>
        <p:spPr>
          <a:xfrm>
            <a:off x="5774568" y="4135076"/>
            <a:ext cx="2173551" cy="936104"/>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领导力量</a:t>
            </a:r>
          </a:p>
        </p:txBody>
      </p:sp>
      <p:sp>
        <p:nvSpPr>
          <p:cNvPr id="39" name="文本框 38">
            <a:extLst>
              <a:ext uri="{FF2B5EF4-FFF2-40B4-BE49-F238E27FC236}">
                <a16:creationId xmlns="" xmlns:a16="http://schemas.microsoft.com/office/drawing/2014/main" id="{6DA83927-3723-4894-8768-83EF94ADBCA1}"/>
              </a:ext>
            </a:extLst>
          </p:cNvPr>
          <p:cNvSpPr txBox="1"/>
          <p:nvPr/>
        </p:nvSpPr>
        <p:spPr>
          <a:xfrm>
            <a:off x="8215640" y="4058396"/>
            <a:ext cx="3967046" cy="1138773"/>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无产阶级及其先锋队</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中国共产党</a:t>
            </a:r>
            <a:r>
              <a:rPr lang="zh-CN" altLang="en-US" sz="2000" dirty="0">
                <a:latin typeface="楷体" panose="02010609060101010101" pitchFamily="49" charset="-122"/>
                <a:ea typeface="楷体" panose="02010609060101010101" pitchFamily="49" charset="-122"/>
              </a:rPr>
              <a:t>（</a:t>
            </a:r>
            <a:r>
              <a:rPr lang="zh-CN" altLang="en-US" sz="2000" dirty="0">
                <a:solidFill>
                  <a:srgbClr val="FF0000"/>
                </a:solidFill>
                <a:latin typeface="楷体" panose="02010609060101010101" pitchFamily="49" charset="-122"/>
                <a:ea typeface="楷体" panose="02010609060101010101" pitchFamily="49" charset="-122"/>
              </a:rPr>
              <a:t>无产阶级的领导权是中国革命的中心问题</a:t>
            </a:r>
            <a:r>
              <a:rPr lang="zh-CN" altLang="en-US" sz="2000" dirty="0">
                <a:latin typeface="楷体" panose="02010609060101010101" pitchFamily="49" charset="-122"/>
                <a:ea typeface="楷体" panose="02010609060101010101" pitchFamily="49" charset="-122"/>
              </a:rPr>
              <a:t>）</a:t>
            </a:r>
            <a:endParaRPr lang="zh-CN" altLang="en-US" sz="2400" dirty="0">
              <a:latin typeface="楷体" panose="02010609060101010101" pitchFamily="49" charset="-122"/>
              <a:ea typeface="楷体" panose="02010609060101010101" pitchFamily="49" charset="-122"/>
            </a:endParaRPr>
          </a:p>
        </p:txBody>
      </p:sp>
      <p:sp>
        <p:nvSpPr>
          <p:cNvPr id="40" name="星形: 六角 39">
            <a:extLst>
              <a:ext uri="{FF2B5EF4-FFF2-40B4-BE49-F238E27FC236}">
                <a16:creationId xmlns="" xmlns:a16="http://schemas.microsoft.com/office/drawing/2014/main" id="{B33A98BC-176A-4D6A-88E6-241E456FC4F4}"/>
              </a:ext>
            </a:extLst>
          </p:cNvPr>
          <p:cNvSpPr/>
          <p:nvPr/>
        </p:nvSpPr>
        <p:spPr>
          <a:xfrm>
            <a:off x="5774568" y="5218880"/>
            <a:ext cx="2173551" cy="936104"/>
          </a:xfrm>
          <a:prstGeom prst="star6">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性质和</a:t>
            </a:r>
            <a:endParaRPr lang="en-US" altLang="zh-CN" sz="2400" dirty="0">
              <a:latin typeface="黑体" panose="02010609060101010101" pitchFamily="49" charset="-122"/>
              <a:ea typeface="黑体" panose="02010609060101010101" pitchFamily="49" charset="-122"/>
            </a:endParaRPr>
          </a:p>
          <a:p>
            <a:pPr algn="ctr"/>
            <a:r>
              <a:rPr lang="zh-CN" altLang="en-US" sz="2400" dirty="0">
                <a:latin typeface="黑体" panose="02010609060101010101" pitchFamily="49" charset="-122"/>
                <a:ea typeface="黑体" panose="02010609060101010101" pitchFamily="49" charset="-122"/>
              </a:rPr>
              <a:t>前途</a:t>
            </a:r>
          </a:p>
        </p:txBody>
      </p:sp>
      <p:sp>
        <p:nvSpPr>
          <p:cNvPr id="41" name="文本框 40">
            <a:extLst>
              <a:ext uri="{FF2B5EF4-FFF2-40B4-BE49-F238E27FC236}">
                <a16:creationId xmlns="" xmlns:a16="http://schemas.microsoft.com/office/drawing/2014/main" id="{0C730234-A57F-4D07-B930-D280CB5B51F4}"/>
              </a:ext>
            </a:extLst>
          </p:cNvPr>
          <p:cNvSpPr txBox="1"/>
          <p:nvPr/>
        </p:nvSpPr>
        <p:spPr>
          <a:xfrm>
            <a:off x="8006816" y="5271433"/>
            <a:ext cx="4175870" cy="830997"/>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性质：资产阶级民主主义革命</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前途：社会主义</a:t>
            </a:r>
          </a:p>
        </p:txBody>
      </p:sp>
      <p:sp>
        <p:nvSpPr>
          <p:cNvPr id="21" name="文本框 20">
            <a:extLst>
              <a:ext uri="{FF2B5EF4-FFF2-40B4-BE49-F238E27FC236}">
                <a16:creationId xmlns="" xmlns:a16="http://schemas.microsoft.com/office/drawing/2014/main" id="{9B183D39-2778-40F0-87D8-12810B59ECEB}"/>
              </a:ext>
            </a:extLst>
          </p:cNvPr>
          <p:cNvSpPr txBox="1"/>
          <p:nvPr/>
        </p:nvSpPr>
        <p:spPr>
          <a:xfrm>
            <a:off x="400453" y="1992398"/>
            <a:ext cx="4798787" cy="830997"/>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1939</a:t>
            </a:r>
            <a:r>
              <a:rPr lang="zh-CN" altLang="en-US" sz="2400" dirty="0">
                <a:latin typeface="楷体" panose="02010609060101010101" pitchFamily="49" charset="-122"/>
                <a:ea typeface="楷体" panose="02010609060101010101" pitchFamily="49" charset="-122"/>
              </a:rPr>
              <a:t>年，在</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中国革命和中国共产党</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一文中，</a:t>
            </a:r>
            <a:r>
              <a:rPr lang="zh-CN" altLang="en-US" sz="2400" dirty="0">
                <a:solidFill>
                  <a:srgbClr val="3333FF"/>
                </a:solidFill>
                <a:latin typeface="楷体" panose="02010609060101010101" pitchFamily="49" charset="-122"/>
                <a:ea typeface="楷体" panose="02010609060101010101" pitchFamily="49" charset="-122"/>
              </a:rPr>
              <a:t>首次提出科学概念</a:t>
            </a:r>
          </a:p>
        </p:txBody>
      </p:sp>
      <p:sp>
        <p:nvSpPr>
          <p:cNvPr id="22" name="文本框 21">
            <a:extLst>
              <a:ext uri="{FF2B5EF4-FFF2-40B4-BE49-F238E27FC236}">
                <a16:creationId xmlns="" xmlns:a16="http://schemas.microsoft.com/office/drawing/2014/main" id="{9B183D39-2778-40F0-87D8-12810B59ECEB}"/>
              </a:ext>
            </a:extLst>
          </p:cNvPr>
          <p:cNvSpPr txBox="1"/>
          <p:nvPr/>
        </p:nvSpPr>
        <p:spPr>
          <a:xfrm>
            <a:off x="372605" y="5071180"/>
            <a:ext cx="4798787" cy="830997"/>
          </a:xfrm>
          <a:prstGeom prst="rect">
            <a:avLst/>
          </a:prstGeom>
          <a:noFill/>
        </p:spPr>
        <p:txBody>
          <a:bodyPr wrap="square" rtlCol="0">
            <a:spAutoFit/>
          </a:bodyPr>
          <a:lstStyle/>
          <a:p>
            <a:r>
              <a:rPr lang="en-US" altLang="zh-CN" sz="2400" dirty="0">
                <a:latin typeface="楷体" panose="02010609060101010101" pitchFamily="49" charset="-122"/>
                <a:ea typeface="楷体" panose="02010609060101010101" pitchFamily="49" charset="-122"/>
              </a:rPr>
              <a:t>1948</a:t>
            </a:r>
            <a:r>
              <a:rPr lang="zh-CN" altLang="en-US" sz="2400" dirty="0">
                <a:latin typeface="楷体" panose="02010609060101010101" pitchFamily="49" charset="-122"/>
                <a:ea typeface="楷体" panose="02010609060101010101" pitchFamily="49" charset="-122"/>
              </a:rPr>
              <a:t>年，在</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在晋绥干部会议上的讲话</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中，</a:t>
            </a:r>
            <a:r>
              <a:rPr lang="zh-CN" altLang="en-US" sz="2400" dirty="0">
                <a:solidFill>
                  <a:srgbClr val="3333FF"/>
                </a:solidFill>
                <a:latin typeface="楷体" panose="02010609060101010101" pitchFamily="49" charset="-122"/>
                <a:ea typeface="楷体" panose="02010609060101010101" pitchFamily="49" charset="-122"/>
              </a:rPr>
              <a:t>完整概括内容</a:t>
            </a:r>
          </a:p>
        </p:txBody>
      </p:sp>
    </p:spTree>
  </p:cSld>
  <p:clrMapOvr>
    <a:masterClrMapping/>
  </p:clrMapOvr>
  <p:transition spd="slow">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Box 43"/>
          <p:cNvSpPr txBox="1"/>
          <p:nvPr/>
        </p:nvSpPr>
        <p:spPr>
          <a:xfrm>
            <a:off x="2706688" y="1023938"/>
            <a:ext cx="4032250" cy="46037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第二章  新民主主义革命理论</a:t>
            </a:r>
          </a:p>
        </p:txBody>
      </p:sp>
      <p:sp>
        <p:nvSpPr>
          <p:cNvPr id="2355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508130" y="1031397"/>
            <a:ext cx="7224712" cy="468313"/>
          </a:xfrm>
          <a:ln/>
        </p:spPr>
        <p:txBody>
          <a:bodyPr vert="horz" wrap="square" lIns="91440" tIns="45720" rIns="91440" bIns="45720" anchor="ctr" anchorCtr="0"/>
          <a:lstStyle/>
          <a:p>
            <a:pPr>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、新民主主义革命的基本纲领</a:t>
            </a:r>
            <a:endParaRPr lang="zh-CN" altLang="en-US" sz="3600" dirty="0">
              <a:latin typeface="华文中宋" panose="02010600040101010101" pitchFamily="2" charset="-122"/>
              <a:ea typeface="华文中宋" panose="02010600040101010101" pitchFamily="2" charset="-122"/>
            </a:endParaRPr>
          </a:p>
        </p:txBody>
      </p:sp>
      <p:grpSp>
        <p:nvGrpSpPr>
          <p:cNvPr id="104458" name="组合 5"/>
          <p:cNvGrpSpPr/>
          <p:nvPr/>
        </p:nvGrpSpPr>
        <p:grpSpPr>
          <a:xfrm>
            <a:off x="335360" y="2636912"/>
            <a:ext cx="6140450" cy="3000375"/>
            <a:chOff x="1552265" y="3752255"/>
            <a:chExt cx="6140760" cy="3000175"/>
          </a:xfrm>
        </p:grpSpPr>
        <p:sp>
          <p:nvSpPr>
            <p:cNvPr id="6" name="矩形 5"/>
            <p:cNvSpPr/>
            <p:nvPr/>
          </p:nvSpPr>
          <p:spPr>
            <a:xfrm>
              <a:off x="1552265" y="4535244"/>
              <a:ext cx="1800200"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800" b="0" i="0" u="none" strike="noStrike" kern="1200" cap="none" spc="0" normalizeH="0" baseline="0" noProof="1">
                  <a:solidFill>
                    <a:schemeClr val="dk1"/>
                  </a:solidFill>
                  <a:latin typeface="方正大黑简体" pitchFamily="2" charset="-122"/>
                  <a:ea typeface="方正大黑简体" pitchFamily="2" charset="-122"/>
                  <a:cs typeface="+mn-cs"/>
                </a:rPr>
                <a:t>基本纲领</a:t>
              </a:r>
            </a:p>
          </p:txBody>
        </p:sp>
        <p:sp>
          <p:nvSpPr>
            <p:cNvPr id="10" name="左大括号 9"/>
            <p:cNvSpPr/>
            <p:nvPr/>
          </p:nvSpPr>
          <p:spPr>
            <a:xfrm>
              <a:off x="6005887" y="5733972"/>
              <a:ext cx="130557" cy="669011"/>
            </a:xfrm>
            <a:prstGeom prst="leftBrace">
              <a:avLst>
                <a:gd name="adj1" fmla="val 14598"/>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fontAlgn="base"/>
              <a:endParaRPr lang="zh-CN" altLang="en-US" strike="noStrike" noProof="1">
                <a:latin typeface="方正大黑简体" pitchFamily="2" charset="-122"/>
                <a:ea typeface="方正大黑简体" pitchFamily="2" charset="-122"/>
              </a:endParaRPr>
            </a:p>
          </p:txBody>
        </p:sp>
        <p:sp>
          <p:nvSpPr>
            <p:cNvPr id="12" name="矩形 11"/>
            <p:cNvSpPr/>
            <p:nvPr/>
          </p:nvSpPr>
          <p:spPr>
            <a:xfrm>
              <a:off x="4197994" y="4007432"/>
              <a:ext cx="1748936" cy="52781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政治</a:t>
              </a:r>
            </a:p>
          </p:txBody>
        </p:sp>
        <p:sp>
          <p:nvSpPr>
            <p:cNvPr id="13" name="矩形 12"/>
            <p:cNvSpPr/>
            <p:nvPr/>
          </p:nvSpPr>
          <p:spPr>
            <a:xfrm>
              <a:off x="4180828" y="4757043"/>
              <a:ext cx="1748936"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经济</a:t>
              </a:r>
            </a:p>
          </p:txBody>
        </p:sp>
        <p:sp>
          <p:nvSpPr>
            <p:cNvPr id="14" name="矩形 13"/>
            <p:cNvSpPr/>
            <p:nvPr/>
          </p:nvSpPr>
          <p:spPr>
            <a:xfrm>
              <a:off x="4197995" y="5633345"/>
              <a:ext cx="1748935" cy="4572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200" b="0" i="0" u="none" strike="noStrike" kern="1200" cap="none" spc="0" normalizeH="0" baseline="0" noProof="1">
                  <a:solidFill>
                    <a:schemeClr val="dk1"/>
                  </a:solidFill>
                  <a:latin typeface="方正大黑简体" pitchFamily="2" charset="-122"/>
                  <a:ea typeface="方正大黑简体" pitchFamily="2" charset="-122"/>
                  <a:cs typeface="+mn-cs"/>
                </a:rPr>
                <a:t>文化</a:t>
              </a:r>
            </a:p>
          </p:txBody>
        </p:sp>
        <p:sp>
          <p:nvSpPr>
            <p:cNvPr id="23" name="矩形 22"/>
            <p:cNvSpPr/>
            <p:nvPr/>
          </p:nvSpPr>
          <p:spPr>
            <a:xfrm>
              <a:off x="6198258" y="3752255"/>
              <a:ext cx="1455961" cy="4149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推翻</a:t>
              </a:r>
            </a:p>
          </p:txBody>
        </p:sp>
        <p:sp>
          <p:nvSpPr>
            <p:cNvPr id="24" name="矩形 23"/>
            <p:cNvSpPr/>
            <p:nvPr/>
          </p:nvSpPr>
          <p:spPr>
            <a:xfrm>
              <a:off x="6198258" y="4198326"/>
              <a:ext cx="1455961" cy="3631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建立</a:t>
              </a:r>
            </a:p>
          </p:txBody>
        </p:sp>
        <p:sp>
          <p:nvSpPr>
            <p:cNvPr id="27" name="矩形 26"/>
            <p:cNvSpPr/>
            <p:nvPr/>
          </p:nvSpPr>
          <p:spPr>
            <a:xfrm>
              <a:off x="6217506" y="4667521"/>
              <a:ext cx="1455961" cy="37248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两没收</a:t>
              </a:r>
            </a:p>
          </p:txBody>
        </p:sp>
        <p:sp>
          <p:nvSpPr>
            <p:cNvPr id="28" name="矩形 27"/>
            <p:cNvSpPr/>
            <p:nvPr/>
          </p:nvSpPr>
          <p:spPr>
            <a:xfrm>
              <a:off x="6211664" y="5082921"/>
              <a:ext cx="1455961" cy="36296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一保护</a:t>
              </a:r>
            </a:p>
          </p:txBody>
        </p:sp>
        <p:sp>
          <p:nvSpPr>
            <p:cNvPr id="30" name="矩形 29"/>
            <p:cNvSpPr/>
            <p:nvPr/>
          </p:nvSpPr>
          <p:spPr>
            <a:xfrm>
              <a:off x="6237064" y="5561443"/>
              <a:ext cx="1455961" cy="41494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民族的</a:t>
              </a:r>
            </a:p>
          </p:txBody>
        </p:sp>
        <p:sp>
          <p:nvSpPr>
            <p:cNvPr id="31" name="矩形 30"/>
            <p:cNvSpPr/>
            <p:nvPr/>
          </p:nvSpPr>
          <p:spPr>
            <a:xfrm>
              <a:off x="6228184" y="6007180"/>
              <a:ext cx="1455961" cy="39580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科学的</a:t>
              </a:r>
            </a:p>
          </p:txBody>
        </p:sp>
        <p:sp>
          <p:nvSpPr>
            <p:cNvPr id="32" name="矩形 31"/>
            <p:cNvSpPr/>
            <p:nvPr/>
          </p:nvSpPr>
          <p:spPr>
            <a:xfrm>
              <a:off x="6237064" y="6407167"/>
              <a:ext cx="1455961" cy="3452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2000" b="0" i="0" u="none" strike="noStrike" kern="1200" cap="none" spc="0" normalizeH="0" baseline="0" noProof="1">
                  <a:solidFill>
                    <a:schemeClr val="dk1"/>
                  </a:solidFill>
                  <a:latin typeface="方正大黑简体" pitchFamily="2" charset="-122"/>
                  <a:ea typeface="方正大黑简体" pitchFamily="2" charset="-122"/>
                  <a:cs typeface="+mn-cs"/>
                </a:rPr>
                <a:t>大众的</a:t>
              </a:r>
            </a:p>
          </p:txBody>
        </p:sp>
        <p:sp>
          <p:nvSpPr>
            <p:cNvPr id="33" name="左大括号 32"/>
            <p:cNvSpPr/>
            <p:nvPr/>
          </p:nvSpPr>
          <p:spPr>
            <a:xfrm>
              <a:off x="3420985" y="4301100"/>
              <a:ext cx="587496" cy="1432872"/>
            </a:xfrm>
            <a:prstGeom prst="leftBrace">
              <a:avLst/>
            </a:prstGeom>
          </p:spPr>
          <p:style>
            <a:lnRef idx="2">
              <a:schemeClr val="accent6"/>
            </a:lnRef>
            <a:fillRef idx="0">
              <a:schemeClr val="accent6"/>
            </a:fillRef>
            <a:effectRef idx="1">
              <a:schemeClr val="accent6"/>
            </a:effectRef>
            <a:fontRef idx="minor">
              <a:schemeClr val="tx1"/>
            </a:fontRef>
          </p:style>
          <p:txBody>
            <a:bodyPr rtlCol="0" anchor="ctr"/>
            <a:lstStyle/>
            <a:p>
              <a:pPr algn="ctr" fontAlgn="base"/>
              <a:endParaRPr lang="zh-CN" altLang="en-US" b="1" strike="noStrike" noProof="1">
                <a:solidFill>
                  <a:srgbClr val="FF0000"/>
                </a:solidFill>
                <a:latin typeface="方正大黑简体" pitchFamily="2" charset="-122"/>
                <a:ea typeface="方正大黑简体" pitchFamily="2" charset="-122"/>
              </a:endParaRPr>
            </a:p>
          </p:txBody>
        </p:sp>
        <p:sp>
          <p:nvSpPr>
            <p:cNvPr id="34" name="左大括号 33"/>
            <p:cNvSpPr/>
            <p:nvPr/>
          </p:nvSpPr>
          <p:spPr>
            <a:xfrm>
              <a:off x="5990924" y="3959472"/>
              <a:ext cx="163339" cy="502483"/>
            </a:xfrm>
            <a:prstGeom prst="leftBrace">
              <a:avLst>
                <a:gd name="adj1" fmla="val 14598"/>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fontAlgn="base"/>
              <a:endParaRPr lang="zh-CN" altLang="en-US" strike="noStrike" noProof="1">
                <a:latin typeface="方正大黑简体" pitchFamily="2" charset="-122"/>
                <a:ea typeface="方正大黑简体" pitchFamily="2" charset="-122"/>
              </a:endParaRPr>
            </a:p>
          </p:txBody>
        </p:sp>
        <p:sp>
          <p:nvSpPr>
            <p:cNvPr id="35" name="左大括号 34"/>
            <p:cNvSpPr/>
            <p:nvPr/>
          </p:nvSpPr>
          <p:spPr>
            <a:xfrm>
              <a:off x="6016156" y="4813912"/>
              <a:ext cx="163339" cy="502483"/>
            </a:xfrm>
            <a:prstGeom prst="leftBrace">
              <a:avLst>
                <a:gd name="adj1" fmla="val 14598"/>
                <a:gd name="adj2" fmla="val 50000"/>
              </a:avLst>
            </a:prstGeom>
          </p:spPr>
          <p:style>
            <a:lnRef idx="2">
              <a:schemeClr val="accent2"/>
            </a:lnRef>
            <a:fillRef idx="0">
              <a:schemeClr val="accent2"/>
            </a:fillRef>
            <a:effectRef idx="1">
              <a:schemeClr val="accent2"/>
            </a:effectRef>
            <a:fontRef idx="minor">
              <a:schemeClr val="tx1"/>
            </a:fontRef>
          </p:style>
          <p:txBody>
            <a:bodyPr rtlCol="0" anchor="ctr"/>
            <a:lstStyle/>
            <a:p>
              <a:pPr algn="ctr" fontAlgn="base"/>
              <a:endParaRPr lang="zh-CN" altLang="en-US" strike="noStrike" noProof="1">
                <a:latin typeface="方正大黑简体" pitchFamily="2" charset="-122"/>
                <a:ea typeface="方正大黑简体" pitchFamily="2" charset="-122"/>
              </a:endParaRPr>
            </a:p>
          </p:txBody>
        </p:sp>
      </p:grpSp>
      <p:sp>
        <p:nvSpPr>
          <p:cNvPr id="2" name="对话气泡: 圆角矩形 1">
            <a:extLst>
              <a:ext uri="{FF2B5EF4-FFF2-40B4-BE49-F238E27FC236}">
                <a16:creationId xmlns="" xmlns:a16="http://schemas.microsoft.com/office/drawing/2014/main" id="{D38871B8-88B3-49E5-9225-A8A35A841611}"/>
              </a:ext>
            </a:extLst>
          </p:cNvPr>
          <p:cNvSpPr/>
          <p:nvPr/>
        </p:nvSpPr>
        <p:spPr>
          <a:xfrm>
            <a:off x="6738938" y="1549067"/>
            <a:ext cx="5333726" cy="1736646"/>
          </a:xfrm>
          <a:prstGeom prst="wedgeRoundRectCallout">
            <a:avLst>
              <a:gd name="adj1" fmla="val -53938"/>
              <a:gd name="adj2" fmla="val 31888"/>
              <a:gd name="adj3" fmla="val 16667"/>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推翻帝国主义和封建主义的统治，建立一个无产阶级领导的、以工农联盟为基础的、各革命阶级联合专政的新民主主义的共和国。</a:t>
            </a:r>
            <a:endParaRPr lang="zh-CN" altLang="en-US" kern="100" dirty="0">
              <a:effectLst/>
              <a:latin typeface="楷体" panose="02010609060101010101" pitchFamily="49" charset="-122"/>
              <a:ea typeface="楷体" panose="02010609060101010101" pitchFamily="49" charset="-122"/>
            </a:endParaRPr>
          </a:p>
        </p:txBody>
      </p:sp>
      <p:sp>
        <p:nvSpPr>
          <p:cNvPr id="36" name="对话气泡: 圆角矩形 35">
            <a:extLst>
              <a:ext uri="{FF2B5EF4-FFF2-40B4-BE49-F238E27FC236}">
                <a16:creationId xmlns="" xmlns:a16="http://schemas.microsoft.com/office/drawing/2014/main" id="{2B5866FC-16B2-41B1-9A74-0E23AC52A5A0}"/>
              </a:ext>
            </a:extLst>
          </p:cNvPr>
          <p:cNvSpPr/>
          <p:nvPr/>
        </p:nvSpPr>
        <p:spPr>
          <a:xfrm>
            <a:off x="6765930" y="3552273"/>
            <a:ext cx="5333726" cy="1328023"/>
          </a:xfrm>
          <a:prstGeom prst="wedgeRoundRectCallout">
            <a:avLst>
              <a:gd name="adj1" fmla="val -54735"/>
              <a:gd name="adj2" fmla="val -30561"/>
              <a:gd name="adj3" fmla="val 16667"/>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没收封建地主阶级的土地归农民所有，没收官僚资产阶级的垄断资本归新民主主义的国家所有，保护民族工商业。</a:t>
            </a:r>
            <a:endParaRPr lang="zh-CN" altLang="en-US" kern="100" dirty="0">
              <a:effectLst/>
              <a:latin typeface="楷体" panose="02010609060101010101" pitchFamily="49" charset="-122"/>
              <a:ea typeface="楷体" panose="02010609060101010101" pitchFamily="49" charset="-122"/>
            </a:endParaRPr>
          </a:p>
        </p:txBody>
      </p:sp>
      <p:sp>
        <p:nvSpPr>
          <p:cNvPr id="38" name="对话气泡: 圆角矩形 37">
            <a:extLst>
              <a:ext uri="{FF2B5EF4-FFF2-40B4-BE49-F238E27FC236}">
                <a16:creationId xmlns="" xmlns:a16="http://schemas.microsoft.com/office/drawing/2014/main" id="{41024E5B-DEC6-4CA6-9E2A-BBD61A60DF81}"/>
              </a:ext>
            </a:extLst>
          </p:cNvPr>
          <p:cNvSpPr/>
          <p:nvPr/>
        </p:nvSpPr>
        <p:spPr>
          <a:xfrm>
            <a:off x="6796457" y="5155327"/>
            <a:ext cx="5333726" cy="1328023"/>
          </a:xfrm>
          <a:prstGeom prst="wedgeRoundRectCallout">
            <a:avLst>
              <a:gd name="adj1" fmla="val -54735"/>
              <a:gd name="adj2" fmla="val -30561"/>
              <a:gd name="adj3" fmla="val 16667"/>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新民主主义文化就是无产阶级领导的、人民大众的、反帝反封建的文化，即民族的、科学的、大众的文化。</a:t>
            </a:r>
            <a:endParaRPr lang="zh-CN" altLang="en-US" kern="100"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032112361"/>
      </p:ext>
    </p:extLst>
  </p:cSld>
  <p:clrMapOvr>
    <a:masterClrMapping/>
  </p:clrMapOvr>
  <p:transition spd="slow">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idx="1"/>
            <p:extLst>
              <p:ext uri="{D42A27DB-BD31-4B8C-83A1-F6EECF244321}">
                <p14:modId xmlns:p14="http://schemas.microsoft.com/office/powerpoint/2010/main" val="2139285204"/>
              </p:ext>
            </p:extLst>
          </p:nvPr>
        </p:nvGraphicFramePr>
        <p:xfrm>
          <a:off x="2905497" y="832914"/>
          <a:ext cx="3672407" cy="57689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 name="组合 2"/>
          <p:cNvGrpSpPr/>
          <p:nvPr/>
        </p:nvGrpSpPr>
        <p:grpSpPr>
          <a:xfrm>
            <a:off x="2611698" y="1577450"/>
            <a:ext cx="1270421" cy="3703100"/>
            <a:chOff x="0" y="421"/>
            <a:chExt cx="3033755" cy="1645559"/>
          </a:xfrm>
          <a:scene3d>
            <a:camera prst="orthographicFront"/>
            <a:lightRig rig="flat" dir="t"/>
          </a:scene3d>
        </p:grpSpPr>
        <p:sp>
          <p:nvSpPr>
            <p:cNvPr id="4" name="矩形: 圆角 3"/>
            <p:cNvSpPr/>
            <p:nvPr/>
          </p:nvSpPr>
          <p:spPr>
            <a:xfrm>
              <a:off x="0" y="421"/>
              <a:ext cx="3033755" cy="1645559"/>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5">
                <a:alpha val="90000"/>
                <a:hueOff val="0"/>
                <a:satOff val="0"/>
                <a:lumOff val="0"/>
                <a:alphaOff val="0"/>
              </a:schemeClr>
            </a:fillRef>
            <a:effectRef idx="2">
              <a:schemeClr val="accent5">
                <a:alpha val="90000"/>
                <a:hueOff val="0"/>
                <a:satOff val="0"/>
                <a:lumOff val="0"/>
                <a:alphaOff val="0"/>
              </a:schemeClr>
            </a:effectRef>
            <a:fontRef idx="minor">
              <a:schemeClr val="lt1"/>
            </a:fontRef>
          </p:style>
        </p:sp>
        <p:sp>
          <p:nvSpPr>
            <p:cNvPr id="5" name="矩形: 圆角 4"/>
            <p:cNvSpPr txBox="1"/>
            <p:nvPr/>
          </p:nvSpPr>
          <p:spPr>
            <a:xfrm>
              <a:off x="80330" y="80751"/>
              <a:ext cx="2873095" cy="1484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pPr marL="0" marR="0" lvl="0" indent="0" algn="ctr" defTabSz="2133600" rtl="0" eaLnBrk="0" fontAlgn="base" latinLnBrk="0" hangingPunct="0">
                <a:lnSpc>
                  <a:spcPct val="90000"/>
                </a:lnSpc>
                <a:spcBef>
                  <a:spcPct val="0"/>
                </a:spcBef>
                <a:spcAft>
                  <a:spcPct val="35000"/>
                </a:spcAft>
                <a:buClrTx/>
                <a:buSzTx/>
                <a:buFontTx/>
                <a:buNone/>
                <a:defRPr/>
              </a:pPr>
              <a:r>
                <a:rPr kumimoji="0" lang="zh-CN" altLang="en-US" sz="40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rPr>
                <a:t>毛泽东思想</a:t>
              </a:r>
            </a:p>
          </p:txBody>
        </p:sp>
      </p:grpSp>
      <p:grpSp>
        <p:nvGrpSpPr>
          <p:cNvPr id="8" name="组合 7"/>
          <p:cNvGrpSpPr/>
          <p:nvPr/>
        </p:nvGrpSpPr>
        <p:grpSpPr>
          <a:xfrm>
            <a:off x="6653483" y="1565564"/>
            <a:ext cx="1486443" cy="3703100"/>
            <a:chOff x="0" y="421"/>
            <a:chExt cx="3033755" cy="1645559"/>
          </a:xfrm>
          <a:scene3d>
            <a:camera prst="orthographicFront"/>
            <a:lightRig rig="flat" dir="t"/>
          </a:scene3d>
        </p:grpSpPr>
        <p:sp>
          <p:nvSpPr>
            <p:cNvPr id="9" name="矩形: 圆角 8"/>
            <p:cNvSpPr/>
            <p:nvPr/>
          </p:nvSpPr>
          <p:spPr>
            <a:xfrm>
              <a:off x="0" y="421"/>
              <a:ext cx="3033755" cy="1645559"/>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5">
                <a:alpha val="90000"/>
                <a:hueOff val="0"/>
                <a:satOff val="0"/>
                <a:lumOff val="0"/>
                <a:alphaOff val="0"/>
              </a:schemeClr>
            </a:fillRef>
            <a:effectRef idx="2">
              <a:schemeClr val="accent5">
                <a:alpha val="90000"/>
                <a:hueOff val="0"/>
                <a:satOff val="0"/>
                <a:lumOff val="0"/>
                <a:alphaOff val="0"/>
              </a:schemeClr>
            </a:effectRef>
            <a:fontRef idx="minor">
              <a:schemeClr val="lt1"/>
            </a:fontRef>
          </p:style>
        </p:sp>
        <p:sp>
          <p:nvSpPr>
            <p:cNvPr id="10" name="矩形: 圆角 4"/>
            <p:cNvSpPr txBox="1"/>
            <p:nvPr/>
          </p:nvSpPr>
          <p:spPr>
            <a:xfrm>
              <a:off x="80330" y="80751"/>
              <a:ext cx="2873095" cy="1484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pPr marL="0" marR="0" lvl="0" indent="0" algn="ctr" defTabSz="2133600" rtl="0" eaLnBrk="0" fontAlgn="base" latinLnBrk="0" hangingPunct="0">
                <a:lnSpc>
                  <a:spcPct val="90000"/>
                </a:lnSpc>
                <a:spcBef>
                  <a:spcPct val="0"/>
                </a:spcBef>
                <a:spcAft>
                  <a:spcPct val="35000"/>
                </a:spcAft>
                <a:buClrTx/>
                <a:buSzTx/>
                <a:buFontTx/>
                <a:buNone/>
                <a:defRPr/>
              </a:pPr>
              <a:r>
                <a:rPr kumimoji="0" lang="zh-CN" altLang="en-US" sz="24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rPr>
                <a:t>邓小平理论、“三个代表”重要思想、科学发展观</a:t>
              </a:r>
            </a:p>
          </p:txBody>
        </p:sp>
      </p:grpSp>
      <p:grpSp>
        <p:nvGrpSpPr>
          <p:cNvPr id="11" name="组合 2"/>
          <p:cNvGrpSpPr/>
          <p:nvPr/>
        </p:nvGrpSpPr>
        <p:grpSpPr>
          <a:xfrm>
            <a:off x="623392" y="1607507"/>
            <a:ext cx="1270421" cy="3703100"/>
            <a:chOff x="0" y="421"/>
            <a:chExt cx="3033755" cy="1645559"/>
          </a:xfrm>
          <a:scene3d>
            <a:camera prst="orthographicFront"/>
            <a:lightRig rig="flat" dir="t"/>
          </a:scene3d>
        </p:grpSpPr>
        <p:sp>
          <p:nvSpPr>
            <p:cNvPr id="12" name="矩形: 圆角 3"/>
            <p:cNvSpPr/>
            <p:nvPr/>
          </p:nvSpPr>
          <p:spPr>
            <a:xfrm>
              <a:off x="0" y="421"/>
              <a:ext cx="3033755" cy="1645559"/>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5">
                <a:alpha val="90000"/>
                <a:hueOff val="0"/>
                <a:satOff val="0"/>
                <a:lumOff val="0"/>
                <a:alphaOff val="0"/>
              </a:schemeClr>
            </a:fillRef>
            <a:effectRef idx="2">
              <a:schemeClr val="accent5">
                <a:alpha val="90000"/>
                <a:hueOff val="0"/>
                <a:satOff val="0"/>
                <a:lumOff val="0"/>
                <a:alphaOff val="0"/>
              </a:schemeClr>
            </a:effectRef>
            <a:fontRef idx="minor">
              <a:schemeClr val="lt1"/>
            </a:fontRef>
          </p:style>
        </p:sp>
        <p:sp>
          <p:nvSpPr>
            <p:cNvPr id="13" name="矩形: 圆角 4"/>
            <p:cNvSpPr txBox="1"/>
            <p:nvPr/>
          </p:nvSpPr>
          <p:spPr>
            <a:xfrm>
              <a:off x="80329" y="80751"/>
              <a:ext cx="2873096" cy="1484899"/>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82880" tIns="91440" rIns="182880" bIns="91440" numCol="1" spcCol="1270" anchor="ctr" anchorCtr="0">
              <a:noAutofit/>
            </a:bodyPr>
            <a:lstStyle/>
            <a:p>
              <a:pPr marL="0" marR="0" lvl="0" indent="0" algn="ctr" defTabSz="2133600" rtl="0" eaLnBrk="0" fontAlgn="base" latinLnBrk="0" hangingPunct="0">
                <a:lnSpc>
                  <a:spcPct val="90000"/>
                </a:lnSpc>
                <a:spcBef>
                  <a:spcPct val="0"/>
                </a:spcBef>
                <a:spcAft>
                  <a:spcPct val="35000"/>
                </a:spcAft>
                <a:buClrTx/>
                <a:buSzTx/>
                <a:buFontTx/>
                <a:buNone/>
                <a:defRPr/>
              </a:pPr>
              <a:r>
                <a:rPr kumimoji="0" lang="zh-CN" altLang="en-US" sz="4000" b="0" i="0" u="none" strike="noStrike" kern="1200" cap="none" spc="0" normalizeH="0" baseline="0" noProof="0">
                  <a:ln>
                    <a:noFill/>
                  </a:ln>
                  <a:solidFill>
                    <a:schemeClr val="lt1"/>
                  </a:solidFill>
                  <a:effectLst/>
                  <a:uLnTx/>
                  <a:uFillTx/>
                  <a:latin typeface="黑体" panose="02010609060101010101" pitchFamily="49" charset="-122"/>
                  <a:ea typeface="黑体" panose="02010609060101010101" pitchFamily="49" charset="-122"/>
                  <a:cs typeface="+mn-cs"/>
                </a:rPr>
                <a:t>导论</a:t>
              </a:r>
              <a:endParaRPr kumimoji="0" lang="zh-CN" altLang="en-US" sz="4000" b="0" i="0" u="none" strike="noStrike" kern="1200" cap="none" spc="0" normalizeH="0" baseline="0" noProof="0" dirty="0">
                <a:ln>
                  <a:noFill/>
                </a:ln>
                <a:solidFill>
                  <a:schemeClr val="lt1"/>
                </a:solidFill>
                <a:effectLst/>
                <a:uLnTx/>
                <a:uFillTx/>
                <a:latin typeface="黑体" panose="02010609060101010101" pitchFamily="49" charset="-122"/>
                <a:ea typeface="黑体" panose="02010609060101010101" pitchFamily="49" charset="-122"/>
                <a:cs typeface="+mn-cs"/>
              </a:endParaRPr>
            </a:p>
          </p:txBody>
        </p:sp>
      </p:grpSp>
      <p:graphicFrame>
        <p:nvGraphicFramePr>
          <p:cNvPr id="14" name="内容占位符 5"/>
          <p:cNvGraphicFramePr>
            <a:graphicFrameLocks/>
          </p:cNvGraphicFramePr>
          <p:nvPr>
            <p:extLst>
              <p:ext uri="{D42A27DB-BD31-4B8C-83A1-F6EECF244321}">
                <p14:modId xmlns:p14="http://schemas.microsoft.com/office/powerpoint/2010/main" val="606592310"/>
              </p:ext>
            </p:extLst>
          </p:nvPr>
        </p:nvGraphicFramePr>
        <p:xfrm>
          <a:off x="7600116" y="832913"/>
          <a:ext cx="3672407" cy="57689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1271464" y="1340768"/>
            <a:ext cx="5884565" cy="384175"/>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4</a:t>
            </a:r>
            <a:r>
              <a:rPr lang="zh-CN" altLang="en-US" sz="2800" b="1" dirty="0">
                <a:solidFill>
                  <a:srgbClr val="CC0000"/>
                </a:solidFill>
                <a:latin typeface="华文中宋" panose="02010600040101010101" pitchFamily="2" charset="-122"/>
                <a:ea typeface="华文中宋" panose="02010600040101010101" pitchFamily="2" charset="-122"/>
              </a:rPr>
              <a:t>、新民主主义革命道路</a:t>
            </a:r>
            <a:endParaRPr lang="zh-CN" altLang="en-US" sz="3600" dirty="0">
              <a:latin typeface="华文中宋" panose="02010600040101010101" pitchFamily="2" charset="-122"/>
              <a:ea typeface="华文中宋" panose="02010600040101010101" pitchFamily="2" charset="-122"/>
            </a:endParaRPr>
          </a:p>
        </p:txBody>
      </p:sp>
      <p:sp>
        <p:nvSpPr>
          <p:cNvPr id="19" name="矩形 18">
            <a:extLst>
              <a:ext uri="{FF2B5EF4-FFF2-40B4-BE49-F238E27FC236}">
                <a16:creationId xmlns="" xmlns:a16="http://schemas.microsoft.com/office/drawing/2014/main" id="{1E8459FE-B17A-41D2-AF77-A427EB70498F}"/>
              </a:ext>
            </a:extLst>
          </p:cNvPr>
          <p:cNvSpPr/>
          <p:nvPr/>
        </p:nvSpPr>
        <p:spPr>
          <a:xfrm>
            <a:off x="1271464" y="2101638"/>
            <a:ext cx="10281839" cy="3970318"/>
          </a:xfrm>
          <a:prstGeom prst="rect">
            <a:avLst/>
          </a:prstGeom>
        </p:spPr>
        <p:txBody>
          <a:bodyPr wrap="square">
            <a:spAutoFit/>
          </a:bodyPr>
          <a:lstStyle/>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一、新民主主义革命道路的提出。</a:t>
            </a:r>
            <a:r>
              <a:rPr lang="en-US" altLang="zh-CN" sz="2400" b="1" dirty="0">
                <a:solidFill>
                  <a:srgbClr val="3333FF"/>
                </a:solidFill>
                <a:latin typeface="KaiTi" charset="-122"/>
                <a:ea typeface="KaiTi" charset="-122"/>
                <a:cs typeface="KaiTi" charset="-122"/>
              </a:rPr>
              <a:t>1927</a:t>
            </a:r>
            <a:r>
              <a:rPr lang="zh-CN" altLang="en-US" sz="2400" b="1" dirty="0">
                <a:solidFill>
                  <a:srgbClr val="3333FF"/>
                </a:solidFill>
                <a:latin typeface="KaiTi" charset="-122"/>
                <a:ea typeface="KaiTi" charset="-122"/>
                <a:cs typeface="KaiTi" charset="-122"/>
              </a:rPr>
              <a:t>年大革命失败后</a:t>
            </a:r>
            <a:r>
              <a:rPr lang="zh-CN" altLang="en-US" sz="2400" dirty="0">
                <a:latin typeface="KaiTi" charset="-122"/>
                <a:ea typeface="KaiTi" charset="-122"/>
                <a:cs typeface="KaiTi" charset="-122"/>
              </a:rPr>
              <a:t>，党的工作重心开始转向农村。</a:t>
            </a:r>
            <a:r>
              <a:rPr lang="zh-CN" altLang="en-US" sz="2400" dirty="0">
                <a:solidFill>
                  <a:srgbClr val="3333FF"/>
                </a:solidFill>
                <a:latin typeface="KaiTi" charset="-122"/>
                <a:ea typeface="KaiTi" charset="-122"/>
                <a:cs typeface="KaiTi" charset="-122"/>
              </a:rPr>
              <a:t>在领导农村根据地的斗争实践中</a:t>
            </a:r>
            <a:r>
              <a:rPr lang="zh-CN" altLang="en-US" sz="2400" dirty="0">
                <a:latin typeface="KaiTi" charset="-122"/>
                <a:ea typeface="KaiTi" charset="-122"/>
                <a:cs typeface="KaiTi" charset="-122"/>
              </a:rPr>
              <a:t>，写下</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中国的红色政权为什么能够存在？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星星之火，可以燎原</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等文章，提出了“工农武装割据”思想，初步形成了农村包围城市的革命道路理论。</a:t>
            </a:r>
            <a:r>
              <a:rPr lang="en-US" altLang="zh-CN" sz="2400" b="1" dirty="0">
                <a:solidFill>
                  <a:srgbClr val="3333FF"/>
                </a:solidFill>
                <a:latin typeface="KaiTi" charset="-122"/>
                <a:ea typeface="KaiTi" charset="-122"/>
                <a:cs typeface="KaiTi" charset="-122"/>
              </a:rPr>
              <a:t>1938</a:t>
            </a:r>
            <a:r>
              <a:rPr lang="zh-CN" altLang="en-US" sz="2400" b="1" dirty="0">
                <a:solidFill>
                  <a:srgbClr val="3333FF"/>
                </a:solidFill>
                <a:latin typeface="KaiTi" charset="-122"/>
                <a:ea typeface="KaiTi" charset="-122"/>
                <a:cs typeface="KaiTi" charset="-122"/>
              </a:rPr>
              <a:t>年，六届六中全会上</a:t>
            </a:r>
            <a:r>
              <a:rPr lang="zh-CN" altLang="en-US" sz="2400" dirty="0">
                <a:latin typeface="KaiTi" charset="-122"/>
                <a:ea typeface="KaiTi" charset="-122"/>
                <a:cs typeface="KaiTi" charset="-122"/>
              </a:rPr>
              <a:t>，指出“共产党的任务，基本地不是经过长期合法斗争以进入起义和战争，也不是先占城市后取农村，而是走相反的道路。”从而确立了经过长期武装斗争，先占乡村，后取城市，最后夺取全国胜利的革命道路。</a:t>
            </a:r>
            <a:endParaRPr lang="en-US" altLang="zh-CN" sz="2400" dirty="0">
              <a:latin typeface="KaiTi" charset="-122"/>
              <a:ea typeface="KaiTi" charset="-122"/>
              <a:cs typeface="KaiTi"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4579"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4580" name="TextBox 43"/>
          <p:cNvSpPr txBox="1"/>
          <p:nvPr/>
        </p:nvSpPr>
        <p:spPr>
          <a:xfrm>
            <a:off x="2706688" y="1023938"/>
            <a:ext cx="403225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第二章  新民主主义革命理论</a:t>
            </a:r>
          </a:p>
        </p:txBody>
      </p:sp>
      <p:sp>
        <p:nvSpPr>
          <p:cNvPr id="24581"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9" name="矩形 18">
            <a:extLst>
              <a:ext uri="{FF2B5EF4-FFF2-40B4-BE49-F238E27FC236}">
                <a16:creationId xmlns="" xmlns:a16="http://schemas.microsoft.com/office/drawing/2014/main" id="{1E8459FE-B17A-41D2-AF77-A427EB70498F}"/>
              </a:ext>
            </a:extLst>
          </p:cNvPr>
          <p:cNvSpPr/>
          <p:nvPr/>
        </p:nvSpPr>
        <p:spPr>
          <a:xfrm>
            <a:off x="1503363" y="1660660"/>
            <a:ext cx="10281839" cy="5078313"/>
          </a:xfrm>
          <a:prstGeom prst="rect">
            <a:avLst/>
          </a:prstGeom>
        </p:spPr>
        <p:txBody>
          <a:bodyPr wrap="square">
            <a:spAutoFit/>
          </a:bodyPr>
          <a:lstStyle/>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二、新民主主义革命道路形成的必然性</a:t>
            </a:r>
            <a:endParaRPr lang="en-US" altLang="zh-CN" sz="2400" dirty="0">
              <a:solidFill>
                <a:srgbClr val="C00000"/>
              </a:solidFill>
              <a:latin typeface="KaiTi" charset="-122"/>
              <a:ea typeface="KaiTi" charset="-122"/>
              <a:cs typeface="KaiTi" charset="-122"/>
            </a:endParaRPr>
          </a:p>
          <a:p>
            <a:pPr algn="just">
              <a:lnSpc>
                <a:spcPct val="150000"/>
              </a:lnSpc>
            </a:pPr>
            <a:r>
              <a:rPr lang="zh-CN" altLang="en-US" sz="2400" dirty="0">
                <a:solidFill>
                  <a:srgbClr val="C00000"/>
                </a:solidFill>
                <a:latin typeface="KaiTi" charset="-122"/>
                <a:ea typeface="KaiTi" charset="-122"/>
                <a:cs typeface="KaiTi" charset="-122"/>
              </a:rPr>
              <a:t>（</a:t>
            </a:r>
            <a:r>
              <a:rPr lang="en-US" altLang="zh-CN" sz="2400" dirty="0">
                <a:solidFill>
                  <a:srgbClr val="C00000"/>
                </a:solidFill>
                <a:latin typeface="KaiTi" charset="-122"/>
                <a:ea typeface="KaiTi" charset="-122"/>
                <a:cs typeface="KaiTi" charset="-122"/>
              </a:rPr>
              <a:t>1</a:t>
            </a:r>
            <a:r>
              <a:rPr lang="zh-CN" altLang="en-US" sz="2400" dirty="0">
                <a:solidFill>
                  <a:srgbClr val="C00000"/>
                </a:solidFill>
                <a:latin typeface="KaiTi" charset="-122"/>
                <a:ea typeface="KaiTi" charset="-122"/>
                <a:cs typeface="KaiTi" charset="-122"/>
              </a:rPr>
              <a:t>）必要性：</a:t>
            </a:r>
            <a:r>
              <a:rPr lang="zh-CN" altLang="en-US" sz="2400" dirty="0">
                <a:latin typeface="KaiTi" charset="-122"/>
                <a:ea typeface="KaiTi" charset="-122"/>
                <a:cs typeface="KaiTi" charset="-122"/>
              </a:rPr>
              <a:t>时代特点和具体国情。一方面，在半殖民地半封建的中国社会，内无民主制度而受封建主义的压迫，外无民族独立而受帝国主义的压迫；另一方面，近代中国是一个农业大国，农民占人口的绝大多数，是无产阶级可靠的同盟军和革命的主力军。</a:t>
            </a:r>
            <a:endParaRPr lang="en-US" altLang="zh-CN" sz="2400" dirty="0">
              <a:latin typeface="KaiTi" charset="-122"/>
              <a:ea typeface="KaiTi" charset="-122"/>
              <a:cs typeface="KaiTi" charset="-122"/>
            </a:endParaRPr>
          </a:p>
          <a:p>
            <a:pPr algn="just">
              <a:lnSpc>
                <a:spcPct val="150000"/>
              </a:lnSpc>
            </a:pPr>
            <a:r>
              <a:rPr lang="zh-CN" altLang="en-US" sz="2400" dirty="0">
                <a:solidFill>
                  <a:srgbClr val="C00000"/>
                </a:solidFill>
                <a:latin typeface="KaiTi" charset="-122"/>
                <a:ea typeface="KaiTi" charset="-122"/>
                <a:cs typeface="KaiTi" charset="-122"/>
              </a:rPr>
              <a:t>（</a:t>
            </a:r>
            <a:r>
              <a:rPr lang="en-US" altLang="zh-CN" sz="2400" dirty="0">
                <a:solidFill>
                  <a:srgbClr val="C00000"/>
                </a:solidFill>
                <a:latin typeface="KaiTi" charset="-122"/>
                <a:ea typeface="KaiTi" charset="-122"/>
                <a:cs typeface="KaiTi" charset="-122"/>
              </a:rPr>
              <a:t>2</a:t>
            </a:r>
            <a:r>
              <a:rPr lang="zh-CN" altLang="en-US" sz="2400" dirty="0">
                <a:solidFill>
                  <a:srgbClr val="C00000"/>
                </a:solidFill>
                <a:latin typeface="KaiTi" charset="-122"/>
                <a:ea typeface="KaiTi" charset="-122"/>
                <a:cs typeface="KaiTi" charset="-122"/>
              </a:rPr>
              <a:t>）可能性：</a:t>
            </a:r>
            <a:r>
              <a:rPr lang="zh-CN" altLang="en-US" sz="2400" dirty="0">
                <a:latin typeface="KaiTi" charset="-122"/>
                <a:ea typeface="KaiTi" charset="-122"/>
                <a:cs typeface="KaiTi" charset="-122"/>
              </a:rPr>
              <a:t>第一，政治经济发展不平衡，四分五裂，军阀割据，存在不少统治的薄弱环节；第二，农村受多重压迫，人民革命愿望强烈；第三，全国革命形势向前发展；第四，相当力量正式红军的存在；第五，党的领导的有力量及其政策的不错误。</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844266386"/>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 xmlns:a16="http://schemas.microsoft.com/office/drawing/2014/main" id="{1E8459FE-B17A-41D2-AF77-A427EB70498F}"/>
              </a:ext>
            </a:extLst>
          </p:cNvPr>
          <p:cNvSpPr/>
          <p:nvPr/>
        </p:nvSpPr>
        <p:spPr>
          <a:xfrm>
            <a:off x="955080" y="1628800"/>
            <a:ext cx="10281839" cy="3970318"/>
          </a:xfrm>
          <a:prstGeom prst="rect">
            <a:avLst/>
          </a:prstGeom>
        </p:spPr>
        <p:txBody>
          <a:bodyPr wrap="square">
            <a:spAutoFit/>
          </a:bodyPr>
          <a:lstStyle/>
          <a:p>
            <a:pPr marL="342900" indent="-342900" algn="just">
              <a:lnSpc>
                <a:spcPct val="150000"/>
              </a:lnSpc>
              <a:buFont typeface="Arial" charset="0"/>
              <a:buChar char="•"/>
            </a:pPr>
            <a:r>
              <a:rPr lang="zh-CN" altLang="en-US" sz="2400" dirty="0">
                <a:solidFill>
                  <a:srgbClr val="C00000"/>
                </a:solidFill>
                <a:latin typeface="KaiTi" charset="-122"/>
                <a:ea typeface="KaiTi" charset="-122"/>
                <a:cs typeface="KaiTi" charset="-122"/>
              </a:rPr>
              <a:t>三、新民主主义革命道路的内容</a:t>
            </a:r>
            <a:endParaRPr lang="en-US" altLang="zh-CN" sz="2400" dirty="0">
              <a:solidFill>
                <a:srgbClr val="C00000"/>
              </a:solidFill>
              <a:latin typeface="KaiTi" charset="-122"/>
              <a:ea typeface="KaiTi" charset="-122"/>
              <a:cs typeface="KaiTi" charset="-122"/>
            </a:endParaRPr>
          </a:p>
          <a:p>
            <a:pPr algn="just">
              <a:lnSpc>
                <a:spcPct val="150000"/>
              </a:lnSpc>
            </a:pPr>
            <a:r>
              <a:rPr lang="zh-CN" altLang="en-US" sz="2400" dirty="0">
                <a:solidFill>
                  <a:srgbClr val="3333FF"/>
                </a:solidFill>
                <a:latin typeface="KaiTi" charset="-122"/>
                <a:ea typeface="KaiTi" charset="-122"/>
                <a:cs typeface="KaiTi" charset="-122"/>
              </a:rPr>
              <a:t>处理好土地革命、武装斗争、农村革命根据地建设三者之间的关系</a:t>
            </a:r>
            <a:endParaRPr lang="en-US" altLang="zh-CN" sz="2400" dirty="0">
              <a:solidFill>
                <a:srgbClr val="3333FF"/>
              </a:solidFill>
              <a:latin typeface="KaiTi" charset="-122"/>
              <a:ea typeface="KaiTi" charset="-122"/>
              <a:cs typeface="KaiTi" charset="-122"/>
            </a:endParaRPr>
          </a:p>
          <a:p>
            <a:pPr algn="just">
              <a:lnSpc>
                <a:spcPct val="150000"/>
              </a:lnSpc>
            </a:pPr>
            <a:r>
              <a:rPr lang="zh-CN" altLang="en-US" sz="2400" dirty="0">
                <a:solidFill>
                  <a:srgbClr val="C00000"/>
                </a:solidFill>
                <a:latin typeface="KaiTi" charset="-122"/>
                <a:ea typeface="KaiTi" charset="-122"/>
                <a:cs typeface="KaiTi" charset="-122"/>
              </a:rPr>
              <a:t>（</a:t>
            </a:r>
            <a:r>
              <a:rPr lang="en-US" altLang="zh-CN" sz="2400" dirty="0">
                <a:solidFill>
                  <a:srgbClr val="C00000"/>
                </a:solidFill>
                <a:latin typeface="KaiTi" charset="-122"/>
                <a:ea typeface="KaiTi" charset="-122"/>
                <a:cs typeface="KaiTi" charset="-122"/>
              </a:rPr>
              <a:t>1</a:t>
            </a:r>
            <a:r>
              <a:rPr lang="zh-CN" altLang="en-US" sz="2400" dirty="0">
                <a:solidFill>
                  <a:srgbClr val="C00000"/>
                </a:solidFill>
                <a:latin typeface="KaiTi" charset="-122"/>
                <a:ea typeface="KaiTi" charset="-122"/>
                <a:cs typeface="KaiTi" charset="-122"/>
              </a:rPr>
              <a:t>）土地革命：</a:t>
            </a:r>
            <a:r>
              <a:rPr lang="zh-CN" altLang="en-US" sz="2400" dirty="0">
                <a:latin typeface="KaiTi" charset="-122"/>
                <a:ea typeface="KaiTi" charset="-122"/>
                <a:cs typeface="KaiTi" charset="-122"/>
              </a:rPr>
              <a:t>中国革命的基本内容；</a:t>
            </a:r>
            <a:endParaRPr lang="en-US" altLang="zh-CN" sz="2400" dirty="0">
              <a:latin typeface="KaiTi" charset="-122"/>
              <a:ea typeface="KaiTi" charset="-122"/>
              <a:cs typeface="KaiTi" charset="-122"/>
            </a:endParaRPr>
          </a:p>
          <a:p>
            <a:pPr algn="just">
              <a:lnSpc>
                <a:spcPct val="150000"/>
              </a:lnSpc>
            </a:pPr>
            <a:r>
              <a:rPr lang="zh-CN" altLang="en-US" sz="2400" dirty="0">
                <a:solidFill>
                  <a:srgbClr val="C00000"/>
                </a:solidFill>
                <a:latin typeface="KaiTi" charset="-122"/>
                <a:ea typeface="KaiTi" charset="-122"/>
                <a:cs typeface="KaiTi" charset="-122"/>
              </a:rPr>
              <a:t>（</a:t>
            </a:r>
            <a:r>
              <a:rPr lang="en-US" altLang="zh-CN" sz="2400" dirty="0">
                <a:solidFill>
                  <a:srgbClr val="C00000"/>
                </a:solidFill>
                <a:latin typeface="KaiTi" charset="-122"/>
                <a:ea typeface="KaiTi" charset="-122"/>
                <a:cs typeface="KaiTi" charset="-122"/>
              </a:rPr>
              <a:t>2</a:t>
            </a:r>
            <a:r>
              <a:rPr lang="zh-CN" altLang="en-US" sz="2400" dirty="0">
                <a:solidFill>
                  <a:srgbClr val="C00000"/>
                </a:solidFill>
                <a:latin typeface="KaiTi" charset="-122"/>
                <a:ea typeface="KaiTi" charset="-122"/>
                <a:cs typeface="KaiTi" charset="-122"/>
              </a:rPr>
              <a:t>）武装斗争：</a:t>
            </a:r>
            <a:r>
              <a:rPr lang="zh-CN" altLang="en-US" sz="2400" dirty="0">
                <a:latin typeface="KaiTi" charset="-122"/>
                <a:ea typeface="KaiTi" charset="-122"/>
                <a:cs typeface="KaiTi" charset="-122"/>
              </a:rPr>
              <a:t>中国革命的主要形式，是农村根据建设和土地革命强有力的保证；</a:t>
            </a:r>
            <a:endParaRPr lang="en-US" altLang="zh-CN" sz="2400" dirty="0">
              <a:latin typeface="KaiTi" charset="-122"/>
              <a:ea typeface="KaiTi" charset="-122"/>
              <a:cs typeface="KaiTi" charset="-122"/>
            </a:endParaRPr>
          </a:p>
          <a:p>
            <a:pPr algn="just">
              <a:lnSpc>
                <a:spcPct val="150000"/>
              </a:lnSpc>
            </a:pPr>
            <a:r>
              <a:rPr lang="zh-CN" altLang="en-US" sz="2400" dirty="0">
                <a:solidFill>
                  <a:srgbClr val="C00000"/>
                </a:solidFill>
                <a:latin typeface="KaiTi" charset="-122"/>
                <a:ea typeface="KaiTi" charset="-122"/>
                <a:cs typeface="KaiTi" charset="-122"/>
              </a:rPr>
              <a:t>（</a:t>
            </a:r>
            <a:r>
              <a:rPr lang="en-US" altLang="zh-CN" sz="2400" dirty="0">
                <a:solidFill>
                  <a:srgbClr val="C00000"/>
                </a:solidFill>
                <a:latin typeface="KaiTi" charset="-122"/>
                <a:ea typeface="KaiTi" charset="-122"/>
                <a:cs typeface="KaiTi" charset="-122"/>
              </a:rPr>
              <a:t>3</a:t>
            </a:r>
            <a:r>
              <a:rPr lang="zh-CN" altLang="en-US" sz="2400" dirty="0">
                <a:solidFill>
                  <a:srgbClr val="C00000"/>
                </a:solidFill>
                <a:latin typeface="KaiTi" charset="-122"/>
                <a:ea typeface="KaiTi" charset="-122"/>
                <a:cs typeface="KaiTi" charset="-122"/>
              </a:rPr>
              <a:t>）农村革命根据地：</a:t>
            </a:r>
            <a:r>
              <a:rPr lang="zh-CN" altLang="en-US" sz="2400" dirty="0">
                <a:latin typeface="KaiTi" charset="-122"/>
                <a:ea typeface="KaiTi" charset="-122"/>
                <a:cs typeface="KaiTi" charset="-122"/>
              </a:rPr>
              <a:t>中国革命的战略阵地，是进行武装斗争和开展土地革命的依托。</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690026440"/>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271464" y="1196752"/>
            <a:ext cx="5884565" cy="384175"/>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5</a:t>
            </a:r>
            <a:r>
              <a:rPr lang="zh-CN" altLang="en-US" sz="2800" b="1" dirty="0">
                <a:solidFill>
                  <a:srgbClr val="CC0000"/>
                </a:solidFill>
                <a:latin typeface="华文中宋" panose="02010600040101010101" pitchFamily="2" charset="-122"/>
                <a:ea typeface="华文中宋" panose="02010600040101010101" pitchFamily="2" charset="-122"/>
              </a:rPr>
              <a:t>、新民主主义革命的三大法宝</a:t>
            </a:r>
            <a:endParaRPr lang="zh-CN" altLang="en-US" sz="3600" dirty="0">
              <a:latin typeface="华文中宋" panose="02010600040101010101" pitchFamily="2" charset="-122"/>
              <a:ea typeface="华文中宋" panose="02010600040101010101" pitchFamily="2" charset="-122"/>
            </a:endParaRPr>
          </a:p>
        </p:txBody>
      </p:sp>
      <p:sp>
        <p:nvSpPr>
          <p:cNvPr id="5" name="矩形 4">
            <a:extLst>
              <a:ext uri="{FF2B5EF4-FFF2-40B4-BE49-F238E27FC236}">
                <a16:creationId xmlns="" xmlns:a16="http://schemas.microsoft.com/office/drawing/2014/main" id="{1E8459FE-B17A-41D2-AF77-A427EB70498F}"/>
              </a:ext>
            </a:extLst>
          </p:cNvPr>
          <p:cNvSpPr/>
          <p:nvPr/>
        </p:nvSpPr>
        <p:spPr>
          <a:xfrm>
            <a:off x="1271464" y="1957622"/>
            <a:ext cx="10281839" cy="4524315"/>
          </a:xfrm>
          <a:prstGeom prst="rect">
            <a:avLst/>
          </a:prstGeom>
        </p:spPr>
        <p:txBody>
          <a:bodyPr wrap="square">
            <a:spAutoFit/>
          </a:bodyPr>
          <a:lstStyle/>
          <a:p>
            <a:pPr algn="ctr">
              <a:lnSpc>
                <a:spcPct val="150000"/>
              </a:lnSpc>
            </a:pPr>
            <a:r>
              <a:rPr lang="zh-CN" altLang="en-US" sz="2400" dirty="0">
                <a:solidFill>
                  <a:srgbClr val="C00000"/>
                </a:solidFill>
                <a:latin typeface="Microsoft YaHei" charset="-122"/>
                <a:ea typeface="Microsoft YaHei" charset="-122"/>
                <a:cs typeface="Microsoft YaHei" charset="-122"/>
              </a:rPr>
              <a:t>一、统战战线</a:t>
            </a:r>
            <a:endParaRPr lang="en-US" altLang="zh-CN" sz="2400" dirty="0">
              <a:solidFill>
                <a:srgbClr val="C00000"/>
              </a:solidFill>
              <a:latin typeface="Microsoft YaHei" charset="-122"/>
              <a:ea typeface="Microsoft YaHei" charset="-122"/>
              <a:cs typeface="Microsoft YaHei" charset="-122"/>
            </a:endParaRPr>
          </a:p>
          <a:p>
            <a:pPr algn="just">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1</a:t>
            </a:r>
            <a:r>
              <a:rPr lang="zh-CN" altLang="en-US" sz="2400" dirty="0">
                <a:solidFill>
                  <a:srgbClr val="3333FF"/>
                </a:solidFill>
                <a:latin typeface="KaiTi" charset="-122"/>
                <a:ea typeface="KaiTi" charset="-122"/>
                <a:cs typeface="KaiTi" charset="-122"/>
              </a:rPr>
              <a:t>）历程：</a:t>
            </a:r>
            <a:r>
              <a:rPr lang="zh-CN" altLang="en-US" sz="2400" dirty="0">
                <a:latin typeface="KaiTi" charset="-122"/>
                <a:ea typeface="KaiTi" charset="-122"/>
                <a:cs typeface="KaiTi" charset="-122"/>
              </a:rPr>
              <a:t>第一次国共合作的统一战线</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工农民主统一战线</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抗日民族统一战线</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人民民主统一战线</a:t>
            </a:r>
            <a:endParaRPr lang="en-US" altLang="zh-CN" sz="2400" dirty="0">
              <a:latin typeface="KaiTi" charset="-122"/>
              <a:ea typeface="KaiTi" charset="-122"/>
              <a:cs typeface="KaiTi" charset="-122"/>
            </a:endParaRPr>
          </a:p>
          <a:p>
            <a:pPr algn="just">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2</a:t>
            </a:r>
            <a:r>
              <a:rPr lang="zh-CN" altLang="en-US" sz="2400" dirty="0">
                <a:solidFill>
                  <a:srgbClr val="3333FF"/>
                </a:solidFill>
                <a:latin typeface="KaiTi" charset="-122"/>
                <a:ea typeface="KaiTi" charset="-122"/>
                <a:cs typeface="KaiTi" charset="-122"/>
              </a:rPr>
              <a:t>）两个联盟：</a:t>
            </a:r>
            <a:r>
              <a:rPr lang="zh-CN" altLang="en-US" sz="2400" dirty="0">
                <a:latin typeface="KaiTi" charset="-122"/>
                <a:ea typeface="KaiTi" charset="-122"/>
                <a:cs typeface="KaiTi" charset="-122"/>
              </a:rPr>
              <a:t>一个是工人阶级同农民阶级、广大知识分子及其他劳动者的联盟，主要是工农联盟；另一个是工人阶级和非劳动人民的联盟，主要是与民族资产阶级的联盟。</a:t>
            </a:r>
            <a:endParaRPr lang="en-US" altLang="zh-CN" sz="2400" dirty="0">
              <a:latin typeface="KaiTi" charset="-122"/>
              <a:ea typeface="KaiTi" charset="-122"/>
              <a:cs typeface="KaiTi" charset="-122"/>
            </a:endParaRPr>
          </a:p>
          <a:p>
            <a:pPr algn="just">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3</a:t>
            </a:r>
            <a:r>
              <a:rPr lang="zh-CN" altLang="en-US" sz="2400" dirty="0">
                <a:solidFill>
                  <a:srgbClr val="3333FF"/>
                </a:solidFill>
                <a:latin typeface="KaiTi" charset="-122"/>
                <a:ea typeface="KaiTi" charset="-122"/>
                <a:cs typeface="KaiTi" charset="-122"/>
              </a:rPr>
              <a:t>）实践经验：</a:t>
            </a:r>
            <a:r>
              <a:rPr lang="zh-CN" altLang="en-US" sz="2400" dirty="0">
                <a:latin typeface="KaiTi" charset="-122"/>
                <a:ea typeface="KaiTi" charset="-122"/>
                <a:cs typeface="KaiTi" charset="-122"/>
              </a:rPr>
              <a:t>一要建立巩固的工农联盟；二要正确对待资产阶级，尤其是民族资产阶级；三要采取区别对待的方针；四要坚持独立自主的原则。</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493806405"/>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1E8459FE-B17A-41D2-AF77-A427EB70498F}"/>
              </a:ext>
            </a:extLst>
          </p:cNvPr>
          <p:cNvSpPr/>
          <p:nvPr/>
        </p:nvSpPr>
        <p:spPr>
          <a:xfrm>
            <a:off x="1055440" y="1340768"/>
            <a:ext cx="10281839" cy="4524315"/>
          </a:xfrm>
          <a:prstGeom prst="rect">
            <a:avLst/>
          </a:prstGeom>
        </p:spPr>
        <p:txBody>
          <a:bodyPr wrap="square">
            <a:spAutoFit/>
          </a:bodyPr>
          <a:lstStyle/>
          <a:p>
            <a:pPr algn="ctr">
              <a:lnSpc>
                <a:spcPct val="150000"/>
              </a:lnSpc>
            </a:pPr>
            <a:r>
              <a:rPr lang="zh-CN" altLang="en-US" sz="2400" dirty="0">
                <a:solidFill>
                  <a:srgbClr val="C00000"/>
                </a:solidFill>
                <a:latin typeface="Microsoft YaHei" charset="-122"/>
                <a:ea typeface="Microsoft YaHei" charset="-122"/>
                <a:cs typeface="Microsoft YaHei" charset="-122"/>
              </a:rPr>
              <a:t>二、武装斗争</a:t>
            </a:r>
            <a:endParaRPr lang="en-US" altLang="zh-CN" sz="2400" dirty="0">
              <a:solidFill>
                <a:srgbClr val="C00000"/>
              </a:solidFill>
              <a:latin typeface="Microsoft YaHei" charset="-122"/>
              <a:ea typeface="Microsoft YaHei" charset="-122"/>
              <a:cs typeface="Microsoft YaHei" charset="-122"/>
            </a:endParaRPr>
          </a:p>
          <a:p>
            <a:pPr algn="ctr">
              <a:lnSpc>
                <a:spcPct val="150000"/>
              </a:lnSpc>
            </a:pPr>
            <a:endParaRPr lang="en-US" altLang="zh-CN" sz="2400" dirty="0">
              <a:solidFill>
                <a:srgbClr val="C00000"/>
              </a:solidFill>
              <a:latin typeface="Microsoft YaHei" charset="-122"/>
              <a:ea typeface="Microsoft YaHei" charset="-122"/>
              <a:cs typeface="Microsoft YaHei" charset="-122"/>
            </a:endParaRPr>
          </a:p>
          <a:p>
            <a:pPr>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1</a:t>
            </a:r>
            <a:r>
              <a:rPr lang="zh-CN" altLang="en-US" sz="2400" dirty="0">
                <a:solidFill>
                  <a:srgbClr val="3333FF"/>
                </a:solidFill>
                <a:latin typeface="KaiTi" charset="-122"/>
                <a:ea typeface="KaiTi" charset="-122"/>
                <a:cs typeface="KaiTi" charset="-122"/>
              </a:rPr>
              <a:t>）评价：</a:t>
            </a:r>
            <a:r>
              <a:rPr lang="zh-CN" altLang="en-US" sz="2400" dirty="0">
                <a:latin typeface="KaiTi" charset="-122"/>
                <a:ea typeface="KaiTi" charset="-122"/>
                <a:cs typeface="KaiTi" charset="-122"/>
              </a:rPr>
              <a:t>中国革命的特点和优点之一。</a:t>
            </a:r>
            <a:endParaRPr lang="en-US" altLang="zh-CN" sz="2400" dirty="0">
              <a:latin typeface="KaiTi" charset="-122"/>
              <a:ea typeface="KaiTi" charset="-122"/>
              <a:cs typeface="KaiTi" charset="-122"/>
            </a:endParaRPr>
          </a:p>
          <a:p>
            <a:pPr>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2</a:t>
            </a:r>
            <a:r>
              <a:rPr lang="zh-CN" altLang="en-US" sz="2400" dirty="0">
                <a:solidFill>
                  <a:srgbClr val="3333FF"/>
                </a:solidFill>
                <a:latin typeface="KaiTi" charset="-122"/>
                <a:ea typeface="KaiTi" charset="-122"/>
                <a:cs typeface="KaiTi" charset="-122"/>
              </a:rPr>
              <a:t>）经验：</a:t>
            </a:r>
            <a:r>
              <a:rPr lang="zh-CN" altLang="en-US" sz="2400" dirty="0">
                <a:latin typeface="KaiTi" charset="-122"/>
                <a:ea typeface="KaiTi" charset="-122"/>
                <a:cs typeface="KaiTi" charset="-122"/>
              </a:rPr>
              <a:t>一要坚持党对军队的绝对领导，这是建设新型人民军队的根本原则；二要建设全心全意为人民服务的军队，坚持全心全意为人民服务宗旨是建设新型人民军队的基本前提；三要开展革命的政治工作，坚持政治工作的基本原则，包括官兵一致原则、军民一致原则、瓦解敌军和优待俘虏的原则、正确的战略战术原则等。</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2119359459"/>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 xmlns:a16="http://schemas.microsoft.com/office/drawing/2014/main" id="{1E8459FE-B17A-41D2-AF77-A427EB70498F}"/>
              </a:ext>
            </a:extLst>
          </p:cNvPr>
          <p:cNvSpPr/>
          <p:nvPr/>
        </p:nvSpPr>
        <p:spPr>
          <a:xfrm>
            <a:off x="955080" y="1340768"/>
            <a:ext cx="10281839" cy="4524315"/>
          </a:xfrm>
          <a:prstGeom prst="rect">
            <a:avLst/>
          </a:prstGeom>
        </p:spPr>
        <p:txBody>
          <a:bodyPr wrap="square">
            <a:spAutoFit/>
          </a:bodyPr>
          <a:lstStyle/>
          <a:p>
            <a:pPr algn="ctr">
              <a:lnSpc>
                <a:spcPct val="150000"/>
              </a:lnSpc>
            </a:pPr>
            <a:r>
              <a:rPr lang="zh-CN" altLang="en-US" sz="2400" dirty="0">
                <a:solidFill>
                  <a:srgbClr val="C00000"/>
                </a:solidFill>
                <a:latin typeface="Microsoft YaHei" charset="-122"/>
                <a:ea typeface="Microsoft YaHei" charset="-122"/>
                <a:cs typeface="Microsoft YaHei" charset="-122"/>
              </a:rPr>
              <a:t>三、党的建设</a:t>
            </a:r>
            <a:endParaRPr lang="en-US" altLang="zh-CN" sz="2400" dirty="0">
              <a:solidFill>
                <a:srgbClr val="C00000"/>
              </a:solidFill>
              <a:latin typeface="Microsoft YaHei" charset="-122"/>
              <a:ea typeface="Microsoft YaHei" charset="-122"/>
              <a:cs typeface="Microsoft YaHei" charset="-122"/>
            </a:endParaRPr>
          </a:p>
          <a:p>
            <a:pPr algn="ctr">
              <a:lnSpc>
                <a:spcPct val="150000"/>
              </a:lnSpc>
            </a:pPr>
            <a:endParaRPr lang="en-US" altLang="zh-CN" sz="2400" dirty="0">
              <a:solidFill>
                <a:srgbClr val="C00000"/>
              </a:solidFill>
              <a:latin typeface="KaiTi" charset="-122"/>
              <a:ea typeface="KaiTi" charset="-122"/>
              <a:cs typeface="KaiTi" charset="-122"/>
            </a:endParaRPr>
          </a:p>
          <a:p>
            <a:pPr>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1</a:t>
            </a:r>
            <a:r>
              <a:rPr lang="zh-CN" altLang="en-US" sz="2400" dirty="0">
                <a:solidFill>
                  <a:srgbClr val="3333FF"/>
                </a:solidFill>
                <a:latin typeface="KaiTi" charset="-122"/>
                <a:ea typeface="KaiTi" charset="-122"/>
                <a:cs typeface="KaiTi" charset="-122"/>
              </a:rPr>
              <a:t>）经验：</a:t>
            </a:r>
            <a:r>
              <a:rPr lang="zh-CN" altLang="en-US" sz="2400" dirty="0">
                <a:latin typeface="KaiTi" charset="-122"/>
                <a:ea typeface="KaiTi" charset="-122"/>
                <a:cs typeface="KaiTi" charset="-122"/>
              </a:rPr>
              <a:t>第一，必须把思想建设始终放在党的建设的首位；第二，必须在任何时候都重视党的组织建设；第三，必须重视党的作风建设；第四，必须密切联系党的政治路线加强党的建设。</a:t>
            </a:r>
            <a:endParaRPr lang="en-US" altLang="zh-CN" sz="2400" dirty="0">
              <a:latin typeface="KaiTi" charset="-122"/>
              <a:ea typeface="KaiTi" charset="-122"/>
              <a:cs typeface="KaiTi" charset="-122"/>
            </a:endParaRPr>
          </a:p>
          <a:p>
            <a:pPr>
              <a:lnSpc>
                <a:spcPct val="150000"/>
              </a:lnSpc>
            </a:pPr>
            <a:r>
              <a:rPr lang="zh-CN" altLang="en-US" sz="2400" dirty="0">
                <a:solidFill>
                  <a:srgbClr val="3333FF"/>
                </a:solidFill>
                <a:latin typeface="KaiTi" charset="-122"/>
                <a:ea typeface="KaiTi" charset="-122"/>
                <a:cs typeface="KaiTi" charset="-122"/>
              </a:rPr>
              <a:t>（</a:t>
            </a:r>
            <a:r>
              <a:rPr lang="en-US" altLang="zh-CN" sz="2400" dirty="0">
                <a:solidFill>
                  <a:srgbClr val="3333FF"/>
                </a:solidFill>
                <a:latin typeface="KaiTi" charset="-122"/>
                <a:ea typeface="KaiTi" charset="-122"/>
                <a:cs typeface="KaiTi" charset="-122"/>
              </a:rPr>
              <a:t>2</a:t>
            </a:r>
            <a:r>
              <a:rPr lang="zh-CN" altLang="en-US" sz="2400" dirty="0">
                <a:solidFill>
                  <a:srgbClr val="3333FF"/>
                </a:solidFill>
                <a:latin typeface="KaiTi" charset="-122"/>
                <a:ea typeface="KaiTi" charset="-122"/>
                <a:cs typeface="KaiTi" charset="-122"/>
              </a:rPr>
              <a:t>）三大法宝间的关系：</a:t>
            </a:r>
            <a:r>
              <a:rPr lang="zh-CN" altLang="en-US" sz="2400" dirty="0">
                <a:latin typeface="KaiTi" charset="-122"/>
                <a:ea typeface="KaiTi" charset="-122"/>
                <a:cs typeface="KaiTi" charset="-122"/>
              </a:rPr>
              <a:t>统一战线和武装斗争是中国革命的两个基本点，是战胜敌人的两个基本武器；党的组织则是掌握统一战线和武装斗争这两个武器以实行对敌人冲锋陷阵的英勇战士。</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841358359"/>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560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5604"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560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721707" y="1938909"/>
            <a:ext cx="7223125"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1</a:t>
            </a:r>
            <a:r>
              <a:rPr lang="zh-CN" altLang="en-US" sz="2800" b="1" dirty="0">
                <a:solidFill>
                  <a:srgbClr val="CC0000"/>
                </a:solidFill>
                <a:latin typeface="华文中宋" panose="02010600040101010101" pitchFamily="2" charset="-122"/>
                <a:ea typeface="华文中宋" panose="02010600040101010101" pitchFamily="2" charset="-122"/>
              </a:rPr>
              <a:t>、新民主主义社会的性质</a:t>
            </a:r>
            <a:endParaRPr lang="zh-CN" altLang="en-US" sz="3600" dirty="0">
              <a:latin typeface="华文中宋" panose="02010600040101010101" pitchFamily="2" charset="-122"/>
              <a:ea typeface="华文中宋" panose="02010600040101010101" pitchFamily="2" charset="-122"/>
            </a:endParaRPr>
          </a:p>
        </p:txBody>
      </p:sp>
      <p:sp>
        <p:nvSpPr>
          <p:cNvPr id="19" name="文本框 18"/>
          <p:cNvSpPr txBox="1"/>
          <p:nvPr/>
        </p:nvSpPr>
        <p:spPr>
          <a:xfrm>
            <a:off x="744236" y="2636912"/>
            <a:ext cx="11377264" cy="461665"/>
          </a:xfrm>
          <a:prstGeom prst="rect">
            <a:avLst/>
          </a:prstGeom>
          <a:noFill/>
          <a:ln w="9525">
            <a:noFill/>
          </a:ln>
        </p:spPr>
        <p:txBody>
          <a:bodyPr wrap="square">
            <a:spAutoFit/>
          </a:bodyPr>
          <a:lstStyle/>
          <a:p>
            <a:pPr eaLnBrk="0" hangingPunct="0"/>
            <a:r>
              <a:rPr lang="zh-CN" altLang="zh-CN" sz="2400" dirty="0">
                <a:solidFill>
                  <a:srgbClr val="0D0D0D"/>
                </a:solidFill>
                <a:latin typeface="楷体" panose="02010609060101010101" pitchFamily="49" charset="-122"/>
                <a:ea typeface="楷体" panose="02010609060101010101" pitchFamily="49" charset="-122"/>
              </a:rPr>
              <a:t>不是一个独立的社会形态，而是由新民主主义向</a:t>
            </a:r>
            <a:r>
              <a:rPr lang="zh-CN" altLang="zh-CN" sz="2400" b="1" dirty="0">
                <a:solidFill>
                  <a:srgbClr val="FF0000"/>
                </a:solidFill>
                <a:latin typeface="楷体" panose="02010609060101010101" pitchFamily="49" charset="-122"/>
                <a:ea typeface="楷体" panose="02010609060101010101" pitchFamily="49" charset="-122"/>
              </a:rPr>
              <a:t>社会主义</a:t>
            </a:r>
            <a:r>
              <a:rPr lang="zh-CN" altLang="zh-CN" sz="2400" dirty="0">
                <a:solidFill>
                  <a:srgbClr val="0D0D0D"/>
                </a:solidFill>
                <a:latin typeface="楷体" panose="02010609060101010101" pitchFamily="49" charset="-122"/>
                <a:ea typeface="楷体" panose="02010609060101010101" pitchFamily="49" charset="-122"/>
              </a:rPr>
              <a:t>转变的</a:t>
            </a:r>
            <a:r>
              <a:rPr lang="zh-CN" altLang="zh-CN" sz="2400" dirty="0">
                <a:solidFill>
                  <a:srgbClr val="FF0000"/>
                </a:solidFill>
                <a:latin typeface="楷体" panose="02010609060101010101" pitchFamily="49" charset="-122"/>
                <a:ea typeface="楷体" panose="02010609060101010101" pitchFamily="49" charset="-122"/>
              </a:rPr>
              <a:t>过渡性社会形态</a:t>
            </a:r>
            <a:r>
              <a:rPr lang="zh-CN" altLang="zh-CN" sz="2400" dirty="0">
                <a:solidFill>
                  <a:srgbClr val="0D0D0D"/>
                </a:solidFill>
                <a:latin typeface="楷体" panose="02010609060101010101" pitchFamily="49" charset="-122"/>
                <a:ea typeface="楷体" panose="02010609060101010101" pitchFamily="49" charset="-122"/>
              </a:rPr>
              <a:t>。</a:t>
            </a:r>
            <a:endParaRPr lang="zh-CN" altLang="en-US" sz="2400" dirty="0">
              <a:solidFill>
                <a:srgbClr val="0D0D0D"/>
              </a:solidFill>
              <a:latin typeface="楷体" panose="02010609060101010101" pitchFamily="49" charset="-122"/>
              <a:ea typeface="楷体" panose="02010609060101010101" pitchFamily="49" charset="-122"/>
            </a:endParaRPr>
          </a:p>
        </p:txBody>
      </p:sp>
      <p:sp>
        <p:nvSpPr>
          <p:cNvPr id="21" name="文本框 20"/>
          <p:cNvSpPr txBox="1"/>
          <p:nvPr/>
        </p:nvSpPr>
        <p:spPr>
          <a:xfrm>
            <a:off x="740232" y="3197730"/>
            <a:ext cx="10684360" cy="1113766"/>
          </a:xfrm>
          <a:prstGeom prst="rect">
            <a:avLst/>
          </a:prstGeom>
          <a:noFill/>
          <a:ln w="9525">
            <a:noFill/>
          </a:ln>
        </p:spPr>
        <p:txBody>
          <a:bodyPr wrap="square">
            <a:spAutoFit/>
          </a:bodyPr>
          <a:lstStyle/>
          <a:p>
            <a:pPr eaLnBrk="0" hangingPunct="0">
              <a:lnSpc>
                <a:spcPct val="150000"/>
              </a:lnSpc>
            </a:pPr>
            <a:r>
              <a:rPr lang="zh-CN" altLang="zh-CN" sz="2400" dirty="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zh-CN" altLang="zh-CN" sz="2400" dirty="0">
                <a:solidFill>
                  <a:srgbClr val="C00000"/>
                </a:solidFill>
                <a:latin typeface="楷体" panose="02010609060101010101" pitchFamily="49" charset="-122"/>
                <a:ea typeface="楷体" panose="02010609060101010101" pitchFamily="49" charset="-122"/>
              </a:rPr>
              <a:t>五种经济成分</a:t>
            </a:r>
            <a:r>
              <a:rPr lang="zh-CN" altLang="zh-CN" sz="2400" dirty="0">
                <a:latin typeface="楷体" panose="02010609060101010101" pitchFamily="49" charset="-122"/>
                <a:ea typeface="楷体" panose="02010609060101010101" pitchFamily="49" charset="-122"/>
              </a:rPr>
              <a:t>并存：社会主义性质的国营经济、半社会主义的合作社经济、农民和手工业者的个体经济、私人资本主义经济和国家资本主义经济</a:t>
            </a:r>
            <a:r>
              <a:rPr lang="zh-CN" altLang="en-US" sz="2400" dirty="0">
                <a:latin typeface="楷体" panose="02010609060101010101" pitchFamily="49" charset="-122"/>
                <a:ea typeface="楷体" panose="02010609060101010101" pitchFamily="49" charset="-122"/>
              </a:rPr>
              <a:t>。</a:t>
            </a:r>
            <a:endParaRPr lang="zh-CN" altLang="zh-CN" sz="2400" dirty="0">
              <a:latin typeface="楷体" panose="02010609060101010101" pitchFamily="49" charset="-122"/>
              <a:ea typeface="楷体" panose="02010609060101010101" pitchFamily="49" charset="-122"/>
            </a:endParaRPr>
          </a:p>
        </p:txBody>
      </p:sp>
      <p:sp>
        <p:nvSpPr>
          <p:cNvPr id="22" name="文本框 21"/>
          <p:cNvSpPr txBox="1"/>
          <p:nvPr/>
        </p:nvSpPr>
        <p:spPr>
          <a:xfrm>
            <a:off x="740232" y="4448032"/>
            <a:ext cx="9624556" cy="461665"/>
          </a:xfrm>
          <a:prstGeom prst="rect">
            <a:avLst/>
          </a:prstGeom>
          <a:noFill/>
          <a:ln w="9525">
            <a:noFill/>
          </a:ln>
        </p:spPr>
        <p:txBody>
          <a:bodyPr wrap="square">
            <a:spAutoFit/>
          </a:bodyPr>
          <a:lstStyle/>
          <a:p>
            <a:pPr eaLnBrk="0" hangingPunct="0"/>
            <a:r>
              <a:rPr lang="zh-CN" altLang="zh-CN" sz="2400" dirty="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zh-CN" altLang="zh-CN" sz="2400" dirty="0">
                <a:solidFill>
                  <a:srgbClr val="C00000"/>
                </a:solidFill>
                <a:latin typeface="楷体" panose="02010609060101010101" pitchFamily="49" charset="-122"/>
                <a:ea typeface="楷体" panose="02010609060101010101" pitchFamily="49" charset="-122"/>
              </a:rPr>
              <a:t>社会的阶级</a:t>
            </a:r>
            <a:r>
              <a:rPr lang="zh-CN" altLang="zh-CN" sz="2400" dirty="0">
                <a:latin typeface="楷体" panose="02010609060101010101" pitchFamily="49" charset="-122"/>
                <a:ea typeface="楷体" panose="02010609060101010101" pitchFamily="49" charset="-122"/>
              </a:rPr>
              <a:t>：工人阶级、农民阶级、小资产阶级、民族资产阶级</a:t>
            </a:r>
          </a:p>
        </p:txBody>
      </p:sp>
      <p:sp>
        <p:nvSpPr>
          <p:cNvPr id="23" name="文本框 22"/>
          <p:cNvSpPr txBox="1"/>
          <p:nvPr/>
        </p:nvSpPr>
        <p:spPr>
          <a:xfrm>
            <a:off x="740232" y="5074152"/>
            <a:ext cx="8281988" cy="460375"/>
          </a:xfrm>
          <a:prstGeom prst="rect">
            <a:avLst/>
          </a:prstGeom>
          <a:noFill/>
          <a:ln w="9525">
            <a:noFill/>
          </a:ln>
        </p:spPr>
        <p:txBody>
          <a:bodyPr>
            <a:spAutoFit/>
          </a:bodyPr>
          <a:lstStyle/>
          <a:p>
            <a:pPr eaLnBrk="0" hangingPunct="0"/>
            <a:r>
              <a:rPr lang="zh-CN" altLang="zh-CN" sz="2400" dirty="0">
                <a:solidFill>
                  <a:srgbClr val="C00000"/>
                </a:solidFill>
                <a:latin typeface="楷体" panose="02010609060101010101" pitchFamily="49" charset="-122"/>
                <a:ea typeface="楷体" panose="02010609060101010101" pitchFamily="49" charset="-122"/>
                <a:sym typeface="Wingdings" panose="05000000000000000000" pitchFamily="2" charset="2"/>
              </a:rPr>
              <a:t></a:t>
            </a:r>
            <a:r>
              <a:rPr lang="zh-CN" altLang="zh-CN" sz="2400" dirty="0">
                <a:solidFill>
                  <a:srgbClr val="C00000"/>
                </a:solidFill>
                <a:latin typeface="楷体" panose="02010609060101010101" pitchFamily="49" charset="-122"/>
                <a:ea typeface="楷体" panose="02010609060101010101" pitchFamily="49" charset="-122"/>
              </a:rPr>
              <a:t>主要矛盾</a:t>
            </a:r>
            <a:r>
              <a:rPr lang="zh-CN"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社会主义和资本主义、</a:t>
            </a:r>
            <a:r>
              <a:rPr lang="zh-CN" altLang="zh-CN" sz="2400" dirty="0">
                <a:latin typeface="楷体" panose="02010609060101010101" pitchFamily="49" charset="-122"/>
                <a:ea typeface="楷体" panose="02010609060101010101" pitchFamily="49" charset="-122"/>
              </a:rPr>
              <a:t>工人阶级和资产阶级</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ppt_x</p:attrName>
                                        </p:attrNameLst>
                                      </p:cBhvr>
                                      <p:tavLst>
                                        <p:tav tm="0">
                                          <p:val>
                                            <p:strVal val="0-#ppt_w/2"/>
                                          </p:val>
                                        </p:tav>
                                        <p:tav tm="100000">
                                          <p:val>
                                            <p:strVal val="#ppt_x"/>
                                          </p:val>
                                        </p:tav>
                                      </p:tavLst>
                                    </p:anim>
                                    <p:anim calcmode="lin" valueType="num">
                                      <p:cBhvr>
                                        <p:cTn id="8"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47" presetClass="entr" presetSubtype="0" fill="hold" grpId="0" nodeType="clickEffect">
                                  <p:stCondLst>
                                    <p:cond delay="0"/>
                                  </p:stCondLst>
                                  <p:childTnLst>
                                    <p:set>
                                      <p:cBhvr>
                                        <p:cTn id="17" dur="500"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anim calcmode="lin" valueType="num">
                                      <p:cBhvr>
                                        <p:cTn id="19" dur="500" fill="hold"/>
                                        <p:tgtEl>
                                          <p:spTgt spid="21"/>
                                        </p:tgtEl>
                                        <p:attrNameLst>
                                          <p:attrName>ppt_x</p:attrName>
                                        </p:attrNameLst>
                                      </p:cBhvr>
                                      <p:tavLst>
                                        <p:tav tm="0">
                                          <p:val>
                                            <p:strVal val="#ppt_x"/>
                                          </p:val>
                                        </p:tav>
                                        <p:tav tm="100000">
                                          <p:val>
                                            <p:strVal val="#ppt_x"/>
                                          </p:val>
                                        </p:tav>
                                      </p:tavLst>
                                    </p:anim>
                                    <p:anim calcmode="lin" valueType="num">
                                      <p:cBhvr>
                                        <p:cTn id="20"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7" presetClass="entr" presetSubtype="0" fill="hold" grpId="0" nodeType="clickEffect">
                                  <p:stCondLst>
                                    <p:cond delay="0"/>
                                  </p:stCondLst>
                                  <p:childTnLst>
                                    <p:set>
                                      <p:cBhvr>
                                        <p:cTn id="24" dur="500"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anim calcmode="lin" valueType="num">
                                      <p:cBhvr>
                                        <p:cTn id="26" dur="500" fill="hold"/>
                                        <p:tgtEl>
                                          <p:spTgt spid="22"/>
                                        </p:tgtEl>
                                        <p:attrNameLst>
                                          <p:attrName>ppt_x</p:attrName>
                                        </p:attrNameLst>
                                      </p:cBhvr>
                                      <p:tavLst>
                                        <p:tav tm="0">
                                          <p:val>
                                            <p:strVal val="#ppt_x"/>
                                          </p:val>
                                        </p:tav>
                                        <p:tav tm="100000">
                                          <p:val>
                                            <p:strVal val="#ppt_x"/>
                                          </p:val>
                                        </p:tav>
                                      </p:tavLst>
                                    </p:anim>
                                    <p:anim calcmode="lin" valueType="num">
                                      <p:cBhvr>
                                        <p:cTn id="27"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7" presetClass="entr" presetSubtype="0" fill="hold" grpId="0" nodeType="clickEffect">
                                  <p:stCondLst>
                                    <p:cond delay="0"/>
                                  </p:stCondLst>
                                  <p:childTnLst>
                                    <p:set>
                                      <p:cBhvr>
                                        <p:cTn id="31" dur="500"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anim calcmode="lin" valueType="num">
                                      <p:cBhvr>
                                        <p:cTn id="33" dur="500" fill="hold"/>
                                        <p:tgtEl>
                                          <p:spTgt spid="23"/>
                                        </p:tgtEl>
                                        <p:attrNameLst>
                                          <p:attrName>ppt_x</p:attrName>
                                        </p:attrNameLst>
                                      </p:cBhvr>
                                      <p:tavLst>
                                        <p:tav tm="0">
                                          <p:val>
                                            <p:strVal val="#ppt_x"/>
                                          </p:val>
                                        </p:tav>
                                        <p:tav tm="100000">
                                          <p:val>
                                            <p:strVal val="#ppt_x"/>
                                          </p:val>
                                        </p:tav>
                                      </p:tavLst>
                                    </p:anim>
                                    <p:anim calcmode="lin" valueType="num">
                                      <p:cBhvr>
                                        <p:cTn id="3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9" grpId="0"/>
      <p:bldP spid="21" grpId="0"/>
      <p:bldP spid="22" grpId="0"/>
      <p:bldP spid="2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6627"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6628"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6629"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1784350" y="1685925"/>
            <a:ext cx="7223125" cy="468313"/>
          </a:xfrm>
          <a:ln/>
        </p:spPr>
        <p:txBody>
          <a:bodyPr vert="horz" wrap="square" lIns="91440" tIns="45720" rIns="91440" bIns="45720" anchor="ctr" anchorCtr="0"/>
          <a:lstStyle/>
          <a:p>
            <a:pPr algn="l">
              <a:lnSpc>
                <a:spcPct val="150000"/>
              </a:lnSpc>
            </a:pPr>
            <a:r>
              <a:rPr lang="en-US" altLang="zh-CN" sz="2800" b="1">
                <a:solidFill>
                  <a:srgbClr val="CC0000"/>
                </a:solidFill>
                <a:latin typeface="华文中宋" panose="02010600040101010101" pitchFamily="2" charset="-122"/>
                <a:ea typeface="华文中宋" panose="02010600040101010101" pitchFamily="2" charset="-122"/>
              </a:rPr>
              <a:t>2</a:t>
            </a:r>
            <a:r>
              <a:rPr lang="zh-CN" altLang="en-US" sz="2800" b="1" dirty="0">
                <a:solidFill>
                  <a:srgbClr val="CC0000"/>
                </a:solidFill>
                <a:latin typeface="华文中宋" panose="02010600040101010101" pitchFamily="2" charset="-122"/>
                <a:ea typeface="华文中宋" panose="02010600040101010101" pitchFamily="2" charset="-122"/>
              </a:rPr>
              <a:t>、党在过渡时期的总路线</a:t>
            </a:r>
          </a:p>
        </p:txBody>
      </p:sp>
      <p:sp>
        <p:nvSpPr>
          <p:cNvPr id="19" name="文本框 18"/>
          <p:cNvSpPr txBox="1"/>
          <p:nvPr/>
        </p:nvSpPr>
        <p:spPr>
          <a:xfrm>
            <a:off x="1955800" y="2555875"/>
            <a:ext cx="8281988" cy="460375"/>
          </a:xfrm>
          <a:prstGeom prst="rect">
            <a:avLst/>
          </a:prstGeom>
          <a:noFill/>
          <a:ln w="9525">
            <a:noFill/>
          </a:ln>
        </p:spPr>
        <p:txBody>
          <a:bodyPr>
            <a:spAutoFit/>
          </a:bodyPr>
          <a:lstStyle/>
          <a:p>
            <a:pPr eaLnBrk="0" hangingPunct="0"/>
            <a:r>
              <a:rPr lang="zh-CN" altLang="zh-CN" sz="2400">
                <a:latin typeface="楷体" panose="02010609060101010101" pitchFamily="49" charset="-122"/>
                <a:ea typeface="楷体" panose="02010609060101010101" pitchFamily="49" charset="-122"/>
              </a:rPr>
              <a:t>党的七届二中全会提出</a:t>
            </a:r>
            <a:r>
              <a:rPr lang="zh-CN" altLang="zh-CN" sz="2400">
                <a:solidFill>
                  <a:srgbClr val="C00000"/>
                </a:solidFill>
                <a:latin typeface="楷体" panose="02010609060101010101" pitchFamily="49" charset="-122"/>
                <a:ea typeface="楷体" panose="02010609060101010101" pitchFamily="49" charset="-122"/>
              </a:rPr>
              <a:t>“两个转变”</a:t>
            </a:r>
            <a:r>
              <a:rPr lang="zh-CN" altLang="zh-CN" sz="2400">
                <a:latin typeface="楷体" panose="02010609060101010101" pitchFamily="49" charset="-122"/>
                <a:ea typeface="楷体" panose="02010609060101010101" pitchFamily="49" charset="-122"/>
              </a:rPr>
              <a:t>的思想：</a:t>
            </a:r>
          </a:p>
        </p:txBody>
      </p:sp>
      <p:grpSp>
        <p:nvGrpSpPr>
          <p:cNvPr id="28676" name="组合 12"/>
          <p:cNvGrpSpPr/>
          <p:nvPr/>
        </p:nvGrpSpPr>
        <p:grpSpPr>
          <a:xfrm>
            <a:off x="2227263" y="3151188"/>
            <a:ext cx="7174525" cy="2952750"/>
            <a:chOff x="1500868" y="1484784"/>
            <a:chExt cx="7173227" cy="2952328"/>
          </a:xfrm>
        </p:grpSpPr>
        <p:sp>
          <p:nvSpPr>
            <p:cNvPr id="26633" name="TextBox 4"/>
            <p:cNvSpPr txBox="1"/>
            <p:nvPr/>
          </p:nvSpPr>
          <p:spPr>
            <a:xfrm>
              <a:off x="1500868" y="2606986"/>
              <a:ext cx="2620806" cy="460309"/>
            </a:xfrm>
            <a:prstGeom prst="rect">
              <a:avLst/>
            </a:prstGeom>
            <a:noFill/>
            <a:ln w="9525">
              <a:noFill/>
            </a:ln>
          </p:spPr>
          <p:txBody>
            <a:bodyPr wrap="none">
              <a:spAutoFit/>
            </a:bodyPr>
            <a:lstStyle/>
            <a:p>
              <a:pPr eaLnBrk="0" hangingPunct="0"/>
              <a:r>
                <a:rPr lang="zh-CN" altLang="en-US" sz="2400" b="1" dirty="0">
                  <a:solidFill>
                    <a:srgbClr val="820101"/>
                  </a:solidFill>
                  <a:latin typeface="微软雅黑" panose="020B0503020204020204" pitchFamily="34" charset="-122"/>
                  <a:ea typeface="微软雅黑" panose="020B0503020204020204" pitchFamily="34" charset="-122"/>
                </a:rPr>
                <a:t>“两个转变”并举</a:t>
              </a:r>
            </a:p>
          </p:txBody>
        </p:sp>
        <p:sp>
          <p:nvSpPr>
            <p:cNvPr id="6" name="左大括号 5"/>
            <p:cNvSpPr/>
            <p:nvPr/>
          </p:nvSpPr>
          <p:spPr>
            <a:xfrm>
              <a:off x="4140403" y="2319690"/>
              <a:ext cx="287285" cy="1038077"/>
            </a:xfrm>
            <a:prstGeom prst="leftBrace">
              <a:avLst/>
            </a:prstGeom>
            <a:ln w="19050"/>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6635" name="TextBox 6"/>
            <p:cNvSpPr txBox="1"/>
            <p:nvPr/>
          </p:nvSpPr>
          <p:spPr>
            <a:xfrm>
              <a:off x="4499992" y="2132856"/>
              <a:ext cx="2468433" cy="398723"/>
            </a:xfrm>
            <a:prstGeom prst="rect">
              <a:avLst/>
            </a:prstGeom>
            <a:noFill/>
            <a:ln w="9525">
              <a:noFill/>
            </a:ln>
          </p:spPr>
          <p:txBody>
            <a:bodyPr wrap="none">
              <a:spAutoFit/>
            </a:bodyPr>
            <a:lstStyle/>
            <a:p>
              <a:pPr eaLnBrk="0" hangingPunct="0"/>
              <a:r>
                <a:rPr lang="zh-CN" altLang="en-US" sz="2000" dirty="0">
                  <a:latin typeface="黑体" panose="02010609060101010101" pitchFamily="49" charset="-122"/>
                  <a:ea typeface="黑体" panose="02010609060101010101" pitchFamily="49" charset="-122"/>
                </a:rPr>
                <a:t>农业国转变为工业国</a:t>
              </a:r>
            </a:p>
          </p:txBody>
        </p:sp>
        <p:sp>
          <p:nvSpPr>
            <p:cNvPr id="26636" name="TextBox 8"/>
            <p:cNvSpPr txBox="1"/>
            <p:nvPr/>
          </p:nvSpPr>
          <p:spPr>
            <a:xfrm>
              <a:off x="4427984" y="3131676"/>
              <a:ext cx="4246111" cy="398723"/>
            </a:xfrm>
            <a:prstGeom prst="rect">
              <a:avLst/>
            </a:prstGeom>
            <a:noFill/>
            <a:ln w="9525">
              <a:noFill/>
            </a:ln>
          </p:spPr>
          <p:txBody>
            <a:bodyPr wrap="none">
              <a:spAutoFit/>
            </a:bodyPr>
            <a:lstStyle/>
            <a:p>
              <a:pPr eaLnBrk="0" hangingPunct="0"/>
              <a:r>
                <a:rPr lang="zh-CN" altLang="en-US" sz="2000" dirty="0">
                  <a:latin typeface="黑体" panose="02010609060101010101" pitchFamily="49" charset="-122"/>
                  <a:ea typeface="黑体" panose="02010609060101010101" pitchFamily="49" charset="-122"/>
                </a:rPr>
                <a:t>新民主主义国家转变为社会主义国家</a:t>
              </a:r>
            </a:p>
          </p:txBody>
        </p:sp>
        <p:sp>
          <p:nvSpPr>
            <p:cNvPr id="8" name="线形标注 1 7"/>
            <p:cNvSpPr/>
            <p:nvPr/>
          </p:nvSpPr>
          <p:spPr>
            <a:xfrm>
              <a:off x="7237055" y="1484784"/>
              <a:ext cx="1150730" cy="569831"/>
            </a:xfrm>
            <a:prstGeom prst="borderCallout1">
              <a:avLst/>
            </a:prstGeom>
            <a:ln>
              <a:solidFill>
                <a:srgbClr val="0070C0"/>
              </a:solidFill>
            </a:ln>
          </p:spPr>
          <p:style>
            <a:lnRef idx="2">
              <a:schemeClr val="accent5"/>
            </a:lnRef>
            <a:fillRef idx="1">
              <a:schemeClr val="lt1"/>
            </a:fillRef>
            <a:effectRef idx="0">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mn-lt"/>
                  <a:ea typeface="+mn-ea"/>
                  <a:cs typeface="+mn-cs"/>
                  <a:sym typeface="+mn-ea"/>
                </a:rPr>
                <a:t>经济结构</a:t>
              </a:r>
            </a:p>
          </p:txBody>
        </p:sp>
        <p:sp>
          <p:nvSpPr>
            <p:cNvPr id="4" name="线形标注 1 3"/>
            <p:cNvSpPr/>
            <p:nvPr/>
          </p:nvSpPr>
          <p:spPr>
            <a:xfrm>
              <a:off x="7237055" y="3867280"/>
              <a:ext cx="1150730" cy="569832"/>
            </a:xfrm>
            <a:prstGeom prst="borderCallout1">
              <a:avLst>
                <a:gd name="adj1" fmla="val 18750"/>
                <a:gd name="adj2" fmla="val -8333"/>
                <a:gd name="adj3" fmla="val -47842"/>
                <a:gd name="adj4" fmla="val -51071"/>
              </a:avLst>
            </a:prstGeom>
            <a:ln>
              <a:solidFill>
                <a:srgbClr val="0070C0"/>
              </a:solidFill>
            </a:ln>
          </p:spPr>
          <p:style>
            <a:lnRef idx="2">
              <a:schemeClr val="accent5"/>
            </a:lnRef>
            <a:fillRef idx="1">
              <a:schemeClr val="lt1"/>
            </a:fillRef>
            <a:effectRef idx="0">
              <a:schemeClr val="accent5"/>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70C0"/>
                  </a:solidFill>
                  <a:effectLst/>
                  <a:uLnTx/>
                  <a:uFillTx/>
                  <a:latin typeface="+mn-lt"/>
                  <a:ea typeface="+mn-ea"/>
                  <a:cs typeface="+mn-cs"/>
                  <a:sym typeface="+mn-ea"/>
                </a:rPr>
                <a:t>社会性质</a:t>
              </a: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p:cTn id="7" dur="500" fill="hold"/>
                                        <p:tgtEl>
                                          <p:spTgt spid="104450"/>
                                        </p:tgtEl>
                                        <p:attrNameLst>
                                          <p:attrName>ppt_x</p:attrName>
                                        </p:attrNameLst>
                                      </p:cBhvr>
                                      <p:tavLst>
                                        <p:tav tm="0">
                                          <p:val>
                                            <p:strVal val="0-#ppt_w/2"/>
                                          </p:val>
                                        </p:tav>
                                        <p:tav tm="100000">
                                          <p:val>
                                            <p:strVal val="#ppt_x"/>
                                          </p:val>
                                        </p:tav>
                                      </p:tavLst>
                                    </p:anim>
                                    <p:anim calcmode="lin" valueType="num">
                                      <p:cBhvr>
                                        <p:cTn id="8"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arn(inVertical)">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8676"/>
                                        </p:tgtEl>
                                        <p:attrNameLst>
                                          <p:attrName>style.visibility</p:attrName>
                                        </p:attrNameLst>
                                      </p:cBhvr>
                                      <p:to>
                                        <p:strVal val="visible"/>
                                      </p:to>
                                    </p:set>
                                    <p:animEffect transition="in" filter="wipe(left)">
                                      <p:cBhvr>
                                        <p:cTn id="18"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765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7652"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765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2" name="文本框 11"/>
          <p:cNvSpPr txBox="1"/>
          <p:nvPr/>
        </p:nvSpPr>
        <p:spPr>
          <a:xfrm>
            <a:off x="335360" y="1988840"/>
            <a:ext cx="9470380" cy="461665"/>
          </a:xfrm>
          <a:prstGeom prst="rect">
            <a:avLst/>
          </a:prstGeom>
          <a:noFill/>
          <a:ln w="9525">
            <a:noFill/>
          </a:ln>
        </p:spPr>
        <p:txBody>
          <a:bodyPr wrap="square">
            <a:spAutoFit/>
          </a:bodyPr>
          <a:lstStyle/>
          <a:p>
            <a:pPr eaLnBrk="0" hangingPunct="0"/>
            <a:r>
              <a:rPr lang="en-US" altLang="zh-CN" sz="2400" dirty="0">
                <a:latin typeface="华文新魏" panose="02010800040101010101" pitchFamily="2" charset="-122"/>
                <a:ea typeface="华文新魏" panose="02010800040101010101" pitchFamily="2" charset="-122"/>
              </a:rPr>
              <a:t>1953</a:t>
            </a:r>
            <a:r>
              <a:rPr lang="zh-CN" altLang="en-US" sz="2400" dirty="0">
                <a:latin typeface="华文新魏" panose="02010800040101010101" pitchFamily="2" charset="-122"/>
                <a:ea typeface="华文新魏" panose="02010800040101010101" pitchFamily="2" charset="-122"/>
              </a:rPr>
              <a:t>年</a:t>
            </a:r>
            <a:r>
              <a:rPr lang="en-US" altLang="zh-CN" sz="2400" dirty="0">
                <a:latin typeface="华文新魏" panose="02010800040101010101" pitchFamily="2" charset="-122"/>
                <a:ea typeface="华文新魏" panose="02010800040101010101" pitchFamily="2" charset="-122"/>
              </a:rPr>
              <a:t>6</a:t>
            </a:r>
            <a:r>
              <a:rPr lang="zh-CN" altLang="en-US" sz="2400" dirty="0">
                <a:latin typeface="华文新魏" panose="02010800040101010101" pitchFamily="2" charset="-122"/>
                <a:ea typeface="华文新魏" panose="02010800040101010101" pitchFamily="2" charset="-122"/>
              </a:rPr>
              <a:t>月，毛泽东在中央政治局会议上正式提出</a:t>
            </a:r>
            <a:r>
              <a:rPr lang="zh-CN" altLang="en-US" sz="2400" dirty="0">
                <a:solidFill>
                  <a:srgbClr val="FF0000"/>
                </a:solidFill>
                <a:latin typeface="华文新魏" panose="02010800040101010101" pitchFamily="2" charset="-122"/>
                <a:ea typeface="华文新魏" panose="02010800040101010101" pitchFamily="2" charset="-122"/>
              </a:rPr>
              <a:t>过渡时期总路线</a:t>
            </a:r>
            <a:r>
              <a:rPr lang="en-US" altLang="zh-CN" sz="2400" dirty="0">
                <a:solidFill>
                  <a:srgbClr val="FF0000"/>
                </a:solidFill>
                <a:latin typeface="华文新魏" panose="02010800040101010101" pitchFamily="2" charset="-122"/>
                <a:ea typeface="华文新魏" panose="02010800040101010101" pitchFamily="2" charset="-122"/>
              </a:rPr>
              <a:t>:</a:t>
            </a:r>
          </a:p>
        </p:txBody>
      </p:sp>
      <p:sp>
        <p:nvSpPr>
          <p:cNvPr id="13" name="Text Box 3"/>
          <p:cNvSpPr txBox="1"/>
          <p:nvPr/>
        </p:nvSpPr>
        <p:spPr>
          <a:xfrm>
            <a:off x="325280" y="2526703"/>
            <a:ext cx="11666312" cy="1323439"/>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a:spAutoFit/>
          </a:bodyPr>
          <a:lstStyle/>
          <a:p>
            <a:pPr>
              <a:spcBef>
                <a:spcPts val="2000"/>
              </a:spcBef>
            </a:pPr>
            <a:r>
              <a:rPr lang="en-US" altLang="zh-CN" sz="3200" b="1" dirty="0">
                <a:latin typeface="Arial" panose="020B0604020202020204" pitchFamily="34" charset="0"/>
                <a:ea typeface="黑体" panose="02010609060101010101" pitchFamily="49" charset="-122"/>
              </a:rPr>
              <a:t>    </a:t>
            </a:r>
            <a:r>
              <a:rPr lang="zh-CN" altLang="en-US" sz="2400" dirty="0">
                <a:latin typeface="仿宋" panose="02010609060101010101" pitchFamily="49" charset="-122"/>
                <a:ea typeface="仿宋" panose="02010609060101010101" pitchFamily="49" charset="-122"/>
              </a:rPr>
              <a:t>从中华人民共和国成立，到社会主义改造基本完成，这是一个过渡时期。党在这个过渡时期的总路线和总任务，是</a:t>
            </a:r>
            <a:r>
              <a:rPr lang="zh-CN" altLang="en-US" sz="2400" dirty="0">
                <a:solidFill>
                  <a:srgbClr val="FF0000"/>
                </a:solidFill>
                <a:latin typeface="仿宋" panose="02010609060101010101" pitchFamily="49" charset="-122"/>
                <a:ea typeface="仿宋" panose="02010609060101010101" pitchFamily="49" charset="-122"/>
              </a:rPr>
              <a:t>要在一个相当长的时期内，逐步实现国家的社会主义工业化</a:t>
            </a:r>
            <a:r>
              <a:rPr lang="zh-CN" altLang="en-US" sz="2400" dirty="0">
                <a:latin typeface="仿宋" panose="02010609060101010101" pitchFamily="49" charset="-122"/>
                <a:ea typeface="仿宋" panose="02010609060101010101" pitchFamily="49" charset="-122"/>
              </a:rPr>
              <a:t>，并</a:t>
            </a:r>
            <a:r>
              <a:rPr lang="zh-CN" altLang="en-US" sz="2400" dirty="0">
                <a:solidFill>
                  <a:srgbClr val="FF0000"/>
                </a:solidFill>
                <a:latin typeface="仿宋" panose="02010609060101010101" pitchFamily="49" charset="-122"/>
                <a:ea typeface="仿宋" panose="02010609060101010101" pitchFamily="49" charset="-122"/>
              </a:rPr>
              <a:t>逐步实现对农业、对手工业和对资本主义工商业的社会主义改造</a:t>
            </a:r>
            <a:r>
              <a:rPr lang="zh-CN" altLang="en-US" sz="2400" dirty="0">
                <a:latin typeface="仿宋" panose="02010609060101010101" pitchFamily="49" charset="-122"/>
                <a:ea typeface="仿宋" panose="02010609060101010101" pitchFamily="49" charset="-122"/>
              </a:rPr>
              <a:t>。</a:t>
            </a:r>
            <a:endParaRPr lang="en-US" altLang="zh-CN" sz="2800" dirty="0">
              <a:latin typeface="Arial" panose="020B0604020202020204" pitchFamily="34" charset="0"/>
              <a:ea typeface="黑体" panose="02010609060101010101" pitchFamily="49" charset="-122"/>
            </a:endParaRPr>
          </a:p>
        </p:txBody>
      </p:sp>
      <p:sp>
        <p:nvSpPr>
          <p:cNvPr id="14" name="矩形 1">
            <a:extLst>
              <a:ext uri="{FF2B5EF4-FFF2-40B4-BE49-F238E27FC236}">
                <a16:creationId xmlns="" xmlns:a16="http://schemas.microsoft.com/office/drawing/2014/main" id="{CC41BC5D-0206-45F4-A883-881471CCB597}"/>
              </a:ext>
            </a:extLst>
          </p:cNvPr>
          <p:cNvSpPr/>
          <p:nvPr/>
        </p:nvSpPr>
        <p:spPr>
          <a:xfrm>
            <a:off x="1811338" y="4185046"/>
            <a:ext cx="4133850" cy="523875"/>
          </a:xfrm>
          <a:prstGeom prst="rect">
            <a:avLst/>
          </a:prstGeom>
          <a:noFill/>
          <a:ln w="9525">
            <a:noFill/>
          </a:ln>
        </p:spPr>
        <p:txBody>
          <a:bodyPr wrap="none">
            <a:spAutoFit/>
          </a:bodyPr>
          <a:lstStyle/>
          <a:p>
            <a:pPr>
              <a:buNone/>
            </a:pPr>
            <a:r>
              <a:rPr lang="zh-CN" altLang="en-US" sz="2800" dirty="0">
                <a:latin typeface="华文中宋" panose="02010600040101010101" pitchFamily="2" charset="-122"/>
                <a:ea typeface="华文中宋" panose="02010600040101010101" pitchFamily="2" charset="-122"/>
                <a:sym typeface="+mn-ea"/>
              </a:rPr>
              <a:t>社会主义工业化</a:t>
            </a:r>
            <a:r>
              <a:rPr lang="zh-CN" altLang="en-US" sz="2800" dirty="0">
                <a:solidFill>
                  <a:srgbClr val="FF0000"/>
                </a:solidFill>
                <a:latin typeface="华文中宋" panose="02010600040101010101" pitchFamily="2" charset="-122"/>
                <a:ea typeface="华文中宋" panose="02010600040101010101" pitchFamily="2" charset="-122"/>
                <a:sym typeface="+mn-ea"/>
              </a:rPr>
              <a:t>（主体）</a:t>
            </a:r>
            <a:endParaRPr lang="zh-CN" altLang="en-US" sz="2800" dirty="0">
              <a:latin typeface="Arial" panose="020B0604020202020204" pitchFamily="34" charset="0"/>
            </a:endParaRPr>
          </a:p>
        </p:txBody>
      </p:sp>
      <p:sp>
        <p:nvSpPr>
          <p:cNvPr id="15" name="矩形 3">
            <a:extLst>
              <a:ext uri="{FF2B5EF4-FFF2-40B4-BE49-F238E27FC236}">
                <a16:creationId xmlns="" xmlns:a16="http://schemas.microsoft.com/office/drawing/2014/main" id="{B3C1606D-A435-4C63-918C-F5090FACBE28}"/>
              </a:ext>
            </a:extLst>
          </p:cNvPr>
          <p:cNvSpPr/>
          <p:nvPr/>
        </p:nvSpPr>
        <p:spPr>
          <a:xfrm>
            <a:off x="1803400" y="5632798"/>
            <a:ext cx="3776663" cy="522288"/>
          </a:xfrm>
          <a:prstGeom prst="rect">
            <a:avLst/>
          </a:prstGeom>
          <a:noFill/>
          <a:ln w="9525">
            <a:noFill/>
          </a:ln>
        </p:spPr>
        <p:txBody>
          <a:bodyPr wrap="none">
            <a:spAutoFit/>
          </a:bodyPr>
          <a:lstStyle/>
          <a:p>
            <a:pPr>
              <a:buNone/>
            </a:pPr>
            <a:r>
              <a:rPr lang="zh-CN" altLang="en-US" sz="2800" dirty="0">
                <a:latin typeface="华文中宋" panose="02010600040101010101" pitchFamily="2" charset="-122"/>
                <a:ea typeface="华文中宋" panose="02010600040101010101" pitchFamily="2" charset="-122"/>
                <a:sym typeface="+mn-ea"/>
              </a:rPr>
              <a:t>社会主义改造</a:t>
            </a:r>
            <a:r>
              <a:rPr lang="zh-CN" altLang="en-US" sz="2800" dirty="0">
                <a:solidFill>
                  <a:srgbClr val="3333FF"/>
                </a:solidFill>
                <a:latin typeface="华文中宋" panose="02010600040101010101" pitchFamily="2" charset="-122"/>
                <a:ea typeface="华文中宋" panose="02010600040101010101" pitchFamily="2" charset="-122"/>
                <a:sym typeface="+mn-ea"/>
              </a:rPr>
              <a:t>（两翼）</a:t>
            </a:r>
            <a:endParaRPr lang="zh-CN" altLang="en-US" sz="2800" dirty="0">
              <a:latin typeface="Arial" panose="020B0604020202020204" pitchFamily="34" charset="0"/>
            </a:endParaRPr>
          </a:p>
        </p:txBody>
      </p:sp>
      <p:sp>
        <p:nvSpPr>
          <p:cNvPr id="16" name="箭头: 右 11">
            <a:extLst>
              <a:ext uri="{FF2B5EF4-FFF2-40B4-BE49-F238E27FC236}">
                <a16:creationId xmlns="" xmlns:a16="http://schemas.microsoft.com/office/drawing/2014/main" id="{348B8553-2BD7-48FF-A592-567C8E0A6467}"/>
              </a:ext>
            </a:extLst>
          </p:cNvPr>
          <p:cNvSpPr/>
          <p:nvPr/>
        </p:nvSpPr>
        <p:spPr>
          <a:xfrm>
            <a:off x="5791200" y="4348559"/>
            <a:ext cx="609600" cy="19526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箭头: 右 12">
            <a:extLst>
              <a:ext uri="{FF2B5EF4-FFF2-40B4-BE49-F238E27FC236}">
                <a16:creationId xmlns="" xmlns:a16="http://schemas.microsoft.com/office/drawing/2014/main" id="{AE05B1CF-FE04-40F3-8ED6-41E00DD5E35F}"/>
              </a:ext>
            </a:extLst>
          </p:cNvPr>
          <p:cNvSpPr/>
          <p:nvPr/>
        </p:nvSpPr>
        <p:spPr>
          <a:xfrm>
            <a:off x="5791200" y="5796311"/>
            <a:ext cx="609600" cy="195263"/>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矩形 17">
            <a:extLst>
              <a:ext uri="{FF2B5EF4-FFF2-40B4-BE49-F238E27FC236}">
                <a16:creationId xmlns="" xmlns:a16="http://schemas.microsoft.com/office/drawing/2014/main" id="{4191116D-F891-45AD-8C0B-A65CF2448DA0}"/>
              </a:ext>
            </a:extLst>
          </p:cNvPr>
          <p:cNvSpPr/>
          <p:nvPr/>
        </p:nvSpPr>
        <p:spPr>
          <a:xfrm>
            <a:off x="6553200" y="4185046"/>
            <a:ext cx="1979613" cy="523875"/>
          </a:xfrm>
          <a:prstGeom prst="rect">
            <a:avLst/>
          </a:prstGeom>
          <a:noFill/>
          <a:ln w="9525">
            <a:noFill/>
          </a:ln>
        </p:spPr>
        <p:txBody>
          <a:bodyPr wrap="none">
            <a:spAutoFit/>
          </a:bodyPr>
          <a:lstStyle/>
          <a:p>
            <a:r>
              <a:rPr lang="zh-CN" altLang="en-US" sz="2800" dirty="0">
                <a:latin typeface="楷体" panose="02010609060101010101" pitchFamily="49" charset="-122"/>
                <a:ea typeface="楷体" panose="02010609060101010101" pitchFamily="49" charset="-122"/>
                <a:sym typeface="+mn-ea"/>
              </a:rPr>
              <a:t>解决生产力</a:t>
            </a:r>
            <a:endParaRPr lang="zh-CN" altLang="en-US" sz="2800" dirty="0">
              <a:latin typeface="楷体" panose="02010609060101010101" pitchFamily="49" charset="-122"/>
              <a:ea typeface="楷体" panose="02010609060101010101" pitchFamily="49" charset="-122"/>
            </a:endParaRPr>
          </a:p>
        </p:txBody>
      </p:sp>
      <p:sp>
        <p:nvSpPr>
          <p:cNvPr id="20" name="矩形 10">
            <a:extLst>
              <a:ext uri="{FF2B5EF4-FFF2-40B4-BE49-F238E27FC236}">
                <a16:creationId xmlns="" xmlns:a16="http://schemas.microsoft.com/office/drawing/2014/main" id="{B863CCD5-7FD4-4108-8478-207437280C8A}"/>
              </a:ext>
            </a:extLst>
          </p:cNvPr>
          <p:cNvSpPr/>
          <p:nvPr/>
        </p:nvSpPr>
        <p:spPr>
          <a:xfrm>
            <a:off x="6553200" y="5632798"/>
            <a:ext cx="2338388" cy="522288"/>
          </a:xfrm>
          <a:prstGeom prst="rect">
            <a:avLst/>
          </a:prstGeom>
          <a:noFill/>
          <a:ln w="9525">
            <a:noFill/>
          </a:ln>
        </p:spPr>
        <p:txBody>
          <a:bodyPr wrap="none">
            <a:spAutoFit/>
          </a:bodyPr>
          <a:lstStyle/>
          <a:p>
            <a:r>
              <a:rPr lang="zh-CN" altLang="en-US" sz="2800" dirty="0">
                <a:latin typeface="楷体" panose="02010609060101010101" pitchFamily="49" charset="-122"/>
                <a:ea typeface="楷体" panose="02010609060101010101" pitchFamily="49" charset="-122"/>
                <a:sym typeface="+mn-ea"/>
              </a:rPr>
              <a:t>解决生产关系</a:t>
            </a:r>
            <a:endParaRPr lang="zh-CN" altLang="en-US" sz="2800" dirty="0">
              <a:latin typeface="楷体" panose="02010609060101010101" pitchFamily="49" charset="-122"/>
              <a:ea typeface="楷体" panose="02010609060101010101" pitchFamily="49" charset="-122"/>
            </a:endParaRPr>
          </a:p>
        </p:txBody>
      </p:sp>
      <p:cxnSp>
        <p:nvCxnSpPr>
          <p:cNvPr id="21" name="直接箭头连接符 15">
            <a:extLst>
              <a:ext uri="{FF2B5EF4-FFF2-40B4-BE49-F238E27FC236}">
                <a16:creationId xmlns="" xmlns:a16="http://schemas.microsoft.com/office/drawing/2014/main" id="{8AD005A6-AF0F-453B-A6A4-F1875831A975}"/>
              </a:ext>
            </a:extLst>
          </p:cNvPr>
          <p:cNvCxnSpPr>
            <a:cxnSpLocks/>
          </p:cNvCxnSpPr>
          <p:nvPr/>
        </p:nvCxnSpPr>
        <p:spPr>
          <a:xfrm>
            <a:off x="3048080" y="4708921"/>
            <a:ext cx="0" cy="8476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16">
            <a:extLst>
              <a:ext uri="{FF2B5EF4-FFF2-40B4-BE49-F238E27FC236}">
                <a16:creationId xmlns="" xmlns:a16="http://schemas.microsoft.com/office/drawing/2014/main" id="{B308B26C-0F3C-473D-8CAA-3B547BF19A45}"/>
              </a:ext>
            </a:extLst>
          </p:cNvPr>
          <p:cNvCxnSpPr>
            <a:cxnSpLocks/>
          </p:cNvCxnSpPr>
          <p:nvPr/>
        </p:nvCxnSpPr>
        <p:spPr>
          <a:xfrm>
            <a:off x="2895684" y="4708921"/>
            <a:ext cx="0" cy="847679"/>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 xmlns:a16="http://schemas.microsoft.com/office/drawing/2014/main" id="{EAB28ECA-3E4D-44AE-B179-BC7826416FCA}"/>
              </a:ext>
            </a:extLst>
          </p:cNvPr>
          <p:cNvSpPr txBox="1"/>
          <p:nvPr/>
        </p:nvSpPr>
        <p:spPr>
          <a:xfrm>
            <a:off x="2434019" y="4896806"/>
            <a:ext cx="461665" cy="547586"/>
          </a:xfrm>
          <a:prstGeom prst="rect">
            <a:avLst/>
          </a:prstGeom>
          <a:noFill/>
          <a:ln w="9525">
            <a:noFill/>
          </a:ln>
        </p:spPr>
        <p:txBody>
          <a:bodyPr vert="eaVert" wrap="non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eaLnBrk="0" hangingPunct="0">
              <a:lnSpc>
                <a:spcPct val="100000"/>
              </a:lnSpc>
              <a:spcBef>
                <a:spcPct val="0"/>
              </a:spcBef>
              <a:buFontTx/>
              <a:buNone/>
            </a:pPr>
            <a:r>
              <a:rPr lang="zh-CN" altLang="en-US" sz="1800" b="1" dirty="0">
                <a:latin typeface="楷体" panose="02010609060101010101" pitchFamily="49" charset="-122"/>
                <a:ea typeface="楷体" panose="02010609060101010101" pitchFamily="49" charset="-122"/>
                <a:sym typeface="宋体" panose="02010600030101010101" pitchFamily="2" charset="-122"/>
              </a:rPr>
              <a:t>手段</a:t>
            </a:r>
            <a:endParaRPr lang="zh-CN" altLang="en-US" sz="1800" dirty="0">
              <a:latin typeface="楷体" panose="02010609060101010101" pitchFamily="49" charset="-122"/>
              <a:ea typeface="楷体" panose="02010609060101010101" pitchFamily="49" charset="-122"/>
            </a:endParaRPr>
          </a:p>
        </p:txBody>
      </p:sp>
      <p:sp>
        <p:nvSpPr>
          <p:cNvPr id="24" name="文本框 23">
            <a:extLst>
              <a:ext uri="{FF2B5EF4-FFF2-40B4-BE49-F238E27FC236}">
                <a16:creationId xmlns="" xmlns:a16="http://schemas.microsoft.com/office/drawing/2014/main" id="{1500CA29-4CEA-4263-B42D-95AD7321A372}"/>
              </a:ext>
            </a:extLst>
          </p:cNvPr>
          <p:cNvSpPr txBox="1"/>
          <p:nvPr/>
        </p:nvSpPr>
        <p:spPr>
          <a:xfrm>
            <a:off x="3126516" y="4863086"/>
            <a:ext cx="461665" cy="609584"/>
          </a:xfrm>
          <a:prstGeom prst="rect">
            <a:avLst/>
          </a:prstGeom>
          <a:noFill/>
          <a:ln w="9525">
            <a:noFill/>
          </a:ln>
        </p:spPr>
        <p:txBody>
          <a:bodyPr vert="eaVert" wrap="square">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stStyle>
          <a:p>
            <a:pPr marL="0" lvl="0" indent="0" eaLnBrk="0" hangingPunct="0">
              <a:lnSpc>
                <a:spcPct val="100000"/>
              </a:lnSpc>
              <a:spcBef>
                <a:spcPct val="0"/>
              </a:spcBef>
              <a:buFontTx/>
              <a:buNone/>
            </a:pPr>
            <a:r>
              <a:rPr lang="zh-CN" altLang="en-US" sz="1800" b="1" dirty="0">
                <a:latin typeface="楷体" panose="02010609060101010101" pitchFamily="49" charset="-122"/>
                <a:ea typeface="楷体" panose="02010609060101010101" pitchFamily="49" charset="-122"/>
                <a:sym typeface="宋体" panose="02010600030101010101" pitchFamily="2" charset="-122"/>
              </a:rPr>
              <a:t>目的</a:t>
            </a:r>
            <a:endParaRPr lang="zh-CN" altLang="en-US" sz="1800" dirty="0">
              <a:latin typeface="楷体" panose="02010609060101010101" pitchFamily="49" charset="-122"/>
              <a:ea typeface="楷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ipe(left)">
                                      <p:cBhvr>
                                        <p:cTn id="29" dur="500"/>
                                        <p:tgtEl>
                                          <p:spTgt spid="16"/>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wipe(left)">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left)">
                                      <p:cBhvr>
                                        <p:cTn id="38" dur="500"/>
                                        <p:tgtEl>
                                          <p:spTgt spid="17"/>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down)">
                                      <p:cBhvr>
                                        <p:cTn id="47" dur="500"/>
                                        <p:tgtEl>
                                          <p:spTgt spid="22"/>
                                        </p:tgtEl>
                                      </p:cBhvr>
                                    </p:animEffect>
                                  </p:childTnLst>
                                </p:cTn>
                              </p:par>
                            </p:childTnLst>
                          </p:cTn>
                        </p:par>
                        <p:par>
                          <p:cTn id="48" fill="hold">
                            <p:stCondLst>
                              <p:cond delay="500"/>
                            </p:stCondLst>
                            <p:childTnLst>
                              <p:par>
                                <p:cTn id="49" presetID="22" presetClass="entr" presetSubtype="1"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wipe(up)">
                                      <p:cBhvr>
                                        <p:cTn id="51" dur="500"/>
                                        <p:tgtEl>
                                          <p:spTgt spid="21"/>
                                        </p:tgtEl>
                                      </p:cBhvr>
                                    </p:animEffect>
                                  </p:childTnLst>
                                </p:cTn>
                              </p:par>
                            </p:childTnLst>
                          </p:cTn>
                        </p:par>
                        <p:par>
                          <p:cTn id="52" fill="hold">
                            <p:stCondLst>
                              <p:cond delay="1000"/>
                            </p:stCondLst>
                            <p:childTnLst>
                              <p:par>
                                <p:cTn id="53" presetID="55"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strVal val="#ppt_w*0.70"/>
                                          </p:val>
                                        </p:tav>
                                        <p:tav tm="100000">
                                          <p:val>
                                            <p:strVal val="#ppt_w"/>
                                          </p:val>
                                        </p:tav>
                                      </p:tavLst>
                                    </p:anim>
                                    <p:anim calcmode="lin" valueType="num">
                                      <p:cBhvr>
                                        <p:cTn id="56" dur="1000" fill="hold"/>
                                        <p:tgtEl>
                                          <p:spTgt spid="23"/>
                                        </p:tgtEl>
                                        <p:attrNameLst>
                                          <p:attrName>ppt_h</p:attrName>
                                        </p:attrNameLst>
                                      </p:cBhvr>
                                      <p:tavLst>
                                        <p:tav tm="0">
                                          <p:val>
                                            <p:strVal val="#ppt_h"/>
                                          </p:val>
                                        </p:tav>
                                        <p:tav tm="100000">
                                          <p:val>
                                            <p:strVal val="#ppt_h"/>
                                          </p:val>
                                        </p:tav>
                                      </p:tavLst>
                                    </p:anim>
                                    <p:animEffect transition="in" filter="fade">
                                      <p:cBhvr>
                                        <p:cTn id="57" dur="1000"/>
                                        <p:tgtEl>
                                          <p:spTgt spid="23"/>
                                        </p:tgtEl>
                                      </p:cBhvr>
                                    </p:animEffect>
                                  </p:childTnLst>
                                </p:cTn>
                              </p:par>
                            </p:childTnLst>
                          </p:cTn>
                        </p:par>
                        <p:par>
                          <p:cTn id="58" fill="hold">
                            <p:stCondLst>
                              <p:cond delay="2000"/>
                            </p:stCondLst>
                            <p:childTnLst>
                              <p:par>
                                <p:cTn id="59" presetID="55" presetClass="entr" presetSubtype="0" fill="hold" grpId="0" nodeType="after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p:cTn id="61" dur="1000" fill="hold"/>
                                        <p:tgtEl>
                                          <p:spTgt spid="24"/>
                                        </p:tgtEl>
                                        <p:attrNameLst>
                                          <p:attrName>ppt_w</p:attrName>
                                        </p:attrNameLst>
                                      </p:cBhvr>
                                      <p:tavLst>
                                        <p:tav tm="0">
                                          <p:val>
                                            <p:strVal val="#ppt_w*0.70"/>
                                          </p:val>
                                        </p:tav>
                                        <p:tav tm="100000">
                                          <p:val>
                                            <p:strVal val="#ppt_w"/>
                                          </p:val>
                                        </p:tav>
                                      </p:tavLst>
                                    </p:anim>
                                    <p:anim calcmode="lin" valueType="num">
                                      <p:cBhvr>
                                        <p:cTn id="62" dur="1000" fill="hold"/>
                                        <p:tgtEl>
                                          <p:spTgt spid="24"/>
                                        </p:tgtEl>
                                        <p:attrNameLst>
                                          <p:attrName>ppt_h</p:attrName>
                                        </p:attrNameLst>
                                      </p:cBhvr>
                                      <p:tavLst>
                                        <p:tav tm="0">
                                          <p:val>
                                            <p:strVal val="#ppt_h"/>
                                          </p:val>
                                        </p:tav>
                                        <p:tav tm="100000">
                                          <p:val>
                                            <p:strVal val="#ppt_h"/>
                                          </p:val>
                                        </p:tav>
                                      </p:tavLst>
                                    </p:anim>
                                    <p:animEffect transition="in" filter="fade">
                                      <p:cBhvr>
                                        <p:cTn id="6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bldLvl="0" animBg="1"/>
      <p:bldP spid="14" grpId="0"/>
      <p:bldP spid="15" grpId="0"/>
      <p:bldP spid="16" grpId="0" animBg="1"/>
      <p:bldP spid="17" grpId="0" animBg="1"/>
      <p:bldP spid="18" grpId="0"/>
      <p:bldP spid="20" grpId="0"/>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28678" name="标题 1"/>
          <p:cNvSpPr>
            <a:spLocks noGrp="1"/>
          </p:cNvSpPr>
          <p:nvPr>
            <p:ph type="title"/>
          </p:nvPr>
        </p:nvSpPr>
        <p:spPr>
          <a:xfrm>
            <a:off x="1503363" y="1806041"/>
            <a:ext cx="7223125"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、社会主义改造道路</a:t>
            </a:r>
          </a:p>
        </p:txBody>
      </p:sp>
      <p:sp>
        <p:nvSpPr>
          <p:cNvPr id="39" name="矩形 38">
            <a:extLst>
              <a:ext uri="{FF2B5EF4-FFF2-40B4-BE49-F238E27FC236}">
                <a16:creationId xmlns="" xmlns:a16="http://schemas.microsoft.com/office/drawing/2014/main" id="{1E8459FE-B17A-41D2-AF77-A427EB70498F}"/>
              </a:ext>
            </a:extLst>
          </p:cNvPr>
          <p:cNvSpPr/>
          <p:nvPr/>
        </p:nvSpPr>
        <p:spPr>
          <a:xfrm>
            <a:off x="1503363" y="2780928"/>
            <a:ext cx="10281839" cy="3329758"/>
          </a:xfrm>
          <a:prstGeom prst="rect">
            <a:avLst/>
          </a:prstGeom>
        </p:spPr>
        <p:txBody>
          <a:bodyPr wrap="square">
            <a:spAutoFit/>
          </a:bodyPr>
          <a:lstStyle/>
          <a:p>
            <a:pPr algn="ctr">
              <a:lnSpc>
                <a:spcPct val="150000"/>
              </a:lnSpc>
            </a:pPr>
            <a:r>
              <a:rPr lang="zh-CN" altLang="en-US" sz="2400" dirty="0">
                <a:solidFill>
                  <a:srgbClr val="FF0000"/>
                </a:solidFill>
                <a:latin typeface="Microsoft YaHei" charset="-122"/>
                <a:ea typeface="Microsoft YaHei" charset="-122"/>
                <a:cs typeface="Microsoft YaHei" charset="-122"/>
              </a:rPr>
              <a:t>一、对农业、手工业的社会主义改造</a:t>
            </a:r>
            <a:endParaRPr lang="en-US" altLang="zh-CN" sz="2400" dirty="0">
              <a:solidFill>
                <a:srgbClr val="FF0000"/>
              </a:solidFill>
              <a:latin typeface="Microsoft YaHei" charset="-122"/>
              <a:ea typeface="Microsoft YaHei" charset="-122"/>
              <a:cs typeface="Microsoft YaHei" charset="-122"/>
            </a:endParaRPr>
          </a:p>
          <a:p>
            <a:pPr>
              <a:lnSpc>
                <a:spcPct val="150000"/>
              </a:lnSpc>
            </a:pP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第一，积极引导农民组织起来，走互助合作的道路；</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第二，遵循自愿互利、典型示范和国家帮助的原则；</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第三，正确分析农村的阶级和阶层情况，制定正确的阶级政策；</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第四，坚持积极领导，稳步前进的方针，采取循序渐进的政策。</a:t>
            </a:r>
            <a:endParaRPr lang="en-US" altLang="zh-CN" sz="2400" dirty="0">
              <a:latin typeface="KaiTi" charset="-122"/>
              <a:ea typeface="KaiTi" charset="-122"/>
              <a:cs typeface="KaiTi" charset="-122"/>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文本框 7">
            <a:extLst>
              <a:ext uri="{FF2B5EF4-FFF2-40B4-BE49-F238E27FC236}">
                <a16:creationId xmlns="" xmlns:a16="http://schemas.microsoft.com/office/drawing/2014/main" id="{8D63B1CF-0AA4-4DB5-9DCB-5F2A59F1ABEC}"/>
              </a:ext>
            </a:extLst>
          </p:cNvPr>
          <p:cNvSpPr txBox="1"/>
          <p:nvPr/>
        </p:nvSpPr>
        <p:spPr>
          <a:xfrm>
            <a:off x="551384" y="1772816"/>
            <a:ext cx="4992072"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1</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sz="2400" b="1" dirty="0">
                <a:solidFill>
                  <a:srgbClr val="FF0000"/>
                </a:solidFill>
                <a:latin typeface="华文中宋" panose="02010600040101010101" pitchFamily="2" charset="-122"/>
                <a:ea typeface="华文中宋" panose="02010600040101010101" pitchFamily="2" charset="-122"/>
              </a:rPr>
              <a:t>马克思主义中国化时代化的提出</a:t>
            </a:r>
          </a:p>
        </p:txBody>
      </p:sp>
      <p:sp>
        <p:nvSpPr>
          <p:cNvPr id="35" name="矩形 34">
            <a:extLst>
              <a:ext uri="{FF2B5EF4-FFF2-40B4-BE49-F238E27FC236}">
                <a16:creationId xmlns="" xmlns:a16="http://schemas.microsoft.com/office/drawing/2014/main" id="{A0F8E4FF-22F9-44C5-B398-AD931E73C7E3}"/>
              </a:ext>
            </a:extLst>
          </p:cNvPr>
          <p:cNvSpPr/>
          <p:nvPr/>
        </p:nvSpPr>
        <p:spPr>
          <a:xfrm>
            <a:off x="703052" y="2419797"/>
            <a:ext cx="10513168" cy="421885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1917</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十月革命一声炮响，给中国送来了马克思列宁主义。</a:t>
            </a:r>
            <a:endParaRPr lang="en-US" altLang="zh-CN" sz="2400" dirty="0">
              <a:latin typeface="KaiTi" charset="-122"/>
              <a:ea typeface="KaiTi" charset="-122"/>
              <a:cs typeface="KaiTi" charset="-122"/>
            </a:endParaRPr>
          </a:p>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1919</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五四运动，促进了马克思主义在中国的广泛传播。</a:t>
            </a:r>
            <a:endParaRPr lang="en-US" altLang="zh-CN" sz="2400" dirty="0">
              <a:latin typeface="KaiTi" charset="-122"/>
              <a:ea typeface="KaiTi" charset="-122"/>
              <a:cs typeface="KaiTi" charset="-122"/>
            </a:endParaRPr>
          </a:p>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1921</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党成立是开天辟地的大事变，中国革命的面貌从此焕然一新。</a:t>
            </a:r>
            <a:endParaRPr lang="en-US" altLang="zh-CN" sz="2400" dirty="0">
              <a:latin typeface="KaiTi" charset="-122"/>
              <a:ea typeface="KaiTi" charset="-122"/>
              <a:cs typeface="KaiTi" charset="-122"/>
            </a:endParaRPr>
          </a:p>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1938</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党的六届六中全会，毛泽东作</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论新阶段</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的报告，标志着“马克思主义中国化”命题的正式提出。</a:t>
            </a:r>
            <a:endParaRPr lang="en-US" altLang="zh-CN" sz="2400" dirty="0">
              <a:latin typeface="KaiTi" charset="-122"/>
              <a:ea typeface="KaiTi" charset="-122"/>
              <a:cs typeface="KaiTi" charset="-122"/>
            </a:endParaRPr>
          </a:p>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1945</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党的七大，刘少奇作</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关于修改党章的报告</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，指出毛泽东思想是“中国化的马克思主义”。</a:t>
            </a:r>
            <a:endParaRPr lang="en-US" altLang="zh-CN" sz="2400" dirty="0">
              <a:latin typeface="KaiTi" charset="-122"/>
              <a:ea typeface="KaiTi" charset="-122"/>
              <a:cs typeface="KaiTi" charset="-122"/>
            </a:endParaRPr>
          </a:p>
          <a:p>
            <a:pPr marL="342900" indent="-342900">
              <a:lnSpc>
                <a:spcPct val="125000"/>
              </a:lnSpc>
              <a:buFont typeface="Arial" charset="0"/>
              <a:buChar char="•"/>
            </a:pPr>
            <a:r>
              <a:rPr lang="en-US" altLang="zh-CN" sz="2400" dirty="0">
                <a:solidFill>
                  <a:srgbClr val="FF0000"/>
                </a:solidFill>
                <a:latin typeface="KaiTi" charset="-122"/>
                <a:ea typeface="KaiTi" charset="-122"/>
                <a:cs typeface="KaiTi" charset="-122"/>
              </a:rPr>
              <a:t>2022</a:t>
            </a:r>
            <a:r>
              <a:rPr lang="zh-CN" altLang="en-US" sz="2400" dirty="0">
                <a:solidFill>
                  <a:srgbClr val="FF0000"/>
                </a:solidFill>
                <a:latin typeface="KaiTi" charset="-122"/>
                <a:ea typeface="KaiTi" charset="-122"/>
                <a:cs typeface="KaiTi" charset="-122"/>
              </a:rPr>
              <a:t>年，</a:t>
            </a:r>
            <a:r>
              <a:rPr lang="zh-CN" altLang="en-US" sz="2400" dirty="0">
                <a:latin typeface="KaiTi" charset="-122"/>
                <a:ea typeface="KaiTi" charset="-122"/>
                <a:cs typeface="KaiTi" charset="-122"/>
              </a:rPr>
              <a:t>党的二十大报告明确把“不断谱写马克思主义中国化时代化新篇章”作为当代中国人的庄严历史责任。</a:t>
            </a:r>
            <a:endParaRPr lang="en-US" altLang="zh-CN" sz="2400" dirty="0">
              <a:latin typeface="KaiTi" charset="-122"/>
              <a:ea typeface="KaiTi" charset="-122"/>
              <a:cs typeface="KaiTi" charset="-122"/>
            </a:endParaRPr>
          </a:p>
        </p:txBody>
      </p:sp>
    </p:spTree>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23" name="文本框 3">
            <a:extLst>
              <a:ext uri="{FF2B5EF4-FFF2-40B4-BE49-F238E27FC236}">
                <a16:creationId xmlns="" xmlns:a16="http://schemas.microsoft.com/office/drawing/2014/main" id="{60392282-1AAB-4C05-9917-F1666A9FBC0D}"/>
              </a:ext>
            </a:extLst>
          </p:cNvPr>
          <p:cNvSpPr txBox="1">
            <a:spLocks noChangeArrowheads="1"/>
          </p:cNvSpPr>
          <p:nvPr/>
        </p:nvSpPr>
        <p:spPr bwMode="auto">
          <a:xfrm>
            <a:off x="1696430" y="2297663"/>
            <a:ext cx="553998" cy="3495675"/>
          </a:xfrm>
          <a:prstGeom prst="rect">
            <a:avLst/>
          </a:prstGeom>
          <a:noFill/>
          <a:ln>
            <a:noFill/>
          </a:ln>
        </p:spPr>
        <p:txBody>
          <a:bodyPr vert="eaVert">
            <a:spAutoFit/>
          </a:bodyPr>
          <a:lstStyle>
            <a:lvl1pPr eaLnBrk="0" hangingPunct="0">
              <a:defRPr sz="2000" b="1">
                <a:solidFill>
                  <a:srgbClr val="FF2F2F"/>
                </a:solidFill>
                <a:latin typeface="楷体_GB2312" pitchFamily="49" charset="-122"/>
                <a:ea typeface="楷体_GB2312" pitchFamily="49" charset="-122"/>
              </a:defRPr>
            </a:lvl1pPr>
            <a:lvl2pPr marL="742950" indent="-285750" eaLnBrk="0" hangingPunct="0">
              <a:defRPr sz="2000" b="1">
                <a:solidFill>
                  <a:srgbClr val="FF2F2F"/>
                </a:solidFill>
                <a:latin typeface="楷体_GB2312" pitchFamily="49" charset="-122"/>
                <a:ea typeface="楷体_GB2312" pitchFamily="49" charset="-122"/>
              </a:defRPr>
            </a:lvl2pPr>
            <a:lvl3pPr marL="1143000" indent="-228600" eaLnBrk="0" hangingPunct="0">
              <a:defRPr sz="2000" b="1">
                <a:solidFill>
                  <a:srgbClr val="FF2F2F"/>
                </a:solidFill>
                <a:latin typeface="楷体_GB2312" pitchFamily="49" charset="-122"/>
                <a:ea typeface="楷体_GB2312" pitchFamily="49" charset="-122"/>
              </a:defRPr>
            </a:lvl3pPr>
            <a:lvl4pPr marL="1600200" indent="-228600" eaLnBrk="0" hangingPunct="0">
              <a:defRPr sz="2000" b="1">
                <a:solidFill>
                  <a:srgbClr val="FF2F2F"/>
                </a:solidFill>
                <a:latin typeface="楷体_GB2312" pitchFamily="49" charset="-122"/>
                <a:ea typeface="楷体_GB2312" pitchFamily="49" charset="-122"/>
              </a:defRPr>
            </a:lvl4pPr>
            <a:lvl5pPr marL="2057400" indent="-228600" eaLnBrk="0" hangingPunct="0">
              <a:defRPr sz="2000" b="1">
                <a:solidFill>
                  <a:srgbClr val="FF2F2F"/>
                </a:solidFill>
                <a:latin typeface="楷体_GB2312" pitchFamily="49" charset="-122"/>
                <a:ea typeface="楷体_GB2312" pitchFamily="49" charset="-122"/>
              </a:defRPr>
            </a:lvl5pPr>
            <a:lvl6pPr marL="25146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6pPr>
            <a:lvl7pPr marL="29718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7pPr>
            <a:lvl8pPr marL="34290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8pPr>
            <a:lvl9pPr marL="38862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9pPr>
          </a:lstStyle>
          <a:p>
            <a:pPr>
              <a:spcBef>
                <a:spcPct val="50000"/>
              </a:spcBef>
              <a:defRPr/>
            </a:pPr>
            <a:r>
              <a:rPr lang="zh-CN" altLang="en-US" sz="2400" dirty="0">
                <a:solidFill>
                  <a:schemeClr val="accent4">
                    <a:lumMod val="50000"/>
                  </a:schemeClr>
                </a:solidFill>
                <a:latin typeface="+mn-lt"/>
                <a:ea typeface="+mn-ea"/>
                <a:cs typeface="+mn-ea"/>
                <a:sym typeface="+mn-lt"/>
              </a:rPr>
              <a:t>农业的社会主义改造步骤</a:t>
            </a:r>
          </a:p>
        </p:txBody>
      </p:sp>
      <p:cxnSp>
        <p:nvCxnSpPr>
          <p:cNvPr id="24" name="直接连接符 27">
            <a:extLst>
              <a:ext uri="{FF2B5EF4-FFF2-40B4-BE49-F238E27FC236}">
                <a16:creationId xmlns="" xmlns:a16="http://schemas.microsoft.com/office/drawing/2014/main" id="{FBEA75CB-4F8D-498D-AF73-691A82687193}"/>
              </a:ext>
            </a:extLst>
          </p:cNvPr>
          <p:cNvCxnSpPr>
            <a:cxnSpLocks noChangeShapeType="1"/>
          </p:cNvCxnSpPr>
          <p:nvPr/>
        </p:nvCxnSpPr>
        <p:spPr bwMode="auto">
          <a:xfrm>
            <a:off x="3874654" y="2297663"/>
            <a:ext cx="0" cy="3011169"/>
          </a:xfrm>
          <a:prstGeom prst="line">
            <a:avLst/>
          </a:prstGeom>
          <a:noFill/>
          <a:ln w="19050">
            <a:solidFill>
              <a:srgbClr val="7F7F7F"/>
            </a:solidFill>
            <a:round/>
          </a:ln>
          <a:extLst>
            <a:ext uri="{909E8E84-426E-40DD-AFC4-6F175D3DCCD1}">
              <a14:hiddenFill xmlns:a14="http://schemas.microsoft.com/office/drawing/2010/main">
                <a:noFill/>
              </a14:hiddenFill>
            </a:ext>
          </a:extLst>
        </p:spPr>
      </p:cxnSp>
      <p:cxnSp>
        <p:nvCxnSpPr>
          <p:cNvPr id="25" name="直接连接符 28">
            <a:extLst>
              <a:ext uri="{FF2B5EF4-FFF2-40B4-BE49-F238E27FC236}">
                <a16:creationId xmlns="" xmlns:a16="http://schemas.microsoft.com/office/drawing/2014/main" id="{067F9F7B-450D-4BCA-9829-A4B021099232}"/>
              </a:ext>
            </a:extLst>
          </p:cNvPr>
          <p:cNvCxnSpPr>
            <a:cxnSpLocks noChangeShapeType="1"/>
          </p:cNvCxnSpPr>
          <p:nvPr/>
        </p:nvCxnSpPr>
        <p:spPr bwMode="auto">
          <a:xfrm>
            <a:off x="6105005" y="2392902"/>
            <a:ext cx="0" cy="3012756"/>
          </a:xfrm>
          <a:prstGeom prst="line">
            <a:avLst/>
          </a:prstGeom>
          <a:noFill/>
          <a:ln w="19050">
            <a:solidFill>
              <a:srgbClr val="7F7F7F"/>
            </a:solidFill>
            <a:round/>
          </a:ln>
          <a:extLst>
            <a:ext uri="{909E8E84-426E-40DD-AFC4-6F175D3DCCD1}">
              <a14:hiddenFill xmlns:a14="http://schemas.microsoft.com/office/drawing/2010/main">
                <a:noFill/>
              </a14:hiddenFill>
            </a:ext>
          </a:extLst>
        </p:spPr>
      </p:cxnSp>
      <p:cxnSp>
        <p:nvCxnSpPr>
          <p:cNvPr id="26" name="直接连接符 29">
            <a:extLst>
              <a:ext uri="{FF2B5EF4-FFF2-40B4-BE49-F238E27FC236}">
                <a16:creationId xmlns="" xmlns:a16="http://schemas.microsoft.com/office/drawing/2014/main" id="{FE412721-BA48-4522-AB67-DBDEE2E0190E}"/>
              </a:ext>
            </a:extLst>
          </p:cNvPr>
          <p:cNvCxnSpPr>
            <a:cxnSpLocks noChangeShapeType="1"/>
          </p:cNvCxnSpPr>
          <p:nvPr/>
        </p:nvCxnSpPr>
        <p:spPr bwMode="auto">
          <a:xfrm>
            <a:off x="8530118" y="2440156"/>
            <a:ext cx="0" cy="3011168"/>
          </a:xfrm>
          <a:prstGeom prst="line">
            <a:avLst/>
          </a:prstGeom>
          <a:noFill/>
          <a:ln w="19050">
            <a:solidFill>
              <a:srgbClr val="7F7F7F"/>
            </a:solidFill>
            <a:round/>
          </a:ln>
          <a:extLst>
            <a:ext uri="{909E8E84-426E-40DD-AFC4-6F175D3DCCD1}">
              <a14:hiddenFill xmlns:a14="http://schemas.microsoft.com/office/drawing/2010/main">
                <a:noFill/>
              </a14:hiddenFill>
            </a:ext>
          </a:extLst>
        </p:spPr>
      </p:cxnSp>
      <p:sp>
        <p:nvSpPr>
          <p:cNvPr id="27" name="燕尾形 11">
            <a:extLst>
              <a:ext uri="{FF2B5EF4-FFF2-40B4-BE49-F238E27FC236}">
                <a16:creationId xmlns="" xmlns:a16="http://schemas.microsoft.com/office/drawing/2014/main" id="{54FA7231-0D11-4868-A7BE-54542C69B96C}"/>
              </a:ext>
            </a:extLst>
          </p:cNvPr>
          <p:cNvSpPr/>
          <p:nvPr/>
        </p:nvSpPr>
        <p:spPr bwMode="auto">
          <a:xfrm>
            <a:off x="3058711" y="2204864"/>
            <a:ext cx="1637974" cy="642235"/>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defRPr/>
            </a:pPr>
            <a:r>
              <a:rPr lang="zh-CN" altLang="en-US" sz="2000" b="1" dirty="0">
                <a:solidFill>
                  <a:schemeClr val="bg1"/>
                </a:solidFill>
                <a:latin typeface="+mn-lt"/>
                <a:ea typeface="+mn-ea"/>
                <a:cs typeface="+mn-ea"/>
                <a:sym typeface="+mn-lt"/>
              </a:rPr>
              <a:t>互助组</a:t>
            </a:r>
          </a:p>
        </p:txBody>
      </p:sp>
      <p:sp>
        <p:nvSpPr>
          <p:cNvPr id="28" name="燕尾形 12">
            <a:extLst>
              <a:ext uri="{FF2B5EF4-FFF2-40B4-BE49-F238E27FC236}">
                <a16:creationId xmlns="" xmlns:a16="http://schemas.microsoft.com/office/drawing/2014/main" id="{D56D4203-FE9F-4584-B3F1-893E24C29A22}"/>
              </a:ext>
            </a:extLst>
          </p:cNvPr>
          <p:cNvSpPr/>
          <p:nvPr/>
        </p:nvSpPr>
        <p:spPr bwMode="auto">
          <a:xfrm>
            <a:off x="5286017" y="2204864"/>
            <a:ext cx="1795383" cy="649954"/>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pPr>
            <a:r>
              <a:rPr lang="zh-CN" altLang="en-US" sz="2000" b="1" dirty="0">
                <a:solidFill>
                  <a:schemeClr val="bg1"/>
                </a:solidFill>
                <a:latin typeface="+mn-lt"/>
                <a:ea typeface="+mn-ea"/>
                <a:cs typeface="+mn-ea"/>
                <a:sym typeface="+mn-lt"/>
              </a:rPr>
              <a:t>初级农业生产合作社</a:t>
            </a:r>
          </a:p>
        </p:txBody>
      </p:sp>
      <p:sp>
        <p:nvSpPr>
          <p:cNvPr id="29" name="燕尾形 13">
            <a:extLst>
              <a:ext uri="{FF2B5EF4-FFF2-40B4-BE49-F238E27FC236}">
                <a16:creationId xmlns="" xmlns:a16="http://schemas.microsoft.com/office/drawing/2014/main" id="{569C1DAA-E088-4559-80B1-C588329C5CFA}"/>
              </a:ext>
            </a:extLst>
          </p:cNvPr>
          <p:cNvSpPr/>
          <p:nvPr/>
        </p:nvSpPr>
        <p:spPr bwMode="auto">
          <a:xfrm>
            <a:off x="7632431" y="2204864"/>
            <a:ext cx="1795374" cy="673398"/>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pPr>
            <a:r>
              <a:rPr lang="zh-CN" altLang="en-US" sz="2000" b="1" dirty="0">
                <a:solidFill>
                  <a:schemeClr val="bg1"/>
                </a:solidFill>
                <a:latin typeface="+mn-lt"/>
                <a:ea typeface="+mn-ea"/>
                <a:cs typeface="+mn-ea"/>
                <a:sym typeface="+mn-lt"/>
              </a:rPr>
              <a:t>高级农业生产合作社</a:t>
            </a:r>
          </a:p>
        </p:txBody>
      </p:sp>
      <p:sp>
        <p:nvSpPr>
          <p:cNvPr id="30" name="圆角矩形 14">
            <a:extLst>
              <a:ext uri="{FF2B5EF4-FFF2-40B4-BE49-F238E27FC236}">
                <a16:creationId xmlns="" xmlns:a16="http://schemas.microsoft.com/office/drawing/2014/main" id="{65858C2F-B898-48AA-ABC7-D03AD87FC019}"/>
              </a:ext>
            </a:extLst>
          </p:cNvPr>
          <p:cNvSpPr/>
          <p:nvPr/>
        </p:nvSpPr>
        <p:spPr bwMode="auto">
          <a:xfrm>
            <a:off x="2794385" y="3055068"/>
            <a:ext cx="2102138"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nchor="ctr">
            <a:spAutoFit/>
          </a:bodyPr>
          <a:lstStyle/>
          <a:p>
            <a:pPr algn="ctr">
              <a:spcBef>
                <a:spcPct val="50000"/>
              </a:spcBef>
              <a:defRPr/>
            </a:pPr>
            <a:r>
              <a:rPr lang="zh-CN" altLang="en-US" sz="2000" dirty="0">
                <a:latin typeface="+mn-lt"/>
                <a:ea typeface="+mn-ea"/>
                <a:cs typeface="+mn-ea"/>
                <a:sym typeface="+mn-lt"/>
              </a:rPr>
              <a:t>生产资料归农民个人所有</a:t>
            </a:r>
          </a:p>
        </p:txBody>
      </p:sp>
      <p:sp>
        <p:nvSpPr>
          <p:cNvPr id="31" name="圆角矩形 15">
            <a:extLst>
              <a:ext uri="{FF2B5EF4-FFF2-40B4-BE49-F238E27FC236}">
                <a16:creationId xmlns="" xmlns:a16="http://schemas.microsoft.com/office/drawing/2014/main" id="{C0EF999E-8622-4ECE-9271-DBA2A42DA309}"/>
              </a:ext>
            </a:extLst>
          </p:cNvPr>
          <p:cNvSpPr/>
          <p:nvPr/>
        </p:nvSpPr>
        <p:spPr bwMode="auto">
          <a:xfrm>
            <a:off x="5137123" y="3021655"/>
            <a:ext cx="2113411" cy="792768"/>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ts val="0"/>
              </a:spcBef>
              <a:defRPr/>
            </a:pPr>
            <a:r>
              <a:rPr lang="zh-CN" altLang="en-US" sz="2000" dirty="0">
                <a:latin typeface="+mn-lt"/>
                <a:ea typeface="+mn-ea"/>
                <a:cs typeface="+mn-ea"/>
                <a:sym typeface="+mn-lt"/>
              </a:rPr>
              <a:t>土地入股</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统一经营</a:t>
            </a:r>
          </a:p>
        </p:txBody>
      </p:sp>
      <p:sp>
        <p:nvSpPr>
          <p:cNvPr id="32" name="圆角矩形 16">
            <a:extLst>
              <a:ext uri="{FF2B5EF4-FFF2-40B4-BE49-F238E27FC236}">
                <a16:creationId xmlns="" xmlns:a16="http://schemas.microsoft.com/office/drawing/2014/main" id="{6E3DFE9D-7182-4B71-B1C0-DD6BE31AC008}"/>
              </a:ext>
            </a:extLst>
          </p:cNvPr>
          <p:cNvSpPr/>
          <p:nvPr/>
        </p:nvSpPr>
        <p:spPr bwMode="auto">
          <a:xfrm>
            <a:off x="7620756" y="3011930"/>
            <a:ext cx="1795370" cy="791317"/>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nchor="ctr">
            <a:spAutoFit/>
          </a:bodyPr>
          <a:lstStyle/>
          <a:p>
            <a:pPr algn="ctr">
              <a:spcBef>
                <a:spcPct val="50000"/>
              </a:spcBef>
              <a:defRPr/>
            </a:pPr>
            <a:r>
              <a:rPr lang="zh-CN" altLang="en-US" sz="2000" dirty="0">
                <a:latin typeface="+mn-lt"/>
                <a:ea typeface="+mn-ea"/>
                <a:cs typeface="+mn-ea"/>
                <a:sym typeface="+mn-lt"/>
              </a:rPr>
              <a:t>生产资料农民集体所有</a:t>
            </a:r>
          </a:p>
        </p:txBody>
      </p:sp>
      <p:sp>
        <p:nvSpPr>
          <p:cNvPr id="33" name="圆角矩形 17">
            <a:extLst>
              <a:ext uri="{FF2B5EF4-FFF2-40B4-BE49-F238E27FC236}">
                <a16:creationId xmlns="" xmlns:a16="http://schemas.microsoft.com/office/drawing/2014/main" id="{4363E516-09DB-4DA4-8827-ADC163CAD837}"/>
              </a:ext>
            </a:extLst>
          </p:cNvPr>
          <p:cNvSpPr/>
          <p:nvPr/>
        </p:nvSpPr>
        <p:spPr bwMode="auto">
          <a:xfrm>
            <a:off x="2794385" y="4046231"/>
            <a:ext cx="2102142"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生产方面组织起来、互帮互助</a:t>
            </a:r>
          </a:p>
        </p:txBody>
      </p:sp>
      <p:sp>
        <p:nvSpPr>
          <p:cNvPr id="34" name="圆角矩形 18">
            <a:extLst>
              <a:ext uri="{FF2B5EF4-FFF2-40B4-BE49-F238E27FC236}">
                <a16:creationId xmlns="" xmlns:a16="http://schemas.microsoft.com/office/drawing/2014/main" id="{ABAE8424-347F-4880-AA71-6E56003469A5}"/>
              </a:ext>
            </a:extLst>
          </p:cNvPr>
          <p:cNvSpPr/>
          <p:nvPr/>
        </p:nvSpPr>
        <p:spPr bwMode="auto">
          <a:xfrm>
            <a:off x="5148400" y="4046549"/>
            <a:ext cx="2102135"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按劳分配和土地入股分红相结合</a:t>
            </a:r>
          </a:p>
        </p:txBody>
      </p:sp>
      <p:sp>
        <p:nvSpPr>
          <p:cNvPr id="35" name="圆角矩形 19">
            <a:extLst>
              <a:ext uri="{FF2B5EF4-FFF2-40B4-BE49-F238E27FC236}">
                <a16:creationId xmlns="" xmlns:a16="http://schemas.microsoft.com/office/drawing/2014/main" id="{CD6632C1-D6C9-4612-8D8F-98220A2CFA19}"/>
              </a:ext>
            </a:extLst>
          </p:cNvPr>
          <p:cNvSpPr/>
          <p:nvPr/>
        </p:nvSpPr>
        <p:spPr bwMode="auto">
          <a:xfrm>
            <a:off x="7620756" y="4069673"/>
            <a:ext cx="1795370"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ts val="0"/>
              </a:spcBef>
              <a:defRPr/>
            </a:pPr>
            <a:r>
              <a:rPr lang="zh-CN" altLang="en-US" sz="2000" dirty="0">
                <a:latin typeface="+mn-lt"/>
                <a:ea typeface="+mn-ea"/>
                <a:cs typeface="+mn-ea"/>
                <a:sym typeface="+mn-lt"/>
              </a:rPr>
              <a:t>按劳付酬</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取消土地分红</a:t>
            </a:r>
          </a:p>
        </p:txBody>
      </p:sp>
      <p:sp>
        <p:nvSpPr>
          <p:cNvPr id="36" name="圆角矩形 20">
            <a:extLst>
              <a:ext uri="{FF2B5EF4-FFF2-40B4-BE49-F238E27FC236}">
                <a16:creationId xmlns="" xmlns:a16="http://schemas.microsoft.com/office/drawing/2014/main" id="{C47EE902-E0CC-4114-8A7C-F220CCF9088E}"/>
              </a:ext>
            </a:extLst>
          </p:cNvPr>
          <p:cNvSpPr/>
          <p:nvPr/>
        </p:nvSpPr>
        <p:spPr bwMode="auto">
          <a:xfrm>
            <a:off x="2794385" y="5017226"/>
            <a:ext cx="2102142" cy="792768"/>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ts val="0"/>
              </a:spcBef>
              <a:defRPr/>
            </a:pPr>
            <a:r>
              <a:rPr lang="zh-CN" altLang="en-US" sz="2000" dirty="0">
                <a:latin typeface="+mn-lt"/>
                <a:ea typeface="+mn-ea"/>
                <a:cs typeface="+mn-ea"/>
                <a:sym typeface="+mn-lt"/>
              </a:rPr>
              <a:t>社会主义</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萌芽性质</a:t>
            </a:r>
          </a:p>
        </p:txBody>
      </p:sp>
      <p:sp>
        <p:nvSpPr>
          <p:cNvPr id="37" name="圆角矩形 21">
            <a:extLst>
              <a:ext uri="{FF2B5EF4-FFF2-40B4-BE49-F238E27FC236}">
                <a16:creationId xmlns="" xmlns:a16="http://schemas.microsoft.com/office/drawing/2014/main" id="{2E254E47-530C-4407-9AFA-BF6EA25AD981}"/>
              </a:ext>
            </a:extLst>
          </p:cNvPr>
          <p:cNvSpPr/>
          <p:nvPr/>
        </p:nvSpPr>
        <p:spPr bwMode="auto">
          <a:xfrm>
            <a:off x="5148393" y="5036285"/>
            <a:ext cx="2102142" cy="792768"/>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ts val="0"/>
              </a:spcBef>
              <a:defRPr/>
            </a:pPr>
            <a:r>
              <a:rPr lang="zh-CN" altLang="en-US" sz="2000" dirty="0">
                <a:latin typeface="+mn-lt"/>
                <a:ea typeface="+mn-ea"/>
                <a:cs typeface="+mn-ea"/>
                <a:sym typeface="+mn-lt"/>
              </a:rPr>
              <a:t>半社会主义</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性质</a:t>
            </a:r>
          </a:p>
        </p:txBody>
      </p:sp>
      <p:sp>
        <p:nvSpPr>
          <p:cNvPr id="38" name="圆角矩形 22">
            <a:extLst>
              <a:ext uri="{FF2B5EF4-FFF2-40B4-BE49-F238E27FC236}">
                <a16:creationId xmlns="" xmlns:a16="http://schemas.microsoft.com/office/drawing/2014/main" id="{B6FDCE81-7C9E-40C6-B6D4-98508DAC962D}"/>
              </a:ext>
            </a:extLst>
          </p:cNvPr>
          <p:cNvSpPr/>
          <p:nvPr/>
        </p:nvSpPr>
        <p:spPr bwMode="auto">
          <a:xfrm>
            <a:off x="7632431" y="5027826"/>
            <a:ext cx="1783695" cy="792768"/>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ts val="0"/>
              </a:spcBef>
              <a:defRPr/>
            </a:pPr>
            <a:r>
              <a:rPr lang="zh-CN" altLang="en-US" sz="2000" dirty="0">
                <a:latin typeface="+mn-lt"/>
                <a:ea typeface="+mn-ea"/>
                <a:cs typeface="+mn-ea"/>
                <a:sym typeface="+mn-lt"/>
              </a:rPr>
              <a:t>社会主义</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性质</a:t>
            </a:r>
          </a:p>
        </p:txBody>
      </p:sp>
    </p:spTree>
    <p:extLst>
      <p:ext uri="{BB962C8B-B14F-4D97-AF65-F5344CB8AC3E}">
        <p14:creationId xmlns:p14="http://schemas.microsoft.com/office/powerpoint/2010/main" val="1978726633"/>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cxnSp>
        <p:nvCxnSpPr>
          <p:cNvPr id="7" name="直接连接符 8">
            <a:extLst>
              <a:ext uri="{FF2B5EF4-FFF2-40B4-BE49-F238E27FC236}">
                <a16:creationId xmlns="" xmlns:a16="http://schemas.microsoft.com/office/drawing/2014/main" id="{B450EA1A-F074-4CA4-9097-707DDA08A258}"/>
              </a:ext>
            </a:extLst>
          </p:cNvPr>
          <p:cNvCxnSpPr>
            <a:cxnSpLocks noChangeShapeType="1"/>
          </p:cNvCxnSpPr>
          <p:nvPr/>
        </p:nvCxnSpPr>
        <p:spPr bwMode="auto">
          <a:xfrm>
            <a:off x="3212970" y="2571059"/>
            <a:ext cx="0" cy="3078162"/>
          </a:xfrm>
          <a:prstGeom prst="line">
            <a:avLst/>
          </a:prstGeom>
          <a:noFill/>
          <a:ln w="19050">
            <a:solidFill>
              <a:srgbClr val="7F7F7F"/>
            </a:solidFill>
            <a:round/>
          </a:ln>
          <a:extLst>
            <a:ext uri="{909E8E84-426E-40DD-AFC4-6F175D3DCCD1}">
              <a14:hiddenFill xmlns:a14="http://schemas.microsoft.com/office/drawing/2010/main">
                <a:noFill/>
              </a14:hiddenFill>
            </a:ext>
          </a:extLst>
        </p:spPr>
      </p:cxnSp>
      <p:cxnSp>
        <p:nvCxnSpPr>
          <p:cNvPr id="8" name="直接连接符 10">
            <a:extLst>
              <a:ext uri="{FF2B5EF4-FFF2-40B4-BE49-F238E27FC236}">
                <a16:creationId xmlns="" xmlns:a16="http://schemas.microsoft.com/office/drawing/2014/main" id="{6731BE6F-6B36-4810-9A78-FD81A5ED8FD3}"/>
              </a:ext>
            </a:extLst>
          </p:cNvPr>
          <p:cNvCxnSpPr>
            <a:cxnSpLocks noChangeShapeType="1"/>
          </p:cNvCxnSpPr>
          <p:nvPr/>
        </p:nvCxnSpPr>
        <p:spPr bwMode="auto">
          <a:xfrm>
            <a:off x="6158781" y="2669485"/>
            <a:ext cx="0" cy="3076575"/>
          </a:xfrm>
          <a:prstGeom prst="line">
            <a:avLst/>
          </a:prstGeom>
          <a:noFill/>
          <a:ln w="19050">
            <a:solidFill>
              <a:srgbClr val="7F7F7F"/>
            </a:solidFill>
            <a:round/>
          </a:ln>
          <a:extLst>
            <a:ext uri="{909E8E84-426E-40DD-AFC4-6F175D3DCCD1}">
              <a14:hiddenFill xmlns:a14="http://schemas.microsoft.com/office/drawing/2010/main">
                <a:noFill/>
              </a14:hiddenFill>
            </a:ext>
          </a:extLst>
        </p:spPr>
      </p:cxnSp>
      <p:cxnSp>
        <p:nvCxnSpPr>
          <p:cNvPr id="9" name="直接连接符 11">
            <a:extLst>
              <a:ext uri="{FF2B5EF4-FFF2-40B4-BE49-F238E27FC236}">
                <a16:creationId xmlns="" xmlns:a16="http://schemas.microsoft.com/office/drawing/2014/main" id="{E2D1E0BE-69F0-4CBD-BB30-43D6C5DEFC59}"/>
              </a:ext>
            </a:extLst>
          </p:cNvPr>
          <p:cNvCxnSpPr>
            <a:cxnSpLocks noChangeShapeType="1"/>
          </p:cNvCxnSpPr>
          <p:nvPr/>
        </p:nvCxnSpPr>
        <p:spPr bwMode="auto">
          <a:xfrm>
            <a:off x="9411128" y="2693297"/>
            <a:ext cx="0" cy="3076575"/>
          </a:xfrm>
          <a:prstGeom prst="line">
            <a:avLst/>
          </a:prstGeom>
          <a:noFill/>
          <a:ln w="19050">
            <a:solidFill>
              <a:srgbClr val="7F7F7F"/>
            </a:solidFill>
            <a:round/>
          </a:ln>
          <a:extLst>
            <a:ext uri="{909E8E84-426E-40DD-AFC4-6F175D3DCCD1}">
              <a14:hiddenFill xmlns:a14="http://schemas.microsoft.com/office/drawing/2010/main">
                <a:noFill/>
              </a14:hiddenFill>
            </a:ext>
          </a:extLst>
        </p:spPr>
      </p:cxnSp>
      <p:sp>
        <p:nvSpPr>
          <p:cNvPr id="10" name="燕尾形 12">
            <a:extLst>
              <a:ext uri="{FF2B5EF4-FFF2-40B4-BE49-F238E27FC236}">
                <a16:creationId xmlns="" xmlns:a16="http://schemas.microsoft.com/office/drawing/2014/main" id="{1D5A00AB-C712-4CF8-888D-ADDB83F3FAF7}"/>
              </a:ext>
            </a:extLst>
          </p:cNvPr>
          <p:cNvSpPr/>
          <p:nvPr/>
        </p:nvSpPr>
        <p:spPr bwMode="auto">
          <a:xfrm>
            <a:off x="2362070" y="2124972"/>
            <a:ext cx="1709739" cy="544267"/>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pPr>
            <a:r>
              <a:rPr lang="zh-CN" altLang="en-US" sz="2000" b="1" dirty="0">
                <a:solidFill>
                  <a:schemeClr val="bg1"/>
                </a:solidFill>
                <a:latin typeface="+mn-lt"/>
                <a:ea typeface="+mn-ea"/>
                <a:cs typeface="+mn-ea"/>
                <a:sym typeface="+mn-lt"/>
              </a:rPr>
              <a:t>供销小组</a:t>
            </a:r>
          </a:p>
        </p:txBody>
      </p:sp>
      <p:sp>
        <p:nvSpPr>
          <p:cNvPr id="11" name="燕尾形 11">
            <a:extLst>
              <a:ext uri="{FF2B5EF4-FFF2-40B4-BE49-F238E27FC236}">
                <a16:creationId xmlns="" xmlns:a16="http://schemas.microsoft.com/office/drawing/2014/main" id="{B712F58C-BAC1-4780-8BBB-781F10D18093}"/>
              </a:ext>
            </a:extLst>
          </p:cNvPr>
          <p:cNvSpPr/>
          <p:nvPr/>
        </p:nvSpPr>
        <p:spPr bwMode="auto">
          <a:xfrm>
            <a:off x="5303912" y="2132856"/>
            <a:ext cx="1709739" cy="544267"/>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pPr>
            <a:r>
              <a:rPr lang="zh-CN" altLang="en-US" sz="2000" b="1" dirty="0">
                <a:solidFill>
                  <a:schemeClr val="bg1"/>
                </a:solidFill>
                <a:latin typeface="+mn-lt"/>
                <a:ea typeface="+mn-ea"/>
                <a:cs typeface="+mn-ea"/>
                <a:sym typeface="+mn-lt"/>
              </a:rPr>
              <a:t>供销合作社</a:t>
            </a:r>
          </a:p>
        </p:txBody>
      </p:sp>
      <p:sp>
        <p:nvSpPr>
          <p:cNvPr id="12" name="燕尾形 10">
            <a:extLst>
              <a:ext uri="{FF2B5EF4-FFF2-40B4-BE49-F238E27FC236}">
                <a16:creationId xmlns="" xmlns:a16="http://schemas.microsoft.com/office/drawing/2014/main" id="{53726B06-55E8-4A7F-B7A8-8B0021AF25FE}"/>
              </a:ext>
            </a:extLst>
          </p:cNvPr>
          <p:cNvSpPr/>
          <p:nvPr/>
        </p:nvSpPr>
        <p:spPr bwMode="auto">
          <a:xfrm>
            <a:off x="8557051" y="2132856"/>
            <a:ext cx="1709739" cy="544267"/>
          </a:xfrm>
          <a:prstGeom prst="chevron">
            <a:avLst>
              <a:gd name="adj" fmla="val 30228"/>
            </a:avLst>
          </a:prstGeom>
          <a:gradFill>
            <a:gsLst>
              <a:gs pos="0">
                <a:srgbClr val="C00000"/>
              </a:gs>
              <a:gs pos="51000">
                <a:srgbClr val="C00000"/>
              </a:gs>
              <a:gs pos="100000">
                <a:srgbClr val="800000"/>
              </a:gs>
            </a:gsLst>
            <a:lin ang="5400000" scaled="1"/>
          </a:gradFill>
          <a:ln w="6350">
            <a:noFill/>
          </a:ln>
          <a:effectLst>
            <a:glow rad="38100">
              <a:srgbClr val="F7B87B"/>
            </a:glow>
          </a:effectLst>
        </p:spPr>
        <p:txBody>
          <a:bodyPr lIns="36000" rIns="0" anchor="ctr"/>
          <a:lstStyle/>
          <a:p>
            <a:pPr algn="ctr">
              <a:spcBef>
                <a:spcPct val="50000"/>
              </a:spcBef>
            </a:pPr>
            <a:r>
              <a:rPr lang="zh-CN" altLang="en-US" sz="2000" b="1" dirty="0">
                <a:solidFill>
                  <a:schemeClr val="bg1"/>
                </a:solidFill>
                <a:latin typeface="+mn-lt"/>
                <a:ea typeface="+mn-ea"/>
                <a:cs typeface="+mn-ea"/>
                <a:sym typeface="+mn-lt"/>
              </a:rPr>
              <a:t>生产合作社</a:t>
            </a:r>
          </a:p>
        </p:txBody>
      </p:sp>
      <p:sp>
        <p:nvSpPr>
          <p:cNvPr id="13" name="圆角矩形 2">
            <a:extLst>
              <a:ext uri="{FF2B5EF4-FFF2-40B4-BE49-F238E27FC236}">
                <a16:creationId xmlns="" xmlns:a16="http://schemas.microsoft.com/office/drawing/2014/main" id="{6D44CD8D-D999-4F45-960E-600EC898EBA1}"/>
              </a:ext>
            </a:extLst>
          </p:cNvPr>
          <p:cNvSpPr/>
          <p:nvPr/>
        </p:nvSpPr>
        <p:spPr bwMode="auto">
          <a:xfrm>
            <a:off x="2286856" y="2891638"/>
            <a:ext cx="1852228"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没有改变生产资料私有制</a:t>
            </a:r>
          </a:p>
        </p:txBody>
      </p:sp>
      <p:sp>
        <p:nvSpPr>
          <p:cNvPr id="14" name="圆角矩形 13">
            <a:extLst>
              <a:ext uri="{FF2B5EF4-FFF2-40B4-BE49-F238E27FC236}">
                <a16:creationId xmlns="" xmlns:a16="http://schemas.microsoft.com/office/drawing/2014/main" id="{1FEA08FC-CC3A-415C-8BF4-6EC3BBC38D94}"/>
              </a:ext>
            </a:extLst>
          </p:cNvPr>
          <p:cNvSpPr/>
          <p:nvPr/>
        </p:nvSpPr>
        <p:spPr bwMode="auto">
          <a:xfrm>
            <a:off x="5097964" y="2898716"/>
            <a:ext cx="2127004"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eaLnBrk="1">
              <a:spcBef>
                <a:spcPct val="50000"/>
              </a:spcBef>
              <a:defRPr/>
            </a:pPr>
            <a:r>
              <a:rPr lang="zh-CN" altLang="en-US" sz="2000" dirty="0">
                <a:latin typeface="+mn-lt"/>
                <a:ea typeface="+mn-ea"/>
                <a:cs typeface="+mn-ea"/>
                <a:sym typeface="+mn-lt"/>
              </a:rPr>
              <a:t>生产活动由各户分散独立完成</a:t>
            </a:r>
          </a:p>
        </p:txBody>
      </p:sp>
      <p:sp>
        <p:nvSpPr>
          <p:cNvPr id="15" name="圆角矩形 14">
            <a:extLst>
              <a:ext uri="{FF2B5EF4-FFF2-40B4-BE49-F238E27FC236}">
                <a16:creationId xmlns="" xmlns:a16="http://schemas.microsoft.com/office/drawing/2014/main" id="{50DD6E43-A961-40EA-B542-99BC18F5DCD0}"/>
              </a:ext>
            </a:extLst>
          </p:cNvPr>
          <p:cNvSpPr/>
          <p:nvPr/>
        </p:nvSpPr>
        <p:spPr bwMode="auto">
          <a:xfrm>
            <a:off x="8408245" y="2895469"/>
            <a:ext cx="1866687"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生产资料全部归集体所有</a:t>
            </a:r>
          </a:p>
        </p:txBody>
      </p:sp>
      <p:sp>
        <p:nvSpPr>
          <p:cNvPr id="16" name="圆角矩形 15">
            <a:extLst>
              <a:ext uri="{FF2B5EF4-FFF2-40B4-BE49-F238E27FC236}">
                <a16:creationId xmlns="" xmlns:a16="http://schemas.microsoft.com/office/drawing/2014/main" id="{BAE8C4D4-8755-4578-BD76-FE98C59CC346}"/>
              </a:ext>
            </a:extLst>
          </p:cNvPr>
          <p:cNvSpPr/>
          <p:nvPr/>
        </p:nvSpPr>
        <p:spPr bwMode="auto">
          <a:xfrm>
            <a:off x="2320966" y="4029041"/>
            <a:ext cx="1852223" cy="1123712"/>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脱离资本主义工商业的供销轨道</a:t>
            </a:r>
          </a:p>
        </p:txBody>
      </p:sp>
      <p:sp>
        <p:nvSpPr>
          <p:cNvPr id="17" name="圆角矩形 16">
            <a:extLst>
              <a:ext uri="{FF2B5EF4-FFF2-40B4-BE49-F238E27FC236}">
                <a16:creationId xmlns="" xmlns:a16="http://schemas.microsoft.com/office/drawing/2014/main" id="{B1CDCB38-F0D8-46D9-8632-E5E41AFF5C7E}"/>
              </a:ext>
            </a:extLst>
          </p:cNvPr>
          <p:cNvSpPr/>
          <p:nvPr/>
        </p:nvSpPr>
        <p:spPr bwMode="auto">
          <a:xfrm>
            <a:off x="5101978" y="4172984"/>
            <a:ext cx="2104083" cy="783193"/>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逐步有部分生产资料是公有的</a:t>
            </a:r>
          </a:p>
        </p:txBody>
      </p:sp>
      <p:sp>
        <p:nvSpPr>
          <p:cNvPr id="18" name="圆角矩形 17">
            <a:extLst>
              <a:ext uri="{FF2B5EF4-FFF2-40B4-BE49-F238E27FC236}">
                <a16:creationId xmlns="" xmlns:a16="http://schemas.microsoft.com/office/drawing/2014/main" id="{A8AC2A6C-AF9A-47E4-8C4F-5CCCAF6F1433}"/>
              </a:ext>
            </a:extLst>
          </p:cNvPr>
          <p:cNvSpPr/>
          <p:nvPr/>
        </p:nvSpPr>
        <p:spPr bwMode="auto">
          <a:xfrm>
            <a:off x="8425515" y="3858781"/>
            <a:ext cx="1886252" cy="1464231"/>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wrap="square">
            <a:spAutoFit/>
          </a:bodyPr>
          <a:lstStyle/>
          <a:p>
            <a:pPr algn="ctr">
              <a:spcBef>
                <a:spcPct val="50000"/>
              </a:spcBef>
              <a:defRPr/>
            </a:pPr>
            <a:r>
              <a:rPr lang="zh-CN" altLang="en-US" sz="2000" dirty="0">
                <a:latin typeface="+mn-lt"/>
                <a:ea typeface="+mn-ea"/>
                <a:cs typeface="+mn-ea"/>
                <a:sym typeface="+mn-lt"/>
              </a:rPr>
              <a:t>统一经营，入社人员参加集体劳动，按劳分配</a:t>
            </a:r>
          </a:p>
        </p:txBody>
      </p:sp>
      <p:sp>
        <p:nvSpPr>
          <p:cNvPr id="19" name="圆角矩形 18">
            <a:extLst>
              <a:ext uri="{FF2B5EF4-FFF2-40B4-BE49-F238E27FC236}">
                <a16:creationId xmlns="" xmlns:a16="http://schemas.microsoft.com/office/drawing/2014/main" id="{00CECC7E-0933-40A1-94AB-1C8A64764F93}"/>
              </a:ext>
            </a:extLst>
          </p:cNvPr>
          <p:cNvSpPr/>
          <p:nvPr/>
        </p:nvSpPr>
        <p:spPr bwMode="auto">
          <a:xfrm>
            <a:off x="2320966" y="5448570"/>
            <a:ext cx="1852223" cy="622927"/>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ts val="0"/>
              </a:spcBef>
              <a:defRPr/>
            </a:pPr>
            <a:r>
              <a:rPr lang="zh-CN" altLang="en-US" sz="2000" dirty="0">
                <a:latin typeface="+mn-lt"/>
                <a:ea typeface="+mn-ea"/>
                <a:cs typeface="+mn-ea"/>
                <a:sym typeface="+mn-lt"/>
              </a:rPr>
              <a:t>社会主义</a:t>
            </a:r>
            <a:endParaRPr lang="en-US" altLang="zh-CN" sz="2000" dirty="0">
              <a:latin typeface="+mn-lt"/>
              <a:ea typeface="+mn-ea"/>
              <a:cs typeface="+mn-ea"/>
              <a:sym typeface="+mn-lt"/>
            </a:endParaRPr>
          </a:p>
          <a:p>
            <a:pPr algn="ctr">
              <a:spcBef>
                <a:spcPts val="0"/>
              </a:spcBef>
              <a:defRPr/>
            </a:pPr>
            <a:r>
              <a:rPr lang="zh-CN" altLang="en-US" sz="2000" dirty="0">
                <a:latin typeface="+mn-lt"/>
                <a:ea typeface="+mn-ea"/>
                <a:cs typeface="+mn-ea"/>
                <a:sym typeface="+mn-lt"/>
              </a:rPr>
              <a:t>萌芽性质</a:t>
            </a:r>
          </a:p>
        </p:txBody>
      </p:sp>
      <p:sp>
        <p:nvSpPr>
          <p:cNvPr id="20" name="圆角矩形 19">
            <a:extLst>
              <a:ext uri="{FF2B5EF4-FFF2-40B4-BE49-F238E27FC236}">
                <a16:creationId xmlns="" xmlns:a16="http://schemas.microsoft.com/office/drawing/2014/main" id="{8AEB4B37-2C5D-4310-8444-8276066D8E05}"/>
              </a:ext>
            </a:extLst>
          </p:cNvPr>
          <p:cNvSpPr/>
          <p:nvPr/>
        </p:nvSpPr>
        <p:spPr bwMode="auto">
          <a:xfrm>
            <a:off x="5087834" y="5448570"/>
            <a:ext cx="2137134" cy="622927"/>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ct val="50000"/>
              </a:spcBef>
              <a:defRPr/>
            </a:pPr>
            <a:r>
              <a:rPr lang="zh-CN" altLang="en-US" sz="2000" dirty="0">
                <a:latin typeface="+mn-lt"/>
                <a:ea typeface="+mn-ea"/>
                <a:cs typeface="+mn-ea"/>
                <a:sym typeface="+mn-lt"/>
              </a:rPr>
              <a:t>半社会主义性质</a:t>
            </a:r>
          </a:p>
        </p:txBody>
      </p:sp>
      <p:sp>
        <p:nvSpPr>
          <p:cNvPr id="21" name="圆角矩形 20">
            <a:extLst>
              <a:ext uri="{FF2B5EF4-FFF2-40B4-BE49-F238E27FC236}">
                <a16:creationId xmlns="" xmlns:a16="http://schemas.microsoft.com/office/drawing/2014/main" id="{774DAF98-57EA-42A6-946E-89AA0AE03B4E}"/>
              </a:ext>
            </a:extLst>
          </p:cNvPr>
          <p:cNvSpPr/>
          <p:nvPr/>
        </p:nvSpPr>
        <p:spPr bwMode="auto">
          <a:xfrm>
            <a:off x="8432678" y="5458979"/>
            <a:ext cx="1886252" cy="621786"/>
          </a:xfrm>
          <a:prstGeom prst="roundRect">
            <a:avLst/>
          </a:prstGeom>
          <a:solidFill>
            <a:schemeClr val="bg1"/>
          </a:solidFill>
          <a:ln>
            <a:solidFill>
              <a:schemeClr val="bg1">
                <a:lumMod val="75000"/>
              </a:schemeClr>
            </a:solidFill>
          </a:ln>
          <a:effectLst>
            <a:glow rad="50800">
              <a:schemeClr val="bg1">
                <a:lumMod val="65000"/>
                <a:alpha val="40000"/>
              </a:schemeClr>
            </a:glow>
          </a:effectLst>
        </p:spPr>
        <p:txBody>
          <a:bodyPr anchor="ctr"/>
          <a:lstStyle/>
          <a:p>
            <a:pPr algn="ctr">
              <a:spcBef>
                <a:spcPct val="50000"/>
              </a:spcBef>
              <a:defRPr/>
            </a:pPr>
            <a:r>
              <a:rPr lang="zh-CN" altLang="en-US" sz="2000" dirty="0">
                <a:latin typeface="+mn-lt"/>
                <a:ea typeface="+mn-ea"/>
                <a:cs typeface="+mn-ea"/>
                <a:sym typeface="+mn-lt"/>
              </a:rPr>
              <a:t>社会主义性质</a:t>
            </a:r>
          </a:p>
        </p:txBody>
      </p:sp>
      <p:sp>
        <p:nvSpPr>
          <p:cNvPr id="22" name="文本框 3">
            <a:extLst>
              <a:ext uri="{FF2B5EF4-FFF2-40B4-BE49-F238E27FC236}">
                <a16:creationId xmlns="" xmlns:a16="http://schemas.microsoft.com/office/drawing/2014/main" id="{B233B0A1-2D2B-4675-A724-BE9AF72F8066}"/>
              </a:ext>
            </a:extLst>
          </p:cNvPr>
          <p:cNvSpPr txBox="1">
            <a:spLocks noChangeArrowheads="1"/>
          </p:cNvSpPr>
          <p:nvPr/>
        </p:nvSpPr>
        <p:spPr bwMode="auto">
          <a:xfrm>
            <a:off x="1285645" y="2236187"/>
            <a:ext cx="554038" cy="3889375"/>
          </a:xfrm>
          <a:prstGeom prst="rect">
            <a:avLst/>
          </a:prstGeom>
          <a:noFill/>
          <a:ln>
            <a:noFill/>
          </a:ln>
        </p:spPr>
        <p:txBody>
          <a:bodyPr vert="eaVert">
            <a:spAutoFit/>
          </a:bodyPr>
          <a:lstStyle>
            <a:defPPr>
              <a:defRPr lang="zh-CN"/>
            </a:defPPr>
            <a:lvl1pPr>
              <a:spcBef>
                <a:spcPct val="50000"/>
              </a:spcBef>
              <a:defRPr sz="2400" b="1">
                <a:solidFill>
                  <a:schemeClr val="accent4">
                    <a:lumMod val="50000"/>
                  </a:schemeClr>
                </a:solidFill>
                <a:latin typeface="+mn-lt"/>
                <a:ea typeface="+mn-ea"/>
                <a:cs typeface="+mn-ea"/>
              </a:defRPr>
            </a:lvl1pPr>
            <a:lvl2pPr marL="742950" indent="-285750">
              <a:defRPr sz="2000" b="1">
                <a:solidFill>
                  <a:srgbClr val="FF2F2F"/>
                </a:solidFill>
                <a:latin typeface="楷体_GB2312" pitchFamily="49" charset="-122"/>
                <a:ea typeface="楷体_GB2312" pitchFamily="49" charset="-122"/>
              </a:defRPr>
            </a:lvl2pPr>
            <a:lvl3pPr marL="1143000" indent="-228600">
              <a:defRPr sz="2000" b="1">
                <a:solidFill>
                  <a:srgbClr val="FF2F2F"/>
                </a:solidFill>
                <a:latin typeface="楷体_GB2312" pitchFamily="49" charset="-122"/>
                <a:ea typeface="楷体_GB2312" pitchFamily="49" charset="-122"/>
              </a:defRPr>
            </a:lvl3pPr>
            <a:lvl4pPr marL="1600200" indent="-228600">
              <a:defRPr sz="2000" b="1">
                <a:solidFill>
                  <a:srgbClr val="FF2F2F"/>
                </a:solidFill>
                <a:latin typeface="楷体_GB2312" pitchFamily="49" charset="-122"/>
                <a:ea typeface="楷体_GB2312" pitchFamily="49" charset="-122"/>
              </a:defRPr>
            </a:lvl4pPr>
            <a:lvl5pPr marL="2057400" indent="-228600">
              <a:defRPr sz="2000" b="1">
                <a:solidFill>
                  <a:srgbClr val="FF2F2F"/>
                </a:solidFill>
                <a:latin typeface="楷体_GB2312" pitchFamily="49" charset="-122"/>
                <a:ea typeface="楷体_GB2312" pitchFamily="49" charset="-122"/>
              </a:defRPr>
            </a:lvl5pPr>
            <a:lvl6pPr marL="25146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6pPr>
            <a:lvl7pPr marL="29718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7pPr>
            <a:lvl8pPr marL="34290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8pPr>
            <a:lvl9pPr marL="3886200" indent="-228600" eaLnBrk="0" fontAlgn="base" hangingPunct="0">
              <a:spcBef>
                <a:spcPct val="0"/>
              </a:spcBef>
              <a:spcAft>
                <a:spcPct val="0"/>
              </a:spcAft>
              <a:defRPr sz="2000" b="1">
                <a:solidFill>
                  <a:srgbClr val="FF2F2F"/>
                </a:solidFill>
                <a:latin typeface="楷体_GB2312" pitchFamily="49" charset="-122"/>
                <a:ea typeface="楷体_GB2312" pitchFamily="49" charset="-122"/>
              </a:defRPr>
            </a:lvl9pPr>
          </a:lstStyle>
          <a:p>
            <a:r>
              <a:rPr lang="zh-CN" altLang="en-US" dirty="0">
                <a:sym typeface="+mn-lt"/>
              </a:rPr>
              <a:t>手工业的社会主义改造步骤</a:t>
            </a:r>
          </a:p>
        </p:txBody>
      </p:sp>
    </p:spTree>
    <p:extLst>
      <p:ext uri="{BB962C8B-B14F-4D97-AF65-F5344CB8AC3E}">
        <p14:creationId xmlns:p14="http://schemas.microsoft.com/office/powerpoint/2010/main" val="1841440701"/>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490467" y="974726"/>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20" name="矩形 19">
            <a:extLst>
              <a:ext uri="{FF2B5EF4-FFF2-40B4-BE49-F238E27FC236}">
                <a16:creationId xmlns="" xmlns:a16="http://schemas.microsoft.com/office/drawing/2014/main" id="{1E8459FE-B17A-41D2-AF77-A427EB70498F}"/>
              </a:ext>
            </a:extLst>
          </p:cNvPr>
          <p:cNvSpPr/>
          <p:nvPr/>
        </p:nvSpPr>
        <p:spPr>
          <a:xfrm>
            <a:off x="1127448" y="1660524"/>
            <a:ext cx="10281839" cy="4524315"/>
          </a:xfrm>
          <a:prstGeom prst="rect">
            <a:avLst/>
          </a:prstGeom>
        </p:spPr>
        <p:txBody>
          <a:bodyPr wrap="square">
            <a:spAutoFit/>
          </a:bodyPr>
          <a:lstStyle/>
          <a:p>
            <a:pPr algn="ctr">
              <a:lnSpc>
                <a:spcPct val="150000"/>
              </a:lnSpc>
            </a:pPr>
            <a:r>
              <a:rPr lang="zh-CN" altLang="en-US" sz="2400" dirty="0">
                <a:solidFill>
                  <a:srgbClr val="FF0000"/>
                </a:solidFill>
                <a:latin typeface="Microsoft YaHei" charset="-122"/>
                <a:ea typeface="Microsoft YaHei" charset="-122"/>
                <a:cs typeface="Microsoft YaHei" charset="-122"/>
              </a:rPr>
              <a:t>二、对资本主义工商业的社会主义改造</a:t>
            </a:r>
            <a:endParaRPr lang="en-US" altLang="zh-CN" sz="2400" dirty="0">
              <a:solidFill>
                <a:srgbClr val="FF0000"/>
              </a:solidFill>
              <a:latin typeface="Microsoft YaHei" charset="-122"/>
              <a:ea typeface="Microsoft YaHei" charset="-122"/>
              <a:cs typeface="Microsoft YaHei" charset="-122"/>
            </a:endParaRPr>
          </a:p>
          <a:p>
            <a:pPr>
              <a:lnSpc>
                <a:spcPct val="150000"/>
              </a:lnSpc>
            </a:pPr>
            <a:r>
              <a:rPr lang="zh-CN" altLang="en-US" sz="2400" dirty="0">
                <a:latin typeface="KaiTi" charset="-122"/>
                <a:ea typeface="KaiTi" charset="-122"/>
                <a:cs typeface="KaiTi" charset="-122"/>
              </a:rPr>
              <a:t>第一，用和平赎买的方法改造资本主义工商业（之所以能够采取和平赎买方式进行改造的原因</a:t>
            </a:r>
            <a:r>
              <a:rPr lang="zh-CN" altLang="en-US" sz="2400" dirty="0">
                <a:latin typeface="KaiTi" charset="-122"/>
                <a:ea typeface="KaiTi" charset="-122"/>
                <a:cs typeface="KaiTi" charset="-122"/>
                <a:sym typeface="Wingdings"/>
              </a:rPr>
              <a:t>：首先，民族资产阶级具有两面性；其次，中国共产党与民族资产阶级长期保持着统一战线的关系；最后，我国已经有了以工人阶级为领导、工农联盟为基础的人民民主专政的国家政权，建立了强大的社会主义国营经济并掌握国民经济命脉）；</a:t>
            </a:r>
            <a:endParaRPr lang="en-US" altLang="zh-CN" sz="2400" dirty="0">
              <a:latin typeface="KaiTi" charset="-122"/>
              <a:ea typeface="KaiTi" charset="-122"/>
              <a:cs typeface="KaiTi" charset="-122"/>
              <a:sym typeface="Wingdings"/>
            </a:endParaRPr>
          </a:p>
          <a:p>
            <a:pPr>
              <a:lnSpc>
                <a:spcPct val="150000"/>
              </a:lnSpc>
            </a:pPr>
            <a:r>
              <a:rPr lang="zh-CN" altLang="en-US" sz="2400" dirty="0">
                <a:latin typeface="KaiTi" charset="-122"/>
                <a:ea typeface="KaiTi" charset="-122"/>
                <a:cs typeface="KaiTi" charset="-122"/>
                <a:sym typeface="Wingdings"/>
              </a:rPr>
              <a:t>第二，采取从低级到高级的国家资本主义的过渡形式；</a:t>
            </a:r>
            <a:endParaRPr lang="en-US" altLang="zh-CN" sz="2400" dirty="0">
              <a:latin typeface="KaiTi" charset="-122"/>
              <a:ea typeface="KaiTi" charset="-122"/>
              <a:cs typeface="KaiTi" charset="-122"/>
              <a:sym typeface="Wingdings"/>
            </a:endParaRPr>
          </a:p>
          <a:p>
            <a:pPr>
              <a:lnSpc>
                <a:spcPct val="150000"/>
              </a:lnSpc>
            </a:pPr>
            <a:r>
              <a:rPr lang="zh-CN" altLang="en-US" sz="2400" dirty="0">
                <a:latin typeface="KaiTi" charset="-122"/>
                <a:ea typeface="KaiTi" charset="-122"/>
                <a:cs typeface="KaiTi" charset="-122"/>
                <a:sym typeface="Wingdings"/>
              </a:rPr>
              <a:t>第三，把资本主义工商业者改造为自食其力的社会主义劳动者。</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591611000"/>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grpSp>
        <p:nvGrpSpPr>
          <p:cNvPr id="39" name="组合 1">
            <a:extLst>
              <a:ext uri="{FF2B5EF4-FFF2-40B4-BE49-F238E27FC236}">
                <a16:creationId xmlns="" xmlns:a16="http://schemas.microsoft.com/office/drawing/2014/main" id="{05121624-F31A-4D73-9387-A83D8E66DDE6}"/>
              </a:ext>
            </a:extLst>
          </p:cNvPr>
          <p:cNvGrpSpPr/>
          <p:nvPr/>
        </p:nvGrpSpPr>
        <p:grpSpPr>
          <a:xfrm>
            <a:off x="1503363" y="2276872"/>
            <a:ext cx="7938936" cy="1873250"/>
            <a:chOff x="1096021" y="2877125"/>
            <a:chExt cx="7938936" cy="1873250"/>
          </a:xfrm>
        </p:grpSpPr>
        <p:sp>
          <p:nvSpPr>
            <p:cNvPr id="40" name="AutoShape 19">
              <a:extLst>
                <a:ext uri="{FF2B5EF4-FFF2-40B4-BE49-F238E27FC236}">
                  <a16:creationId xmlns="" xmlns:a16="http://schemas.microsoft.com/office/drawing/2014/main" id="{891AE9B2-22BA-4DB2-918F-12468E9194CA}"/>
                </a:ext>
              </a:extLst>
            </p:cNvPr>
            <p:cNvSpPr>
              <a:spLocks noChangeArrowheads="1"/>
            </p:cNvSpPr>
            <p:nvPr/>
          </p:nvSpPr>
          <p:spPr bwMode="auto">
            <a:xfrm>
              <a:off x="2766070" y="2877125"/>
              <a:ext cx="6268887" cy="749300"/>
            </a:xfrm>
            <a:prstGeom prst="round2DiagRect">
              <a:avLst>
                <a:gd name="adj1" fmla="val 0"/>
                <a:gd name="adj2" fmla="val 0"/>
              </a:avLst>
            </a:prstGeom>
            <a:solidFill>
              <a:schemeClr val="bg1"/>
            </a:solidFill>
            <a:ln>
              <a:solidFill>
                <a:srgbClr val="C00000"/>
              </a:solidFill>
            </a:ln>
          </p:spPr>
          <p:txBody>
            <a:bodyPr wrap="none" anchor="ctr"/>
            <a:lstStyle/>
            <a:p>
              <a:pPr>
                <a:spcBef>
                  <a:spcPct val="50000"/>
                </a:spcBef>
                <a:defRPr/>
              </a:pPr>
              <a:r>
                <a:rPr lang="zh-CN" altLang="en-US" sz="2400" dirty="0">
                  <a:latin typeface="+mn-lt"/>
                  <a:ea typeface="+mn-ea"/>
                  <a:cs typeface="+mn-ea"/>
                  <a:sym typeface="+mn-lt"/>
                </a:rPr>
                <a:t>私营商业：委托经销、代销</a:t>
              </a:r>
            </a:p>
          </p:txBody>
        </p:sp>
        <p:sp>
          <p:nvSpPr>
            <p:cNvPr id="41" name="AutoShape 22">
              <a:extLst>
                <a:ext uri="{FF2B5EF4-FFF2-40B4-BE49-F238E27FC236}">
                  <a16:creationId xmlns="" xmlns:a16="http://schemas.microsoft.com/office/drawing/2014/main" id="{272E8B8A-EAEA-44A5-A789-34C9DF55C189}"/>
                </a:ext>
              </a:extLst>
            </p:cNvPr>
            <p:cNvSpPr>
              <a:spLocks noChangeArrowheads="1"/>
            </p:cNvSpPr>
            <p:nvPr/>
          </p:nvSpPr>
          <p:spPr bwMode="auto">
            <a:xfrm>
              <a:off x="2766070" y="4001075"/>
              <a:ext cx="6268887" cy="749300"/>
            </a:xfrm>
            <a:prstGeom prst="round2DiagRect">
              <a:avLst>
                <a:gd name="adj1" fmla="val 0"/>
                <a:gd name="adj2" fmla="val 0"/>
              </a:avLst>
            </a:prstGeom>
            <a:solidFill>
              <a:schemeClr val="bg1"/>
            </a:solidFill>
            <a:ln>
              <a:solidFill>
                <a:srgbClr val="C00000"/>
              </a:solidFill>
            </a:ln>
          </p:spPr>
          <p:txBody>
            <a:bodyPr wrap="none" anchor="ctr"/>
            <a:lstStyle/>
            <a:p>
              <a:pPr>
                <a:spcBef>
                  <a:spcPct val="50000"/>
                </a:spcBef>
                <a:defRPr/>
              </a:pPr>
              <a:r>
                <a:rPr lang="zh-CN" altLang="en-US" sz="2400" dirty="0">
                  <a:latin typeface="+mn-lt"/>
                  <a:ea typeface="+mn-ea"/>
                  <a:cs typeface="+mn-ea"/>
                  <a:sym typeface="+mn-lt"/>
                </a:rPr>
                <a:t>私营工业：委托加工、计划订货、统购包销</a:t>
              </a:r>
            </a:p>
          </p:txBody>
        </p:sp>
        <p:sp>
          <p:nvSpPr>
            <p:cNvPr id="42" name="矩形 41">
              <a:extLst>
                <a:ext uri="{FF2B5EF4-FFF2-40B4-BE49-F238E27FC236}">
                  <a16:creationId xmlns="" xmlns:a16="http://schemas.microsoft.com/office/drawing/2014/main" id="{417A6306-D0B4-43A4-8C31-106A52CE8333}"/>
                </a:ext>
              </a:extLst>
            </p:cNvPr>
            <p:cNvSpPr/>
            <p:nvPr/>
          </p:nvSpPr>
          <p:spPr bwMode="auto">
            <a:xfrm>
              <a:off x="1096021" y="2912050"/>
              <a:ext cx="681037" cy="1801813"/>
            </a:xfrm>
            <a:prstGeom prst="rect">
              <a:avLst/>
            </a:prstGeom>
            <a:solidFill>
              <a:srgbClr val="C00000"/>
            </a:solidFill>
            <a:ln>
              <a:noFill/>
            </a:ln>
          </p:spPr>
          <p:txBody>
            <a:bodyPr vert="eaVert" wrap="none" anchor="ctr"/>
            <a:lstStyle/>
            <a:p>
              <a:pPr algn="ctr">
                <a:spcBef>
                  <a:spcPts val="600"/>
                </a:spcBef>
                <a:spcAft>
                  <a:spcPts val="0"/>
                </a:spcAft>
                <a:defRPr/>
              </a:pPr>
              <a:r>
                <a:rPr lang="zh-CN" altLang="en-US" sz="2400" b="1" spc="300" dirty="0">
                  <a:solidFill>
                    <a:schemeClr val="bg1"/>
                  </a:solidFill>
                  <a:latin typeface="+mn-lt"/>
                  <a:ea typeface="+mn-ea"/>
                  <a:cs typeface="+mn-ea"/>
                  <a:sym typeface="+mn-lt"/>
                </a:rPr>
                <a:t>初级形式</a:t>
              </a:r>
            </a:p>
          </p:txBody>
        </p:sp>
        <p:sp>
          <p:nvSpPr>
            <p:cNvPr id="43" name="箭头: 右 11">
              <a:extLst>
                <a:ext uri="{FF2B5EF4-FFF2-40B4-BE49-F238E27FC236}">
                  <a16:creationId xmlns="" xmlns:a16="http://schemas.microsoft.com/office/drawing/2014/main" id="{CD3ABB3A-BB08-4D60-9DB2-CAAA6169225D}"/>
                </a:ext>
              </a:extLst>
            </p:cNvPr>
            <p:cNvSpPr/>
            <p:nvPr/>
          </p:nvSpPr>
          <p:spPr>
            <a:xfrm>
              <a:off x="2030000" y="3162875"/>
              <a:ext cx="508121" cy="30928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12">
              <a:extLst>
                <a:ext uri="{FF2B5EF4-FFF2-40B4-BE49-F238E27FC236}">
                  <a16:creationId xmlns="" xmlns:a16="http://schemas.microsoft.com/office/drawing/2014/main" id="{6C791341-5BC3-4353-981D-17D9786EF593}"/>
                </a:ext>
              </a:extLst>
            </p:cNvPr>
            <p:cNvSpPr/>
            <p:nvPr/>
          </p:nvSpPr>
          <p:spPr>
            <a:xfrm>
              <a:off x="2030000" y="4221085"/>
              <a:ext cx="508121" cy="30928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14">
            <a:extLst>
              <a:ext uri="{FF2B5EF4-FFF2-40B4-BE49-F238E27FC236}">
                <a16:creationId xmlns="" xmlns:a16="http://schemas.microsoft.com/office/drawing/2014/main" id="{63EEA2ED-9DDB-4E48-A559-544A9A968D54}"/>
              </a:ext>
            </a:extLst>
          </p:cNvPr>
          <p:cNvGrpSpPr/>
          <p:nvPr/>
        </p:nvGrpSpPr>
        <p:grpSpPr>
          <a:xfrm>
            <a:off x="1503363" y="4601275"/>
            <a:ext cx="4610112" cy="1749423"/>
            <a:chOff x="1385097" y="4740816"/>
            <a:chExt cx="4610112" cy="1749423"/>
          </a:xfrm>
        </p:grpSpPr>
        <p:sp>
          <p:nvSpPr>
            <p:cNvPr id="47" name="AutoShape 13">
              <a:extLst>
                <a:ext uri="{FF2B5EF4-FFF2-40B4-BE49-F238E27FC236}">
                  <a16:creationId xmlns="" xmlns:a16="http://schemas.microsoft.com/office/drawing/2014/main" id="{7BAFC330-2249-4FDA-B87B-5EC525B7A7AC}"/>
                </a:ext>
              </a:extLst>
            </p:cNvPr>
            <p:cNvSpPr>
              <a:spLocks noChangeArrowheads="1"/>
            </p:cNvSpPr>
            <p:nvPr/>
          </p:nvSpPr>
          <p:spPr bwMode="auto">
            <a:xfrm>
              <a:off x="3093260" y="4740816"/>
              <a:ext cx="2901949" cy="696912"/>
            </a:xfrm>
            <a:prstGeom prst="round2DiagRect">
              <a:avLst>
                <a:gd name="adj1" fmla="val 0"/>
                <a:gd name="adj2" fmla="val 0"/>
              </a:avLst>
            </a:prstGeom>
            <a:solidFill>
              <a:schemeClr val="bg1"/>
            </a:solidFill>
            <a:ln>
              <a:solidFill>
                <a:srgbClr val="C00000"/>
              </a:solidFill>
            </a:ln>
          </p:spPr>
          <p:txBody>
            <a:bodyPr wrap="none" anchor="ctr"/>
            <a:lstStyle/>
            <a:p>
              <a:pPr>
                <a:spcBef>
                  <a:spcPct val="50000"/>
                </a:spcBef>
                <a:defRPr/>
              </a:pPr>
              <a:r>
                <a:rPr lang="zh-CN" altLang="en-US" sz="2400" dirty="0">
                  <a:latin typeface="+mn-lt"/>
                  <a:ea typeface="+mn-ea"/>
                  <a:cs typeface="+mn-ea"/>
                  <a:sym typeface="+mn-lt"/>
                </a:rPr>
                <a:t>个别行业的公私合营</a:t>
              </a:r>
            </a:p>
          </p:txBody>
        </p:sp>
        <p:sp>
          <p:nvSpPr>
            <p:cNvPr id="48" name="AutoShape 16">
              <a:extLst>
                <a:ext uri="{FF2B5EF4-FFF2-40B4-BE49-F238E27FC236}">
                  <a16:creationId xmlns="" xmlns:a16="http://schemas.microsoft.com/office/drawing/2014/main" id="{7E10359E-0E2B-4276-998A-6CA49A0C563A}"/>
                </a:ext>
              </a:extLst>
            </p:cNvPr>
            <p:cNvSpPr>
              <a:spLocks noChangeArrowheads="1"/>
            </p:cNvSpPr>
            <p:nvPr/>
          </p:nvSpPr>
          <p:spPr bwMode="auto">
            <a:xfrm>
              <a:off x="3093260" y="5790152"/>
              <a:ext cx="2901949" cy="700087"/>
            </a:xfrm>
            <a:prstGeom prst="round2DiagRect">
              <a:avLst>
                <a:gd name="adj1" fmla="val 0"/>
                <a:gd name="adj2" fmla="val 0"/>
              </a:avLst>
            </a:prstGeom>
            <a:solidFill>
              <a:schemeClr val="bg1"/>
            </a:solidFill>
            <a:ln>
              <a:solidFill>
                <a:srgbClr val="C00000"/>
              </a:solidFill>
            </a:ln>
          </p:spPr>
          <p:txBody>
            <a:bodyPr wrap="none" anchor="ctr"/>
            <a:lstStyle/>
            <a:p>
              <a:pPr>
                <a:spcBef>
                  <a:spcPct val="50000"/>
                </a:spcBef>
                <a:defRPr/>
              </a:pPr>
              <a:r>
                <a:rPr lang="zh-CN" altLang="en-US" sz="2400" dirty="0">
                  <a:latin typeface="+mn-lt"/>
                  <a:ea typeface="+mn-ea"/>
                  <a:cs typeface="+mn-ea"/>
                  <a:sym typeface="+mn-lt"/>
                </a:rPr>
                <a:t>全行业的公私合营</a:t>
              </a:r>
            </a:p>
          </p:txBody>
        </p:sp>
        <p:sp>
          <p:nvSpPr>
            <p:cNvPr id="49" name="矩形 48">
              <a:extLst>
                <a:ext uri="{FF2B5EF4-FFF2-40B4-BE49-F238E27FC236}">
                  <a16:creationId xmlns="" xmlns:a16="http://schemas.microsoft.com/office/drawing/2014/main" id="{E9AF0CAC-57D0-41B7-91B1-E7153093A124}"/>
                </a:ext>
              </a:extLst>
            </p:cNvPr>
            <p:cNvSpPr/>
            <p:nvPr/>
          </p:nvSpPr>
          <p:spPr bwMode="auto">
            <a:xfrm>
              <a:off x="1385097" y="4791616"/>
              <a:ext cx="681037" cy="1644650"/>
            </a:xfrm>
            <a:prstGeom prst="rect">
              <a:avLst/>
            </a:prstGeom>
            <a:solidFill>
              <a:srgbClr val="C00000"/>
            </a:solidFill>
            <a:ln>
              <a:noFill/>
            </a:ln>
          </p:spPr>
          <p:txBody>
            <a:bodyPr vert="eaVert" wrap="none" anchor="ctr"/>
            <a:lstStyle/>
            <a:p>
              <a:pPr algn="ctr">
                <a:spcBef>
                  <a:spcPts val="600"/>
                </a:spcBef>
                <a:spcAft>
                  <a:spcPts val="0"/>
                </a:spcAft>
                <a:defRPr/>
              </a:pPr>
              <a:endParaRPr lang="zh-CN" altLang="en-US" sz="2400" spc="300" dirty="0">
                <a:solidFill>
                  <a:schemeClr val="bg1"/>
                </a:solidFill>
                <a:latin typeface="+mn-lt"/>
                <a:ea typeface="+mn-ea"/>
                <a:cs typeface="+mn-ea"/>
                <a:sym typeface="+mn-lt"/>
              </a:endParaRPr>
            </a:p>
          </p:txBody>
        </p:sp>
        <p:sp>
          <p:nvSpPr>
            <p:cNvPr id="50" name="矩形 49">
              <a:extLst>
                <a:ext uri="{FF2B5EF4-FFF2-40B4-BE49-F238E27FC236}">
                  <a16:creationId xmlns="" xmlns:a16="http://schemas.microsoft.com/office/drawing/2014/main" id="{9C853A4B-BD7E-4032-B3C5-60015A3AEEE0}"/>
                </a:ext>
              </a:extLst>
            </p:cNvPr>
            <p:cNvSpPr/>
            <p:nvPr/>
          </p:nvSpPr>
          <p:spPr bwMode="auto">
            <a:xfrm>
              <a:off x="1396249" y="4876071"/>
              <a:ext cx="553998" cy="1477328"/>
            </a:xfrm>
            <a:prstGeom prst="rect">
              <a:avLst/>
            </a:prstGeom>
          </p:spPr>
          <p:txBody>
            <a:bodyPr vert="eaVert" wrap="none">
              <a:spAutoFit/>
            </a:bodyPr>
            <a:lstStyle/>
            <a:p>
              <a:pPr algn="ctr">
                <a:spcBef>
                  <a:spcPts val="600"/>
                </a:spcBef>
                <a:spcAft>
                  <a:spcPts val="0"/>
                </a:spcAft>
                <a:defRPr/>
              </a:pPr>
              <a:r>
                <a:rPr lang="zh-CN" altLang="en-US" sz="2400" b="1" spc="300" dirty="0">
                  <a:solidFill>
                    <a:schemeClr val="bg1"/>
                  </a:solidFill>
                  <a:latin typeface="+mn-lt"/>
                  <a:ea typeface="+mn-ea"/>
                  <a:cs typeface="+mn-ea"/>
                  <a:sym typeface="+mn-lt"/>
                </a:rPr>
                <a:t>高级形式</a:t>
              </a:r>
            </a:p>
          </p:txBody>
        </p:sp>
        <p:sp>
          <p:nvSpPr>
            <p:cNvPr id="53" name="箭头: 右 22">
              <a:extLst>
                <a:ext uri="{FF2B5EF4-FFF2-40B4-BE49-F238E27FC236}">
                  <a16:creationId xmlns="" xmlns:a16="http://schemas.microsoft.com/office/drawing/2014/main" id="{9E8A9225-704B-4ABF-9F7D-DF2E4F4A3D9C}"/>
                </a:ext>
              </a:extLst>
            </p:cNvPr>
            <p:cNvSpPr/>
            <p:nvPr/>
          </p:nvSpPr>
          <p:spPr>
            <a:xfrm>
              <a:off x="2319076" y="4969810"/>
              <a:ext cx="508121" cy="30928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右 23">
              <a:extLst>
                <a:ext uri="{FF2B5EF4-FFF2-40B4-BE49-F238E27FC236}">
                  <a16:creationId xmlns="" xmlns:a16="http://schemas.microsoft.com/office/drawing/2014/main" id="{8E4A06E0-9CEC-43A2-BA80-5D5638CA3FC1}"/>
                </a:ext>
              </a:extLst>
            </p:cNvPr>
            <p:cNvSpPr/>
            <p:nvPr/>
          </p:nvSpPr>
          <p:spPr>
            <a:xfrm>
              <a:off x="2313306" y="5925802"/>
              <a:ext cx="508121" cy="30928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35030825"/>
      </p:ext>
    </p:extLst>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517557" y="2060848"/>
            <a:ext cx="7223125"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4</a:t>
            </a:r>
            <a:r>
              <a:rPr lang="zh-CN" altLang="en-US" sz="2800" b="1" dirty="0">
                <a:solidFill>
                  <a:srgbClr val="CC0000"/>
                </a:solidFill>
                <a:latin typeface="华文中宋" panose="02010600040101010101" pitchFamily="2" charset="-122"/>
                <a:ea typeface="华文中宋" panose="02010600040101010101" pitchFamily="2" charset="-122"/>
              </a:rPr>
              <a:t>、社会主义改造的历史经验</a:t>
            </a:r>
          </a:p>
        </p:txBody>
      </p:sp>
      <p:sp>
        <p:nvSpPr>
          <p:cNvPr id="5" name="矩形 4">
            <a:extLst>
              <a:ext uri="{FF2B5EF4-FFF2-40B4-BE49-F238E27FC236}">
                <a16:creationId xmlns="" xmlns:a16="http://schemas.microsoft.com/office/drawing/2014/main" id="{1E8459FE-B17A-41D2-AF77-A427EB70498F}"/>
              </a:ext>
            </a:extLst>
          </p:cNvPr>
          <p:cNvSpPr/>
          <p:nvPr/>
        </p:nvSpPr>
        <p:spPr>
          <a:xfrm>
            <a:off x="1487488" y="2924944"/>
            <a:ext cx="10281839" cy="1667764"/>
          </a:xfrm>
          <a:prstGeom prst="rect">
            <a:avLst/>
          </a:prstGeom>
        </p:spPr>
        <p:txBody>
          <a:bodyPr wrap="square">
            <a:spAutoFit/>
          </a:bodyPr>
          <a:lstStyle/>
          <a:p>
            <a:pPr>
              <a:lnSpc>
                <a:spcPct val="150000"/>
              </a:lnSpc>
            </a:pPr>
            <a:r>
              <a:rPr lang="zh-CN" altLang="en-US" sz="2400" dirty="0">
                <a:latin typeface="KaiTi" charset="-122"/>
                <a:ea typeface="KaiTi" charset="-122"/>
                <a:cs typeface="KaiTi" charset="-122"/>
              </a:rPr>
              <a:t>第一，坚持社会主义工业化建设与社会主义改造同时并举；</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第二，采取积极引导、逐步过渡的方式；</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第三，用和平方法进行改造；</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11511393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28678" name="标题 1"/>
          <p:cNvSpPr>
            <a:spLocks noGrp="1"/>
          </p:cNvSpPr>
          <p:nvPr>
            <p:ph type="title"/>
          </p:nvPr>
        </p:nvSpPr>
        <p:spPr>
          <a:xfrm>
            <a:off x="1199456" y="1926314"/>
            <a:ext cx="7223125"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5</a:t>
            </a:r>
            <a:r>
              <a:rPr lang="zh-CN" altLang="en-US" sz="2800" b="1" dirty="0">
                <a:solidFill>
                  <a:srgbClr val="CC0000"/>
                </a:solidFill>
                <a:latin typeface="华文中宋" panose="02010600040101010101" pitchFamily="2" charset="-122"/>
                <a:ea typeface="华文中宋" panose="02010600040101010101" pitchFamily="2" charset="-122"/>
              </a:rPr>
              <a:t>、社会主义制度在中国的确立</a:t>
            </a:r>
          </a:p>
        </p:txBody>
      </p:sp>
      <p:sp>
        <p:nvSpPr>
          <p:cNvPr id="2" name="矩形 1">
            <a:extLst>
              <a:ext uri="{FF2B5EF4-FFF2-40B4-BE49-F238E27FC236}">
                <a16:creationId xmlns="" xmlns:a16="http://schemas.microsoft.com/office/drawing/2014/main" id="{474D24A9-9C9A-4BF3-B809-2832881DB5EA}"/>
              </a:ext>
            </a:extLst>
          </p:cNvPr>
          <p:cNvSpPr/>
          <p:nvPr/>
        </p:nvSpPr>
        <p:spPr>
          <a:xfrm>
            <a:off x="836674" y="5991671"/>
            <a:ext cx="10225136" cy="461665"/>
          </a:xfrm>
          <a:prstGeom prst="rect">
            <a:avLst/>
          </a:prstGeom>
        </p:spPr>
        <p:txBody>
          <a:bodyPr wrap="square">
            <a:spAutoFit/>
          </a:bodyPr>
          <a:lstStyle/>
          <a:p>
            <a:pPr algn="just">
              <a:spcBef>
                <a:spcPts val="0"/>
              </a:spcBef>
              <a:spcAft>
                <a:spcPts val="0"/>
              </a:spcAft>
            </a:pPr>
            <a:r>
              <a:rPr lang="en-US" altLang="zh-CN" sz="2400" kern="100" dirty="0">
                <a:latin typeface="楷体" panose="02010609060101010101" pitchFamily="49" charset="-122"/>
                <a:ea typeface="楷体" panose="02010609060101010101" pitchFamily="49" charset="-122"/>
              </a:rPr>
              <a:t>1956</a:t>
            </a:r>
            <a:r>
              <a:rPr lang="zh-CN" altLang="en-US" sz="2400" kern="100" dirty="0">
                <a:latin typeface="楷体" panose="02010609060101010101" pitchFamily="49" charset="-122"/>
                <a:ea typeface="楷体" panose="02010609060101010101" pitchFamily="49" charset="-122"/>
              </a:rPr>
              <a:t>年底，对农业、手工业、资本主义工商业的社会主义改造的基本完成</a:t>
            </a:r>
            <a:endParaRPr lang="zh-CN" altLang="en-US" sz="2400" kern="100" dirty="0">
              <a:effectLst/>
              <a:latin typeface="楷体" panose="02010609060101010101" pitchFamily="49" charset="-122"/>
              <a:ea typeface="楷体" panose="02010609060101010101" pitchFamily="49" charset="-122"/>
            </a:endParaRPr>
          </a:p>
        </p:txBody>
      </p:sp>
      <p:sp>
        <p:nvSpPr>
          <p:cNvPr id="3" name="箭头: 上 2">
            <a:extLst>
              <a:ext uri="{FF2B5EF4-FFF2-40B4-BE49-F238E27FC236}">
                <a16:creationId xmlns="" xmlns:a16="http://schemas.microsoft.com/office/drawing/2014/main" id="{838B3C2D-C40E-48AC-9893-394F3F5AD1AB}"/>
              </a:ext>
            </a:extLst>
          </p:cNvPr>
          <p:cNvSpPr/>
          <p:nvPr/>
        </p:nvSpPr>
        <p:spPr>
          <a:xfrm>
            <a:off x="5517194" y="5678248"/>
            <a:ext cx="216024"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 xmlns:a16="http://schemas.microsoft.com/office/drawing/2014/main" id="{199A9A80-A2C1-4FDE-9D86-805670A3BE26}"/>
              </a:ext>
            </a:extLst>
          </p:cNvPr>
          <p:cNvSpPr/>
          <p:nvPr/>
        </p:nvSpPr>
        <p:spPr>
          <a:xfrm>
            <a:off x="839416" y="5191192"/>
            <a:ext cx="10225136" cy="461665"/>
          </a:xfrm>
          <a:prstGeom prst="rect">
            <a:avLst/>
          </a:prstGeom>
        </p:spPr>
        <p:txBody>
          <a:bodyPr wrap="square">
            <a:spAutoFit/>
          </a:bodyPr>
          <a:lstStyle/>
          <a:p>
            <a:pPr algn="ctr">
              <a:spcBef>
                <a:spcPts val="0"/>
              </a:spcBef>
              <a:spcAft>
                <a:spcPts val="0"/>
              </a:spcAft>
            </a:pPr>
            <a:r>
              <a:rPr lang="zh-CN" altLang="en-US" sz="2400" kern="100" dirty="0">
                <a:latin typeface="楷体" panose="02010609060101010101" pitchFamily="49" charset="-122"/>
                <a:ea typeface="楷体" panose="02010609060101010101" pitchFamily="49" charset="-122"/>
              </a:rPr>
              <a:t>社会主义公有制已成为我国社会的经济基础</a:t>
            </a:r>
            <a:endParaRPr lang="zh-CN" altLang="en-US" sz="2400" kern="100" dirty="0">
              <a:effectLst/>
              <a:latin typeface="楷体" panose="02010609060101010101" pitchFamily="49" charset="-122"/>
              <a:ea typeface="楷体" panose="02010609060101010101" pitchFamily="49" charset="-122"/>
            </a:endParaRPr>
          </a:p>
        </p:txBody>
      </p:sp>
      <p:sp>
        <p:nvSpPr>
          <p:cNvPr id="26" name="箭头: 上 25">
            <a:extLst>
              <a:ext uri="{FF2B5EF4-FFF2-40B4-BE49-F238E27FC236}">
                <a16:creationId xmlns="" xmlns:a16="http://schemas.microsoft.com/office/drawing/2014/main" id="{AE0BA619-4D19-4FF3-958B-4AB1C8360BEC}"/>
              </a:ext>
            </a:extLst>
          </p:cNvPr>
          <p:cNvSpPr/>
          <p:nvPr/>
        </p:nvSpPr>
        <p:spPr>
          <a:xfrm>
            <a:off x="5514452" y="4911691"/>
            <a:ext cx="216024"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 xmlns:a16="http://schemas.microsoft.com/office/drawing/2014/main" id="{35C96316-FEA0-4B8A-8FA6-F02C9165794E}"/>
              </a:ext>
            </a:extLst>
          </p:cNvPr>
          <p:cNvSpPr/>
          <p:nvPr/>
        </p:nvSpPr>
        <p:spPr>
          <a:xfrm>
            <a:off x="836674" y="4424635"/>
            <a:ext cx="10225136" cy="461665"/>
          </a:xfrm>
          <a:prstGeom prst="rect">
            <a:avLst/>
          </a:prstGeom>
        </p:spPr>
        <p:txBody>
          <a:bodyPr wrap="square">
            <a:spAutoFit/>
          </a:bodyPr>
          <a:lstStyle/>
          <a:p>
            <a:pPr algn="ctr">
              <a:spcBef>
                <a:spcPts val="0"/>
              </a:spcBef>
              <a:spcAft>
                <a:spcPts val="0"/>
              </a:spcAft>
            </a:pPr>
            <a:r>
              <a:rPr lang="zh-CN" altLang="en-US" sz="2400" kern="100" dirty="0">
                <a:latin typeface="楷体" panose="02010609060101010101" pitchFamily="49" charset="-122"/>
                <a:ea typeface="楷体" panose="02010609060101010101" pitchFamily="49" charset="-122"/>
              </a:rPr>
              <a:t>社会主义基本制度的确立</a:t>
            </a:r>
            <a:endParaRPr lang="zh-CN" altLang="en-US" sz="2400" kern="100" dirty="0">
              <a:effectLst/>
              <a:latin typeface="楷体" panose="02010609060101010101" pitchFamily="49" charset="-122"/>
              <a:ea typeface="楷体" panose="02010609060101010101" pitchFamily="49" charset="-122"/>
            </a:endParaRPr>
          </a:p>
        </p:txBody>
      </p:sp>
      <p:sp>
        <p:nvSpPr>
          <p:cNvPr id="5" name="流程图: 可选过程 4">
            <a:extLst>
              <a:ext uri="{FF2B5EF4-FFF2-40B4-BE49-F238E27FC236}">
                <a16:creationId xmlns="" xmlns:a16="http://schemas.microsoft.com/office/drawing/2014/main" id="{D0887C56-EA13-45A9-9FB9-561F8EC85573}"/>
              </a:ext>
            </a:extLst>
          </p:cNvPr>
          <p:cNvSpPr/>
          <p:nvPr/>
        </p:nvSpPr>
        <p:spPr>
          <a:xfrm>
            <a:off x="3964457" y="3378712"/>
            <a:ext cx="1445096" cy="459631"/>
          </a:xfrm>
          <a:prstGeom prst="flowChartAlternate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政体</a:t>
            </a:r>
          </a:p>
        </p:txBody>
      </p:sp>
      <p:sp>
        <p:nvSpPr>
          <p:cNvPr id="29" name="流程图: 可选过程 28">
            <a:extLst>
              <a:ext uri="{FF2B5EF4-FFF2-40B4-BE49-F238E27FC236}">
                <a16:creationId xmlns="" xmlns:a16="http://schemas.microsoft.com/office/drawing/2014/main" id="{DE18CAAA-685A-4CBC-A123-F609122D398D}"/>
              </a:ext>
            </a:extLst>
          </p:cNvPr>
          <p:cNvSpPr/>
          <p:nvPr/>
        </p:nvSpPr>
        <p:spPr>
          <a:xfrm>
            <a:off x="3963804" y="2669928"/>
            <a:ext cx="1445096" cy="459631"/>
          </a:xfrm>
          <a:prstGeom prst="flowChartAlternateProcess">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国体</a:t>
            </a:r>
          </a:p>
        </p:txBody>
      </p:sp>
      <p:sp>
        <p:nvSpPr>
          <p:cNvPr id="7" name="文本框 6">
            <a:extLst>
              <a:ext uri="{FF2B5EF4-FFF2-40B4-BE49-F238E27FC236}">
                <a16:creationId xmlns="" xmlns:a16="http://schemas.microsoft.com/office/drawing/2014/main" id="{CD4F937C-7370-4B4A-871A-0F679660230C}"/>
              </a:ext>
            </a:extLst>
          </p:cNvPr>
          <p:cNvSpPr txBox="1"/>
          <p:nvPr/>
        </p:nvSpPr>
        <p:spPr>
          <a:xfrm>
            <a:off x="5571272" y="2636912"/>
            <a:ext cx="2252920"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人民民主专政</a:t>
            </a:r>
          </a:p>
        </p:txBody>
      </p:sp>
      <p:sp>
        <p:nvSpPr>
          <p:cNvPr id="31" name="文本框 30">
            <a:extLst>
              <a:ext uri="{FF2B5EF4-FFF2-40B4-BE49-F238E27FC236}">
                <a16:creationId xmlns="" xmlns:a16="http://schemas.microsoft.com/office/drawing/2014/main" id="{7C63DFED-0523-45C4-8CD2-FDC8D9228A24}"/>
              </a:ext>
            </a:extLst>
          </p:cNvPr>
          <p:cNvSpPr txBox="1"/>
          <p:nvPr/>
        </p:nvSpPr>
        <p:spPr>
          <a:xfrm>
            <a:off x="5571272" y="3398203"/>
            <a:ext cx="2252920" cy="461665"/>
          </a:xfrm>
          <a:prstGeom prst="rect">
            <a:avLst/>
          </a:prstGeom>
          <a:noFill/>
        </p:spPr>
        <p:txBody>
          <a:bodyPr wrap="square" rtlCol="0">
            <a:spAutoFit/>
          </a:bodyPr>
          <a:lstStyle/>
          <a:p>
            <a:r>
              <a:rPr lang="zh-CN" altLang="en-US" sz="2400" b="1" dirty="0">
                <a:latin typeface="仿宋" panose="02010609060101010101" pitchFamily="49" charset="-122"/>
                <a:ea typeface="仿宋" panose="02010609060101010101" pitchFamily="49" charset="-122"/>
              </a:rPr>
              <a:t>人民代表大会</a:t>
            </a:r>
          </a:p>
        </p:txBody>
      </p:sp>
    </p:spTree>
    <p:extLst>
      <p:ext uri="{BB962C8B-B14F-4D97-AF65-F5344CB8AC3E}">
        <p14:creationId xmlns:p14="http://schemas.microsoft.com/office/powerpoint/2010/main" val="27734721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42" presetClass="entr" presetSubtype="0" fill="hold" grpId="0"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anim calcmode="lin" valueType="num">
                                      <p:cBhvr>
                                        <p:cTn id="19" dur="500" fill="hold"/>
                                        <p:tgtEl>
                                          <p:spTgt spid="25"/>
                                        </p:tgtEl>
                                        <p:attrNameLst>
                                          <p:attrName>ppt_x</p:attrName>
                                        </p:attrNameLst>
                                      </p:cBhvr>
                                      <p:tavLst>
                                        <p:tav tm="0">
                                          <p:val>
                                            <p:strVal val="#ppt_x"/>
                                          </p:val>
                                        </p:tav>
                                        <p:tav tm="100000">
                                          <p:val>
                                            <p:strVal val="#ppt_x"/>
                                          </p:val>
                                        </p:tav>
                                      </p:tavLst>
                                    </p:anim>
                                    <p:anim calcmode="lin" valueType="num">
                                      <p:cBhvr>
                                        <p:cTn id="20" dur="5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anim calcmode="lin" valueType="num">
                                      <p:cBhvr>
                                        <p:cTn id="26" dur="500" fill="hold"/>
                                        <p:tgtEl>
                                          <p:spTgt spid="26"/>
                                        </p:tgtEl>
                                        <p:attrNameLst>
                                          <p:attrName>ppt_x</p:attrName>
                                        </p:attrNameLst>
                                      </p:cBhvr>
                                      <p:tavLst>
                                        <p:tav tm="0">
                                          <p:val>
                                            <p:strVal val="#ppt_x"/>
                                          </p:val>
                                        </p:tav>
                                        <p:tav tm="100000">
                                          <p:val>
                                            <p:strVal val="#ppt_x"/>
                                          </p:val>
                                        </p:tav>
                                      </p:tavLst>
                                    </p:anim>
                                    <p:anim calcmode="lin" valueType="num">
                                      <p:cBhvr>
                                        <p:cTn id="27" dur="500" fill="hold"/>
                                        <p:tgtEl>
                                          <p:spTgt spid="26"/>
                                        </p:tgtEl>
                                        <p:attrNameLst>
                                          <p:attrName>ppt_y</p:attrName>
                                        </p:attrNameLst>
                                      </p:cBhvr>
                                      <p:tavLst>
                                        <p:tav tm="0">
                                          <p:val>
                                            <p:strVal val="#ppt_y+.1"/>
                                          </p:val>
                                        </p:tav>
                                        <p:tav tm="100000">
                                          <p:val>
                                            <p:strVal val="#ppt_y"/>
                                          </p:val>
                                        </p:tav>
                                      </p:tavLst>
                                    </p:anim>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anim calcmode="lin" valueType="num">
                                      <p:cBhvr>
                                        <p:cTn id="32" dur="500" fill="hold"/>
                                        <p:tgtEl>
                                          <p:spTgt spid="27"/>
                                        </p:tgtEl>
                                        <p:attrNameLst>
                                          <p:attrName>ppt_x</p:attrName>
                                        </p:attrNameLst>
                                      </p:cBhvr>
                                      <p:tavLst>
                                        <p:tav tm="0">
                                          <p:val>
                                            <p:strVal val="#ppt_x"/>
                                          </p:val>
                                        </p:tav>
                                        <p:tav tm="100000">
                                          <p:val>
                                            <p:strVal val="#ppt_x"/>
                                          </p:val>
                                        </p:tav>
                                      </p:tavLst>
                                    </p:anim>
                                    <p:anim calcmode="lin" valueType="num">
                                      <p:cBhvr>
                                        <p:cTn id="33"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barn(inVertical)">
                                      <p:cBhvr>
                                        <p:cTn id="38" dur="500"/>
                                        <p:tgtEl>
                                          <p:spTgt spid="29"/>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500"/>
                                        <p:tgtEl>
                                          <p:spTgt spid="7"/>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wipe(left)">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25" grpId="0"/>
      <p:bldP spid="26" grpId="0" animBg="1"/>
      <p:bldP spid="27" grpId="0"/>
      <p:bldP spid="5" grpId="0" animBg="1"/>
      <p:bldP spid="29" grpId="0" animBg="1"/>
      <p:bldP spid="7"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67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8676" name="TextBox 43"/>
          <p:cNvSpPr txBox="1"/>
          <p:nvPr/>
        </p:nvSpPr>
        <p:spPr>
          <a:xfrm>
            <a:off x="2706688" y="1023938"/>
            <a:ext cx="372618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第三章  社会主义改造理论</a:t>
            </a:r>
          </a:p>
        </p:txBody>
      </p:sp>
      <p:sp>
        <p:nvSpPr>
          <p:cNvPr id="2867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28678" name="标题 1"/>
          <p:cNvSpPr>
            <a:spLocks noGrp="1"/>
          </p:cNvSpPr>
          <p:nvPr>
            <p:ph type="title"/>
          </p:nvPr>
        </p:nvSpPr>
        <p:spPr>
          <a:xfrm>
            <a:off x="1127448" y="1854721"/>
            <a:ext cx="7223125"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6</a:t>
            </a:r>
            <a:r>
              <a:rPr lang="zh-CN" altLang="en-US" sz="2800" b="1" dirty="0">
                <a:solidFill>
                  <a:srgbClr val="CC0000"/>
                </a:solidFill>
                <a:latin typeface="华文中宋" panose="02010600040101010101" pitchFamily="2" charset="-122"/>
                <a:ea typeface="华文中宋" panose="02010600040101010101" pitchFamily="2" charset="-122"/>
              </a:rPr>
              <a:t>、确立社会主义基本制度的重大意义</a:t>
            </a:r>
          </a:p>
        </p:txBody>
      </p:sp>
      <p:sp>
        <p:nvSpPr>
          <p:cNvPr id="16" name="矩形 15">
            <a:extLst>
              <a:ext uri="{FF2B5EF4-FFF2-40B4-BE49-F238E27FC236}">
                <a16:creationId xmlns="" xmlns:a16="http://schemas.microsoft.com/office/drawing/2014/main" id="{1E8459FE-B17A-41D2-AF77-A427EB70498F}"/>
              </a:ext>
            </a:extLst>
          </p:cNvPr>
          <p:cNvSpPr/>
          <p:nvPr/>
        </p:nvSpPr>
        <p:spPr>
          <a:xfrm>
            <a:off x="1127448" y="2669630"/>
            <a:ext cx="10281839" cy="2862322"/>
          </a:xfrm>
          <a:prstGeom prst="rect">
            <a:avLst/>
          </a:prstGeom>
        </p:spPr>
        <p:txBody>
          <a:bodyPr wrap="square">
            <a:spAutoFit/>
          </a:bodyPr>
          <a:lstStyle/>
          <a:p>
            <a:pPr>
              <a:lnSpc>
                <a:spcPct val="150000"/>
              </a:lnSpc>
            </a:pPr>
            <a:r>
              <a:rPr lang="zh-CN" altLang="en-US" sz="2400" dirty="0">
                <a:latin typeface="KaiTi" charset="-122"/>
                <a:ea typeface="KaiTi" charset="-122"/>
                <a:cs typeface="KaiTi" charset="-122"/>
              </a:rPr>
              <a:t>第一，社会主义基本制度的确立是</a:t>
            </a:r>
            <a:r>
              <a:rPr lang="zh-CN" altLang="en-US" sz="2400" dirty="0">
                <a:solidFill>
                  <a:srgbClr val="3333FF"/>
                </a:solidFill>
                <a:latin typeface="KaiTi" charset="-122"/>
                <a:ea typeface="KaiTi" charset="-122"/>
                <a:cs typeface="KaiTi" charset="-122"/>
              </a:rPr>
              <a:t>中国历史上最深刻最伟大的社会变革</a:t>
            </a:r>
            <a:r>
              <a:rPr lang="zh-CN" altLang="en-US" sz="2400" dirty="0">
                <a:latin typeface="KaiTi" charset="-122"/>
                <a:ea typeface="KaiTi" charset="-122"/>
                <a:cs typeface="KaiTi" charset="-122"/>
              </a:rPr>
              <a:t>，为当代中国一切发展进步奠定了制度基础，也为中国特色社会主义制度的创新发展提供了重要前提。</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第二，中国社会主义基本制度的确立，使占世界人口四分之一的东方大国进入了社会主义社会，这是世界社会主义发展史上有一个历史性的伟大胜利。</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340911358"/>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9699"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700" name="TextBox 43"/>
          <p:cNvSpPr txBox="1"/>
          <p:nvPr/>
        </p:nvSpPr>
        <p:spPr>
          <a:xfrm>
            <a:off x="2706688" y="1023938"/>
            <a:ext cx="6480810" cy="46037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第四章  社会主义建设道路初步探索的理论成果</a:t>
            </a:r>
          </a:p>
        </p:txBody>
      </p:sp>
      <p:sp>
        <p:nvSpPr>
          <p:cNvPr id="29701"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左大括号 3"/>
          <p:cNvSpPr/>
          <p:nvPr/>
        </p:nvSpPr>
        <p:spPr>
          <a:xfrm>
            <a:off x="2109788" y="2060575"/>
            <a:ext cx="746125" cy="4032250"/>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chemeClr val="tx1"/>
              </a:solidFill>
              <a:effectLst/>
              <a:uLnTx/>
              <a:uFillTx/>
              <a:latin typeface="方正大黑简体" pitchFamily="2" charset="-122"/>
              <a:ea typeface="方正大黑简体" pitchFamily="2" charset="-122"/>
              <a:cs typeface="+mn-cs"/>
            </a:endParaRPr>
          </a:p>
        </p:txBody>
      </p:sp>
      <p:sp>
        <p:nvSpPr>
          <p:cNvPr id="5" name="矩形 4"/>
          <p:cNvSpPr/>
          <p:nvPr/>
        </p:nvSpPr>
        <p:spPr>
          <a:xfrm>
            <a:off x="3071813" y="1919288"/>
            <a:ext cx="1800225" cy="862013"/>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方正大黑简体" pitchFamily="2" charset="-122"/>
                <a:ea typeface="方正大黑简体" pitchFamily="2" charset="-122"/>
                <a:cs typeface="+mn-cs"/>
              </a:rPr>
              <a:t>调动一切积极因素</a:t>
            </a:r>
            <a:r>
              <a:rPr kumimoji="0" lang="zh-CN" altLang="en-US" sz="1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为社会主义事业服务</a:t>
            </a:r>
          </a:p>
        </p:txBody>
      </p:sp>
      <p:sp>
        <p:nvSpPr>
          <p:cNvPr id="6" name="矩形 5"/>
          <p:cNvSpPr/>
          <p:nvPr/>
        </p:nvSpPr>
        <p:spPr>
          <a:xfrm>
            <a:off x="3071813" y="3717925"/>
            <a:ext cx="1800225" cy="719138"/>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方正大黑简体" pitchFamily="2" charset="-122"/>
                <a:ea typeface="方正大黑简体" pitchFamily="2" charset="-122"/>
                <a:cs typeface="+mn-cs"/>
              </a:rPr>
              <a:t>正确认识</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方正大黑简体" pitchFamily="2" charset="-122"/>
                <a:ea typeface="方正大黑简体" pitchFamily="2" charset="-122"/>
                <a:cs typeface="+mn-cs"/>
              </a:rPr>
              <a:t>社会矛盾</a:t>
            </a:r>
          </a:p>
        </p:txBody>
      </p:sp>
      <p:sp>
        <p:nvSpPr>
          <p:cNvPr id="14" name="矩形 13"/>
          <p:cNvSpPr/>
          <p:nvPr/>
        </p:nvSpPr>
        <p:spPr>
          <a:xfrm>
            <a:off x="2974975" y="5524500"/>
            <a:ext cx="1800225" cy="720725"/>
          </a:xfrm>
          <a:prstGeom prst="rect">
            <a:avLst/>
          </a:prstGeom>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方正大黑简体" pitchFamily="2" charset="-122"/>
                <a:ea typeface="方正大黑简体" pitchFamily="2" charset="-122"/>
                <a:cs typeface="+mn-cs"/>
              </a:rPr>
              <a:t>走中国工业化</a:t>
            </a: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b="0" i="0" u="none" strike="noStrike" kern="1200" cap="none" spc="0" normalizeH="0" baseline="0" noProof="0" dirty="0">
                <a:ln>
                  <a:noFill/>
                </a:ln>
                <a:solidFill>
                  <a:schemeClr val="dk1"/>
                </a:solidFill>
                <a:effectLst/>
                <a:uLnTx/>
                <a:uFillTx/>
                <a:latin typeface="方正大黑简体" pitchFamily="2" charset="-122"/>
                <a:ea typeface="方正大黑简体" pitchFamily="2" charset="-122"/>
                <a:cs typeface="+mn-cs"/>
              </a:rPr>
              <a:t>道路</a:t>
            </a:r>
          </a:p>
        </p:txBody>
      </p:sp>
      <p:sp>
        <p:nvSpPr>
          <p:cNvPr id="19" name="文本框 18"/>
          <p:cNvSpPr txBox="1"/>
          <p:nvPr/>
        </p:nvSpPr>
        <p:spPr>
          <a:xfrm>
            <a:off x="5137150" y="1919288"/>
            <a:ext cx="6503466" cy="919867"/>
          </a:xfrm>
          <a:prstGeom prst="rect">
            <a:avLst/>
          </a:prstGeom>
          <a:noFill/>
          <a:ln w="9525">
            <a:noFill/>
          </a:ln>
        </p:spPr>
        <p:txBody>
          <a:bodyPr wrap="square">
            <a:spAutoFit/>
          </a:bodyPr>
          <a:lstStyle/>
          <a:p>
            <a:pPr eaLnBrk="0" hangingPunct="0">
              <a:lnSpc>
                <a:spcPct val="120000"/>
              </a:lnSpc>
            </a:pPr>
            <a:r>
              <a:rPr lang="zh-CN" altLang="en-US" sz="2400" b="1" dirty="0">
                <a:solidFill>
                  <a:srgbClr val="2C1D86"/>
                </a:solidFill>
                <a:latin typeface="楷体" panose="02010609060101010101" pitchFamily="49" charset="-122"/>
                <a:ea typeface="楷体" panose="02010609060101010101" pitchFamily="49" charset="-122"/>
              </a:rPr>
              <a:t>坚持党的领导</a:t>
            </a:r>
            <a:r>
              <a:rPr lang="zh-CN" altLang="en-US" sz="2400" b="1" dirty="0">
                <a:latin typeface="楷体" panose="02010609060101010101" pitchFamily="49" charset="-122"/>
                <a:ea typeface="楷体" panose="02010609060101010101" pitchFamily="49" charset="-122"/>
              </a:rPr>
              <a:t>、</a:t>
            </a:r>
            <a:r>
              <a:rPr lang="zh-CN" altLang="en-US" sz="2400" b="1" dirty="0">
                <a:solidFill>
                  <a:srgbClr val="2C1D86"/>
                </a:solidFill>
                <a:latin typeface="楷体" panose="02010609060101010101" pitchFamily="49" charset="-122"/>
                <a:ea typeface="楷体" panose="02010609060101010101" pitchFamily="49" charset="-122"/>
              </a:rPr>
              <a:t>发展社会主义民主政治</a:t>
            </a:r>
            <a:r>
              <a:rPr lang="zh-CN" altLang="en-US" sz="2400" b="1" dirty="0">
                <a:latin typeface="楷体" panose="02010609060101010101" pitchFamily="49" charset="-122"/>
                <a:ea typeface="楷体" panose="02010609060101010101" pitchFamily="49" charset="-122"/>
              </a:rPr>
              <a:t>、</a:t>
            </a:r>
            <a:r>
              <a:rPr lang="zh-CN" altLang="en-US" sz="2400" b="1" dirty="0">
                <a:solidFill>
                  <a:srgbClr val="2C1D86"/>
                </a:solidFill>
                <a:latin typeface="楷体" panose="02010609060101010101" pitchFamily="49" charset="-122"/>
                <a:ea typeface="楷体" panose="02010609060101010101" pitchFamily="49" charset="-122"/>
              </a:rPr>
              <a:t>正确认识社会主义发展阶段和社会建设规律</a:t>
            </a:r>
          </a:p>
        </p:txBody>
      </p:sp>
      <p:sp>
        <p:nvSpPr>
          <p:cNvPr id="20" name="文本框 19"/>
          <p:cNvSpPr txBox="1"/>
          <p:nvPr/>
        </p:nvSpPr>
        <p:spPr>
          <a:xfrm>
            <a:off x="5137150" y="3262313"/>
            <a:ext cx="6935514" cy="1697901"/>
          </a:xfrm>
          <a:prstGeom prst="rect">
            <a:avLst/>
          </a:prstGeom>
          <a:noFill/>
          <a:ln w="9525">
            <a:noFill/>
          </a:ln>
        </p:spPr>
        <p:txBody>
          <a:bodyPr wrap="square">
            <a:spAutoFit/>
          </a:bodyPr>
          <a:lstStyle/>
          <a:p>
            <a:pPr algn="just" eaLnBrk="0" hangingPunct="0">
              <a:spcBef>
                <a:spcPts val="1000"/>
              </a:spcBef>
            </a:pPr>
            <a:r>
              <a:rPr lang="zh-CN" altLang="en-US" sz="2400" b="1" dirty="0">
                <a:solidFill>
                  <a:srgbClr val="3333FF"/>
                </a:solidFill>
                <a:latin typeface="楷体" panose="02010609060101010101" pitchFamily="49" charset="-122"/>
                <a:ea typeface="楷体" panose="02010609060101010101" pitchFamily="49" charset="-122"/>
              </a:rPr>
              <a:t>基本矛盾：</a:t>
            </a:r>
            <a:r>
              <a:rPr lang="zh-CN" altLang="en-US" sz="2400" dirty="0">
                <a:latin typeface="楷体" panose="02010609060101010101" pitchFamily="49" charset="-122"/>
                <a:ea typeface="楷体" panose="02010609060101010101" pitchFamily="49" charset="-122"/>
              </a:rPr>
              <a:t>生产力</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生产关系</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上层建筑</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经济基础</a:t>
            </a:r>
          </a:p>
          <a:p>
            <a:pPr algn="just" eaLnBrk="0" hangingPunct="0">
              <a:spcBef>
                <a:spcPts val="1000"/>
              </a:spcBef>
            </a:pPr>
            <a:r>
              <a:rPr lang="zh-CN" altLang="en-US" sz="2400" b="1" dirty="0">
                <a:solidFill>
                  <a:srgbClr val="3333FF"/>
                </a:solidFill>
                <a:latin typeface="楷体" panose="02010609060101010101" pitchFamily="49" charset="-122"/>
                <a:ea typeface="楷体" panose="02010609060101010101" pitchFamily="49" charset="-122"/>
              </a:rPr>
              <a:t>主要矛盾：</a:t>
            </a:r>
            <a:r>
              <a:rPr lang="zh-CN" altLang="en-US" sz="2400" dirty="0">
                <a:latin typeface="楷体" panose="02010609060101010101" pitchFamily="49" charset="-122"/>
                <a:ea typeface="楷体" panose="02010609060101010101" pitchFamily="49" charset="-122"/>
              </a:rPr>
              <a:t>建立先进的工业国要求同落后的农业国现实</a:t>
            </a:r>
            <a:r>
              <a:rPr lang="en-US" altLang="zh-CN" sz="2400" dirty="0">
                <a:latin typeface="楷体" panose="02010609060101010101" pitchFamily="49" charset="-122"/>
                <a:ea typeface="楷体" panose="02010609060101010101" pitchFamily="49" charset="-122"/>
              </a:rPr>
              <a:t>/</a:t>
            </a:r>
            <a:r>
              <a:rPr lang="zh-CN" altLang="en-US" sz="2400" dirty="0">
                <a:latin typeface="楷体" panose="02010609060101010101" pitchFamily="49" charset="-122"/>
                <a:ea typeface="楷体" panose="02010609060101010101" pitchFamily="49" charset="-122"/>
              </a:rPr>
              <a:t>对于经济文化迅速发展的需要同当前经济文化不能满足人民需要的状况</a:t>
            </a:r>
          </a:p>
        </p:txBody>
      </p:sp>
      <p:sp>
        <p:nvSpPr>
          <p:cNvPr id="21" name="文本框 20"/>
          <p:cNvSpPr txBox="1"/>
          <p:nvPr/>
        </p:nvSpPr>
        <p:spPr>
          <a:xfrm>
            <a:off x="5060616" y="5284697"/>
            <a:ext cx="6979964" cy="1200329"/>
          </a:xfrm>
          <a:prstGeom prst="rect">
            <a:avLst/>
          </a:prstGeom>
          <a:noFill/>
          <a:ln w="9525">
            <a:noFill/>
          </a:ln>
        </p:spPr>
        <p:txBody>
          <a:bodyPr wrap="square">
            <a:spAutoFit/>
          </a:bodyPr>
          <a:lstStyle/>
          <a:p>
            <a:pPr eaLnBrk="0" hangingPunct="0"/>
            <a:r>
              <a:rPr lang="zh-CN" altLang="en-US" sz="2400" b="1" dirty="0">
                <a:solidFill>
                  <a:srgbClr val="3333FF"/>
                </a:solidFill>
                <a:latin typeface="楷体" panose="02010609060101010101" pitchFamily="49" charset="-122"/>
                <a:ea typeface="楷体" panose="02010609060101010101" pitchFamily="49" charset="-122"/>
              </a:rPr>
              <a:t>总方针：</a:t>
            </a:r>
            <a:r>
              <a:rPr lang="zh-CN" altLang="en-US" sz="2400" dirty="0">
                <a:latin typeface="楷体" panose="02010609060101010101" pitchFamily="49" charset="-122"/>
                <a:ea typeface="楷体" panose="02010609060101010101" pitchFamily="49" charset="-122"/>
              </a:rPr>
              <a:t>以农业为基础，以工业为主导，以农轻重为序发展国民经济，以及一整套“两条腿走路”的工业化发展思路</a:t>
            </a:r>
          </a:p>
        </p:txBody>
      </p:sp>
      <p:sp>
        <p:nvSpPr>
          <p:cNvPr id="2" name="矩形: 圆角 1">
            <a:extLst>
              <a:ext uri="{FF2B5EF4-FFF2-40B4-BE49-F238E27FC236}">
                <a16:creationId xmlns="" xmlns:a16="http://schemas.microsoft.com/office/drawing/2014/main" id="{8070763A-C843-42A5-9B08-1A3540BCDB0E}"/>
              </a:ext>
            </a:extLst>
          </p:cNvPr>
          <p:cNvSpPr/>
          <p:nvPr/>
        </p:nvSpPr>
        <p:spPr>
          <a:xfrm>
            <a:off x="184240" y="2445706"/>
            <a:ext cx="2101760"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t>敌我矛盾</a:t>
            </a:r>
          </a:p>
        </p:txBody>
      </p:sp>
      <p:sp>
        <p:nvSpPr>
          <p:cNvPr id="15" name="矩形: 圆角 14">
            <a:extLst>
              <a:ext uri="{FF2B5EF4-FFF2-40B4-BE49-F238E27FC236}">
                <a16:creationId xmlns="" xmlns:a16="http://schemas.microsoft.com/office/drawing/2014/main" id="{426EF017-3CFA-4CF9-A234-F8546969FF79}"/>
              </a:ext>
            </a:extLst>
          </p:cNvPr>
          <p:cNvSpPr/>
          <p:nvPr/>
        </p:nvSpPr>
        <p:spPr>
          <a:xfrm>
            <a:off x="184240" y="5305367"/>
            <a:ext cx="2101760" cy="36004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400" dirty="0"/>
              <a:t>人民内部矛盾</a:t>
            </a:r>
          </a:p>
        </p:txBody>
      </p:sp>
      <p:sp>
        <p:nvSpPr>
          <p:cNvPr id="3" name="箭头: 上 2">
            <a:extLst>
              <a:ext uri="{FF2B5EF4-FFF2-40B4-BE49-F238E27FC236}">
                <a16:creationId xmlns="" xmlns:a16="http://schemas.microsoft.com/office/drawing/2014/main" id="{470A4B42-5D95-460D-8ABD-0FF1101E723A}"/>
              </a:ext>
            </a:extLst>
          </p:cNvPr>
          <p:cNvSpPr/>
          <p:nvPr/>
        </p:nvSpPr>
        <p:spPr>
          <a:xfrm>
            <a:off x="983432" y="2924944"/>
            <a:ext cx="288032" cy="26593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下 6">
            <a:extLst>
              <a:ext uri="{FF2B5EF4-FFF2-40B4-BE49-F238E27FC236}">
                <a16:creationId xmlns="" xmlns:a16="http://schemas.microsoft.com/office/drawing/2014/main" id="{DC2468DE-56EE-41D0-9584-9E4A2C2B84B5}"/>
              </a:ext>
            </a:extLst>
          </p:cNvPr>
          <p:cNvSpPr/>
          <p:nvPr/>
        </p:nvSpPr>
        <p:spPr>
          <a:xfrm>
            <a:off x="983432" y="4920236"/>
            <a:ext cx="288032" cy="2659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过程 7">
            <a:extLst>
              <a:ext uri="{FF2B5EF4-FFF2-40B4-BE49-F238E27FC236}">
                <a16:creationId xmlns="" xmlns:a16="http://schemas.microsoft.com/office/drawing/2014/main" id="{CD5B70CC-B50A-4EFA-AD5B-101FB38E90E5}"/>
              </a:ext>
            </a:extLst>
          </p:cNvPr>
          <p:cNvSpPr/>
          <p:nvPr/>
        </p:nvSpPr>
        <p:spPr>
          <a:xfrm>
            <a:off x="576338" y="3262313"/>
            <a:ext cx="1080120" cy="3600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专政</a:t>
            </a:r>
          </a:p>
        </p:txBody>
      </p:sp>
      <p:sp>
        <p:nvSpPr>
          <p:cNvPr id="22" name="流程图: 过程 21">
            <a:extLst>
              <a:ext uri="{FF2B5EF4-FFF2-40B4-BE49-F238E27FC236}">
                <a16:creationId xmlns="" xmlns:a16="http://schemas.microsoft.com/office/drawing/2014/main" id="{A432C6CF-7055-4DAF-A5A8-B60375E26F1F}"/>
              </a:ext>
            </a:extLst>
          </p:cNvPr>
          <p:cNvSpPr/>
          <p:nvPr/>
        </p:nvSpPr>
        <p:spPr>
          <a:xfrm>
            <a:off x="576338" y="4456170"/>
            <a:ext cx="1080120" cy="360040"/>
          </a:xfrm>
          <a:prstGeom prst="flowChartProcess">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民主</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left)">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arn(inVertical)">
                                      <p:cBhvr>
                                        <p:cTn id="40" dur="500"/>
                                        <p:tgtEl>
                                          <p:spTgt spid="1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arn(inVertical)">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anim calcmode="lin" valueType="num">
                                      <p:cBhvr>
                                        <p:cTn id="49" dur="500" fill="hold"/>
                                        <p:tgtEl>
                                          <p:spTgt spid="8"/>
                                        </p:tgtEl>
                                        <p:attrNameLst>
                                          <p:attrName>ppt_x</p:attrName>
                                        </p:attrNameLst>
                                      </p:cBhvr>
                                      <p:tavLst>
                                        <p:tav tm="0">
                                          <p:val>
                                            <p:strVal val="#ppt_x"/>
                                          </p:val>
                                        </p:tav>
                                        <p:tav tm="100000">
                                          <p:val>
                                            <p:strVal val="#ppt_x"/>
                                          </p:val>
                                        </p:tav>
                                      </p:tavLst>
                                    </p:anim>
                                    <p:anim calcmode="lin" valueType="num">
                                      <p:cBhvr>
                                        <p:cTn id="50" dur="500" fill="hold"/>
                                        <p:tgtEl>
                                          <p:spTgt spid="8"/>
                                        </p:tgtEl>
                                        <p:attrNameLst>
                                          <p:attrName>ppt_y</p:attrName>
                                        </p:attrNameLst>
                                      </p:cBhvr>
                                      <p:tavLst>
                                        <p:tav tm="0">
                                          <p:val>
                                            <p:strVal val="#ppt_y+.1"/>
                                          </p:val>
                                        </p:tav>
                                        <p:tav tm="100000">
                                          <p:val>
                                            <p:strVal val="#ppt_y"/>
                                          </p:val>
                                        </p:tav>
                                      </p:tavLst>
                                    </p:anim>
                                  </p:childTnLst>
                                </p:cTn>
                              </p:par>
                            </p:childTnLst>
                          </p:cTn>
                        </p:par>
                        <p:par>
                          <p:cTn id="51" fill="hold">
                            <p:stCondLst>
                              <p:cond delay="500"/>
                            </p:stCondLst>
                            <p:childTnLst>
                              <p:par>
                                <p:cTn id="52" presetID="42" presetClass="entr" presetSubtype="0" fill="hold" grpId="0" nodeType="after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anim calcmode="lin" valueType="num">
                                      <p:cBhvr>
                                        <p:cTn id="55" dur="500" fill="hold"/>
                                        <p:tgtEl>
                                          <p:spTgt spid="3"/>
                                        </p:tgtEl>
                                        <p:attrNameLst>
                                          <p:attrName>ppt_x</p:attrName>
                                        </p:attrNameLst>
                                      </p:cBhvr>
                                      <p:tavLst>
                                        <p:tav tm="0">
                                          <p:val>
                                            <p:strVal val="#ppt_x"/>
                                          </p:val>
                                        </p:tav>
                                        <p:tav tm="100000">
                                          <p:val>
                                            <p:strVal val="#ppt_x"/>
                                          </p:val>
                                        </p:tav>
                                      </p:tavLst>
                                    </p:anim>
                                    <p:anim calcmode="lin" valueType="num">
                                      <p:cBhvr>
                                        <p:cTn id="5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7"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anim calcmode="lin" valueType="num">
                                      <p:cBhvr>
                                        <p:cTn id="62" dur="500" fill="hold"/>
                                        <p:tgtEl>
                                          <p:spTgt spid="22"/>
                                        </p:tgtEl>
                                        <p:attrNameLst>
                                          <p:attrName>ppt_x</p:attrName>
                                        </p:attrNameLst>
                                      </p:cBhvr>
                                      <p:tavLst>
                                        <p:tav tm="0">
                                          <p:val>
                                            <p:strVal val="#ppt_x"/>
                                          </p:val>
                                        </p:tav>
                                        <p:tav tm="100000">
                                          <p:val>
                                            <p:strVal val="#ppt_x"/>
                                          </p:val>
                                        </p:tav>
                                      </p:tavLst>
                                    </p:anim>
                                    <p:anim calcmode="lin" valueType="num">
                                      <p:cBhvr>
                                        <p:cTn id="63" dur="500" fill="hold"/>
                                        <p:tgtEl>
                                          <p:spTgt spid="22"/>
                                        </p:tgtEl>
                                        <p:attrNameLst>
                                          <p:attrName>ppt_y</p:attrName>
                                        </p:attrNameLst>
                                      </p:cBhvr>
                                      <p:tavLst>
                                        <p:tav tm="0">
                                          <p:val>
                                            <p:strVal val="#ppt_y-.1"/>
                                          </p:val>
                                        </p:tav>
                                        <p:tav tm="100000">
                                          <p:val>
                                            <p:strVal val="#ppt_y"/>
                                          </p:val>
                                        </p:tav>
                                      </p:tavLst>
                                    </p:anim>
                                  </p:childTnLst>
                                </p:cTn>
                              </p:par>
                            </p:childTnLst>
                          </p:cTn>
                        </p:par>
                        <p:par>
                          <p:cTn id="64" fill="hold">
                            <p:stCondLst>
                              <p:cond delay="500"/>
                            </p:stCondLst>
                            <p:childTnLst>
                              <p:par>
                                <p:cTn id="65" presetID="47" presetClass="entr" presetSubtype="0" fill="hold" grpId="0" nodeType="after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500"/>
                                        <p:tgtEl>
                                          <p:spTgt spid="7"/>
                                        </p:tgtEl>
                                      </p:cBhvr>
                                    </p:animEffect>
                                    <p:anim calcmode="lin" valueType="num">
                                      <p:cBhvr>
                                        <p:cTn id="68" dur="500" fill="hold"/>
                                        <p:tgtEl>
                                          <p:spTgt spid="7"/>
                                        </p:tgtEl>
                                        <p:attrNameLst>
                                          <p:attrName>ppt_x</p:attrName>
                                        </p:attrNameLst>
                                      </p:cBhvr>
                                      <p:tavLst>
                                        <p:tav tm="0">
                                          <p:val>
                                            <p:strVal val="#ppt_x"/>
                                          </p:val>
                                        </p:tav>
                                        <p:tav tm="100000">
                                          <p:val>
                                            <p:strVal val="#ppt_x"/>
                                          </p:val>
                                        </p:tav>
                                      </p:tavLst>
                                    </p:anim>
                                    <p:anim calcmode="lin" valueType="num">
                                      <p:cBhvr>
                                        <p:cTn id="6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14" grpId="0" bldLvl="0" animBg="1"/>
      <p:bldP spid="19" grpId="0"/>
      <p:bldP spid="20" grpId="0"/>
      <p:bldP spid="21" grpId="0"/>
      <p:bldP spid="2" grpId="0" animBg="1"/>
      <p:bldP spid="15" grpId="0" animBg="1"/>
      <p:bldP spid="3" grpId="0" animBg="1"/>
      <p:bldP spid="7" grpId="0" animBg="1"/>
      <p:bldP spid="8" grpId="0" animBg="1"/>
      <p:bldP spid="2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7448" y="1412776"/>
            <a:ext cx="7223125" cy="468313"/>
          </a:xfrm>
          <a:ln/>
        </p:spPr>
        <p:txBody>
          <a:bodyPr vert="horz" wrap="square" lIns="91440" tIns="45720" rIns="91440" bIns="45720" anchor="ctr" anchorCtr="0"/>
          <a:lstStyle/>
          <a:p>
            <a:pPr algn="l">
              <a:lnSpc>
                <a:spcPct val="150000"/>
              </a:lnSpc>
            </a:pPr>
            <a:r>
              <a:rPr lang="zh-CN" altLang="en-US" sz="2800" b="1" dirty="0">
                <a:solidFill>
                  <a:srgbClr val="CC0000"/>
                </a:solidFill>
                <a:latin typeface="华文中宋" panose="02010600040101010101" pitchFamily="2" charset="-122"/>
                <a:ea typeface="华文中宋" panose="02010600040101010101" pitchFamily="2" charset="-122"/>
              </a:rPr>
              <a:t>初步探索的其他理论成果</a:t>
            </a:r>
          </a:p>
        </p:txBody>
      </p:sp>
      <p:sp>
        <p:nvSpPr>
          <p:cNvPr id="5" name="矩形 4">
            <a:extLst>
              <a:ext uri="{FF2B5EF4-FFF2-40B4-BE49-F238E27FC236}">
                <a16:creationId xmlns="" xmlns:a16="http://schemas.microsoft.com/office/drawing/2014/main" id="{1E8459FE-B17A-41D2-AF77-A427EB70498F}"/>
              </a:ext>
            </a:extLst>
          </p:cNvPr>
          <p:cNvSpPr/>
          <p:nvPr/>
        </p:nvSpPr>
        <p:spPr>
          <a:xfrm>
            <a:off x="1127448" y="2227685"/>
            <a:ext cx="10281839" cy="3970318"/>
          </a:xfrm>
          <a:prstGeom prst="rect">
            <a:avLst/>
          </a:prstGeom>
        </p:spPr>
        <p:txBody>
          <a:bodyPr wrap="square">
            <a:spAutoFit/>
          </a:bodyPr>
          <a:lstStyle/>
          <a:p>
            <a:pPr>
              <a:lnSpc>
                <a:spcPct val="150000"/>
              </a:lnSpc>
            </a:pPr>
            <a:r>
              <a:rPr lang="zh-CN" altLang="en-US" sz="2400" dirty="0">
                <a:latin typeface="KaiTi" charset="-122"/>
                <a:ea typeface="KaiTi" charset="-122"/>
                <a:cs typeface="KaiTi" charset="-122"/>
              </a:rPr>
              <a:t>第一，关于社会主义发展阶段的思想</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第二，关于“四个现代化”战略目标</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第三，关于教育文化和知识分子工作</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第四，关于国防建设</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第五，关于祖国统一</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第六，关于国际战略和外交工作</a:t>
            </a:r>
            <a:endParaRPr lang="en-US" altLang="zh-CN" sz="2400" dirty="0">
              <a:latin typeface="KaiTi" charset="-122"/>
              <a:ea typeface="KaiTi" charset="-122"/>
              <a:cs typeface="KaiTi" charset="-122"/>
            </a:endParaRPr>
          </a:p>
          <a:p>
            <a:pPr>
              <a:lnSpc>
                <a:spcPct val="150000"/>
              </a:lnSpc>
            </a:pPr>
            <a:r>
              <a:rPr lang="zh-CN" altLang="en-US" sz="2400" dirty="0">
                <a:latin typeface="KaiTi" charset="-122"/>
                <a:ea typeface="KaiTi" charset="-122"/>
                <a:cs typeface="KaiTi" charset="-122"/>
              </a:rPr>
              <a:t>第七，关于执政党建设</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1678145509"/>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1127448" y="980728"/>
            <a:ext cx="7223125" cy="468313"/>
          </a:xfrm>
          <a:ln/>
        </p:spPr>
        <p:txBody>
          <a:bodyPr vert="horz" wrap="square" lIns="91440" tIns="45720" rIns="91440" bIns="45720" anchor="ctr" anchorCtr="0"/>
          <a:lstStyle/>
          <a:p>
            <a:pPr algn="l">
              <a:lnSpc>
                <a:spcPct val="150000"/>
              </a:lnSpc>
            </a:pPr>
            <a:r>
              <a:rPr lang="zh-CN" altLang="en-US" sz="2800" b="1" dirty="0">
                <a:solidFill>
                  <a:srgbClr val="CC0000"/>
                </a:solidFill>
                <a:latin typeface="华文中宋" panose="02010600040101010101" pitchFamily="2" charset="-122"/>
                <a:ea typeface="华文中宋" panose="02010600040101010101" pitchFamily="2" charset="-122"/>
              </a:rPr>
              <a:t>初步探索的意义和经验教训</a:t>
            </a:r>
          </a:p>
        </p:txBody>
      </p:sp>
      <p:sp>
        <p:nvSpPr>
          <p:cNvPr id="5" name="矩形 4">
            <a:extLst>
              <a:ext uri="{FF2B5EF4-FFF2-40B4-BE49-F238E27FC236}">
                <a16:creationId xmlns="" xmlns:a16="http://schemas.microsoft.com/office/drawing/2014/main" id="{1E8459FE-B17A-41D2-AF77-A427EB70498F}"/>
              </a:ext>
            </a:extLst>
          </p:cNvPr>
          <p:cNvSpPr/>
          <p:nvPr/>
        </p:nvSpPr>
        <p:spPr>
          <a:xfrm>
            <a:off x="1127448" y="1556792"/>
            <a:ext cx="10281839" cy="5262979"/>
          </a:xfrm>
          <a:prstGeom prst="rect">
            <a:avLst/>
          </a:prstGeom>
        </p:spPr>
        <p:txBody>
          <a:bodyPr wrap="square">
            <a:spAutoFit/>
          </a:bodyPr>
          <a:lstStyle/>
          <a:p>
            <a:pPr algn="just">
              <a:lnSpc>
                <a:spcPct val="150000"/>
              </a:lnSpc>
            </a:pPr>
            <a:r>
              <a:rPr lang="zh-CN" altLang="en-US" sz="2800" b="1" dirty="0">
                <a:solidFill>
                  <a:srgbClr val="CC0000"/>
                </a:solidFill>
                <a:latin typeface="KaiTi" charset="-122"/>
                <a:ea typeface="KaiTi" charset="-122"/>
                <a:cs typeface="KaiTi" charset="-122"/>
              </a:rPr>
              <a:t>意义：</a:t>
            </a:r>
            <a:r>
              <a:rPr lang="zh-CN" altLang="en-US" sz="2400" dirty="0">
                <a:latin typeface="KaiTi" charset="-122"/>
                <a:ea typeface="KaiTi" charset="-122"/>
                <a:cs typeface="KaiTi" charset="-122"/>
              </a:rPr>
              <a:t>第一，巩固和发展了我国社会主义制度；第二，为开创中国特色社会主义提供了宝贵经验、理论准备、物质基础；第三，丰富了科学社会主义理论和实践。</a:t>
            </a:r>
            <a:endParaRPr lang="en-US" altLang="zh-CN" sz="2400" dirty="0">
              <a:latin typeface="KaiTi" charset="-122"/>
              <a:ea typeface="KaiTi" charset="-122"/>
              <a:cs typeface="KaiTi" charset="-122"/>
            </a:endParaRPr>
          </a:p>
          <a:p>
            <a:pPr algn="just">
              <a:lnSpc>
                <a:spcPct val="150000"/>
              </a:lnSpc>
            </a:pPr>
            <a:r>
              <a:rPr lang="zh-CN" altLang="en-US" sz="2800" b="1" dirty="0">
                <a:solidFill>
                  <a:srgbClr val="CC0000"/>
                </a:solidFill>
                <a:latin typeface="KaiTi" charset="-122"/>
                <a:ea typeface="KaiTi" charset="-122"/>
                <a:cs typeface="KaiTi" charset="-122"/>
              </a:rPr>
              <a:t>教训：</a:t>
            </a:r>
            <a:r>
              <a:rPr lang="zh-CN" altLang="en-US" sz="2400" dirty="0">
                <a:latin typeface="KaiTi" charset="-122"/>
                <a:ea typeface="KaiTi" charset="-122"/>
                <a:cs typeface="KaiTi" charset="-122"/>
              </a:rPr>
              <a:t>第一，必须把马克思主义与中国实际相结合，探索符合中国特点的社会主义建设道路；第二，必须正确认识社会主义社会的基本矛盾，集中力量发展生产力；第三，必须从实际出发进行社会主义建设，建设规模和速度要与国力相适应，不能急于求成；第四，必须发展社会主义民主，健全社会主义法制；第五，必须坚持民主集中制和集体领导制度；第六，必须坚持对外开放，吸收人类文明成果，不能关起门来搞建设。</a:t>
            </a:r>
            <a:endParaRPr lang="en-US" altLang="zh-CN" sz="2400" dirty="0">
              <a:latin typeface="KaiTi" charset="-122"/>
              <a:ea typeface="KaiTi" charset="-122"/>
              <a:cs typeface="KaiTi" charset="-122"/>
            </a:endParaRPr>
          </a:p>
        </p:txBody>
      </p:sp>
    </p:spTree>
    <p:extLst>
      <p:ext uri="{BB962C8B-B14F-4D97-AF65-F5344CB8AC3E}">
        <p14:creationId xmlns:p14="http://schemas.microsoft.com/office/powerpoint/2010/main" val="81063772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文本框 7">
            <a:extLst>
              <a:ext uri="{FF2B5EF4-FFF2-40B4-BE49-F238E27FC236}">
                <a16:creationId xmlns="" xmlns:a16="http://schemas.microsoft.com/office/drawing/2014/main" id="{8D63B1CF-0AA4-4DB5-9DCB-5F2A59F1ABEC}"/>
              </a:ext>
            </a:extLst>
          </p:cNvPr>
          <p:cNvSpPr txBox="1"/>
          <p:nvPr/>
        </p:nvSpPr>
        <p:spPr>
          <a:xfrm>
            <a:off x="551384" y="1892440"/>
            <a:ext cx="5397631"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2</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 </a:t>
            </a:r>
            <a:r>
              <a:rPr lang="zh-CN" altLang="en-US" sz="2400" b="1" dirty="0">
                <a:solidFill>
                  <a:srgbClr val="FF0000"/>
                </a:solidFill>
                <a:latin typeface="华文中宋" panose="02010600040101010101" pitchFamily="2" charset="-122"/>
                <a:ea typeface="华文中宋" panose="02010600040101010101" pitchFamily="2" charset="-122"/>
              </a:rPr>
              <a:t>马克思主义中国化时代化的必要性</a:t>
            </a:r>
          </a:p>
        </p:txBody>
      </p:sp>
      <p:sp>
        <p:nvSpPr>
          <p:cNvPr id="31" name="矩形 30">
            <a:extLst>
              <a:ext uri="{FF2B5EF4-FFF2-40B4-BE49-F238E27FC236}">
                <a16:creationId xmlns="" xmlns:a16="http://schemas.microsoft.com/office/drawing/2014/main" id="{3935DEEC-8C15-497A-9DEB-678163D2C0A5}"/>
              </a:ext>
            </a:extLst>
          </p:cNvPr>
          <p:cNvSpPr/>
          <p:nvPr/>
        </p:nvSpPr>
        <p:spPr>
          <a:xfrm>
            <a:off x="551384" y="2635580"/>
            <a:ext cx="10153128" cy="1200329"/>
          </a:xfrm>
          <a:prstGeom prst="rect">
            <a:avLst/>
          </a:prstGeom>
        </p:spPr>
        <p:txBody>
          <a:bodyPr wrap="square">
            <a:spAutoFit/>
          </a:bodyPr>
          <a:lstStyle/>
          <a:p>
            <a:pPr algn="just"/>
            <a:r>
              <a:rPr lang="zh-CN" altLang="en-US" sz="2400" b="1" dirty="0">
                <a:solidFill>
                  <a:srgbClr val="C00000"/>
                </a:solidFill>
                <a:latin typeface="KaiTi" charset="-122"/>
                <a:ea typeface="KaiTi" charset="-122"/>
                <a:cs typeface="KaiTi" charset="-122"/>
              </a:rPr>
              <a:t>一是马克思主义理论本身发展的内在要求</a:t>
            </a:r>
            <a:r>
              <a:rPr lang="zh-CN" altLang="en-US" sz="2400" dirty="0">
                <a:latin typeface="KaiTi" charset="-122"/>
                <a:ea typeface="KaiTi" charset="-122"/>
                <a:cs typeface="KaiTi" charset="-122"/>
              </a:rPr>
              <a:t>，马克思、恩格斯在</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共产党宣言</a:t>
            </a:r>
            <a:r>
              <a:rPr lang="en-US" altLang="zh-CN" sz="2400" dirty="0">
                <a:latin typeface="KaiTi" charset="-122"/>
                <a:ea typeface="KaiTi" charset="-122"/>
                <a:cs typeface="KaiTi" charset="-122"/>
              </a:rPr>
              <a:t>》1872</a:t>
            </a:r>
            <a:r>
              <a:rPr lang="zh-CN" altLang="en-US" sz="2400" dirty="0">
                <a:latin typeface="KaiTi" charset="-122"/>
                <a:ea typeface="KaiTi" charset="-122"/>
                <a:cs typeface="KaiTi" charset="-122"/>
              </a:rPr>
              <a:t>年德文版序言中指出，“这些原理的实际运用，正如</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宣言</a:t>
            </a:r>
            <a:r>
              <a:rPr lang="en-US" altLang="zh-CN" sz="2400" dirty="0">
                <a:latin typeface="KaiTi" charset="-122"/>
                <a:ea typeface="KaiTi" charset="-122"/>
                <a:cs typeface="KaiTi" charset="-122"/>
              </a:rPr>
              <a:t>》</a:t>
            </a:r>
            <a:r>
              <a:rPr lang="zh-CN" altLang="en-US" sz="2400" dirty="0">
                <a:latin typeface="KaiTi" charset="-122"/>
                <a:ea typeface="KaiTi" charset="-122"/>
                <a:cs typeface="KaiTi" charset="-122"/>
              </a:rPr>
              <a:t>中所说的，随时随地都要以当时的历史条件为转移。”</a:t>
            </a:r>
          </a:p>
        </p:txBody>
      </p:sp>
      <p:sp>
        <p:nvSpPr>
          <p:cNvPr id="36" name="矩形 35">
            <a:extLst>
              <a:ext uri="{FF2B5EF4-FFF2-40B4-BE49-F238E27FC236}">
                <a16:creationId xmlns="" xmlns:a16="http://schemas.microsoft.com/office/drawing/2014/main" id="{3935DEEC-8C15-497A-9DEB-678163D2C0A5}"/>
              </a:ext>
            </a:extLst>
          </p:cNvPr>
          <p:cNvSpPr/>
          <p:nvPr/>
        </p:nvSpPr>
        <p:spPr>
          <a:xfrm>
            <a:off x="576221" y="4237008"/>
            <a:ext cx="10153128" cy="1569660"/>
          </a:xfrm>
          <a:prstGeom prst="rect">
            <a:avLst/>
          </a:prstGeom>
        </p:spPr>
        <p:txBody>
          <a:bodyPr wrap="square">
            <a:spAutoFit/>
          </a:bodyPr>
          <a:lstStyle/>
          <a:p>
            <a:pPr algn="just"/>
            <a:r>
              <a:rPr lang="zh-CN" altLang="en-US" sz="2400" b="1" dirty="0">
                <a:solidFill>
                  <a:srgbClr val="C00000"/>
                </a:solidFill>
                <a:latin typeface="KaiTi" charset="-122"/>
                <a:ea typeface="KaiTi" charset="-122"/>
                <a:cs typeface="KaiTi" charset="-122"/>
              </a:rPr>
              <a:t>二是解决中国实际问题的客观需要</a:t>
            </a:r>
            <a:r>
              <a:rPr lang="zh-CN" altLang="en-US" sz="2400" dirty="0">
                <a:latin typeface="KaiTi" charset="-122"/>
                <a:ea typeface="KaiTi" charset="-122"/>
                <a:cs typeface="KaiTi" charset="-122"/>
              </a:rPr>
              <a:t>，在中国进行革命，必然会遇到许多特殊复杂问题，靠简单套用马克思主义一般原理和照搬外国经验行不通。同样，搞建设和改革，实现社会主义现代化和中华民族伟大复兴，也不能把马克思主义当教条，更不能照抄照搬别国经验。</a:t>
            </a:r>
          </a:p>
        </p:txBody>
      </p:sp>
    </p:spTree>
    <p:extLst>
      <p:ext uri="{BB962C8B-B14F-4D97-AF65-F5344CB8AC3E}">
        <p14:creationId xmlns:p14="http://schemas.microsoft.com/office/powerpoint/2010/main" val="664543948"/>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072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0724"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072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767408" y="1875470"/>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1</a:t>
            </a:r>
            <a:r>
              <a:rPr lang="zh-CN" altLang="en-US" sz="2800" b="1" dirty="0">
                <a:solidFill>
                  <a:srgbClr val="CC0000"/>
                </a:solidFill>
                <a:latin typeface="华文中宋" panose="02010600040101010101" pitchFamily="2" charset="-122"/>
                <a:ea typeface="华文中宋" panose="02010600040101010101" pitchFamily="2" charset="-122"/>
              </a:rPr>
              <a:t>、邓小平理论的形成过程</a:t>
            </a:r>
          </a:p>
        </p:txBody>
      </p:sp>
      <p:grpSp>
        <p:nvGrpSpPr>
          <p:cNvPr id="12" name="组合 17"/>
          <p:cNvGrpSpPr/>
          <p:nvPr/>
        </p:nvGrpSpPr>
        <p:grpSpPr>
          <a:xfrm>
            <a:off x="2681655" y="3140968"/>
            <a:ext cx="7967915" cy="1732047"/>
            <a:chOff x="3154946" y="2835853"/>
            <a:chExt cx="7967915" cy="1732047"/>
          </a:xfrm>
        </p:grpSpPr>
        <p:sp>
          <p:nvSpPr>
            <p:cNvPr id="13" name="矩形: 圆角 33"/>
            <p:cNvSpPr/>
            <p:nvPr/>
          </p:nvSpPr>
          <p:spPr>
            <a:xfrm>
              <a:off x="3154946" y="2835853"/>
              <a:ext cx="7967915" cy="1732047"/>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Arial" panose="020B0604020202020204" pitchFamily="34" charset="0"/>
              </a:endParaRPr>
            </a:p>
          </p:txBody>
        </p:sp>
        <p:sp>
          <p:nvSpPr>
            <p:cNvPr id="14" name="矩形 5"/>
            <p:cNvSpPr/>
            <p:nvPr/>
          </p:nvSpPr>
          <p:spPr>
            <a:xfrm>
              <a:off x="3403866" y="2961064"/>
              <a:ext cx="7383554" cy="1532727"/>
            </a:xfrm>
            <a:prstGeom prst="round2DiagRect">
              <a:avLst>
                <a:gd name="adj1" fmla="val 0"/>
                <a:gd name="adj2" fmla="val 0"/>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党的十一届三中全会重新确立了解放思想、实事求是的思想路线，停止使用“以阶级斗争为纲”的错误提法，确定把全党工作的着重点转移到社会主义现代化建设上来，作出实行改革开放的重大决策，实现了</a:t>
              </a:r>
              <a:r>
                <a:rPr lang="zh-CN" altLang="en-US" b="1" dirty="0">
                  <a:solidFill>
                    <a:srgbClr val="C00000"/>
                  </a:solidFill>
                  <a:latin typeface="楷体" panose="02010609060101010101" pitchFamily="49" charset="-122"/>
                  <a:ea typeface="楷体" panose="02010609060101010101" pitchFamily="49" charset="-122"/>
                </a:rPr>
                <a:t>党的历史上具有深远意义的伟大转折</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a:t>
              </a:r>
            </a:p>
          </p:txBody>
        </p:sp>
      </p:grpSp>
      <p:sp>
        <p:nvSpPr>
          <p:cNvPr id="15" name="矩形 14"/>
          <p:cNvSpPr/>
          <p:nvPr/>
        </p:nvSpPr>
        <p:spPr>
          <a:xfrm>
            <a:off x="772879" y="3822325"/>
            <a:ext cx="986167" cy="369332"/>
          </a:xfrm>
          <a:prstGeom prst="rect">
            <a:avLst/>
          </a:prstGeom>
          <a:noFill/>
        </p:spPr>
        <p:txBody>
          <a:bodyPr wrap="none">
            <a:spAutoFit/>
          </a:bodyPr>
          <a:lstStyle/>
          <a:p>
            <a:pPr algn="ct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1978年</a:t>
            </a:r>
            <a:endParaRPr lang="zh-CN" altLang="en-US" b="1" dirty="0">
              <a:solidFill>
                <a:schemeClr val="tx1">
                  <a:lumMod val="65000"/>
                  <a:lumOff val="35000"/>
                </a:schemeClr>
              </a:solidFill>
            </a:endParaRPr>
          </a:p>
        </p:txBody>
      </p:sp>
      <p:cxnSp>
        <p:nvCxnSpPr>
          <p:cNvPr id="17" name="直接箭头连接符 53"/>
          <p:cNvCxnSpPr/>
          <p:nvPr/>
        </p:nvCxnSpPr>
        <p:spPr>
          <a:xfrm>
            <a:off x="1974709" y="4006991"/>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2"/>
          <p:cNvCxnSpPr/>
          <p:nvPr/>
        </p:nvCxnSpPr>
        <p:spPr>
          <a:xfrm>
            <a:off x="1703512" y="2276872"/>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5" name="组合 3"/>
          <p:cNvGrpSpPr/>
          <p:nvPr/>
        </p:nvGrpSpPr>
        <p:grpSpPr>
          <a:xfrm>
            <a:off x="2410458" y="1364861"/>
            <a:ext cx="7967915" cy="1824023"/>
            <a:chOff x="3154946" y="4767056"/>
            <a:chExt cx="7967915" cy="1824023"/>
          </a:xfrm>
        </p:grpSpPr>
        <p:sp>
          <p:nvSpPr>
            <p:cNvPr id="6" name="矩形: 圆角 36"/>
            <p:cNvSpPr/>
            <p:nvPr/>
          </p:nvSpPr>
          <p:spPr>
            <a:xfrm>
              <a:off x="3154946" y="4767056"/>
              <a:ext cx="7967915" cy="1824023"/>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Arial" panose="020B0604020202020204" pitchFamily="34" charset="0"/>
              </a:endParaRPr>
            </a:p>
          </p:txBody>
        </p:sp>
        <p:sp>
          <p:nvSpPr>
            <p:cNvPr id="7" name="矩形 7"/>
            <p:cNvSpPr/>
            <p:nvPr/>
          </p:nvSpPr>
          <p:spPr>
            <a:xfrm>
              <a:off x="3403866" y="4859445"/>
              <a:ext cx="7470074" cy="1639244"/>
            </a:xfrm>
            <a:prstGeom prst="round2DiagRect">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邓小平在党的十二大开幕词中明确指出</a:t>
              </a:r>
              <a:r>
                <a:rPr lang="en-US" altLang="zh-CN" b="1"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把马克思主义的普遍真理同我国的具体实际结合起来，走自己的道路，建设有中国特色的社会主义，这就是我们总结长期历史经验得出的基本结论。”从此，</a:t>
              </a:r>
              <a:r>
                <a:rPr lang="en-US" altLang="zh-CN" b="1" dirty="0">
                  <a:solidFill>
                    <a:srgbClr val="C00000"/>
                  </a:solidFill>
                  <a:latin typeface="楷体" panose="02010609060101010101" pitchFamily="49" charset="-122"/>
                  <a:ea typeface="楷体" panose="02010609060101010101" pitchFamily="49" charset="-122"/>
                </a:rPr>
                <a:t>“</a:t>
              </a:r>
              <a:r>
                <a:rPr lang="zh-CN" altLang="en-US" b="1" dirty="0">
                  <a:solidFill>
                    <a:srgbClr val="C00000"/>
                  </a:solidFill>
                  <a:latin typeface="楷体" panose="02010609060101010101" pitchFamily="49" charset="-122"/>
                  <a:ea typeface="楷体" panose="02010609060101010101" pitchFamily="49" charset="-122"/>
                </a:rPr>
                <a:t>中国特色社会主义”</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成为我们党的全部理论和实践创新的主题。</a:t>
              </a:r>
            </a:p>
          </p:txBody>
        </p:sp>
      </p:grpSp>
      <p:sp>
        <p:nvSpPr>
          <p:cNvPr id="9" name="矩形 8"/>
          <p:cNvSpPr/>
          <p:nvPr/>
        </p:nvSpPr>
        <p:spPr>
          <a:xfrm>
            <a:off x="501682" y="2092206"/>
            <a:ext cx="986167" cy="369332"/>
          </a:xfrm>
          <a:prstGeom prst="rect">
            <a:avLst/>
          </a:prstGeom>
          <a:noFill/>
        </p:spPr>
        <p:txBody>
          <a:bodyPr wrap="non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1982</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cxnSp>
        <p:nvCxnSpPr>
          <p:cNvPr id="10" name="直接箭头连接符 8"/>
          <p:cNvCxnSpPr/>
          <p:nvPr/>
        </p:nvCxnSpPr>
        <p:spPr>
          <a:xfrm>
            <a:off x="1703512" y="4709341"/>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11" name="组合 9"/>
          <p:cNvGrpSpPr/>
          <p:nvPr/>
        </p:nvGrpSpPr>
        <p:grpSpPr>
          <a:xfrm>
            <a:off x="2410458" y="3695143"/>
            <a:ext cx="7967915" cy="1824023"/>
            <a:chOff x="3154946" y="4767056"/>
            <a:chExt cx="7967915" cy="1824023"/>
          </a:xfrm>
        </p:grpSpPr>
        <p:sp>
          <p:nvSpPr>
            <p:cNvPr id="12" name="矩形: 圆角 36"/>
            <p:cNvSpPr/>
            <p:nvPr/>
          </p:nvSpPr>
          <p:spPr>
            <a:xfrm>
              <a:off x="3154946" y="4767056"/>
              <a:ext cx="7967915" cy="1824023"/>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Arial" panose="020B0604020202020204" pitchFamily="34" charset="0"/>
              </a:endParaRPr>
            </a:p>
          </p:txBody>
        </p:sp>
        <p:sp>
          <p:nvSpPr>
            <p:cNvPr id="13" name="矩形 7"/>
            <p:cNvSpPr/>
            <p:nvPr/>
          </p:nvSpPr>
          <p:spPr>
            <a:xfrm>
              <a:off x="3403866" y="5257852"/>
              <a:ext cx="7470074" cy="898970"/>
            </a:xfrm>
            <a:prstGeom prst="round2DiagRect">
              <a:avLst/>
            </a:prstGeom>
            <a:noFill/>
            <a:ln w="3175">
              <a:noFill/>
            </a:ln>
          </p:spPr>
          <p:txBody>
            <a:bodyPr wrap="square">
              <a:spAutoFit/>
            </a:bodyPr>
            <a:lstStyle/>
            <a:p>
              <a:pPr indent="457200" algn="just">
                <a:lnSpc>
                  <a:spcPct val="130000"/>
                </a:lnSpc>
              </a:pPr>
              <a:r>
                <a:rPr lang="en-US" altLang="zh-CN" b="1" dirty="0">
                  <a:solidFill>
                    <a:schemeClr val="tx1">
                      <a:lumMod val="85000"/>
                      <a:lumOff val="15000"/>
                    </a:schemeClr>
                  </a:solidFill>
                  <a:latin typeface="楷体" panose="02010609060101010101" pitchFamily="49" charset="-122"/>
                  <a:ea typeface="楷体" panose="02010609060101010101" pitchFamily="49" charset="-122"/>
                </a:rPr>
                <a:t>1984</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年，党的十二届三中全会作出</a:t>
              </a:r>
              <a:r>
                <a:rPr lang="en-US" altLang="zh-CN" b="1"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中共中央关于经济体制改革的决定</a:t>
              </a:r>
              <a:r>
                <a:rPr lang="en-US" altLang="zh-CN" b="1" dirty="0">
                  <a:solidFill>
                    <a:schemeClr val="tx1">
                      <a:lumMod val="85000"/>
                      <a:lumOff val="15000"/>
                    </a:schemeClr>
                  </a:solidFill>
                  <a:latin typeface="楷体" panose="02010609060101010101" pitchFamily="49" charset="-122"/>
                  <a:ea typeface="楷体" panose="02010609060101010101" pitchFamily="49" charset="-122"/>
                </a:rPr>
                <a:t>》</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，提出了社会主义经济是在</a:t>
              </a:r>
              <a:r>
                <a:rPr lang="zh-CN" altLang="en-US" b="1" dirty="0">
                  <a:solidFill>
                    <a:srgbClr val="C00000"/>
                  </a:solidFill>
                  <a:latin typeface="楷体" panose="02010609060101010101" pitchFamily="49" charset="-122"/>
                  <a:ea typeface="楷体" panose="02010609060101010101" pitchFamily="49" charset="-122"/>
                </a:rPr>
                <a:t>公有制基础上的有计划的商品经济</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a:t>
              </a:r>
            </a:p>
          </p:txBody>
        </p:sp>
      </p:grpSp>
      <p:sp>
        <p:nvSpPr>
          <p:cNvPr id="15" name="矩形 14"/>
          <p:cNvSpPr/>
          <p:nvPr/>
        </p:nvSpPr>
        <p:spPr>
          <a:xfrm>
            <a:off x="501682" y="4524675"/>
            <a:ext cx="986167" cy="369332"/>
          </a:xfrm>
          <a:prstGeom prst="rect">
            <a:avLst/>
          </a:prstGeom>
          <a:noFill/>
        </p:spPr>
        <p:txBody>
          <a:bodyPr wrap="non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1984</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spTree>
    <p:extLst>
      <p:ext uri="{BB962C8B-B14F-4D97-AF65-F5344CB8AC3E}">
        <p14:creationId xmlns:p14="http://schemas.microsoft.com/office/powerpoint/2010/main" val="1791478888"/>
      </p:ext>
    </p:extLst>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箭头连接符 28"/>
          <p:cNvCxnSpPr/>
          <p:nvPr/>
        </p:nvCxnSpPr>
        <p:spPr>
          <a:xfrm>
            <a:off x="1932670" y="5068946"/>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5" name="直接箭头连接符 30"/>
          <p:cNvCxnSpPr/>
          <p:nvPr/>
        </p:nvCxnSpPr>
        <p:spPr>
          <a:xfrm>
            <a:off x="1932670" y="2445050"/>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6" name="组合 32"/>
          <p:cNvGrpSpPr/>
          <p:nvPr/>
        </p:nvGrpSpPr>
        <p:grpSpPr>
          <a:xfrm>
            <a:off x="2639616" y="1498178"/>
            <a:ext cx="7967915" cy="1893744"/>
            <a:chOff x="3154946" y="925135"/>
            <a:chExt cx="7967915" cy="1893744"/>
          </a:xfrm>
        </p:grpSpPr>
        <p:sp>
          <p:nvSpPr>
            <p:cNvPr id="7" name="矩形: 圆角 26"/>
            <p:cNvSpPr/>
            <p:nvPr/>
          </p:nvSpPr>
          <p:spPr>
            <a:xfrm>
              <a:off x="3154946" y="925135"/>
              <a:ext cx="7967915" cy="1893744"/>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8" name="矩形 4"/>
            <p:cNvSpPr/>
            <p:nvPr/>
          </p:nvSpPr>
          <p:spPr>
            <a:xfrm>
              <a:off x="3403865" y="1024116"/>
              <a:ext cx="7480285" cy="1695783"/>
            </a:xfrm>
            <a:prstGeom prst="round2DiagRect">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党的十三大第一次</a:t>
              </a:r>
              <a:r>
                <a:rPr lang="zh-CN" altLang="en-US" b="1" spc="300" dirty="0">
                  <a:solidFill>
                    <a:schemeClr val="tx1">
                      <a:lumMod val="85000"/>
                      <a:lumOff val="15000"/>
                    </a:schemeClr>
                  </a:solidFill>
                  <a:latin typeface="楷体" panose="02010609060101010101" pitchFamily="49" charset="-122"/>
                  <a:ea typeface="楷体" panose="02010609060101010101" pitchFamily="49" charset="-122"/>
                </a:rPr>
                <a:t>比较系统地论述了我国社会主义初级阶段理论</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，明确概括和全面阐发了党的“一个中心、两个基本点”的基本路线，第一次对中国特色社会主义理论的主要内容作了系统概括，</a:t>
              </a:r>
              <a:r>
                <a:rPr lang="zh-CN" altLang="en-US" b="1" dirty="0">
                  <a:solidFill>
                    <a:srgbClr val="C00000"/>
                  </a:solidFill>
                  <a:latin typeface="楷体" panose="02010609060101010101" pitchFamily="49" charset="-122"/>
                  <a:ea typeface="楷体" panose="02010609060101010101" pitchFamily="49" charset="-122"/>
                </a:rPr>
                <a:t>标志着邓小平理论轮廓的形成</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a:t>
              </a:r>
            </a:p>
          </p:txBody>
        </p:sp>
      </p:grpSp>
      <p:sp>
        <p:nvSpPr>
          <p:cNvPr id="9" name="矩形 8"/>
          <p:cNvSpPr/>
          <p:nvPr/>
        </p:nvSpPr>
        <p:spPr>
          <a:xfrm>
            <a:off x="730840" y="4884280"/>
            <a:ext cx="986167" cy="369332"/>
          </a:xfrm>
          <a:prstGeom prst="rect">
            <a:avLst/>
          </a:prstGeom>
          <a:noFill/>
        </p:spPr>
        <p:txBody>
          <a:bodyPr wrap="non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1992</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sp>
        <p:nvSpPr>
          <p:cNvPr id="10" name="矩形 9"/>
          <p:cNvSpPr/>
          <p:nvPr/>
        </p:nvSpPr>
        <p:spPr>
          <a:xfrm>
            <a:off x="730840" y="2260384"/>
            <a:ext cx="995747" cy="369332"/>
          </a:xfrm>
          <a:prstGeom prst="rect">
            <a:avLst/>
          </a:prstGeom>
          <a:noFill/>
        </p:spPr>
        <p:txBody>
          <a:bodyPr wrap="squar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1987</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grpSp>
        <p:nvGrpSpPr>
          <p:cNvPr id="13" name="组合 44"/>
          <p:cNvGrpSpPr/>
          <p:nvPr/>
        </p:nvGrpSpPr>
        <p:grpSpPr>
          <a:xfrm>
            <a:off x="2639616" y="4005064"/>
            <a:ext cx="7967915" cy="2127764"/>
            <a:chOff x="3154946" y="4497004"/>
            <a:chExt cx="7967915" cy="2127764"/>
          </a:xfrm>
        </p:grpSpPr>
        <p:sp>
          <p:nvSpPr>
            <p:cNvPr id="14" name="矩形: 圆角 36"/>
            <p:cNvSpPr/>
            <p:nvPr/>
          </p:nvSpPr>
          <p:spPr>
            <a:xfrm>
              <a:off x="3154946" y="4497004"/>
              <a:ext cx="7967915" cy="2094076"/>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5" name="矩形 7"/>
            <p:cNvSpPr/>
            <p:nvPr/>
          </p:nvSpPr>
          <p:spPr>
            <a:xfrm>
              <a:off x="3414083" y="4530578"/>
              <a:ext cx="7470074" cy="2094190"/>
            </a:xfrm>
            <a:prstGeom prst="round2DiagRect">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邓小平的南方谈话，针对人们思想中普遍存在的疑虑，重申了深化改革、加速发展的必要性和重要性。南方谈话是邓小平理论的集大成之作，从理论上深刻地回答了当时困扰和束缚人们思想的一系列重大问题，推动改革开放和社会主义现代化建设进入新阶段，</a:t>
              </a:r>
              <a:r>
                <a:rPr lang="zh-CN" altLang="en-US" b="1" dirty="0">
                  <a:solidFill>
                    <a:srgbClr val="C00000"/>
                  </a:solidFill>
                  <a:latin typeface="楷体" panose="02010609060101010101" pitchFamily="49" charset="-122"/>
                  <a:ea typeface="楷体" panose="02010609060101010101" pitchFamily="49" charset="-122"/>
                </a:rPr>
                <a:t>邓小平理论也逐步走向成熟</a:t>
              </a:r>
              <a:r>
                <a:rPr lang="zh-CN" altLang="en-US" b="1" dirty="0">
                  <a:solidFill>
                    <a:schemeClr val="tx1">
                      <a:lumMod val="95000"/>
                      <a:lumOff val="5000"/>
                    </a:schemeClr>
                  </a:solidFill>
                  <a:latin typeface="楷体" panose="02010609060101010101" pitchFamily="49" charset="-122"/>
                  <a:ea typeface="楷体" panose="02010609060101010101" pitchFamily="49" charset="-122"/>
                </a:rPr>
                <a:t>。</a:t>
              </a:r>
            </a:p>
          </p:txBody>
        </p:sp>
      </p:grpSp>
    </p:spTree>
    <p:extLst>
      <p:ext uri="{BB962C8B-B14F-4D97-AF65-F5344CB8AC3E}">
        <p14:creationId xmlns:p14="http://schemas.microsoft.com/office/powerpoint/2010/main" val="11206516"/>
      </p:ext>
    </p:extLst>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56"/>
          <p:cNvCxnSpPr/>
          <p:nvPr/>
        </p:nvCxnSpPr>
        <p:spPr>
          <a:xfrm>
            <a:off x="1903099" y="4645970"/>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cxnSp>
        <p:nvCxnSpPr>
          <p:cNvPr id="7" name="直接箭头连接符 42"/>
          <p:cNvCxnSpPr/>
          <p:nvPr/>
        </p:nvCxnSpPr>
        <p:spPr>
          <a:xfrm>
            <a:off x="1903099" y="2129734"/>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8" name="组合 43"/>
          <p:cNvGrpSpPr/>
          <p:nvPr/>
        </p:nvGrpSpPr>
        <p:grpSpPr>
          <a:xfrm>
            <a:off x="2610045" y="894845"/>
            <a:ext cx="7967915" cy="2469778"/>
            <a:chOff x="3154946" y="944707"/>
            <a:chExt cx="7967915" cy="2469778"/>
          </a:xfrm>
        </p:grpSpPr>
        <p:sp>
          <p:nvSpPr>
            <p:cNvPr id="9" name="矩形: 圆角 26"/>
            <p:cNvSpPr/>
            <p:nvPr/>
          </p:nvSpPr>
          <p:spPr>
            <a:xfrm>
              <a:off x="3154946" y="944707"/>
              <a:ext cx="7967915" cy="2469778"/>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0" name="矩形 4"/>
            <p:cNvSpPr/>
            <p:nvPr/>
          </p:nvSpPr>
          <p:spPr>
            <a:xfrm>
              <a:off x="3344267" y="978426"/>
              <a:ext cx="7310354" cy="2436058"/>
            </a:xfrm>
            <a:prstGeom prst="round2DiagRect">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党的十四大系统总结了改革开放以来十四年取得的巨大成就，同时强调中国特色社会主义理论“第一次比较系统地初步回答了中国这样的经济文化比较落后的国家如何建设社会主义、如何巩固和发展社会主义的一系列基本问题，用新的思想、观点，继承和发展了马克思主义。”十四大报告还高度评价了邓小平对创新中国特色社会主义理论的杰出贡献。</a:t>
              </a:r>
            </a:p>
          </p:txBody>
        </p:sp>
      </p:grpSp>
      <p:sp>
        <p:nvSpPr>
          <p:cNvPr id="11" name="矩形 10"/>
          <p:cNvSpPr/>
          <p:nvPr/>
        </p:nvSpPr>
        <p:spPr>
          <a:xfrm>
            <a:off x="391847" y="1945068"/>
            <a:ext cx="1605013" cy="369332"/>
          </a:xfrm>
          <a:prstGeom prst="rect">
            <a:avLst/>
          </a:prstGeom>
          <a:noFill/>
        </p:spPr>
        <p:txBody>
          <a:bodyPr wrap="squar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1992</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sp>
        <p:nvSpPr>
          <p:cNvPr id="13" name="矩形 12"/>
          <p:cNvSpPr/>
          <p:nvPr/>
        </p:nvSpPr>
        <p:spPr>
          <a:xfrm>
            <a:off x="391847" y="4461304"/>
            <a:ext cx="1605013" cy="369332"/>
          </a:xfrm>
          <a:prstGeom prst="rect">
            <a:avLst/>
          </a:prstGeom>
          <a:noFill/>
        </p:spPr>
        <p:txBody>
          <a:bodyPr wrap="squar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1997</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cxnSp>
        <p:nvCxnSpPr>
          <p:cNvPr id="14" name="直接箭头连接符 55"/>
          <p:cNvCxnSpPr/>
          <p:nvPr/>
        </p:nvCxnSpPr>
        <p:spPr>
          <a:xfrm>
            <a:off x="1903099" y="6288958"/>
            <a:ext cx="540000" cy="0"/>
          </a:xfrm>
          <a:prstGeom prst="straightConnector1">
            <a:avLst/>
          </a:prstGeom>
          <a:ln>
            <a:solidFill>
              <a:srgbClr val="C00000"/>
            </a:solidFill>
            <a:tailEnd type="oval"/>
          </a:ln>
        </p:spPr>
        <p:style>
          <a:lnRef idx="1">
            <a:schemeClr val="accent1"/>
          </a:lnRef>
          <a:fillRef idx="0">
            <a:schemeClr val="accent1"/>
          </a:fillRef>
          <a:effectRef idx="0">
            <a:schemeClr val="accent1"/>
          </a:effectRef>
          <a:fontRef idx="minor">
            <a:schemeClr val="tx1"/>
          </a:fontRef>
        </p:style>
      </p:cxnSp>
      <p:grpSp>
        <p:nvGrpSpPr>
          <p:cNvPr id="15" name="组合 57"/>
          <p:cNvGrpSpPr/>
          <p:nvPr/>
        </p:nvGrpSpPr>
        <p:grpSpPr>
          <a:xfrm>
            <a:off x="2610045" y="3780034"/>
            <a:ext cx="7967915" cy="1731872"/>
            <a:chOff x="3154946" y="944706"/>
            <a:chExt cx="7967915" cy="1731872"/>
          </a:xfrm>
        </p:grpSpPr>
        <p:sp>
          <p:nvSpPr>
            <p:cNvPr id="16" name="矩形: 圆角 26"/>
            <p:cNvSpPr/>
            <p:nvPr/>
          </p:nvSpPr>
          <p:spPr>
            <a:xfrm>
              <a:off x="3154946" y="944706"/>
              <a:ext cx="7967915" cy="1731872"/>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17" name="矩形 4"/>
            <p:cNvSpPr/>
            <p:nvPr/>
          </p:nvSpPr>
          <p:spPr>
            <a:xfrm>
              <a:off x="3403865" y="988104"/>
              <a:ext cx="7250756" cy="1639244"/>
            </a:xfrm>
            <a:prstGeom prst="round2DiagRect">
              <a:avLst/>
            </a:prstGeom>
            <a:noFill/>
            <a:ln w="3175">
              <a:noFill/>
            </a:ln>
          </p:spPr>
          <p:txBody>
            <a:bodyPr wrap="square">
              <a:spAutoFit/>
            </a:bodyPr>
            <a:lstStyle/>
            <a:p>
              <a:pPr indent="457200" algn="just">
                <a:lnSpc>
                  <a:spcPct val="130000"/>
                </a:lnSpc>
              </a:pPr>
              <a:r>
                <a:rPr lang="zh-CN" altLang="en-US" b="1" dirty="0">
                  <a:solidFill>
                    <a:schemeClr val="tx1">
                      <a:lumMod val="85000"/>
                      <a:lumOff val="15000"/>
                    </a:schemeClr>
                  </a:solidFill>
                  <a:latin typeface="楷体" panose="02010609060101010101" pitchFamily="49" charset="-122"/>
                  <a:ea typeface="楷体" panose="02010609060101010101" pitchFamily="49" charset="-122"/>
                </a:rPr>
                <a:t>党</a:t>
              </a:r>
              <a:r>
                <a:rPr lang="zh-CN" altLang="en-US" b="1" spc="-150" dirty="0">
                  <a:solidFill>
                    <a:schemeClr val="tx1">
                      <a:lumMod val="85000"/>
                      <a:lumOff val="15000"/>
                    </a:schemeClr>
                  </a:solidFill>
                  <a:latin typeface="楷体" panose="02010609060101010101" pitchFamily="49" charset="-122"/>
                  <a:ea typeface="楷体" panose="02010609060101010101" pitchFamily="49" charset="-122"/>
                </a:rPr>
                <a:t>的十五大正式提出“邓小平理论”这一概念，深刻阐述了邓小平理论</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的历史地位和指导意义，进一步论述了邓小平对这一理论的创立</a:t>
              </a:r>
              <a:r>
                <a:rPr lang="zh-CN" altLang="en-US" b="1" spc="-150" dirty="0">
                  <a:solidFill>
                    <a:schemeClr val="tx1">
                      <a:lumMod val="85000"/>
                      <a:lumOff val="15000"/>
                    </a:schemeClr>
                  </a:solidFill>
                  <a:latin typeface="楷体" panose="02010609060101010101" pitchFamily="49" charset="-122"/>
                  <a:ea typeface="楷体" panose="02010609060101010101" pitchFamily="49" charset="-122"/>
                </a:rPr>
                <a:t>作出的独创性贡献。十五大郑重地把邓小平理论同马克思列宁主义、</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毛泽东思想一起，</a:t>
              </a:r>
              <a:r>
                <a:rPr lang="zh-CN" altLang="en-US" b="1" dirty="0">
                  <a:solidFill>
                    <a:srgbClr val="C00000"/>
                  </a:solidFill>
                  <a:latin typeface="楷体" panose="02010609060101010101" pitchFamily="49" charset="-122"/>
                  <a:ea typeface="楷体" panose="02010609060101010101" pitchFamily="49" charset="-122"/>
                </a:rPr>
                <a:t>确立为党的指导思想并写入党章</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a:t>
              </a:r>
            </a:p>
          </p:txBody>
        </p:sp>
      </p:grpSp>
      <p:grpSp>
        <p:nvGrpSpPr>
          <p:cNvPr id="18" name="组合 60"/>
          <p:cNvGrpSpPr/>
          <p:nvPr/>
        </p:nvGrpSpPr>
        <p:grpSpPr>
          <a:xfrm>
            <a:off x="2610044" y="5927317"/>
            <a:ext cx="7967915" cy="723282"/>
            <a:chOff x="3154946" y="4838701"/>
            <a:chExt cx="7967915" cy="723282"/>
          </a:xfrm>
        </p:grpSpPr>
        <p:sp>
          <p:nvSpPr>
            <p:cNvPr id="19" name="矩形: 圆角 36"/>
            <p:cNvSpPr/>
            <p:nvPr/>
          </p:nvSpPr>
          <p:spPr>
            <a:xfrm>
              <a:off x="3154946" y="4838701"/>
              <a:ext cx="7967915" cy="723282"/>
            </a:xfrm>
            <a:prstGeom prst="round2DiagRect">
              <a:avLst/>
            </a:prstGeom>
            <a:solidFill>
              <a:schemeClr val="bg1"/>
            </a:solidFill>
            <a:ln w="6350">
              <a:solidFill>
                <a:schemeClr val="bg1">
                  <a:lumMod val="95000"/>
                </a:schemeClr>
              </a:solidFill>
            </a:ln>
            <a:effectLst>
              <a:outerShdw dist="114300" dir="8100000" algn="tr" rotWithShape="0">
                <a:srgbClr val="C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ndParaRPr>
            </a:p>
          </p:txBody>
        </p:sp>
        <p:sp>
          <p:nvSpPr>
            <p:cNvPr id="20" name="矩形 7"/>
            <p:cNvSpPr/>
            <p:nvPr/>
          </p:nvSpPr>
          <p:spPr>
            <a:xfrm>
              <a:off x="3324006" y="4970471"/>
              <a:ext cx="7470074" cy="500563"/>
            </a:xfrm>
            <a:prstGeom prst="round2DiagRect">
              <a:avLst/>
            </a:prstGeom>
            <a:noFill/>
            <a:ln w="3175">
              <a:noFill/>
            </a:ln>
          </p:spPr>
          <p:txBody>
            <a:bodyPr wrap="square">
              <a:spAutoFit/>
            </a:bodyPr>
            <a:lstStyle/>
            <a:p>
              <a:pPr indent="457200" algn="just">
                <a:lnSpc>
                  <a:spcPct val="130000"/>
                </a:lnSpc>
              </a:pPr>
              <a:r>
                <a:rPr lang="zh-CN" altLang="en-US" b="1">
                  <a:solidFill>
                    <a:schemeClr val="tx1">
                      <a:lumMod val="85000"/>
                      <a:lumOff val="15000"/>
                    </a:schemeClr>
                  </a:solidFill>
                  <a:latin typeface="楷体" panose="02010609060101010101" pitchFamily="49" charset="-122"/>
                  <a:ea typeface="楷体" panose="02010609060101010101" pitchFamily="49" charset="-122"/>
                </a:rPr>
                <a:t> 宪法</a:t>
              </a:r>
              <a:r>
                <a:rPr lang="zh-CN" altLang="en-US" b="1" dirty="0">
                  <a:solidFill>
                    <a:schemeClr val="tx1">
                      <a:lumMod val="85000"/>
                      <a:lumOff val="15000"/>
                    </a:schemeClr>
                  </a:solidFill>
                  <a:latin typeface="楷体" panose="02010609060101010101" pitchFamily="49" charset="-122"/>
                  <a:ea typeface="楷体" panose="02010609060101010101" pitchFamily="49" charset="-122"/>
                </a:rPr>
                <a:t>修正案正式将邓小平理论载入宪法。</a:t>
              </a:r>
            </a:p>
          </p:txBody>
        </p:sp>
      </p:grpSp>
      <p:sp>
        <p:nvSpPr>
          <p:cNvPr id="21" name="矩形 20"/>
          <p:cNvSpPr/>
          <p:nvPr/>
        </p:nvSpPr>
        <p:spPr>
          <a:xfrm>
            <a:off x="391847" y="6104292"/>
            <a:ext cx="1605013" cy="369332"/>
          </a:xfrm>
          <a:prstGeom prst="rect">
            <a:avLst/>
          </a:prstGeom>
          <a:noFill/>
        </p:spPr>
        <p:txBody>
          <a:bodyPr wrap="square">
            <a:spAutoFit/>
          </a:bodyPr>
          <a:lstStyle/>
          <a:p>
            <a:pPr algn="ctr"/>
            <a:r>
              <a:rPr lang="en-US" altLang="zh-CN" b="1" dirty="0">
                <a:solidFill>
                  <a:schemeClr val="tx1">
                    <a:lumMod val="65000"/>
                    <a:lumOff val="35000"/>
                  </a:schemeClr>
                </a:solidFill>
                <a:latin typeface="微软雅黑" panose="020B0503020204020204" pitchFamily="34" charset="-122"/>
                <a:ea typeface="微软雅黑" panose="020B0503020204020204" pitchFamily="34" charset="-122"/>
              </a:rPr>
              <a:t>1999</a:t>
            </a:r>
            <a:r>
              <a:rPr lang="zh-CN" altLang="en-US" b="1" dirty="0">
                <a:solidFill>
                  <a:schemeClr val="tx1">
                    <a:lumMod val="65000"/>
                    <a:lumOff val="35000"/>
                  </a:schemeClr>
                </a:solidFill>
                <a:latin typeface="微软雅黑" panose="020B0503020204020204" pitchFamily="34" charset="-122"/>
                <a:ea typeface="微软雅黑" panose="020B0503020204020204" pitchFamily="34" charset="-122"/>
              </a:rPr>
              <a:t>年</a:t>
            </a:r>
            <a:endParaRPr lang="zh-CN" altLang="en-US" b="1" dirty="0">
              <a:solidFill>
                <a:schemeClr val="tx1">
                  <a:lumMod val="65000"/>
                  <a:lumOff val="35000"/>
                </a:schemeClr>
              </a:solidFill>
            </a:endParaRPr>
          </a:p>
        </p:txBody>
      </p:sp>
    </p:spTree>
    <p:extLst>
      <p:ext uri="{BB962C8B-B14F-4D97-AF65-F5344CB8AC3E}">
        <p14:creationId xmlns:p14="http://schemas.microsoft.com/office/powerpoint/2010/main" val="1322190619"/>
      </p:ext>
    </p:extLst>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072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0724"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072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767408" y="1859446"/>
            <a:ext cx="8424936"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2</a:t>
            </a:r>
            <a:r>
              <a:rPr lang="zh-CN" altLang="en-US" sz="2800" b="1" dirty="0">
                <a:solidFill>
                  <a:srgbClr val="CC0000"/>
                </a:solidFill>
                <a:latin typeface="华文中宋" panose="02010600040101010101" pitchFamily="2" charset="-122"/>
                <a:ea typeface="华文中宋" panose="02010600040101010101" pitchFamily="2" charset="-122"/>
              </a:rPr>
              <a:t>、邓小平理论回答的基本问题</a:t>
            </a:r>
            <a:r>
              <a:rPr lang="en-US" altLang="zh-CN" sz="2800" b="1" dirty="0">
                <a:solidFill>
                  <a:schemeClr val="tx1"/>
                </a:solidFill>
                <a:latin typeface="华文中宋" panose="02010600040101010101" pitchFamily="2" charset="-122"/>
                <a:ea typeface="华文中宋" panose="02010600040101010101" pitchFamily="2" charset="-122"/>
              </a:rPr>
              <a:t>——</a:t>
            </a:r>
            <a:r>
              <a:rPr lang="zh-CN" altLang="en-US" sz="2800" b="1" dirty="0">
                <a:solidFill>
                  <a:srgbClr val="CC0000"/>
                </a:solidFill>
                <a:latin typeface="华文中宋" panose="02010600040101010101" pitchFamily="2" charset="-122"/>
                <a:ea typeface="华文中宋" panose="02010600040101010101" pitchFamily="2" charset="-122"/>
              </a:rPr>
              <a:t>社会主义的本质</a:t>
            </a:r>
          </a:p>
        </p:txBody>
      </p:sp>
      <p:sp>
        <p:nvSpPr>
          <p:cNvPr id="4" name="文本框 3"/>
          <p:cNvSpPr txBox="1"/>
          <p:nvPr/>
        </p:nvSpPr>
        <p:spPr>
          <a:xfrm>
            <a:off x="767408" y="3008343"/>
            <a:ext cx="10398776" cy="2886559"/>
          </a:xfrm>
          <a:prstGeom prst="rect">
            <a:avLst/>
          </a:prstGeom>
          <a:noFill/>
          <a:ln w="9525">
            <a:noFill/>
          </a:ln>
        </p:spPr>
        <p:txBody>
          <a:bodyPr wrap="square">
            <a:spAutoFit/>
          </a:bodyPr>
          <a:lstStyle/>
          <a:p>
            <a:pPr algn="just">
              <a:lnSpc>
                <a:spcPct val="110000"/>
              </a:lnSpc>
            </a:pPr>
            <a:r>
              <a:rPr lang="zh-CN" altLang="en-US" sz="2400" b="1" dirty="0">
                <a:solidFill>
                  <a:srgbClr val="FF0000"/>
                </a:solidFill>
                <a:latin typeface="楷体" panose="02010609060101010101" pitchFamily="49" charset="-122"/>
                <a:ea typeface="楷体" panose="02010609060101010101" pitchFamily="49" charset="-122"/>
              </a:rPr>
              <a:t>  解放生产力，发展生产力，消灭剥削，消除两极分化，最终达到共同富裕</a:t>
            </a:r>
            <a:r>
              <a:rPr lang="zh-CN" altLang="en-US" sz="2400" dirty="0">
                <a:solidFill>
                  <a:srgbClr val="FF0000"/>
                </a:solidFill>
                <a:latin typeface="楷体" panose="02010609060101010101" pitchFamily="49" charset="-122"/>
                <a:ea typeface="楷体" panose="02010609060101010101" pitchFamily="49" charset="-122"/>
              </a:rPr>
              <a:t>。</a:t>
            </a:r>
          </a:p>
          <a:p>
            <a:pPr algn="just">
              <a:lnSpc>
                <a:spcPct val="110000"/>
              </a:lnSpc>
            </a:pPr>
            <a:endParaRPr lang="zh-CN" altLang="en-US" sz="2400" dirty="0">
              <a:latin typeface="楷体" panose="02010609060101010101" pitchFamily="49" charset="-122"/>
              <a:ea typeface="楷体" panose="02010609060101010101" pitchFamily="49" charset="-122"/>
            </a:endParaRPr>
          </a:p>
          <a:p>
            <a:pPr algn="just">
              <a:lnSpc>
                <a:spcPct val="110000"/>
              </a:lnSpc>
            </a:pPr>
            <a:r>
              <a:rPr lang="zh-CN" altLang="en-US" sz="2400" dirty="0">
                <a:latin typeface="楷体" panose="02010609060101010101" pitchFamily="49" charset="-122"/>
                <a:ea typeface="楷体" panose="02010609060101010101" pitchFamily="49" charset="-122"/>
              </a:rPr>
              <a:t>  首先，这一概括突出强调解放和发展生产力在社会主义社会发展中的重要地位，纠正了过去关于发展生产力的一些错误观念。</a:t>
            </a:r>
            <a:endParaRPr lang="en-US" altLang="zh-CN" sz="2400" dirty="0">
              <a:latin typeface="楷体" panose="02010609060101010101" pitchFamily="49" charset="-122"/>
              <a:ea typeface="楷体" panose="02010609060101010101" pitchFamily="49" charset="-122"/>
            </a:endParaRPr>
          </a:p>
          <a:p>
            <a:pPr algn="just">
              <a:lnSpc>
                <a:spcPct val="110000"/>
              </a:lnSpc>
            </a:pPr>
            <a:endParaRPr lang="en-US" altLang="zh-CN" sz="2400" dirty="0">
              <a:latin typeface="楷体" panose="02010609060101010101" pitchFamily="49" charset="-122"/>
              <a:ea typeface="楷体" panose="02010609060101010101" pitchFamily="49" charset="-122"/>
            </a:endParaRPr>
          </a:p>
          <a:p>
            <a:pPr algn="just">
              <a:lnSpc>
                <a:spcPct val="110000"/>
              </a:lnSpc>
            </a:pPr>
            <a:r>
              <a:rPr lang="zh-CN" altLang="en-US" sz="2400" dirty="0">
                <a:latin typeface="楷体" panose="02010609060101010101" pitchFamily="49" charset="-122"/>
                <a:ea typeface="楷体" panose="02010609060101010101" pitchFamily="49" charset="-122"/>
              </a:rPr>
              <a:t>  其次，这一概括突出强调“消灭剥削，消除两级分化，最终达到共同富裕”，从生产关系和发展目标角度认识和把握社会主义本质。</a:t>
            </a:r>
          </a:p>
        </p:txBody>
      </p:sp>
    </p:spTree>
    <p:extLst>
      <p:ext uri="{BB962C8B-B14F-4D97-AF65-F5344CB8AC3E}">
        <p14:creationId xmlns:p14="http://schemas.microsoft.com/office/powerpoint/2010/main" val="158287973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0-#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072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0724"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072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4450" name="标题 1"/>
          <p:cNvSpPr>
            <a:spLocks noGrp="1"/>
          </p:cNvSpPr>
          <p:nvPr>
            <p:ph type="title"/>
          </p:nvPr>
        </p:nvSpPr>
        <p:spPr>
          <a:xfrm>
            <a:off x="767408" y="1859446"/>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、邓小平理论的精髓</a:t>
            </a:r>
            <a:r>
              <a:rPr lang="en-US" altLang="zh-CN" sz="2800" b="1" dirty="0">
                <a:solidFill>
                  <a:schemeClr val="tx1"/>
                </a:solidFill>
                <a:latin typeface="华文中宋" panose="02010600040101010101" pitchFamily="2" charset="-122"/>
                <a:ea typeface="华文中宋" panose="02010600040101010101" pitchFamily="2" charset="-122"/>
              </a:rPr>
              <a:t>——</a:t>
            </a:r>
            <a:r>
              <a:rPr lang="zh-CN" altLang="en-US" sz="2800" b="1" dirty="0">
                <a:solidFill>
                  <a:srgbClr val="CC0000"/>
                </a:solidFill>
                <a:latin typeface="华文中宋" panose="02010600040101010101" pitchFamily="2" charset="-122"/>
                <a:ea typeface="华文中宋" panose="02010600040101010101" pitchFamily="2" charset="-122"/>
              </a:rPr>
              <a:t>解放思想、实事求是</a:t>
            </a:r>
          </a:p>
        </p:txBody>
      </p:sp>
      <p:sp>
        <p:nvSpPr>
          <p:cNvPr id="4" name="文本框 3"/>
          <p:cNvSpPr txBox="1"/>
          <p:nvPr/>
        </p:nvSpPr>
        <p:spPr>
          <a:xfrm>
            <a:off x="767408" y="2852936"/>
            <a:ext cx="11017224" cy="2775760"/>
          </a:xfrm>
          <a:prstGeom prst="rect">
            <a:avLst/>
          </a:prstGeom>
          <a:noFill/>
          <a:ln w="9525">
            <a:noFill/>
          </a:ln>
        </p:spPr>
        <p:txBody>
          <a:bodyPr wrap="square">
            <a:spAutoFit/>
          </a:bodyPr>
          <a:lstStyle/>
          <a:p>
            <a:pPr>
              <a:lnSpc>
                <a:spcPct val="150000"/>
              </a:lnSpc>
            </a:pPr>
            <a:r>
              <a:rPr lang="zh-CN" altLang="en-US" sz="2400" b="1" dirty="0">
                <a:solidFill>
                  <a:srgbClr val="FF0000"/>
                </a:solidFill>
                <a:latin typeface="KaiTi" charset="-122"/>
                <a:ea typeface="KaiTi" charset="-122"/>
                <a:cs typeface="KaiTi" charset="-122"/>
              </a:rPr>
              <a:t>第一，党的思想路线的重新确立，解决了一系列重大理论和实践问题</a:t>
            </a:r>
            <a:r>
              <a:rPr lang="zh-CN" altLang="en-US" sz="2400" dirty="0">
                <a:solidFill>
                  <a:srgbClr val="FF0000"/>
                </a:solidFill>
                <a:latin typeface="KaiTi" charset="-122"/>
                <a:ea typeface="KaiTi" charset="-122"/>
                <a:cs typeface="KaiTi" charset="-122"/>
              </a:rPr>
              <a:t>。</a:t>
            </a:r>
            <a:r>
              <a:rPr lang="zh-CN" altLang="en-US" sz="2400" dirty="0">
                <a:latin typeface="KaiTi" charset="-122"/>
                <a:ea typeface="KaiTi" charset="-122"/>
                <a:cs typeface="KaiTi" charset="-122"/>
              </a:rPr>
              <a:t>一是有力推动和保证了拨乱反正的进行；二是破除了僵化的社会主义模式观念；三是坚持一切从社会主义初级阶段出发；四是坚持“三个有利于”标准。</a:t>
            </a:r>
            <a:endParaRPr lang="en-US" altLang="zh-CN" sz="2400" dirty="0">
              <a:latin typeface="KaiTi" charset="-122"/>
              <a:ea typeface="KaiTi" charset="-122"/>
              <a:cs typeface="KaiTi" charset="-122"/>
            </a:endParaRPr>
          </a:p>
          <a:p>
            <a:pPr>
              <a:lnSpc>
                <a:spcPct val="150000"/>
              </a:lnSpc>
            </a:pPr>
            <a:endParaRPr lang="en-US" altLang="zh-CN" sz="2400" dirty="0">
              <a:latin typeface="KaiTi" charset="-122"/>
              <a:ea typeface="KaiTi" charset="-122"/>
              <a:cs typeface="KaiTi" charset="-122"/>
            </a:endParaRPr>
          </a:p>
          <a:p>
            <a:pPr>
              <a:lnSpc>
                <a:spcPct val="150000"/>
              </a:lnSpc>
            </a:pPr>
            <a:r>
              <a:rPr lang="zh-CN" altLang="en-US" sz="2400" b="1" dirty="0">
                <a:solidFill>
                  <a:srgbClr val="FF0000"/>
                </a:solidFill>
                <a:latin typeface="KaiTi" charset="-122"/>
                <a:ea typeface="KaiTi" charset="-122"/>
                <a:cs typeface="KaiTi" charset="-122"/>
              </a:rPr>
              <a:t>第二，解放思想、实事求是贯穿邓小平理论形成发展的全过程。</a:t>
            </a:r>
          </a:p>
        </p:txBody>
      </p:sp>
    </p:spTree>
    <p:extLst>
      <p:ext uri="{BB962C8B-B14F-4D97-AF65-F5344CB8AC3E}">
        <p14:creationId xmlns:p14="http://schemas.microsoft.com/office/powerpoint/2010/main" val="7595977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0-#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1747"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1748"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1749"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6" name="标题 1"/>
          <p:cNvSpPr>
            <a:spLocks noGrp="1"/>
          </p:cNvSpPr>
          <p:nvPr/>
        </p:nvSpPr>
        <p:spPr>
          <a:xfrm>
            <a:off x="263352" y="1685925"/>
            <a:ext cx="8224838" cy="468313"/>
          </a:xfrm>
          <a:prstGeom prst="rect">
            <a:avLst/>
          </a:prstGeom>
          <a:noFill/>
          <a:ln w="9525">
            <a:noFill/>
          </a:ln>
        </p:spPr>
        <p:txBody>
          <a:bodyPr anchor="ctr" anchorCtr="0"/>
          <a:lstStyle/>
          <a:p>
            <a:pPr eaLnBrk="0" hangingPunct="0">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、邓小平理论</a:t>
            </a:r>
            <a:r>
              <a:rPr lang="zh-CN" altLang="zh-CN" sz="2800" b="1" dirty="0">
                <a:solidFill>
                  <a:srgbClr val="CC0000"/>
                </a:solidFill>
                <a:latin typeface="华文中宋" panose="02010600040101010101" pitchFamily="2" charset="-122"/>
                <a:ea typeface="华文中宋" panose="02010600040101010101" pitchFamily="2" charset="-122"/>
              </a:rPr>
              <a:t>的主要内容</a:t>
            </a:r>
          </a:p>
        </p:txBody>
      </p:sp>
      <p:sp>
        <p:nvSpPr>
          <p:cNvPr id="8" name="文本框 7"/>
          <p:cNvSpPr txBox="1"/>
          <p:nvPr/>
        </p:nvSpPr>
        <p:spPr>
          <a:xfrm>
            <a:off x="407720" y="2597026"/>
            <a:ext cx="4009390" cy="46037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1</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）社会主义初级阶段理论</a:t>
            </a:r>
          </a:p>
        </p:txBody>
      </p:sp>
      <p:sp>
        <p:nvSpPr>
          <p:cNvPr id="9" name="文本框 8"/>
          <p:cNvSpPr txBox="1"/>
          <p:nvPr/>
        </p:nvSpPr>
        <p:spPr>
          <a:xfrm>
            <a:off x="551384" y="3404873"/>
            <a:ext cx="11360590" cy="2308324"/>
          </a:xfrm>
          <a:prstGeom prst="rect">
            <a:avLst/>
          </a:prstGeom>
          <a:noFill/>
          <a:ln w="9525">
            <a:noFill/>
          </a:ln>
        </p:spPr>
        <p:txBody>
          <a:bodyPr wrap="square">
            <a:spAutoFit/>
          </a:bodyPr>
          <a:lstStyle/>
          <a:p>
            <a:pPr indent="457200" algn="just" eaLnBrk="0" hangingPunct="0"/>
            <a:r>
              <a:rPr lang="zh-CN" altLang="zh-CN" sz="2400" b="1" dirty="0">
                <a:solidFill>
                  <a:srgbClr val="C00000"/>
                </a:solidFill>
                <a:latin typeface="楷体" panose="02010609060101010101" pitchFamily="49" charset="-122"/>
                <a:ea typeface="楷体" panose="02010609060101010101" pitchFamily="49" charset="-122"/>
              </a:rPr>
              <a:t>社会主义初级阶段</a:t>
            </a:r>
            <a:r>
              <a:rPr lang="zh-CN" altLang="zh-CN" sz="2400" dirty="0">
                <a:latin typeface="楷体" panose="02010609060101010101" pitchFamily="49" charset="-122"/>
                <a:ea typeface="楷体" panose="02010609060101010101" pitchFamily="49" charset="-122"/>
              </a:rPr>
              <a:t>，指我国</a:t>
            </a:r>
            <a:r>
              <a:rPr lang="zh-CN" altLang="zh-CN" sz="2400" dirty="0">
                <a:solidFill>
                  <a:srgbClr val="002060"/>
                </a:solidFill>
                <a:latin typeface="楷体" panose="02010609060101010101" pitchFamily="49" charset="-122"/>
                <a:ea typeface="楷体" panose="02010609060101010101" pitchFamily="49" charset="-122"/>
              </a:rPr>
              <a:t>在生产力落后，商品经济不发达条件下建设社会主义必然要经历的特定阶段</a:t>
            </a:r>
            <a:r>
              <a:rPr lang="zh-CN" altLang="zh-CN" sz="2400" dirty="0">
                <a:latin typeface="楷体" panose="02010609060101010101" pitchFamily="49" charset="-122"/>
                <a:ea typeface="楷体" panose="02010609060101010101" pitchFamily="49" charset="-122"/>
              </a:rPr>
              <a:t>，即从我国进入社会主义到基本实现社会主义现代化的整个历史阶段。</a:t>
            </a:r>
          </a:p>
          <a:p>
            <a:pPr indent="457200" algn="just" eaLnBrk="0" hangingPunct="0"/>
            <a:r>
              <a:rPr lang="zh-CN" altLang="zh-CN" sz="2400" dirty="0">
                <a:latin typeface="楷体" panose="02010609060101010101" pitchFamily="49" charset="-122"/>
                <a:ea typeface="楷体" panose="02010609060101010101" pitchFamily="49" charset="-122"/>
              </a:rPr>
              <a:t>社会主义初级阶段的论断包括两层含义：第一，我国</a:t>
            </a:r>
            <a:r>
              <a:rPr lang="zh-CN" altLang="zh-CN" sz="2400" dirty="0">
                <a:solidFill>
                  <a:srgbClr val="C00000"/>
                </a:solidFill>
                <a:latin typeface="楷体" panose="02010609060101010101" pitchFamily="49" charset="-122"/>
                <a:ea typeface="楷体" panose="02010609060101010101" pitchFamily="49" charset="-122"/>
              </a:rPr>
              <a:t>已经进入</a:t>
            </a:r>
            <a:r>
              <a:rPr lang="zh-CN" altLang="zh-CN" sz="2400" dirty="0">
                <a:latin typeface="楷体" panose="02010609060101010101" pitchFamily="49" charset="-122"/>
                <a:ea typeface="楷体" panose="02010609060101010101" pitchFamily="49" charset="-122"/>
              </a:rPr>
              <a:t>社会主义社会，必须坚持而不能离开社会主义；第二，我国的社会主义社会还</a:t>
            </a:r>
            <a:r>
              <a:rPr lang="zh-CN" altLang="zh-CN" sz="2400" dirty="0">
                <a:solidFill>
                  <a:srgbClr val="C00000"/>
                </a:solidFill>
                <a:latin typeface="楷体" panose="02010609060101010101" pitchFamily="49" charset="-122"/>
                <a:ea typeface="楷体" panose="02010609060101010101" pitchFamily="49" charset="-122"/>
              </a:rPr>
              <a:t>处在不发达的阶段</a:t>
            </a:r>
            <a:r>
              <a:rPr lang="zh-CN" altLang="zh-CN" sz="2400" dirty="0">
                <a:latin typeface="楷体" panose="02010609060101010101" pitchFamily="49" charset="-122"/>
                <a:ea typeface="楷体" panose="02010609060101010101" pitchFamily="49" charset="-122"/>
              </a:rPr>
              <a:t>，必须正视而不能超越初级阶段。</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ppt_x</p:attrName>
                                        </p:attrNameLst>
                                      </p:cBhvr>
                                      <p:tavLst>
                                        <p:tav tm="0">
                                          <p:val>
                                            <p:strVal val="0-#ppt_w/2"/>
                                          </p:val>
                                        </p:tav>
                                        <p:tav tm="100000">
                                          <p:val>
                                            <p:strVal val="#ppt_x"/>
                                          </p:val>
                                        </p:tav>
                                      </p:tavLst>
                                    </p:anim>
                                    <p:anim calcmode="lin" valueType="num">
                                      <p:cBhvr>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500"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16" presetClass="entr" presetSubtype="21" fill="hold"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barn(inVertical)">
                                      <p:cBhvr>
                                        <p:cTn id="19" dur="500"/>
                                        <p:tgtEl>
                                          <p:spTgt spid="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barn(inVertical)">
                                      <p:cBhvr>
                                        <p:cTn id="24"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277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2772"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277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7" name="文本框 6"/>
          <p:cNvSpPr txBox="1"/>
          <p:nvPr/>
        </p:nvSpPr>
        <p:spPr>
          <a:xfrm>
            <a:off x="531495" y="2261786"/>
            <a:ext cx="2785110" cy="46037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2</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）党的基本路线</a:t>
            </a:r>
          </a:p>
        </p:txBody>
      </p:sp>
      <p:sp>
        <p:nvSpPr>
          <p:cNvPr id="100" name="文本框 99"/>
          <p:cNvSpPr txBox="1"/>
          <p:nvPr/>
        </p:nvSpPr>
        <p:spPr>
          <a:xfrm>
            <a:off x="1924050" y="2957513"/>
            <a:ext cx="8286750" cy="1198880"/>
          </a:xfrm>
          <a:prstGeom prst="rect">
            <a:avLst/>
          </a:prstGeom>
          <a:noFill/>
          <a:ln w="9525">
            <a:noFill/>
          </a:ln>
        </p:spPr>
        <p:txBody>
          <a:bodyPr>
            <a:spAutoFit/>
          </a:bodyPr>
          <a:lstStyle/>
          <a:p>
            <a:pPr eaLnBrk="0" hangingPunct="0"/>
            <a:r>
              <a:rPr lang="zh-CN" altLang="en-US" sz="2400" b="1" dirty="0">
                <a:latin typeface="楷体" panose="02010609060101010101" pitchFamily="49" charset="-122"/>
                <a:ea typeface="楷体" panose="02010609060101010101" pitchFamily="49" charset="-122"/>
              </a:rPr>
              <a:t>领导和团结</a:t>
            </a:r>
            <a:r>
              <a:rPr lang="zh-CN" altLang="en-US" sz="2400" dirty="0">
                <a:latin typeface="楷体" panose="02010609060101010101" pitchFamily="49" charset="-122"/>
                <a:ea typeface="楷体" panose="02010609060101010101" pitchFamily="49" charset="-122"/>
              </a:rPr>
              <a:t>全国各族人民，以</a:t>
            </a:r>
            <a:r>
              <a:rPr lang="zh-CN" altLang="en-US" sz="2400" b="1" dirty="0">
                <a:solidFill>
                  <a:srgbClr val="FF0000"/>
                </a:solidFill>
                <a:latin typeface="楷体" panose="02010609060101010101" pitchFamily="49" charset="-122"/>
                <a:ea typeface="楷体" panose="02010609060101010101" pitchFamily="49" charset="-122"/>
              </a:rPr>
              <a:t>经济建设</a:t>
            </a:r>
            <a:r>
              <a:rPr lang="zh-CN" altLang="en-US" sz="2400" dirty="0">
                <a:latin typeface="楷体" panose="02010609060101010101" pitchFamily="49" charset="-122"/>
                <a:ea typeface="楷体" panose="02010609060101010101" pitchFamily="49" charset="-122"/>
              </a:rPr>
              <a:t>为中心，坚持</a:t>
            </a:r>
            <a:r>
              <a:rPr lang="zh-CN" altLang="en-US" sz="2400" b="1" dirty="0">
                <a:solidFill>
                  <a:srgbClr val="FF0000"/>
                </a:solidFill>
                <a:latin typeface="楷体" panose="02010609060101010101" pitchFamily="49" charset="-122"/>
                <a:ea typeface="楷体" panose="02010609060101010101" pitchFamily="49" charset="-122"/>
              </a:rPr>
              <a:t>四项基本原则</a:t>
            </a:r>
            <a:r>
              <a:rPr lang="zh-CN" altLang="en-US" sz="2400" dirty="0">
                <a:latin typeface="楷体" panose="02010609060101010101" pitchFamily="49" charset="-122"/>
                <a:ea typeface="楷体" panose="02010609060101010101" pitchFamily="49" charset="-122"/>
              </a:rPr>
              <a:t>，坚持</a:t>
            </a:r>
            <a:r>
              <a:rPr lang="zh-CN" altLang="en-US" sz="2400" b="1" dirty="0">
                <a:solidFill>
                  <a:srgbClr val="FF0000"/>
                </a:solidFill>
                <a:latin typeface="楷体" panose="02010609060101010101" pitchFamily="49" charset="-122"/>
                <a:ea typeface="楷体" panose="02010609060101010101" pitchFamily="49" charset="-122"/>
              </a:rPr>
              <a:t>改革开放</a:t>
            </a:r>
            <a:r>
              <a:rPr lang="zh-CN" altLang="en-US" sz="2400" dirty="0">
                <a:latin typeface="楷体" panose="02010609060101010101" pitchFamily="49" charset="-122"/>
                <a:ea typeface="楷体" panose="02010609060101010101" pitchFamily="49" charset="-122"/>
              </a:rPr>
              <a:t>，自力更生，艰苦创业，为把我国建设成为</a:t>
            </a:r>
            <a:r>
              <a:rPr lang="zh-CN" altLang="en-US" sz="2400" b="1" dirty="0">
                <a:solidFill>
                  <a:srgbClr val="FF0000"/>
                </a:solidFill>
                <a:latin typeface="楷体" panose="02010609060101010101" pitchFamily="49" charset="-122"/>
                <a:ea typeface="楷体" panose="02010609060101010101" pitchFamily="49" charset="-122"/>
              </a:rPr>
              <a:t>富强、民主、文明的社会主义现代化国家</a:t>
            </a:r>
            <a:r>
              <a:rPr lang="zh-CN" altLang="en-US" sz="2400" dirty="0">
                <a:latin typeface="楷体" panose="02010609060101010101" pitchFamily="49" charset="-122"/>
                <a:ea typeface="楷体" panose="02010609060101010101" pitchFamily="49" charset="-122"/>
              </a:rPr>
              <a:t>而奋斗。</a:t>
            </a:r>
            <a:endParaRPr lang="zh-CN" altLang="en-US" sz="2400">
              <a:latin typeface="楷体" panose="02010609060101010101" pitchFamily="49" charset="-122"/>
              <a:ea typeface="楷体" panose="02010609060101010101" pitchFamily="49" charset="-122"/>
            </a:endParaRPr>
          </a:p>
        </p:txBody>
      </p:sp>
      <p:sp>
        <p:nvSpPr>
          <p:cNvPr id="49" name="Oval 3"/>
          <p:cNvSpPr>
            <a:spLocks noChangeArrowheads="1"/>
          </p:cNvSpPr>
          <p:nvPr/>
        </p:nvSpPr>
        <p:spPr bwMode="gray">
          <a:xfrm>
            <a:off x="4413250" y="3157538"/>
            <a:ext cx="3743325" cy="3743325"/>
          </a:xfrm>
          <a:prstGeom prst="ellipse">
            <a:avLst/>
          </a:prstGeom>
          <a:gradFill rotWithShape="1">
            <a:gsLst>
              <a:gs pos="0">
                <a:srgbClr val="E6E6E6"/>
              </a:gs>
              <a:gs pos="14999">
                <a:srgbClr val="7D8496"/>
              </a:gs>
              <a:gs pos="53000">
                <a:srgbClr val="E6E6E6"/>
              </a:gs>
              <a:gs pos="67999">
                <a:srgbClr val="7D8496"/>
              </a:gs>
              <a:gs pos="92999">
                <a:srgbClr val="E6E6E6"/>
              </a:gs>
              <a:gs pos="100000">
                <a:srgbClr val="FFFFFF"/>
              </a:gs>
            </a:gsLst>
            <a:lin ang="2700000" scaled="1"/>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Oval 4"/>
          <p:cNvSpPr>
            <a:spLocks noChangeArrowheads="1"/>
          </p:cNvSpPr>
          <p:nvPr/>
        </p:nvSpPr>
        <p:spPr bwMode="gray">
          <a:xfrm>
            <a:off x="4906963" y="3636963"/>
            <a:ext cx="2749550" cy="2746375"/>
          </a:xfrm>
          <a:prstGeom prst="ellipse">
            <a:avLst/>
          </a:prstGeom>
          <a:gradFill rotWithShape="1">
            <a:gsLst>
              <a:gs pos="0">
                <a:srgbClr val="FFFFFF">
                  <a:gamma/>
                  <a:shade val="63137"/>
                  <a:invGamma/>
                </a:srgbClr>
              </a:gs>
              <a:gs pos="50000">
                <a:srgbClr val="FFFFFF"/>
              </a:gs>
              <a:gs pos="100000">
                <a:srgbClr val="FFFFFF">
                  <a:gamma/>
                  <a:shade val="63137"/>
                  <a:invGamma/>
                </a:srgbClr>
              </a:gs>
            </a:gsLst>
            <a:lin ang="2700000" scaled="1"/>
          </a:gradFill>
          <a:ln w="9525">
            <a:noFill/>
            <a:round/>
          </a:ln>
          <a:effectLst>
            <a:prstShdw prst="shdw17" dist="17961" dir="2700000">
              <a:srgbClr val="FFFFFF">
                <a:gamma/>
                <a:shade val="60000"/>
                <a:invGamma/>
              </a:srgb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0659" name="Text Box 6"/>
          <p:cNvSpPr txBox="1"/>
          <p:nvPr/>
        </p:nvSpPr>
        <p:spPr>
          <a:xfrm>
            <a:off x="5286375" y="2274888"/>
            <a:ext cx="4157663" cy="460375"/>
          </a:xfrm>
          <a:prstGeom prst="rect">
            <a:avLst/>
          </a:prstGeom>
          <a:noFill/>
          <a:ln w="9525">
            <a:noFill/>
          </a:ln>
        </p:spPr>
        <p:txBody>
          <a:bodyPr>
            <a:spAutoFit/>
          </a:bodyPr>
          <a:lstStyle/>
          <a:p>
            <a:pPr eaLnBrk="0" hangingPunct="0"/>
            <a:r>
              <a:rPr lang="en-US" altLang="zh-CN" sz="2400" b="1">
                <a:solidFill>
                  <a:srgbClr val="080808"/>
                </a:solidFill>
                <a:latin typeface="Arial" panose="020B0604020202020204" pitchFamily="34" charset="0"/>
              </a:rPr>
              <a:t>“</a:t>
            </a:r>
            <a:r>
              <a:rPr lang="zh-CN" altLang="en-US" sz="2400" b="1" dirty="0">
                <a:solidFill>
                  <a:srgbClr val="080808"/>
                </a:solidFill>
                <a:latin typeface="Arial" panose="020B0604020202020204" pitchFamily="34" charset="0"/>
              </a:rPr>
              <a:t>一个中心，两个基本点</a:t>
            </a:r>
            <a:r>
              <a:rPr lang="en-US" altLang="zh-CN" sz="2400" b="1">
                <a:solidFill>
                  <a:srgbClr val="080808"/>
                </a:solidFill>
                <a:latin typeface="Arial" panose="020B0604020202020204" pitchFamily="34" charset="0"/>
              </a:rPr>
              <a:t>”</a:t>
            </a:r>
            <a:endParaRPr lang="en-US" altLang="zh-CN" sz="2400" b="1">
              <a:solidFill>
                <a:srgbClr val="080808"/>
              </a:solidFill>
              <a:latin typeface="Arial" panose="020B0604020202020204" pitchFamily="34" charset="0"/>
              <a:ea typeface="Arial" panose="020B0604020202020204" pitchFamily="34" charset="0"/>
            </a:endParaRPr>
          </a:p>
        </p:txBody>
      </p:sp>
      <p:grpSp>
        <p:nvGrpSpPr>
          <p:cNvPr id="70660" name="Group 9"/>
          <p:cNvGrpSpPr/>
          <p:nvPr/>
        </p:nvGrpSpPr>
        <p:grpSpPr>
          <a:xfrm>
            <a:off x="5449888" y="2632075"/>
            <a:ext cx="1631950" cy="1612900"/>
            <a:chOff x="437" y="1700"/>
            <a:chExt cx="1110" cy="1096"/>
          </a:xfrm>
        </p:grpSpPr>
        <p:grpSp>
          <p:nvGrpSpPr>
            <p:cNvPr id="32781" name="Group 10"/>
            <p:cNvGrpSpPr/>
            <p:nvPr/>
          </p:nvGrpSpPr>
          <p:grpSpPr>
            <a:xfrm>
              <a:off x="437" y="1700"/>
              <a:ext cx="1110" cy="1096"/>
              <a:chOff x="437" y="1700"/>
              <a:chExt cx="1110" cy="1096"/>
            </a:xfrm>
          </p:grpSpPr>
          <p:sp>
            <p:nvSpPr>
              <p:cNvPr id="60" name="Oval 11"/>
              <p:cNvSpPr>
                <a:spLocks noChangeArrowheads="1"/>
              </p:cNvSpPr>
              <p:nvPr/>
            </p:nvSpPr>
            <p:spPr bwMode="gray">
              <a:xfrm>
                <a:off x="437" y="1700"/>
                <a:ext cx="1110" cy="1096"/>
              </a:xfrm>
              <a:prstGeom prst="ellipse">
                <a:avLst/>
              </a:prstGeom>
              <a:solidFill>
                <a:srgbClr val="3333CC">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 name="Oval 12"/>
              <p:cNvSpPr>
                <a:spLocks noChangeArrowheads="1"/>
              </p:cNvSpPr>
              <p:nvPr/>
            </p:nvSpPr>
            <p:spPr bwMode="gray">
              <a:xfrm>
                <a:off x="462" y="1725"/>
                <a:ext cx="1062" cy="1049"/>
              </a:xfrm>
              <a:prstGeom prst="ellipse">
                <a:avLst/>
              </a:prstGeom>
              <a:solidFill>
                <a:srgbClr val="FF6161">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32784" name="Group 13"/>
            <p:cNvGrpSpPr/>
            <p:nvPr/>
          </p:nvGrpSpPr>
          <p:grpSpPr>
            <a:xfrm>
              <a:off x="486" y="1748"/>
              <a:ext cx="1026" cy="1014"/>
              <a:chOff x="437" y="1700"/>
              <a:chExt cx="1110" cy="1096"/>
            </a:xfrm>
          </p:grpSpPr>
          <p:sp>
            <p:nvSpPr>
              <p:cNvPr id="58" name="Oval 14"/>
              <p:cNvSpPr>
                <a:spLocks noChangeArrowheads="1"/>
              </p:cNvSpPr>
              <p:nvPr/>
            </p:nvSpPr>
            <p:spPr bwMode="gray">
              <a:xfrm>
                <a:off x="437" y="1699"/>
                <a:ext cx="1111" cy="1096"/>
              </a:xfrm>
              <a:prstGeom prst="ellipse">
                <a:avLst/>
              </a:prstGeom>
              <a:solidFill>
                <a:srgbClr val="FF6161">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 name="Oval 15"/>
              <p:cNvSpPr>
                <a:spLocks noChangeArrowheads="1"/>
              </p:cNvSpPr>
              <p:nvPr/>
            </p:nvSpPr>
            <p:spPr bwMode="gray">
              <a:xfrm>
                <a:off x="461" y="1724"/>
                <a:ext cx="1063" cy="1048"/>
              </a:xfrm>
              <a:prstGeom prst="ellipse">
                <a:avLst/>
              </a:prstGeom>
              <a:solidFill>
                <a:srgbClr val="3333CC">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70667" name="Group 16"/>
          <p:cNvGrpSpPr/>
          <p:nvPr/>
        </p:nvGrpSpPr>
        <p:grpSpPr>
          <a:xfrm>
            <a:off x="4040188" y="5035550"/>
            <a:ext cx="1631950" cy="1612900"/>
            <a:chOff x="437" y="1700"/>
            <a:chExt cx="1110" cy="1096"/>
          </a:xfrm>
        </p:grpSpPr>
        <p:grpSp>
          <p:nvGrpSpPr>
            <p:cNvPr id="32788" name="Group 17"/>
            <p:cNvGrpSpPr/>
            <p:nvPr/>
          </p:nvGrpSpPr>
          <p:grpSpPr>
            <a:xfrm>
              <a:off x="437" y="1700"/>
              <a:ext cx="1110" cy="1096"/>
              <a:chOff x="437" y="1700"/>
              <a:chExt cx="1110" cy="1096"/>
            </a:xfrm>
          </p:grpSpPr>
          <p:sp>
            <p:nvSpPr>
              <p:cNvPr id="67" name="Oval 18"/>
              <p:cNvSpPr>
                <a:spLocks noChangeArrowheads="1"/>
              </p:cNvSpPr>
              <p:nvPr/>
            </p:nvSpPr>
            <p:spPr bwMode="gray">
              <a:xfrm>
                <a:off x="437" y="1700"/>
                <a:ext cx="1110" cy="1096"/>
              </a:xfrm>
              <a:prstGeom prst="ellipse">
                <a:avLst/>
              </a:prstGeom>
              <a:solidFill>
                <a:srgbClr val="FFC319">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 name="Oval 19"/>
              <p:cNvSpPr>
                <a:spLocks noChangeArrowheads="1"/>
              </p:cNvSpPr>
              <p:nvPr/>
            </p:nvSpPr>
            <p:spPr bwMode="gray">
              <a:xfrm>
                <a:off x="462" y="1725"/>
                <a:ext cx="1062" cy="1049"/>
              </a:xfrm>
              <a:prstGeom prst="ellipse">
                <a:avLst/>
              </a:prstGeom>
              <a:solidFill>
                <a:srgbClr val="FFC319">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32791" name="Group 20"/>
            <p:cNvGrpSpPr/>
            <p:nvPr/>
          </p:nvGrpSpPr>
          <p:grpSpPr>
            <a:xfrm>
              <a:off x="486" y="1748"/>
              <a:ext cx="1026" cy="1014"/>
              <a:chOff x="437" y="1700"/>
              <a:chExt cx="1110" cy="1096"/>
            </a:xfrm>
          </p:grpSpPr>
          <p:sp>
            <p:nvSpPr>
              <p:cNvPr id="65" name="Oval 21"/>
              <p:cNvSpPr>
                <a:spLocks noChangeArrowheads="1"/>
              </p:cNvSpPr>
              <p:nvPr/>
            </p:nvSpPr>
            <p:spPr bwMode="gray">
              <a:xfrm>
                <a:off x="437" y="1699"/>
                <a:ext cx="1111" cy="1096"/>
              </a:xfrm>
              <a:prstGeom prst="ellipse">
                <a:avLst/>
              </a:prstGeom>
              <a:solidFill>
                <a:srgbClr val="FFC319">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6" name="Oval 22"/>
              <p:cNvSpPr>
                <a:spLocks noChangeArrowheads="1"/>
              </p:cNvSpPr>
              <p:nvPr/>
            </p:nvSpPr>
            <p:spPr bwMode="gray">
              <a:xfrm>
                <a:off x="461" y="1724"/>
                <a:ext cx="1063" cy="1048"/>
              </a:xfrm>
              <a:prstGeom prst="ellipse">
                <a:avLst/>
              </a:prstGeom>
              <a:solidFill>
                <a:srgbClr val="FFC319">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70674" name="Group 23"/>
          <p:cNvGrpSpPr/>
          <p:nvPr/>
        </p:nvGrpSpPr>
        <p:grpSpPr>
          <a:xfrm>
            <a:off x="6770688" y="5035550"/>
            <a:ext cx="1631950" cy="1612900"/>
            <a:chOff x="437" y="1700"/>
            <a:chExt cx="1110" cy="1096"/>
          </a:xfrm>
        </p:grpSpPr>
        <p:grpSp>
          <p:nvGrpSpPr>
            <p:cNvPr id="32795" name="Group 24"/>
            <p:cNvGrpSpPr/>
            <p:nvPr/>
          </p:nvGrpSpPr>
          <p:grpSpPr>
            <a:xfrm>
              <a:off x="437" y="1700"/>
              <a:ext cx="1110" cy="1096"/>
              <a:chOff x="437" y="1700"/>
              <a:chExt cx="1110" cy="1096"/>
            </a:xfrm>
          </p:grpSpPr>
          <p:sp>
            <p:nvSpPr>
              <p:cNvPr id="74" name="Oval 25"/>
              <p:cNvSpPr>
                <a:spLocks noChangeArrowheads="1"/>
              </p:cNvSpPr>
              <p:nvPr/>
            </p:nvSpPr>
            <p:spPr bwMode="gray">
              <a:xfrm>
                <a:off x="437" y="1700"/>
                <a:ext cx="1110" cy="1096"/>
              </a:xfrm>
              <a:prstGeom prst="ellipse">
                <a:avLst/>
              </a:prstGeom>
              <a:solidFill>
                <a:srgbClr val="A8D02A">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5" name="Oval 26"/>
              <p:cNvSpPr>
                <a:spLocks noChangeArrowheads="1"/>
              </p:cNvSpPr>
              <p:nvPr/>
            </p:nvSpPr>
            <p:spPr bwMode="gray">
              <a:xfrm>
                <a:off x="462" y="1725"/>
                <a:ext cx="1062" cy="1049"/>
              </a:xfrm>
              <a:prstGeom prst="ellipse">
                <a:avLst/>
              </a:prstGeom>
              <a:solidFill>
                <a:srgbClr val="817E00">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32798" name="Group 27"/>
            <p:cNvGrpSpPr/>
            <p:nvPr/>
          </p:nvGrpSpPr>
          <p:grpSpPr>
            <a:xfrm>
              <a:off x="486" y="1748"/>
              <a:ext cx="1026" cy="1014"/>
              <a:chOff x="437" y="1700"/>
              <a:chExt cx="1110" cy="1096"/>
            </a:xfrm>
          </p:grpSpPr>
          <p:sp>
            <p:nvSpPr>
              <p:cNvPr id="72" name="Oval 28"/>
              <p:cNvSpPr>
                <a:spLocks noChangeArrowheads="1"/>
              </p:cNvSpPr>
              <p:nvPr/>
            </p:nvSpPr>
            <p:spPr bwMode="gray">
              <a:xfrm>
                <a:off x="437" y="1699"/>
                <a:ext cx="1111" cy="1096"/>
              </a:xfrm>
              <a:prstGeom prst="ellipse">
                <a:avLst/>
              </a:prstGeom>
              <a:solidFill>
                <a:srgbClr val="817E00">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 name="Oval 29"/>
              <p:cNvSpPr>
                <a:spLocks noChangeArrowheads="1"/>
              </p:cNvSpPr>
              <p:nvPr/>
            </p:nvSpPr>
            <p:spPr bwMode="gray">
              <a:xfrm>
                <a:off x="461" y="1724"/>
                <a:ext cx="1063" cy="1048"/>
              </a:xfrm>
              <a:prstGeom prst="ellipse">
                <a:avLst/>
              </a:prstGeom>
              <a:solidFill>
                <a:srgbClr val="817E00">
                  <a:alpha val="10001"/>
                </a:srgbClr>
              </a:soli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70681" name="Group 30"/>
          <p:cNvGrpSpPr/>
          <p:nvPr/>
        </p:nvGrpSpPr>
        <p:grpSpPr>
          <a:xfrm>
            <a:off x="5524500" y="2682875"/>
            <a:ext cx="1466850" cy="1447800"/>
            <a:chOff x="708" y="2203"/>
            <a:chExt cx="751" cy="741"/>
          </a:xfrm>
        </p:grpSpPr>
        <p:sp>
          <p:nvSpPr>
            <p:cNvPr id="77" name="Oval 31"/>
            <p:cNvSpPr>
              <a:spLocks noChangeArrowheads="1"/>
            </p:cNvSpPr>
            <p:nvPr/>
          </p:nvSpPr>
          <p:spPr bwMode="gray">
            <a:xfrm>
              <a:off x="728" y="2235"/>
              <a:ext cx="716" cy="709"/>
            </a:xfrm>
            <a:prstGeom prst="ellipse">
              <a:avLst/>
            </a:prstGeom>
            <a:gradFill rotWithShape="1">
              <a:gsLst>
                <a:gs pos="0">
                  <a:srgbClr val="FF6161"/>
                </a:gs>
                <a:gs pos="100000">
                  <a:srgbClr val="FF6161">
                    <a:gamma/>
                    <a:shade val="31765"/>
                    <a:invGamma/>
                  </a:srgbClr>
                </a:gs>
              </a:gsLst>
              <a:lin ang="5400000" scaled="1"/>
            </a:gradFill>
            <a:ln w="38100" algn="ctr">
              <a:solidFill>
                <a:srgbClr val="F8F8F8">
                  <a:alpha val="80000"/>
                </a:srgbClr>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32803" name="Picture 32" descr="cir_lighteffect0"/>
            <p:cNvPicPr>
              <a:picLocks noChangeAspect="1"/>
            </p:cNvPicPr>
            <p:nvPr/>
          </p:nvPicPr>
          <p:blipFill>
            <a:blip r:embed="rId2">
              <a:lum bright="17996" contrast="-12001"/>
            </a:blip>
            <a:stretch>
              <a:fillRect/>
            </a:stretch>
          </p:blipFill>
          <p:spPr>
            <a:xfrm>
              <a:off x="708" y="2203"/>
              <a:ext cx="751" cy="644"/>
            </a:xfrm>
            <a:prstGeom prst="rect">
              <a:avLst/>
            </a:prstGeom>
            <a:noFill/>
            <a:ln w="9525">
              <a:noFill/>
            </a:ln>
          </p:spPr>
        </p:pic>
      </p:grpSp>
      <p:sp>
        <p:nvSpPr>
          <p:cNvPr id="79" name="Rectangle 33"/>
          <p:cNvSpPr>
            <a:spLocks noChangeArrowheads="1"/>
          </p:cNvSpPr>
          <p:nvPr/>
        </p:nvSpPr>
        <p:spPr bwMode="gray">
          <a:xfrm>
            <a:off x="5564188" y="2968625"/>
            <a:ext cx="1450975" cy="829945"/>
          </a:xfrm>
          <a:prstGeom prst="rect">
            <a:avLst/>
          </a:prstGeom>
          <a:noFill/>
          <a:ln w="9525" algn="ctr">
            <a:noFill/>
            <a:miter lim="800000"/>
          </a:ln>
          <a:effectLst>
            <a:outerShdw dist="17961" dir="2700000" algn="ctr" rotWithShape="0">
              <a:srgbClr val="000000">
                <a:alpha val="50000"/>
              </a:srgb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4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基本</a:t>
            </a: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途径</a:t>
            </a:r>
          </a:p>
        </p:txBody>
      </p:sp>
      <p:grpSp>
        <p:nvGrpSpPr>
          <p:cNvPr id="70685" name="Group 34"/>
          <p:cNvGrpSpPr/>
          <p:nvPr/>
        </p:nvGrpSpPr>
        <p:grpSpPr>
          <a:xfrm>
            <a:off x="4111625" y="5097463"/>
            <a:ext cx="1466850" cy="1447800"/>
            <a:chOff x="708" y="2203"/>
            <a:chExt cx="751" cy="741"/>
          </a:xfrm>
        </p:grpSpPr>
        <p:sp>
          <p:nvSpPr>
            <p:cNvPr id="81" name="Oval 35"/>
            <p:cNvSpPr>
              <a:spLocks noChangeArrowheads="1"/>
            </p:cNvSpPr>
            <p:nvPr/>
          </p:nvSpPr>
          <p:spPr bwMode="gray">
            <a:xfrm>
              <a:off x="728" y="2235"/>
              <a:ext cx="716" cy="709"/>
            </a:xfrm>
            <a:prstGeom prst="ellipse">
              <a:avLst/>
            </a:prstGeom>
            <a:gradFill rotWithShape="1">
              <a:gsLst>
                <a:gs pos="0">
                  <a:srgbClr val="FFC319"/>
                </a:gs>
                <a:gs pos="100000">
                  <a:srgbClr val="FFC319">
                    <a:gamma/>
                    <a:shade val="31765"/>
                    <a:invGamma/>
                  </a:srgbClr>
                </a:gs>
              </a:gsLst>
              <a:lin ang="5400000" scaled="1"/>
            </a:gradFill>
            <a:ln w="38100" algn="ctr">
              <a:solidFill>
                <a:srgbClr val="F8F8F8">
                  <a:alpha val="80000"/>
                </a:srgbClr>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32807" name="Picture 36" descr="cir_lighteffect0"/>
            <p:cNvPicPr>
              <a:picLocks noChangeAspect="1"/>
            </p:cNvPicPr>
            <p:nvPr/>
          </p:nvPicPr>
          <p:blipFill>
            <a:blip r:embed="rId2">
              <a:lum bright="17996" contrast="-12001"/>
            </a:blip>
            <a:stretch>
              <a:fillRect/>
            </a:stretch>
          </p:blipFill>
          <p:spPr>
            <a:xfrm>
              <a:off x="708" y="2203"/>
              <a:ext cx="751" cy="644"/>
            </a:xfrm>
            <a:prstGeom prst="rect">
              <a:avLst/>
            </a:prstGeom>
            <a:noFill/>
            <a:ln w="9525">
              <a:noFill/>
            </a:ln>
          </p:spPr>
        </p:pic>
      </p:grpSp>
      <p:sp>
        <p:nvSpPr>
          <p:cNvPr id="83" name="Rectangle 37"/>
          <p:cNvSpPr>
            <a:spLocks noChangeArrowheads="1"/>
          </p:cNvSpPr>
          <p:nvPr/>
        </p:nvSpPr>
        <p:spPr bwMode="gray">
          <a:xfrm>
            <a:off x="4076700" y="5346700"/>
            <a:ext cx="1450975" cy="1198880"/>
          </a:xfrm>
          <a:prstGeom prst="rect">
            <a:avLst/>
          </a:prstGeom>
          <a:noFill/>
          <a:ln w="9525" algn="ctr">
            <a:noFill/>
            <a:miter lim="800000"/>
          </a:ln>
          <a:effectLst>
            <a:outerShdw dist="17961" dir="2700000" algn="ctr" rotWithShape="0">
              <a:srgbClr val="000000">
                <a:alpha val="50000"/>
              </a:srgb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 </a:t>
            </a:r>
            <a:r>
              <a:rPr kumimoji="0" lang="zh-CN" altLang="en-US" sz="24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领导力量和依靠力量</a:t>
            </a:r>
          </a:p>
        </p:txBody>
      </p:sp>
      <p:grpSp>
        <p:nvGrpSpPr>
          <p:cNvPr id="70689" name="Group 38"/>
          <p:cNvGrpSpPr/>
          <p:nvPr/>
        </p:nvGrpSpPr>
        <p:grpSpPr>
          <a:xfrm>
            <a:off x="6872288" y="5097463"/>
            <a:ext cx="1466850" cy="1447800"/>
            <a:chOff x="708" y="2203"/>
            <a:chExt cx="751" cy="741"/>
          </a:xfrm>
        </p:grpSpPr>
        <p:sp>
          <p:nvSpPr>
            <p:cNvPr id="85" name="Oval 39"/>
            <p:cNvSpPr>
              <a:spLocks noChangeArrowheads="1"/>
            </p:cNvSpPr>
            <p:nvPr/>
          </p:nvSpPr>
          <p:spPr bwMode="gray">
            <a:xfrm>
              <a:off x="728" y="2235"/>
              <a:ext cx="716" cy="709"/>
            </a:xfrm>
            <a:prstGeom prst="ellipse">
              <a:avLst/>
            </a:prstGeom>
            <a:gradFill rotWithShape="1">
              <a:gsLst>
                <a:gs pos="0">
                  <a:srgbClr val="0099CC"/>
                </a:gs>
                <a:gs pos="100000">
                  <a:srgbClr val="0099CC">
                    <a:gamma/>
                    <a:shade val="31765"/>
                    <a:invGamma/>
                  </a:srgbClr>
                </a:gs>
              </a:gsLst>
              <a:lin ang="5400000" scaled="1"/>
            </a:gradFill>
            <a:ln w="38100" algn="ctr">
              <a:solidFill>
                <a:srgbClr val="F8F8F8">
                  <a:alpha val="80000"/>
                </a:srgbClr>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32811" name="Picture 40" descr="cir_lighteffect0"/>
            <p:cNvPicPr>
              <a:picLocks noChangeAspect="1"/>
            </p:cNvPicPr>
            <p:nvPr/>
          </p:nvPicPr>
          <p:blipFill>
            <a:blip r:embed="rId2">
              <a:lum bright="17996" contrast="-12001"/>
            </a:blip>
            <a:stretch>
              <a:fillRect/>
            </a:stretch>
          </p:blipFill>
          <p:spPr>
            <a:xfrm>
              <a:off x="708" y="2203"/>
              <a:ext cx="751" cy="644"/>
            </a:xfrm>
            <a:prstGeom prst="rect">
              <a:avLst/>
            </a:prstGeom>
            <a:noFill/>
            <a:ln w="9525">
              <a:noFill/>
            </a:ln>
          </p:spPr>
        </p:pic>
      </p:grpSp>
      <p:grpSp>
        <p:nvGrpSpPr>
          <p:cNvPr id="70692" name="Group 41"/>
          <p:cNvGrpSpPr/>
          <p:nvPr/>
        </p:nvGrpSpPr>
        <p:grpSpPr>
          <a:xfrm>
            <a:off x="6854825" y="5097463"/>
            <a:ext cx="1466850" cy="1447800"/>
            <a:chOff x="708" y="2203"/>
            <a:chExt cx="751" cy="741"/>
          </a:xfrm>
        </p:grpSpPr>
        <p:sp>
          <p:nvSpPr>
            <p:cNvPr id="88" name="Oval 42"/>
            <p:cNvSpPr>
              <a:spLocks noChangeArrowheads="1"/>
            </p:cNvSpPr>
            <p:nvPr/>
          </p:nvSpPr>
          <p:spPr bwMode="gray">
            <a:xfrm>
              <a:off x="728" y="2235"/>
              <a:ext cx="716" cy="709"/>
            </a:xfrm>
            <a:prstGeom prst="ellipse">
              <a:avLst/>
            </a:prstGeom>
            <a:gradFill rotWithShape="1">
              <a:gsLst>
                <a:gs pos="0">
                  <a:srgbClr val="A8D02A"/>
                </a:gs>
                <a:gs pos="100000">
                  <a:srgbClr val="A8D02A">
                    <a:gamma/>
                    <a:shade val="31765"/>
                    <a:invGamma/>
                  </a:srgbClr>
                </a:gs>
              </a:gsLst>
              <a:lin ang="5400000" scaled="1"/>
            </a:gradFill>
            <a:ln w="38100" algn="ctr">
              <a:solidFill>
                <a:srgbClr val="F8F8F8">
                  <a:alpha val="80000"/>
                </a:srgbClr>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pic>
          <p:nvPicPr>
            <p:cNvPr id="32814" name="Picture 43" descr="cir_lighteffect0"/>
            <p:cNvPicPr>
              <a:picLocks noChangeAspect="1"/>
            </p:cNvPicPr>
            <p:nvPr/>
          </p:nvPicPr>
          <p:blipFill>
            <a:blip r:embed="rId2">
              <a:lum bright="17996" contrast="-12001"/>
            </a:blip>
            <a:stretch>
              <a:fillRect/>
            </a:stretch>
          </p:blipFill>
          <p:spPr>
            <a:xfrm>
              <a:off x="708" y="2203"/>
              <a:ext cx="751" cy="644"/>
            </a:xfrm>
            <a:prstGeom prst="rect">
              <a:avLst/>
            </a:prstGeom>
            <a:noFill/>
            <a:ln w="9525">
              <a:noFill/>
            </a:ln>
          </p:spPr>
        </p:pic>
      </p:grpSp>
      <p:sp>
        <p:nvSpPr>
          <p:cNvPr id="90" name="Rectangle 44"/>
          <p:cNvSpPr>
            <a:spLocks noChangeArrowheads="1"/>
          </p:cNvSpPr>
          <p:nvPr/>
        </p:nvSpPr>
        <p:spPr bwMode="gray">
          <a:xfrm>
            <a:off x="6856413" y="5526088"/>
            <a:ext cx="1450975" cy="829945"/>
          </a:xfrm>
          <a:prstGeom prst="rect">
            <a:avLst/>
          </a:prstGeom>
          <a:noFill/>
          <a:ln w="9525" algn="ctr">
            <a:noFill/>
            <a:miter lim="800000"/>
          </a:ln>
          <a:effectLst>
            <a:outerShdw dist="17961" dir="2700000" algn="ctr" rotWithShape="0">
              <a:srgbClr val="000000">
                <a:alpha val="50000"/>
              </a:srgbClr>
            </a:outerShdw>
          </a:effec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rgbClr val="F8F8F8"/>
                </a:solidFill>
                <a:effectLst/>
                <a:uLnTx/>
                <a:uFillTx/>
                <a:latin typeface="Arial" panose="020B0604020202020204" pitchFamily="34" charset="0"/>
                <a:ea typeface="宋体" panose="02010600030101010101" pitchFamily="2" charset="-122"/>
                <a:cs typeface="Arial" panose="020B0604020202020204" pitchFamily="34" charset="0"/>
              </a:rPr>
              <a:t>根本立足点</a:t>
            </a:r>
          </a:p>
        </p:txBody>
      </p:sp>
      <p:sp>
        <p:nvSpPr>
          <p:cNvPr id="51" name="Text Box 5"/>
          <p:cNvSpPr txBox="1">
            <a:spLocks noChangeArrowheads="1"/>
          </p:cNvSpPr>
          <p:nvPr/>
        </p:nvSpPr>
        <p:spPr bwMode="gray">
          <a:xfrm>
            <a:off x="5357813" y="4130675"/>
            <a:ext cx="1854200" cy="2091690"/>
          </a:xfrm>
          <a:prstGeom prst="rect">
            <a:avLst/>
          </a:prstGeom>
          <a:noFill/>
          <a:ln w="9525" algn="ctr">
            <a:noFill/>
            <a:miter lim="800000"/>
          </a:ln>
          <a:effectLst/>
        </p:spPr>
        <p:txBody>
          <a:bodyPr>
            <a:spAutoFit/>
          </a:bodyPr>
          <a:lstStyle/>
          <a:p>
            <a:pPr marR="0" algn="ctr" defTabSz="914400" eaLnBrk="0" hangingPunct="0">
              <a:spcBef>
                <a:spcPct val="50000"/>
              </a:spcBef>
              <a:buClrTx/>
              <a:buSzTx/>
              <a:buFontTx/>
              <a:buNone/>
              <a:defRPr/>
            </a:pPr>
            <a:r>
              <a:rPr kumimoji="0" lang="zh-CN" altLang="en-US" sz="2600" b="1" kern="1200" cap="none" spc="0" normalizeH="0" baseline="0" noProof="1">
                <a:latin typeface="楷体" panose="02010609060101010101" pitchFamily="49" charset="-122"/>
                <a:ea typeface="楷体" panose="02010609060101010101" pitchFamily="49" charset="-122"/>
                <a:cs typeface="+mn-cs"/>
                <a:sym typeface="+mn-ea"/>
              </a:rPr>
              <a:t>建设</a:t>
            </a:r>
            <a:r>
              <a:rPr kumimoji="0" lang="en-US" altLang="zh-CN" sz="2600" b="1" kern="1200" cap="none" spc="0" normalizeH="0" baseline="0" noProof="1">
                <a:latin typeface="楷体" panose="02010609060101010101" pitchFamily="49" charset="-122"/>
                <a:ea typeface="楷体" panose="02010609060101010101" pitchFamily="49" charset="-122"/>
                <a:cs typeface="+mn-cs"/>
                <a:sym typeface="+mn-ea"/>
              </a:rPr>
              <a:t>“</a:t>
            </a:r>
            <a:r>
              <a:rPr kumimoji="0" lang="zh-CN" altLang="en-US" sz="2600" b="1" kern="1200" cap="none" spc="0" normalizeH="0" baseline="0" noProof="1">
                <a:latin typeface="楷体" panose="02010609060101010101" pitchFamily="49" charset="-122"/>
                <a:ea typeface="楷体" panose="02010609060101010101" pitchFamily="49" charset="-122"/>
                <a:cs typeface="+mn-cs"/>
                <a:sym typeface="+mn-ea"/>
              </a:rPr>
              <a:t>富强、民主、文明的社会主义现代化国家</a:t>
            </a:r>
            <a:r>
              <a:rPr kumimoji="0" lang="en-US" altLang="zh-CN" sz="2600" b="1" kern="1200" cap="none" spc="0" normalizeH="0" baseline="0" noProof="1">
                <a:latin typeface="楷体" panose="02010609060101010101" pitchFamily="49" charset="-122"/>
                <a:ea typeface="楷体" panose="02010609060101010101" pitchFamily="49" charset="-122"/>
                <a:cs typeface="+mn-cs"/>
                <a:sym typeface="+mn-ea"/>
              </a:rPr>
              <a:t>”</a:t>
            </a:r>
            <a:endParaRPr kumimoji="0" lang="en-US" altLang="zh-CN" sz="2600" b="1" kern="1200" cap="none" spc="0" normalizeH="0" baseline="0" noProof="0">
              <a:solidFill>
                <a:srgbClr val="080808"/>
              </a:solidFill>
              <a:effectLst>
                <a:outerShdw blurRad="38100" dist="38100" dir="2700000" algn="tl">
                  <a:srgbClr val="C0C0C0"/>
                </a:outerShdw>
              </a:effectLst>
              <a:latin typeface="楷体" panose="02010609060101010101" pitchFamily="49" charset="-122"/>
              <a:ea typeface="楷体" panose="02010609060101010101" pitchFamily="49" charset="-122"/>
              <a:cs typeface="Arial" panose="020B0604020202020204" pitchFamily="34" charset="0"/>
              <a:sym typeface="+mn-ea"/>
            </a:endParaRPr>
          </a:p>
        </p:txBody>
      </p:sp>
      <p:sp>
        <p:nvSpPr>
          <p:cNvPr id="70697" name="Text Box 6"/>
          <p:cNvSpPr txBox="1"/>
          <p:nvPr/>
        </p:nvSpPr>
        <p:spPr>
          <a:xfrm>
            <a:off x="1779588" y="5159375"/>
            <a:ext cx="2260600" cy="829945"/>
          </a:xfrm>
          <a:prstGeom prst="rect">
            <a:avLst/>
          </a:prstGeom>
          <a:noFill/>
          <a:ln w="9525">
            <a:noFill/>
          </a:ln>
        </p:spPr>
        <p:txBody>
          <a:bodyPr>
            <a:spAutoFit/>
          </a:bodyPr>
          <a:lstStyle/>
          <a:p>
            <a:pPr eaLnBrk="0" hangingPunct="0"/>
            <a:r>
              <a:rPr lang="en-US" altLang="zh-CN" sz="2400" b="1">
                <a:solidFill>
                  <a:srgbClr val="080808"/>
                </a:solidFill>
                <a:latin typeface="Arial" panose="020B0604020202020204" pitchFamily="34" charset="0"/>
              </a:rPr>
              <a:t>“</a:t>
            </a:r>
            <a:r>
              <a:rPr lang="zh-CN" altLang="en-US" sz="2400" b="1" dirty="0">
                <a:solidFill>
                  <a:srgbClr val="080808"/>
                </a:solidFill>
                <a:latin typeface="Arial" panose="020B0604020202020204" pitchFamily="34" charset="0"/>
              </a:rPr>
              <a:t>领导和团结全国各族人民</a:t>
            </a:r>
            <a:r>
              <a:rPr lang="en-US" altLang="zh-CN" sz="2400" b="1">
                <a:solidFill>
                  <a:srgbClr val="080808"/>
                </a:solidFill>
                <a:latin typeface="Arial" panose="020B0604020202020204" pitchFamily="34" charset="0"/>
              </a:rPr>
              <a:t>”</a:t>
            </a:r>
            <a:endParaRPr lang="en-US" altLang="zh-CN" sz="2400" b="1">
              <a:solidFill>
                <a:srgbClr val="080808"/>
              </a:solidFill>
              <a:latin typeface="Arial" panose="020B0604020202020204" pitchFamily="34" charset="0"/>
              <a:ea typeface="Arial" panose="020B0604020202020204" pitchFamily="34" charset="0"/>
            </a:endParaRPr>
          </a:p>
        </p:txBody>
      </p:sp>
      <p:sp>
        <p:nvSpPr>
          <p:cNvPr id="70698" name="Text Box 6"/>
          <p:cNvSpPr txBox="1"/>
          <p:nvPr/>
        </p:nvSpPr>
        <p:spPr>
          <a:xfrm>
            <a:off x="8402638" y="5311775"/>
            <a:ext cx="2009775" cy="829945"/>
          </a:xfrm>
          <a:prstGeom prst="rect">
            <a:avLst/>
          </a:prstGeom>
          <a:noFill/>
          <a:ln w="9525">
            <a:noFill/>
          </a:ln>
        </p:spPr>
        <p:txBody>
          <a:bodyPr>
            <a:spAutoFit/>
          </a:bodyPr>
          <a:lstStyle/>
          <a:p>
            <a:pPr eaLnBrk="0" hangingPunct="0"/>
            <a:r>
              <a:rPr lang="en-US" altLang="zh-CN" sz="2400" b="1">
                <a:solidFill>
                  <a:srgbClr val="080808"/>
                </a:solidFill>
                <a:latin typeface="Arial" panose="020B0604020202020204" pitchFamily="34" charset="0"/>
              </a:rPr>
              <a:t>“</a:t>
            </a:r>
            <a:r>
              <a:rPr lang="zh-CN" altLang="en-US" sz="2400" b="1" dirty="0">
                <a:solidFill>
                  <a:srgbClr val="080808"/>
                </a:solidFill>
                <a:latin typeface="Arial" panose="020B0604020202020204" pitchFamily="34" charset="0"/>
              </a:rPr>
              <a:t>自力更生，艰苦创业</a:t>
            </a:r>
            <a:r>
              <a:rPr lang="en-US" altLang="zh-CN" sz="2400" b="1">
                <a:solidFill>
                  <a:srgbClr val="080808"/>
                </a:solidFill>
                <a:latin typeface="Arial" panose="020B0604020202020204" pitchFamily="34" charset="0"/>
              </a:rPr>
              <a:t>”</a:t>
            </a:r>
            <a:endParaRPr lang="en-US" altLang="zh-CN" sz="2400" b="1">
              <a:solidFill>
                <a:srgbClr val="080808"/>
              </a:solidFill>
              <a:latin typeface="Arial" panose="020B0604020202020204" pitchFamily="34" charset="0"/>
              <a:ea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additive="base">
                                        <p:cTn id="17" dur="500" fill="hold"/>
                                        <p:tgtEl>
                                          <p:spTgt spid="49"/>
                                        </p:tgtEl>
                                        <p:attrNameLst>
                                          <p:attrName>ppt_x</p:attrName>
                                        </p:attrNameLst>
                                      </p:cBhvr>
                                      <p:tavLst>
                                        <p:tav tm="0">
                                          <p:val>
                                            <p:strVal val="#ppt_x"/>
                                          </p:val>
                                        </p:tav>
                                        <p:tav tm="100000">
                                          <p:val>
                                            <p:strVal val="#ppt_x"/>
                                          </p:val>
                                        </p:tav>
                                      </p:tavLst>
                                    </p:anim>
                                    <p:anim calcmode="lin" valueType="num">
                                      <p:cBhvr additive="base">
                                        <p:cTn id="18" dur="500" fill="hold"/>
                                        <p:tgtEl>
                                          <p:spTgt spid="4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500" fill="hold"/>
                                        <p:tgtEl>
                                          <p:spTgt spid="50"/>
                                        </p:tgtEl>
                                        <p:attrNameLst>
                                          <p:attrName>ppt_x</p:attrName>
                                        </p:attrNameLst>
                                      </p:cBhvr>
                                      <p:tavLst>
                                        <p:tav tm="0">
                                          <p:val>
                                            <p:strVal val="#ppt_x"/>
                                          </p:val>
                                        </p:tav>
                                        <p:tav tm="100000">
                                          <p:val>
                                            <p:strVal val="#ppt_x"/>
                                          </p:val>
                                        </p:tav>
                                      </p:tavLst>
                                    </p:anim>
                                    <p:anim calcmode="lin" valueType="num">
                                      <p:cBhvr additive="base">
                                        <p:cTn id="22" dur="500" fill="hold"/>
                                        <p:tgtEl>
                                          <p:spTgt spid="5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0659"/>
                                        </p:tgtEl>
                                        <p:attrNameLst>
                                          <p:attrName>style.visibility</p:attrName>
                                        </p:attrNameLst>
                                      </p:cBhvr>
                                      <p:to>
                                        <p:strVal val="visible"/>
                                      </p:to>
                                    </p:set>
                                    <p:anim calcmode="lin" valueType="num">
                                      <p:cBhvr additive="base">
                                        <p:cTn id="25" dur="500" fill="hold"/>
                                        <p:tgtEl>
                                          <p:spTgt spid="70659"/>
                                        </p:tgtEl>
                                        <p:attrNameLst>
                                          <p:attrName>ppt_x</p:attrName>
                                        </p:attrNameLst>
                                      </p:cBhvr>
                                      <p:tavLst>
                                        <p:tav tm="0">
                                          <p:val>
                                            <p:strVal val="#ppt_x"/>
                                          </p:val>
                                        </p:tav>
                                        <p:tav tm="100000">
                                          <p:val>
                                            <p:strVal val="#ppt_x"/>
                                          </p:val>
                                        </p:tav>
                                      </p:tavLst>
                                    </p:anim>
                                    <p:anim calcmode="lin" valueType="num">
                                      <p:cBhvr additive="base">
                                        <p:cTn id="26" dur="500" fill="hold"/>
                                        <p:tgtEl>
                                          <p:spTgt spid="7065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0660"/>
                                        </p:tgtEl>
                                        <p:attrNameLst>
                                          <p:attrName>style.visibility</p:attrName>
                                        </p:attrNameLst>
                                      </p:cBhvr>
                                      <p:to>
                                        <p:strVal val="visible"/>
                                      </p:to>
                                    </p:set>
                                    <p:anim calcmode="lin" valueType="num">
                                      <p:cBhvr additive="base">
                                        <p:cTn id="29" dur="500" fill="hold"/>
                                        <p:tgtEl>
                                          <p:spTgt spid="70660"/>
                                        </p:tgtEl>
                                        <p:attrNameLst>
                                          <p:attrName>ppt_x</p:attrName>
                                        </p:attrNameLst>
                                      </p:cBhvr>
                                      <p:tavLst>
                                        <p:tav tm="0">
                                          <p:val>
                                            <p:strVal val="#ppt_x"/>
                                          </p:val>
                                        </p:tav>
                                        <p:tav tm="100000">
                                          <p:val>
                                            <p:strVal val="#ppt_x"/>
                                          </p:val>
                                        </p:tav>
                                      </p:tavLst>
                                    </p:anim>
                                    <p:anim calcmode="lin" valueType="num">
                                      <p:cBhvr additive="base">
                                        <p:cTn id="30" dur="500" fill="hold"/>
                                        <p:tgtEl>
                                          <p:spTgt spid="7066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0667"/>
                                        </p:tgtEl>
                                        <p:attrNameLst>
                                          <p:attrName>style.visibility</p:attrName>
                                        </p:attrNameLst>
                                      </p:cBhvr>
                                      <p:to>
                                        <p:strVal val="visible"/>
                                      </p:to>
                                    </p:set>
                                    <p:anim calcmode="lin" valueType="num">
                                      <p:cBhvr additive="base">
                                        <p:cTn id="33" dur="500" fill="hold"/>
                                        <p:tgtEl>
                                          <p:spTgt spid="70667"/>
                                        </p:tgtEl>
                                        <p:attrNameLst>
                                          <p:attrName>ppt_x</p:attrName>
                                        </p:attrNameLst>
                                      </p:cBhvr>
                                      <p:tavLst>
                                        <p:tav tm="0">
                                          <p:val>
                                            <p:strVal val="#ppt_x"/>
                                          </p:val>
                                        </p:tav>
                                        <p:tav tm="100000">
                                          <p:val>
                                            <p:strVal val="#ppt_x"/>
                                          </p:val>
                                        </p:tav>
                                      </p:tavLst>
                                    </p:anim>
                                    <p:anim calcmode="lin" valueType="num">
                                      <p:cBhvr additive="base">
                                        <p:cTn id="34" dur="500" fill="hold"/>
                                        <p:tgtEl>
                                          <p:spTgt spid="7066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0674"/>
                                        </p:tgtEl>
                                        <p:attrNameLst>
                                          <p:attrName>style.visibility</p:attrName>
                                        </p:attrNameLst>
                                      </p:cBhvr>
                                      <p:to>
                                        <p:strVal val="visible"/>
                                      </p:to>
                                    </p:set>
                                    <p:anim calcmode="lin" valueType="num">
                                      <p:cBhvr additive="base">
                                        <p:cTn id="37" dur="500" fill="hold"/>
                                        <p:tgtEl>
                                          <p:spTgt spid="70674"/>
                                        </p:tgtEl>
                                        <p:attrNameLst>
                                          <p:attrName>ppt_x</p:attrName>
                                        </p:attrNameLst>
                                      </p:cBhvr>
                                      <p:tavLst>
                                        <p:tav tm="0">
                                          <p:val>
                                            <p:strVal val="#ppt_x"/>
                                          </p:val>
                                        </p:tav>
                                        <p:tav tm="100000">
                                          <p:val>
                                            <p:strVal val="#ppt_x"/>
                                          </p:val>
                                        </p:tav>
                                      </p:tavLst>
                                    </p:anim>
                                    <p:anim calcmode="lin" valueType="num">
                                      <p:cBhvr additive="base">
                                        <p:cTn id="38" dur="500" fill="hold"/>
                                        <p:tgtEl>
                                          <p:spTgt spid="70674"/>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681"/>
                                        </p:tgtEl>
                                        <p:attrNameLst>
                                          <p:attrName>style.visibility</p:attrName>
                                        </p:attrNameLst>
                                      </p:cBhvr>
                                      <p:to>
                                        <p:strVal val="visible"/>
                                      </p:to>
                                    </p:set>
                                    <p:anim calcmode="lin" valueType="num">
                                      <p:cBhvr additive="base">
                                        <p:cTn id="41" dur="500" fill="hold"/>
                                        <p:tgtEl>
                                          <p:spTgt spid="70681"/>
                                        </p:tgtEl>
                                        <p:attrNameLst>
                                          <p:attrName>ppt_x</p:attrName>
                                        </p:attrNameLst>
                                      </p:cBhvr>
                                      <p:tavLst>
                                        <p:tav tm="0">
                                          <p:val>
                                            <p:strVal val="#ppt_x"/>
                                          </p:val>
                                        </p:tav>
                                        <p:tav tm="100000">
                                          <p:val>
                                            <p:strVal val="#ppt_x"/>
                                          </p:val>
                                        </p:tav>
                                      </p:tavLst>
                                    </p:anim>
                                    <p:anim calcmode="lin" valueType="num">
                                      <p:cBhvr additive="base">
                                        <p:cTn id="42" dur="500" fill="hold"/>
                                        <p:tgtEl>
                                          <p:spTgt spid="7068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anim calcmode="lin" valueType="num">
                                      <p:cBhvr additive="base">
                                        <p:cTn id="45" dur="500" fill="hold"/>
                                        <p:tgtEl>
                                          <p:spTgt spid="79"/>
                                        </p:tgtEl>
                                        <p:attrNameLst>
                                          <p:attrName>ppt_x</p:attrName>
                                        </p:attrNameLst>
                                      </p:cBhvr>
                                      <p:tavLst>
                                        <p:tav tm="0">
                                          <p:val>
                                            <p:strVal val="#ppt_x"/>
                                          </p:val>
                                        </p:tav>
                                        <p:tav tm="100000">
                                          <p:val>
                                            <p:strVal val="#ppt_x"/>
                                          </p:val>
                                        </p:tav>
                                      </p:tavLst>
                                    </p:anim>
                                    <p:anim calcmode="lin" valueType="num">
                                      <p:cBhvr additive="base">
                                        <p:cTn id="46" dur="500" fill="hold"/>
                                        <p:tgtEl>
                                          <p:spTgt spid="79"/>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0685"/>
                                        </p:tgtEl>
                                        <p:attrNameLst>
                                          <p:attrName>style.visibility</p:attrName>
                                        </p:attrNameLst>
                                      </p:cBhvr>
                                      <p:to>
                                        <p:strVal val="visible"/>
                                      </p:to>
                                    </p:set>
                                    <p:anim calcmode="lin" valueType="num">
                                      <p:cBhvr additive="base">
                                        <p:cTn id="49" dur="500" fill="hold"/>
                                        <p:tgtEl>
                                          <p:spTgt spid="70685"/>
                                        </p:tgtEl>
                                        <p:attrNameLst>
                                          <p:attrName>ppt_x</p:attrName>
                                        </p:attrNameLst>
                                      </p:cBhvr>
                                      <p:tavLst>
                                        <p:tav tm="0">
                                          <p:val>
                                            <p:strVal val="#ppt_x"/>
                                          </p:val>
                                        </p:tav>
                                        <p:tav tm="100000">
                                          <p:val>
                                            <p:strVal val="#ppt_x"/>
                                          </p:val>
                                        </p:tav>
                                      </p:tavLst>
                                    </p:anim>
                                    <p:anim calcmode="lin" valueType="num">
                                      <p:cBhvr additive="base">
                                        <p:cTn id="50" dur="500" fill="hold"/>
                                        <p:tgtEl>
                                          <p:spTgt spid="7068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ppt_x"/>
                                          </p:val>
                                        </p:tav>
                                        <p:tav tm="100000">
                                          <p:val>
                                            <p:strVal val="#ppt_x"/>
                                          </p:val>
                                        </p:tav>
                                      </p:tavLst>
                                    </p:anim>
                                    <p:anim calcmode="lin" valueType="num">
                                      <p:cBhvr additive="base">
                                        <p:cTn id="54" dur="500" fill="hold"/>
                                        <p:tgtEl>
                                          <p:spTgt spid="83"/>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0689"/>
                                        </p:tgtEl>
                                        <p:attrNameLst>
                                          <p:attrName>style.visibility</p:attrName>
                                        </p:attrNameLst>
                                      </p:cBhvr>
                                      <p:to>
                                        <p:strVal val="visible"/>
                                      </p:to>
                                    </p:set>
                                    <p:anim calcmode="lin" valueType="num">
                                      <p:cBhvr additive="base">
                                        <p:cTn id="57" dur="500" fill="hold"/>
                                        <p:tgtEl>
                                          <p:spTgt spid="70689"/>
                                        </p:tgtEl>
                                        <p:attrNameLst>
                                          <p:attrName>ppt_x</p:attrName>
                                        </p:attrNameLst>
                                      </p:cBhvr>
                                      <p:tavLst>
                                        <p:tav tm="0">
                                          <p:val>
                                            <p:strVal val="#ppt_x"/>
                                          </p:val>
                                        </p:tav>
                                        <p:tav tm="100000">
                                          <p:val>
                                            <p:strVal val="#ppt_x"/>
                                          </p:val>
                                        </p:tav>
                                      </p:tavLst>
                                    </p:anim>
                                    <p:anim calcmode="lin" valueType="num">
                                      <p:cBhvr additive="base">
                                        <p:cTn id="58" dur="500" fill="hold"/>
                                        <p:tgtEl>
                                          <p:spTgt spid="70689"/>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0692"/>
                                        </p:tgtEl>
                                        <p:attrNameLst>
                                          <p:attrName>style.visibility</p:attrName>
                                        </p:attrNameLst>
                                      </p:cBhvr>
                                      <p:to>
                                        <p:strVal val="visible"/>
                                      </p:to>
                                    </p:set>
                                    <p:anim calcmode="lin" valueType="num">
                                      <p:cBhvr additive="base">
                                        <p:cTn id="61" dur="500" fill="hold"/>
                                        <p:tgtEl>
                                          <p:spTgt spid="70692"/>
                                        </p:tgtEl>
                                        <p:attrNameLst>
                                          <p:attrName>ppt_x</p:attrName>
                                        </p:attrNameLst>
                                      </p:cBhvr>
                                      <p:tavLst>
                                        <p:tav tm="0">
                                          <p:val>
                                            <p:strVal val="#ppt_x"/>
                                          </p:val>
                                        </p:tav>
                                        <p:tav tm="100000">
                                          <p:val>
                                            <p:strVal val="#ppt_x"/>
                                          </p:val>
                                        </p:tav>
                                      </p:tavLst>
                                    </p:anim>
                                    <p:anim calcmode="lin" valueType="num">
                                      <p:cBhvr additive="base">
                                        <p:cTn id="62" dur="500" fill="hold"/>
                                        <p:tgtEl>
                                          <p:spTgt spid="7069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500" fill="hold"/>
                                        <p:tgtEl>
                                          <p:spTgt spid="90"/>
                                        </p:tgtEl>
                                        <p:attrNameLst>
                                          <p:attrName>ppt_x</p:attrName>
                                        </p:attrNameLst>
                                      </p:cBhvr>
                                      <p:tavLst>
                                        <p:tav tm="0">
                                          <p:val>
                                            <p:strVal val="#ppt_x"/>
                                          </p:val>
                                        </p:tav>
                                        <p:tav tm="100000">
                                          <p:val>
                                            <p:strVal val="#ppt_x"/>
                                          </p:val>
                                        </p:tav>
                                      </p:tavLst>
                                    </p:anim>
                                    <p:anim calcmode="lin" valueType="num">
                                      <p:cBhvr additive="base">
                                        <p:cTn id="66" dur="500" fill="hold"/>
                                        <p:tgtEl>
                                          <p:spTgt spid="9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51"/>
                                        </p:tgtEl>
                                        <p:attrNameLst>
                                          <p:attrName>style.visibility</p:attrName>
                                        </p:attrNameLst>
                                      </p:cBhvr>
                                      <p:to>
                                        <p:strVal val="visible"/>
                                      </p:to>
                                    </p:set>
                                    <p:anim calcmode="lin" valueType="num">
                                      <p:cBhvr additive="base">
                                        <p:cTn id="69" dur="500" fill="hold"/>
                                        <p:tgtEl>
                                          <p:spTgt spid="51"/>
                                        </p:tgtEl>
                                        <p:attrNameLst>
                                          <p:attrName>ppt_x</p:attrName>
                                        </p:attrNameLst>
                                      </p:cBhvr>
                                      <p:tavLst>
                                        <p:tav tm="0">
                                          <p:val>
                                            <p:strVal val="#ppt_x"/>
                                          </p:val>
                                        </p:tav>
                                        <p:tav tm="100000">
                                          <p:val>
                                            <p:strVal val="#ppt_x"/>
                                          </p:val>
                                        </p:tav>
                                      </p:tavLst>
                                    </p:anim>
                                    <p:anim calcmode="lin" valueType="num">
                                      <p:cBhvr additive="base">
                                        <p:cTn id="70" dur="500" fill="hold"/>
                                        <p:tgtEl>
                                          <p:spTgt spid="5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70697"/>
                                        </p:tgtEl>
                                        <p:attrNameLst>
                                          <p:attrName>style.visibility</p:attrName>
                                        </p:attrNameLst>
                                      </p:cBhvr>
                                      <p:to>
                                        <p:strVal val="visible"/>
                                      </p:to>
                                    </p:set>
                                    <p:anim calcmode="lin" valueType="num">
                                      <p:cBhvr additive="base">
                                        <p:cTn id="73" dur="500" fill="hold"/>
                                        <p:tgtEl>
                                          <p:spTgt spid="70697"/>
                                        </p:tgtEl>
                                        <p:attrNameLst>
                                          <p:attrName>ppt_x</p:attrName>
                                        </p:attrNameLst>
                                      </p:cBhvr>
                                      <p:tavLst>
                                        <p:tav tm="0">
                                          <p:val>
                                            <p:strVal val="#ppt_x"/>
                                          </p:val>
                                        </p:tav>
                                        <p:tav tm="100000">
                                          <p:val>
                                            <p:strVal val="#ppt_x"/>
                                          </p:val>
                                        </p:tav>
                                      </p:tavLst>
                                    </p:anim>
                                    <p:anim calcmode="lin" valueType="num">
                                      <p:cBhvr additive="base">
                                        <p:cTn id="74" dur="500" fill="hold"/>
                                        <p:tgtEl>
                                          <p:spTgt spid="7069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70698"/>
                                        </p:tgtEl>
                                        <p:attrNameLst>
                                          <p:attrName>style.visibility</p:attrName>
                                        </p:attrNameLst>
                                      </p:cBhvr>
                                      <p:to>
                                        <p:strVal val="visible"/>
                                      </p:to>
                                    </p:set>
                                    <p:anim calcmode="lin" valueType="num">
                                      <p:cBhvr additive="base">
                                        <p:cTn id="77" dur="500" fill="hold"/>
                                        <p:tgtEl>
                                          <p:spTgt spid="70698"/>
                                        </p:tgtEl>
                                        <p:attrNameLst>
                                          <p:attrName>ppt_x</p:attrName>
                                        </p:attrNameLst>
                                      </p:cBhvr>
                                      <p:tavLst>
                                        <p:tav tm="0">
                                          <p:val>
                                            <p:strVal val="#ppt_x"/>
                                          </p:val>
                                        </p:tav>
                                        <p:tav tm="100000">
                                          <p:val>
                                            <p:strVal val="#ppt_x"/>
                                          </p:val>
                                        </p:tav>
                                      </p:tavLst>
                                    </p:anim>
                                    <p:anim calcmode="lin" valueType="num">
                                      <p:cBhvr additive="base">
                                        <p:cTn id="78" dur="500" fill="hold"/>
                                        <p:tgtEl>
                                          <p:spTgt spid="706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0" grpId="0"/>
      <p:bldP spid="49" grpId="0" bldLvl="0" animBg="1"/>
      <p:bldP spid="50" grpId="0" bldLvl="0" animBg="1"/>
      <p:bldP spid="70659" grpId="0"/>
      <p:bldP spid="79" grpId="0" bldLvl="0" animBg="1"/>
      <p:bldP spid="83" grpId="0" bldLvl="0" animBg="1"/>
      <p:bldP spid="90" grpId="0" bldLvl="0" animBg="1"/>
      <p:bldP spid="51" grpId="0" bldLvl="0" animBg="1"/>
      <p:bldP spid="70697" grpId="0"/>
      <p:bldP spid="7069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3795"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3796"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3797"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7" name="文本框 6"/>
          <p:cNvSpPr txBox="1"/>
          <p:nvPr/>
        </p:nvSpPr>
        <p:spPr>
          <a:xfrm>
            <a:off x="524388" y="2144824"/>
            <a:ext cx="4315460" cy="46037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3</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）社会主义根本任务的理论</a:t>
            </a:r>
          </a:p>
        </p:txBody>
      </p:sp>
      <p:sp>
        <p:nvSpPr>
          <p:cNvPr id="8" name="文本框 7"/>
          <p:cNvSpPr txBox="1"/>
          <p:nvPr/>
        </p:nvSpPr>
        <p:spPr>
          <a:xfrm>
            <a:off x="578252" y="3540014"/>
            <a:ext cx="2800767" cy="46166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4</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）“三步走”战略</a:t>
            </a:r>
          </a:p>
        </p:txBody>
      </p:sp>
      <p:sp>
        <p:nvSpPr>
          <p:cNvPr id="100" name="文本框 99"/>
          <p:cNvSpPr txBox="1"/>
          <p:nvPr/>
        </p:nvSpPr>
        <p:spPr>
          <a:xfrm>
            <a:off x="924719" y="2814826"/>
            <a:ext cx="6815138" cy="460375"/>
          </a:xfrm>
          <a:prstGeom prst="rect">
            <a:avLst/>
          </a:prstGeom>
          <a:noFill/>
          <a:ln w="9525">
            <a:noFill/>
          </a:ln>
        </p:spPr>
        <p:txBody>
          <a:bodyPr>
            <a:spAutoFit/>
          </a:bodyPr>
          <a:lstStyle/>
          <a:p>
            <a:pPr eaLnBrk="0" hangingPunct="0"/>
            <a:r>
              <a:rPr lang="zh-CN" altLang="zh-CN" sz="2400" dirty="0">
                <a:latin typeface="楷体" panose="02010609060101010101" pitchFamily="49" charset="-122"/>
                <a:ea typeface="楷体" panose="02010609060101010101" pitchFamily="49" charset="-122"/>
              </a:rPr>
              <a:t>根本任务是发展生产力</a:t>
            </a:r>
          </a:p>
        </p:txBody>
      </p:sp>
      <p:grpSp>
        <p:nvGrpSpPr>
          <p:cNvPr id="4" name="组合 17"/>
          <p:cNvGrpSpPr/>
          <p:nvPr/>
        </p:nvGrpSpPr>
        <p:grpSpPr>
          <a:xfrm>
            <a:off x="3074988" y="2039938"/>
            <a:ext cx="5762625" cy="1824990"/>
            <a:chOff x="3300" y="2760"/>
            <a:chExt cx="9074" cy="2874"/>
          </a:xfrm>
        </p:grpSpPr>
        <p:sp>
          <p:nvSpPr>
            <p:cNvPr id="33803" name="AutoShape 3"/>
            <p:cNvSpPr/>
            <p:nvPr/>
          </p:nvSpPr>
          <p:spPr>
            <a:xfrm>
              <a:off x="4500" y="3582"/>
              <a:ext cx="7860" cy="2052"/>
            </a:xfrm>
            <a:prstGeom prst="roundRect">
              <a:avLst>
                <a:gd name="adj" fmla="val 9144"/>
              </a:avLst>
            </a:prstGeom>
            <a:solidFill>
              <a:srgbClr val="F8F8F8"/>
            </a:solidFill>
            <a:ln w="28575" cap="flat" cmpd="sng">
              <a:solidFill>
                <a:schemeClr val="accent2"/>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50181" name="AutoShape 5"/>
            <p:cNvSpPr>
              <a:spLocks noChangeArrowheads="1"/>
            </p:cNvSpPr>
            <p:nvPr/>
          </p:nvSpPr>
          <p:spPr bwMode="gray">
            <a:xfrm>
              <a:off x="3300" y="2760"/>
              <a:ext cx="3840" cy="2813"/>
            </a:xfrm>
            <a:prstGeom prst="upArrow">
              <a:avLst>
                <a:gd name="adj1" fmla="val 50000"/>
                <a:gd name="adj2" fmla="val 18667"/>
              </a:avLst>
            </a:prstGeom>
            <a:gradFill rotWithShape="1">
              <a:gsLst>
                <a:gs pos="0">
                  <a:schemeClr val="accent2">
                    <a:gamma/>
                    <a:shade val="66275"/>
                    <a:invGamma/>
                  </a:schemeClr>
                </a:gs>
                <a:gs pos="100000">
                  <a:schemeClr val="accent2"/>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05" name="Text Box 14"/>
            <p:cNvSpPr txBox="1"/>
            <p:nvPr/>
          </p:nvSpPr>
          <p:spPr>
            <a:xfrm>
              <a:off x="3858" y="3583"/>
              <a:ext cx="2542" cy="725"/>
            </a:xfrm>
            <a:prstGeom prst="rect">
              <a:avLst/>
            </a:prstGeom>
            <a:noFill/>
            <a:ln w="9525">
              <a:noFill/>
            </a:ln>
          </p:spPr>
          <p:txBody>
            <a:bodyPr>
              <a:spAutoFit/>
            </a:bodyPr>
            <a:lstStyle/>
            <a:p>
              <a:pPr algn="r" eaLnBrk="0" hangingPunct="0">
                <a:lnSpc>
                  <a:spcPct val="120000"/>
                </a:lnSpc>
                <a:spcBef>
                  <a:spcPct val="50000"/>
                </a:spcBef>
              </a:pPr>
              <a:r>
                <a:rPr lang="en-US" altLang="zh-CN" sz="1900" b="1">
                  <a:solidFill>
                    <a:srgbClr val="FFFFFF"/>
                  </a:solidFill>
                  <a:latin typeface="Arial" panose="020B0604020202020204" pitchFamily="34" charset="0"/>
                </a:rPr>
                <a:t>21</a:t>
              </a:r>
              <a:r>
                <a:rPr lang="zh-CN" altLang="en-US" sz="1900" b="1" dirty="0">
                  <a:solidFill>
                    <a:srgbClr val="FFFFFF"/>
                  </a:solidFill>
                  <a:latin typeface="Arial" panose="020B0604020202020204" pitchFamily="34" charset="0"/>
                </a:rPr>
                <a:t>世纪中叶</a:t>
              </a:r>
              <a:r>
                <a:rPr lang="en-US" altLang="zh-CN" sz="2000" b="1">
                  <a:solidFill>
                    <a:srgbClr val="FFFFFF"/>
                  </a:solidFill>
                  <a:latin typeface="Arial" panose="020B0604020202020204" pitchFamily="34" charset="0"/>
                </a:rPr>
                <a:t> </a:t>
              </a:r>
              <a:r>
                <a:rPr lang="en-US" altLang="zh-CN" sz="1400" b="1">
                  <a:solidFill>
                    <a:srgbClr val="FFFFFF"/>
                  </a:solidFill>
                  <a:latin typeface="Arial" panose="020B0604020202020204" pitchFamily="34" charset="0"/>
                </a:rPr>
                <a:t>  </a:t>
              </a:r>
              <a:endParaRPr lang="en-US" altLang="zh-CN" sz="1400" b="1">
                <a:solidFill>
                  <a:srgbClr val="FFFFFF"/>
                </a:solidFill>
                <a:latin typeface="Arial" panose="020B0604020202020204" pitchFamily="34" charset="0"/>
                <a:ea typeface="Arial" panose="020B0604020202020204" pitchFamily="34" charset="0"/>
              </a:endParaRPr>
            </a:p>
          </p:txBody>
        </p:sp>
        <p:cxnSp>
          <p:nvCxnSpPr>
            <p:cNvPr id="13" name="直接箭头连接符 12"/>
            <p:cNvCxnSpPr/>
            <p:nvPr/>
          </p:nvCxnSpPr>
          <p:spPr>
            <a:xfrm flipV="1">
              <a:off x="5415" y="4308"/>
              <a:ext cx="0" cy="3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807" name="Text Box 15"/>
            <p:cNvSpPr txBox="1"/>
            <p:nvPr/>
          </p:nvSpPr>
          <p:spPr>
            <a:xfrm>
              <a:off x="6400" y="3565"/>
              <a:ext cx="5974" cy="2061"/>
            </a:xfrm>
            <a:prstGeom prst="rect">
              <a:avLst/>
            </a:prstGeom>
            <a:noFill/>
            <a:ln w="9525">
              <a:noFill/>
            </a:ln>
          </p:spPr>
          <p:txBody>
            <a:bodyPr>
              <a:spAutoFit/>
            </a:bodyPr>
            <a:lstStyle/>
            <a:p>
              <a:pPr eaLnBrk="0" hangingPunct="0">
                <a:lnSpc>
                  <a:spcPct val="110000"/>
                </a:lnSpc>
                <a:spcBef>
                  <a:spcPct val="50000"/>
                </a:spcBef>
              </a:pPr>
              <a:r>
                <a:rPr lang="zh-CN" altLang="en-US" sz="2400" b="1" dirty="0">
                  <a:latin typeface="楷体" panose="02010609060101010101" pitchFamily="49" charset="-122"/>
                  <a:ea typeface="楷体" panose="02010609060101010101" pitchFamily="49" charset="-122"/>
                </a:rPr>
                <a:t>国民生产总值</a:t>
              </a:r>
              <a:r>
                <a:rPr lang="zh-CN" altLang="zh-CN" sz="2400" b="1" dirty="0">
                  <a:latin typeface="楷体" panose="02010609060101010101" pitchFamily="49" charset="-122"/>
                  <a:ea typeface="楷体" panose="02010609060101010101" pitchFamily="49" charset="-122"/>
                </a:rPr>
                <a:t>再</a:t>
              </a:r>
              <a:r>
                <a:rPr lang="zh-CN" altLang="en-US" sz="2400" b="1" dirty="0">
                  <a:latin typeface="楷体" panose="02010609060101010101" pitchFamily="49" charset="-122"/>
                  <a:ea typeface="楷体" panose="02010609060101010101" pitchFamily="49" charset="-122"/>
                </a:rPr>
                <a:t>翻两番，达到</a:t>
              </a:r>
              <a:r>
                <a:rPr lang="zh-CN" altLang="en-US" sz="2400" b="1" dirty="0">
                  <a:solidFill>
                    <a:srgbClr val="FF0000"/>
                  </a:solidFill>
                  <a:latin typeface="楷体" panose="02010609060101010101" pitchFamily="49" charset="-122"/>
                  <a:ea typeface="楷体" panose="02010609060101010101" pitchFamily="49" charset="-122"/>
                </a:rPr>
                <a:t>中等发达国家水平，基本实现现代化</a:t>
              </a:r>
              <a:r>
                <a:rPr lang="zh-CN" altLang="en-US" sz="2400" b="1" dirty="0">
                  <a:latin typeface="楷体" panose="02010609060101010101" pitchFamily="49" charset="-122"/>
                  <a:ea typeface="楷体" panose="02010609060101010101" pitchFamily="49" charset="-122"/>
                </a:rPr>
                <a:t>。</a:t>
              </a:r>
            </a:p>
          </p:txBody>
        </p:sp>
      </p:grpSp>
      <p:grpSp>
        <p:nvGrpSpPr>
          <p:cNvPr id="5" name="组合 16"/>
          <p:cNvGrpSpPr/>
          <p:nvPr/>
        </p:nvGrpSpPr>
        <p:grpSpPr>
          <a:xfrm>
            <a:off x="2474913" y="3421063"/>
            <a:ext cx="6362700" cy="1841500"/>
            <a:chOff x="2355" y="4935"/>
            <a:chExt cx="10020" cy="2900"/>
          </a:xfrm>
        </p:grpSpPr>
        <p:sp>
          <p:nvSpPr>
            <p:cNvPr id="33809" name="AutoShape 4"/>
            <p:cNvSpPr/>
            <p:nvPr/>
          </p:nvSpPr>
          <p:spPr>
            <a:xfrm>
              <a:off x="4515" y="5745"/>
              <a:ext cx="7860" cy="2090"/>
            </a:xfrm>
            <a:prstGeom prst="roundRect">
              <a:avLst>
                <a:gd name="adj" fmla="val 9144"/>
              </a:avLst>
            </a:prstGeom>
            <a:solidFill>
              <a:srgbClr val="F8F8F8"/>
            </a:solidFill>
            <a:ln w="28575" cap="flat" cmpd="sng">
              <a:solidFill>
                <a:schemeClr val="hlink"/>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50182" name="AutoShape 6"/>
            <p:cNvSpPr>
              <a:spLocks noChangeArrowheads="1"/>
            </p:cNvSpPr>
            <p:nvPr/>
          </p:nvSpPr>
          <p:spPr bwMode="gray">
            <a:xfrm>
              <a:off x="2355" y="4935"/>
              <a:ext cx="3840" cy="2813"/>
            </a:xfrm>
            <a:prstGeom prst="upArrow">
              <a:avLst>
                <a:gd name="adj1" fmla="val 50000"/>
                <a:gd name="adj2" fmla="val 18667"/>
              </a:avLst>
            </a:prstGeom>
            <a:gradFill rotWithShape="1">
              <a:gsLst>
                <a:gs pos="0">
                  <a:schemeClr val="hlink">
                    <a:gamma/>
                    <a:shade val="56078"/>
                    <a:invGamma/>
                  </a:schemeClr>
                </a:gs>
                <a:gs pos="100000">
                  <a:schemeClr val="hlink"/>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1" name="Text Box 14"/>
            <p:cNvSpPr txBox="1"/>
            <p:nvPr/>
          </p:nvSpPr>
          <p:spPr>
            <a:xfrm>
              <a:off x="3987" y="6760"/>
              <a:ext cx="1200" cy="725"/>
            </a:xfrm>
            <a:prstGeom prst="rect">
              <a:avLst/>
            </a:prstGeom>
            <a:noFill/>
            <a:ln w="9525">
              <a:noFill/>
            </a:ln>
          </p:spPr>
          <p:txBody>
            <a:bodyPr>
              <a:spAutoFit/>
            </a:bodyPr>
            <a:lstStyle/>
            <a:p>
              <a:pPr algn="r" eaLnBrk="0" hangingPunct="0">
                <a:lnSpc>
                  <a:spcPct val="120000"/>
                </a:lnSpc>
                <a:spcBef>
                  <a:spcPct val="50000"/>
                </a:spcBef>
              </a:pPr>
              <a:r>
                <a:rPr lang="en-US" altLang="zh-CN" sz="2000" b="1">
                  <a:solidFill>
                    <a:srgbClr val="FFFFFF"/>
                  </a:solidFill>
                  <a:latin typeface="Arial" panose="020B0604020202020204" pitchFamily="34" charset="0"/>
                </a:rPr>
                <a:t>1991</a:t>
              </a:r>
              <a:r>
                <a:rPr lang="en-US" altLang="zh-CN" sz="1400" b="1">
                  <a:solidFill>
                    <a:srgbClr val="FFFFFF"/>
                  </a:solidFill>
                  <a:latin typeface="Arial" panose="020B0604020202020204" pitchFamily="34" charset="0"/>
                </a:rPr>
                <a:t>    </a:t>
              </a:r>
              <a:endParaRPr lang="en-US" altLang="zh-CN" sz="1400" b="1">
                <a:solidFill>
                  <a:srgbClr val="FFFFFF"/>
                </a:solidFill>
                <a:latin typeface="Arial" panose="020B0604020202020204" pitchFamily="34" charset="0"/>
                <a:ea typeface="Arial" panose="020B0604020202020204" pitchFamily="34" charset="0"/>
              </a:endParaRPr>
            </a:p>
          </p:txBody>
        </p:sp>
        <p:sp>
          <p:nvSpPr>
            <p:cNvPr id="33812" name="Text Box 14"/>
            <p:cNvSpPr txBox="1"/>
            <p:nvPr/>
          </p:nvSpPr>
          <p:spPr>
            <a:xfrm>
              <a:off x="3238" y="5763"/>
              <a:ext cx="2042" cy="725"/>
            </a:xfrm>
            <a:prstGeom prst="rect">
              <a:avLst/>
            </a:prstGeom>
            <a:noFill/>
            <a:ln w="9525">
              <a:noFill/>
            </a:ln>
          </p:spPr>
          <p:txBody>
            <a:bodyPr>
              <a:spAutoFit/>
            </a:bodyPr>
            <a:lstStyle/>
            <a:p>
              <a:pPr algn="r" eaLnBrk="0" hangingPunct="0">
                <a:lnSpc>
                  <a:spcPct val="120000"/>
                </a:lnSpc>
                <a:spcBef>
                  <a:spcPct val="50000"/>
                </a:spcBef>
              </a:pPr>
              <a:r>
                <a:rPr lang="en-US" altLang="zh-CN" sz="2000" b="1">
                  <a:solidFill>
                    <a:srgbClr val="FFFFFF"/>
                  </a:solidFill>
                  <a:latin typeface="Arial" panose="020B0604020202020204" pitchFamily="34" charset="0"/>
                </a:rPr>
                <a:t>20</a:t>
              </a:r>
              <a:r>
                <a:rPr lang="zh-CN" altLang="en-US" sz="2000" b="1" dirty="0">
                  <a:solidFill>
                    <a:srgbClr val="FFFFFF"/>
                  </a:solidFill>
                  <a:latin typeface="Arial" panose="020B0604020202020204" pitchFamily="34" charset="0"/>
                </a:rPr>
                <a:t>世纪末</a:t>
              </a:r>
              <a:r>
                <a:rPr lang="en-US" altLang="zh-CN" sz="2000" b="1">
                  <a:solidFill>
                    <a:srgbClr val="FFFFFF"/>
                  </a:solidFill>
                  <a:latin typeface="Arial" panose="020B0604020202020204" pitchFamily="34" charset="0"/>
                </a:rPr>
                <a:t> </a:t>
              </a:r>
              <a:r>
                <a:rPr lang="en-US" altLang="zh-CN" sz="1400" b="1">
                  <a:solidFill>
                    <a:srgbClr val="FFFFFF"/>
                  </a:solidFill>
                  <a:latin typeface="Arial" panose="020B0604020202020204" pitchFamily="34" charset="0"/>
                </a:rPr>
                <a:t>  </a:t>
              </a:r>
              <a:endParaRPr lang="en-US" altLang="zh-CN" sz="1400" b="1">
                <a:solidFill>
                  <a:srgbClr val="FFFFFF"/>
                </a:solidFill>
                <a:latin typeface="Arial" panose="020B0604020202020204" pitchFamily="34" charset="0"/>
                <a:ea typeface="Arial" panose="020B0604020202020204" pitchFamily="34" charset="0"/>
              </a:endParaRPr>
            </a:p>
          </p:txBody>
        </p:sp>
        <p:cxnSp>
          <p:nvCxnSpPr>
            <p:cNvPr id="10" name="直接箭头连接符 9"/>
            <p:cNvCxnSpPr/>
            <p:nvPr/>
          </p:nvCxnSpPr>
          <p:spPr>
            <a:xfrm flipV="1">
              <a:off x="4500" y="6488"/>
              <a:ext cx="0" cy="3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33814" name="Text Box 15"/>
            <p:cNvSpPr txBox="1"/>
            <p:nvPr/>
          </p:nvSpPr>
          <p:spPr>
            <a:xfrm>
              <a:off x="5594" y="6079"/>
              <a:ext cx="6644" cy="1422"/>
            </a:xfrm>
            <a:prstGeom prst="rect">
              <a:avLst/>
            </a:prstGeom>
            <a:noFill/>
            <a:ln w="9525">
              <a:noFill/>
            </a:ln>
          </p:spPr>
          <p:txBody>
            <a:bodyPr>
              <a:spAutoFit/>
            </a:bodyPr>
            <a:lstStyle/>
            <a:p>
              <a:pPr eaLnBrk="0" hangingPunct="0">
                <a:lnSpc>
                  <a:spcPct val="110000"/>
                </a:lnSpc>
                <a:spcBef>
                  <a:spcPct val="50000"/>
                </a:spcBef>
              </a:pPr>
              <a:r>
                <a:rPr lang="zh-CN" altLang="en-US" sz="2400" b="1" dirty="0">
                  <a:latin typeface="楷体" panose="02010609060101010101" pitchFamily="49" charset="-122"/>
                  <a:ea typeface="楷体" panose="02010609060101010101" pitchFamily="49" charset="-122"/>
                </a:rPr>
                <a:t>使国民生产总值</a:t>
              </a:r>
              <a:r>
                <a:rPr lang="zh-CN" altLang="zh-CN" sz="2400" b="1" dirty="0">
                  <a:latin typeface="楷体" panose="02010609060101010101" pitchFamily="49" charset="-122"/>
                  <a:ea typeface="楷体" panose="02010609060101010101" pitchFamily="49" charset="-122"/>
                </a:rPr>
                <a:t>再</a:t>
              </a:r>
              <a:r>
                <a:rPr lang="zh-CN" altLang="en-US" sz="2400" b="1" dirty="0">
                  <a:latin typeface="楷体" panose="02010609060101010101" pitchFamily="49" charset="-122"/>
                  <a:ea typeface="楷体" panose="02010609060101010101" pitchFamily="49" charset="-122"/>
                </a:rPr>
                <a:t>翻一番，达到</a:t>
              </a:r>
              <a:r>
                <a:rPr lang="zh-CN" altLang="en-US" sz="2400" b="1" dirty="0">
                  <a:solidFill>
                    <a:srgbClr val="FF0000"/>
                  </a:solidFill>
                  <a:latin typeface="楷体" panose="02010609060101010101" pitchFamily="49" charset="-122"/>
                  <a:ea typeface="楷体" panose="02010609060101010101" pitchFamily="49" charset="-122"/>
                </a:rPr>
                <a:t>小康水平</a:t>
              </a:r>
              <a:r>
                <a:rPr lang="zh-CN" altLang="en-US" sz="2400" b="1" dirty="0">
                  <a:latin typeface="楷体" panose="02010609060101010101" pitchFamily="49" charset="-122"/>
                  <a:ea typeface="楷体" panose="02010609060101010101" pitchFamily="49" charset="-122"/>
                </a:rPr>
                <a:t>。</a:t>
              </a:r>
            </a:p>
          </p:txBody>
        </p:sp>
      </p:grpSp>
      <p:grpSp>
        <p:nvGrpSpPr>
          <p:cNvPr id="12" name="组合 15"/>
          <p:cNvGrpSpPr/>
          <p:nvPr/>
        </p:nvGrpSpPr>
        <p:grpSpPr>
          <a:xfrm>
            <a:off x="1893888" y="4810125"/>
            <a:ext cx="6934200" cy="1835150"/>
            <a:chOff x="1440" y="7123"/>
            <a:chExt cx="10919" cy="2891"/>
          </a:xfrm>
        </p:grpSpPr>
        <p:sp>
          <p:nvSpPr>
            <p:cNvPr id="33816" name="AutoShape 7"/>
            <p:cNvSpPr/>
            <p:nvPr/>
          </p:nvSpPr>
          <p:spPr>
            <a:xfrm>
              <a:off x="3442" y="7942"/>
              <a:ext cx="8917" cy="2072"/>
            </a:xfrm>
            <a:prstGeom prst="roundRect">
              <a:avLst>
                <a:gd name="adj" fmla="val 9144"/>
              </a:avLst>
            </a:prstGeom>
            <a:solidFill>
              <a:srgbClr val="F8F8F8"/>
            </a:solidFill>
            <a:ln w="28575" cap="flat" cmpd="sng">
              <a:solidFill>
                <a:schemeClr val="accent1"/>
              </a:solidFill>
              <a:prstDash val="solid"/>
              <a:headEnd type="none" w="med" len="med"/>
              <a:tailEnd type="none" w="med" len="med"/>
            </a:ln>
          </p:spPr>
          <p:txBody>
            <a:bodyPr wrap="none" anchor="ctr" anchorCtr="0"/>
            <a:lstStyle/>
            <a:p>
              <a:pPr eaLnBrk="0" hangingPunct="0"/>
              <a:endParaRPr lang="zh-CN" altLang="en-US" dirty="0">
                <a:latin typeface="Arial" panose="020B0604020202020204" pitchFamily="34" charset="0"/>
              </a:endParaRPr>
            </a:p>
          </p:txBody>
        </p:sp>
        <p:sp>
          <p:nvSpPr>
            <p:cNvPr id="50184" name="AutoShape 8"/>
            <p:cNvSpPr>
              <a:spLocks noChangeArrowheads="1"/>
            </p:cNvSpPr>
            <p:nvPr/>
          </p:nvSpPr>
          <p:spPr bwMode="gray">
            <a:xfrm>
              <a:off x="1440" y="7123"/>
              <a:ext cx="3840" cy="2812"/>
            </a:xfrm>
            <a:prstGeom prst="upArrow">
              <a:avLst>
                <a:gd name="adj1" fmla="val 50000"/>
                <a:gd name="adj2" fmla="val 18667"/>
              </a:avLst>
            </a:prstGeom>
            <a:gradFill rotWithShape="1">
              <a:gsLst>
                <a:gs pos="0">
                  <a:schemeClr val="accent1">
                    <a:gamma/>
                    <a:shade val="57255"/>
                    <a:invGamma/>
                  </a:schemeClr>
                </a:gs>
                <a:gs pos="100000">
                  <a:schemeClr val="accent1"/>
                </a:gs>
              </a:gsLst>
              <a:lin ang="18900000" scaled="1"/>
            </a:gradFill>
            <a:ln w="19050">
              <a:noFill/>
              <a:miter lim="800000"/>
            </a:ln>
            <a:effectLst/>
            <a:scene3d>
              <a:camera prst="legacyPerspectiveBottomRight"/>
              <a:lightRig rig="legacyFlat1" dir="t"/>
            </a:scene3d>
            <a:sp3d extrusionH="430200" prstMaterial="legacyMatte">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18" name="Text Box 14"/>
            <p:cNvSpPr txBox="1"/>
            <p:nvPr/>
          </p:nvSpPr>
          <p:spPr>
            <a:xfrm>
              <a:off x="2835" y="8940"/>
              <a:ext cx="1200" cy="725"/>
            </a:xfrm>
            <a:prstGeom prst="rect">
              <a:avLst/>
            </a:prstGeom>
            <a:noFill/>
            <a:ln w="9525">
              <a:noFill/>
            </a:ln>
          </p:spPr>
          <p:txBody>
            <a:bodyPr>
              <a:spAutoFit/>
            </a:bodyPr>
            <a:lstStyle/>
            <a:p>
              <a:pPr algn="r" eaLnBrk="0" hangingPunct="0">
                <a:lnSpc>
                  <a:spcPct val="120000"/>
                </a:lnSpc>
                <a:spcBef>
                  <a:spcPct val="50000"/>
                </a:spcBef>
              </a:pPr>
              <a:r>
                <a:rPr lang="en-US" altLang="zh-CN" sz="2000" b="1">
                  <a:solidFill>
                    <a:srgbClr val="FFFFFF"/>
                  </a:solidFill>
                  <a:latin typeface="Arial" panose="020B0604020202020204" pitchFamily="34" charset="0"/>
                </a:rPr>
                <a:t>1981</a:t>
              </a:r>
              <a:r>
                <a:rPr lang="en-US" altLang="zh-CN" sz="1400" b="1">
                  <a:solidFill>
                    <a:srgbClr val="FFFFFF"/>
                  </a:solidFill>
                  <a:latin typeface="Arial" panose="020B0604020202020204" pitchFamily="34" charset="0"/>
                </a:rPr>
                <a:t>    </a:t>
              </a:r>
              <a:endParaRPr lang="en-US" altLang="zh-CN" sz="1400" b="1">
                <a:solidFill>
                  <a:srgbClr val="FFFFFF"/>
                </a:solidFill>
                <a:latin typeface="Arial" panose="020B0604020202020204" pitchFamily="34" charset="0"/>
                <a:ea typeface="Arial" panose="020B0604020202020204" pitchFamily="34" charset="0"/>
              </a:endParaRPr>
            </a:p>
          </p:txBody>
        </p:sp>
        <p:sp>
          <p:nvSpPr>
            <p:cNvPr id="33819" name="Text Box 15"/>
            <p:cNvSpPr txBox="1"/>
            <p:nvPr/>
          </p:nvSpPr>
          <p:spPr>
            <a:xfrm>
              <a:off x="4830" y="8243"/>
              <a:ext cx="7200" cy="1422"/>
            </a:xfrm>
            <a:prstGeom prst="rect">
              <a:avLst/>
            </a:prstGeom>
            <a:noFill/>
            <a:ln w="9525">
              <a:noFill/>
            </a:ln>
          </p:spPr>
          <p:txBody>
            <a:bodyPr>
              <a:spAutoFit/>
            </a:bodyPr>
            <a:lstStyle/>
            <a:p>
              <a:pPr eaLnBrk="0" hangingPunct="0">
                <a:lnSpc>
                  <a:spcPct val="110000"/>
                </a:lnSpc>
                <a:spcBef>
                  <a:spcPct val="50000"/>
                </a:spcBef>
              </a:pPr>
              <a:r>
                <a:rPr lang="zh-CN" altLang="en-US" sz="2400" b="1" dirty="0">
                  <a:latin typeface="楷体" panose="02010609060101010101" pitchFamily="49" charset="-122"/>
                  <a:ea typeface="楷体" panose="02010609060101010101" pitchFamily="49" charset="-122"/>
                </a:rPr>
                <a:t>国民生产总值比</a:t>
              </a:r>
              <a:r>
                <a:rPr lang="en-US" altLang="zh-CN" sz="2400" b="1">
                  <a:latin typeface="楷体" panose="02010609060101010101" pitchFamily="49" charset="-122"/>
                  <a:ea typeface="楷体" panose="02010609060101010101" pitchFamily="49" charset="-122"/>
                </a:rPr>
                <a:t>1980</a:t>
              </a:r>
              <a:r>
                <a:rPr lang="zh-CN" altLang="en-US" sz="2400" b="1" dirty="0">
                  <a:latin typeface="楷体" panose="02010609060101010101" pitchFamily="49" charset="-122"/>
                  <a:ea typeface="楷体" panose="02010609060101010101" pitchFamily="49" charset="-122"/>
                </a:rPr>
                <a:t>年翻一番，解决人民的</a:t>
              </a:r>
              <a:r>
                <a:rPr lang="zh-CN" altLang="en-US" sz="2400" b="1" dirty="0">
                  <a:solidFill>
                    <a:srgbClr val="FF0000"/>
                  </a:solidFill>
                  <a:latin typeface="楷体" panose="02010609060101010101" pitchFamily="49" charset="-122"/>
                  <a:ea typeface="楷体" panose="02010609060101010101" pitchFamily="49" charset="-122"/>
                </a:rPr>
                <a:t>温饱问题</a:t>
              </a:r>
              <a:r>
                <a:rPr lang="zh-CN" altLang="en-US" sz="2400" b="1" dirty="0">
                  <a:latin typeface="楷体" panose="02010609060101010101" pitchFamily="49" charset="-122"/>
                  <a:ea typeface="楷体" panose="02010609060101010101" pitchFamily="49" charset="-122"/>
                </a:rPr>
                <a:t>。</a:t>
              </a:r>
            </a:p>
          </p:txBody>
        </p:sp>
        <p:sp>
          <p:nvSpPr>
            <p:cNvPr id="33820" name="Text Box 14"/>
            <p:cNvSpPr txBox="1"/>
            <p:nvPr/>
          </p:nvSpPr>
          <p:spPr>
            <a:xfrm>
              <a:off x="2835" y="7942"/>
              <a:ext cx="1200" cy="725"/>
            </a:xfrm>
            <a:prstGeom prst="rect">
              <a:avLst/>
            </a:prstGeom>
            <a:noFill/>
            <a:ln w="9525">
              <a:noFill/>
            </a:ln>
          </p:spPr>
          <p:txBody>
            <a:bodyPr>
              <a:spAutoFit/>
            </a:bodyPr>
            <a:lstStyle/>
            <a:p>
              <a:pPr algn="r" eaLnBrk="0" hangingPunct="0">
                <a:lnSpc>
                  <a:spcPct val="120000"/>
                </a:lnSpc>
                <a:spcBef>
                  <a:spcPct val="50000"/>
                </a:spcBef>
              </a:pPr>
              <a:r>
                <a:rPr lang="en-US" altLang="zh-CN" sz="2000" b="1">
                  <a:solidFill>
                    <a:srgbClr val="FFFFFF"/>
                  </a:solidFill>
                  <a:latin typeface="Arial" panose="020B0604020202020204" pitchFamily="34" charset="0"/>
                </a:rPr>
                <a:t>1990  </a:t>
              </a:r>
              <a:r>
                <a:rPr lang="en-US" altLang="zh-CN" sz="1400" b="1">
                  <a:solidFill>
                    <a:srgbClr val="FFFFFF"/>
                  </a:solidFill>
                  <a:latin typeface="Arial" panose="020B0604020202020204" pitchFamily="34" charset="0"/>
                </a:rPr>
                <a:t>  </a:t>
              </a:r>
              <a:endParaRPr lang="en-US" altLang="zh-CN" sz="1400" b="1">
                <a:solidFill>
                  <a:srgbClr val="FFFFFF"/>
                </a:solidFill>
                <a:latin typeface="Arial" panose="020B0604020202020204" pitchFamily="34" charset="0"/>
                <a:ea typeface="Arial" panose="020B0604020202020204" pitchFamily="34" charset="0"/>
              </a:endParaRPr>
            </a:p>
          </p:txBody>
        </p:sp>
        <p:cxnSp>
          <p:nvCxnSpPr>
            <p:cNvPr id="14" name="直接箭头连接符 13"/>
            <p:cNvCxnSpPr>
              <a:stCxn id="33818" idx="0"/>
              <a:endCxn id="33820" idx="2"/>
            </p:cNvCxnSpPr>
            <p:nvPr/>
          </p:nvCxnSpPr>
          <p:spPr>
            <a:xfrm flipV="1">
              <a:off x="3435" y="8668"/>
              <a:ext cx="0" cy="272"/>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grpSp>
      <p:sp>
        <p:nvSpPr>
          <p:cNvPr id="19" name="波形 18"/>
          <p:cNvSpPr/>
          <p:nvPr/>
        </p:nvSpPr>
        <p:spPr>
          <a:xfrm>
            <a:off x="8418513" y="5105400"/>
            <a:ext cx="1997075" cy="685800"/>
          </a:xfrm>
          <a:prstGeom prst="wave">
            <a:avLst/>
          </a:prstGeom>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dk1"/>
                </a:solidFill>
                <a:effectLst/>
                <a:uLnTx/>
                <a:uFillTx/>
                <a:latin typeface="楷体" panose="02010609060101010101" pitchFamily="49" charset="-122"/>
                <a:ea typeface="楷体" panose="02010609060101010101" pitchFamily="49" charset="-122"/>
                <a:cs typeface="+mn-cs"/>
                <a:sym typeface="+mn-ea"/>
              </a:rPr>
              <a:t>目标具体化</a:t>
            </a:r>
          </a:p>
        </p:txBody>
      </p:sp>
      <p:sp>
        <p:nvSpPr>
          <p:cNvPr id="20" name="波形 19"/>
          <p:cNvSpPr/>
          <p:nvPr/>
        </p:nvSpPr>
        <p:spPr>
          <a:xfrm>
            <a:off x="8294688" y="3630613"/>
            <a:ext cx="2120900" cy="685800"/>
          </a:xfrm>
          <a:prstGeom prst="wave">
            <a:avLst/>
          </a:prstGeom>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dk1"/>
                </a:solidFill>
                <a:effectLst/>
                <a:uLnTx/>
                <a:uFillTx/>
                <a:latin typeface="楷体" panose="02010609060101010101" pitchFamily="49" charset="-122"/>
                <a:ea typeface="楷体" panose="02010609060101010101" pitchFamily="49" charset="-122"/>
                <a:cs typeface="+mn-cs"/>
                <a:sym typeface="+mn-ea"/>
              </a:rPr>
              <a:t>明确发展方向</a:t>
            </a:r>
          </a:p>
        </p:txBody>
      </p:sp>
      <p:sp>
        <p:nvSpPr>
          <p:cNvPr id="21" name="波形 20"/>
          <p:cNvSpPr/>
          <p:nvPr/>
        </p:nvSpPr>
        <p:spPr>
          <a:xfrm>
            <a:off x="8418513" y="2120900"/>
            <a:ext cx="1997075" cy="685800"/>
          </a:xfrm>
          <a:prstGeom prst="wave">
            <a:avLst/>
          </a:prstGeom>
          <a:ln>
            <a:solidFill>
              <a:schemeClr val="accent2">
                <a:lumMod val="60000"/>
                <a:lumOff val="40000"/>
              </a:schemeClr>
            </a:solidFill>
          </a:ln>
        </p:spPr>
        <p:style>
          <a:lnRef idx="2">
            <a:schemeClr val="accent1"/>
          </a:lnRef>
          <a:fillRef idx="1">
            <a:schemeClr val="lt1"/>
          </a:fillRef>
          <a:effectRef idx="0">
            <a:schemeClr val="accent1"/>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chemeClr val="dk1"/>
                </a:solidFill>
                <a:effectLst/>
                <a:uLnTx/>
                <a:uFillTx/>
                <a:latin typeface="楷体" panose="02010609060101010101" pitchFamily="49" charset="-122"/>
                <a:ea typeface="楷体" panose="02010609060101010101" pitchFamily="49" charset="-122"/>
                <a:cs typeface="+mn-cs"/>
                <a:sym typeface="+mn-ea"/>
              </a:rPr>
              <a:t>行动纲领</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500"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anim calcmode="lin" valueType="num">
                                      <p:cBhvr>
                                        <p:cTn id="18" dur="500" fill="hold"/>
                                        <p:tgtEl>
                                          <p:spTgt spid="8"/>
                                        </p:tgtEl>
                                        <p:attrNameLst>
                                          <p:attrName>ppt_x</p:attrName>
                                        </p:attrNameLst>
                                      </p:cBhvr>
                                      <p:tavLst>
                                        <p:tav tm="0">
                                          <p:val>
                                            <p:strVal val="#ppt_x"/>
                                          </p:val>
                                        </p:tav>
                                        <p:tav tm="100000">
                                          <p:val>
                                            <p:strVal val="#ppt_x"/>
                                          </p:val>
                                        </p:tav>
                                      </p:tavLst>
                                    </p:anim>
                                    <p:anim calcmode="lin" valueType="num">
                                      <p:cBhvr>
                                        <p:cTn id="1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500"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anim calcmode="lin" valueType="num">
                                      <p:cBhvr>
                                        <p:cTn id="25" dur="500" fill="hold"/>
                                        <p:tgtEl>
                                          <p:spTgt spid="12"/>
                                        </p:tgtEl>
                                        <p:attrNameLst>
                                          <p:attrName>ppt_x</p:attrName>
                                        </p:attrNameLst>
                                      </p:cBhvr>
                                      <p:tavLst>
                                        <p:tav tm="0">
                                          <p:val>
                                            <p:strVal val="#ppt_x"/>
                                          </p:val>
                                        </p:tav>
                                        <p:tav tm="100000">
                                          <p:val>
                                            <p:strVal val="#ppt_x"/>
                                          </p:val>
                                        </p:tav>
                                      </p:tavLst>
                                    </p:anim>
                                    <p:anim calcmode="lin" valueType="num">
                                      <p:cBhvr>
                                        <p:cTn id="26" dur="5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500"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anim calcmode="lin" valueType="num">
                                      <p:cBhvr>
                                        <p:cTn id="30" dur="500" fill="hold"/>
                                        <p:tgtEl>
                                          <p:spTgt spid="5"/>
                                        </p:tgtEl>
                                        <p:attrNameLst>
                                          <p:attrName>ppt_x</p:attrName>
                                        </p:attrNameLst>
                                      </p:cBhvr>
                                      <p:tavLst>
                                        <p:tav tm="0">
                                          <p:val>
                                            <p:strVal val="#ppt_x"/>
                                          </p:val>
                                        </p:tav>
                                        <p:tav tm="100000">
                                          <p:val>
                                            <p:strVal val="#ppt_x"/>
                                          </p:val>
                                        </p:tav>
                                      </p:tavLst>
                                    </p:anim>
                                    <p:anim calcmode="lin" valueType="num">
                                      <p:cBhvr>
                                        <p:cTn id="31" dur="500" fill="hold"/>
                                        <p:tgtEl>
                                          <p:spTgt spid="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500"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anim calcmode="lin" valueType="num">
                                      <p:cBhvr>
                                        <p:cTn id="35" dur="500" fill="hold"/>
                                        <p:tgtEl>
                                          <p:spTgt spid="4"/>
                                        </p:tgtEl>
                                        <p:attrNameLst>
                                          <p:attrName>ppt_x</p:attrName>
                                        </p:attrNameLst>
                                      </p:cBhvr>
                                      <p:tavLst>
                                        <p:tav tm="0">
                                          <p:val>
                                            <p:strVal val="#ppt_x"/>
                                          </p:val>
                                        </p:tav>
                                        <p:tav tm="100000">
                                          <p:val>
                                            <p:strVal val="#ppt_x"/>
                                          </p:val>
                                        </p:tav>
                                      </p:tavLst>
                                    </p:anim>
                                    <p:anim calcmode="lin" valueType="num">
                                      <p:cBhvr>
                                        <p:cTn id="36" dur="500" fill="hold"/>
                                        <p:tgtEl>
                                          <p:spTgt spid="4"/>
                                        </p:tgtEl>
                                        <p:attrNameLst>
                                          <p:attrName>ppt_y</p:attrName>
                                        </p:attrNameLst>
                                      </p:cBhvr>
                                      <p:tavLst>
                                        <p:tav tm="0">
                                          <p:val>
                                            <p:strVal val="#ppt_y+.1"/>
                                          </p:val>
                                        </p:tav>
                                        <p:tav tm="100000">
                                          <p:val>
                                            <p:strVal val="#ppt_y"/>
                                          </p:val>
                                        </p:tav>
                                      </p:tavLst>
                                    </p:anim>
                                  </p:childTnLst>
                                </p:cTn>
                              </p:par>
                              <p:par>
                                <p:cTn id="37" presetID="55" presetClass="entr" presetSubtype="0" fill="hold" grpId="0" nodeType="withEffect">
                                  <p:stCondLst>
                                    <p:cond delay="0"/>
                                  </p:stCondLst>
                                  <p:childTnLst>
                                    <p:set>
                                      <p:cBhvr>
                                        <p:cTn id="38" dur="500"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strVal val="#ppt_w*0.70"/>
                                          </p:val>
                                        </p:tav>
                                        <p:tav tm="100000">
                                          <p:val>
                                            <p:strVal val="#ppt_w"/>
                                          </p:val>
                                        </p:tav>
                                      </p:tavLst>
                                    </p:anim>
                                    <p:anim calcmode="lin" valueType="num">
                                      <p:cBhvr>
                                        <p:cTn id="40" dur="500" fill="hold"/>
                                        <p:tgtEl>
                                          <p:spTgt spid="21"/>
                                        </p:tgtEl>
                                        <p:attrNameLst>
                                          <p:attrName>ppt_h</p:attrName>
                                        </p:attrNameLst>
                                      </p:cBhvr>
                                      <p:tavLst>
                                        <p:tav tm="0">
                                          <p:val>
                                            <p:strVal val="#ppt_h"/>
                                          </p:val>
                                        </p:tav>
                                        <p:tav tm="100000">
                                          <p:val>
                                            <p:strVal val="#ppt_h"/>
                                          </p:val>
                                        </p:tav>
                                      </p:tavLst>
                                    </p:anim>
                                    <p:animEffect transition="in" filter="fade">
                                      <p:cBhvr>
                                        <p:cTn id="41" dur="500"/>
                                        <p:tgtEl>
                                          <p:spTgt spid="21"/>
                                        </p:tgtEl>
                                      </p:cBhvr>
                                    </p:animEffect>
                                  </p:childTnLst>
                                </p:cTn>
                              </p:par>
                              <p:par>
                                <p:cTn id="42" presetID="55" presetClass="entr" presetSubtype="0" fill="hold" grpId="0" nodeType="withEffect">
                                  <p:stCondLst>
                                    <p:cond delay="0"/>
                                  </p:stCondLst>
                                  <p:childTnLst>
                                    <p:set>
                                      <p:cBhvr>
                                        <p:cTn id="43" dur="500"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ppt_w</p:attrName>
                                        </p:attrNameLst>
                                      </p:cBhvr>
                                      <p:tavLst>
                                        <p:tav tm="0">
                                          <p:val>
                                            <p:strVal val="#ppt_w*0.70"/>
                                          </p:val>
                                        </p:tav>
                                        <p:tav tm="100000">
                                          <p:val>
                                            <p:strVal val="#ppt_w"/>
                                          </p:val>
                                        </p:tav>
                                      </p:tavLst>
                                    </p:anim>
                                    <p:anim calcmode="lin" valueType="num">
                                      <p:cBhvr>
                                        <p:cTn id="45" dur="500" fill="hold"/>
                                        <p:tgtEl>
                                          <p:spTgt spid="20"/>
                                        </p:tgtEl>
                                        <p:attrNameLst>
                                          <p:attrName>ppt_h</p:attrName>
                                        </p:attrNameLst>
                                      </p:cBhvr>
                                      <p:tavLst>
                                        <p:tav tm="0">
                                          <p:val>
                                            <p:strVal val="#ppt_h"/>
                                          </p:val>
                                        </p:tav>
                                        <p:tav tm="100000">
                                          <p:val>
                                            <p:strVal val="#ppt_h"/>
                                          </p:val>
                                        </p:tav>
                                      </p:tavLst>
                                    </p:anim>
                                    <p:animEffect transition="in" filter="fade">
                                      <p:cBhvr>
                                        <p:cTn id="46" dur="500"/>
                                        <p:tgtEl>
                                          <p:spTgt spid="20"/>
                                        </p:tgtEl>
                                      </p:cBhvr>
                                    </p:animEffect>
                                  </p:childTnLst>
                                </p:cTn>
                              </p:par>
                              <p:par>
                                <p:cTn id="47" presetID="55" presetClass="entr" presetSubtype="0" fill="hold" grpId="0" nodeType="withEffect">
                                  <p:stCondLst>
                                    <p:cond delay="0"/>
                                  </p:stCondLst>
                                  <p:childTnLst>
                                    <p:set>
                                      <p:cBhvr>
                                        <p:cTn id="48" dur="500"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ppt_w</p:attrName>
                                        </p:attrNameLst>
                                      </p:cBhvr>
                                      <p:tavLst>
                                        <p:tav tm="0">
                                          <p:val>
                                            <p:strVal val="#ppt_w*0.70"/>
                                          </p:val>
                                        </p:tav>
                                        <p:tav tm="100000">
                                          <p:val>
                                            <p:strVal val="#ppt_w"/>
                                          </p:val>
                                        </p:tav>
                                      </p:tavLst>
                                    </p:anim>
                                    <p:anim calcmode="lin" valueType="num">
                                      <p:cBhvr>
                                        <p:cTn id="50" dur="500" fill="hold"/>
                                        <p:tgtEl>
                                          <p:spTgt spid="19"/>
                                        </p:tgtEl>
                                        <p:attrNameLst>
                                          <p:attrName>ppt_h</p:attrName>
                                        </p:attrNameLst>
                                      </p:cBhvr>
                                      <p:tavLst>
                                        <p:tav tm="0">
                                          <p:val>
                                            <p:strVal val="#ppt_h"/>
                                          </p:val>
                                        </p:tav>
                                        <p:tav tm="100000">
                                          <p:val>
                                            <p:strVal val="#ppt_h"/>
                                          </p:val>
                                        </p:tav>
                                      </p:tavLst>
                                    </p:anim>
                                    <p:animEffect transition="in" filter="fade">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0" grpId="0"/>
      <p:bldP spid="19" grpId="0" bldLvl="0" animBg="1"/>
      <p:bldP spid="20" grpId="0" bldLvl="0" animBg="1"/>
      <p:bldP spid="21"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4819"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4820" name="TextBox 43"/>
          <p:cNvSpPr txBox="1"/>
          <p:nvPr/>
        </p:nvSpPr>
        <p:spPr>
          <a:xfrm>
            <a:off x="2706688" y="1023938"/>
            <a:ext cx="283443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六</a:t>
            </a:r>
            <a:r>
              <a:rPr lang="zh-CN" altLang="zh-CN" sz="2400" b="1" dirty="0">
                <a:solidFill>
                  <a:schemeClr val="bg1"/>
                </a:solidFill>
                <a:latin typeface="方正粗黑宋简体" panose="02000000000000000000" pitchFamily="2" charset="-122"/>
                <a:ea typeface="方正粗黑宋简体" panose="02000000000000000000" pitchFamily="2" charset="-122"/>
              </a:rPr>
              <a:t>章  邓小平理论</a:t>
            </a:r>
          </a:p>
        </p:txBody>
      </p:sp>
      <p:sp>
        <p:nvSpPr>
          <p:cNvPr id="34821"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7" name="文本框 6"/>
          <p:cNvSpPr txBox="1"/>
          <p:nvPr/>
        </p:nvSpPr>
        <p:spPr>
          <a:xfrm>
            <a:off x="712470" y="1799549"/>
            <a:ext cx="2785110" cy="46037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5</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）改革开放理论</a:t>
            </a:r>
          </a:p>
        </p:txBody>
      </p:sp>
      <p:sp>
        <p:nvSpPr>
          <p:cNvPr id="8" name="文本框 7"/>
          <p:cNvSpPr txBox="1"/>
          <p:nvPr/>
        </p:nvSpPr>
        <p:spPr>
          <a:xfrm>
            <a:off x="712470" y="2432367"/>
            <a:ext cx="4009390" cy="46037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6</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）社会主义市场经济理论</a:t>
            </a:r>
          </a:p>
        </p:txBody>
      </p:sp>
      <p:sp>
        <p:nvSpPr>
          <p:cNvPr id="4" name="文本框 3"/>
          <p:cNvSpPr txBox="1"/>
          <p:nvPr/>
        </p:nvSpPr>
        <p:spPr>
          <a:xfrm>
            <a:off x="712470" y="3042197"/>
            <a:ext cx="4031873" cy="46166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7</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）“两手抓，两手都要硬</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p>
        </p:txBody>
      </p:sp>
      <p:sp>
        <p:nvSpPr>
          <p:cNvPr id="5" name="文本框 4"/>
          <p:cNvSpPr txBox="1"/>
          <p:nvPr/>
        </p:nvSpPr>
        <p:spPr>
          <a:xfrm>
            <a:off x="712470" y="3716802"/>
            <a:ext cx="2492990" cy="46166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8</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zh-CN"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一国两制</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endParaRPr lang="zh-CN"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endParaRPr>
          </a:p>
        </p:txBody>
      </p:sp>
      <p:sp>
        <p:nvSpPr>
          <p:cNvPr id="10" name="文本框 9"/>
          <p:cNvSpPr txBox="1"/>
          <p:nvPr/>
        </p:nvSpPr>
        <p:spPr>
          <a:xfrm>
            <a:off x="712470" y="5860583"/>
            <a:ext cx="5570756" cy="46166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9</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zh-CN"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中国</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特色社会主义外交和国家战略</a:t>
            </a:r>
            <a:endParaRPr lang="zh-CN"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endParaRPr>
          </a:p>
        </p:txBody>
      </p:sp>
      <p:sp>
        <p:nvSpPr>
          <p:cNvPr id="2" name="矩形 1">
            <a:extLst>
              <a:ext uri="{FF2B5EF4-FFF2-40B4-BE49-F238E27FC236}">
                <a16:creationId xmlns="" xmlns:a16="http://schemas.microsoft.com/office/drawing/2014/main" id="{1D385AD8-9A6E-45F0-AD11-3FD1D2ADF258}"/>
              </a:ext>
            </a:extLst>
          </p:cNvPr>
          <p:cNvSpPr/>
          <p:nvPr/>
        </p:nvSpPr>
        <p:spPr>
          <a:xfrm>
            <a:off x="5196719" y="2611060"/>
            <a:ext cx="5616624" cy="1200329"/>
          </a:xfrm>
          <a:prstGeom prst="rect">
            <a:avLst/>
          </a:prstGeom>
        </p:spPr>
        <p:txBody>
          <a:bodyPr wrap="square">
            <a:spAutoFit/>
          </a:bodyPr>
          <a:lstStyle/>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一手抓物质文明、一手抓精神文明</a:t>
            </a:r>
          </a:p>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一手抓建设，一手抓法制</a:t>
            </a:r>
          </a:p>
          <a:p>
            <a:pPr algn="just">
              <a:spcBef>
                <a:spcPts val="0"/>
              </a:spcBef>
              <a:spcAft>
                <a:spcPts val="0"/>
              </a:spcAft>
            </a:pPr>
            <a:r>
              <a:rPr lang="zh-CN" altLang="en-US" sz="2400" kern="100" dirty="0">
                <a:latin typeface="楷体" panose="02010609060101010101" pitchFamily="49" charset="-122"/>
                <a:ea typeface="楷体" panose="02010609060101010101" pitchFamily="49" charset="-122"/>
              </a:rPr>
              <a:t>一手抓改革开放，一手抓惩治腐败</a:t>
            </a:r>
            <a:endParaRPr lang="zh-CN" altLang="en-US" sz="2400" kern="100" dirty="0">
              <a:effectLst/>
              <a:latin typeface="楷体" panose="02010609060101010101" pitchFamily="49" charset="-122"/>
              <a:ea typeface="楷体" panose="02010609060101010101" pitchFamily="49" charset="-122"/>
            </a:endParaRPr>
          </a:p>
        </p:txBody>
      </p:sp>
      <p:sp>
        <p:nvSpPr>
          <p:cNvPr id="14" name="圆角矩形 3">
            <a:extLst>
              <a:ext uri="{FF2B5EF4-FFF2-40B4-BE49-F238E27FC236}">
                <a16:creationId xmlns="" xmlns:a16="http://schemas.microsoft.com/office/drawing/2014/main" id="{ACF9BBCF-7F19-467A-A653-FC60E2806060}"/>
              </a:ext>
            </a:extLst>
          </p:cNvPr>
          <p:cNvSpPr/>
          <p:nvPr/>
        </p:nvSpPr>
        <p:spPr>
          <a:xfrm>
            <a:off x="3632260" y="4171633"/>
            <a:ext cx="5410200" cy="6096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3000" b="1" i="0" u="none" strike="noStrike" kern="1200" cap="none" spc="0" normalizeH="0" baseline="0" noProof="1">
                <a:ln>
                  <a:noFill/>
                </a:ln>
                <a:solidFill>
                  <a:srgbClr val="FF0000"/>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zh-CN" altLang="en-US" sz="3000" b="1" i="0" u="none" strike="noStrike" kern="1200" cap="none" spc="0" normalizeH="0" baseline="0" noProof="1">
                <a:ln>
                  <a:noFill/>
                </a:ln>
                <a:solidFill>
                  <a:srgbClr val="FF0000"/>
                </a:solidFill>
                <a:effectLst/>
                <a:uLnTx/>
                <a:uFillTx/>
                <a:latin typeface="仿宋" panose="02010609060101010101" pitchFamily="49" charset="-122"/>
                <a:ea typeface="仿宋" panose="02010609060101010101" pitchFamily="49" charset="-122"/>
                <a:cs typeface="仿宋" panose="02010609060101010101" pitchFamily="49" charset="-122"/>
              </a:rPr>
              <a:t>和平统一、一国两制</a:t>
            </a:r>
            <a:r>
              <a:rPr kumimoji="0" lang="en-US" altLang="zh-CN" sz="3000" b="1" i="0" u="none" strike="noStrike" kern="1200" cap="none" spc="0" normalizeH="0" baseline="0" noProof="1">
                <a:ln>
                  <a:noFill/>
                </a:ln>
                <a:solidFill>
                  <a:srgbClr val="FF0000"/>
                </a:solidFill>
                <a:effectLst/>
                <a:uLnTx/>
                <a:uFillTx/>
                <a:latin typeface="仿宋" panose="02010609060101010101" pitchFamily="49" charset="-122"/>
                <a:ea typeface="仿宋" panose="02010609060101010101" pitchFamily="49" charset="-122"/>
                <a:cs typeface="仿宋" panose="02010609060101010101" pitchFamily="49" charset="-122"/>
              </a:rPr>
              <a:t>”</a:t>
            </a:r>
          </a:p>
        </p:txBody>
      </p:sp>
      <p:sp>
        <p:nvSpPr>
          <p:cNvPr id="15" name="文本框 14">
            <a:extLst>
              <a:ext uri="{FF2B5EF4-FFF2-40B4-BE49-F238E27FC236}">
                <a16:creationId xmlns="" xmlns:a16="http://schemas.microsoft.com/office/drawing/2014/main" id="{BE46364C-EDA3-42AA-9874-8FB4FC5991F1}"/>
              </a:ext>
            </a:extLst>
          </p:cNvPr>
          <p:cNvSpPr txBox="1"/>
          <p:nvPr/>
        </p:nvSpPr>
        <p:spPr>
          <a:xfrm>
            <a:off x="2153747" y="4923432"/>
            <a:ext cx="1522299" cy="830997"/>
          </a:xfrm>
          <a:prstGeom prst="rect">
            <a:avLst/>
          </a:prstGeom>
          <a:ln w="12700" cmpd="sng">
            <a:solidFill>
              <a:srgbClr val="92D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坚持一个中国</a:t>
            </a:r>
          </a:p>
        </p:txBody>
      </p:sp>
      <p:sp>
        <p:nvSpPr>
          <p:cNvPr id="16" name="文本框 15">
            <a:extLst>
              <a:ext uri="{FF2B5EF4-FFF2-40B4-BE49-F238E27FC236}">
                <a16:creationId xmlns="" xmlns:a16="http://schemas.microsoft.com/office/drawing/2014/main" id="{1B848060-D6E5-4815-A201-E18F7BE41EC5}"/>
              </a:ext>
            </a:extLst>
          </p:cNvPr>
          <p:cNvSpPr txBox="1"/>
          <p:nvPr/>
        </p:nvSpPr>
        <p:spPr>
          <a:xfrm>
            <a:off x="3916118" y="4923431"/>
            <a:ext cx="1111812" cy="830997"/>
          </a:xfrm>
          <a:prstGeom prst="rect">
            <a:avLst/>
          </a:prstGeom>
          <a:ln w="12700" cmpd="sng">
            <a:solidFill>
              <a:srgbClr val="92D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两制</a:t>
            </a:r>
            <a:endParaRPr kumimoji="0" lang="en-US" altLang="zh-CN"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并存</a:t>
            </a:r>
          </a:p>
        </p:txBody>
      </p:sp>
      <p:sp>
        <p:nvSpPr>
          <p:cNvPr id="17" name="文本框 16">
            <a:extLst>
              <a:ext uri="{FF2B5EF4-FFF2-40B4-BE49-F238E27FC236}">
                <a16:creationId xmlns="" xmlns:a16="http://schemas.microsoft.com/office/drawing/2014/main" id="{BC9A5338-C4AB-4697-BDF6-AC844CD39C87}"/>
              </a:ext>
            </a:extLst>
          </p:cNvPr>
          <p:cNvSpPr txBox="1"/>
          <p:nvPr/>
        </p:nvSpPr>
        <p:spPr>
          <a:xfrm>
            <a:off x="5342784" y="4914324"/>
            <a:ext cx="1082360" cy="830997"/>
          </a:xfrm>
          <a:prstGeom prst="rect">
            <a:avLst/>
          </a:prstGeom>
          <a:ln w="12700" cmpd="sng">
            <a:solidFill>
              <a:srgbClr val="92D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高度自治</a:t>
            </a:r>
          </a:p>
        </p:txBody>
      </p:sp>
      <p:sp>
        <p:nvSpPr>
          <p:cNvPr id="18" name="文本框 17">
            <a:extLst>
              <a:ext uri="{FF2B5EF4-FFF2-40B4-BE49-F238E27FC236}">
                <a16:creationId xmlns="" xmlns:a16="http://schemas.microsoft.com/office/drawing/2014/main" id="{148820CB-B351-4EA3-B52C-214A8469262D}"/>
              </a:ext>
            </a:extLst>
          </p:cNvPr>
          <p:cNvSpPr txBox="1"/>
          <p:nvPr/>
        </p:nvSpPr>
        <p:spPr>
          <a:xfrm>
            <a:off x="6694668" y="4923430"/>
            <a:ext cx="2325108" cy="830997"/>
          </a:xfrm>
          <a:prstGeom prst="rect">
            <a:avLst/>
          </a:prstGeom>
          <a:ln w="12700" cmpd="sng">
            <a:solidFill>
              <a:srgbClr val="92D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尽最大努力争取和平统一</a:t>
            </a:r>
          </a:p>
        </p:txBody>
      </p:sp>
      <p:sp>
        <p:nvSpPr>
          <p:cNvPr id="19" name="文本框 18">
            <a:extLst>
              <a:ext uri="{FF2B5EF4-FFF2-40B4-BE49-F238E27FC236}">
                <a16:creationId xmlns="" xmlns:a16="http://schemas.microsoft.com/office/drawing/2014/main" id="{31D84982-A173-4779-977A-220DD2E99B4A}"/>
              </a:ext>
            </a:extLst>
          </p:cNvPr>
          <p:cNvSpPr txBox="1"/>
          <p:nvPr/>
        </p:nvSpPr>
        <p:spPr>
          <a:xfrm>
            <a:off x="9285888" y="4914324"/>
            <a:ext cx="1473092" cy="830997"/>
          </a:xfrm>
          <a:prstGeom prst="rect">
            <a:avLst/>
          </a:prstGeom>
          <a:ln w="12700" cmpd="sng">
            <a:solidFill>
              <a:srgbClr val="92D050"/>
            </a:solidFill>
            <a:prstDash val="sysDot"/>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1">
                <a:ln>
                  <a:noFill/>
                </a:ln>
                <a:solidFill>
                  <a:srgbClr val="FF0000"/>
                </a:solidFill>
                <a:effectLst/>
                <a:uLnTx/>
                <a:uFillTx/>
                <a:latin typeface="华文中宋" panose="02010600040101010101" pitchFamily="2" charset="-122"/>
                <a:ea typeface="华文中宋" panose="02010600040101010101" pitchFamily="2" charset="-122"/>
              </a:rPr>
              <a:t>解决台湾问题</a:t>
            </a:r>
          </a:p>
        </p:txBody>
      </p:sp>
      <p:sp>
        <p:nvSpPr>
          <p:cNvPr id="20" name="文本框 19"/>
          <p:cNvSpPr txBox="1"/>
          <p:nvPr/>
        </p:nvSpPr>
        <p:spPr>
          <a:xfrm>
            <a:off x="6337360" y="5860581"/>
            <a:ext cx="2954655" cy="461665"/>
          </a:xfrm>
          <a:prstGeom prst="rect">
            <a:avLst/>
          </a:prstGeom>
          <a:noFill/>
          <a:ln w="9525">
            <a:noFill/>
          </a:ln>
        </p:spPr>
        <p:txBody>
          <a:bodyPr wrap="none">
            <a:spAutoFit/>
          </a:bodyPr>
          <a:lstStyle/>
          <a:p>
            <a:pPr eaLnBrk="0" hangingPunct="0"/>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a:t>
            </a:r>
            <a:r>
              <a:rPr lang="en-US"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10</a:t>
            </a:r>
            <a:r>
              <a:rPr lang="zh-CN" altLang="en-US"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rPr>
              <a:t>）党的建设理论</a:t>
            </a:r>
            <a:endParaRPr lang="zh-CN" altLang="zh-CN" sz="2400" b="1" dirty="0">
              <a:solidFill>
                <a:srgbClr val="1552D1"/>
              </a:solidFill>
              <a:latin typeface="方正姚体" panose="02010601030101010101" pitchFamily="2" charset="-122"/>
              <a:ea typeface="方正姚体" panose="02010601030101010101" pitchFamily="2" charset="-122"/>
              <a:sym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500"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anim calcmode="lin" valueType="num">
                                      <p:cBhvr>
                                        <p:cTn id="15" dur="500" fill="hold"/>
                                        <p:tgtEl>
                                          <p:spTgt spid="8"/>
                                        </p:tgtEl>
                                        <p:attrNameLst>
                                          <p:attrName>ppt_x</p:attrName>
                                        </p:attrNameLst>
                                      </p:cBhvr>
                                      <p:tavLst>
                                        <p:tav tm="0">
                                          <p:val>
                                            <p:strVal val="#ppt_x"/>
                                          </p:val>
                                        </p:tav>
                                        <p:tav tm="100000">
                                          <p:val>
                                            <p:strVal val="#ppt_x"/>
                                          </p:val>
                                        </p:tav>
                                      </p:tavLst>
                                    </p:anim>
                                    <p:anim calcmode="lin" valueType="num">
                                      <p:cBhvr>
                                        <p:cTn id="1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500"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anim calcmode="lin" valueType="num">
                                      <p:cBhvr>
                                        <p:cTn id="22" dur="500" fill="hold"/>
                                        <p:tgtEl>
                                          <p:spTgt spid="4"/>
                                        </p:tgtEl>
                                        <p:attrNameLst>
                                          <p:attrName>ppt_x</p:attrName>
                                        </p:attrNameLst>
                                      </p:cBhvr>
                                      <p:tavLst>
                                        <p:tav tm="0">
                                          <p:val>
                                            <p:strVal val="#ppt_x"/>
                                          </p:val>
                                        </p:tav>
                                        <p:tav tm="100000">
                                          <p:val>
                                            <p:strVal val="#ppt_x"/>
                                          </p:val>
                                        </p:tav>
                                      </p:tavLst>
                                    </p:anim>
                                    <p:anim calcmode="lin" valueType="num">
                                      <p:cBhvr>
                                        <p:cTn id="23"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arn(inVertic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500"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anim calcmode="lin" valueType="num">
                                      <p:cBhvr>
                                        <p:cTn id="34" dur="500" fill="hold"/>
                                        <p:tgtEl>
                                          <p:spTgt spid="5"/>
                                        </p:tgtEl>
                                        <p:attrNameLst>
                                          <p:attrName>ppt_x</p:attrName>
                                        </p:attrNameLst>
                                      </p:cBhvr>
                                      <p:tavLst>
                                        <p:tav tm="0">
                                          <p:val>
                                            <p:strVal val="#ppt_x"/>
                                          </p:val>
                                        </p:tav>
                                        <p:tav tm="100000">
                                          <p:val>
                                            <p:strVal val="#ppt_x"/>
                                          </p:val>
                                        </p:tav>
                                      </p:tavLst>
                                    </p:anim>
                                    <p:anim calcmode="lin" valueType="num">
                                      <p:cBhvr>
                                        <p:cTn id="35" dur="500" fill="hold"/>
                                        <p:tgtEl>
                                          <p:spTgt spid="5"/>
                                        </p:tgtEl>
                                        <p:attrNameLst>
                                          <p:attrName>ppt_y</p:attrName>
                                        </p:attrNameLst>
                                      </p:cBhvr>
                                      <p:tavLst>
                                        <p:tav tm="0">
                                          <p:val>
                                            <p:strVal val="#ppt_y+.1"/>
                                          </p:val>
                                        </p:tav>
                                        <p:tav tm="100000">
                                          <p:val>
                                            <p:strVal val="#ppt_y"/>
                                          </p:val>
                                        </p:tav>
                                      </p:tavLst>
                                    </p:anim>
                                  </p:childTnLst>
                                </p:cTn>
                              </p:par>
                            </p:childTnLst>
                          </p:cTn>
                        </p:par>
                        <p:par>
                          <p:cTn id="36" fill="hold">
                            <p:stCondLst>
                              <p:cond delay="500"/>
                            </p:stCondLst>
                            <p:childTnLst>
                              <p:par>
                                <p:cTn id="37" presetID="47" presetClass="entr" presetSubtype="0" fill="hold" grpId="0" nodeType="afterEffect">
                                  <p:stCondLst>
                                    <p:cond delay="0"/>
                                  </p:stCondLst>
                                  <p:childTnLst>
                                    <p:set>
                                      <p:cBhvr>
                                        <p:cTn id="38" dur="500"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anim calcmode="lin" valueType="num">
                                      <p:cBhvr>
                                        <p:cTn id="40" dur="500" fill="hold"/>
                                        <p:tgtEl>
                                          <p:spTgt spid="14"/>
                                        </p:tgtEl>
                                        <p:attrNameLst>
                                          <p:attrName>ppt_x</p:attrName>
                                        </p:attrNameLst>
                                      </p:cBhvr>
                                      <p:tavLst>
                                        <p:tav tm="0">
                                          <p:val>
                                            <p:strVal val="#ppt_x"/>
                                          </p:val>
                                        </p:tav>
                                        <p:tav tm="100000">
                                          <p:val>
                                            <p:strVal val="#ppt_x"/>
                                          </p:val>
                                        </p:tav>
                                      </p:tavLst>
                                    </p:anim>
                                    <p:anim calcmode="lin" valueType="num">
                                      <p:cBhvr>
                                        <p:cTn id="41" dur="500" fill="hold"/>
                                        <p:tgtEl>
                                          <p:spTgt spid="14"/>
                                        </p:tgtEl>
                                        <p:attrNameLst>
                                          <p:attrName>ppt_y</p:attrName>
                                        </p:attrNameLst>
                                      </p:cBhvr>
                                      <p:tavLst>
                                        <p:tav tm="0">
                                          <p:val>
                                            <p:strVal val="#ppt_y-.1"/>
                                          </p:val>
                                        </p:tav>
                                        <p:tav tm="100000">
                                          <p:val>
                                            <p:strVal val="#ppt_y"/>
                                          </p:val>
                                        </p:tav>
                                      </p:tavLst>
                                    </p:anim>
                                  </p:childTnLst>
                                </p:cTn>
                              </p:par>
                            </p:childTnLst>
                          </p:cTn>
                        </p:par>
                        <p:par>
                          <p:cTn id="42" fill="hold">
                            <p:stCondLst>
                              <p:cond delay="1000"/>
                            </p:stCondLst>
                            <p:childTnLst>
                              <p:par>
                                <p:cTn id="43" presetID="3" presetClass="entr" presetSubtype="1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blinds(horizontal)">
                                      <p:cBhvr>
                                        <p:cTn id="45" dur="500"/>
                                        <p:tgtEl>
                                          <p:spTgt spid="15"/>
                                        </p:tgtEl>
                                      </p:cBhvr>
                                    </p:animEffect>
                                  </p:childTnLst>
                                </p:cTn>
                              </p:par>
                            </p:childTnLst>
                          </p:cTn>
                        </p:par>
                        <p:par>
                          <p:cTn id="46" fill="hold">
                            <p:stCondLst>
                              <p:cond delay="1500"/>
                            </p:stCondLst>
                            <p:childTnLst>
                              <p:par>
                                <p:cTn id="47" presetID="3" presetClass="entr" presetSubtype="1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childTnLst>
                          </p:cTn>
                        </p:par>
                        <p:par>
                          <p:cTn id="50" fill="hold">
                            <p:stCondLst>
                              <p:cond delay="2000"/>
                            </p:stCondLst>
                            <p:childTnLst>
                              <p:par>
                                <p:cTn id="51" presetID="3" presetClass="entr" presetSubtype="10"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blinds(horizontal)">
                                      <p:cBhvr>
                                        <p:cTn id="53" dur="500"/>
                                        <p:tgtEl>
                                          <p:spTgt spid="17"/>
                                        </p:tgtEl>
                                      </p:cBhvr>
                                    </p:animEffect>
                                  </p:childTnLst>
                                </p:cTn>
                              </p:par>
                            </p:childTnLst>
                          </p:cTn>
                        </p:par>
                        <p:par>
                          <p:cTn id="54" fill="hold">
                            <p:stCondLst>
                              <p:cond delay="2500"/>
                            </p:stCondLst>
                            <p:childTnLst>
                              <p:par>
                                <p:cTn id="55" presetID="3" presetClass="entr" presetSubtype="10" fill="hold" grpId="0" nodeType="after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blinds(horizontal)">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500"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anim calcmode="lin" valueType="num">
                                      <p:cBhvr>
                                        <p:cTn id="68" dur="500" fill="hold"/>
                                        <p:tgtEl>
                                          <p:spTgt spid="10"/>
                                        </p:tgtEl>
                                        <p:attrNameLst>
                                          <p:attrName>ppt_x</p:attrName>
                                        </p:attrNameLst>
                                      </p:cBhvr>
                                      <p:tavLst>
                                        <p:tav tm="0">
                                          <p:val>
                                            <p:strVal val="#ppt_x"/>
                                          </p:val>
                                        </p:tav>
                                        <p:tav tm="100000">
                                          <p:val>
                                            <p:strVal val="#ppt_x"/>
                                          </p:val>
                                        </p:tav>
                                      </p:tavLst>
                                    </p:anim>
                                    <p:anim calcmode="lin" valueType="num">
                                      <p:cBhvr>
                                        <p:cTn id="6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500"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anim calcmode="lin" valueType="num">
                                      <p:cBhvr>
                                        <p:cTn id="75" dur="500" fill="hold"/>
                                        <p:tgtEl>
                                          <p:spTgt spid="20"/>
                                        </p:tgtEl>
                                        <p:attrNameLst>
                                          <p:attrName>ppt_x</p:attrName>
                                        </p:attrNameLst>
                                      </p:cBhvr>
                                      <p:tavLst>
                                        <p:tav tm="0">
                                          <p:val>
                                            <p:strVal val="#ppt_x"/>
                                          </p:val>
                                        </p:tav>
                                        <p:tav tm="100000">
                                          <p:val>
                                            <p:strVal val="#ppt_x"/>
                                          </p:val>
                                        </p:tav>
                                      </p:tavLst>
                                    </p:anim>
                                    <p:anim calcmode="lin" valueType="num">
                                      <p:cBhvr>
                                        <p:cTn id="76"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P spid="5" grpId="0"/>
      <p:bldP spid="10" grpId="0"/>
      <p:bldP spid="2" grpId="0"/>
      <p:bldP spid="14" grpId="0" bldLvl="0" animBg="1"/>
      <p:bldP spid="15" grpId="0" bldLvl="0" animBg="1"/>
      <p:bldP spid="16" grpId="0" bldLvl="0" animBg="1"/>
      <p:bldP spid="17" grpId="0" bldLvl="0" animBg="1"/>
      <p:bldP spid="18" grpId="0" bldLvl="0" animBg="1"/>
      <p:bldP spid="19" grpId="0" bldLvl="0" animBg="1"/>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文本框 7">
            <a:extLst>
              <a:ext uri="{FF2B5EF4-FFF2-40B4-BE49-F238E27FC236}">
                <a16:creationId xmlns="" xmlns:a16="http://schemas.microsoft.com/office/drawing/2014/main" id="{8D63B1CF-0AA4-4DB5-9DCB-5F2A59F1ABEC}"/>
              </a:ext>
            </a:extLst>
          </p:cNvPr>
          <p:cNvSpPr txBox="1"/>
          <p:nvPr/>
        </p:nvSpPr>
        <p:spPr>
          <a:xfrm>
            <a:off x="628361" y="1863797"/>
            <a:ext cx="5089855"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3</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 </a:t>
            </a:r>
            <a:r>
              <a:rPr lang="zh-CN" altLang="en-US" sz="2400" b="1" dirty="0">
                <a:solidFill>
                  <a:srgbClr val="FF0000"/>
                </a:solidFill>
                <a:latin typeface="华文中宋" panose="02010600040101010101" pitchFamily="2" charset="-122"/>
                <a:ea typeface="华文中宋" panose="02010600040101010101" pitchFamily="2" charset="-122"/>
              </a:rPr>
              <a:t>马克思主义中国化时代化的内涵</a:t>
            </a:r>
          </a:p>
        </p:txBody>
      </p:sp>
      <p:sp>
        <p:nvSpPr>
          <p:cNvPr id="10" name="矩形 9">
            <a:extLst>
              <a:ext uri="{FF2B5EF4-FFF2-40B4-BE49-F238E27FC236}">
                <a16:creationId xmlns="" xmlns:a16="http://schemas.microsoft.com/office/drawing/2014/main" id="{1E8459FE-B17A-41D2-AF77-A427EB70498F}"/>
              </a:ext>
            </a:extLst>
          </p:cNvPr>
          <p:cNvSpPr/>
          <p:nvPr/>
        </p:nvSpPr>
        <p:spPr>
          <a:xfrm>
            <a:off x="626498" y="2824379"/>
            <a:ext cx="11137271" cy="3416320"/>
          </a:xfrm>
          <a:prstGeom prst="rect">
            <a:avLst/>
          </a:prstGeom>
        </p:spPr>
        <p:txBody>
          <a:bodyPr wrap="square">
            <a:spAutoFit/>
          </a:bodyPr>
          <a:lstStyle/>
          <a:p>
            <a:pPr algn="just"/>
            <a:r>
              <a:rPr lang="zh-CN" altLang="en-US" sz="2400" b="1" dirty="0">
                <a:solidFill>
                  <a:srgbClr val="C00000"/>
                </a:solidFill>
                <a:latin typeface="KaiTi" charset="-122"/>
                <a:ea typeface="KaiTi" charset="-122"/>
                <a:cs typeface="KaiTi" charset="-122"/>
              </a:rPr>
              <a:t>一是</a:t>
            </a:r>
            <a:r>
              <a:rPr lang="zh-CN" altLang="en-US" sz="2400" dirty="0">
                <a:latin typeface="KaiTi" charset="-122"/>
                <a:ea typeface="KaiTi" charset="-122"/>
                <a:cs typeface="KaiTi" charset="-122"/>
              </a:rPr>
              <a:t>运用</a:t>
            </a:r>
            <a:r>
              <a:rPr lang="zh-CN" altLang="en-US" sz="2400" b="1" dirty="0">
                <a:solidFill>
                  <a:srgbClr val="C00000"/>
                </a:solidFill>
                <a:latin typeface="KaiTi" charset="-122"/>
                <a:ea typeface="KaiTi" charset="-122"/>
                <a:cs typeface="KaiTi" charset="-122"/>
              </a:rPr>
              <a:t>马克思主义的立场、观点和方法，</a:t>
            </a:r>
            <a:r>
              <a:rPr lang="zh-CN" altLang="en-US" sz="2400" dirty="0">
                <a:latin typeface="KaiTi" charset="-122"/>
                <a:ea typeface="KaiTi" charset="-122"/>
                <a:cs typeface="KaiTi" charset="-122"/>
              </a:rPr>
              <a:t>观察时代、把握时代、引领时代，解决中国革命、建设、改革中的实际问题；</a:t>
            </a:r>
            <a:endParaRPr lang="en-US" altLang="zh-CN" sz="2400" dirty="0">
              <a:latin typeface="KaiTi" charset="-122"/>
              <a:ea typeface="KaiTi" charset="-122"/>
              <a:cs typeface="KaiTi" charset="-122"/>
            </a:endParaRPr>
          </a:p>
          <a:p>
            <a:pPr algn="just"/>
            <a:endParaRPr lang="en-US" altLang="zh-CN" sz="2400" dirty="0">
              <a:latin typeface="KaiTi" charset="-122"/>
              <a:ea typeface="KaiTi" charset="-122"/>
              <a:cs typeface="KaiTi" charset="-122"/>
            </a:endParaRPr>
          </a:p>
          <a:p>
            <a:pPr algn="just"/>
            <a:r>
              <a:rPr lang="zh-CN" altLang="en-US" sz="2400" b="1" dirty="0">
                <a:solidFill>
                  <a:srgbClr val="C00000"/>
                </a:solidFill>
                <a:latin typeface="KaiTi" charset="-122"/>
                <a:ea typeface="KaiTi" charset="-122"/>
                <a:cs typeface="KaiTi" charset="-122"/>
              </a:rPr>
              <a:t>二是</a:t>
            </a:r>
            <a:r>
              <a:rPr lang="zh-CN" altLang="en-US" sz="2400" dirty="0">
                <a:latin typeface="KaiTi" charset="-122"/>
                <a:ea typeface="KaiTi" charset="-122"/>
                <a:cs typeface="KaiTi" charset="-122"/>
              </a:rPr>
              <a:t>总结和提炼</a:t>
            </a:r>
            <a:r>
              <a:rPr lang="zh-CN" altLang="en-US" sz="2400" b="1" dirty="0">
                <a:solidFill>
                  <a:srgbClr val="C00000"/>
                </a:solidFill>
                <a:latin typeface="KaiTi" charset="-122"/>
                <a:ea typeface="KaiTi" charset="-122"/>
                <a:cs typeface="KaiTi" charset="-122"/>
              </a:rPr>
              <a:t>中国革命、建设、改革的实践经验</a:t>
            </a:r>
            <a:r>
              <a:rPr lang="zh-CN" altLang="en-US" sz="2400" dirty="0">
                <a:latin typeface="KaiTi" charset="-122"/>
                <a:ea typeface="KaiTi" charset="-122"/>
                <a:cs typeface="KaiTi" charset="-122"/>
              </a:rPr>
              <a:t>并将其上升为理论，不断丰富和发展马克思主义的理论宝库，赋予马克思主义以新的时代内涵；</a:t>
            </a:r>
            <a:endParaRPr lang="en-US" altLang="zh-CN" sz="2400" dirty="0">
              <a:latin typeface="KaiTi" charset="-122"/>
              <a:ea typeface="KaiTi" charset="-122"/>
              <a:cs typeface="KaiTi" charset="-122"/>
            </a:endParaRPr>
          </a:p>
          <a:p>
            <a:pPr algn="just"/>
            <a:endParaRPr lang="en-US" altLang="zh-CN" sz="2400" dirty="0">
              <a:latin typeface="KaiTi" charset="-122"/>
              <a:ea typeface="KaiTi" charset="-122"/>
              <a:cs typeface="KaiTi" charset="-122"/>
            </a:endParaRPr>
          </a:p>
          <a:p>
            <a:pPr algn="just"/>
            <a:r>
              <a:rPr lang="zh-CN" altLang="en-US" sz="2400" b="1" dirty="0">
                <a:solidFill>
                  <a:srgbClr val="C00000"/>
                </a:solidFill>
                <a:latin typeface="KaiTi" charset="-122"/>
                <a:ea typeface="KaiTi" charset="-122"/>
                <a:cs typeface="KaiTi" charset="-122"/>
              </a:rPr>
              <a:t>三是</a:t>
            </a:r>
            <a:r>
              <a:rPr lang="zh-CN" altLang="en-US" sz="2400" dirty="0">
                <a:latin typeface="KaiTi" charset="-122"/>
                <a:ea typeface="KaiTi" charset="-122"/>
                <a:cs typeface="KaiTi" charset="-122"/>
              </a:rPr>
              <a:t>运用中国人民喜闻乐见的民族语言来阐述马克思主义，使其根植于中华优秀传统文化的土壤之中，</a:t>
            </a:r>
            <a:r>
              <a:rPr lang="zh-CN" altLang="en-US" sz="2400" b="1" dirty="0">
                <a:solidFill>
                  <a:srgbClr val="C00000"/>
                </a:solidFill>
                <a:latin typeface="KaiTi" charset="-122"/>
                <a:ea typeface="KaiTi" charset="-122"/>
                <a:cs typeface="KaiTi" charset="-122"/>
              </a:rPr>
              <a:t>具有中国特色、中国风格、中国气派</a:t>
            </a:r>
            <a:r>
              <a:rPr lang="zh-CN" altLang="en-US" sz="2400" dirty="0">
                <a:latin typeface="KaiTi" charset="-122"/>
                <a:ea typeface="KaiTi" charset="-122"/>
                <a:cs typeface="KaiTi" charset="-122"/>
              </a:rPr>
              <a:t>。</a:t>
            </a:r>
          </a:p>
          <a:p>
            <a:pPr algn="just"/>
            <a:endParaRPr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val="1426448776"/>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911424" y="1556792"/>
            <a:ext cx="8224838" cy="468313"/>
          </a:xfrm>
          <a:prstGeom prst="rect">
            <a:avLst/>
          </a:prstGeom>
          <a:noFill/>
          <a:ln w="9525">
            <a:noFill/>
          </a:ln>
        </p:spPr>
        <p:txBody>
          <a:bodyPr anchor="ctr" anchorCtr="0"/>
          <a:lstStyle/>
          <a:p>
            <a:pPr eaLnBrk="0" hangingPunct="0">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4</a:t>
            </a:r>
            <a:r>
              <a:rPr lang="zh-CN" altLang="en-US" sz="2800" b="1" dirty="0">
                <a:solidFill>
                  <a:srgbClr val="CC0000"/>
                </a:solidFill>
                <a:latin typeface="华文中宋" panose="02010600040101010101" pitchFamily="2" charset="-122"/>
                <a:ea typeface="华文中宋" panose="02010600040101010101" pitchFamily="2" charset="-122"/>
              </a:rPr>
              <a:t>、邓小平理论</a:t>
            </a:r>
            <a:r>
              <a:rPr lang="zh-CN" altLang="zh-CN" sz="2800" b="1" dirty="0">
                <a:solidFill>
                  <a:srgbClr val="CC0000"/>
                </a:solidFill>
                <a:latin typeface="华文中宋" panose="02010600040101010101" pitchFamily="2" charset="-122"/>
                <a:ea typeface="华文中宋" panose="02010600040101010101" pitchFamily="2" charset="-122"/>
              </a:rPr>
              <a:t>的</a:t>
            </a:r>
            <a:r>
              <a:rPr lang="zh-CN" altLang="en-US" sz="2800" b="1" dirty="0">
                <a:solidFill>
                  <a:srgbClr val="CC0000"/>
                </a:solidFill>
                <a:latin typeface="华文中宋" panose="02010600040101010101" pitchFamily="2" charset="-122"/>
                <a:ea typeface="华文中宋" panose="02010600040101010101" pitchFamily="2" charset="-122"/>
              </a:rPr>
              <a:t>历史地位</a:t>
            </a:r>
            <a:endParaRPr lang="zh-CN" altLang="zh-CN" sz="2800" b="1" dirty="0">
              <a:solidFill>
                <a:srgbClr val="CC0000"/>
              </a:solidFill>
              <a:latin typeface="华文中宋" panose="02010600040101010101" pitchFamily="2" charset="-122"/>
              <a:ea typeface="华文中宋" panose="02010600040101010101" pitchFamily="2" charset="-122"/>
            </a:endParaRPr>
          </a:p>
        </p:txBody>
      </p:sp>
      <p:sp>
        <p:nvSpPr>
          <p:cNvPr id="5" name="文本框 4"/>
          <p:cNvSpPr txBox="1"/>
          <p:nvPr/>
        </p:nvSpPr>
        <p:spPr>
          <a:xfrm>
            <a:off x="911424" y="2636912"/>
            <a:ext cx="11017224" cy="2308324"/>
          </a:xfrm>
          <a:prstGeom prst="rect">
            <a:avLst/>
          </a:prstGeom>
          <a:noFill/>
          <a:ln w="9525">
            <a:noFill/>
          </a:ln>
        </p:spPr>
        <p:txBody>
          <a:bodyPr wrap="square">
            <a:spAutoFit/>
          </a:bodyPr>
          <a:lstStyle/>
          <a:p>
            <a:pPr>
              <a:lnSpc>
                <a:spcPct val="200000"/>
              </a:lnSpc>
            </a:pPr>
            <a:r>
              <a:rPr lang="zh-CN" altLang="en-US" sz="2400" b="1" dirty="0">
                <a:latin typeface="KaiTi" charset="-122"/>
                <a:ea typeface="KaiTi" charset="-122"/>
                <a:cs typeface="KaiTi" charset="-122"/>
              </a:rPr>
              <a:t>第一，马克思列宁主义、毛泽东思想的继承和发展</a:t>
            </a:r>
            <a:endParaRPr lang="en-US" altLang="zh-CN" sz="2400" b="1" dirty="0">
              <a:latin typeface="KaiTi" charset="-122"/>
              <a:ea typeface="KaiTi" charset="-122"/>
              <a:cs typeface="KaiTi" charset="-122"/>
            </a:endParaRPr>
          </a:p>
          <a:p>
            <a:pPr>
              <a:lnSpc>
                <a:spcPct val="200000"/>
              </a:lnSpc>
            </a:pPr>
            <a:r>
              <a:rPr lang="zh-CN" altLang="en-US" sz="2400" b="1" dirty="0">
                <a:latin typeface="KaiTi" charset="-122"/>
                <a:ea typeface="KaiTi" charset="-122"/>
                <a:cs typeface="KaiTi" charset="-122"/>
              </a:rPr>
              <a:t>第二，中国特色社会主义理论体系的开篇之作</a:t>
            </a:r>
            <a:endParaRPr lang="en-US" altLang="zh-CN" sz="2400" b="1" dirty="0">
              <a:latin typeface="KaiTi" charset="-122"/>
              <a:ea typeface="KaiTi" charset="-122"/>
              <a:cs typeface="KaiTi" charset="-122"/>
            </a:endParaRPr>
          </a:p>
          <a:p>
            <a:pPr>
              <a:lnSpc>
                <a:spcPct val="200000"/>
              </a:lnSpc>
            </a:pPr>
            <a:r>
              <a:rPr lang="zh-CN" altLang="en-US" sz="2400" b="1" dirty="0">
                <a:latin typeface="KaiTi" charset="-122"/>
                <a:ea typeface="KaiTi" charset="-122"/>
                <a:cs typeface="KaiTi" charset="-122"/>
              </a:rPr>
              <a:t>第三，改革开放和社会主义现代化建设的科学指南</a:t>
            </a:r>
          </a:p>
        </p:txBody>
      </p:sp>
    </p:spTree>
    <p:extLst>
      <p:ext uri="{BB962C8B-B14F-4D97-AF65-F5344CB8AC3E}">
        <p14:creationId xmlns:p14="http://schemas.microsoft.com/office/powerpoint/2010/main" val="4562593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584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5844" name="TextBox 43"/>
          <p:cNvSpPr txBox="1"/>
          <p:nvPr/>
        </p:nvSpPr>
        <p:spPr>
          <a:xfrm>
            <a:off x="2706688" y="1023938"/>
            <a:ext cx="4031873"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七</a:t>
            </a:r>
            <a:r>
              <a:rPr lang="zh-CN" altLang="zh-CN" sz="2400" b="1" dirty="0">
                <a:solidFill>
                  <a:schemeClr val="bg1"/>
                </a:solidFill>
                <a:latin typeface="方正粗黑宋简体" panose="02000000000000000000" pitchFamily="2" charset="-122"/>
                <a:ea typeface="方正粗黑宋简体" panose="02000000000000000000" pitchFamily="2" charset="-122"/>
              </a:rPr>
              <a:t>章  “三个代表”重要思想</a:t>
            </a:r>
          </a:p>
        </p:txBody>
      </p:sp>
      <p:sp>
        <p:nvSpPr>
          <p:cNvPr id="3584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0" name="标题 1"/>
          <p:cNvSpPr>
            <a:spLocks noGrp="1"/>
          </p:cNvSpPr>
          <p:nvPr>
            <p:ph type="title"/>
          </p:nvPr>
        </p:nvSpPr>
        <p:spPr>
          <a:xfrm>
            <a:off x="767408" y="1875470"/>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1</a:t>
            </a:r>
            <a:r>
              <a:rPr lang="zh-CN" altLang="en-US" sz="2800" b="1" dirty="0">
                <a:solidFill>
                  <a:srgbClr val="CC0000"/>
                </a:solidFill>
                <a:latin typeface="华文中宋" panose="02010600040101010101" pitchFamily="2" charset="-122"/>
                <a:ea typeface="华文中宋" panose="02010600040101010101" pitchFamily="2" charset="-122"/>
              </a:rPr>
              <a:t>、“三个代表”重要思想的形成过程</a:t>
            </a:r>
          </a:p>
        </p:txBody>
      </p:sp>
      <p:sp>
        <p:nvSpPr>
          <p:cNvPr id="28" name="文本框 27"/>
          <p:cNvSpPr txBox="1"/>
          <p:nvPr/>
        </p:nvSpPr>
        <p:spPr>
          <a:xfrm>
            <a:off x="820847" y="2699087"/>
            <a:ext cx="11017224" cy="3970318"/>
          </a:xfrm>
          <a:prstGeom prst="rect">
            <a:avLst/>
          </a:prstGeom>
          <a:noFill/>
          <a:ln w="9525">
            <a:noFill/>
          </a:ln>
        </p:spPr>
        <p:txBody>
          <a:bodyPr wrap="square">
            <a:spAutoFit/>
          </a:bodyPr>
          <a:lstStyle/>
          <a:p>
            <a:pPr lvl="0">
              <a:lnSpc>
                <a:spcPct val="150000"/>
              </a:lnSpc>
            </a:pPr>
            <a:r>
              <a:rPr lang="en-US" altLang="zh-CN" sz="2400" b="1" dirty="0">
                <a:solidFill>
                  <a:srgbClr val="3333FF"/>
                </a:solidFill>
                <a:latin typeface="KaiTi" charset="-122"/>
                <a:ea typeface="KaiTi" charset="-122"/>
                <a:cs typeface="KaiTi" charset="-122"/>
              </a:rPr>
              <a:t>2000</a:t>
            </a:r>
            <a:r>
              <a:rPr lang="zh-CN" altLang="en-US" sz="2400" b="1" dirty="0">
                <a:solidFill>
                  <a:srgbClr val="3333FF"/>
                </a:solidFill>
                <a:latin typeface="KaiTi" charset="-122"/>
                <a:ea typeface="KaiTi" charset="-122"/>
                <a:cs typeface="KaiTi" charset="-122"/>
              </a:rPr>
              <a:t>年</a:t>
            </a:r>
            <a:r>
              <a:rPr lang="en-US" altLang="zh-CN" sz="2400" b="1" dirty="0">
                <a:solidFill>
                  <a:srgbClr val="3333FF"/>
                </a:solidFill>
                <a:latin typeface="KaiTi" charset="-122"/>
                <a:ea typeface="KaiTi" charset="-122"/>
                <a:cs typeface="KaiTi" charset="-122"/>
              </a:rPr>
              <a:t>2</a:t>
            </a:r>
            <a:r>
              <a:rPr lang="zh-CN" altLang="en-US" sz="2400" b="1" dirty="0">
                <a:solidFill>
                  <a:srgbClr val="3333FF"/>
                </a:solidFill>
                <a:latin typeface="KaiTi" charset="-122"/>
                <a:ea typeface="KaiTi" charset="-122"/>
                <a:cs typeface="KaiTi" charset="-122"/>
              </a:rPr>
              <a:t>月，</a:t>
            </a:r>
            <a:r>
              <a:rPr lang="zh-CN" altLang="en-US" sz="2400" b="1" dirty="0">
                <a:latin typeface="KaiTi" charset="-122"/>
                <a:ea typeface="KaiTi" charset="-122"/>
                <a:cs typeface="KaiTi" charset="-122"/>
              </a:rPr>
              <a:t>江泽民在广东考察时，首次对“三个代表”进行了比较全面的阐述。</a:t>
            </a:r>
            <a:endParaRPr lang="en-US" altLang="zh-CN" sz="2400" b="1" dirty="0">
              <a:latin typeface="KaiTi" charset="-122"/>
              <a:ea typeface="KaiTi" charset="-122"/>
              <a:cs typeface="KaiTi" charset="-122"/>
            </a:endParaRPr>
          </a:p>
          <a:p>
            <a:pPr>
              <a:lnSpc>
                <a:spcPct val="150000"/>
              </a:lnSpc>
            </a:pPr>
            <a:r>
              <a:rPr lang="en-US" altLang="zh-CN" sz="2400" b="1" dirty="0">
                <a:latin typeface="KaiTi" charset="-122"/>
                <a:ea typeface="KaiTi" charset="-122"/>
                <a:cs typeface="KaiTi" charset="-122"/>
              </a:rPr>
              <a:t>2000</a:t>
            </a:r>
            <a:r>
              <a:rPr lang="zh-CN" altLang="en-US" sz="2400" b="1" dirty="0">
                <a:latin typeface="KaiTi" charset="-122"/>
                <a:ea typeface="KaiTi" charset="-122"/>
                <a:cs typeface="KaiTi" charset="-122"/>
              </a:rPr>
              <a:t>年</a:t>
            </a:r>
            <a:r>
              <a:rPr lang="en-US" altLang="zh-CN" sz="2400" b="1" dirty="0">
                <a:latin typeface="KaiTi" charset="-122"/>
                <a:ea typeface="KaiTi" charset="-122"/>
                <a:cs typeface="KaiTi" charset="-122"/>
              </a:rPr>
              <a:t>6</a:t>
            </a:r>
            <a:r>
              <a:rPr lang="zh-CN" altLang="en-US" sz="2400" b="1" dirty="0">
                <a:latin typeface="KaiTi" charset="-122"/>
                <a:ea typeface="KaiTi" charset="-122"/>
                <a:cs typeface="KaiTi" charset="-122"/>
              </a:rPr>
              <a:t>月，江泽民在全国党校工作会议上第一次指出， “三个代表”重要思想所要回答和解决的正是</a:t>
            </a:r>
            <a:r>
              <a:rPr lang="en-US" altLang="zh-CN" sz="2400" b="1" dirty="0">
                <a:latin typeface="KaiTi" charset="-122"/>
                <a:ea typeface="KaiTi" charset="-122"/>
                <a:cs typeface="KaiTi" charset="-122"/>
              </a:rPr>
              <a:t>“</a:t>
            </a:r>
            <a:r>
              <a:rPr lang="zh-CN" altLang="en-US" sz="2400" b="1" dirty="0">
                <a:latin typeface="KaiTi" charset="-122"/>
                <a:ea typeface="KaiTi" charset="-122"/>
                <a:cs typeface="KaiTi" charset="-122"/>
              </a:rPr>
              <a:t>建设什么样的党、怎样建设党</a:t>
            </a:r>
            <a:r>
              <a:rPr lang="en-US" altLang="zh-CN" sz="2400" b="1" dirty="0">
                <a:latin typeface="KaiTi" charset="-122"/>
                <a:ea typeface="KaiTi" charset="-122"/>
                <a:cs typeface="KaiTi" charset="-122"/>
              </a:rPr>
              <a:t>”</a:t>
            </a:r>
            <a:r>
              <a:rPr lang="zh-CN" altLang="en-US" sz="2400" b="1" dirty="0">
                <a:latin typeface="KaiTi" charset="-122"/>
                <a:ea typeface="KaiTi" charset="-122"/>
                <a:cs typeface="KaiTi" charset="-122"/>
              </a:rPr>
              <a:t>的重大问题。</a:t>
            </a:r>
          </a:p>
          <a:p>
            <a:pPr>
              <a:lnSpc>
                <a:spcPct val="150000"/>
              </a:lnSpc>
            </a:pPr>
            <a:r>
              <a:rPr lang="en-US" altLang="zh-CN" sz="2400" b="1" dirty="0">
                <a:latin typeface="KaiTi" charset="-122"/>
                <a:ea typeface="KaiTi" charset="-122"/>
                <a:cs typeface="KaiTi" charset="-122"/>
              </a:rPr>
              <a:t>2001</a:t>
            </a:r>
            <a:r>
              <a:rPr lang="zh-CN" altLang="en-US" sz="2400" b="1" dirty="0">
                <a:latin typeface="KaiTi" charset="-122"/>
                <a:ea typeface="KaiTi" charset="-122"/>
                <a:cs typeface="KaiTi" charset="-122"/>
              </a:rPr>
              <a:t>年</a:t>
            </a:r>
            <a:r>
              <a:rPr lang="en-US" altLang="zh-CN" sz="2400" b="1" dirty="0">
                <a:latin typeface="KaiTi" charset="-122"/>
                <a:ea typeface="KaiTi" charset="-122"/>
                <a:cs typeface="KaiTi" charset="-122"/>
              </a:rPr>
              <a:t>7</a:t>
            </a:r>
            <a:r>
              <a:rPr lang="zh-CN" altLang="en-US" sz="2400" b="1" dirty="0">
                <a:latin typeface="KaiTi" charset="-122"/>
                <a:ea typeface="KaiTi" charset="-122"/>
                <a:cs typeface="KaiTi" charset="-122"/>
              </a:rPr>
              <a:t>月，江泽民在庆祝中国共产党成立</a:t>
            </a:r>
            <a:r>
              <a:rPr lang="en-US" altLang="zh-CN" sz="2400" b="1" dirty="0">
                <a:latin typeface="KaiTi" charset="-122"/>
                <a:ea typeface="KaiTi" charset="-122"/>
                <a:cs typeface="KaiTi" charset="-122"/>
              </a:rPr>
              <a:t>80</a:t>
            </a:r>
            <a:r>
              <a:rPr lang="zh-CN" altLang="en-US" sz="2400" b="1" dirty="0">
                <a:latin typeface="KaiTi" charset="-122"/>
                <a:ea typeface="KaiTi" charset="-122"/>
                <a:cs typeface="KaiTi" charset="-122"/>
              </a:rPr>
              <a:t>周年大会上的讲话中全面阐述了“三个代表”重要思想的科学内涵和基本内容。</a:t>
            </a:r>
          </a:p>
          <a:p>
            <a:pPr>
              <a:lnSpc>
                <a:spcPct val="150000"/>
              </a:lnSpc>
            </a:pPr>
            <a:r>
              <a:rPr lang="en-US" altLang="zh-CN" sz="2400" b="1" dirty="0">
                <a:solidFill>
                  <a:srgbClr val="3333FF"/>
                </a:solidFill>
                <a:latin typeface="KaiTi" charset="-122"/>
                <a:ea typeface="KaiTi" charset="-122"/>
                <a:cs typeface="KaiTi" charset="-122"/>
              </a:rPr>
              <a:t>2002</a:t>
            </a:r>
            <a:r>
              <a:rPr lang="zh-CN" altLang="en-US" sz="2400" b="1" dirty="0">
                <a:solidFill>
                  <a:srgbClr val="3333FF"/>
                </a:solidFill>
                <a:latin typeface="KaiTi" charset="-122"/>
                <a:ea typeface="KaiTi" charset="-122"/>
                <a:cs typeface="KaiTi" charset="-122"/>
              </a:rPr>
              <a:t>年</a:t>
            </a:r>
            <a:r>
              <a:rPr lang="en-US" altLang="zh-CN" sz="2400" b="1" dirty="0">
                <a:solidFill>
                  <a:srgbClr val="3333FF"/>
                </a:solidFill>
                <a:latin typeface="KaiTi" charset="-122"/>
                <a:ea typeface="KaiTi" charset="-122"/>
                <a:cs typeface="KaiTi" charset="-122"/>
              </a:rPr>
              <a:t>11</a:t>
            </a:r>
            <a:r>
              <a:rPr lang="zh-CN" altLang="en-US" sz="2400" b="1" dirty="0">
                <a:solidFill>
                  <a:srgbClr val="3333FF"/>
                </a:solidFill>
                <a:latin typeface="KaiTi" charset="-122"/>
                <a:ea typeface="KaiTi" charset="-122"/>
                <a:cs typeface="KaiTi" charset="-122"/>
              </a:rPr>
              <a:t>月，</a:t>
            </a:r>
            <a:r>
              <a:rPr lang="zh-CN" altLang="en-US" sz="2400" b="1" dirty="0">
                <a:latin typeface="KaiTi" charset="-122"/>
                <a:ea typeface="KaiTi" charset="-122"/>
                <a:cs typeface="KaiTi" charset="-122"/>
              </a:rPr>
              <a:t>党的十六大将“三个代表”重要思想与马克思列宁主义、毛泽东思想和邓小平理论一道确立为党必须长期坚持的指导思想，并</a:t>
            </a:r>
            <a:r>
              <a:rPr lang="zh-CN" altLang="en-US" sz="2400" b="1" dirty="0">
                <a:solidFill>
                  <a:srgbClr val="C00000"/>
                </a:solidFill>
                <a:latin typeface="KaiTi" charset="-122"/>
                <a:ea typeface="KaiTi" charset="-122"/>
                <a:cs typeface="KaiTi" charset="-122"/>
              </a:rPr>
              <a:t>写入党章</a:t>
            </a:r>
            <a:r>
              <a:rPr lang="zh-CN" altLang="en-US" sz="2400" b="1" dirty="0">
                <a:latin typeface="KaiTi" charset="-122"/>
                <a:ea typeface="KaiTi" charset="-122"/>
                <a:cs typeface="KaiTi" charset="-122"/>
              </a:rPr>
              <a:t>。</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
                                            <p:txEl>
                                              <p:pRg st="0" end="0"/>
                                            </p:txEl>
                                          </p:spTgt>
                                        </p:tgtEl>
                                        <p:attrNameLst>
                                          <p:attrName>style.visibility</p:attrName>
                                        </p:attrNameLst>
                                      </p:cBhvr>
                                      <p:to>
                                        <p:strVal val="visible"/>
                                      </p:to>
                                    </p:set>
                                    <p:anim calcmode="lin" valueType="num">
                                      <p:cBhvr additive="base">
                                        <p:cTn id="13"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
                                            <p:txEl>
                                              <p:pRg st="1" end="1"/>
                                            </p:txEl>
                                          </p:spTgt>
                                        </p:tgtEl>
                                        <p:attrNameLst>
                                          <p:attrName>style.visibility</p:attrName>
                                        </p:attrNameLst>
                                      </p:cBhvr>
                                      <p:to>
                                        <p:strVal val="visible"/>
                                      </p:to>
                                    </p:set>
                                    <p:anim calcmode="lin" valueType="num">
                                      <p:cBhvr additive="base">
                                        <p:cTn id="19" dur="500" fill="hold"/>
                                        <p:tgtEl>
                                          <p:spTgt spid="28">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
                                            <p:txEl>
                                              <p:pRg st="2" end="2"/>
                                            </p:txEl>
                                          </p:spTgt>
                                        </p:tgtEl>
                                        <p:attrNameLst>
                                          <p:attrName>style.visibility</p:attrName>
                                        </p:attrNameLst>
                                      </p:cBhvr>
                                      <p:to>
                                        <p:strVal val="visible"/>
                                      </p:to>
                                    </p:set>
                                    <p:anim calcmode="lin" valueType="num">
                                      <p:cBhvr additive="base">
                                        <p:cTn id="25" dur="500" fill="hold"/>
                                        <p:tgtEl>
                                          <p:spTgt spid="28">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
                                            <p:txEl>
                                              <p:pRg st="3" end="3"/>
                                            </p:txEl>
                                          </p:spTgt>
                                        </p:tgtEl>
                                        <p:attrNameLst>
                                          <p:attrName>style.visibility</p:attrName>
                                        </p:attrNameLst>
                                      </p:cBhvr>
                                      <p:to>
                                        <p:strVal val="visible"/>
                                      </p:to>
                                    </p:set>
                                    <p:anim calcmode="lin" valueType="num">
                                      <p:cBhvr additive="base">
                                        <p:cTn id="31" dur="500" fill="hold"/>
                                        <p:tgtEl>
                                          <p:spTgt spid="28">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5843"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5844" name="TextBox 43"/>
          <p:cNvSpPr txBox="1"/>
          <p:nvPr/>
        </p:nvSpPr>
        <p:spPr>
          <a:xfrm>
            <a:off x="2706688" y="1023938"/>
            <a:ext cx="4031873"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七</a:t>
            </a:r>
            <a:r>
              <a:rPr lang="zh-CN" altLang="zh-CN" sz="2400" b="1" dirty="0">
                <a:solidFill>
                  <a:schemeClr val="bg1"/>
                </a:solidFill>
                <a:latin typeface="方正粗黑宋简体" panose="02000000000000000000" pitchFamily="2" charset="-122"/>
                <a:ea typeface="方正粗黑宋简体" panose="02000000000000000000" pitchFamily="2" charset="-122"/>
              </a:rPr>
              <a:t>章  “三个代表”重要思想</a:t>
            </a:r>
          </a:p>
        </p:txBody>
      </p:sp>
      <p:sp>
        <p:nvSpPr>
          <p:cNvPr id="35845"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pic>
        <p:nvPicPr>
          <p:cNvPr id="35847" name="图片 5"/>
          <p:cNvPicPr>
            <a:picLocks noChangeAspect="1"/>
          </p:cNvPicPr>
          <p:nvPr/>
        </p:nvPicPr>
        <p:blipFill>
          <a:blip r:embed="rId2"/>
          <a:stretch>
            <a:fillRect/>
          </a:stretch>
        </p:blipFill>
        <p:spPr>
          <a:xfrm>
            <a:off x="2662238" y="2457450"/>
            <a:ext cx="7177087" cy="1327150"/>
          </a:xfrm>
          <a:prstGeom prst="rect">
            <a:avLst/>
          </a:prstGeom>
          <a:noFill/>
          <a:ln w="9525">
            <a:noFill/>
          </a:ln>
        </p:spPr>
      </p:pic>
      <p:pic>
        <p:nvPicPr>
          <p:cNvPr id="35848" name="图片 6"/>
          <p:cNvPicPr>
            <a:picLocks noChangeAspect="1"/>
          </p:cNvPicPr>
          <p:nvPr/>
        </p:nvPicPr>
        <p:blipFill>
          <a:blip r:embed="rId3"/>
          <a:stretch>
            <a:fillRect/>
          </a:stretch>
        </p:blipFill>
        <p:spPr>
          <a:xfrm>
            <a:off x="2662238" y="3914775"/>
            <a:ext cx="7254875" cy="1323975"/>
          </a:xfrm>
          <a:prstGeom prst="rect">
            <a:avLst/>
          </a:prstGeom>
          <a:noFill/>
          <a:ln w="9525">
            <a:noFill/>
          </a:ln>
        </p:spPr>
      </p:pic>
      <p:pic>
        <p:nvPicPr>
          <p:cNvPr id="35849" name="图片 7"/>
          <p:cNvPicPr>
            <a:picLocks noChangeAspect="1"/>
          </p:cNvPicPr>
          <p:nvPr/>
        </p:nvPicPr>
        <p:blipFill>
          <a:blip r:embed="rId4"/>
          <a:stretch>
            <a:fillRect/>
          </a:stretch>
        </p:blipFill>
        <p:spPr>
          <a:xfrm>
            <a:off x="2738438" y="5368925"/>
            <a:ext cx="7100887" cy="1327150"/>
          </a:xfrm>
          <a:prstGeom prst="rect">
            <a:avLst/>
          </a:prstGeom>
          <a:noFill/>
          <a:ln w="9525">
            <a:noFill/>
          </a:ln>
        </p:spPr>
      </p:pic>
      <p:sp>
        <p:nvSpPr>
          <p:cNvPr id="10" name="标题 1"/>
          <p:cNvSpPr>
            <a:spLocks noGrp="1"/>
          </p:cNvSpPr>
          <p:nvPr>
            <p:ph type="title"/>
          </p:nvPr>
        </p:nvSpPr>
        <p:spPr>
          <a:xfrm>
            <a:off x="763429" y="1788318"/>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2</a:t>
            </a:r>
            <a:r>
              <a:rPr lang="zh-CN" altLang="en-US" sz="2800" b="1" dirty="0">
                <a:solidFill>
                  <a:srgbClr val="CC0000"/>
                </a:solidFill>
                <a:latin typeface="华文中宋" panose="02010600040101010101" pitchFamily="2" charset="-122"/>
                <a:ea typeface="华文中宋" panose="02010600040101010101" pitchFamily="2" charset="-122"/>
              </a:rPr>
              <a:t>、“三个代表”重要思想的核心观点</a:t>
            </a:r>
          </a:p>
        </p:txBody>
      </p:sp>
    </p:spTree>
    <p:extLst>
      <p:ext uri="{BB962C8B-B14F-4D97-AF65-F5344CB8AC3E}">
        <p14:creationId xmlns:p14="http://schemas.microsoft.com/office/powerpoint/2010/main" val="1233333825"/>
      </p:ext>
    </p:extLst>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6867"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6868" name="TextBox 43"/>
          <p:cNvSpPr txBox="1"/>
          <p:nvPr/>
        </p:nvSpPr>
        <p:spPr>
          <a:xfrm>
            <a:off x="2806651" y="1023143"/>
            <a:ext cx="5405536" cy="460375"/>
          </a:xfrm>
          <a:prstGeom prst="rect">
            <a:avLst/>
          </a:prstGeom>
          <a:noFill/>
          <a:ln w="9525">
            <a:noFill/>
          </a:ln>
        </p:spPr>
        <p:txBody>
          <a:bodyPr wrap="squar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七</a:t>
            </a:r>
            <a:r>
              <a:rPr lang="zh-CN" altLang="zh-CN" sz="2400" b="1" dirty="0">
                <a:solidFill>
                  <a:schemeClr val="bg1"/>
                </a:solidFill>
                <a:latin typeface="方正粗黑宋简体" panose="02000000000000000000" pitchFamily="2" charset="-122"/>
                <a:ea typeface="方正粗黑宋简体" panose="02000000000000000000" pitchFamily="2" charset="-122"/>
              </a:rPr>
              <a:t>章  “</a:t>
            </a:r>
            <a:r>
              <a:rPr lang="en-US" altLang="zh-CN" sz="2400" b="1" dirty="0">
                <a:solidFill>
                  <a:schemeClr val="bg1"/>
                </a:solidFill>
                <a:latin typeface="方正粗黑宋简体" panose="02000000000000000000" pitchFamily="2" charset="-122"/>
                <a:ea typeface="方正粗黑宋简体" panose="02000000000000000000" pitchFamily="2" charset="-122"/>
              </a:rPr>
              <a:t>   </a:t>
            </a:r>
            <a:r>
              <a:rPr lang="zh-CN" altLang="zh-CN" sz="2400" b="1" dirty="0">
                <a:solidFill>
                  <a:schemeClr val="bg1"/>
                </a:solidFill>
                <a:latin typeface="方正粗黑宋简体" panose="02000000000000000000" pitchFamily="2" charset="-122"/>
                <a:ea typeface="方正粗黑宋简体" panose="02000000000000000000" pitchFamily="2" charset="-122"/>
              </a:rPr>
              <a:t>三个代表”</a:t>
            </a:r>
            <a:r>
              <a:rPr lang="en-US" altLang="zh-CN" sz="2400" b="1" dirty="0">
                <a:solidFill>
                  <a:schemeClr val="bg1"/>
                </a:solidFill>
                <a:latin typeface="方正粗黑宋简体" panose="02000000000000000000" pitchFamily="2" charset="-122"/>
                <a:ea typeface="方正粗黑宋简体" panose="02000000000000000000" pitchFamily="2" charset="-122"/>
              </a:rPr>
              <a:t>  </a:t>
            </a:r>
            <a:r>
              <a:rPr lang="zh-CN" altLang="zh-CN" sz="2400" b="1" dirty="0">
                <a:solidFill>
                  <a:schemeClr val="bg1"/>
                </a:solidFill>
                <a:latin typeface="方正粗黑宋简体" panose="02000000000000000000" pitchFamily="2" charset="-122"/>
                <a:ea typeface="方正粗黑宋简体" panose="02000000000000000000" pitchFamily="2" charset="-122"/>
              </a:rPr>
              <a:t>重要思想</a:t>
            </a:r>
          </a:p>
        </p:txBody>
      </p:sp>
      <p:sp>
        <p:nvSpPr>
          <p:cNvPr id="36869"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36870" name="文本框 99"/>
          <p:cNvSpPr txBox="1"/>
          <p:nvPr/>
        </p:nvSpPr>
        <p:spPr>
          <a:xfrm>
            <a:off x="1574800" y="2636912"/>
            <a:ext cx="9489752" cy="3970318"/>
          </a:xfrm>
          <a:prstGeom prst="rect">
            <a:avLst/>
          </a:prstGeom>
          <a:noFill/>
          <a:ln w="9525">
            <a:noFill/>
          </a:ln>
        </p:spPr>
        <p:txBody>
          <a:bodyPr wrap="square">
            <a:spAutoFit/>
          </a:bodyPr>
          <a:lstStyle/>
          <a:p>
            <a:pPr eaLnBrk="0" hangingPunct="0">
              <a:lnSpc>
                <a:spcPct val="150000"/>
              </a:lnSpc>
            </a:pPr>
            <a:r>
              <a:rPr lang="zh-CN" altLang="zh-CN" sz="2800" b="1" dirty="0">
                <a:latin typeface="KaiTi" charset="-122"/>
                <a:ea typeface="KaiTi" charset="-122"/>
                <a:cs typeface="KaiTi" charset="-122"/>
                <a:sym typeface="Wingdings" panose="05000000000000000000" pitchFamily="2" charset="2"/>
              </a:rPr>
              <a:t> </a:t>
            </a:r>
            <a:r>
              <a:rPr lang="zh-CN" altLang="zh-CN" sz="2800" b="1" dirty="0">
                <a:latin typeface="KaiTi" charset="-122"/>
                <a:ea typeface="KaiTi" charset="-122"/>
                <a:cs typeface="KaiTi" charset="-122"/>
              </a:rPr>
              <a:t>发展是党执政兴国的第一要务</a:t>
            </a:r>
          </a:p>
          <a:p>
            <a:pPr eaLnBrk="0" hangingPunct="0">
              <a:lnSpc>
                <a:spcPct val="150000"/>
              </a:lnSpc>
            </a:pPr>
            <a:r>
              <a:rPr lang="zh-CN" altLang="zh-CN" sz="2800" b="1" dirty="0">
                <a:latin typeface="KaiTi" charset="-122"/>
                <a:ea typeface="KaiTi" charset="-122"/>
                <a:cs typeface="KaiTi" charset="-122"/>
                <a:sym typeface="Wingdings" panose="05000000000000000000" pitchFamily="2" charset="2"/>
              </a:rPr>
              <a:t> </a:t>
            </a:r>
            <a:r>
              <a:rPr lang="zh-CN" altLang="zh-CN" sz="2800" b="1" dirty="0">
                <a:latin typeface="KaiTi" charset="-122"/>
                <a:ea typeface="KaiTi" charset="-122"/>
                <a:cs typeface="KaiTi" charset="-122"/>
              </a:rPr>
              <a:t>建立社会主义市场经济体制</a:t>
            </a:r>
          </a:p>
          <a:p>
            <a:pPr eaLnBrk="0" hangingPunct="0">
              <a:lnSpc>
                <a:spcPct val="150000"/>
              </a:lnSpc>
            </a:pPr>
            <a:r>
              <a:rPr lang="zh-CN" altLang="zh-CN" sz="2800" b="1" dirty="0">
                <a:latin typeface="KaiTi" charset="-122"/>
                <a:ea typeface="KaiTi" charset="-122"/>
                <a:cs typeface="KaiTi" charset="-122"/>
                <a:sym typeface="Wingdings" panose="05000000000000000000" pitchFamily="2" charset="2"/>
              </a:rPr>
              <a:t> </a:t>
            </a:r>
            <a:r>
              <a:rPr lang="zh-CN" altLang="zh-CN" sz="2800" b="1" dirty="0">
                <a:latin typeface="KaiTi" charset="-122"/>
                <a:ea typeface="KaiTi" charset="-122"/>
                <a:cs typeface="KaiTi" charset="-122"/>
              </a:rPr>
              <a:t>全面</a:t>
            </a:r>
            <a:r>
              <a:rPr lang="zh-CN" altLang="en-US" sz="2800" b="1" dirty="0">
                <a:latin typeface="KaiTi" charset="-122"/>
                <a:ea typeface="KaiTi" charset="-122"/>
                <a:cs typeface="KaiTi" charset="-122"/>
              </a:rPr>
              <a:t>建设</a:t>
            </a:r>
            <a:r>
              <a:rPr lang="zh-CN" altLang="zh-CN" sz="2800" b="1" dirty="0">
                <a:latin typeface="KaiTi" charset="-122"/>
                <a:ea typeface="KaiTi" charset="-122"/>
                <a:cs typeface="KaiTi" charset="-122"/>
              </a:rPr>
              <a:t>小康社会</a:t>
            </a:r>
          </a:p>
          <a:p>
            <a:pPr marL="457200" indent="-457200" eaLnBrk="0" hangingPunct="0">
              <a:lnSpc>
                <a:spcPct val="150000"/>
              </a:lnSpc>
              <a:buFont typeface="Wingdings" charset="2"/>
              <a:buChar char="Ø"/>
            </a:pPr>
            <a:r>
              <a:rPr lang="zh-CN" altLang="zh-CN" sz="2800" b="1" dirty="0">
                <a:latin typeface="KaiTi" charset="-122"/>
                <a:ea typeface="KaiTi" charset="-122"/>
                <a:cs typeface="KaiTi" charset="-122"/>
              </a:rPr>
              <a:t>建设社会主义政治文明</a:t>
            </a:r>
            <a:endParaRPr lang="en-US" altLang="zh-CN" sz="2800" b="1" dirty="0">
              <a:latin typeface="KaiTi" charset="-122"/>
              <a:ea typeface="KaiTi" charset="-122"/>
              <a:cs typeface="KaiTi" charset="-122"/>
            </a:endParaRPr>
          </a:p>
          <a:p>
            <a:pPr marL="457200" indent="-457200" eaLnBrk="0" hangingPunct="0">
              <a:lnSpc>
                <a:spcPct val="150000"/>
              </a:lnSpc>
              <a:buFont typeface="Wingdings" charset="2"/>
              <a:buChar char="Ø"/>
            </a:pPr>
            <a:r>
              <a:rPr lang="zh-CN" altLang="en-US" sz="2800" b="1" dirty="0">
                <a:latin typeface="KaiTi" charset="-122"/>
                <a:ea typeface="KaiTi" charset="-122"/>
                <a:cs typeface="KaiTi" charset="-122"/>
              </a:rPr>
              <a:t>实施“引进来”和“走出去”相结合的对外开放战略</a:t>
            </a:r>
            <a:endParaRPr lang="zh-CN" altLang="zh-CN" sz="2800" b="1" dirty="0">
              <a:latin typeface="KaiTi" charset="-122"/>
              <a:ea typeface="KaiTi" charset="-122"/>
              <a:cs typeface="KaiTi" charset="-122"/>
            </a:endParaRPr>
          </a:p>
          <a:p>
            <a:pPr eaLnBrk="0" hangingPunct="0">
              <a:lnSpc>
                <a:spcPct val="150000"/>
              </a:lnSpc>
            </a:pPr>
            <a:r>
              <a:rPr lang="zh-CN" altLang="zh-CN" sz="2800" b="1" dirty="0">
                <a:latin typeface="KaiTi" charset="-122"/>
                <a:ea typeface="KaiTi" charset="-122"/>
                <a:cs typeface="KaiTi" charset="-122"/>
                <a:sym typeface="Wingdings" panose="05000000000000000000" pitchFamily="2" charset="2"/>
              </a:rPr>
              <a:t> </a:t>
            </a:r>
            <a:r>
              <a:rPr lang="zh-CN" altLang="zh-CN" sz="2800" b="1" dirty="0">
                <a:latin typeface="KaiTi" charset="-122"/>
                <a:ea typeface="KaiTi" charset="-122"/>
                <a:cs typeface="KaiTi" charset="-122"/>
              </a:rPr>
              <a:t>推进党的建设新的伟大工程</a:t>
            </a:r>
          </a:p>
        </p:txBody>
      </p:sp>
      <p:sp>
        <p:nvSpPr>
          <p:cNvPr id="7" name="标题 1"/>
          <p:cNvSpPr>
            <a:spLocks noGrp="1"/>
          </p:cNvSpPr>
          <p:nvPr>
            <p:ph type="title"/>
          </p:nvPr>
        </p:nvSpPr>
        <p:spPr>
          <a:xfrm>
            <a:off x="1219200" y="1878049"/>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、“三个代表”重要思想的主要内容</a:t>
            </a:r>
          </a:p>
        </p:txBody>
      </p:sp>
    </p:spTree>
  </p:cSld>
  <p:clrMapOvr>
    <a:masterClrMapping/>
  </p:clrMapOvr>
  <p:transition spd="slow">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6867"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6868" name="TextBox 43"/>
          <p:cNvSpPr txBox="1"/>
          <p:nvPr/>
        </p:nvSpPr>
        <p:spPr>
          <a:xfrm>
            <a:off x="2806651" y="1023143"/>
            <a:ext cx="5405536" cy="460375"/>
          </a:xfrm>
          <a:prstGeom prst="rect">
            <a:avLst/>
          </a:prstGeom>
          <a:noFill/>
          <a:ln w="9525">
            <a:noFill/>
          </a:ln>
        </p:spPr>
        <p:txBody>
          <a:bodyPr wrap="squar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七</a:t>
            </a:r>
            <a:r>
              <a:rPr lang="zh-CN" altLang="zh-CN" sz="2400" b="1" dirty="0">
                <a:solidFill>
                  <a:schemeClr val="bg1"/>
                </a:solidFill>
                <a:latin typeface="方正粗黑宋简体" panose="02000000000000000000" pitchFamily="2" charset="-122"/>
                <a:ea typeface="方正粗黑宋简体" panose="02000000000000000000" pitchFamily="2" charset="-122"/>
              </a:rPr>
              <a:t>章  “</a:t>
            </a:r>
            <a:r>
              <a:rPr lang="en-US" altLang="zh-CN" sz="2400" b="1" dirty="0">
                <a:solidFill>
                  <a:schemeClr val="bg1"/>
                </a:solidFill>
                <a:latin typeface="方正粗黑宋简体" panose="02000000000000000000" pitchFamily="2" charset="-122"/>
                <a:ea typeface="方正粗黑宋简体" panose="02000000000000000000" pitchFamily="2" charset="-122"/>
              </a:rPr>
              <a:t>   </a:t>
            </a:r>
            <a:r>
              <a:rPr lang="zh-CN" altLang="zh-CN" sz="2400" b="1" dirty="0">
                <a:solidFill>
                  <a:schemeClr val="bg1"/>
                </a:solidFill>
                <a:latin typeface="方正粗黑宋简体" panose="02000000000000000000" pitchFamily="2" charset="-122"/>
                <a:ea typeface="方正粗黑宋简体" panose="02000000000000000000" pitchFamily="2" charset="-122"/>
              </a:rPr>
              <a:t>三个代表”</a:t>
            </a:r>
            <a:r>
              <a:rPr lang="en-US" altLang="zh-CN" sz="2400" b="1" dirty="0">
                <a:solidFill>
                  <a:schemeClr val="bg1"/>
                </a:solidFill>
                <a:latin typeface="方正粗黑宋简体" panose="02000000000000000000" pitchFamily="2" charset="-122"/>
                <a:ea typeface="方正粗黑宋简体" panose="02000000000000000000" pitchFamily="2" charset="-122"/>
              </a:rPr>
              <a:t>  </a:t>
            </a:r>
            <a:r>
              <a:rPr lang="zh-CN" altLang="zh-CN" sz="2400" b="1" dirty="0">
                <a:solidFill>
                  <a:schemeClr val="bg1"/>
                </a:solidFill>
                <a:latin typeface="方正粗黑宋简体" panose="02000000000000000000" pitchFamily="2" charset="-122"/>
                <a:ea typeface="方正粗黑宋简体" panose="02000000000000000000" pitchFamily="2" charset="-122"/>
              </a:rPr>
              <a:t>重要思想</a:t>
            </a:r>
          </a:p>
        </p:txBody>
      </p:sp>
      <p:sp>
        <p:nvSpPr>
          <p:cNvPr id="36869"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36870" name="文本框 99"/>
          <p:cNvSpPr txBox="1"/>
          <p:nvPr/>
        </p:nvSpPr>
        <p:spPr>
          <a:xfrm>
            <a:off x="1538011" y="2852936"/>
            <a:ext cx="8409632" cy="1930337"/>
          </a:xfrm>
          <a:prstGeom prst="rect">
            <a:avLst/>
          </a:prstGeom>
          <a:noFill/>
          <a:ln w="9525">
            <a:noFill/>
          </a:ln>
        </p:spPr>
        <p:txBody>
          <a:bodyPr wrap="square">
            <a:spAutoFit/>
          </a:bodyPr>
          <a:lstStyle/>
          <a:p>
            <a:pPr eaLnBrk="0" hangingPunct="0">
              <a:lnSpc>
                <a:spcPct val="150000"/>
              </a:lnSpc>
            </a:pPr>
            <a:r>
              <a:rPr lang="zh-CN" altLang="en-US" sz="2800" b="1" dirty="0">
                <a:latin typeface="KaiTi" charset="-122"/>
                <a:ea typeface="KaiTi" charset="-122"/>
                <a:cs typeface="KaiTi" charset="-122"/>
              </a:rPr>
              <a:t>第一，中国特色社会主义理论体系的丰富发展</a:t>
            </a:r>
            <a:endParaRPr lang="en-US" altLang="zh-CN" sz="2800" b="1" dirty="0">
              <a:latin typeface="KaiTi" charset="-122"/>
              <a:ea typeface="KaiTi" charset="-122"/>
              <a:cs typeface="KaiTi" charset="-122"/>
            </a:endParaRPr>
          </a:p>
          <a:p>
            <a:pPr eaLnBrk="0" hangingPunct="0">
              <a:lnSpc>
                <a:spcPct val="150000"/>
              </a:lnSpc>
            </a:pPr>
            <a:r>
              <a:rPr lang="zh-CN" altLang="en-US" sz="2800" b="1" dirty="0">
                <a:latin typeface="KaiTi" charset="-122"/>
                <a:ea typeface="KaiTi" charset="-122"/>
                <a:cs typeface="KaiTi" charset="-122"/>
              </a:rPr>
              <a:t>第二，加强和改进党的建设、推进中国特色社会主义事业的强大理论武器</a:t>
            </a:r>
            <a:endParaRPr lang="en-US" altLang="zh-CN" sz="2800" b="1" dirty="0">
              <a:latin typeface="KaiTi" charset="-122"/>
              <a:ea typeface="KaiTi" charset="-122"/>
              <a:cs typeface="KaiTi" charset="-122"/>
            </a:endParaRPr>
          </a:p>
        </p:txBody>
      </p:sp>
      <p:sp>
        <p:nvSpPr>
          <p:cNvPr id="7" name="标题 1"/>
          <p:cNvSpPr>
            <a:spLocks noGrp="1"/>
          </p:cNvSpPr>
          <p:nvPr>
            <p:ph type="title"/>
          </p:nvPr>
        </p:nvSpPr>
        <p:spPr>
          <a:xfrm>
            <a:off x="1219200" y="1878049"/>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4</a:t>
            </a:r>
            <a:r>
              <a:rPr lang="zh-CN" altLang="en-US" sz="2800" b="1" dirty="0">
                <a:solidFill>
                  <a:srgbClr val="CC0000"/>
                </a:solidFill>
                <a:latin typeface="华文中宋" panose="02010600040101010101" pitchFamily="2" charset="-122"/>
                <a:ea typeface="华文中宋" panose="02010600040101010101" pitchFamily="2" charset="-122"/>
              </a:rPr>
              <a:t>、“三个代表”重要思想的历史地位</a:t>
            </a:r>
          </a:p>
        </p:txBody>
      </p:sp>
    </p:spTree>
    <p:extLst>
      <p:ext uri="{BB962C8B-B14F-4D97-AF65-F5344CB8AC3E}">
        <p14:creationId xmlns:p14="http://schemas.microsoft.com/office/powerpoint/2010/main" val="1536123401"/>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789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7892" name="TextBox 43"/>
          <p:cNvSpPr txBox="1"/>
          <p:nvPr/>
        </p:nvSpPr>
        <p:spPr>
          <a:xfrm>
            <a:off x="2706688" y="1023938"/>
            <a:ext cx="281840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八</a:t>
            </a:r>
            <a:r>
              <a:rPr lang="zh-CN" altLang="zh-CN" sz="2400" b="1" dirty="0">
                <a:solidFill>
                  <a:schemeClr val="bg1"/>
                </a:solidFill>
                <a:latin typeface="方正粗黑宋简体" panose="02000000000000000000" pitchFamily="2" charset="-122"/>
                <a:ea typeface="方正粗黑宋简体" panose="02000000000000000000" pitchFamily="2" charset="-122"/>
              </a:rPr>
              <a:t>章  科学发展观</a:t>
            </a:r>
          </a:p>
        </p:txBody>
      </p:sp>
      <p:sp>
        <p:nvSpPr>
          <p:cNvPr id="3789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grpSp>
        <p:nvGrpSpPr>
          <p:cNvPr id="8" name="组合 4">
            <a:extLst>
              <a:ext uri="{FF2B5EF4-FFF2-40B4-BE49-F238E27FC236}">
                <a16:creationId xmlns="" xmlns:a16="http://schemas.microsoft.com/office/drawing/2014/main" id="{D3F5695C-EBB5-4923-8DB8-B4DD0D38B477}"/>
              </a:ext>
            </a:extLst>
          </p:cNvPr>
          <p:cNvGrpSpPr/>
          <p:nvPr/>
        </p:nvGrpSpPr>
        <p:grpSpPr>
          <a:xfrm>
            <a:off x="3018097" y="2492896"/>
            <a:ext cx="4868545" cy="3874135"/>
            <a:chOff x="3695" y="2155"/>
            <a:chExt cx="7937" cy="6315"/>
          </a:xfrm>
        </p:grpSpPr>
        <p:sp>
          <p:nvSpPr>
            <p:cNvPr id="9" name="Freeform 8">
              <a:extLst>
                <a:ext uri="{FF2B5EF4-FFF2-40B4-BE49-F238E27FC236}">
                  <a16:creationId xmlns="" xmlns:a16="http://schemas.microsoft.com/office/drawing/2014/main" id="{F0DB28A4-A700-45F2-87B5-E9FC31D7B338}"/>
                </a:ext>
              </a:extLst>
            </p:cNvPr>
            <p:cNvSpPr/>
            <p:nvPr>
              <p:custDataLst>
                <p:tags r:id="rId1"/>
              </p:custDataLst>
            </p:nvPr>
          </p:nvSpPr>
          <p:spPr bwMode="auto">
            <a:xfrm>
              <a:off x="3710" y="2161"/>
              <a:ext cx="4642" cy="2621"/>
            </a:xfrm>
            <a:custGeom>
              <a:avLst/>
              <a:gdLst>
                <a:gd name="T0" fmla="*/ 840 w 840"/>
                <a:gd name="T1" fmla="*/ 474 h 474"/>
                <a:gd name="T2" fmla="*/ 819 w 840"/>
                <a:gd name="T3" fmla="*/ 357 h 474"/>
                <a:gd name="T4" fmla="*/ 803 w 840"/>
                <a:gd name="T5" fmla="*/ 386 h 474"/>
                <a:gd name="T6" fmla="*/ 486 w 840"/>
                <a:gd name="T7" fmla="*/ 181 h 474"/>
                <a:gd name="T8" fmla="*/ 417 w 840"/>
                <a:gd name="T9" fmla="*/ 188 h 474"/>
                <a:gd name="T10" fmla="*/ 209 w 840"/>
                <a:gd name="T11" fmla="*/ 0 h 474"/>
                <a:gd name="T12" fmla="*/ 0 w 840"/>
                <a:gd name="T13" fmla="*/ 209 h 474"/>
                <a:gd name="T14" fmla="*/ 160 w 840"/>
                <a:gd name="T15" fmla="*/ 412 h 474"/>
                <a:gd name="T16" fmla="*/ 174 w 840"/>
                <a:gd name="T17" fmla="*/ 415 h 474"/>
                <a:gd name="T18" fmla="*/ 179 w 840"/>
                <a:gd name="T19" fmla="*/ 405 h 474"/>
                <a:gd name="T20" fmla="*/ 183 w 840"/>
                <a:gd name="T21" fmla="*/ 398 h 474"/>
                <a:gd name="T22" fmla="*/ 186 w 840"/>
                <a:gd name="T23" fmla="*/ 393 h 474"/>
                <a:gd name="T24" fmla="*/ 192 w 840"/>
                <a:gd name="T25" fmla="*/ 383 h 474"/>
                <a:gd name="T26" fmla="*/ 195 w 840"/>
                <a:gd name="T27" fmla="*/ 378 h 474"/>
                <a:gd name="T28" fmla="*/ 199 w 840"/>
                <a:gd name="T29" fmla="*/ 371 h 474"/>
                <a:gd name="T30" fmla="*/ 205 w 840"/>
                <a:gd name="T31" fmla="*/ 363 h 474"/>
                <a:gd name="T32" fmla="*/ 209 w 840"/>
                <a:gd name="T33" fmla="*/ 357 h 474"/>
                <a:gd name="T34" fmla="*/ 213 w 840"/>
                <a:gd name="T35" fmla="*/ 352 h 474"/>
                <a:gd name="T36" fmla="*/ 221 w 840"/>
                <a:gd name="T37" fmla="*/ 343 h 474"/>
                <a:gd name="T38" fmla="*/ 224 w 840"/>
                <a:gd name="T39" fmla="*/ 338 h 474"/>
                <a:gd name="T40" fmla="*/ 229 w 840"/>
                <a:gd name="T41" fmla="*/ 332 h 474"/>
                <a:gd name="T42" fmla="*/ 233 w 840"/>
                <a:gd name="T43" fmla="*/ 328 h 474"/>
                <a:gd name="T44" fmla="*/ 242 w 840"/>
                <a:gd name="T45" fmla="*/ 319 h 474"/>
                <a:gd name="T46" fmla="*/ 245 w 840"/>
                <a:gd name="T47" fmla="*/ 316 h 474"/>
                <a:gd name="T48" fmla="*/ 255 w 840"/>
                <a:gd name="T49" fmla="*/ 306 h 474"/>
                <a:gd name="T50" fmla="*/ 258 w 840"/>
                <a:gd name="T51" fmla="*/ 303 h 474"/>
                <a:gd name="T52" fmla="*/ 265 w 840"/>
                <a:gd name="T53" fmla="*/ 298 h 474"/>
                <a:gd name="T54" fmla="*/ 268 w 840"/>
                <a:gd name="T55" fmla="*/ 296 h 474"/>
                <a:gd name="T56" fmla="*/ 279 w 840"/>
                <a:gd name="T57" fmla="*/ 286 h 474"/>
                <a:gd name="T58" fmla="*/ 282 w 840"/>
                <a:gd name="T59" fmla="*/ 284 h 474"/>
                <a:gd name="T60" fmla="*/ 305 w 840"/>
                <a:gd name="T61" fmla="*/ 268 h 474"/>
                <a:gd name="T62" fmla="*/ 307 w 840"/>
                <a:gd name="T63" fmla="*/ 267 h 474"/>
                <a:gd name="T64" fmla="*/ 322 w 840"/>
                <a:gd name="T65" fmla="*/ 259 h 474"/>
                <a:gd name="T66" fmla="*/ 324 w 840"/>
                <a:gd name="T67" fmla="*/ 258 h 474"/>
                <a:gd name="T68" fmla="*/ 350 w 840"/>
                <a:gd name="T69" fmla="*/ 245 h 474"/>
                <a:gd name="T70" fmla="*/ 351 w 840"/>
                <a:gd name="T71" fmla="*/ 244 h 474"/>
                <a:gd name="T72" fmla="*/ 368 w 840"/>
                <a:gd name="T73" fmla="*/ 237 h 474"/>
                <a:gd name="T74" fmla="*/ 369 w 840"/>
                <a:gd name="T75" fmla="*/ 237 h 474"/>
                <a:gd name="T76" fmla="*/ 397 w 840"/>
                <a:gd name="T77" fmla="*/ 228 h 474"/>
                <a:gd name="T78" fmla="*/ 399 w 840"/>
                <a:gd name="T79" fmla="*/ 227 h 474"/>
                <a:gd name="T80" fmla="*/ 418 w 840"/>
                <a:gd name="T81" fmla="*/ 223 h 474"/>
                <a:gd name="T82" fmla="*/ 492 w 840"/>
                <a:gd name="T83" fmla="*/ 215 h 474"/>
                <a:gd name="T84" fmla="*/ 796 w 840"/>
                <a:gd name="T85" fmla="*/ 389 h 474"/>
                <a:gd name="T86" fmla="*/ 757 w 840"/>
                <a:gd name="T87" fmla="*/ 389 h 474"/>
                <a:gd name="T88" fmla="*/ 840 w 840"/>
                <a:gd name="T89" fmla="*/ 474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40" h="474">
                  <a:moveTo>
                    <a:pt x="840" y="474"/>
                  </a:moveTo>
                  <a:cubicBezTo>
                    <a:pt x="819" y="357"/>
                    <a:pt x="819" y="357"/>
                    <a:pt x="819" y="357"/>
                  </a:cubicBezTo>
                  <a:cubicBezTo>
                    <a:pt x="803" y="386"/>
                    <a:pt x="803" y="386"/>
                    <a:pt x="803" y="386"/>
                  </a:cubicBezTo>
                  <a:cubicBezTo>
                    <a:pt x="748" y="265"/>
                    <a:pt x="627" y="181"/>
                    <a:pt x="486" y="181"/>
                  </a:cubicBezTo>
                  <a:cubicBezTo>
                    <a:pt x="463" y="181"/>
                    <a:pt x="440" y="183"/>
                    <a:pt x="417" y="188"/>
                  </a:cubicBezTo>
                  <a:cubicBezTo>
                    <a:pt x="407" y="82"/>
                    <a:pt x="318" y="0"/>
                    <a:pt x="209" y="0"/>
                  </a:cubicBezTo>
                  <a:cubicBezTo>
                    <a:pt x="94" y="0"/>
                    <a:pt x="0" y="93"/>
                    <a:pt x="0" y="209"/>
                  </a:cubicBezTo>
                  <a:cubicBezTo>
                    <a:pt x="0" y="307"/>
                    <a:pt x="68" y="389"/>
                    <a:pt x="160" y="412"/>
                  </a:cubicBezTo>
                  <a:cubicBezTo>
                    <a:pt x="164" y="413"/>
                    <a:pt x="169" y="414"/>
                    <a:pt x="174" y="415"/>
                  </a:cubicBezTo>
                  <a:cubicBezTo>
                    <a:pt x="176" y="411"/>
                    <a:pt x="177" y="408"/>
                    <a:pt x="179" y="405"/>
                  </a:cubicBezTo>
                  <a:cubicBezTo>
                    <a:pt x="180" y="403"/>
                    <a:pt x="181" y="401"/>
                    <a:pt x="183" y="398"/>
                  </a:cubicBezTo>
                  <a:cubicBezTo>
                    <a:pt x="184" y="397"/>
                    <a:pt x="185" y="395"/>
                    <a:pt x="186" y="393"/>
                  </a:cubicBezTo>
                  <a:cubicBezTo>
                    <a:pt x="188" y="390"/>
                    <a:pt x="190" y="386"/>
                    <a:pt x="192" y="383"/>
                  </a:cubicBezTo>
                  <a:cubicBezTo>
                    <a:pt x="193" y="381"/>
                    <a:pt x="194" y="380"/>
                    <a:pt x="195" y="378"/>
                  </a:cubicBezTo>
                  <a:cubicBezTo>
                    <a:pt x="196" y="376"/>
                    <a:pt x="198" y="374"/>
                    <a:pt x="199" y="371"/>
                  </a:cubicBezTo>
                  <a:cubicBezTo>
                    <a:pt x="201" y="369"/>
                    <a:pt x="203" y="366"/>
                    <a:pt x="205" y="363"/>
                  </a:cubicBezTo>
                  <a:cubicBezTo>
                    <a:pt x="206" y="361"/>
                    <a:pt x="208" y="359"/>
                    <a:pt x="209" y="357"/>
                  </a:cubicBezTo>
                  <a:cubicBezTo>
                    <a:pt x="211" y="355"/>
                    <a:pt x="212" y="354"/>
                    <a:pt x="213" y="352"/>
                  </a:cubicBezTo>
                  <a:cubicBezTo>
                    <a:pt x="215" y="349"/>
                    <a:pt x="218" y="346"/>
                    <a:pt x="221" y="343"/>
                  </a:cubicBezTo>
                  <a:cubicBezTo>
                    <a:pt x="222" y="341"/>
                    <a:pt x="223" y="340"/>
                    <a:pt x="224" y="338"/>
                  </a:cubicBezTo>
                  <a:cubicBezTo>
                    <a:pt x="226" y="336"/>
                    <a:pt x="228" y="334"/>
                    <a:pt x="229" y="332"/>
                  </a:cubicBezTo>
                  <a:cubicBezTo>
                    <a:pt x="231" y="331"/>
                    <a:pt x="232" y="330"/>
                    <a:pt x="233" y="328"/>
                  </a:cubicBezTo>
                  <a:cubicBezTo>
                    <a:pt x="236" y="325"/>
                    <a:pt x="239" y="322"/>
                    <a:pt x="242" y="319"/>
                  </a:cubicBezTo>
                  <a:cubicBezTo>
                    <a:pt x="243" y="318"/>
                    <a:pt x="244" y="317"/>
                    <a:pt x="245" y="316"/>
                  </a:cubicBezTo>
                  <a:cubicBezTo>
                    <a:pt x="249" y="312"/>
                    <a:pt x="252" y="309"/>
                    <a:pt x="255" y="306"/>
                  </a:cubicBezTo>
                  <a:cubicBezTo>
                    <a:pt x="256" y="305"/>
                    <a:pt x="257" y="304"/>
                    <a:pt x="258" y="303"/>
                  </a:cubicBezTo>
                  <a:cubicBezTo>
                    <a:pt x="261" y="301"/>
                    <a:pt x="263" y="300"/>
                    <a:pt x="265" y="298"/>
                  </a:cubicBezTo>
                  <a:cubicBezTo>
                    <a:pt x="266" y="297"/>
                    <a:pt x="267" y="296"/>
                    <a:pt x="268" y="296"/>
                  </a:cubicBezTo>
                  <a:cubicBezTo>
                    <a:pt x="271" y="292"/>
                    <a:pt x="275" y="289"/>
                    <a:pt x="279" y="286"/>
                  </a:cubicBezTo>
                  <a:cubicBezTo>
                    <a:pt x="280" y="285"/>
                    <a:pt x="281" y="285"/>
                    <a:pt x="282" y="284"/>
                  </a:cubicBezTo>
                  <a:cubicBezTo>
                    <a:pt x="290" y="279"/>
                    <a:pt x="297" y="273"/>
                    <a:pt x="305" y="268"/>
                  </a:cubicBezTo>
                  <a:cubicBezTo>
                    <a:pt x="306" y="268"/>
                    <a:pt x="306" y="268"/>
                    <a:pt x="307" y="267"/>
                  </a:cubicBezTo>
                  <a:cubicBezTo>
                    <a:pt x="312" y="264"/>
                    <a:pt x="317" y="261"/>
                    <a:pt x="322" y="259"/>
                  </a:cubicBezTo>
                  <a:cubicBezTo>
                    <a:pt x="322" y="258"/>
                    <a:pt x="323" y="258"/>
                    <a:pt x="324" y="258"/>
                  </a:cubicBezTo>
                  <a:cubicBezTo>
                    <a:pt x="332" y="253"/>
                    <a:pt x="341" y="249"/>
                    <a:pt x="350" y="245"/>
                  </a:cubicBezTo>
                  <a:cubicBezTo>
                    <a:pt x="350" y="245"/>
                    <a:pt x="350" y="244"/>
                    <a:pt x="351" y="244"/>
                  </a:cubicBezTo>
                  <a:cubicBezTo>
                    <a:pt x="357" y="242"/>
                    <a:pt x="362" y="239"/>
                    <a:pt x="368" y="237"/>
                  </a:cubicBezTo>
                  <a:cubicBezTo>
                    <a:pt x="368" y="237"/>
                    <a:pt x="369" y="237"/>
                    <a:pt x="369" y="237"/>
                  </a:cubicBezTo>
                  <a:cubicBezTo>
                    <a:pt x="378" y="234"/>
                    <a:pt x="388" y="230"/>
                    <a:pt x="397" y="228"/>
                  </a:cubicBezTo>
                  <a:cubicBezTo>
                    <a:pt x="398" y="228"/>
                    <a:pt x="398" y="228"/>
                    <a:pt x="399" y="227"/>
                  </a:cubicBezTo>
                  <a:cubicBezTo>
                    <a:pt x="405" y="226"/>
                    <a:pt x="411" y="224"/>
                    <a:pt x="418" y="223"/>
                  </a:cubicBezTo>
                  <a:cubicBezTo>
                    <a:pt x="442" y="218"/>
                    <a:pt x="466" y="215"/>
                    <a:pt x="492" y="215"/>
                  </a:cubicBezTo>
                  <a:cubicBezTo>
                    <a:pt x="621" y="215"/>
                    <a:pt x="735" y="285"/>
                    <a:pt x="796" y="389"/>
                  </a:cubicBezTo>
                  <a:cubicBezTo>
                    <a:pt x="757" y="389"/>
                    <a:pt x="757" y="389"/>
                    <a:pt x="757" y="389"/>
                  </a:cubicBezTo>
                  <a:lnTo>
                    <a:pt x="840" y="474"/>
                  </a:lnTo>
                  <a:close/>
                </a:path>
              </a:pathLst>
            </a:custGeom>
            <a:solidFill>
              <a:schemeClr val="accent1"/>
            </a:solidFill>
            <a:ln>
              <a:noFill/>
            </a:ln>
          </p:spPr>
          <p:txBody>
            <a:bodyPr wrap="square" lIns="90000" tIns="46800" rIns="90000" bIns="46800" anchor="ctr" anchorCtr="0">
              <a:normAutofit/>
            </a:bodyPr>
            <a:lstStyle/>
            <a:p>
              <a:pPr fontAlgn="base"/>
              <a:endParaRPr lang="zh-CN" altLang="en-US" sz="1800" strike="noStrike" noProof="1">
                <a:solidFill>
                  <a:srgbClr val="FDFDFD"/>
                </a:solidFill>
              </a:endParaRPr>
            </a:p>
          </p:txBody>
        </p:sp>
        <p:sp>
          <p:nvSpPr>
            <p:cNvPr id="10" name="Freeform 9">
              <a:extLst>
                <a:ext uri="{FF2B5EF4-FFF2-40B4-BE49-F238E27FC236}">
                  <a16:creationId xmlns="" xmlns:a16="http://schemas.microsoft.com/office/drawing/2014/main" id="{D9F73B78-AE6C-4568-8D06-9CFFEAF2FC2F}"/>
                </a:ext>
              </a:extLst>
            </p:cNvPr>
            <p:cNvSpPr/>
            <p:nvPr>
              <p:custDataLst>
                <p:tags r:id="rId2"/>
              </p:custDataLst>
            </p:nvPr>
          </p:nvSpPr>
          <p:spPr bwMode="auto">
            <a:xfrm>
              <a:off x="7279" y="2155"/>
              <a:ext cx="2644" cy="4640"/>
            </a:xfrm>
            <a:custGeom>
              <a:avLst/>
              <a:gdLst>
                <a:gd name="T0" fmla="*/ 0 w 478"/>
                <a:gd name="T1" fmla="*/ 839 h 839"/>
                <a:gd name="T2" fmla="*/ 117 w 478"/>
                <a:gd name="T3" fmla="*/ 818 h 839"/>
                <a:gd name="T4" fmla="*/ 88 w 478"/>
                <a:gd name="T5" fmla="*/ 802 h 839"/>
                <a:gd name="T6" fmla="*/ 295 w 478"/>
                <a:gd name="T7" fmla="*/ 487 h 839"/>
                <a:gd name="T8" fmla="*/ 288 w 478"/>
                <a:gd name="T9" fmla="*/ 418 h 839"/>
                <a:gd name="T10" fmla="*/ 477 w 478"/>
                <a:gd name="T11" fmla="*/ 211 h 839"/>
                <a:gd name="T12" fmla="*/ 269 w 478"/>
                <a:gd name="T13" fmla="*/ 1 h 839"/>
                <a:gd name="T14" fmla="*/ 66 w 478"/>
                <a:gd name="T15" fmla="*/ 159 h 839"/>
                <a:gd name="T16" fmla="*/ 62 w 478"/>
                <a:gd name="T17" fmla="*/ 174 h 839"/>
                <a:gd name="T18" fmla="*/ 72 w 478"/>
                <a:gd name="T19" fmla="*/ 178 h 839"/>
                <a:gd name="T20" fmla="*/ 79 w 478"/>
                <a:gd name="T21" fmla="*/ 182 h 839"/>
                <a:gd name="T22" fmla="*/ 84 w 478"/>
                <a:gd name="T23" fmla="*/ 185 h 839"/>
                <a:gd name="T24" fmla="*/ 94 w 478"/>
                <a:gd name="T25" fmla="*/ 191 h 839"/>
                <a:gd name="T26" fmla="*/ 99 w 478"/>
                <a:gd name="T27" fmla="*/ 194 h 839"/>
                <a:gd name="T28" fmla="*/ 106 w 478"/>
                <a:gd name="T29" fmla="*/ 198 h 839"/>
                <a:gd name="T30" fmla="*/ 114 w 478"/>
                <a:gd name="T31" fmla="*/ 204 h 839"/>
                <a:gd name="T32" fmla="*/ 120 w 478"/>
                <a:gd name="T33" fmla="*/ 209 h 839"/>
                <a:gd name="T34" fmla="*/ 125 w 478"/>
                <a:gd name="T35" fmla="*/ 212 h 839"/>
                <a:gd name="T36" fmla="*/ 134 w 478"/>
                <a:gd name="T37" fmla="*/ 220 h 839"/>
                <a:gd name="T38" fmla="*/ 139 w 478"/>
                <a:gd name="T39" fmla="*/ 224 h 839"/>
                <a:gd name="T40" fmla="*/ 145 w 478"/>
                <a:gd name="T41" fmla="*/ 229 h 839"/>
                <a:gd name="T42" fmla="*/ 148 w 478"/>
                <a:gd name="T43" fmla="*/ 233 h 839"/>
                <a:gd name="T44" fmla="*/ 158 w 478"/>
                <a:gd name="T45" fmla="*/ 242 h 839"/>
                <a:gd name="T46" fmla="*/ 161 w 478"/>
                <a:gd name="T47" fmla="*/ 245 h 839"/>
                <a:gd name="T48" fmla="*/ 171 w 478"/>
                <a:gd name="T49" fmla="*/ 255 h 839"/>
                <a:gd name="T50" fmla="*/ 173 w 478"/>
                <a:gd name="T51" fmla="*/ 258 h 839"/>
                <a:gd name="T52" fmla="*/ 179 w 478"/>
                <a:gd name="T53" fmla="*/ 265 h 839"/>
                <a:gd name="T54" fmla="*/ 181 w 478"/>
                <a:gd name="T55" fmla="*/ 267 h 839"/>
                <a:gd name="T56" fmla="*/ 190 w 478"/>
                <a:gd name="T57" fmla="*/ 279 h 839"/>
                <a:gd name="T58" fmla="*/ 193 w 478"/>
                <a:gd name="T59" fmla="*/ 282 h 839"/>
                <a:gd name="T60" fmla="*/ 208 w 478"/>
                <a:gd name="T61" fmla="*/ 305 h 839"/>
                <a:gd name="T62" fmla="*/ 209 w 478"/>
                <a:gd name="T63" fmla="*/ 307 h 839"/>
                <a:gd name="T64" fmla="*/ 218 w 478"/>
                <a:gd name="T65" fmla="*/ 322 h 839"/>
                <a:gd name="T66" fmla="*/ 219 w 478"/>
                <a:gd name="T67" fmla="*/ 324 h 839"/>
                <a:gd name="T68" fmla="*/ 231 w 478"/>
                <a:gd name="T69" fmla="*/ 350 h 839"/>
                <a:gd name="T70" fmla="*/ 232 w 478"/>
                <a:gd name="T71" fmla="*/ 351 h 839"/>
                <a:gd name="T72" fmla="*/ 239 w 478"/>
                <a:gd name="T73" fmla="*/ 368 h 839"/>
                <a:gd name="T74" fmla="*/ 239 w 478"/>
                <a:gd name="T75" fmla="*/ 369 h 839"/>
                <a:gd name="T76" fmla="*/ 248 w 478"/>
                <a:gd name="T77" fmla="*/ 397 h 839"/>
                <a:gd name="T78" fmla="*/ 249 w 478"/>
                <a:gd name="T79" fmla="*/ 399 h 839"/>
                <a:gd name="T80" fmla="*/ 253 w 478"/>
                <a:gd name="T81" fmla="*/ 418 h 839"/>
                <a:gd name="T82" fmla="*/ 261 w 478"/>
                <a:gd name="T83" fmla="*/ 492 h 839"/>
                <a:gd name="T84" fmla="*/ 85 w 478"/>
                <a:gd name="T85" fmla="*/ 795 h 839"/>
                <a:gd name="T86" fmla="*/ 85 w 478"/>
                <a:gd name="T87" fmla="*/ 757 h 839"/>
                <a:gd name="T88" fmla="*/ 0 w 478"/>
                <a:gd name="T89" fmla="*/ 839 h 8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78" h="839">
                  <a:moveTo>
                    <a:pt x="0" y="839"/>
                  </a:moveTo>
                  <a:cubicBezTo>
                    <a:pt x="117" y="818"/>
                    <a:pt x="117" y="818"/>
                    <a:pt x="117" y="818"/>
                  </a:cubicBezTo>
                  <a:cubicBezTo>
                    <a:pt x="88" y="802"/>
                    <a:pt x="88" y="802"/>
                    <a:pt x="88" y="802"/>
                  </a:cubicBezTo>
                  <a:cubicBezTo>
                    <a:pt x="210" y="748"/>
                    <a:pt x="294" y="628"/>
                    <a:pt x="295" y="487"/>
                  </a:cubicBezTo>
                  <a:cubicBezTo>
                    <a:pt x="295" y="463"/>
                    <a:pt x="293" y="440"/>
                    <a:pt x="288" y="418"/>
                  </a:cubicBezTo>
                  <a:cubicBezTo>
                    <a:pt x="394" y="408"/>
                    <a:pt x="477" y="319"/>
                    <a:pt x="477" y="211"/>
                  </a:cubicBezTo>
                  <a:cubicBezTo>
                    <a:pt x="478" y="95"/>
                    <a:pt x="385" y="1"/>
                    <a:pt x="269" y="1"/>
                  </a:cubicBezTo>
                  <a:cubicBezTo>
                    <a:pt x="171" y="0"/>
                    <a:pt x="88" y="68"/>
                    <a:pt x="66" y="159"/>
                  </a:cubicBezTo>
                  <a:cubicBezTo>
                    <a:pt x="64" y="164"/>
                    <a:pt x="63" y="169"/>
                    <a:pt x="62" y="174"/>
                  </a:cubicBezTo>
                  <a:cubicBezTo>
                    <a:pt x="66" y="175"/>
                    <a:pt x="69" y="177"/>
                    <a:pt x="72" y="178"/>
                  </a:cubicBezTo>
                  <a:cubicBezTo>
                    <a:pt x="74" y="180"/>
                    <a:pt x="76" y="181"/>
                    <a:pt x="79" y="182"/>
                  </a:cubicBezTo>
                  <a:cubicBezTo>
                    <a:pt x="80" y="183"/>
                    <a:pt x="82" y="184"/>
                    <a:pt x="84" y="185"/>
                  </a:cubicBezTo>
                  <a:cubicBezTo>
                    <a:pt x="87" y="187"/>
                    <a:pt x="91" y="189"/>
                    <a:pt x="94" y="191"/>
                  </a:cubicBezTo>
                  <a:cubicBezTo>
                    <a:pt x="96" y="192"/>
                    <a:pt x="97" y="193"/>
                    <a:pt x="99" y="194"/>
                  </a:cubicBezTo>
                  <a:cubicBezTo>
                    <a:pt x="101" y="196"/>
                    <a:pt x="103" y="197"/>
                    <a:pt x="106" y="198"/>
                  </a:cubicBezTo>
                  <a:cubicBezTo>
                    <a:pt x="108" y="200"/>
                    <a:pt x="111" y="202"/>
                    <a:pt x="114" y="204"/>
                  </a:cubicBezTo>
                  <a:cubicBezTo>
                    <a:pt x="116" y="206"/>
                    <a:pt x="118" y="207"/>
                    <a:pt x="120" y="209"/>
                  </a:cubicBezTo>
                  <a:cubicBezTo>
                    <a:pt x="122" y="210"/>
                    <a:pt x="123" y="211"/>
                    <a:pt x="125" y="212"/>
                  </a:cubicBezTo>
                  <a:cubicBezTo>
                    <a:pt x="128" y="215"/>
                    <a:pt x="131" y="218"/>
                    <a:pt x="134" y="220"/>
                  </a:cubicBezTo>
                  <a:cubicBezTo>
                    <a:pt x="136" y="221"/>
                    <a:pt x="137" y="223"/>
                    <a:pt x="139" y="224"/>
                  </a:cubicBezTo>
                  <a:cubicBezTo>
                    <a:pt x="141" y="226"/>
                    <a:pt x="143" y="227"/>
                    <a:pt x="145" y="229"/>
                  </a:cubicBezTo>
                  <a:cubicBezTo>
                    <a:pt x="146" y="230"/>
                    <a:pt x="147" y="231"/>
                    <a:pt x="148" y="233"/>
                  </a:cubicBezTo>
                  <a:cubicBezTo>
                    <a:pt x="152" y="236"/>
                    <a:pt x="155" y="239"/>
                    <a:pt x="158" y="242"/>
                  </a:cubicBezTo>
                  <a:cubicBezTo>
                    <a:pt x="159" y="243"/>
                    <a:pt x="160" y="244"/>
                    <a:pt x="161" y="245"/>
                  </a:cubicBezTo>
                  <a:cubicBezTo>
                    <a:pt x="164" y="248"/>
                    <a:pt x="168" y="252"/>
                    <a:pt x="171" y="255"/>
                  </a:cubicBezTo>
                  <a:cubicBezTo>
                    <a:pt x="172" y="256"/>
                    <a:pt x="172" y="257"/>
                    <a:pt x="173" y="258"/>
                  </a:cubicBezTo>
                  <a:cubicBezTo>
                    <a:pt x="175" y="260"/>
                    <a:pt x="177" y="263"/>
                    <a:pt x="179" y="265"/>
                  </a:cubicBezTo>
                  <a:cubicBezTo>
                    <a:pt x="180" y="266"/>
                    <a:pt x="180" y="267"/>
                    <a:pt x="181" y="267"/>
                  </a:cubicBezTo>
                  <a:cubicBezTo>
                    <a:pt x="184" y="271"/>
                    <a:pt x="187" y="275"/>
                    <a:pt x="190" y="279"/>
                  </a:cubicBezTo>
                  <a:cubicBezTo>
                    <a:pt x="191" y="280"/>
                    <a:pt x="192" y="281"/>
                    <a:pt x="193" y="282"/>
                  </a:cubicBezTo>
                  <a:cubicBezTo>
                    <a:pt x="198" y="290"/>
                    <a:pt x="203" y="297"/>
                    <a:pt x="208" y="305"/>
                  </a:cubicBezTo>
                  <a:cubicBezTo>
                    <a:pt x="208" y="306"/>
                    <a:pt x="209" y="306"/>
                    <a:pt x="209" y="307"/>
                  </a:cubicBezTo>
                  <a:cubicBezTo>
                    <a:pt x="212" y="312"/>
                    <a:pt x="215" y="317"/>
                    <a:pt x="218" y="322"/>
                  </a:cubicBezTo>
                  <a:cubicBezTo>
                    <a:pt x="218" y="322"/>
                    <a:pt x="218" y="323"/>
                    <a:pt x="219" y="324"/>
                  </a:cubicBezTo>
                  <a:cubicBezTo>
                    <a:pt x="223" y="332"/>
                    <a:pt x="228" y="341"/>
                    <a:pt x="231" y="350"/>
                  </a:cubicBezTo>
                  <a:cubicBezTo>
                    <a:pt x="232" y="350"/>
                    <a:pt x="232" y="351"/>
                    <a:pt x="232" y="351"/>
                  </a:cubicBezTo>
                  <a:cubicBezTo>
                    <a:pt x="234" y="357"/>
                    <a:pt x="237" y="362"/>
                    <a:pt x="239" y="368"/>
                  </a:cubicBezTo>
                  <a:cubicBezTo>
                    <a:pt x="239" y="369"/>
                    <a:pt x="239" y="369"/>
                    <a:pt x="239" y="369"/>
                  </a:cubicBezTo>
                  <a:cubicBezTo>
                    <a:pt x="243" y="378"/>
                    <a:pt x="246" y="388"/>
                    <a:pt x="248" y="397"/>
                  </a:cubicBezTo>
                  <a:cubicBezTo>
                    <a:pt x="248" y="398"/>
                    <a:pt x="249" y="398"/>
                    <a:pt x="249" y="399"/>
                  </a:cubicBezTo>
                  <a:cubicBezTo>
                    <a:pt x="250" y="405"/>
                    <a:pt x="252" y="412"/>
                    <a:pt x="253" y="418"/>
                  </a:cubicBezTo>
                  <a:cubicBezTo>
                    <a:pt x="258" y="442"/>
                    <a:pt x="261" y="467"/>
                    <a:pt x="261" y="492"/>
                  </a:cubicBezTo>
                  <a:cubicBezTo>
                    <a:pt x="260" y="622"/>
                    <a:pt x="190" y="734"/>
                    <a:pt x="85" y="795"/>
                  </a:cubicBezTo>
                  <a:cubicBezTo>
                    <a:pt x="85" y="757"/>
                    <a:pt x="85" y="757"/>
                    <a:pt x="85" y="757"/>
                  </a:cubicBezTo>
                  <a:lnTo>
                    <a:pt x="0" y="839"/>
                  </a:lnTo>
                  <a:close/>
                </a:path>
              </a:pathLst>
            </a:custGeom>
            <a:solidFill>
              <a:schemeClr val="accent2"/>
            </a:solidFill>
            <a:ln>
              <a:noFill/>
            </a:ln>
          </p:spPr>
          <p:txBody>
            <a:bodyPr wrap="square" lIns="90000" tIns="46800" rIns="90000" bIns="46800" anchor="ctr" anchorCtr="0">
              <a:normAutofit/>
            </a:bodyPr>
            <a:lstStyle/>
            <a:p>
              <a:pPr fontAlgn="base"/>
              <a:endParaRPr lang="zh-CN" altLang="en-US" sz="1800" strike="noStrike" noProof="1">
                <a:solidFill>
                  <a:srgbClr val="FDFDFD"/>
                </a:solidFill>
              </a:endParaRPr>
            </a:p>
          </p:txBody>
        </p:sp>
        <p:sp>
          <p:nvSpPr>
            <p:cNvPr id="11" name="Freeform 10">
              <a:extLst>
                <a:ext uri="{FF2B5EF4-FFF2-40B4-BE49-F238E27FC236}">
                  <a16:creationId xmlns="" xmlns:a16="http://schemas.microsoft.com/office/drawing/2014/main" id="{57072A00-056B-4A52-A0C6-8570A0D181DC}"/>
                </a:ext>
              </a:extLst>
            </p:cNvPr>
            <p:cNvSpPr/>
            <p:nvPr>
              <p:custDataLst>
                <p:tags r:id="rId3"/>
              </p:custDataLst>
            </p:nvPr>
          </p:nvSpPr>
          <p:spPr bwMode="auto">
            <a:xfrm>
              <a:off x="5230" y="5954"/>
              <a:ext cx="4708" cy="2516"/>
            </a:xfrm>
            <a:custGeom>
              <a:avLst/>
              <a:gdLst>
                <a:gd name="T0" fmla="*/ 0 w 852"/>
                <a:gd name="T1" fmla="*/ 0 h 455"/>
                <a:gd name="T2" fmla="*/ 25 w 852"/>
                <a:gd name="T3" fmla="*/ 115 h 455"/>
                <a:gd name="T4" fmla="*/ 40 w 852"/>
                <a:gd name="T5" fmla="*/ 87 h 455"/>
                <a:gd name="T6" fmla="*/ 364 w 852"/>
                <a:gd name="T7" fmla="*/ 280 h 455"/>
                <a:gd name="T8" fmla="*/ 432 w 852"/>
                <a:gd name="T9" fmla="*/ 271 h 455"/>
                <a:gd name="T10" fmla="*/ 647 w 852"/>
                <a:gd name="T11" fmla="*/ 451 h 455"/>
                <a:gd name="T12" fmla="*/ 848 w 852"/>
                <a:gd name="T13" fmla="*/ 235 h 455"/>
                <a:gd name="T14" fmla="*/ 682 w 852"/>
                <a:gd name="T15" fmla="*/ 38 h 455"/>
                <a:gd name="T16" fmla="*/ 667 w 852"/>
                <a:gd name="T17" fmla="*/ 35 h 455"/>
                <a:gd name="T18" fmla="*/ 662 w 852"/>
                <a:gd name="T19" fmla="*/ 45 h 455"/>
                <a:gd name="T20" fmla="*/ 659 w 852"/>
                <a:gd name="T21" fmla="*/ 52 h 455"/>
                <a:gd name="T22" fmla="*/ 656 w 852"/>
                <a:gd name="T23" fmla="*/ 57 h 455"/>
                <a:gd name="T24" fmla="*/ 651 w 852"/>
                <a:gd name="T25" fmla="*/ 67 h 455"/>
                <a:gd name="T26" fmla="*/ 648 w 852"/>
                <a:gd name="T27" fmla="*/ 73 h 455"/>
                <a:gd name="T28" fmla="*/ 644 w 852"/>
                <a:gd name="T29" fmla="*/ 79 h 455"/>
                <a:gd name="T30" fmla="*/ 638 w 852"/>
                <a:gd name="T31" fmla="*/ 88 h 455"/>
                <a:gd name="T32" fmla="*/ 634 w 852"/>
                <a:gd name="T33" fmla="*/ 94 h 455"/>
                <a:gd name="T34" fmla="*/ 631 w 852"/>
                <a:gd name="T35" fmla="*/ 99 h 455"/>
                <a:gd name="T36" fmla="*/ 623 w 852"/>
                <a:gd name="T37" fmla="*/ 109 h 455"/>
                <a:gd name="T38" fmla="*/ 620 w 852"/>
                <a:gd name="T39" fmla="*/ 113 h 455"/>
                <a:gd name="T40" fmla="*/ 615 w 852"/>
                <a:gd name="T41" fmla="*/ 119 h 455"/>
                <a:gd name="T42" fmla="*/ 611 w 852"/>
                <a:gd name="T43" fmla="*/ 123 h 455"/>
                <a:gd name="T44" fmla="*/ 603 w 852"/>
                <a:gd name="T45" fmla="*/ 133 h 455"/>
                <a:gd name="T46" fmla="*/ 600 w 852"/>
                <a:gd name="T47" fmla="*/ 137 h 455"/>
                <a:gd name="T48" fmla="*/ 590 w 852"/>
                <a:gd name="T49" fmla="*/ 147 h 455"/>
                <a:gd name="T50" fmla="*/ 587 w 852"/>
                <a:gd name="T51" fmla="*/ 149 h 455"/>
                <a:gd name="T52" fmla="*/ 581 w 852"/>
                <a:gd name="T53" fmla="*/ 155 h 455"/>
                <a:gd name="T54" fmla="*/ 578 w 852"/>
                <a:gd name="T55" fmla="*/ 157 h 455"/>
                <a:gd name="T56" fmla="*/ 566 w 852"/>
                <a:gd name="T57" fmla="*/ 167 h 455"/>
                <a:gd name="T58" fmla="*/ 564 w 852"/>
                <a:gd name="T59" fmla="*/ 170 h 455"/>
                <a:gd name="T60" fmla="*/ 541 w 852"/>
                <a:gd name="T61" fmla="*/ 186 h 455"/>
                <a:gd name="T62" fmla="*/ 540 w 852"/>
                <a:gd name="T63" fmla="*/ 187 h 455"/>
                <a:gd name="T64" fmla="*/ 525 w 852"/>
                <a:gd name="T65" fmla="*/ 196 h 455"/>
                <a:gd name="T66" fmla="*/ 523 w 852"/>
                <a:gd name="T67" fmla="*/ 197 h 455"/>
                <a:gd name="T68" fmla="*/ 498 w 852"/>
                <a:gd name="T69" fmla="*/ 211 h 455"/>
                <a:gd name="T70" fmla="*/ 497 w 852"/>
                <a:gd name="T71" fmla="*/ 212 h 455"/>
                <a:gd name="T72" fmla="*/ 480 w 852"/>
                <a:gd name="T73" fmla="*/ 219 h 455"/>
                <a:gd name="T74" fmla="*/ 479 w 852"/>
                <a:gd name="T75" fmla="*/ 220 h 455"/>
                <a:gd name="T76" fmla="*/ 451 w 852"/>
                <a:gd name="T77" fmla="*/ 230 h 455"/>
                <a:gd name="T78" fmla="*/ 449 w 852"/>
                <a:gd name="T79" fmla="*/ 230 h 455"/>
                <a:gd name="T80" fmla="*/ 430 w 852"/>
                <a:gd name="T81" fmla="*/ 236 h 455"/>
                <a:gd name="T82" fmla="*/ 357 w 852"/>
                <a:gd name="T83" fmla="*/ 246 h 455"/>
                <a:gd name="T84" fmla="*/ 47 w 852"/>
                <a:gd name="T85" fmla="*/ 83 h 455"/>
                <a:gd name="T86" fmla="*/ 85 w 852"/>
                <a:gd name="T87" fmla="*/ 82 h 455"/>
                <a:gd name="T88" fmla="*/ 0 w 852"/>
                <a:gd name="T89" fmla="*/ 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52" h="455">
                  <a:moveTo>
                    <a:pt x="0" y="0"/>
                  </a:moveTo>
                  <a:cubicBezTo>
                    <a:pt x="25" y="115"/>
                    <a:pt x="25" y="115"/>
                    <a:pt x="25" y="115"/>
                  </a:cubicBezTo>
                  <a:cubicBezTo>
                    <a:pt x="40" y="87"/>
                    <a:pt x="40" y="87"/>
                    <a:pt x="40" y="87"/>
                  </a:cubicBezTo>
                  <a:cubicBezTo>
                    <a:pt x="98" y="205"/>
                    <a:pt x="223" y="285"/>
                    <a:pt x="364" y="280"/>
                  </a:cubicBezTo>
                  <a:cubicBezTo>
                    <a:pt x="387" y="279"/>
                    <a:pt x="410" y="276"/>
                    <a:pt x="432" y="271"/>
                  </a:cubicBezTo>
                  <a:cubicBezTo>
                    <a:pt x="447" y="376"/>
                    <a:pt x="539" y="455"/>
                    <a:pt x="647" y="451"/>
                  </a:cubicBezTo>
                  <a:cubicBezTo>
                    <a:pt x="762" y="447"/>
                    <a:pt x="852" y="350"/>
                    <a:pt x="848" y="235"/>
                  </a:cubicBezTo>
                  <a:cubicBezTo>
                    <a:pt x="845" y="137"/>
                    <a:pt x="774" y="57"/>
                    <a:pt x="682" y="38"/>
                  </a:cubicBezTo>
                  <a:cubicBezTo>
                    <a:pt x="677" y="37"/>
                    <a:pt x="672" y="36"/>
                    <a:pt x="667" y="35"/>
                  </a:cubicBezTo>
                  <a:cubicBezTo>
                    <a:pt x="665" y="38"/>
                    <a:pt x="664" y="42"/>
                    <a:pt x="662" y="45"/>
                  </a:cubicBezTo>
                  <a:cubicBezTo>
                    <a:pt x="661" y="47"/>
                    <a:pt x="660" y="49"/>
                    <a:pt x="659" y="52"/>
                  </a:cubicBezTo>
                  <a:cubicBezTo>
                    <a:pt x="658" y="53"/>
                    <a:pt x="657" y="55"/>
                    <a:pt x="656" y="57"/>
                  </a:cubicBezTo>
                  <a:cubicBezTo>
                    <a:pt x="655" y="61"/>
                    <a:pt x="653" y="64"/>
                    <a:pt x="651" y="67"/>
                  </a:cubicBezTo>
                  <a:cubicBezTo>
                    <a:pt x="650" y="69"/>
                    <a:pt x="649" y="71"/>
                    <a:pt x="648" y="73"/>
                  </a:cubicBezTo>
                  <a:cubicBezTo>
                    <a:pt x="646" y="75"/>
                    <a:pt x="645" y="77"/>
                    <a:pt x="644" y="79"/>
                  </a:cubicBezTo>
                  <a:cubicBezTo>
                    <a:pt x="642" y="82"/>
                    <a:pt x="640" y="85"/>
                    <a:pt x="638" y="88"/>
                  </a:cubicBezTo>
                  <a:cubicBezTo>
                    <a:pt x="637" y="90"/>
                    <a:pt x="635" y="92"/>
                    <a:pt x="634" y="94"/>
                  </a:cubicBezTo>
                  <a:cubicBezTo>
                    <a:pt x="633" y="96"/>
                    <a:pt x="632" y="97"/>
                    <a:pt x="631" y="99"/>
                  </a:cubicBezTo>
                  <a:cubicBezTo>
                    <a:pt x="628" y="102"/>
                    <a:pt x="626" y="106"/>
                    <a:pt x="623" y="109"/>
                  </a:cubicBezTo>
                  <a:cubicBezTo>
                    <a:pt x="622" y="110"/>
                    <a:pt x="621" y="112"/>
                    <a:pt x="620" y="113"/>
                  </a:cubicBezTo>
                  <a:cubicBezTo>
                    <a:pt x="618" y="115"/>
                    <a:pt x="617" y="117"/>
                    <a:pt x="615" y="119"/>
                  </a:cubicBezTo>
                  <a:cubicBezTo>
                    <a:pt x="614" y="121"/>
                    <a:pt x="613" y="122"/>
                    <a:pt x="611" y="123"/>
                  </a:cubicBezTo>
                  <a:cubicBezTo>
                    <a:pt x="609" y="127"/>
                    <a:pt x="606" y="130"/>
                    <a:pt x="603" y="133"/>
                  </a:cubicBezTo>
                  <a:cubicBezTo>
                    <a:pt x="602" y="134"/>
                    <a:pt x="601" y="135"/>
                    <a:pt x="600" y="137"/>
                  </a:cubicBezTo>
                  <a:cubicBezTo>
                    <a:pt x="596" y="140"/>
                    <a:pt x="593" y="143"/>
                    <a:pt x="590" y="147"/>
                  </a:cubicBezTo>
                  <a:cubicBezTo>
                    <a:pt x="589" y="147"/>
                    <a:pt x="588" y="148"/>
                    <a:pt x="587" y="149"/>
                  </a:cubicBezTo>
                  <a:cubicBezTo>
                    <a:pt x="585" y="151"/>
                    <a:pt x="583" y="153"/>
                    <a:pt x="581" y="155"/>
                  </a:cubicBezTo>
                  <a:cubicBezTo>
                    <a:pt x="580" y="156"/>
                    <a:pt x="579" y="157"/>
                    <a:pt x="578" y="157"/>
                  </a:cubicBezTo>
                  <a:cubicBezTo>
                    <a:pt x="574" y="161"/>
                    <a:pt x="570" y="164"/>
                    <a:pt x="566" y="167"/>
                  </a:cubicBezTo>
                  <a:cubicBezTo>
                    <a:pt x="566" y="168"/>
                    <a:pt x="565" y="169"/>
                    <a:pt x="564" y="170"/>
                  </a:cubicBezTo>
                  <a:cubicBezTo>
                    <a:pt x="556" y="175"/>
                    <a:pt x="549" y="181"/>
                    <a:pt x="541" y="186"/>
                  </a:cubicBezTo>
                  <a:cubicBezTo>
                    <a:pt x="541" y="186"/>
                    <a:pt x="540" y="187"/>
                    <a:pt x="540" y="187"/>
                  </a:cubicBezTo>
                  <a:cubicBezTo>
                    <a:pt x="535" y="190"/>
                    <a:pt x="530" y="193"/>
                    <a:pt x="525" y="196"/>
                  </a:cubicBezTo>
                  <a:cubicBezTo>
                    <a:pt x="525" y="197"/>
                    <a:pt x="524" y="197"/>
                    <a:pt x="523" y="197"/>
                  </a:cubicBezTo>
                  <a:cubicBezTo>
                    <a:pt x="515" y="202"/>
                    <a:pt x="507" y="207"/>
                    <a:pt x="498" y="211"/>
                  </a:cubicBezTo>
                  <a:cubicBezTo>
                    <a:pt x="497" y="211"/>
                    <a:pt x="497" y="212"/>
                    <a:pt x="497" y="212"/>
                  </a:cubicBezTo>
                  <a:cubicBezTo>
                    <a:pt x="491" y="214"/>
                    <a:pt x="485" y="217"/>
                    <a:pt x="480" y="219"/>
                  </a:cubicBezTo>
                  <a:cubicBezTo>
                    <a:pt x="479" y="219"/>
                    <a:pt x="479" y="220"/>
                    <a:pt x="479" y="220"/>
                  </a:cubicBezTo>
                  <a:cubicBezTo>
                    <a:pt x="470" y="223"/>
                    <a:pt x="460" y="227"/>
                    <a:pt x="451" y="230"/>
                  </a:cubicBezTo>
                  <a:cubicBezTo>
                    <a:pt x="450" y="230"/>
                    <a:pt x="450" y="230"/>
                    <a:pt x="449" y="230"/>
                  </a:cubicBezTo>
                  <a:cubicBezTo>
                    <a:pt x="443" y="232"/>
                    <a:pt x="437" y="234"/>
                    <a:pt x="430" y="236"/>
                  </a:cubicBezTo>
                  <a:cubicBezTo>
                    <a:pt x="407" y="242"/>
                    <a:pt x="382" y="245"/>
                    <a:pt x="357" y="246"/>
                  </a:cubicBezTo>
                  <a:cubicBezTo>
                    <a:pt x="227" y="251"/>
                    <a:pt x="112" y="185"/>
                    <a:pt x="47" y="83"/>
                  </a:cubicBezTo>
                  <a:cubicBezTo>
                    <a:pt x="85" y="82"/>
                    <a:pt x="85" y="82"/>
                    <a:pt x="85" y="82"/>
                  </a:cubicBezTo>
                  <a:lnTo>
                    <a:pt x="0" y="0"/>
                  </a:lnTo>
                  <a:close/>
                </a:path>
              </a:pathLst>
            </a:custGeom>
            <a:solidFill>
              <a:schemeClr val="accent3"/>
            </a:solidFill>
            <a:ln>
              <a:noFill/>
            </a:ln>
          </p:spPr>
          <p:txBody>
            <a:bodyPr wrap="square" lIns="90000" tIns="46800" rIns="90000" bIns="46800" anchor="ctr" anchorCtr="0">
              <a:normAutofit/>
            </a:bodyPr>
            <a:lstStyle/>
            <a:p>
              <a:pPr fontAlgn="base"/>
              <a:endParaRPr lang="zh-CN" altLang="en-US" sz="1800" strike="noStrike" noProof="1">
                <a:solidFill>
                  <a:srgbClr val="FDFDFD"/>
                </a:solidFill>
                <a:latin typeface="黑体" panose="02010609060101010101" pitchFamily="49" charset="-122"/>
                <a:ea typeface="黑体" panose="02010609060101010101" pitchFamily="49" charset="-122"/>
              </a:endParaRPr>
            </a:p>
          </p:txBody>
        </p:sp>
        <p:sp>
          <p:nvSpPr>
            <p:cNvPr id="12" name="Freeform 11">
              <a:extLst>
                <a:ext uri="{FF2B5EF4-FFF2-40B4-BE49-F238E27FC236}">
                  <a16:creationId xmlns="" xmlns:a16="http://schemas.microsoft.com/office/drawing/2014/main" id="{D0B114FE-EB8D-44C9-BCF5-A848575F4FAC}"/>
                </a:ext>
              </a:extLst>
            </p:cNvPr>
            <p:cNvSpPr/>
            <p:nvPr>
              <p:custDataLst>
                <p:tags r:id="rId4"/>
              </p:custDataLst>
            </p:nvPr>
          </p:nvSpPr>
          <p:spPr bwMode="auto">
            <a:xfrm>
              <a:off x="3695" y="3766"/>
              <a:ext cx="2530" cy="4704"/>
            </a:xfrm>
            <a:custGeom>
              <a:avLst/>
              <a:gdLst>
                <a:gd name="T0" fmla="*/ 458 w 458"/>
                <a:gd name="T1" fmla="*/ 0 h 851"/>
                <a:gd name="T2" fmla="*/ 342 w 458"/>
                <a:gd name="T3" fmla="*/ 25 h 851"/>
                <a:gd name="T4" fmla="*/ 371 w 458"/>
                <a:gd name="T5" fmla="*/ 40 h 851"/>
                <a:gd name="T6" fmla="*/ 176 w 458"/>
                <a:gd name="T7" fmla="*/ 362 h 851"/>
                <a:gd name="T8" fmla="*/ 185 w 458"/>
                <a:gd name="T9" fmla="*/ 431 h 851"/>
                <a:gd name="T10" fmla="*/ 4 w 458"/>
                <a:gd name="T11" fmla="*/ 645 h 851"/>
                <a:gd name="T12" fmla="*/ 219 w 458"/>
                <a:gd name="T13" fmla="*/ 847 h 851"/>
                <a:gd name="T14" fmla="*/ 417 w 458"/>
                <a:gd name="T15" fmla="*/ 682 h 851"/>
                <a:gd name="T16" fmla="*/ 420 w 458"/>
                <a:gd name="T17" fmla="*/ 667 h 851"/>
                <a:gd name="T18" fmla="*/ 410 w 458"/>
                <a:gd name="T19" fmla="*/ 662 h 851"/>
                <a:gd name="T20" fmla="*/ 403 w 458"/>
                <a:gd name="T21" fmla="*/ 659 h 851"/>
                <a:gd name="T22" fmla="*/ 398 w 458"/>
                <a:gd name="T23" fmla="*/ 656 h 851"/>
                <a:gd name="T24" fmla="*/ 387 w 458"/>
                <a:gd name="T25" fmla="*/ 651 h 851"/>
                <a:gd name="T26" fmla="*/ 382 w 458"/>
                <a:gd name="T27" fmla="*/ 647 h 851"/>
                <a:gd name="T28" fmla="*/ 376 w 458"/>
                <a:gd name="T29" fmla="*/ 644 h 851"/>
                <a:gd name="T30" fmla="*/ 367 w 458"/>
                <a:gd name="T31" fmla="*/ 638 h 851"/>
                <a:gd name="T32" fmla="*/ 361 w 458"/>
                <a:gd name="T33" fmla="*/ 634 h 851"/>
                <a:gd name="T34" fmla="*/ 356 w 458"/>
                <a:gd name="T35" fmla="*/ 630 h 851"/>
                <a:gd name="T36" fmla="*/ 346 w 458"/>
                <a:gd name="T37" fmla="*/ 623 h 851"/>
                <a:gd name="T38" fmla="*/ 342 w 458"/>
                <a:gd name="T39" fmla="*/ 619 h 851"/>
                <a:gd name="T40" fmla="*/ 336 w 458"/>
                <a:gd name="T41" fmla="*/ 614 h 851"/>
                <a:gd name="T42" fmla="*/ 332 w 458"/>
                <a:gd name="T43" fmla="*/ 611 h 851"/>
                <a:gd name="T44" fmla="*/ 322 w 458"/>
                <a:gd name="T45" fmla="*/ 602 h 851"/>
                <a:gd name="T46" fmla="*/ 318 w 458"/>
                <a:gd name="T47" fmla="*/ 599 h 851"/>
                <a:gd name="T48" fmla="*/ 309 w 458"/>
                <a:gd name="T49" fmla="*/ 589 h 851"/>
                <a:gd name="T50" fmla="*/ 306 w 458"/>
                <a:gd name="T51" fmla="*/ 586 h 851"/>
                <a:gd name="T52" fmla="*/ 300 w 458"/>
                <a:gd name="T53" fmla="*/ 580 h 851"/>
                <a:gd name="T54" fmla="*/ 298 w 458"/>
                <a:gd name="T55" fmla="*/ 577 h 851"/>
                <a:gd name="T56" fmla="*/ 288 w 458"/>
                <a:gd name="T57" fmla="*/ 566 h 851"/>
                <a:gd name="T58" fmla="*/ 286 w 458"/>
                <a:gd name="T59" fmla="*/ 563 h 851"/>
                <a:gd name="T60" fmla="*/ 269 w 458"/>
                <a:gd name="T61" fmla="*/ 541 h 851"/>
                <a:gd name="T62" fmla="*/ 268 w 458"/>
                <a:gd name="T63" fmla="*/ 539 h 851"/>
                <a:gd name="T64" fmla="*/ 259 w 458"/>
                <a:gd name="T65" fmla="*/ 524 h 851"/>
                <a:gd name="T66" fmla="*/ 258 w 458"/>
                <a:gd name="T67" fmla="*/ 522 h 851"/>
                <a:gd name="T68" fmla="*/ 244 w 458"/>
                <a:gd name="T69" fmla="*/ 497 h 851"/>
                <a:gd name="T70" fmla="*/ 244 w 458"/>
                <a:gd name="T71" fmla="*/ 496 h 851"/>
                <a:gd name="T72" fmla="*/ 236 w 458"/>
                <a:gd name="T73" fmla="*/ 479 h 851"/>
                <a:gd name="T74" fmla="*/ 236 w 458"/>
                <a:gd name="T75" fmla="*/ 478 h 851"/>
                <a:gd name="T76" fmla="*/ 226 w 458"/>
                <a:gd name="T77" fmla="*/ 450 h 851"/>
                <a:gd name="T78" fmla="*/ 225 w 458"/>
                <a:gd name="T79" fmla="*/ 448 h 851"/>
                <a:gd name="T80" fmla="*/ 220 w 458"/>
                <a:gd name="T81" fmla="*/ 429 h 851"/>
                <a:gd name="T82" fmla="*/ 210 w 458"/>
                <a:gd name="T83" fmla="*/ 356 h 851"/>
                <a:gd name="T84" fmla="*/ 375 w 458"/>
                <a:gd name="T85" fmla="*/ 47 h 851"/>
                <a:gd name="T86" fmla="*/ 376 w 458"/>
                <a:gd name="T87" fmla="*/ 85 h 851"/>
                <a:gd name="T88" fmla="*/ 458 w 458"/>
                <a:gd name="T89" fmla="*/ 0 h 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8" h="851">
                  <a:moveTo>
                    <a:pt x="458" y="0"/>
                  </a:moveTo>
                  <a:cubicBezTo>
                    <a:pt x="342" y="25"/>
                    <a:pt x="342" y="25"/>
                    <a:pt x="342" y="25"/>
                  </a:cubicBezTo>
                  <a:cubicBezTo>
                    <a:pt x="371" y="40"/>
                    <a:pt x="371" y="40"/>
                    <a:pt x="371" y="40"/>
                  </a:cubicBezTo>
                  <a:cubicBezTo>
                    <a:pt x="252" y="98"/>
                    <a:pt x="172" y="221"/>
                    <a:pt x="176" y="362"/>
                  </a:cubicBezTo>
                  <a:cubicBezTo>
                    <a:pt x="177" y="386"/>
                    <a:pt x="180" y="409"/>
                    <a:pt x="185" y="431"/>
                  </a:cubicBezTo>
                  <a:cubicBezTo>
                    <a:pt x="80" y="445"/>
                    <a:pt x="0" y="537"/>
                    <a:pt x="4" y="645"/>
                  </a:cubicBezTo>
                  <a:cubicBezTo>
                    <a:pt x="7" y="760"/>
                    <a:pt x="104" y="851"/>
                    <a:pt x="219" y="847"/>
                  </a:cubicBezTo>
                  <a:cubicBezTo>
                    <a:pt x="317" y="844"/>
                    <a:pt x="397" y="774"/>
                    <a:pt x="417" y="682"/>
                  </a:cubicBezTo>
                  <a:cubicBezTo>
                    <a:pt x="418" y="677"/>
                    <a:pt x="419" y="672"/>
                    <a:pt x="420" y="667"/>
                  </a:cubicBezTo>
                  <a:cubicBezTo>
                    <a:pt x="416" y="665"/>
                    <a:pt x="413" y="664"/>
                    <a:pt x="410" y="662"/>
                  </a:cubicBezTo>
                  <a:cubicBezTo>
                    <a:pt x="408" y="661"/>
                    <a:pt x="405" y="660"/>
                    <a:pt x="403" y="659"/>
                  </a:cubicBezTo>
                  <a:cubicBezTo>
                    <a:pt x="401" y="658"/>
                    <a:pt x="399" y="657"/>
                    <a:pt x="398" y="656"/>
                  </a:cubicBezTo>
                  <a:cubicBezTo>
                    <a:pt x="394" y="654"/>
                    <a:pt x="391" y="652"/>
                    <a:pt x="387" y="651"/>
                  </a:cubicBezTo>
                  <a:cubicBezTo>
                    <a:pt x="386" y="650"/>
                    <a:pt x="384" y="649"/>
                    <a:pt x="382" y="647"/>
                  </a:cubicBezTo>
                  <a:cubicBezTo>
                    <a:pt x="380" y="646"/>
                    <a:pt x="378" y="645"/>
                    <a:pt x="376" y="644"/>
                  </a:cubicBezTo>
                  <a:cubicBezTo>
                    <a:pt x="373" y="642"/>
                    <a:pt x="370" y="640"/>
                    <a:pt x="367" y="638"/>
                  </a:cubicBezTo>
                  <a:cubicBezTo>
                    <a:pt x="365" y="636"/>
                    <a:pt x="363" y="635"/>
                    <a:pt x="361" y="634"/>
                  </a:cubicBezTo>
                  <a:cubicBezTo>
                    <a:pt x="359" y="632"/>
                    <a:pt x="357" y="631"/>
                    <a:pt x="356" y="630"/>
                  </a:cubicBezTo>
                  <a:cubicBezTo>
                    <a:pt x="353" y="628"/>
                    <a:pt x="349" y="625"/>
                    <a:pt x="346" y="623"/>
                  </a:cubicBezTo>
                  <a:cubicBezTo>
                    <a:pt x="345" y="622"/>
                    <a:pt x="343" y="621"/>
                    <a:pt x="342" y="619"/>
                  </a:cubicBezTo>
                  <a:cubicBezTo>
                    <a:pt x="340" y="618"/>
                    <a:pt x="338" y="616"/>
                    <a:pt x="336" y="614"/>
                  </a:cubicBezTo>
                  <a:cubicBezTo>
                    <a:pt x="334" y="613"/>
                    <a:pt x="333" y="612"/>
                    <a:pt x="332" y="611"/>
                  </a:cubicBezTo>
                  <a:cubicBezTo>
                    <a:pt x="328" y="608"/>
                    <a:pt x="325" y="605"/>
                    <a:pt x="322" y="602"/>
                  </a:cubicBezTo>
                  <a:cubicBezTo>
                    <a:pt x="321" y="601"/>
                    <a:pt x="320" y="600"/>
                    <a:pt x="318" y="599"/>
                  </a:cubicBezTo>
                  <a:cubicBezTo>
                    <a:pt x="315" y="596"/>
                    <a:pt x="312" y="593"/>
                    <a:pt x="309" y="589"/>
                  </a:cubicBezTo>
                  <a:cubicBezTo>
                    <a:pt x="308" y="588"/>
                    <a:pt x="307" y="587"/>
                    <a:pt x="306" y="586"/>
                  </a:cubicBezTo>
                  <a:cubicBezTo>
                    <a:pt x="304" y="584"/>
                    <a:pt x="302" y="582"/>
                    <a:pt x="300" y="580"/>
                  </a:cubicBezTo>
                  <a:cubicBezTo>
                    <a:pt x="299" y="579"/>
                    <a:pt x="298" y="578"/>
                    <a:pt x="298" y="577"/>
                  </a:cubicBezTo>
                  <a:cubicBezTo>
                    <a:pt x="294" y="574"/>
                    <a:pt x="291" y="570"/>
                    <a:pt x="288" y="566"/>
                  </a:cubicBezTo>
                  <a:cubicBezTo>
                    <a:pt x="287" y="565"/>
                    <a:pt x="286" y="564"/>
                    <a:pt x="286" y="563"/>
                  </a:cubicBezTo>
                  <a:cubicBezTo>
                    <a:pt x="280" y="556"/>
                    <a:pt x="274" y="548"/>
                    <a:pt x="269" y="541"/>
                  </a:cubicBezTo>
                  <a:cubicBezTo>
                    <a:pt x="269" y="540"/>
                    <a:pt x="268" y="539"/>
                    <a:pt x="268" y="539"/>
                  </a:cubicBezTo>
                  <a:cubicBezTo>
                    <a:pt x="265" y="534"/>
                    <a:pt x="262" y="529"/>
                    <a:pt x="259" y="524"/>
                  </a:cubicBezTo>
                  <a:cubicBezTo>
                    <a:pt x="259" y="524"/>
                    <a:pt x="258" y="523"/>
                    <a:pt x="258" y="522"/>
                  </a:cubicBezTo>
                  <a:cubicBezTo>
                    <a:pt x="253" y="514"/>
                    <a:pt x="249" y="506"/>
                    <a:pt x="244" y="497"/>
                  </a:cubicBezTo>
                  <a:cubicBezTo>
                    <a:pt x="244" y="497"/>
                    <a:pt x="244" y="496"/>
                    <a:pt x="244" y="496"/>
                  </a:cubicBezTo>
                  <a:cubicBezTo>
                    <a:pt x="241" y="490"/>
                    <a:pt x="239" y="484"/>
                    <a:pt x="236" y="479"/>
                  </a:cubicBezTo>
                  <a:cubicBezTo>
                    <a:pt x="236" y="478"/>
                    <a:pt x="236" y="478"/>
                    <a:pt x="236" y="478"/>
                  </a:cubicBezTo>
                  <a:cubicBezTo>
                    <a:pt x="232" y="469"/>
                    <a:pt x="229" y="459"/>
                    <a:pt x="226" y="450"/>
                  </a:cubicBezTo>
                  <a:cubicBezTo>
                    <a:pt x="226" y="449"/>
                    <a:pt x="226" y="449"/>
                    <a:pt x="225" y="448"/>
                  </a:cubicBezTo>
                  <a:cubicBezTo>
                    <a:pt x="223" y="442"/>
                    <a:pt x="222" y="436"/>
                    <a:pt x="220" y="429"/>
                  </a:cubicBezTo>
                  <a:cubicBezTo>
                    <a:pt x="214" y="406"/>
                    <a:pt x="211" y="381"/>
                    <a:pt x="210" y="356"/>
                  </a:cubicBezTo>
                  <a:cubicBezTo>
                    <a:pt x="206" y="226"/>
                    <a:pt x="272" y="111"/>
                    <a:pt x="375" y="47"/>
                  </a:cubicBezTo>
                  <a:cubicBezTo>
                    <a:pt x="376" y="85"/>
                    <a:pt x="376" y="85"/>
                    <a:pt x="376" y="85"/>
                  </a:cubicBezTo>
                  <a:lnTo>
                    <a:pt x="458" y="0"/>
                  </a:lnTo>
                  <a:close/>
                </a:path>
              </a:pathLst>
            </a:custGeom>
            <a:solidFill>
              <a:schemeClr val="accent4"/>
            </a:solidFill>
            <a:ln>
              <a:noFill/>
            </a:ln>
          </p:spPr>
          <p:txBody>
            <a:bodyPr wrap="square" lIns="90000" tIns="46800" rIns="90000" bIns="46800" anchor="ctr" anchorCtr="0">
              <a:normAutofit/>
            </a:bodyPr>
            <a:lstStyle/>
            <a:p>
              <a:pPr fontAlgn="base"/>
              <a:endParaRPr lang="zh-CN" altLang="en-US" sz="1800" strike="noStrike" noProof="1">
                <a:solidFill>
                  <a:srgbClr val="FDFDFD"/>
                </a:solidFill>
                <a:latin typeface="黑体" panose="02010609060101010101" pitchFamily="49" charset="-122"/>
                <a:ea typeface="黑体" panose="02010609060101010101" pitchFamily="49" charset="-122"/>
              </a:endParaRPr>
            </a:p>
          </p:txBody>
        </p:sp>
        <p:sp>
          <p:nvSpPr>
            <p:cNvPr id="13" name="Oval 12">
              <a:extLst>
                <a:ext uri="{FF2B5EF4-FFF2-40B4-BE49-F238E27FC236}">
                  <a16:creationId xmlns="" xmlns:a16="http://schemas.microsoft.com/office/drawing/2014/main" id="{5F0DFBD3-64DF-41AF-8E98-FA6144301B53}"/>
                </a:ext>
              </a:extLst>
            </p:cNvPr>
            <p:cNvSpPr>
              <a:spLocks noChangeArrowheads="1"/>
            </p:cNvSpPr>
            <p:nvPr>
              <p:custDataLst>
                <p:tags r:id="rId5"/>
              </p:custDataLst>
            </p:nvPr>
          </p:nvSpPr>
          <p:spPr bwMode="auto">
            <a:xfrm>
              <a:off x="5716" y="4289"/>
              <a:ext cx="2034" cy="2035"/>
            </a:xfrm>
            <a:prstGeom prst="ellipse">
              <a:avLst/>
            </a:prstGeom>
            <a:solidFill>
              <a:schemeClr val="tx1">
                <a:lumMod val="95000"/>
              </a:schemeClr>
            </a:solidFill>
            <a:ln>
              <a:noFill/>
            </a:ln>
          </p:spPr>
          <p:txBody>
            <a:bodyPr wrap="square" lIns="90000" tIns="46800" rIns="90000" bIns="46800" anchor="ctr" anchorCtr="0"/>
            <a:lstStyle/>
            <a:p>
              <a:pPr fontAlgn="base"/>
              <a:r>
                <a:rPr lang="zh-CN" altLang="en-US" sz="2000" b="1" noProof="1">
                  <a:solidFill>
                    <a:srgbClr val="FDFDFD"/>
                  </a:solidFill>
                  <a:latin typeface="黑体" panose="02010609060101010101" pitchFamily="49" charset="-122"/>
                  <a:ea typeface="黑体" panose="02010609060101010101" pitchFamily="49" charset="-122"/>
                </a:rPr>
                <a:t>科学内涵</a:t>
              </a:r>
              <a:endParaRPr lang="zh-CN" altLang="en-US" sz="2000" b="1" strike="noStrike" noProof="1">
                <a:solidFill>
                  <a:srgbClr val="FDFDFD"/>
                </a:solidFill>
                <a:latin typeface="黑体" panose="02010609060101010101" pitchFamily="49" charset="-122"/>
                <a:ea typeface="黑体" panose="02010609060101010101" pitchFamily="49" charset="-122"/>
                <a:cs typeface="+mn-cs"/>
              </a:endParaRPr>
            </a:p>
          </p:txBody>
        </p:sp>
        <p:sp>
          <p:nvSpPr>
            <p:cNvPr id="14" name="文本框 61">
              <a:extLst>
                <a:ext uri="{FF2B5EF4-FFF2-40B4-BE49-F238E27FC236}">
                  <a16:creationId xmlns="" xmlns:a16="http://schemas.microsoft.com/office/drawing/2014/main" id="{4177A1D0-7903-4AB8-B8A7-6122D37BE579}"/>
                </a:ext>
              </a:extLst>
            </p:cNvPr>
            <p:cNvSpPr txBox="1"/>
            <p:nvPr>
              <p:custDataLst>
                <p:tags r:id="rId6"/>
              </p:custDataLst>
            </p:nvPr>
          </p:nvSpPr>
          <p:spPr>
            <a:xfrm>
              <a:off x="3907" y="2745"/>
              <a:ext cx="1562" cy="1021"/>
            </a:xfrm>
            <a:prstGeom prst="rect">
              <a:avLst/>
            </a:prstGeom>
            <a:noFill/>
            <a:ln w="9525">
              <a:noFill/>
            </a:ln>
          </p:spPr>
          <p:txBody>
            <a:bodyPr wrap="square" lIns="90000" tIns="46800" rIns="90000" bIns="46800" anchor="ctr"/>
            <a:lstStyle/>
            <a:p>
              <a:pPr algn="ctr">
                <a:buFont typeface="Arial" panose="020B0604020202020204" pitchFamily="34" charset="0"/>
                <a:buNone/>
              </a:pPr>
              <a:r>
                <a:rPr lang="zh-CN" altLang="en-US" sz="2000" b="1" dirty="0">
                  <a:sym typeface="+mn-ea"/>
                </a:rPr>
                <a:t>第一</a:t>
              </a:r>
            </a:p>
            <a:p>
              <a:pPr algn="ctr">
                <a:buFont typeface="Arial" panose="020B0604020202020204" pitchFamily="34" charset="0"/>
                <a:buNone/>
              </a:pPr>
              <a:r>
                <a:rPr lang="zh-CN" altLang="en-US" sz="2000" b="1" dirty="0">
                  <a:sym typeface="+mn-ea"/>
                </a:rPr>
                <a:t>要义</a:t>
              </a:r>
              <a:endParaRPr lang="zh-CN" altLang="en-US" sz="2000" b="1" dirty="0">
                <a:solidFill>
                  <a:schemeClr val="bg1"/>
                </a:solidFill>
                <a:latin typeface="黑体" panose="02010609060101010101" pitchFamily="49" charset="-122"/>
                <a:ea typeface="黑体" panose="02010609060101010101" pitchFamily="49" charset="-122"/>
                <a:sym typeface="+mn-ea"/>
              </a:endParaRPr>
            </a:p>
          </p:txBody>
        </p:sp>
        <p:sp>
          <p:nvSpPr>
            <p:cNvPr id="15" name="文本框 62">
              <a:extLst>
                <a:ext uri="{FF2B5EF4-FFF2-40B4-BE49-F238E27FC236}">
                  <a16:creationId xmlns="" xmlns:a16="http://schemas.microsoft.com/office/drawing/2014/main" id="{F2C99B96-EB31-4572-BC09-E86AD579872E}"/>
                </a:ext>
              </a:extLst>
            </p:cNvPr>
            <p:cNvSpPr txBox="1"/>
            <p:nvPr>
              <p:custDataLst>
                <p:tags r:id="rId7"/>
              </p:custDataLst>
            </p:nvPr>
          </p:nvSpPr>
          <p:spPr>
            <a:xfrm>
              <a:off x="8076" y="2745"/>
              <a:ext cx="1562" cy="1021"/>
            </a:xfrm>
            <a:prstGeom prst="rect">
              <a:avLst/>
            </a:prstGeom>
            <a:noFill/>
            <a:ln w="9525">
              <a:noFill/>
            </a:ln>
          </p:spPr>
          <p:txBody>
            <a:bodyPr wrap="square" lIns="90000" tIns="46800" rIns="90000" bIns="46800" anchor="ctr"/>
            <a:lstStyle/>
            <a:p>
              <a:pPr algn="ctr">
                <a:buFont typeface="Arial" panose="020B0604020202020204" pitchFamily="34" charset="0"/>
                <a:buNone/>
              </a:pPr>
              <a:r>
                <a:rPr lang="zh-CN" altLang="en-US" sz="2000" b="1" dirty="0">
                  <a:solidFill>
                    <a:srgbClr val="FF0000"/>
                  </a:solidFill>
                  <a:sym typeface="+mn-ea"/>
                </a:rPr>
                <a:t>核心</a:t>
              </a:r>
            </a:p>
            <a:p>
              <a:pPr algn="ctr">
                <a:buFont typeface="Arial" panose="020B0604020202020204" pitchFamily="34" charset="0"/>
                <a:buNone/>
              </a:pPr>
              <a:r>
                <a:rPr lang="zh-CN" altLang="en-US" sz="2000" b="1" dirty="0">
                  <a:solidFill>
                    <a:srgbClr val="FF0000"/>
                  </a:solidFill>
                  <a:sym typeface="+mn-ea"/>
                </a:rPr>
                <a:t>立场</a:t>
              </a:r>
              <a:endParaRPr lang="zh-CN" altLang="en-US" sz="2000" b="1" dirty="0">
                <a:solidFill>
                  <a:srgbClr val="FF0000"/>
                </a:solidFill>
                <a:latin typeface="黑体" panose="02010609060101010101" pitchFamily="49" charset="-122"/>
                <a:ea typeface="黑体" panose="02010609060101010101" pitchFamily="49" charset="-122"/>
                <a:sym typeface="+mn-ea"/>
              </a:endParaRPr>
            </a:p>
          </p:txBody>
        </p:sp>
        <p:sp>
          <p:nvSpPr>
            <p:cNvPr id="16" name="文本框 64">
              <a:extLst>
                <a:ext uri="{FF2B5EF4-FFF2-40B4-BE49-F238E27FC236}">
                  <a16:creationId xmlns="" xmlns:a16="http://schemas.microsoft.com/office/drawing/2014/main" id="{FD6C06A8-5719-4C52-A32C-70F9A35B1426}"/>
                </a:ext>
              </a:extLst>
            </p:cNvPr>
            <p:cNvSpPr txBox="1"/>
            <p:nvPr>
              <p:custDataLst>
                <p:tags r:id="rId8"/>
              </p:custDataLst>
            </p:nvPr>
          </p:nvSpPr>
          <p:spPr>
            <a:xfrm>
              <a:off x="3907" y="6883"/>
              <a:ext cx="1562" cy="1021"/>
            </a:xfrm>
            <a:prstGeom prst="rect">
              <a:avLst/>
            </a:prstGeom>
            <a:noFill/>
            <a:ln w="9525">
              <a:noFill/>
            </a:ln>
          </p:spPr>
          <p:txBody>
            <a:bodyPr wrap="square" lIns="90000" tIns="46800" rIns="90000" bIns="46800" anchor="ctr"/>
            <a:lstStyle/>
            <a:p>
              <a:pPr algn="ctr">
                <a:buFont typeface="Arial" panose="020B0604020202020204" pitchFamily="34" charset="0"/>
                <a:buNone/>
              </a:pPr>
              <a:r>
                <a:rPr lang="zh-CN" altLang="en-US" sz="2000" b="1" dirty="0">
                  <a:solidFill>
                    <a:schemeClr val="bg1"/>
                  </a:solidFill>
                  <a:sym typeface="+mn-ea"/>
                </a:rPr>
                <a:t>根本</a:t>
              </a:r>
            </a:p>
            <a:p>
              <a:pPr algn="ctr">
                <a:buFont typeface="Arial" panose="020B0604020202020204" pitchFamily="34" charset="0"/>
                <a:buNone/>
              </a:pPr>
              <a:r>
                <a:rPr lang="zh-CN" altLang="en-US" sz="2000" b="1" dirty="0">
                  <a:solidFill>
                    <a:schemeClr val="bg1"/>
                  </a:solidFill>
                  <a:sym typeface="+mn-ea"/>
                </a:rPr>
                <a:t>方法</a:t>
              </a:r>
              <a:endParaRPr lang="zh-CN" altLang="en-US" sz="2000" b="1" dirty="0">
                <a:solidFill>
                  <a:schemeClr val="bg1"/>
                </a:solidFill>
                <a:latin typeface="黑体" panose="02010609060101010101" pitchFamily="49" charset="-122"/>
                <a:ea typeface="黑体" panose="02010609060101010101" pitchFamily="49" charset="-122"/>
                <a:sym typeface="+mn-ea"/>
              </a:endParaRPr>
            </a:p>
          </p:txBody>
        </p:sp>
        <p:sp>
          <p:nvSpPr>
            <p:cNvPr id="17" name="文本框 16">
              <a:extLst>
                <a:ext uri="{FF2B5EF4-FFF2-40B4-BE49-F238E27FC236}">
                  <a16:creationId xmlns="" xmlns:a16="http://schemas.microsoft.com/office/drawing/2014/main" id="{E77ADBC8-EAB5-42E7-A3B4-50E57B5BB640}"/>
                </a:ext>
              </a:extLst>
            </p:cNvPr>
            <p:cNvSpPr txBox="1"/>
            <p:nvPr>
              <p:custDataLst>
                <p:tags r:id="rId9"/>
              </p:custDataLst>
            </p:nvPr>
          </p:nvSpPr>
          <p:spPr>
            <a:xfrm>
              <a:off x="9622" y="5936"/>
              <a:ext cx="2010"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ctr" anchorCtr="0"/>
            <a:lstStyle>
              <a:defPPr>
                <a:defRPr lang="zh-CN"/>
              </a:defPPr>
              <a:lvl1pPr algn="ctr">
                <a:buFont typeface="Arial" panose="020B0604020202020204" pitchFamily="34" charset="0"/>
                <a:buNone/>
                <a:defRPr sz="1800">
                  <a:solidFill>
                    <a:srgbClr val="FDFDFD"/>
                  </a:solidFill>
                </a:defRPr>
              </a:lvl1pPr>
            </a:lstStyle>
            <a:p>
              <a:pPr fontAlgn="base"/>
              <a:r>
                <a:rPr lang="en-US" altLang="zh-CN" sz="1600" strike="noStrike" noProof="1">
                  <a:solidFill>
                    <a:schemeClr val="bg1"/>
                  </a:solidFill>
                  <a:latin typeface="Arial" panose="020B0604020202020204" pitchFamily="34" charset="0"/>
                  <a:ea typeface="宋体" panose="02010600030101010101" pitchFamily="2" charset="-122"/>
                  <a:cs typeface="+mn-cs"/>
                </a:rPr>
                <a:t>LOREM</a:t>
              </a:r>
            </a:p>
          </p:txBody>
        </p:sp>
        <p:sp>
          <p:nvSpPr>
            <p:cNvPr id="18" name="文本框 17">
              <a:extLst>
                <a:ext uri="{FF2B5EF4-FFF2-40B4-BE49-F238E27FC236}">
                  <a16:creationId xmlns="" xmlns:a16="http://schemas.microsoft.com/office/drawing/2014/main" id="{9331096B-D8B1-479D-A433-B768861983E5}"/>
                </a:ext>
              </a:extLst>
            </p:cNvPr>
            <p:cNvSpPr txBox="1"/>
            <p:nvPr/>
          </p:nvSpPr>
          <p:spPr>
            <a:xfrm>
              <a:off x="7659" y="7508"/>
              <a:ext cx="2311" cy="582"/>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90000" tIns="46800" rIns="90000" bIns="46800" anchor="ctr" anchorCtr="0"/>
            <a:lstStyle>
              <a:defPPr>
                <a:defRPr lang="zh-CN"/>
              </a:defPPr>
              <a:lvl1pPr algn="ctr">
                <a:buFont typeface="Arial" panose="020B0604020202020204" pitchFamily="34" charset="0"/>
                <a:buNone/>
                <a:defRPr sz="1800" b="1">
                  <a:solidFill>
                    <a:srgbClr val="FDFDFD"/>
                  </a:solidFill>
                </a:defRPr>
              </a:lvl1pPr>
            </a:lstStyle>
            <a:p>
              <a:pPr lvl="0" algn="ctr" fontAlgn="base"/>
              <a:r>
                <a:rPr lang="zh-CN" altLang="en-US" dirty="0">
                  <a:sym typeface="+mn-ea"/>
                </a:rPr>
                <a:t>基本</a:t>
              </a:r>
            </a:p>
            <a:p>
              <a:pPr lvl="0" algn="ctr" fontAlgn="base"/>
              <a:r>
                <a:rPr lang="zh-CN" altLang="en-US" dirty="0">
                  <a:sym typeface="+mn-ea"/>
                </a:rPr>
                <a:t>要求</a:t>
              </a:r>
              <a:endParaRPr lang="zh-CN" altLang="en-US" strike="noStrike" noProof="1">
                <a:solidFill>
                  <a:schemeClr val="bg1"/>
                </a:solidFill>
                <a:latin typeface="黑体" panose="02010609060101010101" pitchFamily="49" charset="-122"/>
                <a:ea typeface="黑体" panose="02010609060101010101" pitchFamily="49" charset="-122"/>
                <a:sym typeface="+mn-ea"/>
              </a:endParaRPr>
            </a:p>
          </p:txBody>
        </p:sp>
        <p:sp>
          <p:nvSpPr>
            <p:cNvPr id="19" name=" 2050">
              <a:extLst>
                <a:ext uri="{FF2B5EF4-FFF2-40B4-BE49-F238E27FC236}">
                  <a16:creationId xmlns="" xmlns:a16="http://schemas.microsoft.com/office/drawing/2014/main" id="{E234D2D0-8E44-4A0E-8A53-2B4166E62D97}"/>
                </a:ext>
              </a:extLst>
            </p:cNvPr>
            <p:cNvSpPr/>
            <p:nvPr/>
          </p:nvSpPr>
          <p:spPr bwMode="auto">
            <a:xfrm>
              <a:off x="8467" y="6883"/>
              <a:ext cx="779" cy="492"/>
            </a:xfrm>
            <a:custGeom>
              <a:avLst/>
              <a:gdLst>
                <a:gd name="T0" fmla="*/ 885340 w 6524"/>
                <a:gd name="T1" fmla="*/ 839496 h 4376"/>
                <a:gd name="T2" fmla="*/ 828693 w 6524"/>
                <a:gd name="T3" fmla="*/ 733209 h 4376"/>
                <a:gd name="T4" fmla="*/ 858184 w 6524"/>
                <a:gd name="T5" fmla="*/ 652033 h 4376"/>
                <a:gd name="T6" fmla="*/ 887676 w 6524"/>
                <a:gd name="T7" fmla="*/ 591881 h 4376"/>
                <a:gd name="T8" fmla="*/ 927096 w 6524"/>
                <a:gd name="T9" fmla="*/ 529102 h 4376"/>
                <a:gd name="T10" fmla="*/ 924176 w 6524"/>
                <a:gd name="T11" fmla="*/ 420186 h 4376"/>
                <a:gd name="T12" fmla="*/ 909576 w 6524"/>
                <a:gd name="T13" fmla="*/ 333754 h 4376"/>
                <a:gd name="T14" fmla="*/ 906948 w 6524"/>
                <a:gd name="T15" fmla="*/ 127603 h 4376"/>
                <a:gd name="T16" fmla="*/ 800661 w 6524"/>
                <a:gd name="T17" fmla="*/ 33872 h 4376"/>
                <a:gd name="T18" fmla="*/ 661085 w 6524"/>
                <a:gd name="T19" fmla="*/ 584 h 4376"/>
                <a:gd name="T20" fmla="*/ 510122 w 6524"/>
                <a:gd name="T21" fmla="*/ 41756 h 4376"/>
                <a:gd name="T22" fmla="*/ 417850 w 6524"/>
                <a:gd name="T23" fmla="*/ 149503 h 4376"/>
                <a:gd name="T24" fmla="*/ 409674 w 6524"/>
                <a:gd name="T25" fmla="*/ 359742 h 4376"/>
                <a:gd name="T26" fmla="*/ 397118 w 6524"/>
                <a:gd name="T27" fmla="*/ 436830 h 4376"/>
                <a:gd name="T28" fmla="*/ 420186 w 6524"/>
                <a:gd name="T29" fmla="*/ 571441 h 4376"/>
                <a:gd name="T30" fmla="*/ 465446 w 6524"/>
                <a:gd name="T31" fmla="*/ 597137 h 4376"/>
                <a:gd name="T32" fmla="*/ 510998 w 6524"/>
                <a:gd name="T33" fmla="*/ 762408 h 4376"/>
                <a:gd name="T34" fmla="*/ 427486 w 6524"/>
                <a:gd name="T35" fmla="*/ 869280 h 4376"/>
                <a:gd name="T36" fmla="*/ 56648 w 6524"/>
                <a:gd name="T37" fmla="*/ 1014695 h 4376"/>
                <a:gd name="T38" fmla="*/ 3212 w 6524"/>
                <a:gd name="T39" fmla="*/ 1073679 h 4376"/>
                <a:gd name="T40" fmla="*/ 1334726 w 6524"/>
                <a:gd name="T41" fmla="*/ 1073679 h 4376"/>
                <a:gd name="T42" fmla="*/ 1270779 w 6524"/>
                <a:gd name="T43" fmla="*/ 1009439 h 4376"/>
                <a:gd name="T44" fmla="*/ 1406850 w 6524"/>
                <a:gd name="T45" fmla="*/ 904612 h 4376"/>
                <a:gd name="T46" fmla="*/ 1298227 w 6524"/>
                <a:gd name="T47" fmla="*/ 822560 h 4376"/>
                <a:gd name="T48" fmla="*/ 1324506 w 6524"/>
                <a:gd name="T49" fmla="*/ 770292 h 4376"/>
                <a:gd name="T50" fmla="*/ 1336186 w 6524"/>
                <a:gd name="T51" fmla="*/ 705761 h 4376"/>
                <a:gd name="T52" fmla="*/ 1371518 w 6524"/>
                <a:gd name="T53" fmla="*/ 671305 h 4376"/>
                <a:gd name="T54" fmla="*/ 1378526 w 6524"/>
                <a:gd name="T55" fmla="*/ 581661 h 4376"/>
                <a:gd name="T56" fmla="*/ 1365094 w 6524"/>
                <a:gd name="T57" fmla="*/ 511582 h 4376"/>
                <a:gd name="T58" fmla="*/ 1359838 w 6524"/>
                <a:gd name="T59" fmla="*/ 353902 h 4376"/>
                <a:gd name="T60" fmla="*/ 1265815 w 6524"/>
                <a:gd name="T61" fmla="*/ 286743 h 4376"/>
                <a:gd name="T62" fmla="*/ 1161571 w 6524"/>
                <a:gd name="T63" fmla="*/ 277399 h 4376"/>
                <a:gd name="T64" fmla="*/ 1043896 w 6524"/>
                <a:gd name="T65" fmla="*/ 329374 h 4376"/>
                <a:gd name="T66" fmla="*/ 1002724 w 6524"/>
                <a:gd name="T67" fmla="*/ 442086 h 4376"/>
                <a:gd name="T68" fmla="*/ 1010316 w 6524"/>
                <a:gd name="T69" fmla="*/ 560345 h 4376"/>
                <a:gd name="T70" fmla="*/ 1008564 w 6524"/>
                <a:gd name="T71" fmla="*/ 660793 h 4376"/>
                <a:gd name="T72" fmla="*/ 1045648 w 6524"/>
                <a:gd name="T73" fmla="*/ 699337 h 4376"/>
                <a:gd name="T74" fmla="*/ 1076599 w 6524"/>
                <a:gd name="T75" fmla="*/ 806792 h 4376"/>
                <a:gd name="T76" fmla="*/ 1107551 w 6524"/>
                <a:gd name="T77" fmla="*/ 909284 h 4376"/>
                <a:gd name="T78" fmla="*/ 1318082 w 6524"/>
                <a:gd name="T79" fmla="*/ 999803 h 4376"/>
                <a:gd name="T80" fmla="*/ 1366846 w 6524"/>
                <a:gd name="T81" fmla="*/ 1068131 h 4376"/>
                <a:gd name="T82" fmla="*/ 1666145 w 6524"/>
                <a:gd name="T83" fmla="*/ 1034843 h 4376"/>
                <a:gd name="T84" fmla="*/ 1606285 w 6524"/>
                <a:gd name="T85" fmla="*/ 986663 h 4376"/>
                <a:gd name="T86" fmla="*/ 1881932 w 6524"/>
                <a:gd name="T87" fmla="*/ 971187 h 4376"/>
                <a:gd name="T88" fmla="*/ 1692425 w 6524"/>
                <a:gd name="T89" fmla="*/ 895852 h 4376"/>
                <a:gd name="T90" fmla="*/ 1646873 w 6524"/>
                <a:gd name="T91" fmla="*/ 837160 h 4376"/>
                <a:gd name="T92" fmla="*/ 1666145 w 6524"/>
                <a:gd name="T93" fmla="*/ 787812 h 4376"/>
                <a:gd name="T94" fmla="*/ 1689213 w 6524"/>
                <a:gd name="T95" fmla="*/ 752772 h 4376"/>
                <a:gd name="T96" fmla="*/ 1703813 w 6524"/>
                <a:gd name="T97" fmla="*/ 691161 h 4376"/>
                <a:gd name="T98" fmla="*/ 1691549 w 6524"/>
                <a:gd name="T99" fmla="*/ 638893 h 4376"/>
                <a:gd name="T100" fmla="*/ 1686877 w 6524"/>
                <a:gd name="T101" fmla="*/ 515962 h 4376"/>
                <a:gd name="T102" fmla="*/ 1612709 w 6524"/>
                <a:gd name="T103" fmla="*/ 468950 h 4376"/>
                <a:gd name="T104" fmla="*/ 1509926 w 6524"/>
                <a:gd name="T105" fmla="*/ 478002 h 4376"/>
                <a:gd name="T106" fmla="*/ 1453862 w 6524"/>
                <a:gd name="T107" fmla="*/ 522678 h 4376"/>
                <a:gd name="T108" fmla="*/ 1439554 w 6524"/>
                <a:gd name="T109" fmla="*/ 618161 h 4376"/>
                <a:gd name="T110" fmla="*/ 1437218 w 6524"/>
                <a:gd name="T111" fmla="*/ 679481 h 4376"/>
                <a:gd name="T112" fmla="*/ 1455322 w 6524"/>
                <a:gd name="T113" fmla="*/ 756276 h 4376"/>
                <a:gd name="T114" fmla="*/ 1485398 w 6524"/>
                <a:gd name="T115" fmla="*/ 828692 h 4376"/>
                <a:gd name="T116" fmla="*/ 1457074 w 6524"/>
                <a:gd name="T117" fmla="*/ 891180 h 4376"/>
                <a:gd name="T118" fmla="*/ 1654757 w 6524"/>
                <a:gd name="T119" fmla="*/ 974691 h 4376"/>
                <a:gd name="T120" fmla="*/ 1699725 w 6524"/>
                <a:gd name="T121" fmla="*/ 1038931 h 437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524" h="4376">
                  <a:moveTo>
                    <a:pt x="4032" y="3336"/>
                  </a:moveTo>
                  <a:lnTo>
                    <a:pt x="4032" y="3336"/>
                  </a:lnTo>
                  <a:lnTo>
                    <a:pt x="3856" y="3260"/>
                  </a:lnTo>
                  <a:lnTo>
                    <a:pt x="3674" y="3182"/>
                  </a:lnTo>
                  <a:lnTo>
                    <a:pt x="3492" y="3105"/>
                  </a:lnTo>
                  <a:lnTo>
                    <a:pt x="3315" y="3031"/>
                  </a:lnTo>
                  <a:lnTo>
                    <a:pt x="3118" y="2977"/>
                  </a:lnTo>
                  <a:lnTo>
                    <a:pt x="3103" y="2966"/>
                  </a:lnTo>
                  <a:lnTo>
                    <a:pt x="3089" y="2952"/>
                  </a:lnTo>
                  <a:lnTo>
                    <a:pt x="3075" y="2934"/>
                  </a:lnTo>
                  <a:lnTo>
                    <a:pt x="3060" y="2916"/>
                  </a:lnTo>
                  <a:lnTo>
                    <a:pt x="3046" y="2896"/>
                  </a:lnTo>
                  <a:lnTo>
                    <a:pt x="3032" y="2875"/>
                  </a:lnTo>
                  <a:lnTo>
                    <a:pt x="3019" y="2852"/>
                  </a:lnTo>
                  <a:lnTo>
                    <a:pt x="3006" y="2829"/>
                  </a:lnTo>
                  <a:lnTo>
                    <a:pt x="2981" y="2781"/>
                  </a:lnTo>
                  <a:lnTo>
                    <a:pt x="2958" y="2735"/>
                  </a:lnTo>
                  <a:lnTo>
                    <a:pt x="2921" y="2655"/>
                  </a:lnTo>
                  <a:lnTo>
                    <a:pt x="2795" y="2636"/>
                  </a:lnTo>
                  <a:lnTo>
                    <a:pt x="2797" y="2612"/>
                  </a:lnTo>
                  <a:lnTo>
                    <a:pt x="2801" y="2591"/>
                  </a:lnTo>
                  <a:lnTo>
                    <a:pt x="2806" y="2571"/>
                  </a:lnTo>
                  <a:lnTo>
                    <a:pt x="2813" y="2554"/>
                  </a:lnTo>
                  <a:lnTo>
                    <a:pt x="2820" y="2538"/>
                  </a:lnTo>
                  <a:lnTo>
                    <a:pt x="2829" y="2525"/>
                  </a:lnTo>
                  <a:lnTo>
                    <a:pt x="2838" y="2511"/>
                  </a:lnTo>
                  <a:lnTo>
                    <a:pt x="2847" y="2498"/>
                  </a:lnTo>
                  <a:lnTo>
                    <a:pt x="2868" y="2475"/>
                  </a:lnTo>
                  <a:lnTo>
                    <a:pt x="2878" y="2463"/>
                  </a:lnTo>
                  <a:lnTo>
                    <a:pt x="2888" y="2450"/>
                  </a:lnTo>
                  <a:lnTo>
                    <a:pt x="2897" y="2436"/>
                  </a:lnTo>
                  <a:lnTo>
                    <a:pt x="2906" y="2421"/>
                  </a:lnTo>
                  <a:lnTo>
                    <a:pt x="2913" y="2404"/>
                  </a:lnTo>
                  <a:lnTo>
                    <a:pt x="2921" y="2386"/>
                  </a:lnTo>
                  <a:lnTo>
                    <a:pt x="2926" y="2367"/>
                  </a:lnTo>
                  <a:lnTo>
                    <a:pt x="2930" y="2349"/>
                  </a:lnTo>
                  <a:lnTo>
                    <a:pt x="2933" y="2331"/>
                  </a:lnTo>
                  <a:lnTo>
                    <a:pt x="2935" y="2312"/>
                  </a:lnTo>
                  <a:lnTo>
                    <a:pt x="2937" y="2272"/>
                  </a:lnTo>
                  <a:lnTo>
                    <a:pt x="2939" y="2233"/>
                  </a:lnTo>
                  <a:lnTo>
                    <a:pt x="2942" y="2194"/>
                  </a:lnTo>
                  <a:lnTo>
                    <a:pt x="2944" y="2175"/>
                  </a:lnTo>
                  <a:lnTo>
                    <a:pt x="2947" y="2155"/>
                  </a:lnTo>
                  <a:lnTo>
                    <a:pt x="2951" y="2137"/>
                  </a:lnTo>
                  <a:lnTo>
                    <a:pt x="2956" y="2119"/>
                  </a:lnTo>
                  <a:lnTo>
                    <a:pt x="2963" y="2102"/>
                  </a:lnTo>
                  <a:lnTo>
                    <a:pt x="2971" y="2085"/>
                  </a:lnTo>
                  <a:lnTo>
                    <a:pt x="2977" y="2074"/>
                  </a:lnTo>
                  <a:lnTo>
                    <a:pt x="2984" y="2065"/>
                  </a:lnTo>
                  <a:lnTo>
                    <a:pt x="2993" y="2057"/>
                  </a:lnTo>
                  <a:lnTo>
                    <a:pt x="3002" y="2050"/>
                  </a:lnTo>
                  <a:lnTo>
                    <a:pt x="3011" y="2043"/>
                  </a:lnTo>
                  <a:lnTo>
                    <a:pt x="3021" y="2038"/>
                  </a:lnTo>
                  <a:lnTo>
                    <a:pt x="3040" y="2027"/>
                  </a:lnTo>
                  <a:lnTo>
                    <a:pt x="3061" y="2015"/>
                  </a:lnTo>
                  <a:lnTo>
                    <a:pt x="3081" y="2004"/>
                  </a:lnTo>
                  <a:lnTo>
                    <a:pt x="3090" y="1998"/>
                  </a:lnTo>
                  <a:lnTo>
                    <a:pt x="3098" y="1991"/>
                  </a:lnTo>
                  <a:lnTo>
                    <a:pt x="3106" y="1983"/>
                  </a:lnTo>
                  <a:lnTo>
                    <a:pt x="3113" y="1974"/>
                  </a:lnTo>
                  <a:lnTo>
                    <a:pt x="3119" y="1965"/>
                  </a:lnTo>
                  <a:lnTo>
                    <a:pt x="3125" y="1955"/>
                  </a:lnTo>
                  <a:lnTo>
                    <a:pt x="3137" y="1933"/>
                  </a:lnTo>
                  <a:lnTo>
                    <a:pt x="3147" y="1910"/>
                  </a:lnTo>
                  <a:lnTo>
                    <a:pt x="3155" y="1886"/>
                  </a:lnTo>
                  <a:lnTo>
                    <a:pt x="3163" y="1860"/>
                  </a:lnTo>
                  <a:lnTo>
                    <a:pt x="3169" y="1836"/>
                  </a:lnTo>
                  <a:lnTo>
                    <a:pt x="3175" y="1812"/>
                  </a:lnTo>
                  <a:lnTo>
                    <a:pt x="3179" y="1789"/>
                  </a:lnTo>
                  <a:lnTo>
                    <a:pt x="3186" y="1749"/>
                  </a:lnTo>
                  <a:lnTo>
                    <a:pt x="3192" y="1705"/>
                  </a:lnTo>
                  <a:lnTo>
                    <a:pt x="3196" y="1659"/>
                  </a:lnTo>
                  <a:lnTo>
                    <a:pt x="3197" y="1637"/>
                  </a:lnTo>
                  <a:lnTo>
                    <a:pt x="3198" y="1614"/>
                  </a:lnTo>
                  <a:lnTo>
                    <a:pt x="3197" y="1590"/>
                  </a:lnTo>
                  <a:lnTo>
                    <a:pt x="3196" y="1568"/>
                  </a:lnTo>
                  <a:lnTo>
                    <a:pt x="3194" y="1545"/>
                  </a:lnTo>
                  <a:lnTo>
                    <a:pt x="3191" y="1522"/>
                  </a:lnTo>
                  <a:lnTo>
                    <a:pt x="3186" y="1501"/>
                  </a:lnTo>
                  <a:lnTo>
                    <a:pt x="3181" y="1480"/>
                  </a:lnTo>
                  <a:lnTo>
                    <a:pt x="3174" y="1459"/>
                  </a:lnTo>
                  <a:lnTo>
                    <a:pt x="3165" y="1439"/>
                  </a:lnTo>
                  <a:lnTo>
                    <a:pt x="3155" y="1419"/>
                  </a:lnTo>
                  <a:lnTo>
                    <a:pt x="3146" y="1403"/>
                  </a:lnTo>
                  <a:lnTo>
                    <a:pt x="3138" y="1389"/>
                  </a:lnTo>
                  <a:lnTo>
                    <a:pt x="3131" y="1375"/>
                  </a:lnTo>
                  <a:lnTo>
                    <a:pt x="3124" y="1361"/>
                  </a:lnTo>
                  <a:lnTo>
                    <a:pt x="3119" y="1345"/>
                  </a:lnTo>
                  <a:lnTo>
                    <a:pt x="3114" y="1326"/>
                  </a:lnTo>
                  <a:lnTo>
                    <a:pt x="3111" y="1302"/>
                  </a:lnTo>
                  <a:lnTo>
                    <a:pt x="3110" y="1283"/>
                  </a:lnTo>
                  <a:lnTo>
                    <a:pt x="3109" y="1261"/>
                  </a:lnTo>
                  <a:lnTo>
                    <a:pt x="3110" y="1234"/>
                  </a:lnTo>
                  <a:lnTo>
                    <a:pt x="3111" y="1206"/>
                  </a:lnTo>
                  <a:lnTo>
                    <a:pt x="3115" y="1143"/>
                  </a:lnTo>
                  <a:lnTo>
                    <a:pt x="3120" y="1075"/>
                  </a:lnTo>
                  <a:lnTo>
                    <a:pt x="3133" y="949"/>
                  </a:lnTo>
                  <a:lnTo>
                    <a:pt x="3137" y="901"/>
                  </a:lnTo>
                  <a:lnTo>
                    <a:pt x="3139" y="868"/>
                  </a:lnTo>
                  <a:lnTo>
                    <a:pt x="3140" y="809"/>
                  </a:lnTo>
                  <a:lnTo>
                    <a:pt x="3140" y="751"/>
                  </a:lnTo>
                  <a:lnTo>
                    <a:pt x="3138" y="694"/>
                  </a:lnTo>
                  <a:lnTo>
                    <a:pt x="3135" y="637"/>
                  </a:lnTo>
                  <a:lnTo>
                    <a:pt x="3130" y="580"/>
                  </a:lnTo>
                  <a:lnTo>
                    <a:pt x="3126" y="552"/>
                  </a:lnTo>
                  <a:lnTo>
                    <a:pt x="3122" y="523"/>
                  </a:lnTo>
                  <a:lnTo>
                    <a:pt x="3117" y="495"/>
                  </a:lnTo>
                  <a:lnTo>
                    <a:pt x="3112" y="465"/>
                  </a:lnTo>
                  <a:lnTo>
                    <a:pt x="3106" y="437"/>
                  </a:lnTo>
                  <a:lnTo>
                    <a:pt x="3099" y="408"/>
                  </a:lnTo>
                  <a:lnTo>
                    <a:pt x="3091" y="385"/>
                  </a:lnTo>
                  <a:lnTo>
                    <a:pt x="3081" y="361"/>
                  </a:lnTo>
                  <a:lnTo>
                    <a:pt x="3067" y="333"/>
                  </a:lnTo>
                  <a:lnTo>
                    <a:pt x="3058" y="317"/>
                  </a:lnTo>
                  <a:lnTo>
                    <a:pt x="3049" y="301"/>
                  </a:lnTo>
                  <a:lnTo>
                    <a:pt x="3039" y="286"/>
                  </a:lnTo>
                  <a:lnTo>
                    <a:pt x="3029" y="272"/>
                  </a:lnTo>
                  <a:lnTo>
                    <a:pt x="3017" y="258"/>
                  </a:lnTo>
                  <a:lnTo>
                    <a:pt x="3005" y="244"/>
                  </a:lnTo>
                  <a:lnTo>
                    <a:pt x="2993" y="234"/>
                  </a:lnTo>
                  <a:lnTo>
                    <a:pt x="2979" y="225"/>
                  </a:lnTo>
                  <a:lnTo>
                    <a:pt x="2832" y="200"/>
                  </a:lnTo>
                  <a:lnTo>
                    <a:pt x="2742" y="116"/>
                  </a:lnTo>
                  <a:lnTo>
                    <a:pt x="2707" y="95"/>
                  </a:lnTo>
                  <a:lnTo>
                    <a:pt x="2673" y="78"/>
                  </a:lnTo>
                  <a:lnTo>
                    <a:pt x="2638" y="62"/>
                  </a:lnTo>
                  <a:lnTo>
                    <a:pt x="2604" y="48"/>
                  </a:lnTo>
                  <a:lnTo>
                    <a:pt x="2568" y="36"/>
                  </a:lnTo>
                  <a:lnTo>
                    <a:pt x="2534" y="26"/>
                  </a:lnTo>
                  <a:lnTo>
                    <a:pt x="2500" y="18"/>
                  </a:lnTo>
                  <a:lnTo>
                    <a:pt x="2466" y="11"/>
                  </a:lnTo>
                  <a:lnTo>
                    <a:pt x="2432" y="6"/>
                  </a:lnTo>
                  <a:lnTo>
                    <a:pt x="2397" y="3"/>
                  </a:lnTo>
                  <a:lnTo>
                    <a:pt x="2364" y="1"/>
                  </a:lnTo>
                  <a:lnTo>
                    <a:pt x="2330" y="0"/>
                  </a:lnTo>
                  <a:lnTo>
                    <a:pt x="2297" y="0"/>
                  </a:lnTo>
                  <a:lnTo>
                    <a:pt x="2264" y="2"/>
                  </a:lnTo>
                  <a:lnTo>
                    <a:pt x="2232" y="4"/>
                  </a:lnTo>
                  <a:lnTo>
                    <a:pt x="2199" y="8"/>
                  </a:lnTo>
                  <a:lnTo>
                    <a:pt x="2168" y="13"/>
                  </a:lnTo>
                  <a:lnTo>
                    <a:pt x="2136" y="18"/>
                  </a:lnTo>
                  <a:lnTo>
                    <a:pt x="2106" y="24"/>
                  </a:lnTo>
                  <a:lnTo>
                    <a:pt x="2076" y="31"/>
                  </a:lnTo>
                  <a:lnTo>
                    <a:pt x="2047" y="38"/>
                  </a:lnTo>
                  <a:lnTo>
                    <a:pt x="2018" y="47"/>
                  </a:lnTo>
                  <a:lnTo>
                    <a:pt x="1963" y="63"/>
                  </a:lnTo>
                  <a:lnTo>
                    <a:pt x="1910" y="81"/>
                  </a:lnTo>
                  <a:lnTo>
                    <a:pt x="1861" y="98"/>
                  </a:lnTo>
                  <a:lnTo>
                    <a:pt x="1816" y="117"/>
                  </a:lnTo>
                  <a:lnTo>
                    <a:pt x="1774" y="133"/>
                  </a:lnTo>
                  <a:lnTo>
                    <a:pt x="1747" y="143"/>
                  </a:lnTo>
                  <a:lnTo>
                    <a:pt x="1719" y="155"/>
                  </a:lnTo>
                  <a:lnTo>
                    <a:pt x="1692" y="169"/>
                  </a:lnTo>
                  <a:lnTo>
                    <a:pt x="1667" y="186"/>
                  </a:lnTo>
                  <a:lnTo>
                    <a:pt x="1641" y="203"/>
                  </a:lnTo>
                  <a:lnTo>
                    <a:pt x="1618" y="222"/>
                  </a:lnTo>
                  <a:lnTo>
                    <a:pt x="1595" y="243"/>
                  </a:lnTo>
                  <a:lnTo>
                    <a:pt x="1572" y="267"/>
                  </a:lnTo>
                  <a:lnTo>
                    <a:pt x="1550" y="291"/>
                  </a:lnTo>
                  <a:lnTo>
                    <a:pt x="1530" y="318"/>
                  </a:lnTo>
                  <a:lnTo>
                    <a:pt x="1510" y="346"/>
                  </a:lnTo>
                  <a:lnTo>
                    <a:pt x="1492" y="376"/>
                  </a:lnTo>
                  <a:lnTo>
                    <a:pt x="1475" y="408"/>
                  </a:lnTo>
                  <a:lnTo>
                    <a:pt x="1460" y="441"/>
                  </a:lnTo>
                  <a:lnTo>
                    <a:pt x="1444" y="476"/>
                  </a:lnTo>
                  <a:lnTo>
                    <a:pt x="1431" y="512"/>
                  </a:lnTo>
                  <a:lnTo>
                    <a:pt x="1419" y="550"/>
                  </a:lnTo>
                  <a:lnTo>
                    <a:pt x="1408" y="589"/>
                  </a:lnTo>
                  <a:lnTo>
                    <a:pt x="1398" y="631"/>
                  </a:lnTo>
                  <a:lnTo>
                    <a:pt x="1390" y="673"/>
                  </a:lnTo>
                  <a:lnTo>
                    <a:pt x="1383" y="717"/>
                  </a:lnTo>
                  <a:lnTo>
                    <a:pt x="1377" y="763"/>
                  </a:lnTo>
                  <a:lnTo>
                    <a:pt x="1373" y="809"/>
                  </a:lnTo>
                  <a:lnTo>
                    <a:pt x="1371" y="857"/>
                  </a:lnTo>
                  <a:lnTo>
                    <a:pt x="1371" y="907"/>
                  </a:lnTo>
                  <a:lnTo>
                    <a:pt x="1372" y="958"/>
                  </a:lnTo>
                  <a:lnTo>
                    <a:pt x="1374" y="1010"/>
                  </a:lnTo>
                  <a:lnTo>
                    <a:pt x="1378" y="1064"/>
                  </a:lnTo>
                  <a:lnTo>
                    <a:pt x="1385" y="1119"/>
                  </a:lnTo>
                  <a:lnTo>
                    <a:pt x="1393" y="1176"/>
                  </a:lnTo>
                  <a:lnTo>
                    <a:pt x="1403" y="1232"/>
                  </a:lnTo>
                  <a:lnTo>
                    <a:pt x="1414" y="1291"/>
                  </a:lnTo>
                  <a:lnTo>
                    <a:pt x="1417" y="1311"/>
                  </a:lnTo>
                  <a:lnTo>
                    <a:pt x="1418" y="1330"/>
                  </a:lnTo>
                  <a:lnTo>
                    <a:pt x="1417" y="1346"/>
                  </a:lnTo>
                  <a:lnTo>
                    <a:pt x="1415" y="1362"/>
                  </a:lnTo>
                  <a:lnTo>
                    <a:pt x="1411" y="1377"/>
                  </a:lnTo>
                  <a:lnTo>
                    <a:pt x="1406" y="1392"/>
                  </a:lnTo>
                  <a:lnTo>
                    <a:pt x="1400" y="1405"/>
                  </a:lnTo>
                  <a:lnTo>
                    <a:pt x="1394" y="1418"/>
                  </a:lnTo>
                  <a:lnTo>
                    <a:pt x="1382" y="1441"/>
                  </a:lnTo>
                  <a:lnTo>
                    <a:pt x="1369" y="1464"/>
                  </a:lnTo>
                  <a:lnTo>
                    <a:pt x="1365" y="1474"/>
                  </a:lnTo>
                  <a:lnTo>
                    <a:pt x="1362" y="1485"/>
                  </a:lnTo>
                  <a:lnTo>
                    <a:pt x="1360" y="1496"/>
                  </a:lnTo>
                  <a:lnTo>
                    <a:pt x="1360" y="1507"/>
                  </a:lnTo>
                  <a:lnTo>
                    <a:pt x="1364" y="1563"/>
                  </a:lnTo>
                  <a:lnTo>
                    <a:pt x="1369" y="1631"/>
                  </a:lnTo>
                  <a:lnTo>
                    <a:pt x="1372" y="1668"/>
                  </a:lnTo>
                  <a:lnTo>
                    <a:pt x="1376" y="1706"/>
                  </a:lnTo>
                  <a:lnTo>
                    <a:pt x="1382" y="1746"/>
                  </a:lnTo>
                  <a:lnTo>
                    <a:pt x="1387" y="1784"/>
                  </a:lnTo>
                  <a:lnTo>
                    <a:pt x="1395" y="1823"/>
                  </a:lnTo>
                  <a:lnTo>
                    <a:pt x="1403" y="1859"/>
                  </a:lnTo>
                  <a:lnTo>
                    <a:pt x="1413" y="1895"/>
                  </a:lnTo>
                  <a:lnTo>
                    <a:pt x="1419" y="1911"/>
                  </a:lnTo>
                  <a:lnTo>
                    <a:pt x="1425" y="1927"/>
                  </a:lnTo>
                  <a:lnTo>
                    <a:pt x="1432" y="1942"/>
                  </a:lnTo>
                  <a:lnTo>
                    <a:pt x="1439" y="1957"/>
                  </a:lnTo>
                  <a:lnTo>
                    <a:pt x="1447" y="1971"/>
                  </a:lnTo>
                  <a:lnTo>
                    <a:pt x="1456" y="1983"/>
                  </a:lnTo>
                  <a:lnTo>
                    <a:pt x="1465" y="1994"/>
                  </a:lnTo>
                  <a:lnTo>
                    <a:pt x="1475" y="2005"/>
                  </a:lnTo>
                  <a:lnTo>
                    <a:pt x="1485" y="2014"/>
                  </a:lnTo>
                  <a:lnTo>
                    <a:pt x="1496" y="2022"/>
                  </a:lnTo>
                  <a:lnTo>
                    <a:pt x="1504" y="2026"/>
                  </a:lnTo>
                  <a:lnTo>
                    <a:pt x="1516" y="2030"/>
                  </a:lnTo>
                  <a:lnTo>
                    <a:pt x="1550" y="2038"/>
                  </a:lnTo>
                  <a:lnTo>
                    <a:pt x="1580" y="2045"/>
                  </a:lnTo>
                  <a:lnTo>
                    <a:pt x="1591" y="2046"/>
                  </a:lnTo>
                  <a:lnTo>
                    <a:pt x="1593" y="2046"/>
                  </a:lnTo>
                  <a:lnTo>
                    <a:pt x="1594" y="2045"/>
                  </a:lnTo>
                  <a:lnTo>
                    <a:pt x="1629" y="2421"/>
                  </a:lnTo>
                  <a:lnTo>
                    <a:pt x="1635" y="2436"/>
                  </a:lnTo>
                  <a:lnTo>
                    <a:pt x="1642" y="2450"/>
                  </a:lnTo>
                  <a:lnTo>
                    <a:pt x="1650" y="2462"/>
                  </a:lnTo>
                  <a:lnTo>
                    <a:pt x="1658" y="2473"/>
                  </a:lnTo>
                  <a:lnTo>
                    <a:pt x="1677" y="2493"/>
                  </a:lnTo>
                  <a:lnTo>
                    <a:pt x="1695" y="2514"/>
                  </a:lnTo>
                  <a:lnTo>
                    <a:pt x="1704" y="2524"/>
                  </a:lnTo>
                  <a:lnTo>
                    <a:pt x="1713" y="2536"/>
                  </a:lnTo>
                  <a:lnTo>
                    <a:pt x="1721" y="2548"/>
                  </a:lnTo>
                  <a:lnTo>
                    <a:pt x="1730" y="2561"/>
                  </a:lnTo>
                  <a:lnTo>
                    <a:pt x="1738" y="2575"/>
                  </a:lnTo>
                  <a:lnTo>
                    <a:pt x="1744" y="2593"/>
                  </a:lnTo>
                  <a:lnTo>
                    <a:pt x="1750" y="2611"/>
                  </a:lnTo>
                  <a:lnTo>
                    <a:pt x="1754" y="2631"/>
                  </a:lnTo>
                  <a:lnTo>
                    <a:pt x="1661" y="2655"/>
                  </a:lnTo>
                  <a:lnTo>
                    <a:pt x="1623" y="2735"/>
                  </a:lnTo>
                  <a:lnTo>
                    <a:pt x="1601" y="2781"/>
                  </a:lnTo>
                  <a:lnTo>
                    <a:pt x="1575" y="2829"/>
                  </a:lnTo>
                  <a:lnTo>
                    <a:pt x="1563" y="2852"/>
                  </a:lnTo>
                  <a:lnTo>
                    <a:pt x="1549" y="2875"/>
                  </a:lnTo>
                  <a:lnTo>
                    <a:pt x="1536" y="2896"/>
                  </a:lnTo>
                  <a:lnTo>
                    <a:pt x="1522" y="2916"/>
                  </a:lnTo>
                  <a:lnTo>
                    <a:pt x="1507" y="2934"/>
                  </a:lnTo>
                  <a:lnTo>
                    <a:pt x="1493" y="2952"/>
                  </a:lnTo>
                  <a:lnTo>
                    <a:pt x="1478" y="2966"/>
                  </a:lnTo>
                  <a:lnTo>
                    <a:pt x="1464" y="2977"/>
                  </a:lnTo>
                  <a:lnTo>
                    <a:pt x="1266" y="3031"/>
                  </a:lnTo>
                  <a:lnTo>
                    <a:pt x="1089" y="3105"/>
                  </a:lnTo>
                  <a:lnTo>
                    <a:pt x="908" y="3182"/>
                  </a:lnTo>
                  <a:lnTo>
                    <a:pt x="726" y="3260"/>
                  </a:lnTo>
                  <a:lnTo>
                    <a:pt x="549" y="3336"/>
                  </a:lnTo>
                  <a:lnTo>
                    <a:pt x="509" y="3352"/>
                  </a:lnTo>
                  <a:lnTo>
                    <a:pt x="469" y="3367"/>
                  </a:lnTo>
                  <a:lnTo>
                    <a:pt x="386" y="3396"/>
                  </a:lnTo>
                  <a:lnTo>
                    <a:pt x="346" y="3410"/>
                  </a:lnTo>
                  <a:lnTo>
                    <a:pt x="306" y="3424"/>
                  </a:lnTo>
                  <a:lnTo>
                    <a:pt x="267" y="3440"/>
                  </a:lnTo>
                  <a:lnTo>
                    <a:pt x="229" y="3457"/>
                  </a:lnTo>
                  <a:lnTo>
                    <a:pt x="194" y="3475"/>
                  </a:lnTo>
                  <a:lnTo>
                    <a:pt x="175" y="3485"/>
                  </a:lnTo>
                  <a:lnTo>
                    <a:pt x="159" y="3495"/>
                  </a:lnTo>
                  <a:lnTo>
                    <a:pt x="143" y="3507"/>
                  </a:lnTo>
                  <a:lnTo>
                    <a:pt x="127" y="3518"/>
                  </a:lnTo>
                  <a:lnTo>
                    <a:pt x="111" y="3530"/>
                  </a:lnTo>
                  <a:lnTo>
                    <a:pt x="97" y="3543"/>
                  </a:lnTo>
                  <a:lnTo>
                    <a:pt x="83" y="3556"/>
                  </a:lnTo>
                  <a:lnTo>
                    <a:pt x="71" y="3571"/>
                  </a:lnTo>
                  <a:lnTo>
                    <a:pt x="59" y="3586"/>
                  </a:lnTo>
                  <a:lnTo>
                    <a:pt x="46" y="3602"/>
                  </a:lnTo>
                  <a:lnTo>
                    <a:pt x="36" y="3619"/>
                  </a:lnTo>
                  <a:lnTo>
                    <a:pt x="27" y="3637"/>
                  </a:lnTo>
                  <a:lnTo>
                    <a:pt x="18" y="3657"/>
                  </a:lnTo>
                  <a:lnTo>
                    <a:pt x="11" y="3677"/>
                  </a:lnTo>
                  <a:lnTo>
                    <a:pt x="10" y="3742"/>
                  </a:lnTo>
                  <a:lnTo>
                    <a:pt x="9" y="3821"/>
                  </a:lnTo>
                  <a:lnTo>
                    <a:pt x="4" y="4009"/>
                  </a:lnTo>
                  <a:lnTo>
                    <a:pt x="1" y="4204"/>
                  </a:lnTo>
                  <a:lnTo>
                    <a:pt x="0" y="4296"/>
                  </a:lnTo>
                  <a:lnTo>
                    <a:pt x="1" y="4376"/>
                  </a:lnTo>
                  <a:lnTo>
                    <a:pt x="4581" y="4376"/>
                  </a:lnTo>
                  <a:lnTo>
                    <a:pt x="4581" y="4296"/>
                  </a:lnTo>
                  <a:lnTo>
                    <a:pt x="4581" y="4204"/>
                  </a:lnTo>
                  <a:lnTo>
                    <a:pt x="4577" y="4009"/>
                  </a:lnTo>
                  <a:lnTo>
                    <a:pt x="4573" y="3821"/>
                  </a:lnTo>
                  <a:lnTo>
                    <a:pt x="4571" y="3742"/>
                  </a:lnTo>
                  <a:lnTo>
                    <a:pt x="4571" y="3677"/>
                  </a:lnTo>
                  <a:lnTo>
                    <a:pt x="4563" y="3657"/>
                  </a:lnTo>
                  <a:lnTo>
                    <a:pt x="4555" y="3637"/>
                  </a:lnTo>
                  <a:lnTo>
                    <a:pt x="4545" y="3619"/>
                  </a:lnTo>
                  <a:lnTo>
                    <a:pt x="4535" y="3602"/>
                  </a:lnTo>
                  <a:lnTo>
                    <a:pt x="4523" y="3586"/>
                  </a:lnTo>
                  <a:lnTo>
                    <a:pt x="4511" y="3571"/>
                  </a:lnTo>
                  <a:lnTo>
                    <a:pt x="4498" y="3556"/>
                  </a:lnTo>
                  <a:lnTo>
                    <a:pt x="4484" y="3543"/>
                  </a:lnTo>
                  <a:lnTo>
                    <a:pt x="4470" y="3530"/>
                  </a:lnTo>
                  <a:lnTo>
                    <a:pt x="4454" y="3518"/>
                  </a:lnTo>
                  <a:lnTo>
                    <a:pt x="4439" y="3507"/>
                  </a:lnTo>
                  <a:lnTo>
                    <a:pt x="4423" y="3495"/>
                  </a:lnTo>
                  <a:lnTo>
                    <a:pt x="4406" y="3485"/>
                  </a:lnTo>
                  <a:lnTo>
                    <a:pt x="4388" y="3475"/>
                  </a:lnTo>
                  <a:lnTo>
                    <a:pt x="4352" y="3457"/>
                  </a:lnTo>
                  <a:lnTo>
                    <a:pt x="4314" y="3440"/>
                  </a:lnTo>
                  <a:lnTo>
                    <a:pt x="4275" y="3424"/>
                  </a:lnTo>
                  <a:lnTo>
                    <a:pt x="4235" y="3410"/>
                  </a:lnTo>
                  <a:lnTo>
                    <a:pt x="4195" y="3396"/>
                  </a:lnTo>
                  <a:lnTo>
                    <a:pt x="4113" y="3367"/>
                  </a:lnTo>
                  <a:lnTo>
                    <a:pt x="4073" y="3352"/>
                  </a:lnTo>
                  <a:lnTo>
                    <a:pt x="4032" y="3336"/>
                  </a:lnTo>
                  <a:close/>
                  <a:moveTo>
                    <a:pt x="5329" y="3316"/>
                  </a:moveTo>
                  <a:lnTo>
                    <a:pt x="5329" y="3316"/>
                  </a:lnTo>
                  <a:lnTo>
                    <a:pt x="5202" y="3262"/>
                  </a:lnTo>
                  <a:lnTo>
                    <a:pt x="5073" y="3206"/>
                  </a:lnTo>
                  <a:lnTo>
                    <a:pt x="4943" y="3151"/>
                  </a:lnTo>
                  <a:lnTo>
                    <a:pt x="4818" y="3098"/>
                  </a:lnTo>
                  <a:lnTo>
                    <a:pt x="4677" y="3060"/>
                  </a:lnTo>
                  <a:lnTo>
                    <a:pt x="4666" y="3052"/>
                  </a:lnTo>
                  <a:lnTo>
                    <a:pt x="4656" y="3042"/>
                  </a:lnTo>
                  <a:lnTo>
                    <a:pt x="4645" y="3030"/>
                  </a:lnTo>
                  <a:lnTo>
                    <a:pt x="4635" y="3017"/>
                  </a:lnTo>
                  <a:lnTo>
                    <a:pt x="4625" y="3002"/>
                  </a:lnTo>
                  <a:lnTo>
                    <a:pt x="4616" y="2987"/>
                  </a:lnTo>
                  <a:lnTo>
                    <a:pt x="4596" y="2955"/>
                  </a:lnTo>
                  <a:lnTo>
                    <a:pt x="4579" y="2920"/>
                  </a:lnTo>
                  <a:lnTo>
                    <a:pt x="4563" y="2887"/>
                  </a:lnTo>
                  <a:lnTo>
                    <a:pt x="4536" y="2830"/>
                  </a:lnTo>
                  <a:lnTo>
                    <a:pt x="4446" y="2817"/>
                  </a:lnTo>
                  <a:lnTo>
                    <a:pt x="4448" y="2800"/>
                  </a:lnTo>
                  <a:lnTo>
                    <a:pt x="4450" y="2784"/>
                  </a:lnTo>
                  <a:lnTo>
                    <a:pt x="4454" y="2770"/>
                  </a:lnTo>
                  <a:lnTo>
                    <a:pt x="4459" y="2758"/>
                  </a:lnTo>
                  <a:lnTo>
                    <a:pt x="4465" y="2747"/>
                  </a:lnTo>
                  <a:lnTo>
                    <a:pt x="4471" y="2737"/>
                  </a:lnTo>
                  <a:lnTo>
                    <a:pt x="4477" y="2728"/>
                  </a:lnTo>
                  <a:lnTo>
                    <a:pt x="4484" y="2718"/>
                  </a:lnTo>
                  <a:lnTo>
                    <a:pt x="4498" y="2702"/>
                  </a:lnTo>
                  <a:lnTo>
                    <a:pt x="4512" y="2684"/>
                  </a:lnTo>
                  <a:lnTo>
                    <a:pt x="4519" y="2674"/>
                  </a:lnTo>
                  <a:lnTo>
                    <a:pt x="4525" y="2664"/>
                  </a:lnTo>
                  <a:lnTo>
                    <a:pt x="4532" y="2651"/>
                  </a:lnTo>
                  <a:lnTo>
                    <a:pt x="4536" y="2638"/>
                  </a:lnTo>
                  <a:lnTo>
                    <a:pt x="4540" y="2625"/>
                  </a:lnTo>
                  <a:lnTo>
                    <a:pt x="4543" y="2612"/>
                  </a:lnTo>
                  <a:lnTo>
                    <a:pt x="4545" y="2599"/>
                  </a:lnTo>
                  <a:lnTo>
                    <a:pt x="4546" y="2586"/>
                  </a:lnTo>
                  <a:lnTo>
                    <a:pt x="4548" y="2557"/>
                  </a:lnTo>
                  <a:lnTo>
                    <a:pt x="4549" y="2530"/>
                  </a:lnTo>
                  <a:lnTo>
                    <a:pt x="4551" y="2501"/>
                  </a:lnTo>
                  <a:lnTo>
                    <a:pt x="4553" y="2488"/>
                  </a:lnTo>
                  <a:lnTo>
                    <a:pt x="4555" y="2474"/>
                  </a:lnTo>
                  <a:lnTo>
                    <a:pt x="4558" y="2461"/>
                  </a:lnTo>
                  <a:lnTo>
                    <a:pt x="4562" y="2449"/>
                  </a:lnTo>
                  <a:lnTo>
                    <a:pt x="4566" y="2436"/>
                  </a:lnTo>
                  <a:lnTo>
                    <a:pt x="4572" y="2424"/>
                  </a:lnTo>
                  <a:lnTo>
                    <a:pt x="4576" y="2417"/>
                  </a:lnTo>
                  <a:lnTo>
                    <a:pt x="4581" y="2410"/>
                  </a:lnTo>
                  <a:lnTo>
                    <a:pt x="4587" y="2404"/>
                  </a:lnTo>
                  <a:lnTo>
                    <a:pt x="4593" y="2399"/>
                  </a:lnTo>
                  <a:lnTo>
                    <a:pt x="4608" y="2390"/>
                  </a:lnTo>
                  <a:lnTo>
                    <a:pt x="4622" y="2383"/>
                  </a:lnTo>
                  <a:lnTo>
                    <a:pt x="4636" y="2375"/>
                  </a:lnTo>
                  <a:lnTo>
                    <a:pt x="4650" y="2366"/>
                  </a:lnTo>
                  <a:lnTo>
                    <a:pt x="4656" y="2362"/>
                  </a:lnTo>
                  <a:lnTo>
                    <a:pt x="4662" y="2357"/>
                  </a:lnTo>
                  <a:lnTo>
                    <a:pt x="4668" y="2351"/>
                  </a:lnTo>
                  <a:lnTo>
                    <a:pt x="4674" y="2345"/>
                  </a:lnTo>
                  <a:lnTo>
                    <a:pt x="4682" y="2331"/>
                  </a:lnTo>
                  <a:lnTo>
                    <a:pt x="4690" y="2316"/>
                  </a:lnTo>
                  <a:lnTo>
                    <a:pt x="4697" y="2299"/>
                  </a:lnTo>
                  <a:lnTo>
                    <a:pt x="4703" y="2281"/>
                  </a:lnTo>
                  <a:lnTo>
                    <a:pt x="4709" y="2264"/>
                  </a:lnTo>
                  <a:lnTo>
                    <a:pt x="4713" y="2246"/>
                  </a:lnTo>
                  <a:lnTo>
                    <a:pt x="4720" y="2213"/>
                  </a:lnTo>
                  <a:lnTo>
                    <a:pt x="4725" y="2184"/>
                  </a:lnTo>
                  <a:lnTo>
                    <a:pt x="4729" y="2153"/>
                  </a:lnTo>
                  <a:lnTo>
                    <a:pt x="4732" y="2121"/>
                  </a:lnTo>
                  <a:lnTo>
                    <a:pt x="4733" y="2088"/>
                  </a:lnTo>
                  <a:lnTo>
                    <a:pt x="4733" y="2071"/>
                  </a:lnTo>
                  <a:lnTo>
                    <a:pt x="4732" y="2055"/>
                  </a:lnTo>
                  <a:lnTo>
                    <a:pt x="4731" y="2039"/>
                  </a:lnTo>
                  <a:lnTo>
                    <a:pt x="4728" y="2024"/>
                  </a:lnTo>
                  <a:lnTo>
                    <a:pt x="4725" y="2007"/>
                  </a:lnTo>
                  <a:lnTo>
                    <a:pt x="4721" y="1992"/>
                  </a:lnTo>
                  <a:lnTo>
                    <a:pt x="4716" y="1978"/>
                  </a:lnTo>
                  <a:lnTo>
                    <a:pt x="4710" y="1964"/>
                  </a:lnTo>
                  <a:lnTo>
                    <a:pt x="4703" y="1950"/>
                  </a:lnTo>
                  <a:lnTo>
                    <a:pt x="4697" y="1937"/>
                  </a:lnTo>
                  <a:lnTo>
                    <a:pt x="4686" y="1918"/>
                  </a:lnTo>
                  <a:lnTo>
                    <a:pt x="4682" y="1908"/>
                  </a:lnTo>
                  <a:lnTo>
                    <a:pt x="4678" y="1897"/>
                  </a:lnTo>
                  <a:lnTo>
                    <a:pt x="4675" y="1883"/>
                  </a:lnTo>
                  <a:lnTo>
                    <a:pt x="4672" y="1865"/>
                  </a:lnTo>
                  <a:lnTo>
                    <a:pt x="4671" y="1852"/>
                  </a:lnTo>
                  <a:lnTo>
                    <a:pt x="4671" y="1836"/>
                  </a:lnTo>
                  <a:lnTo>
                    <a:pt x="4672" y="1797"/>
                  </a:lnTo>
                  <a:lnTo>
                    <a:pt x="4675" y="1752"/>
                  </a:lnTo>
                  <a:lnTo>
                    <a:pt x="4679" y="1704"/>
                  </a:lnTo>
                  <a:lnTo>
                    <a:pt x="4687" y="1615"/>
                  </a:lnTo>
                  <a:lnTo>
                    <a:pt x="4690" y="1580"/>
                  </a:lnTo>
                  <a:lnTo>
                    <a:pt x="4691" y="1557"/>
                  </a:lnTo>
                  <a:lnTo>
                    <a:pt x="4692" y="1514"/>
                  </a:lnTo>
                  <a:lnTo>
                    <a:pt x="4692" y="1473"/>
                  </a:lnTo>
                  <a:lnTo>
                    <a:pt x="4691" y="1432"/>
                  </a:lnTo>
                  <a:lnTo>
                    <a:pt x="4689" y="1392"/>
                  </a:lnTo>
                  <a:lnTo>
                    <a:pt x="4685" y="1351"/>
                  </a:lnTo>
                  <a:lnTo>
                    <a:pt x="4680" y="1310"/>
                  </a:lnTo>
                  <a:lnTo>
                    <a:pt x="4673" y="1270"/>
                  </a:lnTo>
                  <a:lnTo>
                    <a:pt x="4663" y="1228"/>
                  </a:lnTo>
                  <a:lnTo>
                    <a:pt x="4657" y="1212"/>
                  </a:lnTo>
                  <a:lnTo>
                    <a:pt x="4650" y="1195"/>
                  </a:lnTo>
                  <a:lnTo>
                    <a:pt x="4640" y="1175"/>
                  </a:lnTo>
                  <a:lnTo>
                    <a:pt x="4628" y="1152"/>
                  </a:lnTo>
                  <a:lnTo>
                    <a:pt x="4621" y="1142"/>
                  </a:lnTo>
                  <a:lnTo>
                    <a:pt x="4613" y="1131"/>
                  </a:lnTo>
                  <a:lnTo>
                    <a:pt x="4605" y="1121"/>
                  </a:lnTo>
                  <a:lnTo>
                    <a:pt x="4596" y="1112"/>
                  </a:lnTo>
                  <a:lnTo>
                    <a:pt x="4587" y="1105"/>
                  </a:lnTo>
                  <a:lnTo>
                    <a:pt x="4577" y="1097"/>
                  </a:lnTo>
                  <a:lnTo>
                    <a:pt x="4473" y="1080"/>
                  </a:lnTo>
                  <a:lnTo>
                    <a:pt x="4408" y="1020"/>
                  </a:lnTo>
                  <a:lnTo>
                    <a:pt x="4383" y="1006"/>
                  </a:lnTo>
                  <a:lnTo>
                    <a:pt x="4359" y="993"/>
                  </a:lnTo>
                  <a:lnTo>
                    <a:pt x="4335" y="982"/>
                  </a:lnTo>
                  <a:lnTo>
                    <a:pt x="4310" y="972"/>
                  </a:lnTo>
                  <a:lnTo>
                    <a:pt x="4285" y="964"/>
                  </a:lnTo>
                  <a:lnTo>
                    <a:pt x="4261" y="956"/>
                  </a:lnTo>
                  <a:lnTo>
                    <a:pt x="4236" y="950"/>
                  </a:lnTo>
                  <a:lnTo>
                    <a:pt x="4212" y="946"/>
                  </a:lnTo>
                  <a:lnTo>
                    <a:pt x="4188" y="942"/>
                  </a:lnTo>
                  <a:lnTo>
                    <a:pt x="4163" y="940"/>
                  </a:lnTo>
                  <a:lnTo>
                    <a:pt x="4139" y="938"/>
                  </a:lnTo>
                  <a:lnTo>
                    <a:pt x="4115" y="937"/>
                  </a:lnTo>
                  <a:lnTo>
                    <a:pt x="4091" y="938"/>
                  </a:lnTo>
                  <a:lnTo>
                    <a:pt x="4068" y="939"/>
                  </a:lnTo>
                  <a:lnTo>
                    <a:pt x="4045" y="941"/>
                  </a:lnTo>
                  <a:lnTo>
                    <a:pt x="4022" y="943"/>
                  </a:lnTo>
                  <a:lnTo>
                    <a:pt x="3999" y="946"/>
                  </a:lnTo>
                  <a:lnTo>
                    <a:pt x="3978" y="950"/>
                  </a:lnTo>
                  <a:lnTo>
                    <a:pt x="3934" y="959"/>
                  </a:lnTo>
                  <a:lnTo>
                    <a:pt x="3892" y="971"/>
                  </a:lnTo>
                  <a:lnTo>
                    <a:pt x="3853" y="983"/>
                  </a:lnTo>
                  <a:lnTo>
                    <a:pt x="3815" y="995"/>
                  </a:lnTo>
                  <a:lnTo>
                    <a:pt x="3781" y="1008"/>
                  </a:lnTo>
                  <a:lnTo>
                    <a:pt x="3719" y="1033"/>
                  </a:lnTo>
                  <a:lnTo>
                    <a:pt x="3699" y="1040"/>
                  </a:lnTo>
                  <a:lnTo>
                    <a:pt x="3679" y="1049"/>
                  </a:lnTo>
                  <a:lnTo>
                    <a:pt x="3661" y="1059"/>
                  </a:lnTo>
                  <a:lnTo>
                    <a:pt x="3642" y="1070"/>
                  </a:lnTo>
                  <a:lnTo>
                    <a:pt x="3625" y="1082"/>
                  </a:lnTo>
                  <a:lnTo>
                    <a:pt x="3607" y="1096"/>
                  </a:lnTo>
                  <a:lnTo>
                    <a:pt x="3590" y="1112"/>
                  </a:lnTo>
                  <a:lnTo>
                    <a:pt x="3575" y="1128"/>
                  </a:lnTo>
                  <a:lnTo>
                    <a:pt x="3560" y="1145"/>
                  </a:lnTo>
                  <a:lnTo>
                    <a:pt x="3544" y="1164"/>
                  </a:lnTo>
                  <a:lnTo>
                    <a:pt x="3531" y="1185"/>
                  </a:lnTo>
                  <a:lnTo>
                    <a:pt x="3518" y="1206"/>
                  </a:lnTo>
                  <a:lnTo>
                    <a:pt x="3506" y="1228"/>
                  </a:lnTo>
                  <a:lnTo>
                    <a:pt x="3495" y="1252"/>
                  </a:lnTo>
                  <a:lnTo>
                    <a:pt x="3484" y="1277"/>
                  </a:lnTo>
                  <a:lnTo>
                    <a:pt x="3474" y="1302"/>
                  </a:lnTo>
                  <a:lnTo>
                    <a:pt x="3465" y="1330"/>
                  </a:lnTo>
                  <a:lnTo>
                    <a:pt x="3457" y="1358"/>
                  </a:lnTo>
                  <a:lnTo>
                    <a:pt x="3451" y="1388"/>
                  </a:lnTo>
                  <a:lnTo>
                    <a:pt x="3445" y="1417"/>
                  </a:lnTo>
                  <a:lnTo>
                    <a:pt x="3440" y="1448"/>
                  </a:lnTo>
                  <a:lnTo>
                    <a:pt x="3436" y="1481"/>
                  </a:lnTo>
                  <a:lnTo>
                    <a:pt x="3434" y="1514"/>
                  </a:lnTo>
                  <a:lnTo>
                    <a:pt x="3432" y="1549"/>
                  </a:lnTo>
                  <a:lnTo>
                    <a:pt x="3432" y="1584"/>
                  </a:lnTo>
                  <a:lnTo>
                    <a:pt x="3432" y="1621"/>
                  </a:lnTo>
                  <a:lnTo>
                    <a:pt x="3434" y="1658"/>
                  </a:lnTo>
                  <a:lnTo>
                    <a:pt x="3437" y="1696"/>
                  </a:lnTo>
                  <a:lnTo>
                    <a:pt x="3442" y="1735"/>
                  </a:lnTo>
                  <a:lnTo>
                    <a:pt x="3447" y="1775"/>
                  </a:lnTo>
                  <a:lnTo>
                    <a:pt x="3454" y="1817"/>
                  </a:lnTo>
                  <a:lnTo>
                    <a:pt x="3462" y="1858"/>
                  </a:lnTo>
                  <a:lnTo>
                    <a:pt x="3464" y="1872"/>
                  </a:lnTo>
                  <a:lnTo>
                    <a:pt x="3465" y="1886"/>
                  </a:lnTo>
                  <a:lnTo>
                    <a:pt x="3464" y="1898"/>
                  </a:lnTo>
                  <a:lnTo>
                    <a:pt x="3462" y="1909"/>
                  </a:lnTo>
                  <a:lnTo>
                    <a:pt x="3460" y="1919"/>
                  </a:lnTo>
                  <a:lnTo>
                    <a:pt x="3456" y="1929"/>
                  </a:lnTo>
                  <a:lnTo>
                    <a:pt x="3448" y="1949"/>
                  </a:lnTo>
                  <a:lnTo>
                    <a:pt x="3439" y="1965"/>
                  </a:lnTo>
                  <a:lnTo>
                    <a:pt x="3431" y="1981"/>
                  </a:lnTo>
                  <a:lnTo>
                    <a:pt x="3428" y="1988"/>
                  </a:lnTo>
                  <a:lnTo>
                    <a:pt x="3425" y="1996"/>
                  </a:lnTo>
                  <a:lnTo>
                    <a:pt x="3424" y="2004"/>
                  </a:lnTo>
                  <a:lnTo>
                    <a:pt x="3424" y="2011"/>
                  </a:lnTo>
                  <a:lnTo>
                    <a:pt x="3431" y="2101"/>
                  </a:lnTo>
                  <a:lnTo>
                    <a:pt x="3435" y="2153"/>
                  </a:lnTo>
                  <a:lnTo>
                    <a:pt x="3439" y="2182"/>
                  </a:lnTo>
                  <a:lnTo>
                    <a:pt x="3443" y="2209"/>
                  </a:lnTo>
                  <a:lnTo>
                    <a:pt x="3448" y="2237"/>
                  </a:lnTo>
                  <a:lnTo>
                    <a:pt x="3454" y="2263"/>
                  </a:lnTo>
                  <a:lnTo>
                    <a:pt x="3461" y="2288"/>
                  </a:lnTo>
                  <a:lnTo>
                    <a:pt x="3470" y="2312"/>
                  </a:lnTo>
                  <a:lnTo>
                    <a:pt x="3475" y="2323"/>
                  </a:lnTo>
                  <a:lnTo>
                    <a:pt x="3481" y="2333"/>
                  </a:lnTo>
                  <a:lnTo>
                    <a:pt x="3486" y="2342"/>
                  </a:lnTo>
                  <a:lnTo>
                    <a:pt x="3492" y="2351"/>
                  </a:lnTo>
                  <a:lnTo>
                    <a:pt x="3499" y="2359"/>
                  </a:lnTo>
                  <a:lnTo>
                    <a:pt x="3506" y="2366"/>
                  </a:lnTo>
                  <a:lnTo>
                    <a:pt x="3513" y="2374"/>
                  </a:lnTo>
                  <a:lnTo>
                    <a:pt x="3521" y="2379"/>
                  </a:lnTo>
                  <a:lnTo>
                    <a:pt x="3526" y="2382"/>
                  </a:lnTo>
                  <a:lnTo>
                    <a:pt x="3535" y="2384"/>
                  </a:lnTo>
                  <a:lnTo>
                    <a:pt x="3559" y="2391"/>
                  </a:lnTo>
                  <a:lnTo>
                    <a:pt x="3581" y="2395"/>
                  </a:lnTo>
                  <a:lnTo>
                    <a:pt x="3588" y="2396"/>
                  </a:lnTo>
                  <a:lnTo>
                    <a:pt x="3589" y="2396"/>
                  </a:lnTo>
                  <a:lnTo>
                    <a:pt x="3590" y="2395"/>
                  </a:lnTo>
                  <a:lnTo>
                    <a:pt x="3615" y="2664"/>
                  </a:lnTo>
                  <a:lnTo>
                    <a:pt x="3621" y="2674"/>
                  </a:lnTo>
                  <a:lnTo>
                    <a:pt x="3625" y="2684"/>
                  </a:lnTo>
                  <a:lnTo>
                    <a:pt x="3631" y="2692"/>
                  </a:lnTo>
                  <a:lnTo>
                    <a:pt x="3637" y="2700"/>
                  </a:lnTo>
                  <a:lnTo>
                    <a:pt x="3649" y="2715"/>
                  </a:lnTo>
                  <a:lnTo>
                    <a:pt x="3662" y="2730"/>
                  </a:lnTo>
                  <a:lnTo>
                    <a:pt x="3675" y="2745"/>
                  </a:lnTo>
                  <a:lnTo>
                    <a:pt x="3681" y="2754"/>
                  </a:lnTo>
                  <a:lnTo>
                    <a:pt x="3687" y="2763"/>
                  </a:lnTo>
                  <a:lnTo>
                    <a:pt x="3693" y="2773"/>
                  </a:lnTo>
                  <a:lnTo>
                    <a:pt x="3698" y="2785"/>
                  </a:lnTo>
                  <a:lnTo>
                    <a:pt x="3702" y="2799"/>
                  </a:lnTo>
                  <a:lnTo>
                    <a:pt x="3705" y="2814"/>
                  </a:lnTo>
                  <a:lnTo>
                    <a:pt x="3638" y="2830"/>
                  </a:lnTo>
                  <a:lnTo>
                    <a:pt x="3619" y="2869"/>
                  </a:lnTo>
                  <a:lnTo>
                    <a:pt x="3597" y="2915"/>
                  </a:lnTo>
                  <a:lnTo>
                    <a:pt x="3585" y="2940"/>
                  </a:lnTo>
                  <a:lnTo>
                    <a:pt x="3572" y="2963"/>
                  </a:lnTo>
                  <a:lnTo>
                    <a:pt x="3559" y="2986"/>
                  </a:lnTo>
                  <a:lnTo>
                    <a:pt x="3544" y="3008"/>
                  </a:lnTo>
                  <a:lnTo>
                    <a:pt x="3793" y="3114"/>
                  </a:lnTo>
                  <a:lnTo>
                    <a:pt x="3936" y="3176"/>
                  </a:lnTo>
                  <a:lnTo>
                    <a:pt x="4076" y="3235"/>
                  </a:lnTo>
                  <a:lnTo>
                    <a:pt x="4109" y="3248"/>
                  </a:lnTo>
                  <a:lnTo>
                    <a:pt x="4143" y="3261"/>
                  </a:lnTo>
                  <a:lnTo>
                    <a:pt x="4214" y="3285"/>
                  </a:lnTo>
                  <a:lnTo>
                    <a:pt x="4282" y="3310"/>
                  </a:lnTo>
                  <a:lnTo>
                    <a:pt x="4316" y="3323"/>
                  </a:lnTo>
                  <a:lnTo>
                    <a:pt x="4351" y="3336"/>
                  </a:lnTo>
                  <a:lnTo>
                    <a:pt x="4385" y="3351"/>
                  </a:lnTo>
                  <a:lnTo>
                    <a:pt x="4419" y="3368"/>
                  </a:lnTo>
                  <a:lnTo>
                    <a:pt x="4451" y="3385"/>
                  </a:lnTo>
                  <a:lnTo>
                    <a:pt x="4483" y="3404"/>
                  </a:lnTo>
                  <a:lnTo>
                    <a:pt x="4514" y="3424"/>
                  </a:lnTo>
                  <a:lnTo>
                    <a:pt x="4528" y="3436"/>
                  </a:lnTo>
                  <a:lnTo>
                    <a:pt x="4543" y="3448"/>
                  </a:lnTo>
                  <a:lnTo>
                    <a:pt x="4557" y="3460"/>
                  </a:lnTo>
                  <a:lnTo>
                    <a:pt x="4570" y="3473"/>
                  </a:lnTo>
                  <a:lnTo>
                    <a:pt x="4583" y="3486"/>
                  </a:lnTo>
                  <a:lnTo>
                    <a:pt x="4596" y="3501"/>
                  </a:lnTo>
                  <a:lnTo>
                    <a:pt x="4609" y="3516"/>
                  </a:lnTo>
                  <a:lnTo>
                    <a:pt x="4620" y="3531"/>
                  </a:lnTo>
                  <a:lnTo>
                    <a:pt x="4631" y="3547"/>
                  </a:lnTo>
                  <a:lnTo>
                    <a:pt x="4641" y="3564"/>
                  </a:lnTo>
                  <a:lnTo>
                    <a:pt x="4650" y="3583"/>
                  </a:lnTo>
                  <a:lnTo>
                    <a:pt x="4659" y="3601"/>
                  </a:lnTo>
                  <a:lnTo>
                    <a:pt x="4667" y="3620"/>
                  </a:lnTo>
                  <a:lnTo>
                    <a:pt x="4676" y="3640"/>
                  </a:lnTo>
                  <a:lnTo>
                    <a:pt x="4681" y="3658"/>
                  </a:lnTo>
                  <a:lnTo>
                    <a:pt x="4681" y="3677"/>
                  </a:lnTo>
                  <a:lnTo>
                    <a:pt x="4683" y="3786"/>
                  </a:lnTo>
                  <a:lnTo>
                    <a:pt x="4686" y="3924"/>
                  </a:lnTo>
                  <a:lnTo>
                    <a:pt x="4689" y="4056"/>
                  </a:lnTo>
                  <a:lnTo>
                    <a:pt x="5719" y="4056"/>
                  </a:lnTo>
                  <a:lnTo>
                    <a:pt x="5719" y="4000"/>
                  </a:lnTo>
                  <a:lnTo>
                    <a:pt x="5719" y="3935"/>
                  </a:lnTo>
                  <a:lnTo>
                    <a:pt x="5716" y="3796"/>
                  </a:lnTo>
                  <a:lnTo>
                    <a:pt x="5713" y="3662"/>
                  </a:lnTo>
                  <a:lnTo>
                    <a:pt x="5712" y="3558"/>
                  </a:lnTo>
                  <a:lnTo>
                    <a:pt x="5706" y="3544"/>
                  </a:lnTo>
                  <a:lnTo>
                    <a:pt x="5700" y="3531"/>
                  </a:lnTo>
                  <a:lnTo>
                    <a:pt x="5694" y="3518"/>
                  </a:lnTo>
                  <a:lnTo>
                    <a:pt x="5686" y="3506"/>
                  </a:lnTo>
                  <a:lnTo>
                    <a:pt x="5678" y="3494"/>
                  </a:lnTo>
                  <a:lnTo>
                    <a:pt x="5670" y="3483"/>
                  </a:lnTo>
                  <a:lnTo>
                    <a:pt x="5661" y="3473"/>
                  </a:lnTo>
                  <a:lnTo>
                    <a:pt x="5650" y="3463"/>
                  </a:lnTo>
                  <a:lnTo>
                    <a:pt x="5640" y="3454"/>
                  </a:lnTo>
                  <a:lnTo>
                    <a:pt x="5629" y="3445"/>
                  </a:lnTo>
                  <a:lnTo>
                    <a:pt x="5618" y="3437"/>
                  </a:lnTo>
                  <a:lnTo>
                    <a:pt x="5607" y="3430"/>
                  </a:lnTo>
                  <a:lnTo>
                    <a:pt x="5583" y="3414"/>
                  </a:lnTo>
                  <a:lnTo>
                    <a:pt x="5556" y="3402"/>
                  </a:lnTo>
                  <a:lnTo>
                    <a:pt x="5530" y="3390"/>
                  </a:lnTo>
                  <a:lnTo>
                    <a:pt x="5501" y="3379"/>
                  </a:lnTo>
                  <a:lnTo>
                    <a:pt x="5445" y="3358"/>
                  </a:lnTo>
                  <a:lnTo>
                    <a:pt x="5386" y="3337"/>
                  </a:lnTo>
                  <a:lnTo>
                    <a:pt x="5357" y="3327"/>
                  </a:lnTo>
                  <a:lnTo>
                    <a:pt x="5329" y="3316"/>
                  </a:lnTo>
                  <a:close/>
                  <a:moveTo>
                    <a:pt x="6518" y="3416"/>
                  </a:moveTo>
                  <a:lnTo>
                    <a:pt x="6518" y="3416"/>
                  </a:lnTo>
                  <a:lnTo>
                    <a:pt x="6515" y="3406"/>
                  </a:lnTo>
                  <a:lnTo>
                    <a:pt x="6510" y="3397"/>
                  </a:lnTo>
                  <a:lnTo>
                    <a:pt x="6506" y="3388"/>
                  </a:lnTo>
                  <a:lnTo>
                    <a:pt x="6501" y="3380"/>
                  </a:lnTo>
                  <a:lnTo>
                    <a:pt x="6488" y="3364"/>
                  </a:lnTo>
                  <a:lnTo>
                    <a:pt x="6475" y="3350"/>
                  </a:lnTo>
                  <a:lnTo>
                    <a:pt x="6460" y="3337"/>
                  </a:lnTo>
                  <a:lnTo>
                    <a:pt x="6445" y="3326"/>
                  </a:lnTo>
                  <a:lnTo>
                    <a:pt x="6428" y="3316"/>
                  </a:lnTo>
                  <a:lnTo>
                    <a:pt x="6409" y="3307"/>
                  </a:lnTo>
                  <a:lnTo>
                    <a:pt x="6391" y="3299"/>
                  </a:lnTo>
                  <a:lnTo>
                    <a:pt x="6372" y="3292"/>
                  </a:lnTo>
                  <a:lnTo>
                    <a:pt x="6331" y="3276"/>
                  </a:lnTo>
                  <a:lnTo>
                    <a:pt x="6291" y="3262"/>
                  </a:lnTo>
                  <a:lnTo>
                    <a:pt x="6270" y="3255"/>
                  </a:lnTo>
                  <a:lnTo>
                    <a:pt x="6251" y="3247"/>
                  </a:lnTo>
                  <a:lnTo>
                    <a:pt x="6073" y="3171"/>
                  </a:lnTo>
                  <a:lnTo>
                    <a:pt x="5982" y="3132"/>
                  </a:lnTo>
                  <a:lnTo>
                    <a:pt x="5894" y="3096"/>
                  </a:lnTo>
                  <a:lnTo>
                    <a:pt x="5796" y="3068"/>
                  </a:lnTo>
                  <a:lnTo>
                    <a:pt x="5788" y="3063"/>
                  </a:lnTo>
                  <a:lnTo>
                    <a:pt x="5781" y="3056"/>
                  </a:lnTo>
                  <a:lnTo>
                    <a:pt x="5774" y="3048"/>
                  </a:lnTo>
                  <a:lnTo>
                    <a:pt x="5767" y="3039"/>
                  </a:lnTo>
                  <a:lnTo>
                    <a:pt x="5753" y="3018"/>
                  </a:lnTo>
                  <a:lnTo>
                    <a:pt x="5740" y="2995"/>
                  </a:lnTo>
                  <a:lnTo>
                    <a:pt x="5728" y="2971"/>
                  </a:lnTo>
                  <a:lnTo>
                    <a:pt x="5716" y="2948"/>
                  </a:lnTo>
                  <a:lnTo>
                    <a:pt x="5697" y="2908"/>
                  </a:lnTo>
                  <a:lnTo>
                    <a:pt x="5635" y="2899"/>
                  </a:lnTo>
                  <a:lnTo>
                    <a:pt x="5636" y="2887"/>
                  </a:lnTo>
                  <a:lnTo>
                    <a:pt x="5638" y="2877"/>
                  </a:lnTo>
                  <a:lnTo>
                    <a:pt x="5640" y="2867"/>
                  </a:lnTo>
                  <a:lnTo>
                    <a:pt x="5643" y="2858"/>
                  </a:lnTo>
                  <a:lnTo>
                    <a:pt x="5647" y="2850"/>
                  </a:lnTo>
                  <a:lnTo>
                    <a:pt x="5652" y="2843"/>
                  </a:lnTo>
                  <a:lnTo>
                    <a:pt x="5662" y="2831"/>
                  </a:lnTo>
                  <a:lnTo>
                    <a:pt x="5671" y="2819"/>
                  </a:lnTo>
                  <a:lnTo>
                    <a:pt x="5681" y="2807"/>
                  </a:lnTo>
                  <a:lnTo>
                    <a:pt x="5686" y="2800"/>
                  </a:lnTo>
                  <a:lnTo>
                    <a:pt x="5690" y="2792"/>
                  </a:lnTo>
                  <a:lnTo>
                    <a:pt x="5694" y="2783"/>
                  </a:lnTo>
                  <a:lnTo>
                    <a:pt x="5697" y="2774"/>
                  </a:lnTo>
                  <a:lnTo>
                    <a:pt x="5700" y="2765"/>
                  </a:lnTo>
                  <a:lnTo>
                    <a:pt x="5702" y="2756"/>
                  </a:lnTo>
                  <a:lnTo>
                    <a:pt x="5704" y="2738"/>
                  </a:lnTo>
                  <a:lnTo>
                    <a:pt x="5706" y="2698"/>
                  </a:lnTo>
                  <a:lnTo>
                    <a:pt x="5708" y="2679"/>
                  </a:lnTo>
                  <a:lnTo>
                    <a:pt x="5710" y="2660"/>
                  </a:lnTo>
                  <a:lnTo>
                    <a:pt x="5712" y="2650"/>
                  </a:lnTo>
                  <a:lnTo>
                    <a:pt x="5715" y="2642"/>
                  </a:lnTo>
                  <a:lnTo>
                    <a:pt x="5718" y="2633"/>
                  </a:lnTo>
                  <a:lnTo>
                    <a:pt x="5723" y="2625"/>
                  </a:lnTo>
                  <a:lnTo>
                    <a:pt x="5726" y="2620"/>
                  </a:lnTo>
                  <a:lnTo>
                    <a:pt x="5730" y="2615"/>
                  </a:lnTo>
                  <a:lnTo>
                    <a:pt x="5738" y="2608"/>
                  </a:lnTo>
                  <a:lnTo>
                    <a:pt x="5747" y="2601"/>
                  </a:lnTo>
                  <a:lnTo>
                    <a:pt x="5757" y="2596"/>
                  </a:lnTo>
                  <a:lnTo>
                    <a:pt x="5767" y="2591"/>
                  </a:lnTo>
                  <a:lnTo>
                    <a:pt x="5777" y="2585"/>
                  </a:lnTo>
                  <a:lnTo>
                    <a:pt x="5785" y="2578"/>
                  </a:lnTo>
                  <a:lnTo>
                    <a:pt x="5789" y="2574"/>
                  </a:lnTo>
                  <a:lnTo>
                    <a:pt x="5794" y="2569"/>
                  </a:lnTo>
                  <a:lnTo>
                    <a:pt x="5800" y="2560"/>
                  </a:lnTo>
                  <a:lnTo>
                    <a:pt x="5805" y="2549"/>
                  </a:lnTo>
                  <a:lnTo>
                    <a:pt x="5810" y="2538"/>
                  </a:lnTo>
                  <a:lnTo>
                    <a:pt x="5814" y="2526"/>
                  </a:lnTo>
                  <a:lnTo>
                    <a:pt x="5821" y="2500"/>
                  </a:lnTo>
                  <a:lnTo>
                    <a:pt x="5826" y="2478"/>
                  </a:lnTo>
                  <a:lnTo>
                    <a:pt x="5830" y="2458"/>
                  </a:lnTo>
                  <a:lnTo>
                    <a:pt x="5832" y="2435"/>
                  </a:lnTo>
                  <a:lnTo>
                    <a:pt x="5835" y="2413"/>
                  </a:lnTo>
                  <a:lnTo>
                    <a:pt x="5835" y="2391"/>
                  </a:lnTo>
                  <a:lnTo>
                    <a:pt x="5835" y="2367"/>
                  </a:lnTo>
                  <a:lnTo>
                    <a:pt x="5832" y="2345"/>
                  </a:lnTo>
                  <a:lnTo>
                    <a:pt x="5830" y="2334"/>
                  </a:lnTo>
                  <a:lnTo>
                    <a:pt x="5827" y="2324"/>
                  </a:lnTo>
                  <a:lnTo>
                    <a:pt x="5823" y="2314"/>
                  </a:lnTo>
                  <a:lnTo>
                    <a:pt x="5819" y="2304"/>
                  </a:lnTo>
                  <a:lnTo>
                    <a:pt x="5810" y="2285"/>
                  </a:lnTo>
                  <a:lnTo>
                    <a:pt x="5802" y="2272"/>
                  </a:lnTo>
                  <a:lnTo>
                    <a:pt x="5799" y="2265"/>
                  </a:lnTo>
                  <a:lnTo>
                    <a:pt x="5797" y="2257"/>
                  </a:lnTo>
                  <a:lnTo>
                    <a:pt x="5794" y="2248"/>
                  </a:lnTo>
                  <a:lnTo>
                    <a:pt x="5793" y="2236"/>
                  </a:lnTo>
                  <a:lnTo>
                    <a:pt x="5792" y="2215"/>
                  </a:lnTo>
                  <a:lnTo>
                    <a:pt x="5793" y="2188"/>
                  </a:lnTo>
                  <a:lnTo>
                    <a:pt x="5795" y="2156"/>
                  </a:lnTo>
                  <a:lnTo>
                    <a:pt x="5797" y="2123"/>
                  </a:lnTo>
                  <a:lnTo>
                    <a:pt x="5803" y="2060"/>
                  </a:lnTo>
                  <a:lnTo>
                    <a:pt x="5806" y="2020"/>
                  </a:lnTo>
                  <a:lnTo>
                    <a:pt x="5807" y="1961"/>
                  </a:lnTo>
                  <a:lnTo>
                    <a:pt x="5806" y="1932"/>
                  </a:lnTo>
                  <a:lnTo>
                    <a:pt x="5804" y="1904"/>
                  </a:lnTo>
                  <a:lnTo>
                    <a:pt x="5802" y="1876"/>
                  </a:lnTo>
                  <a:lnTo>
                    <a:pt x="5798" y="1848"/>
                  </a:lnTo>
                  <a:lnTo>
                    <a:pt x="5793" y="1820"/>
                  </a:lnTo>
                  <a:lnTo>
                    <a:pt x="5786" y="1790"/>
                  </a:lnTo>
                  <a:lnTo>
                    <a:pt x="5782" y="1779"/>
                  </a:lnTo>
                  <a:lnTo>
                    <a:pt x="5777" y="1767"/>
                  </a:lnTo>
                  <a:lnTo>
                    <a:pt x="5770" y="1753"/>
                  </a:lnTo>
                  <a:lnTo>
                    <a:pt x="5761" y="1738"/>
                  </a:lnTo>
                  <a:lnTo>
                    <a:pt x="5751" y="1722"/>
                  </a:lnTo>
                  <a:lnTo>
                    <a:pt x="5746" y="1716"/>
                  </a:lnTo>
                  <a:lnTo>
                    <a:pt x="5740" y="1709"/>
                  </a:lnTo>
                  <a:lnTo>
                    <a:pt x="5733" y="1704"/>
                  </a:lnTo>
                  <a:lnTo>
                    <a:pt x="5727" y="1700"/>
                  </a:lnTo>
                  <a:lnTo>
                    <a:pt x="5654" y="1687"/>
                  </a:lnTo>
                  <a:lnTo>
                    <a:pt x="5609" y="1645"/>
                  </a:lnTo>
                  <a:lnTo>
                    <a:pt x="5592" y="1635"/>
                  </a:lnTo>
                  <a:lnTo>
                    <a:pt x="5574" y="1626"/>
                  </a:lnTo>
                  <a:lnTo>
                    <a:pt x="5557" y="1619"/>
                  </a:lnTo>
                  <a:lnTo>
                    <a:pt x="5540" y="1612"/>
                  </a:lnTo>
                  <a:lnTo>
                    <a:pt x="5523" y="1606"/>
                  </a:lnTo>
                  <a:lnTo>
                    <a:pt x="5505" y="1601"/>
                  </a:lnTo>
                  <a:lnTo>
                    <a:pt x="5488" y="1597"/>
                  </a:lnTo>
                  <a:lnTo>
                    <a:pt x="5471" y="1593"/>
                  </a:lnTo>
                  <a:lnTo>
                    <a:pt x="5454" y="1590"/>
                  </a:lnTo>
                  <a:lnTo>
                    <a:pt x="5437" y="1589"/>
                  </a:lnTo>
                  <a:lnTo>
                    <a:pt x="5420" y="1588"/>
                  </a:lnTo>
                  <a:lnTo>
                    <a:pt x="5404" y="1587"/>
                  </a:lnTo>
                  <a:lnTo>
                    <a:pt x="5371" y="1588"/>
                  </a:lnTo>
                  <a:lnTo>
                    <a:pt x="5339" y="1591"/>
                  </a:lnTo>
                  <a:lnTo>
                    <a:pt x="5308" y="1597"/>
                  </a:lnTo>
                  <a:lnTo>
                    <a:pt x="5277" y="1603"/>
                  </a:lnTo>
                  <a:lnTo>
                    <a:pt x="5249" y="1611"/>
                  </a:lnTo>
                  <a:lnTo>
                    <a:pt x="5221" y="1619"/>
                  </a:lnTo>
                  <a:lnTo>
                    <a:pt x="5195" y="1628"/>
                  </a:lnTo>
                  <a:lnTo>
                    <a:pt x="5171" y="1637"/>
                  </a:lnTo>
                  <a:lnTo>
                    <a:pt x="5127" y="1654"/>
                  </a:lnTo>
                  <a:lnTo>
                    <a:pt x="5114" y="1659"/>
                  </a:lnTo>
                  <a:lnTo>
                    <a:pt x="5100" y="1665"/>
                  </a:lnTo>
                  <a:lnTo>
                    <a:pt x="5086" y="1672"/>
                  </a:lnTo>
                  <a:lnTo>
                    <a:pt x="5073" y="1680"/>
                  </a:lnTo>
                  <a:lnTo>
                    <a:pt x="5061" y="1689"/>
                  </a:lnTo>
                  <a:lnTo>
                    <a:pt x="5049" y="1698"/>
                  </a:lnTo>
                  <a:lnTo>
                    <a:pt x="5038" y="1709"/>
                  </a:lnTo>
                  <a:lnTo>
                    <a:pt x="5027" y="1720"/>
                  </a:lnTo>
                  <a:lnTo>
                    <a:pt x="5015" y="1732"/>
                  </a:lnTo>
                  <a:lnTo>
                    <a:pt x="5005" y="1746"/>
                  </a:lnTo>
                  <a:lnTo>
                    <a:pt x="4996" y="1760"/>
                  </a:lnTo>
                  <a:lnTo>
                    <a:pt x="4987" y="1775"/>
                  </a:lnTo>
                  <a:lnTo>
                    <a:pt x="4979" y="1790"/>
                  </a:lnTo>
                  <a:lnTo>
                    <a:pt x="4971" y="1806"/>
                  </a:lnTo>
                  <a:lnTo>
                    <a:pt x="4963" y="1825"/>
                  </a:lnTo>
                  <a:lnTo>
                    <a:pt x="4957" y="1842"/>
                  </a:lnTo>
                  <a:lnTo>
                    <a:pt x="4951" y="1861"/>
                  </a:lnTo>
                  <a:lnTo>
                    <a:pt x="4944" y="1881"/>
                  </a:lnTo>
                  <a:lnTo>
                    <a:pt x="4940" y="1901"/>
                  </a:lnTo>
                  <a:lnTo>
                    <a:pt x="4936" y="1922"/>
                  </a:lnTo>
                  <a:lnTo>
                    <a:pt x="4932" y="1944"/>
                  </a:lnTo>
                  <a:lnTo>
                    <a:pt x="4930" y="1967"/>
                  </a:lnTo>
                  <a:lnTo>
                    <a:pt x="4928" y="1990"/>
                  </a:lnTo>
                  <a:lnTo>
                    <a:pt x="4927" y="2014"/>
                  </a:lnTo>
                  <a:lnTo>
                    <a:pt x="4927" y="2039"/>
                  </a:lnTo>
                  <a:lnTo>
                    <a:pt x="4927" y="2064"/>
                  </a:lnTo>
                  <a:lnTo>
                    <a:pt x="4928" y="2091"/>
                  </a:lnTo>
                  <a:lnTo>
                    <a:pt x="4930" y="2117"/>
                  </a:lnTo>
                  <a:lnTo>
                    <a:pt x="4933" y="2144"/>
                  </a:lnTo>
                  <a:lnTo>
                    <a:pt x="4937" y="2173"/>
                  </a:lnTo>
                  <a:lnTo>
                    <a:pt x="4942" y="2201"/>
                  </a:lnTo>
                  <a:lnTo>
                    <a:pt x="4948" y="2231"/>
                  </a:lnTo>
                  <a:lnTo>
                    <a:pt x="4949" y="2240"/>
                  </a:lnTo>
                  <a:lnTo>
                    <a:pt x="4951" y="2249"/>
                  </a:lnTo>
                  <a:lnTo>
                    <a:pt x="4949" y="2258"/>
                  </a:lnTo>
                  <a:lnTo>
                    <a:pt x="4948" y="2265"/>
                  </a:lnTo>
                  <a:lnTo>
                    <a:pt x="4946" y="2273"/>
                  </a:lnTo>
                  <a:lnTo>
                    <a:pt x="4944" y="2280"/>
                  </a:lnTo>
                  <a:lnTo>
                    <a:pt x="4938" y="2292"/>
                  </a:lnTo>
                  <a:lnTo>
                    <a:pt x="4931" y="2305"/>
                  </a:lnTo>
                  <a:lnTo>
                    <a:pt x="4926" y="2316"/>
                  </a:lnTo>
                  <a:lnTo>
                    <a:pt x="4922" y="2327"/>
                  </a:lnTo>
                  <a:lnTo>
                    <a:pt x="4921" y="2332"/>
                  </a:lnTo>
                  <a:lnTo>
                    <a:pt x="4921" y="2337"/>
                  </a:lnTo>
                  <a:lnTo>
                    <a:pt x="4926" y="2399"/>
                  </a:lnTo>
                  <a:lnTo>
                    <a:pt x="4929" y="2436"/>
                  </a:lnTo>
                  <a:lnTo>
                    <a:pt x="4934" y="2475"/>
                  </a:lnTo>
                  <a:lnTo>
                    <a:pt x="4938" y="2494"/>
                  </a:lnTo>
                  <a:lnTo>
                    <a:pt x="4942" y="2513"/>
                  </a:lnTo>
                  <a:lnTo>
                    <a:pt x="4947" y="2530"/>
                  </a:lnTo>
                  <a:lnTo>
                    <a:pt x="4954" y="2546"/>
                  </a:lnTo>
                  <a:lnTo>
                    <a:pt x="4961" y="2561"/>
                  </a:lnTo>
                  <a:lnTo>
                    <a:pt x="4969" y="2574"/>
                  </a:lnTo>
                  <a:lnTo>
                    <a:pt x="4974" y="2579"/>
                  </a:lnTo>
                  <a:lnTo>
                    <a:pt x="4978" y="2585"/>
                  </a:lnTo>
                  <a:lnTo>
                    <a:pt x="4984" y="2590"/>
                  </a:lnTo>
                  <a:lnTo>
                    <a:pt x="4989" y="2594"/>
                  </a:lnTo>
                  <a:lnTo>
                    <a:pt x="4999" y="2597"/>
                  </a:lnTo>
                  <a:lnTo>
                    <a:pt x="5015" y="2602"/>
                  </a:lnTo>
                  <a:lnTo>
                    <a:pt x="5031" y="2605"/>
                  </a:lnTo>
                  <a:lnTo>
                    <a:pt x="5036" y="2606"/>
                  </a:lnTo>
                  <a:lnTo>
                    <a:pt x="5038" y="2605"/>
                  </a:lnTo>
                  <a:lnTo>
                    <a:pt x="5055" y="2792"/>
                  </a:lnTo>
                  <a:lnTo>
                    <a:pt x="5058" y="2800"/>
                  </a:lnTo>
                  <a:lnTo>
                    <a:pt x="5062" y="2806"/>
                  </a:lnTo>
                  <a:lnTo>
                    <a:pt x="5070" y="2818"/>
                  </a:lnTo>
                  <a:lnTo>
                    <a:pt x="5078" y="2828"/>
                  </a:lnTo>
                  <a:lnTo>
                    <a:pt x="5087" y="2838"/>
                  </a:lnTo>
                  <a:lnTo>
                    <a:pt x="5097" y="2849"/>
                  </a:lnTo>
                  <a:lnTo>
                    <a:pt x="5105" y="2861"/>
                  </a:lnTo>
                  <a:lnTo>
                    <a:pt x="5109" y="2869"/>
                  </a:lnTo>
                  <a:lnTo>
                    <a:pt x="5112" y="2877"/>
                  </a:lnTo>
                  <a:lnTo>
                    <a:pt x="5115" y="2887"/>
                  </a:lnTo>
                  <a:lnTo>
                    <a:pt x="5117" y="2897"/>
                  </a:lnTo>
                  <a:lnTo>
                    <a:pt x="5071" y="2908"/>
                  </a:lnTo>
                  <a:lnTo>
                    <a:pt x="5055" y="2942"/>
                  </a:lnTo>
                  <a:lnTo>
                    <a:pt x="5036" y="2980"/>
                  </a:lnTo>
                  <a:lnTo>
                    <a:pt x="5026" y="3000"/>
                  </a:lnTo>
                  <a:lnTo>
                    <a:pt x="5014" y="3020"/>
                  </a:lnTo>
                  <a:lnTo>
                    <a:pt x="5002" y="3037"/>
                  </a:lnTo>
                  <a:lnTo>
                    <a:pt x="4990" y="3052"/>
                  </a:lnTo>
                  <a:lnTo>
                    <a:pt x="5169" y="3128"/>
                  </a:lnTo>
                  <a:lnTo>
                    <a:pt x="5371" y="3214"/>
                  </a:lnTo>
                  <a:lnTo>
                    <a:pt x="5394" y="3224"/>
                  </a:lnTo>
                  <a:lnTo>
                    <a:pt x="5417" y="3233"/>
                  </a:lnTo>
                  <a:lnTo>
                    <a:pt x="5467" y="3250"/>
                  </a:lnTo>
                  <a:lnTo>
                    <a:pt x="5517" y="3267"/>
                  </a:lnTo>
                  <a:lnTo>
                    <a:pt x="5542" y="3277"/>
                  </a:lnTo>
                  <a:lnTo>
                    <a:pt x="5567" y="3287"/>
                  </a:lnTo>
                  <a:lnTo>
                    <a:pt x="5593" y="3299"/>
                  </a:lnTo>
                  <a:lnTo>
                    <a:pt x="5618" y="3311"/>
                  </a:lnTo>
                  <a:lnTo>
                    <a:pt x="5642" y="3324"/>
                  </a:lnTo>
                  <a:lnTo>
                    <a:pt x="5667" y="3338"/>
                  </a:lnTo>
                  <a:lnTo>
                    <a:pt x="5690" y="3354"/>
                  </a:lnTo>
                  <a:lnTo>
                    <a:pt x="5712" y="3373"/>
                  </a:lnTo>
                  <a:lnTo>
                    <a:pt x="5734" y="3392"/>
                  </a:lnTo>
                  <a:lnTo>
                    <a:pt x="5744" y="3402"/>
                  </a:lnTo>
                  <a:lnTo>
                    <a:pt x="5754" y="3413"/>
                  </a:lnTo>
                  <a:lnTo>
                    <a:pt x="5763" y="3425"/>
                  </a:lnTo>
                  <a:lnTo>
                    <a:pt x="5772" y="3438"/>
                  </a:lnTo>
                  <a:lnTo>
                    <a:pt x="5780" y="3450"/>
                  </a:lnTo>
                  <a:lnTo>
                    <a:pt x="5788" y="3463"/>
                  </a:lnTo>
                  <a:lnTo>
                    <a:pt x="5796" y="3477"/>
                  </a:lnTo>
                  <a:lnTo>
                    <a:pt x="5803" y="3491"/>
                  </a:lnTo>
                  <a:lnTo>
                    <a:pt x="5810" y="3507"/>
                  </a:lnTo>
                  <a:lnTo>
                    <a:pt x="5815" y="3523"/>
                  </a:lnTo>
                  <a:lnTo>
                    <a:pt x="5821" y="3540"/>
                  </a:lnTo>
                  <a:lnTo>
                    <a:pt x="5821" y="3558"/>
                  </a:lnTo>
                  <a:lnTo>
                    <a:pt x="5822" y="3635"/>
                  </a:lnTo>
                  <a:lnTo>
                    <a:pt x="5824" y="3733"/>
                  </a:lnTo>
                  <a:lnTo>
                    <a:pt x="5825" y="3764"/>
                  </a:lnTo>
                  <a:lnTo>
                    <a:pt x="6523" y="3764"/>
                  </a:lnTo>
                  <a:lnTo>
                    <a:pt x="6524" y="3725"/>
                  </a:lnTo>
                  <a:lnTo>
                    <a:pt x="6524" y="3679"/>
                  </a:lnTo>
                  <a:lnTo>
                    <a:pt x="6522" y="3582"/>
                  </a:lnTo>
                  <a:lnTo>
                    <a:pt x="6519" y="3488"/>
                  </a:lnTo>
                  <a:lnTo>
                    <a:pt x="6518" y="34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base">
                <a:defRPr/>
              </a:pPr>
              <a:endParaRPr lang="zh-CN" altLang="en-US" sz="100" strike="noStrike" noProof="1">
                <a:solidFill>
                  <a:srgbClr val="FFFFFF"/>
                </a:solidFill>
                <a:latin typeface="黑体" panose="02010609060101010101" pitchFamily="49" charset="-122"/>
                <a:ea typeface="黑体" panose="02010609060101010101" pitchFamily="49" charset="-122"/>
              </a:endParaRPr>
            </a:p>
          </p:txBody>
        </p:sp>
      </p:grpSp>
      <p:sp>
        <p:nvSpPr>
          <p:cNvPr id="20" name="矩形 19">
            <a:extLst>
              <a:ext uri="{FF2B5EF4-FFF2-40B4-BE49-F238E27FC236}">
                <a16:creationId xmlns="" xmlns:a16="http://schemas.microsoft.com/office/drawing/2014/main" id="{B6CC60FE-D9A7-4EB7-8867-4E60EFF0E3FB}"/>
              </a:ext>
            </a:extLst>
          </p:cNvPr>
          <p:cNvSpPr/>
          <p:nvPr/>
        </p:nvSpPr>
        <p:spPr>
          <a:xfrm>
            <a:off x="1822636" y="2706367"/>
            <a:ext cx="1256606" cy="461665"/>
          </a:xfrm>
          <a:prstGeom prst="rect">
            <a:avLst/>
          </a:prstGeom>
        </p:spPr>
        <p:txBody>
          <a:bodyPr wrap="square">
            <a:spAutoFit/>
          </a:bodyPr>
          <a:lstStyle/>
          <a:p>
            <a:pPr algn="ctr"/>
            <a:r>
              <a:rPr lang="zh-CN" altLang="en-US" sz="2400" dirty="0">
                <a:solidFill>
                  <a:srgbClr val="B32C16"/>
                </a:solidFill>
                <a:latin typeface="华文中宋" panose="02010600040101010101" pitchFamily="2" charset="-122"/>
                <a:ea typeface="华文中宋" panose="02010600040101010101" pitchFamily="2" charset="-122"/>
              </a:rPr>
              <a:t>发展</a:t>
            </a:r>
            <a:endParaRPr lang="zh-CN" altLang="en-US" sz="2400" dirty="0">
              <a:solidFill>
                <a:srgbClr val="0000FF"/>
              </a:solidFill>
              <a:latin typeface="华文中宋" panose="02010600040101010101" pitchFamily="2" charset="-122"/>
              <a:ea typeface="华文中宋" panose="02010600040101010101" pitchFamily="2" charset="-122"/>
            </a:endParaRPr>
          </a:p>
        </p:txBody>
      </p:sp>
      <p:sp>
        <p:nvSpPr>
          <p:cNvPr id="21" name="矩形 20">
            <a:extLst>
              <a:ext uri="{FF2B5EF4-FFF2-40B4-BE49-F238E27FC236}">
                <a16:creationId xmlns="" xmlns:a16="http://schemas.microsoft.com/office/drawing/2014/main" id="{3DCEA7D3-C83D-417C-A3DB-90CE9512F3A7}"/>
              </a:ext>
            </a:extLst>
          </p:cNvPr>
          <p:cNvSpPr/>
          <p:nvPr/>
        </p:nvSpPr>
        <p:spPr>
          <a:xfrm>
            <a:off x="6847545" y="2854850"/>
            <a:ext cx="1845185" cy="461665"/>
          </a:xfrm>
          <a:prstGeom prst="rect">
            <a:avLst/>
          </a:prstGeom>
        </p:spPr>
        <p:txBody>
          <a:bodyPr wrap="square">
            <a:spAutoFit/>
          </a:bodyPr>
          <a:lstStyle/>
          <a:p>
            <a:pPr algn="ctr"/>
            <a:r>
              <a:rPr lang="zh-CN" altLang="en-US" sz="2400" dirty="0">
                <a:solidFill>
                  <a:srgbClr val="B32C16"/>
                </a:solidFill>
                <a:latin typeface="华文中宋" panose="02010600040101010101" pitchFamily="2" charset="-122"/>
                <a:ea typeface="华文中宋" panose="02010600040101010101" pitchFamily="2" charset="-122"/>
              </a:rPr>
              <a:t>以人为本</a:t>
            </a:r>
            <a:endParaRPr lang="zh-CN" altLang="en-US" sz="2400" dirty="0">
              <a:solidFill>
                <a:srgbClr val="0000FF"/>
              </a:solidFill>
              <a:latin typeface="华文中宋" panose="02010600040101010101" pitchFamily="2" charset="-122"/>
              <a:ea typeface="华文中宋" panose="02010600040101010101" pitchFamily="2" charset="-122"/>
            </a:endParaRPr>
          </a:p>
        </p:txBody>
      </p:sp>
      <p:sp>
        <p:nvSpPr>
          <p:cNvPr id="22" name="矩形 21">
            <a:extLst>
              <a:ext uri="{FF2B5EF4-FFF2-40B4-BE49-F238E27FC236}">
                <a16:creationId xmlns="" xmlns:a16="http://schemas.microsoft.com/office/drawing/2014/main" id="{9EC79810-E234-40DC-8B26-363C6554056A}"/>
              </a:ext>
            </a:extLst>
          </p:cNvPr>
          <p:cNvSpPr/>
          <p:nvPr/>
        </p:nvSpPr>
        <p:spPr>
          <a:xfrm>
            <a:off x="6974264" y="5162603"/>
            <a:ext cx="2497040" cy="461665"/>
          </a:xfrm>
          <a:prstGeom prst="rect">
            <a:avLst/>
          </a:prstGeom>
        </p:spPr>
        <p:txBody>
          <a:bodyPr wrap="square">
            <a:spAutoFit/>
          </a:bodyPr>
          <a:lstStyle/>
          <a:p>
            <a:pPr algn="ctr"/>
            <a:r>
              <a:rPr lang="zh-CN" altLang="en-US" sz="2400" dirty="0">
                <a:solidFill>
                  <a:srgbClr val="B32C16"/>
                </a:solidFill>
                <a:latin typeface="华文中宋" panose="02010600040101010101" pitchFamily="2" charset="-122"/>
                <a:ea typeface="华文中宋" panose="02010600040101010101" pitchFamily="2" charset="-122"/>
              </a:rPr>
              <a:t>全面协调可持续</a:t>
            </a:r>
            <a:endParaRPr lang="zh-CN" altLang="en-US" sz="2400" dirty="0">
              <a:solidFill>
                <a:srgbClr val="0000FF"/>
              </a:solidFill>
              <a:latin typeface="华文中宋" panose="02010600040101010101" pitchFamily="2" charset="-122"/>
              <a:ea typeface="华文中宋" panose="02010600040101010101" pitchFamily="2" charset="-122"/>
            </a:endParaRPr>
          </a:p>
        </p:txBody>
      </p:sp>
      <p:sp>
        <p:nvSpPr>
          <p:cNvPr id="23" name="矩形 22">
            <a:extLst>
              <a:ext uri="{FF2B5EF4-FFF2-40B4-BE49-F238E27FC236}">
                <a16:creationId xmlns="" xmlns:a16="http://schemas.microsoft.com/office/drawing/2014/main" id="{F4CDCA9E-D7B7-4724-B38B-0B1C6291B103}"/>
              </a:ext>
            </a:extLst>
          </p:cNvPr>
          <p:cNvSpPr/>
          <p:nvPr/>
        </p:nvSpPr>
        <p:spPr>
          <a:xfrm>
            <a:off x="1158585" y="5493720"/>
            <a:ext cx="1978456" cy="461665"/>
          </a:xfrm>
          <a:prstGeom prst="rect">
            <a:avLst/>
          </a:prstGeom>
        </p:spPr>
        <p:txBody>
          <a:bodyPr wrap="square">
            <a:spAutoFit/>
          </a:bodyPr>
          <a:lstStyle/>
          <a:p>
            <a:pPr algn="ctr"/>
            <a:r>
              <a:rPr lang="zh-CN" altLang="en-US" sz="2400" dirty="0">
                <a:solidFill>
                  <a:srgbClr val="B32C16"/>
                </a:solidFill>
                <a:latin typeface="华文中宋" panose="02010600040101010101" pitchFamily="2" charset="-122"/>
                <a:ea typeface="华文中宋" panose="02010600040101010101" pitchFamily="2" charset="-122"/>
              </a:rPr>
              <a:t>统筹兼顾</a:t>
            </a:r>
            <a:endParaRPr lang="zh-CN" altLang="en-US" sz="2400" dirty="0">
              <a:solidFill>
                <a:srgbClr val="0000FF"/>
              </a:solidFill>
              <a:latin typeface="华文中宋" panose="02010600040101010101" pitchFamily="2" charset="-122"/>
              <a:ea typeface="华文中宋" panose="02010600040101010101" pitchFamily="2" charset="-122"/>
            </a:endParaRPr>
          </a:p>
        </p:txBody>
      </p:sp>
      <p:sp>
        <p:nvSpPr>
          <p:cNvPr id="24" name="标题 1"/>
          <p:cNvSpPr>
            <a:spLocks noGrp="1"/>
          </p:cNvSpPr>
          <p:nvPr>
            <p:ph type="title"/>
          </p:nvPr>
        </p:nvSpPr>
        <p:spPr>
          <a:xfrm>
            <a:off x="1219200" y="1697272"/>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1</a:t>
            </a:r>
            <a:r>
              <a:rPr lang="zh-CN" altLang="en-US" sz="2800" b="1" dirty="0">
                <a:solidFill>
                  <a:srgbClr val="CC0000"/>
                </a:solidFill>
                <a:latin typeface="华文中宋" panose="02010600040101010101" pitchFamily="2" charset="-122"/>
                <a:ea typeface="华文中宋" panose="02010600040101010101" pitchFamily="2" charset="-122"/>
              </a:rPr>
              <a:t>、科学发展观的科学内涵</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par>
                          <p:cTn id="29" fill="hold">
                            <p:stCondLst>
                              <p:cond delay="1500"/>
                            </p:stCondLst>
                            <p:childTnLst>
                              <p:par>
                                <p:cTn id="30" presetID="22" presetClass="entr" presetSubtype="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up)">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789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7892" name="TextBox 43"/>
          <p:cNvSpPr txBox="1"/>
          <p:nvPr/>
        </p:nvSpPr>
        <p:spPr>
          <a:xfrm>
            <a:off x="2706688" y="1023938"/>
            <a:ext cx="281840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八</a:t>
            </a:r>
            <a:r>
              <a:rPr lang="zh-CN" altLang="zh-CN" sz="2400" b="1" dirty="0">
                <a:solidFill>
                  <a:schemeClr val="bg1"/>
                </a:solidFill>
                <a:latin typeface="方正粗黑宋简体" panose="02000000000000000000" pitchFamily="2" charset="-122"/>
                <a:ea typeface="方正粗黑宋简体" panose="02000000000000000000" pitchFamily="2" charset="-122"/>
              </a:rPr>
              <a:t>章  科学发展观</a:t>
            </a:r>
          </a:p>
        </p:txBody>
      </p:sp>
      <p:sp>
        <p:nvSpPr>
          <p:cNvPr id="3789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内容占位符 2"/>
          <p:cNvSpPr>
            <a:spLocks noGrp="1"/>
          </p:cNvSpPr>
          <p:nvPr/>
        </p:nvSpPr>
        <p:spPr>
          <a:xfrm>
            <a:off x="700088" y="1916832"/>
            <a:ext cx="8743950" cy="668337"/>
          </a:xfrm>
          <a:prstGeom prst="rect">
            <a:avLst/>
          </a:prstGeom>
          <a:noFill/>
          <a:ln w="9525">
            <a:noFill/>
          </a:ln>
        </p:spPr>
        <p:txBody>
          <a:bodyPr/>
          <a:lstStyle/>
          <a:p>
            <a:pPr eaLnBrk="0" hangingPunct="0">
              <a:lnSpc>
                <a:spcPct val="150000"/>
              </a:lnSpc>
              <a:spcBef>
                <a:spcPct val="20000"/>
              </a:spcBef>
            </a:pPr>
            <a:r>
              <a:rPr lang="zh-CN" altLang="en-US" sz="2800" dirty="0">
                <a:latin typeface="华文中宋" panose="02010600040101010101" pitchFamily="2" charset="-122"/>
                <a:ea typeface="华文中宋" panose="02010600040101010101" pitchFamily="2" charset="-122"/>
              </a:rPr>
              <a:t>第一、</a:t>
            </a:r>
            <a:r>
              <a:rPr lang="zh-CN" altLang="en-US" sz="2800" dirty="0">
                <a:solidFill>
                  <a:srgbClr val="FF0000"/>
                </a:solidFill>
                <a:latin typeface="华文中宋" panose="02010600040101010101" pitchFamily="2" charset="-122"/>
                <a:ea typeface="华文中宋" panose="02010600040101010101" pitchFamily="2" charset="-122"/>
              </a:rPr>
              <a:t>推动经济社会发展</a:t>
            </a:r>
            <a:r>
              <a:rPr lang="zh-CN" altLang="en-US" sz="2800" dirty="0">
                <a:latin typeface="华文中宋" panose="02010600040101010101" pitchFamily="2" charset="-122"/>
                <a:ea typeface="华文中宋" panose="02010600040101010101" pitchFamily="2" charset="-122"/>
              </a:rPr>
              <a:t>是科学发展观的</a:t>
            </a:r>
            <a:r>
              <a:rPr lang="zh-CN" altLang="en-US" sz="2800" dirty="0">
                <a:solidFill>
                  <a:srgbClr val="C00000"/>
                </a:solidFill>
                <a:latin typeface="华文中宋" panose="02010600040101010101" pitchFamily="2" charset="-122"/>
                <a:ea typeface="华文中宋" panose="02010600040101010101" pitchFamily="2" charset="-122"/>
              </a:rPr>
              <a:t>第一要义</a:t>
            </a:r>
            <a:endParaRPr lang="zh-CN" altLang="en-US" sz="2800" dirty="0">
              <a:latin typeface="华文中宋" panose="02010600040101010101" pitchFamily="2" charset="-122"/>
              <a:ea typeface="华文中宋" panose="02010600040101010101" pitchFamily="2" charset="-122"/>
            </a:endParaRPr>
          </a:p>
        </p:txBody>
      </p:sp>
      <p:sp>
        <p:nvSpPr>
          <p:cNvPr id="8" name="矩形 7">
            <a:extLst>
              <a:ext uri="{FF2B5EF4-FFF2-40B4-BE49-F238E27FC236}">
                <a16:creationId xmlns="" xmlns:a16="http://schemas.microsoft.com/office/drawing/2014/main" id="{36BD849C-BEFA-491B-BD0E-44E383740E9D}"/>
              </a:ext>
            </a:extLst>
          </p:cNvPr>
          <p:cNvSpPr/>
          <p:nvPr/>
        </p:nvSpPr>
        <p:spPr>
          <a:xfrm>
            <a:off x="1135288" y="2627947"/>
            <a:ext cx="6590266" cy="621645"/>
          </a:xfrm>
          <a:prstGeom prst="rect">
            <a:avLst/>
          </a:prstGeom>
        </p:spPr>
        <p:txBody>
          <a:bodyPr wrap="none">
            <a:spAutoFit/>
          </a:bodyPr>
          <a:lstStyle/>
          <a:p>
            <a:pPr marL="285750" indent="-285750">
              <a:lnSpc>
                <a:spcPct val="150000"/>
              </a:lnSpc>
              <a:buFont typeface="Wingdings" panose="05000000000000000000" pitchFamily="2" charset="2"/>
              <a:buChar char="p"/>
            </a:pPr>
            <a:r>
              <a:rPr lang="zh-CN" altLang="en-US" sz="2600" dirty="0">
                <a:solidFill>
                  <a:srgbClr val="FF0000"/>
                </a:solidFill>
                <a:latin typeface="华文中宋" panose="02010600040101010101" pitchFamily="2" charset="-122"/>
                <a:ea typeface="华文中宋" panose="02010600040101010101" pitchFamily="2" charset="-122"/>
                <a:cs typeface="微软雅黑" panose="020B0503020204020204" charset="-122"/>
                <a:sym typeface="+mn-ea"/>
              </a:rPr>
              <a:t> 发展是解决中国一切问题的“总钥匙”</a:t>
            </a:r>
            <a:r>
              <a:rPr lang="zh-CN" altLang="en-US" sz="2600" dirty="0">
                <a:latin typeface="华文中宋" panose="02010600040101010101" pitchFamily="2" charset="-122"/>
                <a:ea typeface="华文中宋" panose="02010600040101010101" pitchFamily="2" charset="-122"/>
                <a:cs typeface="微软雅黑" panose="020B0503020204020204" charset="-122"/>
                <a:sym typeface="+mn-ea"/>
              </a:rPr>
              <a:t>。</a:t>
            </a:r>
            <a:endParaRPr lang="zh-CN" altLang="en-US" sz="2600" b="1" dirty="0">
              <a:solidFill>
                <a:schemeClr val="folHlink"/>
              </a:solidFill>
              <a:latin typeface="华文中宋" panose="02010600040101010101" pitchFamily="2" charset="-122"/>
              <a:ea typeface="华文中宋" panose="02010600040101010101" pitchFamily="2" charset="-122"/>
            </a:endParaRPr>
          </a:p>
        </p:txBody>
      </p:sp>
      <p:sp>
        <p:nvSpPr>
          <p:cNvPr id="9" name="文本占位符 61442">
            <a:extLst>
              <a:ext uri="{FF2B5EF4-FFF2-40B4-BE49-F238E27FC236}">
                <a16:creationId xmlns="" xmlns:a16="http://schemas.microsoft.com/office/drawing/2014/main" id="{FE6E294B-C9A3-4977-8434-3B4FEECBB948}"/>
              </a:ext>
            </a:extLst>
          </p:cNvPr>
          <p:cNvSpPr txBox="1">
            <a:spLocks/>
          </p:cNvSpPr>
          <p:nvPr/>
        </p:nvSpPr>
        <p:spPr>
          <a:xfrm>
            <a:off x="1125670" y="3322289"/>
            <a:ext cx="8229600" cy="622525"/>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50000"/>
              </a:lnSpc>
              <a:buFontTx/>
              <a:buNone/>
            </a:pPr>
            <a:r>
              <a:rPr lang="zh-CN" altLang="en-US" sz="2600" kern="0" dirty="0">
                <a:solidFill>
                  <a:srgbClr val="C00000"/>
                </a:solidFill>
                <a:latin typeface="华文中宋" panose="02010600040101010101" pitchFamily="2" charset="-122"/>
                <a:ea typeface="华文中宋" panose="02010600040101010101" pitchFamily="2" charset="-122"/>
                <a:cs typeface="微软雅黑" panose="020B0503020204020204" charset="-122"/>
              </a:rPr>
              <a:t>►</a:t>
            </a:r>
            <a:r>
              <a:rPr lang="zh-CN" altLang="en-US" sz="2600" kern="0" dirty="0">
                <a:latin typeface="楷体" panose="02010609060101010101" pitchFamily="49" charset="-122"/>
                <a:ea typeface="楷体" panose="02010609060101010101" pitchFamily="49" charset="-122"/>
                <a:cs typeface="微软雅黑" panose="020B0503020204020204" charset="-122"/>
              </a:rPr>
              <a:t>科学发展观的</a:t>
            </a:r>
            <a:r>
              <a:rPr lang="zh-CN" altLang="en-US" sz="2600" kern="0" dirty="0">
                <a:solidFill>
                  <a:srgbClr val="FF0000"/>
                </a:solidFill>
                <a:latin typeface="楷体" panose="02010609060101010101" pitchFamily="49" charset="-122"/>
                <a:ea typeface="楷体" panose="02010609060101010101" pitchFamily="49" charset="-122"/>
                <a:cs typeface="微软雅黑" panose="020B0503020204020204" charset="-122"/>
              </a:rPr>
              <a:t>实质</a:t>
            </a:r>
            <a:r>
              <a:rPr lang="zh-CN" altLang="en-US" sz="2600" kern="0" dirty="0">
                <a:latin typeface="楷体" panose="02010609060101010101" pitchFamily="49" charset="-122"/>
                <a:ea typeface="楷体" panose="02010609060101010101" pitchFamily="49" charset="-122"/>
                <a:cs typeface="微软雅黑" panose="020B0503020204020204" charset="-122"/>
              </a:rPr>
              <a:t>：实现</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经济社会</a:t>
            </a:r>
            <a:r>
              <a:rPr lang="zh-CN" altLang="en-US" sz="2600" kern="0" dirty="0">
                <a:solidFill>
                  <a:srgbClr val="FF0000"/>
                </a:solidFill>
                <a:latin typeface="楷体" panose="02010609060101010101" pitchFamily="49" charset="-122"/>
                <a:ea typeface="楷体" panose="02010609060101010101" pitchFamily="49" charset="-122"/>
                <a:cs typeface="微软雅黑" panose="020B0503020204020204" charset="-122"/>
              </a:rPr>
              <a:t>又好又快</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地发展</a:t>
            </a:r>
            <a:endParaRPr lang="zh-CN" altLang="en-US" sz="2600" kern="0" dirty="0">
              <a:solidFill>
                <a:srgbClr val="C00000"/>
              </a:solidFill>
              <a:latin typeface="楷体" panose="02010609060101010101" pitchFamily="49" charset="-122"/>
              <a:ea typeface="楷体" panose="02010609060101010101" pitchFamily="49" charset="-122"/>
            </a:endParaRPr>
          </a:p>
        </p:txBody>
      </p:sp>
      <p:sp>
        <p:nvSpPr>
          <p:cNvPr id="10" name="内容占位符 2">
            <a:extLst>
              <a:ext uri="{FF2B5EF4-FFF2-40B4-BE49-F238E27FC236}">
                <a16:creationId xmlns="" xmlns:a16="http://schemas.microsoft.com/office/drawing/2014/main" id="{73A172DE-12CD-4650-B863-F31C83000028}"/>
              </a:ext>
            </a:extLst>
          </p:cNvPr>
          <p:cNvSpPr>
            <a:spLocks noGrp="1"/>
          </p:cNvSpPr>
          <p:nvPr/>
        </p:nvSpPr>
        <p:spPr>
          <a:xfrm>
            <a:off x="707928" y="4133025"/>
            <a:ext cx="8743950" cy="668337"/>
          </a:xfrm>
          <a:prstGeom prst="rect">
            <a:avLst/>
          </a:prstGeom>
          <a:noFill/>
          <a:ln w="9525">
            <a:noFill/>
          </a:ln>
        </p:spPr>
        <p:txBody>
          <a:bodyPr/>
          <a:lstStyle/>
          <a:p>
            <a:pPr eaLnBrk="0" hangingPunct="0">
              <a:lnSpc>
                <a:spcPct val="150000"/>
              </a:lnSpc>
              <a:spcBef>
                <a:spcPct val="20000"/>
              </a:spcBef>
            </a:pPr>
            <a:r>
              <a:rPr lang="zh-CN" altLang="en-US" sz="2800" dirty="0">
                <a:latin typeface="华文中宋" panose="02010600040101010101" pitchFamily="2" charset="-122"/>
                <a:ea typeface="华文中宋" panose="02010600040101010101" pitchFamily="2" charset="-122"/>
              </a:rPr>
              <a:t>第二、</a:t>
            </a:r>
            <a:r>
              <a:rPr lang="zh-CN" altLang="en-US" sz="2800" dirty="0">
                <a:solidFill>
                  <a:srgbClr val="FF0000"/>
                </a:solidFill>
                <a:latin typeface="华文中宋" panose="02010600040101010101" pitchFamily="2" charset="-122"/>
                <a:ea typeface="华文中宋" panose="02010600040101010101" pitchFamily="2" charset="-122"/>
              </a:rPr>
              <a:t>以人为本</a:t>
            </a:r>
            <a:r>
              <a:rPr lang="zh-CN" altLang="en-US" sz="2800" dirty="0">
                <a:latin typeface="华文中宋" panose="02010600040101010101" pitchFamily="2" charset="-122"/>
                <a:ea typeface="华文中宋" panose="02010600040101010101" pitchFamily="2" charset="-122"/>
              </a:rPr>
              <a:t>是科学发展观的</a:t>
            </a:r>
            <a:r>
              <a:rPr lang="zh-CN" altLang="en-US" sz="2800" dirty="0">
                <a:solidFill>
                  <a:srgbClr val="C00000"/>
                </a:solidFill>
                <a:latin typeface="华文中宋" panose="02010600040101010101" pitchFamily="2" charset="-122"/>
                <a:ea typeface="华文中宋" panose="02010600040101010101" pitchFamily="2" charset="-122"/>
              </a:rPr>
              <a:t>核心立场</a:t>
            </a:r>
            <a:endParaRPr lang="zh-CN" altLang="en-US" sz="2800" dirty="0">
              <a:latin typeface="华文中宋" panose="02010600040101010101" pitchFamily="2" charset="-122"/>
              <a:ea typeface="华文中宋" panose="02010600040101010101" pitchFamily="2" charset="-122"/>
            </a:endParaRPr>
          </a:p>
        </p:txBody>
      </p:sp>
      <p:sp>
        <p:nvSpPr>
          <p:cNvPr id="12" name="文本占位符 61442">
            <a:extLst>
              <a:ext uri="{FF2B5EF4-FFF2-40B4-BE49-F238E27FC236}">
                <a16:creationId xmlns="" xmlns:a16="http://schemas.microsoft.com/office/drawing/2014/main" id="{A85EBCB5-1BDF-4C7C-B25D-D9ED6852FD8E}"/>
              </a:ext>
            </a:extLst>
          </p:cNvPr>
          <p:cNvSpPr txBox="1">
            <a:spLocks/>
          </p:cNvSpPr>
          <p:nvPr/>
        </p:nvSpPr>
        <p:spPr>
          <a:xfrm>
            <a:off x="1135288" y="4931165"/>
            <a:ext cx="10297144" cy="1598621"/>
          </a:xfrm>
          <a:prstGeom prst="rect">
            <a:avLst/>
          </a:prstGeom>
          <a:noFill/>
          <a:ln w="9525">
            <a:noFill/>
          </a:ln>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spcBef>
                <a:spcPts val="1200"/>
              </a:spcBef>
              <a:buFontTx/>
              <a:buNone/>
            </a:pPr>
            <a:r>
              <a:rPr lang="zh-CN" altLang="en-US" sz="2600" kern="0" dirty="0">
                <a:solidFill>
                  <a:srgbClr val="C00000"/>
                </a:solidFill>
                <a:latin typeface="华文中宋" panose="02010600040101010101" pitchFamily="2" charset="-122"/>
                <a:ea typeface="华文中宋" panose="02010600040101010101" pitchFamily="2" charset="-122"/>
                <a:cs typeface="微软雅黑" panose="020B0503020204020204" charset="-122"/>
              </a:rPr>
              <a:t>►</a:t>
            </a:r>
            <a:r>
              <a:rPr lang="zh-CN" altLang="en-US" sz="2600" kern="0" dirty="0">
                <a:latin typeface="楷体" panose="02010609060101010101" pitchFamily="49" charset="-122"/>
                <a:ea typeface="楷体" panose="02010609060101010101" pitchFamily="49" charset="-122"/>
                <a:cs typeface="微软雅黑" panose="020B0503020204020204" charset="-122"/>
              </a:rPr>
              <a:t>以人为本是以</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最广大人民的根本利益</a:t>
            </a:r>
            <a:r>
              <a:rPr lang="zh-CN" altLang="en-US" sz="2600" kern="0" dirty="0">
                <a:latin typeface="楷体" panose="02010609060101010101" pitchFamily="49" charset="-122"/>
                <a:ea typeface="楷体" panose="02010609060101010101" pitchFamily="49" charset="-122"/>
                <a:cs typeface="微软雅黑" panose="020B0503020204020204" charset="-122"/>
              </a:rPr>
              <a:t>为本。</a:t>
            </a:r>
          </a:p>
          <a:p>
            <a:pPr marL="0" indent="0">
              <a:spcBef>
                <a:spcPts val="1200"/>
              </a:spcBef>
              <a:buFontTx/>
              <a:buNone/>
            </a:pPr>
            <a:r>
              <a:rPr lang="zh-CN" altLang="en-US" sz="2600" kern="0" dirty="0">
                <a:solidFill>
                  <a:srgbClr val="C00000"/>
                </a:solidFill>
                <a:latin typeface="华文中宋" panose="02010600040101010101" pitchFamily="2" charset="-122"/>
                <a:ea typeface="华文中宋" panose="02010600040101010101" pitchFamily="2" charset="-122"/>
                <a:cs typeface="微软雅黑" panose="020B0503020204020204" charset="-122"/>
              </a:rPr>
              <a:t>►</a:t>
            </a:r>
            <a:r>
              <a:rPr lang="zh-CN" altLang="en-US" sz="2600" kern="0" dirty="0">
                <a:latin typeface="楷体" panose="02010609060101010101" pitchFamily="49" charset="-122"/>
                <a:ea typeface="楷体" panose="02010609060101010101" pitchFamily="49" charset="-122"/>
                <a:cs typeface="微软雅黑" panose="020B0503020204020204" charset="-122"/>
              </a:rPr>
              <a:t>坚持以人为本，就要坚持</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发展为了人民</a:t>
            </a:r>
            <a:r>
              <a:rPr lang="zh-CN" altLang="en-US" sz="2600" kern="0" dirty="0">
                <a:latin typeface="楷体" panose="02010609060101010101" pitchFamily="49" charset="-122"/>
                <a:ea typeface="楷体" panose="02010609060101010101" pitchFamily="49" charset="-122"/>
                <a:cs typeface="微软雅黑" panose="020B0503020204020204" charset="-122"/>
              </a:rPr>
              <a:t>、</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发展依靠人民</a:t>
            </a:r>
            <a:r>
              <a:rPr lang="zh-CN" altLang="en-US" sz="2600" kern="0" dirty="0">
                <a:latin typeface="楷体" panose="02010609060101010101" pitchFamily="49" charset="-122"/>
                <a:ea typeface="楷体" panose="02010609060101010101" pitchFamily="49" charset="-122"/>
                <a:cs typeface="微软雅黑" panose="020B0503020204020204" charset="-122"/>
              </a:rPr>
              <a:t>和</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发展成果由人民共享</a:t>
            </a:r>
            <a:r>
              <a:rPr lang="zh-CN" altLang="en-US" sz="2600" kern="0" dirty="0">
                <a:latin typeface="楷体" panose="02010609060101010101" pitchFamily="49" charset="-122"/>
                <a:ea typeface="楷体" panose="02010609060101010101" pitchFamily="49" charset="-122"/>
                <a:cs typeface="微软雅黑" panose="020B0503020204020204" charset="-122"/>
              </a:rPr>
              <a:t>；坚持以人为本，最终是为了实现</a:t>
            </a:r>
            <a:r>
              <a:rPr lang="zh-CN" altLang="en-US" sz="2600" kern="0" dirty="0">
                <a:solidFill>
                  <a:srgbClr val="C00000"/>
                </a:solidFill>
                <a:latin typeface="楷体" panose="02010609060101010101" pitchFamily="49" charset="-122"/>
                <a:ea typeface="楷体" panose="02010609060101010101" pitchFamily="49" charset="-122"/>
                <a:cs typeface="微软雅黑" panose="020B0503020204020204" charset="-122"/>
              </a:rPr>
              <a:t>人的全面发展</a:t>
            </a:r>
            <a:r>
              <a:rPr lang="zh-CN" altLang="en-US" sz="2600" kern="0" dirty="0">
                <a:latin typeface="楷体" panose="02010609060101010101" pitchFamily="49" charset="-122"/>
                <a:ea typeface="楷体" panose="02010609060101010101" pitchFamily="49" charset="-122"/>
                <a:cs typeface="微软雅黑" panose="020B0503020204020204" charset="-122"/>
              </a:rPr>
              <a:t>。</a:t>
            </a:r>
            <a:endParaRPr lang="zh-CN" altLang="en-US" sz="2600" kern="0"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513031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fade">
                                      <p:cBhvr>
                                        <p:cTn id="20" dur="1000"/>
                                        <p:tgtEl>
                                          <p:spTgt spid="9">
                                            <p:txEl>
                                              <p:pRg st="0" end="0"/>
                                            </p:txEl>
                                          </p:spTgt>
                                        </p:tgtEl>
                                      </p:cBhvr>
                                    </p:animEffect>
                                    <p:anim calcmode="lin" valueType="num">
                                      <p:cBhvr>
                                        <p:cTn id="21"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calcmode="lin" valueType="num">
                                      <p:cBhvr>
                                        <p:cTn id="2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animEffect transition="in" filter="fade">
                                      <p:cBhvr>
                                        <p:cTn id="33" dur="1000"/>
                                        <p:tgtEl>
                                          <p:spTgt spid="12">
                                            <p:txEl>
                                              <p:pRg st="0" end="0"/>
                                            </p:txEl>
                                          </p:spTgt>
                                        </p:tgtEl>
                                      </p:cBhvr>
                                    </p:animEffect>
                                    <p:anim calcmode="lin" valueType="num">
                                      <p:cBhvr>
                                        <p:cTn id="34"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2">
                                            <p:txEl>
                                              <p:pRg st="1" end="1"/>
                                            </p:txEl>
                                          </p:spTgt>
                                        </p:tgtEl>
                                        <p:attrNameLst>
                                          <p:attrName>style.visibility</p:attrName>
                                        </p:attrNameLst>
                                      </p:cBhvr>
                                      <p:to>
                                        <p:strVal val="visible"/>
                                      </p:to>
                                    </p:set>
                                    <p:animEffect transition="in" filter="fade">
                                      <p:cBhvr>
                                        <p:cTn id="40" dur="1000"/>
                                        <p:tgtEl>
                                          <p:spTgt spid="12">
                                            <p:txEl>
                                              <p:pRg st="1" end="1"/>
                                            </p:txEl>
                                          </p:spTgt>
                                        </p:tgtEl>
                                      </p:cBhvr>
                                    </p:animEffect>
                                    <p:anim calcmode="lin" valueType="num">
                                      <p:cBhvr>
                                        <p:cTn id="41"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42"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789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7892" name="TextBox 43"/>
          <p:cNvSpPr txBox="1"/>
          <p:nvPr/>
        </p:nvSpPr>
        <p:spPr>
          <a:xfrm>
            <a:off x="2706688" y="1023938"/>
            <a:ext cx="281840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八</a:t>
            </a:r>
            <a:r>
              <a:rPr lang="zh-CN" altLang="zh-CN" sz="2400" b="1" dirty="0">
                <a:solidFill>
                  <a:schemeClr val="bg1"/>
                </a:solidFill>
                <a:latin typeface="方正粗黑宋简体" panose="02000000000000000000" pitchFamily="2" charset="-122"/>
                <a:ea typeface="方正粗黑宋简体" panose="02000000000000000000" pitchFamily="2" charset="-122"/>
              </a:rPr>
              <a:t>章  科学发展观</a:t>
            </a:r>
          </a:p>
        </p:txBody>
      </p:sp>
      <p:sp>
        <p:nvSpPr>
          <p:cNvPr id="3789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内容占位符 2"/>
          <p:cNvSpPr>
            <a:spLocks noGrp="1"/>
          </p:cNvSpPr>
          <p:nvPr/>
        </p:nvSpPr>
        <p:spPr>
          <a:xfrm>
            <a:off x="479376" y="2052264"/>
            <a:ext cx="8743950" cy="792088"/>
          </a:xfrm>
          <a:prstGeom prst="rect">
            <a:avLst/>
          </a:prstGeom>
          <a:noFill/>
          <a:ln w="9525">
            <a:noFill/>
          </a:ln>
        </p:spPr>
        <p:txBody>
          <a:bodyPr/>
          <a:lstStyle/>
          <a:p>
            <a:pPr eaLnBrk="0" hangingPunct="0">
              <a:lnSpc>
                <a:spcPct val="150000"/>
              </a:lnSpc>
              <a:spcBef>
                <a:spcPct val="20000"/>
              </a:spcBef>
            </a:pPr>
            <a:r>
              <a:rPr lang="zh-CN" altLang="en-US" sz="2800" dirty="0">
                <a:latin typeface="华文中宋" panose="02010600040101010101" pitchFamily="2" charset="-122"/>
                <a:ea typeface="华文中宋" panose="02010600040101010101" pitchFamily="2" charset="-122"/>
              </a:rPr>
              <a:t>第三、</a:t>
            </a:r>
            <a:r>
              <a:rPr lang="zh-CN" altLang="en-US" sz="2800" dirty="0">
                <a:solidFill>
                  <a:srgbClr val="FF0000"/>
                </a:solidFill>
                <a:latin typeface="华文中宋" panose="02010600040101010101" pitchFamily="2" charset="-122"/>
                <a:ea typeface="华文中宋" panose="02010600040101010101" pitchFamily="2" charset="-122"/>
              </a:rPr>
              <a:t>全面协调可持续</a:t>
            </a:r>
            <a:r>
              <a:rPr lang="zh-CN" altLang="en-US" sz="2800" dirty="0">
                <a:latin typeface="华文中宋" panose="02010600040101010101" pitchFamily="2" charset="-122"/>
                <a:ea typeface="华文中宋" panose="02010600040101010101" pitchFamily="2" charset="-122"/>
              </a:rPr>
              <a:t>是科学发展观的</a:t>
            </a:r>
            <a:r>
              <a:rPr lang="zh-CN" altLang="en-US" sz="2800" dirty="0">
                <a:solidFill>
                  <a:srgbClr val="C00000"/>
                </a:solidFill>
                <a:latin typeface="华文中宋" panose="02010600040101010101" pitchFamily="2" charset="-122"/>
                <a:ea typeface="华文中宋" panose="02010600040101010101" pitchFamily="2" charset="-122"/>
              </a:rPr>
              <a:t>基本要求</a:t>
            </a:r>
            <a:endParaRPr lang="zh-CN" altLang="en-US" sz="2800" dirty="0">
              <a:latin typeface="华文中宋" panose="02010600040101010101" pitchFamily="2" charset="-122"/>
              <a:ea typeface="华文中宋" panose="02010600040101010101" pitchFamily="2" charset="-122"/>
            </a:endParaRPr>
          </a:p>
        </p:txBody>
      </p:sp>
      <p:sp>
        <p:nvSpPr>
          <p:cNvPr id="8" name="内容占位符 2">
            <a:extLst>
              <a:ext uri="{FF2B5EF4-FFF2-40B4-BE49-F238E27FC236}">
                <a16:creationId xmlns="" xmlns:a16="http://schemas.microsoft.com/office/drawing/2014/main" id="{0CA40F03-6AB9-4889-9D74-DA6669C1A2F8}"/>
              </a:ext>
            </a:extLst>
          </p:cNvPr>
          <p:cNvSpPr>
            <a:spLocks noGrp="1"/>
          </p:cNvSpPr>
          <p:nvPr/>
        </p:nvSpPr>
        <p:spPr>
          <a:xfrm>
            <a:off x="479376" y="4589642"/>
            <a:ext cx="8743950" cy="711566"/>
          </a:xfrm>
          <a:prstGeom prst="rect">
            <a:avLst/>
          </a:prstGeom>
          <a:noFill/>
          <a:ln w="9525">
            <a:noFill/>
          </a:ln>
        </p:spPr>
        <p:txBody>
          <a:bodyPr/>
          <a:lstStyle/>
          <a:p>
            <a:pPr eaLnBrk="0" hangingPunct="0">
              <a:lnSpc>
                <a:spcPct val="150000"/>
              </a:lnSpc>
              <a:spcBef>
                <a:spcPct val="20000"/>
              </a:spcBef>
            </a:pPr>
            <a:r>
              <a:rPr lang="zh-CN" altLang="en-US" sz="2800" dirty="0">
                <a:latin typeface="华文中宋" panose="02010600040101010101" pitchFamily="2" charset="-122"/>
                <a:ea typeface="华文中宋" panose="02010600040101010101" pitchFamily="2" charset="-122"/>
              </a:rPr>
              <a:t>第四、</a:t>
            </a:r>
            <a:r>
              <a:rPr lang="zh-CN" altLang="en-US" sz="2800" dirty="0">
                <a:solidFill>
                  <a:srgbClr val="FF0000"/>
                </a:solidFill>
                <a:latin typeface="华文中宋" panose="02010600040101010101" pitchFamily="2" charset="-122"/>
                <a:ea typeface="华文中宋" panose="02010600040101010101" pitchFamily="2" charset="-122"/>
              </a:rPr>
              <a:t>统筹兼顾</a:t>
            </a:r>
            <a:r>
              <a:rPr lang="zh-CN" altLang="en-US" sz="2800" dirty="0">
                <a:latin typeface="华文中宋" panose="02010600040101010101" pitchFamily="2" charset="-122"/>
                <a:ea typeface="华文中宋" panose="02010600040101010101" pitchFamily="2" charset="-122"/>
              </a:rPr>
              <a:t>是科学发展观的</a:t>
            </a:r>
            <a:r>
              <a:rPr lang="zh-CN" altLang="en-US" sz="2800" dirty="0">
                <a:solidFill>
                  <a:srgbClr val="C00000"/>
                </a:solidFill>
                <a:latin typeface="华文中宋" panose="02010600040101010101" pitchFamily="2" charset="-122"/>
                <a:ea typeface="华文中宋" panose="02010600040101010101" pitchFamily="2" charset="-122"/>
              </a:rPr>
              <a:t>根本方法</a:t>
            </a:r>
            <a:endParaRPr lang="zh-CN" altLang="en-US" sz="2800" dirty="0">
              <a:latin typeface="华文中宋" panose="02010600040101010101" pitchFamily="2" charset="-122"/>
              <a:ea typeface="华文中宋" panose="02010600040101010101" pitchFamily="2" charset="-122"/>
            </a:endParaRPr>
          </a:p>
        </p:txBody>
      </p:sp>
      <p:sp>
        <p:nvSpPr>
          <p:cNvPr id="2" name="矩形 1">
            <a:extLst>
              <a:ext uri="{FF2B5EF4-FFF2-40B4-BE49-F238E27FC236}">
                <a16:creationId xmlns="" xmlns:a16="http://schemas.microsoft.com/office/drawing/2014/main" id="{D5D0A88A-BBA4-4A49-AA8D-AC071D28BC87}"/>
              </a:ext>
            </a:extLst>
          </p:cNvPr>
          <p:cNvSpPr/>
          <p:nvPr/>
        </p:nvSpPr>
        <p:spPr>
          <a:xfrm>
            <a:off x="911424" y="2979580"/>
            <a:ext cx="6096000" cy="1428789"/>
          </a:xfrm>
          <a:prstGeom prst="rect">
            <a:avLst/>
          </a:prstGeom>
        </p:spPr>
        <p:txBody>
          <a:bodyPr>
            <a:spAutoFit/>
          </a:bodyPr>
          <a:lstStyle/>
          <a:p>
            <a:pPr algn="just">
              <a:lnSpc>
                <a:spcPct val="125000"/>
              </a:lnSpc>
              <a:spcBef>
                <a:spcPts val="0"/>
              </a:spcBef>
              <a:spcAft>
                <a:spcPts val="0"/>
              </a:spcAft>
            </a:pPr>
            <a:r>
              <a:rPr lang="zh-CN" altLang="en-US" sz="2400" kern="100" dirty="0">
                <a:latin typeface="楷体" panose="02010609060101010101" pitchFamily="49" charset="-122"/>
                <a:ea typeface="楷体" panose="02010609060101010101" pitchFamily="49" charset="-122"/>
                <a:sym typeface="Wingdings" panose="05000000000000000000" pitchFamily="2" charset="2"/>
              </a:rPr>
              <a:t></a:t>
            </a:r>
            <a:r>
              <a:rPr lang="zh-CN" altLang="en-US" sz="2400" kern="100" dirty="0">
                <a:latin typeface="楷体" panose="02010609060101010101" pitchFamily="49" charset="-122"/>
                <a:ea typeface="楷体" panose="02010609060101010101" pitchFamily="49" charset="-122"/>
              </a:rPr>
              <a:t>“全面”：发展要有全面性、整体性；</a:t>
            </a:r>
          </a:p>
          <a:p>
            <a:pPr algn="just">
              <a:lnSpc>
                <a:spcPct val="125000"/>
              </a:lnSpc>
              <a:spcBef>
                <a:spcPts val="0"/>
              </a:spcBef>
              <a:spcAft>
                <a:spcPts val="0"/>
              </a:spcAft>
            </a:pPr>
            <a:r>
              <a:rPr lang="zh-CN" altLang="en-US" sz="2400" kern="100" dirty="0">
                <a:latin typeface="楷体" panose="02010609060101010101" pitchFamily="49" charset="-122"/>
                <a:ea typeface="楷体" panose="02010609060101010101" pitchFamily="49" charset="-122"/>
                <a:sym typeface="Wingdings" panose="05000000000000000000" pitchFamily="2" charset="2"/>
              </a:rPr>
              <a:t></a:t>
            </a:r>
            <a:r>
              <a:rPr lang="zh-CN" altLang="en-US" sz="2400" kern="100" dirty="0">
                <a:latin typeface="楷体" panose="02010609060101010101" pitchFamily="49" charset="-122"/>
                <a:ea typeface="楷体" panose="02010609060101010101" pitchFamily="49" charset="-122"/>
              </a:rPr>
              <a:t>“协调”：发展要有协调性、均衡性；</a:t>
            </a:r>
          </a:p>
          <a:p>
            <a:pPr algn="just">
              <a:lnSpc>
                <a:spcPct val="125000"/>
              </a:lnSpc>
              <a:spcBef>
                <a:spcPts val="0"/>
              </a:spcBef>
              <a:spcAft>
                <a:spcPts val="0"/>
              </a:spcAft>
            </a:pPr>
            <a:r>
              <a:rPr lang="zh-CN" altLang="en-US" sz="2400" kern="100" dirty="0">
                <a:latin typeface="楷体" panose="02010609060101010101" pitchFamily="49" charset="-122"/>
                <a:ea typeface="楷体" panose="02010609060101010101" pitchFamily="49" charset="-122"/>
                <a:sym typeface="Wingdings" panose="05000000000000000000" pitchFamily="2" charset="2"/>
              </a:rPr>
              <a:t></a:t>
            </a:r>
            <a:r>
              <a:rPr lang="zh-CN" altLang="en-US" sz="2400" kern="100" dirty="0">
                <a:latin typeface="楷体" panose="02010609060101010101" pitchFamily="49" charset="-122"/>
                <a:ea typeface="楷体" panose="02010609060101010101" pitchFamily="49" charset="-122"/>
              </a:rPr>
              <a:t>“可持续”：发展要有持久性、连续性。</a:t>
            </a:r>
            <a:endParaRPr lang="zh-CN" altLang="en-US" sz="2400" kern="100" dirty="0">
              <a:effectLst/>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51602808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9"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789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7892" name="TextBox 43"/>
          <p:cNvSpPr txBox="1"/>
          <p:nvPr/>
        </p:nvSpPr>
        <p:spPr>
          <a:xfrm>
            <a:off x="2706688" y="1023938"/>
            <a:ext cx="281840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八</a:t>
            </a:r>
            <a:r>
              <a:rPr lang="zh-CN" altLang="zh-CN" sz="2400" b="1" dirty="0">
                <a:solidFill>
                  <a:schemeClr val="bg1"/>
                </a:solidFill>
                <a:latin typeface="方正粗黑宋简体" panose="02000000000000000000" pitchFamily="2" charset="-122"/>
                <a:ea typeface="方正粗黑宋简体" panose="02000000000000000000" pitchFamily="2" charset="-122"/>
              </a:rPr>
              <a:t>章  科学发展观</a:t>
            </a:r>
          </a:p>
        </p:txBody>
      </p:sp>
      <p:sp>
        <p:nvSpPr>
          <p:cNvPr id="3789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内容占位符 2"/>
          <p:cNvSpPr>
            <a:spLocks noGrp="1"/>
          </p:cNvSpPr>
          <p:nvPr/>
        </p:nvSpPr>
        <p:spPr>
          <a:xfrm>
            <a:off x="443372" y="2334836"/>
            <a:ext cx="11305256" cy="4418724"/>
          </a:xfrm>
          <a:prstGeom prst="rect">
            <a:avLst/>
          </a:prstGeom>
          <a:noFill/>
          <a:ln w="9525">
            <a:noFill/>
          </a:ln>
        </p:spPr>
        <p:txBody>
          <a:bodyPr/>
          <a:lstStyle/>
          <a:p>
            <a:pPr eaLnBrk="0" hangingPunct="0">
              <a:spcBef>
                <a:spcPct val="20000"/>
              </a:spcBef>
            </a:pPr>
            <a:r>
              <a:rPr lang="zh-CN" altLang="en-US" sz="2400" dirty="0">
                <a:latin typeface="华文中宋" panose="02010600040101010101" pitchFamily="2" charset="-122"/>
                <a:ea typeface="华文中宋" panose="02010600040101010101" pitchFamily="2" charset="-122"/>
              </a:rPr>
              <a:t>第一、</a:t>
            </a:r>
            <a:r>
              <a:rPr lang="zh-CN" altLang="en-US" sz="2400" dirty="0">
                <a:solidFill>
                  <a:srgbClr val="C00000"/>
                </a:solidFill>
                <a:latin typeface="华文中宋" panose="02010600040101010101" pitchFamily="2" charset="-122"/>
                <a:ea typeface="华文中宋" panose="02010600040101010101" pitchFamily="2" charset="-122"/>
              </a:rPr>
              <a:t>加快转变经济发展方式</a:t>
            </a:r>
          </a:p>
          <a:p>
            <a:pPr eaLnBrk="0" hangingPunct="0">
              <a:spcBef>
                <a:spcPct val="20000"/>
              </a:spcBef>
            </a:pPr>
            <a:r>
              <a:rPr lang="zh-CN" altLang="en-US" sz="2400" dirty="0">
                <a:latin typeface="华文中宋" panose="02010600040101010101" pitchFamily="2" charset="-122"/>
                <a:ea typeface="华文中宋" panose="02010600040101010101" pitchFamily="2" charset="-122"/>
              </a:rPr>
              <a:t>第二、</a:t>
            </a:r>
            <a:r>
              <a:rPr lang="zh-CN" altLang="en-US" sz="2400" dirty="0">
                <a:solidFill>
                  <a:srgbClr val="C00000"/>
                </a:solidFill>
                <a:latin typeface="华文中宋" panose="02010600040101010101" pitchFamily="2" charset="-122"/>
                <a:ea typeface="华文中宋" panose="02010600040101010101" pitchFamily="2" charset="-122"/>
              </a:rPr>
              <a:t>发展社会主义民主政治</a:t>
            </a:r>
          </a:p>
          <a:p>
            <a:pPr eaLnBrk="0" hangingPunct="0">
              <a:spcBef>
                <a:spcPct val="20000"/>
              </a:spcBef>
            </a:pPr>
            <a:r>
              <a:rPr lang="zh-CN" altLang="en-US" sz="2400" dirty="0">
                <a:latin typeface="楷体" panose="02010609060101010101" pitchFamily="49" charset="-122"/>
                <a:ea typeface="楷体" panose="02010609060101010101" pitchFamily="49" charset="-122"/>
              </a:rPr>
              <a:t>   社会主义民主政治的本质和核心是人民当家作主。</a:t>
            </a:r>
          </a:p>
          <a:p>
            <a:pPr eaLnBrk="0" hangingPunct="0">
              <a:spcBef>
                <a:spcPct val="20000"/>
              </a:spcBef>
            </a:pPr>
            <a:r>
              <a:rPr lang="zh-CN" altLang="en-US" sz="2400" dirty="0">
                <a:latin typeface="华文中宋" panose="02010600040101010101" pitchFamily="2" charset="-122"/>
                <a:ea typeface="华文中宋" panose="02010600040101010101" pitchFamily="2" charset="-122"/>
              </a:rPr>
              <a:t>第三、</a:t>
            </a:r>
            <a:r>
              <a:rPr lang="zh-CN" altLang="en-US" sz="2400" dirty="0">
                <a:solidFill>
                  <a:srgbClr val="C00000"/>
                </a:solidFill>
                <a:latin typeface="华文中宋" panose="02010600040101010101" pitchFamily="2" charset="-122"/>
                <a:ea typeface="华文中宋" panose="02010600040101010101" pitchFamily="2" charset="-122"/>
              </a:rPr>
              <a:t>推进社会主义文化强国建设</a:t>
            </a:r>
          </a:p>
          <a:p>
            <a:pPr eaLnBrk="0" hangingPunct="0">
              <a:spcBef>
                <a:spcPct val="20000"/>
              </a:spcBef>
            </a:pPr>
            <a:r>
              <a:rPr lang="zh-CN" altLang="en-US" sz="2400" dirty="0">
                <a:latin typeface="华文中宋" panose="02010600040101010101" pitchFamily="2" charset="-122"/>
                <a:ea typeface="华文中宋" panose="02010600040101010101" pitchFamily="2" charset="-122"/>
              </a:rPr>
              <a:t>第四、</a:t>
            </a:r>
            <a:r>
              <a:rPr lang="zh-CN" altLang="en-US" sz="2400" dirty="0">
                <a:solidFill>
                  <a:srgbClr val="C00000"/>
                </a:solidFill>
                <a:latin typeface="华文中宋" panose="02010600040101010101" pitchFamily="2" charset="-122"/>
                <a:ea typeface="华文中宋" panose="02010600040101010101" pitchFamily="2" charset="-122"/>
              </a:rPr>
              <a:t>构建社会主义和谐社会</a:t>
            </a:r>
          </a:p>
          <a:p>
            <a:pPr eaLnBrk="0" hangingPunct="0">
              <a:spcBef>
                <a:spcPct val="20000"/>
              </a:spcBef>
            </a:pPr>
            <a:r>
              <a:rPr lang="zh-CN" altLang="en-US" sz="2400" dirty="0">
                <a:latin typeface="楷体" panose="02010609060101010101" pitchFamily="49" charset="-122"/>
                <a:ea typeface="楷体" panose="02010609060101010101" pitchFamily="49" charset="-122"/>
              </a:rPr>
              <a:t>    社会和谐是中国特色社会主义的本质属性；</a:t>
            </a:r>
          </a:p>
          <a:p>
            <a:pPr eaLnBrk="0" hangingPunct="0">
              <a:spcBef>
                <a:spcPct val="20000"/>
              </a:spcBef>
            </a:pPr>
            <a:r>
              <a:rPr lang="zh-CN" altLang="en-US" sz="2400" dirty="0">
                <a:latin typeface="楷体" panose="02010609060101010101" pitchFamily="49" charset="-122"/>
                <a:ea typeface="楷体" panose="02010609060101010101" pitchFamily="49" charset="-122"/>
              </a:rPr>
              <a:t>    社会主义和谐社会的总体要求：民主法治、公平正义、诚信友爱、充满活力、安定有序、人与自然和谐相处。</a:t>
            </a:r>
          </a:p>
          <a:p>
            <a:pPr eaLnBrk="0" hangingPunct="0">
              <a:spcBef>
                <a:spcPct val="20000"/>
              </a:spcBef>
            </a:pPr>
            <a:r>
              <a:rPr lang="zh-CN" altLang="en-US" sz="2400" dirty="0">
                <a:latin typeface="华文中宋" panose="02010600040101010101" pitchFamily="2" charset="-122"/>
                <a:ea typeface="华文中宋" panose="02010600040101010101" pitchFamily="2" charset="-122"/>
              </a:rPr>
              <a:t>第五、</a:t>
            </a:r>
            <a:r>
              <a:rPr lang="zh-CN" altLang="en-US" sz="2400" dirty="0">
                <a:solidFill>
                  <a:srgbClr val="C00000"/>
                </a:solidFill>
                <a:latin typeface="华文中宋" panose="02010600040101010101" pitchFamily="2" charset="-122"/>
                <a:ea typeface="华文中宋" panose="02010600040101010101" pitchFamily="2" charset="-122"/>
              </a:rPr>
              <a:t>推进生态文明建设</a:t>
            </a:r>
          </a:p>
          <a:p>
            <a:pPr eaLnBrk="0" hangingPunct="0">
              <a:spcBef>
                <a:spcPct val="20000"/>
              </a:spcBef>
            </a:pPr>
            <a:r>
              <a:rPr lang="zh-CN" altLang="en-US" sz="2400" dirty="0">
                <a:latin typeface="华文中宋" panose="02010600040101010101" pitchFamily="2" charset="-122"/>
                <a:ea typeface="华文中宋" panose="02010600040101010101" pitchFamily="2" charset="-122"/>
              </a:rPr>
              <a:t>第六、</a:t>
            </a:r>
            <a:r>
              <a:rPr lang="zh-CN" altLang="en-US" sz="2400" dirty="0">
                <a:solidFill>
                  <a:srgbClr val="C00000"/>
                </a:solidFill>
                <a:latin typeface="华文中宋" panose="02010600040101010101" pitchFamily="2" charset="-122"/>
                <a:ea typeface="华文中宋" panose="02010600040101010101" pitchFamily="2" charset="-122"/>
              </a:rPr>
              <a:t>全面提高党的建设科学化水平</a:t>
            </a:r>
          </a:p>
        </p:txBody>
      </p:sp>
      <p:sp>
        <p:nvSpPr>
          <p:cNvPr id="8" name="标题 1"/>
          <p:cNvSpPr>
            <a:spLocks noGrp="1"/>
          </p:cNvSpPr>
          <p:nvPr>
            <p:ph type="title"/>
          </p:nvPr>
        </p:nvSpPr>
        <p:spPr>
          <a:xfrm>
            <a:off x="443372" y="1663099"/>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2</a:t>
            </a:r>
            <a:r>
              <a:rPr lang="zh-CN" altLang="en-US" sz="2800" b="1" dirty="0">
                <a:solidFill>
                  <a:srgbClr val="CC0000"/>
                </a:solidFill>
                <a:latin typeface="华文中宋" panose="02010600040101010101" pitchFamily="2" charset="-122"/>
                <a:ea typeface="华文中宋" panose="02010600040101010101" pitchFamily="2" charset="-122"/>
              </a:rPr>
              <a:t>、科学发展观的主要内容</a:t>
            </a:r>
          </a:p>
        </p:txBody>
      </p:sp>
    </p:spTree>
    <p:extLst>
      <p:ext uri="{BB962C8B-B14F-4D97-AF65-F5344CB8AC3E}">
        <p14:creationId xmlns:p14="http://schemas.microsoft.com/office/powerpoint/2010/main" val="9216830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reeform 10"/>
          <p:cNvSpPr/>
          <p:nvPr/>
        </p:nvSpPr>
        <p:spPr>
          <a:xfrm>
            <a:off x="1574800" y="998538"/>
            <a:ext cx="7869238" cy="509587"/>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37891"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37892" name="TextBox 43"/>
          <p:cNvSpPr txBox="1"/>
          <p:nvPr/>
        </p:nvSpPr>
        <p:spPr>
          <a:xfrm>
            <a:off x="2706688" y="1023938"/>
            <a:ext cx="2818400" cy="461665"/>
          </a:xfrm>
          <a:prstGeom prst="rect">
            <a:avLst/>
          </a:prstGeom>
          <a:noFill/>
          <a:ln w="9525">
            <a:noFill/>
          </a:ln>
        </p:spPr>
        <p:txBody>
          <a:bodyPr wrap="none">
            <a:spAutoFit/>
          </a:bodyPr>
          <a:lstStyle/>
          <a:p>
            <a:pPr eaLnBrk="0" hangingPunct="0"/>
            <a:r>
              <a:rPr lang="zh-CN" altLang="zh-CN" sz="2400" b="1" dirty="0">
                <a:solidFill>
                  <a:schemeClr val="bg1"/>
                </a:solidFill>
                <a:latin typeface="方正粗黑宋简体" panose="02000000000000000000" pitchFamily="2" charset="-122"/>
                <a:ea typeface="方正粗黑宋简体" panose="02000000000000000000" pitchFamily="2" charset="-122"/>
              </a:rPr>
              <a:t>第</a:t>
            </a:r>
            <a:r>
              <a:rPr lang="zh-CN" altLang="en-US" sz="2400" b="1" dirty="0">
                <a:solidFill>
                  <a:schemeClr val="bg1"/>
                </a:solidFill>
                <a:latin typeface="方正粗黑宋简体" panose="02000000000000000000" pitchFamily="2" charset="-122"/>
                <a:ea typeface="方正粗黑宋简体" panose="02000000000000000000" pitchFamily="2" charset="-122"/>
              </a:rPr>
              <a:t>八</a:t>
            </a:r>
            <a:r>
              <a:rPr lang="zh-CN" altLang="zh-CN" sz="2400" b="1" dirty="0">
                <a:solidFill>
                  <a:schemeClr val="bg1"/>
                </a:solidFill>
                <a:latin typeface="方正粗黑宋简体" panose="02000000000000000000" pitchFamily="2" charset="-122"/>
                <a:ea typeface="方正粗黑宋简体" panose="02000000000000000000" pitchFamily="2" charset="-122"/>
              </a:rPr>
              <a:t>章  科学发展观</a:t>
            </a:r>
          </a:p>
        </p:txBody>
      </p:sp>
      <p:sp>
        <p:nvSpPr>
          <p:cNvPr id="37893"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4" name="内容占位符 2"/>
          <p:cNvSpPr>
            <a:spLocks noGrp="1"/>
          </p:cNvSpPr>
          <p:nvPr/>
        </p:nvSpPr>
        <p:spPr>
          <a:xfrm>
            <a:off x="914766" y="2876601"/>
            <a:ext cx="11305256" cy="1166172"/>
          </a:xfrm>
          <a:prstGeom prst="rect">
            <a:avLst/>
          </a:prstGeom>
          <a:noFill/>
          <a:ln w="9525">
            <a:noFill/>
          </a:ln>
        </p:spPr>
        <p:txBody>
          <a:bodyPr/>
          <a:lstStyle/>
          <a:p>
            <a:pPr eaLnBrk="0" hangingPunct="0">
              <a:lnSpc>
                <a:spcPct val="200000"/>
              </a:lnSpc>
              <a:spcBef>
                <a:spcPct val="20000"/>
              </a:spcBef>
            </a:pPr>
            <a:r>
              <a:rPr lang="zh-CN" altLang="en-US" sz="2400" dirty="0">
                <a:latin typeface="KaiTi" charset="-122"/>
                <a:ea typeface="KaiTi" charset="-122"/>
                <a:cs typeface="KaiTi" charset="-122"/>
              </a:rPr>
              <a:t>第一、中国特色社会主义理论体系在新世纪新阶段的接续发展</a:t>
            </a:r>
            <a:endParaRPr lang="en-US" altLang="zh-CN" sz="2400" dirty="0">
              <a:latin typeface="KaiTi" charset="-122"/>
              <a:ea typeface="KaiTi" charset="-122"/>
              <a:cs typeface="KaiTi" charset="-122"/>
            </a:endParaRPr>
          </a:p>
          <a:p>
            <a:pPr eaLnBrk="0" hangingPunct="0">
              <a:lnSpc>
                <a:spcPct val="200000"/>
              </a:lnSpc>
              <a:spcBef>
                <a:spcPct val="20000"/>
              </a:spcBef>
            </a:pPr>
            <a:r>
              <a:rPr lang="zh-CN" altLang="en-US" sz="2400" dirty="0">
                <a:latin typeface="KaiTi" charset="-122"/>
                <a:ea typeface="KaiTi" charset="-122"/>
                <a:cs typeface="KaiTi" charset="-122"/>
              </a:rPr>
              <a:t>第二、全面建设小康社会、加快推进社会主义现代化的根本指针</a:t>
            </a:r>
            <a:endParaRPr lang="en-US" altLang="zh-CN" sz="2400" dirty="0">
              <a:latin typeface="KaiTi" charset="-122"/>
              <a:ea typeface="KaiTi" charset="-122"/>
              <a:cs typeface="KaiTi" charset="-122"/>
            </a:endParaRPr>
          </a:p>
        </p:txBody>
      </p:sp>
      <p:sp>
        <p:nvSpPr>
          <p:cNvPr id="8" name="标题 1"/>
          <p:cNvSpPr>
            <a:spLocks noGrp="1"/>
          </p:cNvSpPr>
          <p:nvPr>
            <p:ph type="title"/>
          </p:nvPr>
        </p:nvSpPr>
        <p:spPr>
          <a:xfrm>
            <a:off x="914766" y="2204864"/>
            <a:ext cx="8224838" cy="468313"/>
          </a:xfrm>
          <a:ln/>
        </p:spPr>
        <p:txBody>
          <a:bodyPr vert="horz" wrap="square" lIns="91440" tIns="45720" rIns="91440" bIns="45720" anchor="ctr" anchorCtr="0"/>
          <a:lstStyle/>
          <a:p>
            <a:pPr algn="l">
              <a:lnSpc>
                <a:spcPct val="150000"/>
              </a:lnSpc>
            </a:pPr>
            <a:r>
              <a:rPr lang="en-US" altLang="zh-CN" sz="2800" b="1" dirty="0">
                <a:solidFill>
                  <a:srgbClr val="CC0000"/>
                </a:solidFill>
                <a:latin typeface="华文中宋" panose="02010600040101010101" pitchFamily="2" charset="-122"/>
                <a:ea typeface="华文中宋" panose="02010600040101010101" pitchFamily="2" charset="-122"/>
              </a:rPr>
              <a:t>3</a:t>
            </a:r>
            <a:r>
              <a:rPr lang="zh-CN" altLang="en-US" sz="2800" b="1" dirty="0">
                <a:solidFill>
                  <a:srgbClr val="CC0000"/>
                </a:solidFill>
                <a:latin typeface="华文中宋" panose="02010600040101010101" pitchFamily="2" charset="-122"/>
                <a:ea typeface="华文中宋" panose="02010600040101010101" pitchFamily="2" charset="-122"/>
              </a:rPr>
              <a:t>、科学发展观的历史地位</a:t>
            </a:r>
          </a:p>
        </p:txBody>
      </p:sp>
    </p:spTree>
    <p:extLst>
      <p:ext uri="{BB962C8B-B14F-4D97-AF65-F5344CB8AC3E}">
        <p14:creationId xmlns:p14="http://schemas.microsoft.com/office/powerpoint/2010/main" val="19236191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文本框 7">
            <a:extLst>
              <a:ext uri="{FF2B5EF4-FFF2-40B4-BE49-F238E27FC236}">
                <a16:creationId xmlns="" xmlns:a16="http://schemas.microsoft.com/office/drawing/2014/main" id="{8D63B1CF-0AA4-4DB5-9DCB-5F2A59F1ABEC}"/>
              </a:ext>
            </a:extLst>
          </p:cNvPr>
          <p:cNvSpPr txBox="1"/>
          <p:nvPr/>
        </p:nvSpPr>
        <p:spPr>
          <a:xfrm>
            <a:off x="628361" y="1863797"/>
            <a:ext cx="5607625"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4</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zh-CN" altLang="en-US" sz="2400" b="1" dirty="0">
                <a:solidFill>
                  <a:srgbClr val="FF0000"/>
                </a:solidFill>
                <a:latin typeface="华文中宋" panose="02010600040101010101" pitchFamily="2" charset="-122"/>
                <a:ea typeface="华文中宋" panose="02010600040101010101" pitchFamily="2" charset="-122"/>
              </a:rPr>
              <a:t>马克思主义中国化时代化的历史进程</a:t>
            </a:r>
          </a:p>
        </p:txBody>
      </p:sp>
      <p:sp>
        <p:nvSpPr>
          <p:cNvPr id="11" name="矩形 10">
            <a:extLst>
              <a:ext uri="{FF2B5EF4-FFF2-40B4-BE49-F238E27FC236}">
                <a16:creationId xmlns="" xmlns:a16="http://schemas.microsoft.com/office/drawing/2014/main" id="{1E8459FE-B17A-41D2-AF77-A427EB70498F}"/>
              </a:ext>
            </a:extLst>
          </p:cNvPr>
          <p:cNvSpPr/>
          <p:nvPr/>
        </p:nvSpPr>
        <p:spPr>
          <a:xfrm>
            <a:off x="651281" y="2696295"/>
            <a:ext cx="11137271" cy="4154984"/>
          </a:xfrm>
          <a:prstGeom prst="rect">
            <a:avLst/>
          </a:prstGeom>
        </p:spPr>
        <p:txBody>
          <a:bodyPr wrap="square">
            <a:spAutoFit/>
          </a:bodyPr>
          <a:lstStyle/>
          <a:p>
            <a:pPr marL="342900" indent="-342900" algn="just">
              <a:buFont typeface="Wingdings" charset="2"/>
              <a:buChar char="ü"/>
            </a:pPr>
            <a:r>
              <a:rPr lang="zh-CN" altLang="en-US" sz="2400" dirty="0">
                <a:latin typeface="KaiTi" charset="-122"/>
                <a:ea typeface="KaiTi" charset="-122"/>
                <a:cs typeface="KaiTi" charset="-122"/>
              </a:rPr>
              <a:t>新民主主义革命时期，</a:t>
            </a:r>
            <a:r>
              <a:rPr lang="zh-CN" altLang="en-US" sz="2400" b="1" dirty="0">
                <a:solidFill>
                  <a:srgbClr val="C00000"/>
                </a:solidFill>
                <a:latin typeface="KaiTi" charset="-122"/>
                <a:ea typeface="KaiTi" charset="-122"/>
                <a:cs typeface="KaiTi" charset="-122"/>
              </a:rPr>
              <a:t>创立了毛泽东思想</a:t>
            </a:r>
            <a:r>
              <a:rPr lang="zh-CN" altLang="en-US" sz="2400" dirty="0">
                <a:latin typeface="KaiTi" charset="-122"/>
                <a:ea typeface="KaiTi" charset="-122"/>
                <a:cs typeface="KaiTi" charset="-122"/>
              </a:rPr>
              <a:t>，社会主义革命和建设时期，结合新的实际</a:t>
            </a:r>
            <a:r>
              <a:rPr lang="zh-CN" altLang="en-US" sz="2400" b="1" dirty="0">
                <a:solidFill>
                  <a:srgbClr val="C00000"/>
                </a:solidFill>
                <a:latin typeface="KaiTi" charset="-122"/>
                <a:ea typeface="KaiTi" charset="-122"/>
                <a:cs typeface="KaiTi" charset="-122"/>
              </a:rPr>
              <a:t>丰富和发展了毛泽东思想</a:t>
            </a:r>
            <a:r>
              <a:rPr lang="zh-CN" altLang="en-US" sz="2400" dirty="0">
                <a:latin typeface="KaiTi" charset="-122"/>
                <a:ea typeface="KaiTi" charset="-122"/>
                <a:cs typeface="KaiTi" charset="-122"/>
              </a:rPr>
              <a:t>。</a:t>
            </a:r>
            <a:r>
              <a:rPr lang="zh-CN" altLang="en-US" sz="2400" b="1" dirty="0">
                <a:solidFill>
                  <a:srgbClr val="C00000"/>
                </a:solidFill>
                <a:latin typeface="KaiTi" charset="-122"/>
                <a:ea typeface="KaiTi" charset="-122"/>
                <a:cs typeface="KaiTi" charset="-122"/>
              </a:rPr>
              <a:t>毛泽东思想是马克思主义中国化时代化的第一次历史性飞跃</a:t>
            </a:r>
            <a:r>
              <a:rPr lang="zh-CN" altLang="en-US" sz="2400" dirty="0">
                <a:latin typeface="KaiTi" charset="-122"/>
                <a:ea typeface="KaiTi" charset="-122"/>
                <a:cs typeface="KaiTi" charset="-122"/>
              </a:rPr>
              <a:t>。</a:t>
            </a:r>
            <a:endParaRPr lang="en-US" altLang="zh-CN" sz="2400" dirty="0">
              <a:latin typeface="KaiTi" charset="-122"/>
              <a:ea typeface="KaiTi" charset="-122"/>
              <a:cs typeface="KaiTi" charset="-122"/>
            </a:endParaRPr>
          </a:p>
          <a:p>
            <a:pPr marL="342900" indent="-342900" algn="just">
              <a:buFont typeface="Wingdings" charset="2"/>
              <a:buChar char="ü"/>
            </a:pPr>
            <a:r>
              <a:rPr lang="zh-CN" altLang="en-US" sz="2400" dirty="0">
                <a:latin typeface="KaiTi" charset="-122"/>
                <a:ea typeface="KaiTi" charset="-122"/>
                <a:cs typeface="KaiTi" charset="-122"/>
              </a:rPr>
              <a:t>在毛泽东思想的指导下，中国共产党团结带领中国人民，</a:t>
            </a:r>
            <a:r>
              <a:rPr lang="zh-CN" altLang="en-US" sz="2400" b="1" dirty="0">
                <a:solidFill>
                  <a:srgbClr val="C00000"/>
                </a:solidFill>
                <a:latin typeface="KaiTi" charset="-122"/>
                <a:ea typeface="KaiTi" charset="-122"/>
                <a:cs typeface="KaiTi" charset="-122"/>
              </a:rPr>
              <a:t>浴血奋战、百折不挠</a:t>
            </a:r>
            <a:r>
              <a:rPr lang="zh-CN" altLang="en-US" sz="2400" dirty="0">
                <a:latin typeface="KaiTi" charset="-122"/>
                <a:ea typeface="KaiTi" charset="-122"/>
                <a:cs typeface="KaiTi" charset="-122"/>
              </a:rPr>
              <a:t>，创造了新民主主主义革命的</a:t>
            </a:r>
            <a:r>
              <a:rPr lang="zh-CN" altLang="en-US" sz="2400" b="1" dirty="0">
                <a:solidFill>
                  <a:srgbClr val="C00000"/>
                </a:solidFill>
                <a:latin typeface="KaiTi" charset="-122"/>
                <a:ea typeface="KaiTi" charset="-122"/>
                <a:cs typeface="KaiTi" charset="-122"/>
              </a:rPr>
              <a:t>伟大成就</a:t>
            </a:r>
            <a:r>
              <a:rPr lang="zh-CN" altLang="en-US" sz="2400" dirty="0">
                <a:latin typeface="KaiTi" charset="-122"/>
                <a:ea typeface="KaiTi" charset="-122"/>
                <a:cs typeface="KaiTi" charset="-122"/>
              </a:rPr>
              <a:t>，实现了中国从几千年封建专制政治向人民民主的</a:t>
            </a:r>
            <a:r>
              <a:rPr lang="zh-CN" altLang="en-US" sz="2400" b="1" dirty="0">
                <a:solidFill>
                  <a:srgbClr val="C00000"/>
                </a:solidFill>
                <a:latin typeface="KaiTi" charset="-122"/>
                <a:ea typeface="KaiTi" charset="-122"/>
                <a:cs typeface="KaiTi" charset="-122"/>
              </a:rPr>
              <a:t>伟大飞跃</a:t>
            </a:r>
            <a:r>
              <a:rPr lang="zh-CN" altLang="en-US" sz="2400" dirty="0">
                <a:latin typeface="KaiTi" charset="-122"/>
                <a:ea typeface="KaiTi" charset="-122"/>
                <a:cs typeface="KaiTi" charset="-122"/>
              </a:rPr>
              <a:t>，为实现中华民族伟大复兴创造了</a:t>
            </a:r>
            <a:r>
              <a:rPr lang="zh-CN" altLang="en-US" sz="2400" b="1" dirty="0">
                <a:solidFill>
                  <a:srgbClr val="C00000"/>
                </a:solidFill>
                <a:latin typeface="KaiTi" charset="-122"/>
                <a:ea typeface="KaiTi" charset="-122"/>
                <a:cs typeface="KaiTi" charset="-122"/>
              </a:rPr>
              <a:t>根本社会条件</a:t>
            </a:r>
            <a:r>
              <a:rPr lang="zh-CN" altLang="en-US" sz="2400" dirty="0">
                <a:latin typeface="KaiTi" charset="-122"/>
                <a:ea typeface="KaiTi" charset="-122"/>
                <a:cs typeface="KaiTi" charset="-122"/>
              </a:rPr>
              <a:t>。</a:t>
            </a:r>
            <a:endParaRPr lang="en-US" altLang="zh-CN" sz="2400" dirty="0">
              <a:latin typeface="KaiTi" charset="-122"/>
              <a:ea typeface="KaiTi" charset="-122"/>
              <a:cs typeface="KaiTi" charset="-122"/>
            </a:endParaRPr>
          </a:p>
          <a:p>
            <a:pPr marL="342900" indent="-342900" algn="just">
              <a:buFont typeface="Wingdings" charset="2"/>
              <a:buChar char="ü"/>
            </a:pPr>
            <a:r>
              <a:rPr lang="zh-CN" altLang="en-US" sz="2400" dirty="0">
                <a:latin typeface="KaiTi" charset="-122"/>
                <a:ea typeface="KaiTi" charset="-122"/>
                <a:cs typeface="KaiTi" charset="-122"/>
              </a:rPr>
              <a:t>新中国成立后，中国共产党团结带领中国人民，</a:t>
            </a:r>
            <a:r>
              <a:rPr lang="zh-CN" altLang="en-US" sz="2400" b="1" dirty="0">
                <a:solidFill>
                  <a:srgbClr val="C00000"/>
                </a:solidFill>
                <a:latin typeface="KaiTi" charset="-122"/>
                <a:ea typeface="KaiTi" charset="-122"/>
                <a:cs typeface="KaiTi" charset="-122"/>
              </a:rPr>
              <a:t>自力更生、发愤图强</a:t>
            </a:r>
            <a:r>
              <a:rPr lang="zh-CN" altLang="en-US" sz="2400" dirty="0">
                <a:latin typeface="KaiTi" charset="-122"/>
                <a:ea typeface="KaiTi" charset="-122"/>
                <a:cs typeface="KaiTi" charset="-122"/>
              </a:rPr>
              <a:t>，创造了社会主义革命和建设的</a:t>
            </a:r>
            <a:r>
              <a:rPr lang="zh-CN" altLang="en-US" sz="2400" b="1" dirty="0">
                <a:solidFill>
                  <a:srgbClr val="C00000"/>
                </a:solidFill>
                <a:latin typeface="KaiTi" charset="-122"/>
                <a:ea typeface="KaiTi" charset="-122"/>
                <a:cs typeface="KaiTi" charset="-122"/>
              </a:rPr>
              <a:t>伟大成就</a:t>
            </a:r>
            <a:r>
              <a:rPr lang="zh-CN" altLang="en-US" sz="2400" dirty="0">
                <a:latin typeface="KaiTi" charset="-122"/>
                <a:ea typeface="KaiTi" charset="-122"/>
                <a:cs typeface="KaiTi" charset="-122"/>
              </a:rPr>
              <a:t>，实现了一穷二白、人口众多的东方大国大步迈进社会主义的</a:t>
            </a:r>
            <a:r>
              <a:rPr lang="zh-CN" altLang="en-US" sz="2400" b="1" dirty="0">
                <a:solidFill>
                  <a:srgbClr val="C00000"/>
                </a:solidFill>
                <a:latin typeface="KaiTi" charset="-122"/>
                <a:ea typeface="KaiTi" charset="-122"/>
                <a:cs typeface="KaiTi" charset="-122"/>
              </a:rPr>
              <a:t>伟大飞跃</a:t>
            </a:r>
            <a:r>
              <a:rPr lang="zh-CN" altLang="en-US" sz="2400" dirty="0">
                <a:latin typeface="KaiTi" charset="-122"/>
                <a:ea typeface="KaiTi" charset="-122"/>
                <a:cs typeface="KaiTi" charset="-122"/>
              </a:rPr>
              <a:t>，为实现中华民族伟大复兴奠定了</a:t>
            </a:r>
            <a:r>
              <a:rPr lang="zh-CN" altLang="en-US" sz="2400" b="1" dirty="0">
                <a:solidFill>
                  <a:srgbClr val="C00000"/>
                </a:solidFill>
                <a:latin typeface="KaiTi" charset="-122"/>
                <a:ea typeface="KaiTi" charset="-122"/>
                <a:cs typeface="KaiTi" charset="-122"/>
              </a:rPr>
              <a:t>根本政治前提和制度基础</a:t>
            </a:r>
            <a:r>
              <a:rPr lang="zh-CN" altLang="en-US" sz="2400" dirty="0">
                <a:latin typeface="KaiTi" charset="-122"/>
                <a:ea typeface="KaiTi" charset="-122"/>
                <a:cs typeface="KaiTi" charset="-122"/>
              </a:rPr>
              <a:t>。</a:t>
            </a:r>
          </a:p>
          <a:p>
            <a:pPr marL="342900" indent="-342900" algn="just">
              <a:buFont typeface="Wingdings" charset="2"/>
              <a:buChar char="ü"/>
            </a:pPr>
            <a:endParaRPr lang="zh-CN" altLang="en-US" sz="2400" dirty="0">
              <a:latin typeface="KaiTi" charset="-122"/>
              <a:ea typeface="KaiTi" charset="-122"/>
              <a:cs typeface="KaiTi" charset="-122"/>
            </a:endParaRPr>
          </a:p>
        </p:txBody>
      </p:sp>
    </p:spTree>
    <p:extLst>
      <p:ext uri="{BB962C8B-B14F-4D97-AF65-F5344CB8AC3E}">
        <p14:creationId xmlns:p14="http://schemas.microsoft.com/office/powerpoint/2010/main" val="70252277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reeform 5"/>
          <p:cNvSpPr/>
          <p:nvPr/>
        </p:nvSpPr>
        <p:spPr>
          <a:xfrm>
            <a:off x="3514725" y="2219325"/>
            <a:ext cx="5302250" cy="2609850"/>
          </a:xfrm>
          <a:custGeom>
            <a:avLst/>
            <a:gdLst/>
            <a:ahLst/>
            <a:cxnLst>
              <a:cxn ang="0">
                <a:pos x="53861" y="0"/>
              </a:cxn>
              <a:cxn ang="0">
                <a:pos x="5248439" y="0"/>
              </a:cxn>
              <a:cxn ang="0">
                <a:pos x="5302300" y="53892"/>
              </a:cxn>
              <a:cxn ang="0">
                <a:pos x="5302300" y="2557386"/>
              </a:cxn>
              <a:cxn ang="0">
                <a:pos x="5248439" y="2611279"/>
              </a:cxn>
              <a:cxn ang="0">
                <a:pos x="53861" y="2611279"/>
              </a:cxn>
              <a:cxn ang="0">
                <a:pos x="0" y="2557386"/>
              </a:cxn>
              <a:cxn ang="0">
                <a:pos x="0" y="53892"/>
              </a:cxn>
              <a:cxn ang="0">
                <a:pos x="53861" y="0"/>
              </a:cxn>
            </a:cxnLst>
            <a:rect l="0" t="0" r="0" b="0"/>
            <a:pathLst>
              <a:path w="9549" h="4700">
                <a:moveTo>
                  <a:pt x="97" y="0"/>
                </a:moveTo>
                <a:lnTo>
                  <a:pt x="9452" y="0"/>
                </a:lnTo>
                <a:cubicBezTo>
                  <a:pt x="9505" y="0"/>
                  <a:pt x="9549" y="43"/>
                  <a:pt x="9549" y="97"/>
                </a:cubicBezTo>
                <a:lnTo>
                  <a:pt x="9549" y="4603"/>
                </a:lnTo>
                <a:cubicBezTo>
                  <a:pt x="9549" y="4656"/>
                  <a:pt x="9505" y="4700"/>
                  <a:pt x="9452" y="4700"/>
                </a:cubicBezTo>
                <a:lnTo>
                  <a:pt x="97" y="4700"/>
                </a:lnTo>
                <a:cubicBezTo>
                  <a:pt x="44" y="4700"/>
                  <a:pt x="0" y="4656"/>
                  <a:pt x="0" y="4603"/>
                </a:cubicBezTo>
                <a:lnTo>
                  <a:pt x="0" y="97"/>
                </a:lnTo>
                <a:cubicBezTo>
                  <a:pt x="0" y="43"/>
                  <a:pt x="44" y="0"/>
                  <a:pt x="97" y="0"/>
                </a:cubicBezTo>
                <a:close/>
              </a:path>
            </a:pathLst>
          </a:custGeom>
          <a:gradFill rotWithShape="1">
            <a:gsLst>
              <a:gs pos="0">
                <a:srgbClr val="EFFAFE"/>
              </a:gs>
              <a:gs pos="100000">
                <a:srgbClr val="F8F8F8"/>
              </a:gs>
            </a:gsLst>
            <a:lin ang="16200000"/>
            <a:tileRect/>
          </a:gradFill>
          <a:ln w="9525">
            <a:noFill/>
          </a:ln>
        </p:spPr>
        <p:txBody>
          <a:bodyPr/>
          <a:lstStyle/>
          <a:p>
            <a:endParaRPr lang="zh-CN" altLang="en-US"/>
          </a:p>
        </p:txBody>
      </p:sp>
      <p:sp>
        <p:nvSpPr>
          <p:cNvPr id="54274" name="Freeform 6"/>
          <p:cNvSpPr/>
          <p:nvPr/>
        </p:nvSpPr>
        <p:spPr>
          <a:xfrm>
            <a:off x="3441700" y="2066925"/>
            <a:ext cx="1816100" cy="146050"/>
          </a:xfrm>
          <a:custGeom>
            <a:avLst/>
            <a:gdLst/>
            <a:ahLst/>
            <a:cxnLst>
              <a:cxn ang="0">
                <a:pos x="138300" y="145203"/>
              </a:cxn>
              <a:cxn ang="0">
                <a:pos x="1816231" y="145203"/>
              </a:cxn>
              <a:cxn ang="0">
                <a:pos x="1678486" y="0"/>
              </a:cxn>
              <a:cxn ang="0">
                <a:pos x="0" y="0"/>
              </a:cxn>
              <a:cxn ang="0">
                <a:pos x="138300" y="145203"/>
              </a:cxn>
            </a:cxnLst>
            <a:rect l="0" t="0" r="0" b="0"/>
            <a:pathLst>
              <a:path w="3270" h="261">
                <a:moveTo>
                  <a:pt x="249" y="261"/>
                </a:moveTo>
                <a:lnTo>
                  <a:pt x="3270" y="261"/>
                </a:lnTo>
                <a:lnTo>
                  <a:pt x="3022" y="0"/>
                </a:lnTo>
                <a:lnTo>
                  <a:pt x="0" y="0"/>
                </a:lnTo>
                <a:lnTo>
                  <a:pt x="249" y="261"/>
                </a:lnTo>
                <a:close/>
              </a:path>
            </a:pathLst>
          </a:custGeom>
          <a:solidFill>
            <a:srgbClr val="21306A"/>
          </a:solidFill>
          <a:ln w="9525">
            <a:noFill/>
          </a:ln>
        </p:spPr>
        <p:txBody>
          <a:bodyPr/>
          <a:lstStyle/>
          <a:p>
            <a:endParaRPr lang="zh-CN" altLang="en-US"/>
          </a:p>
        </p:txBody>
      </p:sp>
      <p:sp>
        <p:nvSpPr>
          <p:cNvPr id="54275" name="Freeform 7"/>
          <p:cNvSpPr/>
          <p:nvPr/>
        </p:nvSpPr>
        <p:spPr>
          <a:xfrm>
            <a:off x="3441700" y="2066925"/>
            <a:ext cx="1677988" cy="1165225"/>
          </a:xfrm>
          <a:custGeom>
            <a:avLst/>
            <a:gdLst/>
            <a:ahLst/>
            <a:cxnLst>
              <a:cxn ang="0">
                <a:pos x="1678169" y="0"/>
              </a:cxn>
              <a:cxn ang="0">
                <a:pos x="0" y="0"/>
              </a:cxn>
              <a:cxn ang="0">
                <a:pos x="0" y="1165197"/>
              </a:cxn>
              <a:cxn ang="0">
                <a:pos x="1202262" y="1165197"/>
              </a:cxn>
              <a:cxn ang="0">
                <a:pos x="1678169" y="0"/>
              </a:cxn>
            </a:cxnLst>
            <a:rect l="0" t="0" r="0" b="0"/>
            <a:pathLst>
              <a:path w="3022" h="2098">
                <a:moveTo>
                  <a:pt x="3022" y="0"/>
                </a:moveTo>
                <a:lnTo>
                  <a:pt x="0" y="0"/>
                </a:lnTo>
                <a:lnTo>
                  <a:pt x="0" y="2098"/>
                </a:lnTo>
                <a:lnTo>
                  <a:pt x="2165" y="2098"/>
                </a:lnTo>
                <a:lnTo>
                  <a:pt x="3022" y="0"/>
                </a:lnTo>
                <a:close/>
              </a:path>
            </a:pathLst>
          </a:custGeom>
          <a:solidFill>
            <a:schemeClr val="accent1"/>
          </a:solidFill>
          <a:ln w="9525">
            <a:noFill/>
          </a:ln>
        </p:spPr>
        <p:txBody>
          <a:bodyPr/>
          <a:lstStyle/>
          <a:p>
            <a:endParaRPr lang="zh-CN" altLang="en-US"/>
          </a:p>
        </p:txBody>
      </p:sp>
      <p:sp>
        <p:nvSpPr>
          <p:cNvPr id="54276" name="Freeform 8"/>
          <p:cNvSpPr/>
          <p:nvPr/>
        </p:nvSpPr>
        <p:spPr>
          <a:xfrm>
            <a:off x="8383588" y="4395788"/>
            <a:ext cx="433387" cy="433387"/>
          </a:xfrm>
          <a:custGeom>
            <a:avLst/>
            <a:gdLst/>
            <a:ahLst/>
            <a:cxnLst>
              <a:cxn ang="0">
                <a:pos x="434419" y="0"/>
              </a:cxn>
              <a:cxn ang="0">
                <a:pos x="434419" y="380534"/>
              </a:cxn>
              <a:cxn ang="0">
                <a:pos x="380533" y="434420"/>
              </a:cxn>
              <a:cxn ang="0">
                <a:pos x="0" y="434420"/>
              </a:cxn>
              <a:cxn ang="0">
                <a:pos x="434419" y="0"/>
              </a:cxn>
            </a:cxnLst>
            <a:rect l="0" t="0" r="0" b="0"/>
            <a:pathLst>
              <a:path w="782" h="782">
                <a:moveTo>
                  <a:pt x="782" y="0"/>
                </a:moveTo>
                <a:lnTo>
                  <a:pt x="782" y="685"/>
                </a:lnTo>
                <a:cubicBezTo>
                  <a:pt x="782" y="738"/>
                  <a:pt x="738" y="782"/>
                  <a:pt x="685" y="782"/>
                </a:cubicBezTo>
                <a:lnTo>
                  <a:pt x="0" y="782"/>
                </a:lnTo>
                <a:lnTo>
                  <a:pt x="782" y="0"/>
                </a:lnTo>
                <a:close/>
              </a:path>
            </a:pathLst>
          </a:custGeom>
          <a:solidFill>
            <a:schemeClr val="accent1"/>
          </a:solidFill>
          <a:ln w="9525">
            <a:noFill/>
          </a:ln>
        </p:spPr>
        <p:txBody>
          <a:bodyPr/>
          <a:lstStyle/>
          <a:p>
            <a:endParaRPr lang="zh-CN" altLang="en-US"/>
          </a:p>
        </p:txBody>
      </p:sp>
      <p:sp>
        <p:nvSpPr>
          <p:cNvPr id="54277" name="Freeform 9"/>
          <p:cNvSpPr>
            <a:spLocks noEditPoints="1"/>
          </p:cNvSpPr>
          <p:nvPr/>
        </p:nvSpPr>
        <p:spPr>
          <a:xfrm>
            <a:off x="8609013" y="4638675"/>
            <a:ext cx="149225" cy="149225"/>
          </a:xfrm>
          <a:custGeom>
            <a:avLst/>
            <a:gdLst/>
            <a:ahLst/>
            <a:cxnLst>
              <a:cxn ang="0">
                <a:pos x="81048" y="125458"/>
              </a:cxn>
              <a:cxn ang="0">
                <a:pos x="69390" y="116021"/>
              </a:cxn>
              <a:cxn ang="0">
                <a:pos x="98257" y="82158"/>
              </a:cxn>
              <a:cxn ang="0">
                <a:pos x="23870" y="82158"/>
              </a:cxn>
              <a:cxn ang="0">
                <a:pos x="23870" y="66615"/>
              </a:cxn>
              <a:cxn ang="0">
                <a:pos x="98257" y="66615"/>
              </a:cxn>
              <a:cxn ang="0">
                <a:pos x="69390" y="33307"/>
              </a:cxn>
              <a:cxn ang="0">
                <a:pos x="81048" y="23315"/>
              </a:cxn>
              <a:cxn ang="0">
                <a:pos x="124348" y="74387"/>
              </a:cxn>
              <a:cxn ang="0">
                <a:pos x="81048" y="125458"/>
              </a:cxn>
              <a:cxn ang="0">
                <a:pos x="74386" y="0"/>
              </a:cxn>
              <a:cxn ang="0">
                <a:pos x="148773" y="74387"/>
              </a:cxn>
              <a:cxn ang="0">
                <a:pos x="74386" y="148774"/>
              </a:cxn>
              <a:cxn ang="0">
                <a:pos x="0" y="74387"/>
              </a:cxn>
              <a:cxn ang="0">
                <a:pos x="74386" y="0"/>
              </a:cxn>
              <a:cxn ang="0">
                <a:pos x="74386" y="9437"/>
              </a:cxn>
              <a:cxn ang="0">
                <a:pos x="138781" y="74387"/>
              </a:cxn>
              <a:cxn ang="0">
                <a:pos x="74386" y="139337"/>
              </a:cxn>
              <a:cxn ang="0">
                <a:pos x="9437" y="74387"/>
              </a:cxn>
              <a:cxn ang="0">
                <a:pos x="74386" y="9437"/>
              </a:cxn>
            </a:cxnLst>
            <a:rect l="0" t="0" r="0" b="0"/>
            <a:pathLst>
              <a:path w="268" h="268">
                <a:moveTo>
                  <a:pt x="146" y="226"/>
                </a:moveTo>
                <a:lnTo>
                  <a:pt x="125" y="209"/>
                </a:lnTo>
                <a:lnTo>
                  <a:pt x="177" y="148"/>
                </a:lnTo>
                <a:lnTo>
                  <a:pt x="43" y="148"/>
                </a:lnTo>
                <a:lnTo>
                  <a:pt x="43" y="120"/>
                </a:lnTo>
                <a:lnTo>
                  <a:pt x="177" y="120"/>
                </a:lnTo>
                <a:lnTo>
                  <a:pt x="125" y="60"/>
                </a:lnTo>
                <a:lnTo>
                  <a:pt x="146" y="42"/>
                </a:lnTo>
                <a:lnTo>
                  <a:pt x="224" y="134"/>
                </a:lnTo>
                <a:lnTo>
                  <a:pt x="146" y="226"/>
                </a:lnTo>
                <a:close/>
                <a:moveTo>
                  <a:pt x="134" y="0"/>
                </a:moveTo>
                <a:cubicBezTo>
                  <a:pt x="208" y="0"/>
                  <a:pt x="268" y="60"/>
                  <a:pt x="268" y="134"/>
                </a:cubicBezTo>
                <a:cubicBezTo>
                  <a:pt x="268" y="208"/>
                  <a:pt x="208" y="268"/>
                  <a:pt x="134" y="268"/>
                </a:cubicBezTo>
                <a:cubicBezTo>
                  <a:pt x="60" y="268"/>
                  <a:pt x="0" y="208"/>
                  <a:pt x="0" y="134"/>
                </a:cubicBezTo>
                <a:cubicBezTo>
                  <a:pt x="0" y="60"/>
                  <a:pt x="60" y="0"/>
                  <a:pt x="134" y="0"/>
                </a:cubicBezTo>
                <a:close/>
                <a:moveTo>
                  <a:pt x="134" y="17"/>
                </a:moveTo>
                <a:cubicBezTo>
                  <a:pt x="198" y="17"/>
                  <a:pt x="250" y="70"/>
                  <a:pt x="250" y="134"/>
                </a:cubicBezTo>
                <a:cubicBezTo>
                  <a:pt x="250" y="199"/>
                  <a:pt x="198" y="251"/>
                  <a:pt x="134" y="251"/>
                </a:cubicBezTo>
                <a:cubicBezTo>
                  <a:pt x="69" y="251"/>
                  <a:pt x="17" y="199"/>
                  <a:pt x="17" y="134"/>
                </a:cubicBezTo>
                <a:cubicBezTo>
                  <a:pt x="17" y="70"/>
                  <a:pt x="69" y="17"/>
                  <a:pt x="134" y="17"/>
                </a:cubicBezTo>
                <a:close/>
              </a:path>
            </a:pathLst>
          </a:custGeom>
          <a:solidFill>
            <a:srgbClr val="FFFFFF"/>
          </a:solidFill>
          <a:ln w="9525">
            <a:noFill/>
          </a:ln>
        </p:spPr>
        <p:txBody>
          <a:bodyPr/>
          <a:lstStyle/>
          <a:p>
            <a:endParaRPr lang="zh-CN" altLang="en-US"/>
          </a:p>
        </p:txBody>
      </p:sp>
      <p:sp>
        <p:nvSpPr>
          <p:cNvPr id="54278" name="TextBox 27"/>
          <p:cNvSpPr txBox="1"/>
          <p:nvPr/>
        </p:nvSpPr>
        <p:spPr>
          <a:xfrm>
            <a:off x="3898900" y="2190750"/>
            <a:ext cx="523875" cy="1014730"/>
          </a:xfrm>
          <a:prstGeom prst="rect">
            <a:avLst/>
          </a:prstGeom>
          <a:noFill/>
          <a:ln w="9525">
            <a:noFill/>
          </a:ln>
        </p:spPr>
        <p:txBody>
          <a:bodyPr>
            <a:spAutoFit/>
          </a:bodyPr>
          <a:lstStyle/>
          <a:p>
            <a:pPr eaLnBrk="0" hangingPunct="0"/>
            <a:r>
              <a:rPr lang="en-US" altLang="zh-CN" sz="6000" b="1">
                <a:solidFill>
                  <a:srgbClr val="F8F8F8"/>
                </a:solidFill>
                <a:latin typeface="微软雅黑" panose="020B0503020204020204" pitchFamily="34" charset="-122"/>
                <a:ea typeface="微软雅黑" panose="020B0503020204020204" pitchFamily="34" charset="-122"/>
              </a:rPr>
              <a:t>2</a:t>
            </a:r>
            <a:endParaRPr lang="zh-CN" altLang="en-US" sz="6000" b="1" dirty="0">
              <a:solidFill>
                <a:srgbClr val="F8F8F8"/>
              </a:solidFill>
              <a:latin typeface="微软雅黑" panose="020B0503020204020204" pitchFamily="34" charset="-122"/>
              <a:ea typeface="微软雅黑" panose="020B0503020204020204" pitchFamily="34" charset="-122"/>
            </a:endParaRPr>
          </a:p>
        </p:txBody>
      </p:sp>
      <p:sp>
        <p:nvSpPr>
          <p:cNvPr id="54279" name="TextBox 28"/>
          <p:cNvSpPr txBox="1"/>
          <p:nvPr/>
        </p:nvSpPr>
        <p:spPr>
          <a:xfrm>
            <a:off x="4645025" y="3381375"/>
            <a:ext cx="3578225" cy="1014730"/>
          </a:xfrm>
          <a:prstGeom prst="rect">
            <a:avLst/>
          </a:prstGeom>
          <a:noFill/>
          <a:ln w="9525">
            <a:noFill/>
          </a:ln>
        </p:spPr>
        <p:txBody>
          <a:bodyPr>
            <a:spAutoFit/>
          </a:bodyPr>
          <a:lstStyle/>
          <a:p>
            <a:pPr eaLnBrk="0" hangingPunct="0"/>
            <a:r>
              <a:rPr lang="zh-CN" altLang="zh-CN" sz="6000" b="1" dirty="0">
                <a:solidFill>
                  <a:srgbClr val="3333FF"/>
                </a:solidFill>
                <a:latin typeface="华文中宋" panose="02010600040101010101" pitchFamily="2" charset="-122"/>
                <a:ea typeface="华文中宋" panose="02010600040101010101" pitchFamily="2" charset="-122"/>
              </a:rPr>
              <a:t>考试说明</a:t>
            </a:r>
            <a:endParaRPr lang="zh-CN" altLang="en-US" sz="6000" b="1" dirty="0">
              <a:solidFill>
                <a:srgbClr val="3333FF"/>
              </a:solidFill>
              <a:latin typeface="华文中宋" panose="02010600040101010101" pitchFamily="2" charset="-122"/>
              <a:ea typeface="华文中宋" panose="02010600040101010101" pitchFamily="2" charset="-122"/>
            </a:endParaRPr>
          </a:p>
        </p:txBody>
      </p:sp>
      <p:sp>
        <p:nvSpPr>
          <p:cNvPr id="30" name="Rectangle 13"/>
          <p:cNvSpPr>
            <a:spLocks noChangeArrowheads="1"/>
          </p:cNvSpPr>
          <p:nvPr/>
        </p:nvSpPr>
        <p:spPr bwMode="auto">
          <a:xfrm>
            <a:off x="3509963" y="2727325"/>
            <a:ext cx="402590" cy="266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p>
            <a:pPr marL="0" marR="0" indent="0" algn="l" defTabSz="914400" rtl="0" eaLnBrk="0" fontAlgn="base" latinLnBrk="0" hangingPunct="0">
              <a:lnSpc>
                <a:spcPct val="100000"/>
              </a:lnSpc>
              <a:spcBef>
                <a:spcPct val="0"/>
              </a:spcBef>
              <a:spcAft>
                <a:spcPct val="0"/>
              </a:spcAft>
              <a:buClrTx/>
              <a:buSzTx/>
              <a:buFontTx/>
              <a:buNone/>
            </a:pPr>
            <a:r>
              <a:rPr kumimoji="0" lang="zh-CN" altLang="zh-CN" sz="1725" b="0" i="0" u="none" strike="noStrike" kern="1200" cap="none" spc="0" normalizeH="0" baseline="0" noProof="1">
                <a:solidFill>
                  <a:srgbClr val="FFFFFF"/>
                </a:solidFill>
                <a:latin typeface="Arial" panose="020B0604020202020204" pitchFamily="34" charset="0"/>
                <a:ea typeface="宋体" panose="02010600030101010101" pitchFamily="2" charset="-122"/>
                <a:cs typeface="+mn-cs"/>
              </a:rPr>
              <a:t>Part</a:t>
            </a:r>
            <a:endParaRPr kumimoji="0" lang="zh-CN" altLang="zh-CN" sz="100" b="0" i="0" u="none" strike="noStrike" kern="1200" cap="none" spc="0" normalizeH="0" baseline="0" noProof="1">
              <a:solidFill>
                <a:srgbClr val="FEAE01"/>
              </a:solidFill>
              <a:latin typeface="Arial" panose="020B0604020202020204" pitchFamily="34" charset="0"/>
              <a:ea typeface="宋体" panose="02010600030101010101" pitchFamily="2" charset="-122"/>
              <a:cs typeface="+mn-cs"/>
            </a:endParaRPr>
          </a:p>
        </p:txBody>
      </p:sp>
      <p:grpSp>
        <p:nvGrpSpPr>
          <p:cNvPr id="54281" name="组合 16"/>
          <p:cNvGrpSpPr/>
          <p:nvPr/>
        </p:nvGrpSpPr>
        <p:grpSpPr>
          <a:xfrm>
            <a:off x="1524000" y="5878513"/>
            <a:ext cx="9144000" cy="120650"/>
            <a:chOff x="6350" y="4365625"/>
            <a:chExt cx="15438439" cy="161926"/>
          </a:xfrm>
        </p:grpSpPr>
        <p:sp>
          <p:nvSpPr>
            <p:cNvPr id="54282" name="Rectangle 5"/>
            <p:cNvSpPr/>
            <p:nvPr/>
          </p:nvSpPr>
          <p:spPr>
            <a:xfrm>
              <a:off x="6350" y="4365625"/>
              <a:ext cx="3087688" cy="161926"/>
            </a:xfrm>
            <a:prstGeom prst="rect">
              <a:avLst/>
            </a:prstGeom>
            <a:solidFill>
              <a:schemeClr val="bg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54283" name="Rectangle 6"/>
            <p:cNvSpPr/>
            <p:nvPr/>
          </p:nvSpPr>
          <p:spPr>
            <a:xfrm>
              <a:off x="3094038" y="4365625"/>
              <a:ext cx="3087688" cy="161926"/>
            </a:xfrm>
            <a:prstGeom prst="rect">
              <a:avLst/>
            </a:prstGeom>
            <a:solidFill>
              <a:schemeClr val="bg2"/>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54284" name="Rectangle 7"/>
            <p:cNvSpPr/>
            <p:nvPr/>
          </p:nvSpPr>
          <p:spPr>
            <a:xfrm>
              <a:off x="6181725" y="4365625"/>
              <a:ext cx="3087688" cy="161926"/>
            </a:xfrm>
            <a:prstGeom prst="rect">
              <a:avLst/>
            </a:prstGeom>
            <a:solidFill>
              <a:schemeClr val="tx2"/>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54285" name="Rectangle 8"/>
            <p:cNvSpPr/>
            <p:nvPr/>
          </p:nvSpPr>
          <p:spPr>
            <a:xfrm>
              <a:off x="9269413" y="4365625"/>
              <a:ext cx="3087688" cy="161926"/>
            </a:xfrm>
            <a:prstGeom prst="rect">
              <a:avLst/>
            </a:prstGeom>
            <a:solidFill>
              <a:schemeClr val="tx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sp>
          <p:nvSpPr>
            <p:cNvPr id="54286" name="Rectangle 8"/>
            <p:cNvSpPr/>
            <p:nvPr/>
          </p:nvSpPr>
          <p:spPr>
            <a:xfrm>
              <a:off x="12357101" y="4365625"/>
              <a:ext cx="3087688" cy="161926"/>
            </a:xfrm>
            <a:prstGeom prst="rect">
              <a:avLst/>
            </a:prstGeom>
            <a:solidFill>
              <a:schemeClr val="accent1"/>
            </a:solidFill>
            <a:ln w="9525">
              <a:noFill/>
            </a:ln>
          </p:spPr>
          <p:txBody>
            <a:bodyPr lIns="68555" tIns="34277" rIns="68555" bIns="34277"/>
            <a:lstStyle/>
            <a:p>
              <a:pPr eaLnBrk="0" hangingPunct="0"/>
              <a:endParaRPr lang="zh-CN" altLang="en-US" sz="100" dirty="0">
                <a:latin typeface="Arial" panose="020B0604020202020204" pitchFamily="34" charset="0"/>
              </a:endParaRPr>
            </a:p>
          </p:txBody>
        </p:sp>
      </p:grpSp>
    </p:spTree>
  </p:cSld>
  <p:clrMapOvr>
    <a:masterClrMapping/>
  </p:clrMapOvr>
  <p:transition spd="slow" advTm="6202">
    <p:cove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99"/>
          <p:cNvSpPr txBox="1"/>
          <p:nvPr/>
        </p:nvSpPr>
        <p:spPr>
          <a:xfrm>
            <a:off x="551384" y="1196752"/>
            <a:ext cx="10153128" cy="1754326"/>
          </a:xfrm>
          <a:prstGeom prst="rect">
            <a:avLst/>
          </a:prstGeom>
          <a:noFill/>
          <a:ln w="9525">
            <a:noFill/>
          </a:ln>
        </p:spPr>
        <p:txBody>
          <a:bodyPr wrap="square">
            <a:spAutoFit/>
          </a:bodyPr>
          <a:lstStyle/>
          <a:p>
            <a:pPr eaLnBrk="0" hangingPunct="0">
              <a:lnSpc>
                <a:spcPct val="150000"/>
              </a:lnSpc>
            </a:pPr>
            <a:r>
              <a:rPr lang="en-US" altLang="zh-CN" sz="2400" dirty="0">
                <a:latin typeface="华文中宋" panose="02010600040101010101" pitchFamily="2" charset="-122"/>
                <a:ea typeface="华文中宋" panose="02010600040101010101" pitchFamily="2" charset="-122"/>
              </a:rPr>
              <a:t>1</a:t>
            </a:r>
            <a:r>
              <a:rPr lang="zh-CN" altLang="en-US" sz="2400" dirty="0">
                <a:latin typeface="华文中宋" panose="02010600040101010101" pitchFamily="2" charset="-122"/>
                <a:ea typeface="华文中宋" panose="02010600040101010101" pitchFamily="2" charset="-122"/>
              </a:rPr>
              <a:t>、考试时间：</a:t>
            </a:r>
            <a:r>
              <a:rPr lang="en-US" altLang="zh-CN" sz="2400" dirty="0" smtClean="0">
                <a:solidFill>
                  <a:srgbClr val="FF0000"/>
                </a:solidFill>
                <a:latin typeface="华文中宋" panose="02010600040101010101" pitchFamily="2" charset="-122"/>
                <a:ea typeface="华文中宋" panose="02010600040101010101" pitchFamily="2" charset="-122"/>
              </a:rPr>
              <a:t>2024</a:t>
            </a:r>
            <a:r>
              <a:rPr lang="zh-CN" altLang="en-US" sz="2400" dirty="0" smtClean="0">
                <a:solidFill>
                  <a:srgbClr val="FF0000"/>
                </a:solidFill>
                <a:latin typeface="华文中宋" panose="02010600040101010101" pitchFamily="2" charset="-122"/>
                <a:ea typeface="华文中宋" panose="02010600040101010101" pitchFamily="2" charset="-122"/>
              </a:rPr>
              <a:t>年</a:t>
            </a:r>
            <a:r>
              <a:rPr lang="en-US" altLang="zh-CN" sz="2400" dirty="0">
                <a:solidFill>
                  <a:srgbClr val="FF0000"/>
                </a:solidFill>
                <a:latin typeface="华文中宋" panose="02010600040101010101" pitchFamily="2" charset="-122"/>
                <a:ea typeface="华文中宋" panose="02010600040101010101" pitchFamily="2" charset="-122"/>
              </a:rPr>
              <a:t>6</a:t>
            </a:r>
            <a:r>
              <a:rPr lang="zh-CN" altLang="en-US" sz="2400" dirty="0">
                <a:solidFill>
                  <a:srgbClr val="FF0000"/>
                </a:solidFill>
                <a:latin typeface="华文中宋" panose="02010600040101010101" pitchFamily="2" charset="-122"/>
                <a:ea typeface="华文中宋" panose="02010600040101010101" pitchFamily="2" charset="-122"/>
              </a:rPr>
              <a:t>月</a:t>
            </a:r>
            <a:r>
              <a:rPr lang="en-US" altLang="zh-CN" sz="2400" dirty="0" smtClean="0">
                <a:solidFill>
                  <a:srgbClr val="FF0000"/>
                </a:solidFill>
                <a:latin typeface="华文中宋" panose="02010600040101010101" pitchFamily="2" charset="-122"/>
                <a:ea typeface="华文中宋" panose="02010600040101010101" pitchFamily="2" charset="-122"/>
              </a:rPr>
              <a:t>29</a:t>
            </a:r>
            <a:r>
              <a:rPr lang="zh-CN" altLang="en-US" sz="2400" dirty="0" smtClean="0">
                <a:solidFill>
                  <a:srgbClr val="FF0000"/>
                </a:solidFill>
                <a:latin typeface="华文中宋" panose="02010600040101010101" pitchFamily="2" charset="-122"/>
                <a:ea typeface="华文中宋" panose="02010600040101010101" pitchFamily="2" charset="-122"/>
              </a:rPr>
              <a:t>日下</a:t>
            </a:r>
            <a:r>
              <a:rPr lang="zh-CN" altLang="en-US" sz="2400" dirty="0">
                <a:solidFill>
                  <a:srgbClr val="FF0000"/>
                </a:solidFill>
                <a:latin typeface="华文中宋" panose="02010600040101010101" pitchFamily="2" charset="-122"/>
                <a:ea typeface="华文中宋" panose="02010600040101010101" pitchFamily="2" charset="-122"/>
              </a:rPr>
              <a:t>午</a:t>
            </a:r>
            <a:r>
              <a:rPr lang="zh-CN" altLang="en-US" sz="2400" dirty="0">
                <a:latin typeface="华文中宋" panose="02010600040101010101" pitchFamily="2" charset="-122"/>
                <a:ea typeface="华文中宋" panose="02010600040101010101" pitchFamily="2" charset="-122"/>
              </a:rPr>
              <a:t>（</a:t>
            </a:r>
            <a:r>
              <a:rPr lang="zh-CN" altLang="en-US" sz="2400" dirty="0">
                <a:solidFill>
                  <a:srgbClr val="FF0000"/>
                </a:solidFill>
                <a:latin typeface="华文中宋" panose="02010600040101010101" pitchFamily="2" charset="-122"/>
                <a:ea typeface="华文中宋" panose="02010600040101010101" pitchFamily="2" charset="-122"/>
              </a:rPr>
              <a:t>两个小时</a:t>
            </a:r>
            <a:r>
              <a:rPr lang="zh-CN" altLang="en-US" sz="2400" dirty="0">
                <a:latin typeface="华文中宋" panose="02010600040101010101" pitchFamily="2" charset="-122"/>
                <a:ea typeface="华文中宋" panose="02010600040101010101" pitchFamily="2" charset="-122"/>
              </a:rPr>
              <a:t>）；</a:t>
            </a:r>
            <a:endParaRPr lang="en-US" altLang="zh-CN" sz="2400" dirty="0">
              <a:latin typeface="华文中宋" panose="02010600040101010101" pitchFamily="2" charset="-122"/>
              <a:ea typeface="华文中宋" panose="02010600040101010101" pitchFamily="2" charset="-122"/>
            </a:endParaRPr>
          </a:p>
          <a:p>
            <a:pPr eaLnBrk="0" hangingPunct="0">
              <a:lnSpc>
                <a:spcPct val="150000"/>
              </a:lnSpc>
            </a:pPr>
            <a:r>
              <a:rPr lang="en-US" altLang="zh-CN" sz="2400" dirty="0">
                <a:latin typeface="华文中宋" panose="02010600040101010101" pitchFamily="2" charset="-122"/>
                <a:ea typeface="华文中宋" panose="02010600040101010101" pitchFamily="2" charset="-122"/>
              </a:rPr>
              <a:t>2</a:t>
            </a:r>
            <a:r>
              <a:rPr lang="zh-CN" altLang="en-US" sz="2400" dirty="0">
                <a:latin typeface="华文中宋" panose="02010600040101010101" pitchFamily="2" charset="-122"/>
                <a:ea typeface="华文中宋" panose="02010600040101010101" pitchFamily="2" charset="-122"/>
              </a:rPr>
              <a:t>、</a:t>
            </a:r>
            <a:r>
              <a:rPr lang="zh-CN" altLang="zh-CN" sz="2400" dirty="0">
                <a:latin typeface="华文中宋" panose="02010600040101010101" pitchFamily="2" charset="-122"/>
                <a:ea typeface="华文中宋" panose="02010600040101010101" pitchFamily="2" charset="-122"/>
              </a:rPr>
              <a:t>本次考试为</a:t>
            </a:r>
            <a:r>
              <a:rPr lang="zh-CN" altLang="en-US" sz="2400" dirty="0">
                <a:solidFill>
                  <a:srgbClr val="FF0000"/>
                </a:solidFill>
                <a:latin typeface="华文中宋" panose="02010600040101010101" pitchFamily="2" charset="-122"/>
                <a:ea typeface="华文中宋" panose="02010600040101010101" pitchFamily="2" charset="-122"/>
              </a:rPr>
              <a:t>闭卷</a:t>
            </a:r>
            <a:r>
              <a:rPr lang="zh-CN" altLang="zh-CN" sz="2400" dirty="0">
                <a:solidFill>
                  <a:srgbClr val="FF0000"/>
                </a:solidFill>
                <a:latin typeface="华文中宋" panose="02010600040101010101" pitchFamily="2" charset="-122"/>
                <a:ea typeface="华文中宋" panose="02010600040101010101" pitchFamily="2" charset="-122"/>
              </a:rPr>
              <a:t>形式</a:t>
            </a:r>
            <a:r>
              <a:rPr lang="zh-CN" altLang="zh-CN" sz="2400" dirty="0">
                <a:latin typeface="华文中宋" panose="02010600040101010101" pitchFamily="2" charset="-122"/>
                <a:ea typeface="华文中宋" panose="02010600040101010101" pitchFamily="2" charset="-122"/>
              </a:rPr>
              <a:t>，</a:t>
            </a:r>
            <a:r>
              <a:rPr lang="zh-CN" altLang="en-US" sz="2400" dirty="0">
                <a:latin typeface="华文中宋" panose="02010600040101010101" pitchFamily="2" charset="-122"/>
                <a:ea typeface="华文中宋" panose="02010600040101010101" pitchFamily="2" charset="-122"/>
              </a:rPr>
              <a:t>不</a:t>
            </a:r>
            <a:r>
              <a:rPr lang="zh-CN" altLang="zh-CN" sz="2400" dirty="0">
                <a:latin typeface="华文中宋" panose="02010600040101010101" pitchFamily="2" charset="-122"/>
                <a:ea typeface="华文中宋" panose="02010600040101010101" pitchFamily="2" charset="-122"/>
              </a:rPr>
              <a:t>可携带任何资料；</a:t>
            </a:r>
          </a:p>
          <a:p>
            <a:pPr eaLnBrk="0" hangingPunct="0">
              <a:lnSpc>
                <a:spcPct val="150000"/>
              </a:lnSpc>
            </a:pPr>
            <a:r>
              <a:rPr lang="en-US" altLang="zh-CN" sz="2400" dirty="0">
                <a:latin typeface="华文中宋" panose="02010600040101010101" pitchFamily="2" charset="-122"/>
                <a:ea typeface="华文中宋" panose="02010600040101010101" pitchFamily="2" charset="-122"/>
              </a:rPr>
              <a:t>3</a:t>
            </a:r>
            <a:r>
              <a:rPr lang="zh-CN" altLang="en-US" sz="2400" dirty="0">
                <a:latin typeface="华文中宋" panose="02010600040101010101" pitchFamily="2" charset="-122"/>
                <a:ea typeface="华文中宋" panose="02010600040101010101" pitchFamily="2" charset="-122"/>
              </a:rPr>
              <a:t>、考试题型：</a:t>
            </a:r>
          </a:p>
        </p:txBody>
      </p:sp>
      <p:sp>
        <p:nvSpPr>
          <p:cNvPr id="4" name="文本框 3">
            <a:extLst>
              <a:ext uri="{FF2B5EF4-FFF2-40B4-BE49-F238E27FC236}">
                <a16:creationId xmlns="" xmlns:a16="http://schemas.microsoft.com/office/drawing/2014/main" id="{76FE807A-E225-402F-903F-16B4F46E2263}"/>
              </a:ext>
            </a:extLst>
          </p:cNvPr>
          <p:cNvSpPr txBox="1"/>
          <p:nvPr/>
        </p:nvSpPr>
        <p:spPr>
          <a:xfrm>
            <a:off x="838136" y="2951078"/>
            <a:ext cx="5904656" cy="461665"/>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单选：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*15</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=30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endPar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 xmlns:a16="http://schemas.microsoft.com/office/drawing/2014/main" id="{C58947F5-A7A9-4B95-8EFB-4691B40DA310}"/>
              </a:ext>
            </a:extLst>
          </p:cNvPr>
          <p:cNvSpPr txBox="1"/>
          <p:nvPr/>
        </p:nvSpPr>
        <p:spPr>
          <a:xfrm>
            <a:off x="838136" y="3500912"/>
            <a:ext cx="7992679" cy="461665"/>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多选：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*5</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（少选、错选不得分）</a:t>
            </a:r>
            <a:endPar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 xmlns:a16="http://schemas.microsoft.com/office/drawing/2014/main" id="{EA23A224-0F80-4DDB-B226-47BCA21630E8}"/>
              </a:ext>
            </a:extLst>
          </p:cNvPr>
          <p:cNvSpPr txBox="1"/>
          <p:nvPr/>
        </p:nvSpPr>
        <p:spPr>
          <a:xfrm>
            <a:off x="838136" y="4123605"/>
            <a:ext cx="8497151" cy="461665"/>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大题：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15</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*4</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题</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=60</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分</a:t>
            </a:r>
            <a:endPar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 xmlns:a16="http://schemas.microsoft.com/office/drawing/2014/main" id="{8A5A2391-590D-4431-B25F-90A5EB86D460}"/>
              </a:ext>
            </a:extLst>
          </p:cNvPr>
          <p:cNvSpPr/>
          <p:nvPr/>
        </p:nvSpPr>
        <p:spPr>
          <a:xfrm>
            <a:off x="551384" y="4587831"/>
            <a:ext cx="2837636" cy="646331"/>
          </a:xfrm>
          <a:prstGeom prst="rect">
            <a:avLst/>
          </a:prstGeom>
        </p:spPr>
        <p:txBody>
          <a:bodyPr wrap="none">
            <a:spAutoFit/>
          </a:bodyPr>
          <a:lstStyle/>
          <a:p>
            <a:pPr eaLnBrk="0" hangingPunct="0">
              <a:lnSpc>
                <a:spcPct val="150000"/>
              </a:lnSpc>
            </a:pPr>
            <a:r>
              <a:rPr lang="en-US" altLang="zh-CN" sz="2400" dirty="0">
                <a:latin typeface="华文中宋" panose="02010600040101010101" pitchFamily="2" charset="-122"/>
                <a:ea typeface="华文中宋" panose="02010600040101010101" pitchFamily="2" charset="-122"/>
              </a:rPr>
              <a:t>4</a:t>
            </a:r>
            <a:r>
              <a:rPr lang="zh-CN" altLang="en-US" sz="2400" dirty="0">
                <a:latin typeface="华文中宋" panose="02010600040101010101" pitchFamily="2" charset="-122"/>
                <a:ea typeface="华文中宋" panose="02010600040101010101" pitchFamily="2" charset="-122"/>
              </a:rPr>
              <a:t>、考试参考资料：</a:t>
            </a:r>
          </a:p>
        </p:txBody>
      </p:sp>
      <p:sp>
        <p:nvSpPr>
          <p:cNvPr id="8" name="文本框 7">
            <a:extLst>
              <a:ext uri="{FF2B5EF4-FFF2-40B4-BE49-F238E27FC236}">
                <a16:creationId xmlns="" xmlns:a16="http://schemas.microsoft.com/office/drawing/2014/main" id="{DA611E12-8511-4A62-AA45-5124E27CF0DB}"/>
              </a:ext>
            </a:extLst>
          </p:cNvPr>
          <p:cNvSpPr txBox="1"/>
          <p:nvPr/>
        </p:nvSpPr>
        <p:spPr>
          <a:xfrm>
            <a:off x="826884" y="5317237"/>
            <a:ext cx="9114143" cy="461665"/>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毛泽东思想和中国特色社会主义理论体系概论</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en-US" altLang="zh-CN"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2023</a:t>
            </a:r>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年版</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文本框 8">
            <a:extLst>
              <a:ext uri="{FF2B5EF4-FFF2-40B4-BE49-F238E27FC236}">
                <a16:creationId xmlns="" xmlns:a16="http://schemas.microsoft.com/office/drawing/2014/main" id="{802D4FB9-C743-4D26-8AEC-0B4B20D5C793}"/>
              </a:ext>
            </a:extLst>
          </p:cNvPr>
          <p:cNvSpPr txBox="1"/>
          <p:nvPr/>
        </p:nvSpPr>
        <p:spPr>
          <a:xfrm>
            <a:off x="816020" y="5859416"/>
            <a:ext cx="10266271" cy="461665"/>
          </a:xfrm>
          <a:prstGeom prst="rect">
            <a:avLst/>
          </a:prstGeom>
          <a:noFill/>
        </p:spPr>
        <p:txBody>
          <a:bodyPr wrap="square" rtlCol="0">
            <a:spAutoFit/>
          </a:bodyPr>
          <a:lstStyle/>
          <a:p>
            <a:r>
              <a:rPr lang="zh-CN" altLang="en-US" sz="24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中共中央关于党的百年奋斗重大成就和历史经验的决议</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sym typeface="Wingdings" panose="05000000000000000000" pitchFamily="2" charset="2"/>
              </a:rPr>
              <a:t>》</a:t>
            </a:r>
            <a:endPar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52862047"/>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1" name="矩形 10">
            <a:extLst>
              <a:ext uri="{FF2B5EF4-FFF2-40B4-BE49-F238E27FC236}">
                <a16:creationId xmlns="" xmlns:a16="http://schemas.microsoft.com/office/drawing/2014/main" id="{1E8459FE-B17A-41D2-AF77-A427EB70498F}"/>
              </a:ext>
            </a:extLst>
          </p:cNvPr>
          <p:cNvSpPr/>
          <p:nvPr/>
        </p:nvSpPr>
        <p:spPr>
          <a:xfrm>
            <a:off x="623392" y="2060848"/>
            <a:ext cx="11137271" cy="4339650"/>
          </a:xfrm>
          <a:prstGeom prst="rect">
            <a:avLst/>
          </a:prstGeom>
        </p:spPr>
        <p:txBody>
          <a:bodyPr wrap="square">
            <a:spAutoFit/>
          </a:bodyPr>
          <a:lstStyle/>
          <a:p>
            <a:pPr marL="342900" indent="-342900" algn="just">
              <a:buFont typeface="Wingdings" charset="2"/>
              <a:buChar char="ü"/>
            </a:pPr>
            <a:r>
              <a:rPr lang="en-US" altLang="zh-CN" sz="2400" dirty="0">
                <a:latin typeface="KaiTi" charset="-122"/>
                <a:ea typeface="KaiTi" charset="-122"/>
                <a:cs typeface="KaiTi" charset="-122"/>
              </a:rPr>
              <a:t>1978</a:t>
            </a:r>
            <a:r>
              <a:rPr lang="zh-CN" altLang="en-US" sz="2400" dirty="0">
                <a:latin typeface="KaiTi" charset="-122"/>
                <a:ea typeface="KaiTi" charset="-122"/>
                <a:cs typeface="KaiTi" charset="-122"/>
              </a:rPr>
              <a:t>年召开的党的十一届三中全会，实现了新中国成立以来党的历史上具有深远意义的伟大转折，开启了改革开放和社会主义现代化建设新时期。</a:t>
            </a:r>
            <a:endParaRPr lang="en-US" altLang="zh-CN" sz="2400" dirty="0">
              <a:latin typeface="KaiTi" charset="-122"/>
              <a:ea typeface="KaiTi" charset="-122"/>
              <a:cs typeface="KaiTi" charset="-122"/>
            </a:endParaRPr>
          </a:p>
          <a:p>
            <a:pPr marL="342900" indent="-342900" algn="just">
              <a:buFont typeface="Wingdings" charset="2"/>
              <a:buChar char="ü"/>
            </a:pPr>
            <a:r>
              <a:rPr lang="zh-CN" altLang="en-US" b="1" dirty="0">
                <a:solidFill>
                  <a:srgbClr val="C00000"/>
                </a:solidFill>
                <a:latin typeface="KaiTi" charset="-122"/>
                <a:ea typeface="KaiTi" charset="-122"/>
                <a:cs typeface="KaiTi" charset="-122"/>
              </a:rPr>
              <a:t>十一届三中全会后</a:t>
            </a:r>
            <a:r>
              <a:rPr lang="zh-CN" altLang="en-US" dirty="0">
                <a:latin typeface="KaiTi" charset="-122"/>
                <a:ea typeface="KaiTi" charset="-122"/>
                <a:cs typeface="KaiTi" charset="-122"/>
              </a:rPr>
              <a:t>，以邓小平同志为主要代表的中国共产党人，围绕</a:t>
            </a:r>
            <a:r>
              <a:rPr lang="zh-CN" altLang="en-US" dirty="0">
                <a:solidFill>
                  <a:srgbClr val="3333FF"/>
                </a:solidFill>
                <a:latin typeface="KaiTi" charset="-122"/>
                <a:ea typeface="KaiTi" charset="-122"/>
                <a:cs typeface="KaiTi" charset="-122"/>
              </a:rPr>
              <a:t>什么是社会主义、怎样建设社会主义</a:t>
            </a:r>
            <a:r>
              <a:rPr lang="zh-CN" altLang="en-US" dirty="0">
                <a:latin typeface="KaiTi" charset="-122"/>
                <a:ea typeface="KaiTi" charset="-122"/>
                <a:cs typeface="KaiTi" charset="-122"/>
              </a:rPr>
              <a:t>这一根本问题，创立了邓小平理论，成功开创了中国特色社会主义。</a:t>
            </a:r>
            <a:r>
              <a:rPr lang="zh-CN" altLang="en-US" b="1" dirty="0">
                <a:solidFill>
                  <a:srgbClr val="C00000"/>
                </a:solidFill>
                <a:latin typeface="KaiTi" charset="-122"/>
                <a:ea typeface="KaiTi" charset="-122"/>
                <a:cs typeface="KaiTi" charset="-122"/>
              </a:rPr>
              <a:t>党的十三届四中全会后</a:t>
            </a:r>
            <a:r>
              <a:rPr lang="zh-CN" altLang="en-US" dirty="0">
                <a:latin typeface="KaiTi" charset="-122"/>
                <a:ea typeface="KaiTi" charset="-122"/>
                <a:cs typeface="KaiTi" charset="-122"/>
              </a:rPr>
              <a:t>，以江泽民同志为主要代表的中国共产党人，加深了对</a:t>
            </a:r>
            <a:r>
              <a:rPr lang="zh-CN" altLang="en-US" dirty="0">
                <a:solidFill>
                  <a:srgbClr val="3333FF"/>
                </a:solidFill>
                <a:latin typeface="KaiTi" charset="-122"/>
                <a:ea typeface="KaiTi" charset="-122"/>
                <a:cs typeface="KaiTi" charset="-122"/>
              </a:rPr>
              <a:t>什么是社会主义、怎样建设社会主义和建设什么样的党、怎样建设党</a:t>
            </a:r>
            <a:r>
              <a:rPr lang="zh-CN" altLang="en-US" dirty="0">
                <a:latin typeface="KaiTi" charset="-122"/>
                <a:ea typeface="KaiTi" charset="-122"/>
                <a:cs typeface="KaiTi" charset="-122"/>
              </a:rPr>
              <a:t>的认识，形成了“三个代表”重要思想，成功把中国特色社会主义推向</a:t>
            </a:r>
            <a:r>
              <a:rPr lang="en-US" altLang="zh-CN" dirty="0">
                <a:latin typeface="KaiTi" charset="-122"/>
                <a:ea typeface="KaiTi" charset="-122"/>
                <a:cs typeface="KaiTi" charset="-122"/>
              </a:rPr>
              <a:t>21</a:t>
            </a:r>
            <a:r>
              <a:rPr lang="zh-CN" altLang="en-US" dirty="0">
                <a:latin typeface="KaiTi" charset="-122"/>
                <a:ea typeface="KaiTi" charset="-122"/>
                <a:cs typeface="KaiTi" charset="-122"/>
              </a:rPr>
              <a:t>世纪。</a:t>
            </a:r>
            <a:r>
              <a:rPr lang="zh-CN" altLang="en-US" b="1" dirty="0">
                <a:solidFill>
                  <a:srgbClr val="C00000"/>
                </a:solidFill>
                <a:latin typeface="KaiTi" charset="-122"/>
                <a:ea typeface="KaiTi" charset="-122"/>
                <a:cs typeface="KaiTi" charset="-122"/>
              </a:rPr>
              <a:t>党的十六大以后</a:t>
            </a:r>
            <a:r>
              <a:rPr lang="zh-CN" altLang="en-US" dirty="0">
                <a:latin typeface="KaiTi" charset="-122"/>
                <a:ea typeface="KaiTi" charset="-122"/>
                <a:cs typeface="KaiTi" charset="-122"/>
              </a:rPr>
              <a:t>，以胡锦涛同志为主要代表的中国共产党人，深刻认识和回答了</a:t>
            </a:r>
            <a:r>
              <a:rPr lang="zh-CN" altLang="en-US" dirty="0">
                <a:solidFill>
                  <a:srgbClr val="3333FF"/>
                </a:solidFill>
                <a:latin typeface="KaiTi" charset="-122"/>
                <a:ea typeface="KaiTi" charset="-122"/>
                <a:cs typeface="KaiTi" charset="-122"/>
              </a:rPr>
              <a:t>新形势下实现什么样的发展、怎样发展等重大问题</a:t>
            </a:r>
            <a:r>
              <a:rPr lang="zh-CN" altLang="en-US" dirty="0">
                <a:latin typeface="KaiTi" charset="-122"/>
                <a:ea typeface="KaiTi" charset="-122"/>
                <a:cs typeface="KaiTi" charset="-122"/>
              </a:rPr>
              <a:t>，形成了科学发展观，成功在新形势下坚持和发展了中国特色社会主义。</a:t>
            </a:r>
            <a:endParaRPr lang="en-US" altLang="zh-CN" dirty="0">
              <a:latin typeface="KaiTi" charset="-122"/>
              <a:ea typeface="KaiTi" charset="-122"/>
              <a:cs typeface="KaiTi" charset="-122"/>
            </a:endParaRPr>
          </a:p>
          <a:p>
            <a:pPr marL="342900" indent="-342900" algn="just">
              <a:buFont typeface="Wingdings" charset="2"/>
              <a:buChar char="ü"/>
            </a:pPr>
            <a:r>
              <a:rPr lang="zh-CN" altLang="en-US" sz="2400" dirty="0">
                <a:latin typeface="KaiTi" charset="-122"/>
                <a:ea typeface="KaiTi" charset="-122"/>
                <a:cs typeface="KaiTi" charset="-122"/>
              </a:rPr>
              <a:t>在改革开放和社会主义现代化建设新时期，</a:t>
            </a:r>
            <a:r>
              <a:rPr lang="zh-CN" altLang="en-US" sz="2400" dirty="0">
                <a:solidFill>
                  <a:srgbClr val="C00000"/>
                </a:solidFill>
                <a:latin typeface="KaiTi" charset="-122"/>
                <a:ea typeface="KaiTi" charset="-122"/>
                <a:cs typeface="KaiTi" charset="-122"/>
              </a:rPr>
              <a:t>形成了中国特色社会主义理论体系，实现了马克思主义中国化时代化新的飞跃</a:t>
            </a:r>
            <a:r>
              <a:rPr lang="zh-CN" altLang="en-US" sz="2400" dirty="0">
                <a:latin typeface="KaiTi" charset="-122"/>
                <a:ea typeface="KaiTi" charset="-122"/>
                <a:cs typeface="KaiTi" charset="-122"/>
              </a:rPr>
              <a:t>。中国共产党高举中国特色社会主义伟大旗帜，团结带领中国人民，</a:t>
            </a:r>
            <a:r>
              <a:rPr lang="zh-CN" altLang="en-US" sz="2400" dirty="0">
                <a:solidFill>
                  <a:srgbClr val="C00000"/>
                </a:solidFill>
                <a:latin typeface="KaiTi" charset="-122"/>
                <a:ea typeface="KaiTi" charset="-122"/>
                <a:cs typeface="KaiTi" charset="-122"/>
              </a:rPr>
              <a:t>解放思想、锐意进取</a:t>
            </a:r>
            <a:r>
              <a:rPr lang="zh-CN" altLang="en-US" sz="2400" dirty="0">
                <a:latin typeface="KaiTi" charset="-122"/>
                <a:ea typeface="KaiTi" charset="-122"/>
                <a:cs typeface="KaiTi" charset="-122"/>
              </a:rPr>
              <a:t>，创造了改革开放和社会主义现代化建设的</a:t>
            </a:r>
            <a:r>
              <a:rPr lang="zh-CN" altLang="en-US" sz="2400" dirty="0">
                <a:solidFill>
                  <a:srgbClr val="FF0000"/>
                </a:solidFill>
                <a:latin typeface="KaiTi" charset="-122"/>
                <a:ea typeface="KaiTi" charset="-122"/>
                <a:cs typeface="KaiTi" charset="-122"/>
              </a:rPr>
              <a:t>伟大成就</a:t>
            </a:r>
            <a:r>
              <a:rPr lang="zh-CN" altLang="en-US" sz="2400" dirty="0">
                <a:latin typeface="KaiTi" charset="-122"/>
                <a:ea typeface="KaiTi" charset="-122"/>
                <a:cs typeface="KaiTi" charset="-122"/>
              </a:rPr>
              <a:t>，推进了中华民族从站起来到富起来的</a:t>
            </a:r>
            <a:r>
              <a:rPr lang="zh-CN" altLang="en-US" sz="2400" dirty="0">
                <a:solidFill>
                  <a:srgbClr val="C00000"/>
                </a:solidFill>
                <a:latin typeface="KaiTi" charset="-122"/>
                <a:ea typeface="KaiTi" charset="-122"/>
                <a:cs typeface="KaiTi" charset="-122"/>
              </a:rPr>
              <a:t>伟大飞跃</a:t>
            </a:r>
            <a:r>
              <a:rPr lang="zh-CN" altLang="en-US" sz="2400" dirty="0">
                <a:latin typeface="KaiTi" charset="-122"/>
                <a:ea typeface="KaiTi" charset="-122"/>
                <a:cs typeface="KaiTi" charset="-122"/>
              </a:rPr>
              <a:t>，为实现中华民族伟大复兴提供了</a:t>
            </a:r>
            <a:r>
              <a:rPr lang="zh-CN" altLang="en-US" sz="2400" dirty="0">
                <a:solidFill>
                  <a:srgbClr val="C00000"/>
                </a:solidFill>
                <a:latin typeface="KaiTi" charset="-122"/>
                <a:ea typeface="KaiTi" charset="-122"/>
                <a:cs typeface="KaiTi" charset="-122"/>
              </a:rPr>
              <a:t>充满活力的体制保证和快速发展的物质条件</a:t>
            </a:r>
            <a:r>
              <a:rPr lang="zh-CN" altLang="en-US" sz="2400" dirty="0">
                <a:latin typeface="KaiTi" charset="-122"/>
                <a:ea typeface="KaiTi" charset="-122"/>
                <a:cs typeface="KaiTi" charset="-122"/>
              </a:rPr>
              <a:t>。</a:t>
            </a:r>
          </a:p>
        </p:txBody>
      </p:sp>
    </p:spTree>
    <p:extLst>
      <p:ext uri="{BB962C8B-B14F-4D97-AF65-F5344CB8AC3E}">
        <p14:creationId xmlns:p14="http://schemas.microsoft.com/office/powerpoint/2010/main" val="1542513265"/>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11" name="矩形 10">
            <a:extLst>
              <a:ext uri="{FF2B5EF4-FFF2-40B4-BE49-F238E27FC236}">
                <a16:creationId xmlns="" xmlns:a16="http://schemas.microsoft.com/office/drawing/2014/main" id="{1E8459FE-B17A-41D2-AF77-A427EB70498F}"/>
              </a:ext>
            </a:extLst>
          </p:cNvPr>
          <p:cNvSpPr/>
          <p:nvPr/>
        </p:nvSpPr>
        <p:spPr>
          <a:xfrm>
            <a:off x="695400" y="2060848"/>
            <a:ext cx="11137271" cy="4154984"/>
          </a:xfrm>
          <a:prstGeom prst="rect">
            <a:avLst/>
          </a:prstGeom>
        </p:spPr>
        <p:txBody>
          <a:bodyPr wrap="square">
            <a:spAutoFit/>
          </a:bodyPr>
          <a:lstStyle/>
          <a:p>
            <a:pPr marL="342900" indent="-342900" algn="just">
              <a:buFont typeface="Wingdings" charset="2"/>
              <a:buChar char="ü"/>
            </a:pPr>
            <a:r>
              <a:rPr lang="zh-CN" altLang="en-US" sz="2400" dirty="0">
                <a:latin typeface="KaiTi" charset="-122"/>
                <a:ea typeface="KaiTi" charset="-122"/>
                <a:cs typeface="KaiTi" charset="-122"/>
              </a:rPr>
              <a:t>党的十八大以来，中国特色社会主义进入新时代。</a:t>
            </a:r>
            <a:endParaRPr lang="en-US" altLang="zh-CN" sz="2400" dirty="0">
              <a:latin typeface="KaiTi" charset="-122"/>
              <a:ea typeface="KaiTi" charset="-122"/>
              <a:cs typeface="KaiTi" charset="-122"/>
            </a:endParaRPr>
          </a:p>
          <a:p>
            <a:pPr marL="342900" indent="-342900" algn="just">
              <a:buFont typeface="Wingdings" charset="2"/>
              <a:buChar char="ü"/>
            </a:pPr>
            <a:r>
              <a:rPr lang="zh-CN" altLang="en-US" sz="2400" dirty="0">
                <a:latin typeface="KaiTi" charset="-122"/>
                <a:ea typeface="KaiTi" charset="-122"/>
                <a:cs typeface="KaiTi" charset="-122"/>
              </a:rPr>
              <a:t>以习近平同志为主要代表的中国共产党人，</a:t>
            </a:r>
            <a:r>
              <a:rPr lang="zh-CN" altLang="en-US" sz="2400" dirty="0">
                <a:solidFill>
                  <a:srgbClr val="C00000"/>
                </a:solidFill>
                <a:latin typeface="KaiTi" charset="-122"/>
                <a:ea typeface="KaiTi" charset="-122"/>
                <a:cs typeface="KaiTi" charset="-122"/>
              </a:rPr>
              <a:t>系统回答了</a:t>
            </a:r>
            <a:r>
              <a:rPr lang="zh-CN" altLang="en-US" sz="2400" dirty="0">
                <a:latin typeface="KaiTi" charset="-122"/>
                <a:ea typeface="KaiTi" charset="-122"/>
                <a:cs typeface="KaiTi" charset="-122"/>
              </a:rPr>
              <a:t>新时代坚持和发展什么样的中国特色社会主义、怎样坚持和发展中国特色社会主义，建设什么样的社会主义现代化强国，怎样建设社会主义现代化强国，建设什么样的长期执政的马克思主义政党、怎样建设长期执政的马克思主义政党</a:t>
            </a:r>
            <a:r>
              <a:rPr lang="zh-CN" altLang="en-US" sz="2400" dirty="0">
                <a:solidFill>
                  <a:srgbClr val="C00000"/>
                </a:solidFill>
                <a:latin typeface="KaiTi" charset="-122"/>
                <a:ea typeface="KaiTi" charset="-122"/>
                <a:cs typeface="KaiTi" charset="-122"/>
              </a:rPr>
              <a:t>等重大时代课题</a:t>
            </a:r>
            <a:r>
              <a:rPr lang="zh-CN" altLang="en-US" sz="2400" dirty="0">
                <a:latin typeface="KaiTi" charset="-122"/>
                <a:ea typeface="KaiTi" charset="-122"/>
                <a:cs typeface="KaiTi" charset="-122"/>
              </a:rPr>
              <a:t>，</a:t>
            </a:r>
            <a:r>
              <a:rPr lang="zh-CN" altLang="en-US" sz="2400" dirty="0">
                <a:solidFill>
                  <a:srgbClr val="C00000"/>
                </a:solidFill>
                <a:latin typeface="KaiTi" charset="-122"/>
                <a:ea typeface="KaiTi" charset="-122"/>
                <a:cs typeface="KaiTi" charset="-122"/>
              </a:rPr>
              <a:t>创立了习近平新时代中国特色社会主义思想</a:t>
            </a:r>
            <a:r>
              <a:rPr lang="zh-CN" altLang="en-US" sz="2400" dirty="0">
                <a:latin typeface="KaiTi" charset="-122"/>
                <a:ea typeface="KaiTi" charset="-122"/>
                <a:cs typeface="KaiTi" charset="-122"/>
              </a:rPr>
              <a:t>，实现了马克思主义中国化时代化</a:t>
            </a:r>
            <a:r>
              <a:rPr lang="zh-CN" altLang="en-US" sz="2400" dirty="0">
                <a:solidFill>
                  <a:srgbClr val="C00000"/>
                </a:solidFill>
                <a:latin typeface="KaiTi" charset="-122"/>
                <a:ea typeface="KaiTi" charset="-122"/>
                <a:cs typeface="KaiTi" charset="-122"/>
              </a:rPr>
              <a:t>新的飞跃</a:t>
            </a:r>
            <a:r>
              <a:rPr lang="zh-CN" altLang="en-US" sz="2400" dirty="0">
                <a:latin typeface="KaiTi" charset="-122"/>
                <a:ea typeface="KaiTi" charset="-122"/>
                <a:cs typeface="KaiTi" charset="-122"/>
              </a:rPr>
              <a:t>。</a:t>
            </a:r>
            <a:endParaRPr lang="en-US" altLang="zh-CN" sz="2400" dirty="0">
              <a:latin typeface="KaiTi" charset="-122"/>
              <a:ea typeface="KaiTi" charset="-122"/>
              <a:cs typeface="KaiTi" charset="-122"/>
            </a:endParaRPr>
          </a:p>
          <a:p>
            <a:pPr marL="342900" indent="-342900" algn="just">
              <a:buFont typeface="Wingdings" charset="2"/>
              <a:buChar char="ü"/>
            </a:pPr>
            <a:r>
              <a:rPr lang="zh-CN" altLang="en-US" sz="2400" dirty="0">
                <a:latin typeface="KaiTi" charset="-122"/>
                <a:ea typeface="KaiTi" charset="-122"/>
                <a:cs typeface="KaiTi" charset="-122"/>
              </a:rPr>
              <a:t>在习近平新时代中国特色社会主义思想的指导下，中国共产党团结带领中国人民，</a:t>
            </a:r>
            <a:r>
              <a:rPr lang="zh-CN" altLang="en-US" sz="2400" dirty="0">
                <a:solidFill>
                  <a:srgbClr val="C00000"/>
                </a:solidFill>
                <a:latin typeface="KaiTi" charset="-122"/>
                <a:ea typeface="KaiTi" charset="-122"/>
                <a:cs typeface="KaiTi" charset="-122"/>
              </a:rPr>
              <a:t>自信自强、守正创新</a:t>
            </a:r>
            <a:r>
              <a:rPr lang="zh-CN" altLang="en-US" sz="2400" dirty="0">
                <a:latin typeface="KaiTi" charset="-122"/>
                <a:ea typeface="KaiTi" charset="-122"/>
                <a:cs typeface="KaiTi" charset="-122"/>
              </a:rPr>
              <a:t>，创造了新时代中国特色社会主义的</a:t>
            </a:r>
            <a:r>
              <a:rPr lang="zh-CN" altLang="en-US" sz="2400" dirty="0">
                <a:solidFill>
                  <a:srgbClr val="C00000"/>
                </a:solidFill>
                <a:latin typeface="KaiTi" charset="-122"/>
                <a:ea typeface="KaiTi" charset="-122"/>
                <a:cs typeface="KaiTi" charset="-122"/>
              </a:rPr>
              <a:t>伟大成就</a:t>
            </a:r>
            <a:r>
              <a:rPr lang="zh-CN" altLang="en-US" sz="2400" dirty="0">
                <a:latin typeface="KaiTi" charset="-122"/>
                <a:ea typeface="KaiTi" charset="-122"/>
                <a:cs typeface="KaiTi" charset="-122"/>
              </a:rPr>
              <a:t>，为实现中华民族伟大复兴提供了</a:t>
            </a:r>
            <a:r>
              <a:rPr lang="zh-CN" altLang="en-US" sz="2400" dirty="0">
                <a:solidFill>
                  <a:srgbClr val="C00000"/>
                </a:solidFill>
                <a:latin typeface="KaiTi" charset="-122"/>
                <a:ea typeface="KaiTi" charset="-122"/>
                <a:cs typeface="KaiTi" charset="-122"/>
              </a:rPr>
              <a:t>更为完善的制度保证、更为坚实的物质基础、更为主动的精神力量</a:t>
            </a:r>
            <a:r>
              <a:rPr lang="zh-CN" altLang="en-US" sz="2400" dirty="0">
                <a:latin typeface="KaiTi" charset="-122"/>
                <a:ea typeface="KaiTi" charset="-122"/>
                <a:cs typeface="KaiTi" charset="-122"/>
              </a:rPr>
              <a:t>。</a:t>
            </a:r>
          </a:p>
        </p:txBody>
      </p:sp>
    </p:spTree>
    <p:extLst>
      <p:ext uri="{BB962C8B-B14F-4D97-AF65-F5344CB8AC3E}">
        <p14:creationId xmlns:p14="http://schemas.microsoft.com/office/powerpoint/2010/main" val="1647437885"/>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10"/>
          <p:cNvSpPr/>
          <p:nvPr/>
        </p:nvSpPr>
        <p:spPr>
          <a:xfrm>
            <a:off x="1574800" y="998538"/>
            <a:ext cx="8769672" cy="492803"/>
          </a:xfrm>
          <a:custGeom>
            <a:avLst/>
            <a:gdLst/>
            <a:ahLst/>
            <a:cxnLst>
              <a:cxn ang="0">
                <a:pos x="0" y="0"/>
              </a:cxn>
              <a:cxn ang="0">
                <a:pos x="7869238" y="0"/>
              </a:cxn>
              <a:cxn ang="0">
                <a:pos x="7555445" y="509587"/>
              </a:cxn>
              <a:cxn ang="0">
                <a:pos x="0" y="509587"/>
              </a:cxn>
              <a:cxn ang="0">
                <a:pos x="0" y="0"/>
              </a:cxn>
            </a:cxnLst>
            <a:rect l="0" t="0" r="0" b="0"/>
            <a:pathLst>
              <a:path w="10307" h="634">
                <a:moveTo>
                  <a:pt x="0" y="0"/>
                </a:moveTo>
                <a:lnTo>
                  <a:pt x="10307" y="0"/>
                </a:lnTo>
                <a:lnTo>
                  <a:pt x="9896" y="634"/>
                </a:lnTo>
                <a:lnTo>
                  <a:pt x="0" y="634"/>
                </a:lnTo>
                <a:lnTo>
                  <a:pt x="0" y="0"/>
                </a:lnTo>
                <a:close/>
              </a:path>
            </a:pathLst>
          </a:custGeom>
          <a:solidFill>
            <a:srgbClr val="70757D"/>
          </a:solidFill>
          <a:ln w="9525">
            <a:noFill/>
          </a:ln>
        </p:spPr>
        <p:txBody>
          <a:bodyPr/>
          <a:lstStyle/>
          <a:p>
            <a:endParaRPr lang="zh-CN" altLang="en-US"/>
          </a:p>
        </p:txBody>
      </p:sp>
      <p:sp>
        <p:nvSpPr>
          <p:cNvPr id="28" name="Freeform 16"/>
          <p:cNvSpPr/>
          <p:nvPr/>
        </p:nvSpPr>
        <p:spPr>
          <a:xfrm>
            <a:off x="1503363" y="919163"/>
            <a:ext cx="1203325" cy="668337"/>
          </a:xfrm>
          <a:custGeom>
            <a:avLst/>
            <a:gdLst/>
            <a:ahLst/>
            <a:cxnLst>
              <a:cxn ang="0">
                <a:pos x="0" y="0"/>
              </a:cxn>
              <a:cxn ang="0">
                <a:pos x="1203325" y="0"/>
              </a:cxn>
              <a:cxn ang="0">
                <a:pos x="782820" y="668338"/>
              </a:cxn>
              <a:cxn ang="0">
                <a:pos x="2327" y="668338"/>
              </a:cxn>
              <a:cxn ang="0">
                <a:pos x="0" y="0"/>
              </a:cxn>
            </a:cxnLst>
            <a:rect l="0" t="0" r="0" b="0"/>
            <a:pathLst>
              <a:path w="1551" h="839">
                <a:moveTo>
                  <a:pt x="0" y="0"/>
                </a:moveTo>
                <a:lnTo>
                  <a:pt x="1551" y="0"/>
                </a:lnTo>
                <a:lnTo>
                  <a:pt x="1009" y="839"/>
                </a:lnTo>
                <a:lnTo>
                  <a:pt x="3" y="839"/>
                </a:lnTo>
                <a:lnTo>
                  <a:pt x="0" y="0"/>
                </a:lnTo>
                <a:close/>
              </a:path>
            </a:pathLst>
          </a:custGeom>
          <a:solidFill>
            <a:srgbClr val="FFC000"/>
          </a:solidFill>
          <a:ln w="9525">
            <a:noFill/>
          </a:ln>
        </p:spPr>
        <p:txBody>
          <a:bodyPr/>
          <a:lstStyle/>
          <a:p>
            <a:endParaRPr lang="zh-CN" altLang="en-US"/>
          </a:p>
        </p:txBody>
      </p:sp>
      <p:sp>
        <p:nvSpPr>
          <p:cNvPr id="29" name="TextBox 43"/>
          <p:cNvSpPr txBox="1"/>
          <p:nvPr/>
        </p:nvSpPr>
        <p:spPr>
          <a:xfrm>
            <a:off x="2706688" y="1023938"/>
            <a:ext cx="7545655" cy="461665"/>
          </a:xfrm>
          <a:prstGeom prst="rect">
            <a:avLst/>
          </a:prstGeom>
          <a:noFill/>
          <a:ln w="9525">
            <a:noFill/>
          </a:ln>
        </p:spPr>
        <p:txBody>
          <a:bodyPr wrap="none">
            <a:spAutoFit/>
          </a:bodyPr>
          <a:lstStyle/>
          <a:p>
            <a:pPr eaLnBrk="0" hangingPunct="0"/>
            <a:r>
              <a:rPr lang="zh-CN" altLang="en-US" sz="2400" b="1" dirty="0">
                <a:solidFill>
                  <a:schemeClr val="bg1"/>
                </a:solidFill>
                <a:latin typeface="方正粗黑宋简体" panose="02000000000000000000" pitchFamily="2" charset="-122"/>
                <a:ea typeface="方正粗黑宋简体" panose="02000000000000000000" pitchFamily="2" charset="-122"/>
              </a:rPr>
              <a:t>导论 马克思主义中国化时代化的历史进程与理论成果</a:t>
            </a:r>
          </a:p>
        </p:txBody>
      </p:sp>
      <p:sp>
        <p:nvSpPr>
          <p:cNvPr id="30" name="Freeform 15"/>
          <p:cNvSpPr>
            <a:spLocks noEditPoints="1"/>
          </p:cNvSpPr>
          <p:nvPr/>
        </p:nvSpPr>
        <p:spPr>
          <a:xfrm>
            <a:off x="1924050" y="1047750"/>
            <a:ext cx="361950" cy="369888"/>
          </a:xfrm>
          <a:custGeom>
            <a:avLst/>
            <a:gdLst/>
            <a:ahLst/>
            <a:cxnLst>
              <a:cxn ang="0">
                <a:pos x="197191" y="311842"/>
              </a:cxn>
              <a:cxn ang="0">
                <a:pos x="169901" y="288409"/>
              </a:cxn>
              <a:cxn ang="0">
                <a:pos x="239446" y="204590"/>
              </a:cxn>
              <a:cxn ang="0">
                <a:pos x="58981" y="204590"/>
              </a:cxn>
              <a:cxn ang="0">
                <a:pos x="58981" y="164934"/>
              </a:cxn>
              <a:cxn ang="0">
                <a:pos x="239446" y="164934"/>
              </a:cxn>
              <a:cxn ang="0">
                <a:pos x="169901" y="82016"/>
              </a:cxn>
              <a:cxn ang="0">
                <a:pos x="197191" y="57681"/>
              </a:cxn>
              <a:cxn ang="0">
                <a:pos x="303709" y="184762"/>
              </a:cxn>
              <a:cxn ang="0">
                <a:pos x="197191" y="311842"/>
              </a:cxn>
              <a:cxn ang="0">
                <a:pos x="181345" y="0"/>
              </a:cxn>
              <a:cxn ang="0">
                <a:pos x="361811" y="184762"/>
              </a:cxn>
              <a:cxn ang="0">
                <a:pos x="181345" y="370426"/>
              </a:cxn>
              <a:cxn ang="0">
                <a:pos x="0" y="184762"/>
              </a:cxn>
              <a:cxn ang="0">
                <a:pos x="181345" y="0"/>
              </a:cxn>
              <a:cxn ang="0">
                <a:pos x="181345" y="23433"/>
              </a:cxn>
              <a:cxn ang="0">
                <a:pos x="338922" y="184762"/>
              </a:cxn>
              <a:cxn ang="0">
                <a:pos x="181345" y="346992"/>
              </a:cxn>
              <a:cxn ang="0">
                <a:pos x="23768" y="184762"/>
              </a:cxn>
              <a:cxn ang="0">
                <a:pos x="181345" y="23433"/>
              </a:cxn>
            </a:cxnLst>
            <a:rect l="0" t="0" r="0" b="0"/>
            <a:pathLst>
              <a:path w="411" h="411">
                <a:moveTo>
                  <a:pt x="224" y="346"/>
                </a:moveTo>
                <a:lnTo>
                  <a:pt x="193" y="320"/>
                </a:lnTo>
                <a:lnTo>
                  <a:pt x="272" y="227"/>
                </a:lnTo>
                <a:lnTo>
                  <a:pt x="67" y="227"/>
                </a:lnTo>
                <a:lnTo>
                  <a:pt x="67" y="183"/>
                </a:lnTo>
                <a:lnTo>
                  <a:pt x="272" y="183"/>
                </a:lnTo>
                <a:lnTo>
                  <a:pt x="193" y="91"/>
                </a:lnTo>
                <a:lnTo>
                  <a:pt x="224" y="64"/>
                </a:lnTo>
                <a:lnTo>
                  <a:pt x="345" y="205"/>
                </a:lnTo>
                <a:lnTo>
                  <a:pt x="224" y="346"/>
                </a:lnTo>
                <a:close/>
                <a:moveTo>
                  <a:pt x="206" y="0"/>
                </a:moveTo>
                <a:cubicBezTo>
                  <a:pt x="319" y="0"/>
                  <a:pt x="411" y="92"/>
                  <a:pt x="411" y="205"/>
                </a:cubicBezTo>
                <a:cubicBezTo>
                  <a:pt x="411" y="319"/>
                  <a:pt x="319" y="411"/>
                  <a:pt x="206" y="411"/>
                </a:cubicBezTo>
                <a:cubicBezTo>
                  <a:pt x="92" y="411"/>
                  <a:pt x="0" y="319"/>
                  <a:pt x="0" y="205"/>
                </a:cubicBezTo>
                <a:cubicBezTo>
                  <a:pt x="0" y="92"/>
                  <a:pt x="92" y="0"/>
                  <a:pt x="206" y="0"/>
                </a:cubicBezTo>
                <a:close/>
                <a:moveTo>
                  <a:pt x="206" y="26"/>
                </a:moveTo>
                <a:cubicBezTo>
                  <a:pt x="305" y="26"/>
                  <a:pt x="385" y="106"/>
                  <a:pt x="385" y="205"/>
                </a:cubicBezTo>
                <a:cubicBezTo>
                  <a:pt x="385" y="304"/>
                  <a:pt x="305" y="385"/>
                  <a:pt x="206" y="385"/>
                </a:cubicBezTo>
                <a:cubicBezTo>
                  <a:pt x="107" y="385"/>
                  <a:pt x="27" y="304"/>
                  <a:pt x="27" y="205"/>
                </a:cubicBezTo>
                <a:cubicBezTo>
                  <a:pt x="27" y="106"/>
                  <a:pt x="107" y="26"/>
                  <a:pt x="206" y="26"/>
                </a:cubicBezTo>
                <a:close/>
              </a:path>
            </a:pathLst>
          </a:custGeom>
          <a:solidFill>
            <a:srgbClr val="FFFFFF"/>
          </a:solidFill>
          <a:ln w="9525">
            <a:noFill/>
          </a:ln>
        </p:spPr>
        <p:txBody>
          <a:bodyPr/>
          <a:lstStyle/>
          <a:p>
            <a:endParaRPr lang="zh-CN" altLang="en-US"/>
          </a:p>
        </p:txBody>
      </p:sp>
      <p:sp>
        <p:nvSpPr>
          <p:cNvPr id="8" name="文本框 7">
            <a:extLst>
              <a:ext uri="{FF2B5EF4-FFF2-40B4-BE49-F238E27FC236}">
                <a16:creationId xmlns="" xmlns:a16="http://schemas.microsoft.com/office/drawing/2014/main" id="{8D63B1CF-0AA4-4DB5-9DCB-5F2A59F1ABEC}"/>
              </a:ext>
            </a:extLst>
          </p:cNvPr>
          <p:cNvSpPr txBox="1"/>
          <p:nvPr/>
        </p:nvSpPr>
        <p:spPr>
          <a:xfrm>
            <a:off x="1343472" y="1941306"/>
            <a:ext cx="6936514" cy="461665"/>
          </a:xfrm>
          <a:prstGeom prst="rect">
            <a:avLst/>
          </a:prstGeom>
          <a:noFill/>
          <a:ln w="9525">
            <a:noFill/>
          </a:ln>
        </p:spPr>
        <p:txBody>
          <a:bodyPr wrap="none">
            <a:spAutoFit/>
          </a:bodyPr>
          <a:lstStyle/>
          <a:p>
            <a:pPr eaLnBrk="0" hangingPunct="0"/>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5</a:t>
            </a:r>
            <a:r>
              <a:rPr lang="zh-CN" altLang="en-US"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a:t>
            </a:r>
            <a:r>
              <a:rPr lang="en-US" altLang="zh-CN" sz="2400" b="1" dirty="0">
                <a:solidFill>
                  <a:srgbClr val="FF0000"/>
                </a:solidFill>
                <a:latin typeface="华文中宋" panose="02010600040101010101" pitchFamily="2" charset="-122"/>
                <a:ea typeface="华文中宋" panose="02010600040101010101" pitchFamily="2" charset="-122"/>
                <a:sym typeface="Wingdings" panose="05000000000000000000" pitchFamily="2" charset="2"/>
              </a:rPr>
              <a:t> </a:t>
            </a:r>
            <a:r>
              <a:rPr lang="zh-CN" altLang="en-US" sz="2400" b="1" dirty="0">
                <a:solidFill>
                  <a:srgbClr val="FF0000"/>
                </a:solidFill>
                <a:latin typeface="华文中宋" panose="02010600040101010101" pitchFamily="2" charset="-122"/>
                <a:ea typeface="华文中宋" panose="02010600040101010101" pitchFamily="2" charset="-122"/>
              </a:rPr>
              <a:t>马克思主义中国化时代化的理论成果及其关系</a:t>
            </a:r>
          </a:p>
        </p:txBody>
      </p:sp>
      <p:sp>
        <p:nvSpPr>
          <p:cNvPr id="11" name="矩形 10">
            <a:extLst>
              <a:ext uri="{FF2B5EF4-FFF2-40B4-BE49-F238E27FC236}">
                <a16:creationId xmlns="" xmlns:a16="http://schemas.microsoft.com/office/drawing/2014/main" id="{1E8459FE-B17A-41D2-AF77-A427EB70498F}"/>
              </a:ext>
            </a:extLst>
          </p:cNvPr>
          <p:cNvSpPr/>
          <p:nvPr/>
        </p:nvSpPr>
        <p:spPr>
          <a:xfrm>
            <a:off x="1343472" y="2852936"/>
            <a:ext cx="9716111" cy="2677656"/>
          </a:xfrm>
          <a:prstGeom prst="rect">
            <a:avLst/>
          </a:prstGeom>
        </p:spPr>
        <p:txBody>
          <a:bodyPr wrap="square">
            <a:spAutoFit/>
          </a:bodyPr>
          <a:lstStyle/>
          <a:p>
            <a:pPr algn="ctr"/>
            <a:r>
              <a:rPr lang="zh-CN" altLang="en-US" sz="2400" b="1" dirty="0">
                <a:solidFill>
                  <a:srgbClr val="C00000"/>
                </a:solidFill>
                <a:latin typeface="华文中宋" panose="02010600040101010101" pitchFamily="2" charset="-122"/>
                <a:ea typeface="华文中宋" panose="02010600040101010101" pitchFamily="2" charset="-122"/>
              </a:rPr>
              <a:t>一脉相承又与时俱进</a:t>
            </a:r>
            <a:endParaRPr lang="en-US" altLang="zh-CN" sz="2400" b="1" dirty="0">
              <a:solidFill>
                <a:srgbClr val="C00000"/>
              </a:solidFill>
              <a:latin typeface="华文中宋" panose="02010600040101010101" pitchFamily="2" charset="-122"/>
              <a:ea typeface="华文中宋" panose="02010600040101010101" pitchFamily="2" charset="-122"/>
            </a:endParaRPr>
          </a:p>
          <a:p>
            <a:pPr algn="just"/>
            <a:endParaRPr lang="en-US" altLang="zh-CN" sz="2400" b="1" dirty="0">
              <a:solidFill>
                <a:srgbClr val="FF0000"/>
              </a:solidFill>
              <a:latin typeface="华文中宋" panose="02010600040101010101" pitchFamily="2" charset="-122"/>
              <a:ea typeface="华文中宋" panose="02010600040101010101" pitchFamily="2" charset="-122"/>
            </a:endParaRPr>
          </a:p>
          <a:p>
            <a:pPr marL="342900" indent="-342900" algn="just">
              <a:buFont typeface="Arial" charset="0"/>
              <a:buChar char="•"/>
            </a:pPr>
            <a:r>
              <a:rPr lang="zh-CN" altLang="en-US" sz="2400" dirty="0">
                <a:latin typeface="KaiTi" charset="-122"/>
                <a:ea typeface="KaiTi" charset="-122"/>
                <a:cs typeface="KaiTi" charset="-122"/>
              </a:rPr>
              <a:t>一方面，毛泽东思想所蕴含的马克思主义立场、观点和方法，为中国特色社会主义理论体系提供了基本遵循；</a:t>
            </a:r>
            <a:endParaRPr lang="en-US" altLang="zh-CN" sz="2400" dirty="0">
              <a:latin typeface="KaiTi" charset="-122"/>
              <a:ea typeface="KaiTi" charset="-122"/>
              <a:cs typeface="KaiTi" charset="-122"/>
            </a:endParaRPr>
          </a:p>
          <a:p>
            <a:pPr marL="342900" indent="-342900" algn="just">
              <a:buFont typeface="Arial" charset="0"/>
              <a:buChar char="•"/>
            </a:pPr>
            <a:endParaRPr lang="en-US" altLang="zh-CN" sz="2400" dirty="0">
              <a:latin typeface="KaiTi" charset="-122"/>
              <a:ea typeface="KaiTi" charset="-122"/>
              <a:cs typeface="KaiTi" charset="-122"/>
            </a:endParaRPr>
          </a:p>
          <a:p>
            <a:pPr marL="342900" indent="-342900" algn="just">
              <a:buFont typeface="Arial" charset="0"/>
              <a:buChar char="•"/>
            </a:pPr>
            <a:r>
              <a:rPr lang="zh-CN" altLang="en-US" sz="2400" dirty="0">
                <a:latin typeface="KaiTi" charset="-122"/>
                <a:ea typeface="KaiTi" charset="-122"/>
                <a:cs typeface="KaiTi" charset="-122"/>
              </a:rPr>
              <a:t>另一方面，中国特色社会主义理论体系在新的历史条件下进一步丰富和发展了毛泽东思想。</a:t>
            </a:r>
          </a:p>
        </p:txBody>
      </p:sp>
    </p:spTree>
    <p:extLst>
      <p:ext uri="{BB962C8B-B14F-4D97-AF65-F5344CB8AC3E}">
        <p14:creationId xmlns:p14="http://schemas.microsoft.com/office/powerpoint/2010/main" val="1551230127"/>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16"/>
  <p:tag name="KSO_WM_UNIT_ID" val="diagram20161348_3*q_i*1_16"/>
  <p:tag name="KSO_WM_UNIT_LAYERLEVEL" val="1_1"/>
  <p:tag name="KSO_WM_DIAGRAM_GROUP_CODE" val="q1-1"/>
  <p:tag name="KSO_WM_UNIT_FILL_FORE_SCHEMECOLOR_INDEX" val="5"/>
  <p:tag name="KSO_WM_UNI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17"/>
  <p:tag name="KSO_WM_UNIT_ID" val="diagram20161348_3*q_i*1_17"/>
  <p:tag name="KSO_WM_UNIT_LAYERLEVEL" val="1_1"/>
  <p:tag name="KSO_WM_DIAGRAM_GROUP_CODE" val="q1-1"/>
  <p:tag name="KSO_WM_UNIT_FILL_FORE_SCHEMECOLOR_INDEX" val="6"/>
  <p:tag name="KSO_WM_UNIT_FILL_TYPE" val="1"/>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7"/>
  <p:tag name="KSO_WM_UNIT_ID" val="diagram20161348_3*q_i*1_7"/>
  <p:tag name="KSO_WM_UNIT_LAYERLEVEL" val="1_1"/>
  <p:tag name="KSO_WM_DIAGRAM_GROUP_CODE" val="q1-1"/>
  <p:tag name="KSO_WM_UNIT_FILL_FORE_SCHEMECOLOR_INDEX" val="7"/>
  <p:tag name="KSO_WM_UNI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8"/>
  <p:tag name="KSO_WM_UNIT_ID" val="diagram20161348_3*q_i*1_8"/>
  <p:tag name="KSO_WM_UNIT_LAYERLEVEL" val="1_1"/>
  <p:tag name="KSO_WM_DIAGRAM_GROUP_CODE" val="q1-1"/>
  <p:tag name="KSO_WM_UNIT_FILL_FORE_SCHEMECOLOR_INDEX" val="8"/>
  <p:tag name="KSO_WM_UNI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9"/>
  <p:tag name="KSO_WM_UNIT_ID" val="diagram20161348_3*q_i*1_9"/>
  <p:tag name="KSO_WM_UNIT_LAYERLEVEL" val="1_1"/>
  <p:tag name="KSO_WM_DIAGRAM_GROUP_CODE" val="q1-1"/>
  <p:tag name="KSO_WM_UNIT_FILL_FORE_SCHEMECOLOR_INDEX" val="13"/>
  <p:tag name="KSO_WM_UNI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13"/>
  <p:tag name="KSO_WM_UNIT_ID" val="diagram20161348_3*q_i*1_13"/>
  <p:tag name="KSO_WM_UNIT_LAYERLEVEL" val="1_1"/>
  <p:tag name="KSO_WM_DIAGRAM_GROUP_CODE" val="q1-1"/>
  <p:tag name="KSO_WM_UNIT_TEXT_FILL_FORE_SCHEMECOLOR_INDEX" val="14"/>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14"/>
  <p:tag name="KSO_WM_UNIT_ID" val="diagram20161348_3*q_i*1_14"/>
  <p:tag name="KSO_WM_UNIT_LAYERLEVEL" val="1_1"/>
  <p:tag name="KSO_WM_DIAGRAM_GROUP_CODE" val="q1-1"/>
  <p:tag name="KSO_WM_UNIT_TEXT_FILL_FORE_SCHEMECOLOR_INDEX" val="14"/>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q_i"/>
  <p:tag name="KSO_WM_UNIT_INDEX" val="1_15"/>
  <p:tag name="KSO_WM_UNIT_ID" val="diagram20161348_3*q_i*1_15"/>
  <p:tag name="KSO_WM_UNIT_LAYERLEVEL" val="1_1"/>
  <p:tag name="KSO_WM_DIAGRAM_GROUP_CODE" val="q1-1"/>
  <p:tag name="KSO_WM_UNIT_TEXT_FILL_FORE_SCHEMECOLOR_INDEX" val="14"/>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20161348"/>
  <p:tag name="KSO_WM_UNIT_TYPE" val="g"/>
  <p:tag name="KSO_WM_UNIT_INDEX" val="1"/>
  <p:tag name="KSO_WM_UNIT_ID" val="diagram20161348_3*g*1"/>
  <p:tag name="KSO_WM_UNIT_LAYERLEVEL" val="1"/>
  <p:tag name="KSO_WM_UNIT_VALUE" val="4"/>
  <p:tag name="KSO_WM_UNIT_HIGHLIGHT" val="0"/>
  <p:tag name="KSO_WM_UNIT_COMPATIBLE" val="1"/>
  <p:tag name="KSO_WM_UNIT_CLEAR" val="0"/>
  <p:tag name="KSO_WM_UNIT_RELATE_UNITID" val="diagram20161348_3*q*1"/>
  <p:tag name="KSO_WM_UNIT_PRESET_TEXT" val="LOREM"/>
</p:tagLst>
</file>

<file path=ppt/theme/theme1.xml><?xml version="1.0" encoding="utf-8"?>
<a:theme xmlns:a="http://schemas.openxmlformats.org/drawingml/2006/main" name="默认设计模板">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默认设计模板">
  <a:themeElements>
    <a:clrScheme name="气流">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2201</TotalTime>
  <Words>5811</Words>
  <Application>Microsoft Macintosh PowerPoint</Application>
  <PresentationFormat>宽屏</PresentationFormat>
  <Paragraphs>429</Paragraphs>
  <Slides>61</Slides>
  <Notes>4</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61</vt:i4>
      </vt:variant>
    </vt:vector>
  </HeadingPairs>
  <TitlesOfParts>
    <vt:vector size="79" baseType="lpstr">
      <vt:lpstr>Arial</vt:lpstr>
      <vt:lpstr>KaiTi</vt:lpstr>
      <vt:lpstr>Microsoft YaHei</vt:lpstr>
      <vt:lpstr>Times New Roman</vt:lpstr>
      <vt:lpstr>Wingdings</vt:lpstr>
      <vt:lpstr>方正粗黑宋简体</vt:lpstr>
      <vt:lpstr>方正大黑简体</vt:lpstr>
      <vt:lpstr>方正姚体</vt:lpstr>
      <vt:lpstr>仿宋</vt:lpstr>
      <vt:lpstr>黑体</vt:lpstr>
      <vt:lpstr>华文新魏</vt:lpstr>
      <vt:lpstr>华文中宋</vt:lpstr>
      <vt:lpstr>楷体</vt:lpstr>
      <vt:lpstr>宋体</vt:lpstr>
      <vt:lpstr>微软雅黑</vt:lpstr>
      <vt:lpstr>默认设计模板</vt:lpstr>
      <vt:lpstr>1_默认设计模板</vt:lpstr>
      <vt:lpstr>2_默认设计模板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1、新民主主义理论形成的依据</vt:lpstr>
      <vt:lpstr>2、新民主主义革命的总路线</vt:lpstr>
      <vt:lpstr>3、新民主主义革命的基本纲领</vt:lpstr>
      <vt:lpstr>4、新民主主义革命道路</vt:lpstr>
      <vt:lpstr>PowerPoint 演示文稿</vt:lpstr>
      <vt:lpstr>PowerPoint 演示文稿</vt:lpstr>
      <vt:lpstr>5、新民主主义革命的三大法宝</vt:lpstr>
      <vt:lpstr>PowerPoint 演示文稿</vt:lpstr>
      <vt:lpstr>PowerPoint 演示文稿</vt:lpstr>
      <vt:lpstr>1、新民主主义社会的性质</vt:lpstr>
      <vt:lpstr>2、党在过渡时期的总路线</vt:lpstr>
      <vt:lpstr>PowerPoint 演示文稿</vt:lpstr>
      <vt:lpstr>3、社会主义改造道路</vt:lpstr>
      <vt:lpstr>PowerPoint 演示文稿</vt:lpstr>
      <vt:lpstr>PowerPoint 演示文稿</vt:lpstr>
      <vt:lpstr>PowerPoint 演示文稿</vt:lpstr>
      <vt:lpstr>PowerPoint 演示文稿</vt:lpstr>
      <vt:lpstr>4、社会主义改造的历史经验</vt:lpstr>
      <vt:lpstr>5、社会主义制度在中国的确立</vt:lpstr>
      <vt:lpstr>6、确立社会主义基本制度的重大意义</vt:lpstr>
      <vt:lpstr>PowerPoint 演示文稿</vt:lpstr>
      <vt:lpstr>初步探索的其他理论成果</vt:lpstr>
      <vt:lpstr>初步探索的意义和经验教训</vt:lpstr>
      <vt:lpstr>1、邓小平理论的形成过程</vt:lpstr>
      <vt:lpstr>PowerPoint 演示文稿</vt:lpstr>
      <vt:lpstr>PowerPoint 演示文稿</vt:lpstr>
      <vt:lpstr>PowerPoint 演示文稿</vt:lpstr>
      <vt:lpstr>2、邓小平理论回答的基本问题——社会主义的本质</vt:lpstr>
      <vt:lpstr>3、邓小平理论的精髓——解放思想、实事求是</vt:lpstr>
      <vt:lpstr>PowerPoint 演示文稿</vt:lpstr>
      <vt:lpstr>PowerPoint 演示文稿</vt:lpstr>
      <vt:lpstr>PowerPoint 演示文稿</vt:lpstr>
      <vt:lpstr>PowerPoint 演示文稿</vt:lpstr>
      <vt:lpstr>PowerPoint 演示文稿</vt:lpstr>
      <vt:lpstr>1、“三个代表”重要思想的形成过程</vt:lpstr>
      <vt:lpstr>2、“三个代表”重要思想的核心观点</vt:lpstr>
      <vt:lpstr>3、“三个代表”重要思想的主要内容</vt:lpstr>
      <vt:lpstr>4、“三个代表”重要思想的历史地位</vt:lpstr>
      <vt:lpstr>1、科学发展观的科学内涵</vt:lpstr>
      <vt:lpstr>PowerPoint 演示文稿</vt:lpstr>
      <vt:lpstr>PowerPoint 演示文稿</vt:lpstr>
      <vt:lpstr>2、科学发展观的主要内容</vt:lpstr>
      <vt:lpstr>3、科学发展观的历史地位</vt:lpstr>
      <vt:lpstr>PowerPoint 演示文稿</vt:lpstr>
      <vt:lpstr>PowerPoint 演示文稿</vt:lpstr>
    </vt:vector>
  </TitlesOfParts>
  <Company>微软中国</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Microsoft Office 用户</cp:lastModifiedBy>
  <cp:revision>840</cp:revision>
  <dcterms:created xsi:type="dcterms:W3CDTF">2006-08-15T08:33:28Z</dcterms:created>
  <dcterms:modified xsi:type="dcterms:W3CDTF">2024-06-14T14:00:07Z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64BBAE32EB1140979BDEA0A28EAAF2BA</vt:lpwstr>
  </property>
</Properties>
</file>