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79" r:id="rId2"/>
    <p:sldId id="335" r:id="rId3"/>
    <p:sldId id="970" r:id="rId4"/>
    <p:sldId id="860" r:id="rId5"/>
    <p:sldId id="971" r:id="rId6"/>
    <p:sldId id="874" r:id="rId7"/>
    <p:sldId id="974" r:id="rId8"/>
    <p:sldId id="975" r:id="rId9"/>
    <p:sldId id="976" r:id="rId10"/>
    <p:sldId id="977" r:id="rId11"/>
    <p:sldId id="978" r:id="rId12"/>
    <p:sldId id="986" r:id="rId13"/>
    <p:sldId id="987" r:id="rId14"/>
    <p:sldId id="988" r:id="rId15"/>
    <p:sldId id="984" r:id="rId16"/>
    <p:sldId id="985" r:id="rId17"/>
    <p:sldId id="992" r:id="rId18"/>
    <p:sldId id="993" r:id="rId19"/>
    <p:sldId id="1002" r:id="rId20"/>
    <p:sldId id="1003" r:id="rId21"/>
    <p:sldId id="998" r:id="rId22"/>
    <p:sldId id="999" r:id="rId23"/>
    <p:sldId id="995" r:id="rId24"/>
    <p:sldId id="996" r:id="rId25"/>
    <p:sldId id="1005" r:id="rId26"/>
    <p:sldId id="1006" r:id="rId27"/>
    <p:sldId id="997" r:id="rId28"/>
    <p:sldId id="1008" r:id="rId29"/>
    <p:sldId id="1007" r:id="rId30"/>
    <p:sldId id="1004" r:id="rId31"/>
    <p:sldId id="1009" r:id="rId32"/>
    <p:sldId id="1010" r:id="rId33"/>
    <p:sldId id="979" r:id="rId34"/>
    <p:sldId id="1012" r:id="rId35"/>
    <p:sldId id="1015" r:id="rId36"/>
    <p:sldId id="1016" r:id="rId37"/>
    <p:sldId id="1017" r:id="rId38"/>
    <p:sldId id="1018" r:id="rId39"/>
    <p:sldId id="1019" r:id="rId40"/>
    <p:sldId id="1020" r:id="rId41"/>
    <p:sldId id="862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8A1FD"/>
    <a:srgbClr val="DDE6FD"/>
    <a:srgbClr val="E5F5F0"/>
    <a:srgbClr val="FF71DA"/>
    <a:srgbClr val="FF33CC"/>
    <a:srgbClr val="9F9F61"/>
    <a:srgbClr val="63C18E"/>
    <a:srgbClr val="DEFCE5"/>
    <a:srgbClr val="20E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7350" autoAdjust="0"/>
  </p:normalViewPr>
  <p:slideViewPr>
    <p:cSldViewPr snapToGrid="0">
      <p:cViewPr varScale="1">
        <p:scale>
          <a:sx n="101" d="100"/>
          <a:sy n="101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4580-07F8-4EE6-81A1-51BACD88345C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FDC2F-C0D0-49DA-99D9-B68EAB2CC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6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4F8E74-9C04-43EC-B268-D3C0C73A25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202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4F8E74-9C04-43EC-B268-D3C0C73A25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7646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4F8E74-9C04-43EC-B268-D3C0C73A25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519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4F8E74-9C04-43EC-B268-D3C0C73A25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30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感知器在计算</a:t>
            </a:r>
            <a:r>
              <a:rPr lang="en-US" altLang="zh-CN" dirty="0"/>
              <a:t>loss</a:t>
            </a:r>
            <a:r>
              <a:rPr lang="zh-CN" altLang="en-US" dirty="0"/>
              <a:t>的时候，是无法考虑分类的</a:t>
            </a:r>
            <a:r>
              <a:rPr lang="en-US" altLang="zh-CN" dirty="0"/>
              <a:t>soft</a:t>
            </a:r>
            <a:r>
              <a:rPr lang="zh-CN" altLang="en-US" dirty="0"/>
              <a:t>损失的，全部是硬损失。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FDC2F-C0D0-49DA-99D9-B68EAB2CC6D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893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判断属于正类的概率是否大于</a:t>
            </a:r>
            <a:r>
              <a:rPr lang="en-US" altLang="zh-CN" dirty="0"/>
              <a:t>0.5</a:t>
            </a:r>
            <a:r>
              <a:rPr lang="zh-CN" altLang="en-US" dirty="0"/>
              <a:t>，主要看正类。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FDC2F-C0D0-49DA-99D9-B68EAB2CC6D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055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4F8E74-9C04-43EC-B268-D3C0C73A25C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709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无论是大于</a:t>
            </a:r>
            <a:r>
              <a:rPr lang="en-US" altLang="zh-CN" dirty="0"/>
              <a:t>0</a:t>
            </a:r>
            <a:r>
              <a:rPr lang="zh-CN" altLang="en-US" dirty="0"/>
              <a:t>，还是小于</a:t>
            </a:r>
            <a:r>
              <a:rPr lang="en-US" altLang="zh-CN" dirty="0"/>
              <a:t>0</a:t>
            </a:r>
            <a:r>
              <a:rPr lang="zh-CN" altLang="en-US" dirty="0"/>
              <a:t>，最后梯度都会趋于</a:t>
            </a:r>
            <a:r>
              <a:rPr lang="en-US" altLang="zh-CN" dirty="0"/>
              <a:t>0</a:t>
            </a:r>
            <a:r>
              <a:rPr lang="zh-CN" altLang="en-US" dirty="0"/>
              <a:t>，造成训练的过程梯度不足。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特别是在小于</a:t>
            </a:r>
            <a:r>
              <a:rPr lang="en-US" altLang="zh-CN" dirty="0"/>
              <a:t>0</a:t>
            </a:r>
            <a:r>
              <a:rPr lang="zh-CN" altLang="en-US" dirty="0"/>
              <a:t>，分类错误的时候更加无法形成有效的梯度，对于训练的影响比较严重。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FDC2F-C0D0-49DA-99D9-B68EAB2CC6D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50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实际在做样本标注的时候，无法达到理想标注的状态。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FDC2F-C0D0-49DA-99D9-B68EAB2CC6D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28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f(</a:t>
            </a:r>
            <a:r>
              <a:rPr lang="en-US" altLang="zh-CN" dirty="0" err="1"/>
              <a:t>x_n</a:t>
            </a:r>
            <a:r>
              <a:rPr lang="en-US" altLang="zh-CN" dirty="0"/>
              <a:t>)</a:t>
            </a:r>
            <a:r>
              <a:rPr lang="zh-CN" altLang="en-US" dirty="0"/>
              <a:t>是理想分布，需要尽可能去逼近它。其实也是在</a:t>
            </a:r>
            <a:r>
              <a:rPr lang="en-US" altLang="zh-CN" dirty="0"/>
              <a:t>f(</a:t>
            </a:r>
            <a:r>
              <a:rPr lang="en-US" altLang="zh-CN" dirty="0" err="1"/>
              <a:t>x_n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theta(</a:t>
            </a:r>
            <a:r>
              <a:rPr lang="en-US" altLang="zh-CN" dirty="0" err="1"/>
              <a:t>x_n</a:t>
            </a:r>
            <a:r>
              <a:rPr lang="en-US" altLang="zh-CN" dirty="0"/>
              <a:t>)</a:t>
            </a:r>
            <a:r>
              <a:rPr lang="zh-CN" altLang="en-US" dirty="0"/>
              <a:t>的分布之间求取内积。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ywx</a:t>
            </a:r>
            <a:r>
              <a:rPr lang="zh-CN" altLang="en-US" dirty="0"/>
              <a:t>，因为考虑了</a:t>
            </a:r>
            <a:r>
              <a:rPr lang="en-US" altLang="zh-CN" dirty="0"/>
              <a:t>{-1,1}</a:t>
            </a:r>
            <a:r>
              <a:rPr lang="zh-CN" altLang="en-US"/>
              <a:t>的样本类别符号，所以</a:t>
            </a:r>
            <a:r>
              <a:rPr lang="zh-CN" altLang="en-US" dirty="0"/>
              <a:t>无论正负样本都会逼近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FDC2F-C0D0-49DA-99D9-B68EAB2CC6D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624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theta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FDC2F-C0D0-49DA-99D9-B68EAB2CC6D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交叉熵可以具有较强的梯度，从而可以保证整个训练过程的收敛速度。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FDC2F-C0D0-49DA-99D9-B68EAB2CC6D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07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://pic.hust.edu.cn/single/index/_class/3/1376?c=&#21326;&#20013;&#22823;&#19968;&#26223;" TargetMode="External"/><Relationship Id="rId13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12" Type="http://schemas.openxmlformats.org/officeDocument/2006/relationships/hyperlink" Target="http://pic.hust.edu.cn/single/index/_class/4/1421?c=&#21326;&#20013;&#22823;&#19968;&#26223;" TargetMode="External"/><Relationship Id="rId1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6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6" Type="http://schemas.openxmlformats.org/officeDocument/2006/relationships/hyperlink" Target="http://pic.hust.edu.cn/single/index/_class/2/1296?c=&#21326;&#20013;&#22823;&#19968;&#26223;" TargetMode="External"/><Relationship Id="rId11" Type="http://schemas.openxmlformats.org/officeDocument/2006/relationships/image" Target="../media/image6.jpeg"/><Relationship Id="rId5" Type="http://schemas.openxmlformats.org/officeDocument/2006/relationships/image" Target="../media/image3.jpeg"/><Relationship Id="rId15" Type="http://schemas.openxmlformats.org/officeDocument/2006/relationships/image" Target="../media/image8.jpeg"/><Relationship Id="rId10" Type="http://schemas.openxmlformats.org/officeDocument/2006/relationships/hyperlink" Target="http://pic.hust.edu.cn/single/index/_class/3/1394?c=&#21326;&#20013;&#22823;&#19968;&#26223;" TargetMode="External"/><Relationship Id="rId4" Type="http://schemas.openxmlformats.org/officeDocument/2006/relationships/hyperlink" Target="http://pic.hust.edu.cn/single/index/_class/0/803?c=&#21326;&#20013;&#22823;&#19968;&#26223;" TargetMode="External"/><Relationship Id="rId9" Type="http://schemas.openxmlformats.org/officeDocument/2006/relationships/image" Target="../media/image5.jpeg"/><Relationship Id="rId14" Type="http://schemas.openxmlformats.org/officeDocument/2006/relationships/hyperlink" Target="http://pic.hust.edu.cn/single/index/_class/4/1428?c=&#21326;&#20013;&#22823;&#19968;&#26223;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72"/>
          <p:cNvGrpSpPr>
            <a:grpSpLocks/>
          </p:cNvGrpSpPr>
          <p:nvPr/>
        </p:nvGrpSpPr>
        <p:grpSpPr bwMode="auto">
          <a:xfrm>
            <a:off x="762001" y="2786063"/>
            <a:ext cx="11010900" cy="119062"/>
            <a:chOff x="288" y="1248"/>
            <a:chExt cx="5229" cy="96"/>
          </a:xfrm>
        </p:grpSpPr>
        <p:grpSp>
          <p:nvGrpSpPr>
            <p:cNvPr id="4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8" cy="96"/>
              <a:chOff x="192" y="498"/>
              <a:chExt cx="5376" cy="78"/>
            </a:xfrm>
          </p:grpSpPr>
          <p:sp>
            <p:nvSpPr>
              <p:cNvPr id="6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pic>
          <p:nvPicPr>
            <p:cNvPr id="5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429" descr="http://pic.hust.edu.cn/pic/nav/803.jpg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177618" y="6143625"/>
            <a:ext cx="1680633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33" descr="http://pic.hust.edu.cn/pic/nav/1296.jpg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0511368" y="4598989"/>
            <a:ext cx="1680633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35" descr="http://pic.hust.edu.cn/pic/nav/1376.jpg">
            <a:hlinkClick r:id="rId8"/>
          </p:cNvPr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0511368" y="6100764"/>
            <a:ext cx="1680633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37" descr="http://pic.hust.edu.cn/pic/nav/1394.jpg">
            <a:hlinkClick r:id="rId10"/>
          </p:cNvPr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8858252" y="5386389"/>
            <a:ext cx="1680633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39" descr="http://pic.hust.edu.cn/pic/nav/1421.jpg">
            <a:hlinkClick r:id="rId12"/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858252" y="6127751"/>
            <a:ext cx="1680633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41" descr="http://pic.hust.edu.cn/pic/nav/1428.jpg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0511368" y="5357814"/>
            <a:ext cx="1680633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Object 442"/>
          <p:cNvGraphicFramePr>
            <a:graphicFrameLocks noChangeAspect="1"/>
          </p:cNvGraphicFramePr>
          <p:nvPr/>
        </p:nvGraphicFramePr>
        <p:xfrm>
          <a:off x="95251" y="34925"/>
          <a:ext cx="2063749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位图图像" r:id="rId16" imgW="2247619" imgH="1685714" progId="PBrush">
                  <p:embed/>
                </p:oleObj>
              </mc:Choice>
              <mc:Fallback>
                <p:oleObj name="位图图像" r:id="rId16" imgW="2247619" imgH="1685714" progId="PBrush">
                  <p:embed/>
                  <p:pic>
                    <p:nvPicPr>
                      <p:cNvPr id="14" name="Object 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1" y="34925"/>
                        <a:ext cx="2063749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857213" y="2285992"/>
            <a:ext cx="10668000" cy="533400"/>
          </a:xfrm>
        </p:spPr>
        <p:txBody>
          <a:bodyPr/>
          <a:lstStyle>
            <a:lvl1pPr algn="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43201" y="6596064"/>
            <a:ext cx="1191684" cy="244475"/>
          </a:xfr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16" name="Rectangle 37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064000" y="6596064"/>
            <a:ext cx="11176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01B15-51C5-4543-8646-27AED7159C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7" name="Rectangle 374"/>
          <p:cNvSpPr>
            <a:spLocks noGrp="1" noChangeArrowheads="1"/>
          </p:cNvSpPr>
          <p:nvPr>
            <p:ph type="dt" sz="half" idx="12"/>
          </p:nvPr>
        </p:nvSpPr>
        <p:spPr>
          <a:xfrm>
            <a:off x="0" y="6596064"/>
            <a:ext cx="25400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82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64153-0567-4266-A1CF-C858566996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10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64600" y="152400"/>
            <a:ext cx="2819400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825500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14B58-9775-4ADF-8599-FCF19B5673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43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6457914"/>
            <a:ext cx="12192000" cy="400110"/>
          </a:xfrm>
          <a:prstGeom prst="rect">
            <a:avLst/>
          </a:prstGeom>
          <a:solidFill>
            <a:schemeClr val="tx2">
              <a:alpha val="32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自动化学院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074400" y="6429396"/>
            <a:ext cx="1117600" cy="357166"/>
          </a:xfrm>
          <a:ln/>
        </p:spPr>
        <p:txBody>
          <a:bodyPr/>
          <a:lstStyle>
            <a:lvl1pPr>
              <a:defRPr sz="20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67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31B8F-3516-42C3-83A0-0BE91B683E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553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6800" y="1066800"/>
            <a:ext cx="553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EEC58-89F5-441E-A838-5B7BA2476F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69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9BBF3-2E5D-4C72-85D8-0F814F1E61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839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6E4C9-78BD-4F77-9C38-0D0B943F93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41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B171D-A1F9-42E8-BD2B-16AA89E59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39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11E7-3EAE-47CA-A409-CC810C5F1C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44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88B96-F116-4CAD-A388-A6B52ED373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91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Freeform 126"/>
          <p:cNvSpPr>
            <a:spLocks/>
          </p:cNvSpPr>
          <p:nvPr/>
        </p:nvSpPr>
        <p:spPr bwMode="gray">
          <a:xfrm>
            <a:off x="-16933" y="342900"/>
            <a:ext cx="8043333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620000" y="648335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0566400" y="6477000"/>
            <a:ext cx="1117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63D80F8-DC27-48CA-A22D-C490E65723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978400" y="6477000"/>
            <a:ext cx="2540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06400" y="1066800"/>
            <a:ext cx="11277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grpSp>
        <p:nvGrpSpPr>
          <p:cNvPr id="1033" name="Group 191"/>
          <p:cNvGrpSpPr>
            <a:grpSpLocks/>
          </p:cNvGrpSpPr>
          <p:nvPr/>
        </p:nvGrpSpPr>
        <p:grpSpPr bwMode="auto">
          <a:xfrm>
            <a:off x="406400" y="800101"/>
            <a:ext cx="11169651" cy="131763"/>
            <a:chOff x="192" y="498"/>
            <a:chExt cx="5376" cy="78"/>
          </a:xfrm>
        </p:grpSpPr>
        <p:grpSp>
          <p:nvGrpSpPr>
            <p:cNvPr id="1035" name="Group 192"/>
            <p:cNvGrpSpPr>
              <a:grpSpLocks/>
            </p:cNvGrpSpPr>
            <p:nvPr userDrawn="1"/>
          </p:nvGrpSpPr>
          <p:grpSpPr bwMode="auto">
            <a:xfrm>
              <a:off x="192" y="498"/>
              <a:ext cx="5376" cy="78"/>
              <a:chOff x="192" y="498"/>
              <a:chExt cx="5376" cy="78"/>
            </a:xfrm>
          </p:grpSpPr>
          <p:sp>
            <p:nvSpPr>
              <p:cNvPr id="1217" name="Rectangle 193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pic>
          <p:nvPicPr>
            <p:cNvPr id="1036" name="Picture 195" descr="Untitled-4 copy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gray">
            <a:xfrm>
              <a:off x="300" y="504"/>
              <a:ext cx="7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06400" y="152401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graphicFrame>
        <p:nvGraphicFramePr>
          <p:cNvPr id="1026" name="Object 267"/>
          <p:cNvGraphicFramePr>
            <a:graphicFrameLocks noChangeAspect="1"/>
          </p:cNvGraphicFramePr>
          <p:nvPr/>
        </p:nvGraphicFramePr>
        <p:xfrm>
          <a:off x="10621433" y="42864"/>
          <a:ext cx="15240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位图图像" r:id="rId15" imgW="2247619" imgH="1685714" progId="PBrush">
                  <p:embed/>
                </p:oleObj>
              </mc:Choice>
              <mc:Fallback>
                <p:oleObj name="位图图像" r:id="rId15" imgW="2247619" imgH="1685714" progId="PBrush">
                  <p:embed/>
                  <p:pic>
                    <p:nvPicPr>
                      <p:cNvPr id="1026" name="Object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1433" y="42864"/>
                        <a:ext cx="152400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FD56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ED9C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87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1.png"/><Relationship Id="rId13" Type="http://schemas.openxmlformats.org/officeDocument/2006/relationships/image" Target="../media/image29.png"/><Relationship Id="rId3" Type="http://schemas.openxmlformats.org/officeDocument/2006/relationships/image" Target="../media/image10.png"/><Relationship Id="rId7" Type="http://schemas.openxmlformats.org/officeDocument/2006/relationships/image" Target="../media/image831.png"/><Relationship Id="rId12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1.png"/><Relationship Id="rId11" Type="http://schemas.openxmlformats.org/officeDocument/2006/relationships/image" Target="../media/image27.png"/><Relationship Id="rId5" Type="http://schemas.openxmlformats.org/officeDocument/2006/relationships/image" Target="../media/image1520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801.png"/><Relationship Id="rId9" Type="http://schemas.openxmlformats.org/officeDocument/2006/relationships/image" Target="../media/image851.png"/><Relationship Id="rId1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9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1.png"/><Relationship Id="rId3" Type="http://schemas.openxmlformats.org/officeDocument/2006/relationships/image" Target="../media/image9.png"/><Relationship Id="rId7" Type="http://schemas.openxmlformats.org/officeDocument/2006/relationships/image" Target="../media/image57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490.png"/><Relationship Id="rId5" Type="http://schemas.openxmlformats.org/officeDocument/2006/relationships/image" Target="../media/image55.png"/><Relationship Id="rId15" Type="http://schemas.openxmlformats.org/officeDocument/2006/relationships/image" Target="../media/image62.png"/><Relationship Id="rId10" Type="http://schemas.openxmlformats.org/officeDocument/2006/relationships/image" Target="../media/image60.png"/><Relationship Id="rId4" Type="http://schemas.openxmlformats.org/officeDocument/2006/relationships/image" Target="../media/image53.png"/><Relationship Id="rId9" Type="http://schemas.openxmlformats.org/officeDocument/2006/relationships/image" Target="../media/image59.png"/><Relationship Id="rId14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5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8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9.png"/><Relationship Id="rId7" Type="http://schemas.openxmlformats.org/officeDocument/2006/relationships/image" Target="../media/image5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8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1.png"/><Relationship Id="rId13" Type="http://schemas.openxmlformats.org/officeDocument/2006/relationships/image" Target="../media/image29.png"/><Relationship Id="rId3" Type="http://schemas.openxmlformats.org/officeDocument/2006/relationships/image" Target="../media/image10.png"/><Relationship Id="rId7" Type="http://schemas.openxmlformats.org/officeDocument/2006/relationships/image" Target="../media/image831.png"/><Relationship Id="rId12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1.png"/><Relationship Id="rId11" Type="http://schemas.openxmlformats.org/officeDocument/2006/relationships/image" Target="../media/image27.png"/><Relationship Id="rId5" Type="http://schemas.openxmlformats.org/officeDocument/2006/relationships/image" Target="../media/image1520.png"/><Relationship Id="rId15" Type="http://schemas.openxmlformats.org/officeDocument/2006/relationships/image" Target="../media/image71.png"/><Relationship Id="rId10" Type="http://schemas.openxmlformats.org/officeDocument/2006/relationships/image" Target="../media/image26.png"/><Relationship Id="rId4" Type="http://schemas.openxmlformats.org/officeDocument/2006/relationships/image" Target="../media/image801.png"/><Relationship Id="rId9" Type="http://schemas.openxmlformats.org/officeDocument/2006/relationships/image" Target="../media/image851.png"/><Relationship Id="rId1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6.png"/><Relationship Id="rId7" Type="http://schemas.openxmlformats.org/officeDocument/2006/relationships/image" Target="../media/image5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8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9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2.png"/><Relationship Id="rId13" Type="http://schemas.openxmlformats.org/officeDocument/2006/relationships/image" Target="../media/image250.png"/><Relationship Id="rId3" Type="http://schemas.openxmlformats.org/officeDocument/2006/relationships/image" Target="../media/image10.png"/><Relationship Id="rId7" Type="http://schemas.openxmlformats.org/officeDocument/2006/relationships/image" Target="../media/image832.png"/><Relationship Id="rId12" Type="http://schemas.openxmlformats.org/officeDocument/2006/relationships/image" Target="../media/image24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3.png"/><Relationship Id="rId11" Type="http://schemas.openxmlformats.org/officeDocument/2006/relationships/image" Target="../media/image251.png"/><Relationship Id="rId5" Type="http://schemas.openxmlformats.org/officeDocument/2006/relationships/image" Target="../media/image811.png"/><Relationship Id="rId10" Type="http://schemas.openxmlformats.org/officeDocument/2006/relationships/image" Target="../media/image281.png"/><Relationship Id="rId4" Type="http://schemas.openxmlformats.org/officeDocument/2006/relationships/image" Target="../media/image802.png"/><Relationship Id="rId9" Type="http://schemas.openxmlformats.org/officeDocument/2006/relationships/image" Target="../media/image85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2.png"/><Relationship Id="rId13" Type="http://schemas.openxmlformats.org/officeDocument/2006/relationships/image" Target="../media/image250.png"/><Relationship Id="rId3" Type="http://schemas.openxmlformats.org/officeDocument/2006/relationships/image" Target="../media/image10.png"/><Relationship Id="rId7" Type="http://schemas.openxmlformats.org/officeDocument/2006/relationships/image" Target="../media/image832.png"/><Relationship Id="rId12" Type="http://schemas.openxmlformats.org/officeDocument/2006/relationships/image" Target="../media/image24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3.png"/><Relationship Id="rId11" Type="http://schemas.openxmlformats.org/officeDocument/2006/relationships/image" Target="../media/image251.png"/><Relationship Id="rId5" Type="http://schemas.openxmlformats.org/officeDocument/2006/relationships/image" Target="../media/image811.png"/><Relationship Id="rId10" Type="http://schemas.openxmlformats.org/officeDocument/2006/relationships/image" Target="../media/image281.png"/><Relationship Id="rId4" Type="http://schemas.openxmlformats.org/officeDocument/2006/relationships/image" Target="../media/image802.png"/><Relationship Id="rId9" Type="http://schemas.openxmlformats.org/officeDocument/2006/relationships/image" Target="../media/image8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1.png"/><Relationship Id="rId3" Type="http://schemas.openxmlformats.org/officeDocument/2006/relationships/image" Target="../media/image10.png"/><Relationship Id="rId7" Type="http://schemas.openxmlformats.org/officeDocument/2006/relationships/image" Target="../media/image831.png"/><Relationship Id="rId12" Type="http://schemas.openxmlformats.org/officeDocument/2006/relationships/image" Target="../media/image8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1.png"/><Relationship Id="rId11" Type="http://schemas.openxmlformats.org/officeDocument/2006/relationships/image" Target="../media/image87.png"/><Relationship Id="rId5" Type="http://schemas.openxmlformats.org/officeDocument/2006/relationships/image" Target="../media/image1520.png"/><Relationship Id="rId10" Type="http://schemas.openxmlformats.org/officeDocument/2006/relationships/image" Target="../media/image86.png"/><Relationship Id="rId4" Type="http://schemas.openxmlformats.org/officeDocument/2006/relationships/image" Target="../media/image801.png"/><Relationship Id="rId9" Type="http://schemas.openxmlformats.org/officeDocument/2006/relationships/image" Target="../media/image85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1.png"/><Relationship Id="rId3" Type="http://schemas.openxmlformats.org/officeDocument/2006/relationships/image" Target="../media/image10.png"/><Relationship Id="rId7" Type="http://schemas.openxmlformats.org/officeDocument/2006/relationships/image" Target="../media/image831.png"/><Relationship Id="rId12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1.png"/><Relationship Id="rId11" Type="http://schemas.openxmlformats.org/officeDocument/2006/relationships/image" Target="../media/image87.png"/><Relationship Id="rId5" Type="http://schemas.openxmlformats.org/officeDocument/2006/relationships/image" Target="../media/image1520.png"/><Relationship Id="rId10" Type="http://schemas.openxmlformats.org/officeDocument/2006/relationships/image" Target="../media/image86.png"/><Relationship Id="rId4" Type="http://schemas.openxmlformats.org/officeDocument/2006/relationships/image" Target="../media/image801.png"/><Relationship Id="rId9" Type="http://schemas.openxmlformats.org/officeDocument/2006/relationships/image" Target="../media/image85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10.png"/><Relationship Id="rId7" Type="http://schemas.openxmlformats.org/officeDocument/2006/relationships/image" Target="../media/image83.png"/><Relationship Id="rId12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11.png"/><Relationship Id="rId5" Type="http://schemas.openxmlformats.org/officeDocument/2006/relationships/image" Target="../media/image152.png"/><Relationship Id="rId10" Type="http://schemas.openxmlformats.org/officeDocument/2006/relationships/image" Target="../media/image89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4.png"/><Relationship Id="rId7" Type="http://schemas.openxmlformats.org/officeDocument/2006/relationships/image" Target="../media/image138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91.png"/><Relationship Id="rId4" Type="http://schemas.openxmlformats.org/officeDocument/2006/relationships/image" Target="../media/image13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3" Type="http://schemas.openxmlformats.org/officeDocument/2006/relationships/image" Target="../media/image134.png"/><Relationship Id="rId7" Type="http://schemas.openxmlformats.org/officeDocument/2006/relationships/image" Target="../media/image138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92.png"/><Relationship Id="rId4" Type="http://schemas.openxmlformats.org/officeDocument/2006/relationships/image" Target="../media/image1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67.png"/><Relationship Id="rId7" Type="http://schemas.openxmlformats.org/officeDocument/2006/relationships/image" Target="../media/image9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78.png"/><Relationship Id="rId10" Type="http://schemas.openxmlformats.org/officeDocument/2006/relationships/image" Target="../media/image100.png"/><Relationship Id="rId4" Type="http://schemas.openxmlformats.org/officeDocument/2006/relationships/image" Target="../media/image74.png"/><Relationship Id="rId9" Type="http://schemas.openxmlformats.org/officeDocument/2006/relationships/image" Target="../media/image9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5.png"/><Relationship Id="rId7" Type="http://schemas.openxmlformats.org/officeDocument/2006/relationships/image" Target="../media/image1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10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2.png"/><Relationship Id="rId3" Type="http://schemas.openxmlformats.org/officeDocument/2006/relationships/image" Target="../media/image115.png"/><Relationship Id="rId7" Type="http://schemas.openxmlformats.org/officeDocument/2006/relationships/image" Target="../media/image1180.png"/><Relationship Id="rId12" Type="http://schemas.openxmlformats.org/officeDocument/2006/relationships/image" Target="../media/image1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5.png"/><Relationship Id="rId10" Type="http://schemas.openxmlformats.org/officeDocument/2006/relationships/image" Target="../media/image94.png"/><Relationship Id="rId4" Type="http://schemas.openxmlformats.org/officeDocument/2006/relationships/image" Target="../media/image109.png"/><Relationship Id="rId9" Type="http://schemas.openxmlformats.org/officeDocument/2006/relationships/image" Target="../media/image93.png"/><Relationship Id="rId14" Type="http://schemas.openxmlformats.org/officeDocument/2006/relationships/image" Target="../media/image12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16.png"/><Relationship Id="rId3" Type="http://schemas.openxmlformats.org/officeDocument/2006/relationships/image" Target="../media/image115.png"/><Relationship Id="rId7" Type="http://schemas.openxmlformats.org/officeDocument/2006/relationships/image" Target="../media/image1180.png"/><Relationship Id="rId12" Type="http://schemas.openxmlformats.org/officeDocument/2006/relationships/image" Target="../media/image117.png"/><Relationship Id="rId2" Type="http://schemas.openxmlformats.org/officeDocument/2006/relationships/image" Target="../media/image9.png"/><Relationship Id="rId16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5.png"/><Relationship Id="rId15" Type="http://schemas.openxmlformats.org/officeDocument/2006/relationships/image" Target="../media/image123.png"/><Relationship Id="rId10" Type="http://schemas.openxmlformats.org/officeDocument/2006/relationships/image" Target="../media/image94.png"/><Relationship Id="rId4" Type="http://schemas.openxmlformats.org/officeDocument/2006/relationships/image" Target="../media/image109.png"/><Relationship Id="rId9" Type="http://schemas.openxmlformats.org/officeDocument/2006/relationships/image" Target="../media/image93.png"/><Relationship Id="rId14" Type="http://schemas.openxmlformats.org/officeDocument/2006/relationships/image" Target="../media/image12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0.png"/><Relationship Id="rId18" Type="http://schemas.openxmlformats.org/officeDocument/2006/relationships/image" Target="../media/image129.png"/><Relationship Id="rId3" Type="http://schemas.openxmlformats.org/officeDocument/2006/relationships/image" Target="../media/image115.png"/><Relationship Id="rId7" Type="http://schemas.openxmlformats.org/officeDocument/2006/relationships/image" Target="../media/image1180.png"/><Relationship Id="rId12" Type="http://schemas.openxmlformats.org/officeDocument/2006/relationships/image" Target="../media/image117.png"/><Relationship Id="rId17" Type="http://schemas.openxmlformats.org/officeDocument/2006/relationships/image" Target="../media/image126.png"/><Relationship Id="rId2" Type="http://schemas.openxmlformats.org/officeDocument/2006/relationships/image" Target="../media/image9.png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5.png"/><Relationship Id="rId15" Type="http://schemas.openxmlformats.org/officeDocument/2006/relationships/image" Target="../media/image128.png"/><Relationship Id="rId10" Type="http://schemas.openxmlformats.org/officeDocument/2006/relationships/image" Target="../media/image94.png"/><Relationship Id="rId4" Type="http://schemas.openxmlformats.org/officeDocument/2006/relationships/image" Target="../media/image109.png"/><Relationship Id="rId9" Type="http://schemas.openxmlformats.org/officeDocument/2006/relationships/image" Target="../media/image93.png"/><Relationship Id="rId14" Type="http://schemas.openxmlformats.org/officeDocument/2006/relationships/image" Target="../media/image11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30.png"/><Relationship Id="rId3" Type="http://schemas.openxmlformats.org/officeDocument/2006/relationships/image" Target="../media/image115.png"/><Relationship Id="rId7" Type="http://schemas.openxmlformats.org/officeDocument/2006/relationships/image" Target="../media/image1180.png"/><Relationship Id="rId12" Type="http://schemas.openxmlformats.org/officeDocument/2006/relationships/image" Target="../media/image128.png"/><Relationship Id="rId2" Type="http://schemas.openxmlformats.org/officeDocument/2006/relationships/image" Target="../media/image9.png"/><Relationship Id="rId16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116.png"/><Relationship Id="rId5" Type="http://schemas.openxmlformats.org/officeDocument/2006/relationships/image" Target="../media/image93.png"/><Relationship Id="rId15" Type="http://schemas.openxmlformats.org/officeDocument/2006/relationships/image" Target="../media/image132.png"/><Relationship Id="rId10" Type="http://schemas.openxmlformats.org/officeDocument/2006/relationships/image" Target="../media/image120.png"/><Relationship Id="rId4" Type="http://schemas.openxmlformats.org/officeDocument/2006/relationships/image" Target="../media/image109.png"/><Relationship Id="rId9" Type="http://schemas.openxmlformats.org/officeDocument/2006/relationships/image" Target="../media/image117.png"/><Relationship Id="rId14" Type="http://schemas.openxmlformats.org/officeDocument/2006/relationships/image" Target="../media/image1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12.png"/><Relationship Id="rId3" Type="http://schemas.openxmlformats.org/officeDocument/2006/relationships/image" Target="../media/image10.png"/><Relationship Id="rId7" Type="http://schemas.openxmlformats.org/officeDocument/2006/relationships/image" Target="../media/image83.png"/><Relationship Id="rId12" Type="http://schemas.openxmlformats.org/officeDocument/2006/relationships/image" Target="../media/image15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153.png"/><Relationship Id="rId5" Type="http://schemas.openxmlformats.org/officeDocument/2006/relationships/image" Target="../media/image152.png"/><Relationship Id="rId10" Type="http://schemas.openxmlformats.org/officeDocument/2006/relationships/image" Target="../media/image89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15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10.png"/><Relationship Id="rId7" Type="http://schemas.openxmlformats.org/officeDocument/2006/relationships/image" Target="../media/image8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15.png"/><Relationship Id="rId5" Type="http://schemas.openxmlformats.org/officeDocument/2006/relationships/image" Target="../media/image152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15.png"/><Relationship Id="rId3" Type="http://schemas.openxmlformats.org/officeDocument/2006/relationships/image" Target="../media/image17.png"/><Relationship Id="rId7" Type="http://schemas.openxmlformats.org/officeDocument/2006/relationships/image" Target="../media/image152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85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84.png"/><Relationship Id="rId4" Type="http://schemas.openxmlformats.org/officeDocument/2006/relationships/image" Target="../media/image9.png"/><Relationship Id="rId9" Type="http://schemas.openxmlformats.org/officeDocument/2006/relationships/image" Target="../media/image8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10.png"/><Relationship Id="rId7" Type="http://schemas.openxmlformats.org/officeDocument/2006/relationships/image" Target="../media/image82.png"/><Relationship Id="rId12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image" Target="../media/image25.png"/><Relationship Id="rId5" Type="http://schemas.openxmlformats.org/officeDocument/2006/relationships/image" Target="../media/image13.png"/><Relationship Id="rId10" Type="http://schemas.openxmlformats.org/officeDocument/2006/relationships/image" Target="../media/image85.png"/><Relationship Id="rId9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471764" y="2038135"/>
            <a:ext cx="3248472" cy="747712"/>
          </a:xfrm>
        </p:spPr>
        <p:txBody>
          <a:bodyPr/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zh-CN" altLang="en-US" sz="6000" dirty="0">
                <a:solidFill>
                  <a:srgbClr val="0000FF"/>
                </a:solidFill>
                <a:latin typeface="方正姚体" pitchFamily="2" charset="-122"/>
                <a:ea typeface="方正姚体" pitchFamily="2" charset="-122"/>
                <a:cs typeface="+mn-cs"/>
              </a:rPr>
              <a:t>模式识别</a:t>
            </a:r>
            <a:endParaRPr lang="zh-CN" altLang="en-GB" sz="6000" dirty="0">
              <a:solidFill>
                <a:srgbClr val="0000FF"/>
              </a:solidFill>
              <a:latin typeface="方正姚体" pitchFamily="2" charset="-122"/>
              <a:ea typeface="方正姚体" pitchFamily="2" charset="-122"/>
              <a:cs typeface="+mn-cs"/>
            </a:endParaRPr>
          </a:p>
        </p:txBody>
      </p:sp>
      <p:sp>
        <p:nvSpPr>
          <p:cNvPr id="4100" name="TextBox 6"/>
          <p:cNvSpPr txBox="1">
            <a:spLocks noChangeArrowheads="1"/>
          </p:cNvSpPr>
          <p:nvPr/>
        </p:nvSpPr>
        <p:spPr bwMode="auto">
          <a:xfrm>
            <a:off x="6672064" y="281925"/>
            <a:ext cx="53692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18D9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n-cs"/>
              </a:rPr>
              <a:t>人工智能与自动化学院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/>
          </p:cNvSpPr>
          <p:nvPr/>
        </p:nvSpPr>
        <p:spPr bwMode="auto">
          <a:xfrm>
            <a:off x="0" y="5589240"/>
            <a:ext cx="12192000" cy="864096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-24680" y="5425669"/>
            <a:ext cx="12216680" cy="357166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B2B6">
                  <a:lumMod val="20000"/>
                  <a:lumOff val="8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8398"/>
            <a:ext cx="1349719" cy="4046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4680" y="643696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    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09096AF-27B2-499C-A21C-C65C892B8B1D}"/>
              </a:ext>
            </a:extLst>
          </p:cNvPr>
          <p:cNvSpPr txBox="1">
            <a:spLocks/>
          </p:cNvSpPr>
          <p:nvPr/>
        </p:nvSpPr>
        <p:spPr bwMode="black">
          <a:xfrm>
            <a:off x="407368" y="122882"/>
            <a:ext cx="1092519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第五讲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逻辑斯蒂回归 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 (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Logistic Regression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SemiBold SemiConden" panose="020B0502040204020203" pitchFamily="34" charset="0"/>
              <a:ea typeface="黑体" pitchFamily="49" charset="-122"/>
              <a:cs typeface="+mj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11AAC-03BE-45BB-A5C8-11C5A0B0B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A0370135-4466-49B8-9C2C-EB285FDCE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819" y="1578060"/>
            <a:ext cx="10920785" cy="291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逻辑斯蒂回归问题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Logistic Regression Problem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逻辑斯蒂回归损失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Logistic Regression Loss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5.3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辑斯蒂回归算法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Logistic Regression Algorithm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5.4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二元分类线性模型讨论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Linear Models for Binary Classification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247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45951" y="36625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AB2C8A-9AF9-49BF-B5DB-88B23E001F16}"/>
              </a:ext>
            </a:extLst>
          </p:cNvPr>
          <p:cNvSpPr/>
          <p:nvPr/>
        </p:nvSpPr>
        <p:spPr>
          <a:xfrm>
            <a:off x="1218876" y="3588821"/>
            <a:ext cx="2009157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50B6EBE-6EF9-401E-B54D-98CB798D67B8}"/>
              </a:ext>
            </a:extLst>
          </p:cNvPr>
          <p:cNvSpPr/>
          <p:nvPr/>
        </p:nvSpPr>
        <p:spPr>
          <a:xfrm>
            <a:off x="1211580" y="4487829"/>
            <a:ext cx="2009157" cy="583939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31CFFCF-8DE9-4B2B-B3DA-669EE54E2C0C}"/>
              </a:ext>
            </a:extLst>
          </p:cNvPr>
          <p:cNvGrpSpPr/>
          <p:nvPr/>
        </p:nvGrpSpPr>
        <p:grpSpPr>
          <a:xfrm>
            <a:off x="5316137" y="1136744"/>
            <a:ext cx="3420576" cy="2628000"/>
            <a:chOff x="5316137" y="1136744"/>
            <a:chExt cx="3798197" cy="26280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D9440BC-66C5-4238-9514-807FE6D0581C}"/>
                </a:ext>
              </a:extLst>
            </p:cNvPr>
            <p:cNvSpPr/>
            <p:nvPr/>
          </p:nvSpPr>
          <p:spPr>
            <a:xfrm>
              <a:off x="5495653" y="1136744"/>
              <a:ext cx="3404378" cy="2628000"/>
            </a:xfrm>
            <a:prstGeom prst="roundRect">
              <a:avLst/>
            </a:prstGeom>
            <a:ln w="38100">
              <a:solidFill>
                <a:srgbClr val="FF0000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Times New Roman"/>
              </a:endParaRPr>
            </a:p>
          </p:txBody>
        </p:sp>
        <p:sp>
          <p:nvSpPr>
            <p:cNvPr id="58" name="TextBox 20">
              <a:extLst>
                <a:ext uri="{FF2B5EF4-FFF2-40B4-BE49-F238E27FC236}">
                  <a16:creationId xmlns:a16="http://schemas.microsoft.com/office/drawing/2014/main" id="{7204F387-9F91-4230-AB47-AAA080942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3533" y="1226540"/>
              <a:ext cx="298309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</a:rPr>
                <a:t>感知器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</a:rPr>
                <a:t>线性</a:t>
              </a:r>
              <a:r>
                <a:rPr lang="zh-CN" altLang="en-US" sz="2400" b="1" kern="0" dirty="0">
                  <a:solidFill>
                    <a:srgbClr val="0000FF"/>
                  </a:solidFill>
                  <a:latin typeface="Arial" charset="0"/>
                </a:rPr>
                <a:t>分类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</a:rPr>
                <a:t>)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5BEED2C7-31EC-4B4A-8C8E-4786E3B9885C}"/>
                </a:ext>
              </a:extLst>
            </p:cNvPr>
            <p:cNvSpPr/>
            <p:nvPr/>
          </p:nvSpPr>
          <p:spPr>
            <a:xfrm>
              <a:off x="5573658" y="1780072"/>
              <a:ext cx="3264276" cy="583939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Times New Roma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0A9E1ADB-98BC-4AB1-B7F8-DD3E71FE6F9B}"/>
                    </a:ext>
                  </a:extLst>
                </p:cNvPr>
                <p:cNvSpPr/>
                <p:nvPr/>
              </p:nvSpPr>
              <p:spPr>
                <a:xfrm>
                  <a:off x="5469870" y="1744008"/>
                  <a:ext cx="3452357" cy="5084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0" lang="zh-CN" alt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sign</m:t>
                        </m:r>
                        <m:r>
                          <a:rPr kumimoji="0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sSubSup>
                          <m:sSubSup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𝒘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  <m:sup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𝐱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b>
                        </m:sSub>
                        <m:r>
                          <a:rPr kumimoji="0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0A9E1ADB-98BC-4AB1-B7F8-DD3E71FE6F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870" y="1744008"/>
                  <a:ext cx="3452357" cy="508409"/>
                </a:xfrm>
                <a:prstGeom prst="rect">
                  <a:avLst/>
                </a:prstGeom>
                <a:blipFill>
                  <a:blip r:embed="rId10"/>
                  <a:stretch>
                    <a:fillRect t="-1205" b="-10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06A1324-F0E9-47D4-9082-FD8A094DF98C}"/>
                </a:ext>
              </a:extLst>
            </p:cNvPr>
            <p:cNvGrpSpPr/>
            <p:nvPr/>
          </p:nvGrpSpPr>
          <p:grpSpPr>
            <a:xfrm>
              <a:off x="5316137" y="2456275"/>
              <a:ext cx="3798197" cy="1187216"/>
              <a:chOff x="5295983" y="3056531"/>
              <a:chExt cx="3798197" cy="1459361"/>
            </a:xfrm>
          </p:grpSpPr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4AFECC41-C746-4E36-B653-EE9B3FF6CBB7}"/>
                  </a:ext>
                </a:extLst>
              </p:cNvPr>
              <p:cNvSpPr/>
              <p:nvPr/>
            </p:nvSpPr>
            <p:spPr>
              <a:xfrm>
                <a:off x="5581610" y="3075892"/>
                <a:ext cx="3264276" cy="1440000"/>
              </a:xfrm>
              <a:prstGeom prst="roundRect">
                <a:avLst/>
              </a:prstGeom>
              <a:noFill/>
              <a:ln w="38100">
                <a:solidFill>
                  <a:srgbClr val="FF00FF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  <a:cs typeface="Times New Roman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52D2EBE6-CB99-4905-BB39-AD73F713E8BF}"/>
                      </a:ext>
                    </a:extLst>
                  </p:cNvPr>
                  <p:cNvSpPr/>
                  <p:nvPr/>
                </p:nvSpPr>
                <p:spPr>
                  <a:xfrm>
                    <a:off x="5295983" y="3056531"/>
                    <a:ext cx="3798197" cy="139004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52D2EBE6-CB99-4905-BB39-AD73F713E8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5983" y="3056531"/>
                    <a:ext cx="3798197" cy="139004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A299F0-5A09-42F3-A321-CFD3AC3B4311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DAA5E94D-C329-47B9-B8DA-BE4FD2CC0532}"/>
              </a:ext>
            </a:extLst>
          </p:cNvPr>
          <p:cNvGrpSpPr/>
          <p:nvPr/>
        </p:nvGrpSpPr>
        <p:grpSpPr>
          <a:xfrm>
            <a:off x="8531771" y="1126175"/>
            <a:ext cx="3798197" cy="2628000"/>
            <a:chOff x="5334803" y="1136744"/>
            <a:chExt cx="3798197" cy="2628000"/>
          </a:xfrm>
        </p:grpSpPr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ADEC20C8-4A62-4379-B6EF-B87306F357B8}"/>
                </a:ext>
              </a:extLst>
            </p:cNvPr>
            <p:cNvSpPr/>
            <p:nvPr/>
          </p:nvSpPr>
          <p:spPr>
            <a:xfrm>
              <a:off x="5495653" y="1136744"/>
              <a:ext cx="3404378" cy="2628000"/>
            </a:xfrm>
            <a:prstGeom prst="roundRect">
              <a:avLst/>
            </a:prstGeom>
            <a:ln w="38100">
              <a:solidFill>
                <a:srgbClr val="FF0000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Times New Roman"/>
              </a:endParaRPr>
            </a:p>
          </p:txBody>
        </p:sp>
        <p:sp>
          <p:nvSpPr>
            <p:cNvPr id="69" name="TextBox 20">
              <a:extLst>
                <a:ext uri="{FF2B5EF4-FFF2-40B4-BE49-F238E27FC236}">
                  <a16:creationId xmlns:a16="http://schemas.microsoft.com/office/drawing/2014/main" id="{C2DE1D3D-1740-41CE-AED5-4D80A4858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6294" y="1248668"/>
              <a:ext cx="298309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线性回归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0BD496B9-AEA4-4877-A4BC-3A4983F7C43A}"/>
                </a:ext>
              </a:extLst>
            </p:cNvPr>
            <p:cNvSpPr/>
            <p:nvPr/>
          </p:nvSpPr>
          <p:spPr>
            <a:xfrm>
              <a:off x="5573658" y="1780072"/>
              <a:ext cx="3264276" cy="583939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Times New Roma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E59DA7D1-5BC4-4CD1-841F-74ED6F92CA78}"/>
                    </a:ext>
                  </a:extLst>
                </p:cNvPr>
                <p:cNvSpPr/>
                <p:nvPr/>
              </p:nvSpPr>
              <p:spPr>
                <a:xfrm>
                  <a:off x="6178684" y="1751251"/>
                  <a:ext cx="2038314" cy="5673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/>
                          <m:sup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E59DA7D1-5BC4-4CD1-841F-74ED6F92CA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684" y="1751251"/>
                  <a:ext cx="2038314" cy="5673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86456943-D6E9-404C-9940-A0B6D8CA249D}"/>
                </a:ext>
              </a:extLst>
            </p:cNvPr>
            <p:cNvGrpSpPr/>
            <p:nvPr/>
          </p:nvGrpSpPr>
          <p:grpSpPr>
            <a:xfrm>
              <a:off x="5334803" y="2472024"/>
              <a:ext cx="3798197" cy="1171465"/>
              <a:chOff x="5314649" y="3075892"/>
              <a:chExt cx="3798197" cy="1440000"/>
            </a:xfrm>
          </p:grpSpPr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9C5EC30C-B4A4-49C4-84C1-2AF8745C185A}"/>
                  </a:ext>
                </a:extLst>
              </p:cNvPr>
              <p:cNvSpPr/>
              <p:nvPr/>
            </p:nvSpPr>
            <p:spPr>
              <a:xfrm>
                <a:off x="5581610" y="3075892"/>
                <a:ext cx="3264276" cy="1440000"/>
              </a:xfrm>
              <a:prstGeom prst="roundRect">
                <a:avLst/>
              </a:prstGeom>
              <a:noFill/>
              <a:ln w="38100">
                <a:solidFill>
                  <a:srgbClr val="FF00FF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  <a:cs typeface="Times New Roman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8C9D2F92-0B51-4AF6-A880-9CE9F288EE4F}"/>
                      </a:ext>
                    </a:extLst>
                  </p:cNvPr>
                  <p:cNvSpPr/>
                  <p:nvPr/>
                </p:nvSpPr>
                <p:spPr>
                  <a:xfrm>
                    <a:off x="5314649" y="3153866"/>
                    <a:ext cx="3798197" cy="117731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sz="2000" b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7E00CB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oMath>
                      </m:oMathPara>
                    </a14:m>
                    <a:endParaRPr kumimoji="0" lang="zh-CN" alt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mc:Choice>
            <mc:Fallback xmlns=""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8C9D2F92-0B51-4AF6-A880-9CE9F288EE4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4649" y="3153866"/>
                    <a:ext cx="3798197" cy="117731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B4BE06BD-0585-41E8-A111-D7C6AA791EBE}"/>
              </a:ext>
            </a:extLst>
          </p:cNvPr>
          <p:cNvSpPr/>
          <p:nvPr/>
        </p:nvSpPr>
        <p:spPr>
          <a:xfrm>
            <a:off x="5488299" y="3936190"/>
            <a:ext cx="6601405" cy="2376000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76" name="TextBox 20">
            <a:extLst>
              <a:ext uri="{FF2B5EF4-FFF2-40B4-BE49-F238E27FC236}">
                <a16:creationId xmlns:a16="http://schemas.microsoft.com/office/drawing/2014/main" id="{629B435C-A6CD-40BF-8785-1A36561ED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885" y="3992584"/>
            <a:ext cx="2983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逻辑斯蒂回归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F330DFF-5F39-4A02-8CCB-AC1330E2AC7C}"/>
                  </a:ext>
                </a:extLst>
              </p:cNvPr>
              <p:cNvSpPr/>
              <p:nvPr/>
            </p:nvSpPr>
            <p:spPr>
              <a:xfrm>
                <a:off x="5798516" y="4394775"/>
                <a:ext cx="5718873" cy="1288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altLang="zh-CN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F330DFF-5F39-4A02-8CCB-AC1330E2A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516" y="4394775"/>
                <a:ext cx="5718873" cy="12889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B7C7D070-76A3-40AA-8A30-9EFCEAFB24C0}"/>
              </a:ext>
            </a:extLst>
          </p:cNvPr>
          <p:cNvSpPr/>
          <p:nvPr/>
        </p:nvSpPr>
        <p:spPr>
          <a:xfrm>
            <a:off x="5592359" y="4424440"/>
            <a:ext cx="6388493" cy="864000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65D4A8C0-5B6C-4BC3-BA44-88A2D0066A4E}"/>
              </a:ext>
            </a:extLst>
          </p:cNvPr>
          <p:cNvSpPr/>
          <p:nvPr/>
        </p:nvSpPr>
        <p:spPr>
          <a:xfrm>
            <a:off x="5672816" y="5378755"/>
            <a:ext cx="6308036" cy="792000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779F58A-9185-4742-9C77-1AC9C9C3A95B}"/>
                  </a:ext>
                </a:extLst>
              </p:cNvPr>
              <p:cNvSpPr/>
              <p:nvPr/>
            </p:nvSpPr>
            <p:spPr>
              <a:xfrm>
                <a:off x="6012820" y="5503095"/>
                <a:ext cx="166898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3200" dirty="0"/>
                  <a:t> ？</a:t>
                </a:r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0779F58A-9185-4742-9C77-1AC9C9C3A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820" y="5503095"/>
                <a:ext cx="1668983" cy="584775"/>
              </a:xfrm>
              <a:prstGeom prst="rect">
                <a:avLst/>
              </a:prstGeom>
              <a:blipFill>
                <a:blip r:embed="rId15"/>
                <a:stretch>
                  <a:fillRect t="-13542" r="-839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标题 1">
            <a:extLst>
              <a:ext uri="{FF2B5EF4-FFF2-40B4-BE49-F238E27FC236}">
                <a16:creationId xmlns:a16="http://schemas.microsoft.com/office/drawing/2014/main" id="{99559E89-F196-42B9-8EC4-CC192B4AA0E4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逻辑斯蒂回归损失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87017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6" name="TextBox 20">
            <a:extLst>
              <a:ext uri="{FF2B5EF4-FFF2-40B4-BE49-F238E27FC236}">
                <a16:creationId xmlns:a16="http://schemas.microsoft.com/office/drawing/2014/main" id="{629B435C-A6CD-40BF-8785-1A36561ED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196" y="1116778"/>
            <a:ext cx="7298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逻辑斯蒂回归</a:t>
            </a:r>
            <a:r>
              <a:rPr lang="zh-CN" altLang="en-US" sz="2400" b="1" kern="0" dirty="0">
                <a:solidFill>
                  <a:srgbClr val="0000FF"/>
                </a:solidFill>
                <a:latin typeface="Arial" charset="0"/>
              </a:rPr>
              <a:t>可以使用平方误差作为损失函数吗？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0" name="标题 1">
            <a:extLst>
              <a:ext uri="{FF2B5EF4-FFF2-40B4-BE49-F238E27FC236}">
                <a16:creationId xmlns:a16="http://schemas.microsoft.com/office/drawing/2014/main" id="{99559E89-F196-42B9-8EC4-CC192B4AA0E4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逻辑斯蒂回归损失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051565B-2644-48E5-B84B-1437C1813EA3}"/>
                  </a:ext>
                </a:extLst>
              </p:cNvPr>
              <p:cNvSpPr/>
              <p:nvPr/>
            </p:nvSpPr>
            <p:spPr>
              <a:xfrm>
                <a:off x="3245156" y="1718065"/>
                <a:ext cx="504591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800" b="1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zh-CN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051565B-2644-48E5-B84B-1437C1813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156" y="1718065"/>
                <a:ext cx="50459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65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6" name="TextBox 20">
            <a:extLst>
              <a:ext uri="{FF2B5EF4-FFF2-40B4-BE49-F238E27FC236}">
                <a16:creationId xmlns:a16="http://schemas.microsoft.com/office/drawing/2014/main" id="{629B435C-A6CD-40BF-8785-1A36561ED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196" y="1116778"/>
            <a:ext cx="7298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逻辑斯蒂回归可以使用平方误差作为损失函数吗？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0" name="标题 1">
            <a:extLst>
              <a:ext uri="{FF2B5EF4-FFF2-40B4-BE49-F238E27FC236}">
                <a16:creationId xmlns:a16="http://schemas.microsoft.com/office/drawing/2014/main" id="{99559E89-F196-42B9-8EC4-CC192B4AA0E4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逻辑斯蒂回归损失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051565B-2644-48E5-B84B-1437C1813EA3}"/>
                  </a:ext>
                </a:extLst>
              </p:cNvPr>
              <p:cNvSpPr/>
              <p:nvPr/>
            </p:nvSpPr>
            <p:spPr>
              <a:xfrm>
                <a:off x="3245156" y="1718065"/>
                <a:ext cx="504591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𝒘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𝜃</m:t>
                          </m:r>
                          <m:sSup>
                            <m:sSup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  <m:r>
                            <a:rPr kumimoji="0" lang="en-US" altLang="zh-C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051565B-2644-48E5-B84B-1437C1813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156" y="1718065"/>
                <a:ext cx="50459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96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6" name="TextBox 20">
            <a:extLst>
              <a:ext uri="{FF2B5EF4-FFF2-40B4-BE49-F238E27FC236}">
                <a16:creationId xmlns:a16="http://schemas.microsoft.com/office/drawing/2014/main" id="{629B435C-A6CD-40BF-8785-1A36561ED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196" y="1116778"/>
            <a:ext cx="7298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逻辑斯蒂回归可以使用平方误差作为损失函数吗？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0" name="标题 1">
            <a:extLst>
              <a:ext uri="{FF2B5EF4-FFF2-40B4-BE49-F238E27FC236}">
                <a16:creationId xmlns:a16="http://schemas.microsoft.com/office/drawing/2014/main" id="{99559E89-F196-42B9-8EC4-CC192B4AA0E4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逻辑斯蒂回归损失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051565B-2644-48E5-B84B-1437C1813EA3}"/>
                  </a:ext>
                </a:extLst>
              </p:cNvPr>
              <p:cNvSpPr/>
              <p:nvPr/>
            </p:nvSpPr>
            <p:spPr>
              <a:xfrm>
                <a:off x="3245156" y="1718065"/>
                <a:ext cx="504591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zh-CN" sz="2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𝒘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  <m:sSup>
                            <m:sSup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  <m:r>
                            <a:rPr kumimoji="0" lang="en-US" altLang="zh-C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r>
                            <a:rPr kumimoji="0" lang="en-US" altLang="zh-CN" sz="2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051565B-2644-48E5-B84B-1437C1813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156" y="1718065"/>
                <a:ext cx="50459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1E02DC6-5B1E-41D2-928F-5C1718CCA349}"/>
                  </a:ext>
                </a:extLst>
              </p:cNvPr>
              <p:cNvSpPr txBox="1"/>
              <p:nvPr/>
            </p:nvSpPr>
            <p:spPr>
              <a:xfrm>
                <a:off x="2161367" y="2476944"/>
                <a:ext cx="8356839" cy="692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=2(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0" dirty="0"/>
                  <a:t>(1-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800" b="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1E02DC6-5B1E-41D2-928F-5C1718CCA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367" y="2476944"/>
                <a:ext cx="8356839" cy="692562"/>
              </a:xfrm>
              <a:prstGeom prst="rect">
                <a:avLst/>
              </a:prstGeom>
              <a:blipFill>
                <a:blip r:embed="rId5"/>
                <a:stretch>
                  <a:fillRect l="-73" t="-1754" b="-7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左大括号 10">
            <a:extLst>
              <a:ext uri="{FF2B5EF4-FFF2-40B4-BE49-F238E27FC236}">
                <a16:creationId xmlns:a16="http://schemas.microsoft.com/office/drawing/2014/main" id="{7DD490AF-4888-422D-BD80-4FFBD824AD91}"/>
              </a:ext>
            </a:extLst>
          </p:cNvPr>
          <p:cNvSpPr/>
          <p:nvPr/>
        </p:nvSpPr>
        <p:spPr>
          <a:xfrm rot="16200000">
            <a:off x="8042806" y="1715153"/>
            <a:ext cx="132030" cy="2946662"/>
          </a:xfrm>
          <a:prstGeom prst="leftBrace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3B1F443-86EF-4EB5-853B-89B3EF87D1F5}"/>
                  </a:ext>
                </a:extLst>
              </p:cNvPr>
              <p:cNvSpPr txBox="1"/>
              <p:nvPr/>
            </p:nvSpPr>
            <p:spPr>
              <a:xfrm>
                <a:off x="7935854" y="3399642"/>
                <a:ext cx="849463" cy="701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3B1F443-86EF-4EB5-853B-89B3EF87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854" y="3399642"/>
                <a:ext cx="849463" cy="7010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69DA6D-B1EE-400C-8FB9-D18A57394CB3}"/>
              </a:ext>
            </a:extLst>
          </p:cNvPr>
          <p:cNvGrpSpPr/>
          <p:nvPr/>
        </p:nvGrpSpPr>
        <p:grpSpPr>
          <a:xfrm>
            <a:off x="1122407" y="4156890"/>
            <a:ext cx="3221881" cy="1821968"/>
            <a:chOff x="4953190" y="3628740"/>
            <a:chExt cx="3514725" cy="2562225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FFA723A-17B5-462E-BEF5-F7061925F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53190" y="3628740"/>
              <a:ext cx="3514725" cy="2562225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DA4544B-82FC-4372-A85B-0B331C6B5AA1}"/>
                </a:ext>
              </a:extLst>
            </p:cNvPr>
            <p:cNvSpPr txBox="1"/>
            <p:nvPr/>
          </p:nvSpPr>
          <p:spPr>
            <a:xfrm>
              <a:off x="6412442" y="5574431"/>
              <a:ext cx="312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C578CEC-CDD9-489C-BEED-9AACB777B71D}"/>
                </a:ext>
              </a:extLst>
            </p:cNvPr>
            <p:cNvSpPr txBox="1"/>
            <p:nvPr/>
          </p:nvSpPr>
          <p:spPr>
            <a:xfrm>
              <a:off x="6397650" y="3859887"/>
              <a:ext cx="312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5A09046-5B0D-4191-B28A-4A0F3B48C462}"/>
                  </a:ext>
                </a:extLst>
              </p:cNvPr>
              <p:cNvSpPr txBox="1"/>
              <p:nvPr/>
            </p:nvSpPr>
            <p:spPr>
              <a:xfrm>
                <a:off x="5535613" y="4733176"/>
                <a:ext cx="50978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𝑖𝑓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sz="24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&gt;0     </m:t>
                      </m:r>
                      <m:r>
                        <m:rPr>
                          <m:sty m:val="p"/>
                        </m:rP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∇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5A09046-5B0D-4191-B28A-4A0F3B48C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613" y="4733176"/>
                <a:ext cx="509780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1F83012-0BCE-4B73-98E9-BE7044FEE59D}"/>
                  </a:ext>
                </a:extLst>
              </p:cNvPr>
              <p:cNvSpPr txBox="1"/>
              <p:nvPr/>
            </p:nvSpPr>
            <p:spPr>
              <a:xfrm>
                <a:off x="5535612" y="5424976"/>
                <a:ext cx="50978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𝑖𝑓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sz="24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0     </m:t>
                      </m:r>
                      <m:r>
                        <m:rPr>
                          <m:sty m:val="p"/>
                        </m:rP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∇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1F83012-0BCE-4B73-98E9-BE7044FEE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612" y="5424976"/>
                <a:ext cx="509780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: 圆角 1">
            <a:extLst>
              <a:ext uri="{FF2B5EF4-FFF2-40B4-BE49-F238E27FC236}">
                <a16:creationId xmlns:a16="http://schemas.microsoft.com/office/drawing/2014/main" id="{AFCDA1A1-9A9F-4A79-93F8-D85A763882B8}"/>
              </a:ext>
            </a:extLst>
          </p:cNvPr>
          <p:cNvSpPr/>
          <p:nvPr/>
        </p:nvSpPr>
        <p:spPr>
          <a:xfrm>
            <a:off x="5402580" y="5280660"/>
            <a:ext cx="5448300" cy="692562"/>
          </a:xfrm>
          <a:prstGeom prst="roundRect">
            <a:avLst/>
          </a:prstGeom>
          <a:ln w="444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1403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B4BE06BD-0585-41E8-A111-D7C6AA791EBE}"/>
              </a:ext>
            </a:extLst>
          </p:cNvPr>
          <p:cNvSpPr/>
          <p:nvPr/>
        </p:nvSpPr>
        <p:spPr>
          <a:xfrm>
            <a:off x="121659" y="2452037"/>
            <a:ext cx="5237731" cy="3240000"/>
          </a:xfrm>
          <a:prstGeom prst="roundRect">
            <a:avLst/>
          </a:prstGeom>
          <a:ln w="38100">
            <a:solidFill>
              <a:srgbClr val="FFC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76" name="TextBox 20">
            <a:extLst>
              <a:ext uri="{FF2B5EF4-FFF2-40B4-BE49-F238E27FC236}">
                <a16:creationId xmlns:a16="http://schemas.microsoft.com/office/drawing/2014/main" id="{629B435C-A6CD-40BF-8785-1A36561ED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32" y="1126175"/>
            <a:ext cx="2983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逻辑斯蒂回归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0" name="标题 1">
            <a:extLst>
              <a:ext uri="{FF2B5EF4-FFF2-40B4-BE49-F238E27FC236}">
                <a16:creationId xmlns:a16="http://schemas.microsoft.com/office/drawing/2014/main" id="{99559E89-F196-42B9-8EC4-CC192B4AA0E4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逻辑斯蒂回归损失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6AEF75FF-AF9E-4EE5-AEBD-68334094FF15}"/>
              </a:ext>
            </a:extLst>
          </p:cNvPr>
          <p:cNvSpPr/>
          <p:nvPr/>
        </p:nvSpPr>
        <p:spPr>
          <a:xfrm>
            <a:off x="131369" y="1765288"/>
            <a:ext cx="5231118" cy="54000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41AF1490-6849-4F01-BEBA-115917120764}"/>
                  </a:ext>
                </a:extLst>
              </p:cNvPr>
              <p:cNvSpPr/>
              <p:nvPr/>
            </p:nvSpPr>
            <p:spPr>
              <a:xfrm>
                <a:off x="316040" y="1753670"/>
                <a:ext cx="50464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DA56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𝒇</m:t>
                    </m:r>
                    <m:d>
                      <m:dPr>
                        <m:ctrlPr>
                          <a:rPr kumimoji="0" lang="en-US" altLang="zh-CN" sz="2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6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𝐱</m:t>
                            </m:r>
                          </m:e>
                          <m:sub>
                            <m:r>
                              <a:rPr kumimoji="0" lang="en-US" altLang="zh-CN" sz="2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altLang="zh-CN" sz="2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DA56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𝑷</m:t>
                    </m:r>
                    <m:d>
                      <m:dPr>
                        <m:ctrlPr>
                          <a:rPr kumimoji="0" lang="en-US" altLang="zh-CN" sz="2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DA56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DA56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altLang="zh-CN" sz="2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DA56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e>
                      <m:e>
                        <m:sSub>
                          <m:sSubPr>
                            <m:ctrlPr>
                              <a:rPr kumimoji="0" lang="en-US" altLang="zh-CN" sz="2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DA56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6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DA56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𝐱</m:t>
                            </m:r>
                          </m:e>
                          <m:sub>
                            <m:r>
                              <a:rPr kumimoji="0" lang="en-US" altLang="zh-CN" sz="2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DA56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∈[0</m:t>
                    </m:r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,1]</m:t>
                    </m:r>
                  </m:oMath>
                </a14:m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41AF1490-6849-4F01-BEBA-115917120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40" y="1753670"/>
                <a:ext cx="504644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20">
            <a:extLst>
              <a:ext uri="{FF2B5EF4-FFF2-40B4-BE49-F238E27FC236}">
                <a16:creationId xmlns:a16="http://schemas.microsoft.com/office/drawing/2014/main" id="{547E5753-CE81-4B4E-90B0-7C8E79666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64" y="2542104"/>
            <a:ext cx="2983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理想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训练样本：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F4870A0-9CF4-43D6-BFAE-B4F102A7F6F0}"/>
                  </a:ext>
                </a:extLst>
              </p:cNvPr>
              <p:cNvSpPr/>
              <p:nvPr/>
            </p:nvSpPr>
            <p:spPr>
              <a:xfrm>
                <a:off x="327460" y="3085456"/>
                <a:ext cx="4457118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2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6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zh-CN" altLang="en-US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  <m:sSubSup>
                        <m:sSubSupPr>
                          <m:ctrlP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0.9</m:t>
                      </m:r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  <m:d>
                        <m:dPr>
                          <m:ctrlPr>
                            <a:rPr kumimoji="0" lang="en-US" altLang="zh-CN" sz="2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DA56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DA56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DA56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altLang="zh-CN" sz="2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DA56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6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DA56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DA56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F4870A0-9CF4-43D6-BFAE-B4F102A7F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60" y="3085456"/>
                <a:ext cx="4457118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92689F0-52E3-4058-9AD0-0BEF4522BDF4}"/>
                  </a:ext>
                </a:extLst>
              </p:cNvPr>
              <p:cNvSpPr/>
              <p:nvPr/>
            </p:nvSpPr>
            <p:spPr>
              <a:xfrm>
                <a:off x="408623" y="3718975"/>
                <a:ext cx="434497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2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6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0" lang="zh-CN" altLang="en-US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  <m:sSubSup>
                        <m:sSubSupPr>
                          <m:ctrlP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  <m:sup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0.2</m:t>
                      </m:r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  <m:d>
                        <m:dPr>
                          <m:ctrlPr>
                            <a:rPr kumimoji="0" lang="en-US" altLang="zh-CN" sz="2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DA56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DA56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DA56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altLang="zh-CN" sz="2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DA56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6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DA56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DA56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92689F0-52E3-4058-9AD0-0BEF4522BD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23" y="3718975"/>
                <a:ext cx="434497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B415F04D-7D74-4328-B8DD-A06119290A79}"/>
                  </a:ext>
                </a:extLst>
              </p:cNvPr>
              <p:cNvSpPr/>
              <p:nvPr/>
            </p:nvSpPr>
            <p:spPr>
              <a:xfrm>
                <a:off x="327460" y="5004480"/>
                <a:ext cx="463396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2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6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𝑵</m:t>
                          </m:r>
                        </m:sub>
                      </m:sSub>
                      <m:r>
                        <a:rPr kumimoji="0" lang="zh-CN" altLang="en-US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  <m:sSubSup>
                        <m:sSubSupPr>
                          <m:ctrlP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b>
                        <m:sup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0.6</m:t>
                      </m:r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  <m:d>
                        <m:dPr>
                          <m:ctrlPr>
                            <a:rPr kumimoji="0" lang="en-US" altLang="zh-CN" sz="2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DA56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DA56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DA56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altLang="zh-CN" sz="2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DA56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6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DA56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DA56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𝑵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B415F04D-7D74-4328-B8DD-A06119290A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60" y="5004480"/>
                <a:ext cx="463396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9903C00-A635-4269-A63B-227E6BE6698E}"/>
                  </a:ext>
                </a:extLst>
              </p:cNvPr>
              <p:cNvSpPr/>
              <p:nvPr/>
            </p:nvSpPr>
            <p:spPr>
              <a:xfrm>
                <a:off x="1106763" y="4388746"/>
                <a:ext cx="38183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9903C00-A635-4269-A63B-227E6BE66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63" y="4388746"/>
                <a:ext cx="381836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951AE93-FE53-46BB-A2C0-9F0A20D65B29}"/>
              </a:ext>
            </a:extLst>
          </p:cNvPr>
          <p:cNvSpPr/>
          <p:nvPr/>
        </p:nvSpPr>
        <p:spPr>
          <a:xfrm>
            <a:off x="5691285" y="2499864"/>
            <a:ext cx="6226918" cy="31320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395870D5-54D9-4C7F-9DA6-6F6F53805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1367" y="2623791"/>
            <a:ext cx="38408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实际训练样本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含噪标签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091242A-5CDE-4926-BA22-BF470386D077}"/>
                  </a:ext>
                </a:extLst>
              </p:cNvPr>
              <p:cNvSpPr/>
              <p:nvPr/>
            </p:nvSpPr>
            <p:spPr>
              <a:xfrm>
                <a:off x="6070373" y="3151047"/>
                <a:ext cx="501374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2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6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zh-CN" altLang="en-US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  <m:sSub>
                        <m:sSubPr>
                          <m:ctrlP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zh-CN" sz="2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o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=1</m:t>
                      </m:r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~  </m:t>
                      </m:r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  <m:d>
                        <m:dPr>
                          <m:ctrlPr>
                            <a:rPr kumimoji="0" lang="en-US" altLang="zh-CN" sz="2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DA56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DA56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DA56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altLang="zh-CN" sz="2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DA56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6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DA56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DA56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091242A-5CDE-4926-BA22-BF470386D0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373" y="3151047"/>
                <a:ext cx="5013745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B68CFD0-14B4-441F-A032-5C7B151D52B4}"/>
                  </a:ext>
                </a:extLst>
              </p:cNvPr>
              <p:cNvSpPr/>
              <p:nvPr/>
            </p:nvSpPr>
            <p:spPr>
              <a:xfrm>
                <a:off x="6070373" y="3669958"/>
                <a:ext cx="5044651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2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6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</m:sSub>
                      <m:r>
                        <a:rPr kumimoji="0" lang="zh-CN" altLang="en-US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  <m:sSub>
                        <m:sSubPr>
                          <m:ctrlP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=1</m:t>
                      </m:r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~  </m:t>
                      </m:r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  <m:d>
                        <m:dPr>
                          <m:ctrlPr>
                            <a:rPr kumimoji="0" lang="en-US" altLang="zh-CN" sz="2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DA56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DA56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DA56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altLang="zh-CN" sz="2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DA56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6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DA56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DA56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B68CFD0-14B4-441F-A032-5C7B151D5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373" y="3669958"/>
                <a:ext cx="5044651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5621F8C-218C-41AF-91FF-941DC738C276}"/>
                  </a:ext>
                </a:extLst>
              </p:cNvPr>
              <p:cNvSpPr/>
              <p:nvPr/>
            </p:nvSpPr>
            <p:spPr>
              <a:xfrm>
                <a:off x="6837003" y="4388026"/>
                <a:ext cx="38183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⋮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5621F8C-218C-41AF-91FF-941DC738C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003" y="4388026"/>
                <a:ext cx="381836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F65E617-5851-446F-9885-D41AD180EB4B}"/>
                  </a:ext>
                </a:extLst>
              </p:cNvPr>
              <p:cNvSpPr/>
              <p:nvPr/>
            </p:nvSpPr>
            <p:spPr>
              <a:xfrm>
                <a:off x="6096000" y="4919249"/>
                <a:ext cx="5244320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2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6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𝑵</m:t>
                          </m:r>
                        </m:sub>
                      </m:sSub>
                      <m:r>
                        <a:rPr kumimoji="0" lang="zh-CN" altLang="en-US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，</m:t>
                      </m:r>
                      <m:sSub>
                        <m:sSubPr>
                          <m:ctrlP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b>
                      </m:sSub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=1</m:t>
                      </m:r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~  </m:t>
                      </m:r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  <m:d>
                        <m:dPr>
                          <m:ctrlPr>
                            <a:rPr kumimoji="0" lang="en-US" altLang="zh-CN" sz="2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DA56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DA56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DA56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altLang="zh-CN" sz="2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DA56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6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DA56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DA56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𝑵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F65E617-5851-446F-9885-D41AD180E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19249"/>
                <a:ext cx="5244320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D533DD6-4C23-40D3-A53D-5FD4821EA1FB}"/>
              </a:ext>
            </a:extLst>
          </p:cNvPr>
          <p:cNvSpPr/>
          <p:nvPr/>
        </p:nvSpPr>
        <p:spPr>
          <a:xfrm>
            <a:off x="5691285" y="5755791"/>
            <a:ext cx="6308036" cy="792000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FBBDF67-9BC4-4385-83ED-232F68D5A5A4}"/>
                  </a:ext>
                </a:extLst>
              </p:cNvPr>
              <p:cNvSpPr/>
              <p:nvPr/>
            </p:nvSpPr>
            <p:spPr>
              <a:xfrm>
                <a:off x="6031289" y="5880131"/>
                <a:ext cx="166898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3200" dirty="0"/>
                  <a:t> ？</a:t>
                </a: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FBBDF67-9BC4-4385-83ED-232F68D5A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289" y="5880131"/>
                <a:ext cx="1668983" cy="584775"/>
              </a:xfrm>
              <a:prstGeom prst="rect">
                <a:avLst/>
              </a:prstGeom>
              <a:blipFill>
                <a:blip r:embed="rId13"/>
                <a:stretch>
                  <a:fillRect t="-13542" r="-839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73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6" name="TextBox 20">
            <a:extLst>
              <a:ext uri="{FF2B5EF4-FFF2-40B4-BE49-F238E27FC236}">
                <a16:creationId xmlns:a16="http://schemas.microsoft.com/office/drawing/2014/main" id="{629B435C-A6CD-40BF-8785-1A36561ED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792" y="1107437"/>
            <a:ext cx="4065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noProof="0" dirty="0">
                <a:solidFill>
                  <a:srgbClr val="0000FF"/>
                </a:solidFill>
                <a:latin typeface="Arial" charset="0"/>
              </a:rPr>
              <a:t>逻辑斯蒂回归的最佳解：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0" name="标题 1">
            <a:extLst>
              <a:ext uri="{FF2B5EF4-FFF2-40B4-BE49-F238E27FC236}">
                <a16:creationId xmlns:a16="http://schemas.microsoft.com/office/drawing/2014/main" id="{99559E89-F196-42B9-8EC4-CC192B4AA0E4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逻辑斯蒂回归损失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56FC0F9-B2B8-48AB-B54E-19CA806E86A7}"/>
                  </a:ext>
                </a:extLst>
              </p:cNvPr>
              <p:cNvSpPr/>
              <p:nvPr/>
            </p:nvSpPr>
            <p:spPr>
              <a:xfrm>
                <a:off x="5097798" y="1267525"/>
                <a:ext cx="5496954" cy="13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EFA28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𝑎𝑟𝑔𝑚𝑖𝑛</m:t>
                              </m:r>
                            </m:e>
                            <m:lim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r>
                                <a:rPr lang="zh-CN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56FC0F9-B2B8-48AB-B54E-19CA806E8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98" y="1267525"/>
                <a:ext cx="5496954" cy="1303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9D9B978-CEB2-4244-B7EB-CEE9F44B2F87}"/>
                  </a:ext>
                </a:extLst>
              </p:cNvPr>
              <p:cNvSpPr/>
              <p:nvPr/>
            </p:nvSpPr>
            <p:spPr>
              <a:xfrm>
                <a:off x="168681" y="2723360"/>
                <a:ext cx="4725846" cy="1251818"/>
              </a:xfrm>
              <a:prstGeom prst="rect">
                <a:avLst/>
              </a:prstGeom>
              <a:solidFill>
                <a:srgbClr val="FFD8D8"/>
              </a:solidFill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9D9B978-CEB2-4244-B7EB-CEE9F44B2F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1" y="2723360"/>
                <a:ext cx="4725846" cy="1251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A9C14D9-D745-424E-832A-0D5EF8FB4D28}"/>
                  </a:ext>
                </a:extLst>
              </p:cNvPr>
              <p:cNvSpPr/>
              <p:nvPr/>
            </p:nvSpPr>
            <p:spPr>
              <a:xfrm>
                <a:off x="5097798" y="2777058"/>
                <a:ext cx="6784101" cy="13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EFA28F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𝑎𝑟𝑔𝑚𝑖𝑛</m:t>
                              </m:r>
                            </m:e>
                            <m:lim>
                              <m:r>
                                <a:rPr lang="en-US" altLang="zh-CN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⁡(1+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zh-C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A9C14D9-D745-424E-832A-0D5EF8FB4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98" y="2777058"/>
                <a:ext cx="6784101" cy="13038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0">
            <a:extLst>
              <a:ext uri="{FF2B5EF4-FFF2-40B4-BE49-F238E27FC236}">
                <a16:creationId xmlns:a16="http://schemas.microsoft.com/office/drawing/2014/main" id="{2D3244B1-AC18-4101-9FFD-34CE882D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869" y="4387768"/>
            <a:ext cx="35136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Arial" charset="0"/>
              </a:rPr>
              <a:t>交叉熵损失</a:t>
            </a:r>
            <a:endParaRPr lang="en-US" altLang="zh-CN" sz="2400" b="1" kern="0" dirty="0">
              <a:solidFill>
                <a:srgbClr val="0000FF"/>
              </a:solidFill>
              <a:latin typeface="Arial" charset="0"/>
            </a:endParaRPr>
          </a:p>
          <a:p>
            <a:pPr lvl="0"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Arial" charset="0"/>
              </a:rPr>
              <a:t>（</a:t>
            </a:r>
            <a:r>
              <a:rPr lang="en-US" altLang="zh-CN" sz="2400" i="1" kern="0" dirty="0">
                <a:solidFill>
                  <a:srgbClr val="0000FF"/>
                </a:solidFill>
                <a:latin typeface="Arial" charset="0"/>
              </a:rPr>
              <a:t>Cross-Entropy  Loss</a:t>
            </a:r>
            <a:r>
              <a:rPr lang="zh-CN" altLang="en-US" sz="2400" b="1" kern="0" dirty="0">
                <a:solidFill>
                  <a:srgbClr val="0000FF"/>
                </a:solidFill>
                <a:latin typeface="Arial" charset="0"/>
              </a:rPr>
              <a:t>）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EC5D0D4-B0AF-4C5B-8CC6-FA58A4954859}"/>
              </a:ext>
            </a:extLst>
          </p:cNvPr>
          <p:cNvSpPr/>
          <p:nvPr/>
        </p:nvSpPr>
        <p:spPr>
          <a:xfrm>
            <a:off x="5166272" y="4137267"/>
            <a:ext cx="6715627" cy="1332000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DAEDEE9-8841-4CF5-8A5B-74CA0C37CB19}"/>
                  </a:ext>
                </a:extLst>
              </p:cNvPr>
              <p:cNvSpPr/>
              <p:nvPr/>
            </p:nvSpPr>
            <p:spPr>
              <a:xfrm>
                <a:off x="5688055" y="4080941"/>
                <a:ext cx="5781263" cy="1355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r>
                        <a:rPr kumimoji="0" lang="en-US" altLang="zh-CN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⁡(1+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CDAEDEE9-8841-4CF5-8A5B-74CA0C37C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055" y="4080941"/>
                <a:ext cx="5781263" cy="13550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586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6" name="TextBox 20">
            <a:extLst>
              <a:ext uri="{FF2B5EF4-FFF2-40B4-BE49-F238E27FC236}">
                <a16:creationId xmlns:a16="http://schemas.microsoft.com/office/drawing/2014/main" id="{629B435C-A6CD-40BF-8785-1A36561ED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792" y="1107437"/>
            <a:ext cx="4065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交叉熵介绍：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0" name="标题 1">
            <a:extLst>
              <a:ext uri="{FF2B5EF4-FFF2-40B4-BE49-F238E27FC236}">
                <a16:creationId xmlns:a16="http://schemas.microsoft.com/office/drawing/2014/main" id="{99559E89-F196-42B9-8EC4-CC192B4AA0E4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逻辑斯蒂回归损失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65AA0F8-0ECC-4B2A-A609-A9E63B6A0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5156" y="1338168"/>
            <a:ext cx="885825" cy="79057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E0EF253-A632-486C-AF0C-98B2313E8FCD}"/>
              </a:ext>
            </a:extLst>
          </p:cNvPr>
          <p:cNvSpPr/>
          <p:nvPr/>
        </p:nvSpPr>
        <p:spPr>
          <a:xfrm>
            <a:off x="7887643" y="1256519"/>
            <a:ext cx="3016250" cy="1357313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8193AAC-ECAD-400E-898B-836C9D771D08}"/>
              </a:ext>
            </a:extLst>
          </p:cNvPr>
          <p:cNvSpPr/>
          <p:nvPr/>
        </p:nvSpPr>
        <p:spPr>
          <a:xfrm>
            <a:off x="3055160" y="1293032"/>
            <a:ext cx="2959234" cy="1357312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0">
            <a:extLst>
              <a:ext uri="{FF2B5EF4-FFF2-40B4-BE49-F238E27FC236}">
                <a16:creationId xmlns:a16="http://schemas.microsoft.com/office/drawing/2014/main" id="{0CA28FF2-52F7-4790-8F86-7D49AE4C8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160" y="1262354"/>
            <a:ext cx="29592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Distribution p(x)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文字方塊 11">
            <a:extLst>
              <a:ext uri="{FF2B5EF4-FFF2-40B4-BE49-F238E27FC236}">
                <a16:creationId xmlns:a16="http://schemas.microsoft.com/office/drawing/2014/main" id="{D4C2313F-E077-4620-9ECF-711A8F725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519" y="1184753"/>
            <a:ext cx="2387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Distribution q(x)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箭號: 左-右雙向 45">
            <a:extLst>
              <a:ext uri="{FF2B5EF4-FFF2-40B4-BE49-F238E27FC236}">
                <a16:creationId xmlns:a16="http://schemas.microsoft.com/office/drawing/2014/main" id="{A9026D9D-3145-4619-86B2-9D28D2A7F18C}"/>
              </a:ext>
            </a:extLst>
          </p:cNvPr>
          <p:cNvSpPr/>
          <p:nvPr/>
        </p:nvSpPr>
        <p:spPr>
          <a:xfrm>
            <a:off x="6014393" y="1532744"/>
            <a:ext cx="1806575" cy="406400"/>
          </a:xfrm>
          <a:prstGeom prst="leftRightArrow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文字方塊 47">
            <a:extLst>
              <a:ext uri="{FF2B5EF4-FFF2-40B4-BE49-F238E27FC236}">
                <a16:creationId xmlns:a16="http://schemas.microsoft.com/office/drawing/2014/main" id="{9AE1EFAB-696A-456D-9D49-259357FF5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6655" y="1761344"/>
            <a:ext cx="1295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cross entropy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20938CD-A9F2-43B3-9823-A3E52C114E99}"/>
                  </a:ext>
                </a:extLst>
              </p:cNvPr>
              <p:cNvSpPr/>
              <p:nvPr/>
            </p:nvSpPr>
            <p:spPr>
              <a:xfrm>
                <a:off x="4217311" y="2474743"/>
                <a:ext cx="5382243" cy="1287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𝑞</m:t>
                          </m:r>
                        </m:e>
                      </m:d>
                      <m:r>
                        <a:rPr kumimoji="0" lang="en-US" altLang="zh-CN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d>
                            <m:dPr>
                              <m:ctrlPr>
                                <a:rPr kumimoji="0" lang="en-US" altLang="zh-C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kumimoji="0" lang="en-US" altLang="zh-CN" sz="3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⁡(</m:t>
                          </m:r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𝑞</m:t>
                          </m:r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A20938CD-A9F2-43B3-9823-A3E52C114E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311" y="2474743"/>
                <a:ext cx="5382243" cy="1287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2">
                <a:extLst>
                  <a:ext uri="{FF2B5EF4-FFF2-40B4-BE49-F238E27FC236}">
                    <a16:creationId xmlns:a16="http://schemas.microsoft.com/office/drawing/2014/main" id="{205385E4-28C7-47C9-93E2-802664AB0D3C}"/>
                  </a:ext>
                </a:extLst>
              </p:cNvPr>
              <p:cNvSpPr txBox="1"/>
              <p:nvPr/>
            </p:nvSpPr>
            <p:spPr>
              <a:xfrm>
                <a:off x="3107093" y="1740391"/>
                <a:ext cx="2473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TW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p</m:t>
                      </m:r>
                      <m:d>
                        <m:d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e>
                      </m:d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TW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文字方塊 12">
                <a:extLst>
                  <a:ext uri="{FF2B5EF4-FFF2-40B4-BE49-F238E27FC236}">
                    <a16:creationId xmlns:a16="http://schemas.microsoft.com/office/drawing/2014/main" id="{205385E4-28C7-47C9-93E2-802664AB0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093" y="1740391"/>
                <a:ext cx="2473498" cy="369332"/>
              </a:xfrm>
              <a:prstGeom prst="rect">
                <a:avLst/>
              </a:prstGeom>
              <a:blipFill>
                <a:blip r:embed="rId6"/>
                <a:stretch>
                  <a:fillRect l="-988" r="-2716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37">
                <a:extLst>
                  <a:ext uri="{FF2B5EF4-FFF2-40B4-BE49-F238E27FC236}">
                    <a16:creationId xmlns:a16="http://schemas.microsoft.com/office/drawing/2014/main" id="{C8A4EC26-9A07-4A4D-AA00-3DE6BEE171AB}"/>
                  </a:ext>
                </a:extLst>
              </p:cNvPr>
              <p:cNvSpPr txBox="1"/>
              <p:nvPr/>
            </p:nvSpPr>
            <p:spPr>
              <a:xfrm>
                <a:off x="3150467" y="2206728"/>
                <a:ext cx="2863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p</m:t>
                    </m:r>
                    <m:d>
                      <m:dPr>
                        <m:ctrlPr>
                          <a:rPr kumimoji="0" lang="en-US" altLang="zh-TW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altLang="zh-TW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=0</m:t>
                        </m:r>
                      </m:e>
                    </m:d>
                    <m:r>
                      <a:rPr kumimoji="0" lang="en-US" altLang="zh-TW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altLang="zh-TW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1−</m:t>
                    </m:r>
                    <m:r>
                      <a:rPr kumimoji="0" lang="en-US" altLang="zh-TW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en-US" altLang="zh-TW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TW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altLang="zh-TW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zh-TW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文字方塊 37">
                <a:extLst>
                  <a:ext uri="{FF2B5EF4-FFF2-40B4-BE49-F238E27FC236}">
                    <a16:creationId xmlns:a16="http://schemas.microsoft.com/office/drawing/2014/main" id="{C8A4EC26-9A07-4A4D-AA00-3DE6BEE17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467" y="2206728"/>
                <a:ext cx="2863926" cy="369332"/>
              </a:xfrm>
              <a:prstGeom prst="rect">
                <a:avLst/>
              </a:prstGeom>
              <a:blipFill>
                <a:blip r:embed="rId7"/>
                <a:stretch>
                  <a:fillRect l="-3830" r="-4043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12">
                <a:extLst>
                  <a:ext uri="{FF2B5EF4-FFF2-40B4-BE49-F238E27FC236}">
                    <a16:creationId xmlns:a16="http://schemas.microsoft.com/office/drawing/2014/main" id="{02E161DD-3BBD-4F42-8CC0-CE2F30FD1185}"/>
                  </a:ext>
                </a:extLst>
              </p:cNvPr>
              <p:cNvSpPr txBox="1"/>
              <p:nvPr/>
            </p:nvSpPr>
            <p:spPr>
              <a:xfrm>
                <a:off x="8159019" y="1690265"/>
                <a:ext cx="24134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TW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q</m:t>
                      </m:r>
                      <m:d>
                        <m:d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e>
                      </m:d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zh-TW" altLang="en-US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TW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TW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文字方塊 12">
                <a:extLst>
                  <a:ext uri="{FF2B5EF4-FFF2-40B4-BE49-F238E27FC236}">
                    <a16:creationId xmlns:a16="http://schemas.microsoft.com/office/drawing/2014/main" id="{02E161DD-3BBD-4F42-8CC0-CE2F30FD1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019" y="1690265"/>
                <a:ext cx="2413417" cy="369332"/>
              </a:xfrm>
              <a:prstGeom prst="rect">
                <a:avLst/>
              </a:prstGeom>
              <a:blipFill>
                <a:blip r:embed="rId8"/>
                <a:stretch>
                  <a:fillRect l="-2273" r="-4040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37">
                <a:extLst>
                  <a:ext uri="{FF2B5EF4-FFF2-40B4-BE49-F238E27FC236}">
                    <a16:creationId xmlns:a16="http://schemas.microsoft.com/office/drawing/2014/main" id="{F10F3475-AB10-421E-9644-5C45436B80CC}"/>
                  </a:ext>
                </a:extLst>
              </p:cNvPr>
              <p:cNvSpPr txBox="1"/>
              <p:nvPr/>
            </p:nvSpPr>
            <p:spPr>
              <a:xfrm>
                <a:off x="8037356" y="2141246"/>
                <a:ext cx="2860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TW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q</m:t>
                    </m:r>
                    <m:d>
                      <m:dPr>
                        <m:ctrlPr>
                          <a:rPr kumimoji="0" lang="en-US" altLang="zh-TW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TW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altLang="zh-TW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=0</m:t>
                        </m:r>
                      </m:e>
                    </m:d>
                    <m:r>
                      <a:rPr kumimoji="0" lang="en-US" altLang="zh-TW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kumimoji="0" lang="en-US" altLang="zh-TW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TW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1−</m:t>
                    </m:r>
                    <m:r>
                      <a:rPr kumimoji="0" lang="zh-TW" alt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𝜃</m:t>
                    </m:r>
                    <m:r>
                      <a:rPr kumimoji="0" lang="en-US" altLang="zh-TW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TW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TW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altLang="zh-TW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zh-TW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文字方塊 37">
                <a:extLst>
                  <a:ext uri="{FF2B5EF4-FFF2-40B4-BE49-F238E27FC236}">
                    <a16:creationId xmlns:a16="http://schemas.microsoft.com/office/drawing/2014/main" id="{F10F3475-AB10-421E-9644-5C45436B8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356" y="2141246"/>
                <a:ext cx="2860720" cy="369332"/>
              </a:xfrm>
              <a:prstGeom prst="rect">
                <a:avLst/>
              </a:prstGeom>
              <a:blipFill>
                <a:blip r:embed="rId9"/>
                <a:stretch>
                  <a:fillRect l="-3830" r="-4468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1E14FE8-9B58-4499-B6B0-36E3F753A838}"/>
                  </a:ext>
                </a:extLst>
              </p:cNvPr>
              <p:cNvSpPr/>
              <p:nvPr/>
            </p:nvSpPr>
            <p:spPr>
              <a:xfrm>
                <a:off x="4128685" y="3709036"/>
                <a:ext cx="8060668" cy="83920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</m:t>
                      </m:r>
                      <m:r>
                        <a:rPr kumimoji="0" lang="en-US" altLang="zh-TW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zh-TW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kumimoji="0" lang="en-US" altLang="zh-TW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TW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),</m:t>
                      </m:r>
                      <m:r>
                        <a:rPr kumimoji="0" lang="zh-TW" alt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altLang="zh-TW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TW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)))=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  <m:r>
                                <a:rPr kumimoji="0" lang="en-US" altLang="zh-TW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zh-TW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TW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TW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  <m:r>
                                <a:rPr kumimoji="0" lang="en-US" altLang="zh-TW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𝑙𝑛</m:t>
                              </m:r>
                              <m:r>
                                <a:rPr kumimoji="0" lang="zh-TW" alt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  <m:r>
                                <a:rPr kumimoji="0" lang="en-US" altLang="zh-TW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zh-TW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TW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TW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)+</m:t>
                              </m:r>
                              <m:r>
                                <a:rPr kumimoji="0" lang="en-US" altLang="zh-TW" sz="2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(1−</m:t>
                              </m:r>
                              <m:r>
                                <a:rPr kumimoji="0" lang="en-US" altLang="zh-TW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kumimoji="0" lang="en-US" altLang="zh-TW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altLang="zh-TW" sz="2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TW" sz="2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altLang="zh-TW" sz="2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altLang="zh-TW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  <m:r>
                                <a:rPr kumimoji="0" lang="en-US" altLang="zh-TW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kumimoji="0" lang="en-US" altLang="zh-TW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TW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1−</m:t>
                                  </m:r>
                                  <m:r>
                                    <a:rPr kumimoji="0" lang="en-US" altLang="zh-TW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𝑙𝑛</m:t>
                                  </m:r>
                                  <m:r>
                                    <a:rPr kumimoji="0" lang="zh-TW" altLang="en-US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𝜃</m:t>
                                  </m:r>
                                  <m:r>
                                    <a:rPr kumimoji="0" lang="en-US" altLang="zh-TW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kumimoji="0" lang="en-US" altLang="zh-TW" sz="2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TW" sz="2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0" lang="en-US" altLang="zh-TW" sz="2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0" lang="en-US" altLang="zh-TW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kumimoji="0" lang="zh-TW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1E14FE8-9B58-4499-B6B0-36E3F753A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685" y="3709036"/>
                <a:ext cx="8060668" cy="8392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EE5E7DEE-68DD-41B5-97B8-3EBBB9B9BD56}"/>
              </a:ext>
            </a:extLst>
          </p:cNvPr>
          <p:cNvGrpSpPr/>
          <p:nvPr/>
        </p:nvGrpSpPr>
        <p:grpSpPr>
          <a:xfrm>
            <a:off x="5611983" y="4688022"/>
            <a:ext cx="6548100" cy="1815247"/>
            <a:chOff x="1043608" y="4446581"/>
            <a:chExt cx="6548100" cy="1815247"/>
          </a:xfrm>
        </p:grpSpPr>
        <p:cxnSp>
          <p:nvCxnSpPr>
            <p:cNvPr id="28" name="直線接點 24">
              <a:extLst>
                <a:ext uri="{FF2B5EF4-FFF2-40B4-BE49-F238E27FC236}">
                  <a16:creationId xmlns:a16="http://schemas.microsoft.com/office/drawing/2014/main" id="{4B37BB02-56AF-432F-9239-319E1DB43A36}"/>
                </a:ext>
              </a:extLst>
            </p:cNvPr>
            <p:cNvCxnSpPr/>
            <p:nvPr/>
          </p:nvCxnSpPr>
          <p:spPr>
            <a:xfrm>
              <a:off x="5554609" y="4727568"/>
              <a:ext cx="0" cy="869950"/>
            </a:xfrm>
            <a:prstGeom prst="line">
              <a:avLst/>
            </a:prstGeom>
            <a:noFill/>
            <a:ln w="57150" cap="flat" cmpd="sng" algn="ctr">
              <a:solidFill>
                <a:srgbClr val="0070C0"/>
              </a:solidFill>
              <a:prstDash val="solid"/>
            </a:ln>
            <a:effectLst/>
          </p:spPr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6801141-0EFC-4B19-85C1-9CE4E6B58BA7}"/>
                </a:ext>
              </a:extLst>
            </p:cNvPr>
            <p:cNvSpPr/>
            <p:nvPr/>
          </p:nvSpPr>
          <p:spPr>
            <a:xfrm>
              <a:off x="5556196" y="4838693"/>
              <a:ext cx="1066800" cy="261938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19C7C03-80AC-4A3C-BFAA-E31374B57355}"/>
                </a:ext>
              </a:extLst>
            </p:cNvPr>
            <p:cNvSpPr/>
            <p:nvPr/>
          </p:nvSpPr>
          <p:spPr>
            <a:xfrm>
              <a:off x="5572071" y="5256206"/>
              <a:ext cx="309563" cy="254000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32" name="直線接點 28">
              <a:extLst>
                <a:ext uri="{FF2B5EF4-FFF2-40B4-BE49-F238E27FC236}">
                  <a16:creationId xmlns:a16="http://schemas.microsoft.com/office/drawing/2014/main" id="{A5661D96-45CE-4D9C-ACC6-E9D8388E48E0}"/>
                </a:ext>
              </a:extLst>
            </p:cNvPr>
            <p:cNvCxnSpPr/>
            <p:nvPr/>
          </p:nvCxnSpPr>
          <p:spPr>
            <a:xfrm>
              <a:off x="1782709" y="4638668"/>
              <a:ext cx="0" cy="868363"/>
            </a:xfrm>
            <a:prstGeom prst="line">
              <a:avLst/>
            </a:prstGeom>
            <a:noFill/>
            <a:ln w="5715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192AADF-E76E-4412-99DE-37E757BE838A}"/>
                </a:ext>
              </a:extLst>
            </p:cNvPr>
            <p:cNvSpPr/>
            <p:nvPr/>
          </p:nvSpPr>
          <p:spPr>
            <a:xfrm>
              <a:off x="1771596" y="4794243"/>
              <a:ext cx="1260475" cy="261938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4" name="文字方塊 30">
              <a:extLst>
                <a:ext uri="{FF2B5EF4-FFF2-40B4-BE49-F238E27FC236}">
                  <a16:creationId xmlns:a16="http://schemas.microsoft.com/office/drawing/2014/main" id="{4293DA26-D931-403D-AEF2-106D30C8F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7771" y="4697406"/>
              <a:ext cx="7810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1.0</a:t>
              </a:r>
              <a:endPara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箭號: 左-右雙向 32">
              <a:extLst>
                <a:ext uri="{FF2B5EF4-FFF2-40B4-BE49-F238E27FC236}">
                  <a16:creationId xmlns:a16="http://schemas.microsoft.com/office/drawing/2014/main" id="{0E8DFCCB-2187-4969-BC36-FA8027DD7668}"/>
                </a:ext>
              </a:extLst>
            </p:cNvPr>
            <p:cNvSpPr/>
            <p:nvPr/>
          </p:nvSpPr>
          <p:spPr>
            <a:xfrm>
              <a:off x="3895671" y="4905368"/>
              <a:ext cx="1262063" cy="339725"/>
            </a:xfrm>
            <a:prstGeom prst="leftRightArrow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>
                  <a:shade val="50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6" name="文字方塊 33">
              <a:extLst>
                <a:ext uri="{FF2B5EF4-FFF2-40B4-BE49-F238E27FC236}">
                  <a16:creationId xmlns:a16="http://schemas.microsoft.com/office/drawing/2014/main" id="{5C343C5D-79D2-45D9-B994-463FCAD8B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4371" y="5181593"/>
              <a:ext cx="1744663" cy="831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cross entropy</a:t>
              </a:r>
              <a:endPara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文字方塊 7">
              <a:extLst>
                <a:ext uri="{FF2B5EF4-FFF2-40B4-BE49-F238E27FC236}">
                  <a16:creationId xmlns:a16="http://schemas.microsoft.com/office/drawing/2014/main" id="{EAFAEDDB-5C83-49CB-B3DA-9B2D86DA6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3434" y="4446581"/>
              <a:ext cx="14795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minimize</a:t>
              </a:r>
              <a:endPara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文字方塊 36">
              <a:extLst>
                <a:ext uri="{FF2B5EF4-FFF2-40B4-BE49-F238E27FC236}">
                  <a16:creationId xmlns:a16="http://schemas.microsoft.com/office/drawing/2014/main" id="{71AE5F69-8D78-4251-B57B-DF6103F539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0396" y="5059356"/>
              <a:ext cx="7810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0.0</a:t>
              </a:r>
              <a:endPara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1">
                  <a:extLst>
                    <a:ext uri="{FF2B5EF4-FFF2-40B4-BE49-F238E27FC236}">
                      <a16:creationId xmlns:a16="http://schemas.microsoft.com/office/drawing/2014/main" id="{13510A56-FB28-4C39-AEA3-A3BAAB0B411B}"/>
                    </a:ext>
                  </a:extLst>
                </p:cNvPr>
                <p:cNvSpPr txBox="1"/>
                <p:nvPr/>
              </p:nvSpPr>
              <p:spPr>
                <a:xfrm>
                  <a:off x="1043608" y="5430831"/>
                  <a:ext cx="309059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TW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rPr>
                    <a:t>Target function </a:t>
                  </a:r>
                  <a:endParaRPr kumimoji="0" lang="en-US" altLang="zh-TW" sz="2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TW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𝑓</m:t>
                        </m:r>
                        <m:r>
                          <a:rPr kumimoji="0" lang="en-US" altLang="zh-TW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TW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zh-TW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)=1</m:t>
                        </m:r>
                      </m:oMath>
                    </m:oMathPara>
                  </a14:m>
                  <a:endParaRPr kumimoji="0" lang="zh-TW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6" name="文字方塊 31">
                  <a:extLst>
                    <a:ext uri="{FF2B5EF4-FFF2-40B4-BE49-F238E27FC236}">
                      <a16:creationId xmlns:a16="http://schemas.microsoft.com/office/drawing/2014/main" id="{1EB0E3A4-4AAC-4E60-9CAE-7F6E210F2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5430831"/>
                  <a:ext cx="3090599" cy="830997"/>
                </a:xfrm>
                <a:prstGeom prst="rect">
                  <a:avLst/>
                </a:prstGeom>
                <a:blipFill>
                  <a:blip r:embed="rId11"/>
                  <a:stretch>
                    <a:fillRect t="-5147" b="-110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E033AFE6-D305-43D5-AAA4-E5758081C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764090" y="4794243"/>
              <a:ext cx="827618" cy="424241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E072D186-D44B-4F17-9177-9F99C1042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147135" y="5218484"/>
              <a:ext cx="1375145" cy="47572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465BFB6F-9411-4A11-A602-49C63B459667}"/>
                  </a:ext>
                </a:extLst>
              </p:cNvPr>
              <p:cNvSpPr/>
              <p:nvPr/>
            </p:nvSpPr>
            <p:spPr>
              <a:xfrm>
                <a:off x="39146" y="4611780"/>
                <a:ext cx="4075667" cy="839204"/>
              </a:xfrm>
              <a:prstGeom prst="rect">
                <a:avLst/>
              </a:prstGeom>
              <a:solidFill>
                <a:srgbClr val="FFFCD6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𝐻</m:t>
                      </m:r>
                      <m:r>
                        <a:rPr kumimoji="0" lang="en-US" altLang="zh-TW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zh-TW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r>
                        <a:rPr kumimoji="0" lang="en-US" altLang="zh-TW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TW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),</m:t>
                      </m:r>
                      <m:r>
                        <a:rPr kumimoji="0" lang="zh-TW" alt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altLang="zh-TW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TW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)))=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𝑙𝑛</m:t>
                              </m:r>
                              <m:r>
                                <a:rPr kumimoji="0" lang="zh-TW" alt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  <m:r>
                                <a:rPr kumimoji="0" lang="en-US" altLang="zh-TW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zh-TW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TW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TW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TW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0" lang="zh-TW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465BFB6F-9411-4A11-A602-49C63B459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6" y="4611780"/>
                <a:ext cx="4075667" cy="83920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下 1">
            <a:extLst>
              <a:ext uri="{FF2B5EF4-FFF2-40B4-BE49-F238E27FC236}">
                <a16:creationId xmlns:a16="http://schemas.microsoft.com/office/drawing/2014/main" id="{75103101-4158-41E1-8E4A-9760779EE9DD}"/>
              </a:ext>
            </a:extLst>
          </p:cNvPr>
          <p:cNvSpPr/>
          <p:nvPr/>
        </p:nvSpPr>
        <p:spPr>
          <a:xfrm rot="2931502">
            <a:off x="3559293" y="4026322"/>
            <a:ext cx="581796" cy="787829"/>
          </a:xfrm>
          <a:prstGeom prst="downArrow">
            <a:avLst/>
          </a:prstGeom>
          <a:solidFill>
            <a:srgbClr val="FFD8D8"/>
          </a:solidFill>
          <a:ln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pic>
        <p:nvPicPr>
          <p:cNvPr id="43" name="图片 4">
            <a:extLst>
              <a:ext uri="{FF2B5EF4-FFF2-40B4-BE49-F238E27FC236}">
                <a16:creationId xmlns:a16="http://schemas.microsoft.com/office/drawing/2014/main" id="{12B3B315-6555-4742-A033-894AD217C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09" y="2847059"/>
            <a:ext cx="3546750" cy="1652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6AF6BFF-B12F-4E34-BFBA-155E2A82FBAB}"/>
                  </a:ext>
                </a:extLst>
              </p:cNvPr>
              <p:cNvSpPr/>
              <p:nvPr/>
            </p:nvSpPr>
            <p:spPr>
              <a:xfrm>
                <a:off x="0" y="5498245"/>
                <a:ext cx="4808175" cy="839204"/>
              </a:xfrm>
              <a:prstGeom prst="rect">
                <a:avLst/>
              </a:prstGeom>
              <a:solidFill>
                <a:srgbClr val="FFFCD6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0" lang="en-US" altLang="zh-TW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zh-TW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0" lang="en-US" altLang="zh-TW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TW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kumimoji="0" lang="zh-TW" alt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0" lang="en-US" altLang="zh-TW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TW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)))=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TW" sz="2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kumimoji="0" lang="en-US" altLang="zh-TW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⁡(1+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TW" sz="2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kumimoji="0" lang="en-US" altLang="zh-TW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⁡(−</m:t>
                              </m:r>
                              <m:r>
                                <a:rPr kumimoji="0" lang="en-US" altLang="zh-TW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𝑦𝑠</m:t>
                              </m:r>
                              <m:r>
                                <a:rPr kumimoji="0" lang="en-US" altLang="zh-TW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0" lang="zh-TW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6AF6BFF-B12F-4E34-BFBA-155E2A82F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98245"/>
                <a:ext cx="4808175" cy="83920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73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6" name="TextBox 20">
            <a:extLst>
              <a:ext uri="{FF2B5EF4-FFF2-40B4-BE49-F238E27FC236}">
                <a16:creationId xmlns:a16="http://schemas.microsoft.com/office/drawing/2014/main" id="{629B435C-A6CD-40BF-8785-1A36561ED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792" y="1107437"/>
            <a:ext cx="4065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逻辑斯蒂回归的最佳解：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0" name="标题 1">
            <a:extLst>
              <a:ext uri="{FF2B5EF4-FFF2-40B4-BE49-F238E27FC236}">
                <a16:creationId xmlns:a16="http://schemas.microsoft.com/office/drawing/2014/main" id="{99559E89-F196-42B9-8EC4-CC192B4AA0E4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逻辑斯蒂回归损失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D533DD6-4C23-40D3-A53D-5FD4821EA1FB}"/>
              </a:ext>
            </a:extLst>
          </p:cNvPr>
          <p:cNvSpPr/>
          <p:nvPr/>
        </p:nvSpPr>
        <p:spPr>
          <a:xfrm>
            <a:off x="5166272" y="4137267"/>
            <a:ext cx="6715627" cy="1332000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FBBDF67-9BC4-4385-83ED-232F68D5A5A4}"/>
                  </a:ext>
                </a:extLst>
              </p:cNvPr>
              <p:cNvSpPr/>
              <p:nvPr/>
            </p:nvSpPr>
            <p:spPr>
              <a:xfrm>
                <a:off x="5688055" y="4080941"/>
                <a:ext cx="5851795" cy="1355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r>
                        <a:rPr kumimoji="0" lang="en-US" altLang="zh-CN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⁡(1+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FBBDF67-9BC4-4385-83ED-232F68D5A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055" y="4080941"/>
                <a:ext cx="5851795" cy="1355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56FC0F9-B2B8-48AB-B54E-19CA806E86A7}"/>
                  </a:ext>
                </a:extLst>
              </p:cNvPr>
              <p:cNvSpPr/>
              <p:nvPr/>
            </p:nvSpPr>
            <p:spPr>
              <a:xfrm>
                <a:off x="5097798" y="1267525"/>
                <a:ext cx="5496954" cy="13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𝑎𝑟𝑔𝑚𝑖𝑛</m:t>
                              </m:r>
                            </m:e>
                            <m:lim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𝑙𝑛</m:t>
                              </m:r>
                              <m:r>
                                <a:rPr kumimoji="0" lang="zh-CN" alt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56FC0F9-B2B8-48AB-B54E-19CA806E8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98" y="1267525"/>
                <a:ext cx="5496954" cy="1303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9D9B978-CEB2-4244-B7EB-CEE9F44B2F87}"/>
                  </a:ext>
                </a:extLst>
              </p:cNvPr>
              <p:cNvSpPr/>
              <p:nvPr/>
            </p:nvSpPr>
            <p:spPr>
              <a:xfrm>
                <a:off x="168681" y="2723360"/>
                <a:ext cx="4725846" cy="1251818"/>
              </a:xfrm>
              <a:prstGeom prst="rect">
                <a:avLst/>
              </a:prstGeom>
              <a:solidFill>
                <a:srgbClr val="FFD8D8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exp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⁡(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9D9B978-CEB2-4244-B7EB-CEE9F44B2F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1" y="2723360"/>
                <a:ext cx="4725846" cy="12518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A9C14D9-D745-424E-832A-0D5EF8FB4D28}"/>
                  </a:ext>
                </a:extLst>
              </p:cNvPr>
              <p:cNvSpPr/>
              <p:nvPr/>
            </p:nvSpPr>
            <p:spPr>
              <a:xfrm>
                <a:off x="5097798" y="2777058"/>
                <a:ext cx="6784101" cy="13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𝑎𝑟𝑔𝑚𝑖𝑛</m:t>
                              </m:r>
                            </m:e>
                            <m:lim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⁡(1+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zh-CN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2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A9C14D9-D745-424E-832A-0D5EF8FB4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98" y="2777058"/>
                <a:ext cx="6784101" cy="13038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0">
            <a:extLst>
              <a:ext uri="{FF2B5EF4-FFF2-40B4-BE49-F238E27FC236}">
                <a16:creationId xmlns:a16="http://schemas.microsoft.com/office/drawing/2014/main" id="{2D3244B1-AC18-4101-9FFD-34CE882D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009" y="4334824"/>
            <a:ext cx="35136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交叉熵损失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（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Cross-Entropy  Loss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）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595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6" name="TextBox 20">
            <a:extLst>
              <a:ext uri="{FF2B5EF4-FFF2-40B4-BE49-F238E27FC236}">
                <a16:creationId xmlns:a16="http://schemas.microsoft.com/office/drawing/2014/main" id="{629B435C-A6CD-40BF-8785-1A36561ED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792" y="1107437"/>
            <a:ext cx="4065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逻辑斯蒂回归的最佳解：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0" name="标题 1">
            <a:extLst>
              <a:ext uri="{FF2B5EF4-FFF2-40B4-BE49-F238E27FC236}">
                <a16:creationId xmlns:a16="http://schemas.microsoft.com/office/drawing/2014/main" id="{99559E89-F196-42B9-8EC4-CC192B4AA0E4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逻辑斯蒂回归损失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D533DD6-4C23-40D3-A53D-5FD4821EA1FB}"/>
              </a:ext>
            </a:extLst>
          </p:cNvPr>
          <p:cNvSpPr/>
          <p:nvPr/>
        </p:nvSpPr>
        <p:spPr>
          <a:xfrm>
            <a:off x="5166272" y="4137267"/>
            <a:ext cx="6715627" cy="1332000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FBBDF67-9BC4-4385-83ED-232F68D5A5A4}"/>
                  </a:ext>
                </a:extLst>
              </p:cNvPr>
              <p:cNvSpPr/>
              <p:nvPr/>
            </p:nvSpPr>
            <p:spPr>
              <a:xfrm>
                <a:off x="5688055" y="4080941"/>
                <a:ext cx="5004832" cy="1355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r>
                        <a:rPr kumimoji="0" lang="en-US" altLang="zh-CN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8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>
                                  <a:lumMod val="8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>
                                  <a:lumMod val="8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kumimoji="0" lang="en-US" altLang="zh-CN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⁡(1+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FBBDF67-9BC4-4385-83ED-232F68D5A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055" y="4080941"/>
                <a:ext cx="5004832" cy="1355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56FC0F9-B2B8-48AB-B54E-19CA806E86A7}"/>
                  </a:ext>
                </a:extLst>
              </p:cNvPr>
              <p:cNvSpPr/>
              <p:nvPr/>
            </p:nvSpPr>
            <p:spPr>
              <a:xfrm>
                <a:off x="5097798" y="1267525"/>
                <a:ext cx="5496954" cy="13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𝑎𝑟𝑔𝑚𝑖𝑛</m:t>
                              </m:r>
                            </m:e>
                            <m:lim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𝑙𝑛</m:t>
                              </m:r>
                              <m:r>
                                <a:rPr kumimoji="0" lang="zh-CN" alt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56FC0F9-B2B8-48AB-B54E-19CA806E8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98" y="1267525"/>
                <a:ext cx="5496954" cy="1303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5A7ED60-EEE4-4E97-B503-A9A22B3C4051}"/>
                  </a:ext>
                </a:extLst>
              </p:cNvPr>
              <p:cNvSpPr/>
              <p:nvPr/>
            </p:nvSpPr>
            <p:spPr>
              <a:xfrm>
                <a:off x="1540592" y="5841950"/>
                <a:ext cx="2211055" cy="523220"/>
              </a:xfrm>
              <a:prstGeom prst="rect">
                <a:avLst/>
              </a:prstGeom>
              <a:solidFill>
                <a:srgbClr val="FFD8D8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令：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CN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</m:oMath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5A7ED60-EEE4-4E97-B503-A9A22B3C40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592" y="5841950"/>
                <a:ext cx="2211055" cy="523220"/>
              </a:xfrm>
              <a:prstGeom prst="rect">
                <a:avLst/>
              </a:prstGeom>
              <a:blipFill>
                <a:blip r:embed="rId5"/>
                <a:stretch>
                  <a:fillRect l="-5801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9D9B978-CEB2-4244-B7EB-CEE9F44B2F87}"/>
                  </a:ext>
                </a:extLst>
              </p:cNvPr>
              <p:cNvSpPr/>
              <p:nvPr/>
            </p:nvSpPr>
            <p:spPr>
              <a:xfrm>
                <a:off x="168681" y="2723360"/>
                <a:ext cx="4725846" cy="1251818"/>
              </a:xfrm>
              <a:prstGeom prst="rect">
                <a:avLst/>
              </a:prstGeom>
              <a:solidFill>
                <a:srgbClr val="FFD8D8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exp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⁡(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9D9B978-CEB2-4244-B7EB-CEE9F44B2F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1" y="2723360"/>
                <a:ext cx="4725846" cy="12518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A9C14D9-D745-424E-832A-0D5EF8FB4D28}"/>
                  </a:ext>
                </a:extLst>
              </p:cNvPr>
              <p:cNvSpPr/>
              <p:nvPr/>
            </p:nvSpPr>
            <p:spPr>
              <a:xfrm>
                <a:off x="5097798" y="2777058"/>
                <a:ext cx="6784101" cy="13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𝑎𝑟𝑔𝑚𝑖𝑛</m:t>
                              </m:r>
                            </m:e>
                            <m:lim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⁡(1+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zh-CN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2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A9C14D9-D745-424E-832A-0D5EF8FB4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98" y="2777058"/>
                <a:ext cx="6784101" cy="13038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0">
            <a:extLst>
              <a:ext uri="{FF2B5EF4-FFF2-40B4-BE49-F238E27FC236}">
                <a16:creationId xmlns:a16="http://schemas.microsoft.com/office/drawing/2014/main" id="{2D3244B1-AC18-4101-9FFD-34CE882D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009" y="4334824"/>
            <a:ext cx="35136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交叉熵损失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（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Cross-Entropy  Loss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）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73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/>
          </p:cNvSpPr>
          <p:nvPr/>
        </p:nvSpPr>
        <p:spPr bwMode="auto">
          <a:xfrm>
            <a:off x="0" y="5589240"/>
            <a:ext cx="12192000" cy="864096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-24680" y="5425669"/>
            <a:ext cx="12216680" cy="357166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B2B6">
                  <a:lumMod val="20000"/>
                  <a:lumOff val="8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8398"/>
            <a:ext cx="1349719" cy="4046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4680" y="643696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    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09096AF-27B2-499C-A21C-C65C892B8B1D}"/>
              </a:ext>
            </a:extLst>
          </p:cNvPr>
          <p:cNvSpPr txBox="1">
            <a:spLocks/>
          </p:cNvSpPr>
          <p:nvPr/>
        </p:nvSpPr>
        <p:spPr bwMode="black">
          <a:xfrm>
            <a:off x="407368" y="122882"/>
            <a:ext cx="1092519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/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第五讲  </a:t>
            </a:r>
            <a:r>
              <a:rPr lang="zh-CN" altLang="en-US" kern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逻辑斯蒂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回归 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(</a:t>
            </a:r>
            <a:r>
              <a:rPr lang="en-US" altLang="zh-CN" i="1" kern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Logistic Regression</a:t>
            </a:r>
            <a:r>
              <a:rPr lang="en-US" altLang="zh-CN" kern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SemiBold SemiConden" panose="020B0502040204020203" pitchFamily="34" charset="0"/>
              <a:ea typeface="黑体" pitchFamily="49" charset="-122"/>
              <a:cs typeface="+mj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11AAC-03BE-45BB-A5C8-11C5A0B0B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A0370135-4466-49B8-9C2C-EB285FDCE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819" y="1578060"/>
            <a:ext cx="10920785" cy="291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逻辑斯蒂回归问题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Logistic Regression Problem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5.2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逻辑斯蒂回归损失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Logistic Regression Loss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5.3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 逻辑斯蒂回归算法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Logistic Regression Algorithm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5.4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二元分类线性模型讨论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Linear Models for Binary Classification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6" name="TextBox 20">
            <a:extLst>
              <a:ext uri="{FF2B5EF4-FFF2-40B4-BE49-F238E27FC236}">
                <a16:creationId xmlns:a16="http://schemas.microsoft.com/office/drawing/2014/main" id="{629B435C-A6CD-40BF-8785-1A36561ED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792" y="1107437"/>
            <a:ext cx="4065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逻辑斯蒂回归的最佳解：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0" name="标题 1">
            <a:extLst>
              <a:ext uri="{FF2B5EF4-FFF2-40B4-BE49-F238E27FC236}">
                <a16:creationId xmlns:a16="http://schemas.microsoft.com/office/drawing/2014/main" id="{99559E89-F196-42B9-8EC4-CC192B4AA0E4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逻辑斯蒂回归损失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D533DD6-4C23-40D3-A53D-5FD4821EA1FB}"/>
              </a:ext>
            </a:extLst>
          </p:cNvPr>
          <p:cNvSpPr/>
          <p:nvPr/>
        </p:nvSpPr>
        <p:spPr>
          <a:xfrm>
            <a:off x="5166272" y="4137267"/>
            <a:ext cx="6715627" cy="1332000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FBBDF67-9BC4-4385-83ED-232F68D5A5A4}"/>
                  </a:ext>
                </a:extLst>
              </p:cNvPr>
              <p:cNvSpPr/>
              <p:nvPr/>
            </p:nvSpPr>
            <p:spPr>
              <a:xfrm>
                <a:off x="5688055" y="4080941"/>
                <a:ext cx="5004832" cy="1355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r>
                        <a:rPr kumimoji="0" lang="en-US" altLang="zh-CN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FFFF">
                                  <a:lumMod val="8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>
                                  <a:lumMod val="8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FFFF">
                                  <a:lumMod val="8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kumimoji="0" lang="en-US" altLang="zh-CN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⁡(1+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e>
                          </m:d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FBBDF67-9BC4-4385-83ED-232F68D5A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055" y="4080941"/>
                <a:ext cx="5004832" cy="1355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56FC0F9-B2B8-48AB-B54E-19CA806E86A7}"/>
                  </a:ext>
                </a:extLst>
              </p:cNvPr>
              <p:cNvSpPr/>
              <p:nvPr/>
            </p:nvSpPr>
            <p:spPr>
              <a:xfrm>
                <a:off x="5097798" y="1267525"/>
                <a:ext cx="5496954" cy="13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𝑎𝑟𝑔𝑚𝑖𝑛</m:t>
                              </m:r>
                            </m:e>
                            <m:lim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𝑙𝑛</m:t>
                              </m:r>
                              <m:r>
                                <a:rPr kumimoji="0" lang="zh-CN" alt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56FC0F9-B2B8-48AB-B54E-19CA806E8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98" y="1267525"/>
                <a:ext cx="5496954" cy="1303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5A7ED60-EEE4-4E97-B503-A9A22B3C4051}"/>
                  </a:ext>
                </a:extLst>
              </p:cNvPr>
              <p:cNvSpPr/>
              <p:nvPr/>
            </p:nvSpPr>
            <p:spPr>
              <a:xfrm>
                <a:off x="1540592" y="5841950"/>
                <a:ext cx="2211055" cy="523220"/>
              </a:xfrm>
              <a:prstGeom prst="rect">
                <a:avLst/>
              </a:prstGeom>
              <a:solidFill>
                <a:srgbClr val="FFD8D8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令：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CN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</m:oMath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5A7ED60-EEE4-4E97-B503-A9A22B3C40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592" y="5841950"/>
                <a:ext cx="2211055" cy="523220"/>
              </a:xfrm>
              <a:prstGeom prst="rect">
                <a:avLst/>
              </a:prstGeom>
              <a:blipFill>
                <a:blip r:embed="rId5"/>
                <a:stretch>
                  <a:fillRect l="-5801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9D9B978-CEB2-4244-B7EB-CEE9F44B2F87}"/>
                  </a:ext>
                </a:extLst>
              </p:cNvPr>
              <p:cNvSpPr/>
              <p:nvPr/>
            </p:nvSpPr>
            <p:spPr>
              <a:xfrm>
                <a:off x="168681" y="2723360"/>
                <a:ext cx="4725846" cy="1251818"/>
              </a:xfrm>
              <a:prstGeom prst="rect">
                <a:avLst/>
              </a:prstGeom>
              <a:solidFill>
                <a:srgbClr val="FFD8D8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exp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⁡(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9D9B978-CEB2-4244-B7EB-CEE9F44B2F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1" y="2723360"/>
                <a:ext cx="4725846" cy="12518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A9C14D9-D745-424E-832A-0D5EF8FB4D28}"/>
                  </a:ext>
                </a:extLst>
              </p:cNvPr>
              <p:cNvSpPr/>
              <p:nvPr/>
            </p:nvSpPr>
            <p:spPr>
              <a:xfrm>
                <a:off x="5097798" y="2777058"/>
                <a:ext cx="6784101" cy="13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𝑎𝑟𝑔𝑚𝑖𝑛</m:t>
                              </m:r>
                            </m:e>
                            <m:lim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⁡(1+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zh-CN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2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A9C14D9-D745-424E-832A-0D5EF8FB4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98" y="2777058"/>
                <a:ext cx="6784101" cy="13038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0">
            <a:extLst>
              <a:ext uri="{FF2B5EF4-FFF2-40B4-BE49-F238E27FC236}">
                <a16:creationId xmlns:a16="http://schemas.microsoft.com/office/drawing/2014/main" id="{2D3244B1-AC18-4101-9FFD-34CE882D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009" y="4334824"/>
            <a:ext cx="35136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交叉熵损失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（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Cross-Entropy  Loss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）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0235F04-D292-4D7C-AEFF-64CAD5B9B68A}"/>
                  </a:ext>
                </a:extLst>
              </p:cNvPr>
              <p:cNvSpPr/>
              <p:nvPr/>
            </p:nvSpPr>
            <p:spPr>
              <a:xfrm>
                <a:off x="5843233" y="5590192"/>
                <a:ext cx="4808175" cy="839204"/>
              </a:xfrm>
              <a:prstGeom prst="rect">
                <a:avLst/>
              </a:prstGeom>
              <a:solidFill>
                <a:srgbClr val="FFFCD6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0" lang="en-US" altLang="zh-TW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zh-TW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0" lang="en-US" altLang="zh-TW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TW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kumimoji="0" lang="zh-TW" altLang="en-US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0" lang="en-US" altLang="zh-TW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TW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)))=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altLang="zh-TW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altLang="zh-TW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TW" sz="2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kumimoji="0" lang="en-US" altLang="zh-TW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⁡(1+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TW" sz="2000" b="0" i="0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kumimoji="0" lang="en-US" altLang="zh-TW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⁡(−</m:t>
                              </m:r>
                              <m:r>
                                <a:rPr kumimoji="0" lang="en-US" altLang="zh-TW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𝑦𝑠</m:t>
                              </m:r>
                              <m:r>
                                <a:rPr kumimoji="0" lang="en-US" altLang="zh-TW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0" lang="zh-TW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0235F04-D292-4D7C-AEFF-64CAD5B9B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233" y="5590192"/>
                <a:ext cx="4808175" cy="8392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093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45951" y="36625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AB2C8A-9AF9-49BF-B5DB-88B23E001F16}"/>
              </a:ext>
            </a:extLst>
          </p:cNvPr>
          <p:cNvSpPr/>
          <p:nvPr/>
        </p:nvSpPr>
        <p:spPr>
          <a:xfrm>
            <a:off x="1218876" y="3588821"/>
            <a:ext cx="2009157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50B6EBE-6EF9-401E-B54D-98CB798D67B8}"/>
              </a:ext>
            </a:extLst>
          </p:cNvPr>
          <p:cNvSpPr/>
          <p:nvPr/>
        </p:nvSpPr>
        <p:spPr>
          <a:xfrm>
            <a:off x="1211580" y="4487829"/>
            <a:ext cx="2009157" cy="583939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31CFFCF-8DE9-4B2B-B3DA-669EE54E2C0C}"/>
              </a:ext>
            </a:extLst>
          </p:cNvPr>
          <p:cNvGrpSpPr/>
          <p:nvPr/>
        </p:nvGrpSpPr>
        <p:grpSpPr>
          <a:xfrm>
            <a:off x="5316137" y="1136744"/>
            <a:ext cx="3420576" cy="2628000"/>
            <a:chOff x="5316137" y="1136744"/>
            <a:chExt cx="3798197" cy="26280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D9440BC-66C5-4238-9514-807FE6D0581C}"/>
                </a:ext>
              </a:extLst>
            </p:cNvPr>
            <p:cNvSpPr/>
            <p:nvPr/>
          </p:nvSpPr>
          <p:spPr>
            <a:xfrm>
              <a:off x="5495653" y="1136744"/>
              <a:ext cx="3404378" cy="2628000"/>
            </a:xfrm>
            <a:prstGeom prst="roundRect">
              <a:avLst/>
            </a:prstGeom>
            <a:ln w="38100">
              <a:solidFill>
                <a:srgbClr val="FF0000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Times New Roman"/>
              </a:endParaRPr>
            </a:p>
          </p:txBody>
        </p:sp>
        <p:sp>
          <p:nvSpPr>
            <p:cNvPr id="58" name="TextBox 20">
              <a:extLst>
                <a:ext uri="{FF2B5EF4-FFF2-40B4-BE49-F238E27FC236}">
                  <a16:creationId xmlns:a16="http://schemas.microsoft.com/office/drawing/2014/main" id="{7204F387-9F91-4230-AB47-AAA080942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3533" y="1226540"/>
              <a:ext cx="298309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感知器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线性分类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)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5BEED2C7-31EC-4B4A-8C8E-4786E3B9885C}"/>
                </a:ext>
              </a:extLst>
            </p:cNvPr>
            <p:cNvSpPr/>
            <p:nvPr/>
          </p:nvSpPr>
          <p:spPr>
            <a:xfrm>
              <a:off x="5573658" y="1780072"/>
              <a:ext cx="3264276" cy="583939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Times New Roma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0A9E1ADB-98BC-4AB1-B7F8-DD3E71FE6F9B}"/>
                    </a:ext>
                  </a:extLst>
                </p:cNvPr>
                <p:cNvSpPr/>
                <p:nvPr/>
              </p:nvSpPr>
              <p:spPr>
                <a:xfrm>
                  <a:off x="5469870" y="1744008"/>
                  <a:ext cx="3452357" cy="5084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0" lang="zh-CN" alt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sign</m:t>
                        </m:r>
                        <m:r>
                          <a:rPr kumimoji="0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sSubSup>
                          <m:sSubSup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𝒘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  <m:sup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𝐱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sub>
                        </m:sSub>
                        <m:r>
                          <a:rPr kumimoji="0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0A9E1ADB-98BC-4AB1-B7F8-DD3E71FE6F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870" y="1744008"/>
                  <a:ext cx="3452357" cy="508409"/>
                </a:xfrm>
                <a:prstGeom prst="rect">
                  <a:avLst/>
                </a:prstGeom>
                <a:blipFill>
                  <a:blip r:embed="rId10"/>
                  <a:stretch>
                    <a:fillRect t="-1205" b="-108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06A1324-F0E9-47D4-9082-FD8A094DF98C}"/>
                </a:ext>
              </a:extLst>
            </p:cNvPr>
            <p:cNvGrpSpPr/>
            <p:nvPr/>
          </p:nvGrpSpPr>
          <p:grpSpPr>
            <a:xfrm>
              <a:off x="5316137" y="2456275"/>
              <a:ext cx="3798197" cy="1187216"/>
              <a:chOff x="5295983" y="3056531"/>
              <a:chExt cx="3798197" cy="1459361"/>
            </a:xfrm>
          </p:grpSpPr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4AFECC41-C746-4E36-B653-EE9B3FF6CBB7}"/>
                  </a:ext>
                </a:extLst>
              </p:cNvPr>
              <p:cNvSpPr/>
              <p:nvPr/>
            </p:nvSpPr>
            <p:spPr>
              <a:xfrm>
                <a:off x="5581610" y="3075892"/>
                <a:ext cx="3264276" cy="1440000"/>
              </a:xfrm>
              <a:prstGeom prst="roundRect">
                <a:avLst/>
              </a:prstGeom>
              <a:noFill/>
              <a:ln w="38100">
                <a:solidFill>
                  <a:srgbClr val="FF00FF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  <a:cs typeface="Times New Roman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52D2EBE6-CB99-4905-BB39-AD73F713E8BF}"/>
                      </a:ext>
                    </a:extLst>
                  </p:cNvPr>
                  <p:cNvSpPr/>
                  <p:nvPr/>
                </p:nvSpPr>
                <p:spPr>
                  <a:xfrm>
                    <a:off x="5295983" y="3056531"/>
                    <a:ext cx="3798197" cy="139004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en-US" altLang="zh-CN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kumimoji="0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oMath>
                      </m:oMathPara>
                    </a14:m>
                    <a:endPara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52D2EBE6-CB99-4905-BB39-AD73F713E8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5983" y="3056531"/>
                    <a:ext cx="3798197" cy="139004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A299F0-5A09-42F3-A321-CFD3AC3B4311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DAA5E94D-C329-47B9-B8DA-BE4FD2CC0532}"/>
              </a:ext>
            </a:extLst>
          </p:cNvPr>
          <p:cNvGrpSpPr/>
          <p:nvPr/>
        </p:nvGrpSpPr>
        <p:grpSpPr>
          <a:xfrm>
            <a:off x="8531771" y="1126175"/>
            <a:ext cx="3798197" cy="2628000"/>
            <a:chOff x="5334803" y="1136744"/>
            <a:chExt cx="3798197" cy="2628000"/>
          </a:xfrm>
        </p:grpSpPr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ADEC20C8-4A62-4379-B6EF-B87306F357B8}"/>
                </a:ext>
              </a:extLst>
            </p:cNvPr>
            <p:cNvSpPr/>
            <p:nvPr/>
          </p:nvSpPr>
          <p:spPr>
            <a:xfrm>
              <a:off x="5495653" y="1136744"/>
              <a:ext cx="3404378" cy="2628000"/>
            </a:xfrm>
            <a:prstGeom prst="roundRect">
              <a:avLst/>
            </a:prstGeom>
            <a:ln w="38100">
              <a:solidFill>
                <a:srgbClr val="FF0000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Times New Roman"/>
              </a:endParaRPr>
            </a:p>
          </p:txBody>
        </p:sp>
        <p:sp>
          <p:nvSpPr>
            <p:cNvPr id="69" name="TextBox 20">
              <a:extLst>
                <a:ext uri="{FF2B5EF4-FFF2-40B4-BE49-F238E27FC236}">
                  <a16:creationId xmlns:a16="http://schemas.microsoft.com/office/drawing/2014/main" id="{C2DE1D3D-1740-41CE-AED5-4D80A4858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6294" y="1248668"/>
              <a:ext cx="298309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线性回归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0BD496B9-AEA4-4877-A4BC-3A4983F7C43A}"/>
                </a:ext>
              </a:extLst>
            </p:cNvPr>
            <p:cNvSpPr/>
            <p:nvPr/>
          </p:nvSpPr>
          <p:spPr>
            <a:xfrm>
              <a:off x="5573658" y="1780072"/>
              <a:ext cx="3264276" cy="583939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Times New Roma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E59DA7D1-5BC4-4CD1-841F-74ED6F92CA78}"/>
                    </a:ext>
                  </a:extLst>
                </p:cNvPr>
                <p:cNvSpPr/>
                <p:nvPr/>
              </p:nvSpPr>
              <p:spPr>
                <a:xfrm>
                  <a:off x="6178684" y="1751251"/>
                  <a:ext cx="2038314" cy="5673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kumimoji="0" lang="zh-CN" alt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sSubSup>
                          <m:sSubSupPr>
                            <m:ctrl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𝒘</m:t>
                            </m:r>
                          </m:e>
                          <m:sub/>
                          <m:sup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𝐱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E59DA7D1-5BC4-4CD1-841F-74ED6F92CA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684" y="1751251"/>
                  <a:ext cx="2038314" cy="5673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86456943-D6E9-404C-9940-A0B6D8CA249D}"/>
                </a:ext>
              </a:extLst>
            </p:cNvPr>
            <p:cNvGrpSpPr/>
            <p:nvPr/>
          </p:nvGrpSpPr>
          <p:grpSpPr>
            <a:xfrm>
              <a:off x="5334803" y="2472024"/>
              <a:ext cx="3798197" cy="1171465"/>
              <a:chOff x="5314649" y="3075892"/>
              <a:chExt cx="3798197" cy="1440000"/>
            </a:xfrm>
          </p:grpSpPr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9C5EC30C-B4A4-49C4-84C1-2AF8745C185A}"/>
                  </a:ext>
                </a:extLst>
              </p:cNvPr>
              <p:cNvSpPr/>
              <p:nvPr/>
            </p:nvSpPr>
            <p:spPr>
              <a:xfrm>
                <a:off x="5581610" y="3075892"/>
                <a:ext cx="3264276" cy="1440000"/>
              </a:xfrm>
              <a:prstGeom prst="roundRect">
                <a:avLst/>
              </a:prstGeom>
              <a:noFill/>
              <a:ln w="38100">
                <a:solidFill>
                  <a:srgbClr val="FF00FF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宋体"/>
                  <a:cs typeface="Times New Roman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8C9D2F92-0B51-4AF6-A880-9CE9F288EE4F}"/>
                      </a:ext>
                    </a:extLst>
                  </p:cNvPr>
                  <p:cNvSpPr/>
                  <p:nvPr/>
                </p:nvSpPr>
                <p:spPr>
                  <a:xfrm>
                    <a:off x="5314649" y="3153866"/>
                    <a:ext cx="3798197" cy="117731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)=</m:t>
                          </m:r>
                          <m:f>
                            <m:f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20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0" lang="en-US" altLang="zh-CN" sz="20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7E00CB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oMath>
                      </m:oMathPara>
                    </a14:m>
                    <a:endParaRPr kumimoji="0" lang="zh-CN" alt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8C9D2F92-0B51-4AF6-A880-9CE9F288EE4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4649" y="3153866"/>
                    <a:ext cx="3798197" cy="117731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B4BE06BD-0585-41E8-A111-D7C6AA791EBE}"/>
              </a:ext>
            </a:extLst>
          </p:cNvPr>
          <p:cNvSpPr/>
          <p:nvPr/>
        </p:nvSpPr>
        <p:spPr>
          <a:xfrm>
            <a:off x="5488299" y="3936190"/>
            <a:ext cx="6601405" cy="2376000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76" name="TextBox 20">
            <a:extLst>
              <a:ext uri="{FF2B5EF4-FFF2-40B4-BE49-F238E27FC236}">
                <a16:creationId xmlns:a16="http://schemas.microsoft.com/office/drawing/2014/main" id="{629B435C-A6CD-40BF-8785-1A36561ED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885" y="3992584"/>
            <a:ext cx="2983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逻辑斯蒂回归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F330DFF-5F39-4A02-8CCB-AC1330E2AC7C}"/>
                  </a:ext>
                </a:extLst>
              </p:cNvPr>
              <p:cNvSpPr/>
              <p:nvPr/>
            </p:nvSpPr>
            <p:spPr>
              <a:xfrm>
                <a:off x="5798516" y="4394775"/>
                <a:ext cx="5718873" cy="1288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altLang="zh-CN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F330DFF-5F39-4A02-8CCB-AC1330E2A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516" y="4394775"/>
                <a:ext cx="5718873" cy="12889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B7C7D070-76A3-40AA-8A30-9EFCEAFB24C0}"/>
              </a:ext>
            </a:extLst>
          </p:cNvPr>
          <p:cNvSpPr/>
          <p:nvPr/>
        </p:nvSpPr>
        <p:spPr>
          <a:xfrm>
            <a:off x="5592359" y="4424440"/>
            <a:ext cx="6388493" cy="864000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65D4A8C0-5B6C-4BC3-BA44-88A2D0066A4E}"/>
              </a:ext>
            </a:extLst>
          </p:cNvPr>
          <p:cNvSpPr/>
          <p:nvPr/>
        </p:nvSpPr>
        <p:spPr>
          <a:xfrm>
            <a:off x="5672816" y="5378755"/>
            <a:ext cx="6308036" cy="792000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80" name="标题 1">
            <a:extLst>
              <a:ext uri="{FF2B5EF4-FFF2-40B4-BE49-F238E27FC236}">
                <a16:creationId xmlns:a16="http://schemas.microsoft.com/office/drawing/2014/main" id="{99559E89-F196-42B9-8EC4-CC192B4AA0E4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逻辑斯蒂回归损失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2A7F6B03-972F-4B73-AA3C-6AFC09670039}"/>
                  </a:ext>
                </a:extLst>
              </p:cNvPr>
              <p:cNvSpPr/>
              <p:nvPr/>
            </p:nvSpPr>
            <p:spPr>
              <a:xfrm>
                <a:off x="6313972" y="5259976"/>
                <a:ext cx="4150623" cy="957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⁡(1+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2A7F6B03-972F-4B73-AA3C-6AFC09670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972" y="5259976"/>
                <a:ext cx="4150623" cy="95776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173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6" name="TextBox 20">
            <a:extLst>
              <a:ext uri="{FF2B5EF4-FFF2-40B4-BE49-F238E27FC236}">
                <a16:creationId xmlns:a16="http://schemas.microsoft.com/office/drawing/2014/main" id="{629B435C-A6CD-40BF-8785-1A36561ED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792" y="1107437"/>
            <a:ext cx="4065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逻辑斯蒂回归的最佳解：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0" name="标题 1">
            <a:extLst>
              <a:ext uri="{FF2B5EF4-FFF2-40B4-BE49-F238E27FC236}">
                <a16:creationId xmlns:a16="http://schemas.microsoft.com/office/drawing/2014/main" id="{99559E89-F196-42B9-8EC4-CC192B4AA0E4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逻辑斯蒂回归损失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D533DD6-4C23-40D3-A53D-5FD4821EA1FB}"/>
              </a:ext>
            </a:extLst>
          </p:cNvPr>
          <p:cNvSpPr/>
          <p:nvPr/>
        </p:nvSpPr>
        <p:spPr>
          <a:xfrm>
            <a:off x="5166272" y="4137267"/>
            <a:ext cx="6715627" cy="1332000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FBBDF67-9BC4-4385-83ED-232F68D5A5A4}"/>
                  </a:ext>
                </a:extLst>
              </p:cNvPr>
              <p:cNvSpPr/>
              <p:nvPr/>
            </p:nvSpPr>
            <p:spPr>
              <a:xfrm>
                <a:off x="5688055" y="4080941"/>
                <a:ext cx="5851795" cy="13550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r>
                        <a:rPr kumimoji="0" lang="en-US" altLang="zh-CN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kumimoji="0" lang="en-US" altLang="zh-CN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⁡(1+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FBBDF67-9BC4-4385-83ED-232F68D5A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055" y="4080941"/>
                <a:ext cx="5851795" cy="1355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56FC0F9-B2B8-48AB-B54E-19CA806E86A7}"/>
                  </a:ext>
                </a:extLst>
              </p:cNvPr>
              <p:cNvSpPr/>
              <p:nvPr/>
            </p:nvSpPr>
            <p:spPr>
              <a:xfrm>
                <a:off x="5097798" y="1267525"/>
                <a:ext cx="5496954" cy="13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𝑎𝑟𝑔𝑚𝑖𝑛</m:t>
                              </m:r>
                            </m:e>
                            <m:lim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𝑙𝑛</m:t>
                              </m:r>
                              <m:r>
                                <a:rPr kumimoji="0" lang="zh-CN" alt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56FC0F9-B2B8-48AB-B54E-19CA806E8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98" y="1267525"/>
                <a:ext cx="5496954" cy="1303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5A7ED60-EEE4-4E97-B503-A9A22B3C4051}"/>
                  </a:ext>
                </a:extLst>
              </p:cNvPr>
              <p:cNvSpPr/>
              <p:nvPr/>
            </p:nvSpPr>
            <p:spPr>
              <a:xfrm>
                <a:off x="1540592" y="5841950"/>
                <a:ext cx="2211055" cy="523220"/>
              </a:xfrm>
              <a:prstGeom prst="rect">
                <a:avLst/>
              </a:prstGeom>
              <a:solidFill>
                <a:srgbClr val="FFD8D8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令：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CN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</m:oMath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5A7ED60-EEE4-4E97-B503-A9A22B3C40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592" y="5841950"/>
                <a:ext cx="2211055" cy="523220"/>
              </a:xfrm>
              <a:prstGeom prst="rect">
                <a:avLst/>
              </a:prstGeom>
              <a:blipFill>
                <a:blip r:embed="rId5"/>
                <a:stretch>
                  <a:fillRect l="-5801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9D9B978-CEB2-4244-B7EB-CEE9F44B2F87}"/>
                  </a:ext>
                </a:extLst>
              </p:cNvPr>
              <p:cNvSpPr/>
              <p:nvPr/>
            </p:nvSpPr>
            <p:spPr>
              <a:xfrm>
                <a:off x="168681" y="2723360"/>
                <a:ext cx="4725846" cy="1251818"/>
              </a:xfrm>
              <a:prstGeom prst="rect">
                <a:avLst/>
              </a:prstGeom>
              <a:solidFill>
                <a:srgbClr val="FFD8D8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exp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⁡(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9D9B978-CEB2-4244-B7EB-CEE9F44B2F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1" y="2723360"/>
                <a:ext cx="4725846" cy="12518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A9C14D9-D745-424E-832A-0D5EF8FB4D28}"/>
                  </a:ext>
                </a:extLst>
              </p:cNvPr>
              <p:cNvSpPr/>
              <p:nvPr/>
            </p:nvSpPr>
            <p:spPr>
              <a:xfrm>
                <a:off x="5097798" y="2777058"/>
                <a:ext cx="6784101" cy="130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𝑎𝑟𝑔𝑚𝑖𝑛</m:t>
                              </m:r>
                            </m:e>
                            <m:lim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ln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⁡(1+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  <m:d>
                                <m:dPr>
                                  <m:ctrlP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zh-CN" sz="2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2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800" b="1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kumimoji="0" lang="en-US" altLang="zh-CN" sz="2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A9C14D9-D745-424E-832A-0D5EF8FB4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98" y="2777058"/>
                <a:ext cx="6784101" cy="13038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19C3B89-DE2D-47D2-A083-E203E4CC0B8A}"/>
              </a:ext>
            </a:extLst>
          </p:cNvPr>
          <p:cNvSpPr/>
          <p:nvPr/>
        </p:nvSpPr>
        <p:spPr>
          <a:xfrm>
            <a:off x="5166272" y="5646800"/>
            <a:ext cx="6715627" cy="792000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5D5FD71-77EC-4051-8748-7129FC51FA02}"/>
                  </a:ext>
                </a:extLst>
              </p:cNvPr>
              <p:cNvSpPr/>
              <p:nvPr/>
            </p:nvSpPr>
            <p:spPr>
              <a:xfrm>
                <a:off x="5618733" y="5816847"/>
                <a:ext cx="4094198" cy="573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r>
                        <a:rPr kumimoji="0" lang="en-US" altLang="zh-CN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ln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⁡(1+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𝑒𝑥𝑝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</m:d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5D5FD71-77EC-4051-8748-7129FC51FA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733" y="5816847"/>
                <a:ext cx="4094198" cy="5734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0">
            <a:extLst>
              <a:ext uri="{FF2B5EF4-FFF2-40B4-BE49-F238E27FC236}">
                <a16:creationId xmlns:a16="http://schemas.microsoft.com/office/drawing/2014/main" id="{2D3244B1-AC18-4101-9FFD-34CE882D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009" y="4334824"/>
            <a:ext cx="35136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交叉熵损失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（</a:t>
            </a:r>
            <a:r>
              <a:rPr kumimoji="0" lang="en-US" altLang="zh-CN" sz="2400" b="0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Cross-Entropy  Loss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）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403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6" name="TextBox 20">
            <a:extLst>
              <a:ext uri="{FF2B5EF4-FFF2-40B4-BE49-F238E27FC236}">
                <a16:creationId xmlns:a16="http://schemas.microsoft.com/office/drawing/2014/main" id="{629B435C-A6CD-40BF-8785-1A36561ED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909" y="1126245"/>
            <a:ext cx="7298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交叉熵损失梯度：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0" name="标题 1">
            <a:extLst>
              <a:ext uri="{FF2B5EF4-FFF2-40B4-BE49-F238E27FC236}">
                <a16:creationId xmlns:a16="http://schemas.microsoft.com/office/drawing/2014/main" id="{99559E89-F196-42B9-8EC4-CC192B4AA0E4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逻辑斯蒂回归损失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051565B-2644-48E5-B84B-1437C1813EA3}"/>
                  </a:ext>
                </a:extLst>
              </p:cNvPr>
              <p:cNvSpPr/>
              <p:nvPr/>
            </p:nvSpPr>
            <p:spPr>
              <a:xfrm>
                <a:off x="3314669" y="1544232"/>
                <a:ext cx="5045916" cy="5734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r>
                        <a:rPr kumimoji="0" lang="en-US" altLang="zh-CN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ln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⁡(1+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𝑒𝑥𝑝</m:t>
                      </m:r>
                      <m:d>
                        <m:d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051565B-2644-48E5-B84B-1437C1813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669" y="1544232"/>
                <a:ext cx="5045916" cy="573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大括号 18">
            <a:extLst>
              <a:ext uri="{FF2B5EF4-FFF2-40B4-BE49-F238E27FC236}">
                <a16:creationId xmlns:a16="http://schemas.microsoft.com/office/drawing/2014/main" id="{E761BC10-2ED4-43AB-97C2-5CD9DE51DE8C}"/>
              </a:ext>
            </a:extLst>
          </p:cNvPr>
          <p:cNvSpPr/>
          <p:nvPr/>
        </p:nvSpPr>
        <p:spPr>
          <a:xfrm rot="16200000">
            <a:off x="6427496" y="895373"/>
            <a:ext cx="183578" cy="2628152"/>
          </a:xfrm>
          <a:prstGeom prst="leftBrace">
            <a:avLst/>
          </a:prstGeom>
          <a:ln w="2222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4B2162B-2575-4D07-BC36-3809F5D061FF}"/>
              </a:ext>
            </a:extLst>
          </p:cNvPr>
          <p:cNvSpPr/>
          <p:nvPr/>
        </p:nvSpPr>
        <p:spPr>
          <a:xfrm>
            <a:off x="6455576" y="2377513"/>
            <a:ext cx="180008" cy="173853"/>
          </a:xfrm>
          <a:prstGeom prst="rect">
            <a:avLst/>
          </a:prstGeom>
          <a:solidFill>
            <a:srgbClr val="FF0000"/>
          </a:solidFill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C47A0DF7-9126-4576-A0D4-311B096BCA0C}"/>
              </a:ext>
            </a:extLst>
          </p:cNvPr>
          <p:cNvSpPr/>
          <p:nvPr/>
        </p:nvSpPr>
        <p:spPr>
          <a:xfrm rot="5400000">
            <a:off x="7086141" y="888876"/>
            <a:ext cx="206657" cy="1287779"/>
          </a:xfrm>
          <a:prstGeom prst="leftBrace">
            <a:avLst/>
          </a:prstGeom>
          <a:ln w="22225">
            <a:solidFill>
              <a:schemeClr val="tx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A678341-CAA8-44AA-9421-F96D3ADCB013}"/>
              </a:ext>
            </a:extLst>
          </p:cNvPr>
          <p:cNvSpPr/>
          <p:nvPr/>
        </p:nvSpPr>
        <p:spPr>
          <a:xfrm>
            <a:off x="7111271" y="1187591"/>
            <a:ext cx="216024" cy="206656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EFAC963-0280-4AFB-815C-5C1D742D5B3D}"/>
              </a:ext>
            </a:extLst>
          </p:cNvPr>
          <p:cNvGrpSpPr/>
          <p:nvPr/>
        </p:nvGrpSpPr>
        <p:grpSpPr>
          <a:xfrm>
            <a:off x="2627378" y="2882021"/>
            <a:ext cx="6698565" cy="827471"/>
            <a:chOff x="2589278" y="3208479"/>
            <a:chExt cx="6698565" cy="827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F7DAF528-BB08-4B3B-A478-53473F6823B0}"/>
                    </a:ext>
                  </a:extLst>
                </p:cNvPr>
                <p:cNvSpPr txBox="1"/>
                <p:nvPr/>
              </p:nvSpPr>
              <p:spPr>
                <a:xfrm>
                  <a:off x="2589278" y="3208479"/>
                  <a:ext cx="6698565" cy="8274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zh-CN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0" lang="en-US" altLang="zh-CN" sz="3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3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0" lang="en-US" altLang="zh-CN" sz="3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𝒘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CN" sz="24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𝐱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𝑦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num>
                          <m:den>
                            <m:r>
                              <a:rPr kumimoji="0" lang="zh-CN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zh-CN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kumimoji="0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ln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⁡(   )</m:t>
                            </m:r>
                          </m:num>
                          <m:den>
                            <m:r>
                              <a:rPr kumimoji="0" lang="zh-CN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𝜕</m:t>
                            </m:r>
                          </m:den>
                        </m:f>
                        <m:f>
                          <m:f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zh-CN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𝜕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(1+</m:t>
                            </m:r>
                            <m:r>
                              <m:rPr>
                                <m:sty m:val="p"/>
                              </m:rPr>
                              <a:rPr kumimoji="0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exp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⁡(   ))</m:t>
                            </m:r>
                          </m:num>
                          <m:den>
                            <m:r>
                              <a:rPr kumimoji="0" lang="zh-CN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𝜕</m:t>
                            </m:r>
                          </m:den>
                        </m:f>
                        <m:f>
                          <m:f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zh-CN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𝜕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𝑦</m:t>
                            </m:r>
                            <m:sSup>
                              <m:sSupPr>
                                <m:ctrlP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kumimoji="0" lang="en-US" altLang="zh-CN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kumimoji="0" lang="en-US" altLang="zh-CN" sz="2800" b="1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𝐱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)</m:t>
                            </m:r>
                          </m:num>
                          <m:den>
                            <m:r>
                              <a:rPr kumimoji="0" lang="zh-CN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F7DAF528-BB08-4B3B-A478-53473F6823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9278" y="3208479"/>
                  <a:ext cx="6698565" cy="82747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C1BC90E-9273-4152-A388-35C880010AD1}"/>
                </a:ext>
              </a:extLst>
            </p:cNvPr>
            <p:cNvSpPr/>
            <p:nvPr/>
          </p:nvSpPr>
          <p:spPr>
            <a:xfrm>
              <a:off x="5419162" y="3342073"/>
              <a:ext cx="180008" cy="173853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Times New Roman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0418BBC-B228-4CC4-8970-72CE828ED74D}"/>
                </a:ext>
              </a:extLst>
            </p:cNvPr>
            <p:cNvSpPr/>
            <p:nvPr/>
          </p:nvSpPr>
          <p:spPr>
            <a:xfrm>
              <a:off x="5419162" y="3747954"/>
              <a:ext cx="180008" cy="173853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Times New Roman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780D0C7-6057-4984-B581-0D4CAECC28DF}"/>
                </a:ext>
              </a:extLst>
            </p:cNvPr>
            <p:cNvSpPr/>
            <p:nvPr/>
          </p:nvSpPr>
          <p:spPr>
            <a:xfrm>
              <a:off x="7189469" y="3342073"/>
              <a:ext cx="216024" cy="20665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Times New Roman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A7ED303-51B8-4FF1-BFDD-E73603A39154}"/>
                </a:ext>
              </a:extLst>
            </p:cNvPr>
            <p:cNvSpPr/>
            <p:nvPr/>
          </p:nvSpPr>
          <p:spPr>
            <a:xfrm>
              <a:off x="6876862" y="3749717"/>
              <a:ext cx="216024" cy="20665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Times New Roman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E057743-EC14-4CEB-8BD3-52731FA1C933}"/>
              </a:ext>
            </a:extLst>
          </p:cNvPr>
          <p:cNvGrpSpPr/>
          <p:nvPr/>
        </p:nvGrpSpPr>
        <p:grpSpPr>
          <a:xfrm>
            <a:off x="3934247" y="3596989"/>
            <a:ext cx="6354047" cy="1148328"/>
            <a:chOff x="3934247" y="3596989"/>
            <a:chExt cx="6354047" cy="1148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990EF53B-FF69-4483-8E05-8E499A5E1FC2}"/>
                    </a:ext>
                  </a:extLst>
                </p:cNvPr>
                <p:cNvSpPr txBox="1"/>
                <p:nvPr/>
              </p:nvSpPr>
              <p:spPr>
                <a:xfrm>
                  <a:off x="3934247" y="3596989"/>
                  <a:ext cx="6354047" cy="11483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</m:t>
                            </m:r>
                          </m:num>
                          <m:den/>
                        </m:f>
                        <m:func>
                          <m:func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 </m:t>
                                </m:r>
                              </m:e>
                            </m:d>
                          </m:e>
                        </m:func>
                        <m:d>
                          <m:d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𝑦</m:t>
                            </m:r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 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0" lang="en-US" altLang="zh-CN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 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(−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990EF53B-FF69-4483-8E05-8E499A5E1F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247" y="3596989"/>
                  <a:ext cx="6354047" cy="114832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99B12E9-2659-4E69-87C3-B3F4CE69DA88}"/>
                </a:ext>
              </a:extLst>
            </p:cNvPr>
            <p:cNvSpPr/>
            <p:nvPr/>
          </p:nvSpPr>
          <p:spPr>
            <a:xfrm>
              <a:off x="4840136" y="4468177"/>
              <a:ext cx="180008" cy="173853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Times New Roman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D8F51D5-0C2A-41FC-B918-542AC103E6DA}"/>
                </a:ext>
              </a:extLst>
            </p:cNvPr>
            <p:cNvSpPr/>
            <p:nvPr/>
          </p:nvSpPr>
          <p:spPr>
            <a:xfrm>
              <a:off x="5708899" y="4321132"/>
              <a:ext cx="216024" cy="20665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Times New Roman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8911E13-FD8C-45E2-8B4C-E725AA083FC5}"/>
                </a:ext>
              </a:extLst>
            </p:cNvPr>
            <p:cNvSpPr/>
            <p:nvPr/>
          </p:nvSpPr>
          <p:spPr>
            <a:xfrm>
              <a:off x="8171604" y="4040147"/>
              <a:ext cx="216024" cy="20665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Times New Roman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2B50B11C-6D2D-4D76-B3E6-A05E045FE7B4}"/>
                </a:ext>
              </a:extLst>
            </p:cNvPr>
            <p:cNvSpPr/>
            <p:nvPr/>
          </p:nvSpPr>
          <p:spPr>
            <a:xfrm>
              <a:off x="8444479" y="4460654"/>
              <a:ext cx="216024" cy="20665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Times New Roman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836AEA3-4123-4F93-A849-748B28B56FB2}"/>
                  </a:ext>
                </a:extLst>
              </p:cNvPr>
              <p:cNvSpPr txBox="1"/>
              <p:nvPr/>
            </p:nvSpPr>
            <p:spPr>
              <a:xfrm>
                <a:off x="2839369" y="5467573"/>
                <a:ext cx="4731680" cy="419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kumimoji="0" lang="el-GR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836AEA3-4123-4F93-A849-748B28B56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369" y="5467573"/>
                <a:ext cx="4731680" cy="4190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404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7">
            <a:extLst>
              <a:ext uri="{FF2B5EF4-FFF2-40B4-BE49-F238E27FC236}">
                <a16:creationId xmlns:a16="http://schemas.microsoft.com/office/drawing/2014/main" id="{9AB320E3-4870-4294-AC2D-2DBEA9BA2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296" y="2527637"/>
            <a:ext cx="5038180" cy="3901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6" name="TextBox 20">
            <a:extLst>
              <a:ext uri="{FF2B5EF4-FFF2-40B4-BE49-F238E27FC236}">
                <a16:creationId xmlns:a16="http://schemas.microsoft.com/office/drawing/2014/main" id="{629B435C-A6CD-40BF-8785-1A36561ED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769" y="1149105"/>
            <a:ext cx="72981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交叉熵损失</a:t>
            </a:r>
            <a:r>
              <a:rPr lang="zh-CN" altLang="en-US" sz="2400" b="1" kern="0" dirty="0">
                <a:solidFill>
                  <a:srgbClr val="0000FF"/>
                </a:solidFill>
                <a:latin typeface="Arial" charset="0"/>
              </a:rPr>
              <a:t>与平方损失的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梯度对比：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0" name="标题 1">
            <a:extLst>
              <a:ext uri="{FF2B5EF4-FFF2-40B4-BE49-F238E27FC236}">
                <a16:creationId xmlns:a16="http://schemas.microsoft.com/office/drawing/2014/main" id="{99559E89-F196-42B9-8EC4-CC192B4AA0E4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逻辑斯蒂回归损失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A508924-2F18-42D9-B910-B9CBD1BB951C}"/>
                  </a:ext>
                </a:extLst>
              </p:cNvPr>
              <p:cNvSpPr txBox="1"/>
              <p:nvPr/>
            </p:nvSpPr>
            <p:spPr>
              <a:xfrm>
                <a:off x="460718" y="3267239"/>
                <a:ext cx="4731680" cy="419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kumimoji="0" lang="el-GR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A508924-2F18-42D9-B910-B9CBD1BB9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18" y="3267239"/>
                <a:ext cx="4731680" cy="4190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D12F1F-1788-4A38-AB7D-6E47A55B5A53}"/>
                  </a:ext>
                </a:extLst>
              </p:cNvPr>
              <p:cNvSpPr txBox="1"/>
              <p:nvPr/>
            </p:nvSpPr>
            <p:spPr>
              <a:xfrm>
                <a:off x="548640" y="2123329"/>
                <a:ext cx="7917180" cy="4190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altLang="zh-CN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2(</m:t>
                    </m:r>
                    <m:r>
                      <a:rPr kumimoji="0" lang="zh-CN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𝜃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n-US" altLang="zh-C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−1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(1-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8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  <m:r>
                      <a:rPr lang="en-US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9D12F1F-1788-4A38-AB7D-6E47A55B5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2123329"/>
                <a:ext cx="7917180" cy="419089"/>
              </a:xfrm>
              <a:prstGeom prst="rect">
                <a:avLst/>
              </a:prstGeom>
              <a:blipFill>
                <a:blip r:embed="rId6"/>
                <a:stretch>
                  <a:fillRect t="-14493" b="-39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5568EEA7-8A0F-48F3-8D9F-961B9250A0E6}"/>
              </a:ext>
            </a:extLst>
          </p:cNvPr>
          <p:cNvSpPr/>
          <p:nvPr/>
        </p:nvSpPr>
        <p:spPr>
          <a:xfrm>
            <a:off x="409892" y="168133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0" dirty="0">
                <a:latin typeface="Arial" charset="0"/>
              </a:rPr>
              <a:t>平方损失的梯度：</a:t>
            </a:r>
            <a:endParaRPr lang="zh-CN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2F6817C-7186-444B-B566-2ED52E76600D}"/>
              </a:ext>
            </a:extLst>
          </p:cNvPr>
          <p:cNvSpPr/>
          <p:nvPr/>
        </p:nvSpPr>
        <p:spPr>
          <a:xfrm>
            <a:off x="455612" y="2700897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kern="0" dirty="0">
                <a:latin typeface="Arial" charset="0"/>
              </a:rPr>
              <a:t>交叉熵损失的梯度：</a:t>
            </a:r>
            <a:endParaRPr lang="zh-CN" altLang="en-US" dirty="0"/>
          </a:p>
        </p:txBody>
      </p:sp>
      <p:sp>
        <p:nvSpPr>
          <p:cNvPr id="38" name="文本框 12">
            <a:extLst>
              <a:ext uri="{FF2B5EF4-FFF2-40B4-BE49-F238E27FC236}">
                <a16:creationId xmlns:a16="http://schemas.microsoft.com/office/drawing/2014/main" id="{0638FD24-9909-4C5F-BE3D-072F05C9B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953" y="3170645"/>
            <a:ext cx="2519363" cy="400110"/>
          </a:xfrm>
          <a:prstGeom prst="rect">
            <a:avLst/>
          </a:pr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Cross-entropy loss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445851-C2E6-41E6-996C-5A4BE9EFD098}"/>
              </a:ext>
            </a:extLst>
          </p:cNvPr>
          <p:cNvSpPr txBox="1"/>
          <p:nvPr/>
        </p:nvSpPr>
        <p:spPr>
          <a:xfrm>
            <a:off x="3838822" y="5200557"/>
            <a:ext cx="1943100" cy="400050"/>
          </a:xfrm>
          <a:prstGeom prst="rect">
            <a:avLst/>
          </a:prstGeom>
          <a:solidFill>
            <a:srgbClr val="EEECE1">
              <a:lumMod val="75000"/>
            </a:srgbClr>
          </a:solidFill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Squared loss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01389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3.3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梯度下降法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回归模型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84794" y="366437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59196" y="3602821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196" y="3602821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3966946" y="3531212"/>
                <a:ext cx="103220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946" y="3531212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回归模型参数空间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621558" y="1190444"/>
            <a:ext cx="6479002" cy="5111293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C5119A0-E9A4-4E81-8AEB-8A0C5137CE86}"/>
              </a:ext>
            </a:extLst>
          </p:cNvPr>
          <p:cNvCxnSpPr>
            <a:cxnSpLocks/>
          </p:cNvCxnSpPr>
          <p:nvPr/>
        </p:nvCxnSpPr>
        <p:spPr>
          <a:xfrm flipH="1">
            <a:off x="5324509" y="1900495"/>
            <a:ext cx="306057" cy="2404755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31A8AED-62B5-4287-8C63-8FAEA2852448}"/>
              </a:ext>
            </a:extLst>
          </p:cNvPr>
          <p:cNvCxnSpPr>
            <a:cxnSpLocks/>
          </p:cNvCxnSpPr>
          <p:nvPr/>
        </p:nvCxnSpPr>
        <p:spPr>
          <a:xfrm flipH="1" flipV="1">
            <a:off x="5429859" y="6136103"/>
            <a:ext cx="752918" cy="10161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20">
            <a:extLst>
              <a:ext uri="{FF2B5EF4-FFF2-40B4-BE49-F238E27FC236}">
                <a16:creationId xmlns:a16="http://schemas.microsoft.com/office/drawing/2014/main" id="{4B374CE1-3170-4C2C-9C25-7E9827B95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2" y="759253"/>
            <a:ext cx="28267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训练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Training)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399D6850-EFFF-4B5F-A0C0-B5FD46D60BED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C063C74-CBDD-4C79-BEF7-FBF670FFB184}"/>
              </a:ext>
            </a:extLst>
          </p:cNvPr>
          <p:cNvSpPr/>
          <p:nvPr/>
        </p:nvSpPr>
        <p:spPr>
          <a:xfrm>
            <a:off x="5878207" y="1282473"/>
            <a:ext cx="6038767" cy="4860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0" name="TextBox 20">
            <a:extLst>
              <a:ext uri="{FF2B5EF4-FFF2-40B4-BE49-F238E27FC236}">
                <a16:creationId xmlns:a16="http://schemas.microsoft.com/office/drawing/2014/main" id="{44244B65-19AD-4CEC-855F-1FD4B645E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964" y="1405438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随机梯度下降法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(SGD)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61C3DB1-1836-4EAA-954A-05E32B07304D}"/>
                  </a:ext>
                </a:extLst>
              </p:cNvPr>
              <p:cNvSpPr/>
              <p:nvPr/>
            </p:nvSpPr>
            <p:spPr>
              <a:xfrm>
                <a:off x="6872032" y="1892920"/>
                <a:ext cx="4194866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∇</m:t>
                          </m:r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p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E00C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61C3DB1-1836-4EAA-954A-05E32B073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32" y="1892920"/>
                <a:ext cx="4194866" cy="11308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20">
                <a:extLst>
                  <a:ext uri="{FF2B5EF4-FFF2-40B4-BE49-F238E27FC236}">
                    <a16:creationId xmlns:a16="http://schemas.microsoft.com/office/drawing/2014/main" id="{B4DFCEB8-3066-42CD-9298-71643DB71D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911" y="4036935"/>
                <a:ext cx="612822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zh-CN" altLang="en-US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问题</a:t>
                </a:r>
                <a:r>
                  <a:rPr kumimoji="0" lang="en-US" altLang="zh-CN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1</a:t>
                </a:r>
                <a:r>
                  <a:rPr kumimoji="0" lang="zh-CN" altLang="en-US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：学习率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zh-TW" alt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𝜂</m:t>
                    </m:r>
                  </m:oMath>
                </a14:m>
                <a:r>
                  <a:rPr kumimoji="0" lang="zh-CN" altLang="en-US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如何取值？</a:t>
                </a:r>
              </a:p>
            </p:txBody>
          </p:sp>
        </mc:Choice>
        <mc:Fallback xmlns="">
          <p:sp>
            <p:nvSpPr>
              <p:cNvPr id="58" name="TextBox 20">
                <a:extLst>
                  <a:ext uri="{FF2B5EF4-FFF2-40B4-BE49-F238E27FC236}">
                    <a16:creationId xmlns:a16="http://schemas.microsoft.com/office/drawing/2014/main" id="{B4DFCEB8-3066-42CD-9298-71643DB71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18911" y="4036935"/>
                <a:ext cx="6128226" cy="523220"/>
              </a:xfrm>
              <a:prstGeom prst="rect">
                <a:avLst/>
              </a:prstGeom>
              <a:blipFill>
                <a:blip r:embed="rId11"/>
                <a:stretch>
                  <a:fillRect l="-1791" t="-12791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20">
            <a:extLst>
              <a:ext uri="{FF2B5EF4-FFF2-40B4-BE49-F238E27FC236}">
                <a16:creationId xmlns:a16="http://schemas.microsoft.com/office/drawing/2014/main" id="{521512F1-9770-4AC5-9216-03FDDF136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352" y="4553118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问题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：梯度为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就能得到最佳解？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28">
                <a:extLst>
                  <a:ext uri="{FF2B5EF4-FFF2-40B4-BE49-F238E27FC236}">
                    <a16:creationId xmlns:a16="http://schemas.microsoft.com/office/drawing/2014/main" id="{4D9FA91D-2567-452B-9EB7-E83AE1BF97AB}"/>
                  </a:ext>
                </a:extLst>
              </p:cNvPr>
              <p:cNvSpPr txBox="1"/>
              <p:nvPr/>
            </p:nvSpPr>
            <p:spPr>
              <a:xfrm>
                <a:off x="6350169" y="3524760"/>
                <a:ext cx="4510302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𝒎</m:t>
                          </m:r>
                        </m:e>
                        <m:sub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</m:t>
                          </m:r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3" name="文字方塊 28">
                <a:extLst>
                  <a:ext uri="{FF2B5EF4-FFF2-40B4-BE49-F238E27FC236}">
                    <a16:creationId xmlns:a16="http://schemas.microsoft.com/office/drawing/2014/main" id="{4D9FA91D-2567-452B-9EB7-E83AE1BF9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169" y="3524760"/>
                <a:ext cx="4510302" cy="4778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96DA523-96E1-49F0-9252-D6A8008B3553}"/>
                  </a:ext>
                </a:extLst>
              </p:cNvPr>
              <p:cNvSpPr/>
              <p:nvPr/>
            </p:nvSpPr>
            <p:spPr>
              <a:xfrm>
                <a:off x="7029279" y="2765809"/>
                <a:ext cx="3576364" cy="846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𝒎</m:t>
                        </m:r>
                      </m:e>
                      <m:sub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0" lang="en-US" altLang="zh-TW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λ</m:t>
                    </m:r>
                    <m:sSub>
                      <m:sSub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𝒎</m:t>
                        </m:r>
                      </m:e>
                      <m:sub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f>
                      <m:fPr>
                        <m:ctrlPr>
                          <a:rPr kumimoji="0" lang="en-US" altLang="zh-TW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zh-TW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𝜂</m:t>
                        </m:r>
                      </m:num>
                      <m:den>
                        <m:sSub>
                          <m:sSubPr>
                            <m:ctrlP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TW" altLang="en-U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kumimoji="0" lang="en-US" altLang="zh-TW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zh-TW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kumimoji="0" lang="zh-TW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96DA523-96E1-49F0-9252-D6A8008B3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279" y="2765809"/>
                <a:ext cx="3576364" cy="84600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20">
            <a:extLst>
              <a:ext uri="{FF2B5EF4-FFF2-40B4-BE49-F238E27FC236}">
                <a16:creationId xmlns:a16="http://schemas.microsoft.com/office/drawing/2014/main" id="{ED531E34-3E1E-4407-87A7-DFA3BD942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352" y="5108477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问题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：训练样本批量大小的影响？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5FEF4C9-C622-4BFF-AC4C-1DE69C496BD6}"/>
              </a:ext>
            </a:extLst>
          </p:cNvPr>
          <p:cNvSpPr/>
          <p:nvPr/>
        </p:nvSpPr>
        <p:spPr>
          <a:xfrm>
            <a:off x="8584006" y="1861497"/>
            <a:ext cx="281940" cy="351318"/>
          </a:xfrm>
          <a:prstGeom prst="ellipse">
            <a:avLst/>
          </a:prstGeom>
          <a:ln w="508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75E12900-9E89-48ED-83D3-62F9D4F15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207" y="5663836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问题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：损失函数的影响？</a:t>
            </a:r>
          </a:p>
        </p:txBody>
      </p:sp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5FBA7591-65FC-4603-B246-2C43ED9CAC6A}"/>
              </a:ext>
            </a:extLst>
          </p:cNvPr>
          <p:cNvSpPr/>
          <p:nvPr/>
        </p:nvSpPr>
        <p:spPr>
          <a:xfrm>
            <a:off x="8567144" y="2780313"/>
            <a:ext cx="2914676" cy="2541282"/>
          </a:xfrm>
          <a:prstGeom prst="cloudCallout">
            <a:avLst/>
          </a:prstGeom>
          <a:solidFill>
            <a:srgbClr val="FFD8D8"/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DA7BF1-5178-4562-B997-DE48C7132461}"/>
              </a:ext>
            </a:extLst>
          </p:cNvPr>
          <p:cNvSpPr txBox="1"/>
          <p:nvPr/>
        </p:nvSpPr>
        <p:spPr>
          <a:xfrm>
            <a:off x="9353765" y="3452312"/>
            <a:ext cx="1477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第五讲再讨论</a:t>
            </a:r>
          </a:p>
        </p:txBody>
      </p:sp>
    </p:spTree>
    <p:extLst>
      <p:ext uri="{BB962C8B-B14F-4D97-AF65-F5344CB8AC3E}">
        <p14:creationId xmlns:p14="http://schemas.microsoft.com/office/powerpoint/2010/main" val="289716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3.3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梯度下降法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回归模型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84794" y="366437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59196" y="3602821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196" y="3602821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3966946" y="3531212"/>
                <a:ext cx="103220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946" y="3531212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回归模型参数空间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621558" y="1190444"/>
            <a:ext cx="6479002" cy="5111293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C5119A0-E9A4-4E81-8AEB-8A0C5137CE86}"/>
              </a:ext>
            </a:extLst>
          </p:cNvPr>
          <p:cNvCxnSpPr>
            <a:cxnSpLocks/>
          </p:cNvCxnSpPr>
          <p:nvPr/>
        </p:nvCxnSpPr>
        <p:spPr>
          <a:xfrm flipH="1">
            <a:off x="5324509" y="1900495"/>
            <a:ext cx="306057" cy="2404755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31A8AED-62B5-4287-8C63-8FAEA2852448}"/>
              </a:ext>
            </a:extLst>
          </p:cNvPr>
          <p:cNvCxnSpPr>
            <a:cxnSpLocks/>
          </p:cNvCxnSpPr>
          <p:nvPr/>
        </p:nvCxnSpPr>
        <p:spPr>
          <a:xfrm flipH="1" flipV="1">
            <a:off x="5429859" y="6136103"/>
            <a:ext cx="752918" cy="10161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20">
            <a:extLst>
              <a:ext uri="{FF2B5EF4-FFF2-40B4-BE49-F238E27FC236}">
                <a16:creationId xmlns:a16="http://schemas.microsoft.com/office/drawing/2014/main" id="{4B374CE1-3170-4C2C-9C25-7E9827B95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2" y="759253"/>
            <a:ext cx="28267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训练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Training)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399D6850-EFFF-4B5F-A0C0-B5FD46D60BED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C063C74-CBDD-4C79-BEF7-FBF670FFB184}"/>
              </a:ext>
            </a:extLst>
          </p:cNvPr>
          <p:cNvSpPr/>
          <p:nvPr/>
        </p:nvSpPr>
        <p:spPr>
          <a:xfrm>
            <a:off x="5878207" y="1282473"/>
            <a:ext cx="6038767" cy="4860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0" name="TextBox 20">
            <a:extLst>
              <a:ext uri="{FF2B5EF4-FFF2-40B4-BE49-F238E27FC236}">
                <a16:creationId xmlns:a16="http://schemas.microsoft.com/office/drawing/2014/main" id="{44244B65-19AD-4CEC-855F-1FD4B645E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8964" y="1405438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随机梯度下降法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(SGD)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61C3DB1-1836-4EAA-954A-05E32B07304D}"/>
                  </a:ext>
                </a:extLst>
              </p:cNvPr>
              <p:cNvSpPr/>
              <p:nvPr/>
            </p:nvSpPr>
            <p:spPr>
              <a:xfrm>
                <a:off x="6872032" y="1892920"/>
                <a:ext cx="4194866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∇</m:t>
                          </m:r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</m:d>
                      <m:r>
                        <a:rPr kumimoji="0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p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E00CB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61C3DB1-1836-4EAA-954A-05E32B073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032" y="1892920"/>
                <a:ext cx="4194866" cy="11308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20">
                <a:extLst>
                  <a:ext uri="{FF2B5EF4-FFF2-40B4-BE49-F238E27FC236}">
                    <a16:creationId xmlns:a16="http://schemas.microsoft.com/office/drawing/2014/main" id="{B4DFCEB8-3066-42CD-9298-71643DB71D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8911" y="4036935"/>
                <a:ext cx="6128226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zh-CN" altLang="en-US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问题</a:t>
                </a:r>
                <a:r>
                  <a:rPr kumimoji="0" lang="en-US" altLang="zh-CN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1</a:t>
                </a:r>
                <a:r>
                  <a:rPr kumimoji="0" lang="zh-CN" altLang="en-US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：学习率</a:t>
                </a:r>
                <a14:m>
                  <m:oMath xmlns:m="http://schemas.openxmlformats.org/officeDocument/2006/math">
                    <m:r>
                      <a:rPr kumimoji="0" lang="en-US" altLang="zh-TW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zh-TW" alt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𝜂</m:t>
                    </m:r>
                  </m:oMath>
                </a14:m>
                <a:r>
                  <a:rPr kumimoji="0" lang="zh-CN" altLang="en-US" sz="2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如何取值？</a:t>
                </a:r>
              </a:p>
            </p:txBody>
          </p:sp>
        </mc:Choice>
        <mc:Fallback xmlns="">
          <p:sp>
            <p:nvSpPr>
              <p:cNvPr id="58" name="TextBox 20">
                <a:extLst>
                  <a:ext uri="{FF2B5EF4-FFF2-40B4-BE49-F238E27FC236}">
                    <a16:creationId xmlns:a16="http://schemas.microsoft.com/office/drawing/2014/main" id="{B4DFCEB8-3066-42CD-9298-71643DB71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18911" y="4036935"/>
                <a:ext cx="6128226" cy="523220"/>
              </a:xfrm>
              <a:prstGeom prst="rect">
                <a:avLst/>
              </a:prstGeom>
              <a:blipFill>
                <a:blip r:embed="rId11"/>
                <a:stretch>
                  <a:fillRect l="-1791" t="-12791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20">
            <a:extLst>
              <a:ext uri="{FF2B5EF4-FFF2-40B4-BE49-F238E27FC236}">
                <a16:creationId xmlns:a16="http://schemas.microsoft.com/office/drawing/2014/main" id="{521512F1-9770-4AC5-9216-03FDDF136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352" y="4553118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问题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：梯度为 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0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就能得到最佳解？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28">
                <a:extLst>
                  <a:ext uri="{FF2B5EF4-FFF2-40B4-BE49-F238E27FC236}">
                    <a16:creationId xmlns:a16="http://schemas.microsoft.com/office/drawing/2014/main" id="{4D9FA91D-2567-452B-9EB7-E83AE1BF97AB}"/>
                  </a:ext>
                </a:extLst>
              </p:cNvPr>
              <p:cNvSpPr txBox="1"/>
              <p:nvPr/>
            </p:nvSpPr>
            <p:spPr>
              <a:xfrm>
                <a:off x="6350169" y="3524760"/>
                <a:ext cx="4510302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𝑡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←</m:t>
                      </m:r>
                      <m:sSub>
                        <m:sSubPr>
                          <m:ctrlPr>
                            <a:rPr kumimoji="0" lang="en-US" altLang="zh-TW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TW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𝒎</m:t>
                          </m:r>
                        </m:e>
                        <m:sub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</m:t>
                          </m:r>
                          <m:r>
                            <a:rPr kumimoji="0" lang="en-US" altLang="zh-TW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TW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zh-TW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3" name="文字方塊 28">
                <a:extLst>
                  <a:ext uri="{FF2B5EF4-FFF2-40B4-BE49-F238E27FC236}">
                    <a16:creationId xmlns:a16="http://schemas.microsoft.com/office/drawing/2014/main" id="{4D9FA91D-2567-452B-9EB7-E83AE1BF9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169" y="3524760"/>
                <a:ext cx="4510302" cy="4778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96DA523-96E1-49F0-9252-D6A8008B3553}"/>
                  </a:ext>
                </a:extLst>
              </p:cNvPr>
              <p:cNvSpPr/>
              <p:nvPr/>
            </p:nvSpPr>
            <p:spPr>
              <a:xfrm>
                <a:off x="7029279" y="2765809"/>
                <a:ext cx="3576364" cy="846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𝒎</m:t>
                        </m:r>
                      </m:e>
                      <m:sub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0" lang="en-US" altLang="zh-TW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λ</m:t>
                    </m:r>
                    <m:sSub>
                      <m:sSubPr>
                        <m:ctrlP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𝒎</m:t>
                        </m:r>
                      </m:e>
                      <m:sub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𝒊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altLang="zh-TW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𝒕</m:t>
                        </m:r>
                      </m:sub>
                    </m:sSub>
                    <m:r>
                      <a:rPr kumimoji="0" lang="en-US" altLang="zh-TW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f>
                      <m:fPr>
                        <m:ctrlPr>
                          <a:rPr kumimoji="0" lang="en-US" altLang="zh-TW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zh-TW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𝜂</m:t>
                        </m:r>
                      </m:num>
                      <m:den>
                        <m:sSub>
                          <m:sSubPr>
                            <m:ctrlP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TW" altLang="en-US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kumimoji="0" lang="en-US" altLang="zh-TW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zh-TW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US" altLang="zh-TW" sz="3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kumimoji="0" lang="zh-TW" alt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𝜕</m:t>
                        </m:r>
                        <m:sSub>
                          <m:sSubPr>
                            <m:ctrlP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𝑤</m:t>
                            </m:r>
                          </m:e>
                          <m:sub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TW" sz="32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新細明體" panose="02020500000000000000" pitchFamily="18" charset="-120"/>
                                <a:cs typeface="+mn-cs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96DA523-96E1-49F0-9252-D6A8008B3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279" y="2765809"/>
                <a:ext cx="3576364" cy="84600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20">
            <a:extLst>
              <a:ext uri="{FF2B5EF4-FFF2-40B4-BE49-F238E27FC236}">
                <a16:creationId xmlns:a16="http://schemas.microsoft.com/office/drawing/2014/main" id="{ED531E34-3E1E-4407-87A7-DFA3BD942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352" y="5108477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问题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3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：训练样本批量大小的影响？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5FEF4C9-C622-4BFF-AC4C-1DE69C496BD6}"/>
              </a:ext>
            </a:extLst>
          </p:cNvPr>
          <p:cNvSpPr/>
          <p:nvPr/>
        </p:nvSpPr>
        <p:spPr>
          <a:xfrm>
            <a:off x="8584006" y="1861497"/>
            <a:ext cx="281940" cy="351318"/>
          </a:xfrm>
          <a:prstGeom prst="ellipse">
            <a:avLst/>
          </a:prstGeom>
          <a:ln w="508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4" name="TextBox 20">
            <a:extLst>
              <a:ext uri="{FF2B5EF4-FFF2-40B4-BE49-F238E27FC236}">
                <a16:creationId xmlns:a16="http://schemas.microsoft.com/office/drawing/2014/main" id="{75E12900-9E89-48ED-83D3-62F9D4F15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207" y="5663836"/>
            <a:ext cx="61282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问题</a:t>
            </a:r>
            <a:r>
              <a:rPr kumimoji="0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4</a:t>
            </a:r>
            <a:r>
              <a:rPr kumimoji="0" lang="zh-CN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：损失函数的影响？</a:t>
            </a:r>
          </a:p>
        </p:txBody>
      </p:sp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5FBA7591-65FC-4603-B246-2C43ED9CAC6A}"/>
              </a:ext>
            </a:extLst>
          </p:cNvPr>
          <p:cNvSpPr/>
          <p:nvPr/>
        </p:nvSpPr>
        <p:spPr>
          <a:xfrm>
            <a:off x="8567144" y="2780313"/>
            <a:ext cx="2914676" cy="2541282"/>
          </a:xfrm>
          <a:prstGeom prst="cloudCallout">
            <a:avLst/>
          </a:prstGeom>
          <a:solidFill>
            <a:srgbClr val="FFD8D8"/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DA7BF1-5178-4562-B997-DE48C7132461}"/>
              </a:ext>
            </a:extLst>
          </p:cNvPr>
          <p:cNvSpPr txBox="1"/>
          <p:nvPr/>
        </p:nvSpPr>
        <p:spPr>
          <a:xfrm>
            <a:off x="8783836" y="3353430"/>
            <a:ext cx="2640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solidFill>
                  <a:srgbClr val="000000"/>
                </a:solidFill>
                <a:latin typeface="Arial"/>
              </a:rPr>
              <a:t>不同损失函数在梯度下降时的速度不同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36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/>
          </p:cNvSpPr>
          <p:nvPr/>
        </p:nvSpPr>
        <p:spPr bwMode="auto">
          <a:xfrm>
            <a:off x="0" y="5589240"/>
            <a:ext cx="12192000" cy="864096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-24680" y="5425669"/>
            <a:ext cx="12216680" cy="357166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B2B6">
                  <a:lumMod val="20000"/>
                  <a:lumOff val="8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8398"/>
            <a:ext cx="1349719" cy="4046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4680" y="643696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    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09096AF-27B2-499C-A21C-C65C892B8B1D}"/>
              </a:ext>
            </a:extLst>
          </p:cNvPr>
          <p:cNvSpPr txBox="1">
            <a:spLocks/>
          </p:cNvSpPr>
          <p:nvPr/>
        </p:nvSpPr>
        <p:spPr bwMode="black">
          <a:xfrm>
            <a:off x="407368" y="122882"/>
            <a:ext cx="1092519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第五讲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逻辑斯蒂回归 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 (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Logistic Regression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SemiBold SemiConden" panose="020B0502040204020203" pitchFamily="34" charset="0"/>
              <a:ea typeface="黑体" pitchFamily="49" charset="-122"/>
              <a:cs typeface="+mj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11AAC-03BE-45BB-A5C8-11C5A0B0B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A0370135-4466-49B8-9C2C-EB285FDCE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819" y="1578060"/>
            <a:ext cx="10920785" cy="291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逻辑斯蒂回归问题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Logistic Regression Problem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逻辑斯蒂回归损失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Logistic Regression Loss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5.3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宋体" panose="02010600030101010101" pitchFamily="2" charset="-122"/>
              </a:rPr>
              <a:t>逻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辑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斯蒂回归算法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Logistic Regression Algorithm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5.4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二元分类线性模型讨论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Linear Models for Binary Classification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8388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45951" y="36625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AB2C8A-9AF9-49BF-B5DB-88B23E001F16}"/>
              </a:ext>
            </a:extLst>
          </p:cNvPr>
          <p:cNvSpPr/>
          <p:nvPr/>
        </p:nvSpPr>
        <p:spPr>
          <a:xfrm>
            <a:off x="1218876" y="3588821"/>
            <a:ext cx="2009157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50B6EBE-6EF9-401E-B54D-98CB798D67B8}"/>
              </a:ext>
            </a:extLst>
          </p:cNvPr>
          <p:cNvSpPr/>
          <p:nvPr/>
        </p:nvSpPr>
        <p:spPr>
          <a:xfrm>
            <a:off x="1211580" y="4487829"/>
            <a:ext cx="2009157" cy="583939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A299F0-5A09-42F3-A321-CFD3AC3B4311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B4BE06BD-0585-41E8-A111-D7C6AA791EBE}"/>
              </a:ext>
            </a:extLst>
          </p:cNvPr>
          <p:cNvSpPr/>
          <p:nvPr/>
        </p:nvSpPr>
        <p:spPr>
          <a:xfrm>
            <a:off x="5439277" y="1108430"/>
            <a:ext cx="6601405" cy="5292000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76" name="TextBox 20">
            <a:extLst>
              <a:ext uri="{FF2B5EF4-FFF2-40B4-BE49-F238E27FC236}">
                <a16:creationId xmlns:a16="http://schemas.microsoft.com/office/drawing/2014/main" id="{629B435C-A6CD-40BF-8785-1A36561ED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3739" y="1153531"/>
            <a:ext cx="2983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逻辑斯蒂回归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F330DFF-5F39-4A02-8CCB-AC1330E2AC7C}"/>
                  </a:ext>
                </a:extLst>
              </p:cNvPr>
              <p:cNvSpPr/>
              <p:nvPr/>
            </p:nvSpPr>
            <p:spPr>
              <a:xfrm>
                <a:off x="5895721" y="1721081"/>
                <a:ext cx="5718873" cy="1288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altLang="zh-CN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F330DFF-5F39-4A02-8CCB-AC1330E2A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721" y="1721081"/>
                <a:ext cx="5718873" cy="12889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B7C7D070-76A3-40AA-8A30-9EFCEAFB24C0}"/>
              </a:ext>
            </a:extLst>
          </p:cNvPr>
          <p:cNvSpPr/>
          <p:nvPr/>
        </p:nvSpPr>
        <p:spPr>
          <a:xfrm>
            <a:off x="5545732" y="1746105"/>
            <a:ext cx="6388493" cy="864000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65D4A8C0-5B6C-4BC3-BA44-88A2D0066A4E}"/>
              </a:ext>
            </a:extLst>
          </p:cNvPr>
          <p:cNvSpPr/>
          <p:nvPr/>
        </p:nvSpPr>
        <p:spPr>
          <a:xfrm>
            <a:off x="5545731" y="2724821"/>
            <a:ext cx="6388493" cy="936000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80" name="标题 1">
            <a:extLst>
              <a:ext uri="{FF2B5EF4-FFF2-40B4-BE49-F238E27FC236}">
                <a16:creationId xmlns:a16="http://schemas.microsoft.com/office/drawing/2014/main" id="{99559E89-F196-42B9-8EC4-CC192B4AA0E4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逻辑斯蒂回归损失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2A7F6B03-972F-4B73-AA3C-6AFC09670039}"/>
                  </a:ext>
                </a:extLst>
              </p:cNvPr>
              <p:cNvSpPr/>
              <p:nvPr/>
            </p:nvSpPr>
            <p:spPr>
              <a:xfrm>
                <a:off x="6481612" y="2702069"/>
                <a:ext cx="4150623" cy="957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⁡(1+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2A7F6B03-972F-4B73-AA3C-6AFC09670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12" y="2702069"/>
                <a:ext cx="4150623" cy="9577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37E042F9-10F9-4626-8678-FE2BCB6927A7}"/>
              </a:ext>
            </a:extLst>
          </p:cNvPr>
          <p:cNvSpPr/>
          <p:nvPr/>
        </p:nvSpPr>
        <p:spPr>
          <a:xfrm>
            <a:off x="5551251" y="3781344"/>
            <a:ext cx="6388493" cy="1044000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12BD709A-5A23-4FD6-B425-E599C915E6DF}"/>
                  </a:ext>
                </a:extLst>
              </p:cNvPr>
              <p:cNvSpPr txBox="1"/>
              <p:nvPr/>
            </p:nvSpPr>
            <p:spPr>
              <a:xfrm>
                <a:off x="6374137" y="4082095"/>
                <a:ext cx="4731680" cy="4190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∇</m:t>
                      </m:r>
                      <m:sSub>
                        <m:sSubPr>
                          <m:ctrlP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4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𝒘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US" altLang="zh-CN" sz="2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)=</m:t>
                      </m:r>
                      <m:r>
                        <m:rPr>
                          <m:sty m:val="p"/>
                        </m:rPr>
                        <a:rPr kumimoji="0" lang="el-GR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θ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sSup>
                        <m:sSupPr>
                          <m:ctrlP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  <m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)(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altLang="zh-CN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12BD709A-5A23-4FD6-B425-E599C915E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137" y="4082095"/>
                <a:ext cx="4731680" cy="419089"/>
              </a:xfrm>
              <a:prstGeom prst="rect">
                <a:avLst/>
              </a:prstGeom>
              <a:blipFill>
                <a:blip r:embed="rId12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097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45951" y="36625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AB2C8A-9AF9-49BF-B5DB-88B23E001F16}"/>
              </a:ext>
            </a:extLst>
          </p:cNvPr>
          <p:cNvSpPr/>
          <p:nvPr/>
        </p:nvSpPr>
        <p:spPr>
          <a:xfrm>
            <a:off x="1218876" y="3588821"/>
            <a:ext cx="2009157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50B6EBE-6EF9-401E-B54D-98CB798D67B8}"/>
              </a:ext>
            </a:extLst>
          </p:cNvPr>
          <p:cNvSpPr/>
          <p:nvPr/>
        </p:nvSpPr>
        <p:spPr>
          <a:xfrm>
            <a:off x="1211580" y="4487829"/>
            <a:ext cx="2009157" cy="583939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A299F0-5A09-42F3-A321-CFD3AC3B4311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B4BE06BD-0585-41E8-A111-D7C6AA791EBE}"/>
              </a:ext>
            </a:extLst>
          </p:cNvPr>
          <p:cNvSpPr/>
          <p:nvPr/>
        </p:nvSpPr>
        <p:spPr>
          <a:xfrm>
            <a:off x="5439277" y="1108430"/>
            <a:ext cx="6601405" cy="5292000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76" name="TextBox 20">
            <a:extLst>
              <a:ext uri="{FF2B5EF4-FFF2-40B4-BE49-F238E27FC236}">
                <a16:creationId xmlns:a16="http://schemas.microsoft.com/office/drawing/2014/main" id="{629B435C-A6CD-40BF-8785-1A36561ED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3739" y="1153531"/>
            <a:ext cx="2983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逻辑斯蒂回归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F330DFF-5F39-4A02-8CCB-AC1330E2AC7C}"/>
                  </a:ext>
                </a:extLst>
              </p:cNvPr>
              <p:cNvSpPr/>
              <p:nvPr/>
            </p:nvSpPr>
            <p:spPr>
              <a:xfrm>
                <a:off x="5895721" y="1721081"/>
                <a:ext cx="5718873" cy="1288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altLang="zh-CN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𝒘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0" lang="en-US" altLang="zh-CN" sz="24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0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0" lang="en-US" altLang="zh-CN" sz="24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F330DFF-5F39-4A02-8CCB-AC1330E2A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721" y="1721081"/>
                <a:ext cx="5718873" cy="12889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B7C7D070-76A3-40AA-8A30-9EFCEAFB24C0}"/>
              </a:ext>
            </a:extLst>
          </p:cNvPr>
          <p:cNvSpPr/>
          <p:nvPr/>
        </p:nvSpPr>
        <p:spPr>
          <a:xfrm>
            <a:off x="5545732" y="1746105"/>
            <a:ext cx="6388493" cy="864000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65D4A8C0-5B6C-4BC3-BA44-88A2D0066A4E}"/>
              </a:ext>
            </a:extLst>
          </p:cNvPr>
          <p:cNvSpPr/>
          <p:nvPr/>
        </p:nvSpPr>
        <p:spPr>
          <a:xfrm>
            <a:off x="5545731" y="2724821"/>
            <a:ext cx="6388493" cy="936000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80" name="标题 1">
            <a:extLst>
              <a:ext uri="{FF2B5EF4-FFF2-40B4-BE49-F238E27FC236}">
                <a16:creationId xmlns:a16="http://schemas.microsoft.com/office/drawing/2014/main" id="{99559E89-F196-42B9-8EC4-CC192B4AA0E4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逻辑斯蒂回归损失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2A7F6B03-972F-4B73-AA3C-6AFC09670039}"/>
                  </a:ext>
                </a:extLst>
              </p:cNvPr>
              <p:cNvSpPr/>
              <p:nvPr/>
            </p:nvSpPr>
            <p:spPr>
              <a:xfrm>
                <a:off x="6481612" y="2702069"/>
                <a:ext cx="4150623" cy="957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ln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⁡(1+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2A7F6B03-972F-4B73-AA3C-6AFC09670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612" y="2702069"/>
                <a:ext cx="4150623" cy="9577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37E042F9-10F9-4626-8678-FE2BCB6927A7}"/>
              </a:ext>
            </a:extLst>
          </p:cNvPr>
          <p:cNvSpPr/>
          <p:nvPr/>
        </p:nvSpPr>
        <p:spPr>
          <a:xfrm>
            <a:off x="5551251" y="3781344"/>
            <a:ext cx="6388493" cy="1044000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1358C94-BFE2-477B-AC76-07558C732690}"/>
                  </a:ext>
                </a:extLst>
              </p:cNvPr>
              <p:cNvSpPr/>
              <p:nvPr/>
            </p:nvSpPr>
            <p:spPr>
              <a:xfrm>
                <a:off x="5742844" y="3811902"/>
                <a:ext cx="6295185" cy="1008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81358C94-BFE2-477B-AC76-07558C732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844" y="3811902"/>
                <a:ext cx="6295185" cy="10088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359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45951" y="36625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495653" y="1136745"/>
            <a:ext cx="3404378" cy="5111293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2B8F1D4-F631-4985-876B-18C7F66C28C4}"/>
              </a:ext>
            </a:extLst>
          </p:cNvPr>
          <p:cNvCxnSpPr>
            <a:cxnSpLocks/>
          </p:cNvCxnSpPr>
          <p:nvPr/>
        </p:nvCxnSpPr>
        <p:spPr>
          <a:xfrm>
            <a:off x="8988013" y="1018062"/>
            <a:ext cx="0" cy="5283539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20">
            <a:extLst>
              <a:ext uri="{FF2B5EF4-FFF2-40B4-BE49-F238E27FC236}">
                <a16:creationId xmlns:a16="http://schemas.microsoft.com/office/drawing/2014/main" id="{7204F387-9F91-4230-AB47-AAA080942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212" y="927664"/>
            <a:ext cx="29830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线性可分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724A916-D716-4D40-9E5D-9665F8B2FF9A}"/>
                  </a:ext>
                </a:extLst>
              </p:cNvPr>
              <p:cNvSpPr/>
              <p:nvPr/>
            </p:nvSpPr>
            <p:spPr>
              <a:xfrm>
                <a:off x="9114334" y="4487829"/>
                <a:ext cx="2665606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设置初始分类面</a:t>
                </a: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(</a:t>
                </a: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权重</a:t>
                </a: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如果有样本分错，就修正权重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724A916-D716-4D40-9E5D-9665F8B2FF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334" y="4487829"/>
                <a:ext cx="2665606" cy="1938992"/>
              </a:xfrm>
              <a:prstGeom prst="rect">
                <a:avLst/>
              </a:prstGeom>
              <a:blipFill>
                <a:blip r:embed="rId10"/>
                <a:stretch>
                  <a:fillRect l="-2975" t="-2516" r="-14874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AB2C8A-9AF9-49BF-B5DB-88B23E001F16}"/>
              </a:ext>
            </a:extLst>
          </p:cNvPr>
          <p:cNvSpPr/>
          <p:nvPr/>
        </p:nvSpPr>
        <p:spPr>
          <a:xfrm>
            <a:off x="1218876" y="3588821"/>
            <a:ext cx="2009157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BEED2C7-31EC-4B4A-8C8E-4786E3B9885C}"/>
              </a:ext>
            </a:extLst>
          </p:cNvPr>
          <p:cNvSpPr/>
          <p:nvPr/>
        </p:nvSpPr>
        <p:spPr>
          <a:xfrm>
            <a:off x="5573658" y="1780072"/>
            <a:ext cx="3264276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/>
              <p:nvPr/>
            </p:nvSpPr>
            <p:spPr>
              <a:xfrm>
                <a:off x="5537559" y="1780072"/>
                <a:ext cx="32723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DA56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0" lang="en-US" altLang="zh-CN" sz="2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6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kumimoji="0" lang="en-US" altLang="zh-CN" sz="2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1,−1}</m:t>
                    </m:r>
                  </m:oMath>
                </a14:m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559" y="1780072"/>
                <a:ext cx="327230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50B6EBE-6EF9-401E-B54D-98CB798D67B8}"/>
              </a:ext>
            </a:extLst>
          </p:cNvPr>
          <p:cNvSpPr/>
          <p:nvPr/>
        </p:nvSpPr>
        <p:spPr>
          <a:xfrm>
            <a:off x="1211580" y="4487829"/>
            <a:ext cx="2009157" cy="583939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A299F0-5A09-42F3-A321-CFD3AC3B4311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69E83EC7-5F3D-4D43-B557-225AB9A50213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5.1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逻辑斯蒂回归问题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EDE726C9-6132-4F34-B2BB-7665B3F677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40295" y="1449090"/>
            <a:ext cx="2770913" cy="3016032"/>
          </a:xfrm>
          <a:prstGeom prst="rect">
            <a:avLst/>
          </a:prstGeom>
        </p:spPr>
      </p:pic>
      <p:sp>
        <p:nvSpPr>
          <p:cNvPr id="62" name="TextBox 20">
            <a:extLst>
              <a:ext uri="{FF2B5EF4-FFF2-40B4-BE49-F238E27FC236}">
                <a16:creationId xmlns:a16="http://schemas.microsoft.com/office/drawing/2014/main" id="{CF460AF3-A2AC-46F2-AED4-2EAEF60B4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10" y="719536"/>
            <a:ext cx="41233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感知器算法再回顾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224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E5378484-4511-42E3-9140-A18505911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6" y="1028882"/>
            <a:ext cx="111421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梯度下降法实现</a:t>
            </a:r>
            <a:r>
              <a:rPr lang="zh-CN" altLang="en-US" sz="2800" b="1" kern="0" dirty="0">
                <a:solidFill>
                  <a:srgbClr val="0000FF"/>
                </a:solidFill>
                <a:latin typeface="Arial" charset="0"/>
              </a:rPr>
              <a:t>逻辑斯蒂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回归 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CCCB4D0-9944-4717-8583-A53B09B9C798}"/>
              </a:ext>
            </a:extLst>
          </p:cNvPr>
          <p:cNvSpPr/>
          <p:nvPr/>
        </p:nvSpPr>
        <p:spPr>
          <a:xfrm>
            <a:off x="327460" y="1481900"/>
            <a:ext cx="11700000" cy="4968000"/>
          </a:xfrm>
          <a:prstGeom prst="roundRect">
            <a:avLst/>
          </a:prstGeom>
          <a:solidFill>
            <a:srgbClr val="D8D8FF">
              <a:alpha val="74000"/>
            </a:srgbClr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F21AB2AE-769E-4139-BF87-CA68386DD4DE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3.2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线性回归算法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CDE8805-EFF0-4EF5-B20D-51C94ED6627F}"/>
                  </a:ext>
                </a:extLst>
              </p:cNvPr>
              <p:cNvSpPr/>
              <p:nvPr/>
            </p:nvSpPr>
            <p:spPr>
              <a:xfrm>
                <a:off x="953789" y="1698905"/>
                <a:ext cx="57822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初始化权向量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CDE8805-EFF0-4EF5-B20D-51C94ED66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789" y="1698905"/>
                <a:ext cx="5782288" cy="461665"/>
              </a:xfrm>
              <a:prstGeom prst="rect">
                <a:avLst/>
              </a:prstGeom>
              <a:blipFill>
                <a:blip r:embed="rId3"/>
                <a:stretch>
                  <a:fillRect l="-1370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2383B5D-65FA-47DD-92B9-769B947E0E3D}"/>
                  </a:ext>
                </a:extLst>
              </p:cNvPr>
              <p:cNvSpPr/>
              <p:nvPr/>
            </p:nvSpPr>
            <p:spPr>
              <a:xfrm>
                <a:off x="953789" y="2307373"/>
                <a:ext cx="57822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𝒇𝒐𝒓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=0,1,2,…  (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代表迭代次数）</a:t>
                </a: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2383B5D-65FA-47DD-92B9-769B947E0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789" y="2307373"/>
                <a:ext cx="5782288" cy="461665"/>
              </a:xfrm>
              <a:prstGeom prst="rect">
                <a:avLst/>
              </a:prstGeom>
              <a:blipFill>
                <a:blip r:embed="rId4"/>
                <a:stretch>
                  <a:fillRect l="-1370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3B9E2BD-3B77-4C4A-A152-B4D59CA5D90F}"/>
                  </a:ext>
                </a:extLst>
              </p:cNvPr>
              <p:cNvSpPr/>
              <p:nvPr/>
            </p:nvSpPr>
            <p:spPr>
              <a:xfrm>
                <a:off x="1281181" y="3137227"/>
                <a:ext cx="8717073" cy="5902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仿宋" panose="02010609060101010101" pitchFamily="49" charset="-122"/>
                    <a:ea typeface="仿宋" panose="02010609060101010101" pitchFamily="49" charset="-122"/>
                    <a:cs typeface="+mn-cs"/>
                  </a:rPr>
                  <a:t>①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计算梯度：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en-US" altLang="zh-TW" sz="26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𝒘</m:t>
                        </m:r>
                      </m:e>
                      <m:sub>
                        <m:r>
                          <a:rPr lang="en-US" altLang="zh-TW" sz="26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新細明體" panose="02020500000000000000" pitchFamily="18" charset="-12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3B9E2BD-3B77-4C4A-A152-B4D59CA5D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181" y="3137227"/>
                <a:ext cx="8717073" cy="590290"/>
              </a:xfrm>
              <a:prstGeom prst="rect">
                <a:avLst/>
              </a:prstGeom>
              <a:blipFill>
                <a:blip r:embed="rId5"/>
                <a:stretch>
                  <a:fillRect l="-1049" t="-4167" b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8FAB448-1787-4A43-A969-AE3D709D956C}"/>
                  </a:ext>
                </a:extLst>
              </p:cNvPr>
              <p:cNvSpPr/>
              <p:nvPr/>
            </p:nvSpPr>
            <p:spPr>
              <a:xfrm>
                <a:off x="1281181" y="4094233"/>
                <a:ext cx="8717073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仿宋" panose="02010609060101010101" pitchFamily="49" charset="-122"/>
                    <a:ea typeface="仿宋" panose="02010609060101010101" pitchFamily="49" charset="-122"/>
                    <a:cs typeface="+mn-cs"/>
                  </a:rPr>
                  <a:t>②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对权向量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进行更新：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6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TW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𝑡</m:t>
                        </m:r>
                        <m:r>
                          <a:rPr kumimoji="0" lang="en-US" altLang="zh-TW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+1</m:t>
                        </m:r>
                      </m:sub>
                    </m:sSub>
                    <m:r>
                      <a:rPr kumimoji="0" lang="en-US" altLang="zh-TW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←</m:t>
                    </m:r>
                    <m:sSub>
                      <m:sSubPr>
                        <m:ctrlPr>
                          <a:rPr kumimoji="0" lang="en-US" altLang="zh-TW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6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TW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kumimoji="0" lang="en-US" altLang="zh-TW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zh-TW" alt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𝜂</m:t>
                    </m:r>
                    <m:r>
                      <m:rPr>
                        <m:sty m:val="p"/>
                      </m:rPr>
                      <a:rPr kumimoji="0" lang="en-US" altLang="zh-TW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∇</m:t>
                    </m:r>
                    <m:sSub>
                      <m:sSubPr>
                        <m:ctrlPr>
                          <a:rPr kumimoji="0" lang="en-US" altLang="zh-TW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zh-TW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𝑖𝑛</m:t>
                        </m:r>
                      </m:sub>
                    </m:sSub>
                    <m:r>
                      <a:rPr kumimoji="0" lang="en-US" altLang="zh-TW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TW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6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TW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kumimoji="0" lang="en-US" altLang="zh-TW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8FAB448-1787-4A43-A969-AE3D709D9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181" y="4094233"/>
                <a:ext cx="8717073" cy="492443"/>
              </a:xfrm>
              <a:prstGeom prst="rect">
                <a:avLst/>
              </a:prstGeom>
              <a:blipFill>
                <a:blip r:embed="rId6"/>
                <a:stretch>
                  <a:fillRect l="-1049" t="-8750" b="-2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25F26D7-B8EF-45E0-80F0-955DCD8E85DC}"/>
                  </a:ext>
                </a:extLst>
              </p:cNvPr>
              <p:cNvSpPr/>
              <p:nvPr/>
            </p:nvSpPr>
            <p:spPr>
              <a:xfrm>
                <a:off x="389908" y="4980821"/>
                <a:ext cx="8751925" cy="4832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…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直到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∇</m:t>
                        </m:r>
                        <m:r>
                          <a:rPr kumimoji="0" lang="en-US" altLang="zh-CN" sz="2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zh-CN" sz="2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</m:d>
                    <m:r>
                      <a:rPr kumimoji="0" lang="en-US" altLang="zh-CN" sz="2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altLang="zh-CN" sz="2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n-US" altLang="zh-CN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，或者迭代足够多次数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25F26D7-B8EF-45E0-80F0-955DCD8E85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08" y="4980821"/>
                <a:ext cx="8751925" cy="483209"/>
              </a:xfrm>
              <a:prstGeom prst="rect">
                <a:avLst/>
              </a:prstGeom>
              <a:blipFill>
                <a:blip r:embed="rId7"/>
                <a:stretch>
                  <a:fillRect l="-1114" t="-6329" b="-27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72ADB50-CDD5-43E6-9EC5-0BE7293F3343}"/>
                  </a:ext>
                </a:extLst>
              </p:cNvPr>
              <p:cNvSpPr/>
              <p:nvPr/>
            </p:nvSpPr>
            <p:spPr>
              <a:xfrm>
                <a:off x="711925" y="5759878"/>
                <a:ext cx="87519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返回最终的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作为学到的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FA28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𝒈</m:t>
                    </m:r>
                  </m:oMath>
                </a14:m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72ADB50-CDD5-43E6-9EC5-0BE7293F3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25" y="5759878"/>
                <a:ext cx="8751925" cy="461665"/>
              </a:xfrm>
              <a:prstGeom prst="rect">
                <a:avLst/>
              </a:prstGeom>
              <a:blipFill>
                <a:blip r:embed="rId8"/>
                <a:stretch>
                  <a:fillRect l="-111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459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7" name="TextBox 20">
            <a:extLst>
              <a:ext uri="{FF2B5EF4-FFF2-40B4-BE49-F238E27FC236}">
                <a16:creationId xmlns:a16="http://schemas.microsoft.com/office/drawing/2014/main" id="{E5378484-4511-42E3-9140-A18505911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6" y="1028882"/>
            <a:ext cx="111421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梯度下降法实现逻辑斯蒂回归 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CCCB4D0-9944-4717-8583-A53B09B9C798}"/>
              </a:ext>
            </a:extLst>
          </p:cNvPr>
          <p:cNvSpPr/>
          <p:nvPr/>
        </p:nvSpPr>
        <p:spPr>
          <a:xfrm>
            <a:off x="327460" y="1481900"/>
            <a:ext cx="11700000" cy="4968000"/>
          </a:xfrm>
          <a:prstGeom prst="roundRect">
            <a:avLst/>
          </a:prstGeom>
          <a:solidFill>
            <a:srgbClr val="D8D8FF">
              <a:alpha val="74000"/>
            </a:srgbClr>
          </a:solidFill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39" name="标题 1">
            <a:extLst>
              <a:ext uri="{FF2B5EF4-FFF2-40B4-BE49-F238E27FC236}">
                <a16:creationId xmlns:a16="http://schemas.microsoft.com/office/drawing/2014/main" id="{F21AB2AE-769E-4139-BF87-CA68386DD4DE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770485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3.2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线性回归算法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CDE8805-EFF0-4EF5-B20D-51C94ED6627F}"/>
                  </a:ext>
                </a:extLst>
              </p:cNvPr>
              <p:cNvSpPr/>
              <p:nvPr/>
            </p:nvSpPr>
            <p:spPr>
              <a:xfrm>
                <a:off x="953789" y="1698905"/>
                <a:ext cx="57822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初始化权向量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CDE8805-EFF0-4EF5-B20D-51C94ED66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789" y="1698905"/>
                <a:ext cx="5782288" cy="461665"/>
              </a:xfrm>
              <a:prstGeom prst="rect">
                <a:avLst/>
              </a:prstGeom>
              <a:blipFill>
                <a:blip r:embed="rId3"/>
                <a:stretch>
                  <a:fillRect l="-1370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2383B5D-65FA-47DD-92B9-769B947E0E3D}"/>
                  </a:ext>
                </a:extLst>
              </p:cNvPr>
              <p:cNvSpPr/>
              <p:nvPr/>
            </p:nvSpPr>
            <p:spPr>
              <a:xfrm>
                <a:off x="953789" y="2307373"/>
                <a:ext cx="578228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l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𝒇𝒐𝒓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=0,1,2,…  (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代表迭代次数）</a:t>
                </a: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2383B5D-65FA-47DD-92B9-769B947E0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789" y="2307373"/>
                <a:ext cx="5782288" cy="461665"/>
              </a:xfrm>
              <a:prstGeom prst="rect">
                <a:avLst/>
              </a:prstGeom>
              <a:blipFill>
                <a:blip r:embed="rId4"/>
                <a:stretch>
                  <a:fillRect l="-1370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3B9E2BD-3B77-4C4A-A152-B4D59CA5D90F}"/>
                  </a:ext>
                </a:extLst>
              </p:cNvPr>
              <p:cNvSpPr/>
              <p:nvPr/>
            </p:nvSpPr>
            <p:spPr>
              <a:xfrm>
                <a:off x="1281181" y="3137227"/>
                <a:ext cx="8717073" cy="5902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仿宋" panose="02010609060101010101" pitchFamily="49" charset="-122"/>
                    <a:ea typeface="仿宋" panose="02010609060101010101" pitchFamily="49" charset="-122"/>
                    <a:cs typeface="+mn-cs"/>
                  </a:rPr>
                  <a:t>①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计算梯度：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∇</m:t>
                    </m:r>
                    <m:sSub>
                      <m:sSubPr>
                        <m:ctrlP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zh-CN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TW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6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TW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)=</m:t>
                    </m:r>
                    <m:f>
                      <m:f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</m:den>
                    </m:f>
                    <m:nary>
                      <m:naryPr>
                        <m:chr m:val="∑"/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</m:t>
                        </m:r>
                      </m:sup>
                      <m:e>
                        <m:r>
                          <m:rPr>
                            <m:sty m:val="p"/>
                          </m:rPr>
                          <a:rPr kumimoji="0" lang="el-GR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θ</m:t>
                        </m:r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  <m:sSubSup>
                          <m:sSubSupPr>
                            <m:ctrlP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𝒘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sub>
                          <m:sup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𝐱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)(</m:t>
                        </m:r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𝑦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𝐱</m:t>
                            </m:r>
                          </m:e>
                          <m:sub>
                            <m:r>
                              <a:rPr kumimoji="0" lang="en-US" altLang="zh-CN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</m:nary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3B9E2BD-3B77-4C4A-A152-B4D59CA5D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181" y="3137227"/>
                <a:ext cx="8717073" cy="590290"/>
              </a:xfrm>
              <a:prstGeom prst="rect">
                <a:avLst/>
              </a:prstGeom>
              <a:blipFill>
                <a:blip r:embed="rId5"/>
                <a:stretch>
                  <a:fillRect l="-1049" t="-4167" b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8FAB448-1787-4A43-A969-AE3D709D956C}"/>
                  </a:ext>
                </a:extLst>
              </p:cNvPr>
              <p:cNvSpPr/>
              <p:nvPr/>
            </p:nvSpPr>
            <p:spPr>
              <a:xfrm>
                <a:off x="1281181" y="4094233"/>
                <a:ext cx="8717073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仿宋" panose="02010609060101010101" pitchFamily="49" charset="-122"/>
                    <a:ea typeface="仿宋" panose="02010609060101010101" pitchFamily="49" charset="-122"/>
                    <a:cs typeface="+mn-cs"/>
                  </a:rPr>
                  <a:t>②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对权向量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进行更新：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TW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6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TW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𝑡</m:t>
                        </m:r>
                        <m:r>
                          <a:rPr kumimoji="0" lang="en-US" altLang="zh-TW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+1</m:t>
                        </m:r>
                      </m:sub>
                    </m:sSub>
                    <m:r>
                      <a:rPr kumimoji="0" lang="en-US" altLang="zh-TW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←</m:t>
                    </m:r>
                    <m:sSub>
                      <m:sSubPr>
                        <m:ctrlPr>
                          <a:rPr kumimoji="0" lang="en-US" altLang="zh-TW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6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TW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kumimoji="0" lang="en-US" altLang="zh-TW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zh-TW" alt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𝜂</m:t>
                    </m:r>
                    <m:r>
                      <m:rPr>
                        <m:sty m:val="p"/>
                      </m:rPr>
                      <a:rPr kumimoji="0" lang="en-US" altLang="zh-TW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∇</m:t>
                    </m:r>
                    <m:sSub>
                      <m:sSubPr>
                        <m:ctrlPr>
                          <a:rPr kumimoji="0" lang="en-US" altLang="zh-TW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zh-TW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𝑖𝑛</m:t>
                        </m:r>
                      </m:sub>
                    </m:sSub>
                    <m:r>
                      <a:rPr kumimoji="0" lang="en-US" altLang="zh-TW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TW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TW" sz="26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TW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+mn-cs"/>
                          </a:rPr>
                          <m:t>𝑡</m:t>
                        </m:r>
                      </m:sub>
                    </m:sSub>
                    <m:r>
                      <a:rPr kumimoji="0" lang="en-US" altLang="zh-TW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C8FAB448-1787-4A43-A969-AE3D709D9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181" y="4094233"/>
                <a:ext cx="8717073" cy="492443"/>
              </a:xfrm>
              <a:prstGeom prst="rect">
                <a:avLst/>
              </a:prstGeom>
              <a:blipFill>
                <a:blip r:embed="rId6"/>
                <a:stretch>
                  <a:fillRect l="-1049" t="-8750" b="-2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25F26D7-B8EF-45E0-80F0-955DCD8E85DC}"/>
                  </a:ext>
                </a:extLst>
              </p:cNvPr>
              <p:cNvSpPr/>
              <p:nvPr/>
            </p:nvSpPr>
            <p:spPr>
              <a:xfrm>
                <a:off x="389908" y="4980821"/>
                <a:ext cx="8751925" cy="4832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…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直到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∇</m:t>
                        </m:r>
                        <m:r>
                          <a:rPr kumimoji="0" lang="en-US" altLang="zh-CN" sz="2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zh-CN" sz="2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</m:d>
                    <m:r>
                      <a:rPr kumimoji="0" lang="en-US" altLang="zh-CN" sz="2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altLang="zh-CN" sz="2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𝟎</m:t>
                    </m:r>
                    <m:r>
                      <a:rPr kumimoji="0" lang="en-US" altLang="zh-CN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，或者迭代足够多次数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25F26D7-B8EF-45E0-80F0-955DCD8E85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08" y="4980821"/>
                <a:ext cx="8751925" cy="483209"/>
              </a:xfrm>
              <a:prstGeom prst="rect">
                <a:avLst/>
              </a:prstGeom>
              <a:blipFill>
                <a:blip r:embed="rId7"/>
                <a:stretch>
                  <a:fillRect l="-1114" t="-6329" b="-27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72ADB50-CDD5-43E6-9EC5-0BE7293F3343}"/>
                  </a:ext>
                </a:extLst>
              </p:cNvPr>
              <p:cNvSpPr/>
              <p:nvPr/>
            </p:nvSpPr>
            <p:spPr>
              <a:xfrm>
                <a:off x="711925" y="5759878"/>
                <a:ext cx="87519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返回最终的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作为学到的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EFA28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𝒈</m:t>
                    </m:r>
                  </m:oMath>
                </a14:m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672ADB50-CDD5-43E6-9EC5-0BE7293F3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25" y="5759878"/>
                <a:ext cx="8751925" cy="461665"/>
              </a:xfrm>
              <a:prstGeom prst="rect">
                <a:avLst/>
              </a:prstGeom>
              <a:blipFill>
                <a:blip r:embed="rId8"/>
                <a:stretch>
                  <a:fillRect l="-1115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5">
            <a:extLst>
              <a:ext uri="{FF2B5EF4-FFF2-40B4-BE49-F238E27FC236}">
                <a16:creationId xmlns:a16="http://schemas.microsoft.com/office/drawing/2014/main" id="{ABEDAF12-40DF-4CBF-82AB-3E8255C72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5604" y="1639935"/>
            <a:ext cx="77489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rPr>
              <a:t>Stochastic Gradient Descent(SGD)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FE75EFB-44E8-4122-AAF2-0DBC684DB3C5}"/>
              </a:ext>
            </a:extLst>
          </p:cNvPr>
          <p:cNvSpPr/>
          <p:nvPr/>
        </p:nvSpPr>
        <p:spPr>
          <a:xfrm>
            <a:off x="4925466" y="2843092"/>
            <a:ext cx="937452" cy="955293"/>
          </a:xfrm>
          <a:prstGeom prst="ellipse">
            <a:avLst/>
          </a:prstGeom>
          <a:ln w="38100">
            <a:solidFill>
              <a:srgbClr val="FF0000"/>
            </a:solidFill>
          </a:ln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541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/>
          </p:cNvSpPr>
          <p:nvPr/>
        </p:nvSpPr>
        <p:spPr bwMode="auto">
          <a:xfrm>
            <a:off x="0" y="5589240"/>
            <a:ext cx="12192000" cy="864096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-24680" y="5425669"/>
            <a:ext cx="12216680" cy="357166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B2B6">
                  <a:lumMod val="20000"/>
                  <a:lumOff val="8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8398"/>
            <a:ext cx="1349719" cy="4046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4680" y="643696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    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09096AF-27B2-499C-A21C-C65C892B8B1D}"/>
              </a:ext>
            </a:extLst>
          </p:cNvPr>
          <p:cNvSpPr txBox="1">
            <a:spLocks/>
          </p:cNvSpPr>
          <p:nvPr/>
        </p:nvSpPr>
        <p:spPr bwMode="black">
          <a:xfrm>
            <a:off x="407368" y="122882"/>
            <a:ext cx="1092519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第五讲 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逻辑斯蒂回归 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 (</a:t>
            </a:r>
            <a:r>
              <a:rPr kumimoji="0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Logistic Regression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SemiBold SemiConden" panose="020B0502040204020203" pitchFamily="34" charset="0"/>
              <a:ea typeface="黑体" pitchFamily="49" charset="-122"/>
              <a:cs typeface="+mj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11AAC-03BE-45BB-A5C8-11C5A0B0B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A0370135-4466-49B8-9C2C-EB285FDCE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3819" y="1578060"/>
            <a:ext cx="10920785" cy="2914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5.1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逻辑斯蒂回归问题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Logistic Regression Problem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5.2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逻辑斯蒂回归损失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Logistic Regression Loss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5.3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逻辑斯蒂回归算法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Logistic Regression Algorithm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5.4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二元分类线性模型讨论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Linear Models for Binary Classification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2793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B4BE06BD-0585-41E8-A111-D7C6AA791EBE}"/>
              </a:ext>
            </a:extLst>
          </p:cNvPr>
          <p:cNvSpPr/>
          <p:nvPr/>
        </p:nvSpPr>
        <p:spPr>
          <a:xfrm>
            <a:off x="82579" y="1824695"/>
            <a:ext cx="3943856" cy="4284000"/>
          </a:xfrm>
          <a:prstGeom prst="roundRect">
            <a:avLst/>
          </a:prstGeom>
          <a:solidFill>
            <a:srgbClr val="E5F5F0"/>
          </a:solidFill>
          <a:ln w="38100">
            <a:solidFill>
              <a:srgbClr val="63C18E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76" name="TextBox 20">
            <a:extLst>
              <a:ext uri="{FF2B5EF4-FFF2-40B4-BE49-F238E27FC236}">
                <a16:creationId xmlns:a16="http://schemas.microsoft.com/office/drawing/2014/main" id="{629B435C-A6CD-40BF-8785-1A36561ED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475" y="1004892"/>
            <a:ext cx="358381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3200" b="1" kern="0" dirty="0">
                <a:solidFill>
                  <a:schemeClr val="tx1"/>
                </a:solidFill>
                <a:latin typeface="Arial" charset="0"/>
              </a:rPr>
              <a:t>三种线性模型比较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</a:endParaRPr>
          </a:p>
        </p:txBody>
      </p:sp>
      <p:sp>
        <p:nvSpPr>
          <p:cNvPr id="80" name="标题 1">
            <a:extLst>
              <a:ext uri="{FF2B5EF4-FFF2-40B4-BE49-F238E27FC236}">
                <a16:creationId xmlns:a16="http://schemas.microsoft.com/office/drawing/2014/main" id="{99559E89-F196-42B9-8EC4-CC192B4AA0E4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5.4 </a:t>
            </a:r>
            <a:r>
              <a:rPr lang="zh-CN" altLang="en-US" kern="0" dirty="0">
                <a:solidFill>
                  <a:srgbClr val="000000"/>
                </a:solidFill>
              </a:rPr>
              <a:t>二元分类线性模型讨论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83" name="TextBox 20">
            <a:extLst>
              <a:ext uri="{FF2B5EF4-FFF2-40B4-BE49-F238E27FC236}">
                <a16:creationId xmlns:a16="http://schemas.microsoft.com/office/drawing/2014/main" id="{547E5753-CE81-4B4E-90B0-7C8E79666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460" y="1841239"/>
            <a:ext cx="2983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Arial" charset="0"/>
              </a:rPr>
              <a:t>线性分类</a:t>
            </a:r>
            <a:r>
              <a:rPr lang="en-US" altLang="zh-CN" sz="2400" b="1" kern="0" dirty="0">
                <a:solidFill>
                  <a:srgbClr val="0000FF"/>
                </a:solidFill>
                <a:latin typeface="Arial" charset="0"/>
              </a:rPr>
              <a:t>(</a:t>
            </a:r>
            <a:r>
              <a:rPr lang="zh-CN" altLang="en-US" sz="2400" b="1" kern="0" dirty="0">
                <a:solidFill>
                  <a:srgbClr val="0000FF"/>
                </a:solidFill>
                <a:latin typeface="Arial" charset="0"/>
              </a:rPr>
              <a:t>感知器</a:t>
            </a:r>
            <a:r>
              <a:rPr lang="en-US" altLang="zh-CN" sz="2400" b="1" kern="0" dirty="0">
                <a:solidFill>
                  <a:srgbClr val="0000FF"/>
                </a:solidFill>
                <a:latin typeface="Arial" charset="0"/>
              </a:rPr>
              <a:t>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D52BE4A-DA35-4245-84F7-208C216AA2CC}"/>
              </a:ext>
            </a:extLst>
          </p:cNvPr>
          <p:cNvSpPr/>
          <p:nvPr/>
        </p:nvSpPr>
        <p:spPr>
          <a:xfrm>
            <a:off x="4152351" y="1841239"/>
            <a:ext cx="3943856" cy="4284000"/>
          </a:xfrm>
          <a:prstGeom prst="roundRect">
            <a:avLst/>
          </a:prstGeom>
          <a:solidFill>
            <a:srgbClr val="F4F3EB"/>
          </a:solidFill>
          <a:ln w="38100">
            <a:solidFill>
              <a:srgbClr val="9F9F6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E9CFAB0-C1DB-45B2-80C1-4B686358B736}"/>
              </a:ext>
            </a:extLst>
          </p:cNvPr>
          <p:cNvSpPr/>
          <p:nvPr/>
        </p:nvSpPr>
        <p:spPr>
          <a:xfrm>
            <a:off x="8222123" y="1889709"/>
            <a:ext cx="3943856" cy="4284000"/>
          </a:xfrm>
          <a:prstGeom prst="roundRect">
            <a:avLst/>
          </a:prstGeom>
          <a:solidFill>
            <a:srgbClr val="F9E5E5"/>
          </a:solidFill>
          <a:ln w="38100">
            <a:solidFill>
              <a:srgbClr val="FF71DA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DA2B7D64-BAE1-4678-A7E0-D455838C3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100" y="1841239"/>
            <a:ext cx="2983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Arial" charset="0"/>
              </a:rPr>
              <a:t>线性回归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84369509-6AD7-45D1-8260-97F8EF531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7250" y="1889709"/>
            <a:ext cx="2983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Arial" charset="0"/>
              </a:rPr>
              <a:t>逻辑斯蒂回归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B32B86-D155-460A-B5CF-D3ED7AE22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49" y="2722333"/>
            <a:ext cx="3530917" cy="17698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1888289-53D7-47D3-B02E-B16061D30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715" y="2760294"/>
            <a:ext cx="3798570" cy="182254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90131AB-0C20-46C4-AAA2-D6DE536E8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6201" y="2800350"/>
            <a:ext cx="3695700" cy="1866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0CCBEE4-5EE1-4D92-AC1F-2E45B194FE5E}"/>
                  </a:ext>
                </a:extLst>
              </p:cNvPr>
              <p:cNvSpPr/>
              <p:nvPr/>
            </p:nvSpPr>
            <p:spPr>
              <a:xfrm>
                <a:off x="1098347" y="2440809"/>
                <a:ext cx="26246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0CCBEE4-5EE1-4D92-AC1F-2E45B194FE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347" y="2440809"/>
                <a:ext cx="2624629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2524AF5-0919-4517-99DF-E0C449784A08}"/>
                  </a:ext>
                </a:extLst>
              </p:cNvPr>
              <p:cNvSpPr/>
              <p:nvPr/>
            </p:nvSpPr>
            <p:spPr>
              <a:xfrm>
                <a:off x="803298" y="4172144"/>
                <a:ext cx="2802306" cy="11308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⟦"/>
                              <m:endChr m:val="⟧"/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2524AF5-0919-4517-99DF-E0C449784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98" y="4172144"/>
                <a:ext cx="2802306" cy="113082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0">
            <a:extLst>
              <a:ext uri="{FF2B5EF4-FFF2-40B4-BE49-F238E27FC236}">
                <a16:creationId xmlns:a16="http://schemas.microsoft.com/office/drawing/2014/main" id="{C383594A-A2C3-4036-A3CD-A35582389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4850" y="5580120"/>
            <a:ext cx="15993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latin typeface="Arial" charset="0"/>
              </a:rPr>
              <a:t>NP</a:t>
            </a:r>
            <a:r>
              <a:rPr lang="zh-CN" altLang="en-US" sz="2400" b="1" kern="0" dirty="0">
                <a:latin typeface="Arial" charset="0"/>
              </a:rPr>
              <a:t>难问题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67850E8-0FCD-4854-B4E8-33D77EFE44D1}"/>
                  </a:ext>
                </a:extLst>
              </p:cNvPr>
              <p:cNvSpPr/>
              <p:nvPr/>
            </p:nvSpPr>
            <p:spPr>
              <a:xfrm>
                <a:off x="5302830" y="2451402"/>
                <a:ext cx="18263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67850E8-0FCD-4854-B4E8-33D77EFE4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830" y="2451402"/>
                <a:ext cx="1826334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5E00F91-3C07-4137-A6B9-FC56D1AB53BC}"/>
                  </a:ext>
                </a:extLst>
              </p:cNvPr>
              <p:cNvSpPr/>
              <p:nvPr/>
            </p:nvSpPr>
            <p:spPr>
              <a:xfrm>
                <a:off x="4250580" y="4322287"/>
                <a:ext cx="3806744" cy="1044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r>
                        <a:rPr kumimoji="0" lang="en-US" altLang="zh-CN" sz="2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2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22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kumimoji="0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kumimoji="0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200" b="1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kumimoji="0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kumimoji="0" lang="en-US" altLang="zh-CN" sz="2200" b="1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E00CB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zh-CN" sz="2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5E00F91-3C07-4137-A6B9-FC56D1AB5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580" y="4322287"/>
                <a:ext cx="3806744" cy="1044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20">
            <a:extLst>
              <a:ext uri="{FF2B5EF4-FFF2-40B4-BE49-F238E27FC236}">
                <a16:creationId xmlns:a16="http://schemas.microsoft.com/office/drawing/2014/main" id="{565DB143-46E7-448F-9E5F-98DF0CE86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8912" y="5558651"/>
            <a:ext cx="37172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>
                <a:latin typeface="Arial" charset="0"/>
              </a:rPr>
              <a:t>凸函数、易优化、解析解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55450AD-66D4-4D7F-A2E5-04A0673CE334}"/>
                  </a:ext>
                </a:extLst>
              </p:cNvPr>
              <p:cNvSpPr/>
              <p:nvPr/>
            </p:nvSpPr>
            <p:spPr>
              <a:xfrm>
                <a:off x="9315001" y="2487505"/>
                <a:ext cx="22649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0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55450AD-66D4-4D7F-A2E5-04A0673CE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5001" y="2487505"/>
                <a:ext cx="2264979" cy="461665"/>
              </a:xfrm>
              <a:prstGeom prst="rect">
                <a:avLst/>
              </a:prstGeom>
              <a:blipFill>
                <a:blip r:embed="rId1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C914939-3181-4E92-894B-E98DA7DE6377}"/>
                  </a:ext>
                </a:extLst>
              </p:cNvPr>
              <p:cNvSpPr/>
              <p:nvPr/>
            </p:nvSpPr>
            <p:spPr>
              <a:xfrm>
                <a:off x="8149806" y="4443415"/>
                <a:ext cx="4150623" cy="957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⁡(1+</m:t>
                          </m:r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C914939-3181-4E92-894B-E98DA7DE6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806" y="4443415"/>
                <a:ext cx="4150623" cy="9577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20">
            <a:extLst>
              <a:ext uri="{FF2B5EF4-FFF2-40B4-BE49-F238E27FC236}">
                <a16:creationId xmlns:a16="http://schemas.microsoft.com/office/drawing/2014/main" id="{1EF989E3-D86C-4822-8862-18EE07DE4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684" y="5546172"/>
            <a:ext cx="37172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>
                <a:latin typeface="Arial" charset="0"/>
              </a:rPr>
              <a:t>凸函数、平滑、梯度下降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440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B4BE06BD-0585-41E8-A111-D7C6AA791EBE}"/>
              </a:ext>
            </a:extLst>
          </p:cNvPr>
          <p:cNvSpPr/>
          <p:nvPr/>
        </p:nvSpPr>
        <p:spPr>
          <a:xfrm>
            <a:off x="107573" y="2913067"/>
            <a:ext cx="3943856" cy="3312000"/>
          </a:xfrm>
          <a:prstGeom prst="roundRect">
            <a:avLst/>
          </a:prstGeom>
          <a:solidFill>
            <a:srgbClr val="E5F5F0"/>
          </a:solidFill>
          <a:ln w="38100">
            <a:solidFill>
              <a:srgbClr val="63C18E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20">
                <a:extLst>
                  <a:ext uri="{FF2B5EF4-FFF2-40B4-BE49-F238E27FC236}">
                    <a16:creationId xmlns:a16="http://schemas.microsoft.com/office/drawing/2014/main" id="{629B435C-A6CD-40BF-8785-1A36561ED7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3298" y="2069929"/>
                <a:ext cx="9263116" cy="493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样本特征向量</a:t>
                </a:r>
                <a14:m>
                  <m:oMath xmlns:m="http://schemas.openxmlformats.org/officeDocument/2006/math">
                    <m:r>
                      <a:rPr kumimoji="0" lang="en-US" altLang="zh-CN" sz="2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altLang="zh-CN" sz="2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</m:oMath>
                </a14:m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与模型的权向量 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</m:oMath>
                </a14:m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 的内积用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</m:oMath>
                </a14:m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表示：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</m:oMath>
                </a14:m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20">
                <a:extLst>
                  <a:ext uri="{FF2B5EF4-FFF2-40B4-BE49-F238E27FC236}">
                    <a16:creationId xmlns:a16="http://schemas.microsoft.com/office/drawing/2014/main" id="{629B435C-A6CD-40BF-8785-1A36561ED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3298" y="2069929"/>
                <a:ext cx="9263116" cy="493277"/>
              </a:xfrm>
              <a:prstGeom prst="rect">
                <a:avLst/>
              </a:prstGeom>
              <a:blipFill>
                <a:blip r:embed="rId3"/>
                <a:stretch>
                  <a:fillRect l="-1053" t="-6250" b="-2625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标题 1">
            <a:extLst>
              <a:ext uri="{FF2B5EF4-FFF2-40B4-BE49-F238E27FC236}">
                <a16:creationId xmlns:a16="http://schemas.microsoft.com/office/drawing/2014/main" id="{99559E89-F196-42B9-8EC4-CC192B4AA0E4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5.4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二元分类线性模型讨论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83" name="TextBox 20">
            <a:extLst>
              <a:ext uri="{FF2B5EF4-FFF2-40B4-BE49-F238E27FC236}">
                <a16:creationId xmlns:a16="http://schemas.microsoft.com/office/drawing/2014/main" id="{547E5753-CE81-4B4E-90B0-7C8E79666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36" y="3061443"/>
            <a:ext cx="2983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线性分类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感知器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：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D52BE4A-DA35-4245-84F7-208C216AA2CC}"/>
              </a:ext>
            </a:extLst>
          </p:cNvPr>
          <p:cNvSpPr/>
          <p:nvPr/>
        </p:nvSpPr>
        <p:spPr>
          <a:xfrm>
            <a:off x="4154189" y="2927101"/>
            <a:ext cx="3943856" cy="3312000"/>
          </a:xfrm>
          <a:prstGeom prst="roundRect">
            <a:avLst/>
          </a:prstGeom>
          <a:solidFill>
            <a:srgbClr val="F4F3EB"/>
          </a:solidFill>
          <a:ln w="38100">
            <a:solidFill>
              <a:srgbClr val="9F9F6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E9CFAB0-C1DB-45B2-80C1-4B686358B736}"/>
              </a:ext>
            </a:extLst>
          </p:cNvPr>
          <p:cNvSpPr/>
          <p:nvPr/>
        </p:nvSpPr>
        <p:spPr>
          <a:xfrm>
            <a:off x="8200805" y="2927101"/>
            <a:ext cx="3943856" cy="3312000"/>
          </a:xfrm>
          <a:prstGeom prst="roundRect">
            <a:avLst/>
          </a:prstGeom>
          <a:solidFill>
            <a:srgbClr val="F9E5E5"/>
          </a:solidFill>
          <a:ln w="38100">
            <a:solidFill>
              <a:srgbClr val="FF71DA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23" name="TextBox 20">
            <a:extLst>
              <a:ext uri="{FF2B5EF4-FFF2-40B4-BE49-F238E27FC236}">
                <a16:creationId xmlns:a16="http://schemas.microsoft.com/office/drawing/2014/main" id="{DA2B7D64-BAE1-4678-A7E0-D455838C3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0430" y="3019566"/>
            <a:ext cx="2983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线性回归：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4" name="TextBox 20">
            <a:extLst>
              <a:ext uri="{FF2B5EF4-FFF2-40B4-BE49-F238E27FC236}">
                <a16:creationId xmlns:a16="http://schemas.microsoft.com/office/drawing/2014/main" id="{84369509-6AD7-45D1-8260-97F8EF531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2840" y="2997807"/>
            <a:ext cx="29830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逻辑斯蒂回归：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0CCBEE4-5EE1-4D92-AC1F-2E45B194FE5E}"/>
                  </a:ext>
                </a:extLst>
              </p:cNvPr>
              <p:cNvSpPr/>
              <p:nvPr/>
            </p:nvSpPr>
            <p:spPr>
              <a:xfrm>
                <a:off x="685072" y="3590922"/>
                <a:ext cx="22122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r>
                        <m:rPr>
                          <m:sty m:val="p"/>
                        </m:rP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0CCBEE4-5EE1-4D92-AC1F-2E45B194FE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72" y="3590922"/>
                <a:ext cx="2212208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2524AF5-0919-4517-99DF-E0C449784A08}"/>
                  </a:ext>
                </a:extLst>
              </p:cNvPr>
              <p:cNvSpPr/>
              <p:nvPr/>
            </p:nvSpPr>
            <p:spPr>
              <a:xfrm>
                <a:off x="693372" y="4199837"/>
                <a:ext cx="25172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2524AF5-0919-4517-99DF-E0C449784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72" y="4199837"/>
                <a:ext cx="2517292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67850E8-0FCD-4854-B4E8-33D77EFE44D1}"/>
                  </a:ext>
                </a:extLst>
              </p:cNvPr>
              <p:cNvSpPr/>
              <p:nvPr/>
            </p:nvSpPr>
            <p:spPr>
              <a:xfrm>
                <a:off x="4860978" y="3603129"/>
                <a:ext cx="14139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967850E8-0FCD-4854-B4E8-33D77EFE4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978" y="3603129"/>
                <a:ext cx="1413913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5E00F91-3C07-4137-A6B9-FC56D1AB53BC}"/>
                  </a:ext>
                </a:extLst>
              </p:cNvPr>
              <p:cNvSpPr/>
              <p:nvPr/>
            </p:nvSpPr>
            <p:spPr>
              <a:xfrm>
                <a:off x="4078605" y="4186693"/>
                <a:ext cx="38067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F5E00F91-3C07-4137-A6B9-FC56D1AB5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605" y="4186693"/>
                <a:ext cx="3806744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55450AD-66D4-4D7F-A2E5-04A0673CE334}"/>
                  </a:ext>
                </a:extLst>
              </p:cNvPr>
              <p:cNvSpPr/>
              <p:nvPr/>
            </p:nvSpPr>
            <p:spPr>
              <a:xfrm>
                <a:off x="8929359" y="3530178"/>
                <a:ext cx="18525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zh-CN" sz="24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)=</m:t>
                      </m:r>
                      <m:r>
                        <a:rPr kumimoji="0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55450AD-66D4-4D7F-A2E5-04A0673CE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9359" y="3530178"/>
                <a:ext cx="1852558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C914939-3181-4E92-894B-E98DA7DE6377}"/>
                  </a:ext>
                </a:extLst>
              </p:cNvPr>
              <p:cNvSpPr/>
              <p:nvPr/>
            </p:nvSpPr>
            <p:spPr>
              <a:xfrm>
                <a:off x="8791047" y="4144061"/>
                <a:ext cx="257679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C914939-3181-4E92-894B-E98DA7DE6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047" y="4144061"/>
                <a:ext cx="2576796" cy="461665"/>
              </a:xfrm>
              <a:prstGeom prst="rect">
                <a:avLst/>
              </a:prstGeom>
              <a:blipFill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0">
                <a:extLst>
                  <a:ext uri="{FF2B5EF4-FFF2-40B4-BE49-F238E27FC236}">
                    <a16:creationId xmlns:a16="http://schemas.microsoft.com/office/drawing/2014/main" id="{55F033B5-97EA-4EE1-82CE-8349DD64A6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736" y="1188333"/>
                <a:ext cx="11910311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zh-CN" altLang="en-US" sz="3200" b="1" kern="0" dirty="0">
                    <a:solidFill>
                      <a:schemeClr val="tx1"/>
                    </a:solidFill>
                    <a:latin typeface="Arial" charset="0"/>
                  </a:rPr>
                  <a:t>三种线性模型用于二元分类时</a:t>
                </a:r>
                <a:r>
                  <a:rPr lang="en-US" altLang="zh-CN" sz="3200" b="1" kern="0" dirty="0">
                    <a:solidFill>
                      <a:schemeClr val="tx1"/>
                    </a:solidFill>
                    <a:latin typeface="Arial" charset="0"/>
                  </a:rPr>
                  <a:t>(</a:t>
                </a:r>
                <a:r>
                  <a:rPr lang="zh-CN" altLang="en-US" sz="3200" b="1" kern="0" dirty="0">
                    <a:solidFill>
                      <a:schemeClr val="tx1"/>
                    </a:solidFill>
                    <a:latin typeface="Arial" charset="0"/>
                  </a:rPr>
                  <a:t>即：</a:t>
                </a:r>
                <a:r>
                  <a:rPr lang="en-US" altLang="zh-CN" sz="32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∈{+1,−1}</m:t>
                    </m:r>
                  </m:oMath>
                </a14:m>
                <a:r>
                  <a:rPr lang="en-US" altLang="zh-CN" sz="3200" b="1" kern="0" dirty="0">
                    <a:solidFill>
                      <a:schemeClr val="tx1"/>
                    </a:solidFill>
                    <a:latin typeface="Arial" charset="0"/>
                  </a:rPr>
                  <a:t> )</a:t>
                </a:r>
                <a:r>
                  <a:rPr lang="zh-CN" altLang="en-US" sz="3200" b="1" kern="0" dirty="0">
                    <a:solidFill>
                      <a:schemeClr val="tx1"/>
                    </a:solidFill>
                    <a:latin typeface="Arial" charset="0"/>
                  </a:rPr>
                  <a:t>损失函数比较</a:t>
                </a:r>
                <a:endParaRPr kumimoji="0" lang="en-US" sz="32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endParaRPr>
              </a:p>
            </p:txBody>
          </p:sp>
        </mc:Choice>
        <mc:Fallback xmlns="">
          <p:sp>
            <p:nvSpPr>
              <p:cNvPr id="25" name="TextBox 20">
                <a:extLst>
                  <a:ext uri="{FF2B5EF4-FFF2-40B4-BE49-F238E27FC236}">
                    <a16:creationId xmlns:a16="http://schemas.microsoft.com/office/drawing/2014/main" id="{55F033B5-97EA-4EE1-82CE-8349DD64A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736" y="1188333"/>
                <a:ext cx="11910311" cy="584775"/>
              </a:xfrm>
              <a:prstGeom prst="rect">
                <a:avLst/>
              </a:prstGeom>
              <a:blipFill>
                <a:blip r:embed="rId10"/>
                <a:stretch>
                  <a:fillRect l="-1279" t="-14583" b="-33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3B9EAF5-0C05-4208-957A-BCECE11CF0D9}"/>
                  </a:ext>
                </a:extLst>
              </p:cNvPr>
              <p:cNvSpPr/>
              <p:nvPr/>
            </p:nvSpPr>
            <p:spPr>
              <a:xfrm>
                <a:off x="150099" y="4959818"/>
                <a:ext cx="3706399" cy="494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0/1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sign</m:t>
                          </m:r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3B9EAF5-0C05-4208-957A-BCECE11CF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99" y="4959818"/>
                <a:ext cx="3706399" cy="494815"/>
              </a:xfrm>
              <a:prstGeom prst="rect">
                <a:avLst/>
              </a:prstGeom>
              <a:blipFill>
                <a:blip r:embed="rId11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BD22DE4-4A97-4BB5-BDD1-E67EDFCC7B5E}"/>
                  </a:ext>
                </a:extLst>
              </p:cNvPr>
              <p:cNvSpPr/>
              <p:nvPr/>
            </p:nvSpPr>
            <p:spPr>
              <a:xfrm>
                <a:off x="150099" y="5450882"/>
                <a:ext cx="37334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kumimoji="0" lang="en-US" altLang="zh-CN" sz="2400" b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        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begChr m:val="⟦"/>
                        <m:endChr m:val="⟧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sign</m:t>
                        </m:r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CBD22DE4-4A97-4BB5-BDD1-E67EDFCC7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99" y="5450882"/>
                <a:ext cx="3733458" cy="461665"/>
              </a:xfrm>
              <a:prstGeom prst="rect">
                <a:avLst/>
              </a:prstGeom>
              <a:blipFill>
                <a:blip r:embed="rId1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F28562B-65BC-4262-A8F5-2B8654F22E95}"/>
                  </a:ext>
                </a:extLst>
              </p:cNvPr>
              <p:cNvSpPr/>
              <p:nvPr/>
            </p:nvSpPr>
            <p:spPr>
              <a:xfrm>
                <a:off x="4025259" y="4944979"/>
                <a:ext cx="3806744" cy="497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𝑠𝑞𝑟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F28562B-65BC-4262-A8F5-2B8654F22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259" y="4944979"/>
                <a:ext cx="3806744" cy="497637"/>
              </a:xfrm>
              <a:prstGeom prst="rect">
                <a:avLst/>
              </a:prstGeom>
              <a:blipFill>
                <a:blip r:embed="rId13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74E3A53-CA8A-4A29-876E-78C1F1C91E28}"/>
                  </a:ext>
                </a:extLst>
              </p:cNvPr>
              <p:cNvSpPr/>
              <p:nvPr/>
            </p:nvSpPr>
            <p:spPr>
              <a:xfrm>
                <a:off x="5026033" y="5393371"/>
                <a:ext cx="28716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en-US" altLang="zh-CN" sz="2200" b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   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4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74E3A53-CA8A-4A29-876E-78C1F1C91E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33" y="5393371"/>
                <a:ext cx="2871644" cy="461665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95C62B0-9671-4C77-AB05-2C76AEA527F8}"/>
                  </a:ext>
                </a:extLst>
              </p:cNvPr>
              <p:cNvSpPr/>
              <p:nvPr/>
            </p:nvSpPr>
            <p:spPr>
              <a:xfrm>
                <a:off x="8452840" y="4931706"/>
                <a:ext cx="34545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⁡(1+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95C62B0-9671-4C77-AB05-2C76AEA52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840" y="4931706"/>
                <a:ext cx="3454535" cy="461665"/>
              </a:xfrm>
              <a:prstGeom prst="rect">
                <a:avLst/>
              </a:prstGeom>
              <a:blipFill>
                <a:blip r:embed="rId1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090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950D93D-EFB9-41B2-ABA0-8E2A5605DFE1}"/>
              </a:ext>
            </a:extLst>
          </p:cNvPr>
          <p:cNvSpPr/>
          <p:nvPr/>
        </p:nvSpPr>
        <p:spPr>
          <a:xfrm>
            <a:off x="5478716" y="2985849"/>
            <a:ext cx="6586728" cy="2880000"/>
          </a:xfrm>
          <a:prstGeom prst="roundRect">
            <a:avLst/>
          </a:prstGeom>
          <a:solidFill>
            <a:srgbClr val="F9E5E5"/>
          </a:solidFill>
          <a:ln w="38100">
            <a:solidFill>
              <a:srgbClr val="FF71DA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20">
                <a:extLst>
                  <a:ext uri="{FF2B5EF4-FFF2-40B4-BE49-F238E27FC236}">
                    <a16:creationId xmlns:a16="http://schemas.microsoft.com/office/drawing/2014/main" id="{629B435C-A6CD-40BF-8785-1A36561ED7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7774" y="1939290"/>
                <a:ext cx="10040592" cy="483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样本特征向量</a:t>
                </a:r>
                <a14:m>
                  <m:oMath xmlns:m="http://schemas.openxmlformats.org/officeDocument/2006/math">
                    <m:r>
                      <a:rPr kumimoji="0" lang="en-US" altLang="zh-CN" sz="2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altLang="zh-CN" sz="2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</m:oMath>
                </a14:m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与模型的权向量 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</m:oMath>
                </a14:m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 的内积用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</m:oMath>
                </a14:m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表示：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</m:oMath>
                </a14:m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20">
                <a:extLst>
                  <a:ext uri="{FF2B5EF4-FFF2-40B4-BE49-F238E27FC236}">
                    <a16:creationId xmlns:a16="http://schemas.microsoft.com/office/drawing/2014/main" id="{629B435C-A6CD-40BF-8785-1A36561ED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7774" y="1939290"/>
                <a:ext cx="10040592" cy="483209"/>
              </a:xfrm>
              <a:prstGeom prst="rect">
                <a:avLst/>
              </a:prstGeom>
              <a:blipFill>
                <a:blip r:embed="rId3"/>
                <a:stretch>
                  <a:fillRect l="-911" t="-6329" b="-278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标题 1">
            <a:extLst>
              <a:ext uri="{FF2B5EF4-FFF2-40B4-BE49-F238E27FC236}">
                <a16:creationId xmlns:a16="http://schemas.microsoft.com/office/drawing/2014/main" id="{99559E89-F196-42B9-8EC4-CC192B4AA0E4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5.4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二元分类线性模型讨论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0">
                <a:extLst>
                  <a:ext uri="{FF2B5EF4-FFF2-40B4-BE49-F238E27FC236}">
                    <a16:creationId xmlns:a16="http://schemas.microsoft.com/office/drawing/2014/main" id="{55F033B5-97EA-4EE1-82CE-8349DD64A6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736" y="1188333"/>
                <a:ext cx="11910311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三种线性模型用于二元分类时</a:t>
                </a:r>
                <a:r>
                  <a:rPr kumimoji="0" lang="en-US" altLang="zh-CN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(</a:t>
                </a:r>
                <a:r>
                  <a:rPr kumimoji="0" lang="zh-CN" alt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即：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∈{+1,−1}</m:t>
                    </m:r>
                  </m:oMath>
                </a14:m>
                <a:r>
                  <a:rPr kumimoji="0" lang="en-US" altLang="zh-CN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)</a:t>
                </a:r>
                <a:r>
                  <a:rPr kumimoji="0" lang="zh-CN" alt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损失函数比较</a:t>
                </a:r>
                <a:endPara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0">
                <a:extLst>
                  <a:ext uri="{FF2B5EF4-FFF2-40B4-BE49-F238E27FC236}">
                    <a16:creationId xmlns:a16="http://schemas.microsoft.com/office/drawing/2014/main" id="{55F033B5-97EA-4EE1-82CE-8349DD64A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736" y="1188333"/>
                <a:ext cx="11910311" cy="584775"/>
              </a:xfrm>
              <a:prstGeom prst="rect">
                <a:avLst/>
              </a:prstGeom>
              <a:blipFill>
                <a:blip r:embed="rId4"/>
                <a:stretch>
                  <a:fillRect l="-1279" t="-14583" b="-33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BBE4606B-976D-4A43-B187-908403D56EC6}"/>
              </a:ext>
            </a:extLst>
          </p:cNvPr>
          <p:cNvGrpSpPr/>
          <p:nvPr/>
        </p:nvGrpSpPr>
        <p:grpSpPr>
          <a:xfrm>
            <a:off x="126556" y="2471545"/>
            <a:ext cx="4720955" cy="3983306"/>
            <a:chOff x="126556" y="2471545"/>
            <a:chExt cx="4720955" cy="3983306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E5A4A15B-21AC-4BC4-8369-CFB74BFE2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556" y="2471545"/>
              <a:ext cx="4720955" cy="3983306"/>
            </a:xfrm>
            <a:prstGeom prst="rect">
              <a:avLst/>
            </a:prstGeom>
          </p:spPr>
        </p:pic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CE779F1-2039-4814-884E-E917E23400D0}"/>
                </a:ext>
              </a:extLst>
            </p:cNvPr>
            <p:cNvGrpSpPr/>
            <p:nvPr/>
          </p:nvGrpSpPr>
          <p:grpSpPr>
            <a:xfrm>
              <a:off x="126556" y="3870822"/>
              <a:ext cx="676466" cy="500740"/>
              <a:chOff x="126556" y="3870822"/>
              <a:chExt cx="676466" cy="500740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9B3B0D0A-FA12-4D37-9794-BB68D8E2E1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556" y="4079567"/>
                <a:ext cx="525230" cy="29199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09151475-78E2-4364-92E6-C37FA873AD5E}"/>
                      </a:ext>
                    </a:extLst>
                  </p:cNvPr>
                  <p:cNvSpPr/>
                  <p:nvPr/>
                </p:nvSpPr>
                <p:spPr>
                  <a:xfrm>
                    <a:off x="128863" y="3870822"/>
                    <a:ext cx="67415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𝑖𝑛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09151475-78E2-4364-92E6-C37FA873AD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863" y="3870822"/>
                    <a:ext cx="674159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52AFF20-1403-4858-9847-EA43EDD6C744}"/>
                  </a:ext>
                </a:extLst>
              </p:cNvPr>
              <p:cNvSpPr txBox="1"/>
              <p:nvPr/>
            </p:nvSpPr>
            <p:spPr>
              <a:xfrm>
                <a:off x="6188209" y="3227759"/>
                <a:ext cx="4519827" cy="402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0/1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    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0/1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d>
                      <m:dPr>
                        <m:begChr m:val="⟦"/>
                        <m:endChr m:val="⟧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𝑠𝑖𝑔𝑛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𝑦𝑠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)≠1</m:t>
                        </m:r>
                      </m:e>
                    </m:d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52AFF20-1403-4858-9847-EA43EDD6C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209" y="3227759"/>
                <a:ext cx="4519827" cy="402482"/>
              </a:xfrm>
              <a:prstGeom prst="rect">
                <a:avLst/>
              </a:prstGeom>
              <a:blipFill>
                <a:blip r:embed="rId8"/>
                <a:stretch>
                  <a:fillRect l="-4043" t="-22388" b="-35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389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950D93D-EFB9-41B2-ABA0-8E2A5605DFE1}"/>
              </a:ext>
            </a:extLst>
          </p:cNvPr>
          <p:cNvSpPr/>
          <p:nvPr/>
        </p:nvSpPr>
        <p:spPr>
          <a:xfrm>
            <a:off x="5478716" y="2985849"/>
            <a:ext cx="6586728" cy="2880000"/>
          </a:xfrm>
          <a:prstGeom prst="roundRect">
            <a:avLst/>
          </a:prstGeom>
          <a:solidFill>
            <a:srgbClr val="F9E5E5"/>
          </a:solidFill>
          <a:ln w="38100">
            <a:solidFill>
              <a:srgbClr val="FF71DA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20">
                <a:extLst>
                  <a:ext uri="{FF2B5EF4-FFF2-40B4-BE49-F238E27FC236}">
                    <a16:creationId xmlns:a16="http://schemas.microsoft.com/office/drawing/2014/main" id="{629B435C-A6CD-40BF-8785-1A36561ED7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7774" y="1939290"/>
                <a:ext cx="10040592" cy="483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样本特征向量</a:t>
                </a:r>
                <a14:m>
                  <m:oMath xmlns:m="http://schemas.openxmlformats.org/officeDocument/2006/math">
                    <m:r>
                      <a:rPr kumimoji="0" lang="en-US" altLang="zh-CN" sz="2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altLang="zh-CN" sz="2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</m:oMath>
                </a14:m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与模型的权向量 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</m:oMath>
                </a14:m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 的内积用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</m:oMath>
                </a14:m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表示：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</m:oMath>
                </a14:m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20">
                <a:extLst>
                  <a:ext uri="{FF2B5EF4-FFF2-40B4-BE49-F238E27FC236}">
                    <a16:creationId xmlns:a16="http://schemas.microsoft.com/office/drawing/2014/main" id="{629B435C-A6CD-40BF-8785-1A36561ED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7774" y="1939290"/>
                <a:ext cx="10040592" cy="483209"/>
              </a:xfrm>
              <a:prstGeom prst="rect">
                <a:avLst/>
              </a:prstGeom>
              <a:blipFill>
                <a:blip r:embed="rId3"/>
                <a:stretch>
                  <a:fillRect l="-911" t="-6329" b="-278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标题 1">
            <a:extLst>
              <a:ext uri="{FF2B5EF4-FFF2-40B4-BE49-F238E27FC236}">
                <a16:creationId xmlns:a16="http://schemas.microsoft.com/office/drawing/2014/main" id="{99559E89-F196-42B9-8EC4-CC192B4AA0E4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5.4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二元分类线性模型讨论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0">
                <a:extLst>
                  <a:ext uri="{FF2B5EF4-FFF2-40B4-BE49-F238E27FC236}">
                    <a16:creationId xmlns:a16="http://schemas.microsoft.com/office/drawing/2014/main" id="{55F033B5-97EA-4EE1-82CE-8349DD64A6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736" y="1188333"/>
                <a:ext cx="11910311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三种线性模型用于二元分类时</a:t>
                </a:r>
                <a:r>
                  <a:rPr kumimoji="0" lang="en-US" altLang="zh-CN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(</a:t>
                </a:r>
                <a:r>
                  <a:rPr kumimoji="0" lang="zh-CN" alt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即：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∈{+1,−1}</m:t>
                    </m:r>
                  </m:oMath>
                </a14:m>
                <a:r>
                  <a:rPr kumimoji="0" lang="en-US" altLang="zh-CN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)</a:t>
                </a:r>
                <a:r>
                  <a:rPr kumimoji="0" lang="zh-CN" alt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损失函数比较</a:t>
                </a:r>
                <a:endPara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0">
                <a:extLst>
                  <a:ext uri="{FF2B5EF4-FFF2-40B4-BE49-F238E27FC236}">
                    <a16:creationId xmlns:a16="http://schemas.microsoft.com/office/drawing/2014/main" id="{55F033B5-97EA-4EE1-82CE-8349DD64A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736" y="1188333"/>
                <a:ext cx="11910311" cy="584775"/>
              </a:xfrm>
              <a:prstGeom prst="rect">
                <a:avLst/>
              </a:prstGeom>
              <a:blipFill>
                <a:blip r:embed="rId4"/>
                <a:stretch>
                  <a:fillRect l="-1279" t="-14583" b="-33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52AFF20-1403-4858-9847-EA43EDD6C744}"/>
                  </a:ext>
                </a:extLst>
              </p:cNvPr>
              <p:cNvSpPr txBox="1"/>
              <p:nvPr/>
            </p:nvSpPr>
            <p:spPr>
              <a:xfrm>
                <a:off x="6188209" y="3227759"/>
                <a:ext cx="4519827" cy="402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0/1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    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0/1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d>
                      <m:dPr>
                        <m:begChr m:val="⟦"/>
                        <m:endChr m:val="⟧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𝑠𝑖𝑔𝑛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𝑦𝑠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)≠1</m:t>
                        </m:r>
                      </m:e>
                    </m:d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52AFF20-1403-4858-9847-EA43EDD6C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209" y="3227759"/>
                <a:ext cx="4519827" cy="402482"/>
              </a:xfrm>
              <a:prstGeom prst="rect">
                <a:avLst/>
              </a:prstGeom>
              <a:blipFill>
                <a:blip r:embed="rId8"/>
                <a:stretch>
                  <a:fillRect l="-4043" t="-22388" b="-35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4FDD8B1A-BC02-46E9-A213-92F00B6413AB}"/>
              </a:ext>
            </a:extLst>
          </p:cNvPr>
          <p:cNvGrpSpPr/>
          <p:nvPr/>
        </p:nvGrpSpPr>
        <p:grpSpPr>
          <a:xfrm>
            <a:off x="20337" y="2471545"/>
            <a:ext cx="4827174" cy="3983306"/>
            <a:chOff x="20337" y="2471545"/>
            <a:chExt cx="4827174" cy="3983306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E5A4A15B-21AC-4BC4-8369-CFB74BFE2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6556" y="2471545"/>
              <a:ext cx="4720955" cy="3983306"/>
            </a:xfrm>
            <a:prstGeom prst="rect">
              <a:avLst/>
            </a:prstGeom>
          </p:spPr>
        </p:pic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0E9AC69-D6AE-4DBB-86A7-4E7BF7CC349C}"/>
                </a:ext>
              </a:extLst>
            </p:cNvPr>
            <p:cNvGrpSpPr/>
            <p:nvPr/>
          </p:nvGrpSpPr>
          <p:grpSpPr>
            <a:xfrm>
              <a:off x="126556" y="3870822"/>
              <a:ext cx="676466" cy="500740"/>
              <a:chOff x="126556" y="3870822"/>
              <a:chExt cx="676466" cy="500740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9B3B0D0A-FA12-4D37-9794-BB68D8E2E1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6556" y="4079567"/>
                <a:ext cx="525230" cy="29199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09151475-78E2-4364-92E6-C37FA873AD5E}"/>
                      </a:ext>
                    </a:extLst>
                  </p:cNvPr>
                  <p:cNvSpPr/>
                  <p:nvPr/>
                </p:nvSpPr>
                <p:spPr>
                  <a:xfrm>
                    <a:off x="128863" y="3870822"/>
                    <a:ext cx="67415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𝑖𝑛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09151475-78E2-4364-92E6-C37FA873AD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863" y="3870822"/>
                    <a:ext cx="674159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06384696-C32D-4FB7-8B4E-CEB3728C3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337" y="2471545"/>
              <a:ext cx="4827174" cy="380620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5DB8246-1B6F-4B80-A307-88783380F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6556" y="3900725"/>
              <a:ext cx="533400" cy="48080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4C75449-3A83-4408-87DF-BF8114875FCA}"/>
                    </a:ext>
                  </a:extLst>
                </p:cNvPr>
                <p:cNvSpPr/>
                <p:nvPr/>
              </p:nvSpPr>
              <p:spPr>
                <a:xfrm>
                  <a:off x="137033" y="3886515"/>
                  <a:ext cx="67415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14C75449-3A83-4408-87DF-BF8114875F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033" y="3886515"/>
                  <a:ext cx="67415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1C79612-0696-45CC-A8E4-DFBA3F1E5ADB}"/>
                  </a:ext>
                </a:extLst>
              </p:cNvPr>
              <p:cNvSpPr txBox="1"/>
              <p:nvPr/>
            </p:nvSpPr>
            <p:spPr>
              <a:xfrm>
                <a:off x="6188209" y="3820260"/>
                <a:ext cx="3746988" cy="405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sqr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    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𝑠𝑞𝑟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𝑦𝑠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−1)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1C79612-0696-45CC-A8E4-DFBA3F1E5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209" y="3820260"/>
                <a:ext cx="3746988" cy="405304"/>
              </a:xfrm>
              <a:prstGeom prst="rect">
                <a:avLst/>
              </a:prstGeom>
              <a:blipFill>
                <a:blip r:embed="rId14"/>
                <a:stretch>
                  <a:fillRect l="-4878" t="-22727" r="-650" b="-37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8728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950D93D-EFB9-41B2-ABA0-8E2A5605DFE1}"/>
              </a:ext>
            </a:extLst>
          </p:cNvPr>
          <p:cNvSpPr/>
          <p:nvPr/>
        </p:nvSpPr>
        <p:spPr>
          <a:xfrm>
            <a:off x="5478716" y="2985849"/>
            <a:ext cx="6586728" cy="2880000"/>
          </a:xfrm>
          <a:prstGeom prst="roundRect">
            <a:avLst/>
          </a:prstGeom>
          <a:solidFill>
            <a:srgbClr val="F9E5E5"/>
          </a:solidFill>
          <a:ln w="38100">
            <a:solidFill>
              <a:srgbClr val="FF71DA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20">
                <a:extLst>
                  <a:ext uri="{FF2B5EF4-FFF2-40B4-BE49-F238E27FC236}">
                    <a16:creationId xmlns:a16="http://schemas.microsoft.com/office/drawing/2014/main" id="{629B435C-A6CD-40BF-8785-1A36561ED7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7774" y="1939290"/>
                <a:ext cx="10040592" cy="483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样本特征向量</a:t>
                </a:r>
                <a14:m>
                  <m:oMath xmlns:m="http://schemas.openxmlformats.org/officeDocument/2006/math">
                    <m:r>
                      <a:rPr kumimoji="0" lang="en-US" altLang="zh-CN" sz="2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altLang="zh-CN" sz="2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</m:oMath>
                </a14:m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与模型的权向量 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</m:oMath>
                </a14:m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 的内积用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</m:oMath>
                </a14:m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表示：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</m:oMath>
                </a14:m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20">
                <a:extLst>
                  <a:ext uri="{FF2B5EF4-FFF2-40B4-BE49-F238E27FC236}">
                    <a16:creationId xmlns:a16="http://schemas.microsoft.com/office/drawing/2014/main" id="{629B435C-A6CD-40BF-8785-1A36561ED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7774" y="1939290"/>
                <a:ext cx="10040592" cy="483209"/>
              </a:xfrm>
              <a:prstGeom prst="rect">
                <a:avLst/>
              </a:prstGeom>
              <a:blipFill>
                <a:blip r:embed="rId3"/>
                <a:stretch>
                  <a:fillRect l="-911" t="-6329" b="-278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标题 1">
            <a:extLst>
              <a:ext uri="{FF2B5EF4-FFF2-40B4-BE49-F238E27FC236}">
                <a16:creationId xmlns:a16="http://schemas.microsoft.com/office/drawing/2014/main" id="{99559E89-F196-42B9-8EC4-CC192B4AA0E4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5.4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二元分类线性模型讨论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0">
                <a:extLst>
                  <a:ext uri="{FF2B5EF4-FFF2-40B4-BE49-F238E27FC236}">
                    <a16:creationId xmlns:a16="http://schemas.microsoft.com/office/drawing/2014/main" id="{55F033B5-97EA-4EE1-82CE-8349DD64A6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736" y="1188333"/>
                <a:ext cx="11910311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三种线性模型用于二元分类时</a:t>
                </a:r>
                <a:r>
                  <a:rPr kumimoji="0" lang="en-US" altLang="zh-CN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(</a:t>
                </a:r>
                <a:r>
                  <a:rPr kumimoji="0" lang="zh-CN" alt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即：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∈{+1,−1}</m:t>
                    </m:r>
                  </m:oMath>
                </a14:m>
                <a:r>
                  <a:rPr kumimoji="0" lang="en-US" altLang="zh-CN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)</a:t>
                </a:r>
                <a:r>
                  <a:rPr kumimoji="0" lang="zh-CN" alt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损失函数比较</a:t>
                </a:r>
                <a:endPara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0">
                <a:extLst>
                  <a:ext uri="{FF2B5EF4-FFF2-40B4-BE49-F238E27FC236}">
                    <a16:creationId xmlns:a16="http://schemas.microsoft.com/office/drawing/2014/main" id="{55F033B5-97EA-4EE1-82CE-8349DD64A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736" y="1188333"/>
                <a:ext cx="11910311" cy="584775"/>
              </a:xfrm>
              <a:prstGeom prst="rect">
                <a:avLst/>
              </a:prstGeom>
              <a:blipFill>
                <a:blip r:embed="rId4"/>
                <a:stretch>
                  <a:fillRect l="-1279" t="-14583" b="-33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52AFF20-1403-4858-9847-EA43EDD6C744}"/>
                  </a:ext>
                </a:extLst>
              </p:cNvPr>
              <p:cNvSpPr txBox="1"/>
              <p:nvPr/>
            </p:nvSpPr>
            <p:spPr>
              <a:xfrm>
                <a:off x="6188209" y="3227759"/>
                <a:ext cx="4519827" cy="402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0/1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    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0/1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d>
                      <m:dPr>
                        <m:begChr m:val="⟦"/>
                        <m:endChr m:val="⟧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𝑠𝑖𝑔𝑛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𝑦𝑠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)≠1</m:t>
                        </m:r>
                      </m:e>
                    </m:d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52AFF20-1403-4858-9847-EA43EDD6C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209" y="3227759"/>
                <a:ext cx="4519827" cy="402482"/>
              </a:xfrm>
              <a:prstGeom prst="rect">
                <a:avLst/>
              </a:prstGeom>
              <a:blipFill>
                <a:blip r:embed="rId8"/>
                <a:stretch>
                  <a:fillRect l="-4043" t="-22388" b="-35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B06B8CC1-6C2D-4C12-B4A2-34160E17380D}"/>
              </a:ext>
            </a:extLst>
          </p:cNvPr>
          <p:cNvGrpSpPr/>
          <p:nvPr/>
        </p:nvGrpSpPr>
        <p:grpSpPr>
          <a:xfrm>
            <a:off x="20337" y="2471545"/>
            <a:ext cx="4827784" cy="3983306"/>
            <a:chOff x="20337" y="2471545"/>
            <a:chExt cx="4827784" cy="3983306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E5A4A15B-21AC-4BC4-8369-CFB74BFE2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6556" y="2471545"/>
              <a:ext cx="4720955" cy="3983306"/>
            </a:xfrm>
            <a:prstGeom prst="rect">
              <a:avLst/>
            </a:prstGeom>
          </p:spPr>
        </p:pic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0E9AC69-D6AE-4DBB-86A7-4E7BF7CC349C}"/>
                </a:ext>
              </a:extLst>
            </p:cNvPr>
            <p:cNvGrpSpPr/>
            <p:nvPr/>
          </p:nvGrpSpPr>
          <p:grpSpPr>
            <a:xfrm>
              <a:off x="126556" y="3870822"/>
              <a:ext cx="676466" cy="500740"/>
              <a:chOff x="126556" y="3870822"/>
              <a:chExt cx="676466" cy="500740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9B3B0D0A-FA12-4D37-9794-BB68D8E2E1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6556" y="4079567"/>
                <a:ext cx="525230" cy="29199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09151475-78E2-4364-92E6-C37FA873AD5E}"/>
                      </a:ext>
                    </a:extLst>
                  </p:cNvPr>
                  <p:cNvSpPr/>
                  <p:nvPr/>
                </p:nvSpPr>
                <p:spPr>
                  <a:xfrm>
                    <a:off x="128863" y="3870822"/>
                    <a:ext cx="67415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𝑖𝑛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09151475-78E2-4364-92E6-C37FA873AD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863" y="3870822"/>
                    <a:ext cx="674159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06384696-C32D-4FB7-8B4E-CEB3728C3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337" y="2471545"/>
              <a:ext cx="4827174" cy="380620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4DFA311-5107-45FE-B2E8-B99AF918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1185" y="2471545"/>
              <a:ext cx="4756936" cy="383651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2DDA538-8B37-4532-B182-50F6511D3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25946" y="3935061"/>
              <a:ext cx="533400" cy="4616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CB1DF3C-5B7A-4A01-8C51-C5E5FE012418}"/>
                    </a:ext>
                  </a:extLst>
                </p:cNvPr>
                <p:cNvSpPr/>
                <p:nvPr/>
              </p:nvSpPr>
              <p:spPr>
                <a:xfrm>
                  <a:off x="199711" y="3875875"/>
                  <a:ext cx="67415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CB1DF3C-5B7A-4A01-8C51-C5E5FE0124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11" y="3875875"/>
                  <a:ext cx="674159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4282B1A-2847-49EF-9159-167A03B91092}"/>
                  </a:ext>
                </a:extLst>
              </p:cNvPr>
              <p:cNvSpPr txBox="1"/>
              <p:nvPr/>
            </p:nvSpPr>
            <p:spPr>
              <a:xfrm>
                <a:off x="6188209" y="3820260"/>
                <a:ext cx="3746988" cy="405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sqr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    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𝑠𝑞𝑟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𝑦𝑠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−1)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4282B1A-2847-49EF-9159-167A03B91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209" y="3820260"/>
                <a:ext cx="3746988" cy="405304"/>
              </a:xfrm>
              <a:prstGeom prst="rect">
                <a:avLst/>
              </a:prstGeom>
              <a:blipFill>
                <a:blip r:embed="rId15"/>
                <a:stretch>
                  <a:fillRect l="-4878" t="-22727" r="-650" b="-37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C898BBC-DC95-4568-98AB-DA632832353F}"/>
                  </a:ext>
                </a:extLst>
              </p:cNvPr>
              <p:cNvSpPr txBox="1"/>
              <p:nvPr/>
            </p:nvSpPr>
            <p:spPr>
              <a:xfrm>
                <a:off x="6096000" y="4419582"/>
                <a:ext cx="47955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ce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    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𝑐𝑒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 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𝑙𝑛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(1+</m:t>
                    </m:r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exp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⁡(−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𝑦𝑠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))</m:t>
                    </m:r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C898BBC-DC95-4568-98AB-DA6328323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419582"/>
                <a:ext cx="4795544" cy="369332"/>
              </a:xfrm>
              <a:prstGeom prst="rect">
                <a:avLst/>
              </a:prstGeom>
              <a:blipFill>
                <a:blip r:embed="rId16"/>
                <a:stretch>
                  <a:fillRect l="-2033" t="-24590" r="-1906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672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950D93D-EFB9-41B2-ABA0-8E2A5605DFE1}"/>
              </a:ext>
            </a:extLst>
          </p:cNvPr>
          <p:cNvSpPr/>
          <p:nvPr/>
        </p:nvSpPr>
        <p:spPr>
          <a:xfrm>
            <a:off x="5478716" y="2985849"/>
            <a:ext cx="6586728" cy="2880000"/>
          </a:xfrm>
          <a:prstGeom prst="roundRect">
            <a:avLst/>
          </a:prstGeom>
          <a:solidFill>
            <a:srgbClr val="F9E5E5"/>
          </a:solidFill>
          <a:ln w="38100">
            <a:solidFill>
              <a:srgbClr val="FF71DA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自动化学院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20">
                <a:extLst>
                  <a:ext uri="{FF2B5EF4-FFF2-40B4-BE49-F238E27FC236}">
                    <a16:creationId xmlns:a16="http://schemas.microsoft.com/office/drawing/2014/main" id="{629B435C-A6CD-40BF-8785-1A36561ED7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7774" y="1939290"/>
                <a:ext cx="10040592" cy="483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样本特征向量</a:t>
                </a:r>
                <a14:m>
                  <m:oMath xmlns:m="http://schemas.openxmlformats.org/officeDocument/2006/math">
                    <m:r>
                      <a:rPr kumimoji="0" lang="en-US" altLang="zh-CN" sz="2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altLang="zh-CN" sz="2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</m:oMath>
                </a14:m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与模型的权向量 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</m:oMath>
                </a14:m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 的内积用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</m:oMath>
                </a14:m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表示：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</m:oMath>
                </a14:m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20">
                <a:extLst>
                  <a:ext uri="{FF2B5EF4-FFF2-40B4-BE49-F238E27FC236}">
                    <a16:creationId xmlns:a16="http://schemas.microsoft.com/office/drawing/2014/main" id="{629B435C-A6CD-40BF-8785-1A36561ED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7774" y="1939290"/>
                <a:ext cx="10040592" cy="483209"/>
              </a:xfrm>
              <a:prstGeom prst="rect">
                <a:avLst/>
              </a:prstGeom>
              <a:blipFill>
                <a:blip r:embed="rId3"/>
                <a:stretch>
                  <a:fillRect l="-911" t="-6329" b="-278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标题 1">
            <a:extLst>
              <a:ext uri="{FF2B5EF4-FFF2-40B4-BE49-F238E27FC236}">
                <a16:creationId xmlns:a16="http://schemas.microsoft.com/office/drawing/2014/main" id="{99559E89-F196-42B9-8EC4-CC192B4AA0E4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5.4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二元分类线性模型讨论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0">
                <a:extLst>
                  <a:ext uri="{FF2B5EF4-FFF2-40B4-BE49-F238E27FC236}">
                    <a16:creationId xmlns:a16="http://schemas.microsoft.com/office/drawing/2014/main" id="{55F033B5-97EA-4EE1-82CE-8349DD64A6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736" y="1188333"/>
                <a:ext cx="11910311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三种线性模型用于二元分类时</a:t>
                </a:r>
                <a:r>
                  <a:rPr kumimoji="0" lang="en-US" altLang="zh-CN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(</a:t>
                </a:r>
                <a:r>
                  <a:rPr kumimoji="0" lang="zh-CN" alt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即：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∈{+1,−1}</m:t>
                    </m:r>
                  </m:oMath>
                </a14:m>
                <a:r>
                  <a:rPr kumimoji="0" lang="en-US" altLang="zh-CN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)</a:t>
                </a:r>
                <a:r>
                  <a:rPr kumimoji="0" lang="zh-CN" alt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损失函数比较</a:t>
                </a:r>
                <a:endPara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0">
                <a:extLst>
                  <a:ext uri="{FF2B5EF4-FFF2-40B4-BE49-F238E27FC236}">
                    <a16:creationId xmlns:a16="http://schemas.microsoft.com/office/drawing/2014/main" id="{55F033B5-97EA-4EE1-82CE-8349DD64A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736" y="1188333"/>
                <a:ext cx="11910311" cy="584775"/>
              </a:xfrm>
              <a:prstGeom prst="rect">
                <a:avLst/>
              </a:prstGeom>
              <a:blipFill>
                <a:blip r:embed="rId4"/>
                <a:stretch>
                  <a:fillRect l="-1279" t="-14583" b="-33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52AFF20-1403-4858-9847-EA43EDD6C744}"/>
                  </a:ext>
                </a:extLst>
              </p:cNvPr>
              <p:cNvSpPr txBox="1"/>
              <p:nvPr/>
            </p:nvSpPr>
            <p:spPr>
              <a:xfrm>
                <a:off x="6188209" y="3227759"/>
                <a:ext cx="4519827" cy="402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0/1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    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0/1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d>
                      <m:dPr>
                        <m:begChr m:val="⟦"/>
                        <m:endChr m:val="⟧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𝑠𝑖𝑔𝑛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𝑦𝑠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)≠1</m:t>
                        </m:r>
                      </m:e>
                    </m:d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52AFF20-1403-4858-9847-EA43EDD6C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209" y="3227759"/>
                <a:ext cx="4519827" cy="402482"/>
              </a:xfrm>
              <a:prstGeom prst="rect">
                <a:avLst/>
              </a:prstGeom>
              <a:blipFill>
                <a:blip r:embed="rId8"/>
                <a:stretch>
                  <a:fillRect l="-4043" t="-22388" b="-358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CE2A3446-0F75-45FC-A9B7-ECBAAB50501A}"/>
              </a:ext>
            </a:extLst>
          </p:cNvPr>
          <p:cNvGrpSpPr/>
          <p:nvPr/>
        </p:nvGrpSpPr>
        <p:grpSpPr>
          <a:xfrm>
            <a:off x="20337" y="2471545"/>
            <a:ext cx="4827784" cy="3983306"/>
            <a:chOff x="20337" y="2471545"/>
            <a:chExt cx="4827784" cy="3983306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E5A4A15B-21AC-4BC4-8369-CFB74BFE2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6556" y="2471545"/>
              <a:ext cx="4720955" cy="3983306"/>
            </a:xfrm>
            <a:prstGeom prst="rect">
              <a:avLst/>
            </a:prstGeom>
          </p:spPr>
        </p:pic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0E9AC69-D6AE-4DBB-86A7-4E7BF7CC349C}"/>
                </a:ext>
              </a:extLst>
            </p:cNvPr>
            <p:cNvGrpSpPr/>
            <p:nvPr/>
          </p:nvGrpSpPr>
          <p:grpSpPr>
            <a:xfrm>
              <a:off x="126556" y="3870822"/>
              <a:ext cx="676466" cy="500740"/>
              <a:chOff x="126556" y="3870822"/>
              <a:chExt cx="676466" cy="500740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9B3B0D0A-FA12-4D37-9794-BB68D8E2E1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6556" y="4079567"/>
                <a:ext cx="525230" cy="29199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09151475-78E2-4364-92E6-C37FA873AD5E}"/>
                      </a:ext>
                    </a:extLst>
                  </p:cNvPr>
                  <p:cNvSpPr/>
                  <p:nvPr/>
                </p:nvSpPr>
                <p:spPr>
                  <a:xfrm>
                    <a:off x="128863" y="3870822"/>
                    <a:ext cx="67415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𝑖𝑛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09151475-78E2-4364-92E6-C37FA873AD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863" y="3870822"/>
                    <a:ext cx="674159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06384696-C32D-4FB7-8B4E-CEB3728C3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337" y="2471545"/>
              <a:ext cx="4827174" cy="380620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4DFA311-5107-45FE-B2E8-B99AF918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1185" y="2471545"/>
              <a:ext cx="4756936" cy="3836517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EB568F77-FDEA-4AF6-BE31-AE168A366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1185" y="2515700"/>
              <a:ext cx="4720955" cy="375077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2DDA538-8B37-4532-B182-50F6511D3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25946" y="3967854"/>
              <a:ext cx="533400" cy="4616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CB1DF3C-5B7A-4A01-8C51-C5E5FE012418}"/>
                    </a:ext>
                  </a:extLst>
                </p:cNvPr>
                <p:cNvSpPr/>
                <p:nvPr/>
              </p:nvSpPr>
              <p:spPr>
                <a:xfrm>
                  <a:off x="171156" y="3939354"/>
                  <a:ext cx="67415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CB1DF3C-5B7A-4A01-8C51-C5E5FE0124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6" y="3939354"/>
                  <a:ext cx="67415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A11B9F3-08DE-48CD-9B68-B770AEAEB873}"/>
                  </a:ext>
                </a:extLst>
              </p:cNvPr>
              <p:cNvSpPr txBox="1"/>
              <p:nvPr/>
            </p:nvSpPr>
            <p:spPr>
              <a:xfrm>
                <a:off x="6188209" y="3820260"/>
                <a:ext cx="3746988" cy="405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sqr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    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𝑠𝑞𝑟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𝑦𝑠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−1)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A11B9F3-08DE-48CD-9B68-B770AEAEB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209" y="3820260"/>
                <a:ext cx="3746988" cy="405304"/>
              </a:xfrm>
              <a:prstGeom prst="rect">
                <a:avLst/>
              </a:prstGeom>
              <a:blipFill>
                <a:blip r:embed="rId16"/>
                <a:stretch>
                  <a:fillRect l="-4878" t="-22727" r="-650" b="-37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DFFEE82-AA02-4745-B3EC-370A182724BB}"/>
                  </a:ext>
                </a:extLst>
              </p:cNvPr>
              <p:cNvSpPr txBox="1"/>
              <p:nvPr/>
            </p:nvSpPr>
            <p:spPr>
              <a:xfrm>
                <a:off x="6096000" y="4419582"/>
                <a:ext cx="47955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ce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    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𝑐𝑒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 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𝑙𝑛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(1+</m:t>
                    </m:r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exp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⁡(−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𝑦𝑠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))</m:t>
                    </m:r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DFFEE82-AA02-4745-B3EC-370A18272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419582"/>
                <a:ext cx="4795544" cy="369332"/>
              </a:xfrm>
              <a:prstGeom prst="rect">
                <a:avLst/>
              </a:prstGeom>
              <a:blipFill>
                <a:blip r:embed="rId17"/>
                <a:stretch>
                  <a:fillRect l="-2033" t="-24590" r="-1906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0480DF4-B5DB-4D40-88DF-467534E5429A}"/>
                  </a:ext>
                </a:extLst>
              </p:cNvPr>
              <p:cNvSpPr txBox="1"/>
              <p:nvPr/>
            </p:nvSpPr>
            <p:spPr>
              <a:xfrm>
                <a:off x="5542980" y="5068973"/>
                <a:ext cx="702709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613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Scaled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ce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    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D761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𝑐𝑒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 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D761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D761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𝑙𝑜𝑔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D761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(1+</m:t>
                    </m:r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exp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⁡(−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𝑦𝑠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))</m:t>
                    </m:r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0480DF4-B5DB-4D40-88DF-467534E54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980" y="5068973"/>
                <a:ext cx="7027097" cy="369332"/>
              </a:xfrm>
              <a:prstGeom prst="rect">
                <a:avLst/>
              </a:prstGeom>
              <a:blipFill>
                <a:blip r:embed="rId18"/>
                <a:stretch>
                  <a:fillRect l="-1388" t="-25000" b="-5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171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950D93D-EFB9-41B2-ABA0-8E2A5605DFE1}"/>
              </a:ext>
            </a:extLst>
          </p:cNvPr>
          <p:cNvSpPr/>
          <p:nvPr/>
        </p:nvSpPr>
        <p:spPr>
          <a:xfrm>
            <a:off x="5514087" y="2639567"/>
            <a:ext cx="6586728" cy="2880000"/>
          </a:xfrm>
          <a:prstGeom prst="roundRect">
            <a:avLst/>
          </a:prstGeom>
          <a:solidFill>
            <a:srgbClr val="F9E5E5"/>
          </a:solidFill>
          <a:ln w="38100">
            <a:solidFill>
              <a:srgbClr val="FF71DA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20">
                <a:extLst>
                  <a:ext uri="{FF2B5EF4-FFF2-40B4-BE49-F238E27FC236}">
                    <a16:creationId xmlns:a16="http://schemas.microsoft.com/office/drawing/2014/main" id="{629B435C-A6CD-40BF-8785-1A36561ED7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7774" y="1939290"/>
                <a:ext cx="10040592" cy="483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样本特征向量</a:t>
                </a:r>
                <a14:m>
                  <m:oMath xmlns:m="http://schemas.openxmlformats.org/officeDocument/2006/math">
                    <m:r>
                      <a:rPr kumimoji="0" lang="en-US" altLang="zh-CN" sz="2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altLang="zh-CN" sz="2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</m:oMath>
                </a14:m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与模型的权向量 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𝒘</m:t>
                    </m:r>
                  </m:oMath>
                </a14:m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 的内积用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</m:oMath>
                </a14:m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表示：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𝑇</m:t>
                        </m:r>
                      </m:sup>
                    </m:sSup>
                    <m:r>
                      <a:rPr kumimoji="0" lang="en-US" altLang="zh-CN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𝐱</m:t>
                    </m:r>
                  </m:oMath>
                </a14:m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20">
                <a:extLst>
                  <a:ext uri="{FF2B5EF4-FFF2-40B4-BE49-F238E27FC236}">
                    <a16:creationId xmlns:a16="http://schemas.microsoft.com/office/drawing/2014/main" id="{629B435C-A6CD-40BF-8785-1A36561ED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7774" y="1939290"/>
                <a:ext cx="10040592" cy="483209"/>
              </a:xfrm>
              <a:prstGeom prst="rect">
                <a:avLst/>
              </a:prstGeom>
              <a:blipFill>
                <a:blip r:embed="rId3"/>
                <a:stretch>
                  <a:fillRect l="-911" t="-6329" b="-278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标题 1">
            <a:extLst>
              <a:ext uri="{FF2B5EF4-FFF2-40B4-BE49-F238E27FC236}">
                <a16:creationId xmlns:a16="http://schemas.microsoft.com/office/drawing/2014/main" id="{99559E89-F196-42B9-8EC4-CC192B4AA0E4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5.4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二元分类线性模型讨论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0">
                <a:extLst>
                  <a:ext uri="{FF2B5EF4-FFF2-40B4-BE49-F238E27FC236}">
                    <a16:creationId xmlns:a16="http://schemas.microsoft.com/office/drawing/2014/main" id="{55F033B5-97EA-4EE1-82CE-8349DD64A6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736" y="1188333"/>
                <a:ext cx="11910311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三种线性模型用于二元分类时</a:t>
                </a:r>
                <a:r>
                  <a:rPr kumimoji="0" lang="en-US" altLang="zh-CN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(</a:t>
                </a:r>
                <a:r>
                  <a:rPr kumimoji="0" lang="zh-CN" alt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即：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∈{+1,−1}</m:t>
                    </m:r>
                  </m:oMath>
                </a14:m>
                <a:r>
                  <a:rPr kumimoji="0" lang="en-US" altLang="zh-CN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 )</a:t>
                </a:r>
                <a:r>
                  <a:rPr kumimoji="0" lang="zh-CN" alt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损失函数比较</a:t>
                </a:r>
                <a:endParaRPr kumimoji="0" 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0">
                <a:extLst>
                  <a:ext uri="{FF2B5EF4-FFF2-40B4-BE49-F238E27FC236}">
                    <a16:creationId xmlns:a16="http://schemas.microsoft.com/office/drawing/2014/main" id="{55F033B5-97EA-4EE1-82CE-8349DD64A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736" y="1188333"/>
                <a:ext cx="11910311" cy="584775"/>
              </a:xfrm>
              <a:prstGeom prst="rect">
                <a:avLst/>
              </a:prstGeom>
              <a:blipFill>
                <a:blip r:embed="rId4"/>
                <a:stretch>
                  <a:fillRect l="-1279" t="-14583" b="-33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CE2A3446-0F75-45FC-A9B7-ECBAAB50501A}"/>
              </a:ext>
            </a:extLst>
          </p:cNvPr>
          <p:cNvGrpSpPr/>
          <p:nvPr/>
        </p:nvGrpSpPr>
        <p:grpSpPr>
          <a:xfrm>
            <a:off x="20337" y="2471545"/>
            <a:ext cx="4827784" cy="3983306"/>
            <a:chOff x="20337" y="2471545"/>
            <a:chExt cx="4827784" cy="3983306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E5A4A15B-21AC-4BC4-8369-CFB74BFE2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6556" y="2471545"/>
              <a:ext cx="4720955" cy="3983306"/>
            </a:xfrm>
            <a:prstGeom prst="rect">
              <a:avLst/>
            </a:prstGeom>
          </p:spPr>
        </p:pic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0E9AC69-D6AE-4DBB-86A7-4E7BF7CC349C}"/>
                </a:ext>
              </a:extLst>
            </p:cNvPr>
            <p:cNvGrpSpPr/>
            <p:nvPr/>
          </p:nvGrpSpPr>
          <p:grpSpPr>
            <a:xfrm>
              <a:off x="126556" y="3870822"/>
              <a:ext cx="676466" cy="500740"/>
              <a:chOff x="126556" y="3870822"/>
              <a:chExt cx="676466" cy="500740"/>
            </a:xfrm>
          </p:grpSpPr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9B3B0D0A-FA12-4D37-9794-BB68D8E2E1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556" y="4079567"/>
                <a:ext cx="525230" cy="29199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09151475-78E2-4364-92E6-C37FA873AD5E}"/>
                      </a:ext>
                    </a:extLst>
                  </p:cNvPr>
                  <p:cNvSpPr/>
                  <p:nvPr/>
                </p:nvSpPr>
                <p:spPr>
                  <a:xfrm>
                    <a:off x="128863" y="3870822"/>
                    <a:ext cx="67415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𝑖𝑛</m:t>
                              </m:r>
                            </m:sub>
                          </m:sSub>
                        </m:oMath>
                      </m:oMathPara>
                    </a14:m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09151475-78E2-4364-92E6-C37FA873AD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863" y="3870822"/>
                    <a:ext cx="674159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06384696-C32D-4FB7-8B4E-CEB3728C3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337" y="2471545"/>
              <a:ext cx="4827174" cy="3806207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4DFA311-5107-45FE-B2E8-B99AF918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1185" y="2471545"/>
              <a:ext cx="4756936" cy="3836517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EB568F77-FDEA-4AF6-BE31-AE168A366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185" y="2515700"/>
              <a:ext cx="4720955" cy="3750777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2DDA538-8B37-4532-B182-50F6511D3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5946" y="3967854"/>
              <a:ext cx="533400" cy="4616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CB1DF3C-5B7A-4A01-8C51-C5E5FE012418}"/>
                    </a:ext>
                  </a:extLst>
                </p:cNvPr>
                <p:cNvSpPr/>
                <p:nvPr/>
              </p:nvSpPr>
              <p:spPr>
                <a:xfrm>
                  <a:off x="171156" y="3939354"/>
                  <a:ext cx="67415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CB1DF3C-5B7A-4A01-8C51-C5E5FE0124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56" y="3939354"/>
                  <a:ext cx="674159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A11B9F3-08DE-48CD-9B68-B770AEAEB873}"/>
                  </a:ext>
                </a:extLst>
              </p:cNvPr>
              <p:cNvSpPr txBox="1"/>
              <p:nvPr/>
            </p:nvSpPr>
            <p:spPr>
              <a:xfrm>
                <a:off x="6767829" y="2860347"/>
                <a:ext cx="3643240" cy="402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0/1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𝑠𝑞𝑟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A11B9F3-08DE-48CD-9B68-B770AEAEB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829" y="2860347"/>
                <a:ext cx="3643240" cy="402482"/>
              </a:xfrm>
              <a:prstGeom prst="rect">
                <a:avLst/>
              </a:prstGeom>
              <a:blipFill>
                <a:blip r:embed="rId13"/>
                <a:stretch>
                  <a:fillRect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0">
                <a:extLst>
                  <a:ext uri="{FF2B5EF4-FFF2-40B4-BE49-F238E27FC236}">
                    <a16:creationId xmlns:a16="http://schemas.microsoft.com/office/drawing/2014/main" id="{82CF6FFE-EAD9-42A9-8148-886094C6BE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0327" y="4545672"/>
                <a:ext cx="5546971" cy="8926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zh-CN" altLang="en-US" sz="2400" b="1" kern="0" dirty="0">
                    <a:solidFill>
                      <a:srgbClr val="000000"/>
                    </a:solidFill>
                    <a:latin typeface="Arial" charset="0"/>
                  </a:rPr>
                  <a:t>训练或测试时，只要做到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𝑠𝑞𝑟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或者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𝑐𝑒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很小，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0/1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也会很小</a:t>
                </a: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TextBox 20">
                <a:extLst>
                  <a:ext uri="{FF2B5EF4-FFF2-40B4-BE49-F238E27FC236}">
                    <a16:creationId xmlns:a16="http://schemas.microsoft.com/office/drawing/2014/main" id="{82CF6FFE-EAD9-42A9-8148-886094C6B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0327" y="4545672"/>
                <a:ext cx="5546971" cy="892680"/>
              </a:xfrm>
              <a:prstGeom prst="rect">
                <a:avLst/>
              </a:prstGeom>
              <a:blipFill>
                <a:blip r:embed="rId14"/>
                <a:stretch>
                  <a:fillRect l="-1648" t="-5479" r="-989" b="-109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7A4F071-58C5-447B-A72E-A7F5AEA49288}"/>
                  </a:ext>
                </a:extLst>
              </p:cNvPr>
              <p:cNvSpPr txBox="1"/>
              <p:nvPr/>
            </p:nvSpPr>
            <p:spPr>
              <a:xfrm>
                <a:off x="6778775" y="3393931"/>
                <a:ext cx="3557962" cy="402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0/1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7A4F071-58C5-447B-A72E-A7F5AEA49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775" y="3393931"/>
                <a:ext cx="3557962" cy="402482"/>
              </a:xfrm>
              <a:prstGeom prst="rect">
                <a:avLst/>
              </a:prstGeom>
              <a:blipFill>
                <a:blip r:embed="rId15"/>
                <a:stretch>
                  <a:fillRect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8641AE8-2D6D-4EF8-A872-DF146A5FC016}"/>
                  </a:ext>
                </a:extLst>
              </p:cNvPr>
              <p:cNvSpPr txBox="1"/>
              <p:nvPr/>
            </p:nvSpPr>
            <p:spPr>
              <a:xfrm>
                <a:off x="6778775" y="3926122"/>
                <a:ext cx="3448956" cy="402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0/1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8641AE8-2D6D-4EF8-A872-DF146A5FC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775" y="3926122"/>
                <a:ext cx="3448956" cy="402482"/>
              </a:xfrm>
              <a:prstGeom prst="rect">
                <a:avLst/>
              </a:prstGeom>
              <a:blipFill>
                <a:blip r:embed="rId16"/>
                <a:stretch>
                  <a:fillRect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0">
            <a:extLst>
              <a:ext uri="{FF2B5EF4-FFF2-40B4-BE49-F238E27FC236}">
                <a16:creationId xmlns:a16="http://schemas.microsoft.com/office/drawing/2014/main" id="{ACA4E073-B3E8-42CE-AE96-5BF1766EA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4370" y="5846397"/>
            <a:ext cx="6816445" cy="461665"/>
          </a:xfrm>
          <a:prstGeom prst="rect">
            <a:avLst/>
          </a:prstGeom>
          <a:solidFill>
            <a:srgbClr val="DDE6FD">
              <a:alpha val="43922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Arial" charset="0"/>
              </a:rPr>
              <a:t>线性回归与逻辑斯蒂回归可用于线性分类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643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45951" y="36625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23650" y="3921149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6421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495653" y="1136745"/>
            <a:ext cx="3404378" cy="5111293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82B8F1D4-F631-4985-876B-18C7F66C28C4}"/>
              </a:ext>
            </a:extLst>
          </p:cNvPr>
          <p:cNvCxnSpPr>
            <a:cxnSpLocks/>
          </p:cNvCxnSpPr>
          <p:nvPr/>
        </p:nvCxnSpPr>
        <p:spPr>
          <a:xfrm>
            <a:off x="8988013" y="1018062"/>
            <a:ext cx="0" cy="5283539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20">
            <a:extLst>
              <a:ext uri="{FF2B5EF4-FFF2-40B4-BE49-F238E27FC236}">
                <a16:creationId xmlns:a16="http://schemas.microsoft.com/office/drawing/2014/main" id="{7204F387-9F91-4230-AB47-AAA080942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212" y="927664"/>
            <a:ext cx="29830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线性可分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724A916-D716-4D40-9E5D-9665F8B2FF9A}"/>
                  </a:ext>
                </a:extLst>
              </p:cNvPr>
              <p:cNvSpPr/>
              <p:nvPr/>
            </p:nvSpPr>
            <p:spPr>
              <a:xfrm>
                <a:off x="9114334" y="4487829"/>
                <a:ext cx="2665606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设置初始分类面</a:t>
                </a: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(</a:t>
                </a: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权重</a:t>
                </a: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𝒘</m:t>
                        </m:r>
                      </m:e>
                      <m:sub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如果有样本分错，就修正权重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724A916-D716-4D40-9E5D-9665F8B2FF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334" y="4487829"/>
                <a:ext cx="2665606" cy="1938992"/>
              </a:xfrm>
              <a:prstGeom prst="rect">
                <a:avLst/>
              </a:prstGeom>
              <a:blipFill>
                <a:blip r:embed="rId10"/>
                <a:stretch>
                  <a:fillRect l="-2975" t="-2516" r="-14874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AB2C8A-9AF9-49BF-B5DB-88B23E001F16}"/>
              </a:ext>
            </a:extLst>
          </p:cNvPr>
          <p:cNvSpPr/>
          <p:nvPr/>
        </p:nvSpPr>
        <p:spPr>
          <a:xfrm>
            <a:off x="1218876" y="3588821"/>
            <a:ext cx="2009157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BEED2C7-31EC-4B4A-8C8E-4786E3B9885C}"/>
              </a:ext>
            </a:extLst>
          </p:cNvPr>
          <p:cNvSpPr/>
          <p:nvPr/>
        </p:nvSpPr>
        <p:spPr>
          <a:xfrm>
            <a:off x="5573658" y="1780072"/>
            <a:ext cx="3264276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/>
              <p:nvPr/>
            </p:nvSpPr>
            <p:spPr>
              <a:xfrm>
                <a:off x="5469870" y="1744008"/>
                <a:ext cx="3693255" cy="577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sign</m:t>
                      </m:r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sSubSup>
                        <m:sSubSup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sub>
                      </m:sSub>
                      <m:r>
                        <a:rPr kumimoji="0" lang="en-US" altLang="zh-CN" sz="2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870" y="1744008"/>
                <a:ext cx="3693255" cy="57772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50B6EBE-6EF9-401E-B54D-98CB798D67B8}"/>
              </a:ext>
            </a:extLst>
          </p:cNvPr>
          <p:cNvSpPr/>
          <p:nvPr/>
        </p:nvSpPr>
        <p:spPr>
          <a:xfrm>
            <a:off x="1211580" y="4487829"/>
            <a:ext cx="2009157" cy="583939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06A1324-F0E9-47D4-9082-FD8A094DF98C}"/>
              </a:ext>
            </a:extLst>
          </p:cNvPr>
          <p:cNvGrpSpPr/>
          <p:nvPr/>
        </p:nvGrpSpPr>
        <p:grpSpPr>
          <a:xfrm>
            <a:off x="5295983" y="3075892"/>
            <a:ext cx="3798197" cy="1440000"/>
            <a:chOff x="5295983" y="3075892"/>
            <a:chExt cx="3798197" cy="1440000"/>
          </a:xfrm>
        </p:grpSpPr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4AFECC41-C746-4E36-B653-EE9B3FF6CBB7}"/>
                </a:ext>
              </a:extLst>
            </p:cNvPr>
            <p:cNvSpPr/>
            <p:nvPr/>
          </p:nvSpPr>
          <p:spPr>
            <a:xfrm>
              <a:off x="5581610" y="3075892"/>
              <a:ext cx="3264276" cy="1440000"/>
            </a:xfrm>
            <a:prstGeom prst="roundRect">
              <a:avLst/>
            </a:prstGeom>
            <a:noFill/>
            <a:ln w="38100">
              <a:solidFill>
                <a:srgbClr val="FF00FF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Times New Roman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52D2EBE6-CB99-4905-BB39-AD73F713E8BF}"/>
                    </a:ext>
                  </a:extLst>
                </p:cNvPr>
                <p:cNvSpPr/>
                <p:nvPr/>
              </p:nvSpPr>
              <p:spPr>
                <a:xfrm>
                  <a:off x="5295983" y="3174861"/>
                  <a:ext cx="3798197" cy="11308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𝑖𝑛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=1</m:t>
                            </m:r>
                          </m:sub>
                          <m:sup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begChr m:val="⟦"/>
                                <m:endChr m:val="⟧"/>
                                <m:ctrlP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0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kumimoji="0" lang="en-US" altLang="zh-CN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0" lang="en-US" altLang="zh-CN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=0</m:t>
                        </m:r>
                      </m:oMath>
                    </m:oMathPara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52D2EBE6-CB99-4905-BB39-AD73F713E8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5983" y="3174861"/>
                  <a:ext cx="3798197" cy="113082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A299F0-5A09-42F3-A321-CFD3AC3B4311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69E83EC7-5F3D-4D43-B557-225AB9A50213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5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.1 </a:t>
            </a:r>
            <a:r>
              <a:rPr lang="zh-CN" altLang="en-US" kern="0" dirty="0">
                <a:solidFill>
                  <a:srgbClr val="000000"/>
                </a:solidFill>
              </a:rPr>
              <a:t>逻辑斯蒂回归问题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203A3E-B7B4-4F46-B657-D267B67EB8A1}"/>
              </a:ext>
            </a:extLst>
          </p:cNvPr>
          <p:cNvSpPr/>
          <p:nvPr/>
        </p:nvSpPr>
        <p:spPr>
          <a:xfrm>
            <a:off x="5642981" y="2564176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算法收敛：</a:t>
            </a: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EDE726C9-6132-4F34-B2BB-7665B3F677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40295" y="1449090"/>
            <a:ext cx="2770913" cy="30160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EA0DC49-1D3D-47B8-BA84-C1328474C7B4}"/>
                  </a:ext>
                </a:extLst>
              </p:cNvPr>
              <p:cNvSpPr/>
              <p:nvPr/>
            </p:nvSpPr>
            <p:spPr>
              <a:xfrm>
                <a:off x="5919518" y="5120997"/>
                <a:ext cx="2709002" cy="985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𝒘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𝐱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EA0DC49-1D3D-47B8-BA84-C1328474C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9518" y="5120997"/>
                <a:ext cx="2709002" cy="9856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00FC5BC-83CE-41F0-95E8-05EF1266E862}"/>
              </a:ext>
            </a:extLst>
          </p:cNvPr>
          <p:cNvSpPr/>
          <p:nvPr/>
        </p:nvSpPr>
        <p:spPr>
          <a:xfrm>
            <a:off x="5593082" y="5259976"/>
            <a:ext cx="3204000" cy="864000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2" name="TextBox 20">
            <a:extLst>
              <a:ext uri="{FF2B5EF4-FFF2-40B4-BE49-F238E27FC236}">
                <a16:creationId xmlns:a16="http://schemas.microsoft.com/office/drawing/2014/main" id="{CF460AF3-A2AC-46F2-AED4-2EAEF60B4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110" y="719536"/>
            <a:ext cx="41233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rgbClr val="0000FF"/>
                </a:solidFill>
                <a:latin typeface="Arial" charset="0"/>
              </a:rPr>
              <a:t>感知器算法再回顾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156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80" name="标题 1">
            <a:extLst>
              <a:ext uri="{FF2B5EF4-FFF2-40B4-BE49-F238E27FC236}">
                <a16:creationId xmlns:a16="http://schemas.microsoft.com/office/drawing/2014/main" id="{99559E89-F196-42B9-8EC4-CC192B4AA0E4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5.4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二元分类线性模型讨论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8FC8668-729A-4C88-970B-70AD55C6F5EB}"/>
              </a:ext>
            </a:extLst>
          </p:cNvPr>
          <p:cNvSpPr/>
          <p:nvPr/>
        </p:nvSpPr>
        <p:spPr>
          <a:xfrm>
            <a:off x="107573" y="1001472"/>
            <a:ext cx="12037087" cy="1800000"/>
          </a:xfrm>
          <a:prstGeom prst="roundRect">
            <a:avLst/>
          </a:prstGeom>
          <a:solidFill>
            <a:srgbClr val="D8D8FF">
              <a:alpha val="74000"/>
            </a:srgbClr>
          </a:solidFill>
          <a:ln w="38100">
            <a:solidFill>
              <a:srgbClr val="C8A1FD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CD0FA01-A2E2-4B04-AA40-DC98868C8E46}"/>
                  </a:ext>
                </a:extLst>
              </p:cNvPr>
              <p:cNvSpPr/>
              <p:nvPr/>
            </p:nvSpPr>
            <p:spPr>
              <a:xfrm>
                <a:off x="422913" y="1241580"/>
                <a:ext cx="116615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仿宋" panose="02010609060101010101" pitchFamily="49" charset="-122"/>
                    <a:ea typeface="仿宋" panose="02010609060101010101" pitchFamily="49" charset="-122"/>
                    <a:cs typeface="+mn-cs"/>
                  </a:rPr>
                  <a:t>①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Arial"/>
                  </a:rPr>
                  <a:t>在标签为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Arial"/>
                  </a:rPr>
                  <a:t>{+1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Arial"/>
                  </a:rPr>
                  <a:t>，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Arial"/>
                  </a:rPr>
                  <a:t>-1}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Arial"/>
                  </a:rPr>
                  <a:t>的训练样本集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Arial"/>
                  </a:rPr>
                  <a:t> 上运行线性回归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Arial"/>
                  </a:rPr>
                  <a:t>/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Arial"/>
                  </a:rPr>
                  <a:t>逻辑斯蒂回归算法，得到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CD0FA01-A2E2-4B04-AA40-DC98868C8E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13" y="1241580"/>
                <a:ext cx="11661514" cy="461665"/>
              </a:xfrm>
              <a:prstGeom prst="rect">
                <a:avLst/>
              </a:prstGeom>
              <a:blipFill>
                <a:blip r:embed="rId3"/>
                <a:stretch>
                  <a:fillRect l="-784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21A7306-AF81-4E2F-ADBA-716D1F6AFA42}"/>
                  </a:ext>
                </a:extLst>
              </p:cNvPr>
              <p:cNvSpPr/>
              <p:nvPr/>
            </p:nvSpPr>
            <p:spPr>
              <a:xfrm>
                <a:off x="422913" y="2035432"/>
                <a:ext cx="11174727" cy="502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仿宋" panose="02010609060101010101" pitchFamily="49" charset="-122"/>
                    <a:ea typeface="仿宋" panose="02010609060101010101" pitchFamily="49" charset="-122"/>
                    <a:cs typeface="+mn-cs"/>
                  </a:rPr>
                  <a:t>②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Arial"/>
                  </a:rPr>
                  <a:t>返回分类结果：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𝑠𝑖𝑔𝑛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21A7306-AF81-4E2F-ADBA-716D1F6AFA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13" y="2035432"/>
                <a:ext cx="11174727" cy="502573"/>
              </a:xfrm>
              <a:prstGeom prst="rect">
                <a:avLst/>
              </a:prstGeom>
              <a:blipFill>
                <a:blip r:embed="rId4"/>
                <a:stretch>
                  <a:fillRect l="-818" t="-7317" b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A0D63020-C351-4E04-9794-7E215CDCA134}"/>
              </a:ext>
            </a:extLst>
          </p:cNvPr>
          <p:cNvGrpSpPr/>
          <p:nvPr/>
        </p:nvGrpSpPr>
        <p:grpSpPr>
          <a:xfrm>
            <a:off x="107573" y="2913067"/>
            <a:ext cx="3943856" cy="3312000"/>
            <a:chOff x="107573" y="2913067"/>
            <a:chExt cx="3943856" cy="3312000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B4BE06BD-0585-41E8-A111-D7C6AA791EBE}"/>
                </a:ext>
              </a:extLst>
            </p:cNvPr>
            <p:cNvSpPr/>
            <p:nvPr/>
          </p:nvSpPr>
          <p:spPr>
            <a:xfrm>
              <a:off x="107573" y="2913067"/>
              <a:ext cx="3943856" cy="3312000"/>
            </a:xfrm>
            <a:prstGeom prst="roundRect">
              <a:avLst/>
            </a:prstGeom>
            <a:solidFill>
              <a:srgbClr val="E5F5F0"/>
            </a:solidFill>
            <a:ln w="38100">
              <a:solidFill>
                <a:srgbClr val="63C18E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Times New Roman"/>
              </a:endParaRPr>
            </a:p>
          </p:txBody>
        </p:sp>
        <p:sp>
          <p:nvSpPr>
            <p:cNvPr id="83" name="TextBox 20">
              <a:extLst>
                <a:ext uri="{FF2B5EF4-FFF2-40B4-BE49-F238E27FC236}">
                  <a16:creationId xmlns:a16="http://schemas.microsoft.com/office/drawing/2014/main" id="{547E5753-CE81-4B4E-90B0-7C8E79666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736" y="3061443"/>
              <a:ext cx="298309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线性分类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(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感知器</a:t>
              </a: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)</a:t>
              </a: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：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BC8930D-2B76-4ADB-A359-C6258611E10A}"/>
                </a:ext>
              </a:extLst>
            </p:cNvPr>
            <p:cNvSpPr/>
            <p:nvPr/>
          </p:nvSpPr>
          <p:spPr>
            <a:xfrm>
              <a:off x="265243" y="3629127"/>
              <a:ext cx="360571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Arial"/>
                </a:rPr>
                <a:t>优点：样本线性可分时，算法收敛有理论保障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CBB396E-58D2-45F2-B196-583C4E3836BE}"/>
                </a:ext>
              </a:extLst>
            </p:cNvPr>
            <p:cNvSpPr/>
            <p:nvPr/>
          </p:nvSpPr>
          <p:spPr>
            <a:xfrm>
              <a:off x="265243" y="4927097"/>
              <a:ext cx="360571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Arial"/>
                </a:rPr>
                <a:t>不足：样本非线性可分时</a:t>
              </a:r>
              <a:r>
                <a:rPr lang="en-US" altLang="zh-CN" sz="2400" dirty="0">
                  <a:solidFill>
                    <a:srgbClr val="000000"/>
                  </a:solidFill>
                  <a:latin typeface="Arial"/>
                </a:rPr>
                <a:t>NP</a:t>
              </a:r>
              <a:r>
                <a:rPr lang="zh-CN" altLang="en-US" sz="2400" dirty="0">
                  <a:solidFill>
                    <a:srgbClr val="000000"/>
                  </a:solidFill>
                  <a:latin typeface="Arial"/>
                </a:rPr>
                <a:t>难问题，可用</a:t>
              </a:r>
              <a:r>
                <a:rPr lang="en-US" altLang="zh-CN" sz="2400" dirty="0">
                  <a:solidFill>
                    <a:srgbClr val="000000"/>
                  </a:solidFill>
                  <a:latin typeface="Arial"/>
                </a:rPr>
                <a:t>Pocket</a:t>
              </a:r>
              <a:r>
                <a:rPr lang="zh-CN" altLang="en-US" sz="2400" dirty="0">
                  <a:solidFill>
                    <a:srgbClr val="000000"/>
                  </a:solidFill>
                  <a:latin typeface="Arial"/>
                </a:rPr>
                <a:t>算法实现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CC8D03C-501D-405B-BD1B-FDF58E7D4ACE}"/>
              </a:ext>
            </a:extLst>
          </p:cNvPr>
          <p:cNvGrpSpPr/>
          <p:nvPr/>
        </p:nvGrpSpPr>
        <p:grpSpPr>
          <a:xfrm>
            <a:off x="4154189" y="2927101"/>
            <a:ext cx="3943856" cy="3312000"/>
            <a:chOff x="4154189" y="2927101"/>
            <a:chExt cx="3943856" cy="331200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0D52BE4A-DA35-4245-84F7-208C216AA2CC}"/>
                </a:ext>
              </a:extLst>
            </p:cNvPr>
            <p:cNvSpPr/>
            <p:nvPr/>
          </p:nvSpPr>
          <p:spPr>
            <a:xfrm>
              <a:off x="4154189" y="2927101"/>
              <a:ext cx="3943856" cy="3312000"/>
            </a:xfrm>
            <a:prstGeom prst="roundRect">
              <a:avLst/>
            </a:prstGeom>
            <a:solidFill>
              <a:srgbClr val="F4F3EB"/>
            </a:solidFill>
            <a:ln w="38100">
              <a:solidFill>
                <a:srgbClr val="9F9F6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Times New Roman"/>
              </a:endParaRPr>
            </a:p>
          </p:txBody>
        </p:sp>
        <p:sp>
          <p:nvSpPr>
            <p:cNvPr id="23" name="TextBox 20">
              <a:extLst>
                <a:ext uri="{FF2B5EF4-FFF2-40B4-BE49-F238E27FC236}">
                  <a16:creationId xmlns:a16="http://schemas.microsoft.com/office/drawing/2014/main" id="{DA2B7D64-BAE1-4678-A7E0-D455838C3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0430" y="3019566"/>
              <a:ext cx="298309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线性回归：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577F602-F9F8-4C57-92EC-59C3D2F6602B}"/>
                </a:ext>
              </a:extLst>
            </p:cNvPr>
            <p:cNvSpPr/>
            <p:nvPr/>
          </p:nvSpPr>
          <p:spPr>
            <a:xfrm>
              <a:off x="4380043" y="3652319"/>
              <a:ext cx="360571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Arial"/>
                </a:rPr>
                <a:t>优点：凸函数，最容易优化，有解析解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3A3935AB-ADDD-4152-A98A-9786467B5985}"/>
                    </a:ext>
                  </a:extLst>
                </p:cNvPr>
                <p:cNvSpPr/>
                <p:nvPr/>
              </p:nvSpPr>
              <p:spPr>
                <a:xfrm>
                  <a:off x="4323258" y="4945710"/>
                  <a:ext cx="3605717" cy="86414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zh-CN" altLang="en-US" sz="2400" dirty="0">
                      <a:solidFill>
                        <a:srgbClr val="000000"/>
                      </a:solidFill>
                      <a:latin typeface="Arial"/>
                    </a:rPr>
                    <a:t>不足：当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𝑦𝑠</m:t>
                          </m:r>
                        </m:e>
                      </m:d>
                    </m:oMath>
                  </a14:m>
                  <a:r>
                    <a:rPr lang="zh-CN" altLang="en-US" sz="2400" dirty="0">
                      <a:solidFill>
                        <a:srgbClr val="000000"/>
                      </a:solidFill>
                      <a:latin typeface="Arial"/>
                    </a:rPr>
                    <a:t>很大时，</a:t>
                  </a:r>
                  <a:r>
                    <a:rPr lang="en-US" altLang="zh-CN" sz="2400" dirty="0">
                      <a:solidFill>
                        <a:srgbClr val="0000FF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0/1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2400" dirty="0">
                      <a:solidFill>
                        <a:srgbClr val="000000"/>
                      </a:solidFill>
                      <a:latin typeface="Arial"/>
                    </a:rPr>
                    <a:t>的上界过于宽松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3A3935AB-ADDD-4152-A98A-9786467B59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3258" y="4945710"/>
                  <a:ext cx="3605717" cy="864147"/>
                </a:xfrm>
                <a:prstGeom prst="rect">
                  <a:avLst/>
                </a:prstGeom>
                <a:blipFill>
                  <a:blip r:embed="rId5"/>
                  <a:stretch>
                    <a:fillRect l="-2534" t="-5634" r="-1014" b="-112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E38B7D8-3B81-44D6-88F8-C4D05C1D33E3}"/>
              </a:ext>
            </a:extLst>
          </p:cNvPr>
          <p:cNvGrpSpPr/>
          <p:nvPr/>
        </p:nvGrpSpPr>
        <p:grpSpPr>
          <a:xfrm>
            <a:off x="8200805" y="2927101"/>
            <a:ext cx="3943856" cy="3312000"/>
            <a:chOff x="8200805" y="2927101"/>
            <a:chExt cx="3943856" cy="331200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6E9CFAB0-C1DB-45B2-80C1-4B686358B736}"/>
                </a:ext>
              </a:extLst>
            </p:cNvPr>
            <p:cNvSpPr/>
            <p:nvPr/>
          </p:nvSpPr>
          <p:spPr>
            <a:xfrm>
              <a:off x="8200805" y="2927101"/>
              <a:ext cx="3943856" cy="3312000"/>
            </a:xfrm>
            <a:prstGeom prst="roundRect">
              <a:avLst/>
            </a:prstGeom>
            <a:solidFill>
              <a:srgbClr val="F9E5E5"/>
            </a:solidFill>
            <a:ln w="38100">
              <a:solidFill>
                <a:srgbClr val="FF71DA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Times New Roman"/>
              </a:endParaRPr>
            </a:p>
          </p:txBody>
        </p:sp>
        <p:sp>
          <p:nvSpPr>
            <p:cNvPr id="24" name="TextBox 20">
              <a:extLst>
                <a:ext uri="{FF2B5EF4-FFF2-40B4-BE49-F238E27FC236}">
                  <a16:creationId xmlns:a16="http://schemas.microsoft.com/office/drawing/2014/main" id="{84369509-6AD7-45D1-8260-97F8EF531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2840" y="2997807"/>
              <a:ext cx="298309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逻辑斯蒂回归：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A876484-5C50-43EE-A637-57F7DE017403}"/>
                </a:ext>
              </a:extLst>
            </p:cNvPr>
            <p:cNvSpPr/>
            <p:nvPr/>
          </p:nvSpPr>
          <p:spPr>
            <a:xfrm>
              <a:off x="8438421" y="3585101"/>
              <a:ext cx="360571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dirty="0">
                  <a:solidFill>
                    <a:srgbClr val="000000"/>
                  </a:solidFill>
                  <a:latin typeface="Arial"/>
                </a:rPr>
                <a:t>优点：</a:t>
              </a:r>
              <a:r>
                <a:rPr lang="zh-CN" altLang="en-US" sz="2400" dirty="0">
                  <a:solidFill>
                    <a:srgbClr val="000000"/>
                  </a:solidFill>
                </a:rPr>
                <a:t>凸函数，易于优化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55D764BC-CDC1-456F-A73C-8B970AB72AF5}"/>
                    </a:ext>
                  </a:extLst>
                </p:cNvPr>
                <p:cNvSpPr/>
                <p:nvPr/>
              </p:nvSpPr>
              <p:spPr>
                <a:xfrm>
                  <a:off x="8452840" y="4911059"/>
                  <a:ext cx="3605717" cy="86414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zh-CN" altLang="en-US" sz="2400" dirty="0">
                      <a:solidFill>
                        <a:srgbClr val="000000"/>
                      </a:solidFill>
                      <a:latin typeface="Arial"/>
                    </a:rPr>
                    <a:t>不足：</a:t>
                  </a:r>
                  <a:r>
                    <a:rPr lang="zh-CN" altLang="en-US" sz="2400" dirty="0">
                      <a:solidFill>
                        <a:srgbClr val="000000"/>
                      </a:solidFill>
                    </a:rPr>
                    <a:t>当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𝑦𝑠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≪0</m:t>
                      </m:r>
                    </m:oMath>
                  </a14:m>
                  <a:r>
                    <a:rPr lang="zh-CN" altLang="en-US" sz="2400" dirty="0">
                      <a:solidFill>
                        <a:srgbClr val="000000"/>
                      </a:solidFill>
                    </a:rPr>
                    <a:t>时，</a:t>
                  </a:r>
                  <a:r>
                    <a:rPr lang="en-US" altLang="zh-CN" sz="2400" dirty="0">
                      <a:solidFill>
                        <a:srgbClr val="0000FF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0/1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2400" dirty="0">
                      <a:solidFill>
                        <a:srgbClr val="000000"/>
                      </a:solidFill>
                    </a:rPr>
                    <a:t>的上界过于宽松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55D764BC-CDC1-456F-A73C-8B970AB72A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2840" y="4911059"/>
                  <a:ext cx="3605717" cy="864147"/>
                </a:xfrm>
                <a:prstGeom prst="rect">
                  <a:avLst/>
                </a:prstGeom>
                <a:blipFill>
                  <a:blip r:embed="rId6"/>
                  <a:stretch>
                    <a:fillRect l="-2707" t="-5674" r="-1015" b="-120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3356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/>
          </p:cNvSpPr>
          <p:nvPr/>
        </p:nvSpPr>
        <p:spPr bwMode="auto">
          <a:xfrm>
            <a:off x="0" y="5589240"/>
            <a:ext cx="12192000" cy="864096"/>
          </a:xfrm>
          <a:custGeom>
            <a:avLst/>
            <a:gdLst>
              <a:gd name="T0" fmla="*/ 1115 w 5702"/>
              <a:gd name="T1" fmla="*/ 0 h 1219"/>
              <a:gd name="T2" fmla="*/ 1277 w 5702"/>
              <a:gd name="T3" fmla="*/ 0 h 1219"/>
              <a:gd name="T4" fmla="*/ 1428 w 5702"/>
              <a:gd name="T5" fmla="*/ 2 h 1219"/>
              <a:gd name="T6" fmla="*/ 1569 w 5702"/>
              <a:gd name="T7" fmla="*/ 2 h 1219"/>
              <a:gd name="T8" fmla="*/ 1698 w 5702"/>
              <a:gd name="T9" fmla="*/ 4 h 1219"/>
              <a:gd name="T10" fmla="*/ 1816 w 5702"/>
              <a:gd name="T11" fmla="*/ 6 h 1219"/>
              <a:gd name="T12" fmla="*/ 1922 w 5702"/>
              <a:gd name="T13" fmla="*/ 7 h 1219"/>
              <a:gd name="T14" fmla="*/ 2018 w 5702"/>
              <a:gd name="T15" fmla="*/ 11 h 1219"/>
              <a:gd name="T16" fmla="*/ 2102 w 5702"/>
              <a:gd name="T17" fmla="*/ 14 h 1219"/>
              <a:gd name="T18" fmla="*/ 2201 w 5702"/>
              <a:gd name="T19" fmla="*/ 20 h 1219"/>
              <a:gd name="T20" fmla="*/ 2293 w 5702"/>
              <a:gd name="T21" fmla="*/ 32 h 1219"/>
              <a:gd name="T22" fmla="*/ 2375 w 5702"/>
              <a:gd name="T23" fmla="*/ 46 h 1219"/>
              <a:gd name="T24" fmla="*/ 2452 w 5702"/>
              <a:gd name="T25" fmla="*/ 63 h 1219"/>
              <a:gd name="T26" fmla="*/ 2518 w 5702"/>
              <a:gd name="T27" fmla="*/ 84 h 1219"/>
              <a:gd name="T28" fmla="*/ 2579 w 5702"/>
              <a:gd name="T29" fmla="*/ 107 h 1219"/>
              <a:gd name="T30" fmla="*/ 2633 w 5702"/>
              <a:gd name="T31" fmla="*/ 131 h 1219"/>
              <a:gd name="T32" fmla="*/ 2680 w 5702"/>
              <a:gd name="T33" fmla="*/ 157 h 1219"/>
              <a:gd name="T34" fmla="*/ 2722 w 5702"/>
              <a:gd name="T35" fmla="*/ 185 h 1219"/>
              <a:gd name="T36" fmla="*/ 2756 w 5702"/>
              <a:gd name="T37" fmla="*/ 213 h 1219"/>
              <a:gd name="T38" fmla="*/ 2788 w 5702"/>
              <a:gd name="T39" fmla="*/ 241 h 1219"/>
              <a:gd name="T40" fmla="*/ 2812 w 5702"/>
              <a:gd name="T41" fmla="*/ 269 h 1219"/>
              <a:gd name="T42" fmla="*/ 2835 w 5702"/>
              <a:gd name="T43" fmla="*/ 295 h 1219"/>
              <a:gd name="T44" fmla="*/ 2852 w 5702"/>
              <a:gd name="T45" fmla="*/ 319 h 1219"/>
              <a:gd name="T46" fmla="*/ 2868 w 5702"/>
              <a:gd name="T47" fmla="*/ 295 h 1219"/>
              <a:gd name="T48" fmla="*/ 2891 w 5702"/>
              <a:gd name="T49" fmla="*/ 269 h 1219"/>
              <a:gd name="T50" fmla="*/ 2915 w 5702"/>
              <a:gd name="T51" fmla="*/ 241 h 1219"/>
              <a:gd name="T52" fmla="*/ 2946 w 5702"/>
              <a:gd name="T53" fmla="*/ 213 h 1219"/>
              <a:gd name="T54" fmla="*/ 2981 w 5702"/>
              <a:gd name="T55" fmla="*/ 185 h 1219"/>
              <a:gd name="T56" fmla="*/ 3023 w 5702"/>
              <a:gd name="T57" fmla="*/ 157 h 1219"/>
              <a:gd name="T58" fmla="*/ 3070 w 5702"/>
              <a:gd name="T59" fmla="*/ 131 h 1219"/>
              <a:gd name="T60" fmla="*/ 3124 w 5702"/>
              <a:gd name="T61" fmla="*/ 107 h 1219"/>
              <a:gd name="T62" fmla="*/ 3185 w 5702"/>
              <a:gd name="T63" fmla="*/ 84 h 1219"/>
              <a:gd name="T64" fmla="*/ 3253 w 5702"/>
              <a:gd name="T65" fmla="*/ 63 h 1219"/>
              <a:gd name="T66" fmla="*/ 3328 w 5702"/>
              <a:gd name="T67" fmla="*/ 46 h 1219"/>
              <a:gd name="T68" fmla="*/ 3409 w 5702"/>
              <a:gd name="T69" fmla="*/ 32 h 1219"/>
              <a:gd name="T70" fmla="*/ 3502 w 5702"/>
              <a:gd name="T71" fmla="*/ 20 h 1219"/>
              <a:gd name="T72" fmla="*/ 3601 w 5702"/>
              <a:gd name="T73" fmla="*/ 14 h 1219"/>
              <a:gd name="T74" fmla="*/ 3684 w 5702"/>
              <a:gd name="T75" fmla="*/ 11 h 1219"/>
              <a:gd name="T76" fmla="*/ 3780 w 5702"/>
              <a:gd name="T77" fmla="*/ 7 h 1219"/>
              <a:gd name="T78" fmla="*/ 3886 w 5702"/>
              <a:gd name="T79" fmla="*/ 6 h 1219"/>
              <a:gd name="T80" fmla="*/ 4005 w 5702"/>
              <a:gd name="T81" fmla="*/ 4 h 1219"/>
              <a:gd name="T82" fmla="*/ 4134 w 5702"/>
              <a:gd name="T83" fmla="*/ 2 h 1219"/>
              <a:gd name="T84" fmla="*/ 4275 w 5702"/>
              <a:gd name="T85" fmla="*/ 2 h 1219"/>
              <a:gd name="T86" fmla="*/ 4426 w 5702"/>
              <a:gd name="T87" fmla="*/ 0 h 1219"/>
              <a:gd name="T88" fmla="*/ 4588 w 5702"/>
              <a:gd name="T89" fmla="*/ 0 h 1219"/>
              <a:gd name="T90" fmla="*/ 4799 w 5702"/>
              <a:gd name="T91" fmla="*/ 0 h 1219"/>
              <a:gd name="T92" fmla="*/ 4999 w 5702"/>
              <a:gd name="T93" fmla="*/ 2 h 1219"/>
              <a:gd name="T94" fmla="*/ 5189 w 5702"/>
              <a:gd name="T95" fmla="*/ 4 h 1219"/>
              <a:gd name="T96" fmla="*/ 5368 w 5702"/>
              <a:gd name="T97" fmla="*/ 6 h 1219"/>
              <a:gd name="T98" fmla="*/ 5541 w 5702"/>
              <a:gd name="T99" fmla="*/ 7 h 1219"/>
              <a:gd name="T100" fmla="*/ 5702 w 5702"/>
              <a:gd name="T101" fmla="*/ 9 h 1219"/>
              <a:gd name="T102" fmla="*/ 5702 w 5702"/>
              <a:gd name="T103" fmla="*/ 1219 h 1219"/>
              <a:gd name="T104" fmla="*/ 0 w 5702"/>
              <a:gd name="T105" fmla="*/ 1219 h 1219"/>
              <a:gd name="T106" fmla="*/ 0 w 5702"/>
              <a:gd name="T107" fmla="*/ 9 h 1219"/>
              <a:gd name="T108" fmla="*/ 164 w 5702"/>
              <a:gd name="T109" fmla="*/ 7 h 1219"/>
              <a:gd name="T110" fmla="*/ 335 w 5702"/>
              <a:gd name="T111" fmla="*/ 6 h 1219"/>
              <a:gd name="T112" fmla="*/ 514 w 5702"/>
              <a:gd name="T113" fmla="*/ 4 h 1219"/>
              <a:gd name="T114" fmla="*/ 704 w 5702"/>
              <a:gd name="T115" fmla="*/ 2 h 1219"/>
              <a:gd name="T116" fmla="*/ 904 w 5702"/>
              <a:gd name="T117" fmla="*/ 0 h 1219"/>
              <a:gd name="T118" fmla="*/ 1115 w 5702"/>
              <a:gd name="T119" fmla="*/ 0 h 1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02" h="1219">
                <a:moveTo>
                  <a:pt x="1115" y="0"/>
                </a:moveTo>
                <a:lnTo>
                  <a:pt x="1277" y="0"/>
                </a:lnTo>
                <a:lnTo>
                  <a:pt x="1428" y="2"/>
                </a:lnTo>
                <a:lnTo>
                  <a:pt x="1569" y="2"/>
                </a:lnTo>
                <a:lnTo>
                  <a:pt x="1698" y="4"/>
                </a:lnTo>
                <a:lnTo>
                  <a:pt x="1816" y="6"/>
                </a:lnTo>
                <a:lnTo>
                  <a:pt x="1922" y="7"/>
                </a:lnTo>
                <a:lnTo>
                  <a:pt x="2018" y="11"/>
                </a:lnTo>
                <a:lnTo>
                  <a:pt x="2102" y="14"/>
                </a:lnTo>
                <a:lnTo>
                  <a:pt x="2201" y="20"/>
                </a:lnTo>
                <a:lnTo>
                  <a:pt x="2293" y="32"/>
                </a:lnTo>
                <a:lnTo>
                  <a:pt x="2375" y="46"/>
                </a:lnTo>
                <a:lnTo>
                  <a:pt x="2452" y="63"/>
                </a:lnTo>
                <a:lnTo>
                  <a:pt x="2518" y="84"/>
                </a:lnTo>
                <a:lnTo>
                  <a:pt x="2579" y="107"/>
                </a:lnTo>
                <a:lnTo>
                  <a:pt x="2633" y="131"/>
                </a:lnTo>
                <a:lnTo>
                  <a:pt x="2680" y="157"/>
                </a:lnTo>
                <a:lnTo>
                  <a:pt x="2722" y="185"/>
                </a:lnTo>
                <a:lnTo>
                  <a:pt x="2756" y="213"/>
                </a:lnTo>
                <a:lnTo>
                  <a:pt x="2788" y="241"/>
                </a:lnTo>
                <a:lnTo>
                  <a:pt x="2812" y="269"/>
                </a:lnTo>
                <a:lnTo>
                  <a:pt x="2835" y="295"/>
                </a:lnTo>
                <a:lnTo>
                  <a:pt x="2852" y="319"/>
                </a:lnTo>
                <a:lnTo>
                  <a:pt x="2868" y="295"/>
                </a:lnTo>
                <a:lnTo>
                  <a:pt x="2891" y="269"/>
                </a:lnTo>
                <a:lnTo>
                  <a:pt x="2915" y="241"/>
                </a:lnTo>
                <a:lnTo>
                  <a:pt x="2946" y="213"/>
                </a:lnTo>
                <a:lnTo>
                  <a:pt x="2981" y="185"/>
                </a:lnTo>
                <a:lnTo>
                  <a:pt x="3023" y="157"/>
                </a:lnTo>
                <a:lnTo>
                  <a:pt x="3070" y="131"/>
                </a:lnTo>
                <a:lnTo>
                  <a:pt x="3124" y="107"/>
                </a:lnTo>
                <a:lnTo>
                  <a:pt x="3185" y="84"/>
                </a:lnTo>
                <a:lnTo>
                  <a:pt x="3253" y="63"/>
                </a:lnTo>
                <a:lnTo>
                  <a:pt x="3328" y="46"/>
                </a:lnTo>
                <a:lnTo>
                  <a:pt x="3409" y="32"/>
                </a:lnTo>
                <a:lnTo>
                  <a:pt x="3502" y="20"/>
                </a:lnTo>
                <a:lnTo>
                  <a:pt x="3601" y="14"/>
                </a:lnTo>
                <a:lnTo>
                  <a:pt x="3684" y="11"/>
                </a:lnTo>
                <a:lnTo>
                  <a:pt x="3780" y="7"/>
                </a:lnTo>
                <a:lnTo>
                  <a:pt x="3886" y="6"/>
                </a:lnTo>
                <a:lnTo>
                  <a:pt x="4005" y="4"/>
                </a:lnTo>
                <a:lnTo>
                  <a:pt x="4134" y="2"/>
                </a:lnTo>
                <a:lnTo>
                  <a:pt x="4275" y="2"/>
                </a:lnTo>
                <a:lnTo>
                  <a:pt x="4426" y="0"/>
                </a:lnTo>
                <a:lnTo>
                  <a:pt x="4588" y="0"/>
                </a:lnTo>
                <a:lnTo>
                  <a:pt x="4799" y="0"/>
                </a:lnTo>
                <a:lnTo>
                  <a:pt x="4999" y="2"/>
                </a:lnTo>
                <a:lnTo>
                  <a:pt x="5189" y="4"/>
                </a:lnTo>
                <a:lnTo>
                  <a:pt x="5368" y="6"/>
                </a:lnTo>
                <a:lnTo>
                  <a:pt x="5541" y="7"/>
                </a:lnTo>
                <a:lnTo>
                  <a:pt x="5702" y="9"/>
                </a:lnTo>
                <a:lnTo>
                  <a:pt x="5702" y="1219"/>
                </a:lnTo>
                <a:lnTo>
                  <a:pt x="0" y="1219"/>
                </a:lnTo>
                <a:lnTo>
                  <a:pt x="0" y="9"/>
                </a:lnTo>
                <a:lnTo>
                  <a:pt x="164" y="7"/>
                </a:lnTo>
                <a:lnTo>
                  <a:pt x="335" y="6"/>
                </a:lnTo>
                <a:lnTo>
                  <a:pt x="514" y="4"/>
                </a:lnTo>
                <a:lnTo>
                  <a:pt x="704" y="2"/>
                </a:lnTo>
                <a:lnTo>
                  <a:pt x="904" y="0"/>
                </a:lnTo>
                <a:lnTo>
                  <a:pt x="111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-24680" y="5425669"/>
            <a:ext cx="12216680" cy="357166"/>
          </a:xfrm>
          <a:custGeom>
            <a:avLst/>
            <a:gdLst>
              <a:gd name="T0" fmla="*/ 1184 w 5702"/>
              <a:gd name="T1" fmla="*/ 0 h 394"/>
              <a:gd name="T2" fmla="*/ 1492 w 5702"/>
              <a:gd name="T3" fmla="*/ 2 h 394"/>
              <a:gd name="T4" fmla="*/ 1754 w 5702"/>
              <a:gd name="T5" fmla="*/ 5 h 394"/>
              <a:gd name="T6" fmla="*/ 1968 w 5702"/>
              <a:gd name="T7" fmla="*/ 11 h 394"/>
              <a:gd name="T8" fmla="*/ 2156 w 5702"/>
              <a:gd name="T9" fmla="*/ 19 h 394"/>
              <a:gd name="T10" fmla="*/ 2333 w 5702"/>
              <a:gd name="T11" fmla="*/ 42 h 394"/>
              <a:gd name="T12" fmla="*/ 2480 w 5702"/>
              <a:gd name="T13" fmla="*/ 78 h 394"/>
              <a:gd name="T14" fmla="*/ 2598 w 5702"/>
              <a:gd name="T15" fmla="*/ 122 h 394"/>
              <a:gd name="T16" fmla="*/ 2690 w 5702"/>
              <a:gd name="T17" fmla="*/ 172 h 394"/>
              <a:gd name="T18" fmla="*/ 2763 w 5702"/>
              <a:gd name="T19" fmla="*/ 225 h 394"/>
              <a:gd name="T20" fmla="*/ 2816 w 5702"/>
              <a:gd name="T21" fmla="*/ 277 h 394"/>
              <a:gd name="T22" fmla="*/ 2852 w 5702"/>
              <a:gd name="T23" fmla="*/ 326 h 394"/>
              <a:gd name="T24" fmla="*/ 2887 w 5702"/>
              <a:gd name="T25" fmla="*/ 277 h 394"/>
              <a:gd name="T26" fmla="*/ 2939 w 5702"/>
              <a:gd name="T27" fmla="*/ 225 h 394"/>
              <a:gd name="T28" fmla="*/ 3012 w 5702"/>
              <a:gd name="T29" fmla="*/ 172 h 394"/>
              <a:gd name="T30" fmla="*/ 3105 w 5702"/>
              <a:gd name="T31" fmla="*/ 122 h 394"/>
              <a:gd name="T32" fmla="*/ 3223 w 5702"/>
              <a:gd name="T33" fmla="*/ 78 h 394"/>
              <a:gd name="T34" fmla="*/ 3369 w 5702"/>
              <a:gd name="T35" fmla="*/ 42 h 394"/>
              <a:gd name="T36" fmla="*/ 3547 w 5702"/>
              <a:gd name="T37" fmla="*/ 19 h 394"/>
              <a:gd name="T38" fmla="*/ 3735 w 5702"/>
              <a:gd name="T39" fmla="*/ 11 h 394"/>
              <a:gd name="T40" fmla="*/ 3949 w 5702"/>
              <a:gd name="T41" fmla="*/ 5 h 394"/>
              <a:gd name="T42" fmla="*/ 4210 w 5702"/>
              <a:gd name="T43" fmla="*/ 2 h 394"/>
              <a:gd name="T44" fmla="*/ 4519 w 5702"/>
              <a:gd name="T45" fmla="*/ 0 h 394"/>
              <a:gd name="T46" fmla="*/ 4907 w 5702"/>
              <a:gd name="T47" fmla="*/ 0 h 394"/>
              <a:gd name="T48" fmla="*/ 5318 w 5702"/>
              <a:gd name="T49" fmla="*/ 2 h 394"/>
              <a:gd name="T50" fmla="*/ 5702 w 5702"/>
              <a:gd name="T51" fmla="*/ 5 h 394"/>
              <a:gd name="T52" fmla="*/ 5513 w 5702"/>
              <a:gd name="T53" fmla="*/ 72 h 394"/>
              <a:gd name="T54" fmla="*/ 5116 w 5702"/>
              <a:gd name="T55" fmla="*/ 70 h 394"/>
              <a:gd name="T56" fmla="*/ 4689 w 5702"/>
              <a:gd name="T57" fmla="*/ 68 h 394"/>
              <a:gd name="T58" fmla="*/ 4358 w 5702"/>
              <a:gd name="T59" fmla="*/ 70 h 394"/>
              <a:gd name="T60" fmla="*/ 4073 w 5702"/>
              <a:gd name="T61" fmla="*/ 72 h 394"/>
              <a:gd name="T62" fmla="*/ 3836 w 5702"/>
              <a:gd name="T63" fmla="*/ 75 h 394"/>
              <a:gd name="T64" fmla="*/ 3648 w 5702"/>
              <a:gd name="T65" fmla="*/ 80 h 394"/>
              <a:gd name="T66" fmla="*/ 3455 w 5702"/>
              <a:gd name="T67" fmla="*/ 98 h 394"/>
              <a:gd name="T68" fmla="*/ 3293 w 5702"/>
              <a:gd name="T69" fmla="*/ 127 h 394"/>
              <a:gd name="T70" fmla="*/ 3162 w 5702"/>
              <a:gd name="T71" fmla="*/ 167 h 394"/>
              <a:gd name="T72" fmla="*/ 3056 w 5702"/>
              <a:gd name="T73" fmla="*/ 214 h 394"/>
              <a:gd name="T74" fmla="*/ 2974 w 5702"/>
              <a:gd name="T75" fmla="*/ 266 h 394"/>
              <a:gd name="T76" fmla="*/ 2911 w 5702"/>
              <a:gd name="T77" fmla="*/ 320 h 394"/>
              <a:gd name="T78" fmla="*/ 2868 w 5702"/>
              <a:gd name="T79" fmla="*/ 371 h 394"/>
              <a:gd name="T80" fmla="*/ 2835 w 5702"/>
              <a:gd name="T81" fmla="*/ 371 h 394"/>
              <a:gd name="T82" fmla="*/ 2791 w 5702"/>
              <a:gd name="T83" fmla="*/ 320 h 394"/>
              <a:gd name="T84" fmla="*/ 2730 w 5702"/>
              <a:gd name="T85" fmla="*/ 266 h 394"/>
              <a:gd name="T86" fmla="*/ 2647 w 5702"/>
              <a:gd name="T87" fmla="*/ 214 h 394"/>
              <a:gd name="T88" fmla="*/ 2542 w 5702"/>
              <a:gd name="T89" fmla="*/ 167 h 394"/>
              <a:gd name="T90" fmla="*/ 2410 w 5702"/>
              <a:gd name="T91" fmla="*/ 127 h 394"/>
              <a:gd name="T92" fmla="*/ 2248 w 5702"/>
              <a:gd name="T93" fmla="*/ 98 h 394"/>
              <a:gd name="T94" fmla="*/ 2055 w 5702"/>
              <a:gd name="T95" fmla="*/ 80 h 394"/>
              <a:gd name="T96" fmla="*/ 1867 w 5702"/>
              <a:gd name="T97" fmla="*/ 75 h 394"/>
              <a:gd name="T98" fmla="*/ 1630 w 5702"/>
              <a:gd name="T99" fmla="*/ 72 h 394"/>
              <a:gd name="T100" fmla="*/ 1344 w 5702"/>
              <a:gd name="T101" fmla="*/ 70 h 394"/>
              <a:gd name="T102" fmla="*/ 1014 w 5702"/>
              <a:gd name="T103" fmla="*/ 68 h 394"/>
              <a:gd name="T104" fmla="*/ 587 w 5702"/>
              <a:gd name="T105" fmla="*/ 70 h 394"/>
              <a:gd name="T106" fmla="*/ 190 w 5702"/>
              <a:gd name="T107" fmla="*/ 72 h 394"/>
              <a:gd name="T108" fmla="*/ 0 w 5702"/>
              <a:gd name="T109" fmla="*/ 5 h 394"/>
              <a:gd name="T110" fmla="*/ 385 w 5702"/>
              <a:gd name="T111" fmla="*/ 2 h 394"/>
              <a:gd name="T112" fmla="*/ 796 w 5702"/>
              <a:gd name="T113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02" h="394">
                <a:moveTo>
                  <a:pt x="1014" y="0"/>
                </a:moveTo>
                <a:lnTo>
                  <a:pt x="1184" y="0"/>
                </a:lnTo>
                <a:lnTo>
                  <a:pt x="1344" y="0"/>
                </a:lnTo>
                <a:lnTo>
                  <a:pt x="1492" y="2"/>
                </a:lnTo>
                <a:lnTo>
                  <a:pt x="1630" y="4"/>
                </a:lnTo>
                <a:lnTo>
                  <a:pt x="1754" y="5"/>
                </a:lnTo>
                <a:lnTo>
                  <a:pt x="1867" y="7"/>
                </a:lnTo>
                <a:lnTo>
                  <a:pt x="1968" y="11"/>
                </a:lnTo>
                <a:lnTo>
                  <a:pt x="2055" y="12"/>
                </a:lnTo>
                <a:lnTo>
                  <a:pt x="2156" y="19"/>
                </a:lnTo>
                <a:lnTo>
                  <a:pt x="2248" y="30"/>
                </a:lnTo>
                <a:lnTo>
                  <a:pt x="2333" y="42"/>
                </a:lnTo>
                <a:lnTo>
                  <a:pt x="2410" y="59"/>
                </a:lnTo>
                <a:lnTo>
                  <a:pt x="2480" y="78"/>
                </a:lnTo>
                <a:lnTo>
                  <a:pt x="2542" y="99"/>
                </a:lnTo>
                <a:lnTo>
                  <a:pt x="2598" y="122"/>
                </a:lnTo>
                <a:lnTo>
                  <a:pt x="2647" y="146"/>
                </a:lnTo>
                <a:lnTo>
                  <a:pt x="2690" y="172"/>
                </a:lnTo>
                <a:lnTo>
                  <a:pt x="2730" y="199"/>
                </a:lnTo>
                <a:lnTo>
                  <a:pt x="2763" y="225"/>
                </a:lnTo>
                <a:lnTo>
                  <a:pt x="2791" y="253"/>
                </a:lnTo>
                <a:lnTo>
                  <a:pt x="2816" y="277"/>
                </a:lnTo>
                <a:lnTo>
                  <a:pt x="2835" y="303"/>
                </a:lnTo>
                <a:lnTo>
                  <a:pt x="2852" y="326"/>
                </a:lnTo>
                <a:lnTo>
                  <a:pt x="2868" y="303"/>
                </a:lnTo>
                <a:lnTo>
                  <a:pt x="2887" y="277"/>
                </a:lnTo>
                <a:lnTo>
                  <a:pt x="2911" y="253"/>
                </a:lnTo>
                <a:lnTo>
                  <a:pt x="2939" y="225"/>
                </a:lnTo>
                <a:lnTo>
                  <a:pt x="2974" y="199"/>
                </a:lnTo>
                <a:lnTo>
                  <a:pt x="3012" y="172"/>
                </a:lnTo>
                <a:lnTo>
                  <a:pt x="3056" y="146"/>
                </a:lnTo>
                <a:lnTo>
                  <a:pt x="3105" y="122"/>
                </a:lnTo>
                <a:lnTo>
                  <a:pt x="3162" y="99"/>
                </a:lnTo>
                <a:lnTo>
                  <a:pt x="3223" y="78"/>
                </a:lnTo>
                <a:lnTo>
                  <a:pt x="3293" y="59"/>
                </a:lnTo>
                <a:lnTo>
                  <a:pt x="3369" y="42"/>
                </a:lnTo>
                <a:lnTo>
                  <a:pt x="3455" y="30"/>
                </a:lnTo>
                <a:lnTo>
                  <a:pt x="3547" y="19"/>
                </a:lnTo>
                <a:lnTo>
                  <a:pt x="3648" y="12"/>
                </a:lnTo>
                <a:lnTo>
                  <a:pt x="3735" y="11"/>
                </a:lnTo>
                <a:lnTo>
                  <a:pt x="3836" y="7"/>
                </a:lnTo>
                <a:lnTo>
                  <a:pt x="3949" y="5"/>
                </a:lnTo>
                <a:lnTo>
                  <a:pt x="4073" y="4"/>
                </a:lnTo>
                <a:lnTo>
                  <a:pt x="4210" y="2"/>
                </a:lnTo>
                <a:lnTo>
                  <a:pt x="4358" y="0"/>
                </a:lnTo>
                <a:lnTo>
                  <a:pt x="4519" y="0"/>
                </a:lnTo>
                <a:lnTo>
                  <a:pt x="4689" y="0"/>
                </a:lnTo>
                <a:lnTo>
                  <a:pt x="4907" y="0"/>
                </a:lnTo>
                <a:lnTo>
                  <a:pt x="5116" y="2"/>
                </a:lnTo>
                <a:lnTo>
                  <a:pt x="5318" y="2"/>
                </a:lnTo>
                <a:lnTo>
                  <a:pt x="5513" y="4"/>
                </a:lnTo>
                <a:lnTo>
                  <a:pt x="5702" y="5"/>
                </a:lnTo>
                <a:lnTo>
                  <a:pt x="5702" y="73"/>
                </a:lnTo>
                <a:lnTo>
                  <a:pt x="5513" y="72"/>
                </a:lnTo>
                <a:lnTo>
                  <a:pt x="5318" y="70"/>
                </a:lnTo>
                <a:lnTo>
                  <a:pt x="5116" y="70"/>
                </a:lnTo>
                <a:lnTo>
                  <a:pt x="4907" y="68"/>
                </a:lnTo>
                <a:lnTo>
                  <a:pt x="4689" y="68"/>
                </a:lnTo>
                <a:lnTo>
                  <a:pt x="4519" y="68"/>
                </a:lnTo>
                <a:lnTo>
                  <a:pt x="4358" y="70"/>
                </a:lnTo>
                <a:lnTo>
                  <a:pt x="4210" y="70"/>
                </a:lnTo>
                <a:lnTo>
                  <a:pt x="4073" y="72"/>
                </a:lnTo>
                <a:lnTo>
                  <a:pt x="3949" y="73"/>
                </a:lnTo>
                <a:lnTo>
                  <a:pt x="3836" y="75"/>
                </a:lnTo>
                <a:lnTo>
                  <a:pt x="3735" y="78"/>
                </a:lnTo>
                <a:lnTo>
                  <a:pt x="3648" y="80"/>
                </a:lnTo>
                <a:lnTo>
                  <a:pt x="3547" y="87"/>
                </a:lnTo>
                <a:lnTo>
                  <a:pt x="3455" y="98"/>
                </a:lnTo>
                <a:lnTo>
                  <a:pt x="3369" y="110"/>
                </a:lnTo>
                <a:lnTo>
                  <a:pt x="3293" y="127"/>
                </a:lnTo>
                <a:lnTo>
                  <a:pt x="3223" y="146"/>
                </a:lnTo>
                <a:lnTo>
                  <a:pt x="3162" y="167"/>
                </a:lnTo>
                <a:lnTo>
                  <a:pt x="3105" y="190"/>
                </a:lnTo>
                <a:lnTo>
                  <a:pt x="3056" y="214"/>
                </a:lnTo>
                <a:lnTo>
                  <a:pt x="3012" y="240"/>
                </a:lnTo>
                <a:lnTo>
                  <a:pt x="2974" y="266"/>
                </a:lnTo>
                <a:lnTo>
                  <a:pt x="2939" y="293"/>
                </a:lnTo>
                <a:lnTo>
                  <a:pt x="2911" y="320"/>
                </a:lnTo>
                <a:lnTo>
                  <a:pt x="2887" y="345"/>
                </a:lnTo>
                <a:lnTo>
                  <a:pt x="2868" y="371"/>
                </a:lnTo>
                <a:lnTo>
                  <a:pt x="2852" y="394"/>
                </a:lnTo>
                <a:lnTo>
                  <a:pt x="2835" y="371"/>
                </a:lnTo>
                <a:lnTo>
                  <a:pt x="2816" y="345"/>
                </a:lnTo>
                <a:lnTo>
                  <a:pt x="2791" y="320"/>
                </a:lnTo>
                <a:lnTo>
                  <a:pt x="2763" y="293"/>
                </a:lnTo>
                <a:lnTo>
                  <a:pt x="2730" y="266"/>
                </a:lnTo>
                <a:lnTo>
                  <a:pt x="2690" y="240"/>
                </a:lnTo>
                <a:lnTo>
                  <a:pt x="2647" y="214"/>
                </a:lnTo>
                <a:lnTo>
                  <a:pt x="2598" y="190"/>
                </a:lnTo>
                <a:lnTo>
                  <a:pt x="2542" y="167"/>
                </a:lnTo>
                <a:lnTo>
                  <a:pt x="2480" y="146"/>
                </a:lnTo>
                <a:lnTo>
                  <a:pt x="2410" y="127"/>
                </a:lnTo>
                <a:lnTo>
                  <a:pt x="2333" y="110"/>
                </a:lnTo>
                <a:lnTo>
                  <a:pt x="2248" y="98"/>
                </a:lnTo>
                <a:lnTo>
                  <a:pt x="2156" y="87"/>
                </a:lnTo>
                <a:lnTo>
                  <a:pt x="2055" y="80"/>
                </a:lnTo>
                <a:lnTo>
                  <a:pt x="1968" y="78"/>
                </a:lnTo>
                <a:lnTo>
                  <a:pt x="1867" y="75"/>
                </a:lnTo>
                <a:lnTo>
                  <a:pt x="1754" y="73"/>
                </a:lnTo>
                <a:lnTo>
                  <a:pt x="1630" y="72"/>
                </a:lnTo>
                <a:lnTo>
                  <a:pt x="1492" y="70"/>
                </a:lnTo>
                <a:lnTo>
                  <a:pt x="1344" y="70"/>
                </a:lnTo>
                <a:lnTo>
                  <a:pt x="1184" y="68"/>
                </a:lnTo>
                <a:lnTo>
                  <a:pt x="1014" y="68"/>
                </a:lnTo>
                <a:lnTo>
                  <a:pt x="796" y="68"/>
                </a:lnTo>
                <a:lnTo>
                  <a:pt x="587" y="70"/>
                </a:lnTo>
                <a:lnTo>
                  <a:pt x="385" y="70"/>
                </a:lnTo>
                <a:lnTo>
                  <a:pt x="190" y="72"/>
                </a:lnTo>
                <a:lnTo>
                  <a:pt x="0" y="73"/>
                </a:lnTo>
                <a:lnTo>
                  <a:pt x="0" y="5"/>
                </a:lnTo>
                <a:lnTo>
                  <a:pt x="190" y="4"/>
                </a:lnTo>
                <a:lnTo>
                  <a:pt x="385" y="2"/>
                </a:lnTo>
                <a:lnTo>
                  <a:pt x="587" y="2"/>
                </a:lnTo>
                <a:lnTo>
                  <a:pt x="796" y="0"/>
                </a:lnTo>
                <a:lnTo>
                  <a:pt x="1014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EB2B6">
                  <a:lumMod val="20000"/>
                  <a:lumOff val="80000"/>
                </a:srgbClr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8398"/>
            <a:ext cx="1349719" cy="4046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-24680" y="643696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学院       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A11AAC-03BE-45BB-A5C8-11C5A0B0B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AB4C06FD-AF4E-4653-9515-AD36F4FD3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692" y="1075165"/>
            <a:ext cx="10925196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5.1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逻辑斯蒂回归问题 </a:t>
            </a: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   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模型的理论输出为概率值，分类面假设空间模型用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Sigmoid</a:t>
            </a:r>
            <a:r>
              <a:rPr kumimoji="1" lang="zh-CN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函数</a:t>
            </a:r>
            <a:endParaRPr kumimoji="1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5.2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+mn-ea"/>
              </a:rPr>
              <a:t>逻辑斯蒂回归损失</a:t>
            </a: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  <a:ea typeface="+mn-ea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用交叉熵</a:t>
            </a:r>
            <a:r>
              <a:rPr kumimoji="1"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(cross-entropy)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作为损失函数</a:t>
            </a:r>
            <a:endParaRPr kumimoji="1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5.3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逻辑斯蒂回归算法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用梯度下降法迭代实现参数更新</a:t>
            </a:r>
            <a:endParaRPr kumimoji="1" lang="en-US" altLang="zh-CN" sz="2400" b="1" i="1" noProof="0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5.4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二元分类线性模型讨论 </a:t>
            </a: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                     三个线性模型的特点及用途</a:t>
            </a: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AC33754-A167-4DFB-A135-EFAA2D4E59F2}"/>
              </a:ext>
            </a:extLst>
          </p:cNvPr>
          <p:cNvSpPr txBox="1">
            <a:spLocks/>
          </p:cNvSpPr>
          <p:nvPr/>
        </p:nvSpPr>
        <p:spPr bwMode="black">
          <a:xfrm>
            <a:off x="407368" y="122882"/>
            <a:ext cx="10925196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/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第五讲  </a:t>
            </a:r>
            <a:r>
              <a:rPr lang="zh-CN" altLang="en-US" kern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逻辑斯蒂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回归 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黑体" pitchFamily="49" charset="-122"/>
                <a:cs typeface="+mj-cs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(</a:t>
            </a:r>
            <a:r>
              <a:rPr lang="en-US" altLang="zh-CN" i="1" kern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Logistic Regression</a:t>
            </a:r>
            <a:r>
              <a:rPr lang="en-US" altLang="zh-CN" kern="0" dirty="0">
                <a:solidFill>
                  <a:srgbClr val="000000"/>
                </a:solidFill>
                <a:latin typeface="Bahnschrift SemiBold SemiConden" panose="020B0502040204020203" pitchFamily="34" charset="0"/>
              </a:rPr>
              <a:t>)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ahnschrift SemiBold SemiConden" panose="020B0502040204020203" pitchFamily="34" charset="0"/>
              <a:ea typeface="黑体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8960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45951" y="36625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39600" y="3767067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7666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76668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495652" y="1136745"/>
            <a:ext cx="6601405" cy="5111293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AB2C8A-9AF9-49BF-B5DB-88B23E001F16}"/>
              </a:ext>
            </a:extLst>
          </p:cNvPr>
          <p:cNvSpPr/>
          <p:nvPr/>
        </p:nvSpPr>
        <p:spPr>
          <a:xfrm>
            <a:off x="1218876" y="3588821"/>
            <a:ext cx="2009157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BEED2C7-31EC-4B4A-8C8E-4786E3B9885C}"/>
              </a:ext>
            </a:extLst>
          </p:cNvPr>
          <p:cNvSpPr/>
          <p:nvPr/>
        </p:nvSpPr>
        <p:spPr>
          <a:xfrm>
            <a:off x="5573657" y="1780071"/>
            <a:ext cx="6388493" cy="54000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/>
              <p:nvPr/>
            </p:nvSpPr>
            <p:spPr>
              <a:xfrm>
                <a:off x="5573657" y="2374071"/>
                <a:ext cx="578889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altLang="zh-CN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𝑠𝑖𝑔𝑛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kumimoji="0" lang="en-US" altLang="zh-CN" sz="2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DA56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DA56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0" lang="en-US" altLang="zh-CN" sz="2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DA56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2600" b="1" i="1">
                                  <a:solidFill>
                                    <a:srgbClr val="CDA56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1">
                                  <a:solidFill>
                                    <a:srgbClr val="CDA56F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2600" b="1" i="1">
                                  <a:solidFill>
                                    <a:srgbClr val="CDA56F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−0.5) 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∈{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1,−1}</m:t>
                      </m:r>
                    </m:oMath>
                  </m:oMathPara>
                </a14:m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657" y="2374071"/>
                <a:ext cx="5788892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50B6EBE-6EF9-401E-B54D-98CB798D67B8}"/>
              </a:ext>
            </a:extLst>
          </p:cNvPr>
          <p:cNvSpPr/>
          <p:nvPr/>
        </p:nvSpPr>
        <p:spPr>
          <a:xfrm>
            <a:off x="1211580" y="4487829"/>
            <a:ext cx="2009157" cy="583939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A299F0-5A09-42F3-A321-CFD3AC3B4311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69E83EC7-5F3D-4D43-B557-225AB9A50213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5.1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逻辑斯蒂回归问题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A987F62C-EA92-42F1-B169-AB46DBFA6145}"/>
                  </a:ext>
                </a:extLst>
              </p:cNvPr>
              <p:cNvSpPr/>
              <p:nvPr/>
            </p:nvSpPr>
            <p:spPr>
              <a:xfrm>
                <a:off x="5758329" y="1768453"/>
                <a:ext cx="50464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DA56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𝒇</m:t>
                    </m:r>
                    <m:d>
                      <m:dPr>
                        <m:ctrlPr>
                          <a:rPr kumimoji="0" lang="en-US" altLang="zh-CN" sz="2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6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𝐱</m:t>
                            </m:r>
                          </m:e>
                          <m:sub>
                            <m:r>
                              <a:rPr kumimoji="0" lang="en-US" altLang="zh-CN" sz="2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CN" sz="2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DA56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kumimoji="0" lang="en-US" altLang="zh-CN" sz="2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DA56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DA56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0" lang="en-US" altLang="zh-CN" sz="2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DA56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e>
                        <m:sSub>
                          <m:sSubPr>
                            <m:ctrlPr>
                              <a:rPr lang="en-US" altLang="zh-CN" sz="2600" b="1" i="1">
                                <a:solidFill>
                                  <a:srgbClr val="CDA56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>
                                <a:solidFill>
                                  <a:srgbClr val="CDA56F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600" b="1" i="1">
                                <a:solidFill>
                                  <a:srgbClr val="CDA56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∈[0</m:t>
                    </m:r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,1]</m:t>
                    </m:r>
                  </m:oMath>
                </a14:m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A987F62C-EA92-42F1-B169-AB46DBFA61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329" y="1768453"/>
                <a:ext cx="504644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281EED0-2E50-484F-A7B2-0ACEE5DA7362}"/>
              </a:ext>
            </a:extLst>
          </p:cNvPr>
          <p:cNvSpPr/>
          <p:nvPr/>
        </p:nvSpPr>
        <p:spPr>
          <a:xfrm>
            <a:off x="5561628" y="2401748"/>
            <a:ext cx="6388493" cy="540000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924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866947EE-0BB9-4194-A30D-DDF669AA9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214" y="1168459"/>
            <a:ext cx="7452320" cy="49182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760A0EC8-64F7-436A-B86C-14C7D2F69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14" y="1054229"/>
            <a:ext cx="41233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b="1" kern="0" dirty="0">
                <a:solidFill>
                  <a:srgbClr val="0000FF"/>
                </a:solidFill>
                <a:latin typeface="Arial" charset="0"/>
              </a:rPr>
              <a:t>逻辑斯蒂回归应用示例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34F7F129-96A9-4B64-9E70-31F76080EBD8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5.1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逻辑斯蒂回归问题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05B0118F-E900-4133-82C3-18F6775C9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374" y="4239389"/>
            <a:ext cx="412338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2800" kern="0" dirty="0">
                <a:latin typeface="Arial" charset="0"/>
              </a:rPr>
              <a:t>感知器算法：</a:t>
            </a:r>
            <a:r>
              <a:rPr lang="zh-CN" altLang="en-US" sz="2800" kern="0" dirty="0">
                <a:solidFill>
                  <a:srgbClr val="FF0000"/>
                </a:solidFill>
                <a:latin typeface="Arial" charset="0"/>
              </a:rPr>
              <a:t>硬</a:t>
            </a:r>
            <a:r>
              <a:rPr lang="zh-CN" altLang="en-US" sz="2800" kern="0" dirty="0">
                <a:latin typeface="Arial" charset="0"/>
              </a:rPr>
              <a:t>分类</a:t>
            </a:r>
            <a:endParaRPr lang="en-US" altLang="zh-CN" sz="2800" kern="0" dirty="0">
              <a:latin typeface="Arial" charset="0"/>
            </a:endParaRPr>
          </a:p>
          <a:p>
            <a:pPr lvl="0">
              <a:defRPr/>
            </a:pPr>
            <a:r>
              <a:rPr lang="zh-CN" altLang="en-US" sz="2800" kern="0" dirty="0">
                <a:latin typeface="Arial" charset="0"/>
              </a:rPr>
              <a:t>逻辑斯蒂回归：</a:t>
            </a:r>
            <a:r>
              <a:rPr lang="zh-CN" altLang="en-US" sz="2800" kern="0" dirty="0">
                <a:solidFill>
                  <a:srgbClr val="FF0000"/>
                </a:solidFill>
                <a:latin typeface="Arial" charset="0"/>
              </a:rPr>
              <a:t>软</a:t>
            </a:r>
            <a:r>
              <a:rPr lang="zh-CN" altLang="en-US" sz="2800" kern="0" dirty="0">
                <a:latin typeface="Arial" charset="0"/>
              </a:rPr>
              <a:t>分类</a:t>
            </a:r>
            <a:endParaRPr lang="en-US" altLang="zh-CN" sz="2800" kern="0" dirty="0">
              <a:latin typeface="Arial" charset="0"/>
            </a:endParaRPr>
          </a:p>
          <a:p>
            <a:pPr lvl="0">
              <a:defRPr/>
            </a:pPr>
            <a:r>
              <a:rPr lang="en-US" altLang="zh-CN" sz="2800" kern="0" dirty="0">
                <a:latin typeface="Arial" charset="0"/>
              </a:rPr>
              <a:t>( </a:t>
            </a:r>
            <a:r>
              <a:rPr lang="en-US" altLang="zh-CN" sz="2000" i="1" kern="0" dirty="0">
                <a:latin typeface="Arial" charset="0"/>
              </a:rPr>
              <a:t>“Soft” binary classification</a:t>
            </a:r>
            <a:r>
              <a:rPr lang="en-US" altLang="zh-CN" sz="2800" kern="0" dirty="0">
                <a:latin typeface="Arial" charset="0"/>
              </a:rPr>
              <a:t> )</a:t>
            </a:r>
            <a:endParaRPr kumimoji="0" lang="en-US" sz="2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338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FF2B5EF4-FFF2-40B4-BE49-F238E27FC236}">
                <a16:creationId xmlns:a16="http://schemas.microsoft.com/office/drawing/2014/main" id="{BC70DACF-F2C7-4A33-A21F-23310D44C6A7}"/>
              </a:ext>
            </a:extLst>
          </p:cNvPr>
          <p:cNvGrpSpPr/>
          <p:nvPr/>
        </p:nvGrpSpPr>
        <p:grpSpPr>
          <a:xfrm>
            <a:off x="8483917" y="3602225"/>
            <a:ext cx="3514725" cy="2562225"/>
            <a:chOff x="4953190" y="3628740"/>
            <a:chExt cx="3514725" cy="2562225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C974B4CA-639C-43C0-9703-49A4E535A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53190" y="3628740"/>
              <a:ext cx="3514725" cy="2562225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A4A951C-1DCC-4B3F-AF49-0F03997E9E4D}"/>
                </a:ext>
              </a:extLst>
            </p:cNvPr>
            <p:cNvSpPr txBox="1"/>
            <p:nvPr/>
          </p:nvSpPr>
          <p:spPr>
            <a:xfrm>
              <a:off x="6412442" y="5574431"/>
              <a:ext cx="312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0</a:t>
              </a:r>
              <a:endParaRPr lang="zh-CN" altLang="en-US" sz="2400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E566CC7-7AF4-44B9-84E3-E22E5331A3CD}"/>
                </a:ext>
              </a:extLst>
            </p:cNvPr>
            <p:cNvSpPr txBox="1"/>
            <p:nvPr/>
          </p:nvSpPr>
          <p:spPr>
            <a:xfrm>
              <a:off x="6397650" y="3859887"/>
              <a:ext cx="312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45951" y="36625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39600" y="3767067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7666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76668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495652" y="1136745"/>
            <a:ext cx="6601405" cy="5111293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AB2C8A-9AF9-49BF-B5DB-88B23E001F16}"/>
              </a:ext>
            </a:extLst>
          </p:cNvPr>
          <p:cNvSpPr/>
          <p:nvPr/>
        </p:nvSpPr>
        <p:spPr>
          <a:xfrm>
            <a:off x="1218876" y="3588821"/>
            <a:ext cx="2009157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BEED2C7-31EC-4B4A-8C8E-4786E3B9885C}"/>
              </a:ext>
            </a:extLst>
          </p:cNvPr>
          <p:cNvSpPr/>
          <p:nvPr/>
        </p:nvSpPr>
        <p:spPr>
          <a:xfrm>
            <a:off x="5573657" y="1780071"/>
            <a:ext cx="6388493" cy="54000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/>
              <p:nvPr/>
            </p:nvSpPr>
            <p:spPr>
              <a:xfrm>
                <a:off x="5573657" y="2374071"/>
                <a:ext cx="5788892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altLang="zh-CN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𝑠𝑖𝑔𝑛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zh-CN" sz="2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𝑷</m:t>
                      </m:r>
                      <m:d>
                        <m:dPr>
                          <m:ctrlPr>
                            <a:rPr kumimoji="0" lang="en-US" altLang="zh-CN" sz="2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DA56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DA56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DA56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altLang="zh-CN" sz="2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DA56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6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DA56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𝐱</m:t>
                              </m:r>
                            </m:e>
                            <m:sub>
                              <m:r>
                                <a:rPr kumimoji="0" lang="en-US" altLang="zh-CN" sz="2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DA56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−0.5) 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∈{</m:t>
                      </m:r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1,−1}</m:t>
                      </m:r>
                    </m:oMath>
                  </m:oMathPara>
                </a14:m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657" y="2374071"/>
                <a:ext cx="5788892" cy="49244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50B6EBE-6EF9-401E-B54D-98CB798D67B8}"/>
              </a:ext>
            </a:extLst>
          </p:cNvPr>
          <p:cNvSpPr/>
          <p:nvPr/>
        </p:nvSpPr>
        <p:spPr>
          <a:xfrm>
            <a:off x="1211580" y="4487829"/>
            <a:ext cx="2009157" cy="583939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A299F0-5A09-42F3-A321-CFD3AC3B4311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69E83EC7-5F3D-4D43-B557-225AB9A50213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5.1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逻辑斯蒂回归问题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A987F62C-EA92-42F1-B169-AB46DBFA6145}"/>
                  </a:ext>
                </a:extLst>
              </p:cNvPr>
              <p:cNvSpPr/>
              <p:nvPr/>
            </p:nvSpPr>
            <p:spPr>
              <a:xfrm>
                <a:off x="5758329" y="1768453"/>
                <a:ext cx="50464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DA56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𝒇</m:t>
                    </m:r>
                    <m:d>
                      <m:dPr>
                        <m:ctrlPr>
                          <a:rPr kumimoji="0" lang="en-US" altLang="zh-CN" sz="2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6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𝐱</m:t>
                            </m:r>
                          </m:e>
                          <m:sub>
                            <m:r>
                              <a:rPr kumimoji="0" lang="en-US" altLang="zh-CN" sz="2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altLang="zh-CN" sz="2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DA56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𝑷</m:t>
                    </m:r>
                    <m:d>
                      <m:dPr>
                        <m:ctrlPr>
                          <a:rPr kumimoji="0" lang="en-US" altLang="zh-CN" sz="2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DA56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DA56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altLang="zh-CN" sz="2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DA56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e>
                      <m:e>
                        <m:sSub>
                          <m:sSubPr>
                            <m:ctrlPr>
                              <a:rPr kumimoji="0" lang="en-US" altLang="zh-CN" sz="2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DA56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6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DA56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𝐱</m:t>
                            </m:r>
                          </m:e>
                          <m:sub>
                            <m:r>
                              <a:rPr kumimoji="0" lang="en-US" altLang="zh-CN" sz="2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DA56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∈[0</m:t>
                    </m:r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,1]</m:t>
                    </m:r>
                  </m:oMath>
                </a14:m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A987F62C-EA92-42F1-B169-AB46DBFA61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329" y="1768453"/>
                <a:ext cx="5046446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281EED0-2E50-484F-A7B2-0ACEE5DA7362}"/>
              </a:ext>
            </a:extLst>
          </p:cNvPr>
          <p:cNvSpPr/>
          <p:nvPr/>
        </p:nvSpPr>
        <p:spPr>
          <a:xfrm>
            <a:off x="5561628" y="2401748"/>
            <a:ext cx="6388493" cy="540000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75444B7-5899-45A0-BF9B-E313383AD3EC}"/>
              </a:ext>
            </a:extLst>
          </p:cNvPr>
          <p:cNvSpPr/>
          <p:nvPr/>
        </p:nvSpPr>
        <p:spPr>
          <a:xfrm>
            <a:off x="5759800" y="1196798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2800" kern="0" dirty="0">
                <a:solidFill>
                  <a:srgbClr val="000000"/>
                </a:solidFill>
                <a:latin typeface="Arial" charset="0"/>
              </a:rPr>
              <a:t>逻辑斯蒂回归：软分类</a:t>
            </a:r>
            <a:endParaRPr lang="en-US" altLang="zh-CN" sz="2800" kern="0" dirty="0">
              <a:solidFill>
                <a:srgbClr val="000000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40D67DFE-D218-4A62-B823-8E046C0448E8}"/>
                  </a:ext>
                </a:extLst>
              </p:cNvPr>
              <p:cNvSpPr/>
              <p:nvPr/>
            </p:nvSpPr>
            <p:spPr>
              <a:xfrm>
                <a:off x="6157707" y="3089836"/>
                <a:ext cx="31148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𝐱</m:t>
                      </m:r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40D67DFE-D218-4A62-B823-8E046C044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707" y="3089836"/>
                <a:ext cx="3114827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7393F19-0A62-4F40-8021-90A661452451}"/>
                  </a:ext>
                </a:extLst>
              </p:cNvPr>
              <p:cNvSpPr txBox="1"/>
              <p:nvPr/>
            </p:nvSpPr>
            <p:spPr>
              <a:xfrm>
                <a:off x="6273631" y="3659832"/>
                <a:ext cx="1736629" cy="1046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𝑠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=0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7393F19-0A62-4F40-8021-90A661452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631" y="3659832"/>
                <a:ext cx="1736629" cy="104624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>
            <a:extLst>
              <a:ext uri="{FF2B5EF4-FFF2-40B4-BE49-F238E27FC236}">
                <a16:creationId xmlns:a16="http://schemas.microsoft.com/office/drawing/2014/main" id="{AEF902AD-1674-411A-9E03-70284CEE3989}"/>
              </a:ext>
            </a:extLst>
          </p:cNvPr>
          <p:cNvSpPr txBox="1"/>
          <p:nvPr/>
        </p:nvSpPr>
        <p:spPr>
          <a:xfrm>
            <a:off x="5623559" y="4735031"/>
            <a:ext cx="4617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u="none" strike="noStrike" baseline="0" dirty="0">
                <a:latin typeface="NimbusSanL-Regu"/>
              </a:rPr>
              <a:t>logistic hypothesis: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0B72FD0-A3C7-413D-A17C-A042721C449C}"/>
                  </a:ext>
                </a:extLst>
              </p:cNvPr>
              <p:cNvSpPr txBox="1"/>
              <p:nvPr/>
            </p:nvSpPr>
            <p:spPr>
              <a:xfrm>
                <a:off x="5835757" y="5383812"/>
                <a:ext cx="21482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0B72FD0-A3C7-413D-A17C-A042721C4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757" y="5383812"/>
                <a:ext cx="2148280" cy="369332"/>
              </a:xfrm>
              <a:prstGeom prst="rect">
                <a:avLst/>
              </a:prstGeom>
              <a:blipFill>
                <a:blip r:embed="rId16"/>
                <a:stretch>
                  <a:fillRect l="-1133" r="-2550" b="-377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13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E65F8811-6FD8-43B8-8849-BC132339FAA3}"/>
              </a:ext>
            </a:extLst>
          </p:cNvPr>
          <p:cNvGrpSpPr/>
          <p:nvPr/>
        </p:nvGrpSpPr>
        <p:grpSpPr>
          <a:xfrm>
            <a:off x="8656938" y="3892626"/>
            <a:ext cx="3514725" cy="2562225"/>
            <a:chOff x="4953190" y="3628740"/>
            <a:chExt cx="3514725" cy="2562225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B22AF9D-2165-484B-BF2E-855C634BB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3190" y="3628740"/>
              <a:ext cx="3514725" cy="2562225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F86CEE7-EAB2-427A-90EF-D817D82623AE}"/>
                </a:ext>
              </a:extLst>
            </p:cNvPr>
            <p:cNvSpPr txBox="1"/>
            <p:nvPr/>
          </p:nvSpPr>
          <p:spPr>
            <a:xfrm>
              <a:off x="6412442" y="5574431"/>
              <a:ext cx="312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0</a:t>
              </a:r>
              <a:endParaRPr lang="zh-CN" altLang="en-US" sz="2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AF369F7-D2A7-4255-9EAF-E60C910CF900}"/>
                </a:ext>
              </a:extLst>
            </p:cNvPr>
            <p:cNvSpPr txBox="1"/>
            <p:nvPr/>
          </p:nvSpPr>
          <p:spPr>
            <a:xfrm>
              <a:off x="6397650" y="3859887"/>
              <a:ext cx="3129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1</a:t>
              </a:r>
              <a:endParaRPr lang="zh-CN" altLang="en-US" sz="2400" dirty="0"/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760A0EC8-64F7-436A-B86C-14C7D2F69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14" y="1054229"/>
            <a:ext cx="41233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逻辑斯蒂</a:t>
            </a:r>
            <a:r>
              <a:rPr lang="zh-CN" altLang="en-US" sz="2800" b="1" kern="0" dirty="0">
                <a:solidFill>
                  <a:srgbClr val="0000FF"/>
                </a:solidFill>
                <a:latin typeface="Arial" charset="0"/>
              </a:rPr>
              <a:t>函数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34F7F129-96A9-4B64-9E70-31F76080EBD8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5.1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逻辑斯蒂回归问题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9011213-D0A1-47CA-A0AC-A27E0CC7349E}"/>
              </a:ext>
            </a:extLst>
          </p:cNvPr>
          <p:cNvGrpSpPr/>
          <p:nvPr/>
        </p:nvGrpSpPr>
        <p:grpSpPr>
          <a:xfrm>
            <a:off x="-24680" y="1773960"/>
            <a:ext cx="12216680" cy="2155920"/>
            <a:chOff x="-24680" y="1773960"/>
            <a:chExt cx="12216680" cy="215592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F305971-81D6-4B4E-A983-F0B380DB4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0056" y="1773961"/>
              <a:ext cx="8673104" cy="2146366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8460AB0-AAC6-4437-98BF-20C8ABC5D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43160" y="1773960"/>
              <a:ext cx="2148840" cy="2146365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1E8C5039-6734-46A0-BC37-6023F639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4680" y="1783515"/>
              <a:ext cx="1394736" cy="214636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FD5AC96-22A7-4630-93AE-7893383AF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70056" y="3398186"/>
              <a:ext cx="5693684" cy="52214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0">
                <a:extLst>
                  <a:ext uri="{FF2B5EF4-FFF2-40B4-BE49-F238E27FC236}">
                    <a16:creationId xmlns:a16="http://schemas.microsoft.com/office/drawing/2014/main" id="{F3F4B318-9799-4A09-872F-9A770ADCB0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071" y="4354605"/>
                <a:ext cx="6518022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zh-CN" altLang="en-US" sz="2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+mn-cs"/>
                  </a:rPr>
                  <a:t>逻辑斯蒂回归用如下模型来估计</a:t>
                </a:r>
                <a14:m>
                  <m:oMath xmlns:m="http://schemas.openxmlformats.org/officeDocument/2006/math">
                    <m:r>
                      <a:rPr lang="en-US" altLang="zh-CN" sz="2600" b="1" i="1">
                        <a:solidFill>
                          <a:srgbClr val="CDA56F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6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TextBox 20">
                <a:extLst>
                  <a:ext uri="{FF2B5EF4-FFF2-40B4-BE49-F238E27FC236}">
                    <a16:creationId xmlns:a16="http://schemas.microsoft.com/office/drawing/2014/main" id="{F3F4B318-9799-4A09-872F-9A770ADCB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7071" y="4354605"/>
                <a:ext cx="6518022" cy="523220"/>
              </a:xfrm>
              <a:prstGeom prst="rect">
                <a:avLst/>
              </a:prstGeom>
              <a:blipFill>
                <a:blip r:embed="rId6"/>
                <a:stretch>
                  <a:fillRect l="-1871"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20">
            <a:extLst>
              <a:ext uri="{FF2B5EF4-FFF2-40B4-BE49-F238E27FC236}">
                <a16:creationId xmlns:a16="http://schemas.microsoft.com/office/drawing/2014/main" id="{05B0118F-E900-4133-82C3-18F6775C9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42" y="3306458"/>
            <a:ext cx="85325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---- Sigmoid </a:t>
            </a: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函数：平滑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(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Smooth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)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、</a:t>
            </a:r>
            <a:r>
              <a:rPr lang="zh-CN" altLang="en-US" sz="2800" kern="0" dirty="0">
                <a:solidFill>
                  <a:srgbClr val="000000"/>
                </a:solidFill>
                <a:latin typeface="Arial" charset="0"/>
              </a:rPr>
              <a:t>单调 </a:t>
            </a:r>
            <a:r>
              <a:rPr lang="en-US" altLang="zh-CN" sz="2800" kern="0" dirty="0">
                <a:solidFill>
                  <a:srgbClr val="000000"/>
                </a:solidFill>
                <a:latin typeface="Arial" charset="0"/>
              </a:rPr>
              <a:t>(</a:t>
            </a:r>
            <a:r>
              <a:rPr lang="en-US" altLang="zh-CN" sz="2000" i="1" kern="0" dirty="0">
                <a:solidFill>
                  <a:srgbClr val="000000"/>
                </a:solidFill>
                <a:latin typeface="Arial" charset="0"/>
              </a:rPr>
              <a:t>Monotonic</a:t>
            </a:r>
            <a:r>
              <a:rPr lang="en-US" altLang="zh-CN" sz="2800" kern="0" dirty="0">
                <a:solidFill>
                  <a:srgbClr val="000000"/>
                </a:solidFill>
                <a:latin typeface="Arial" charset="0"/>
              </a:rPr>
              <a:t>)</a:t>
            </a:r>
            <a:endParaRPr lang="en-US" sz="2800" kern="0" dirty="0">
              <a:solidFill>
                <a:srgbClr val="000000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E7D32EE-21A5-47CF-8CFF-609FBB7CFA52}"/>
                  </a:ext>
                </a:extLst>
              </p:cNvPr>
              <p:cNvSpPr txBox="1"/>
              <p:nvPr/>
            </p:nvSpPr>
            <p:spPr>
              <a:xfrm>
                <a:off x="1342877" y="5294375"/>
                <a:ext cx="4572598" cy="756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E7D32EE-21A5-47CF-8CFF-609FBB7CF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877" y="5294375"/>
                <a:ext cx="4572598" cy="7561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58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975935-D64D-40CA-852F-17B105282CE0}"/>
              </a:ext>
            </a:extLst>
          </p:cNvPr>
          <p:cNvSpPr/>
          <p:nvPr/>
        </p:nvSpPr>
        <p:spPr>
          <a:xfrm>
            <a:off x="3716118" y="2750576"/>
            <a:ext cx="1440160" cy="1319431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3C54A6-0400-4EDE-B881-2EB5402EEE31}"/>
              </a:ext>
            </a:extLst>
          </p:cNvPr>
          <p:cNvSpPr/>
          <p:nvPr/>
        </p:nvSpPr>
        <p:spPr>
          <a:xfrm>
            <a:off x="3716118" y="4578175"/>
            <a:ext cx="1440161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66CD4F8-4D94-4C17-B19E-8E751A2B7F05}"/>
              </a:ext>
            </a:extLst>
          </p:cNvPr>
          <p:cNvSpPr/>
          <p:nvPr/>
        </p:nvSpPr>
        <p:spPr>
          <a:xfrm>
            <a:off x="1276705" y="5560983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13A8606-AC4A-4C94-B501-2358EA6048D8}"/>
              </a:ext>
            </a:extLst>
          </p:cNvPr>
          <p:cNvSpPr/>
          <p:nvPr/>
        </p:nvSpPr>
        <p:spPr>
          <a:xfrm>
            <a:off x="1276705" y="4578175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29D5387-03CB-43D0-928C-A5681733E1FC}"/>
              </a:ext>
            </a:extLst>
          </p:cNvPr>
          <p:cNvSpPr/>
          <p:nvPr/>
        </p:nvSpPr>
        <p:spPr>
          <a:xfrm>
            <a:off x="1276705" y="369239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E0EBCE9-F5A8-43FF-A728-795B7F168940}"/>
              </a:ext>
            </a:extLst>
          </p:cNvPr>
          <p:cNvSpPr/>
          <p:nvPr/>
        </p:nvSpPr>
        <p:spPr>
          <a:xfrm>
            <a:off x="1276705" y="2786112"/>
            <a:ext cx="1844104" cy="405632"/>
          </a:xfrm>
          <a:prstGeom prst="rect">
            <a:avLst/>
          </a:prstGeom>
          <a:solidFill>
            <a:srgbClr val="EA8168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FC2C71-4540-4604-B85E-B39467925E45}"/>
              </a:ext>
            </a:extLst>
          </p:cNvPr>
          <p:cNvSpPr/>
          <p:nvPr/>
        </p:nvSpPr>
        <p:spPr>
          <a:xfrm>
            <a:off x="211148" y="3838033"/>
            <a:ext cx="688243" cy="1908000"/>
          </a:xfrm>
          <a:prstGeom prst="rect">
            <a:avLst/>
          </a:prstGeom>
          <a:solidFill>
            <a:srgbClr val="BB853D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23CA7E7-7CC0-4BAB-854E-AB25BB046E81}"/>
              </a:ext>
            </a:extLst>
          </p:cNvPr>
          <p:cNvSpPr/>
          <p:nvPr/>
        </p:nvSpPr>
        <p:spPr>
          <a:xfrm>
            <a:off x="1276705" y="1193770"/>
            <a:ext cx="1844104" cy="1104671"/>
          </a:xfrm>
          <a:prstGeom prst="rect">
            <a:avLst/>
          </a:prstGeom>
          <a:solidFill>
            <a:srgbClr val="8EA7E6">
              <a:alpha val="74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F33858-38FE-4152-989A-1156FAE12D63}"/>
              </a:ext>
            </a:extLst>
          </p:cNvPr>
          <p:cNvSpPr txBox="1"/>
          <p:nvPr/>
        </p:nvSpPr>
        <p:spPr>
          <a:xfrm>
            <a:off x="1464625" y="1286273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输入图像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207F705-9451-46DD-BE3C-269D10D3DCF8}"/>
              </a:ext>
            </a:extLst>
          </p:cNvPr>
          <p:cNvSpPr txBox="1"/>
          <p:nvPr/>
        </p:nvSpPr>
        <p:spPr>
          <a:xfrm>
            <a:off x="1452638" y="174927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特征表达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089F4-F543-4C8E-B3C4-C2D1E68DB062}"/>
              </a:ext>
            </a:extLst>
          </p:cNvPr>
          <p:cNvSpPr txBox="1"/>
          <p:nvPr/>
        </p:nvSpPr>
        <p:spPr>
          <a:xfrm>
            <a:off x="1334661" y="2758095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10A730-0B42-4225-9A8C-7807D5748732}"/>
              </a:ext>
            </a:extLst>
          </p:cNvPr>
          <p:cNvSpPr txBox="1"/>
          <p:nvPr/>
        </p:nvSpPr>
        <p:spPr>
          <a:xfrm>
            <a:off x="1445951" y="3662545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预测结果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8F596A-6741-4A30-A062-60BBCA8025C8}"/>
              </a:ext>
            </a:extLst>
          </p:cNvPr>
          <p:cNvSpPr txBox="1"/>
          <p:nvPr/>
        </p:nvSpPr>
        <p:spPr>
          <a:xfrm>
            <a:off x="1484794" y="4534848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损失函数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1FA1A0-FF1A-4A9C-861D-A098D498C94C}"/>
              </a:ext>
            </a:extLst>
          </p:cNvPr>
          <p:cNvSpPr txBox="1"/>
          <p:nvPr/>
        </p:nvSpPr>
        <p:spPr>
          <a:xfrm>
            <a:off x="1513380" y="553614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误差度量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852838D-7FEF-4573-9095-29F7BD70D9F3}"/>
              </a:ext>
            </a:extLst>
          </p:cNvPr>
          <p:cNvCxnSpPr>
            <a:cxnSpLocks/>
            <a:stCxn id="18" idx="1"/>
            <a:endCxn id="18" idx="3"/>
          </p:cNvCxnSpPr>
          <p:nvPr/>
        </p:nvCxnSpPr>
        <p:spPr>
          <a:xfrm>
            <a:off x="1276705" y="1699764"/>
            <a:ext cx="1844104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B317E73-0DFD-4EFD-9361-D8C6A011B1AD}"/>
              </a:ext>
            </a:extLst>
          </p:cNvPr>
          <p:cNvSpPr txBox="1"/>
          <p:nvPr/>
        </p:nvSpPr>
        <p:spPr>
          <a:xfrm>
            <a:off x="3743263" y="456747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参数优化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9DD0AC3-2D39-45DB-8FA2-B5E043C22275}"/>
              </a:ext>
            </a:extLst>
          </p:cNvPr>
          <p:cNvSpPr/>
          <p:nvPr/>
        </p:nvSpPr>
        <p:spPr>
          <a:xfrm rot="5400000">
            <a:off x="1967924" y="2289665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DAFFB3D1-61BD-432E-9A7D-7100FBE2B3C7}"/>
              </a:ext>
            </a:extLst>
          </p:cNvPr>
          <p:cNvSpPr/>
          <p:nvPr/>
        </p:nvSpPr>
        <p:spPr>
          <a:xfrm rot="5400000">
            <a:off x="2002627" y="3191402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E9331DAE-CD25-45BF-AFAD-F6B1F78FF809}"/>
              </a:ext>
            </a:extLst>
          </p:cNvPr>
          <p:cNvSpPr/>
          <p:nvPr/>
        </p:nvSpPr>
        <p:spPr>
          <a:xfrm rot="5400000">
            <a:off x="2002627" y="409125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4A606CD7-6A5F-4860-BA8C-86866A46A7D3}"/>
              </a:ext>
            </a:extLst>
          </p:cNvPr>
          <p:cNvSpPr/>
          <p:nvPr/>
        </p:nvSpPr>
        <p:spPr>
          <a:xfrm rot="5400000">
            <a:off x="2002626" y="5022379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A8B664C1-CDDF-4AAA-9B20-62DC40CFE1B3}"/>
              </a:ext>
            </a:extLst>
          </p:cNvPr>
          <p:cNvSpPr/>
          <p:nvPr/>
        </p:nvSpPr>
        <p:spPr>
          <a:xfrm>
            <a:off x="3120810" y="5018999"/>
            <a:ext cx="1477210" cy="886071"/>
          </a:xfrm>
          <a:prstGeom prst="bentUp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A8A7744D-2686-422C-B6E5-AB72F75C28AB}"/>
              </a:ext>
            </a:extLst>
          </p:cNvPr>
          <p:cNvSpPr/>
          <p:nvPr/>
        </p:nvSpPr>
        <p:spPr>
          <a:xfrm rot="16200000">
            <a:off x="4205365" y="4083467"/>
            <a:ext cx="461665" cy="475195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3E19A420-AD26-40FA-92CA-A2970D6EC89C}"/>
              </a:ext>
            </a:extLst>
          </p:cNvPr>
          <p:cNvSpPr/>
          <p:nvPr/>
        </p:nvSpPr>
        <p:spPr>
          <a:xfrm rot="10800000">
            <a:off x="3172967" y="2869048"/>
            <a:ext cx="504102" cy="32269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442D83-A225-48D5-B662-BF9B2D23F818}"/>
              </a:ext>
            </a:extLst>
          </p:cNvPr>
          <p:cNvSpPr txBox="1"/>
          <p:nvPr/>
        </p:nvSpPr>
        <p:spPr>
          <a:xfrm>
            <a:off x="339600" y="3767067"/>
            <a:ext cx="5756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真实结果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C43BF067-2AC8-4AB5-BAF1-F276EA51C4B9}"/>
              </a:ext>
            </a:extLst>
          </p:cNvPr>
          <p:cNvSpPr/>
          <p:nvPr/>
        </p:nvSpPr>
        <p:spPr>
          <a:xfrm>
            <a:off x="921516" y="4654703"/>
            <a:ext cx="355108" cy="285756"/>
          </a:xfrm>
          <a:prstGeom prst="rightArrow">
            <a:avLst/>
          </a:prstGeom>
          <a:ln w="158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57FE8FF-C5E1-4E4C-B26E-D533955C4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869" y="1190444"/>
            <a:ext cx="1156409" cy="1189858"/>
          </a:xfrm>
          <a:prstGeom prst="rect">
            <a:avLst/>
          </a:prstGeom>
          <a:ln>
            <a:solidFill>
              <a:srgbClr val="BB853D"/>
            </a:solidFill>
          </a:ln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BB6E1DBE-DE93-42AD-8458-572ECDC428B4}"/>
              </a:ext>
            </a:extLst>
          </p:cNvPr>
          <p:cNvSpPr/>
          <p:nvPr/>
        </p:nvSpPr>
        <p:spPr>
          <a:xfrm>
            <a:off x="3955292" y="1129505"/>
            <a:ext cx="1266962" cy="1319429"/>
          </a:xfrm>
          <a:prstGeom prst="rect">
            <a:avLst/>
          </a:prstGeom>
          <a:ln w="38100">
            <a:solidFill>
              <a:srgbClr val="BB853D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/>
              <p:nvPr/>
            </p:nvSpPr>
            <p:spPr>
              <a:xfrm>
                <a:off x="306800" y="5200424"/>
                <a:ext cx="76668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A4AACAA-DC1C-46DD-9E10-617FF17CF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00" y="5200424"/>
                <a:ext cx="7666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/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zh-CN" altLang="en-US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FD769D6-38E8-4F31-AF5A-EC8A232E4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176" y="3602225"/>
                <a:ext cx="64216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/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kumimoji="0" lang="zh-CN" alt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ℋ</m:t>
                          </m:r>
                          <m:r>
                            <a:rPr kumimoji="0" lang="zh-CN" altLang="en-US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(∙</m:t>
                          </m: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26DAC14B-36FA-48B9-B331-1B28364775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39" y="3492565"/>
                <a:ext cx="103220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F75EB50C-07CB-44E1-85F3-04CDF8E63C40}"/>
              </a:ext>
            </a:extLst>
          </p:cNvPr>
          <p:cNvSpPr txBox="1"/>
          <p:nvPr/>
        </p:nvSpPr>
        <p:spPr>
          <a:xfrm>
            <a:off x="3716118" y="2821449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分类器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模型参数空间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DFF2127-75C8-445A-8015-36D36AAA8636}"/>
              </a:ext>
            </a:extLst>
          </p:cNvPr>
          <p:cNvCxnSpPr/>
          <p:nvPr/>
        </p:nvCxnSpPr>
        <p:spPr>
          <a:xfrm>
            <a:off x="1075244" y="2535703"/>
            <a:ext cx="2376264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C11ED13-6085-4D52-A5F9-B7328B7D0031}"/>
              </a:ext>
            </a:extLst>
          </p:cNvPr>
          <p:cNvCxnSpPr>
            <a:cxnSpLocks/>
          </p:cNvCxnSpPr>
          <p:nvPr/>
        </p:nvCxnSpPr>
        <p:spPr>
          <a:xfrm>
            <a:off x="1075244" y="2555919"/>
            <a:ext cx="0" cy="3580184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992E165-8743-44DB-A2C0-146EFD6FFD83}"/>
              </a:ext>
            </a:extLst>
          </p:cNvPr>
          <p:cNvCxnSpPr>
            <a:cxnSpLocks/>
          </p:cNvCxnSpPr>
          <p:nvPr/>
        </p:nvCxnSpPr>
        <p:spPr>
          <a:xfrm>
            <a:off x="5395724" y="4342842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DF7BFCE0-289A-4199-BCFE-938A56E16019}"/>
              </a:ext>
            </a:extLst>
          </p:cNvPr>
          <p:cNvCxnSpPr>
            <a:cxnSpLocks/>
          </p:cNvCxnSpPr>
          <p:nvPr/>
        </p:nvCxnSpPr>
        <p:spPr>
          <a:xfrm>
            <a:off x="3379500" y="2546549"/>
            <a:ext cx="0" cy="1872208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BBCC327-BEA9-436E-956D-7783357E7E87}"/>
              </a:ext>
            </a:extLst>
          </p:cNvPr>
          <p:cNvCxnSpPr>
            <a:cxnSpLocks/>
          </p:cNvCxnSpPr>
          <p:nvPr/>
        </p:nvCxnSpPr>
        <p:spPr>
          <a:xfrm flipH="1" flipV="1">
            <a:off x="3389398" y="4309747"/>
            <a:ext cx="2006326" cy="13113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E8B2FA6-8A56-4A6F-B686-49594763AA8F}"/>
              </a:ext>
            </a:extLst>
          </p:cNvPr>
          <p:cNvCxnSpPr>
            <a:cxnSpLocks/>
          </p:cNvCxnSpPr>
          <p:nvPr/>
        </p:nvCxnSpPr>
        <p:spPr>
          <a:xfrm flipH="1">
            <a:off x="1075245" y="6136103"/>
            <a:ext cx="4320479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/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𝓐</m:t>
                      </m:r>
                    </m:oMath>
                  </m:oMathPara>
                </a14:m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6DFA3C-C25E-4FAD-804D-8FD7C04B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883" y="4211811"/>
                <a:ext cx="61869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/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DA56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𝒇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DA56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FBFFFF3-BA8A-480F-AB31-AD41A2F82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6" y="5719535"/>
                <a:ext cx="49173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/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EFA28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𝒈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FA28F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8686257E-0492-4749-902B-F7E6B09AD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085" y="3084428"/>
                <a:ext cx="52770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>
            <a:extLst>
              <a:ext uri="{FF2B5EF4-FFF2-40B4-BE49-F238E27FC236}">
                <a16:creationId xmlns:a16="http://schemas.microsoft.com/office/drawing/2014/main" id="{3D9440BC-66C5-4238-9514-807FE6D0581C}"/>
              </a:ext>
            </a:extLst>
          </p:cNvPr>
          <p:cNvSpPr/>
          <p:nvPr/>
        </p:nvSpPr>
        <p:spPr>
          <a:xfrm>
            <a:off x="5495652" y="1136745"/>
            <a:ext cx="6601405" cy="5111293"/>
          </a:xfrm>
          <a:prstGeom prst="roundRect">
            <a:avLst/>
          </a:prstGeom>
          <a:ln w="3810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8AB2C8A-9AF9-49BF-B5DB-88B23E001F16}"/>
              </a:ext>
            </a:extLst>
          </p:cNvPr>
          <p:cNvSpPr/>
          <p:nvPr/>
        </p:nvSpPr>
        <p:spPr>
          <a:xfrm>
            <a:off x="1218876" y="3588821"/>
            <a:ext cx="2009157" cy="583939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BEED2C7-31EC-4B4A-8C8E-4786E3B9885C}"/>
              </a:ext>
            </a:extLst>
          </p:cNvPr>
          <p:cNvSpPr/>
          <p:nvPr/>
        </p:nvSpPr>
        <p:spPr>
          <a:xfrm>
            <a:off x="5573657" y="1780071"/>
            <a:ext cx="6388493" cy="540000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/>
              <p:nvPr/>
            </p:nvSpPr>
            <p:spPr>
              <a:xfrm>
                <a:off x="5573657" y="2374071"/>
                <a:ext cx="5718873" cy="12889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altLang="zh-CN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sz="2400" b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sz="2400" b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400" dirty="0">
                  <a:solidFill>
                    <a:srgbClr val="000000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9E1ADB-98BC-4AB1-B7F8-DD3E71FE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657" y="2374071"/>
                <a:ext cx="5718873" cy="12889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050B6EBE-6EF9-401E-B54D-98CB798D67B8}"/>
              </a:ext>
            </a:extLst>
          </p:cNvPr>
          <p:cNvSpPr/>
          <p:nvPr/>
        </p:nvSpPr>
        <p:spPr>
          <a:xfrm>
            <a:off x="1211580" y="4487829"/>
            <a:ext cx="2009157" cy="583939"/>
          </a:xfrm>
          <a:prstGeom prst="roundRect">
            <a:avLst/>
          </a:prstGeom>
          <a:noFill/>
          <a:ln w="38100">
            <a:solidFill>
              <a:srgbClr val="FF00FF"/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A299F0-5A09-42F3-A321-CFD3AC3B4311}"/>
              </a:ext>
            </a:extLst>
          </p:cNvPr>
          <p:cNvSpPr/>
          <p:nvPr/>
        </p:nvSpPr>
        <p:spPr>
          <a:xfrm>
            <a:off x="3642115" y="4487829"/>
            <a:ext cx="1642456" cy="633168"/>
          </a:xfrm>
          <a:prstGeom prst="roundRect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63" name="标题 1">
            <a:extLst>
              <a:ext uri="{FF2B5EF4-FFF2-40B4-BE49-F238E27FC236}">
                <a16:creationId xmlns:a16="http://schemas.microsoft.com/office/drawing/2014/main" id="{69E83EC7-5F3D-4D43-B557-225AB9A50213}"/>
              </a:ext>
            </a:extLst>
          </p:cNvPr>
          <p:cNvSpPr txBox="1">
            <a:spLocks/>
          </p:cNvSpPr>
          <p:nvPr/>
        </p:nvSpPr>
        <p:spPr bwMode="black">
          <a:xfrm>
            <a:off x="327460" y="141288"/>
            <a:ext cx="991382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5.1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逻辑斯蒂回归问题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A987F62C-EA92-42F1-B169-AB46DBFA6145}"/>
                  </a:ext>
                </a:extLst>
              </p:cNvPr>
              <p:cNvSpPr/>
              <p:nvPr/>
            </p:nvSpPr>
            <p:spPr>
              <a:xfrm>
                <a:off x="5758329" y="1768453"/>
                <a:ext cx="50464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DA56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𝒇</m:t>
                    </m:r>
                    <m:d>
                      <m:dPr>
                        <m:ctrlPr>
                          <a:rPr kumimoji="0" lang="en-US" altLang="zh-CN" sz="2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6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𝐱</m:t>
                            </m:r>
                          </m:e>
                          <m:sub>
                            <m:r>
                              <a:rPr kumimoji="0" lang="en-US" altLang="zh-CN" sz="2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altLang="zh-CN" sz="2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DA56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𝑷</m:t>
                    </m:r>
                    <m:d>
                      <m:dPr>
                        <m:ctrlPr>
                          <a:rPr kumimoji="0" lang="en-US" altLang="zh-CN" sz="2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DA56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DA56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r>
                          <a:rPr kumimoji="0" lang="en-US" altLang="zh-CN" sz="2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DA56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e>
                      <m:e>
                        <m:sSub>
                          <m:sSubPr>
                            <m:ctrlPr>
                              <a:rPr kumimoji="0" lang="en-US" altLang="zh-CN" sz="2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DA56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6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DA56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𝐱</m:t>
                            </m:r>
                          </m:e>
                          <m:sub>
                            <m:r>
                              <a:rPr kumimoji="0" lang="en-US" altLang="zh-CN" sz="2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DA56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∈[0</m:t>
                    </m:r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,1]</m:t>
                    </m:r>
                  </m:oMath>
                </a14:m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A987F62C-EA92-42F1-B169-AB46DBFA61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329" y="1768453"/>
                <a:ext cx="5046446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281EED0-2E50-484F-A7B2-0ACEE5DA7362}"/>
              </a:ext>
            </a:extLst>
          </p:cNvPr>
          <p:cNvSpPr/>
          <p:nvPr/>
        </p:nvSpPr>
        <p:spPr>
          <a:xfrm>
            <a:off x="5561628" y="2401748"/>
            <a:ext cx="6388493" cy="864000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Times New Roman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75444B7-5899-45A0-BF9B-E313383AD3EC}"/>
              </a:ext>
            </a:extLst>
          </p:cNvPr>
          <p:cNvSpPr/>
          <p:nvPr/>
        </p:nvSpPr>
        <p:spPr>
          <a:xfrm>
            <a:off x="5759800" y="1196798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逻辑斯蒂回归：软分类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9605"/>
      </p:ext>
    </p:extLst>
  </p:cSld>
  <p:clrMapOvr>
    <a:masterClrMapping/>
  </p:clrMapOvr>
</p:sld>
</file>

<file path=ppt/theme/theme1.xml><?xml version="1.0" encoding="utf-8"?>
<a:theme xmlns:a="http://schemas.openxmlformats.org/drawingml/2006/main" name="589tgp_health_light">
  <a:themeElements>
    <a:clrScheme name="s2 1">
      <a:dk1>
        <a:srgbClr val="000000"/>
      </a:dk1>
      <a:lt1>
        <a:srgbClr val="FFFFFF"/>
      </a:lt1>
      <a:dk2>
        <a:srgbClr val="5EB2B6"/>
      </a:dk2>
      <a:lt2>
        <a:srgbClr val="DED9CC"/>
      </a:lt2>
      <a:accent1>
        <a:srgbClr val="9FD56D"/>
      </a:accent1>
      <a:accent2>
        <a:srgbClr val="F4BC72"/>
      </a:accent2>
      <a:accent3>
        <a:srgbClr val="FFFFFF"/>
      </a:accent3>
      <a:accent4>
        <a:srgbClr val="000000"/>
      </a:accent4>
      <a:accent5>
        <a:srgbClr val="CDE7BA"/>
      </a:accent5>
      <a:accent6>
        <a:srgbClr val="DDAA67"/>
      </a:accent6>
      <a:hlink>
        <a:srgbClr val="F18FAB"/>
      </a:hlink>
      <a:folHlink>
        <a:srgbClr val="84A3E8"/>
      </a:folHlink>
    </a:clrScheme>
    <a:fontScheme name="s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400" kern="100" dirty="0" smtClean="0">
            <a:ea typeface="宋体"/>
            <a:cs typeface="Times New Roman"/>
          </a:defRPr>
        </a:defPPr>
      </a:lst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/>
        </a:defPPr>
      </a:lstStyle>
    </a:tx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5EB2B6"/>
        </a:dk2>
        <a:lt2>
          <a:srgbClr val="DED9CC"/>
        </a:lt2>
        <a:accent1>
          <a:srgbClr val="9FD56D"/>
        </a:accent1>
        <a:accent2>
          <a:srgbClr val="F4BC72"/>
        </a:accent2>
        <a:accent3>
          <a:srgbClr val="FFFFFF"/>
        </a:accent3>
        <a:accent4>
          <a:srgbClr val="000000"/>
        </a:accent4>
        <a:accent5>
          <a:srgbClr val="CDE7BA"/>
        </a:accent5>
        <a:accent6>
          <a:srgbClr val="DDAA67"/>
        </a:accent6>
        <a:hlink>
          <a:srgbClr val="F18FAB"/>
        </a:hlink>
        <a:folHlink>
          <a:srgbClr val="84A3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EA9148"/>
        </a:dk2>
        <a:lt2>
          <a:srgbClr val="DED9CC"/>
        </a:lt2>
        <a:accent1>
          <a:srgbClr val="E878C8"/>
        </a:accent1>
        <a:accent2>
          <a:srgbClr val="7DD7E9"/>
        </a:accent2>
        <a:accent3>
          <a:srgbClr val="FFFFFF"/>
        </a:accent3>
        <a:accent4>
          <a:srgbClr val="000000"/>
        </a:accent4>
        <a:accent5>
          <a:srgbClr val="F2BEE0"/>
        </a:accent5>
        <a:accent6>
          <a:srgbClr val="71C3D3"/>
        </a:accent6>
        <a:hlink>
          <a:srgbClr val="98E8B3"/>
        </a:hlink>
        <a:folHlink>
          <a:srgbClr val="E6C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C889CD"/>
        </a:dk2>
        <a:lt2>
          <a:srgbClr val="DED9CC"/>
        </a:lt2>
        <a:accent1>
          <a:srgbClr val="72AFD8"/>
        </a:accent1>
        <a:accent2>
          <a:srgbClr val="80CAB1"/>
        </a:accent2>
        <a:accent3>
          <a:srgbClr val="FFFFFF"/>
        </a:accent3>
        <a:accent4>
          <a:srgbClr val="000000"/>
        </a:accent4>
        <a:accent5>
          <a:srgbClr val="BCD4E9"/>
        </a:accent5>
        <a:accent6>
          <a:srgbClr val="73B7A0"/>
        </a:accent6>
        <a:hlink>
          <a:srgbClr val="E1995D"/>
        </a:hlink>
        <a:folHlink>
          <a:srgbClr val="E587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3923</TotalTime>
  <Words>3162</Words>
  <Application>Microsoft Office PowerPoint</Application>
  <PresentationFormat>宽屏</PresentationFormat>
  <Paragraphs>616</Paragraphs>
  <Slides>41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6" baseType="lpstr">
      <vt:lpstr>NimbusSanL-Regu</vt:lpstr>
      <vt:lpstr>新細明體</vt:lpstr>
      <vt:lpstr>等线</vt:lpstr>
      <vt:lpstr>方正姚体</vt:lpstr>
      <vt:lpstr>仿宋</vt:lpstr>
      <vt:lpstr>黑体</vt:lpstr>
      <vt:lpstr>宋体</vt:lpstr>
      <vt:lpstr>Arial</vt:lpstr>
      <vt:lpstr>Bahnschrift SemiBold SemiConden</vt:lpstr>
      <vt:lpstr>Calibri</vt:lpstr>
      <vt:lpstr>Cambria Math</vt:lpstr>
      <vt:lpstr>Times New Roman</vt:lpstr>
      <vt:lpstr>Wingdings</vt:lpstr>
      <vt:lpstr>589tgp_health_light</vt:lpstr>
      <vt:lpstr>位图图像</vt:lpstr>
      <vt:lpstr>模式识别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</dc:title>
  <dc:creator>transcend cao</dc:creator>
  <cp:lastModifiedBy>user</cp:lastModifiedBy>
  <cp:revision>307</cp:revision>
  <dcterms:created xsi:type="dcterms:W3CDTF">2021-04-27T01:44:47Z</dcterms:created>
  <dcterms:modified xsi:type="dcterms:W3CDTF">2024-04-23T03:14:31Z</dcterms:modified>
</cp:coreProperties>
</file>