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79" r:id="rId2"/>
    <p:sldId id="335" r:id="rId3"/>
    <p:sldId id="860" r:id="rId4"/>
    <p:sldId id="1022" r:id="rId5"/>
    <p:sldId id="1043" r:id="rId6"/>
    <p:sldId id="1044" r:id="rId7"/>
    <p:sldId id="1045" r:id="rId8"/>
    <p:sldId id="1046" r:id="rId9"/>
    <p:sldId id="1049" r:id="rId10"/>
    <p:sldId id="1050" r:id="rId11"/>
    <p:sldId id="1051" r:id="rId12"/>
    <p:sldId id="1048" r:id="rId13"/>
    <p:sldId id="1052" r:id="rId14"/>
    <p:sldId id="1054" r:id="rId15"/>
    <p:sldId id="1053" r:id="rId16"/>
    <p:sldId id="1055" r:id="rId17"/>
    <p:sldId id="1056" r:id="rId18"/>
    <p:sldId id="1058" r:id="rId19"/>
    <p:sldId id="1059" r:id="rId20"/>
    <p:sldId id="1061" r:id="rId21"/>
    <p:sldId id="1062" r:id="rId22"/>
    <p:sldId id="1063" r:id="rId23"/>
    <p:sldId id="1064" r:id="rId24"/>
    <p:sldId id="1065" r:id="rId25"/>
    <p:sldId id="1066" r:id="rId26"/>
    <p:sldId id="1068" r:id="rId27"/>
    <p:sldId id="1067" r:id="rId28"/>
    <p:sldId id="1075" r:id="rId29"/>
    <p:sldId id="1076" r:id="rId30"/>
    <p:sldId id="1077" r:id="rId31"/>
    <p:sldId id="1079" r:id="rId32"/>
    <p:sldId id="1080" r:id="rId33"/>
    <p:sldId id="1081" r:id="rId34"/>
    <p:sldId id="1082" r:id="rId35"/>
    <p:sldId id="1084" r:id="rId36"/>
    <p:sldId id="1085" r:id="rId37"/>
    <p:sldId id="1086" r:id="rId38"/>
    <p:sldId id="1087" r:id="rId39"/>
    <p:sldId id="1009" r:id="rId40"/>
    <p:sldId id="1005" r:id="rId41"/>
    <p:sldId id="996" r:id="rId42"/>
    <p:sldId id="1006" r:id="rId43"/>
    <p:sldId id="1093" r:id="rId44"/>
    <p:sldId id="1092" r:id="rId45"/>
    <p:sldId id="1095" r:id="rId46"/>
    <p:sldId id="1099" r:id="rId47"/>
    <p:sldId id="1100" r:id="rId48"/>
    <p:sldId id="862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6FD"/>
    <a:srgbClr val="FF33CC"/>
    <a:srgbClr val="0000FF"/>
    <a:srgbClr val="7030A0"/>
    <a:srgbClr val="DDE8E2"/>
    <a:srgbClr val="D8E5FA"/>
    <a:srgbClr val="C2D6C8"/>
    <a:srgbClr val="E1B9E5"/>
    <a:srgbClr val="FFD8D8"/>
    <a:srgbClr val="C8A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4154" autoAdjust="0"/>
  </p:normalViewPr>
  <p:slideViewPr>
    <p:cSldViewPr snapToGrid="0">
      <p:cViewPr varScale="1">
        <p:scale>
          <a:sx n="97" d="100"/>
          <a:sy n="97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4580-07F8-4EE6-81A1-51BACD88345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FDC2F-C0D0-49DA-99D9-B68EAB2C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6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20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22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内积的尺度不影响内积的方向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/>
              <a:t>的尺度缩放并不会实质性影响分类面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max-min</a:t>
            </a:r>
            <a:r>
              <a:rPr lang="zh-CN" altLang="en-US" dirty="0"/>
              <a:t>问题进行了退化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y_n</a:t>
            </a:r>
            <a:r>
              <a:rPr lang="en-US" altLang="zh-CN" dirty="0"/>
              <a:t>(</a:t>
            </a:r>
            <a:r>
              <a:rPr lang="en-US" altLang="zh-CN" dirty="0" err="1"/>
              <a:t>wx_n+b</a:t>
            </a:r>
            <a:r>
              <a:rPr lang="en-US" altLang="zh-CN" dirty="0"/>
              <a:t>)</a:t>
            </a:r>
            <a:r>
              <a:rPr lang="zh-CN" altLang="en-US" dirty="0"/>
              <a:t>的最小值经验性设置为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0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这里核心要体现的是，条件松弛后的解仍然在紫色值域内。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dirty="0"/>
                  <a:t>作为约束的松弛</a:t>
                </a:r>
                <a:r>
                  <a:rPr lang="zh-CN" altLang="en-US"/>
                  <a:t>条件，并不影响解的值域范围。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这里核心要体现的是，条件松弛后的解仍然在紫色值域内。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≥1</a:t>
                </a:r>
                <a:r>
                  <a:rPr lang="zh-CN" altLang="en-US" dirty="0"/>
                  <a:t>作为约束的松弛</a:t>
                </a:r>
                <a:r>
                  <a:rPr lang="zh-CN" altLang="en-US"/>
                  <a:t>条件，并不影响解的值域范围。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15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327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3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ic.hust.edu.cn/single/index/_class/3/1376?c=&#21326;&#20013;&#22823;&#19968;&#26223;" TargetMode="External"/><Relationship Id="rId13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12" Type="http://schemas.openxmlformats.org/officeDocument/2006/relationships/hyperlink" Target="http://pic.hust.edu.cn/single/index/_class/4/1421?c=&#21326;&#20013;&#22823;&#19968;&#26223;" TargetMode="External"/><Relationship Id="rId1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hyperlink" Target="http://pic.hust.edu.cn/single/index/_class/2/1296?c=&#21326;&#20013;&#22823;&#19968;&#26223;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5" Type="http://schemas.openxmlformats.org/officeDocument/2006/relationships/image" Target="../media/image8.jpeg"/><Relationship Id="rId10" Type="http://schemas.openxmlformats.org/officeDocument/2006/relationships/hyperlink" Target="http://pic.hust.edu.cn/single/index/_class/3/1394?c=&#21326;&#20013;&#22823;&#19968;&#26223;" TargetMode="External"/><Relationship Id="rId4" Type="http://schemas.openxmlformats.org/officeDocument/2006/relationships/hyperlink" Target="http://pic.hust.edu.cn/single/index/_class/0/803?c=&#21326;&#20013;&#22823;&#19968;&#26223;" TargetMode="External"/><Relationship Id="rId9" Type="http://schemas.openxmlformats.org/officeDocument/2006/relationships/image" Target="../media/image5.jpeg"/><Relationship Id="rId14" Type="http://schemas.openxmlformats.org/officeDocument/2006/relationships/hyperlink" Target="http://pic.hust.edu.cn/single/index/_class/4/1428?c=&#21326;&#20013;&#22823;&#19968;&#26223;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72"/>
          <p:cNvGrpSpPr>
            <a:grpSpLocks/>
          </p:cNvGrpSpPr>
          <p:nvPr/>
        </p:nvGrpSpPr>
        <p:grpSpPr bwMode="auto">
          <a:xfrm>
            <a:off x="762001" y="2786063"/>
            <a:ext cx="11010900" cy="119062"/>
            <a:chOff x="288" y="1248"/>
            <a:chExt cx="5229" cy="96"/>
          </a:xfrm>
        </p:grpSpPr>
        <p:grpSp>
          <p:nvGrpSpPr>
            <p:cNvPr id="4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429" descr="http://pic.hust.edu.cn/pic/nav/803.jp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177618" y="6143625"/>
            <a:ext cx="168063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33" descr="http://pic.hust.edu.cn/pic/nav/1296.jp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511368" y="4598989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35" descr="http://pic.hust.edu.cn/pic/nav/1376.jpg">
            <a:hlinkClick r:id="rId8"/>
          </p:cNvPr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0511368" y="610076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37" descr="http://pic.hust.edu.cn/pic/nav/1394.jpg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8858252" y="5386389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39" descr="http://pic.hust.edu.cn/pic/nav/1421.jp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58252" y="6127751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41" descr="http://pic.hust.edu.cn/pic/nav/1428.jpg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0511368" y="535781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442"/>
          <p:cNvGraphicFramePr>
            <a:graphicFrameLocks noChangeAspect="1"/>
          </p:cNvGraphicFramePr>
          <p:nvPr/>
        </p:nvGraphicFramePr>
        <p:xfrm>
          <a:off x="95251" y="34925"/>
          <a:ext cx="2063749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位图图像" r:id="rId16" imgW="2247619" imgH="1685714" progId="PBrush">
                  <p:embed/>
                </p:oleObj>
              </mc:Choice>
              <mc:Fallback>
                <p:oleObj name="位图图像" r:id="rId16" imgW="2247619" imgH="1685714" progId="PBrush">
                  <p:embed/>
                  <p:pic>
                    <p:nvPicPr>
                      <p:cNvPr id="14" name="Object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1" y="34925"/>
                        <a:ext cx="2063749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857213" y="2285992"/>
            <a:ext cx="10668000" cy="533400"/>
          </a:xfrm>
        </p:spPr>
        <p:txBody>
          <a:bodyPr/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43201" y="6596064"/>
            <a:ext cx="1191684" cy="2444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16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64000" y="6596064"/>
            <a:ext cx="11176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01B15-51C5-4543-8646-27AED7159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0" y="6596064"/>
            <a:ext cx="25400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82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64153-0567-4266-A1CF-C85856699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10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81940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25500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14B58-9775-4ADF-8599-FCF19B567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43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6457914"/>
            <a:ext cx="12192000" cy="400110"/>
          </a:xfrm>
          <a:prstGeom prst="rect">
            <a:avLst/>
          </a:prstGeom>
          <a:solidFill>
            <a:schemeClr val="tx2"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自动化学院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29396"/>
            <a:ext cx="1117600" cy="357166"/>
          </a:xfrm>
          <a:ln/>
        </p:spPr>
        <p:txBody>
          <a:bodyPr/>
          <a:lstStyle>
            <a:lvl1pPr>
              <a:defRPr sz="20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7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31B8F-3516-42C3-83A0-0BE91B683E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EEC58-89F5-441E-A838-5B7BA2476F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6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9BBF3-2E5D-4C72-85D8-0F814F1E6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39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6E4C9-78BD-4F77-9C38-0D0B943F9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4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171D-A1F9-42E8-BD2B-16AA89E59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39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11E7-3EAE-47CA-A409-CC810C5F1C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4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88B96-F116-4CAD-A388-A6B52ED373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9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6933" y="342900"/>
            <a:ext cx="8043333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620000" y="648335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0566400" y="6477000"/>
            <a:ext cx="1117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63D80F8-DC27-48CA-A22D-C490E65723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978400" y="6477000"/>
            <a:ext cx="2540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06400" y="1066800"/>
            <a:ext cx="11277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grpSp>
        <p:nvGrpSpPr>
          <p:cNvPr id="1033" name="Group 191"/>
          <p:cNvGrpSpPr>
            <a:grpSpLocks/>
          </p:cNvGrpSpPr>
          <p:nvPr/>
        </p:nvGrpSpPr>
        <p:grpSpPr bwMode="auto">
          <a:xfrm>
            <a:off x="406400" y="800101"/>
            <a:ext cx="11169651" cy="131763"/>
            <a:chOff x="192" y="498"/>
            <a:chExt cx="5376" cy="78"/>
          </a:xfrm>
        </p:grpSpPr>
        <p:grpSp>
          <p:nvGrpSpPr>
            <p:cNvPr id="1035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1036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06400" y="152401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aphicFrame>
        <p:nvGraphicFramePr>
          <p:cNvPr id="1026" name="Object 267"/>
          <p:cNvGraphicFramePr>
            <a:graphicFrameLocks noChangeAspect="1"/>
          </p:cNvGraphicFramePr>
          <p:nvPr/>
        </p:nvGraphicFramePr>
        <p:xfrm>
          <a:off x="10621433" y="42864"/>
          <a:ext cx="15240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位图图像" r:id="rId15" imgW="2247619" imgH="1685714" progId="PBrush">
                  <p:embed/>
                </p:oleObj>
              </mc:Choice>
              <mc:Fallback>
                <p:oleObj name="位图图像" r:id="rId15" imgW="2247619" imgH="1685714" progId="PBrush">
                  <p:embed/>
                  <p:pic>
                    <p:nvPicPr>
                      <p:cNvPr id="1026" name="Object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1433" y="42864"/>
                        <a:ext cx="15240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FD56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87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2.png"/><Relationship Id="rId7" Type="http://schemas.openxmlformats.org/officeDocument/2006/relationships/image" Target="../media/image41.png"/><Relationship Id="rId12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34.png"/><Relationship Id="rId10" Type="http://schemas.openxmlformats.org/officeDocument/2006/relationships/image" Target="../media/image48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0.png"/><Relationship Id="rId3" Type="http://schemas.openxmlformats.org/officeDocument/2006/relationships/image" Target="../media/image9.png"/><Relationship Id="rId7" Type="http://schemas.openxmlformats.org/officeDocument/2006/relationships/image" Target="../media/image53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5" Type="http://schemas.openxmlformats.org/officeDocument/2006/relationships/image" Target="../media/image51.png"/><Relationship Id="rId10" Type="http://schemas.openxmlformats.org/officeDocument/2006/relationships/image" Target="../media/image57.png"/><Relationship Id="rId4" Type="http://schemas.openxmlformats.org/officeDocument/2006/relationships/image" Target="../media/image55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1.png"/><Relationship Id="rId3" Type="http://schemas.openxmlformats.org/officeDocument/2006/relationships/image" Target="../media/image9.png"/><Relationship Id="rId7" Type="http://schemas.openxmlformats.org/officeDocument/2006/relationships/image" Target="../media/image53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5" Type="http://schemas.openxmlformats.org/officeDocument/2006/relationships/image" Target="../media/image51.png"/><Relationship Id="rId10" Type="http://schemas.openxmlformats.org/officeDocument/2006/relationships/image" Target="../media/image57.png"/><Relationship Id="rId4" Type="http://schemas.openxmlformats.org/officeDocument/2006/relationships/image" Target="../media/image55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1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89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1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6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8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9.png"/><Relationship Id="rId5" Type="http://schemas.openxmlformats.org/officeDocument/2006/relationships/image" Target="../media/image152.png"/><Relationship Id="rId10" Type="http://schemas.openxmlformats.org/officeDocument/2006/relationships/image" Target="../media/image78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86.png"/><Relationship Id="rId12" Type="http://schemas.openxmlformats.org/officeDocument/2006/relationships/image" Target="../media/image9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86.png"/><Relationship Id="rId12" Type="http://schemas.openxmlformats.org/officeDocument/2006/relationships/image" Target="../media/image9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1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89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15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87.png"/><Relationship Id="rId7" Type="http://schemas.openxmlformats.org/officeDocument/2006/relationships/image" Target="../media/image86.png"/><Relationship Id="rId12" Type="http://schemas.openxmlformats.org/officeDocument/2006/relationships/image" Target="../media/image10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101.png"/><Relationship Id="rId5" Type="http://schemas.openxmlformats.org/officeDocument/2006/relationships/image" Target="../media/image90.png"/><Relationship Id="rId10" Type="http://schemas.openxmlformats.org/officeDocument/2006/relationships/image" Target="../media/image100.png"/><Relationship Id="rId4" Type="http://schemas.openxmlformats.org/officeDocument/2006/relationships/image" Target="../media/image88.png"/><Relationship Id="rId9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5.png"/><Relationship Id="rId3" Type="http://schemas.openxmlformats.org/officeDocument/2006/relationships/image" Target="../media/image87.png"/><Relationship Id="rId7" Type="http://schemas.openxmlformats.org/officeDocument/2006/relationships/image" Target="../media/image86.png"/><Relationship Id="rId12" Type="http://schemas.openxmlformats.org/officeDocument/2006/relationships/image" Target="../media/image10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101.png"/><Relationship Id="rId5" Type="http://schemas.openxmlformats.org/officeDocument/2006/relationships/image" Target="../media/image90.png"/><Relationship Id="rId10" Type="http://schemas.openxmlformats.org/officeDocument/2006/relationships/image" Target="../media/image100.png"/><Relationship Id="rId4" Type="http://schemas.openxmlformats.org/officeDocument/2006/relationships/image" Target="../media/image88.png"/><Relationship Id="rId9" Type="http://schemas.openxmlformats.org/officeDocument/2006/relationships/image" Target="../media/image9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87.png"/><Relationship Id="rId7" Type="http://schemas.openxmlformats.org/officeDocument/2006/relationships/image" Target="../media/image8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104.png"/><Relationship Id="rId5" Type="http://schemas.openxmlformats.org/officeDocument/2006/relationships/image" Target="../media/image90.png"/><Relationship Id="rId10" Type="http://schemas.openxmlformats.org/officeDocument/2006/relationships/image" Target="../media/image108.png"/><Relationship Id="rId4" Type="http://schemas.openxmlformats.org/officeDocument/2006/relationships/image" Target="../media/image88.png"/><Relationship Id="rId9" Type="http://schemas.openxmlformats.org/officeDocument/2006/relationships/image" Target="../media/image10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6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8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9.png"/><Relationship Id="rId5" Type="http://schemas.openxmlformats.org/officeDocument/2006/relationships/image" Target="../media/image152.png"/><Relationship Id="rId10" Type="http://schemas.openxmlformats.org/officeDocument/2006/relationships/image" Target="../media/image78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3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1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11.png"/><Relationship Id="rId5" Type="http://schemas.openxmlformats.org/officeDocument/2006/relationships/image" Target="../media/image152.png"/><Relationship Id="rId10" Type="http://schemas.openxmlformats.org/officeDocument/2006/relationships/image" Target="../media/image11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4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1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11.png"/><Relationship Id="rId5" Type="http://schemas.openxmlformats.org/officeDocument/2006/relationships/image" Target="../media/image152.png"/><Relationship Id="rId10" Type="http://schemas.openxmlformats.org/officeDocument/2006/relationships/image" Target="../media/image11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7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1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15.png"/><Relationship Id="rId5" Type="http://schemas.openxmlformats.org/officeDocument/2006/relationships/image" Target="../media/image152.png"/><Relationship Id="rId10" Type="http://schemas.openxmlformats.org/officeDocument/2006/relationships/image" Target="../media/image11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11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6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1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18.png"/><Relationship Id="rId5" Type="http://schemas.openxmlformats.org/officeDocument/2006/relationships/image" Target="../media/image152.png"/><Relationship Id="rId10" Type="http://schemas.openxmlformats.org/officeDocument/2006/relationships/image" Target="../media/image11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11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6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1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19.png"/><Relationship Id="rId5" Type="http://schemas.openxmlformats.org/officeDocument/2006/relationships/image" Target="../media/image152.png"/><Relationship Id="rId15" Type="http://schemas.openxmlformats.org/officeDocument/2006/relationships/image" Target="../media/image120.png"/><Relationship Id="rId10" Type="http://schemas.openxmlformats.org/officeDocument/2006/relationships/image" Target="../media/image11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11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1.png"/><Relationship Id="rId7" Type="http://schemas.openxmlformats.org/officeDocument/2006/relationships/image" Target="../media/image1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2.png"/><Relationship Id="rId13" Type="http://schemas.openxmlformats.org/officeDocument/2006/relationships/image" Target="../media/image250.png"/><Relationship Id="rId3" Type="http://schemas.openxmlformats.org/officeDocument/2006/relationships/image" Target="../media/image10.png"/><Relationship Id="rId7" Type="http://schemas.openxmlformats.org/officeDocument/2006/relationships/image" Target="../media/image832.png"/><Relationship Id="rId12" Type="http://schemas.openxmlformats.org/officeDocument/2006/relationships/image" Target="../media/image2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png"/><Relationship Id="rId11" Type="http://schemas.openxmlformats.org/officeDocument/2006/relationships/image" Target="../media/image251.png"/><Relationship Id="rId5" Type="http://schemas.openxmlformats.org/officeDocument/2006/relationships/image" Target="../media/image811.png"/><Relationship Id="rId10" Type="http://schemas.openxmlformats.org/officeDocument/2006/relationships/image" Target="../media/image281.png"/><Relationship Id="rId4" Type="http://schemas.openxmlformats.org/officeDocument/2006/relationships/image" Target="../media/image802.png"/><Relationship Id="rId9" Type="http://schemas.openxmlformats.org/officeDocument/2006/relationships/image" Target="../media/image8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0.png"/><Relationship Id="rId4" Type="http://schemas.openxmlformats.org/officeDocument/2006/relationships/image" Target="../media/image79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2.png"/><Relationship Id="rId13" Type="http://schemas.openxmlformats.org/officeDocument/2006/relationships/image" Target="../media/image250.png"/><Relationship Id="rId3" Type="http://schemas.openxmlformats.org/officeDocument/2006/relationships/image" Target="../media/image10.png"/><Relationship Id="rId7" Type="http://schemas.openxmlformats.org/officeDocument/2006/relationships/image" Target="../media/image832.png"/><Relationship Id="rId12" Type="http://schemas.openxmlformats.org/officeDocument/2006/relationships/image" Target="../media/image2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png"/><Relationship Id="rId11" Type="http://schemas.openxmlformats.org/officeDocument/2006/relationships/image" Target="../media/image251.png"/><Relationship Id="rId5" Type="http://schemas.openxmlformats.org/officeDocument/2006/relationships/image" Target="../media/image811.png"/><Relationship Id="rId10" Type="http://schemas.openxmlformats.org/officeDocument/2006/relationships/image" Target="../media/image281.png"/><Relationship Id="rId4" Type="http://schemas.openxmlformats.org/officeDocument/2006/relationships/image" Target="../media/image802.png"/><Relationship Id="rId9" Type="http://schemas.openxmlformats.org/officeDocument/2006/relationships/image" Target="../media/image85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0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2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8.png"/><Relationship Id="rId2" Type="http://schemas.openxmlformats.org/officeDocument/2006/relationships/image" Target="../media/image9.png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7.png"/><Relationship Id="rId5" Type="http://schemas.openxmlformats.org/officeDocument/2006/relationships/image" Target="../media/image128.png"/><Relationship Id="rId15" Type="http://schemas.openxmlformats.org/officeDocument/2006/relationships/image" Target="../media/image145.png"/><Relationship Id="rId10" Type="http://schemas.openxmlformats.org/officeDocument/2006/relationships/image" Target="../media/image134.png"/><Relationship Id="rId4" Type="http://schemas.openxmlformats.org/officeDocument/2006/relationships/image" Target="../media/image140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1.png"/><Relationship Id="rId3" Type="http://schemas.openxmlformats.org/officeDocument/2006/relationships/image" Target="../media/image165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70.png"/><Relationship Id="rId5" Type="http://schemas.openxmlformats.org/officeDocument/2006/relationships/image" Target="../media/image156.png"/><Relationship Id="rId15" Type="http://schemas.openxmlformats.org/officeDocument/2006/relationships/image" Target="../media/image173.png"/><Relationship Id="rId10" Type="http://schemas.openxmlformats.org/officeDocument/2006/relationships/image" Target="../media/image169.png"/><Relationship Id="rId19" Type="http://schemas.openxmlformats.org/officeDocument/2006/relationships/image" Target="../media/image177.png"/><Relationship Id="rId4" Type="http://schemas.openxmlformats.org/officeDocument/2006/relationships/image" Target="../media/image166.png"/><Relationship Id="rId9" Type="http://schemas.openxmlformats.org/officeDocument/2006/relationships/image" Target="../media/image168.png"/><Relationship Id="rId14" Type="http://schemas.openxmlformats.org/officeDocument/2006/relationships/image" Target="../media/image17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186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71764" y="2038135"/>
            <a:ext cx="3248472" cy="747712"/>
          </a:xfrm>
        </p:spPr>
        <p:txBody>
          <a:bodyPr/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zh-CN" altLang="en-US" sz="6000" dirty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  <a:cs typeface="+mn-cs"/>
              </a:rPr>
              <a:t>模式识别</a:t>
            </a:r>
            <a:endParaRPr lang="zh-CN" altLang="en-GB" sz="6000" dirty="0">
              <a:solidFill>
                <a:srgbClr val="0000FF"/>
              </a:solidFill>
              <a:latin typeface="方正姚体" pitchFamily="2" charset="-122"/>
              <a:ea typeface="方正姚体" pitchFamily="2" charset="-122"/>
              <a:cs typeface="+mn-cs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6672064" y="281925"/>
            <a:ext cx="53692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18D9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人工智能与自动化学院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695196" y="2492750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最大间隔分类面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最大间隔分类面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61922" y="1154089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“胖胖”的分类面</a:t>
            </a: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8AB2DE43-692C-4292-9189-185E663D98CF}"/>
              </a:ext>
            </a:extLst>
          </p:cNvPr>
          <p:cNvSpPr/>
          <p:nvPr/>
        </p:nvSpPr>
        <p:spPr>
          <a:xfrm rot="5400000">
            <a:off x="1639369" y="1867776"/>
            <a:ext cx="585138" cy="311285"/>
          </a:xfrm>
          <a:prstGeom prst="leftRightArrow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A31686-2E1C-4EDB-A538-3FAD9FCD0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310" y="970221"/>
            <a:ext cx="7893556" cy="24587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4715DBC-65A9-44A5-B956-4460B8645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60" y="3642286"/>
            <a:ext cx="8321040" cy="17549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DE24F7-FD78-4512-8FE0-23E0A9561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958" y="3642285"/>
            <a:ext cx="8321041" cy="175490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74178B0-4604-46DA-9D86-BE9CEFE0E81F}"/>
              </a:ext>
            </a:extLst>
          </p:cNvPr>
          <p:cNvSpPr/>
          <p:nvPr/>
        </p:nvSpPr>
        <p:spPr>
          <a:xfrm>
            <a:off x="515637" y="3620755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所有样本正确分类</a:t>
            </a:r>
          </a:p>
        </p:txBody>
      </p:sp>
      <p:sp>
        <p:nvSpPr>
          <p:cNvPr id="18" name="箭头: 左右 17">
            <a:extLst>
              <a:ext uri="{FF2B5EF4-FFF2-40B4-BE49-F238E27FC236}">
                <a16:creationId xmlns:a16="http://schemas.microsoft.com/office/drawing/2014/main" id="{984229E7-249B-4FAD-92E3-A1ABA1C27BCD}"/>
              </a:ext>
            </a:extLst>
          </p:cNvPr>
          <p:cNvSpPr/>
          <p:nvPr/>
        </p:nvSpPr>
        <p:spPr>
          <a:xfrm rot="5400000">
            <a:off x="1586903" y="4330626"/>
            <a:ext cx="585138" cy="311285"/>
          </a:xfrm>
          <a:prstGeom prst="leftRightArrow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05D965F-60DE-49B1-8D99-48990E8E3500}"/>
                  </a:ext>
                </a:extLst>
              </p:cNvPr>
              <p:cNvSpPr/>
              <p:nvPr/>
            </p:nvSpPr>
            <p:spPr>
              <a:xfrm>
                <a:off x="469108" y="4894459"/>
                <a:ext cx="28958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05D965F-60DE-49B1-8D99-48990E8E3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08" y="4894459"/>
                <a:ext cx="289585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5DE9AD2E-2DB5-4703-936C-DC289B4163D7}"/>
              </a:ext>
            </a:extLst>
          </p:cNvPr>
          <p:cNvSpPr/>
          <p:nvPr/>
        </p:nvSpPr>
        <p:spPr>
          <a:xfrm>
            <a:off x="-24680" y="5660866"/>
            <a:ext cx="12216679" cy="523220"/>
          </a:xfrm>
          <a:prstGeom prst="rect">
            <a:avLst/>
          </a:prstGeom>
          <a:solidFill>
            <a:srgbClr val="DDE6FD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算法的目的是</a:t>
            </a: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如何找到“最大间隔”的分类面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</a:rPr>
              <a:t>find largest-margin separating hyperplane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72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407368" y="122882"/>
            <a:ext cx="1092519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第七讲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线性支撑向量机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 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Linear Support Vector Machine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0370135-4466-49B8-9C2C-EB285FD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819" y="1578060"/>
            <a:ext cx="10920785" cy="291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最大间隔分类面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Large-Margin Separating Hyperplane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标准的最大间隔问题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Standard Large-Margin Problem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支撑向量机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Support Vector Machine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82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lang="zh-CN" altLang="en-US" kern="0" dirty="0">
                <a:solidFill>
                  <a:srgbClr val="000000"/>
                </a:solidFill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441022" y="1392295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样本到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分类面的距离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62D73-49DC-4B0A-A44A-AEB8074B9516}"/>
                  </a:ext>
                </a:extLst>
              </p:cNvPr>
              <p:cNvSpPr txBox="1"/>
              <p:nvPr/>
            </p:nvSpPr>
            <p:spPr>
              <a:xfrm>
                <a:off x="5770652" y="1248537"/>
                <a:ext cx="2829749" cy="482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1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margin</m:t>
                                </m:r>
                                <m:r>
                                  <a:rPr lang="en-US" altLang="zh-CN" sz="2400" b="1" i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sz="2400" b="1" i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62D73-49DC-4B0A-A44A-AEB8074B9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652" y="1248537"/>
                <a:ext cx="2829749" cy="482312"/>
              </a:xfrm>
              <a:prstGeom prst="rect">
                <a:avLst/>
              </a:prstGeom>
              <a:blipFill>
                <a:blip r:embed="rId3"/>
                <a:stretch>
                  <a:fillRect r="-1293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50F9609-64F3-4F9F-90DF-A380B5CBFEBA}"/>
                  </a:ext>
                </a:extLst>
              </p:cNvPr>
              <p:cNvSpPr txBox="1"/>
              <p:nvPr/>
            </p:nvSpPr>
            <p:spPr>
              <a:xfrm>
                <a:off x="4959331" y="1748873"/>
                <a:ext cx="46149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𝑆𝑢𝑏𝑗𝑒𝑐𝑡</m:t>
                      </m:r>
                      <m:r>
                        <a:rPr lang="en-US" altLang="zh-CN" sz="2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𝑒𝑣𝑒𝑟𝑦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1" i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50F9609-64F3-4F9F-90DF-A380B5CBF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31" y="1748873"/>
                <a:ext cx="4614917" cy="369332"/>
              </a:xfrm>
              <a:prstGeom prst="rect">
                <a:avLst/>
              </a:prstGeom>
              <a:blipFill>
                <a:blip r:embed="rId4"/>
                <a:stretch>
                  <a:fillRect l="-1717" r="-925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01A4202-7D3C-437F-AC69-15AB20EE56E5}"/>
                  </a:ext>
                </a:extLst>
              </p:cNvPr>
              <p:cNvSpPr txBox="1"/>
              <p:nvPr/>
            </p:nvSpPr>
            <p:spPr>
              <a:xfrm>
                <a:off x="6922780" y="2213161"/>
                <a:ext cx="4901534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margin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sz="2400" b="1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ED7613"/>
                              </a:solidFill>
                              <a:latin typeface="Cambria Math" panose="02040503050406030204" pitchFamily="18" charset="0"/>
                            </a:rPr>
                            <m:t>distance</m:t>
                          </m:r>
                          <m:r>
                            <a:rPr lang="en-US" altLang="zh-CN" sz="2400" b="1" i="1" smtClean="0">
                              <a:solidFill>
                                <a:srgbClr val="ED761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ED76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 smtClean="0">
                                  <a:solidFill>
                                    <a:srgbClr val="ED7613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ED7613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0" smtClean="0">
                              <a:solidFill>
                                <a:srgbClr val="ED761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rgbClr val="ED761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 b="1" i="0" smtClean="0">
                              <a:solidFill>
                                <a:srgbClr val="ED761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01A4202-7D3C-437F-AC69-15AB20E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80" y="2213161"/>
                <a:ext cx="4901534" cy="509050"/>
              </a:xfrm>
              <a:prstGeom prst="rect">
                <a:avLst/>
              </a:prstGeom>
              <a:blipFill>
                <a:blip r:embed="rId5"/>
                <a:stretch>
                  <a:fillRect l="-1493" r="-1493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FAFAD353-2A43-44B1-8419-1B12E59A791C}"/>
              </a:ext>
            </a:extLst>
          </p:cNvPr>
          <p:cNvSpPr/>
          <p:nvPr/>
        </p:nvSpPr>
        <p:spPr>
          <a:xfrm>
            <a:off x="0" y="3047475"/>
            <a:ext cx="12192000" cy="523220"/>
          </a:xfrm>
          <a:prstGeom prst="rect">
            <a:avLst/>
          </a:prstGeom>
          <a:solidFill>
            <a:srgbClr val="FFD8D8">
              <a:alpha val="44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为了便于了解分类器特性，支撑向量机的分析过程中样本向量不做增广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3DD0E25-661E-4E3C-B934-29C024EBAB08}"/>
              </a:ext>
            </a:extLst>
          </p:cNvPr>
          <p:cNvGrpSpPr/>
          <p:nvPr/>
        </p:nvGrpSpPr>
        <p:grpSpPr>
          <a:xfrm>
            <a:off x="0" y="3639214"/>
            <a:ext cx="12171662" cy="2270004"/>
            <a:chOff x="20338" y="3669505"/>
            <a:chExt cx="12171662" cy="27051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8CC56AA-6706-460F-9361-B80136CE4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10246" y="3669505"/>
              <a:ext cx="8553450" cy="27051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6D3FEFD-9E37-459E-A974-71268CB79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40811" y="3669505"/>
              <a:ext cx="1951189" cy="27051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BAD32DE3-BF4A-4FEB-89A4-D22C46499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338" y="3669505"/>
              <a:ext cx="2193878" cy="2705100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F2DF7C0-60E8-419B-AB3A-9E5DAE614126}"/>
              </a:ext>
            </a:extLst>
          </p:cNvPr>
          <p:cNvGrpSpPr/>
          <p:nvPr/>
        </p:nvGrpSpPr>
        <p:grpSpPr>
          <a:xfrm>
            <a:off x="0" y="5858309"/>
            <a:ext cx="12171662" cy="588772"/>
            <a:chOff x="0" y="5858309"/>
            <a:chExt cx="12171662" cy="58877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BC728D6-BFF7-4CFC-A109-5E2F5A61D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58052" y="5862949"/>
              <a:ext cx="4034117" cy="58315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16B01AD-D4BF-4FE2-A3A6-F17185EE2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80390" y="5866056"/>
              <a:ext cx="3991272" cy="581025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E3045FD-A0DD-45E1-AFC4-DBBDD4EFE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5858309"/>
              <a:ext cx="4458052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54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441022" y="1392295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样本到分类面的距离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62D73-49DC-4B0A-A44A-AEB8074B9516}"/>
                  </a:ext>
                </a:extLst>
              </p:cNvPr>
              <p:cNvSpPr txBox="1"/>
              <p:nvPr/>
            </p:nvSpPr>
            <p:spPr>
              <a:xfrm>
                <a:off x="5770652" y="1248537"/>
                <a:ext cx="2829749" cy="482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margin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62D73-49DC-4B0A-A44A-AEB8074B9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652" y="1248537"/>
                <a:ext cx="2829749" cy="482312"/>
              </a:xfrm>
              <a:prstGeom prst="rect">
                <a:avLst/>
              </a:prstGeom>
              <a:blipFill>
                <a:blip r:embed="rId3"/>
                <a:stretch>
                  <a:fillRect r="-1293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01A4202-7D3C-437F-AC69-15AB20EE56E5}"/>
                  </a:ext>
                </a:extLst>
              </p:cNvPr>
              <p:cNvSpPr txBox="1"/>
              <p:nvPr/>
            </p:nvSpPr>
            <p:spPr>
              <a:xfrm>
                <a:off x="6922780" y="2213161"/>
                <a:ext cx="4901534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distance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01A4202-7D3C-437F-AC69-15AB20E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80" y="2213161"/>
                <a:ext cx="4901534" cy="509050"/>
              </a:xfrm>
              <a:prstGeom prst="rect">
                <a:avLst/>
              </a:prstGeom>
              <a:blipFill>
                <a:blip r:embed="rId5"/>
                <a:stretch>
                  <a:fillRect l="-1493" r="-1493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ms29">
            <a:extLst>
              <a:ext uri="{FF2B5EF4-FFF2-40B4-BE49-F238E27FC236}">
                <a16:creationId xmlns:a16="http://schemas.microsoft.com/office/drawing/2014/main" id="{3CCB0EC9-796D-4016-BF7A-671C856E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" y="3097477"/>
            <a:ext cx="4802586" cy="330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0A6E155-BC92-4A57-8DD9-DDFA9BCD21C5}"/>
                  </a:ext>
                </a:extLst>
              </p:cNvPr>
              <p:cNvSpPr txBox="1"/>
              <p:nvPr/>
            </p:nvSpPr>
            <p:spPr>
              <a:xfrm>
                <a:off x="6407471" y="3097477"/>
                <a:ext cx="4385860" cy="21920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   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+mn-cs"/>
                  </a:rPr>
                  <a:t>+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𝑟</m:t>
                    </m:r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𝒘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sup>
                        </m:s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𝒘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𝑟</m:t>
                      </m:r>
                      <m:d>
                        <m:dPr>
                          <m:begChr m:val="‖"/>
                          <m:endChr m:val="‖"/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0A6E155-BC92-4A57-8DD9-DDFA9BCD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471" y="3097477"/>
                <a:ext cx="4385860" cy="2192010"/>
              </a:xfrm>
              <a:prstGeom prst="rect">
                <a:avLst/>
              </a:prstGeom>
              <a:blipFill>
                <a:blip r:embed="rId7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424423A-55D3-49B9-B706-AC95663A8F3F}"/>
                  </a:ext>
                </a:extLst>
              </p:cNvPr>
              <p:cNvSpPr txBox="1"/>
              <p:nvPr/>
            </p:nvSpPr>
            <p:spPr>
              <a:xfrm>
                <a:off x="4959331" y="1748873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𝑆𝑢𝑏𝑗𝑒𝑐𝑡</m:t>
                      </m:r>
                      <m:r>
                        <a:rPr lang="en-US" altLang="zh-CN" sz="2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𝑒𝑣𝑒𝑟𝑦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b="1" i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424423A-55D3-49B9-B706-AC95663A8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31" y="1748873"/>
                <a:ext cx="5410905" cy="369332"/>
              </a:xfrm>
              <a:prstGeom prst="rect">
                <a:avLst/>
              </a:prstGeom>
              <a:blipFill>
                <a:blip r:embed="rId8"/>
                <a:stretch>
                  <a:fillRect l="-1466" r="-78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84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441022" y="1392295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样本到分类面的距离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62D73-49DC-4B0A-A44A-AEB8074B9516}"/>
                  </a:ext>
                </a:extLst>
              </p:cNvPr>
              <p:cNvSpPr txBox="1"/>
              <p:nvPr/>
            </p:nvSpPr>
            <p:spPr>
              <a:xfrm>
                <a:off x="5770652" y="1248537"/>
                <a:ext cx="2829749" cy="482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margin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62D73-49DC-4B0A-A44A-AEB8074B9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652" y="1248537"/>
                <a:ext cx="2829749" cy="482312"/>
              </a:xfrm>
              <a:prstGeom prst="rect">
                <a:avLst/>
              </a:prstGeom>
              <a:blipFill>
                <a:blip r:embed="rId3"/>
                <a:stretch>
                  <a:fillRect r="-1293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01A4202-7D3C-437F-AC69-15AB20EE56E5}"/>
                  </a:ext>
                </a:extLst>
              </p:cNvPr>
              <p:cNvSpPr txBox="1"/>
              <p:nvPr/>
            </p:nvSpPr>
            <p:spPr>
              <a:xfrm>
                <a:off x="6922780" y="2213161"/>
                <a:ext cx="4901534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distance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01A4202-7D3C-437F-AC69-15AB20E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80" y="2213161"/>
                <a:ext cx="4901534" cy="509050"/>
              </a:xfrm>
              <a:prstGeom prst="rect">
                <a:avLst/>
              </a:prstGeom>
              <a:blipFill>
                <a:blip r:embed="rId5"/>
                <a:stretch>
                  <a:fillRect l="-1493" r="-1493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ms29">
            <a:extLst>
              <a:ext uri="{FF2B5EF4-FFF2-40B4-BE49-F238E27FC236}">
                <a16:creationId xmlns:a16="http://schemas.microsoft.com/office/drawing/2014/main" id="{3CCB0EC9-796D-4016-BF7A-671C856E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" y="3097477"/>
            <a:ext cx="4802586" cy="330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0A6E155-BC92-4A57-8DD9-DDFA9BCD21C5}"/>
                  </a:ext>
                </a:extLst>
              </p:cNvPr>
              <p:cNvSpPr txBox="1"/>
              <p:nvPr/>
            </p:nvSpPr>
            <p:spPr>
              <a:xfrm>
                <a:off x="6407471" y="3097477"/>
                <a:ext cx="4385860" cy="21920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   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mbria Math" panose="02040503050406030204" pitchFamily="18" charset="0"/>
                    <a:cs typeface="+mn-cs"/>
                  </a:rPr>
                  <a:t>+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𝒘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d>
                        <m:dPr>
                          <m:begChr m:val="‖"/>
                          <m:endChr m:val="‖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0A6E155-BC92-4A57-8DD9-DDFA9BCD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471" y="3097477"/>
                <a:ext cx="4385860" cy="2192010"/>
              </a:xfrm>
              <a:prstGeom prst="rect">
                <a:avLst/>
              </a:prstGeom>
              <a:blipFill>
                <a:blip r:embed="rId7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2AFE50D-39BE-4D0E-8F94-DCAA32D92080}"/>
                  </a:ext>
                </a:extLst>
              </p:cNvPr>
              <p:cNvSpPr txBox="1"/>
              <p:nvPr/>
            </p:nvSpPr>
            <p:spPr>
              <a:xfrm>
                <a:off x="5276481" y="5468350"/>
                <a:ext cx="1639038" cy="766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2AFE50D-39BE-4D0E-8F94-DCAA32D92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481" y="5468350"/>
                <a:ext cx="1639038" cy="7663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右 1">
            <a:extLst>
              <a:ext uri="{FF2B5EF4-FFF2-40B4-BE49-F238E27FC236}">
                <a16:creationId xmlns:a16="http://schemas.microsoft.com/office/drawing/2014/main" id="{18427F77-400C-4C46-AAA3-5ABC1982925F}"/>
              </a:ext>
            </a:extLst>
          </p:cNvPr>
          <p:cNvSpPr/>
          <p:nvPr/>
        </p:nvSpPr>
        <p:spPr>
          <a:xfrm>
            <a:off x="6943479" y="5664753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6DA3F6E-7DC5-4FD9-A174-E543945F2B06}"/>
                  </a:ext>
                </a:extLst>
              </p:cNvPr>
              <p:cNvSpPr/>
              <p:nvPr/>
            </p:nvSpPr>
            <p:spPr>
              <a:xfrm>
                <a:off x="7455533" y="5438034"/>
                <a:ext cx="4637680" cy="835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D761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distance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D761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6DA3F6E-7DC5-4FD9-A174-E543945F2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533" y="5438034"/>
                <a:ext cx="4637680" cy="8357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424423A-55D3-49B9-B706-AC95663A8F3F}"/>
                  </a:ext>
                </a:extLst>
              </p:cNvPr>
              <p:cNvSpPr txBox="1"/>
              <p:nvPr/>
            </p:nvSpPr>
            <p:spPr>
              <a:xfrm>
                <a:off x="4959331" y="1748873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𝑒𝑣𝑒𝑟𝑦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424423A-55D3-49B9-B706-AC95663A8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31" y="1748873"/>
                <a:ext cx="5410905" cy="369332"/>
              </a:xfrm>
              <a:prstGeom prst="rect">
                <a:avLst/>
              </a:prstGeom>
              <a:blipFill>
                <a:blip r:embed="rId10"/>
                <a:stretch>
                  <a:fillRect l="-1466" r="-78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04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575933" y="1197396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样本到分类面的距离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62D73-49DC-4B0A-A44A-AEB8074B9516}"/>
                  </a:ext>
                </a:extLst>
              </p:cNvPr>
              <p:cNvSpPr txBox="1"/>
              <p:nvPr/>
            </p:nvSpPr>
            <p:spPr>
              <a:xfrm>
                <a:off x="5770652" y="1248537"/>
                <a:ext cx="2829749" cy="482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margin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962D73-49DC-4B0A-A44A-AEB8074B9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652" y="1248537"/>
                <a:ext cx="2829749" cy="482312"/>
              </a:xfrm>
              <a:prstGeom prst="rect">
                <a:avLst/>
              </a:prstGeom>
              <a:blipFill>
                <a:blip r:embed="rId3"/>
                <a:stretch>
                  <a:fillRect r="-1293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01A4202-7D3C-437F-AC69-15AB20EE56E5}"/>
                  </a:ext>
                </a:extLst>
              </p:cNvPr>
              <p:cNvSpPr txBox="1"/>
              <p:nvPr/>
            </p:nvSpPr>
            <p:spPr>
              <a:xfrm>
                <a:off x="6922780" y="2213161"/>
                <a:ext cx="4901534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distance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01A4202-7D3C-437F-AC69-15AB20E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80" y="2213161"/>
                <a:ext cx="4901534" cy="509050"/>
              </a:xfrm>
              <a:prstGeom prst="rect">
                <a:avLst/>
              </a:prstGeom>
              <a:blipFill>
                <a:blip r:embed="rId5"/>
                <a:stretch>
                  <a:fillRect l="-1493" r="-1493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右 1">
            <a:extLst>
              <a:ext uri="{FF2B5EF4-FFF2-40B4-BE49-F238E27FC236}">
                <a16:creationId xmlns:a16="http://schemas.microsoft.com/office/drawing/2014/main" id="{18427F77-400C-4C46-AAA3-5ABC1982925F}"/>
              </a:ext>
            </a:extLst>
          </p:cNvPr>
          <p:cNvSpPr/>
          <p:nvPr/>
        </p:nvSpPr>
        <p:spPr>
          <a:xfrm rot="5400000">
            <a:off x="7918839" y="2792388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6DA3F6E-7DC5-4FD9-A174-E543945F2B06}"/>
                  </a:ext>
                </a:extLst>
              </p:cNvPr>
              <p:cNvSpPr/>
              <p:nvPr/>
            </p:nvSpPr>
            <p:spPr>
              <a:xfrm>
                <a:off x="90368" y="2190646"/>
                <a:ext cx="4637680" cy="835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D761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distance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D761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0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6DA3F6E-7DC5-4FD9-A174-E543945F2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8" y="2190646"/>
                <a:ext cx="4637680" cy="835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C2A182-452E-49D0-A171-CB65277F3391}"/>
                  </a:ext>
                </a:extLst>
              </p:cNvPr>
              <p:cNvSpPr txBox="1"/>
              <p:nvPr/>
            </p:nvSpPr>
            <p:spPr>
              <a:xfrm>
                <a:off x="4959331" y="1748873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𝑒𝑣𝑒𝑟𝑦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C2A182-452E-49D0-A171-CB65277F3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31" y="1748873"/>
                <a:ext cx="5410905" cy="369332"/>
              </a:xfrm>
              <a:prstGeom prst="rect">
                <a:avLst/>
              </a:prstGeom>
              <a:blipFill>
                <a:blip r:embed="rId7"/>
                <a:stretch>
                  <a:fillRect l="-1466" r="-78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4981891" y="1126617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6D5B6C-EAF8-44C2-96A9-60F2636B4BF5}"/>
                  </a:ext>
                </a:extLst>
              </p:cNvPr>
              <p:cNvSpPr/>
              <p:nvPr/>
            </p:nvSpPr>
            <p:spPr>
              <a:xfrm>
                <a:off x="399208" y="3429000"/>
                <a:ext cx="41963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∵</m:t>
                            </m:r>
                          </m:e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𝑒𝑣𝑒𝑟𝑦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6D5B6C-EAF8-44C2-96A9-60F2636B4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08" y="3429000"/>
                <a:ext cx="4196342" cy="461665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F2B6950-E103-4A3F-859E-ED504758A026}"/>
                  </a:ext>
                </a:extLst>
              </p:cNvPr>
              <p:cNvSpPr/>
              <p:nvPr/>
            </p:nvSpPr>
            <p:spPr>
              <a:xfrm>
                <a:off x="-81732" y="4321925"/>
                <a:ext cx="5169620" cy="835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D761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distance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ED761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ED761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D761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F2B6950-E103-4A3F-859E-ED504758A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732" y="4321925"/>
                <a:ext cx="5169620" cy="8357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A7351-5CDF-4BE6-B963-F3272702AEDA}"/>
                  </a:ext>
                </a:extLst>
              </p:cNvPr>
              <p:cNvSpPr txBox="1"/>
              <p:nvPr/>
            </p:nvSpPr>
            <p:spPr>
              <a:xfrm>
                <a:off x="6032754" y="3542368"/>
                <a:ext cx="2829749" cy="482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margin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A7351-5CDF-4BE6-B963-F3272702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754" y="3542368"/>
                <a:ext cx="2829749" cy="482312"/>
              </a:xfrm>
              <a:prstGeom prst="rect">
                <a:avLst/>
              </a:prstGeom>
              <a:blipFill>
                <a:blip r:embed="rId10"/>
                <a:stretch>
                  <a:fillRect r="-1293" b="-1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A480D6-5F3E-4DA8-B677-F9208291FAA2}"/>
                  </a:ext>
                </a:extLst>
              </p:cNvPr>
              <p:cNvSpPr txBox="1"/>
              <p:nvPr/>
            </p:nvSpPr>
            <p:spPr>
              <a:xfrm>
                <a:off x="6752369" y="4738474"/>
                <a:ext cx="5439631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A480D6-5F3E-4DA8-B677-F9208291F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369" y="4738474"/>
                <a:ext cx="5439631" cy="7434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F15537-F71B-4F18-AF12-92F227DBF315}"/>
                  </a:ext>
                </a:extLst>
              </p:cNvPr>
              <p:cNvSpPr txBox="1"/>
              <p:nvPr/>
            </p:nvSpPr>
            <p:spPr>
              <a:xfrm>
                <a:off x="5221433" y="4196911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𝑒𝑣𝑒𝑟𝑦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F15537-F71B-4F18-AF12-92F227DBF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433" y="4196911"/>
                <a:ext cx="5410905" cy="369332"/>
              </a:xfrm>
              <a:prstGeom prst="rect">
                <a:avLst/>
              </a:prstGeom>
              <a:blipFill>
                <a:blip r:embed="rId12"/>
                <a:stretch>
                  <a:fillRect l="-1466" r="-789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10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分类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面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的尺度缩放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4981891" y="1126617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A7351-5CDF-4BE6-B963-F3272702AEDA}"/>
                  </a:ext>
                </a:extLst>
              </p:cNvPr>
              <p:cNvSpPr txBox="1"/>
              <p:nvPr/>
            </p:nvSpPr>
            <p:spPr>
              <a:xfrm>
                <a:off x="5925710" y="1126617"/>
                <a:ext cx="2829749" cy="482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margin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A7351-5CDF-4BE6-B963-F3272702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10" y="1126617"/>
                <a:ext cx="2829749" cy="482312"/>
              </a:xfrm>
              <a:prstGeom prst="rect">
                <a:avLst/>
              </a:prstGeom>
              <a:blipFill>
                <a:blip r:embed="rId3"/>
                <a:stretch>
                  <a:fillRect r="-1509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A480D6-5F3E-4DA8-B677-F9208291FAA2}"/>
                  </a:ext>
                </a:extLst>
              </p:cNvPr>
              <p:cNvSpPr txBox="1"/>
              <p:nvPr/>
            </p:nvSpPr>
            <p:spPr>
              <a:xfrm>
                <a:off x="6645325" y="2322723"/>
                <a:ext cx="5439631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A480D6-5F3E-4DA8-B677-F9208291F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5" y="2322723"/>
                <a:ext cx="5439631" cy="743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F15537-F71B-4F18-AF12-92F227DBF315}"/>
                  </a:ext>
                </a:extLst>
              </p:cNvPr>
              <p:cNvSpPr txBox="1"/>
              <p:nvPr/>
            </p:nvSpPr>
            <p:spPr>
              <a:xfrm>
                <a:off x="5114389" y="1781160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𝑒𝑣𝑒𝑟𝑦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F15537-F71B-4F18-AF12-92F227DBF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89" y="1781160"/>
                <a:ext cx="5410905" cy="369332"/>
              </a:xfrm>
              <a:prstGeom prst="rect">
                <a:avLst/>
              </a:prstGeom>
              <a:blipFill>
                <a:blip r:embed="rId5"/>
                <a:stretch>
                  <a:fillRect l="-1464" r="-67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CD05CC-9490-4ACE-872B-E6EF0E02E075}"/>
                  </a:ext>
                </a:extLst>
              </p:cNvPr>
              <p:cNvSpPr/>
              <p:nvPr/>
            </p:nvSpPr>
            <p:spPr>
              <a:xfrm>
                <a:off x="860634" y="2048358"/>
                <a:ext cx="2112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CD05CC-9490-4ACE-872B-E6EF0E02E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34" y="2048358"/>
                <a:ext cx="211282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74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分类面的尺度缩放：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4981891" y="1126617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6D5B6C-EAF8-44C2-96A9-60F2636B4BF5}"/>
                  </a:ext>
                </a:extLst>
              </p:cNvPr>
              <p:cNvSpPr/>
              <p:nvPr/>
            </p:nvSpPr>
            <p:spPr>
              <a:xfrm>
                <a:off x="399208" y="3429000"/>
                <a:ext cx="4091184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∴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=1,…,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6D5B6C-EAF8-44C2-96A9-60F2636B4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08" y="3429000"/>
                <a:ext cx="4091184" cy="609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A7351-5CDF-4BE6-B963-F3272702AEDA}"/>
                  </a:ext>
                </a:extLst>
              </p:cNvPr>
              <p:cNvSpPr txBox="1"/>
              <p:nvPr/>
            </p:nvSpPr>
            <p:spPr>
              <a:xfrm>
                <a:off x="5925710" y="1126617"/>
                <a:ext cx="2829749" cy="482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margin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A7351-5CDF-4BE6-B963-F3272702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10" y="1126617"/>
                <a:ext cx="2829749" cy="482312"/>
              </a:xfrm>
              <a:prstGeom prst="rect">
                <a:avLst/>
              </a:prstGeom>
              <a:blipFill>
                <a:blip r:embed="rId5"/>
                <a:stretch>
                  <a:fillRect r="-1509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A480D6-5F3E-4DA8-B677-F9208291FAA2}"/>
                  </a:ext>
                </a:extLst>
              </p:cNvPr>
              <p:cNvSpPr txBox="1"/>
              <p:nvPr/>
            </p:nvSpPr>
            <p:spPr>
              <a:xfrm>
                <a:off x="6645325" y="2322723"/>
                <a:ext cx="5439631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A480D6-5F3E-4DA8-B677-F9208291F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5" y="2322723"/>
                <a:ext cx="5439631" cy="743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F15537-F71B-4F18-AF12-92F227DBF315}"/>
                  </a:ext>
                </a:extLst>
              </p:cNvPr>
              <p:cNvSpPr txBox="1"/>
              <p:nvPr/>
            </p:nvSpPr>
            <p:spPr>
              <a:xfrm>
                <a:off x="5114389" y="1781160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𝑒𝑣𝑒𝑟𝑦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F15537-F71B-4F18-AF12-92F227DBF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89" y="1781160"/>
                <a:ext cx="5410905" cy="369332"/>
              </a:xfrm>
              <a:prstGeom prst="rect">
                <a:avLst/>
              </a:prstGeom>
              <a:blipFill>
                <a:blip r:embed="rId7"/>
                <a:stretch>
                  <a:fillRect l="-1464" r="-67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CD05CC-9490-4ACE-872B-E6EF0E02E075}"/>
                  </a:ext>
                </a:extLst>
              </p:cNvPr>
              <p:cNvSpPr/>
              <p:nvPr/>
            </p:nvSpPr>
            <p:spPr>
              <a:xfrm>
                <a:off x="860634" y="2048358"/>
                <a:ext cx="2112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CD05CC-9490-4ACE-872B-E6EF0E02E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34" y="2048358"/>
                <a:ext cx="211282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385EC44-B3E5-4BFC-915D-B4FC7AE82492}"/>
                  </a:ext>
                </a:extLst>
              </p:cNvPr>
              <p:cNvSpPr/>
              <p:nvPr/>
            </p:nvSpPr>
            <p:spPr>
              <a:xfrm>
                <a:off x="860634" y="2694427"/>
                <a:ext cx="2467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385EC44-B3E5-4BFC-915D-B4FC7AE82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34" y="2694427"/>
                <a:ext cx="246708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右 16">
            <a:extLst>
              <a:ext uri="{FF2B5EF4-FFF2-40B4-BE49-F238E27FC236}">
                <a16:creationId xmlns:a16="http://schemas.microsoft.com/office/drawing/2014/main" id="{9FB9F2DA-09ED-454C-BE56-1233277D8387}"/>
              </a:ext>
            </a:extLst>
          </p:cNvPr>
          <p:cNvSpPr/>
          <p:nvPr/>
        </p:nvSpPr>
        <p:spPr>
          <a:xfrm rot="5400000">
            <a:off x="2202753" y="4169477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5804FC-847D-490A-8E24-87D444EDEBDE}"/>
                  </a:ext>
                </a:extLst>
              </p:cNvPr>
              <p:cNvSpPr txBox="1"/>
              <p:nvPr/>
            </p:nvSpPr>
            <p:spPr>
              <a:xfrm>
                <a:off x="1285237" y="4860218"/>
                <a:ext cx="2492734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5804FC-847D-490A-8E24-87D444EDE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237" y="4860218"/>
                <a:ext cx="2492734" cy="7434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右 18">
            <a:extLst>
              <a:ext uri="{FF2B5EF4-FFF2-40B4-BE49-F238E27FC236}">
                <a16:creationId xmlns:a16="http://schemas.microsoft.com/office/drawing/2014/main" id="{A63DC1B5-4B42-4C8C-9238-4A8F94670043}"/>
              </a:ext>
            </a:extLst>
          </p:cNvPr>
          <p:cNvSpPr/>
          <p:nvPr/>
        </p:nvSpPr>
        <p:spPr>
          <a:xfrm rot="5400000">
            <a:off x="8279412" y="3437047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/>
              <p:nvPr/>
            </p:nvSpPr>
            <p:spPr>
              <a:xfrm>
                <a:off x="5969911" y="3868284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lang="en-US" altLang="zh-CN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sz="24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911" y="3868284"/>
                <a:ext cx="1849930" cy="7434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5DD5D3-8724-4451-B751-D4C64B5FEB53}"/>
                  </a:ext>
                </a:extLst>
              </p:cNvPr>
              <p:cNvSpPr txBox="1"/>
              <p:nvPr/>
            </p:nvSpPr>
            <p:spPr>
              <a:xfrm>
                <a:off x="7194189" y="5558817"/>
                <a:ext cx="3508974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5DD5D3-8724-4451-B751-D4C64B5FE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89" y="5558817"/>
                <a:ext cx="3508974" cy="516680"/>
              </a:xfrm>
              <a:prstGeom prst="rect">
                <a:avLst/>
              </a:prstGeom>
              <a:blipFill>
                <a:blip r:embed="rId12"/>
                <a:stretch>
                  <a:fillRect r="-174" b="-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/>
              <p:nvPr/>
            </p:nvSpPr>
            <p:spPr>
              <a:xfrm>
                <a:off x="5233883" y="4860218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𝑒𝑣𝑒𝑟𝑦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883" y="4860218"/>
                <a:ext cx="5410905" cy="369332"/>
              </a:xfrm>
              <a:prstGeom prst="rect">
                <a:avLst/>
              </a:prstGeom>
              <a:blipFill>
                <a:blip r:embed="rId13"/>
                <a:stretch>
                  <a:fillRect l="-1466" r="-789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0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分类面的尺度缩放：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4981891" y="1126617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6D5B6C-EAF8-44C2-96A9-60F2636B4BF5}"/>
                  </a:ext>
                </a:extLst>
              </p:cNvPr>
              <p:cNvSpPr/>
              <p:nvPr/>
            </p:nvSpPr>
            <p:spPr>
              <a:xfrm>
                <a:off x="399208" y="3429000"/>
                <a:ext cx="4091184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∴</m:t>
                            </m:r>
                          </m:e>
                          <m:e>
                            <m:func>
                              <m:func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=1,…,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func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6D5B6C-EAF8-44C2-96A9-60F2636B4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08" y="3429000"/>
                <a:ext cx="4091184" cy="609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A7351-5CDF-4BE6-B963-F3272702AEDA}"/>
                  </a:ext>
                </a:extLst>
              </p:cNvPr>
              <p:cNvSpPr txBox="1"/>
              <p:nvPr/>
            </p:nvSpPr>
            <p:spPr>
              <a:xfrm>
                <a:off x="5925710" y="1126617"/>
                <a:ext cx="2829749" cy="482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margin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A7351-5CDF-4BE6-B963-F3272702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10" y="1126617"/>
                <a:ext cx="2829749" cy="482312"/>
              </a:xfrm>
              <a:prstGeom prst="rect">
                <a:avLst/>
              </a:prstGeom>
              <a:blipFill>
                <a:blip r:embed="rId5"/>
                <a:stretch>
                  <a:fillRect r="-1509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A480D6-5F3E-4DA8-B677-F9208291FAA2}"/>
                  </a:ext>
                </a:extLst>
              </p:cNvPr>
              <p:cNvSpPr txBox="1"/>
              <p:nvPr/>
            </p:nvSpPr>
            <p:spPr>
              <a:xfrm>
                <a:off x="6645325" y="2322723"/>
                <a:ext cx="5439631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A480D6-5F3E-4DA8-B677-F9208291F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5" y="2322723"/>
                <a:ext cx="5439631" cy="743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F15537-F71B-4F18-AF12-92F227DBF315}"/>
                  </a:ext>
                </a:extLst>
              </p:cNvPr>
              <p:cNvSpPr txBox="1"/>
              <p:nvPr/>
            </p:nvSpPr>
            <p:spPr>
              <a:xfrm>
                <a:off x="5114389" y="1781160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𝑒𝑣𝑒𝑟𝑦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CF15537-F71B-4F18-AF12-92F227DBF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89" y="1781160"/>
                <a:ext cx="5410905" cy="369332"/>
              </a:xfrm>
              <a:prstGeom prst="rect">
                <a:avLst/>
              </a:prstGeom>
              <a:blipFill>
                <a:blip r:embed="rId7"/>
                <a:stretch>
                  <a:fillRect l="-1464" r="-67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CD05CC-9490-4ACE-872B-E6EF0E02E075}"/>
                  </a:ext>
                </a:extLst>
              </p:cNvPr>
              <p:cNvSpPr/>
              <p:nvPr/>
            </p:nvSpPr>
            <p:spPr>
              <a:xfrm>
                <a:off x="860634" y="2048358"/>
                <a:ext cx="21128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CD05CC-9490-4ACE-872B-E6EF0E02E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34" y="2048358"/>
                <a:ext cx="211282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385EC44-B3E5-4BFC-915D-B4FC7AE82492}"/>
                  </a:ext>
                </a:extLst>
              </p:cNvPr>
              <p:cNvSpPr/>
              <p:nvPr/>
            </p:nvSpPr>
            <p:spPr>
              <a:xfrm>
                <a:off x="860634" y="2694427"/>
                <a:ext cx="2467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385EC44-B3E5-4BFC-915D-B4FC7AE82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34" y="2694427"/>
                <a:ext cx="246708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右 16">
            <a:extLst>
              <a:ext uri="{FF2B5EF4-FFF2-40B4-BE49-F238E27FC236}">
                <a16:creationId xmlns:a16="http://schemas.microsoft.com/office/drawing/2014/main" id="{9FB9F2DA-09ED-454C-BE56-1233277D8387}"/>
              </a:ext>
            </a:extLst>
          </p:cNvPr>
          <p:cNvSpPr/>
          <p:nvPr/>
        </p:nvSpPr>
        <p:spPr>
          <a:xfrm rot="5400000">
            <a:off x="2202753" y="4169477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5804FC-847D-490A-8E24-87D444EDEBDE}"/>
                  </a:ext>
                </a:extLst>
              </p:cNvPr>
              <p:cNvSpPr txBox="1"/>
              <p:nvPr/>
            </p:nvSpPr>
            <p:spPr>
              <a:xfrm>
                <a:off x="1285237" y="4860218"/>
                <a:ext cx="2492734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5804FC-847D-490A-8E24-87D444EDE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237" y="4860218"/>
                <a:ext cx="2492734" cy="7434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右 18">
            <a:extLst>
              <a:ext uri="{FF2B5EF4-FFF2-40B4-BE49-F238E27FC236}">
                <a16:creationId xmlns:a16="http://schemas.microsoft.com/office/drawing/2014/main" id="{A63DC1B5-4B42-4C8C-9238-4A8F94670043}"/>
              </a:ext>
            </a:extLst>
          </p:cNvPr>
          <p:cNvSpPr/>
          <p:nvPr/>
        </p:nvSpPr>
        <p:spPr>
          <a:xfrm rot="5400000">
            <a:off x="8279412" y="3437047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/>
              <p:nvPr/>
            </p:nvSpPr>
            <p:spPr>
              <a:xfrm>
                <a:off x="5969911" y="3868284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911" y="3868284"/>
                <a:ext cx="1849930" cy="7434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5DD5D3-8724-4451-B751-D4C64B5FEB53}"/>
                  </a:ext>
                </a:extLst>
              </p:cNvPr>
              <p:cNvSpPr txBox="1"/>
              <p:nvPr/>
            </p:nvSpPr>
            <p:spPr>
              <a:xfrm>
                <a:off x="7194189" y="5558817"/>
                <a:ext cx="3508974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5DD5D3-8724-4451-B751-D4C64B5FE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89" y="5558817"/>
                <a:ext cx="3508974" cy="516680"/>
              </a:xfrm>
              <a:prstGeom prst="rect">
                <a:avLst/>
              </a:prstGeom>
              <a:blipFill>
                <a:blip r:embed="rId12"/>
                <a:stretch>
                  <a:fillRect r="-174" b="-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/>
              <p:nvPr/>
            </p:nvSpPr>
            <p:spPr>
              <a:xfrm>
                <a:off x="5233883" y="4860218"/>
                <a:ext cx="5410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𝑒𝑣𝑒𝑟𝑦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883" y="4860218"/>
                <a:ext cx="5410905" cy="369332"/>
              </a:xfrm>
              <a:prstGeom prst="rect">
                <a:avLst/>
              </a:prstGeom>
              <a:blipFill>
                <a:blip r:embed="rId13"/>
                <a:stretch>
                  <a:fillRect l="-1466" r="-789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82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标准的最大间隔问题：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5791938" y="1113484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/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/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func>
                              <m:funcPr>
                                <m:ctrlP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=1,…,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0FA26E04-826B-4A18-8F3F-F107D048DC94}"/>
              </a:ext>
            </a:extLst>
          </p:cNvPr>
          <p:cNvSpPr/>
          <p:nvPr/>
        </p:nvSpPr>
        <p:spPr>
          <a:xfrm>
            <a:off x="983638" y="2938824"/>
            <a:ext cx="3905325" cy="2966272"/>
          </a:xfrm>
          <a:prstGeom prst="ellipse">
            <a:avLst/>
          </a:prstGeom>
          <a:solidFill>
            <a:srgbClr val="E1B9E5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/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1062D3A-FEF2-4055-A11C-F90423F5EE64}"/>
              </a:ext>
            </a:extLst>
          </p:cNvPr>
          <p:cNvSpPr/>
          <p:nvPr/>
        </p:nvSpPr>
        <p:spPr>
          <a:xfrm>
            <a:off x="1029348" y="3488346"/>
            <a:ext cx="369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原始约束条件下的值域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29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407368" y="122882"/>
            <a:ext cx="1092519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/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第七讲  </a:t>
            </a:r>
            <a:r>
              <a:rPr lang="zh-CN" altLang="en-US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线性支撑向量机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Linear Support Vector Machine</a:t>
            </a:r>
            <a:r>
              <a:rPr lang="en-US" altLang="zh-CN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0370135-4466-49B8-9C2C-EB285FD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819" y="1578060"/>
            <a:ext cx="10920785" cy="291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最大间隔分类面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宋体" panose="02010600030101010101" pitchFamily="2" charset="-122"/>
              </a:rPr>
              <a:t>Large-Margin Separating Hyperplane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7.2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标准的最大间隔问题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Standard Large-Margin Problem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7.3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支撑向量机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Support Vector Machine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0D7FEE80-F3EF-47DF-A791-806197FAC1CB}"/>
              </a:ext>
            </a:extLst>
          </p:cNvPr>
          <p:cNvSpPr/>
          <p:nvPr/>
        </p:nvSpPr>
        <p:spPr>
          <a:xfrm>
            <a:off x="184009" y="1933850"/>
            <a:ext cx="5607929" cy="4464000"/>
          </a:xfrm>
          <a:prstGeom prst="ellipse">
            <a:avLst/>
          </a:prstGeom>
          <a:solidFill>
            <a:srgbClr val="DDE6FD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标准的最大间隔问题：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5791938" y="1113484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FB9F2DA-09ED-454C-BE56-1233277D8387}"/>
              </a:ext>
            </a:extLst>
          </p:cNvPr>
          <p:cNvSpPr/>
          <p:nvPr/>
        </p:nvSpPr>
        <p:spPr>
          <a:xfrm>
            <a:off x="9492260" y="5872204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/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/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func>
                              <m:func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=1,…,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func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0FA26E04-826B-4A18-8F3F-F107D048DC94}"/>
              </a:ext>
            </a:extLst>
          </p:cNvPr>
          <p:cNvSpPr/>
          <p:nvPr/>
        </p:nvSpPr>
        <p:spPr>
          <a:xfrm>
            <a:off x="983638" y="2938824"/>
            <a:ext cx="3905325" cy="2966272"/>
          </a:xfrm>
          <a:prstGeom prst="ellipse">
            <a:avLst/>
          </a:prstGeom>
          <a:solidFill>
            <a:srgbClr val="E1B9E5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/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1062D3A-FEF2-4055-A11C-F90423F5EE64}"/>
              </a:ext>
            </a:extLst>
          </p:cNvPr>
          <p:cNvSpPr/>
          <p:nvPr/>
        </p:nvSpPr>
        <p:spPr>
          <a:xfrm>
            <a:off x="1029348" y="3488346"/>
            <a:ext cx="369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原始约束条件下的值域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7232A2-77B3-4205-8C6A-0B1CA8A58B1A}"/>
              </a:ext>
            </a:extLst>
          </p:cNvPr>
          <p:cNvSpPr/>
          <p:nvPr/>
        </p:nvSpPr>
        <p:spPr>
          <a:xfrm>
            <a:off x="1711963" y="2080946"/>
            <a:ext cx="2752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条件松弛后的值域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/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≥1,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C13DA2-3ECE-4D74-998C-7FF9330008C0}"/>
              </a:ext>
            </a:extLst>
          </p:cNvPr>
          <p:cNvCxnSpPr>
            <a:cxnSpLocks/>
          </p:cNvCxnSpPr>
          <p:nvPr/>
        </p:nvCxnSpPr>
        <p:spPr>
          <a:xfrm>
            <a:off x="5890723" y="2919401"/>
            <a:ext cx="6235016" cy="17882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8A630D9-2A46-45B6-BA48-20B838F77039}"/>
                  </a:ext>
                </a:extLst>
              </p:cNvPr>
              <p:cNvSpPr/>
              <p:nvPr/>
            </p:nvSpPr>
            <p:spPr>
              <a:xfrm>
                <a:off x="6095999" y="3146970"/>
                <a:ext cx="63636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Arial"/>
                  </a:rPr>
                  <a:t>位于蓝色值域，即对所有样本：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8A630D9-2A46-45B6-BA48-20B838F77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146970"/>
                <a:ext cx="6363695" cy="461665"/>
              </a:xfrm>
              <a:prstGeom prst="rect">
                <a:avLst/>
              </a:prstGeom>
              <a:blipFill>
                <a:blip r:embed="rId8"/>
                <a:stretch>
                  <a:fillRect l="-143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8D1C128-438C-4927-81FF-D543DA168EB0}"/>
                  </a:ext>
                </a:extLst>
              </p:cNvPr>
              <p:cNvSpPr/>
              <p:nvPr/>
            </p:nvSpPr>
            <p:spPr>
              <a:xfrm>
                <a:off x="7277639" y="3721326"/>
                <a:ext cx="3156825" cy="497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8D1C128-438C-4927-81FF-D543DA168E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39" y="3721326"/>
                <a:ext cx="3156825" cy="4973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2672281-E875-4E17-80DC-CB5E32506BBA}"/>
                  </a:ext>
                </a:extLst>
              </p:cNvPr>
              <p:cNvSpPr/>
              <p:nvPr/>
            </p:nvSpPr>
            <p:spPr>
              <a:xfrm>
                <a:off x="6006636" y="4397042"/>
                <a:ext cx="63636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根据分类面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:r>
                  <a:rPr lang="zh-CN" altLang="en-US" sz="2400" noProof="0" dirty="0">
                    <a:solidFill>
                      <a:srgbClr val="000000"/>
                    </a:solidFill>
                    <a:latin typeface="Arial"/>
                  </a:rPr>
                  <a:t>取值的尺度不变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Arial"/>
                  </a:rPr>
                  <a:t>：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2672281-E875-4E17-80DC-CB5E32506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636" y="4397042"/>
                <a:ext cx="6363695" cy="461665"/>
              </a:xfrm>
              <a:prstGeom prst="rect">
                <a:avLst/>
              </a:prstGeom>
              <a:blipFill>
                <a:blip r:embed="rId10"/>
                <a:stretch>
                  <a:fillRect l="-143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AB02469-B9C1-4412-B970-649935043F09}"/>
                  </a:ext>
                </a:extLst>
              </p:cNvPr>
              <p:cNvSpPr/>
              <p:nvPr/>
            </p:nvSpPr>
            <p:spPr>
              <a:xfrm>
                <a:off x="7393077" y="4910173"/>
                <a:ext cx="3079817" cy="870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1.6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AB02469-B9C1-4412-B970-649935043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077" y="4910173"/>
                <a:ext cx="3079817" cy="8701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2F9057D-1F85-4F9F-86FE-E5DCA64B3639}"/>
                  </a:ext>
                </a:extLst>
              </p:cNvPr>
              <p:cNvSpPr/>
              <p:nvPr/>
            </p:nvSpPr>
            <p:spPr>
              <a:xfrm>
                <a:off x="6209250" y="5689514"/>
                <a:ext cx="2800126" cy="716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1.6</m:t>
                        </m:r>
                      </m:den>
                    </m:f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1.6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为最佳解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2F9057D-1F85-4F9F-86FE-E5DCA64B3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250" y="5689514"/>
                <a:ext cx="2800126" cy="716606"/>
              </a:xfrm>
              <a:prstGeom prst="rect">
                <a:avLst/>
              </a:prstGeom>
              <a:blipFill>
                <a:blip r:embed="rId12"/>
                <a:stretch>
                  <a:fillRect r="-2397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B5F34049-3E4E-4D00-9F39-E0AFF43605D7}"/>
              </a:ext>
            </a:extLst>
          </p:cNvPr>
          <p:cNvSpPr/>
          <p:nvPr/>
        </p:nvSpPr>
        <p:spPr>
          <a:xfrm>
            <a:off x="10151462" y="581698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矛盾</a:t>
            </a:r>
            <a:r>
              <a:rPr lang="zh-CN" altLang="en-US" sz="2800" i="1" dirty="0">
                <a:solidFill>
                  <a:srgbClr val="FF0000"/>
                </a:solidFill>
              </a:rPr>
              <a:t>！！！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973BC7F-1BD4-4E36-9D00-8A854E1568C7}"/>
              </a:ext>
            </a:extLst>
          </p:cNvPr>
          <p:cNvSpPr/>
          <p:nvPr/>
        </p:nvSpPr>
        <p:spPr>
          <a:xfrm>
            <a:off x="1711962" y="4678112"/>
            <a:ext cx="2398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条件松弛后的解仍然在紫色值域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1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0D7FEE80-F3EF-47DF-A791-806197FAC1CB}"/>
              </a:ext>
            </a:extLst>
          </p:cNvPr>
          <p:cNvSpPr/>
          <p:nvPr/>
        </p:nvSpPr>
        <p:spPr>
          <a:xfrm>
            <a:off x="184009" y="1933850"/>
            <a:ext cx="5607929" cy="4464000"/>
          </a:xfrm>
          <a:prstGeom prst="ellipse">
            <a:avLst/>
          </a:prstGeom>
          <a:solidFill>
            <a:srgbClr val="DDE6FD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标准的最大间隔问题：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5791938" y="1113484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63DC1B5-4B42-4C8C-9238-4A8F94670043}"/>
              </a:ext>
            </a:extLst>
          </p:cNvPr>
          <p:cNvSpPr/>
          <p:nvPr/>
        </p:nvSpPr>
        <p:spPr>
          <a:xfrm rot="5400000">
            <a:off x="8766184" y="3165157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/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/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func>
                              <m:func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=1,…,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func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0FA26E04-826B-4A18-8F3F-F107D048DC94}"/>
              </a:ext>
            </a:extLst>
          </p:cNvPr>
          <p:cNvSpPr/>
          <p:nvPr/>
        </p:nvSpPr>
        <p:spPr>
          <a:xfrm>
            <a:off x="983638" y="2938824"/>
            <a:ext cx="3905325" cy="2966272"/>
          </a:xfrm>
          <a:prstGeom prst="ellipse">
            <a:avLst/>
          </a:prstGeom>
          <a:solidFill>
            <a:srgbClr val="E1B9E5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/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1062D3A-FEF2-4055-A11C-F90423F5EE64}"/>
              </a:ext>
            </a:extLst>
          </p:cNvPr>
          <p:cNvSpPr/>
          <p:nvPr/>
        </p:nvSpPr>
        <p:spPr>
          <a:xfrm>
            <a:off x="1029348" y="3488346"/>
            <a:ext cx="369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原始约束条件下的值域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7232A2-77B3-4205-8C6A-0B1CA8A58B1A}"/>
              </a:ext>
            </a:extLst>
          </p:cNvPr>
          <p:cNvSpPr/>
          <p:nvPr/>
        </p:nvSpPr>
        <p:spPr>
          <a:xfrm>
            <a:off x="1711963" y="2080946"/>
            <a:ext cx="2752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条件松弛后的值域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/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≥1,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𝑎𝑙𝑙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C13DA2-3ECE-4D74-998C-7FF9330008C0}"/>
              </a:ext>
            </a:extLst>
          </p:cNvPr>
          <p:cNvCxnSpPr>
            <a:cxnSpLocks/>
          </p:cNvCxnSpPr>
          <p:nvPr/>
        </p:nvCxnSpPr>
        <p:spPr>
          <a:xfrm>
            <a:off x="5890723" y="2919401"/>
            <a:ext cx="6235016" cy="17882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9A29B84-A576-48A9-A99E-75D666CE3FAC}"/>
              </a:ext>
            </a:extLst>
          </p:cNvPr>
          <p:cNvSpPr/>
          <p:nvPr/>
        </p:nvSpPr>
        <p:spPr>
          <a:xfrm>
            <a:off x="1711962" y="4678112"/>
            <a:ext cx="2398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条件松弛后的解仍然在紫色值域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F85A02-5DFC-4A4D-9719-F5E9F041791B}"/>
                  </a:ext>
                </a:extLst>
              </p:cNvPr>
              <p:cNvSpPr txBox="1"/>
              <p:nvPr/>
            </p:nvSpPr>
            <p:spPr>
              <a:xfrm>
                <a:off x="6373813" y="3667826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F85A02-5DFC-4A4D-9719-F5E9F041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813" y="3667826"/>
                <a:ext cx="1849930" cy="7434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D0ED9C-1982-41A9-9F7C-101F89704EDE}"/>
                  </a:ext>
                </a:extLst>
              </p:cNvPr>
              <p:cNvSpPr txBox="1"/>
              <p:nvPr/>
            </p:nvSpPr>
            <p:spPr>
              <a:xfrm>
                <a:off x="6216026" y="4761848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≥1, 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D0ED9C-1982-41A9-9F7C-101F89704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026" y="4761848"/>
                <a:ext cx="5939896" cy="369332"/>
              </a:xfrm>
              <a:prstGeom prst="rect">
                <a:avLst/>
              </a:prstGeom>
              <a:blipFill>
                <a:blip r:embed="rId8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640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0D7FEE80-F3EF-47DF-A791-806197FAC1CB}"/>
              </a:ext>
            </a:extLst>
          </p:cNvPr>
          <p:cNvSpPr/>
          <p:nvPr/>
        </p:nvSpPr>
        <p:spPr>
          <a:xfrm>
            <a:off x="184009" y="1933850"/>
            <a:ext cx="5607929" cy="4464000"/>
          </a:xfrm>
          <a:prstGeom prst="ellipse">
            <a:avLst/>
          </a:prstGeom>
          <a:solidFill>
            <a:srgbClr val="DDE6FD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标准的最大间隔问题：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5791938" y="1113484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63DC1B5-4B42-4C8C-9238-4A8F94670043}"/>
              </a:ext>
            </a:extLst>
          </p:cNvPr>
          <p:cNvSpPr/>
          <p:nvPr/>
        </p:nvSpPr>
        <p:spPr>
          <a:xfrm rot="5400000">
            <a:off x="8766184" y="3165157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/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/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func>
                              <m:func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=1,…,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func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0FA26E04-826B-4A18-8F3F-F107D048DC94}"/>
              </a:ext>
            </a:extLst>
          </p:cNvPr>
          <p:cNvSpPr/>
          <p:nvPr/>
        </p:nvSpPr>
        <p:spPr>
          <a:xfrm>
            <a:off x="983638" y="2938824"/>
            <a:ext cx="3905325" cy="2966272"/>
          </a:xfrm>
          <a:prstGeom prst="ellipse">
            <a:avLst/>
          </a:prstGeom>
          <a:solidFill>
            <a:srgbClr val="E1B9E5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/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1062D3A-FEF2-4055-A11C-F90423F5EE64}"/>
              </a:ext>
            </a:extLst>
          </p:cNvPr>
          <p:cNvSpPr/>
          <p:nvPr/>
        </p:nvSpPr>
        <p:spPr>
          <a:xfrm>
            <a:off x="1029348" y="3488346"/>
            <a:ext cx="369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原始约束条件下的值域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7232A2-77B3-4205-8C6A-0B1CA8A58B1A}"/>
              </a:ext>
            </a:extLst>
          </p:cNvPr>
          <p:cNvSpPr/>
          <p:nvPr/>
        </p:nvSpPr>
        <p:spPr>
          <a:xfrm>
            <a:off x="1711963" y="2080946"/>
            <a:ext cx="2752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条件松弛后的值域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/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≥1,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𝑎𝑙𝑙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C13DA2-3ECE-4D74-998C-7FF9330008C0}"/>
              </a:ext>
            </a:extLst>
          </p:cNvPr>
          <p:cNvCxnSpPr>
            <a:cxnSpLocks/>
          </p:cNvCxnSpPr>
          <p:nvPr/>
        </p:nvCxnSpPr>
        <p:spPr>
          <a:xfrm>
            <a:off x="5890723" y="2919401"/>
            <a:ext cx="6235016" cy="17882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9A29B84-A576-48A9-A99E-75D666CE3FAC}"/>
              </a:ext>
            </a:extLst>
          </p:cNvPr>
          <p:cNvSpPr/>
          <p:nvPr/>
        </p:nvSpPr>
        <p:spPr>
          <a:xfrm>
            <a:off x="1711962" y="4678112"/>
            <a:ext cx="2398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条件松弛后的解仍然在紫色值域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F85A02-5DFC-4A4D-9719-F5E9F041791B}"/>
                  </a:ext>
                </a:extLst>
              </p:cNvPr>
              <p:cNvSpPr txBox="1"/>
              <p:nvPr/>
            </p:nvSpPr>
            <p:spPr>
              <a:xfrm>
                <a:off x="6373813" y="3667826"/>
                <a:ext cx="1806648" cy="480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F85A02-5DFC-4A4D-9719-F5E9F041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813" y="3667826"/>
                <a:ext cx="1806648" cy="480453"/>
              </a:xfrm>
              <a:prstGeom prst="rect">
                <a:avLst/>
              </a:prstGeom>
              <a:blipFill>
                <a:blip r:embed="rId7"/>
                <a:stretch>
                  <a:fillRect l="-3041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D0ED9C-1982-41A9-9F7C-101F89704EDE}"/>
                  </a:ext>
                </a:extLst>
              </p:cNvPr>
              <p:cNvSpPr txBox="1"/>
              <p:nvPr/>
            </p:nvSpPr>
            <p:spPr>
              <a:xfrm>
                <a:off x="6216026" y="4761848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D0ED9C-1982-41A9-9F7C-101F89704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026" y="4761848"/>
                <a:ext cx="5939896" cy="369332"/>
              </a:xfrm>
              <a:prstGeom prst="rect">
                <a:avLst/>
              </a:prstGeom>
              <a:blipFill>
                <a:blip r:embed="rId8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627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0D7FEE80-F3EF-47DF-A791-806197FAC1CB}"/>
              </a:ext>
            </a:extLst>
          </p:cNvPr>
          <p:cNvSpPr/>
          <p:nvPr/>
        </p:nvSpPr>
        <p:spPr>
          <a:xfrm>
            <a:off x="184009" y="1933850"/>
            <a:ext cx="5607929" cy="4464000"/>
          </a:xfrm>
          <a:prstGeom prst="ellipse">
            <a:avLst/>
          </a:prstGeom>
          <a:solidFill>
            <a:srgbClr val="DDE6FD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标准的最大间隔问题：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5791938" y="1113484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63DC1B5-4B42-4C8C-9238-4A8F94670043}"/>
              </a:ext>
            </a:extLst>
          </p:cNvPr>
          <p:cNvSpPr/>
          <p:nvPr/>
        </p:nvSpPr>
        <p:spPr>
          <a:xfrm rot="5400000">
            <a:off x="8766184" y="3165157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/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/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func>
                              <m:func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=1,…,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func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0FA26E04-826B-4A18-8F3F-F107D048DC94}"/>
              </a:ext>
            </a:extLst>
          </p:cNvPr>
          <p:cNvSpPr/>
          <p:nvPr/>
        </p:nvSpPr>
        <p:spPr>
          <a:xfrm>
            <a:off x="983638" y="2938824"/>
            <a:ext cx="3905325" cy="2966272"/>
          </a:xfrm>
          <a:prstGeom prst="ellipse">
            <a:avLst/>
          </a:prstGeom>
          <a:solidFill>
            <a:srgbClr val="E1B9E5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/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1062D3A-FEF2-4055-A11C-F90423F5EE64}"/>
              </a:ext>
            </a:extLst>
          </p:cNvPr>
          <p:cNvSpPr/>
          <p:nvPr/>
        </p:nvSpPr>
        <p:spPr>
          <a:xfrm>
            <a:off x="1029348" y="3488346"/>
            <a:ext cx="369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原始约束条件下的值域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7232A2-77B3-4205-8C6A-0B1CA8A58B1A}"/>
              </a:ext>
            </a:extLst>
          </p:cNvPr>
          <p:cNvSpPr/>
          <p:nvPr/>
        </p:nvSpPr>
        <p:spPr>
          <a:xfrm>
            <a:off x="1711963" y="2080946"/>
            <a:ext cx="2752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条件松弛后的值域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/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≥1,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𝑎𝑙𝑙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C13DA2-3ECE-4D74-998C-7FF9330008C0}"/>
              </a:ext>
            </a:extLst>
          </p:cNvPr>
          <p:cNvCxnSpPr>
            <a:cxnSpLocks/>
          </p:cNvCxnSpPr>
          <p:nvPr/>
        </p:nvCxnSpPr>
        <p:spPr>
          <a:xfrm>
            <a:off x="5890723" y="2919401"/>
            <a:ext cx="6235016" cy="17882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9A29B84-A576-48A9-A99E-75D666CE3FAC}"/>
              </a:ext>
            </a:extLst>
          </p:cNvPr>
          <p:cNvSpPr/>
          <p:nvPr/>
        </p:nvSpPr>
        <p:spPr>
          <a:xfrm>
            <a:off x="1711962" y="4678112"/>
            <a:ext cx="2398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条件松弛后的解仍然在紫色值域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F85A02-5DFC-4A4D-9719-F5E9F041791B}"/>
                  </a:ext>
                </a:extLst>
              </p:cNvPr>
              <p:cNvSpPr txBox="1"/>
              <p:nvPr/>
            </p:nvSpPr>
            <p:spPr>
              <a:xfrm>
                <a:off x="6373813" y="3667826"/>
                <a:ext cx="2104038" cy="522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ad>
                                  <m:radPr>
                                    <m:degHide m:val="on"/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kumimoji="0" lang="en-US" altLang="zh-CN" sz="24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24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F85A02-5DFC-4A4D-9719-F5E9F041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813" y="3667826"/>
                <a:ext cx="2104038" cy="5220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D0ED9C-1982-41A9-9F7C-101F89704EDE}"/>
                  </a:ext>
                </a:extLst>
              </p:cNvPr>
              <p:cNvSpPr txBox="1"/>
              <p:nvPr/>
            </p:nvSpPr>
            <p:spPr>
              <a:xfrm>
                <a:off x="6216026" y="4761848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D0ED9C-1982-41A9-9F7C-101F89704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026" y="4761848"/>
                <a:ext cx="5939896" cy="369332"/>
              </a:xfrm>
              <a:prstGeom prst="rect">
                <a:avLst/>
              </a:prstGeom>
              <a:blipFill>
                <a:blip r:embed="rId8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822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0D7FEE80-F3EF-47DF-A791-806197FAC1CB}"/>
              </a:ext>
            </a:extLst>
          </p:cNvPr>
          <p:cNvSpPr/>
          <p:nvPr/>
        </p:nvSpPr>
        <p:spPr>
          <a:xfrm>
            <a:off x="184009" y="1933850"/>
            <a:ext cx="5607929" cy="4464000"/>
          </a:xfrm>
          <a:prstGeom prst="ellipse">
            <a:avLst/>
          </a:prstGeom>
          <a:solidFill>
            <a:srgbClr val="DDE6FD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标准的最大间隔问题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标准的最大间隔问题：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/>
          <p:nvPr/>
        </p:nvCxnSpPr>
        <p:spPr>
          <a:xfrm>
            <a:off x="5791938" y="1113484"/>
            <a:ext cx="98785" cy="518085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63DC1B5-4B42-4C8C-9238-4A8F94670043}"/>
              </a:ext>
            </a:extLst>
          </p:cNvPr>
          <p:cNvSpPr/>
          <p:nvPr/>
        </p:nvSpPr>
        <p:spPr>
          <a:xfrm rot="5400000">
            <a:off x="8766184" y="3165157"/>
            <a:ext cx="484094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/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24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B31138-1E69-4446-9268-9114D67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380" y="1148757"/>
                <a:ext cx="1849930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/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func>
                              <m:func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=1,…,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</m:func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020518-6A1D-40EC-BC77-55542248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52" y="2165803"/>
                <a:ext cx="5581464" cy="51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0FA26E04-826B-4A18-8F3F-F107D048DC94}"/>
              </a:ext>
            </a:extLst>
          </p:cNvPr>
          <p:cNvSpPr/>
          <p:nvPr/>
        </p:nvSpPr>
        <p:spPr>
          <a:xfrm>
            <a:off x="983638" y="2938824"/>
            <a:ext cx="3905325" cy="2966272"/>
          </a:xfrm>
          <a:prstGeom prst="ellipse">
            <a:avLst/>
          </a:prstGeom>
          <a:solidFill>
            <a:srgbClr val="E1B9E5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/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=1,…,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B98A32B-522A-44BB-933A-CEDB369C0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38" y="3913094"/>
                <a:ext cx="3621504" cy="609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C1062D3A-FEF2-4055-A11C-F90423F5EE64}"/>
              </a:ext>
            </a:extLst>
          </p:cNvPr>
          <p:cNvSpPr/>
          <p:nvPr/>
        </p:nvSpPr>
        <p:spPr>
          <a:xfrm>
            <a:off x="1029348" y="3488346"/>
            <a:ext cx="369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原始约束条件下的值域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7232A2-77B3-4205-8C6A-0B1CA8A58B1A}"/>
              </a:ext>
            </a:extLst>
          </p:cNvPr>
          <p:cNvSpPr/>
          <p:nvPr/>
        </p:nvSpPr>
        <p:spPr>
          <a:xfrm>
            <a:off x="1711963" y="2080946"/>
            <a:ext cx="2752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条件松弛后的值域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/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≥1,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𝑎𝑙𝑙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5CD4B3-F85F-4C71-BB83-E48162C07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27" y="2492495"/>
                <a:ext cx="3970767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C13DA2-3ECE-4D74-998C-7FF9330008C0}"/>
              </a:ext>
            </a:extLst>
          </p:cNvPr>
          <p:cNvCxnSpPr>
            <a:cxnSpLocks/>
          </p:cNvCxnSpPr>
          <p:nvPr/>
        </p:nvCxnSpPr>
        <p:spPr>
          <a:xfrm>
            <a:off x="5890723" y="2919401"/>
            <a:ext cx="6235016" cy="17882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9A29B84-A576-48A9-A99E-75D666CE3FAC}"/>
              </a:ext>
            </a:extLst>
          </p:cNvPr>
          <p:cNvSpPr/>
          <p:nvPr/>
        </p:nvSpPr>
        <p:spPr>
          <a:xfrm>
            <a:off x="1711962" y="4678112"/>
            <a:ext cx="2398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条件松弛后的解仍然在紫色值域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F85A02-5DFC-4A4D-9719-F5E9F041791B}"/>
                  </a:ext>
                </a:extLst>
              </p:cNvPr>
              <p:cNvSpPr txBox="1"/>
              <p:nvPr/>
            </p:nvSpPr>
            <p:spPr>
              <a:xfrm>
                <a:off x="6373813" y="3667826"/>
                <a:ext cx="211109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altLang="zh-C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altLang="zh-CN" sz="24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F85A02-5DFC-4A4D-9719-F5E9F041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813" y="3667826"/>
                <a:ext cx="2111091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D0ED9C-1982-41A9-9F7C-101F89704EDE}"/>
                  </a:ext>
                </a:extLst>
              </p:cNvPr>
              <p:cNvSpPr txBox="1"/>
              <p:nvPr/>
            </p:nvSpPr>
            <p:spPr>
              <a:xfrm>
                <a:off x="6216026" y="4761848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D0ED9C-1982-41A9-9F7C-101F89704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026" y="4761848"/>
                <a:ext cx="5939896" cy="369332"/>
              </a:xfrm>
              <a:prstGeom prst="rect">
                <a:avLst/>
              </a:prstGeom>
              <a:blipFill>
                <a:blip r:embed="rId8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304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407368" y="122882"/>
            <a:ext cx="1092519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第七讲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线性支撑向量机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 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Linear Support Vector Machine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0370135-4466-49B8-9C2C-EB285FD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819" y="1578060"/>
            <a:ext cx="10920785" cy="291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最大间隔分类面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Large-Margin Separating Hyperplane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标准的最大间隔问题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Standard Large-Margin Problem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7.3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支撑向量机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Support Vector Machine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842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3" y="1136745"/>
            <a:ext cx="3404378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2B8F1D4-F631-4985-876B-18C7F66C28C4}"/>
              </a:ext>
            </a:extLst>
          </p:cNvPr>
          <p:cNvCxnSpPr>
            <a:cxnSpLocks/>
          </p:cNvCxnSpPr>
          <p:nvPr/>
        </p:nvCxnSpPr>
        <p:spPr>
          <a:xfrm>
            <a:off x="8988013" y="1018062"/>
            <a:ext cx="0" cy="528353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0">
            <a:extLst>
              <a:ext uri="{FF2B5EF4-FFF2-40B4-BE49-F238E27FC236}">
                <a16:creationId xmlns:a16="http://schemas.microsoft.com/office/drawing/2014/main" id="{7204F387-9F91-4230-AB47-AAA08094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212" y="927664"/>
            <a:ext cx="29830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线性可分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724A916-D716-4D40-9E5D-9665F8B2FF9A}"/>
                  </a:ext>
                </a:extLst>
              </p:cNvPr>
              <p:cNvSpPr/>
              <p:nvPr/>
            </p:nvSpPr>
            <p:spPr>
              <a:xfrm>
                <a:off x="9114334" y="4487829"/>
                <a:ext cx="266560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设置初始分类面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(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权重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如果有样本分错，就修正权重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724A916-D716-4D40-9E5D-9665F8B2F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334" y="4487829"/>
                <a:ext cx="2665606" cy="1938992"/>
              </a:xfrm>
              <a:prstGeom prst="rect">
                <a:avLst/>
              </a:prstGeom>
              <a:blipFill>
                <a:blip r:embed="rId10"/>
                <a:stretch>
                  <a:fillRect l="-2975" t="-2516" r="-14874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573658" y="1780072"/>
            <a:ext cx="326427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5469870" y="1744008"/>
                <a:ext cx="3693255" cy="577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Sup>
                        <m:sSub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870" y="1744008"/>
                <a:ext cx="3693255" cy="5777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06A1324-F0E9-47D4-9082-FD8A094DF98C}"/>
              </a:ext>
            </a:extLst>
          </p:cNvPr>
          <p:cNvGrpSpPr/>
          <p:nvPr/>
        </p:nvGrpSpPr>
        <p:grpSpPr>
          <a:xfrm>
            <a:off x="5295983" y="3075892"/>
            <a:ext cx="3798197" cy="1440000"/>
            <a:chOff x="5295983" y="3075892"/>
            <a:chExt cx="3798197" cy="1440000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4AFECC41-C746-4E36-B653-EE9B3FF6CBB7}"/>
                </a:ext>
              </a:extLst>
            </p:cNvPr>
            <p:cNvSpPr/>
            <p:nvPr/>
          </p:nvSpPr>
          <p:spPr>
            <a:xfrm>
              <a:off x="5581610" y="3075892"/>
              <a:ext cx="3264276" cy="1440000"/>
            </a:xfrm>
            <a:prstGeom prst="roundRect">
              <a:avLst/>
            </a:prstGeom>
            <a:noFill/>
            <a:ln w="38100">
              <a:solidFill>
                <a:srgbClr val="FF00FF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52D2EBE6-CB99-4905-BB39-AD73F713E8BF}"/>
                    </a:ext>
                  </a:extLst>
                </p:cNvPr>
                <p:cNvSpPr/>
                <p:nvPr/>
              </p:nvSpPr>
              <p:spPr>
                <a:xfrm>
                  <a:off x="5295983" y="3174861"/>
                  <a:ext cx="3798197" cy="11308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𝑖𝑛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=0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52D2EBE6-CB99-4905-BB39-AD73F713E8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83" y="3174861"/>
                  <a:ext cx="3798197" cy="113082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5642981" y="256417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算法收敛：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EDE726C9-6132-4F34-B2BB-7665B3F677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0295" y="1449090"/>
            <a:ext cx="2770913" cy="3016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EA0DC49-1D3D-47B8-BA84-C1328474C7B4}"/>
                  </a:ext>
                </a:extLst>
              </p:cNvPr>
              <p:cNvSpPr/>
              <p:nvPr/>
            </p:nvSpPr>
            <p:spPr>
              <a:xfrm>
                <a:off x="5919518" y="5120997"/>
                <a:ext cx="2709002" cy="985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EA0DC49-1D3D-47B8-BA84-C1328474C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18" y="5120997"/>
                <a:ext cx="2709002" cy="9856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593082" y="5259976"/>
            <a:ext cx="3204000" cy="864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感知器算法再回顾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02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38886" cy="3204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8" name="TextBox 20">
            <a:extLst>
              <a:ext uri="{FF2B5EF4-FFF2-40B4-BE49-F238E27FC236}">
                <a16:creationId xmlns:a16="http://schemas.microsoft.com/office/drawing/2014/main" id="{7204F387-9F91-4230-AB47-AAA08094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0105" y="4600240"/>
            <a:ext cx="3154649" cy="1384995"/>
          </a:xfrm>
          <a:prstGeom prst="rect">
            <a:avLst/>
          </a:prstGeom>
          <a:solidFill>
            <a:srgbClr val="DDE6F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dirty="0">
                <a:latin typeface="Arial" charset="0"/>
              </a:rPr>
              <a:t>通过求解目标函数的最优解找到最大间隔作为分类面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919518" y="3616455"/>
            <a:ext cx="588523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6180107" y="3616256"/>
                <a:ext cx="3524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07" y="3616256"/>
                <a:ext cx="35249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265344" y="94453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939876" y="1371720"/>
            <a:ext cx="5864878" cy="165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</a:rPr>
              <a:t>支撑向量机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算法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ACC15B-35E5-432E-8E1D-8D604CA67DF6}"/>
                  </a:ext>
                </a:extLst>
              </p:cNvPr>
              <p:cNvSpPr txBox="1"/>
              <p:nvPr/>
            </p:nvSpPr>
            <p:spPr>
              <a:xfrm>
                <a:off x="6077305" y="1367031"/>
                <a:ext cx="211109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altLang="zh-C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altLang="zh-CN" sz="24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ACC15B-35E5-432E-8E1D-8D604CA67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305" y="1367031"/>
                <a:ext cx="2111091" cy="6914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6FE70-65E9-442D-8041-5F87C2F8F969}"/>
                  </a:ext>
                </a:extLst>
              </p:cNvPr>
              <p:cNvSpPr txBox="1"/>
              <p:nvPr/>
            </p:nvSpPr>
            <p:spPr>
              <a:xfrm>
                <a:off x="5919518" y="2461053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6FE70-65E9-442D-8041-5F87C2F8F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18" y="2461053"/>
                <a:ext cx="5939896" cy="369332"/>
              </a:xfrm>
              <a:prstGeom prst="rect">
                <a:avLst/>
              </a:prstGeom>
              <a:blipFill>
                <a:blip r:embed="rId12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图片 68">
            <a:extLst>
              <a:ext uri="{FF2B5EF4-FFF2-40B4-BE49-F238E27FC236}">
                <a16:creationId xmlns:a16="http://schemas.microsoft.com/office/drawing/2014/main" id="{66C546AD-D026-4A56-813A-6485B184A3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4924" y="4473421"/>
            <a:ext cx="1945687" cy="19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37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5981704" y="983683"/>
            <a:ext cx="51142" cy="5445713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0352" y="4778829"/>
            <a:ext cx="5864878" cy="147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/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4BC7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blipFill>
                <a:blip r:embed="rId4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/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𝐗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/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A04606E6-2B05-40DC-B54F-81C9CB813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97" y="1908792"/>
            <a:ext cx="2590844" cy="2573398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6061811" y="983683"/>
            <a:ext cx="3124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由约束条件可得：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A13983-3ECE-48BA-B514-C189B7E64D4F}"/>
                  </a:ext>
                </a:extLst>
              </p:cNvPr>
              <p:cNvSpPr txBox="1"/>
              <p:nvPr/>
            </p:nvSpPr>
            <p:spPr>
              <a:xfrm>
                <a:off x="7256616" y="1469024"/>
                <a:ext cx="4204421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4BC72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4BC72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4BC72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4BC72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≥1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4BC72">
                                                    <a:lumMod val="75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≥1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(3)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4BC72">
                                                    <a:lumMod val="75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≥1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(4)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A13983-3ECE-48BA-B514-C189B7E64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616" y="1469024"/>
                <a:ext cx="4204421" cy="16648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8994D7EC-A0DB-427A-9DBA-2C34B245BAC5}"/>
              </a:ext>
            </a:extLst>
          </p:cNvPr>
          <p:cNvSpPr/>
          <p:nvPr/>
        </p:nvSpPr>
        <p:spPr>
          <a:xfrm>
            <a:off x="6096000" y="3200942"/>
            <a:ext cx="3775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约束条件计算可得：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93080B5-8225-4761-A7F9-0AEF08B2E04D}"/>
                  </a:ext>
                </a:extLst>
              </p:cNvPr>
              <p:cNvSpPr/>
              <p:nvPr/>
            </p:nvSpPr>
            <p:spPr>
              <a:xfrm>
                <a:off x="7421021" y="3737414"/>
                <a:ext cx="3077317" cy="827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≤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93080B5-8225-4761-A7F9-0AEF08B2E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1" y="3737414"/>
                <a:ext cx="3077317" cy="8271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9CFAD1-1A86-46C7-BC46-47D35E7C7FE1}"/>
                  </a:ext>
                </a:extLst>
              </p:cNvPr>
              <p:cNvSpPr/>
              <p:nvPr/>
            </p:nvSpPr>
            <p:spPr>
              <a:xfrm>
                <a:off x="6096000" y="4554253"/>
                <a:ext cx="5430051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由目标函数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𝑻</m:t>
                        </m:r>
                      </m:sup>
                    </m:sSup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取最小值可得：</a:t>
                </a: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9CFAD1-1A86-46C7-BC46-47D35E7C7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54253"/>
                <a:ext cx="5430051" cy="613886"/>
              </a:xfrm>
              <a:prstGeom prst="rect">
                <a:avLst/>
              </a:prstGeom>
              <a:blipFill>
                <a:blip r:embed="rId10"/>
                <a:stretch>
                  <a:fillRect l="-2245" t="-5941" b="-15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93BDB81-689C-4FA2-B79D-EF0899624296}"/>
                  </a:ext>
                </a:extLst>
              </p:cNvPr>
              <p:cNvSpPr/>
              <p:nvPr/>
            </p:nvSpPr>
            <p:spPr>
              <a:xfrm>
                <a:off x="7534796" y="5083916"/>
                <a:ext cx="2659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93BDB81-689C-4FA2-B79D-EF0899624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796" y="5083916"/>
                <a:ext cx="2659767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304C5DB9-829C-49C2-8311-2ACB1C29F0FA}"/>
              </a:ext>
            </a:extLst>
          </p:cNvPr>
          <p:cNvSpPr/>
          <p:nvPr/>
        </p:nvSpPr>
        <p:spPr>
          <a:xfrm>
            <a:off x="6137882" y="5516829"/>
            <a:ext cx="29211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代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入约束条件</a:t>
            </a: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874CD60-3605-4DC5-8E13-29AA2F5D8BDC}"/>
                  </a:ext>
                </a:extLst>
              </p:cNvPr>
              <p:cNvSpPr/>
              <p:nvPr/>
            </p:nvSpPr>
            <p:spPr>
              <a:xfrm>
                <a:off x="6314279" y="5906625"/>
                <a:ext cx="58648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4BC7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，</a:t>
                </a:r>
                <a:r>
                  <a:rPr lang="en-US" altLang="zh-CN" sz="2400" dirty="0">
                    <a:solidFill>
                      <a:srgbClr val="F4BC72">
                        <a:lumMod val="7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4BC72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，</a:t>
                </a:r>
                <a:r>
                  <a:rPr lang="en-US" altLang="zh-CN" sz="2800" dirty="0">
                    <a:solidFill>
                      <a:srgbClr val="F4BC72">
                        <a:lumMod val="7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4BC72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，</a:t>
                </a:r>
                <a:r>
                  <a:rPr lang="en-US" altLang="zh-CN" sz="2800" dirty="0">
                    <a:solidFill>
                      <a:srgbClr val="F4BC72">
                        <a:lumMod val="7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4BC72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；</a:t>
                </a: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874CD60-3605-4DC5-8E13-29AA2F5D8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279" y="5906625"/>
                <a:ext cx="5864878" cy="523220"/>
              </a:xfrm>
              <a:prstGeom prst="rect">
                <a:avLst/>
              </a:prstGeom>
              <a:blipFill>
                <a:blip r:embed="rId12"/>
                <a:stretch>
                  <a:fillRect l="-1351" t="-12791" r="-509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C6A4F0F0-D2C3-4A08-80A7-F38A6A49A18C}"/>
              </a:ext>
            </a:extLst>
          </p:cNvPr>
          <p:cNvSpPr/>
          <p:nvPr/>
        </p:nvSpPr>
        <p:spPr>
          <a:xfrm>
            <a:off x="282794" y="1254373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最大间隔面的求解示例：</a:t>
            </a:r>
          </a:p>
        </p:txBody>
      </p:sp>
    </p:spTree>
    <p:extLst>
      <p:ext uri="{BB962C8B-B14F-4D97-AF65-F5344CB8AC3E}">
        <p14:creationId xmlns:p14="http://schemas.microsoft.com/office/powerpoint/2010/main" val="1610675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5981704" y="983683"/>
            <a:ext cx="51142" cy="5445713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0352" y="4778829"/>
            <a:ext cx="5864878" cy="147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/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4BC7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blipFill>
                <a:blip r:embed="rId4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/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𝐗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/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A04606E6-2B05-40DC-B54F-81C9CB813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97" y="1908792"/>
            <a:ext cx="2590844" cy="2573398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6061811" y="983683"/>
            <a:ext cx="3124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由约束条件可得：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A13983-3ECE-48BA-B514-C189B7E64D4F}"/>
                  </a:ext>
                </a:extLst>
              </p:cNvPr>
              <p:cNvSpPr txBox="1"/>
              <p:nvPr/>
            </p:nvSpPr>
            <p:spPr>
              <a:xfrm>
                <a:off x="7256616" y="1469024"/>
                <a:ext cx="4204421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4BC72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4BC72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4BC72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4BC72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≥1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4BC72">
                                                    <a:lumMod val="75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≥1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(3)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4BC72">
                                                    <a:lumMod val="75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≥1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(4)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A13983-3ECE-48BA-B514-C189B7E64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616" y="1469024"/>
                <a:ext cx="4204421" cy="16648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8994D7EC-A0DB-427A-9DBA-2C34B245BAC5}"/>
              </a:ext>
            </a:extLst>
          </p:cNvPr>
          <p:cNvSpPr/>
          <p:nvPr/>
        </p:nvSpPr>
        <p:spPr>
          <a:xfrm>
            <a:off x="6096000" y="3200942"/>
            <a:ext cx="3775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对约束条件计算可得：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93080B5-8225-4761-A7F9-0AEF08B2E04D}"/>
                  </a:ext>
                </a:extLst>
              </p:cNvPr>
              <p:cNvSpPr/>
              <p:nvPr/>
            </p:nvSpPr>
            <p:spPr>
              <a:xfrm>
                <a:off x="7421021" y="3737414"/>
                <a:ext cx="3077317" cy="827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≤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93080B5-8225-4761-A7F9-0AEF08B2E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1" y="3737414"/>
                <a:ext cx="3077317" cy="8271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9CFAD1-1A86-46C7-BC46-47D35E7C7FE1}"/>
                  </a:ext>
                </a:extLst>
              </p:cNvPr>
              <p:cNvSpPr/>
              <p:nvPr/>
            </p:nvSpPr>
            <p:spPr>
              <a:xfrm>
                <a:off x="6096000" y="4554253"/>
                <a:ext cx="5430051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由目标函数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𝑻</m:t>
                        </m:r>
                      </m:sup>
                    </m:sSup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取最小值可得：</a:t>
                </a: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9CFAD1-1A86-46C7-BC46-47D35E7C7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54253"/>
                <a:ext cx="5430051" cy="613886"/>
              </a:xfrm>
              <a:prstGeom prst="rect">
                <a:avLst/>
              </a:prstGeom>
              <a:blipFill>
                <a:blip r:embed="rId10"/>
                <a:stretch>
                  <a:fillRect l="-2245" t="-5941" b="-15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93BDB81-689C-4FA2-B79D-EF0899624296}"/>
                  </a:ext>
                </a:extLst>
              </p:cNvPr>
              <p:cNvSpPr/>
              <p:nvPr/>
            </p:nvSpPr>
            <p:spPr>
              <a:xfrm>
                <a:off x="7534796" y="5083916"/>
                <a:ext cx="2659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93BDB81-689C-4FA2-B79D-EF0899624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796" y="5083916"/>
                <a:ext cx="2659767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304C5DB9-829C-49C2-8311-2ACB1C29F0FA}"/>
              </a:ext>
            </a:extLst>
          </p:cNvPr>
          <p:cNvSpPr/>
          <p:nvPr/>
        </p:nvSpPr>
        <p:spPr>
          <a:xfrm>
            <a:off x="6137882" y="5516829"/>
            <a:ext cx="29211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代入约束条件：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874CD60-3605-4DC5-8E13-29AA2F5D8BDC}"/>
                  </a:ext>
                </a:extLst>
              </p:cNvPr>
              <p:cNvSpPr/>
              <p:nvPr/>
            </p:nvSpPr>
            <p:spPr>
              <a:xfrm>
                <a:off x="6314279" y="5906625"/>
                <a:ext cx="58648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4BC7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≤−1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，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4BC7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≤−1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，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4BC7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−1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，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≥−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2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；</a:t>
                </a: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874CD60-3605-4DC5-8E13-29AA2F5D8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279" y="5906625"/>
                <a:ext cx="5864878" cy="523220"/>
              </a:xfrm>
              <a:prstGeom prst="rect">
                <a:avLst/>
              </a:prstGeom>
              <a:blipFill>
                <a:blip r:embed="rId12"/>
                <a:stretch>
                  <a:fillRect l="-1351" t="-12791" r="-509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C6A4F0F0-D2C3-4A08-80A7-F38A6A49A18C}"/>
              </a:ext>
            </a:extLst>
          </p:cNvPr>
          <p:cNvSpPr/>
          <p:nvPr/>
        </p:nvSpPr>
        <p:spPr>
          <a:xfrm>
            <a:off x="282794" y="1254373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最大间隔面的求解示例：</a:t>
            </a:r>
          </a:p>
        </p:txBody>
      </p:sp>
    </p:spTree>
    <p:extLst>
      <p:ext uri="{BB962C8B-B14F-4D97-AF65-F5344CB8AC3E}">
        <p14:creationId xmlns:p14="http://schemas.microsoft.com/office/powerpoint/2010/main" val="225781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3" y="1136745"/>
            <a:ext cx="3404378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2B8F1D4-F631-4985-876B-18C7F66C28C4}"/>
              </a:ext>
            </a:extLst>
          </p:cNvPr>
          <p:cNvCxnSpPr>
            <a:cxnSpLocks/>
          </p:cNvCxnSpPr>
          <p:nvPr/>
        </p:nvCxnSpPr>
        <p:spPr>
          <a:xfrm>
            <a:off x="8988013" y="1018062"/>
            <a:ext cx="0" cy="528353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0">
            <a:extLst>
              <a:ext uri="{FF2B5EF4-FFF2-40B4-BE49-F238E27FC236}">
                <a16:creationId xmlns:a16="http://schemas.microsoft.com/office/drawing/2014/main" id="{7204F387-9F91-4230-AB47-AAA08094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212" y="927664"/>
            <a:ext cx="29830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线性可分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724A916-D716-4D40-9E5D-9665F8B2FF9A}"/>
                  </a:ext>
                </a:extLst>
              </p:cNvPr>
              <p:cNvSpPr/>
              <p:nvPr/>
            </p:nvSpPr>
            <p:spPr>
              <a:xfrm>
                <a:off x="9114334" y="4487829"/>
                <a:ext cx="266560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设置初始分类面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(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权重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如果有样本分错，就修正权重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724A916-D716-4D40-9E5D-9665F8B2F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334" y="4487829"/>
                <a:ext cx="2665606" cy="1938992"/>
              </a:xfrm>
              <a:prstGeom prst="rect">
                <a:avLst/>
              </a:prstGeom>
              <a:blipFill>
                <a:blip r:embed="rId10"/>
                <a:stretch>
                  <a:fillRect l="-2975" t="-2516" r="-14874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573658" y="1780072"/>
            <a:ext cx="326427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5469870" y="1744008"/>
                <a:ext cx="3693255" cy="577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Sup>
                        <m:sSub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870" y="1744008"/>
                <a:ext cx="3693255" cy="5777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06A1324-F0E9-47D4-9082-FD8A094DF98C}"/>
              </a:ext>
            </a:extLst>
          </p:cNvPr>
          <p:cNvGrpSpPr/>
          <p:nvPr/>
        </p:nvGrpSpPr>
        <p:grpSpPr>
          <a:xfrm>
            <a:off x="5295983" y="3075892"/>
            <a:ext cx="3798197" cy="1440000"/>
            <a:chOff x="5295983" y="3075892"/>
            <a:chExt cx="3798197" cy="1440000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4AFECC41-C746-4E36-B653-EE9B3FF6CBB7}"/>
                </a:ext>
              </a:extLst>
            </p:cNvPr>
            <p:cNvSpPr/>
            <p:nvPr/>
          </p:nvSpPr>
          <p:spPr>
            <a:xfrm>
              <a:off x="5581610" y="3075892"/>
              <a:ext cx="3264276" cy="1440000"/>
            </a:xfrm>
            <a:prstGeom prst="roundRect">
              <a:avLst/>
            </a:prstGeom>
            <a:noFill/>
            <a:ln w="38100">
              <a:solidFill>
                <a:srgbClr val="FF00FF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52D2EBE6-CB99-4905-BB39-AD73F713E8BF}"/>
                    </a:ext>
                  </a:extLst>
                </p:cNvPr>
                <p:cNvSpPr/>
                <p:nvPr/>
              </p:nvSpPr>
              <p:spPr>
                <a:xfrm>
                  <a:off x="5295983" y="3174861"/>
                  <a:ext cx="3798197" cy="11308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𝑖𝑛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=0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52D2EBE6-CB99-4905-BB39-AD73F713E8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83" y="3174861"/>
                  <a:ext cx="3798197" cy="113082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7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.1 </a:t>
            </a:r>
            <a:r>
              <a:rPr lang="zh-CN" altLang="en-US" kern="0" dirty="0">
                <a:solidFill>
                  <a:srgbClr val="000000"/>
                </a:solidFill>
              </a:rPr>
              <a:t>最大间隔分类面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5642981" y="256417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算法收敛：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EDE726C9-6132-4F34-B2BB-7665B3F677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0295" y="1449090"/>
            <a:ext cx="2770913" cy="3016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EA0DC49-1D3D-47B8-BA84-C1328474C7B4}"/>
                  </a:ext>
                </a:extLst>
              </p:cNvPr>
              <p:cNvSpPr/>
              <p:nvPr/>
            </p:nvSpPr>
            <p:spPr>
              <a:xfrm>
                <a:off x="5919518" y="5120997"/>
                <a:ext cx="2709002" cy="985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EA0DC49-1D3D-47B8-BA84-C1328474C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18" y="5120997"/>
                <a:ext cx="2709002" cy="9856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593082" y="5259976"/>
            <a:ext cx="3204000" cy="864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</a:rPr>
              <a:t>感知器算法再回顾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156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5981704" y="983683"/>
            <a:ext cx="51142" cy="5445713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0352" y="4778829"/>
            <a:ext cx="5864878" cy="147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/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4BC7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blipFill>
                <a:blip r:embed="rId4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/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𝐗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/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A04606E6-2B05-40DC-B54F-81C9CB813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97" y="1908792"/>
            <a:ext cx="2590844" cy="2573398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6032846" y="896371"/>
            <a:ext cx="3124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由约束条件可得：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A13983-3ECE-48BA-B514-C189B7E64D4F}"/>
                  </a:ext>
                </a:extLst>
              </p:cNvPr>
              <p:cNvSpPr txBox="1"/>
              <p:nvPr/>
            </p:nvSpPr>
            <p:spPr>
              <a:xfrm>
                <a:off x="7256616" y="1318350"/>
                <a:ext cx="4204421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4BC72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4BC72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4BC72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4BC72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≥1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4BC72">
                                                    <a:lumMod val="75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≥1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(3)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4BC72">
                                                    <a:lumMod val="75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≥1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(4)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A13983-3ECE-48BA-B514-C189B7E64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616" y="1318350"/>
                <a:ext cx="4204421" cy="16648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8994D7EC-A0DB-427A-9DBA-2C34B245BAC5}"/>
              </a:ext>
            </a:extLst>
          </p:cNvPr>
          <p:cNvSpPr/>
          <p:nvPr/>
        </p:nvSpPr>
        <p:spPr>
          <a:xfrm>
            <a:off x="6096000" y="2958809"/>
            <a:ext cx="3775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对约束条件计算可得：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93080B5-8225-4761-A7F9-0AEF08B2E04D}"/>
                  </a:ext>
                </a:extLst>
              </p:cNvPr>
              <p:cNvSpPr/>
              <p:nvPr/>
            </p:nvSpPr>
            <p:spPr>
              <a:xfrm>
                <a:off x="7421021" y="3443496"/>
                <a:ext cx="3077317" cy="827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≤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93080B5-8225-4761-A7F9-0AEF08B2E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1" y="3443496"/>
                <a:ext cx="3077317" cy="8271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9CFAD1-1A86-46C7-BC46-47D35E7C7FE1}"/>
                  </a:ext>
                </a:extLst>
              </p:cNvPr>
              <p:cNvSpPr/>
              <p:nvPr/>
            </p:nvSpPr>
            <p:spPr>
              <a:xfrm>
                <a:off x="6132981" y="4270646"/>
                <a:ext cx="5430051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由目标函数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𝑻</m:t>
                        </m:r>
                      </m:sup>
                    </m:sSup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取最小值可得：</a:t>
                </a: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9CFAD1-1A86-46C7-BC46-47D35E7C7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81" y="4270646"/>
                <a:ext cx="5430051" cy="613886"/>
              </a:xfrm>
              <a:prstGeom prst="rect">
                <a:avLst/>
              </a:prstGeom>
              <a:blipFill>
                <a:blip r:embed="rId10"/>
                <a:stretch>
                  <a:fillRect l="-2245" t="-7000" b="-1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93BDB81-689C-4FA2-B79D-EF0899624296}"/>
                  </a:ext>
                </a:extLst>
              </p:cNvPr>
              <p:cNvSpPr/>
              <p:nvPr/>
            </p:nvSpPr>
            <p:spPr>
              <a:xfrm>
                <a:off x="7480827" y="4737079"/>
                <a:ext cx="2659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93BDB81-689C-4FA2-B79D-EF0899624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827" y="4737079"/>
                <a:ext cx="2659767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C6A4F0F0-D2C3-4A08-80A7-F38A6A49A18C}"/>
              </a:ext>
            </a:extLst>
          </p:cNvPr>
          <p:cNvSpPr/>
          <p:nvPr/>
        </p:nvSpPr>
        <p:spPr>
          <a:xfrm>
            <a:off x="282794" y="1254373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最大间隔面的求解示例：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5983CC1-BA8D-44A1-9F10-10D734DE49EF}"/>
                  </a:ext>
                </a:extLst>
              </p:cNvPr>
              <p:cNvSpPr/>
              <p:nvPr/>
            </p:nvSpPr>
            <p:spPr>
              <a:xfrm>
                <a:off x="6056169" y="5130745"/>
                <a:ext cx="39179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Arial"/>
                  </a:rPr>
                  <a:t>代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入约束条件：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4BC7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=−1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5983CC1-BA8D-44A1-9F10-10D734DE4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69" y="5130745"/>
                <a:ext cx="3917967" cy="523220"/>
              </a:xfrm>
              <a:prstGeom prst="rect">
                <a:avLst/>
              </a:prstGeom>
              <a:blipFill>
                <a:blip r:embed="rId12"/>
                <a:stretch>
                  <a:fillRect l="-1400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3EA5AD7-193B-44B9-BCAD-A5AEA223B886}"/>
              </a:ext>
            </a:extLst>
          </p:cNvPr>
          <p:cNvSpPr/>
          <p:nvPr/>
        </p:nvSpPr>
        <p:spPr>
          <a:xfrm>
            <a:off x="6132981" y="5773396"/>
            <a:ext cx="5885236" cy="648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75911E1-1BBA-4349-87D9-2FE34E05DBED}"/>
                  </a:ext>
                </a:extLst>
              </p:cNvPr>
              <p:cNvSpPr/>
              <p:nvPr/>
            </p:nvSpPr>
            <p:spPr>
              <a:xfrm>
                <a:off x="6716341" y="5836741"/>
                <a:ext cx="3524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75911E1-1BBA-4349-87D9-2FE34E05D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341" y="5836741"/>
                <a:ext cx="352493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4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5981704" y="983683"/>
            <a:ext cx="51142" cy="5445713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0352" y="4778829"/>
            <a:ext cx="5864878" cy="147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/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4BC7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blipFill>
                <a:blip r:embed="rId4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/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𝐗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/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A04606E6-2B05-40DC-B54F-81C9CB813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97" y="1908792"/>
            <a:ext cx="2590844" cy="2573398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6032846" y="896371"/>
            <a:ext cx="31243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由约束条件可得：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A13983-3ECE-48BA-B514-C189B7E64D4F}"/>
                  </a:ext>
                </a:extLst>
              </p:cNvPr>
              <p:cNvSpPr txBox="1"/>
              <p:nvPr/>
            </p:nvSpPr>
            <p:spPr>
              <a:xfrm>
                <a:off x="7256616" y="1318350"/>
                <a:ext cx="4204421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4BC72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4BC72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≥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4BC72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4BC72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≥1</m:t>
                                      </m:r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(2)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4BC72">
                                                    <a:lumMod val="75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≥1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(3)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7030A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FF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FFFF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4BC72">
                                                    <a:lumMod val="75000"/>
                                                  </a:srgbClr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≥1</m:t>
                                            </m:r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(4)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0A13983-3ECE-48BA-B514-C189B7E64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616" y="1318350"/>
                <a:ext cx="4204421" cy="16648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8994D7EC-A0DB-427A-9DBA-2C34B245BAC5}"/>
              </a:ext>
            </a:extLst>
          </p:cNvPr>
          <p:cNvSpPr/>
          <p:nvPr/>
        </p:nvSpPr>
        <p:spPr>
          <a:xfrm>
            <a:off x="6096000" y="2958809"/>
            <a:ext cx="37756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对约束条件计算可得：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93080B5-8225-4761-A7F9-0AEF08B2E04D}"/>
                  </a:ext>
                </a:extLst>
              </p:cNvPr>
              <p:cNvSpPr/>
              <p:nvPr/>
            </p:nvSpPr>
            <p:spPr>
              <a:xfrm>
                <a:off x="7421021" y="3443496"/>
                <a:ext cx="3077317" cy="827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</m:d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≤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93080B5-8225-4761-A7F9-0AEF08B2E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21" y="3443496"/>
                <a:ext cx="3077317" cy="8271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9CFAD1-1A86-46C7-BC46-47D35E7C7FE1}"/>
                  </a:ext>
                </a:extLst>
              </p:cNvPr>
              <p:cNvSpPr/>
              <p:nvPr/>
            </p:nvSpPr>
            <p:spPr>
              <a:xfrm>
                <a:off x="6132981" y="4270646"/>
                <a:ext cx="5430051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由目标函数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𝑻</m:t>
                        </m:r>
                      </m:sup>
                    </m:sSup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取最小值可得：</a:t>
                </a: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9CFAD1-1A86-46C7-BC46-47D35E7C7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981" y="4270646"/>
                <a:ext cx="5430051" cy="613886"/>
              </a:xfrm>
              <a:prstGeom prst="rect">
                <a:avLst/>
              </a:prstGeom>
              <a:blipFill>
                <a:blip r:embed="rId10"/>
                <a:stretch>
                  <a:fillRect l="-2245" t="-7000" b="-1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93BDB81-689C-4FA2-B79D-EF0899624296}"/>
                  </a:ext>
                </a:extLst>
              </p:cNvPr>
              <p:cNvSpPr/>
              <p:nvPr/>
            </p:nvSpPr>
            <p:spPr>
              <a:xfrm>
                <a:off x="7480827" y="4737079"/>
                <a:ext cx="2659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93BDB81-689C-4FA2-B79D-EF0899624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827" y="4737079"/>
                <a:ext cx="2659767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C6A4F0F0-D2C3-4A08-80A7-F38A6A49A18C}"/>
              </a:ext>
            </a:extLst>
          </p:cNvPr>
          <p:cNvSpPr/>
          <p:nvPr/>
        </p:nvSpPr>
        <p:spPr>
          <a:xfrm>
            <a:off x="282794" y="1254373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最大间隔面的求解示例：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5983CC1-BA8D-44A1-9F10-10D734DE49EF}"/>
                  </a:ext>
                </a:extLst>
              </p:cNvPr>
              <p:cNvSpPr/>
              <p:nvPr/>
            </p:nvSpPr>
            <p:spPr>
              <a:xfrm>
                <a:off x="6056169" y="5130745"/>
                <a:ext cx="39179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代入约束条件：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4BC7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=−1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5983CC1-BA8D-44A1-9F10-10D734DE4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69" y="5130745"/>
                <a:ext cx="3917967" cy="523220"/>
              </a:xfrm>
              <a:prstGeom prst="rect">
                <a:avLst/>
              </a:prstGeom>
              <a:blipFill>
                <a:blip r:embed="rId12"/>
                <a:stretch>
                  <a:fillRect l="-1400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3EA5AD7-193B-44B9-BCAD-A5AEA223B886}"/>
              </a:ext>
            </a:extLst>
          </p:cNvPr>
          <p:cNvSpPr/>
          <p:nvPr/>
        </p:nvSpPr>
        <p:spPr>
          <a:xfrm>
            <a:off x="6132981" y="5773396"/>
            <a:ext cx="5885236" cy="648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914E35D-A1D5-4333-8418-049B84015550}"/>
                  </a:ext>
                </a:extLst>
              </p:cNvPr>
              <p:cNvSpPr/>
              <p:nvPr/>
            </p:nvSpPr>
            <p:spPr>
              <a:xfrm>
                <a:off x="6399953" y="5825998"/>
                <a:ext cx="48215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914E35D-A1D5-4333-8418-049B84015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953" y="5825998"/>
                <a:ext cx="482151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395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为什么叫支撑向量机？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5981704" y="983683"/>
            <a:ext cx="51142" cy="5445713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0352" y="4778829"/>
            <a:ext cx="5864878" cy="147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/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4BC7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blipFill>
                <a:blip r:embed="rId4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/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𝐗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/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A04606E6-2B05-40DC-B54F-81C9CB813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97" y="1908792"/>
            <a:ext cx="2590844" cy="2573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267ACCC-5ECC-46D2-ABAB-68B6FD82C2C5}"/>
                  </a:ext>
                </a:extLst>
              </p:cNvPr>
              <p:cNvSpPr/>
              <p:nvPr/>
            </p:nvSpPr>
            <p:spPr>
              <a:xfrm>
                <a:off x="6634258" y="1515983"/>
                <a:ext cx="41175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，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=−1</m:t>
                    </m:r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，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4BC7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=−1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267ACCC-5ECC-46D2-ABAB-68B6FD82C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58" y="1515983"/>
                <a:ext cx="411753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95813BD7-094F-4AA4-B6C7-BEC516169319}"/>
              </a:ext>
            </a:extLst>
          </p:cNvPr>
          <p:cNvSpPr/>
          <p:nvPr/>
        </p:nvSpPr>
        <p:spPr>
          <a:xfrm>
            <a:off x="6007275" y="992763"/>
            <a:ext cx="3108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优化得到的解为：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546D4A3-A2EE-4855-BD6B-95725E078999}"/>
                  </a:ext>
                </a:extLst>
              </p:cNvPr>
              <p:cNvSpPr txBox="1"/>
              <p:nvPr/>
            </p:nvSpPr>
            <p:spPr>
              <a:xfrm>
                <a:off x="6634258" y="2661157"/>
                <a:ext cx="3377143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546D4A3-A2EE-4855-BD6B-95725E078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58" y="2661157"/>
                <a:ext cx="3377143" cy="7629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80117C-D778-40AC-840E-BBB7EA7F74AF}"/>
                  </a:ext>
                </a:extLst>
              </p:cNvPr>
              <p:cNvSpPr/>
              <p:nvPr/>
            </p:nvSpPr>
            <p:spPr>
              <a:xfrm>
                <a:off x="6604057" y="2069385"/>
                <a:ext cx="4147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80117C-D778-40AC-840E-BBB7EA7F7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57" y="2069385"/>
                <a:ext cx="414773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21B2370E-933A-49B1-ACA1-0292C01B03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696" y="1908792"/>
            <a:ext cx="2657319" cy="262771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93C2F26-B50B-4D96-AC10-7BCBC7B2677B}"/>
              </a:ext>
            </a:extLst>
          </p:cNvPr>
          <p:cNvSpPr/>
          <p:nvPr/>
        </p:nvSpPr>
        <p:spPr>
          <a:xfrm>
            <a:off x="6327744" y="3521962"/>
            <a:ext cx="56585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分类面由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边界上的样本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确定，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其他样本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不起作用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137DB2-0143-4B21-B3A8-7CC27AFF4A7D}"/>
              </a:ext>
            </a:extLst>
          </p:cNvPr>
          <p:cNvSpPr/>
          <p:nvPr/>
        </p:nvSpPr>
        <p:spPr>
          <a:xfrm>
            <a:off x="6327744" y="4462851"/>
            <a:ext cx="609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边界上的样本被称为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支撑向量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候选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FCDF85-3416-420C-A787-FC6DA116AB23}"/>
              </a:ext>
            </a:extLst>
          </p:cNvPr>
          <p:cNvSpPr/>
          <p:nvPr/>
        </p:nvSpPr>
        <p:spPr>
          <a:xfrm>
            <a:off x="6122417" y="5143816"/>
            <a:ext cx="6133366" cy="954107"/>
          </a:xfrm>
          <a:prstGeom prst="rect">
            <a:avLst/>
          </a:prstGeom>
          <a:solidFill>
            <a:srgbClr val="DDE6FD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支撑向量机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(SVM)—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Support Vector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----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借助支撑向量学到间隔最大分类面</a:t>
            </a:r>
          </a:p>
        </p:txBody>
      </p:sp>
    </p:spTree>
    <p:extLst>
      <p:ext uri="{BB962C8B-B14F-4D97-AF65-F5344CB8AC3E}">
        <p14:creationId xmlns:p14="http://schemas.microsoft.com/office/powerpoint/2010/main" val="3503450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38886" cy="3204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8" name="TextBox 20">
            <a:extLst>
              <a:ext uri="{FF2B5EF4-FFF2-40B4-BE49-F238E27FC236}">
                <a16:creationId xmlns:a16="http://schemas.microsoft.com/office/drawing/2014/main" id="{7204F387-9F91-4230-AB47-AAA08094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0105" y="4600240"/>
            <a:ext cx="3154649" cy="1384995"/>
          </a:xfrm>
          <a:prstGeom prst="rect">
            <a:avLst/>
          </a:prstGeom>
          <a:solidFill>
            <a:srgbClr val="DDE6F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通过求解目标函数的最优解找到最大间隔作为分类面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919518" y="3616455"/>
            <a:ext cx="588523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6180107" y="3616256"/>
                <a:ext cx="3524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07" y="3616256"/>
                <a:ext cx="35249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265344" y="94453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939876" y="1371720"/>
            <a:ext cx="5864878" cy="165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支撑向量机算法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ACC15B-35E5-432E-8E1D-8D604CA67DF6}"/>
                  </a:ext>
                </a:extLst>
              </p:cNvPr>
              <p:cNvSpPr txBox="1"/>
              <p:nvPr/>
            </p:nvSpPr>
            <p:spPr>
              <a:xfrm>
                <a:off x="6077305" y="1367031"/>
                <a:ext cx="211109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ACC15B-35E5-432E-8E1D-8D604CA67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305" y="1367031"/>
                <a:ext cx="2111091" cy="6914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6FE70-65E9-442D-8041-5F87C2F8F969}"/>
                  </a:ext>
                </a:extLst>
              </p:cNvPr>
              <p:cNvSpPr txBox="1"/>
              <p:nvPr/>
            </p:nvSpPr>
            <p:spPr>
              <a:xfrm>
                <a:off x="5919518" y="2461053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6FE70-65E9-442D-8041-5F87C2F8F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18" y="2461053"/>
                <a:ext cx="5939896" cy="369332"/>
              </a:xfrm>
              <a:prstGeom prst="rect">
                <a:avLst/>
              </a:prstGeom>
              <a:blipFill>
                <a:blip r:embed="rId12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图片 68">
            <a:extLst>
              <a:ext uri="{FF2B5EF4-FFF2-40B4-BE49-F238E27FC236}">
                <a16:creationId xmlns:a16="http://schemas.microsoft.com/office/drawing/2014/main" id="{66C546AD-D026-4A56-813A-6485B184A3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4924" y="4473421"/>
            <a:ext cx="1945687" cy="19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58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38886" cy="5220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946848" y="5507208"/>
            <a:ext cx="588523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265344" y="94453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939876" y="1371720"/>
            <a:ext cx="5864878" cy="165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支撑向量机算法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ACC15B-35E5-432E-8E1D-8D604CA67DF6}"/>
                  </a:ext>
                </a:extLst>
              </p:cNvPr>
              <p:cNvSpPr txBox="1"/>
              <p:nvPr/>
            </p:nvSpPr>
            <p:spPr>
              <a:xfrm>
                <a:off x="6077305" y="1367031"/>
                <a:ext cx="211109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ACC15B-35E5-432E-8E1D-8D604CA67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305" y="1367031"/>
                <a:ext cx="2111091" cy="6914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6FE70-65E9-442D-8041-5F87C2F8F969}"/>
                  </a:ext>
                </a:extLst>
              </p:cNvPr>
              <p:cNvSpPr txBox="1"/>
              <p:nvPr/>
            </p:nvSpPr>
            <p:spPr>
              <a:xfrm>
                <a:off x="5919518" y="2461053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6FE70-65E9-442D-8041-5F87C2F8F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18" y="2461053"/>
                <a:ext cx="5939896" cy="369332"/>
              </a:xfrm>
              <a:prstGeom prst="rect">
                <a:avLst/>
              </a:prstGeom>
              <a:blipFill>
                <a:blip r:embed="rId12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7FCA46A-34AC-4FCC-B569-31C3BAF59F74}"/>
              </a:ext>
            </a:extLst>
          </p:cNvPr>
          <p:cNvSpPr/>
          <p:nvPr/>
        </p:nvSpPr>
        <p:spPr>
          <a:xfrm>
            <a:off x="5922702" y="3746745"/>
            <a:ext cx="3830411" cy="1440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3CE8CC-6052-47BD-B3E8-F2867362A33F}"/>
                  </a:ext>
                </a:extLst>
              </p:cNvPr>
              <p:cNvSpPr/>
              <p:nvPr/>
            </p:nvSpPr>
            <p:spPr>
              <a:xfrm>
                <a:off x="5947419" y="3796126"/>
                <a:ext cx="3905621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3CE8CC-6052-47BD-B3E8-F2867362A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419" y="3796126"/>
                <a:ext cx="3905621" cy="13038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269E9C06-6A40-49D3-9D8B-A0962F8278A8}"/>
              </a:ext>
            </a:extLst>
          </p:cNvPr>
          <p:cNvSpPr/>
          <p:nvPr/>
        </p:nvSpPr>
        <p:spPr>
          <a:xfrm>
            <a:off x="5919518" y="3131914"/>
            <a:ext cx="4310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感知器算法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的损失函数：</a:t>
            </a:r>
          </a:p>
        </p:txBody>
      </p:sp>
    </p:spTree>
    <p:extLst>
      <p:ext uri="{BB962C8B-B14F-4D97-AF65-F5344CB8AC3E}">
        <p14:creationId xmlns:p14="http://schemas.microsoft.com/office/powerpoint/2010/main" val="1023736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38886" cy="5220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946848" y="5507208"/>
            <a:ext cx="588523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265344" y="94453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939876" y="1371720"/>
            <a:ext cx="5864878" cy="165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支撑向量机算法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ACC15B-35E5-432E-8E1D-8D604CA67DF6}"/>
                  </a:ext>
                </a:extLst>
              </p:cNvPr>
              <p:cNvSpPr txBox="1"/>
              <p:nvPr/>
            </p:nvSpPr>
            <p:spPr>
              <a:xfrm>
                <a:off x="6077305" y="1367031"/>
                <a:ext cx="211109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FFFF">
                                                <a:lumMod val="75000"/>
                                              </a:srgbClr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FFFF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ACC15B-35E5-432E-8E1D-8D604CA67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305" y="1367031"/>
                <a:ext cx="2111091" cy="6914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6FE70-65E9-442D-8041-5F87C2F8F969}"/>
                  </a:ext>
                </a:extLst>
              </p:cNvPr>
              <p:cNvSpPr txBox="1"/>
              <p:nvPr/>
            </p:nvSpPr>
            <p:spPr>
              <a:xfrm>
                <a:off x="5919518" y="2461053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BC6FE70-65E9-442D-8041-5F87C2F8F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18" y="2461053"/>
                <a:ext cx="5939896" cy="369332"/>
              </a:xfrm>
              <a:prstGeom prst="rect">
                <a:avLst/>
              </a:prstGeom>
              <a:blipFill>
                <a:blip r:embed="rId12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7FCA46A-34AC-4FCC-B569-31C3BAF59F74}"/>
              </a:ext>
            </a:extLst>
          </p:cNvPr>
          <p:cNvSpPr/>
          <p:nvPr/>
        </p:nvSpPr>
        <p:spPr>
          <a:xfrm>
            <a:off x="5922702" y="3746745"/>
            <a:ext cx="3830411" cy="1440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8881CF6-0669-438A-95C4-F499D7A42D05}"/>
              </a:ext>
            </a:extLst>
          </p:cNvPr>
          <p:cNvSpPr/>
          <p:nvPr/>
        </p:nvSpPr>
        <p:spPr>
          <a:xfrm>
            <a:off x="5852188" y="3138401"/>
            <a:ext cx="5029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支撑向量机算法的损失函数？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F6DA877-F4B6-4E78-9650-4FB48F4C94BB}"/>
                  </a:ext>
                </a:extLst>
              </p:cNvPr>
              <p:cNvSpPr/>
              <p:nvPr/>
            </p:nvSpPr>
            <p:spPr>
              <a:xfrm>
                <a:off x="6948710" y="4172760"/>
                <a:ext cx="16308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𝑆𝑉𝑀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?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F6DA877-F4B6-4E78-9650-4FB48F4C9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10" y="4172760"/>
                <a:ext cx="163083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142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38886" cy="5220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946848" y="5507208"/>
            <a:ext cx="588523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265344" y="94453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939876" y="1371720"/>
            <a:ext cx="5864878" cy="165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支撑向量机算法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7FCA46A-34AC-4FCC-B569-31C3BAF59F74}"/>
              </a:ext>
            </a:extLst>
          </p:cNvPr>
          <p:cNvSpPr/>
          <p:nvPr/>
        </p:nvSpPr>
        <p:spPr>
          <a:xfrm>
            <a:off x="5922702" y="3746745"/>
            <a:ext cx="3830411" cy="1440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8881CF6-0669-438A-95C4-F499D7A42D05}"/>
              </a:ext>
            </a:extLst>
          </p:cNvPr>
          <p:cNvSpPr/>
          <p:nvPr/>
        </p:nvSpPr>
        <p:spPr>
          <a:xfrm>
            <a:off x="5852188" y="3138401"/>
            <a:ext cx="5029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支撑向量机算法的损失函数？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36B128-1FAA-4EC5-936F-66EBFC089766}"/>
                  </a:ext>
                </a:extLst>
              </p:cNvPr>
              <p:cNvSpPr/>
              <p:nvPr/>
            </p:nvSpPr>
            <p:spPr>
              <a:xfrm>
                <a:off x="6180107" y="1454721"/>
                <a:ext cx="26778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)≥1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36B128-1FAA-4EC5-936F-66EBFC089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07" y="1454721"/>
                <a:ext cx="2677848" cy="461665"/>
              </a:xfrm>
              <a:prstGeom prst="rect">
                <a:avLst/>
              </a:prstGeom>
              <a:blipFill>
                <a:blip r:embed="rId11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B6E1A17-1EC7-47BA-9223-DF9FD6BA546D}"/>
                  </a:ext>
                </a:extLst>
              </p:cNvPr>
              <p:cNvSpPr/>
              <p:nvPr/>
            </p:nvSpPr>
            <p:spPr>
              <a:xfrm>
                <a:off x="6207513" y="1933450"/>
                <a:ext cx="14823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B6E1A17-1EC7-47BA-9223-DF9FD6BA5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513" y="1933450"/>
                <a:ext cx="1482393" cy="461665"/>
              </a:xfrm>
              <a:prstGeom prst="rect">
                <a:avLst/>
              </a:prstGeom>
              <a:blipFill>
                <a:blip r:embed="rId1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F4367BC-7003-41EE-B30C-227CF23F4BB5}"/>
                  </a:ext>
                </a:extLst>
              </p:cNvPr>
              <p:cNvSpPr/>
              <p:nvPr/>
            </p:nvSpPr>
            <p:spPr>
              <a:xfrm>
                <a:off x="6235803" y="2437371"/>
                <a:ext cx="1979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F4367BC-7003-41EE-B30C-227CF23F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803" y="2437371"/>
                <a:ext cx="1979773" cy="461665"/>
              </a:xfrm>
              <a:prstGeom prst="rect">
                <a:avLst/>
              </a:prstGeom>
              <a:blipFill>
                <a:blip r:embed="rId1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843E7C2-CD17-4C43-B499-C510D1D8964A}"/>
                  </a:ext>
                </a:extLst>
              </p:cNvPr>
              <p:cNvSpPr/>
              <p:nvPr/>
            </p:nvSpPr>
            <p:spPr>
              <a:xfrm>
                <a:off x="6948710" y="4172760"/>
                <a:ext cx="16308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𝑆𝑉𝑀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?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843E7C2-CD17-4C43-B499-C510D1D89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10" y="4172760"/>
                <a:ext cx="163083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911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38886" cy="5220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946848" y="5507208"/>
            <a:ext cx="588523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265344" y="94453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939876" y="1371720"/>
            <a:ext cx="5864878" cy="165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支撑向量机算法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7FCA46A-34AC-4FCC-B569-31C3BAF59F74}"/>
              </a:ext>
            </a:extLst>
          </p:cNvPr>
          <p:cNvSpPr/>
          <p:nvPr/>
        </p:nvSpPr>
        <p:spPr>
          <a:xfrm>
            <a:off x="5922702" y="3746745"/>
            <a:ext cx="3830411" cy="1440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8881CF6-0669-438A-95C4-F499D7A42D05}"/>
              </a:ext>
            </a:extLst>
          </p:cNvPr>
          <p:cNvSpPr/>
          <p:nvPr/>
        </p:nvSpPr>
        <p:spPr>
          <a:xfrm>
            <a:off x="5852188" y="3138401"/>
            <a:ext cx="5029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支撑向量机算法的损失函数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F6DA877-F4B6-4E78-9650-4FB48F4C94BB}"/>
                  </a:ext>
                </a:extLst>
              </p:cNvPr>
              <p:cNvSpPr/>
              <p:nvPr/>
            </p:nvSpPr>
            <p:spPr>
              <a:xfrm>
                <a:off x="6020451" y="4182759"/>
                <a:ext cx="37153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𝑆𝑉𝑀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max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⁡(0,1−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𝑦𝑠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F6DA877-F4B6-4E78-9650-4FB48F4C9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451" y="4182759"/>
                <a:ext cx="371531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36B128-1FAA-4EC5-936F-66EBFC089766}"/>
                  </a:ext>
                </a:extLst>
              </p:cNvPr>
              <p:cNvSpPr/>
              <p:nvPr/>
            </p:nvSpPr>
            <p:spPr>
              <a:xfrm>
                <a:off x="6180107" y="1454721"/>
                <a:ext cx="26778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)≥1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36B128-1FAA-4EC5-936F-66EBFC089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07" y="1454721"/>
                <a:ext cx="2677848" cy="461665"/>
              </a:xfrm>
              <a:prstGeom prst="rect">
                <a:avLst/>
              </a:prstGeom>
              <a:blipFill>
                <a:blip r:embed="rId1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B6E1A17-1EC7-47BA-9223-DF9FD6BA546D}"/>
                  </a:ext>
                </a:extLst>
              </p:cNvPr>
              <p:cNvSpPr/>
              <p:nvPr/>
            </p:nvSpPr>
            <p:spPr>
              <a:xfrm>
                <a:off x="6207513" y="1933450"/>
                <a:ext cx="14823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B6E1A17-1EC7-47BA-9223-DF9FD6BA5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513" y="1933450"/>
                <a:ext cx="1482393" cy="461665"/>
              </a:xfrm>
              <a:prstGeom prst="rect">
                <a:avLst/>
              </a:prstGeom>
              <a:blipFill>
                <a:blip r:embed="rId1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F4367BC-7003-41EE-B30C-227CF23F4BB5}"/>
                  </a:ext>
                </a:extLst>
              </p:cNvPr>
              <p:cNvSpPr/>
              <p:nvPr/>
            </p:nvSpPr>
            <p:spPr>
              <a:xfrm>
                <a:off x="6235803" y="2437371"/>
                <a:ext cx="1979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1−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F4367BC-7003-41EE-B30C-227CF23F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803" y="2437371"/>
                <a:ext cx="1979773" cy="461665"/>
              </a:xfrm>
              <a:prstGeom prst="rect">
                <a:avLst/>
              </a:prstGeom>
              <a:blipFill>
                <a:blip r:embed="rId1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A7479574-5A7A-4E75-8FD4-3FD901B5B467}"/>
              </a:ext>
            </a:extLst>
          </p:cNvPr>
          <p:cNvSpPr/>
          <p:nvPr/>
        </p:nvSpPr>
        <p:spPr>
          <a:xfrm>
            <a:off x="9850862" y="4156833"/>
            <a:ext cx="24349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i="1" kern="0" dirty="0">
                <a:solidFill>
                  <a:srgbClr val="FF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Hinge Loss</a:t>
            </a:r>
            <a:endParaRPr lang="zh-CN" altLang="en-US" sz="2800" i="1" kern="0" dirty="0">
              <a:solidFill>
                <a:srgbClr val="FF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950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38886" cy="5220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946848" y="5507208"/>
            <a:ext cx="588523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9" y="5507208"/>
                <a:ext cx="35249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265344" y="94453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939876" y="1371720"/>
            <a:ext cx="5864878" cy="165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支撑向量机算法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7FCA46A-34AC-4FCC-B569-31C3BAF59F74}"/>
              </a:ext>
            </a:extLst>
          </p:cNvPr>
          <p:cNvSpPr/>
          <p:nvPr/>
        </p:nvSpPr>
        <p:spPr>
          <a:xfrm>
            <a:off x="5922702" y="3746745"/>
            <a:ext cx="6114400" cy="1440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8881CF6-0669-438A-95C4-F499D7A42D05}"/>
              </a:ext>
            </a:extLst>
          </p:cNvPr>
          <p:cNvSpPr/>
          <p:nvPr/>
        </p:nvSpPr>
        <p:spPr>
          <a:xfrm>
            <a:off x="5852188" y="3138401"/>
            <a:ext cx="5029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支撑向量机算法的损失函数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F6DA877-F4B6-4E78-9650-4FB48F4C94BB}"/>
                  </a:ext>
                </a:extLst>
              </p:cNvPr>
              <p:cNvSpPr/>
              <p:nvPr/>
            </p:nvSpPr>
            <p:spPr>
              <a:xfrm>
                <a:off x="6022645" y="3852062"/>
                <a:ext cx="37153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𝑆𝑉𝑀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max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⁡(0,1−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𝑦𝑠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F6DA877-F4B6-4E78-9650-4FB48F4C9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645" y="3852062"/>
                <a:ext cx="371531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36B128-1FAA-4EC5-936F-66EBFC089766}"/>
                  </a:ext>
                </a:extLst>
              </p:cNvPr>
              <p:cNvSpPr/>
              <p:nvPr/>
            </p:nvSpPr>
            <p:spPr>
              <a:xfrm>
                <a:off x="6180107" y="1454721"/>
                <a:ext cx="26778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)≥1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D36B128-1FAA-4EC5-936F-66EBFC089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07" y="1454721"/>
                <a:ext cx="2677848" cy="461665"/>
              </a:xfrm>
              <a:prstGeom prst="rect">
                <a:avLst/>
              </a:prstGeom>
              <a:blipFill>
                <a:blip r:embed="rId1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B6E1A17-1EC7-47BA-9223-DF9FD6BA546D}"/>
                  </a:ext>
                </a:extLst>
              </p:cNvPr>
              <p:cNvSpPr/>
              <p:nvPr/>
            </p:nvSpPr>
            <p:spPr>
              <a:xfrm>
                <a:off x="6207513" y="1933450"/>
                <a:ext cx="14823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B6E1A17-1EC7-47BA-9223-DF9FD6BA5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513" y="1933450"/>
                <a:ext cx="1482393" cy="461665"/>
              </a:xfrm>
              <a:prstGeom prst="rect">
                <a:avLst/>
              </a:prstGeom>
              <a:blipFill>
                <a:blip r:embed="rId1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F4367BC-7003-41EE-B30C-227CF23F4BB5}"/>
                  </a:ext>
                </a:extLst>
              </p:cNvPr>
              <p:cNvSpPr/>
              <p:nvPr/>
            </p:nvSpPr>
            <p:spPr>
              <a:xfrm>
                <a:off x="6235803" y="2437371"/>
                <a:ext cx="1979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1−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F4367BC-7003-41EE-B30C-227CF23F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803" y="2437371"/>
                <a:ext cx="1979773" cy="461665"/>
              </a:xfrm>
              <a:prstGeom prst="rect">
                <a:avLst/>
              </a:prstGeom>
              <a:blipFill>
                <a:blip r:embed="rId1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A7479574-5A7A-4E75-8FD4-3FD901B5B467}"/>
              </a:ext>
            </a:extLst>
          </p:cNvPr>
          <p:cNvSpPr/>
          <p:nvPr/>
        </p:nvSpPr>
        <p:spPr>
          <a:xfrm>
            <a:off x="9899287" y="3819622"/>
            <a:ext cx="24349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Hinge Loss</a:t>
            </a:r>
            <a:endParaRPr kumimoji="0" lang="zh-CN" altLang="en-US" sz="2800" b="0" i="1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93FA2B3-2CCB-450D-9B9B-8DA309302BE3}"/>
                  </a:ext>
                </a:extLst>
              </p:cNvPr>
              <p:cNvSpPr/>
              <p:nvPr/>
            </p:nvSpPr>
            <p:spPr>
              <a:xfrm>
                <a:off x="6036374" y="4446265"/>
                <a:ext cx="4415952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𝑆𝑉𝑀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≥0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93FA2B3-2CCB-450D-9B9B-8DA309302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74" y="4446265"/>
                <a:ext cx="4415952" cy="6298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>
            <a:extLst>
              <a:ext uri="{FF2B5EF4-FFF2-40B4-BE49-F238E27FC236}">
                <a16:creationId xmlns:a16="http://schemas.microsoft.com/office/drawing/2014/main" id="{3E2EA995-F36A-49CE-9C15-929A9AC33DEC}"/>
              </a:ext>
            </a:extLst>
          </p:cNvPr>
          <p:cNvSpPr/>
          <p:nvPr/>
        </p:nvSpPr>
        <p:spPr>
          <a:xfrm>
            <a:off x="10210166" y="4504199"/>
            <a:ext cx="1770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增广后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800" b="0" i="1" u="none" strike="noStrike" kern="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135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E5378484-4511-42E3-9140-A1850591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142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梯度下降法实现支撑向量机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CCCB4D0-9944-4717-8583-A53B09B9C798}"/>
              </a:ext>
            </a:extLst>
          </p:cNvPr>
          <p:cNvSpPr/>
          <p:nvPr/>
        </p:nvSpPr>
        <p:spPr>
          <a:xfrm>
            <a:off x="327460" y="1481900"/>
            <a:ext cx="11700000" cy="4968000"/>
          </a:xfrm>
          <a:prstGeom prst="roundRect">
            <a:avLst/>
          </a:prstGeom>
          <a:solidFill>
            <a:srgbClr val="D8D8FF">
              <a:alpha val="74000"/>
            </a:srgbClr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7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CDE8805-EFF0-4EF5-B20D-51C94ED6627F}"/>
                  </a:ext>
                </a:extLst>
              </p:cNvPr>
              <p:cNvSpPr/>
              <p:nvPr/>
            </p:nvSpPr>
            <p:spPr>
              <a:xfrm>
                <a:off x="953789" y="1698905"/>
                <a:ext cx="57822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初始化权向量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CDE8805-EFF0-4EF5-B20D-51C94ED66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89" y="1698905"/>
                <a:ext cx="5782288" cy="461665"/>
              </a:xfrm>
              <a:prstGeom prst="rect">
                <a:avLst/>
              </a:prstGeom>
              <a:blipFill>
                <a:blip r:embed="rId3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383B5D-65FA-47DD-92B9-769B947E0E3D}"/>
                  </a:ext>
                </a:extLst>
              </p:cNvPr>
              <p:cNvSpPr/>
              <p:nvPr/>
            </p:nvSpPr>
            <p:spPr>
              <a:xfrm>
                <a:off x="953789" y="2307373"/>
                <a:ext cx="57822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𝒇𝒐𝒓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=0,1,2,…  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代表迭代次数）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383B5D-65FA-47DD-92B9-769B947E0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89" y="2307373"/>
                <a:ext cx="5782288" cy="461665"/>
              </a:xfrm>
              <a:prstGeom prst="rect">
                <a:avLst/>
              </a:prstGeom>
              <a:blipFill>
                <a:blip r:embed="rId4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B9E2BD-3B77-4C4A-A152-B4D59CA5D90F}"/>
                  </a:ext>
                </a:extLst>
              </p:cNvPr>
              <p:cNvSpPr/>
              <p:nvPr/>
            </p:nvSpPr>
            <p:spPr>
              <a:xfrm>
                <a:off x="1281181" y="3137227"/>
                <a:ext cx="8717073" cy="613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①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计算梯度：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𝑆𝑉𝑀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𝒘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𝑡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≥0</m:t>
                            </m:r>
                          </m:e>
                        </m:d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B9E2BD-3B77-4C4A-A152-B4D59CA5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81" y="3137227"/>
                <a:ext cx="8717073" cy="613886"/>
              </a:xfrm>
              <a:prstGeom prst="rect">
                <a:avLst/>
              </a:prstGeom>
              <a:blipFill>
                <a:blip r:embed="rId5"/>
                <a:stretch>
                  <a:fillRect l="-104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8FAB448-1787-4A43-A969-AE3D709D956C}"/>
                  </a:ext>
                </a:extLst>
              </p:cNvPr>
              <p:cNvSpPr/>
              <p:nvPr/>
            </p:nvSpPr>
            <p:spPr>
              <a:xfrm>
                <a:off x="1281181" y="4094233"/>
                <a:ext cx="8717073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②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对权向量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进行更新：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𝑡</m:t>
                        </m:r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←</m:t>
                    </m:r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zh-TW" alt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𝜂</m:t>
                    </m:r>
                    <m:r>
                      <m:rPr>
                        <m:sty m:val="p"/>
                      </m:rP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∇</m:t>
                    </m:r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𝑆𝑉𝑀</m:t>
                        </m:r>
                      </m:sub>
                    </m:sSub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8FAB448-1787-4A43-A969-AE3D709D9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81" y="4094233"/>
                <a:ext cx="8717073" cy="492443"/>
              </a:xfrm>
              <a:prstGeom prst="rect">
                <a:avLst/>
              </a:prstGeom>
              <a:blipFill>
                <a:blip r:embed="rId6"/>
                <a:stretch>
                  <a:fillRect l="-1049" t="-8750" b="-2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25F26D7-B8EF-45E0-80F0-955DCD8E85DC}"/>
                  </a:ext>
                </a:extLst>
              </p:cNvPr>
              <p:cNvSpPr/>
              <p:nvPr/>
            </p:nvSpPr>
            <p:spPr>
              <a:xfrm>
                <a:off x="389908" y="4980821"/>
                <a:ext cx="8751925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…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直到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>
                        <a:solidFill>
                          <a:srgbClr val="000000"/>
                        </a:solidFill>
                        <a:latin typeface="Arial" charset="0"/>
                      </a:rPr>
                      <m:t>对任意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400">
                        <a:solidFill>
                          <a:srgbClr val="000000"/>
                        </a:solidFill>
                        <a:latin typeface="Arial" charset="0"/>
                      </a:rPr>
                      <m:t>满足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，或者迭代足够多次数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25F26D7-B8EF-45E0-80F0-955DCD8E8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08" y="4980821"/>
                <a:ext cx="8751925" cy="509178"/>
              </a:xfrm>
              <a:prstGeom prst="rect">
                <a:avLst/>
              </a:prstGeom>
              <a:blipFill>
                <a:blip r:embed="rId7"/>
                <a:stretch>
                  <a:fillRect l="-1114" t="-476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72ADB50-CDD5-43E6-9EC5-0BE7293F3343}"/>
                  </a:ext>
                </a:extLst>
              </p:cNvPr>
              <p:cNvSpPr/>
              <p:nvPr/>
            </p:nvSpPr>
            <p:spPr>
              <a:xfrm>
                <a:off x="711925" y="5759878"/>
                <a:ext cx="87519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返回最终的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作为学到的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FA28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𝒈</m:t>
                    </m:r>
                  </m:oMath>
                </a14:m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72ADB50-CDD5-43E6-9EC5-0BE7293F3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25" y="5759878"/>
                <a:ext cx="8751925" cy="461665"/>
              </a:xfrm>
              <a:prstGeom prst="rect">
                <a:avLst/>
              </a:prstGeom>
              <a:blipFill>
                <a:blip r:embed="rId8"/>
                <a:stretch>
                  <a:fillRect l="-111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5">
            <a:extLst>
              <a:ext uri="{FF2B5EF4-FFF2-40B4-BE49-F238E27FC236}">
                <a16:creationId xmlns:a16="http://schemas.microsoft.com/office/drawing/2014/main" id="{ABEDAF12-40DF-4CBF-82AB-3E8255C7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604" y="1639935"/>
            <a:ext cx="7748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Stochastic Gradient Descent(SGD)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41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8" name="TextBox 20">
            <a:extLst>
              <a:ext uri="{FF2B5EF4-FFF2-40B4-BE49-F238E27FC236}">
                <a16:creationId xmlns:a16="http://schemas.microsoft.com/office/drawing/2014/main" id="{7204F387-9F91-4230-AB47-AAA08094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809" y="4707921"/>
            <a:ext cx="4959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感知器算法能找出吗？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695196" y="1238078"/>
            <a:ext cx="3417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Arial"/>
              </a:rPr>
              <a:t>哪一个分类面最佳？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7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.1 </a:t>
            </a:r>
            <a:r>
              <a:rPr lang="zh-CN" altLang="en-US" kern="0" dirty="0">
                <a:solidFill>
                  <a:srgbClr val="000000"/>
                </a:solidFill>
              </a:rPr>
              <a:t>最大间隔分类面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F45D99A-F4EC-4BF5-A0CB-921CF2C3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34" y="1850649"/>
            <a:ext cx="2403340" cy="23952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669E967-0DDF-4C75-B30A-F8C13FA18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312" y="1844875"/>
            <a:ext cx="2375592" cy="23836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6E36436-D238-4B0B-9B5F-08CAF2075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682" y="1839073"/>
            <a:ext cx="2403341" cy="2395249"/>
          </a:xfrm>
          <a:prstGeom prst="rect">
            <a:avLst/>
          </a:prstGeom>
        </p:spPr>
      </p:pic>
      <p:sp>
        <p:nvSpPr>
          <p:cNvPr id="16" name="TextBox 20">
            <a:extLst>
              <a:ext uri="{FF2B5EF4-FFF2-40B4-BE49-F238E27FC236}">
                <a16:creationId xmlns:a16="http://schemas.microsoft.com/office/drawing/2014/main" id="{1A03022B-2EDF-4C68-9613-5A3CC6075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809" y="5345933"/>
            <a:ext cx="4959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VC bound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？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0FA2D1-8D3E-4EAC-82AB-09DB1E621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781" y="5313204"/>
            <a:ext cx="3292814" cy="10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71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梯度下降法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84794" y="36643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59196" y="3602821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196" y="3602821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3966946" y="3531212"/>
                <a:ext cx="10322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46" y="3531212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621558" y="1190444"/>
            <a:ext cx="6479002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C5119A0-E9A4-4E81-8AEB-8A0C5137CE86}"/>
              </a:ext>
            </a:extLst>
          </p:cNvPr>
          <p:cNvCxnSpPr>
            <a:cxnSpLocks/>
          </p:cNvCxnSpPr>
          <p:nvPr/>
        </p:nvCxnSpPr>
        <p:spPr>
          <a:xfrm flipH="1">
            <a:off x="5324509" y="1900495"/>
            <a:ext cx="306057" cy="2404755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31A8AED-62B5-4287-8C63-8FAEA2852448}"/>
              </a:ext>
            </a:extLst>
          </p:cNvPr>
          <p:cNvCxnSpPr>
            <a:cxnSpLocks/>
          </p:cNvCxnSpPr>
          <p:nvPr/>
        </p:nvCxnSpPr>
        <p:spPr>
          <a:xfrm flipH="1" flipV="1">
            <a:off x="5429859" y="6136103"/>
            <a:ext cx="752918" cy="10161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0">
            <a:extLst>
              <a:ext uri="{FF2B5EF4-FFF2-40B4-BE49-F238E27FC236}">
                <a16:creationId xmlns:a16="http://schemas.microsoft.com/office/drawing/2014/main" id="{4B374CE1-3170-4C2C-9C25-7E9827B9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2" y="759253"/>
            <a:ext cx="2826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训练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Training)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99D6850-EFFF-4B5F-A0C0-B5FD46D60BED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C063C74-CBDD-4C79-BEF7-FBF670FFB184}"/>
              </a:ext>
            </a:extLst>
          </p:cNvPr>
          <p:cNvSpPr/>
          <p:nvPr/>
        </p:nvSpPr>
        <p:spPr>
          <a:xfrm>
            <a:off x="5878207" y="1282473"/>
            <a:ext cx="6038767" cy="4860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44244B65-19AD-4CEC-855F-1FD4B645E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964" y="1405438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随机梯度下降法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(SGD)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61C3DB1-1836-4EAA-954A-05E32B07304D}"/>
                  </a:ext>
                </a:extLst>
              </p:cNvPr>
              <p:cNvSpPr/>
              <p:nvPr/>
            </p:nvSpPr>
            <p:spPr>
              <a:xfrm>
                <a:off x="6872032" y="1892920"/>
                <a:ext cx="4194866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∇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E00C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61C3DB1-1836-4EAA-954A-05E32B073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32" y="1892920"/>
                <a:ext cx="4194866" cy="11308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B4DFCEB8-3066-42CD-9298-71643DB71D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911" y="4036935"/>
                <a:ext cx="612822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问题</a:t>
                </a:r>
                <a:r>
                  <a:rPr kumimoji="0" lang="en-US" altLang="zh-CN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</a:t>
                </a:r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：学习率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zh-TW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𝜂</m:t>
                    </m:r>
                  </m:oMath>
                </a14:m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如何取值？</a:t>
                </a:r>
              </a:p>
            </p:txBody>
          </p:sp>
        </mc:Choice>
        <mc:Fallback xmlns="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B4DFCEB8-3066-42CD-9298-71643DB71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8911" y="4036935"/>
                <a:ext cx="6128226" cy="523220"/>
              </a:xfrm>
              <a:prstGeom prst="rect">
                <a:avLst/>
              </a:prstGeom>
              <a:blipFill>
                <a:blip r:embed="rId11"/>
                <a:stretch>
                  <a:fillRect l="-1791" t="-12791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20">
            <a:extLst>
              <a:ext uri="{FF2B5EF4-FFF2-40B4-BE49-F238E27FC236}">
                <a16:creationId xmlns:a16="http://schemas.microsoft.com/office/drawing/2014/main" id="{521512F1-9770-4AC5-9216-03FDDF136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52" y="4553118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：梯度为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就能得到最佳解？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28">
                <a:extLst>
                  <a:ext uri="{FF2B5EF4-FFF2-40B4-BE49-F238E27FC236}">
                    <a16:creationId xmlns:a16="http://schemas.microsoft.com/office/drawing/2014/main" id="{4D9FA91D-2567-452B-9EB7-E83AE1BF97AB}"/>
                  </a:ext>
                </a:extLst>
              </p:cNvPr>
              <p:cNvSpPr txBox="1"/>
              <p:nvPr/>
            </p:nvSpPr>
            <p:spPr>
              <a:xfrm>
                <a:off x="6350169" y="3524760"/>
                <a:ext cx="451030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𝒎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3" name="文字方塊 28">
                <a:extLst>
                  <a:ext uri="{FF2B5EF4-FFF2-40B4-BE49-F238E27FC236}">
                    <a16:creationId xmlns:a16="http://schemas.microsoft.com/office/drawing/2014/main" id="{4D9FA91D-2567-452B-9EB7-E83AE1BF9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69" y="3524760"/>
                <a:ext cx="4510302" cy="4778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6DA523-96E1-49F0-9252-D6A8008B3553}"/>
                  </a:ext>
                </a:extLst>
              </p:cNvPr>
              <p:cNvSpPr/>
              <p:nvPr/>
            </p:nvSpPr>
            <p:spPr>
              <a:xfrm>
                <a:off x="7029279" y="2765809"/>
                <a:ext cx="3576364" cy="846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0" lang="en-US" altLang="zh-TW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𝜂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TW" alt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kumimoji="0" lang="en-US" altLang="zh-TW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6DA523-96E1-49F0-9252-D6A8008B3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279" y="2765809"/>
                <a:ext cx="3576364" cy="8460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20">
            <a:extLst>
              <a:ext uri="{FF2B5EF4-FFF2-40B4-BE49-F238E27FC236}">
                <a16:creationId xmlns:a16="http://schemas.microsoft.com/office/drawing/2014/main" id="{ED531E34-3E1E-4407-87A7-DFA3BD94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52" y="5108477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：训练样本批量大小的影响？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5FEF4C9-C622-4BFF-AC4C-1DE69C496BD6}"/>
              </a:ext>
            </a:extLst>
          </p:cNvPr>
          <p:cNvSpPr/>
          <p:nvPr/>
        </p:nvSpPr>
        <p:spPr>
          <a:xfrm>
            <a:off x="8584006" y="1861497"/>
            <a:ext cx="281940" cy="351318"/>
          </a:xfrm>
          <a:prstGeom prst="ellipse">
            <a:avLst/>
          </a:prstGeom>
          <a:ln w="508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75E12900-9E89-48ED-83D3-62F9D4F1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207" y="5663836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：损失函数的影响？</a:t>
            </a: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5FBA7591-65FC-4603-B246-2C43ED9CAC6A}"/>
              </a:ext>
            </a:extLst>
          </p:cNvPr>
          <p:cNvSpPr/>
          <p:nvPr/>
        </p:nvSpPr>
        <p:spPr>
          <a:xfrm>
            <a:off x="8567144" y="2780313"/>
            <a:ext cx="2914676" cy="2541282"/>
          </a:xfrm>
          <a:prstGeom prst="cloudCallout">
            <a:avLst/>
          </a:prstGeom>
          <a:solidFill>
            <a:srgbClr val="FFD8D8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DA7BF1-5178-4562-B997-DE48C7132461}"/>
              </a:ext>
            </a:extLst>
          </p:cNvPr>
          <p:cNvSpPr txBox="1"/>
          <p:nvPr/>
        </p:nvSpPr>
        <p:spPr>
          <a:xfrm>
            <a:off x="9353765" y="3452312"/>
            <a:ext cx="1477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第五讲再讨论</a:t>
            </a:r>
          </a:p>
        </p:txBody>
      </p:sp>
    </p:spTree>
    <p:extLst>
      <p:ext uri="{BB962C8B-B14F-4D97-AF65-F5344CB8AC3E}">
        <p14:creationId xmlns:p14="http://schemas.microsoft.com/office/powerpoint/2010/main" val="289716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7">
            <a:extLst>
              <a:ext uri="{FF2B5EF4-FFF2-40B4-BE49-F238E27FC236}">
                <a16:creationId xmlns:a16="http://schemas.microsoft.com/office/drawing/2014/main" id="{9AB320E3-4870-4294-AC2D-2DBEA9BA2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96" y="2527637"/>
            <a:ext cx="5038180" cy="390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69" y="1149105"/>
            <a:ext cx="7298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交叉熵损失与平方损失的梯度对比：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A508924-2F18-42D9-B910-B9CBD1BB951C}"/>
                  </a:ext>
                </a:extLst>
              </p:cNvPr>
              <p:cNvSpPr txBox="1"/>
              <p:nvPr/>
            </p:nvSpPr>
            <p:spPr>
              <a:xfrm>
                <a:off x="460718" y="3267239"/>
                <a:ext cx="4731680" cy="4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∇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)=</m:t>
                      </m:r>
                      <m:r>
                        <m:rPr>
                          <m:sty m:val="p"/>
                        </m:rPr>
                        <a:rPr kumimoji="0" lang="el-GR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θ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)(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A508924-2F18-42D9-B910-B9CBD1BB9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8" y="3267239"/>
                <a:ext cx="4731680" cy="419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D12F1F-1788-4A38-AB7D-6E47A55B5A53}"/>
                  </a:ext>
                </a:extLst>
              </p:cNvPr>
              <p:cNvSpPr txBox="1"/>
              <p:nvPr/>
            </p:nvSpPr>
            <p:spPr>
              <a:xfrm>
                <a:off x="548640" y="2123329"/>
                <a:ext cx="7917180" cy="419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∇</m:t>
                    </m:r>
                    <m:sSub>
                      <m:sSubPr>
                        <m:ctrlP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)=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2(</m:t>
                    </m:r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  <m:r>
                      <a:rPr kumimoji="0" lang="en-US" altLang="zh-CN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  <m:r>
                      <a:rPr kumimoji="0" lang="en-US" altLang="zh-CN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(1-</a:t>
                </a:r>
                <a14:m>
                  <m:oMath xmlns:m="http://schemas.openxmlformats.org/officeDocument/2006/math"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  <m:r>
                      <a:rPr kumimoji="0" lang="en-US" altLang="zh-CN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D12F1F-1788-4A38-AB7D-6E47A55B5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123329"/>
                <a:ext cx="7917180" cy="419089"/>
              </a:xfrm>
              <a:prstGeom prst="rect">
                <a:avLst/>
              </a:prstGeom>
              <a:blipFill>
                <a:blip r:embed="rId5"/>
                <a:stretch>
                  <a:fillRect t="-14493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568EEA7-8A0F-48F3-8D9F-961B9250A0E6}"/>
              </a:ext>
            </a:extLst>
          </p:cNvPr>
          <p:cNvSpPr/>
          <p:nvPr/>
        </p:nvSpPr>
        <p:spPr>
          <a:xfrm>
            <a:off x="409892" y="168133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平方损失的梯度：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2F6817C-7186-444B-B566-2ED52E76600D}"/>
              </a:ext>
            </a:extLst>
          </p:cNvPr>
          <p:cNvSpPr/>
          <p:nvPr/>
        </p:nvSpPr>
        <p:spPr>
          <a:xfrm>
            <a:off x="455612" y="270089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交叉熵损失的梯度：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文本框 12">
            <a:extLst>
              <a:ext uri="{FF2B5EF4-FFF2-40B4-BE49-F238E27FC236}">
                <a16:creationId xmlns:a16="http://schemas.microsoft.com/office/drawing/2014/main" id="{0638FD24-9909-4C5F-BE3D-072F05C9B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953" y="3170645"/>
            <a:ext cx="2519363" cy="400110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Cross-entropy loss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445851-C2E6-41E6-996C-5A4BE9EFD098}"/>
              </a:ext>
            </a:extLst>
          </p:cNvPr>
          <p:cNvSpPr txBox="1"/>
          <p:nvPr/>
        </p:nvSpPr>
        <p:spPr>
          <a:xfrm>
            <a:off x="3838822" y="5200557"/>
            <a:ext cx="1943100" cy="400050"/>
          </a:xfrm>
          <a:prstGeom prst="rect">
            <a:avLst/>
          </a:prstGeom>
          <a:solidFill>
            <a:srgbClr val="EEECE1">
              <a:lumMod val="75000"/>
            </a:srgb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Squared loss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389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梯度下降法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84794" y="36643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59196" y="3602821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196" y="3602821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3966946" y="3531212"/>
                <a:ext cx="10322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46" y="3531212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621558" y="1190444"/>
            <a:ext cx="6479002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C5119A0-E9A4-4E81-8AEB-8A0C5137CE86}"/>
              </a:ext>
            </a:extLst>
          </p:cNvPr>
          <p:cNvCxnSpPr>
            <a:cxnSpLocks/>
          </p:cNvCxnSpPr>
          <p:nvPr/>
        </p:nvCxnSpPr>
        <p:spPr>
          <a:xfrm flipH="1">
            <a:off x="5324509" y="1900495"/>
            <a:ext cx="306057" cy="2404755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31A8AED-62B5-4287-8C63-8FAEA2852448}"/>
              </a:ext>
            </a:extLst>
          </p:cNvPr>
          <p:cNvCxnSpPr>
            <a:cxnSpLocks/>
          </p:cNvCxnSpPr>
          <p:nvPr/>
        </p:nvCxnSpPr>
        <p:spPr>
          <a:xfrm flipH="1" flipV="1">
            <a:off x="5429859" y="6136103"/>
            <a:ext cx="752918" cy="10161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0">
            <a:extLst>
              <a:ext uri="{FF2B5EF4-FFF2-40B4-BE49-F238E27FC236}">
                <a16:creationId xmlns:a16="http://schemas.microsoft.com/office/drawing/2014/main" id="{4B374CE1-3170-4C2C-9C25-7E9827B9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2" y="759253"/>
            <a:ext cx="2826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训练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Training)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99D6850-EFFF-4B5F-A0C0-B5FD46D60BED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C063C74-CBDD-4C79-BEF7-FBF670FFB184}"/>
              </a:ext>
            </a:extLst>
          </p:cNvPr>
          <p:cNvSpPr/>
          <p:nvPr/>
        </p:nvSpPr>
        <p:spPr>
          <a:xfrm>
            <a:off x="5878207" y="1282473"/>
            <a:ext cx="6038767" cy="4860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44244B65-19AD-4CEC-855F-1FD4B645E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964" y="1405438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随机梯度下降法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(SGD)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61C3DB1-1836-4EAA-954A-05E32B07304D}"/>
                  </a:ext>
                </a:extLst>
              </p:cNvPr>
              <p:cNvSpPr/>
              <p:nvPr/>
            </p:nvSpPr>
            <p:spPr>
              <a:xfrm>
                <a:off x="6872032" y="1892920"/>
                <a:ext cx="4194866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∇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E00C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61C3DB1-1836-4EAA-954A-05E32B073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32" y="1892920"/>
                <a:ext cx="4194866" cy="11308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B4DFCEB8-3066-42CD-9298-71643DB71D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911" y="4036935"/>
                <a:ext cx="612822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问题</a:t>
                </a:r>
                <a:r>
                  <a:rPr kumimoji="0" lang="en-US" altLang="zh-CN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</a:t>
                </a:r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：学习率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zh-TW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𝜂</m:t>
                    </m:r>
                  </m:oMath>
                </a14:m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如何取值？</a:t>
                </a:r>
              </a:p>
            </p:txBody>
          </p:sp>
        </mc:Choice>
        <mc:Fallback xmlns="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B4DFCEB8-3066-42CD-9298-71643DB71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8911" y="4036935"/>
                <a:ext cx="6128226" cy="523220"/>
              </a:xfrm>
              <a:prstGeom prst="rect">
                <a:avLst/>
              </a:prstGeom>
              <a:blipFill>
                <a:blip r:embed="rId11"/>
                <a:stretch>
                  <a:fillRect l="-1791" t="-12791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20">
            <a:extLst>
              <a:ext uri="{FF2B5EF4-FFF2-40B4-BE49-F238E27FC236}">
                <a16:creationId xmlns:a16="http://schemas.microsoft.com/office/drawing/2014/main" id="{521512F1-9770-4AC5-9216-03FDDF136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52" y="4553118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：梯度为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就能得到最佳解？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28">
                <a:extLst>
                  <a:ext uri="{FF2B5EF4-FFF2-40B4-BE49-F238E27FC236}">
                    <a16:creationId xmlns:a16="http://schemas.microsoft.com/office/drawing/2014/main" id="{4D9FA91D-2567-452B-9EB7-E83AE1BF97AB}"/>
                  </a:ext>
                </a:extLst>
              </p:cNvPr>
              <p:cNvSpPr txBox="1"/>
              <p:nvPr/>
            </p:nvSpPr>
            <p:spPr>
              <a:xfrm>
                <a:off x="6350169" y="3524760"/>
                <a:ext cx="451030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𝒎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3" name="文字方塊 28">
                <a:extLst>
                  <a:ext uri="{FF2B5EF4-FFF2-40B4-BE49-F238E27FC236}">
                    <a16:creationId xmlns:a16="http://schemas.microsoft.com/office/drawing/2014/main" id="{4D9FA91D-2567-452B-9EB7-E83AE1BF9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69" y="3524760"/>
                <a:ext cx="4510302" cy="4778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6DA523-96E1-49F0-9252-D6A8008B3553}"/>
                  </a:ext>
                </a:extLst>
              </p:cNvPr>
              <p:cNvSpPr/>
              <p:nvPr/>
            </p:nvSpPr>
            <p:spPr>
              <a:xfrm>
                <a:off x="7029279" y="2765809"/>
                <a:ext cx="3576364" cy="846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0" lang="en-US" altLang="zh-TW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𝜂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TW" alt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kumimoji="0" lang="en-US" altLang="zh-TW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6DA523-96E1-49F0-9252-D6A8008B3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279" y="2765809"/>
                <a:ext cx="3576364" cy="8460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20">
            <a:extLst>
              <a:ext uri="{FF2B5EF4-FFF2-40B4-BE49-F238E27FC236}">
                <a16:creationId xmlns:a16="http://schemas.microsoft.com/office/drawing/2014/main" id="{ED531E34-3E1E-4407-87A7-DFA3BD94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52" y="5108477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：训练样本批量大小的影响？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5FEF4C9-C622-4BFF-AC4C-1DE69C496BD6}"/>
              </a:ext>
            </a:extLst>
          </p:cNvPr>
          <p:cNvSpPr/>
          <p:nvPr/>
        </p:nvSpPr>
        <p:spPr>
          <a:xfrm>
            <a:off x="8584006" y="1861497"/>
            <a:ext cx="281940" cy="351318"/>
          </a:xfrm>
          <a:prstGeom prst="ellipse">
            <a:avLst/>
          </a:prstGeom>
          <a:ln w="508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75E12900-9E89-48ED-83D3-62F9D4F1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207" y="5663836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：损失函数的影响？</a:t>
            </a: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5FBA7591-65FC-4603-B246-2C43ED9CAC6A}"/>
              </a:ext>
            </a:extLst>
          </p:cNvPr>
          <p:cNvSpPr/>
          <p:nvPr/>
        </p:nvSpPr>
        <p:spPr>
          <a:xfrm>
            <a:off x="8567144" y="2780313"/>
            <a:ext cx="2914676" cy="2541282"/>
          </a:xfrm>
          <a:prstGeom prst="cloudCallout">
            <a:avLst/>
          </a:prstGeom>
          <a:solidFill>
            <a:srgbClr val="FFD8D8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DA7BF1-5178-4562-B997-DE48C7132461}"/>
              </a:ext>
            </a:extLst>
          </p:cNvPr>
          <p:cNvSpPr txBox="1"/>
          <p:nvPr/>
        </p:nvSpPr>
        <p:spPr>
          <a:xfrm>
            <a:off x="8783836" y="3353430"/>
            <a:ext cx="2640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不同损失函数在梯度下降时的速度不同</a:t>
            </a:r>
          </a:p>
        </p:txBody>
      </p:sp>
    </p:spTree>
    <p:extLst>
      <p:ext uri="{BB962C8B-B14F-4D97-AF65-F5344CB8AC3E}">
        <p14:creationId xmlns:p14="http://schemas.microsoft.com/office/powerpoint/2010/main" val="324536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梯度下降法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84794" y="36643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59196" y="3602821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196" y="3602821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3966946" y="3531212"/>
                <a:ext cx="10322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46" y="3531212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621558" y="1190444"/>
            <a:ext cx="6479002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C5119A0-E9A4-4E81-8AEB-8A0C5137CE86}"/>
              </a:ext>
            </a:extLst>
          </p:cNvPr>
          <p:cNvCxnSpPr>
            <a:cxnSpLocks/>
          </p:cNvCxnSpPr>
          <p:nvPr/>
        </p:nvCxnSpPr>
        <p:spPr>
          <a:xfrm flipH="1">
            <a:off x="5324509" y="1900495"/>
            <a:ext cx="306057" cy="2404755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31A8AED-62B5-4287-8C63-8FAEA2852448}"/>
              </a:ext>
            </a:extLst>
          </p:cNvPr>
          <p:cNvCxnSpPr>
            <a:cxnSpLocks/>
          </p:cNvCxnSpPr>
          <p:nvPr/>
        </p:nvCxnSpPr>
        <p:spPr>
          <a:xfrm flipH="1" flipV="1">
            <a:off x="5429859" y="6136103"/>
            <a:ext cx="752918" cy="10161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0">
            <a:extLst>
              <a:ext uri="{FF2B5EF4-FFF2-40B4-BE49-F238E27FC236}">
                <a16:creationId xmlns:a16="http://schemas.microsoft.com/office/drawing/2014/main" id="{4B374CE1-3170-4C2C-9C25-7E9827B9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2" y="759253"/>
            <a:ext cx="2826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训练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Training)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99D6850-EFFF-4B5F-A0C0-B5FD46D60BED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C063C74-CBDD-4C79-BEF7-FBF670FFB184}"/>
              </a:ext>
            </a:extLst>
          </p:cNvPr>
          <p:cNvSpPr/>
          <p:nvPr/>
        </p:nvSpPr>
        <p:spPr>
          <a:xfrm>
            <a:off x="5878207" y="1282473"/>
            <a:ext cx="6038767" cy="4860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44244B65-19AD-4CEC-855F-1FD4B645E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964" y="1405438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随机梯度下降法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(SGD)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61C3DB1-1836-4EAA-954A-05E32B07304D}"/>
                  </a:ext>
                </a:extLst>
              </p:cNvPr>
              <p:cNvSpPr/>
              <p:nvPr/>
            </p:nvSpPr>
            <p:spPr>
              <a:xfrm>
                <a:off x="6872032" y="1892920"/>
                <a:ext cx="4194866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∇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E00C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61C3DB1-1836-4EAA-954A-05E32B073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32" y="1892920"/>
                <a:ext cx="4194866" cy="11308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B4DFCEB8-3066-42CD-9298-71643DB71D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911" y="4036935"/>
                <a:ext cx="612822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问题</a:t>
                </a:r>
                <a:r>
                  <a:rPr kumimoji="0" lang="en-US" altLang="zh-CN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</a:t>
                </a:r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：学习率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zh-TW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𝜂</m:t>
                    </m:r>
                  </m:oMath>
                </a14:m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如何取值？</a:t>
                </a:r>
              </a:p>
            </p:txBody>
          </p:sp>
        </mc:Choice>
        <mc:Fallback xmlns="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B4DFCEB8-3066-42CD-9298-71643DB71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8911" y="4036935"/>
                <a:ext cx="6128226" cy="523220"/>
              </a:xfrm>
              <a:prstGeom prst="rect">
                <a:avLst/>
              </a:prstGeom>
              <a:blipFill>
                <a:blip r:embed="rId11"/>
                <a:stretch>
                  <a:fillRect l="-1791" t="-12791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20">
            <a:extLst>
              <a:ext uri="{FF2B5EF4-FFF2-40B4-BE49-F238E27FC236}">
                <a16:creationId xmlns:a16="http://schemas.microsoft.com/office/drawing/2014/main" id="{521512F1-9770-4AC5-9216-03FDDF136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52" y="4553118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：梯度为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就能得到最佳解？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28">
                <a:extLst>
                  <a:ext uri="{FF2B5EF4-FFF2-40B4-BE49-F238E27FC236}">
                    <a16:creationId xmlns:a16="http://schemas.microsoft.com/office/drawing/2014/main" id="{4D9FA91D-2567-452B-9EB7-E83AE1BF97AB}"/>
                  </a:ext>
                </a:extLst>
              </p:cNvPr>
              <p:cNvSpPr txBox="1"/>
              <p:nvPr/>
            </p:nvSpPr>
            <p:spPr>
              <a:xfrm>
                <a:off x="6350169" y="3524760"/>
                <a:ext cx="451030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𝒎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3" name="文字方塊 28">
                <a:extLst>
                  <a:ext uri="{FF2B5EF4-FFF2-40B4-BE49-F238E27FC236}">
                    <a16:creationId xmlns:a16="http://schemas.microsoft.com/office/drawing/2014/main" id="{4D9FA91D-2567-452B-9EB7-E83AE1BF9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69" y="3524760"/>
                <a:ext cx="4510302" cy="4778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6DA523-96E1-49F0-9252-D6A8008B3553}"/>
                  </a:ext>
                </a:extLst>
              </p:cNvPr>
              <p:cNvSpPr/>
              <p:nvPr/>
            </p:nvSpPr>
            <p:spPr>
              <a:xfrm>
                <a:off x="7029279" y="2765809"/>
                <a:ext cx="3576364" cy="846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0" lang="en-US" altLang="zh-TW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𝜂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TW" alt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kumimoji="0" lang="en-US" altLang="zh-TW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6DA523-96E1-49F0-9252-D6A8008B3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279" y="2765809"/>
                <a:ext cx="3576364" cy="8460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20">
            <a:extLst>
              <a:ext uri="{FF2B5EF4-FFF2-40B4-BE49-F238E27FC236}">
                <a16:creationId xmlns:a16="http://schemas.microsoft.com/office/drawing/2014/main" id="{ED531E34-3E1E-4407-87A7-DFA3BD94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52" y="5108477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：训练样本批量大小的影响？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5FEF4C9-C622-4BFF-AC4C-1DE69C496BD6}"/>
              </a:ext>
            </a:extLst>
          </p:cNvPr>
          <p:cNvSpPr/>
          <p:nvPr/>
        </p:nvSpPr>
        <p:spPr>
          <a:xfrm>
            <a:off x="8584006" y="1861497"/>
            <a:ext cx="281940" cy="351318"/>
          </a:xfrm>
          <a:prstGeom prst="ellipse">
            <a:avLst/>
          </a:prstGeom>
          <a:ln w="508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75E12900-9E89-48ED-83D3-62F9D4F1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207" y="5663836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：损失函数的影响？</a:t>
            </a: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5FBA7591-65FC-4603-B246-2C43ED9CAC6A}"/>
              </a:ext>
            </a:extLst>
          </p:cNvPr>
          <p:cNvSpPr/>
          <p:nvPr/>
        </p:nvSpPr>
        <p:spPr>
          <a:xfrm>
            <a:off x="8567144" y="2780313"/>
            <a:ext cx="2914676" cy="2541282"/>
          </a:xfrm>
          <a:prstGeom prst="cloudCallout">
            <a:avLst/>
          </a:prstGeom>
          <a:solidFill>
            <a:srgbClr val="FFD8D8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DA7BF1-5178-4562-B997-DE48C7132461}"/>
              </a:ext>
            </a:extLst>
          </p:cNvPr>
          <p:cNvSpPr txBox="1"/>
          <p:nvPr/>
        </p:nvSpPr>
        <p:spPr>
          <a:xfrm>
            <a:off x="8796081" y="3301196"/>
            <a:ext cx="270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第五讲再讨论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5633691-D771-4897-99B3-BCE4AB6781B4}"/>
              </a:ext>
            </a:extLst>
          </p:cNvPr>
          <p:cNvSpPr txBox="1"/>
          <p:nvPr/>
        </p:nvSpPr>
        <p:spPr>
          <a:xfrm>
            <a:off x="8777766" y="4023915"/>
            <a:ext cx="270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第七讲还讨论</a:t>
            </a:r>
          </a:p>
        </p:txBody>
      </p:sp>
    </p:spTree>
    <p:extLst>
      <p:ext uri="{BB962C8B-B14F-4D97-AF65-F5344CB8AC3E}">
        <p14:creationId xmlns:p14="http://schemas.microsoft.com/office/powerpoint/2010/main" val="115456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71B36EB-F439-499E-9872-99328B9212E3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17" name="图片 3">
            <a:extLst>
              <a:ext uri="{FF2B5EF4-FFF2-40B4-BE49-F238E27FC236}">
                <a16:creationId xmlns:a16="http://schemas.microsoft.com/office/drawing/2014/main" id="{F444EB4F-1B1C-4A6D-AB94-DF915838C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1929409"/>
            <a:ext cx="78676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D774CCF-50B1-4A1D-A939-D377DE193412}"/>
                  </a:ext>
                </a:extLst>
              </p:cNvPr>
              <p:cNvSpPr txBox="1"/>
              <p:nvPr/>
            </p:nvSpPr>
            <p:spPr>
              <a:xfrm>
                <a:off x="241898" y="1094779"/>
                <a:ext cx="2401362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0/1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≠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D774CCF-50B1-4A1D-A939-D377DE193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8" y="1094779"/>
                <a:ext cx="2401362" cy="469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90C0C4-B71E-42E0-AB76-C7CD13C36152}"/>
                  </a:ext>
                </a:extLst>
              </p:cNvPr>
              <p:cNvSpPr txBox="1"/>
              <p:nvPr/>
            </p:nvSpPr>
            <p:spPr>
              <a:xfrm>
                <a:off x="4353269" y="4176296"/>
                <a:ext cx="73783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0/1</m:t>
                          </m:r>
                        </m:sub>
                      </m:sSub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90C0C4-B71E-42E0-AB76-C7CD13C36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269" y="4176296"/>
                <a:ext cx="737830" cy="469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4214C66-FB77-434D-BF96-518DEDBB19E8}"/>
                  </a:ext>
                </a:extLst>
              </p:cNvPr>
              <p:cNvSpPr txBox="1"/>
              <p:nvPr/>
            </p:nvSpPr>
            <p:spPr>
              <a:xfrm>
                <a:off x="7857717" y="1668047"/>
                <a:ext cx="297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4214C66-FB77-434D-BF96-518DEDBB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717" y="1668047"/>
                <a:ext cx="29751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22E43C1-2EA5-46F8-83F5-08C5A1952155}"/>
                  </a:ext>
                </a:extLst>
              </p:cNvPr>
              <p:cNvSpPr txBox="1"/>
              <p:nvPr/>
            </p:nvSpPr>
            <p:spPr>
              <a:xfrm>
                <a:off x="11397077" y="5867828"/>
                <a:ext cx="4722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𝑦𝑠</m:t>
                      </m:r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22E43C1-2EA5-46F8-83F5-08C5A195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077" y="5867828"/>
                <a:ext cx="4722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6CA6075-77D6-436C-B0D1-241E9E12638B}"/>
                  </a:ext>
                </a:extLst>
              </p:cNvPr>
              <p:cNvSpPr txBox="1"/>
              <p:nvPr/>
            </p:nvSpPr>
            <p:spPr>
              <a:xfrm>
                <a:off x="241898" y="1862987"/>
                <a:ext cx="2667910" cy="472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𝑠𝑞𝑟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𝑦𝑠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−1)</m:t>
                          </m:r>
                        </m:e>
                        <m:sup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6CA6075-77D6-436C-B0D1-241E9E12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8" y="1862987"/>
                <a:ext cx="2667910" cy="4727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D4161AE-A6B0-47B8-A4E7-A6C83DEA8526}"/>
                  </a:ext>
                </a:extLst>
              </p:cNvPr>
              <p:cNvSpPr txBox="1"/>
              <p:nvPr/>
            </p:nvSpPr>
            <p:spPr>
              <a:xfrm>
                <a:off x="11074400" y="1608845"/>
                <a:ext cx="7364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7C8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𝑠𝑞𝑟</m:t>
                          </m:r>
                        </m:sub>
                      </m:sSub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D4161AE-A6B0-47B8-A4E7-A6C83DEA8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4400" y="1608845"/>
                <a:ext cx="736484" cy="4641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152F036-DE2D-4B3F-B453-718E03B0A7F2}"/>
                  </a:ext>
                </a:extLst>
              </p:cNvPr>
              <p:cNvSpPr txBox="1"/>
              <p:nvPr/>
            </p:nvSpPr>
            <p:spPr>
              <a:xfrm>
                <a:off x="241898" y="2667467"/>
                <a:ext cx="3764941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𝑠𝑖𝑔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𝑠𝑞𝑟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1F497D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zh-CN" altLang="en-US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𝑦𝑠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)−1)</m:t>
                          </m:r>
                        </m:e>
                        <m:sup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152F036-DE2D-4B3F-B453-718E03B0A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8" y="2667467"/>
                <a:ext cx="3764941" cy="474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B575207-D95E-4946-BE74-C63E1DD1A66F}"/>
                  </a:ext>
                </a:extLst>
              </p:cNvPr>
              <p:cNvSpPr/>
              <p:nvPr/>
            </p:nvSpPr>
            <p:spPr>
              <a:xfrm>
                <a:off x="5865119" y="4849247"/>
                <a:ext cx="1507529" cy="558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𝑠𝑖𝑔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F497D">
                                  <a:lumMod val="60000"/>
                                  <a:lumOff val="40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𝑠𝑞𝑟</m:t>
                          </m:r>
                        </m:sub>
                      </m:sSub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B575207-D95E-4946-BE74-C63E1DD1A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119" y="4849247"/>
                <a:ext cx="1507529" cy="5582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32FDDFB-EFE0-40BC-A7F7-0408F4226F43}"/>
                  </a:ext>
                </a:extLst>
              </p:cNvPr>
              <p:cNvSpPr txBox="1"/>
              <p:nvPr/>
            </p:nvSpPr>
            <p:spPr>
              <a:xfrm>
                <a:off x="241898" y="3614728"/>
                <a:ext cx="37651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𝑐𝑒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ln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⁡(1+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exp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⁡(−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𝑦𝑠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9BBB5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))</m:t>
                      </m:r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32FDDFB-EFE0-40BC-A7F7-0408F4226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8" y="3614728"/>
                <a:ext cx="376519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4FF5F1-D4A7-4553-871B-DAC3CC9E0236}"/>
                  </a:ext>
                </a:extLst>
              </p:cNvPr>
              <p:cNvSpPr txBox="1"/>
              <p:nvPr/>
            </p:nvSpPr>
            <p:spPr>
              <a:xfrm>
                <a:off x="5692070" y="2624695"/>
                <a:ext cx="5886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BBB59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4FF5F1-D4A7-4553-871B-DAC3CC9E0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070" y="2624695"/>
                <a:ext cx="588686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E785D23-4453-4318-9170-82D80199EF02}"/>
                  </a:ext>
                </a:extLst>
              </p:cNvPr>
              <p:cNvSpPr txBox="1"/>
              <p:nvPr/>
            </p:nvSpPr>
            <p:spPr>
              <a:xfrm>
                <a:off x="241898" y="4573837"/>
                <a:ext cx="3530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𝑆𝑉𝑀</m:t>
                          </m:r>
                        </m:sub>
                      </m:sSub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max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⁡(0,1−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𝑦𝑠</m:t>
                      </m:r>
                      <m:r>
                        <a:rPr kumimoji="0" lang="en-US" altLang="zh-C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E785D23-4453-4318-9170-82D80199E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8" y="4573837"/>
                <a:ext cx="3530646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8F72B35-7749-4256-B065-6C1E74F73C2D}"/>
              </a:ext>
            </a:extLst>
          </p:cNvPr>
          <p:cNvCxnSpPr>
            <a:cxnSpLocks/>
          </p:cNvCxnSpPr>
          <p:nvPr/>
        </p:nvCxnSpPr>
        <p:spPr>
          <a:xfrm>
            <a:off x="5865119" y="2159408"/>
            <a:ext cx="3527304" cy="3772414"/>
          </a:xfrm>
          <a:prstGeom prst="line">
            <a:avLst/>
          </a:prstGeom>
          <a:noFill/>
          <a:ln w="44450" cap="flat" cmpd="sng" algn="ctr">
            <a:solidFill>
              <a:srgbClr val="7030A0"/>
            </a:solidFill>
            <a:prstDash val="solid"/>
          </a:ln>
          <a:effectLst/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10398B0-82E4-43A2-B697-75E81C6DD05B}"/>
              </a:ext>
            </a:extLst>
          </p:cNvPr>
          <p:cNvCxnSpPr>
            <a:cxnSpLocks/>
          </p:cNvCxnSpPr>
          <p:nvPr/>
        </p:nvCxnSpPr>
        <p:spPr>
          <a:xfrm flipH="1">
            <a:off x="9344950" y="5884844"/>
            <a:ext cx="3037094" cy="22105"/>
          </a:xfrm>
          <a:prstGeom prst="line">
            <a:avLst/>
          </a:prstGeom>
          <a:noFill/>
          <a:ln w="44450" cap="flat" cmpd="sng" algn="ctr">
            <a:solidFill>
              <a:srgbClr val="7030A0"/>
            </a:solidFill>
            <a:prstDash val="solid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76B02E7-15A9-46DA-97FE-081751B46E53}"/>
              </a:ext>
            </a:extLst>
          </p:cNvPr>
          <p:cNvCxnSpPr/>
          <p:nvPr/>
        </p:nvCxnSpPr>
        <p:spPr>
          <a:xfrm>
            <a:off x="9358224" y="6156141"/>
            <a:ext cx="0" cy="302816"/>
          </a:xfrm>
          <a:prstGeom prst="line">
            <a:avLst/>
          </a:prstGeom>
          <a:noFill/>
          <a:ln w="50800" cap="flat" cmpd="sng" algn="ctr">
            <a:solidFill>
              <a:srgbClr val="7030A0"/>
            </a:solidFill>
            <a:prstDash val="solid"/>
          </a:ln>
          <a:effectLst/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E861064-4C91-488B-A0FF-124F74DFA307}"/>
              </a:ext>
            </a:extLst>
          </p:cNvPr>
          <p:cNvCxnSpPr>
            <a:cxnSpLocks/>
          </p:cNvCxnSpPr>
          <p:nvPr/>
        </p:nvCxnSpPr>
        <p:spPr>
          <a:xfrm flipV="1">
            <a:off x="9371152" y="6397725"/>
            <a:ext cx="2676386" cy="4461"/>
          </a:xfrm>
          <a:prstGeom prst="straightConnector1">
            <a:avLst/>
          </a:prstGeom>
          <a:noFill/>
          <a:ln w="53975" cap="flat" cmpd="sng" algn="ctr">
            <a:solidFill>
              <a:srgbClr val="7030A0"/>
            </a:solidFill>
            <a:prstDash val="solid"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318F7D0-92EF-4988-9EDE-6586C8054AA5}"/>
                  </a:ext>
                </a:extLst>
              </p:cNvPr>
              <p:cNvSpPr txBox="1"/>
              <p:nvPr/>
            </p:nvSpPr>
            <p:spPr>
              <a:xfrm>
                <a:off x="9623986" y="6039295"/>
                <a:ext cx="15386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𝑔𝑜𝑜𝑑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𝑒𝑛𝑜𝑢𝑔h</m:t>
                      </m:r>
                    </m:oMath>
                  </m:oMathPara>
                </a14:m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318F7D0-92EF-4988-9EDE-6586C8054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986" y="6039295"/>
                <a:ext cx="1538630" cy="307777"/>
              </a:xfrm>
              <a:prstGeom prst="rect">
                <a:avLst/>
              </a:prstGeom>
              <a:blipFill>
                <a:blip r:embed="rId15"/>
                <a:stretch>
                  <a:fillRect l="-6349" r="-5952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F20B1C9-9917-4009-AF7E-55E5BA46DB1E}"/>
              </a:ext>
            </a:extLst>
          </p:cNvPr>
          <p:cNvCxnSpPr>
            <a:cxnSpLocks/>
          </p:cNvCxnSpPr>
          <p:nvPr/>
        </p:nvCxnSpPr>
        <p:spPr>
          <a:xfrm flipV="1">
            <a:off x="8164952" y="6406114"/>
            <a:ext cx="1157839" cy="1"/>
          </a:xfrm>
          <a:prstGeom prst="straightConnector1">
            <a:avLst/>
          </a:prstGeom>
          <a:noFill/>
          <a:ln w="53975" cap="flat" cmpd="sng" algn="ctr">
            <a:solidFill>
              <a:srgbClr val="7030A0"/>
            </a:solidFill>
            <a:prstDash val="solid"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EBE2E95-8FDB-4F9C-BCE7-21AA59B85680}"/>
                  </a:ext>
                </a:extLst>
              </p:cNvPr>
              <p:cNvSpPr txBox="1"/>
              <p:nvPr/>
            </p:nvSpPr>
            <p:spPr>
              <a:xfrm>
                <a:off x="7998832" y="6040466"/>
                <a:ext cx="15386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𝑝𝑒𝑛𝑎𝑙𝑡𝑦</m:t>
                      </m:r>
                    </m:oMath>
                  </m:oMathPara>
                </a14:m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EBE2E95-8FDB-4F9C-BCE7-21AA59B85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832" y="6040466"/>
                <a:ext cx="1538630" cy="307777"/>
              </a:xfrm>
              <a:prstGeom prst="rect">
                <a:avLst/>
              </a:prstGeom>
              <a:blipFill>
                <a:blip r:embed="rId16"/>
                <a:stretch>
                  <a:fillRect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8AF72B9-147B-459D-8C97-67B9AC64D18F}"/>
              </a:ext>
            </a:extLst>
          </p:cNvPr>
          <p:cNvCxnSpPr>
            <a:cxnSpLocks/>
          </p:cNvCxnSpPr>
          <p:nvPr/>
        </p:nvCxnSpPr>
        <p:spPr>
          <a:xfrm>
            <a:off x="8157741" y="6025015"/>
            <a:ext cx="0" cy="451762"/>
          </a:xfrm>
          <a:prstGeom prst="line">
            <a:avLst/>
          </a:prstGeom>
          <a:noFill/>
          <a:ln w="50800" cap="flat" cmpd="sng" algn="ctr">
            <a:solidFill>
              <a:srgbClr val="7030A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283622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5981704" y="983683"/>
            <a:ext cx="51142" cy="5445713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7846" y="1953420"/>
            <a:ext cx="5864878" cy="147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344496" y="2000634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6" y="2000634"/>
                <a:ext cx="20966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/>
              <p:nvPr/>
            </p:nvSpPr>
            <p:spPr>
              <a:xfrm>
                <a:off x="20337" y="2911341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4BC7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7" y="2911341"/>
                <a:ext cx="5939896" cy="369332"/>
              </a:xfrm>
              <a:prstGeom prst="rect">
                <a:avLst/>
              </a:prstGeom>
              <a:blipFill>
                <a:blip r:embed="rId4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6112162" y="1033107"/>
            <a:ext cx="4962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SVM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求解模型的特点：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94D7EC-A0DB-427A-9DBA-2C34B245BAC5}"/>
              </a:ext>
            </a:extLst>
          </p:cNvPr>
          <p:cNvSpPr/>
          <p:nvPr/>
        </p:nvSpPr>
        <p:spPr>
          <a:xfrm>
            <a:off x="6310431" y="4305496"/>
            <a:ext cx="5872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----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二次规划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quadratic programming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问题！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6A4F0F0-D2C3-4A08-80A7-F38A6A49A18C}"/>
              </a:ext>
            </a:extLst>
          </p:cNvPr>
          <p:cNvSpPr/>
          <p:nvPr/>
        </p:nvSpPr>
        <p:spPr>
          <a:xfrm>
            <a:off x="336763" y="1033107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SVM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的一般求解：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F735D23-BFF8-4A66-B811-09A8DE3163A9}"/>
              </a:ext>
            </a:extLst>
          </p:cNvPr>
          <p:cNvSpPr/>
          <p:nvPr/>
        </p:nvSpPr>
        <p:spPr>
          <a:xfrm>
            <a:off x="217508" y="3994291"/>
            <a:ext cx="55574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dirty="0">
                <a:solidFill>
                  <a:srgbClr val="0000FF"/>
                </a:solidFill>
                <a:latin typeface="Arial"/>
              </a:rPr>
              <a:t>一般情况下，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“手工”求解不容易！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81C0B8D-0370-4E54-A104-DE3035AC6DE8}"/>
              </a:ext>
            </a:extLst>
          </p:cNvPr>
          <p:cNvSpPr/>
          <p:nvPr/>
        </p:nvSpPr>
        <p:spPr>
          <a:xfrm>
            <a:off x="217508" y="4677990"/>
            <a:ext cx="5557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dirty="0">
                <a:solidFill>
                  <a:srgbClr val="0000FF"/>
                </a:solidFill>
                <a:latin typeface="Arial"/>
              </a:rPr>
              <a:t>用梯度下降法？如何处理约束条件？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E1CB0E5-ADA4-43A5-A7E1-9C09CDD7A529}"/>
                  </a:ext>
                </a:extLst>
              </p:cNvPr>
              <p:cNvSpPr/>
              <p:nvPr/>
            </p:nvSpPr>
            <p:spPr>
              <a:xfrm>
                <a:off x="6310431" y="2000912"/>
                <a:ext cx="555741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rgbClr val="F4BC72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Arial"/>
                  </a:rPr>
                  <a:t>的目标函数是二次函数，是凸函数！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E1CB0E5-ADA4-43A5-A7E1-9C09CDD7A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31" y="2000912"/>
                <a:ext cx="5557410" cy="954107"/>
              </a:xfrm>
              <a:prstGeom prst="rect">
                <a:avLst/>
              </a:prstGeom>
              <a:blipFill>
                <a:blip r:embed="rId5"/>
                <a:stretch>
                  <a:fillRect t="-6369" r="-110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0B9874C-E908-4427-AE37-A4A00BBD7305}"/>
                  </a:ext>
                </a:extLst>
              </p:cNvPr>
              <p:cNvSpPr/>
              <p:nvPr/>
            </p:nvSpPr>
            <p:spPr>
              <a:xfrm>
                <a:off x="6310431" y="3157007"/>
                <a:ext cx="555741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rgbClr val="F4BC72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Arial"/>
                  </a:rPr>
                  <a:t>的约束条件是线性函数！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0B9874C-E908-4427-AE37-A4A00BBD7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431" y="3157007"/>
                <a:ext cx="5557410" cy="523220"/>
              </a:xfrm>
              <a:prstGeom prst="rect">
                <a:avLst/>
              </a:prstGeom>
              <a:blipFill>
                <a:blip r:embed="rId6"/>
                <a:stretch>
                  <a:fillRect t="-12791" r="-11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>
            <a:extLst>
              <a:ext uri="{FF2B5EF4-FFF2-40B4-BE49-F238E27FC236}">
                <a16:creationId xmlns:a16="http://schemas.microsoft.com/office/drawing/2014/main" id="{1E1BDD6A-3766-4E84-B630-48D79AE6E800}"/>
              </a:ext>
            </a:extLst>
          </p:cNvPr>
          <p:cNvSpPr/>
          <p:nvPr/>
        </p:nvSpPr>
        <p:spPr>
          <a:xfrm>
            <a:off x="6503908" y="5155043"/>
            <a:ext cx="5309099" cy="954107"/>
          </a:xfrm>
          <a:prstGeom prst="rect">
            <a:avLst/>
          </a:prstGeom>
          <a:solidFill>
            <a:srgbClr val="DDE6FD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二次规划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(QP)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有成熟方便的办法求优化解！</a:t>
            </a:r>
          </a:p>
        </p:txBody>
      </p:sp>
    </p:spTree>
    <p:extLst>
      <p:ext uri="{BB962C8B-B14F-4D97-AF65-F5344CB8AC3E}">
        <p14:creationId xmlns:p14="http://schemas.microsoft.com/office/powerpoint/2010/main" val="1322994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5981704" y="983683"/>
            <a:ext cx="51141" cy="3227167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3671" y="1556327"/>
            <a:ext cx="5864878" cy="2448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1884107" y="2316733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07" y="2316733"/>
                <a:ext cx="20966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/>
              <p:nvPr/>
            </p:nvSpPr>
            <p:spPr>
              <a:xfrm>
                <a:off x="1025619" y="3129067"/>
                <a:ext cx="4482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4BC7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19" y="3129067"/>
                <a:ext cx="4482317" cy="369332"/>
              </a:xfrm>
              <a:prstGeom prst="rect">
                <a:avLst/>
              </a:prstGeom>
              <a:blipFill>
                <a:blip r:embed="rId4"/>
                <a:stretch>
                  <a:fillRect l="-1766" r="-951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6112162" y="1033107"/>
            <a:ext cx="4962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二次规划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(QP)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的求解：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6A4F0F0-D2C3-4A08-80A7-F38A6A49A18C}"/>
              </a:ext>
            </a:extLst>
          </p:cNvPr>
          <p:cNvSpPr/>
          <p:nvPr/>
        </p:nvSpPr>
        <p:spPr>
          <a:xfrm>
            <a:off x="336763" y="1033107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SVM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的一般求解：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3D79F7D-5E4D-42A5-8EF6-FCD32A9370DF}"/>
                  </a:ext>
                </a:extLst>
              </p:cNvPr>
              <p:cNvSpPr/>
              <p:nvPr/>
            </p:nvSpPr>
            <p:spPr>
              <a:xfrm>
                <a:off x="477648" y="1708986"/>
                <a:ext cx="26988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最佳的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=?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3D79F7D-5E4D-42A5-8EF6-FCD32A937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48" y="1708986"/>
                <a:ext cx="2698816" cy="523220"/>
              </a:xfrm>
              <a:prstGeom prst="rect">
                <a:avLst/>
              </a:prstGeom>
              <a:blipFill>
                <a:blip r:embed="rId5"/>
                <a:stretch>
                  <a:fillRect l="-451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39749DE-7914-41DE-9901-1B85BCC8ACDC}"/>
              </a:ext>
            </a:extLst>
          </p:cNvPr>
          <p:cNvSpPr/>
          <p:nvPr/>
        </p:nvSpPr>
        <p:spPr>
          <a:xfrm>
            <a:off x="6159156" y="1556327"/>
            <a:ext cx="5864878" cy="2448000"/>
          </a:xfrm>
          <a:prstGeom prst="roundRect">
            <a:avLst/>
          </a:prstGeom>
          <a:ln w="38100">
            <a:solidFill>
              <a:srgbClr val="FF33CC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BCC204-7A61-47C7-8335-66B96BFD6352}"/>
                  </a:ext>
                </a:extLst>
              </p:cNvPr>
              <p:cNvSpPr/>
              <p:nvPr/>
            </p:nvSpPr>
            <p:spPr>
              <a:xfrm>
                <a:off x="6335561" y="1771107"/>
                <a:ext cx="40100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最佳的</a:t>
                </a:r>
                <a14:m>
                  <m:oMath xmlns:m="http://schemas.openxmlformats.org/officeDocument/2006/math">
                    <m:r>
                      <a:rPr kumimoji="0" lang="en-US" altLang="zh-CN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𝐮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←</m:t>
                    </m:r>
                    <m:r>
                      <m:rPr>
                        <m:sty m:val="p"/>
                      </m:rPr>
                      <a:rPr kumimoji="0" lang="en-US" altLang="zh-C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QP</m:t>
                    </m:r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𝐐</m:t>
                        </m:r>
                        <m:r>
                          <a:rPr kumimoji="0" lang="en-US" altLang="zh-CN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𝐩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92D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𝐜</m:t>
                        </m:r>
                      </m:e>
                    </m:d>
                  </m:oMath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BCC204-7A61-47C7-8335-66B96BFD6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561" y="1771107"/>
                <a:ext cx="4010009" cy="523220"/>
              </a:xfrm>
              <a:prstGeom prst="rect">
                <a:avLst/>
              </a:prstGeom>
              <a:blipFill>
                <a:blip r:embed="rId6"/>
                <a:stretch>
                  <a:fillRect l="-3040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DA5BA6B-424E-4D99-BE6F-9533B5FAEE84}"/>
                  </a:ext>
                </a:extLst>
              </p:cNvPr>
              <p:cNvSpPr txBox="1"/>
              <p:nvPr/>
            </p:nvSpPr>
            <p:spPr>
              <a:xfrm>
                <a:off x="7505291" y="2417381"/>
                <a:ext cx="31042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zh-CN" alt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𝐮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𝐐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𝐮</m:t>
                                </m:r>
                              </m:e>
                            </m:mr>
                          </m:m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𝐩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𝐮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DA5BA6B-424E-4D99-BE6F-9533B5FAE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291" y="2417381"/>
                <a:ext cx="3104248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4DFB42-689A-428F-A945-F0D2FC1DE861}"/>
                  </a:ext>
                </a:extLst>
              </p:cNvPr>
              <p:cNvSpPr txBox="1"/>
              <p:nvPr/>
            </p:nvSpPr>
            <p:spPr>
              <a:xfrm>
                <a:off x="6707721" y="3187257"/>
                <a:ext cx="34874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Sup>
                              <m:sSubSup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𝐮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4DFB42-689A-428F-A945-F0D2FC1D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721" y="3187257"/>
                <a:ext cx="3487430" cy="369332"/>
              </a:xfrm>
              <a:prstGeom prst="rect">
                <a:avLst/>
              </a:prstGeom>
              <a:blipFill>
                <a:blip r:embed="rId8"/>
                <a:stretch>
                  <a:fillRect l="-2273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467EDF9-A53E-457A-98B9-2AC8942D7337}"/>
                  </a:ext>
                </a:extLst>
              </p:cNvPr>
              <p:cNvSpPr/>
              <p:nvPr/>
            </p:nvSpPr>
            <p:spPr>
              <a:xfrm>
                <a:off x="8593280" y="3579395"/>
                <a:ext cx="26209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𝑚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=1,2,…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467EDF9-A53E-457A-98B9-2AC8942D7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280" y="3579395"/>
                <a:ext cx="2620909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D550F3A-C5E7-4D8C-A391-0C8D4C96D2C5}"/>
                  </a:ext>
                </a:extLst>
              </p:cNvPr>
              <p:cNvSpPr/>
              <p:nvPr/>
            </p:nvSpPr>
            <p:spPr>
              <a:xfrm>
                <a:off x="6082069" y="4302636"/>
                <a:ext cx="1691745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𝐮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zh-CN" alt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D550F3A-C5E7-4D8C-A391-0C8D4C96D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069" y="4302636"/>
                <a:ext cx="1691745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67C7A3-AA30-4421-88BE-86F68AA6AF5C}"/>
                  </a:ext>
                </a:extLst>
              </p:cNvPr>
              <p:cNvSpPr/>
              <p:nvPr/>
            </p:nvSpPr>
            <p:spPr>
              <a:xfrm>
                <a:off x="7598442" y="4202743"/>
                <a:ext cx="2487861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𝐐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zh-CN" alt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67C7A3-AA30-4421-88BE-86F68AA6A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442" y="4202743"/>
                <a:ext cx="2487861" cy="9142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1131B1E-7FEB-4DCC-AC16-A58A8C529C01}"/>
                  </a:ext>
                </a:extLst>
              </p:cNvPr>
              <p:cNvSpPr/>
              <p:nvPr/>
            </p:nvSpPr>
            <p:spPr>
              <a:xfrm>
                <a:off x="9841907" y="4327693"/>
                <a:ext cx="17202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𝐩</m:t>
                      </m:r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1131B1E-7FEB-4DCC-AC16-A58A8C529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907" y="4327693"/>
                <a:ext cx="172021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619484-5A27-4AAB-8C90-C8E07C7A2CD5}"/>
                  </a:ext>
                </a:extLst>
              </p:cNvPr>
              <p:cNvSpPr/>
              <p:nvPr/>
            </p:nvSpPr>
            <p:spPr>
              <a:xfrm>
                <a:off x="10609539" y="5432074"/>
                <a:ext cx="11721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619484-5A27-4AAB-8C90-C8E07C7A2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9539" y="5432074"/>
                <a:ext cx="117211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0D2346C-C0E9-4E54-A5EB-84C53C85A4EA}"/>
                  </a:ext>
                </a:extLst>
              </p:cNvPr>
              <p:cNvSpPr/>
              <p:nvPr/>
            </p:nvSpPr>
            <p:spPr>
              <a:xfrm>
                <a:off x="9458635" y="5440334"/>
                <a:ext cx="14435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0D2346C-C0E9-4E54-A5EB-84C53C85A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635" y="5440334"/>
                <a:ext cx="144353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DD33CF3-5754-4681-BCC9-181F22354F8E}"/>
                  </a:ext>
                </a:extLst>
              </p:cNvPr>
              <p:cNvSpPr/>
              <p:nvPr/>
            </p:nvSpPr>
            <p:spPr>
              <a:xfrm>
                <a:off x="7085871" y="5491818"/>
                <a:ext cx="2644185" cy="464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𝐚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DD33CF3-5754-4681-BCC9-181F22354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871" y="5491818"/>
                <a:ext cx="2644185" cy="464423"/>
              </a:xfrm>
              <a:prstGeom prst="rect">
                <a:avLst/>
              </a:prstGeom>
              <a:blipFill>
                <a:blip r:embed="rId1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DB6466-6B9B-4A35-AA5B-FCBCC8CF3CFD}"/>
                  </a:ext>
                </a:extLst>
              </p:cNvPr>
              <p:cNvSpPr/>
              <p:nvPr/>
            </p:nvSpPr>
            <p:spPr>
              <a:xfrm>
                <a:off x="2920332" y="3543701"/>
                <a:ext cx="25038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=1,2,…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DB6466-6B9B-4A35-AA5B-FCBCC8CF3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332" y="3543701"/>
                <a:ext cx="2503891" cy="461665"/>
              </a:xfrm>
              <a:prstGeom prst="rect">
                <a:avLst/>
              </a:prstGeom>
              <a:blipFill>
                <a:blip r:embed="rId1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FFDB6FF1-5FE4-4072-906E-0F19BEA0D1D9}"/>
              </a:ext>
            </a:extLst>
          </p:cNvPr>
          <p:cNvSpPr/>
          <p:nvPr/>
        </p:nvSpPr>
        <p:spPr>
          <a:xfrm>
            <a:off x="312518" y="4734070"/>
            <a:ext cx="5713777" cy="1077218"/>
          </a:xfrm>
          <a:prstGeom prst="rect">
            <a:avLst/>
          </a:prstGeom>
          <a:solidFill>
            <a:srgbClr val="DDE6FD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通过调用二次规划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(QP)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的求解</a:t>
            </a:r>
            <a:r>
              <a:rPr lang="zh-CN" altLang="en-US" sz="3200" dirty="0">
                <a:solidFill>
                  <a:srgbClr val="000000"/>
                </a:solidFill>
                <a:latin typeface="Arial"/>
              </a:rPr>
              <a:t>函数就能得到</a:t>
            </a:r>
            <a:r>
              <a:rPr lang="en-US" altLang="zh-CN" sz="3200" dirty="0">
                <a:solidFill>
                  <a:srgbClr val="000000"/>
                </a:solidFill>
                <a:latin typeface="Arial"/>
              </a:rPr>
              <a:t>SVM</a:t>
            </a:r>
            <a:r>
              <a:rPr lang="zh-CN" altLang="en-US" sz="3200" dirty="0">
                <a:solidFill>
                  <a:srgbClr val="000000"/>
                </a:solidFill>
                <a:latin typeface="Arial"/>
              </a:rPr>
              <a:t>的最优解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16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E5378484-4511-42E3-9140-A1850591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142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利用二次规划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(QP)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实现支撑向量机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CCCB4D0-9944-4717-8583-A53B09B9C798}"/>
              </a:ext>
            </a:extLst>
          </p:cNvPr>
          <p:cNvSpPr/>
          <p:nvPr/>
        </p:nvSpPr>
        <p:spPr>
          <a:xfrm>
            <a:off x="327460" y="1481900"/>
            <a:ext cx="11700000" cy="2916000"/>
          </a:xfrm>
          <a:prstGeom prst="roundRect">
            <a:avLst/>
          </a:prstGeom>
          <a:solidFill>
            <a:srgbClr val="D8D8FF">
              <a:alpha val="74000"/>
            </a:srgbClr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B9E2BD-3B77-4C4A-A152-B4D59CA5D90F}"/>
              </a:ext>
            </a:extLst>
          </p:cNvPr>
          <p:cNvSpPr/>
          <p:nvPr/>
        </p:nvSpPr>
        <p:spPr>
          <a:xfrm>
            <a:off x="1058345" y="1850256"/>
            <a:ext cx="670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8FAB448-1787-4A43-A969-AE3D709D956C}"/>
              </a:ext>
            </a:extLst>
          </p:cNvPr>
          <p:cNvSpPr/>
          <p:nvPr/>
        </p:nvSpPr>
        <p:spPr>
          <a:xfrm>
            <a:off x="1058345" y="2858511"/>
            <a:ext cx="616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②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72ADB50-CDD5-43E6-9EC5-0BE7293F3343}"/>
                  </a:ext>
                </a:extLst>
              </p:cNvPr>
              <p:cNvSpPr/>
              <p:nvPr/>
            </p:nvSpPr>
            <p:spPr>
              <a:xfrm>
                <a:off x="1058345" y="3692243"/>
                <a:ext cx="8751925" cy="513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</a:rPr>
                  <a:t>③  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返回最终的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作为学到的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FA28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FA28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𝒈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FA28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𝑺𝑽𝑴</m:t>
                        </m:r>
                      </m:sub>
                    </m:sSub>
                  </m:oMath>
                </a14:m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72ADB50-CDD5-43E6-9EC5-0BE7293F3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5" y="3692243"/>
                <a:ext cx="8751925" cy="513282"/>
              </a:xfrm>
              <a:prstGeom prst="rect">
                <a:avLst/>
              </a:prstGeom>
              <a:blipFill>
                <a:blip r:embed="rId3"/>
                <a:stretch>
                  <a:fillRect l="-1115" t="-595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D142733-D600-4B43-83F7-3C8DD2D77A5C}"/>
                  </a:ext>
                </a:extLst>
              </p:cNvPr>
              <p:cNvSpPr/>
              <p:nvPr/>
            </p:nvSpPr>
            <p:spPr>
              <a:xfrm>
                <a:off x="1812490" y="1615833"/>
                <a:ext cx="2487861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𝐐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zh-CN" alt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D142733-D600-4B43-83F7-3C8DD2D77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490" y="1615833"/>
                <a:ext cx="2487861" cy="914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A90852-89FF-4087-88BD-BA2C89E0C650}"/>
                  </a:ext>
                </a:extLst>
              </p:cNvPr>
              <p:cNvSpPr/>
              <p:nvPr/>
            </p:nvSpPr>
            <p:spPr>
              <a:xfrm>
                <a:off x="4300351" y="1743109"/>
                <a:ext cx="20792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𝐩</m:t>
                      </m:r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A90852-89FF-4087-88BD-BA2C89E0C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351" y="1743109"/>
                <a:ext cx="207928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0DF319-F216-48DA-81FA-2506EA7623C6}"/>
                  </a:ext>
                </a:extLst>
              </p:cNvPr>
              <p:cNvSpPr/>
              <p:nvPr/>
            </p:nvSpPr>
            <p:spPr>
              <a:xfrm>
                <a:off x="6336358" y="1805130"/>
                <a:ext cx="2644185" cy="464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𝐚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4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0DF319-F216-48DA-81FA-2506EA762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358" y="1805130"/>
                <a:ext cx="2644185" cy="464423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6CBC752-185D-4401-B73B-2CAF99DB6148}"/>
                  </a:ext>
                </a:extLst>
              </p:cNvPr>
              <p:cNvSpPr/>
              <p:nvPr/>
            </p:nvSpPr>
            <p:spPr>
              <a:xfrm>
                <a:off x="9060464" y="1804664"/>
                <a:ext cx="14435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6CBC752-185D-4401-B73B-2CAF99DB6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464" y="1804664"/>
                <a:ext cx="144353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F93E6E5-F9D1-4159-9466-7456F4B9A03D}"/>
                  </a:ext>
                </a:extLst>
              </p:cNvPr>
              <p:cNvSpPr/>
              <p:nvPr/>
            </p:nvSpPr>
            <p:spPr>
              <a:xfrm>
                <a:off x="1812489" y="2736336"/>
                <a:ext cx="744948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F93E6E5-F9D1-4159-9466-7456F4B9A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489" y="2736336"/>
                <a:ext cx="744948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756AFF-759C-429C-B99F-1CBAE970505E}"/>
                  </a:ext>
                </a:extLst>
              </p:cNvPr>
              <p:cNvSpPr/>
              <p:nvPr/>
            </p:nvSpPr>
            <p:spPr>
              <a:xfrm>
                <a:off x="2531603" y="2815314"/>
                <a:ext cx="27127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QP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756AFF-759C-429C-B99F-1CBAE9705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603" y="2815314"/>
                <a:ext cx="27127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E4E8B983-F071-4C3B-8155-23A7CF47CCD6}"/>
              </a:ext>
            </a:extLst>
          </p:cNvPr>
          <p:cNvSpPr/>
          <p:nvPr/>
        </p:nvSpPr>
        <p:spPr>
          <a:xfrm>
            <a:off x="657296" y="4604677"/>
            <a:ext cx="9744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Arial"/>
              </a:rPr>
              <a:t>线性硬间隔</a:t>
            </a:r>
            <a:r>
              <a:rPr lang="en-US" altLang="zh-CN" sz="2800" dirty="0">
                <a:latin typeface="Arial"/>
              </a:rPr>
              <a:t>SVM</a:t>
            </a:r>
            <a:r>
              <a:rPr lang="zh-CN" altLang="en-US" sz="2800" dirty="0">
                <a:latin typeface="Arial"/>
              </a:rPr>
              <a:t>算法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Linear Hard-Margin SVM Algorithm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11F481-8521-4181-8DB4-5C6423F016B3}"/>
              </a:ext>
            </a:extLst>
          </p:cNvPr>
          <p:cNvSpPr/>
          <p:nvPr/>
        </p:nvSpPr>
        <p:spPr>
          <a:xfrm>
            <a:off x="1261447" y="5198707"/>
            <a:ext cx="981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800" i="1" dirty="0">
                <a:solidFill>
                  <a:srgbClr val="0000FF"/>
                </a:solidFill>
              </a:rPr>
              <a:t>Hard-Margin</a:t>
            </a:r>
            <a:r>
              <a:rPr lang="zh-CN" altLang="en-US" sz="2800" dirty="0">
                <a:solidFill>
                  <a:srgbClr val="0000FF"/>
                </a:solidFill>
              </a:rPr>
              <a:t>：没有任何样本会落入到“胖胖的”间隔区域里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07F1AC6-BDF8-4D04-B303-306C941F4CE3}"/>
                  </a:ext>
                </a:extLst>
              </p:cNvPr>
              <p:cNvSpPr/>
              <p:nvPr/>
            </p:nvSpPr>
            <p:spPr>
              <a:xfrm>
                <a:off x="1261447" y="5792737"/>
                <a:ext cx="570323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800" i="1" dirty="0">
                    <a:solidFill>
                      <a:srgbClr val="0000FF"/>
                    </a:solidFill>
                  </a:rPr>
                  <a:t>Linear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：样本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</a:rPr>
                  <a:t>是线性可分的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！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07F1AC6-BDF8-4D04-B303-306C941F4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447" y="5792737"/>
                <a:ext cx="5703234" cy="523220"/>
              </a:xfrm>
              <a:prstGeom prst="rect">
                <a:avLst/>
              </a:prstGeom>
              <a:blipFill>
                <a:blip r:embed="rId10"/>
                <a:stretch>
                  <a:fillRect l="-1923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A90BE29F-6AB2-4CDF-B4D2-C46ABBD1046A}"/>
              </a:ext>
            </a:extLst>
          </p:cNvPr>
          <p:cNvSpPr/>
          <p:nvPr/>
        </p:nvSpPr>
        <p:spPr>
          <a:xfrm>
            <a:off x="6471921" y="5785660"/>
            <a:ext cx="34721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i="1" dirty="0">
                <a:solidFill>
                  <a:srgbClr val="FF0000"/>
                </a:solidFill>
              </a:rPr>
              <a:t>如果不</a:t>
            </a:r>
            <a:r>
              <a:rPr lang="zh-CN" altLang="en-US" sz="2800" dirty="0">
                <a:solidFill>
                  <a:srgbClr val="FF0000"/>
                </a:solidFill>
              </a:rPr>
              <a:t>是线性可分？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5D36D1-C0C1-4571-8C57-47D1506A611B}"/>
                  </a:ext>
                </a:extLst>
              </p:cNvPr>
              <p:cNvSpPr txBox="1"/>
              <p:nvPr/>
            </p:nvSpPr>
            <p:spPr>
              <a:xfrm>
                <a:off x="9810270" y="5721927"/>
                <a:ext cx="21705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𝛟</m:t>
                      </m:r>
                      <m:r>
                        <a:rPr lang="en-US" altLang="zh-CN" sz="3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32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5D36D1-C0C1-4571-8C57-47D1506A6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270" y="5721927"/>
                <a:ext cx="217053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6527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AB4C06FD-AF4E-4653-9515-AD36F4FD38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932" y="1564058"/>
                <a:ext cx="10925196" cy="3467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7.1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最大间隔分类面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Large-Margin Separating Hyperplane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)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           </a:t>
                </a:r>
                <a:r>
                  <a:rPr kumimoji="1" lang="zh-CN" alt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直觉上对噪声更为鲁棒</a:t>
                </a:r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7.2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标准的最大间隔问题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Standard Large-Margin Problem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)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         </a:t>
                </a:r>
                <a:r>
                  <a:rPr kumimoji="1" lang="zh-CN" alt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最小化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+mn-ea"/>
                      </a:rPr>
                      <m:t>𝒘</m:t>
                    </m:r>
                  </m:oMath>
                </a14:m>
                <a:r>
                  <a:rPr kumimoji="1" lang="zh-CN" alt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的模长，使得对所有样本都正确分类</a:t>
                </a:r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7.3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支撑向量机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(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Support Vector Machine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)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         </a:t>
                </a:r>
                <a:r>
                  <a:rPr kumimoji="1" lang="zh-CN" alt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利用二次规划获得最佳解</a:t>
                </a:r>
                <a:endParaRPr kumimoji="1" lang="en-US" altLang="zh-CN" sz="2400" b="1" i="1" noProof="0" dirty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AB4C06FD-AF4E-4653-9515-AD36F4FD3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1932" y="1564058"/>
                <a:ext cx="10925196" cy="3467937"/>
              </a:xfrm>
              <a:prstGeom prst="rect">
                <a:avLst/>
              </a:prstGeom>
              <a:blipFill>
                <a:blip r:embed="rId4"/>
                <a:stretch>
                  <a:fillRect l="-893" t="-14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id="{FB711E4B-50AF-49B7-8F2E-9F783C70BD3B}"/>
              </a:ext>
            </a:extLst>
          </p:cNvPr>
          <p:cNvSpPr txBox="1">
            <a:spLocks/>
          </p:cNvSpPr>
          <p:nvPr/>
        </p:nvSpPr>
        <p:spPr bwMode="black">
          <a:xfrm>
            <a:off x="407368" y="122882"/>
            <a:ext cx="1092519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第七讲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线性支撑向量机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 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Linear Support Vector Machine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960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7204F387-9F91-4230-AB47-AAA0809428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6970" y="4275182"/>
                <a:ext cx="667580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假设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  <m:r>
                      <a:rPr kumimoji="0" lang="en-US" altLang="zh-CN" sz="2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kumimoji="0" lang="en-US" altLang="zh-CN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8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7204F387-9F91-4230-AB47-AAA080942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6970" y="4275182"/>
                <a:ext cx="6675805" cy="523220"/>
              </a:xfrm>
              <a:prstGeom prst="rect">
                <a:avLst/>
              </a:prstGeom>
              <a:blipFill>
                <a:blip r:embed="rId3"/>
                <a:stretch>
                  <a:fillRect l="-1918" t="-12791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695196" y="1238078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为什么会认为最右边的分类面最佳？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最大间隔</a:t>
            </a:r>
            <a:r>
              <a:rPr lang="zh-CN" altLang="en-US" kern="0" dirty="0">
                <a:solidFill>
                  <a:srgbClr val="000000"/>
                </a:solidFill>
              </a:rPr>
              <a:t>分类面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0">
                <a:extLst>
                  <a:ext uri="{FF2B5EF4-FFF2-40B4-BE49-F238E27FC236}">
                    <a16:creationId xmlns:a16="http://schemas.microsoft.com/office/drawing/2014/main" id="{1A03022B-2EDF-4C68-9613-5A3CC6075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705" y="4774173"/>
                <a:ext cx="310065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zh-CN" sz="2800" kern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离分类面越远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20">
                <a:extLst>
                  <a:ext uri="{FF2B5EF4-FFF2-40B4-BE49-F238E27FC236}">
                    <a16:creationId xmlns:a16="http://schemas.microsoft.com/office/drawing/2014/main" id="{1A03022B-2EDF-4C68-9613-5A3CC6075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705" y="4774173"/>
                <a:ext cx="3100651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1C3C7F57-D3DF-4D98-8F85-F6EB489AD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878" y="1864078"/>
            <a:ext cx="2393768" cy="238570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710A6A0-8102-4C5D-9C9E-8A7C4144A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720" y="1835157"/>
            <a:ext cx="2375536" cy="238364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54EAA7D-F6E6-4093-A99F-3779EEE1CB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9379" y="1843008"/>
            <a:ext cx="2391901" cy="2375794"/>
          </a:xfrm>
          <a:prstGeom prst="rect">
            <a:avLst/>
          </a:prstGeom>
        </p:spPr>
      </p:pic>
      <p:sp>
        <p:nvSpPr>
          <p:cNvPr id="2" name="箭头: 左右 1">
            <a:extLst>
              <a:ext uri="{FF2B5EF4-FFF2-40B4-BE49-F238E27FC236}">
                <a16:creationId xmlns:a16="http://schemas.microsoft.com/office/drawing/2014/main" id="{630F9240-0BEA-425D-BB02-C6732BC68F80}"/>
              </a:ext>
            </a:extLst>
          </p:cNvPr>
          <p:cNvSpPr/>
          <p:nvPr/>
        </p:nvSpPr>
        <p:spPr>
          <a:xfrm>
            <a:off x="3251825" y="4906005"/>
            <a:ext cx="585138" cy="311285"/>
          </a:xfrm>
          <a:prstGeom prst="leftRightArrow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52752E40-097D-461F-A5AD-44F90175F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8136" y="4749943"/>
                <a:ext cx="521196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容许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越大，噪声的容忍度越大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52752E40-097D-461F-A5AD-44F90175F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8136" y="4749943"/>
                <a:ext cx="5211968" cy="523220"/>
              </a:xfrm>
              <a:prstGeom prst="rect">
                <a:avLst/>
              </a:prstGeom>
              <a:blipFill>
                <a:blip r:embed="rId8"/>
                <a:stretch>
                  <a:fillRect l="-2456" t="-11628" r="-1170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9D0E7060-1D3E-40A9-888F-75E5BCDEDA1C}"/>
              </a:ext>
            </a:extLst>
          </p:cNvPr>
          <p:cNvSpPr/>
          <p:nvPr/>
        </p:nvSpPr>
        <p:spPr>
          <a:xfrm>
            <a:off x="9132843" y="4849553"/>
            <a:ext cx="540000" cy="324000"/>
          </a:xfrm>
          <a:prstGeom prst="leftRightArrow">
            <a:avLst/>
          </a:prstGeom>
          <a:ln w="38100">
            <a:solidFill>
              <a:srgbClr val="FF33CC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380E9A63-5C89-4DC6-8E37-0874ACEE2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1371" y="4749943"/>
            <a:ext cx="27590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kern="0" dirty="0">
                <a:solidFill>
                  <a:srgbClr val="0000FF"/>
                </a:solidFill>
                <a:latin typeface="Arial" charset="0"/>
              </a:rPr>
              <a:t>不易出现过拟合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748FD202-D658-4FDE-8C40-94E203256B39}"/>
              </a:ext>
            </a:extLst>
          </p:cNvPr>
          <p:cNvSpPr/>
          <p:nvPr/>
        </p:nvSpPr>
        <p:spPr>
          <a:xfrm>
            <a:off x="2856919" y="5381750"/>
            <a:ext cx="430341" cy="316542"/>
          </a:xfrm>
          <a:prstGeom prst="leftRightArrow">
            <a:avLst/>
          </a:prstGeom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1C1D03AA-00F0-4739-B273-884E045D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18" y="5267857"/>
            <a:ext cx="24457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kern="0" dirty="0">
                <a:latin typeface="Arial" charset="0"/>
              </a:rPr>
              <a:t>更鲁棒分类面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258D3B6A-60C0-4545-BDBB-41BF22D5478B}"/>
              </a:ext>
            </a:extLst>
          </p:cNvPr>
          <p:cNvSpPr/>
          <p:nvPr/>
        </p:nvSpPr>
        <p:spPr>
          <a:xfrm>
            <a:off x="115225" y="5389440"/>
            <a:ext cx="430341" cy="283211"/>
          </a:xfrm>
          <a:prstGeom prst="leftRightArrow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AB3140D8-4B81-4FBD-A61C-FA4D4C48F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260" y="5267857"/>
            <a:ext cx="34912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kern="0" dirty="0">
                <a:solidFill>
                  <a:srgbClr val="FF0000"/>
                </a:solidFill>
                <a:latin typeface="Arial" charset="0"/>
              </a:rPr>
              <a:t>对噪声的容忍度更大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EBE731F0-FEAD-4AD4-B425-C3E2C7D0ADF8}"/>
              </a:ext>
            </a:extLst>
          </p:cNvPr>
          <p:cNvSpPr/>
          <p:nvPr/>
        </p:nvSpPr>
        <p:spPr>
          <a:xfrm>
            <a:off x="6584120" y="5388933"/>
            <a:ext cx="430341" cy="316542"/>
          </a:xfrm>
          <a:prstGeom prst="leftRightArrow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0">
                <a:extLst>
                  <a:ext uri="{FF2B5EF4-FFF2-40B4-BE49-F238E27FC236}">
                    <a16:creationId xmlns:a16="http://schemas.microsoft.com/office/drawing/2014/main" id="{C6E3F91B-F0D2-42B6-A493-6B0C495F1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72867" y="5268101"/>
                <a:ext cx="564876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离分类面最近的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到分类面距离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0">
                <a:extLst>
                  <a:ext uri="{FF2B5EF4-FFF2-40B4-BE49-F238E27FC236}">
                    <a16:creationId xmlns:a16="http://schemas.microsoft.com/office/drawing/2014/main" id="{C6E3F91B-F0D2-42B6-A493-6B0C495F1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2867" y="5268101"/>
                <a:ext cx="5648764" cy="523220"/>
              </a:xfrm>
              <a:prstGeom prst="rect">
                <a:avLst/>
              </a:prstGeom>
              <a:blipFill>
                <a:blip r:embed="rId9"/>
                <a:stretch>
                  <a:fillRect l="-2268"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5FBD093-4D59-4F8E-924B-590EF73281B4}"/>
                  </a:ext>
                </a:extLst>
              </p:cNvPr>
              <p:cNvSpPr/>
              <p:nvPr/>
            </p:nvSpPr>
            <p:spPr>
              <a:xfrm>
                <a:off x="-24680" y="5890515"/>
                <a:ext cx="12241391" cy="523220"/>
              </a:xfrm>
              <a:prstGeom prst="rect">
                <a:avLst/>
              </a:prstGeom>
              <a:solidFill>
                <a:srgbClr val="DDE6FD"/>
              </a:solidFill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最右边的最佳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----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因为</a:t>
                </a:r>
                <a:r>
                  <a:rPr lang="zh-CN" altLang="en-US" sz="2800" kern="0" dirty="0">
                    <a:solidFill>
                      <a:schemeClr val="tx1"/>
                    </a:solidFill>
                    <a:latin typeface="Arial" charset="0"/>
                  </a:rPr>
                  <a:t>离分类面最近的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8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kern="0" dirty="0">
                    <a:solidFill>
                      <a:schemeClr val="tx1"/>
                    </a:solidFill>
                    <a:latin typeface="Arial" charset="0"/>
                  </a:rPr>
                  <a:t>到分类面距离</a:t>
                </a:r>
                <a:r>
                  <a:rPr lang="zh-CN" altLang="en-US" sz="2800" b="1" kern="0" dirty="0">
                    <a:solidFill>
                      <a:srgbClr val="FF0000"/>
                    </a:solidFill>
                    <a:latin typeface="Arial" charset="0"/>
                  </a:rPr>
                  <a:t>最大</a:t>
                </a:r>
                <a:r>
                  <a:rPr lang="zh-CN" altLang="en-US" sz="2800" kern="0" dirty="0">
                    <a:solidFill>
                      <a:schemeClr val="tx1"/>
                    </a:solidFill>
                    <a:latin typeface="Arial" charset="0"/>
                  </a:rPr>
                  <a:t>，对噪声最鲁棒</a:t>
                </a:r>
                <a:endParaRPr lang="en-US" altLang="zh-CN" sz="2800" kern="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5FBD093-4D59-4F8E-924B-590EF7328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680" y="5890515"/>
                <a:ext cx="12241391" cy="523220"/>
              </a:xfrm>
              <a:prstGeom prst="rect">
                <a:avLst/>
              </a:prstGeom>
              <a:blipFill>
                <a:blip r:embed="rId10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21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695196" y="1449988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对噪声鲁棒的分类面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最大间隔分类面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745FDDF-3321-4D9E-82C1-3F05BE37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847" y="1287818"/>
            <a:ext cx="2466964" cy="505100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E762CCA-AEF8-4277-866F-4A4835EA2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811" y="1296548"/>
            <a:ext cx="2466964" cy="504227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C7F7235-A3AB-4F46-9DDD-26FD56FEC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4382" y="1296548"/>
            <a:ext cx="2483756" cy="5042274"/>
          </a:xfrm>
          <a:prstGeom prst="rect">
            <a:avLst/>
          </a:prstGeom>
        </p:spPr>
      </p:pic>
      <p:sp>
        <p:nvSpPr>
          <p:cNvPr id="31" name="箭头: 左右 30">
            <a:extLst>
              <a:ext uri="{FF2B5EF4-FFF2-40B4-BE49-F238E27FC236}">
                <a16:creationId xmlns:a16="http://schemas.microsoft.com/office/drawing/2014/main" id="{854CE361-DBBA-482D-8A41-953148E3DE01}"/>
              </a:ext>
            </a:extLst>
          </p:cNvPr>
          <p:cNvSpPr/>
          <p:nvPr/>
        </p:nvSpPr>
        <p:spPr>
          <a:xfrm rot="5400000">
            <a:off x="2020177" y="2195737"/>
            <a:ext cx="585138" cy="311285"/>
          </a:xfrm>
          <a:prstGeom prst="leftRightArrow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539552" y="4361573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“胖胖”的分类面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A462C9A-E543-42EE-9DFA-F58E6A82F81E}"/>
              </a:ext>
            </a:extLst>
          </p:cNvPr>
          <p:cNvSpPr/>
          <p:nvPr/>
        </p:nvSpPr>
        <p:spPr>
          <a:xfrm>
            <a:off x="695196" y="2770476"/>
            <a:ext cx="35463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分类</a:t>
            </a: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面到两边样本的距离要大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8AB2DE43-692C-4292-9189-185E663D98CF}"/>
              </a:ext>
            </a:extLst>
          </p:cNvPr>
          <p:cNvSpPr/>
          <p:nvPr/>
        </p:nvSpPr>
        <p:spPr>
          <a:xfrm rot="5400000">
            <a:off x="2000198" y="3844645"/>
            <a:ext cx="585138" cy="311285"/>
          </a:xfrm>
          <a:prstGeom prst="leftRightArrow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EA5ADE3-EF66-42C9-B2BE-D35DFF2617B0}"/>
              </a:ext>
            </a:extLst>
          </p:cNvPr>
          <p:cNvSpPr/>
          <p:nvPr/>
        </p:nvSpPr>
        <p:spPr>
          <a:xfrm>
            <a:off x="421515" y="5269147"/>
            <a:ext cx="3820711" cy="954107"/>
          </a:xfrm>
          <a:prstGeom prst="rect">
            <a:avLst/>
          </a:prstGeom>
          <a:solidFill>
            <a:srgbClr val="DDE6FD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算法的目的是如何找到“胖胖”的分类面</a:t>
            </a:r>
          </a:p>
        </p:txBody>
      </p:sp>
    </p:spTree>
    <p:extLst>
      <p:ext uri="{BB962C8B-B14F-4D97-AF65-F5344CB8AC3E}">
        <p14:creationId xmlns:p14="http://schemas.microsoft.com/office/powerpoint/2010/main" val="314230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最大间隔分类面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61922" y="1154089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“胖胖”的分类面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A31686-2E1C-4EDB-A538-3FAD9FCD0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310" y="970221"/>
            <a:ext cx="7893556" cy="24587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4715DBC-65A9-44A5-B956-4460B8645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60" y="3642286"/>
            <a:ext cx="8321040" cy="175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1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695196" y="2492750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最大间隔分类面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最大间隔分类面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61922" y="1154089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“胖胖”的分类面</a:t>
            </a: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8AB2DE43-692C-4292-9189-185E663D98CF}"/>
              </a:ext>
            </a:extLst>
          </p:cNvPr>
          <p:cNvSpPr/>
          <p:nvPr/>
        </p:nvSpPr>
        <p:spPr>
          <a:xfrm rot="5400000">
            <a:off x="1639369" y="1867776"/>
            <a:ext cx="585138" cy="311285"/>
          </a:xfrm>
          <a:prstGeom prst="leftRightArrow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A31686-2E1C-4EDB-A538-3FAD9FCD0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310" y="970221"/>
            <a:ext cx="7893556" cy="24587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4715DBC-65A9-44A5-B956-4460B8645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60" y="3642286"/>
            <a:ext cx="8321040" cy="17549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DE24F7-FD78-4512-8FE0-23E0A9561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958" y="3642285"/>
            <a:ext cx="8321041" cy="175490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5145A6C-6E4C-47A8-BEB6-BD8F36A1E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028" y="4260642"/>
            <a:ext cx="4872583" cy="51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6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695196" y="2492750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最大间隔分类面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最大间隔分类面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61922" y="1154089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“胖胖”的分类面</a:t>
            </a: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8AB2DE43-692C-4292-9189-185E663D98CF}"/>
              </a:ext>
            </a:extLst>
          </p:cNvPr>
          <p:cNvSpPr/>
          <p:nvPr/>
        </p:nvSpPr>
        <p:spPr>
          <a:xfrm rot="5400000">
            <a:off x="1639369" y="1867776"/>
            <a:ext cx="585138" cy="311285"/>
          </a:xfrm>
          <a:prstGeom prst="leftRightArrow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A31686-2E1C-4EDB-A538-3FAD9FCD0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310" y="970221"/>
            <a:ext cx="7893556" cy="24587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4715DBC-65A9-44A5-B956-4460B8645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60" y="3642286"/>
            <a:ext cx="8321040" cy="17549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DE24F7-FD78-4512-8FE0-23E0A9561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958" y="3642285"/>
            <a:ext cx="8321041" cy="175490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5145A6C-6E4C-47A8-BEB6-BD8F36A1E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028" y="4260642"/>
            <a:ext cx="4872583" cy="51819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74178B0-4604-46DA-9D86-BE9CEFE0E81F}"/>
              </a:ext>
            </a:extLst>
          </p:cNvPr>
          <p:cNvSpPr/>
          <p:nvPr/>
        </p:nvSpPr>
        <p:spPr>
          <a:xfrm>
            <a:off x="515637" y="3620755"/>
            <a:ext cx="3546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所有样本正确分类</a:t>
            </a:r>
          </a:p>
        </p:txBody>
      </p:sp>
      <p:sp>
        <p:nvSpPr>
          <p:cNvPr id="18" name="箭头: 左右 17">
            <a:extLst>
              <a:ext uri="{FF2B5EF4-FFF2-40B4-BE49-F238E27FC236}">
                <a16:creationId xmlns:a16="http://schemas.microsoft.com/office/drawing/2014/main" id="{984229E7-249B-4FAD-92E3-A1ABA1C27BCD}"/>
              </a:ext>
            </a:extLst>
          </p:cNvPr>
          <p:cNvSpPr/>
          <p:nvPr/>
        </p:nvSpPr>
        <p:spPr>
          <a:xfrm rot="5400000">
            <a:off x="1586903" y="4330626"/>
            <a:ext cx="585138" cy="311285"/>
          </a:xfrm>
          <a:prstGeom prst="leftRightArrow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05D965F-60DE-49B1-8D99-48990E8E3500}"/>
                  </a:ext>
                </a:extLst>
              </p:cNvPr>
              <p:cNvSpPr/>
              <p:nvPr/>
            </p:nvSpPr>
            <p:spPr>
              <a:xfrm>
                <a:off x="469108" y="4894459"/>
                <a:ext cx="28958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05D965F-60DE-49B1-8D99-48990E8E3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08" y="4894459"/>
                <a:ext cx="289585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439454"/>
      </p:ext>
    </p:extLst>
  </p:cSld>
  <p:clrMapOvr>
    <a:masterClrMapping/>
  </p:clrMapOvr>
</p:sld>
</file>

<file path=ppt/theme/theme1.xml><?xml version="1.0" encoding="utf-8"?>
<a:theme xmlns:a="http://schemas.openxmlformats.org/drawingml/2006/main" name="589tgp_health_light">
  <a:themeElements>
    <a:clrScheme name="s2 1">
      <a:dk1>
        <a:srgbClr val="000000"/>
      </a:dk1>
      <a:lt1>
        <a:srgbClr val="FFFFFF"/>
      </a:lt1>
      <a:dk2>
        <a:srgbClr val="5EB2B6"/>
      </a:dk2>
      <a:lt2>
        <a:srgbClr val="DED9CC"/>
      </a:lt2>
      <a:accent1>
        <a:srgbClr val="9FD56D"/>
      </a:accent1>
      <a:accent2>
        <a:srgbClr val="F4BC72"/>
      </a:accent2>
      <a:accent3>
        <a:srgbClr val="FFFFFF"/>
      </a:accent3>
      <a:accent4>
        <a:srgbClr val="000000"/>
      </a:accent4>
      <a:accent5>
        <a:srgbClr val="CDE7BA"/>
      </a:accent5>
      <a:accent6>
        <a:srgbClr val="DDAA67"/>
      </a:accent6>
      <a:hlink>
        <a:srgbClr val="F18FAB"/>
      </a:hlink>
      <a:folHlink>
        <a:srgbClr val="84A3E8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400" kern="100" dirty="0" smtClean="0">
            <a:ea typeface="宋体"/>
            <a:cs typeface="Times New Roman"/>
          </a:defRPr>
        </a:defPPr>
      </a:lst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5EB2B6"/>
        </a:dk2>
        <a:lt2>
          <a:srgbClr val="DED9CC"/>
        </a:lt2>
        <a:accent1>
          <a:srgbClr val="9FD56D"/>
        </a:accent1>
        <a:accent2>
          <a:srgbClr val="F4BC72"/>
        </a:accent2>
        <a:accent3>
          <a:srgbClr val="FFFFFF"/>
        </a:accent3>
        <a:accent4>
          <a:srgbClr val="000000"/>
        </a:accent4>
        <a:accent5>
          <a:srgbClr val="CDE7BA"/>
        </a:accent5>
        <a:accent6>
          <a:srgbClr val="DDAA67"/>
        </a:accent6>
        <a:hlink>
          <a:srgbClr val="F18FAB"/>
        </a:hlink>
        <a:folHlink>
          <a:srgbClr val="84A3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EA9148"/>
        </a:dk2>
        <a:lt2>
          <a:srgbClr val="DED9CC"/>
        </a:lt2>
        <a:accent1>
          <a:srgbClr val="E878C8"/>
        </a:accent1>
        <a:accent2>
          <a:srgbClr val="7DD7E9"/>
        </a:accent2>
        <a:accent3>
          <a:srgbClr val="FFFFFF"/>
        </a:accent3>
        <a:accent4>
          <a:srgbClr val="000000"/>
        </a:accent4>
        <a:accent5>
          <a:srgbClr val="F2BEE0"/>
        </a:accent5>
        <a:accent6>
          <a:srgbClr val="71C3D3"/>
        </a:accent6>
        <a:hlink>
          <a:srgbClr val="98E8B3"/>
        </a:hlink>
        <a:folHlink>
          <a:srgbClr val="E6C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C889CD"/>
        </a:dk2>
        <a:lt2>
          <a:srgbClr val="DED9CC"/>
        </a:lt2>
        <a:accent1>
          <a:srgbClr val="72AFD8"/>
        </a:accent1>
        <a:accent2>
          <a:srgbClr val="80CAB1"/>
        </a:accent2>
        <a:accent3>
          <a:srgbClr val="FFFFFF"/>
        </a:accent3>
        <a:accent4>
          <a:srgbClr val="000000"/>
        </a:accent4>
        <a:accent5>
          <a:srgbClr val="BCD4E9"/>
        </a:accent5>
        <a:accent6>
          <a:srgbClr val="73B7A0"/>
        </a:accent6>
        <a:hlink>
          <a:srgbClr val="E1995D"/>
        </a:hlink>
        <a:folHlink>
          <a:srgbClr val="E587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5255</TotalTime>
  <Words>3141</Words>
  <Application>Microsoft Office PowerPoint</Application>
  <PresentationFormat>宽屏</PresentationFormat>
  <Paragraphs>742</Paragraphs>
  <Slides>48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新細明體</vt:lpstr>
      <vt:lpstr>等线</vt:lpstr>
      <vt:lpstr>方正姚体</vt:lpstr>
      <vt:lpstr>仿宋</vt:lpstr>
      <vt:lpstr>黑体</vt:lpstr>
      <vt:lpstr>宋体</vt:lpstr>
      <vt:lpstr>微软雅黑</vt:lpstr>
      <vt:lpstr>Arial</vt:lpstr>
      <vt:lpstr>Bahnschrift SemiBold SemiConden</vt:lpstr>
      <vt:lpstr>Calibri</vt:lpstr>
      <vt:lpstr>Cambria Math</vt:lpstr>
      <vt:lpstr>Times New Roman</vt:lpstr>
      <vt:lpstr>Wingdings</vt:lpstr>
      <vt:lpstr>589tgp_health_light</vt:lpstr>
      <vt:lpstr>位图图像</vt:lpstr>
      <vt:lpstr>模式识别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</dc:title>
  <dc:creator>transcend cao</dc:creator>
  <cp:lastModifiedBy>user</cp:lastModifiedBy>
  <cp:revision>428</cp:revision>
  <dcterms:created xsi:type="dcterms:W3CDTF">2021-04-27T01:44:47Z</dcterms:created>
  <dcterms:modified xsi:type="dcterms:W3CDTF">2024-04-23T05:22:59Z</dcterms:modified>
</cp:coreProperties>
</file>