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79" r:id="rId2"/>
    <p:sldId id="335" r:id="rId3"/>
    <p:sldId id="1101" r:id="rId4"/>
    <p:sldId id="1103" r:id="rId5"/>
    <p:sldId id="1104" r:id="rId6"/>
    <p:sldId id="1105" r:id="rId7"/>
    <p:sldId id="1107" r:id="rId8"/>
    <p:sldId id="1108" r:id="rId9"/>
    <p:sldId id="1109" r:id="rId10"/>
    <p:sldId id="1111" r:id="rId11"/>
    <p:sldId id="1112" r:id="rId12"/>
    <p:sldId id="1113" r:id="rId13"/>
    <p:sldId id="1114" r:id="rId14"/>
    <p:sldId id="1115" r:id="rId15"/>
    <p:sldId id="1116" r:id="rId16"/>
    <p:sldId id="1117" r:id="rId17"/>
    <p:sldId id="1118" r:id="rId18"/>
    <p:sldId id="1147" r:id="rId19"/>
    <p:sldId id="1124" r:id="rId20"/>
    <p:sldId id="1125" r:id="rId21"/>
    <p:sldId id="1126" r:id="rId22"/>
    <p:sldId id="1127" r:id="rId23"/>
    <p:sldId id="1128" r:id="rId24"/>
    <p:sldId id="1120" r:id="rId25"/>
    <p:sldId id="1121" r:id="rId26"/>
    <p:sldId id="1129" r:id="rId27"/>
    <p:sldId id="1130" r:id="rId28"/>
    <p:sldId id="1131" r:id="rId29"/>
    <p:sldId id="1132" r:id="rId30"/>
    <p:sldId id="1133" r:id="rId31"/>
    <p:sldId id="1135" r:id="rId32"/>
    <p:sldId id="1136" r:id="rId33"/>
    <p:sldId id="1137" r:id="rId34"/>
    <p:sldId id="1138" r:id="rId35"/>
    <p:sldId id="1139" r:id="rId36"/>
    <p:sldId id="1141" r:id="rId37"/>
    <p:sldId id="1142" r:id="rId38"/>
    <p:sldId id="1143" r:id="rId39"/>
    <p:sldId id="1144" r:id="rId40"/>
    <p:sldId id="1145" r:id="rId41"/>
    <p:sldId id="1146" r:id="rId42"/>
    <p:sldId id="862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EBE2F2"/>
    <a:srgbClr val="FFFFFF"/>
    <a:srgbClr val="DDE6FD"/>
    <a:srgbClr val="FFD8D8"/>
    <a:srgbClr val="FF33CC"/>
    <a:srgbClr val="0000FF"/>
    <a:srgbClr val="C8A1FD"/>
    <a:srgbClr val="E1B9E5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4580-07F8-4EE6-81A1-51BACD88345C}" type="datetimeFigureOut">
              <a:rPr lang="zh-CN" altLang="en-US" smtClean="0"/>
              <a:t>2021/10/25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DC2F-C0D0-49DA-99D9-B68EAB2C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20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92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08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0796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762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ic.hust.edu.cn/single/index/_class/3/1376?c=&#21326;&#20013;&#22823;&#19968;&#26223;" TargetMode="Externa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hyperlink" Target="http://pic.hust.edu.cn/single/index/_class/4/1421?c=&#21326;&#20013;&#22823;&#19968;&#26223;" TargetMode="External"/><Relationship Id="rId1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hyperlink" Target="http://pic.hust.edu.cn/single/index/_class/2/1296?c=&#21326;&#20013;&#22823;&#19968;&#26223;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pic.hust.edu.cn/single/index/_class/3/1394?c=&#21326;&#20013;&#22823;&#19968;&#26223;" TargetMode="External"/><Relationship Id="rId4" Type="http://schemas.openxmlformats.org/officeDocument/2006/relationships/hyperlink" Target="http://pic.hust.edu.cn/single/index/_class/0/803?c=&#21326;&#20013;&#22823;&#19968;&#26223;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://pic.hust.edu.cn/single/index/_class/4/1428?c=&#21326;&#20013;&#22823;&#19968;&#26223;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762001" y="2786063"/>
            <a:ext cx="11010900" cy="119062"/>
            <a:chOff x="288" y="1248"/>
            <a:chExt cx="5229" cy="96"/>
          </a:xfrm>
        </p:grpSpPr>
        <p:grpSp>
          <p:nvGrpSpPr>
            <p:cNvPr id="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429" descr="http://pic.hust.edu.cn/pic/nav/803.jp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177618" y="6143625"/>
            <a:ext cx="168063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33" descr="http://pic.hust.edu.cn/pic/nav/1296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511368" y="4598989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35" descr="http://pic.hust.edu.cn/pic/nav/1376.jp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0511368" y="610076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37" descr="http://pic.hust.edu.cn/pic/nav/1394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858252" y="5386389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39" descr="http://pic.hust.edu.cn/pic/nav/1421.jp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58252" y="6127751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41" descr="http://pic.hust.edu.cn/pic/nav/1428.jp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0511368" y="535781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442"/>
          <p:cNvGraphicFramePr>
            <a:graphicFrameLocks noChangeAspect="1"/>
          </p:cNvGraphicFramePr>
          <p:nvPr/>
        </p:nvGraphicFramePr>
        <p:xfrm>
          <a:off x="95251" y="34925"/>
          <a:ext cx="2063749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" name="位图图像" r:id="rId16" imgW="2247619" imgH="1685714" progId="PBrush">
                  <p:embed/>
                </p:oleObj>
              </mc:Choice>
              <mc:Fallback>
                <p:oleObj name="位图图像" r:id="rId16" imgW="2247619" imgH="1685714" progId="PBrush">
                  <p:embed/>
                  <p:pic>
                    <p:nvPicPr>
                      <p:cNvPr id="14" name="Objec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1" y="34925"/>
                        <a:ext cx="2063749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857213" y="2285992"/>
            <a:ext cx="10668000" cy="533400"/>
          </a:xfrm>
        </p:spPr>
        <p:txBody>
          <a:bodyPr/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3201" y="6596064"/>
            <a:ext cx="1191684" cy="2444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6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0" y="6596064"/>
            <a:ext cx="11176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1B15-51C5-4543-8646-27AED7159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0" y="6596064"/>
            <a:ext cx="25400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2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4153-0567-4266-A1CF-C85856699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1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81940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2550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4B58-9775-4ADF-8599-FCF19B567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4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6457914"/>
            <a:ext cx="12192000" cy="400110"/>
          </a:xfrm>
          <a:prstGeom prst="rect">
            <a:avLst/>
          </a:prstGeom>
          <a:solidFill>
            <a:schemeClr val="tx2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自动化学院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29396"/>
            <a:ext cx="1117600" cy="357166"/>
          </a:xfrm>
          <a:ln/>
        </p:spPr>
        <p:txBody>
          <a:bodyPr/>
          <a:lstStyle>
            <a:lvl1pPr>
              <a:defRPr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7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31B8F-3516-42C3-83A0-0BE91B683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EC58-89F5-441E-A838-5B7BA2476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9BBF3-2E5D-4C72-85D8-0F814F1E6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E4C9-78BD-4F77-9C38-0D0B943F9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4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171D-A1F9-42E8-BD2B-16AA89E59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39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11E7-3EAE-47CA-A409-CC810C5F1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4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88B96-F116-4CAD-A388-A6B52ED37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6933" y="342900"/>
            <a:ext cx="8043333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00" y="648335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0566400" y="6477000"/>
            <a:ext cx="1117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63D80F8-DC27-48CA-A22D-C490E65723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78400" y="6477000"/>
            <a:ext cx="2540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06400" y="1066800"/>
            <a:ext cx="1127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grpSp>
        <p:nvGrpSpPr>
          <p:cNvPr id="1033" name="Group 191"/>
          <p:cNvGrpSpPr>
            <a:grpSpLocks/>
          </p:cNvGrpSpPr>
          <p:nvPr/>
        </p:nvGrpSpPr>
        <p:grpSpPr bwMode="auto">
          <a:xfrm>
            <a:off x="406400" y="800101"/>
            <a:ext cx="11169651" cy="131763"/>
            <a:chOff x="192" y="498"/>
            <a:chExt cx="5376" cy="78"/>
          </a:xfrm>
        </p:grpSpPr>
        <p:grpSp>
          <p:nvGrpSpPr>
            <p:cNvPr id="1035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1036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06400" y="152401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aphicFrame>
        <p:nvGraphicFramePr>
          <p:cNvPr id="1026" name="Object 267"/>
          <p:cNvGraphicFramePr>
            <a:graphicFrameLocks noChangeAspect="1"/>
          </p:cNvGraphicFramePr>
          <p:nvPr/>
        </p:nvGraphicFramePr>
        <p:xfrm>
          <a:off x="10621433" y="42864"/>
          <a:ext cx="1524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" name="位图图像" r:id="rId15" imgW="2247619" imgH="1685714" progId="PBrush">
                  <p:embed/>
                </p:oleObj>
              </mc:Choice>
              <mc:Fallback>
                <p:oleObj name="位图图像" r:id="rId15" imgW="2247619" imgH="1685714" progId="PBrush">
                  <p:embed/>
                  <p:pic>
                    <p:nvPicPr>
                      <p:cNvPr id="1026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1433" y="42864"/>
                        <a:ext cx="15240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FD56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8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3.png"/><Relationship Id="rId7" Type="http://schemas.openxmlformats.org/officeDocument/2006/relationships/image" Target="../media/image6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0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68.png"/><Relationship Id="rId18" Type="http://schemas.openxmlformats.org/officeDocument/2006/relationships/image" Target="../media/image103.png"/><Relationship Id="rId26" Type="http://schemas.openxmlformats.org/officeDocument/2006/relationships/image" Target="../media/image92.png"/><Relationship Id="rId3" Type="http://schemas.openxmlformats.org/officeDocument/2006/relationships/image" Target="../media/image90.png"/><Relationship Id="rId7" Type="http://schemas.openxmlformats.org/officeDocument/2006/relationships/image" Target="../media/image159.png"/><Relationship Id="rId12" Type="http://schemas.openxmlformats.org/officeDocument/2006/relationships/image" Target="../media/image95.png"/><Relationship Id="rId17" Type="http://schemas.openxmlformats.org/officeDocument/2006/relationships/image" Target="../media/image102.png"/><Relationship Id="rId25" Type="http://schemas.openxmlformats.org/officeDocument/2006/relationships/image" Target="../media/image91.png"/><Relationship Id="rId2" Type="http://schemas.openxmlformats.org/officeDocument/2006/relationships/image" Target="../media/image9.png"/><Relationship Id="rId16" Type="http://schemas.openxmlformats.org/officeDocument/2006/relationships/image" Target="../media/image101.png"/><Relationship Id="rId29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24" Type="http://schemas.openxmlformats.org/officeDocument/2006/relationships/image" Target="../media/image109.png"/><Relationship Id="rId5" Type="http://schemas.openxmlformats.org/officeDocument/2006/relationships/image" Target="../media/image157.png"/><Relationship Id="rId15" Type="http://schemas.openxmlformats.org/officeDocument/2006/relationships/image" Target="../media/image100.png"/><Relationship Id="rId23" Type="http://schemas.openxmlformats.org/officeDocument/2006/relationships/image" Target="../media/image108.png"/><Relationship Id="rId28" Type="http://schemas.openxmlformats.org/officeDocument/2006/relationships/image" Target="../media/image94.png"/><Relationship Id="rId10" Type="http://schemas.openxmlformats.org/officeDocument/2006/relationships/image" Target="../media/image62.png"/><Relationship Id="rId19" Type="http://schemas.openxmlformats.org/officeDocument/2006/relationships/image" Target="../media/image104.png"/><Relationship Id="rId9" Type="http://schemas.openxmlformats.org/officeDocument/2006/relationships/image" Target="../media/image61.png"/><Relationship Id="rId14" Type="http://schemas.openxmlformats.org/officeDocument/2006/relationships/image" Target="../media/image99.png"/><Relationship Id="rId27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10" Type="http://schemas.openxmlformats.org/officeDocument/2006/relationships/image" Target="../media/image143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1.png"/><Relationship Id="rId3" Type="http://schemas.openxmlformats.org/officeDocument/2006/relationships/image" Target="../media/image871.png"/><Relationship Id="rId7" Type="http://schemas.openxmlformats.org/officeDocument/2006/relationships/image" Target="../media/image9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11" Type="http://schemas.openxmlformats.org/officeDocument/2006/relationships/image" Target="../media/image98.png"/><Relationship Id="rId5" Type="http://schemas.openxmlformats.org/officeDocument/2006/relationships/image" Target="../media/image901.png"/><Relationship Id="rId10" Type="http://schemas.openxmlformats.org/officeDocument/2006/relationships/image" Target="../media/image1081.png"/><Relationship Id="rId4" Type="http://schemas.openxmlformats.org/officeDocument/2006/relationships/image" Target="../media/image881.png"/><Relationship Id="rId9" Type="http://schemas.openxmlformats.org/officeDocument/2006/relationships/image" Target="../media/image10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98.png"/><Relationship Id="rId7" Type="http://schemas.openxmlformats.org/officeDocument/2006/relationships/image" Target="../media/image1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0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png"/><Relationship Id="rId5" Type="http://schemas.openxmlformats.org/officeDocument/2006/relationships/image" Target="../media/image163.png"/><Relationship Id="rId10" Type="http://schemas.openxmlformats.org/officeDocument/2006/relationships/image" Target="../media/image168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2.png"/><Relationship Id="rId7" Type="http://schemas.openxmlformats.org/officeDocument/2006/relationships/image" Target="../media/image19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2.png"/><Relationship Id="rId5" Type="http://schemas.openxmlformats.org/officeDocument/2006/relationships/image" Target="../media/image194.png"/><Relationship Id="rId10" Type="http://schemas.openxmlformats.org/officeDocument/2006/relationships/image" Target="../media/image201.png"/><Relationship Id="rId4" Type="http://schemas.openxmlformats.org/officeDocument/2006/relationships/image" Target="../media/image193.png"/><Relationship Id="rId9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2.png"/><Relationship Id="rId7" Type="http://schemas.openxmlformats.org/officeDocument/2006/relationships/image" Target="../media/image19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0" Type="http://schemas.openxmlformats.org/officeDocument/2006/relationships/image" Target="../media/image203.png"/><Relationship Id="rId4" Type="http://schemas.openxmlformats.org/officeDocument/2006/relationships/image" Target="../media/image193.png"/><Relationship Id="rId9" Type="http://schemas.openxmlformats.org/officeDocument/2006/relationships/image" Target="../media/image20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2.png"/><Relationship Id="rId7" Type="http://schemas.openxmlformats.org/officeDocument/2006/relationships/image" Target="../media/image198.png"/><Relationship Id="rId12" Type="http://schemas.openxmlformats.org/officeDocument/2006/relationships/image" Target="../media/image2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7.png"/><Relationship Id="rId5" Type="http://schemas.openxmlformats.org/officeDocument/2006/relationships/image" Target="../media/image194.png"/><Relationship Id="rId10" Type="http://schemas.openxmlformats.org/officeDocument/2006/relationships/image" Target="../media/image204.png"/><Relationship Id="rId4" Type="http://schemas.openxmlformats.org/officeDocument/2006/relationships/image" Target="../media/image193.png"/><Relationship Id="rId9" Type="http://schemas.openxmlformats.org/officeDocument/2006/relationships/image" Target="../media/image2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2.png"/><Relationship Id="rId7" Type="http://schemas.openxmlformats.org/officeDocument/2006/relationships/image" Target="../media/image198.png"/><Relationship Id="rId12" Type="http://schemas.openxmlformats.org/officeDocument/2006/relationships/image" Target="../media/image2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8.png"/><Relationship Id="rId5" Type="http://schemas.openxmlformats.org/officeDocument/2006/relationships/image" Target="../media/image194.png"/><Relationship Id="rId10" Type="http://schemas.openxmlformats.org/officeDocument/2006/relationships/image" Target="../media/image204.png"/><Relationship Id="rId4" Type="http://schemas.openxmlformats.org/officeDocument/2006/relationships/image" Target="../media/image193.png"/><Relationship Id="rId9" Type="http://schemas.openxmlformats.org/officeDocument/2006/relationships/image" Target="../media/image20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10.png"/><Relationship Id="rId3" Type="http://schemas.openxmlformats.org/officeDocument/2006/relationships/image" Target="../media/image192.png"/><Relationship Id="rId7" Type="http://schemas.openxmlformats.org/officeDocument/2006/relationships/image" Target="../media/image198.png"/><Relationship Id="rId12" Type="http://schemas.openxmlformats.org/officeDocument/2006/relationships/image" Target="../media/image20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0" Type="http://schemas.openxmlformats.org/officeDocument/2006/relationships/image" Target="../media/image204.png"/><Relationship Id="rId4" Type="http://schemas.openxmlformats.org/officeDocument/2006/relationships/image" Target="../media/image193.png"/><Relationship Id="rId9" Type="http://schemas.openxmlformats.org/officeDocument/2006/relationships/image" Target="../media/image20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6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9.png"/><Relationship Id="rId9" Type="http://schemas.openxmlformats.org/officeDocument/2006/relationships/image" Target="../media/image2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35.png"/><Relationship Id="rId7" Type="http://schemas.openxmlformats.org/officeDocument/2006/relationships/image" Target="../media/image2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10" Type="http://schemas.openxmlformats.org/officeDocument/2006/relationships/image" Target="../media/image242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6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5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2.png"/><Relationship Id="rId15" Type="http://schemas.openxmlformats.org/officeDocument/2006/relationships/image" Target="../media/image205.png"/><Relationship Id="rId19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Relationship Id="rId14" Type="http://schemas.openxmlformats.org/officeDocument/2006/relationships/image" Target="../media/image19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8.png"/><Relationship Id="rId3" Type="http://schemas.openxmlformats.org/officeDocument/2006/relationships/image" Target="../media/image235.png"/><Relationship Id="rId7" Type="http://schemas.openxmlformats.org/officeDocument/2006/relationships/image" Target="../media/image244.png"/><Relationship Id="rId12" Type="http://schemas.openxmlformats.org/officeDocument/2006/relationships/image" Target="../media/image2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3.png"/><Relationship Id="rId11" Type="http://schemas.openxmlformats.org/officeDocument/2006/relationships/image" Target="../media/image246.png"/><Relationship Id="rId5" Type="http://schemas.openxmlformats.org/officeDocument/2006/relationships/image" Target="../media/image237.png"/><Relationship Id="rId10" Type="http://schemas.openxmlformats.org/officeDocument/2006/relationships/image" Target="../media/image245.png"/><Relationship Id="rId4" Type="http://schemas.openxmlformats.org/officeDocument/2006/relationships/image" Target="../media/image236.png"/><Relationship Id="rId9" Type="http://schemas.openxmlformats.org/officeDocument/2006/relationships/image" Target="../media/image241.png"/><Relationship Id="rId14" Type="http://schemas.openxmlformats.org/officeDocument/2006/relationships/image" Target="../media/image2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9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71764" y="2038135"/>
            <a:ext cx="3248472" cy="747712"/>
          </a:xfrm>
        </p:spPr>
        <p:txBody>
          <a:bodyPr/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zh-CN" altLang="en-US" sz="600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  <a:cs typeface="+mn-cs"/>
              </a:rPr>
              <a:t>模式识别</a:t>
            </a:r>
            <a:endParaRPr lang="zh-CN" altLang="en-GB" sz="6000" dirty="0">
              <a:solidFill>
                <a:srgbClr val="0000FF"/>
              </a:solidFill>
              <a:latin typeface="方正姚体" pitchFamily="2" charset="-122"/>
              <a:ea typeface="方正姚体" pitchFamily="2" charset="-122"/>
              <a:cs typeface="+mn-cs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6672064" y="281925"/>
            <a:ext cx="53692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18D9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人工智能与自动化学院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C790C4A5-A2DF-4C0F-88C9-E4349E9F8512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对偶支撑向量机的拉格朗日分析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78CEAA1-DA4F-41B5-9C06-C64FBF4C81C1}"/>
              </a:ext>
            </a:extLst>
          </p:cNvPr>
          <p:cNvSpPr/>
          <p:nvPr/>
        </p:nvSpPr>
        <p:spPr>
          <a:xfrm>
            <a:off x="99225" y="1569038"/>
            <a:ext cx="11993549" cy="1980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F69B1C-7934-4379-A580-F936988AAAAC}"/>
                  </a:ext>
                </a:extLst>
              </p:cNvPr>
              <p:cNvSpPr/>
              <p:nvPr/>
            </p:nvSpPr>
            <p:spPr>
              <a:xfrm>
                <a:off x="1485401" y="1834147"/>
                <a:ext cx="7105470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nary>
                                </m:e>
                              </m:func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F69B1C-7934-4379-A580-F936988AA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01" y="1834147"/>
                <a:ext cx="7105470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9365EE38-4BD0-46AB-8FA1-87D6140720F3}"/>
              </a:ext>
            </a:extLst>
          </p:cNvPr>
          <p:cNvSpPr/>
          <p:nvPr/>
        </p:nvSpPr>
        <p:spPr>
          <a:xfrm>
            <a:off x="519244" y="3656077"/>
            <a:ext cx="10205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“括号”内的问题</a:t>
            </a:r>
            <a:r>
              <a:rPr lang="en-US" altLang="zh-CN" sz="2800" dirty="0"/>
              <a:t>(</a:t>
            </a:r>
            <a:r>
              <a:rPr lang="en-US" altLang="zh-CN" sz="2800" i="1" dirty="0"/>
              <a:t>inner problem</a:t>
            </a:r>
            <a:r>
              <a:rPr lang="en-US" altLang="zh-CN" sz="2800" dirty="0"/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是无约束条件的优化问题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C231F779-1690-4D34-A34E-56FB119B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0538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对偶问题求解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21DE8343-99F9-41D3-9B0D-33AAEFD81F87}"/>
              </a:ext>
            </a:extLst>
          </p:cNvPr>
          <p:cNvSpPr/>
          <p:nvPr/>
        </p:nvSpPr>
        <p:spPr>
          <a:xfrm rot="16200000">
            <a:off x="5624120" y="561262"/>
            <a:ext cx="354834" cy="4831983"/>
          </a:xfrm>
          <a:prstGeom prst="leftBrac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BE1FD1D-0FA0-4D0B-BD5E-3D1AB5420F49}"/>
                  </a:ext>
                </a:extLst>
              </p:cNvPr>
              <p:cNvSpPr/>
              <p:nvPr/>
            </p:nvSpPr>
            <p:spPr>
              <a:xfrm>
                <a:off x="5038136" y="3016541"/>
                <a:ext cx="1570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𝓛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BE1FD1D-0FA0-4D0B-BD5E-3D1AB5420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36" y="3016541"/>
                <a:ext cx="15705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FD6263-8047-4DEC-8D42-C67FABA0D470}"/>
                  </a:ext>
                </a:extLst>
              </p:cNvPr>
              <p:cNvSpPr txBox="1"/>
              <p:nvPr/>
            </p:nvSpPr>
            <p:spPr>
              <a:xfrm>
                <a:off x="1186512" y="4222908"/>
                <a:ext cx="4313040" cy="764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FD6263-8047-4DEC-8D42-C67FABA0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512" y="4222908"/>
                <a:ext cx="4313040" cy="764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B353EF4-F766-49B6-84A0-7DED2711E98D}"/>
              </a:ext>
            </a:extLst>
          </p:cNvPr>
          <p:cNvSpPr/>
          <p:nvPr/>
        </p:nvSpPr>
        <p:spPr>
          <a:xfrm>
            <a:off x="99224" y="5111806"/>
            <a:ext cx="11993549" cy="1296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4C187CE-5B75-4CE6-AB21-B8EEBF9FEFC0}"/>
                  </a:ext>
                </a:extLst>
              </p:cNvPr>
              <p:cNvSpPr/>
              <p:nvPr/>
            </p:nvSpPr>
            <p:spPr>
              <a:xfrm>
                <a:off x="1370056" y="5097696"/>
                <a:ext cx="10222222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altLang="zh-CN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))</m:t>
                                      </m:r>
                                    </m:e>
                                  </m:nary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nary>
                                </m:e>
                              </m:func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4C187CE-5B75-4CE6-AB21-B8EEBF9FE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56" y="5097696"/>
                <a:ext cx="10222222" cy="1281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25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C790C4A5-A2DF-4C0F-88C9-E4349E9F8512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对偶支撑向量机的拉格朗日分析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78CEAA1-DA4F-41B5-9C06-C64FBF4C81C1}"/>
              </a:ext>
            </a:extLst>
          </p:cNvPr>
          <p:cNvSpPr/>
          <p:nvPr/>
        </p:nvSpPr>
        <p:spPr>
          <a:xfrm>
            <a:off x="99225" y="1569038"/>
            <a:ext cx="11993549" cy="1980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F69B1C-7934-4379-A580-F936988AAAAC}"/>
                  </a:ext>
                </a:extLst>
              </p:cNvPr>
              <p:cNvSpPr/>
              <p:nvPr/>
            </p:nvSpPr>
            <p:spPr>
              <a:xfrm>
                <a:off x="1485401" y="1834147"/>
                <a:ext cx="7105470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))</m:t>
                                      </m:r>
                                    </m:e>
                                  </m:nary>
                                </m:e>
                              </m:func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F69B1C-7934-4379-A580-F936988AA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01" y="1834147"/>
                <a:ext cx="7105470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9365EE38-4BD0-46AB-8FA1-87D6140720F3}"/>
              </a:ext>
            </a:extLst>
          </p:cNvPr>
          <p:cNvSpPr/>
          <p:nvPr/>
        </p:nvSpPr>
        <p:spPr>
          <a:xfrm>
            <a:off x="519244" y="3656077"/>
            <a:ext cx="10205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“括号”内的问题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inner problem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是无约束条件的优化问题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C231F779-1690-4D34-A34E-56FB119B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0538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对偶问题求解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21DE8343-99F9-41D3-9B0D-33AAEFD81F87}"/>
              </a:ext>
            </a:extLst>
          </p:cNvPr>
          <p:cNvSpPr/>
          <p:nvPr/>
        </p:nvSpPr>
        <p:spPr>
          <a:xfrm rot="16200000">
            <a:off x="5624120" y="561262"/>
            <a:ext cx="354834" cy="4831983"/>
          </a:xfrm>
          <a:prstGeom prst="leftBrac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BE1FD1D-0FA0-4D0B-BD5E-3D1AB5420F49}"/>
                  </a:ext>
                </a:extLst>
              </p:cNvPr>
              <p:cNvSpPr/>
              <p:nvPr/>
            </p:nvSpPr>
            <p:spPr>
              <a:xfrm>
                <a:off x="5038136" y="3016541"/>
                <a:ext cx="1570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𝓛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 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𝒘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𝜶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BE1FD1D-0FA0-4D0B-BD5E-3D1AB5420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136" y="3016541"/>
                <a:ext cx="15705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FD6263-8047-4DEC-8D42-C67FABA0D470}"/>
                  </a:ext>
                </a:extLst>
              </p:cNvPr>
              <p:cNvSpPr txBox="1"/>
              <p:nvPr/>
            </p:nvSpPr>
            <p:spPr>
              <a:xfrm>
                <a:off x="1186512" y="4222908"/>
                <a:ext cx="4313040" cy="764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𝓛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FD6263-8047-4DEC-8D42-C67FABA0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512" y="4222908"/>
                <a:ext cx="4313040" cy="764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B353EF4-F766-49B6-84A0-7DED2711E98D}"/>
              </a:ext>
            </a:extLst>
          </p:cNvPr>
          <p:cNvSpPr/>
          <p:nvPr/>
        </p:nvSpPr>
        <p:spPr>
          <a:xfrm>
            <a:off x="99224" y="5111806"/>
            <a:ext cx="11993549" cy="1296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4C187CE-5B75-4CE6-AB21-B8EEBF9FEFC0}"/>
                  </a:ext>
                </a:extLst>
              </p:cNvPr>
              <p:cNvSpPr/>
              <p:nvPr/>
            </p:nvSpPr>
            <p:spPr>
              <a:xfrm>
                <a:off x="1370056" y="5097696"/>
                <a:ext cx="10222222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))</m:t>
                                      </m:r>
                                    </m:e>
                                  </m:nary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e>
                                  </m:nary>
                                </m:e>
                              </m:func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4C187CE-5B75-4CE6-AB21-B8EEBF9FE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56" y="5097696"/>
                <a:ext cx="10222222" cy="1281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9CCE39F-EE91-44B9-B251-9F4AB3528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9227" y="5288962"/>
            <a:ext cx="2119313" cy="1017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59E199-2CD2-4B0C-8BEC-B4C2ACBA5F89}"/>
                  </a:ext>
                </a:extLst>
              </p:cNvPr>
              <p:cNvSpPr/>
              <p:nvPr/>
            </p:nvSpPr>
            <p:spPr>
              <a:xfrm>
                <a:off x="195625" y="5104177"/>
                <a:ext cx="3605795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rgbClr val="000000"/>
                    </a:solidFill>
                  </a:rPr>
                  <a:t>“括号”内的问题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000" dirty="0"/>
                  <a:t>取最佳解时：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59E199-2CD2-4B0C-8BEC-B4C2ACBA5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5" y="5104177"/>
                <a:ext cx="3605795" cy="453137"/>
              </a:xfrm>
              <a:prstGeom prst="rect">
                <a:avLst/>
              </a:prstGeom>
              <a:blipFill>
                <a:blip r:embed="rId8"/>
                <a:stretch>
                  <a:fillRect l="-1689" r="-1351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EDDF85EA-8BBC-4CD8-89E3-1DF32C3D79BC}"/>
              </a:ext>
            </a:extLst>
          </p:cNvPr>
          <p:cNvSpPr/>
          <p:nvPr/>
        </p:nvSpPr>
        <p:spPr>
          <a:xfrm>
            <a:off x="4206240" y="5829118"/>
            <a:ext cx="327660" cy="314218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60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C790C4A5-A2DF-4C0F-88C9-E4349E9F8512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对偶支撑向量机的拉格朗日分析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78CEAA1-DA4F-41B5-9C06-C64FBF4C81C1}"/>
              </a:ext>
            </a:extLst>
          </p:cNvPr>
          <p:cNvSpPr/>
          <p:nvPr/>
        </p:nvSpPr>
        <p:spPr>
          <a:xfrm>
            <a:off x="99225" y="1569038"/>
            <a:ext cx="11993549" cy="1980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65EE38-4BD0-46AB-8FA1-87D6140720F3}"/>
              </a:ext>
            </a:extLst>
          </p:cNvPr>
          <p:cNvSpPr/>
          <p:nvPr/>
        </p:nvSpPr>
        <p:spPr>
          <a:xfrm>
            <a:off x="519244" y="3656077"/>
            <a:ext cx="10205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“括号”内的问题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inner problem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是无约束条件的优化问题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C231F779-1690-4D34-A34E-56FB119B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0538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对偶问题求解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FD6263-8047-4DEC-8D42-C67FABA0D470}"/>
                  </a:ext>
                </a:extLst>
              </p:cNvPr>
              <p:cNvSpPr txBox="1"/>
              <p:nvPr/>
            </p:nvSpPr>
            <p:spPr>
              <a:xfrm>
                <a:off x="1186512" y="4222908"/>
                <a:ext cx="5151795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𝓛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FD6263-8047-4DEC-8D42-C67FABA0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512" y="4222908"/>
                <a:ext cx="5151795" cy="779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B353EF4-F766-49B6-84A0-7DED2711E98D}"/>
              </a:ext>
            </a:extLst>
          </p:cNvPr>
          <p:cNvSpPr/>
          <p:nvPr/>
        </p:nvSpPr>
        <p:spPr>
          <a:xfrm>
            <a:off x="99224" y="5111806"/>
            <a:ext cx="11993549" cy="1296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4C187CE-5B75-4CE6-AB21-B8EEBF9FEFC0}"/>
                  </a:ext>
                </a:extLst>
              </p:cNvPr>
              <p:cNvSpPr/>
              <p:nvPr/>
            </p:nvSpPr>
            <p:spPr>
              <a:xfrm>
                <a:off x="1186512" y="1876133"/>
                <a:ext cx="8053680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FFFF">
                                              <a:lumMod val="8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4C187CE-5B75-4CE6-AB21-B8EEBF9FE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512" y="1876133"/>
                <a:ext cx="8053680" cy="1281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D9CCE39F-EE91-44B9-B251-9F4AB3528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227" y="5288962"/>
            <a:ext cx="2119313" cy="1017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59E199-2CD2-4B0C-8BEC-B4C2ACBA5F89}"/>
                  </a:ext>
                </a:extLst>
              </p:cNvPr>
              <p:cNvSpPr/>
              <p:nvPr/>
            </p:nvSpPr>
            <p:spPr>
              <a:xfrm>
                <a:off x="195625" y="5104177"/>
                <a:ext cx="3674404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“括号”内的问题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取最佳解时：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59E199-2CD2-4B0C-8BEC-B4C2ACBA5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5" y="5104177"/>
                <a:ext cx="3674404" cy="453137"/>
              </a:xfrm>
              <a:prstGeom prst="rect">
                <a:avLst/>
              </a:prstGeom>
              <a:blipFill>
                <a:blip r:embed="rId6"/>
                <a:stretch>
                  <a:fillRect l="-1658" r="-1327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EDDF85EA-8BBC-4CD8-89E3-1DF32C3D79BC}"/>
              </a:ext>
            </a:extLst>
          </p:cNvPr>
          <p:cNvSpPr/>
          <p:nvPr/>
        </p:nvSpPr>
        <p:spPr>
          <a:xfrm>
            <a:off x="6010647" y="5829118"/>
            <a:ext cx="327660" cy="314218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F0C779DA-1505-47C0-B04C-9BA3C2879CFE}"/>
              </a:ext>
            </a:extLst>
          </p:cNvPr>
          <p:cNvSpPr/>
          <p:nvPr/>
        </p:nvSpPr>
        <p:spPr>
          <a:xfrm>
            <a:off x="6454140" y="4378798"/>
            <a:ext cx="746760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47E2FEF-7402-4713-9485-5D14C9E14C33}"/>
                  </a:ext>
                </a:extLst>
              </p:cNvPr>
              <p:cNvSpPr/>
              <p:nvPr/>
            </p:nvSpPr>
            <p:spPr>
              <a:xfrm>
                <a:off x="7200900" y="4174982"/>
                <a:ext cx="2720745" cy="84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47E2FEF-7402-4713-9485-5D14C9E14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4174982"/>
                <a:ext cx="2720745" cy="84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C573EF-7A96-480C-9EE0-3AA2CF96E962}"/>
                  </a:ext>
                </a:extLst>
              </p:cNvPr>
              <p:cNvSpPr/>
              <p:nvPr/>
            </p:nvSpPr>
            <p:spPr>
              <a:xfrm>
                <a:off x="1002679" y="5125309"/>
                <a:ext cx="9080243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0,   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FFFF">
                                              <a:lumMod val="8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bg1">
                                              <a:lumMod val="85000"/>
                                            </a:scheme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en-US" altLang="zh-CN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C573EF-7A96-480C-9EE0-3AA2CF96E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79" y="5125309"/>
                <a:ext cx="9080243" cy="12813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31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C790C4A5-A2DF-4C0F-88C9-E4349E9F8512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对偶支撑向量机的拉格朗日分析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78CEAA1-DA4F-41B5-9C06-C64FBF4C81C1}"/>
              </a:ext>
            </a:extLst>
          </p:cNvPr>
          <p:cNvSpPr/>
          <p:nvPr/>
        </p:nvSpPr>
        <p:spPr>
          <a:xfrm>
            <a:off x="99225" y="1569038"/>
            <a:ext cx="11993549" cy="1980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65EE38-4BD0-46AB-8FA1-87D6140720F3}"/>
              </a:ext>
            </a:extLst>
          </p:cNvPr>
          <p:cNvSpPr/>
          <p:nvPr/>
        </p:nvSpPr>
        <p:spPr>
          <a:xfrm>
            <a:off x="519244" y="3656077"/>
            <a:ext cx="10205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“括号”内的问题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inner problem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是无约束条件的优化问题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C231F779-1690-4D34-A34E-56FB119B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0538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对偶问题求解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FD6263-8047-4DEC-8D42-C67FABA0D470}"/>
                  </a:ext>
                </a:extLst>
              </p:cNvPr>
              <p:cNvSpPr txBox="1"/>
              <p:nvPr/>
            </p:nvSpPr>
            <p:spPr>
              <a:xfrm>
                <a:off x="1186512" y="4222908"/>
                <a:ext cx="5151795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𝓛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FD6263-8047-4DEC-8D42-C67FABA0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512" y="4222908"/>
                <a:ext cx="5151795" cy="779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B353EF4-F766-49B6-84A0-7DED2711E98D}"/>
              </a:ext>
            </a:extLst>
          </p:cNvPr>
          <p:cNvSpPr/>
          <p:nvPr/>
        </p:nvSpPr>
        <p:spPr>
          <a:xfrm>
            <a:off x="99224" y="5111806"/>
            <a:ext cx="11993549" cy="1296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4C187CE-5B75-4CE6-AB21-B8EEBF9FEFC0}"/>
                  </a:ext>
                </a:extLst>
              </p:cNvPr>
              <p:cNvSpPr/>
              <p:nvPr/>
            </p:nvSpPr>
            <p:spPr>
              <a:xfrm>
                <a:off x="1186512" y="1876133"/>
                <a:ext cx="8053680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FFFF">
                                              <a:lumMod val="8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4C187CE-5B75-4CE6-AB21-B8EEBF9FE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512" y="1876133"/>
                <a:ext cx="8053680" cy="1281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59E199-2CD2-4B0C-8BEC-B4C2ACBA5F89}"/>
                  </a:ext>
                </a:extLst>
              </p:cNvPr>
              <p:cNvSpPr/>
              <p:nvPr/>
            </p:nvSpPr>
            <p:spPr>
              <a:xfrm>
                <a:off x="195625" y="5104177"/>
                <a:ext cx="3674404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“括号”内的问题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取最佳解时：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59E199-2CD2-4B0C-8BEC-B4C2ACBA5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5" y="5104177"/>
                <a:ext cx="3674404" cy="453137"/>
              </a:xfrm>
              <a:prstGeom prst="rect">
                <a:avLst/>
              </a:prstGeom>
              <a:blipFill>
                <a:blip r:embed="rId5"/>
                <a:stretch>
                  <a:fillRect l="-1658" r="-1327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F0C779DA-1505-47C0-B04C-9BA3C2879CFE}"/>
              </a:ext>
            </a:extLst>
          </p:cNvPr>
          <p:cNvSpPr/>
          <p:nvPr/>
        </p:nvSpPr>
        <p:spPr>
          <a:xfrm>
            <a:off x="6454140" y="4378798"/>
            <a:ext cx="746760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47E2FEF-7402-4713-9485-5D14C9E14C33}"/>
                  </a:ext>
                </a:extLst>
              </p:cNvPr>
              <p:cNvSpPr/>
              <p:nvPr/>
            </p:nvSpPr>
            <p:spPr>
              <a:xfrm>
                <a:off x="7200900" y="4174982"/>
                <a:ext cx="2720745" cy="84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𝒘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47E2FEF-7402-4713-9485-5D14C9E14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4174982"/>
                <a:ext cx="2720745" cy="84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C573EF-7A96-480C-9EE0-3AA2CF96E962}"/>
                  </a:ext>
                </a:extLst>
              </p:cNvPr>
              <p:cNvSpPr/>
              <p:nvPr/>
            </p:nvSpPr>
            <p:spPr>
              <a:xfrm>
                <a:off x="973816" y="5104177"/>
                <a:ext cx="8145820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0,   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FFFF">
                                              <a:lumMod val="8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FFFF">
                                              <a:lumMod val="8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(−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C573EF-7A96-480C-9EE0-3AA2CF96E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16" y="5104177"/>
                <a:ext cx="8145820" cy="1281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45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C790C4A5-A2DF-4C0F-88C9-E4349E9F8512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对偶支撑向量机的拉格朗日分析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78CEAA1-DA4F-41B5-9C06-C64FBF4C81C1}"/>
              </a:ext>
            </a:extLst>
          </p:cNvPr>
          <p:cNvSpPr/>
          <p:nvPr/>
        </p:nvSpPr>
        <p:spPr>
          <a:xfrm>
            <a:off x="99225" y="1569038"/>
            <a:ext cx="11993549" cy="1980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65EE38-4BD0-46AB-8FA1-87D6140720F3}"/>
              </a:ext>
            </a:extLst>
          </p:cNvPr>
          <p:cNvSpPr/>
          <p:nvPr/>
        </p:nvSpPr>
        <p:spPr>
          <a:xfrm>
            <a:off x="519244" y="3656077"/>
            <a:ext cx="102051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“括号”内的问题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inner problem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是无约束条件的优化问题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C231F779-1690-4D34-A34E-56FB119B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0538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对偶问题求解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FD6263-8047-4DEC-8D42-C67FABA0D470}"/>
                  </a:ext>
                </a:extLst>
              </p:cNvPr>
              <p:cNvSpPr txBox="1"/>
              <p:nvPr/>
            </p:nvSpPr>
            <p:spPr>
              <a:xfrm>
                <a:off x="1186512" y="4222908"/>
                <a:ext cx="5151795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𝓛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𝜶</m:t>
                              </m:r>
                            </m:e>
                          </m:d>
                        </m:num>
                        <m:den>
                          <m:r>
                            <a:rPr kumimoji="0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3FD6263-8047-4DEC-8D42-C67FABA0D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512" y="4222908"/>
                <a:ext cx="5151795" cy="779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CB353EF4-F766-49B6-84A0-7DED2711E98D}"/>
              </a:ext>
            </a:extLst>
          </p:cNvPr>
          <p:cNvSpPr/>
          <p:nvPr/>
        </p:nvSpPr>
        <p:spPr>
          <a:xfrm>
            <a:off x="99224" y="5111806"/>
            <a:ext cx="11993549" cy="1296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4C187CE-5B75-4CE6-AB21-B8EEBF9FEFC0}"/>
                  </a:ext>
                </a:extLst>
              </p:cNvPr>
              <p:cNvSpPr/>
              <p:nvPr/>
            </p:nvSpPr>
            <p:spPr>
              <a:xfrm>
                <a:off x="1186512" y="1876133"/>
                <a:ext cx="8053680" cy="1281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FFFF">
                                              <a:lumMod val="85000"/>
                                            </a:srgb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𝒘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(</m:t>
                                          </m:r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𝒘</m:t>
                                          </m:r>
                                        </m:e>
                                        <m:sup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))</m:t>
                                      </m:r>
                                    </m:e>
                                  </m:nary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24C187CE-5B75-4CE6-AB21-B8EEBF9FEF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512" y="1876133"/>
                <a:ext cx="8053680" cy="1281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59E199-2CD2-4B0C-8BEC-B4C2ACBA5F89}"/>
                  </a:ext>
                </a:extLst>
              </p:cNvPr>
              <p:cNvSpPr/>
              <p:nvPr/>
            </p:nvSpPr>
            <p:spPr>
              <a:xfrm>
                <a:off x="195625" y="5104177"/>
                <a:ext cx="3674404" cy="4531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“括号”内的问题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取最佳解时：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59E199-2CD2-4B0C-8BEC-B4C2ACBA5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25" y="5104177"/>
                <a:ext cx="3674404" cy="453137"/>
              </a:xfrm>
              <a:prstGeom prst="rect">
                <a:avLst/>
              </a:prstGeom>
              <a:blipFill>
                <a:blip r:embed="rId5"/>
                <a:stretch>
                  <a:fillRect l="-1658" r="-1327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F0C779DA-1505-47C0-B04C-9BA3C2879CFE}"/>
              </a:ext>
            </a:extLst>
          </p:cNvPr>
          <p:cNvSpPr/>
          <p:nvPr/>
        </p:nvSpPr>
        <p:spPr>
          <a:xfrm>
            <a:off x="6454140" y="4378798"/>
            <a:ext cx="746760" cy="468000"/>
          </a:xfrm>
          <a:prstGeom prst="rightArrow">
            <a:avLst/>
          </a:prstGeom>
          <a:solidFill>
            <a:srgbClr val="FFC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47E2FEF-7402-4713-9485-5D14C9E14C33}"/>
                  </a:ext>
                </a:extLst>
              </p:cNvPr>
              <p:cNvSpPr/>
              <p:nvPr/>
            </p:nvSpPr>
            <p:spPr>
              <a:xfrm>
                <a:off x="7200900" y="4174982"/>
                <a:ext cx="2720745" cy="84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𝒘</m:t>
                      </m:r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47E2FEF-7402-4713-9485-5D14C9E14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4174982"/>
                <a:ext cx="2720745" cy="84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C573EF-7A96-480C-9EE0-3AA2CF96E962}"/>
                  </a:ext>
                </a:extLst>
              </p:cNvPr>
              <p:cNvSpPr/>
              <p:nvPr/>
            </p:nvSpPr>
            <p:spPr>
              <a:xfrm>
                <a:off x="973816" y="5104177"/>
                <a:ext cx="8772723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0,   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sz="2400" b="1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CN" altLang="en-US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400" b="1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C573EF-7A96-480C-9EE0-3AA2CF96E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16" y="5104177"/>
                <a:ext cx="8772723" cy="14719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93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C790C4A5-A2DF-4C0F-88C9-E4349E9F8512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对偶支撑向量机的拉格朗日分析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78CEAA1-DA4F-41B5-9C06-C64FBF4C81C1}"/>
              </a:ext>
            </a:extLst>
          </p:cNvPr>
          <p:cNvSpPr/>
          <p:nvPr/>
        </p:nvSpPr>
        <p:spPr>
          <a:xfrm>
            <a:off x="81444" y="2549754"/>
            <a:ext cx="11993549" cy="3852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65EE38-4BD0-46AB-8FA1-87D6140720F3}"/>
              </a:ext>
            </a:extLst>
          </p:cNvPr>
          <p:cNvSpPr/>
          <p:nvPr/>
        </p:nvSpPr>
        <p:spPr>
          <a:xfrm>
            <a:off x="587824" y="3292511"/>
            <a:ext cx="5508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Arial"/>
              </a:rPr>
              <a:t>原问题可行解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primal feasible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C231F779-1690-4D34-A34E-56FB119B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7543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KKT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条件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59E199-2CD2-4B0C-8BEC-B4C2ACBA5F89}"/>
                  </a:ext>
                </a:extLst>
              </p:cNvPr>
              <p:cNvSpPr/>
              <p:nvPr/>
            </p:nvSpPr>
            <p:spPr>
              <a:xfrm>
                <a:off x="519244" y="2578488"/>
                <a:ext cx="10503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是原问题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-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对偶问题的最佳解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(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primal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-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dual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 optimal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)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：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B59E199-2CD2-4B0C-8BEC-B4C2ACBA5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4" y="2578488"/>
                <a:ext cx="10503966" cy="523220"/>
              </a:xfrm>
              <a:prstGeom prst="rect">
                <a:avLst/>
              </a:prstGeom>
              <a:blipFill>
                <a:blip r:embed="rId3"/>
                <a:stretch>
                  <a:fillRect l="-1161" t="-1395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C573EF-7A96-480C-9EE0-3AA2CF96E962}"/>
                  </a:ext>
                </a:extLst>
              </p:cNvPr>
              <p:cNvSpPr/>
              <p:nvPr/>
            </p:nvSpPr>
            <p:spPr>
              <a:xfrm>
                <a:off x="1568176" y="1077813"/>
                <a:ext cx="8772723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0,   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4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C573EF-7A96-480C-9EE0-3AA2CF96E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76" y="1077813"/>
                <a:ext cx="8772723" cy="14719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27C16AA-B44A-45F6-8C9B-FCEE35825CFE}"/>
                  </a:ext>
                </a:extLst>
              </p:cNvPr>
              <p:cNvSpPr/>
              <p:nvPr/>
            </p:nvSpPr>
            <p:spPr>
              <a:xfrm>
                <a:off x="6078217" y="3308921"/>
                <a:ext cx="26648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27C16AA-B44A-45F6-8C9B-FCEE35825C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8217" y="3308921"/>
                <a:ext cx="2664897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7EC41748-F4DD-4C9A-83C4-43736C704417}"/>
              </a:ext>
            </a:extLst>
          </p:cNvPr>
          <p:cNvSpPr/>
          <p:nvPr/>
        </p:nvSpPr>
        <p:spPr>
          <a:xfrm>
            <a:off x="587824" y="3888560"/>
            <a:ext cx="57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Arial"/>
              </a:rPr>
              <a:t>对偶问题可行解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dual feasible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346C9D-E19D-432C-9358-82CC780D7716}"/>
                  </a:ext>
                </a:extLst>
              </p:cNvPr>
              <p:cNvSpPr/>
              <p:nvPr/>
            </p:nvSpPr>
            <p:spPr>
              <a:xfrm>
                <a:off x="6096000" y="3886392"/>
                <a:ext cx="1188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346C9D-E19D-432C-9358-82CC780D7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86392"/>
                <a:ext cx="1188146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85C29842-8D73-4922-9493-492ED6006567}"/>
              </a:ext>
            </a:extLst>
          </p:cNvPr>
          <p:cNvSpPr/>
          <p:nvPr/>
        </p:nvSpPr>
        <p:spPr>
          <a:xfrm>
            <a:off x="587824" y="4551773"/>
            <a:ext cx="7931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Arial"/>
              </a:rPr>
              <a:t>对偶</a:t>
            </a:r>
            <a:r>
              <a:rPr lang="zh-CN" altLang="en-US" sz="2800" dirty="0">
                <a:solidFill>
                  <a:srgbClr val="0000FF"/>
                </a:solidFill>
                <a:latin typeface="Arial"/>
              </a:rPr>
              <a:t>“括号”内</a:t>
            </a:r>
            <a:r>
              <a:rPr lang="zh-CN" altLang="en-US" sz="2800" dirty="0">
                <a:latin typeface="Arial"/>
              </a:rPr>
              <a:t>优化解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dual-</a:t>
            </a:r>
            <a:r>
              <a:rPr lang="en-US" altLang="zh-CN" sz="2800" i="1" dirty="0">
                <a:solidFill>
                  <a:srgbClr val="0000FF"/>
                </a:solidFill>
              </a:rPr>
              <a:t>inner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/>
              <a:t>optimal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8F4F64-5696-467B-A687-88B6366EF634}"/>
                  </a:ext>
                </a:extLst>
              </p:cNvPr>
              <p:cNvSpPr/>
              <p:nvPr/>
            </p:nvSpPr>
            <p:spPr>
              <a:xfrm>
                <a:off x="7284146" y="4327711"/>
                <a:ext cx="4926605" cy="84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E8F4F64-5696-467B-A687-88B6366EF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46" y="4327711"/>
                <a:ext cx="4926605" cy="84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5D3561DB-6EA5-4E04-B081-0382E097041F}"/>
              </a:ext>
            </a:extLst>
          </p:cNvPr>
          <p:cNvSpPr/>
          <p:nvPr/>
        </p:nvSpPr>
        <p:spPr>
          <a:xfrm>
            <a:off x="587824" y="5163831"/>
            <a:ext cx="846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Arial"/>
              </a:rPr>
              <a:t>原问题</a:t>
            </a:r>
            <a:r>
              <a:rPr lang="zh-CN" altLang="en-US" sz="2800" dirty="0">
                <a:solidFill>
                  <a:srgbClr val="FF0000"/>
                </a:solidFill>
              </a:rPr>
              <a:t>“括号”内</a:t>
            </a:r>
            <a:r>
              <a:rPr lang="zh-CN" altLang="en-US" sz="2800" dirty="0">
                <a:solidFill>
                  <a:srgbClr val="000000"/>
                </a:solidFill>
              </a:rPr>
              <a:t>优化解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primal-</a:t>
            </a:r>
            <a:r>
              <a:rPr lang="en-US" altLang="zh-CN" sz="2800" i="1" dirty="0">
                <a:solidFill>
                  <a:srgbClr val="FF0000"/>
                </a:solidFill>
              </a:rPr>
              <a:t>inner </a:t>
            </a:r>
            <a:r>
              <a:rPr lang="en-US" altLang="zh-CN" sz="2800" i="1" dirty="0">
                <a:solidFill>
                  <a:srgbClr val="000000"/>
                </a:solidFill>
              </a:rPr>
              <a:t>optimal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F29A6C-F0D6-4CBB-8309-58C415468D37}"/>
                  </a:ext>
                </a:extLst>
              </p:cNvPr>
              <p:cNvSpPr/>
              <p:nvPr/>
            </p:nvSpPr>
            <p:spPr>
              <a:xfrm>
                <a:off x="8098392" y="5148840"/>
                <a:ext cx="369434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8F29A6C-F0D6-4CBB-8309-58C415468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392" y="5148840"/>
                <a:ext cx="3694345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>
            <a:extLst>
              <a:ext uri="{FF2B5EF4-FFF2-40B4-BE49-F238E27FC236}">
                <a16:creationId xmlns:a16="http://schemas.microsoft.com/office/drawing/2014/main" id="{AA528C30-9546-49D1-84CE-FCB1D8C9F074}"/>
              </a:ext>
            </a:extLst>
          </p:cNvPr>
          <p:cNvSpPr/>
          <p:nvPr/>
        </p:nvSpPr>
        <p:spPr>
          <a:xfrm>
            <a:off x="519244" y="5811035"/>
            <a:ext cx="6030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----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称为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KKT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条件，为优化的充要条件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83D40DDB-83D4-4A7D-8BB5-CF9CF85026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0062" y="5673009"/>
                <a:ext cx="4748422" cy="954107"/>
              </a:xfrm>
              <a:prstGeom prst="rect">
                <a:avLst/>
              </a:prstGeom>
              <a:solidFill>
                <a:srgbClr val="FFD8D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kern="0" dirty="0">
                    <a:latin typeface="Arial" charset="0"/>
                  </a:rPr>
                  <a:t>利用</a:t>
                </a: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</a:rPr>
                  <a:t>对偶问题求解最佳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后，再用</a:t>
                </a:r>
                <a:r>
                  <a:rPr kumimoji="0" lang="en-US" altLang="zh-CN" sz="28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KKT</a:t>
                </a: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条件得到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83D40DDB-83D4-4A7D-8BB5-CF9CF8502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0062" y="5673009"/>
                <a:ext cx="4748422" cy="954107"/>
              </a:xfrm>
              <a:prstGeom prst="rect">
                <a:avLst/>
              </a:prstGeom>
              <a:blipFill>
                <a:blip r:embed="rId9"/>
                <a:stretch>
                  <a:fillRect l="-2567" t="-7051" r="-899" b="-173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83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0" y="190337"/>
            <a:ext cx="1195951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第八讲 对偶支撑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向量机与核支撑向量机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Dual SVM  &amp;  Kernel SVM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32" y="1315732"/>
            <a:ext cx="10920785" cy="365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对偶支撑向量机动机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Motivation of Dual SVM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对偶支撑向量机的拉格朗日分析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Lagrange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求解对偶支撑向量机最佳值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Solving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对偶支撑向量机讨论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Messages behind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核函数支撑向量机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Kernel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0979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C790C4A5-A2DF-4C0F-88C9-E4349E9F8512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8.3 </a:t>
            </a:r>
            <a:r>
              <a:rPr lang="zh-CN" altLang="en-US" kern="0" dirty="0">
                <a:solidFill>
                  <a:srgbClr val="000000"/>
                </a:solidFill>
              </a:rPr>
              <a:t>求解对偶支撑向量机最佳值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78CEAA1-DA4F-41B5-9C06-C64FBF4C81C1}"/>
              </a:ext>
            </a:extLst>
          </p:cNvPr>
          <p:cNvSpPr/>
          <p:nvPr/>
        </p:nvSpPr>
        <p:spPr>
          <a:xfrm>
            <a:off x="81445" y="2549754"/>
            <a:ext cx="7736676" cy="3852000"/>
          </a:xfrm>
          <a:prstGeom prst="roundRect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C231F779-1690-4D34-A34E-56FB119B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56100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支撑向量机的对偶问题求解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C573EF-7A96-480C-9EE0-3AA2CF96E962}"/>
                  </a:ext>
                </a:extLst>
              </p:cNvPr>
              <p:cNvSpPr/>
              <p:nvPr/>
            </p:nvSpPr>
            <p:spPr>
              <a:xfrm>
                <a:off x="1568176" y="1077813"/>
                <a:ext cx="8772723" cy="14719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ax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𝑎𝑙𝑙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0,   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ctrlPr>
                                            <a:rPr kumimoji="0" lang="en-US" altLang="zh-CN" sz="24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𝑁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zh-CN" altLang="en-US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FF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altLang="zh-CN" sz="24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𝒛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altLang="zh-CN" sz="24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FF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55C573EF-7A96-480C-9EE0-3AA2CF96E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76" y="1077813"/>
                <a:ext cx="8772723" cy="1471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89B64B0-77C4-48E7-BAA6-9653DFEC1846}"/>
                  </a:ext>
                </a:extLst>
              </p:cNvPr>
              <p:cNvSpPr/>
              <p:nvPr/>
            </p:nvSpPr>
            <p:spPr>
              <a:xfrm>
                <a:off x="327460" y="2630610"/>
                <a:ext cx="74138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标准的硬间隔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Arial"/>
                  </a:rPr>
                  <a:t>SVM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Arial"/>
                  </a:rPr>
                  <a:t>对偶问题</a:t>
                </a:r>
                <a:r>
                  <a:rPr lang="en-US" altLang="zh-CN" sz="2800" dirty="0">
                    <a:latin typeface="Arial"/>
                  </a:rPr>
                  <a:t>----</a:t>
                </a:r>
                <a:r>
                  <a:rPr lang="zh-CN" altLang="en-US" sz="2800" dirty="0">
                    <a:latin typeface="Arial"/>
                  </a:rPr>
                  <a:t>求解最佳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：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89B64B0-77C4-48E7-BAA6-9653DFEC1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2630610"/>
                <a:ext cx="7413889" cy="523220"/>
              </a:xfrm>
              <a:prstGeom prst="rect">
                <a:avLst/>
              </a:prstGeom>
              <a:blipFill>
                <a:blip r:embed="rId4"/>
                <a:stretch>
                  <a:fillRect l="-1727" t="-14118" r="-493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40E7F54-189D-4DCD-8835-E992428949EA}"/>
                  </a:ext>
                </a:extLst>
              </p:cNvPr>
              <p:cNvSpPr txBox="1"/>
              <p:nvPr/>
            </p:nvSpPr>
            <p:spPr>
              <a:xfrm>
                <a:off x="789329" y="4540693"/>
                <a:ext cx="41490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40E7F54-189D-4DCD-8835-E99242894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29" y="4540693"/>
                <a:ext cx="4149020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F535E04-EE29-4FD9-B6D5-0C7046DD95F7}"/>
                  </a:ext>
                </a:extLst>
              </p:cNvPr>
              <p:cNvSpPr txBox="1"/>
              <p:nvPr/>
            </p:nvSpPr>
            <p:spPr>
              <a:xfrm>
                <a:off x="1568176" y="3351375"/>
                <a:ext cx="5863272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CN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𝐳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F535E04-EE29-4FD9-B6D5-0C7046DD9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176" y="3351375"/>
                <a:ext cx="5863272" cy="1038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CE4BD3-F63B-4DF3-97D8-8A061A0C49DC}"/>
                  </a:ext>
                </a:extLst>
              </p:cNvPr>
              <p:cNvSpPr/>
              <p:nvPr/>
            </p:nvSpPr>
            <p:spPr>
              <a:xfrm>
                <a:off x="2602448" y="5598016"/>
                <a:ext cx="3582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CE4BD3-F63B-4DF3-97D8-8A061A0C4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448" y="5598016"/>
                <a:ext cx="3582712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DA12590-6720-4A03-B44F-5EA6F8E0CD00}"/>
              </a:ext>
            </a:extLst>
          </p:cNvPr>
          <p:cNvCxnSpPr>
            <a:cxnSpLocks/>
          </p:cNvCxnSpPr>
          <p:nvPr/>
        </p:nvCxnSpPr>
        <p:spPr>
          <a:xfrm>
            <a:off x="7909114" y="2474259"/>
            <a:ext cx="25571" cy="388986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982451F9-B9E0-48B8-A80F-BEB316B89EA2}"/>
              </a:ext>
            </a:extLst>
          </p:cNvPr>
          <p:cNvCxnSpPr>
            <a:cxnSpLocks/>
          </p:cNvCxnSpPr>
          <p:nvPr/>
        </p:nvCxnSpPr>
        <p:spPr>
          <a:xfrm>
            <a:off x="7909114" y="2526829"/>
            <a:ext cx="428288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ADACF1A-1BF0-471F-9A68-175B30E763B5}"/>
                  </a:ext>
                </a:extLst>
              </p:cNvPr>
              <p:cNvSpPr/>
              <p:nvPr/>
            </p:nvSpPr>
            <p:spPr>
              <a:xfrm>
                <a:off x="8064136" y="2579400"/>
                <a:ext cx="41278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dirty="0">
                    <a:latin typeface="Arial"/>
                  </a:rPr>
                  <a:t>的目标函数是二次函数、凸函数！</a:t>
                </a:r>
                <a:r>
                  <a:rPr lang="en-US" altLang="zh-CN" sz="2800" i="1" dirty="0">
                    <a:latin typeface="Arial"/>
                  </a:rPr>
                  <a:t>N</a:t>
                </a:r>
                <a:r>
                  <a:rPr lang="zh-CN" altLang="en-US" sz="2800" dirty="0">
                    <a:latin typeface="Arial"/>
                  </a:rPr>
                  <a:t>个变量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EADACF1A-1BF0-471F-9A68-175B30E76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136" y="2579400"/>
                <a:ext cx="4127864" cy="954107"/>
              </a:xfrm>
              <a:prstGeom prst="rect">
                <a:avLst/>
              </a:prstGeom>
              <a:blipFill>
                <a:blip r:embed="rId8"/>
                <a:stretch>
                  <a:fillRect t="-6369" r="-1773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AF7F06D-0B48-48B9-9FD6-E8C75D54B4DF}"/>
                  </a:ext>
                </a:extLst>
              </p:cNvPr>
              <p:cNvSpPr/>
              <p:nvPr/>
            </p:nvSpPr>
            <p:spPr>
              <a:xfrm>
                <a:off x="8064136" y="3507169"/>
                <a:ext cx="412786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800" dirty="0">
                    <a:latin typeface="Arial"/>
                  </a:rPr>
                  <a:t>的约束条件是线性函数！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+</a:t>
                </a:r>
                <a:r>
                  <a:rPr lang="en-US" altLang="zh-CN" sz="2800" i="1" dirty="0"/>
                  <a:t>1</a:t>
                </a:r>
                <a:r>
                  <a:rPr lang="zh-CN" altLang="en-US" sz="2800" dirty="0"/>
                  <a:t>个约束条件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AF7F06D-0B48-48B9-9FD6-E8C75D54B4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136" y="3507169"/>
                <a:ext cx="4127864" cy="954107"/>
              </a:xfrm>
              <a:prstGeom prst="rect">
                <a:avLst/>
              </a:prstGeom>
              <a:blipFill>
                <a:blip r:embed="rId9"/>
                <a:stretch>
                  <a:fillRect t="-6369" r="-132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CB5C3D2C-94CF-4F11-8F15-6063B998CF41}"/>
              </a:ext>
            </a:extLst>
          </p:cNvPr>
          <p:cNvSpPr/>
          <p:nvPr/>
        </p:nvSpPr>
        <p:spPr>
          <a:xfrm>
            <a:off x="8526005" y="4670421"/>
            <a:ext cx="421808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----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二次规划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QP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问题！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45DF283-3C19-4478-B02F-9147D14C4083}"/>
              </a:ext>
            </a:extLst>
          </p:cNvPr>
          <p:cNvSpPr/>
          <p:nvPr/>
        </p:nvSpPr>
        <p:spPr>
          <a:xfrm>
            <a:off x="8141489" y="5402786"/>
            <a:ext cx="3973158" cy="954107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QP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有成熟方便的办法求优化解！</a:t>
            </a:r>
          </a:p>
        </p:txBody>
      </p:sp>
    </p:spTree>
    <p:extLst>
      <p:ext uri="{BB962C8B-B14F-4D97-AF65-F5344CB8AC3E}">
        <p14:creationId xmlns:p14="http://schemas.microsoft.com/office/powerpoint/2010/main" val="2491915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0734FAAD-A2C3-45BC-89DA-A919D21B5C20}"/>
              </a:ext>
            </a:extLst>
          </p:cNvPr>
          <p:cNvSpPr/>
          <p:nvPr/>
        </p:nvSpPr>
        <p:spPr>
          <a:xfrm>
            <a:off x="6195563" y="4004327"/>
            <a:ext cx="5864878" cy="948469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605E3EB-6758-4839-94EC-4000B11B3270}"/>
              </a:ext>
            </a:extLst>
          </p:cNvPr>
          <p:cNvSpPr/>
          <p:nvPr/>
        </p:nvSpPr>
        <p:spPr>
          <a:xfrm>
            <a:off x="6278880" y="5008187"/>
            <a:ext cx="4623292" cy="1550335"/>
          </a:xfrm>
          <a:prstGeom prst="rect">
            <a:avLst/>
          </a:prstGeom>
          <a:solidFill>
            <a:srgbClr val="7030A0">
              <a:alpha val="14000"/>
            </a:srgbClr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FA6CC2F-EC55-4295-9265-CF7875ED9DF3}"/>
              </a:ext>
            </a:extLst>
          </p:cNvPr>
          <p:cNvSpPr/>
          <p:nvPr/>
        </p:nvSpPr>
        <p:spPr>
          <a:xfrm>
            <a:off x="140306" y="4567907"/>
            <a:ext cx="5705858" cy="1861489"/>
          </a:xfrm>
          <a:prstGeom prst="rect">
            <a:avLst/>
          </a:prstGeom>
          <a:solidFill>
            <a:srgbClr val="DDE6FD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1" cy="29062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3671" y="1556327"/>
            <a:ext cx="5864878" cy="2988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112162" y="1033107"/>
            <a:ext cx="4962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二次规划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(QP)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的求解：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336762" y="1033107"/>
            <a:ext cx="4527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对偶问题的一般求解：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3D79F7D-5E4D-42A5-8EF6-FCD32A9370DF}"/>
                  </a:ext>
                </a:extLst>
              </p:cNvPr>
              <p:cNvSpPr/>
              <p:nvPr/>
            </p:nvSpPr>
            <p:spPr>
              <a:xfrm>
                <a:off x="477648" y="1708986"/>
                <a:ext cx="202209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最佳的</a:t>
                </a:r>
                <a14:m>
                  <m:oMath xmlns:m="http://schemas.openxmlformats.org/officeDocument/2006/math">
                    <m:r>
                      <a:rPr kumimoji="0" lang="zh-CN" alt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𝜶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=?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3D79F7D-5E4D-42A5-8EF6-FCD32A937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48" y="1708986"/>
                <a:ext cx="2022092" cy="523220"/>
              </a:xfrm>
              <a:prstGeom prst="rect">
                <a:avLst/>
              </a:prstGeom>
              <a:blipFill>
                <a:blip r:embed="rId3"/>
                <a:stretch>
                  <a:fillRect l="-602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39749DE-7914-41DE-9901-1B85BCC8ACDC}"/>
              </a:ext>
            </a:extLst>
          </p:cNvPr>
          <p:cNvSpPr/>
          <p:nvPr/>
        </p:nvSpPr>
        <p:spPr>
          <a:xfrm>
            <a:off x="6159156" y="1556327"/>
            <a:ext cx="5864878" cy="2448000"/>
          </a:xfrm>
          <a:prstGeom prst="roundRect">
            <a:avLst/>
          </a:prstGeom>
          <a:ln w="38100">
            <a:solidFill>
              <a:srgbClr val="FF33CC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BCC204-7A61-47C7-8335-66B96BFD6352}"/>
                  </a:ext>
                </a:extLst>
              </p:cNvPr>
              <p:cNvSpPr/>
              <p:nvPr/>
            </p:nvSpPr>
            <p:spPr>
              <a:xfrm>
                <a:off x="6335561" y="1771107"/>
                <a:ext cx="40100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最佳的</a:t>
                </a:r>
                <a14:m>
                  <m:oMath xmlns:m="http://schemas.openxmlformats.org/officeDocument/2006/math"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𝐮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r>
                      <m:rPr>
                        <m:sty m:val="p"/>
                      </m:rPr>
                      <a:rPr kumimoji="0" lang="en-US" altLang="zh-CN" sz="2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QP</m:t>
                    </m:r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𝐐</m:t>
                        </m:r>
                        <m:r>
                          <a:rPr kumimoji="0" lang="en-US" altLang="zh-CN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𝐩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𝐀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92D05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𝐜</m:t>
                        </m:r>
                      </m:e>
                    </m:d>
                  </m:oMath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ABCC204-7A61-47C7-8335-66B96BFD63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561" y="1771107"/>
                <a:ext cx="4010009" cy="523220"/>
              </a:xfrm>
              <a:prstGeom prst="rect">
                <a:avLst/>
              </a:prstGeom>
              <a:blipFill>
                <a:blip r:embed="rId5"/>
                <a:stretch>
                  <a:fillRect l="-3040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A5BA6B-424E-4D99-BE6F-9533B5FAEE84}"/>
                  </a:ext>
                </a:extLst>
              </p:cNvPr>
              <p:cNvSpPr txBox="1"/>
              <p:nvPr/>
            </p:nvSpPr>
            <p:spPr>
              <a:xfrm>
                <a:off x="7505291" y="2417381"/>
                <a:ext cx="310424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CN" altLang="en-US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𝐮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𝐮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𝐐</m:t>
                                </m:r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𝐮</m:t>
                                </m:r>
                              </m:e>
                            </m:mr>
                          </m:m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𝐩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𝐮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DA5BA6B-424E-4D99-BE6F-9533B5FA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291" y="2417381"/>
                <a:ext cx="3104248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4DFB42-689A-428F-A945-F0D2FC1DE861}"/>
                  </a:ext>
                </a:extLst>
              </p:cNvPr>
              <p:cNvSpPr txBox="1"/>
              <p:nvPr/>
            </p:nvSpPr>
            <p:spPr>
              <a:xfrm>
                <a:off x="7414742" y="3157426"/>
                <a:ext cx="34874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Sup>
                              <m:sSub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𝐚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𝐮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92D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F4DFB42-689A-428F-A945-F0D2FC1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42" y="3157426"/>
                <a:ext cx="3487430" cy="369332"/>
              </a:xfrm>
              <a:prstGeom prst="rect">
                <a:avLst/>
              </a:prstGeom>
              <a:blipFill>
                <a:blip r:embed="rId7"/>
                <a:stretch>
                  <a:fillRect l="-2273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467EDF9-A53E-457A-98B9-2AC8942D7337}"/>
                  </a:ext>
                </a:extLst>
              </p:cNvPr>
              <p:cNvSpPr/>
              <p:nvPr/>
            </p:nvSpPr>
            <p:spPr>
              <a:xfrm>
                <a:off x="8340565" y="3508241"/>
                <a:ext cx="26209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=1,2,…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467EDF9-A53E-457A-98B9-2AC8942D7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565" y="3508241"/>
                <a:ext cx="2620909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550F3A-C5E7-4D8C-A391-0C8D4C96D2C5}"/>
                  </a:ext>
                </a:extLst>
              </p:cNvPr>
              <p:cNvSpPr/>
              <p:nvPr/>
            </p:nvSpPr>
            <p:spPr>
              <a:xfrm>
                <a:off x="140306" y="4655009"/>
                <a:ext cx="4020203" cy="468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𝐮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</m:e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550F3A-C5E7-4D8C-A391-0C8D4C96D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06" y="4655009"/>
                <a:ext cx="4020203" cy="468718"/>
              </a:xfrm>
              <a:prstGeom prst="rect">
                <a:avLst/>
              </a:prstGeom>
              <a:blipFill>
                <a:blip r:embed="rId9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1131B1E-7FEB-4DCC-AC16-A58A8C529C01}"/>
                  </a:ext>
                </a:extLst>
              </p:cNvPr>
              <p:cNvSpPr/>
              <p:nvPr/>
            </p:nvSpPr>
            <p:spPr>
              <a:xfrm>
                <a:off x="4323225" y="4567907"/>
                <a:ext cx="16732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𝐩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1131B1E-7FEB-4DCC-AC16-A58A8C529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225" y="4567907"/>
                <a:ext cx="1673214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标题 1">
            <a:extLst>
              <a:ext uri="{FF2B5EF4-FFF2-40B4-BE49-F238E27FC236}">
                <a16:creationId xmlns:a16="http://schemas.microsoft.com/office/drawing/2014/main" id="{56430A74-6B1E-4678-B997-171D6223A419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求解对偶支撑向量机最佳值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7AA054-EF8F-4A64-8303-593426F7D5D2}"/>
                  </a:ext>
                </a:extLst>
              </p:cNvPr>
              <p:cNvSpPr txBox="1"/>
              <p:nvPr/>
            </p:nvSpPr>
            <p:spPr>
              <a:xfrm>
                <a:off x="84928" y="2122795"/>
                <a:ext cx="5863272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CN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𝑚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7030A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zh-CN" altLang="en-US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7030A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7030A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7030A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zh-CN" altLang="en-US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7030A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7030A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kumimoji="0" lang="en-US" altLang="zh-CN" sz="2400" b="1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𝐳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1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zh-CN" altLang="en-US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7030A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F7AA054-EF8F-4A64-8303-593426F7D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8" y="2122795"/>
                <a:ext cx="5863272" cy="103848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D3AE4F5-F8DE-4FE2-A9B1-C7B1FFC6C447}"/>
                  </a:ext>
                </a:extLst>
              </p:cNvPr>
              <p:cNvSpPr/>
              <p:nvPr/>
            </p:nvSpPr>
            <p:spPr>
              <a:xfrm>
                <a:off x="10961474" y="5596942"/>
                <a:ext cx="11721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D3AE4F5-F8DE-4FE2-A9B1-C7B1FFC6C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474" y="5596942"/>
                <a:ext cx="1172116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C41214E-7FB5-46A4-9062-4A52306002A3}"/>
                  </a:ext>
                </a:extLst>
              </p:cNvPr>
              <p:cNvSpPr/>
              <p:nvPr/>
            </p:nvSpPr>
            <p:spPr>
              <a:xfrm>
                <a:off x="9770371" y="5616622"/>
                <a:ext cx="14435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AC41214E-7FB5-46A4-9062-4A5230600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371" y="5616622"/>
                <a:ext cx="144353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9F773DCC-164A-4118-B12F-B6FAC55EB9DD}"/>
              </a:ext>
            </a:extLst>
          </p:cNvPr>
          <p:cNvGrpSpPr/>
          <p:nvPr/>
        </p:nvGrpSpPr>
        <p:grpSpPr>
          <a:xfrm>
            <a:off x="6159156" y="5008187"/>
            <a:ext cx="3963393" cy="1550335"/>
            <a:chOff x="6159156" y="5008187"/>
            <a:chExt cx="3963393" cy="15503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F58DFA74-5B3D-43EB-B0B2-DDB95960BCBD}"/>
                    </a:ext>
                  </a:extLst>
                </p:cNvPr>
                <p:cNvSpPr/>
                <p:nvPr/>
              </p:nvSpPr>
              <p:spPr>
                <a:xfrm>
                  <a:off x="6159156" y="5008187"/>
                  <a:ext cx="3918060" cy="4680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𝐚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b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，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F58DFA74-5B3D-43EB-B0B2-DDB95960BC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156" y="5008187"/>
                  <a:ext cx="3918060" cy="468077"/>
                </a:xfrm>
                <a:prstGeom prst="rect">
                  <a:avLst/>
                </a:prstGeom>
                <a:blipFill>
                  <a:blip r:embed="rId1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164DF9B-0AEF-4B7A-B2B7-536C33EF18D3}"/>
                    </a:ext>
                  </a:extLst>
                </p:cNvPr>
                <p:cNvSpPr/>
                <p:nvPr/>
              </p:nvSpPr>
              <p:spPr>
                <a:xfrm>
                  <a:off x="6159156" y="5611644"/>
                  <a:ext cx="39235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𝐚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b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，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164DF9B-0AEF-4B7A-B2B7-536C33EF18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156" y="5611644"/>
                  <a:ext cx="3923510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DB9EF61-E22C-4411-8777-2FFBC11B4525}"/>
                    </a:ext>
                  </a:extLst>
                </p:cNvPr>
                <p:cNvSpPr/>
                <p:nvPr/>
              </p:nvSpPr>
              <p:spPr>
                <a:xfrm>
                  <a:off x="6159156" y="6089483"/>
                  <a:ext cx="3963393" cy="46903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𝐚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b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⋯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，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DDB9EF61-E22C-4411-8777-2FFBC11B45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156" y="6089483"/>
                  <a:ext cx="3963393" cy="469039"/>
                </a:xfrm>
                <a:prstGeom prst="rect">
                  <a:avLst/>
                </a:prstGeom>
                <a:blipFill>
                  <a:blip r:embed="rId17"/>
                  <a:stretch>
                    <a:fillRect b="-38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002CE6AC-74BB-441B-934D-89772656330B}"/>
                    </a:ext>
                  </a:extLst>
                </p:cNvPr>
                <p:cNvSpPr/>
                <p:nvPr/>
              </p:nvSpPr>
              <p:spPr>
                <a:xfrm>
                  <a:off x="8060763" y="5310428"/>
                  <a:ext cx="5325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⋯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002CE6AC-74BB-441B-934D-8977265633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0763" y="5310428"/>
                  <a:ext cx="532517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8C5A2243-D31A-4EFF-A70A-5FC4A1BB04E2}"/>
                    </a:ext>
                  </a:extLst>
                </p:cNvPr>
                <p:cNvSpPr/>
                <p:nvPr/>
              </p:nvSpPr>
              <p:spPr>
                <a:xfrm>
                  <a:off x="8106612" y="5864810"/>
                  <a:ext cx="5325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⋯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8C5A2243-D31A-4EFF-A70A-5FC4A1BB04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6612" y="5864810"/>
                  <a:ext cx="532517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282F2EB-6746-4433-8C5C-859D3AC53C18}"/>
                  </a:ext>
                </a:extLst>
              </p:cNvPr>
              <p:cNvSpPr txBox="1"/>
              <p:nvPr/>
            </p:nvSpPr>
            <p:spPr>
              <a:xfrm>
                <a:off x="347981" y="3239678"/>
                <a:ext cx="41490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282F2EB-6746-4433-8C5C-859D3AC53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1" y="3239678"/>
                <a:ext cx="4149020" cy="75591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758608E-44BE-4929-9413-857506E533D1}"/>
                  </a:ext>
                </a:extLst>
              </p:cNvPr>
              <p:cNvSpPr/>
              <p:nvPr/>
            </p:nvSpPr>
            <p:spPr>
              <a:xfrm>
                <a:off x="2150408" y="4016408"/>
                <a:ext cx="3582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≥0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=1,2,…,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758608E-44BE-4929-9413-857506E53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408" y="4016408"/>
                <a:ext cx="3582712" cy="461665"/>
              </a:xfrm>
              <a:prstGeom prst="rect">
                <a:avLst/>
              </a:prstGeom>
              <a:blipFill>
                <a:blip r:embed="rId2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2FE2905-58CD-4D31-A211-FF10BF643028}"/>
                  </a:ext>
                </a:extLst>
              </p:cNvPr>
              <p:cNvSpPr/>
              <p:nvPr/>
            </p:nvSpPr>
            <p:spPr>
              <a:xfrm>
                <a:off x="54584" y="5107596"/>
                <a:ext cx="5847755" cy="1312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𝐐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C2FE2905-58CD-4D31-A211-FF10BF643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" y="5107596"/>
                <a:ext cx="5847755" cy="131247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CF8D1F0-8B0E-45EA-9C20-60E90C15B5D8}"/>
                  </a:ext>
                </a:extLst>
              </p:cNvPr>
              <p:cNvSpPr/>
              <p:nvPr/>
            </p:nvSpPr>
            <p:spPr>
              <a:xfrm>
                <a:off x="10943925" y="3974114"/>
                <a:ext cx="11271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CCF8D1F0-8B0E-45EA-9C20-60E90C15B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3925" y="3974114"/>
                <a:ext cx="1127103" cy="461665"/>
              </a:xfrm>
              <a:prstGeom prst="rect">
                <a:avLst/>
              </a:prstGeom>
              <a:blipFill>
                <a:blip r:embed="rId2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B6DD20B-1994-48AE-B590-0CBDE47006EB}"/>
                  </a:ext>
                </a:extLst>
              </p:cNvPr>
              <p:cNvSpPr/>
              <p:nvPr/>
            </p:nvSpPr>
            <p:spPr>
              <a:xfrm>
                <a:off x="6150309" y="4021794"/>
                <a:ext cx="4341830" cy="463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B6DD20B-1994-48AE-B590-0CBDE4700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309" y="4021794"/>
                <a:ext cx="4341830" cy="463012"/>
              </a:xfrm>
              <a:prstGeom prst="rect">
                <a:avLst/>
              </a:prstGeom>
              <a:blipFill>
                <a:blip r:embed="rId27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53FA89B-53A1-4892-BD52-DFCBFA6483C2}"/>
                  </a:ext>
                </a:extLst>
              </p:cNvPr>
              <p:cNvSpPr/>
              <p:nvPr/>
            </p:nvSpPr>
            <p:spPr>
              <a:xfrm>
                <a:off x="6195563" y="4505958"/>
                <a:ext cx="4919745" cy="463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153FA89B-53A1-4892-BD52-DFCBFA648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563" y="4505958"/>
                <a:ext cx="4919745" cy="463012"/>
              </a:xfrm>
              <a:prstGeom prst="rect">
                <a:avLst/>
              </a:prstGeom>
              <a:blipFill>
                <a:blip r:embed="rId2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DF17C2E-9FE1-43DA-A25A-B56D1FF84767}"/>
                  </a:ext>
                </a:extLst>
              </p:cNvPr>
              <p:cNvSpPr/>
              <p:nvPr/>
            </p:nvSpPr>
            <p:spPr>
              <a:xfrm>
                <a:off x="10961474" y="4491131"/>
                <a:ext cx="11271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DF17C2E-9FE1-43DA-A25A-B56D1FF84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474" y="4491131"/>
                <a:ext cx="1127103" cy="461665"/>
              </a:xfrm>
              <a:prstGeom prst="rect">
                <a:avLst/>
              </a:prstGeom>
              <a:blipFill>
                <a:blip r:embed="rId2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021F9F9-A856-40CC-A964-C21033BD89C3}"/>
              </a:ext>
            </a:extLst>
          </p:cNvPr>
          <p:cNvCxnSpPr/>
          <p:nvPr/>
        </p:nvCxnSpPr>
        <p:spPr>
          <a:xfrm flipV="1">
            <a:off x="662940" y="2895600"/>
            <a:ext cx="2118360" cy="1759409"/>
          </a:xfrm>
          <a:prstGeom prst="line">
            <a:avLst/>
          </a:prstGeom>
          <a:ln w="762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9557761-F394-474B-977C-64980A3B8A11}"/>
              </a:ext>
            </a:extLst>
          </p:cNvPr>
          <p:cNvCxnSpPr>
            <a:cxnSpLocks/>
          </p:cNvCxnSpPr>
          <p:nvPr/>
        </p:nvCxnSpPr>
        <p:spPr>
          <a:xfrm flipH="1" flipV="1">
            <a:off x="3013060" y="4429637"/>
            <a:ext cx="3664134" cy="1150578"/>
          </a:xfrm>
          <a:prstGeom prst="line">
            <a:avLst/>
          </a:prstGeom>
          <a:ln w="762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1026B14-C547-4484-9F99-072F7520714A}"/>
              </a:ext>
            </a:extLst>
          </p:cNvPr>
          <p:cNvCxnSpPr>
            <a:cxnSpLocks/>
          </p:cNvCxnSpPr>
          <p:nvPr/>
        </p:nvCxnSpPr>
        <p:spPr>
          <a:xfrm flipH="1" flipV="1">
            <a:off x="3851436" y="3809876"/>
            <a:ext cx="3312393" cy="848106"/>
          </a:xfrm>
          <a:prstGeom prst="line">
            <a:avLst/>
          </a:prstGeom>
          <a:ln w="762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13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3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142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利用二次规划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(QP)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实现支撑向量机</a:t>
            </a:r>
            <a:r>
              <a:rPr lang="zh-CN" altLang="en-US" sz="2800" b="1" kern="0" dirty="0">
                <a:solidFill>
                  <a:srgbClr val="FF0000"/>
                </a:solidFill>
                <a:latin typeface="Arial" charset="0"/>
              </a:rPr>
              <a:t>对偶问题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求解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CCCB4D0-9944-4717-8583-A53B09B9C798}"/>
              </a:ext>
            </a:extLst>
          </p:cNvPr>
          <p:cNvSpPr/>
          <p:nvPr/>
        </p:nvSpPr>
        <p:spPr>
          <a:xfrm>
            <a:off x="388577" y="1587044"/>
            <a:ext cx="11700000" cy="4716000"/>
          </a:xfrm>
          <a:prstGeom prst="roundRect">
            <a:avLst/>
          </a:prstGeom>
          <a:solidFill>
            <a:srgbClr val="D8D8FF">
              <a:alpha val="74000"/>
            </a:srgb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B9E2BD-3B77-4C4A-A152-B4D59CA5D90F}"/>
              </a:ext>
            </a:extLst>
          </p:cNvPr>
          <p:cNvSpPr/>
          <p:nvPr/>
        </p:nvSpPr>
        <p:spPr>
          <a:xfrm>
            <a:off x="1058345" y="1850256"/>
            <a:ext cx="670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8FAB448-1787-4A43-A969-AE3D709D956C}"/>
              </a:ext>
            </a:extLst>
          </p:cNvPr>
          <p:cNvSpPr/>
          <p:nvPr/>
        </p:nvSpPr>
        <p:spPr>
          <a:xfrm>
            <a:off x="952377" y="4946400"/>
            <a:ext cx="616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②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/>
              <p:nvPr/>
            </p:nvSpPr>
            <p:spPr>
              <a:xfrm>
                <a:off x="952377" y="5656266"/>
                <a:ext cx="87519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③  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返回最终的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77" y="5656266"/>
                <a:ext cx="8751925" cy="523220"/>
              </a:xfrm>
              <a:prstGeom prst="rect">
                <a:avLst/>
              </a:prstGeom>
              <a:blipFill>
                <a:blip r:embed="rId3"/>
                <a:stretch>
                  <a:fillRect l="-1045" t="-3488" b="-24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D142733-D600-4B43-83F7-3C8DD2D77A5C}"/>
                  </a:ext>
                </a:extLst>
              </p:cNvPr>
              <p:cNvSpPr/>
              <p:nvPr/>
            </p:nvSpPr>
            <p:spPr>
              <a:xfrm>
                <a:off x="1569151" y="1704069"/>
                <a:ext cx="6168163" cy="1312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𝐐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D142733-D600-4B43-83F7-3C8DD2D77A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51" y="1704069"/>
                <a:ext cx="6168163" cy="13124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A90852-89FF-4087-88BD-BA2C89E0C650}"/>
                  </a:ext>
                </a:extLst>
              </p:cNvPr>
              <p:cNvSpPr/>
              <p:nvPr/>
            </p:nvSpPr>
            <p:spPr>
              <a:xfrm>
                <a:off x="7414229" y="2098696"/>
                <a:ext cx="20792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𝐩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kumimoji="0" lang="zh-CN" alt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A90852-89FF-4087-88BD-BA2C89E0C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29" y="2098696"/>
                <a:ext cx="207928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0DF319-F216-48DA-81FA-2506EA7623C6}"/>
                  </a:ext>
                </a:extLst>
              </p:cNvPr>
              <p:cNvSpPr/>
              <p:nvPr/>
            </p:nvSpPr>
            <p:spPr>
              <a:xfrm>
                <a:off x="1569151" y="3169779"/>
                <a:ext cx="37920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0DF319-F216-48DA-81FA-2506EA762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51" y="3169779"/>
                <a:ext cx="379206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6CBC752-185D-4401-B73B-2CAF99DB6148}"/>
                  </a:ext>
                </a:extLst>
              </p:cNvPr>
              <p:cNvSpPr/>
              <p:nvPr/>
            </p:nvSpPr>
            <p:spPr>
              <a:xfrm>
                <a:off x="6588779" y="3198008"/>
                <a:ext cx="14435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6CBC752-185D-4401-B73B-2CAF99DB6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779" y="3198008"/>
                <a:ext cx="1443537" cy="461665"/>
              </a:xfrm>
              <a:prstGeom prst="rect">
                <a:avLst/>
              </a:prstGeom>
              <a:blipFill>
                <a:blip r:embed="rId7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93E6E5-F9D1-4159-9466-7456F4B9A03D}"/>
                  </a:ext>
                </a:extLst>
              </p:cNvPr>
              <p:cNvSpPr/>
              <p:nvPr/>
            </p:nvSpPr>
            <p:spPr>
              <a:xfrm>
                <a:off x="1569151" y="4909470"/>
                <a:ext cx="3432478" cy="4687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93E6E5-F9D1-4159-9466-7456F4B9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51" y="4909470"/>
                <a:ext cx="3432478" cy="468718"/>
              </a:xfrm>
              <a:prstGeom prst="rect">
                <a:avLst/>
              </a:prstGeom>
              <a:blipFill>
                <a:blip r:embed="rId8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56AFF-759C-429C-B99F-1CBAE970505E}"/>
                  </a:ext>
                </a:extLst>
              </p:cNvPr>
              <p:cNvSpPr/>
              <p:nvPr/>
            </p:nvSpPr>
            <p:spPr>
              <a:xfrm>
                <a:off x="4882180" y="4941129"/>
                <a:ext cx="2712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QP</m:t>
                      </m:r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𝐐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𝐩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𝐀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𝐜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56AFF-759C-429C-B99F-1CBAE9705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180" y="4941129"/>
                <a:ext cx="271279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F09AE1-89A7-4AA3-B6B7-462E3882C1A7}"/>
                  </a:ext>
                </a:extLst>
              </p:cNvPr>
              <p:cNvSpPr/>
              <p:nvPr/>
            </p:nvSpPr>
            <p:spPr>
              <a:xfrm>
                <a:off x="6610211" y="3694615"/>
                <a:ext cx="1434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34F09AE1-89A7-4AA3-B6B7-462E3882C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211" y="3694615"/>
                <a:ext cx="143488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152D07A-C06D-4DF6-B9E8-F5F17EF3C4F0}"/>
                  </a:ext>
                </a:extLst>
              </p:cNvPr>
              <p:cNvSpPr/>
              <p:nvPr/>
            </p:nvSpPr>
            <p:spPr>
              <a:xfrm>
                <a:off x="1517914" y="3680559"/>
                <a:ext cx="4341830" cy="463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152D07A-C06D-4DF6-B9E8-F5F17EF3C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914" y="3680559"/>
                <a:ext cx="4341830" cy="463012"/>
              </a:xfrm>
              <a:prstGeom prst="rect">
                <a:avLst/>
              </a:prstGeom>
              <a:blipFill>
                <a:blip r:embed="rId11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9E5030E-B1C5-414F-BE53-6EE0C2D48258}"/>
                  </a:ext>
                </a:extLst>
              </p:cNvPr>
              <p:cNvSpPr/>
              <p:nvPr/>
            </p:nvSpPr>
            <p:spPr>
              <a:xfrm>
                <a:off x="1569151" y="4161708"/>
                <a:ext cx="4919745" cy="4630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𝐚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F9E5030E-B1C5-414F-BE53-6EE0C2D48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51" y="4161708"/>
                <a:ext cx="4919745" cy="463012"/>
              </a:xfrm>
              <a:prstGeom prst="rect">
                <a:avLst/>
              </a:prstGeom>
              <a:blipFill>
                <a:blip r:embed="rId12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3FDF3D7-AC60-4AA4-B504-729FA1E5DE55}"/>
                  </a:ext>
                </a:extLst>
              </p:cNvPr>
              <p:cNvSpPr/>
              <p:nvPr/>
            </p:nvSpPr>
            <p:spPr>
              <a:xfrm>
                <a:off x="6610211" y="4135433"/>
                <a:ext cx="14348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3FDF3D7-AC60-4AA4-B504-729FA1E5D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211" y="4135433"/>
                <a:ext cx="1434880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标题 1">
            <a:extLst>
              <a:ext uri="{FF2B5EF4-FFF2-40B4-BE49-F238E27FC236}">
                <a16:creationId xmlns:a16="http://schemas.microsoft.com/office/drawing/2014/main" id="{4FAB5C3A-F466-40E0-8C24-6FFA45E3D8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8.3 </a:t>
            </a:r>
            <a:r>
              <a:rPr lang="zh-CN" altLang="en-US" kern="0" dirty="0">
                <a:solidFill>
                  <a:srgbClr val="000000"/>
                </a:solidFill>
              </a:rPr>
              <a:t>求解对偶支撑向量机最佳值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6080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0" y="190337"/>
            <a:ext cx="1195951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/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第八讲 对偶支撑</a:t>
            </a:r>
            <a:r>
              <a:rPr lang="zh-CN" altLang="en-US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向量机与核支撑向量机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US" altLang="zh-CN" sz="2800" i="1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Dual SVM  &amp;  Kernel SVM 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32" y="1315732"/>
            <a:ext cx="10920785" cy="365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8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对偶支撑向量机动机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宋体" panose="02010600030101010101" pitchFamily="2" charset="-122"/>
              </a:rPr>
              <a:t>Motivation of Dual SVM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8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.2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对偶支撑向量机的拉格朗日分析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Lagrange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8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.3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求解对偶支撑向量机最佳值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Solving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8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.4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 对偶支撑向量机讨论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Messages behind Dual SVM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8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.5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 核函数支撑向量机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Kernel SVM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0">
                <a:extLst>
                  <a:ext uri="{FF2B5EF4-FFF2-40B4-BE49-F238E27FC236}">
                    <a16:creationId xmlns:a16="http://schemas.microsoft.com/office/drawing/2014/main" id="{E5378484-4511-42E3-9140-A18505911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816" y="1028882"/>
                <a:ext cx="1114218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求解</a:t>
                </a:r>
                <a:r>
                  <a:rPr lang="zh-CN" altLang="en-US" sz="2800" b="1" kern="0" dirty="0">
                    <a:solidFill>
                      <a:srgbClr val="0000FF"/>
                    </a:solidFill>
                    <a:latin typeface="Arial" charset="0"/>
                  </a:rPr>
                  <a:t>最佳的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0">
                <a:extLst>
                  <a:ext uri="{FF2B5EF4-FFF2-40B4-BE49-F238E27FC236}">
                    <a16:creationId xmlns:a16="http://schemas.microsoft.com/office/drawing/2014/main" id="{E5378484-4511-42E3-9140-A18505911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816" y="1028882"/>
                <a:ext cx="11142184" cy="523220"/>
              </a:xfrm>
              <a:prstGeom prst="rect">
                <a:avLst/>
              </a:prstGeom>
              <a:blipFill>
                <a:blip r:embed="rId3"/>
                <a:stretch>
                  <a:fillRect l="-1094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45312C0-192E-4408-BD2F-94F472C0D247}"/>
              </a:ext>
            </a:extLst>
          </p:cNvPr>
          <p:cNvSpPr/>
          <p:nvPr/>
        </p:nvSpPr>
        <p:spPr>
          <a:xfrm>
            <a:off x="132634" y="1665834"/>
            <a:ext cx="11993549" cy="3852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ABB16C0-4E0B-451A-A89E-2118DF844491}"/>
              </a:ext>
            </a:extLst>
          </p:cNvPr>
          <p:cNvSpPr/>
          <p:nvPr/>
        </p:nvSpPr>
        <p:spPr>
          <a:xfrm>
            <a:off x="639014" y="2408591"/>
            <a:ext cx="5508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Arial"/>
              </a:rPr>
              <a:t>原问题可行解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primal feasible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8B2DDA3-9170-4AE5-9CD2-3852B145E1AF}"/>
                  </a:ext>
                </a:extLst>
              </p:cNvPr>
              <p:cNvSpPr/>
              <p:nvPr/>
            </p:nvSpPr>
            <p:spPr>
              <a:xfrm>
                <a:off x="570434" y="1694568"/>
                <a:ext cx="10503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是原问题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-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对偶问题的最佳解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(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primal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-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dual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 optimal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)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：</a:t>
                </a: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8B2DDA3-9170-4AE5-9CD2-3852B145E1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34" y="1694568"/>
                <a:ext cx="10503966" cy="523220"/>
              </a:xfrm>
              <a:prstGeom prst="rect">
                <a:avLst/>
              </a:prstGeom>
              <a:blipFill>
                <a:blip r:embed="rId4"/>
                <a:stretch>
                  <a:fillRect l="-1219" t="-1395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E5C8354-1D6D-4D5B-AED0-A9FE7352AA25}"/>
                  </a:ext>
                </a:extLst>
              </p:cNvPr>
              <p:cNvSpPr/>
              <p:nvPr/>
            </p:nvSpPr>
            <p:spPr>
              <a:xfrm>
                <a:off x="6129407" y="2425001"/>
                <a:ext cx="26648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E5C8354-1D6D-4D5B-AED0-A9FE7352A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407" y="2425001"/>
                <a:ext cx="2664897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2FF0846E-34DD-41D2-8BBC-A1C39AF026D5}"/>
              </a:ext>
            </a:extLst>
          </p:cNvPr>
          <p:cNvSpPr/>
          <p:nvPr/>
        </p:nvSpPr>
        <p:spPr>
          <a:xfrm>
            <a:off x="639014" y="3004640"/>
            <a:ext cx="5729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Arial"/>
              </a:rPr>
              <a:t>对偶问题可行解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dual feasible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7873A8-C199-4BC9-B690-8301986B906C}"/>
                  </a:ext>
                </a:extLst>
              </p:cNvPr>
              <p:cNvSpPr/>
              <p:nvPr/>
            </p:nvSpPr>
            <p:spPr>
              <a:xfrm>
                <a:off x="6147190" y="3002472"/>
                <a:ext cx="11881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87873A8-C199-4BC9-B690-8301986B9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190" y="3002472"/>
                <a:ext cx="1188146" cy="461665"/>
              </a:xfrm>
              <a:prstGeom prst="rect">
                <a:avLst/>
              </a:prstGeom>
              <a:blipFill>
                <a:blip r:embed="rId6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8CF1D17B-C8FD-4A4E-92C5-F3F59AB368E6}"/>
              </a:ext>
            </a:extLst>
          </p:cNvPr>
          <p:cNvSpPr/>
          <p:nvPr/>
        </p:nvSpPr>
        <p:spPr>
          <a:xfrm>
            <a:off x="639014" y="3667853"/>
            <a:ext cx="7931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Arial"/>
              </a:rPr>
              <a:t>对偶</a:t>
            </a:r>
            <a:r>
              <a:rPr lang="zh-CN" altLang="en-US" sz="2800" dirty="0">
                <a:solidFill>
                  <a:srgbClr val="0000FF"/>
                </a:solidFill>
                <a:latin typeface="Arial"/>
              </a:rPr>
              <a:t>“括号”内</a:t>
            </a:r>
            <a:r>
              <a:rPr lang="zh-CN" altLang="en-US" sz="2800" dirty="0">
                <a:latin typeface="Arial"/>
              </a:rPr>
              <a:t>优化解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dual-</a:t>
            </a:r>
            <a:r>
              <a:rPr lang="en-US" altLang="zh-CN" sz="2800" i="1" dirty="0">
                <a:solidFill>
                  <a:srgbClr val="0000FF"/>
                </a:solidFill>
              </a:rPr>
              <a:t>inner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/>
              <a:t>optimal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B73CB31-829E-484F-9AE8-8D763F5DA321}"/>
                  </a:ext>
                </a:extLst>
              </p:cNvPr>
              <p:cNvSpPr/>
              <p:nvPr/>
            </p:nvSpPr>
            <p:spPr>
              <a:xfrm>
                <a:off x="7335336" y="3443791"/>
                <a:ext cx="4926605" cy="84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B73CB31-829E-484F-9AE8-8D763F5DA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336" y="3443791"/>
                <a:ext cx="4926605" cy="84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317C30EA-7B3C-4886-B0E2-32008AC1B3BE}"/>
              </a:ext>
            </a:extLst>
          </p:cNvPr>
          <p:cNvSpPr/>
          <p:nvPr/>
        </p:nvSpPr>
        <p:spPr>
          <a:xfrm>
            <a:off x="639014" y="4279911"/>
            <a:ext cx="846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srgbClr val="0000FF"/>
                </a:solidFill>
                <a:latin typeface="Arial"/>
              </a:rPr>
              <a:t>原问题</a:t>
            </a:r>
            <a:r>
              <a:rPr lang="zh-CN" altLang="en-US" sz="2800" dirty="0">
                <a:solidFill>
                  <a:srgbClr val="FF0000"/>
                </a:solidFill>
              </a:rPr>
              <a:t>“括号”内</a:t>
            </a:r>
            <a:r>
              <a:rPr lang="zh-CN" altLang="en-US" sz="2800" dirty="0">
                <a:solidFill>
                  <a:srgbClr val="000000"/>
                </a:solidFill>
              </a:rPr>
              <a:t>优化解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</a:rPr>
              <a:t>primal-</a:t>
            </a:r>
            <a:r>
              <a:rPr lang="en-US" altLang="zh-CN" sz="2800" i="1" dirty="0">
                <a:solidFill>
                  <a:srgbClr val="FF0000"/>
                </a:solidFill>
              </a:rPr>
              <a:t>inner </a:t>
            </a:r>
            <a:r>
              <a:rPr lang="en-US" altLang="zh-CN" sz="2800" i="1" dirty="0">
                <a:solidFill>
                  <a:srgbClr val="000000"/>
                </a:solidFill>
              </a:rPr>
              <a:t>optimal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42C1B9C-2600-4058-AFA9-BFA18C99A64D}"/>
                  </a:ext>
                </a:extLst>
              </p:cNvPr>
              <p:cNvSpPr/>
              <p:nvPr/>
            </p:nvSpPr>
            <p:spPr>
              <a:xfrm>
                <a:off x="8149582" y="4264920"/>
                <a:ext cx="3694345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42C1B9C-2600-4058-AFA9-BFA18C99A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82" y="4264920"/>
                <a:ext cx="3694345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>
            <a:extLst>
              <a:ext uri="{FF2B5EF4-FFF2-40B4-BE49-F238E27FC236}">
                <a16:creationId xmlns:a16="http://schemas.microsoft.com/office/drawing/2014/main" id="{439328FE-BA11-4C80-8095-F4EA30ED5DB0}"/>
              </a:ext>
            </a:extLst>
          </p:cNvPr>
          <p:cNvSpPr/>
          <p:nvPr/>
        </p:nvSpPr>
        <p:spPr>
          <a:xfrm>
            <a:off x="570434" y="4927115"/>
            <a:ext cx="60308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----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称为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KKT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+mn-cs"/>
              </a:rPr>
              <a:t>条件，为优化的充要条件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DA6EF1-1853-446E-A4B1-C12C93FF5B55}"/>
              </a:ext>
            </a:extLst>
          </p:cNvPr>
          <p:cNvSpPr/>
          <p:nvPr/>
        </p:nvSpPr>
        <p:spPr>
          <a:xfrm>
            <a:off x="9601200" y="3429000"/>
            <a:ext cx="2524983" cy="863037"/>
          </a:xfrm>
          <a:prstGeom prst="rect">
            <a:avLst/>
          </a:prstGeom>
          <a:solidFill>
            <a:srgbClr val="FFD8D8">
              <a:alpha val="44000"/>
            </a:srgbClr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08069C-D4E1-478E-B68E-07E3BBBFAF04}"/>
              </a:ext>
            </a:extLst>
          </p:cNvPr>
          <p:cNvSpPr/>
          <p:nvPr/>
        </p:nvSpPr>
        <p:spPr>
          <a:xfrm>
            <a:off x="8214360" y="4292037"/>
            <a:ext cx="3911823" cy="441319"/>
          </a:xfrm>
          <a:prstGeom prst="rect">
            <a:avLst/>
          </a:prstGeom>
          <a:solidFill>
            <a:srgbClr val="FFD8D8">
              <a:alpha val="44000"/>
            </a:srgbClr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BCB0DCA-6D11-4881-BA56-DFADFE1B07A5}"/>
                  </a:ext>
                </a:extLst>
              </p:cNvPr>
              <p:cNvSpPr/>
              <p:nvPr/>
            </p:nvSpPr>
            <p:spPr>
              <a:xfrm>
                <a:off x="570434" y="5730656"/>
                <a:ext cx="6944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挑选任意一个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 的样本，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BCB0DCA-6D11-4881-BA56-DFADFE1B0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34" y="5730656"/>
                <a:ext cx="6944915" cy="523220"/>
              </a:xfrm>
              <a:prstGeom prst="rect">
                <a:avLst/>
              </a:prstGeom>
              <a:blipFill>
                <a:blip r:embed="rId9"/>
                <a:stretch>
                  <a:fillRect l="-1844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A76C266-E971-459D-9CA0-FCE2AFF1F799}"/>
                  </a:ext>
                </a:extLst>
              </p:cNvPr>
              <p:cNvSpPr/>
              <p:nvPr/>
            </p:nvSpPr>
            <p:spPr>
              <a:xfrm>
                <a:off x="7761060" y="5719646"/>
                <a:ext cx="4075155" cy="523220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的样本是支撑向量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A76C266-E971-459D-9CA0-FCE2AFF1F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060" y="5719646"/>
                <a:ext cx="4075155" cy="523220"/>
              </a:xfrm>
              <a:prstGeom prst="rect">
                <a:avLst/>
              </a:prstGeom>
              <a:blipFill>
                <a:blip r:embed="rId10"/>
                <a:stretch>
                  <a:fillRect t="-11628" r="-1644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标题 1">
            <a:extLst>
              <a:ext uri="{FF2B5EF4-FFF2-40B4-BE49-F238E27FC236}">
                <a16:creationId xmlns:a16="http://schemas.microsoft.com/office/drawing/2014/main" id="{332B4895-5787-46F7-939A-A31945E02A9A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8.3 </a:t>
            </a:r>
            <a:r>
              <a:rPr lang="zh-CN" altLang="en-US" kern="0" dirty="0">
                <a:solidFill>
                  <a:srgbClr val="000000"/>
                </a:solidFill>
              </a:rPr>
              <a:t>求解对偶支撑向量机最佳值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3039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0" y="190337"/>
            <a:ext cx="1195951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第八讲 对偶支撑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向量机与核支撑向量机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Dual SVM  &amp;  Kernel SVM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32" y="1315732"/>
            <a:ext cx="10920785" cy="365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对偶支撑向量机动机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Motivation of Dual SVM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对偶支撑向量机的拉格朗日分析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Lagrange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求解对偶支撑向量机最佳值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Solving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对偶支撑向量机讨论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Messages behind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核函数支撑向量机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Kernel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0558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7BF779A-DFE3-41DF-A2C5-99F29EDFEECD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7.3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45B2AD5-4F88-479A-A0F1-7DC6DFEE2117}"/>
              </a:ext>
            </a:extLst>
          </p:cNvPr>
          <p:cNvSpPr/>
          <p:nvPr/>
        </p:nvSpPr>
        <p:spPr>
          <a:xfrm>
            <a:off x="282794" y="1254373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为什么叫支撑向量机？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5981704" y="983683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2" y="4778829"/>
            <a:ext cx="5864878" cy="147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002" y="482604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≥1,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𝑓𝑜𝑟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𝑎𝑙𝑙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" y="5736750"/>
                <a:ext cx="5939896" cy="369332"/>
              </a:xfrm>
              <a:prstGeom prst="rect">
                <a:avLst/>
              </a:prstGeom>
              <a:blipFill>
                <a:blip r:embed="rId4"/>
                <a:stretch>
                  <a:fillRect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/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𝐗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srgbClr val="0000FF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kumimoji="0" lang="en-US" altLang="zh-CN" sz="2400" b="0" i="1" u="none" strike="noStrike" kern="1200" cap="none" spc="0" normalizeH="0" baseline="0" noProof="0" smtClean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FF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B3DF0E2-3F9B-4D6D-B180-357B588F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173" y="2453525"/>
                <a:ext cx="1582934" cy="1360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/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−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40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C937A-BE45-42A3-B519-B5CE1687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094" y="2466549"/>
                <a:ext cx="1310423" cy="1360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26">
            <a:extLst>
              <a:ext uri="{FF2B5EF4-FFF2-40B4-BE49-F238E27FC236}">
                <a16:creationId xmlns:a16="http://schemas.microsoft.com/office/drawing/2014/main" id="{A04606E6-2B05-40DC-B54F-81C9CB81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97" y="1908792"/>
            <a:ext cx="2590844" cy="2573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267ACCC-5ECC-46D2-ABAB-68B6FD82C2C5}"/>
                  </a:ext>
                </a:extLst>
              </p:cNvPr>
              <p:cNvSpPr/>
              <p:nvPr/>
            </p:nvSpPr>
            <p:spPr>
              <a:xfrm>
                <a:off x="6634258" y="1515983"/>
                <a:ext cx="41175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，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𝑤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=−1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，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=−1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267ACCC-5ECC-46D2-ABAB-68B6FD82C2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58" y="1515983"/>
                <a:ext cx="411753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95813BD7-094F-4AA4-B6C7-BEC516169319}"/>
              </a:ext>
            </a:extLst>
          </p:cNvPr>
          <p:cNvSpPr/>
          <p:nvPr/>
        </p:nvSpPr>
        <p:spPr>
          <a:xfrm>
            <a:off x="6007275" y="992763"/>
            <a:ext cx="3108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优化得到的解为：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546D4A3-A2EE-4855-BD6B-95725E078999}"/>
                  </a:ext>
                </a:extLst>
              </p:cNvPr>
              <p:cNvSpPr txBox="1"/>
              <p:nvPr/>
            </p:nvSpPr>
            <p:spPr>
              <a:xfrm>
                <a:off x="6634258" y="2661157"/>
                <a:ext cx="3377143" cy="76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margin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9546D4A3-A2EE-4855-BD6B-95725E078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258" y="2661157"/>
                <a:ext cx="3377143" cy="7629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80117C-D778-40AC-840E-BBB7EA7F74AF}"/>
                  </a:ext>
                </a:extLst>
              </p:cNvPr>
              <p:cNvSpPr/>
              <p:nvPr/>
            </p:nvSpPr>
            <p:spPr>
              <a:xfrm>
                <a:off x="6604057" y="2069385"/>
                <a:ext cx="4147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780117C-D778-40AC-840E-BBB7EA7F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57" y="2069385"/>
                <a:ext cx="414773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21B2370E-933A-49B1-ACA1-0292C01B03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5696" y="1908792"/>
            <a:ext cx="2657319" cy="26277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93C2F26-B50B-4D96-AC10-7BCBC7B2677B}"/>
              </a:ext>
            </a:extLst>
          </p:cNvPr>
          <p:cNvSpPr/>
          <p:nvPr/>
        </p:nvSpPr>
        <p:spPr>
          <a:xfrm>
            <a:off x="6327744" y="3521962"/>
            <a:ext cx="56585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分类面由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边界上的样本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确定，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其他样本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不起作用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137DB2-0143-4B21-B3A8-7CC27AFF4A7D}"/>
              </a:ext>
            </a:extLst>
          </p:cNvPr>
          <p:cNvSpPr/>
          <p:nvPr/>
        </p:nvSpPr>
        <p:spPr>
          <a:xfrm>
            <a:off x="6327744" y="4462851"/>
            <a:ext cx="609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边界上的样本被称为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候选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FCDF85-3416-420C-A787-FC6DA116AB23}"/>
              </a:ext>
            </a:extLst>
          </p:cNvPr>
          <p:cNvSpPr/>
          <p:nvPr/>
        </p:nvSpPr>
        <p:spPr>
          <a:xfrm>
            <a:off x="6122417" y="5143816"/>
            <a:ext cx="6133366" cy="954107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(SVM)—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 Vector Machine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----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借助支撑向量学到间隔最大分类面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5EDEF7-0B44-4CCE-9EDD-9EEC87FD26C7}"/>
              </a:ext>
            </a:extLst>
          </p:cNvPr>
          <p:cNvSpPr/>
          <p:nvPr/>
        </p:nvSpPr>
        <p:spPr>
          <a:xfrm>
            <a:off x="6273384" y="3424123"/>
            <a:ext cx="5868264" cy="1650047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231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0AF6D3-9A08-4B44-8545-400EB71BAEC9}"/>
              </a:ext>
            </a:extLst>
          </p:cNvPr>
          <p:cNvCxnSpPr>
            <a:cxnSpLocks/>
          </p:cNvCxnSpPr>
          <p:nvPr/>
        </p:nvCxnSpPr>
        <p:spPr>
          <a:xfrm>
            <a:off x="8908536" y="983682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0351" y="2891699"/>
            <a:ext cx="8727888" cy="2268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B2370E-933A-49B1-ACA1-0292C01B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749" y="1028105"/>
            <a:ext cx="2823992" cy="2627711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093C2F26-B50B-4D96-AC10-7BCBC7B2677B}"/>
              </a:ext>
            </a:extLst>
          </p:cNvPr>
          <p:cNvSpPr/>
          <p:nvPr/>
        </p:nvSpPr>
        <p:spPr>
          <a:xfrm>
            <a:off x="104712" y="1723612"/>
            <a:ext cx="83289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分类面由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边界上</a:t>
            </a:r>
            <a:r>
              <a:rPr lang="zh-CN" altLang="en-US" sz="2800" dirty="0">
                <a:solidFill>
                  <a:srgbClr val="FFC000"/>
                </a:solidFill>
                <a:latin typeface="Arial"/>
              </a:rPr>
              <a:t>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样本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确定，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其他样本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不起作用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137DB2-0143-4B21-B3A8-7CC27AFF4A7D}"/>
              </a:ext>
            </a:extLst>
          </p:cNvPr>
          <p:cNvSpPr/>
          <p:nvPr/>
        </p:nvSpPr>
        <p:spPr>
          <a:xfrm>
            <a:off x="104712" y="2246832"/>
            <a:ext cx="60991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边界上的样本被称为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候选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DFCDF85-3416-420C-A787-FC6DA116AB23}"/>
              </a:ext>
            </a:extLst>
          </p:cNvPr>
          <p:cNvSpPr/>
          <p:nvPr/>
        </p:nvSpPr>
        <p:spPr>
          <a:xfrm>
            <a:off x="9241768" y="3703778"/>
            <a:ext cx="2721632" cy="2677656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----</a:t>
            </a: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利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对偶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问题的最佳解确定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支撑向量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，从而找到间隔最大的分类面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5EDEF7-0B44-4CCE-9EDD-9EEC87FD26C7}"/>
              </a:ext>
            </a:extLst>
          </p:cNvPr>
          <p:cNvSpPr/>
          <p:nvPr/>
        </p:nvSpPr>
        <p:spPr>
          <a:xfrm>
            <a:off x="50352" y="1172701"/>
            <a:ext cx="8727888" cy="1650047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6A7BC658-19C6-4FDC-BE61-F398E4CEEEA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8.4 </a:t>
            </a:r>
            <a:r>
              <a:rPr lang="zh-CN" altLang="en-US" kern="0" dirty="0">
                <a:solidFill>
                  <a:srgbClr val="000000"/>
                </a:solidFill>
              </a:rPr>
              <a:t>对偶支撑向量机讨论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32F3BC-6E1F-484D-ADEA-765CF674C443}"/>
              </a:ext>
            </a:extLst>
          </p:cNvPr>
          <p:cNvSpPr/>
          <p:nvPr/>
        </p:nvSpPr>
        <p:spPr>
          <a:xfrm>
            <a:off x="421825" y="1228071"/>
            <a:ext cx="2039341" cy="523220"/>
          </a:xfrm>
          <a:prstGeom prst="rect">
            <a:avLst/>
          </a:prstGeom>
          <a:solidFill>
            <a:srgbClr val="DDE6FD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SVM</a:t>
            </a:r>
            <a:r>
              <a:rPr lang="zh-CN" altLang="en-US" sz="2800" dirty="0">
                <a:solidFill>
                  <a:srgbClr val="000000"/>
                </a:solidFill>
              </a:rPr>
              <a:t>原问题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CFFCFE7-14DB-4355-B2E1-4B02F8D652B9}"/>
              </a:ext>
            </a:extLst>
          </p:cNvPr>
          <p:cNvSpPr/>
          <p:nvPr/>
        </p:nvSpPr>
        <p:spPr>
          <a:xfrm>
            <a:off x="421825" y="2958801"/>
            <a:ext cx="2398413" cy="523220"/>
          </a:xfrm>
          <a:prstGeom prst="rect">
            <a:avLst/>
          </a:prstGeom>
          <a:solidFill>
            <a:srgbClr val="DDE6FD"/>
          </a:solidFill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</a:rPr>
              <a:t>SVM</a:t>
            </a:r>
            <a:r>
              <a:rPr lang="zh-CN" altLang="en-US" sz="2800" dirty="0">
                <a:solidFill>
                  <a:srgbClr val="000000"/>
                </a:solidFill>
              </a:rPr>
              <a:t>对偶问题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19BDD42-44DB-4B34-91B4-AD705DF81573}"/>
                  </a:ext>
                </a:extLst>
              </p:cNvPr>
              <p:cNvSpPr/>
              <p:nvPr/>
            </p:nvSpPr>
            <p:spPr>
              <a:xfrm>
                <a:off x="104712" y="3518918"/>
                <a:ext cx="8328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的样本落在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分类面的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边界上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19BDD42-44DB-4B34-91B4-AD705DF81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2" y="3518918"/>
                <a:ext cx="8328942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B91C60E-E166-4A75-A512-6BF1D9BA946F}"/>
                  </a:ext>
                </a:extLst>
              </p:cNvPr>
              <p:cNvSpPr/>
              <p:nvPr/>
            </p:nvSpPr>
            <p:spPr>
              <a:xfrm>
                <a:off x="104712" y="4051308"/>
                <a:ext cx="83289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的样本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被称为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支撑向量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候选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)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 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8B91C60E-E166-4A75-A512-6BF1D9BA9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2" y="4051308"/>
                <a:ext cx="8328942" cy="523220"/>
              </a:xfrm>
              <a:prstGeom prst="rect">
                <a:avLst/>
              </a:prstGeom>
              <a:blipFill>
                <a:blip r:embed="rId5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133A9FD-FD77-4C6A-A6E5-748C38EA4C02}"/>
              </a:ext>
            </a:extLst>
          </p:cNvPr>
          <p:cNvCxnSpPr/>
          <p:nvPr/>
        </p:nvCxnSpPr>
        <p:spPr>
          <a:xfrm>
            <a:off x="6273384" y="4219731"/>
            <a:ext cx="562131" cy="26232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1BBC036-7AF4-41D6-A9A2-FB84B66A6209}"/>
              </a:ext>
            </a:extLst>
          </p:cNvPr>
          <p:cNvCxnSpPr>
            <a:cxnSpLocks/>
          </p:cNvCxnSpPr>
          <p:nvPr/>
        </p:nvCxnSpPr>
        <p:spPr>
          <a:xfrm flipV="1">
            <a:off x="6322403" y="4237190"/>
            <a:ext cx="464092" cy="24486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1400E87-E2D7-4A33-842D-FE4AA8DF084B}"/>
                  </a:ext>
                </a:extLst>
              </p:cNvPr>
              <p:cNvSpPr/>
              <p:nvPr/>
            </p:nvSpPr>
            <p:spPr>
              <a:xfrm>
                <a:off x="50351" y="5210918"/>
                <a:ext cx="914239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时，只需要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支撑向量</a:t>
                </a:r>
                <a:r>
                  <a:rPr lang="en-US" altLang="zh-CN" sz="2800" dirty="0"/>
                  <a:t>: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1400E87-E2D7-4A33-842D-FE4AA8DF0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" y="5210918"/>
                <a:ext cx="9142398" cy="523220"/>
              </a:xfrm>
              <a:prstGeom prst="rect">
                <a:avLst/>
              </a:prstGeom>
              <a:blipFill>
                <a:blip r:embed="rId6"/>
                <a:stretch>
                  <a:fillRect l="-1333" t="-1395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5787AAD-3231-4BA9-B063-72CE33CBB855}"/>
                  </a:ext>
                </a:extLst>
              </p:cNvPr>
              <p:cNvSpPr/>
              <p:nvPr/>
            </p:nvSpPr>
            <p:spPr>
              <a:xfrm>
                <a:off x="50351" y="5829292"/>
                <a:ext cx="914239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时，只需要任一个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支撑向量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/>
                  <a:t>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5787AAD-3231-4BA9-B063-72CE33CBB8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1" y="5829292"/>
                <a:ext cx="9142398" cy="523220"/>
              </a:xfrm>
              <a:prstGeom prst="rect">
                <a:avLst/>
              </a:prstGeom>
              <a:blipFill>
                <a:blip r:embed="rId7"/>
                <a:stretch>
                  <a:fillRect l="-1333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C62E762-1E77-4BAE-9ACE-4B1390803DC9}"/>
                  </a:ext>
                </a:extLst>
              </p:cNvPr>
              <p:cNvSpPr/>
              <p:nvPr/>
            </p:nvSpPr>
            <p:spPr>
              <a:xfrm>
                <a:off x="721365" y="4578002"/>
                <a:ext cx="6503127" cy="524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𝑆𝑉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  <m:r>
                        <m:rPr>
                          <m:nor/>
                        </m:rPr>
                        <a:rPr lang="zh-CN" alt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/>
                        </a:rPr>
                        <m:t>的样本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)⊆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𝑆𝑉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2800" dirty="0">
                          <a:solidFill>
                            <a:srgbClr val="FFC000"/>
                          </a:solidFill>
                          <a:latin typeface="Arial"/>
                        </a:rPr>
                        <m:t>边界上的样本</m:t>
                      </m:r>
                      <m:r>
                        <a:rPr lang="en-US" altLang="zh-CN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FFC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C62E762-1E77-4BAE-9ACE-4B139080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65" y="4578002"/>
                <a:ext cx="6503127" cy="5243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32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3671" y="1556327"/>
            <a:ext cx="5864878" cy="1908000"/>
          </a:xfrm>
          <a:prstGeom prst="roundRect">
            <a:avLst/>
          </a:prstGeom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1370056" y="1696893"/>
                <a:ext cx="2945037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𝑺𝑽𝑴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56" y="1696893"/>
                <a:ext cx="2945037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112162" y="1033107"/>
            <a:ext cx="4962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336763" y="1033107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：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39749DE-7914-41DE-9901-1B85BCC8ACDC}"/>
              </a:ext>
            </a:extLst>
          </p:cNvPr>
          <p:cNvSpPr/>
          <p:nvPr/>
        </p:nvSpPr>
        <p:spPr>
          <a:xfrm>
            <a:off x="6159156" y="1556327"/>
            <a:ext cx="5864878" cy="1908000"/>
          </a:xfrm>
          <a:prstGeom prst="roundRect">
            <a:avLst/>
          </a:prstGeom>
          <a:ln w="3810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32" name="标题 1">
            <a:extLst>
              <a:ext uri="{FF2B5EF4-FFF2-40B4-BE49-F238E27FC236}">
                <a16:creationId xmlns:a16="http://schemas.microsoft.com/office/drawing/2014/main" id="{5F855BFE-13EB-4B63-8358-3ECFB9727C50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8.4 </a:t>
            </a:r>
            <a:r>
              <a:rPr lang="zh-CN" altLang="en-US" kern="0" dirty="0">
                <a:solidFill>
                  <a:srgbClr val="000000"/>
                </a:solidFill>
              </a:rPr>
              <a:t>对偶支撑向量机讨论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CAEDF1F-45CB-4DF4-BBF7-7AF9CC39B4B7}"/>
                  </a:ext>
                </a:extLst>
              </p:cNvPr>
              <p:cNvSpPr/>
              <p:nvPr/>
            </p:nvSpPr>
            <p:spPr>
              <a:xfrm>
                <a:off x="1277143" y="2856630"/>
                <a:ext cx="33014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由对偶问题的解确定</a:t>
                </a: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CAEDF1F-45CB-4DF4-BBF7-7AF9CC39B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143" y="2856630"/>
                <a:ext cx="3301481" cy="461665"/>
              </a:xfrm>
              <a:prstGeom prst="rect">
                <a:avLst/>
              </a:prstGeom>
              <a:blipFill>
                <a:blip r:embed="rId4"/>
                <a:stretch>
                  <a:fillRect t="-10667" r="-1848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AFE21AD-E61E-41E8-9EAE-E86151CCC6A5}"/>
                  </a:ext>
                </a:extLst>
              </p:cNvPr>
              <p:cNvSpPr txBox="1"/>
              <p:nvPr/>
            </p:nvSpPr>
            <p:spPr>
              <a:xfrm>
                <a:off x="7484146" y="1741838"/>
                <a:ext cx="2877390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𝑷𝑳𝑨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AFE21AD-E61E-41E8-9EAE-E86151CCC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146" y="1741838"/>
                <a:ext cx="2877390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721F7EB-4690-4BF2-A7F8-9CE463D20C76}"/>
                  </a:ext>
                </a:extLst>
              </p:cNvPr>
              <p:cNvSpPr/>
              <p:nvPr/>
            </p:nvSpPr>
            <p:spPr>
              <a:xfrm>
                <a:off x="7467551" y="2818923"/>
                <a:ext cx="29757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dirty="0"/>
                  <a:t>由分错的样本确定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721F7EB-4690-4BF2-A7F8-9CE463D20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551" y="2818923"/>
                <a:ext cx="2975751" cy="461665"/>
              </a:xfrm>
              <a:prstGeom prst="rect">
                <a:avLst/>
              </a:prstGeom>
              <a:blipFill>
                <a:blip r:embed="rId6"/>
                <a:stretch>
                  <a:fillRect l="-1844" t="-10526" r="-204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EA83AF2-DA5E-4F7E-9313-69E81281F26D}"/>
                  </a:ext>
                </a:extLst>
              </p:cNvPr>
              <p:cNvSpPr/>
              <p:nvPr/>
            </p:nvSpPr>
            <p:spPr>
              <a:xfrm>
                <a:off x="415608" y="3801524"/>
                <a:ext cx="4079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的线性组合</a:t>
                </a: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EA83AF2-DA5E-4F7E-9313-69E81281F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8" y="3801524"/>
                <a:ext cx="4079344" cy="523220"/>
              </a:xfrm>
              <a:prstGeom prst="rect">
                <a:avLst/>
              </a:prstGeom>
              <a:blipFill>
                <a:blip r:embed="rId7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72A1289-1A0F-4FC3-A5A6-29D0CF516A6C}"/>
                  </a:ext>
                </a:extLst>
              </p:cNvPr>
              <p:cNvSpPr/>
              <p:nvPr/>
            </p:nvSpPr>
            <p:spPr>
              <a:xfrm>
                <a:off x="415608" y="4528540"/>
                <a:ext cx="4079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被数据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所表达</a:t>
                </a: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72A1289-1A0F-4FC3-A5A6-29D0CF516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8" y="4528540"/>
                <a:ext cx="4079344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图片 36">
            <a:extLst>
              <a:ext uri="{FF2B5EF4-FFF2-40B4-BE49-F238E27FC236}">
                <a16:creationId xmlns:a16="http://schemas.microsoft.com/office/drawing/2014/main" id="{1A0891EE-1BD2-446E-A750-23D9175330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21003" y="3541244"/>
            <a:ext cx="6462610" cy="28112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98EFB9C-A625-4A2B-B8D0-85F72E60065B}"/>
                  </a:ext>
                </a:extLst>
              </p:cNvPr>
              <p:cNvSpPr/>
              <p:nvPr/>
            </p:nvSpPr>
            <p:spPr>
              <a:xfrm>
                <a:off x="415608" y="5161107"/>
                <a:ext cx="4079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体现出“模式” </a:t>
                </a: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598EFB9C-A625-4A2B-B8D0-85F72E600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08" y="5161107"/>
                <a:ext cx="4079344" cy="523220"/>
              </a:xfrm>
              <a:prstGeom prst="rect">
                <a:avLst/>
              </a:prstGeom>
              <a:blipFill>
                <a:blip r:embed="rId10"/>
                <a:stretch>
                  <a:fillRect t="-1411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839F7D-702A-4623-BACF-A01F0BD68E29}"/>
                  </a:ext>
                </a:extLst>
              </p:cNvPr>
              <p:cNvSpPr/>
              <p:nvPr/>
            </p:nvSpPr>
            <p:spPr>
              <a:xfrm>
                <a:off x="448261" y="5767288"/>
                <a:ext cx="527274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altLang="zh-CN" sz="2800" b="1" dirty="0">
                    <a:ea typeface="Cambria Math" panose="02040503050406030204" pitchFamily="18" charset="0"/>
                  </a:rPr>
                  <a:t>SVM</a:t>
                </a:r>
                <a:r>
                  <a:rPr lang="zh-CN" alt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仅通过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SV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表达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839F7D-702A-4623-BACF-A01F0BD68E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61" y="5767288"/>
                <a:ext cx="5272742" cy="523220"/>
              </a:xfrm>
              <a:prstGeom prst="rect">
                <a:avLst/>
              </a:prstGeom>
              <a:blipFill>
                <a:blip r:embed="rId11"/>
                <a:stretch>
                  <a:fillRect l="-2431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090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6BBCC9E-0F61-4235-93F9-C72FD9F07A7B}"/>
              </a:ext>
            </a:extLst>
          </p:cNvPr>
          <p:cNvSpPr/>
          <p:nvPr/>
        </p:nvSpPr>
        <p:spPr>
          <a:xfrm>
            <a:off x="53671" y="1556327"/>
            <a:ext cx="5864878" cy="3996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/>
              <p:nvPr/>
            </p:nvSpPr>
            <p:spPr>
              <a:xfrm>
                <a:off x="2083225" y="169901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9148D8-CE65-49B7-8BF5-B4CCB4C14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225" y="1699013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/>
              <p:nvPr/>
            </p:nvSpPr>
            <p:spPr>
              <a:xfrm>
                <a:off x="1155159" y="2484727"/>
                <a:ext cx="4612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1D9F742-88AA-4E60-83E7-93FCB2087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59" y="2484727"/>
                <a:ext cx="4612032" cy="369332"/>
              </a:xfrm>
              <a:prstGeom prst="rect">
                <a:avLst/>
              </a:prstGeom>
              <a:blipFill>
                <a:blip r:embed="rId4"/>
                <a:stretch>
                  <a:fillRect l="-132" b="-3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6483754" y="977827"/>
            <a:ext cx="4962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的对偶问题求解：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6A4F0F0-D2C3-4A08-80A7-F38A6A49A18C}"/>
              </a:ext>
            </a:extLst>
          </p:cNvPr>
          <p:cNvSpPr/>
          <p:nvPr/>
        </p:nvSpPr>
        <p:spPr>
          <a:xfrm>
            <a:off x="552194" y="978929"/>
            <a:ext cx="4079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的原问题求解：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39749DE-7914-41DE-9901-1B85BCC8ACDC}"/>
              </a:ext>
            </a:extLst>
          </p:cNvPr>
          <p:cNvSpPr/>
          <p:nvPr/>
        </p:nvSpPr>
        <p:spPr>
          <a:xfrm>
            <a:off x="6159156" y="1556327"/>
            <a:ext cx="5864878" cy="3996000"/>
          </a:xfrm>
          <a:prstGeom prst="roundRect">
            <a:avLst/>
          </a:prstGeom>
          <a:ln w="3810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DB6466-6B9B-4A35-AA5B-FCBCC8CF3CFD}"/>
                  </a:ext>
                </a:extLst>
              </p:cNvPr>
              <p:cNvSpPr/>
              <p:nvPr/>
            </p:nvSpPr>
            <p:spPr>
              <a:xfrm>
                <a:off x="3098584" y="3064041"/>
                <a:ext cx="2503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=1,2,…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60DB6466-6B9B-4A35-AA5B-FCBCC8CF3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584" y="3064041"/>
                <a:ext cx="2503891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FDB6FF1-5FE4-4072-906E-0F19BEA0D1D9}"/>
                  </a:ext>
                </a:extLst>
              </p:cNvPr>
              <p:cNvSpPr/>
              <p:nvPr/>
            </p:nvSpPr>
            <p:spPr>
              <a:xfrm>
                <a:off x="-24680" y="5794743"/>
                <a:ext cx="12216680" cy="523220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两种方法都能得到最佳解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获得最大间隔分类面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𝛟</m:t>
                        </m:r>
                        <m:r>
                          <a:rPr lang="en-US" altLang="zh-CN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FDB6FF1-5FE4-4072-906E-0F19BEA0D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80" y="5794743"/>
                <a:ext cx="12216680" cy="523220"/>
              </a:xfrm>
              <a:prstGeom prst="rect">
                <a:avLst/>
              </a:prstGeom>
              <a:blipFill>
                <a:blip r:embed="rId6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E36BAD-3E54-45D5-A447-73DF5D2FC65A}"/>
                  </a:ext>
                </a:extLst>
              </p:cNvPr>
              <p:cNvSpPr txBox="1"/>
              <p:nvPr/>
            </p:nvSpPr>
            <p:spPr>
              <a:xfrm>
                <a:off x="6572878" y="2748155"/>
                <a:ext cx="41490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E36BAD-3E54-45D5-A447-73DF5D2F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878" y="2748155"/>
                <a:ext cx="4149020" cy="755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1FEAF00-D0C0-45F3-BA1A-D9EEC02E67BE}"/>
                  </a:ext>
                </a:extLst>
              </p:cNvPr>
              <p:cNvSpPr txBox="1"/>
              <p:nvPr/>
            </p:nvSpPr>
            <p:spPr>
              <a:xfrm>
                <a:off x="6177650" y="1699013"/>
                <a:ext cx="5863272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CN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𝐳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1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lang="en-US" altLang="zh-CN" sz="2400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altLang="zh-CN" sz="2400" b="1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1FEAF00-D0C0-45F3-BA1A-D9EEC02E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650" y="1699013"/>
                <a:ext cx="5863272" cy="10384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9A39FC5-CA31-4336-A5F7-ED228EF4FEBB}"/>
                  </a:ext>
                </a:extLst>
              </p:cNvPr>
              <p:cNvSpPr/>
              <p:nvPr/>
            </p:nvSpPr>
            <p:spPr>
              <a:xfrm>
                <a:off x="8325068" y="3566225"/>
                <a:ext cx="3582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9A39FC5-CA31-4336-A5F7-ED228EF4F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68" y="3566225"/>
                <a:ext cx="3582712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FCB6D0A-A96B-43C0-AE52-D4F08FF4E70D}"/>
                  </a:ext>
                </a:extLst>
              </p:cNvPr>
              <p:cNvSpPr/>
              <p:nvPr/>
            </p:nvSpPr>
            <p:spPr>
              <a:xfrm>
                <a:off x="552544" y="3852246"/>
                <a:ext cx="4867131" cy="476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l"/>
                  <a:defRPr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NimbusSanL-Regu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NimbusSanL-Regu"/>
                    <a:ea typeface="宋体" panose="02010600030101010101" pitchFamily="2" charset="-122"/>
                  </a:rPr>
                  <a:t>)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个变量和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NimbusSanL-ReguItal"/>
                    <a:ea typeface="宋体" panose="02010600030101010101" pitchFamily="2" charset="-122"/>
                  </a:rPr>
                  <a:t>N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NimbusSanL-ReguItal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个约束条件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FCB6D0A-A96B-43C0-AE52-D4F08FF4E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44" y="3852246"/>
                <a:ext cx="4867131" cy="476541"/>
              </a:xfrm>
              <a:prstGeom prst="rect">
                <a:avLst/>
              </a:prstGeom>
              <a:blipFill>
                <a:blip r:embed="rId10"/>
                <a:stretch>
                  <a:fillRect l="-1754" t="-7692" b="-29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9CB15D9-34CC-469A-9254-A4E13247E9D5}"/>
                  </a:ext>
                </a:extLst>
              </p:cNvPr>
              <p:cNvSpPr/>
              <p:nvPr/>
            </p:nvSpPr>
            <p:spPr>
              <a:xfrm>
                <a:off x="552194" y="4865414"/>
                <a:ext cx="54133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400" dirty="0"/>
                  <a:t>求解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最佳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9CB15D9-34CC-469A-9254-A4E13247E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94" y="4865414"/>
                <a:ext cx="5413349" cy="461665"/>
              </a:xfrm>
              <a:prstGeom prst="rect">
                <a:avLst/>
              </a:prstGeom>
              <a:blipFill>
                <a:blip r:embed="rId11"/>
                <a:stretch>
                  <a:fillRect l="-157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51331F2-AE06-42B4-9C39-6BD71A78CD17}"/>
                  </a:ext>
                </a:extLst>
              </p:cNvPr>
              <p:cNvSpPr/>
              <p:nvPr/>
            </p:nvSpPr>
            <p:spPr>
              <a:xfrm>
                <a:off x="6410700" y="4331259"/>
                <a:ext cx="4867131" cy="476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NimbusSanL-Regu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个变量和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NimbusSanL-ReguItal"/>
                    <a:ea typeface="宋体" panose="02010600030101010101" pitchFamily="2" charset="-122"/>
                  </a:rPr>
                  <a:t>N+1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NimbusSanL-ReguItal"/>
                    <a:ea typeface="宋体" panose="02010600030101010101" pitchFamily="2" charset="-122"/>
                  </a:rPr>
                  <a:t> 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个约束条件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51331F2-AE06-42B4-9C39-6BD71A78C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700" y="4331259"/>
                <a:ext cx="4867131" cy="476541"/>
              </a:xfrm>
              <a:prstGeom prst="rect">
                <a:avLst/>
              </a:prstGeom>
              <a:blipFill>
                <a:blip r:embed="rId12"/>
                <a:stretch>
                  <a:fillRect l="-1754" t="-11538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B02AEED-F369-4834-915A-0F35E68B3A69}"/>
                  </a:ext>
                </a:extLst>
              </p:cNvPr>
              <p:cNvSpPr/>
              <p:nvPr/>
            </p:nvSpPr>
            <p:spPr>
              <a:xfrm>
                <a:off x="6417072" y="4900692"/>
                <a:ext cx="54133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400" dirty="0"/>
                  <a:t>求解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最佳</a:t>
                </a:r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，确定支撑向量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B02AEED-F369-4834-915A-0F35E68B3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72" y="4900692"/>
                <a:ext cx="5413349" cy="461665"/>
              </a:xfrm>
              <a:prstGeom prst="rect">
                <a:avLst/>
              </a:prstGeom>
              <a:blipFill>
                <a:blip r:embed="rId13"/>
                <a:stretch>
                  <a:fillRect l="-157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标题 1">
            <a:extLst>
              <a:ext uri="{FF2B5EF4-FFF2-40B4-BE49-F238E27FC236}">
                <a16:creationId xmlns:a16="http://schemas.microsoft.com/office/drawing/2014/main" id="{E7DF4A48-03FB-4D0F-9F86-77CD48961C09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8.4 </a:t>
            </a:r>
            <a:r>
              <a:rPr lang="zh-CN" altLang="en-US" kern="0" dirty="0">
                <a:solidFill>
                  <a:srgbClr val="000000"/>
                </a:solidFill>
              </a:rPr>
              <a:t>对偶支撑向量机讨论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57503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0" y="190337"/>
            <a:ext cx="1195951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第八讲 对偶支撑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向量机与核支撑向量机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Dual SVM  &amp;  Kernel SVM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32" y="1315732"/>
            <a:ext cx="10920785" cy="365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对偶支撑向量机动机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Motivation of Dual SVM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对偶支撑向量机的拉格朗日分析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Lagrange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求解对偶支撑向量机最佳值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Solving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对偶支撑向量机讨论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Messages behind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核函数支撑向量机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Kernel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6832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曹治国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/>
              <p:nvPr/>
            </p:nvSpPr>
            <p:spPr>
              <a:xfrm>
                <a:off x="890674" y="1033107"/>
                <a:ext cx="6165446" cy="540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研究对偶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SVM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的动机是不想依赖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74" y="1033107"/>
                <a:ext cx="6165446" cy="540597"/>
              </a:xfrm>
              <a:prstGeom prst="rect">
                <a:avLst/>
              </a:prstGeom>
              <a:blipFill>
                <a:blip r:embed="rId3"/>
                <a:stretch>
                  <a:fillRect l="-1976" t="-8989" b="-30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8.5 </a:t>
            </a:r>
            <a:r>
              <a:rPr lang="zh-CN" altLang="en-US" kern="0" dirty="0">
                <a:solidFill>
                  <a:srgbClr val="000000"/>
                </a:solidFill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E36BAD-3E54-45D5-A447-73DF5D2FC65A}"/>
                  </a:ext>
                </a:extLst>
              </p:cNvPr>
              <p:cNvSpPr txBox="1"/>
              <p:nvPr/>
            </p:nvSpPr>
            <p:spPr>
              <a:xfrm>
                <a:off x="1467478" y="3098410"/>
                <a:ext cx="414902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E36BAD-3E54-45D5-A447-73DF5D2F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478" y="3098410"/>
                <a:ext cx="4149020" cy="755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1FEAF00-D0C0-45F3-BA1A-D9EEC02E67BE}"/>
                  </a:ext>
                </a:extLst>
              </p:cNvPr>
              <p:cNvSpPr txBox="1"/>
              <p:nvPr/>
            </p:nvSpPr>
            <p:spPr>
              <a:xfrm>
                <a:off x="2260970" y="1836502"/>
                <a:ext cx="5863272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CN" alt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f>
                                  <m:f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𝑚</m:t>
                                        </m:r>
                                        <m: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zh-CN" altLang="en-US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zh-CN" altLang="en-US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kumimoji="0" lang="en-US" altLang="zh-CN" sz="2400" b="1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𝐳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400" b="1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𝒛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4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0000FF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zh-CN" altLang="en-US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1FEAF00-D0C0-45F3-BA1A-D9EEC02E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970" y="1836502"/>
                <a:ext cx="5863272" cy="1038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9A39FC5-CA31-4336-A5F7-ED228EF4FEBB}"/>
                  </a:ext>
                </a:extLst>
              </p:cNvPr>
              <p:cNvSpPr/>
              <p:nvPr/>
            </p:nvSpPr>
            <p:spPr>
              <a:xfrm>
                <a:off x="3430294" y="4148906"/>
                <a:ext cx="3582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≥0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=1,2,…,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9A39FC5-CA31-4336-A5F7-ED228EF4F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294" y="4148906"/>
                <a:ext cx="3582712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292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/>
              <p:nvPr/>
            </p:nvSpPr>
            <p:spPr>
              <a:xfrm>
                <a:off x="695196" y="1029088"/>
                <a:ext cx="5624426" cy="540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研究对偶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SVM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的动机是不想依赖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</m:acc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96" y="1029088"/>
                <a:ext cx="5624426" cy="540597"/>
              </a:xfrm>
              <a:prstGeom prst="rect">
                <a:avLst/>
              </a:prstGeom>
              <a:blipFill>
                <a:blip r:embed="rId3"/>
                <a:stretch>
                  <a:fillRect l="-2167" t="-10227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FDB6FF1-5FE4-4072-906E-0F19BEA0D1D9}"/>
                  </a:ext>
                </a:extLst>
              </p:cNvPr>
              <p:cNvSpPr/>
              <p:nvPr/>
            </p:nvSpPr>
            <p:spPr>
              <a:xfrm>
                <a:off x="7080165" y="4849328"/>
                <a:ext cx="4396740" cy="954107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能提高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l-GR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计算效率吗？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FDB6FF1-5FE4-4072-906E-0F19BEA0D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165" y="4849328"/>
                <a:ext cx="4396740" cy="954107"/>
              </a:xfrm>
              <a:prstGeom prst="rect">
                <a:avLst/>
              </a:prstGeom>
              <a:blipFill>
                <a:blip r:embed="rId4"/>
                <a:stretch>
                  <a:fillRect l="-1801" t="-6369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E36BAD-3E54-45D5-A447-73DF5D2FC65A}"/>
                  </a:ext>
                </a:extLst>
              </p:cNvPr>
              <p:cNvSpPr txBox="1"/>
              <p:nvPr/>
            </p:nvSpPr>
            <p:spPr>
              <a:xfrm>
                <a:off x="636898" y="2759372"/>
                <a:ext cx="31871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zh-CN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BE36BAD-3E54-45D5-A447-73DF5D2F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98" y="2759372"/>
                <a:ext cx="3187155" cy="369332"/>
              </a:xfrm>
              <a:prstGeom prst="rect">
                <a:avLst/>
              </a:prstGeom>
              <a:blipFill>
                <a:blip r:embed="rId5"/>
                <a:stretch>
                  <a:fillRect l="-2677" r="-1721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1FEAF00-D0C0-45F3-BA1A-D9EEC02E67BE}"/>
                  </a:ext>
                </a:extLst>
              </p:cNvPr>
              <p:cNvSpPr txBox="1"/>
              <p:nvPr/>
            </p:nvSpPr>
            <p:spPr>
              <a:xfrm>
                <a:off x="1475098" y="1785878"/>
                <a:ext cx="315875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lang="en-US" altLang="zh-CN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zh-CN" altLang="en-US" sz="24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p>
                                    <m:r>
                                      <a:rPr lang="en-US" altLang="zh-CN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lang="en-US" altLang="zh-CN" sz="2400" b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𝐐</m:t>
                                </m:r>
                                <m:r>
                                  <a:rPr lang="zh-CN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0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CN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1FEAF00-D0C0-45F3-BA1A-D9EEC02E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098" y="1785878"/>
                <a:ext cx="3158750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9A39FC5-CA31-4336-A5F7-ED228EF4FEBB}"/>
                  </a:ext>
                </a:extLst>
              </p:cNvPr>
              <p:cNvSpPr/>
              <p:nvPr/>
            </p:nvSpPr>
            <p:spPr>
              <a:xfrm>
                <a:off x="2500948" y="3391041"/>
                <a:ext cx="3582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≥0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,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=1,2,…,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9A39FC5-CA31-4336-A5F7-ED228EF4FE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948" y="3391041"/>
                <a:ext cx="3582712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51331F2-AE06-42B4-9C39-6BD71A78CD17}"/>
                  </a:ext>
                </a:extLst>
              </p:cNvPr>
              <p:cNvSpPr/>
              <p:nvPr/>
            </p:nvSpPr>
            <p:spPr>
              <a:xfrm>
                <a:off x="6844970" y="2574821"/>
                <a:ext cx="48671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对偶问题的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是个稠密矩阵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51331F2-AE06-42B4-9C39-6BD71A78CD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70" y="2574821"/>
                <a:ext cx="4867131" cy="461665"/>
              </a:xfrm>
              <a:prstGeom prst="rect">
                <a:avLst/>
              </a:prstGeom>
              <a:blipFill>
                <a:blip r:embed="rId8"/>
                <a:stretch>
                  <a:fillRect l="-175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FE5B84D-C680-4078-AAE8-C54AE4ACDA3D}"/>
                  </a:ext>
                </a:extLst>
              </p:cNvPr>
              <p:cNvSpPr/>
              <p:nvPr/>
            </p:nvSpPr>
            <p:spPr>
              <a:xfrm>
                <a:off x="492888" y="4193091"/>
                <a:ext cx="5847755" cy="13124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𝐐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𝐳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FE5B84D-C680-4078-AAE8-C54AE4ACD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88" y="4193091"/>
                <a:ext cx="5847755" cy="13124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AB73FF-C9A8-4CC9-84C1-8BE6061B9DFC}"/>
                  </a:ext>
                </a:extLst>
              </p:cNvPr>
              <p:cNvSpPr/>
              <p:nvPr/>
            </p:nvSpPr>
            <p:spPr>
              <a:xfrm>
                <a:off x="6844972" y="1882875"/>
                <a:ext cx="4867131" cy="4765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𝑁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NimbusSanL-Regu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个变量和 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NimbusSanL-ReguItal"/>
                    <a:ea typeface="宋体" panose="02010600030101010101" pitchFamily="2" charset="-122"/>
                    <a:cs typeface="+mn-cs"/>
                  </a:rPr>
                  <a:t>N+1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NimbusSanL-ReguItal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个约束条件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AB73FF-C9A8-4CC9-84C1-8BE6061B9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72" y="1882875"/>
                <a:ext cx="4867131" cy="476541"/>
              </a:xfrm>
              <a:prstGeom prst="rect">
                <a:avLst/>
              </a:prstGeom>
              <a:blipFill>
                <a:blip r:embed="rId10"/>
                <a:stretch>
                  <a:fillRect l="-1754" t="-11538" b="-25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E9293B-8D3D-45E8-8413-F39E05443A02}"/>
                  </a:ext>
                </a:extLst>
              </p:cNvPr>
              <p:cNvSpPr/>
              <p:nvPr/>
            </p:nvSpPr>
            <p:spPr>
              <a:xfrm>
                <a:off x="6466323" y="1029088"/>
                <a:ext cx="5624426" cy="540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对偶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SVM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真的不依赖于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</m:acc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？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E9293B-8D3D-45E8-8413-F39E05443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323" y="1029088"/>
                <a:ext cx="5624426" cy="540597"/>
              </a:xfrm>
              <a:prstGeom prst="rect">
                <a:avLst/>
              </a:prstGeom>
              <a:blipFill>
                <a:blip r:embed="rId11"/>
                <a:stretch>
                  <a:fillRect l="-2278" t="-10227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3749405-63E4-440D-A99B-5EE1D66A28E4}"/>
                  </a:ext>
                </a:extLst>
              </p:cNvPr>
              <p:cNvSpPr/>
              <p:nvPr/>
            </p:nvSpPr>
            <p:spPr>
              <a:xfrm>
                <a:off x="6844970" y="3251891"/>
                <a:ext cx="4867131" cy="933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l"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每个元素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偶都要做内积运算，计算代价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3749405-63E4-440D-A99B-5EE1D66A2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70" y="3251891"/>
                <a:ext cx="4867131" cy="933782"/>
              </a:xfrm>
              <a:prstGeom prst="rect">
                <a:avLst/>
              </a:prstGeom>
              <a:blipFill>
                <a:blip r:embed="rId12"/>
                <a:stretch>
                  <a:fillRect l="-1754" t="-4545" r="-877" b="-12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03F8D64-5806-47B9-9342-CC88E1D8846C}"/>
              </a:ext>
            </a:extLst>
          </p:cNvPr>
          <p:cNvCxnSpPr>
            <a:cxnSpLocks/>
          </p:cNvCxnSpPr>
          <p:nvPr/>
        </p:nvCxnSpPr>
        <p:spPr>
          <a:xfrm>
            <a:off x="6340643" y="1009138"/>
            <a:ext cx="51142" cy="5445713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3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/>
              <p:nvPr/>
            </p:nvSpPr>
            <p:spPr>
              <a:xfrm>
                <a:off x="847560" y="1101898"/>
                <a:ext cx="6165446" cy="5405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二次多项式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𝜱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的快速内积计算</a:t>
                </a: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60" y="1101898"/>
                <a:ext cx="6165446" cy="540597"/>
              </a:xfrm>
              <a:prstGeom prst="rect">
                <a:avLst/>
              </a:prstGeom>
              <a:blipFill>
                <a:blip r:embed="rId3"/>
                <a:stretch>
                  <a:fillRect l="-1978" t="-12500" b="-28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10908FD-CB4A-4BEA-BA7E-86A9863F8E91}"/>
                  </a:ext>
                </a:extLst>
              </p:cNvPr>
              <p:cNvSpPr/>
              <p:nvPr/>
            </p:nvSpPr>
            <p:spPr>
              <a:xfrm>
                <a:off x="20337" y="1731282"/>
                <a:ext cx="12325554" cy="540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=(1,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10908FD-CB4A-4BEA-BA7E-86A9863F8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7" y="1731282"/>
                <a:ext cx="12325554" cy="5402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37D5F4-47E5-482F-B871-2C93168E69F0}"/>
                  </a:ext>
                </a:extLst>
              </p:cNvPr>
              <p:cNvSpPr/>
              <p:nvPr/>
            </p:nvSpPr>
            <p:spPr>
              <a:xfrm>
                <a:off x="1685731" y="2328501"/>
                <a:ext cx="6930679" cy="131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l-GR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8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F37D5F4-47E5-482F-B871-2C93168E6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731" y="2328501"/>
                <a:ext cx="6930679" cy="131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260804-0F13-4A51-8133-F9F6E4FC70FA}"/>
                  </a:ext>
                </a:extLst>
              </p:cNvPr>
              <p:cNvSpPr/>
              <p:nvPr/>
            </p:nvSpPr>
            <p:spPr>
              <a:xfrm>
                <a:off x="3764989" y="3694175"/>
                <a:ext cx="4981877" cy="1312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260804-0F13-4A51-8133-F9F6E4FC7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89" y="3694175"/>
                <a:ext cx="4981877" cy="13126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/>
              <p:nvPr/>
            </p:nvSpPr>
            <p:spPr>
              <a:xfrm>
                <a:off x="3764989" y="5089542"/>
                <a:ext cx="4393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89" y="5089542"/>
                <a:ext cx="439319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9D57E2-0E1C-4332-BAB0-E241D446A35F}"/>
                  </a:ext>
                </a:extLst>
              </p:cNvPr>
              <p:cNvSpPr/>
              <p:nvPr/>
            </p:nvSpPr>
            <p:spPr>
              <a:xfrm>
                <a:off x="1433858" y="5777759"/>
                <a:ext cx="9055451" cy="540597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计算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复杂度从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下降到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39D57E2-0E1C-4332-BAB0-E241D446A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58" y="5777759"/>
                <a:ext cx="9055451" cy="540597"/>
              </a:xfrm>
              <a:prstGeom prst="rect">
                <a:avLst/>
              </a:prstGeom>
              <a:blipFill>
                <a:blip r:embed="rId8"/>
                <a:stretch>
                  <a:fillRect t="-9091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1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45240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chemeClr val="bg1"/>
                </a:solidFill>
                <a:latin typeface="Arial" charset="0"/>
              </a:rPr>
              <a:t>非</a:t>
            </a: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线性支撑向量机模型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8.1 </a:t>
            </a:r>
            <a:r>
              <a:rPr lang="zh-CN" altLang="en-US" kern="0" dirty="0">
                <a:solidFill>
                  <a:srgbClr val="000000"/>
                </a:solidFill>
              </a:rPr>
              <a:t>对偶支撑向量机动机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F483690-3F54-41F4-B7F2-99E435854E44}"/>
              </a:ext>
            </a:extLst>
          </p:cNvPr>
          <p:cNvGrpSpPr/>
          <p:nvPr/>
        </p:nvGrpSpPr>
        <p:grpSpPr>
          <a:xfrm>
            <a:off x="5811206" y="1028882"/>
            <a:ext cx="6263257" cy="3600000"/>
            <a:chOff x="5811206" y="1028882"/>
            <a:chExt cx="6263257" cy="36000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CCCB4D0-9944-4717-8583-A53B09B9C798}"/>
                </a:ext>
              </a:extLst>
            </p:cNvPr>
            <p:cNvSpPr/>
            <p:nvPr/>
          </p:nvSpPr>
          <p:spPr>
            <a:xfrm>
              <a:off x="5811206" y="1028882"/>
              <a:ext cx="6251254" cy="3600000"/>
            </a:xfrm>
            <a:prstGeom prst="roundRect">
              <a:avLst/>
            </a:prstGeom>
            <a:solidFill>
              <a:srgbClr val="D8D8FF">
                <a:alpha val="74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3B9E2BD-3B77-4C4A-A152-B4D59CA5D90F}"/>
                </a:ext>
              </a:extLst>
            </p:cNvPr>
            <p:cNvSpPr/>
            <p:nvPr/>
          </p:nvSpPr>
          <p:spPr>
            <a:xfrm>
              <a:off x="6008696" y="1211986"/>
              <a:ext cx="6705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rPr>
                <a:t>①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FAB448-1787-4A43-A969-AE3D709D956C}"/>
                </a:ext>
              </a:extLst>
            </p:cNvPr>
            <p:cNvSpPr/>
            <p:nvPr/>
          </p:nvSpPr>
          <p:spPr>
            <a:xfrm>
              <a:off x="6008696" y="3053594"/>
              <a:ext cx="6167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rPr>
                <a:t>②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672ADB50-CDD5-43E6-9EC5-0BE7293F3343}"/>
                    </a:ext>
                  </a:extLst>
                </p:cNvPr>
                <p:cNvSpPr/>
                <p:nvPr/>
              </p:nvSpPr>
              <p:spPr>
                <a:xfrm>
                  <a:off x="6008696" y="3955849"/>
                  <a:ext cx="6065767" cy="5132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仿宋" panose="02010609060101010101" pitchFamily="49" charset="-122"/>
                      <a:ea typeface="仿宋" panose="02010609060101010101" pitchFamily="49" charset="-122"/>
                      <a:cs typeface="+mn-cs"/>
                    </a:rPr>
                    <a:t>③   </a:t>
                  </a: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返回最终的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a14:m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和</a:t>
                  </a:r>
                  <a14:m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</m:oMath>
                  </a14:m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作为学到的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FA28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FA28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FA28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𝑺𝑽𝑴</m:t>
                          </m:r>
                        </m:sub>
                      </m:sSub>
                    </m:oMath>
                  </a14:m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FA28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672ADB50-CDD5-43E6-9EC5-0BE7293F3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696" y="3955849"/>
                  <a:ext cx="6065767" cy="513282"/>
                </a:xfrm>
                <a:prstGeom prst="rect">
                  <a:avLst/>
                </a:prstGeom>
                <a:blipFill>
                  <a:blip r:embed="rId3"/>
                  <a:stretch>
                    <a:fillRect l="-1608" t="-595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142733-D600-4B43-83F7-3C8DD2D77A5C}"/>
                    </a:ext>
                  </a:extLst>
                </p:cNvPr>
                <p:cNvSpPr/>
                <p:nvPr/>
              </p:nvSpPr>
              <p:spPr>
                <a:xfrm>
                  <a:off x="6736845" y="1033637"/>
                  <a:ext cx="2487861" cy="9142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𝐐</m:t>
                        </m:r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0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，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142733-D600-4B43-83F7-3C8DD2D77A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845" y="1033637"/>
                  <a:ext cx="2487861" cy="9142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AA90852-89FF-4087-88BD-BA2C89E0C650}"/>
                    </a:ext>
                  </a:extLst>
                </p:cNvPr>
                <p:cNvSpPr/>
                <p:nvPr/>
              </p:nvSpPr>
              <p:spPr>
                <a:xfrm>
                  <a:off x="9282291" y="1164410"/>
                  <a:ext cx="207928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𝐩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C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𝟎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+1</m:t>
                            </m:r>
                          </m:sub>
                        </m:sSub>
                        <m:r>
                          <a:rPr kumimoji="0" lang="zh-CN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，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AA90852-89FF-4087-88BD-BA2C89E0C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2291" y="1164410"/>
                  <a:ext cx="207928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90DF319-F216-48DA-81FA-2506EA7623C6}"/>
                    </a:ext>
                  </a:extLst>
                </p:cNvPr>
                <p:cNvSpPr/>
                <p:nvPr/>
              </p:nvSpPr>
              <p:spPr>
                <a:xfrm>
                  <a:off x="6736845" y="2313073"/>
                  <a:ext cx="2644185" cy="4644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𝐚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b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CN" sz="2400" b="1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，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90DF319-F216-48DA-81FA-2506EA7623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845" y="2313073"/>
                  <a:ext cx="2644185" cy="464423"/>
                </a:xfrm>
                <a:prstGeom prst="rect">
                  <a:avLst/>
                </a:prstGeom>
                <a:blipFill>
                  <a:blip r:embed="rId6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6CBC752-185D-4401-B73B-2CAF99DB6148}"/>
                    </a:ext>
                  </a:extLst>
                </p:cNvPr>
                <p:cNvSpPr/>
                <p:nvPr/>
              </p:nvSpPr>
              <p:spPr>
                <a:xfrm>
                  <a:off x="9381030" y="2259013"/>
                  <a:ext cx="14435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=1</m:t>
                        </m:r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，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6CBC752-185D-4401-B73B-2CAF99DB6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030" y="2259013"/>
                  <a:ext cx="144353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F93E6E5-F9D1-4159-9466-7456F4B9A03D}"/>
                    </a:ext>
                  </a:extLst>
                </p:cNvPr>
                <p:cNvSpPr/>
                <p:nvPr/>
              </p:nvSpPr>
              <p:spPr>
                <a:xfrm>
                  <a:off x="6736845" y="3008204"/>
                  <a:ext cx="744948" cy="7496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F93E6E5-F9D1-4159-9466-7456F4B9A0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845" y="3008204"/>
                  <a:ext cx="744948" cy="7496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E756AFF-759C-429C-B99F-1CBAE970505E}"/>
                    </a:ext>
                  </a:extLst>
                </p:cNvPr>
                <p:cNvSpPr/>
                <p:nvPr/>
              </p:nvSpPr>
              <p:spPr>
                <a:xfrm>
                  <a:off x="7390004" y="3097715"/>
                  <a:ext cx="271279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QP</m:t>
                        </m:r>
                        <m:d>
                          <m:dPr>
                            <m:ctrlP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𝐐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C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𝐩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𝐀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𝐜</m:t>
                            </m:r>
                          </m:e>
                        </m:d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E756AFF-759C-429C-B99F-1CBAE9705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004" y="3097715"/>
                  <a:ext cx="2712794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67BC1D-0CF1-4D61-96EB-BABDB23470F0}"/>
              </a:ext>
            </a:extLst>
          </p:cNvPr>
          <p:cNvGrpSpPr/>
          <p:nvPr/>
        </p:nvGrpSpPr>
        <p:grpSpPr>
          <a:xfrm>
            <a:off x="53671" y="1556327"/>
            <a:ext cx="5545155" cy="2988000"/>
            <a:chOff x="53671" y="1556327"/>
            <a:chExt cx="5545155" cy="298800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1161DE3-A266-4C4B-A093-EC35ED28E73E}"/>
                </a:ext>
              </a:extLst>
            </p:cNvPr>
            <p:cNvSpPr/>
            <p:nvPr/>
          </p:nvSpPr>
          <p:spPr>
            <a:xfrm>
              <a:off x="53671" y="1556327"/>
              <a:ext cx="5545155" cy="2988000"/>
            </a:xfrm>
            <a:prstGeom prst="roundRect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9D3768B-0F5F-4B96-880A-6992CAA829F9}"/>
                    </a:ext>
                  </a:extLst>
                </p:cNvPr>
                <p:cNvSpPr txBox="1"/>
                <p:nvPr/>
              </p:nvSpPr>
              <p:spPr>
                <a:xfrm>
                  <a:off x="1884107" y="2316733"/>
                  <a:ext cx="2096663" cy="691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lim>
                            </m:limLow>
                          </m:fNam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/>
                                <m:e>
                                  <m:sSup>
                                    <m:sSup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𝑻</m:t>
                                      </m:r>
                                    </m:sup>
                                  </m:sSup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</m:mr>
                            </m:m>
                          </m:e>
                        </m:func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9D3768B-0F5F-4B96-880A-6992CAA82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4107" y="2316733"/>
                  <a:ext cx="2096663" cy="69147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A9C74474-DF57-4ADD-AE7A-F1EC7EB2AD61}"/>
                    </a:ext>
                  </a:extLst>
                </p:cNvPr>
                <p:cNvSpPr txBox="1"/>
                <p:nvPr/>
              </p:nvSpPr>
              <p:spPr>
                <a:xfrm>
                  <a:off x="1025619" y="3129067"/>
                  <a:ext cx="448231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𝑆𝑢𝑏𝑗𝑒𝑐𝑡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𝑡𝑜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mPr>
                          <m:mr>
                            <m:e/>
                            <m:e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4BC72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≥1</m:t>
                              </m:r>
                            </m:e>
                          </m:mr>
                        </m:m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A9C74474-DF57-4ADD-AE7A-F1EC7EB2A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5619" y="3129067"/>
                  <a:ext cx="448231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766" r="-951" b="-377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EC0F10E-40C5-4A6F-AD29-A91ACE7BC5A9}"/>
                    </a:ext>
                  </a:extLst>
                </p:cNvPr>
                <p:cNvSpPr/>
                <p:nvPr/>
              </p:nvSpPr>
              <p:spPr>
                <a:xfrm>
                  <a:off x="477648" y="1708986"/>
                  <a:ext cx="26988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最佳的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𝑏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=?</m:t>
                      </m:r>
                    </m:oMath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6EC0F10E-40C5-4A6F-AD29-A91ACE7BC5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648" y="1708986"/>
                  <a:ext cx="2698816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4515" t="-11628" b="-313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74B7B6A3-58C7-4650-AC30-B562B8512D60}"/>
                    </a:ext>
                  </a:extLst>
                </p:cNvPr>
                <p:cNvSpPr/>
                <p:nvPr/>
              </p:nvSpPr>
              <p:spPr>
                <a:xfrm>
                  <a:off x="2927942" y="4054621"/>
                  <a:ext cx="25038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𝑓𝑜𝑟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=1,2,…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𝑁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74B7B6A3-58C7-4650-AC30-B562B8512D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7942" y="4054621"/>
                  <a:ext cx="2503891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3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/>
              <p:nvPr/>
            </p:nvSpPr>
            <p:spPr>
              <a:xfrm>
                <a:off x="480301" y="1111127"/>
                <a:ext cx="44739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核函数：</a:t>
                </a:r>
                <a:r>
                  <a:rPr lang="el-GR" altLang="zh-CN" sz="28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变换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+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内积计算</a:t>
                </a: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1" y="1111127"/>
                <a:ext cx="4473949" cy="523220"/>
              </a:xfrm>
              <a:prstGeom prst="rect">
                <a:avLst/>
              </a:prstGeom>
              <a:blipFill>
                <a:blip r:embed="rId3"/>
                <a:stretch>
                  <a:fillRect l="-286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/>
              <p:nvPr/>
            </p:nvSpPr>
            <p:spPr>
              <a:xfrm>
                <a:off x="1940237" y="1875899"/>
                <a:ext cx="8549072" cy="575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𝜱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l-GR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l-GR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8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1+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7" y="1875899"/>
                <a:ext cx="8549072" cy="575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0E89513B-EFFC-47A3-B716-928E9657E606}"/>
              </a:ext>
            </a:extLst>
          </p:cNvPr>
          <p:cNvSpPr/>
          <p:nvPr/>
        </p:nvSpPr>
        <p:spPr>
          <a:xfrm>
            <a:off x="4954250" y="1257440"/>
            <a:ext cx="562131" cy="23059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6F94BB4-2131-4B4B-998F-C2FD160D619B}"/>
                  </a:ext>
                </a:extLst>
              </p:cNvPr>
              <p:cNvSpPr/>
              <p:nvPr/>
            </p:nvSpPr>
            <p:spPr>
              <a:xfrm>
                <a:off x="5779058" y="1101982"/>
                <a:ext cx="404277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zh-CN" alt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𝜱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l-GR" altLang="zh-C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6F94BB4-2131-4B4B-998F-C2FD160D6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58" y="1101982"/>
                <a:ext cx="404277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1718AF-54D4-4F83-875F-B53F7E7C62B5}"/>
                  </a:ext>
                </a:extLst>
              </p:cNvPr>
              <p:cNvSpPr/>
              <p:nvPr/>
            </p:nvSpPr>
            <p:spPr>
              <a:xfrm>
                <a:off x="480301" y="2693314"/>
                <a:ext cx="2636747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𝐳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1718AF-54D4-4F83-875F-B53F7E7C6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1" y="2693314"/>
                <a:ext cx="2636747" cy="485518"/>
              </a:xfrm>
              <a:prstGeom prst="rect">
                <a:avLst/>
              </a:prstGeom>
              <a:blipFill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761C26-0D81-4FBB-B4A8-FFDFBEE58540}"/>
                  </a:ext>
                </a:extLst>
              </p:cNvPr>
              <p:cNvSpPr/>
              <p:nvPr/>
            </p:nvSpPr>
            <p:spPr>
              <a:xfrm>
                <a:off x="376214" y="4545447"/>
                <a:ext cx="5114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F4BC72">
                        <a:lumMod val="75000"/>
                      </a:srgbClr>
                    </a:solidFill>
                  </a:rPr>
                  <a:t>支撑</a:t>
                </a:r>
                <a:r>
                  <a:rPr lang="en-US" altLang="zh-CN" sz="2800" dirty="0">
                    <a:solidFill>
                      <a:srgbClr val="F4BC72">
                        <a:lumMod val="75000"/>
                      </a:srgbClr>
                    </a:solidFill>
                  </a:rPr>
                  <a:t>SV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761C26-0D81-4FBB-B4A8-FFDFBEE58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" y="4545447"/>
                <a:ext cx="5114029" cy="523220"/>
              </a:xfrm>
              <a:prstGeom prst="rect">
                <a:avLst/>
              </a:prstGeom>
              <a:blipFill>
                <a:blip r:embed="rId7"/>
                <a:stretch>
                  <a:fillRect l="-2503" t="-1411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0B337E-C905-470D-9FC0-81220DE380D2}"/>
                  </a:ext>
                </a:extLst>
              </p:cNvPr>
              <p:cNvSpPr/>
              <p:nvPr/>
            </p:nvSpPr>
            <p:spPr>
              <a:xfrm>
                <a:off x="431136" y="3417185"/>
                <a:ext cx="4572277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0B337E-C905-470D-9FC0-81220DE3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6" y="3417185"/>
                <a:ext cx="4572277" cy="9890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73635A5-50E3-4661-8A8B-AE0F381A53A9}"/>
                  </a:ext>
                </a:extLst>
              </p:cNvPr>
              <p:cNvSpPr/>
              <p:nvPr/>
            </p:nvSpPr>
            <p:spPr>
              <a:xfrm>
                <a:off x="431136" y="5537345"/>
                <a:ext cx="65809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</a:rPr>
                  <a:t>输入测试样本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l-GR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73635A5-50E3-4661-8A8B-AE0F381A5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6" y="5537345"/>
                <a:ext cx="6580969" cy="523220"/>
              </a:xfrm>
              <a:prstGeom prst="rect">
                <a:avLst/>
              </a:prstGeom>
              <a:blipFill>
                <a:blip r:embed="rId9"/>
                <a:stretch>
                  <a:fillRect l="-194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F7E04-4068-40AE-8EF1-7BB4AD95938F}"/>
              </a:ext>
            </a:extLst>
          </p:cNvPr>
          <p:cNvCxnSpPr>
            <a:cxnSpLocks/>
          </p:cNvCxnSpPr>
          <p:nvPr/>
        </p:nvCxnSpPr>
        <p:spPr>
          <a:xfrm flipH="1">
            <a:off x="20337" y="2511611"/>
            <a:ext cx="1217166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47051D-394B-487C-8FA7-C365BE52F824}"/>
                  </a:ext>
                </a:extLst>
              </p:cNvPr>
              <p:cNvSpPr/>
              <p:nvPr/>
            </p:nvSpPr>
            <p:spPr>
              <a:xfrm>
                <a:off x="3048329" y="2709370"/>
                <a:ext cx="5777992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l-GR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𝜱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47051D-394B-487C-8FA7-C365BE52F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329" y="2709370"/>
                <a:ext cx="5777992" cy="468205"/>
              </a:xfrm>
              <a:prstGeom prst="rect">
                <a:avLst/>
              </a:prstGeom>
              <a:blipFill>
                <a:blip r:embed="rId10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478017A-DD43-4DC7-8383-754487F0BCD2}"/>
                  </a:ext>
                </a:extLst>
              </p:cNvPr>
              <p:cNvSpPr/>
              <p:nvPr/>
            </p:nvSpPr>
            <p:spPr>
              <a:xfrm>
                <a:off x="5087888" y="4406238"/>
                <a:ext cx="3554884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478017A-DD43-4DC7-8383-754487F0BC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4406238"/>
                <a:ext cx="3554884" cy="9890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423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/>
              <p:nvPr/>
            </p:nvSpPr>
            <p:spPr>
              <a:xfrm>
                <a:off x="480301" y="1111127"/>
                <a:ext cx="44739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核函数：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变换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+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内积计算</a:t>
                </a: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1" y="1111127"/>
                <a:ext cx="4473949" cy="523220"/>
              </a:xfrm>
              <a:prstGeom prst="rect">
                <a:avLst/>
              </a:prstGeom>
              <a:blipFill>
                <a:blip r:embed="rId3"/>
                <a:stretch>
                  <a:fillRect l="-286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/>
              <p:nvPr/>
            </p:nvSpPr>
            <p:spPr>
              <a:xfrm>
                <a:off x="1940237" y="1875899"/>
                <a:ext cx="8549072" cy="575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𝜱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l-GR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𝜱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b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1+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7" y="1875899"/>
                <a:ext cx="8549072" cy="575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0E89513B-EFFC-47A3-B716-928E9657E606}"/>
              </a:ext>
            </a:extLst>
          </p:cNvPr>
          <p:cNvSpPr/>
          <p:nvPr/>
        </p:nvSpPr>
        <p:spPr>
          <a:xfrm>
            <a:off x="4954250" y="1257440"/>
            <a:ext cx="562131" cy="23059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6F94BB4-2131-4B4B-998F-C2FD160D619B}"/>
                  </a:ext>
                </a:extLst>
              </p:cNvPr>
              <p:cNvSpPr/>
              <p:nvPr/>
            </p:nvSpPr>
            <p:spPr>
              <a:xfrm>
                <a:off x="5779058" y="1101982"/>
                <a:ext cx="404277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𝜱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l-GR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𝜱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6F94BB4-2131-4B4B-998F-C2FD160D6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58" y="1101982"/>
                <a:ext cx="404277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1718AF-54D4-4F83-875F-B53F7E7C62B5}"/>
                  </a:ext>
                </a:extLst>
              </p:cNvPr>
              <p:cNvSpPr/>
              <p:nvPr/>
            </p:nvSpPr>
            <p:spPr>
              <a:xfrm>
                <a:off x="480301" y="2693314"/>
                <a:ext cx="2636747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𝐳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𝒛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1718AF-54D4-4F83-875F-B53F7E7C6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1" y="2693314"/>
                <a:ext cx="2636747" cy="485518"/>
              </a:xfrm>
              <a:prstGeom prst="rect">
                <a:avLst/>
              </a:prstGeom>
              <a:blipFill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761C26-0D81-4FBB-B4A8-FFDFBEE58540}"/>
                  </a:ext>
                </a:extLst>
              </p:cNvPr>
              <p:cNvSpPr/>
              <p:nvPr/>
            </p:nvSpPr>
            <p:spPr>
              <a:xfrm>
                <a:off x="376214" y="4545447"/>
                <a:ext cx="5114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支撑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SV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: 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761C26-0D81-4FBB-B4A8-FFDFBEE58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" y="4545447"/>
                <a:ext cx="5114029" cy="523220"/>
              </a:xfrm>
              <a:prstGeom prst="rect">
                <a:avLst/>
              </a:prstGeom>
              <a:blipFill>
                <a:blip r:embed="rId7"/>
                <a:stretch>
                  <a:fillRect l="-2503" t="-1411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0B337E-C905-470D-9FC0-81220DE380D2}"/>
                  </a:ext>
                </a:extLst>
              </p:cNvPr>
              <p:cNvSpPr/>
              <p:nvPr/>
            </p:nvSpPr>
            <p:spPr>
              <a:xfrm>
                <a:off x="431136" y="3417185"/>
                <a:ext cx="4572277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𝒘</m:t>
                      </m:r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0B337E-C905-470D-9FC0-81220DE3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6" y="3417185"/>
                <a:ext cx="4572277" cy="9890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F7E04-4068-40AE-8EF1-7BB4AD95938F}"/>
              </a:ext>
            </a:extLst>
          </p:cNvPr>
          <p:cNvCxnSpPr>
            <a:cxnSpLocks/>
          </p:cNvCxnSpPr>
          <p:nvPr/>
        </p:nvCxnSpPr>
        <p:spPr>
          <a:xfrm flipH="1">
            <a:off x="20337" y="2511611"/>
            <a:ext cx="1217166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47051D-394B-487C-8FA7-C365BE52F824}"/>
                  </a:ext>
                </a:extLst>
              </p:cNvPr>
              <p:cNvSpPr/>
              <p:nvPr/>
            </p:nvSpPr>
            <p:spPr>
              <a:xfrm>
                <a:off x="3048329" y="2709370"/>
                <a:ext cx="5777992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l-GR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p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l-GR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𝜱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𝜱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47051D-394B-487C-8FA7-C365BE52F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329" y="2709370"/>
                <a:ext cx="5777992" cy="468205"/>
              </a:xfrm>
              <a:prstGeom prst="rect">
                <a:avLst/>
              </a:prstGeom>
              <a:blipFill>
                <a:blip r:embed="rId9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CAA7E28-F1C2-493A-92B8-A641F0ED8A3D}"/>
                  </a:ext>
                </a:extLst>
              </p:cNvPr>
              <p:cNvSpPr/>
              <p:nvPr/>
            </p:nvSpPr>
            <p:spPr>
              <a:xfrm>
                <a:off x="5087888" y="4406238"/>
                <a:ext cx="4387868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l-GR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CAA7E28-F1C2-493A-92B8-A641F0ED8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4406238"/>
                <a:ext cx="4387868" cy="9890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D3E930E-BDE8-4278-A9C7-EEF74895791E}"/>
                  </a:ext>
                </a:extLst>
              </p:cNvPr>
              <p:cNvSpPr/>
              <p:nvPr/>
            </p:nvSpPr>
            <p:spPr>
              <a:xfrm>
                <a:off x="431136" y="5537345"/>
                <a:ext cx="65809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</a:rPr>
                  <a:t>输入测试样本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l-GR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D3E930E-BDE8-4278-A9C7-EEF748957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6" y="5537345"/>
                <a:ext cx="6580969" cy="523220"/>
              </a:xfrm>
              <a:prstGeom prst="rect">
                <a:avLst/>
              </a:prstGeom>
              <a:blipFill>
                <a:blip r:embed="rId11"/>
                <a:stretch>
                  <a:fillRect l="-194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459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/>
              <p:nvPr/>
            </p:nvSpPr>
            <p:spPr>
              <a:xfrm>
                <a:off x="480301" y="1111127"/>
                <a:ext cx="44739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核函数：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变换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+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内积计算</a:t>
                </a: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1" y="1111127"/>
                <a:ext cx="4473949" cy="523220"/>
              </a:xfrm>
              <a:prstGeom prst="rect">
                <a:avLst/>
              </a:prstGeom>
              <a:blipFill>
                <a:blip r:embed="rId3"/>
                <a:stretch>
                  <a:fillRect l="-286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/>
              <p:nvPr/>
            </p:nvSpPr>
            <p:spPr>
              <a:xfrm>
                <a:off x="1940237" y="1875899"/>
                <a:ext cx="8549072" cy="575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𝜱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l-GR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𝜱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b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1+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7" y="1875899"/>
                <a:ext cx="8549072" cy="575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0E89513B-EFFC-47A3-B716-928E9657E606}"/>
              </a:ext>
            </a:extLst>
          </p:cNvPr>
          <p:cNvSpPr/>
          <p:nvPr/>
        </p:nvSpPr>
        <p:spPr>
          <a:xfrm>
            <a:off x="4954250" y="1257440"/>
            <a:ext cx="562131" cy="23059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6F94BB4-2131-4B4B-998F-C2FD160D619B}"/>
                  </a:ext>
                </a:extLst>
              </p:cNvPr>
              <p:cNvSpPr/>
              <p:nvPr/>
            </p:nvSpPr>
            <p:spPr>
              <a:xfrm>
                <a:off x="5779058" y="1101982"/>
                <a:ext cx="404277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𝜱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l-GR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𝜱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6F94BB4-2131-4B4B-998F-C2FD160D6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58" y="1101982"/>
                <a:ext cx="404277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1718AF-54D4-4F83-875F-B53F7E7C62B5}"/>
                  </a:ext>
                </a:extLst>
              </p:cNvPr>
              <p:cNvSpPr/>
              <p:nvPr/>
            </p:nvSpPr>
            <p:spPr>
              <a:xfrm>
                <a:off x="480301" y="2693314"/>
                <a:ext cx="2636747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𝐳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𝒛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1718AF-54D4-4F83-875F-B53F7E7C6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1" y="2693314"/>
                <a:ext cx="2636747" cy="485518"/>
              </a:xfrm>
              <a:prstGeom prst="rect">
                <a:avLst/>
              </a:prstGeom>
              <a:blipFill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761C26-0D81-4FBB-B4A8-FFDFBEE58540}"/>
                  </a:ext>
                </a:extLst>
              </p:cNvPr>
              <p:cNvSpPr/>
              <p:nvPr/>
            </p:nvSpPr>
            <p:spPr>
              <a:xfrm>
                <a:off x="376214" y="4545447"/>
                <a:ext cx="5114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支撑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SV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: 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761C26-0D81-4FBB-B4A8-FFDFBEE58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" y="4545447"/>
                <a:ext cx="5114029" cy="523220"/>
              </a:xfrm>
              <a:prstGeom prst="rect">
                <a:avLst/>
              </a:prstGeom>
              <a:blipFill>
                <a:blip r:embed="rId7"/>
                <a:stretch>
                  <a:fillRect l="-2503" t="-1411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0B337E-C905-470D-9FC0-81220DE380D2}"/>
                  </a:ext>
                </a:extLst>
              </p:cNvPr>
              <p:cNvSpPr/>
              <p:nvPr/>
            </p:nvSpPr>
            <p:spPr>
              <a:xfrm>
                <a:off x="431136" y="3417185"/>
                <a:ext cx="4572277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𝒘</m:t>
                      </m:r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0B337E-C905-470D-9FC0-81220DE3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6" y="3417185"/>
                <a:ext cx="4572277" cy="9890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F7E04-4068-40AE-8EF1-7BB4AD95938F}"/>
              </a:ext>
            </a:extLst>
          </p:cNvPr>
          <p:cNvCxnSpPr>
            <a:cxnSpLocks/>
          </p:cNvCxnSpPr>
          <p:nvPr/>
        </p:nvCxnSpPr>
        <p:spPr>
          <a:xfrm flipH="1">
            <a:off x="20337" y="2511611"/>
            <a:ext cx="1217166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47051D-394B-487C-8FA7-C365BE52F824}"/>
                  </a:ext>
                </a:extLst>
              </p:cNvPr>
              <p:cNvSpPr/>
              <p:nvPr/>
            </p:nvSpPr>
            <p:spPr>
              <a:xfrm>
                <a:off x="3048329" y="2709370"/>
                <a:ext cx="5777992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l-GR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p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l-GR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𝜱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𝜱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47051D-394B-487C-8FA7-C365BE52F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329" y="2709370"/>
                <a:ext cx="5777992" cy="468205"/>
              </a:xfrm>
              <a:prstGeom prst="rect">
                <a:avLst/>
              </a:prstGeom>
              <a:blipFill>
                <a:blip r:embed="rId9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C3B4C1-9C5A-41F7-9707-492B4D226F19}"/>
                  </a:ext>
                </a:extLst>
              </p:cNvPr>
              <p:cNvSpPr/>
              <p:nvPr/>
            </p:nvSpPr>
            <p:spPr>
              <a:xfrm>
                <a:off x="5193477" y="4406238"/>
                <a:ext cx="3969933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𝜱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C3B4C1-9C5A-41F7-9707-492B4D226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77" y="4406238"/>
                <a:ext cx="3969933" cy="9890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F748DF0-6467-4B09-B9D6-23184C6FB9C8}"/>
                  </a:ext>
                </a:extLst>
              </p:cNvPr>
              <p:cNvSpPr/>
              <p:nvPr/>
            </p:nvSpPr>
            <p:spPr>
              <a:xfrm>
                <a:off x="6835518" y="5360512"/>
                <a:ext cx="4509696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l-GR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F748DF0-6467-4B09-B9D6-23184C6FB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518" y="5360512"/>
                <a:ext cx="4509696" cy="9890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DC087C-7B5A-4851-B98B-AE88D6A81453}"/>
                  </a:ext>
                </a:extLst>
              </p:cNvPr>
              <p:cNvSpPr/>
              <p:nvPr/>
            </p:nvSpPr>
            <p:spPr>
              <a:xfrm>
                <a:off x="431136" y="5537345"/>
                <a:ext cx="65809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</a:rPr>
                  <a:t>输入测试样本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l-GR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2DC087C-7B5A-4851-B98B-AE88D6A81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6" y="5537345"/>
                <a:ext cx="6580969" cy="523220"/>
              </a:xfrm>
              <a:prstGeom prst="rect">
                <a:avLst/>
              </a:prstGeom>
              <a:blipFill>
                <a:blip r:embed="rId12"/>
                <a:stretch>
                  <a:fillRect l="-194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251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/>
              <p:nvPr/>
            </p:nvSpPr>
            <p:spPr>
              <a:xfrm>
                <a:off x="480301" y="1111127"/>
                <a:ext cx="44739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核函数：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变换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+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内积计算</a:t>
                </a: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1" y="1111127"/>
                <a:ext cx="4473949" cy="523220"/>
              </a:xfrm>
              <a:prstGeom prst="rect">
                <a:avLst/>
              </a:prstGeom>
              <a:blipFill>
                <a:blip r:embed="rId3"/>
                <a:stretch>
                  <a:fillRect l="-286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/>
              <p:nvPr/>
            </p:nvSpPr>
            <p:spPr>
              <a:xfrm>
                <a:off x="1940237" y="1875899"/>
                <a:ext cx="8549072" cy="575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𝜱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l-GR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𝜱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b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1+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7" y="1875899"/>
                <a:ext cx="8549072" cy="575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0E89513B-EFFC-47A3-B716-928E9657E606}"/>
              </a:ext>
            </a:extLst>
          </p:cNvPr>
          <p:cNvSpPr/>
          <p:nvPr/>
        </p:nvSpPr>
        <p:spPr>
          <a:xfrm>
            <a:off x="4954250" y="1257440"/>
            <a:ext cx="562131" cy="23059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6F94BB4-2131-4B4B-998F-C2FD160D619B}"/>
                  </a:ext>
                </a:extLst>
              </p:cNvPr>
              <p:cNvSpPr/>
              <p:nvPr/>
            </p:nvSpPr>
            <p:spPr>
              <a:xfrm>
                <a:off x="5779058" y="1101982"/>
                <a:ext cx="404277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𝜱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l-GR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𝜱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6F94BB4-2131-4B4B-998F-C2FD160D6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58" y="1101982"/>
                <a:ext cx="404277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1718AF-54D4-4F83-875F-B53F7E7C62B5}"/>
                  </a:ext>
                </a:extLst>
              </p:cNvPr>
              <p:cNvSpPr/>
              <p:nvPr/>
            </p:nvSpPr>
            <p:spPr>
              <a:xfrm>
                <a:off x="480301" y="2693314"/>
                <a:ext cx="2636747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𝐳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𝒛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1718AF-54D4-4F83-875F-B53F7E7C6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1" y="2693314"/>
                <a:ext cx="2636747" cy="485518"/>
              </a:xfrm>
              <a:prstGeom prst="rect">
                <a:avLst/>
              </a:prstGeom>
              <a:blipFill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761C26-0D81-4FBB-B4A8-FFDFBEE58540}"/>
                  </a:ext>
                </a:extLst>
              </p:cNvPr>
              <p:cNvSpPr/>
              <p:nvPr/>
            </p:nvSpPr>
            <p:spPr>
              <a:xfrm>
                <a:off x="376214" y="4545447"/>
                <a:ext cx="5114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支撑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SV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: 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761C26-0D81-4FBB-B4A8-FFDFBEE58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" y="4545447"/>
                <a:ext cx="5114029" cy="523220"/>
              </a:xfrm>
              <a:prstGeom prst="rect">
                <a:avLst/>
              </a:prstGeom>
              <a:blipFill>
                <a:blip r:embed="rId7"/>
                <a:stretch>
                  <a:fillRect l="-2503" t="-1411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0B337E-C905-470D-9FC0-81220DE380D2}"/>
                  </a:ext>
                </a:extLst>
              </p:cNvPr>
              <p:cNvSpPr/>
              <p:nvPr/>
            </p:nvSpPr>
            <p:spPr>
              <a:xfrm>
                <a:off x="431136" y="3417185"/>
                <a:ext cx="4572277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𝒘</m:t>
                      </m:r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0B337E-C905-470D-9FC0-81220DE3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6" y="3417185"/>
                <a:ext cx="4572277" cy="9890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F7E04-4068-40AE-8EF1-7BB4AD95938F}"/>
              </a:ext>
            </a:extLst>
          </p:cNvPr>
          <p:cNvCxnSpPr>
            <a:cxnSpLocks/>
          </p:cNvCxnSpPr>
          <p:nvPr/>
        </p:nvCxnSpPr>
        <p:spPr>
          <a:xfrm flipH="1">
            <a:off x="20337" y="2511611"/>
            <a:ext cx="1217166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47051D-394B-487C-8FA7-C365BE52F824}"/>
                  </a:ext>
                </a:extLst>
              </p:cNvPr>
              <p:cNvSpPr/>
              <p:nvPr/>
            </p:nvSpPr>
            <p:spPr>
              <a:xfrm>
                <a:off x="3048329" y="2709370"/>
                <a:ext cx="5777992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l-GR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p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l-GR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𝜱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𝜱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47051D-394B-487C-8FA7-C365BE52F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329" y="2709370"/>
                <a:ext cx="5777992" cy="468205"/>
              </a:xfrm>
              <a:prstGeom prst="rect">
                <a:avLst/>
              </a:prstGeom>
              <a:blipFill>
                <a:blip r:embed="rId9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C3B4C1-9C5A-41F7-9707-492B4D226F19}"/>
                  </a:ext>
                </a:extLst>
              </p:cNvPr>
              <p:cNvSpPr/>
              <p:nvPr/>
            </p:nvSpPr>
            <p:spPr>
              <a:xfrm>
                <a:off x="5193477" y="4406238"/>
                <a:ext cx="3969933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𝑲</m:t>
                              </m:r>
                            </m:e>
                            <m:sub>
                              <m: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𝜱</m:t>
                              </m:r>
                            </m:sub>
                          </m:sSub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C3B4C1-9C5A-41F7-9707-492B4D226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77" y="4406238"/>
                <a:ext cx="3969933" cy="9890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F748DF0-6467-4B09-B9D6-23184C6FB9C8}"/>
                  </a:ext>
                </a:extLst>
              </p:cNvPr>
              <p:cNvSpPr/>
              <p:nvPr/>
            </p:nvSpPr>
            <p:spPr>
              <a:xfrm>
                <a:off x="6812201" y="5380493"/>
                <a:ext cx="4820999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𝑠𝑖𝑔𝑛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𝜱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l-GR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F748DF0-6467-4B09-B9D6-23184C6FB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01" y="5380493"/>
                <a:ext cx="4820999" cy="9890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BDFECC5-7044-4B0A-B742-AA963F905EE5}"/>
                  </a:ext>
                </a:extLst>
              </p:cNvPr>
              <p:cNvSpPr/>
              <p:nvPr/>
            </p:nvSpPr>
            <p:spPr>
              <a:xfrm>
                <a:off x="431136" y="5537345"/>
                <a:ext cx="65809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</a:rPr>
                  <a:t>输入测试样本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l-GR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0BDFECC5-7044-4B0A-B742-AA963F905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6" y="5537345"/>
                <a:ext cx="6580969" cy="523220"/>
              </a:xfrm>
              <a:prstGeom prst="rect">
                <a:avLst/>
              </a:prstGeom>
              <a:blipFill>
                <a:blip r:embed="rId12"/>
                <a:stretch>
                  <a:fillRect l="-194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497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/>
              <p:nvPr/>
            </p:nvSpPr>
            <p:spPr>
              <a:xfrm>
                <a:off x="480301" y="1111127"/>
                <a:ext cx="447394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核函数：</a:t>
                </a:r>
                <a:r>
                  <a:rPr kumimoji="0" lang="el-GR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Φ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变换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+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内积计算</a:t>
                </a: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3B82C00-3494-45C8-81CD-04298840D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1" y="1111127"/>
                <a:ext cx="4473949" cy="523220"/>
              </a:xfrm>
              <a:prstGeom prst="rect">
                <a:avLst/>
              </a:prstGeom>
              <a:blipFill>
                <a:blip r:embed="rId3"/>
                <a:stretch>
                  <a:fillRect l="-2861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/>
              <p:nvPr/>
            </p:nvSpPr>
            <p:spPr>
              <a:xfrm>
                <a:off x="1940237" y="1875899"/>
                <a:ext cx="8549072" cy="575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𝜱</m:t>
                              </m:r>
                            </m:e>
                            <m:sub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el-GR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𝜱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b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1+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F10D6E6-5739-44A9-9110-3DBCF62E1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237" y="1875899"/>
                <a:ext cx="8549072" cy="575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0E89513B-EFFC-47A3-B716-928E9657E606}"/>
              </a:ext>
            </a:extLst>
          </p:cNvPr>
          <p:cNvSpPr/>
          <p:nvPr/>
        </p:nvSpPr>
        <p:spPr>
          <a:xfrm>
            <a:off x="4954250" y="1257440"/>
            <a:ext cx="562131" cy="23059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6F94BB4-2131-4B4B-998F-C2FD160D619B}"/>
                  </a:ext>
                </a:extLst>
              </p:cNvPr>
              <p:cNvSpPr/>
              <p:nvPr/>
            </p:nvSpPr>
            <p:spPr>
              <a:xfrm>
                <a:off x="5779058" y="1101982"/>
                <a:ext cx="404277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zh-CN" altLang="en-US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𝜱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l-GR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el-GR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𝜱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6F94BB4-2131-4B4B-998F-C2FD160D6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58" y="1101982"/>
                <a:ext cx="404277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1718AF-54D4-4F83-875F-B53F7E7C62B5}"/>
                  </a:ext>
                </a:extLst>
              </p:cNvPr>
              <p:cNvSpPr/>
              <p:nvPr/>
            </p:nvSpPr>
            <p:spPr>
              <a:xfrm>
                <a:off x="480301" y="2693314"/>
                <a:ext cx="2636747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Sup>
                        <m:sSub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𝐳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𝒛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B1718AF-54D4-4F83-875F-B53F7E7C6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1" y="2693314"/>
                <a:ext cx="2636747" cy="485518"/>
              </a:xfrm>
              <a:prstGeom prst="rect">
                <a:avLst/>
              </a:prstGeom>
              <a:blipFill>
                <a:blip r:embed="rId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761C26-0D81-4FBB-B4A8-FFDFBEE58540}"/>
                  </a:ext>
                </a:extLst>
              </p:cNvPr>
              <p:cNvSpPr/>
              <p:nvPr/>
            </p:nvSpPr>
            <p:spPr>
              <a:xfrm>
                <a:off x="376214" y="4545447"/>
                <a:ext cx="5114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支撑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SV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: 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𝒛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E761C26-0D81-4FBB-B4A8-FFDFBEE58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4" y="4545447"/>
                <a:ext cx="5114029" cy="523220"/>
              </a:xfrm>
              <a:prstGeom prst="rect">
                <a:avLst/>
              </a:prstGeom>
              <a:blipFill>
                <a:blip r:embed="rId7"/>
                <a:stretch>
                  <a:fillRect l="-2503" t="-1411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0B337E-C905-470D-9FC0-81220DE380D2}"/>
                  </a:ext>
                </a:extLst>
              </p:cNvPr>
              <p:cNvSpPr/>
              <p:nvPr/>
            </p:nvSpPr>
            <p:spPr>
              <a:xfrm>
                <a:off x="431136" y="3417185"/>
                <a:ext cx="4572277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𝒘</m:t>
                      </m:r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𝒛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0B337E-C905-470D-9FC0-81220DE38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6" y="3417185"/>
                <a:ext cx="4572277" cy="9890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C5F7E04-4068-40AE-8EF1-7BB4AD95938F}"/>
              </a:ext>
            </a:extLst>
          </p:cNvPr>
          <p:cNvCxnSpPr>
            <a:cxnSpLocks/>
          </p:cNvCxnSpPr>
          <p:nvPr/>
        </p:nvCxnSpPr>
        <p:spPr>
          <a:xfrm flipH="1">
            <a:off x="20337" y="2511611"/>
            <a:ext cx="1217166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47051D-394B-487C-8FA7-C365BE52F824}"/>
                  </a:ext>
                </a:extLst>
              </p:cNvPr>
              <p:cNvSpPr/>
              <p:nvPr/>
            </p:nvSpPr>
            <p:spPr>
              <a:xfrm>
                <a:off x="3048329" y="2709370"/>
                <a:ext cx="5777992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l-GR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𝜱</m:t>
                          </m:r>
                        </m:e>
                        <m:sup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l-GR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𝜱</m:t>
                      </m:r>
                      <m:d>
                        <m:d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zh-CN" alt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𝜱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847051D-394B-487C-8FA7-C365BE52F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329" y="2709370"/>
                <a:ext cx="5777992" cy="468205"/>
              </a:xfrm>
              <a:prstGeom prst="rect">
                <a:avLst/>
              </a:prstGeom>
              <a:blipFill>
                <a:blip r:embed="rId9"/>
                <a:stretch>
                  <a:fillRect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C3B4C1-9C5A-41F7-9707-492B4D226F19}"/>
                  </a:ext>
                </a:extLst>
              </p:cNvPr>
              <p:cNvSpPr/>
              <p:nvPr/>
            </p:nvSpPr>
            <p:spPr>
              <a:xfrm>
                <a:off x="5193477" y="4406238"/>
                <a:ext cx="3969933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𝑲</m:t>
                              </m:r>
                            </m:e>
                            <m:sub>
                              <m: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𝜱</m:t>
                              </m:r>
                            </m:sub>
                          </m:sSub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AC3B4C1-9C5A-41F7-9707-492B4D226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3477" y="4406238"/>
                <a:ext cx="3969933" cy="9890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E84813-A1B3-4B76-A527-E83F0A81E751}"/>
                  </a:ext>
                </a:extLst>
              </p:cNvPr>
              <p:cNvSpPr/>
              <p:nvPr/>
            </p:nvSpPr>
            <p:spPr>
              <a:xfrm>
                <a:off x="431136" y="5537345"/>
                <a:ext cx="65809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</a:rPr>
                  <a:t>输入测试样本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l-GR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1E84813-A1B3-4B76-A527-E83F0A81E7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6" y="5537345"/>
                <a:ext cx="6580969" cy="523220"/>
              </a:xfrm>
              <a:prstGeom prst="rect">
                <a:avLst/>
              </a:prstGeom>
              <a:blipFill>
                <a:blip r:embed="rId11"/>
                <a:stretch>
                  <a:fillRect l="-1946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F75F03A-4805-4776-9BB7-541ED26CD589}"/>
                  </a:ext>
                </a:extLst>
              </p:cNvPr>
              <p:cNvSpPr/>
              <p:nvPr/>
            </p:nvSpPr>
            <p:spPr>
              <a:xfrm>
                <a:off x="6812201" y="5380493"/>
                <a:ext cx="4530279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𝑠𝑖𝑔𝑛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𝜱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F75F03A-4805-4776-9BB7-541ED26CD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01" y="5380493"/>
                <a:ext cx="4530279" cy="9890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038DCDB-1E92-49C2-962B-2216FD875F0C}"/>
                  </a:ext>
                </a:extLst>
              </p:cNvPr>
              <p:cNvSpPr/>
              <p:nvPr/>
            </p:nvSpPr>
            <p:spPr>
              <a:xfrm>
                <a:off x="9016385" y="2857785"/>
                <a:ext cx="2799401" cy="1843518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利用核函数，将计算复杂度从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下降到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避免依赖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lang="zh-CN" altLang="en-US" sz="2800" dirty="0">
                  <a:solidFill>
                    <a:srgbClr val="000000"/>
                  </a:solidFill>
                  <a:latin typeface="Arial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038DCDB-1E92-49C2-962B-2216FD875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385" y="2857785"/>
                <a:ext cx="2799401" cy="1843518"/>
              </a:xfrm>
              <a:prstGeom prst="rect">
                <a:avLst/>
              </a:prstGeom>
              <a:blipFill>
                <a:blip r:embed="rId13"/>
                <a:stretch>
                  <a:fillRect l="-1961" t="-3642" r="-1961" b="-8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322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142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利用二次规划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(QP)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实现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核函数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支撑向量机求解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CCCB4D0-9944-4717-8583-A53B09B9C798}"/>
              </a:ext>
            </a:extLst>
          </p:cNvPr>
          <p:cNvSpPr/>
          <p:nvPr/>
        </p:nvSpPr>
        <p:spPr>
          <a:xfrm>
            <a:off x="388577" y="1587044"/>
            <a:ext cx="11700000" cy="2808000"/>
          </a:xfrm>
          <a:prstGeom prst="roundRect">
            <a:avLst/>
          </a:prstGeom>
          <a:solidFill>
            <a:srgbClr val="D8D8FF">
              <a:alpha val="74000"/>
            </a:srgb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3B9E2BD-3B77-4C4A-A152-B4D59CA5D90F}"/>
              </a:ext>
            </a:extLst>
          </p:cNvPr>
          <p:cNvSpPr/>
          <p:nvPr/>
        </p:nvSpPr>
        <p:spPr>
          <a:xfrm>
            <a:off x="1058345" y="1850256"/>
            <a:ext cx="670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①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8FAB448-1787-4A43-A969-AE3D709D956C}"/>
              </a:ext>
            </a:extLst>
          </p:cNvPr>
          <p:cNvSpPr/>
          <p:nvPr/>
        </p:nvSpPr>
        <p:spPr>
          <a:xfrm>
            <a:off x="1058345" y="2483950"/>
            <a:ext cx="6167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②</a:t>
            </a:r>
            <a:endParaRPr kumimoji="0" lang="zh-CN" altLang="en-US" sz="2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72ADB50-CDD5-43E6-9EC5-0BE7293F3343}"/>
              </a:ext>
            </a:extLst>
          </p:cNvPr>
          <p:cNvSpPr/>
          <p:nvPr/>
        </p:nvSpPr>
        <p:spPr>
          <a:xfrm>
            <a:off x="1065133" y="3111124"/>
            <a:ext cx="74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③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EFA28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A90852-89FF-4087-88BD-BA2C89E0C650}"/>
                  </a:ext>
                </a:extLst>
              </p:cNvPr>
              <p:cNvSpPr/>
              <p:nvPr/>
            </p:nvSpPr>
            <p:spPr>
              <a:xfrm>
                <a:off x="5087888" y="1764019"/>
                <a:ext cx="20792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𝐩</m:t>
                      </m:r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zh-CN" altLang="en-US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9AA90852-89FF-4087-88BD-BA2C89E0C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1764019"/>
                <a:ext cx="207928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93E6E5-F9D1-4159-9466-7456F4B9A03D}"/>
                  </a:ext>
                </a:extLst>
              </p:cNvPr>
              <p:cNvSpPr/>
              <p:nvPr/>
            </p:nvSpPr>
            <p:spPr>
              <a:xfrm>
                <a:off x="1675119" y="2436806"/>
                <a:ext cx="4764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F93E6E5-F9D1-4159-9466-7456F4B9A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19" y="2436806"/>
                <a:ext cx="4764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56AFF-759C-429C-B99F-1CBAE970505E}"/>
                  </a:ext>
                </a:extLst>
              </p:cNvPr>
              <p:cNvSpPr/>
              <p:nvPr/>
            </p:nvSpPr>
            <p:spPr>
              <a:xfrm>
                <a:off x="1964788" y="2417025"/>
                <a:ext cx="27127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QP</m:t>
                      </m:r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𝐐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C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𝐩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𝐀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92D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𝐜</m:t>
                          </m:r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E756AFF-759C-429C-B99F-1CBAE97050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4788" y="2417025"/>
                <a:ext cx="271279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标题 1">
            <a:extLst>
              <a:ext uri="{FF2B5EF4-FFF2-40B4-BE49-F238E27FC236}">
                <a16:creationId xmlns:a16="http://schemas.microsoft.com/office/drawing/2014/main" id="{671A906D-4DBC-4872-BCEB-A012BD0D2F0A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E544D2F-8519-46D3-8489-D0C85EA2A758}"/>
                  </a:ext>
                </a:extLst>
              </p:cNvPr>
              <p:cNvSpPr/>
              <p:nvPr/>
            </p:nvSpPr>
            <p:spPr>
              <a:xfrm>
                <a:off x="1569151" y="1805641"/>
                <a:ext cx="3772892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𝜱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CE544D2F-8519-46D3-8489-D0C85EA2A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151" y="1805641"/>
                <a:ext cx="3772892" cy="477888"/>
              </a:xfrm>
              <a:prstGeom prst="rect">
                <a:avLst/>
              </a:prstGeom>
              <a:blipFill>
                <a:blip r:embed="rId6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D906227-2053-498E-9F70-4436615927B0}"/>
                  </a:ext>
                </a:extLst>
              </p:cNvPr>
              <p:cNvSpPr/>
              <p:nvPr/>
            </p:nvSpPr>
            <p:spPr>
              <a:xfrm>
                <a:off x="6816819" y="1800303"/>
                <a:ext cx="318747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由约束条件得到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  <m:r>
                          <a:rPr lang="en-US" altLang="zh-CN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D906227-2053-498E-9F70-4436615927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819" y="1800303"/>
                <a:ext cx="3187476" cy="523220"/>
              </a:xfrm>
              <a:prstGeom prst="rect">
                <a:avLst/>
              </a:prstGeom>
              <a:blipFill>
                <a:blip r:embed="rId7"/>
                <a:stretch>
                  <a:fillRect l="-2868" b="-24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CA2DE91-191D-4FAC-B2A1-CCBA0D9A1C72}"/>
                  </a:ext>
                </a:extLst>
              </p:cNvPr>
              <p:cNvSpPr/>
              <p:nvPr/>
            </p:nvSpPr>
            <p:spPr>
              <a:xfrm>
                <a:off x="1675119" y="3084095"/>
                <a:ext cx="81921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任选一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支撑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SV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𝑚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: 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𝑏</m:t>
                    </m:r>
                    <m:r>
                      <a:rPr lang="en-US" altLang="zh-C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𝜱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CA2DE91-191D-4FAC-B2A1-CCBA0D9A1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19" y="3084095"/>
                <a:ext cx="8192114" cy="523220"/>
              </a:xfrm>
              <a:prstGeom prst="rect">
                <a:avLst/>
              </a:prstGeom>
              <a:blipFill>
                <a:blip r:embed="rId8"/>
                <a:stretch>
                  <a:fillRect l="-1190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569405CF-FF29-4756-9EFE-082602AA1E16}"/>
              </a:ext>
            </a:extLst>
          </p:cNvPr>
          <p:cNvSpPr/>
          <p:nvPr/>
        </p:nvSpPr>
        <p:spPr>
          <a:xfrm>
            <a:off x="1058345" y="3801933"/>
            <a:ext cx="74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④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EFA28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BD03116-12D6-4CE9-A22E-43B4A9202EFB}"/>
                  </a:ext>
                </a:extLst>
              </p:cNvPr>
              <p:cNvSpPr/>
              <p:nvPr/>
            </p:nvSpPr>
            <p:spPr>
              <a:xfrm>
                <a:off x="1675119" y="3826444"/>
                <a:ext cx="77565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00"/>
                    </a:solidFill>
                  </a:rPr>
                  <a:t>对于测试样本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rgbClr val="FF33CC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  <m:sub>
                            <m:r>
                              <a:rPr lang="zh-CN" alt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𝜱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BD03116-12D6-4CE9-A22E-43B4A9202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119" y="3826444"/>
                <a:ext cx="7756547" cy="461665"/>
              </a:xfrm>
              <a:prstGeom prst="rect">
                <a:avLst/>
              </a:prstGeom>
              <a:blipFill>
                <a:blip r:embed="rId9"/>
                <a:stretch>
                  <a:fillRect l="-1258" t="-130667" b="-20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C31B638-8AEE-4440-B69B-4DE49BF5E2C1}"/>
                  </a:ext>
                </a:extLst>
              </p:cNvPr>
              <p:cNvSpPr/>
              <p:nvPr/>
            </p:nvSpPr>
            <p:spPr>
              <a:xfrm>
                <a:off x="1065133" y="4719722"/>
                <a:ext cx="74187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步骤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①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的时间复杂度：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𝑘𝑒𝑟𝑛𝑒𝑙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𝑒𝑣𝑎𝑙𝑢𝑎𝑡𝑖𝑜𝑛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C31B638-8AEE-4440-B69B-4DE49BF5E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133" y="4719722"/>
                <a:ext cx="7418762" cy="461665"/>
              </a:xfrm>
              <a:prstGeom prst="rect">
                <a:avLst/>
              </a:prstGeom>
              <a:blipFill>
                <a:blip r:embed="rId10"/>
                <a:stretch>
                  <a:fillRect l="-1150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4BDFC77-6963-49BC-BF3F-28C6D9092202}"/>
                  </a:ext>
                </a:extLst>
              </p:cNvPr>
              <p:cNvSpPr/>
              <p:nvPr/>
            </p:nvSpPr>
            <p:spPr>
              <a:xfrm>
                <a:off x="1058345" y="5237030"/>
                <a:ext cx="67586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步骤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②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的开销</a:t>
                </a:r>
                <a:r>
                  <a:rPr lang="zh-CN" altLang="en-US" sz="2400" dirty="0">
                    <a:solidFill>
                      <a:schemeClr val="bg1"/>
                    </a:solidFill>
                  </a:rPr>
                  <a:t>复杂度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变量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约束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4BDFC77-6963-49BC-BF3F-28C6D9092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5" y="5237030"/>
                <a:ext cx="6758645" cy="461665"/>
              </a:xfrm>
              <a:prstGeom prst="rect">
                <a:avLst/>
              </a:prstGeom>
              <a:blipFill>
                <a:blip r:embed="rId11"/>
                <a:stretch>
                  <a:fillRect l="-126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BE2AF00-3F57-49DD-BCF8-A6754D558EC5}"/>
                  </a:ext>
                </a:extLst>
              </p:cNvPr>
              <p:cNvSpPr/>
              <p:nvPr/>
            </p:nvSpPr>
            <p:spPr>
              <a:xfrm>
                <a:off x="1058345" y="5753198"/>
                <a:ext cx="75623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步骤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③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rPr>
                  <a:t>④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的复杂度：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(#</m:t>
                    </m:r>
                    <m:r>
                      <m:rPr>
                        <m:sty m:val="p"/>
                      </m:rPr>
                      <a:rPr lang="en-US" altLang="zh-CN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SV</m:t>
                    </m:r>
                    <m:r>
                      <a:rPr lang="en-US" altLang="zh-CN" sz="2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𝑘𝑒𝑟𝑛𝑒𝑙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𝑒𝑣𝑎𝑙𝑢𝑎𝑡𝑖𝑜𝑛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BE2AF00-3F57-49DD-BCF8-A6754D558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45" y="5753198"/>
                <a:ext cx="7562327" cy="461665"/>
              </a:xfrm>
              <a:prstGeom prst="rect">
                <a:avLst/>
              </a:prstGeom>
              <a:blipFill>
                <a:blip r:embed="rId12"/>
                <a:stretch>
                  <a:fillRect l="-1129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705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480301" y="1111127"/>
            <a:ext cx="5260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二次多项式核函数的一般表达式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C9B335A-3EC1-4A69-8777-E097663A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157935"/>
                  </p:ext>
                </p:extLst>
              </p:nvPr>
            </p:nvGraphicFramePr>
            <p:xfrm>
              <a:off x="480300" y="1861428"/>
              <a:ext cx="11361180" cy="223685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680590">
                      <a:extLst>
                        <a:ext uri="{9D8B030D-6E8A-4147-A177-3AD203B41FA5}">
                          <a16:colId xmlns:a16="http://schemas.microsoft.com/office/drawing/2014/main" val="2447923251"/>
                        </a:ext>
                      </a:extLst>
                    </a:gridCol>
                    <a:gridCol w="5680590">
                      <a:extLst>
                        <a:ext uri="{9D8B030D-6E8A-4147-A177-3AD203B41FA5}">
                          <a16:colId xmlns:a16="http://schemas.microsoft.com/office/drawing/2014/main" val="2529644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l-GR" altLang="zh-CN" sz="2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𝜱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𝑲</m:t>
                                    </m:r>
                                  </m:e>
                                  <m:sub>
                                    <m:r>
                                      <a:rPr kumimoji="0" lang="en-US" altLang="zh-CN" sz="28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kumimoji="0" lang="en-US" altLang="zh-CN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𝐱</m:t>
                                </m:r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kumimoji="0" lang="en-US" altLang="zh-CN" sz="2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kumimoji="0" lang="en-US" altLang="zh-CN" sz="2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0" lang="en-US" altLang="zh-CN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9793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(1,</m:t>
                                </m:r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,…, </m:t>
                                </m:r>
                                <m:sSubSup>
                                  <m:sSub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8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kumimoji="0" lang="en-US" altLang="zh-CN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28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kumimoji="0" lang="en-US" altLang="zh-CN" sz="28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28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10988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(1,</m:t>
                                </m:r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kumimoji="0" lang="en-US" altLang="zh-CN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,…, </m:t>
                                </m:r>
                                <m:sSubSup>
                                  <m:sSub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1+</m:t>
                                </m:r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8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kumimoji="0" lang="en-US" altLang="zh-CN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28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kumimoji="0" lang="en-US" altLang="zh-CN" sz="28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28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66998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(1,</m:t>
                                </m:r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kumimoji="0" lang="en-US" altLang="zh-CN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kumimoji="0" lang="zh-CN" alt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𝛾</m:t>
                                        </m:r>
                                      </m:e>
                                    </m:rad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kumimoji="0" lang="zh-CN" altLang="en-US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𝛾</m:t>
                                        </m:r>
                                      </m:e>
                                    </m:rad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,…, </m:t>
                                </m:r>
                                <m:sSubSup>
                                  <m:sSub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1+</m:t>
                                </m:r>
                                <m:r>
                                  <a:rPr kumimoji="0" lang="en-US" altLang="zh-CN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zh-CN" alt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𝛾</m:t>
                                </m:r>
                                <m:sSup>
                                  <m:s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8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𝐱</m:t>
                                    </m:r>
                                  </m:e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zh-CN" alt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kumimoji="0" lang="en-US" altLang="zh-CN" sz="28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28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(</m:t>
                                        </m:r>
                                        <m:r>
                                          <a:rPr kumimoji="0" lang="en-US" altLang="zh-CN" sz="28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28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𝐱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kumimoji="0" lang="en-US" altLang="zh-CN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kumimoji="0" lang="en-US" altLang="zh-CN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en-US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0888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C9B335A-3EC1-4A69-8777-E097663A4B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4157935"/>
                  </p:ext>
                </p:extLst>
              </p:nvPr>
            </p:nvGraphicFramePr>
            <p:xfrm>
              <a:off x="480300" y="1861428"/>
              <a:ext cx="11361180" cy="2236851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5680590">
                      <a:extLst>
                        <a:ext uri="{9D8B030D-6E8A-4147-A177-3AD203B41FA5}">
                          <a16:colId xmlns:a16="http://schemas.microsoft.com/office/drawing/2014/main" val="2447923251"/>
                        </a:ext>
                      </a:extLst>
                    </a:gridCol>
                    <a:gridCol w="5680590">
                      <a:extLst>
                        <a:ext uri="{9D8B030D-6E8A-4147-A177-3AD203B41FA5}">
                          <a16:colId xmlns:a16="http://schemas.microsoft.com/office/drawing/2014/main" val="2529644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7" t="-1176" r="-100322" b="-3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176" r="-429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9793184"/>
                      </a:ext>
                    </a:extLst>
                  </a:tr>
                  <a:tr h="53505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7" t="-97727" r="-100322" b="-2238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97727" r="-429" b="-2238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1098807"/>
                      </a:ext>
                    </a:extLst>
                  </a:tr>
                  <a:tr h="57543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7" t="-183158" r="-100322" b="-10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183158" r="-429" b="-10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6699871"/>
                      </a:ext>
                    </a:extLst>
                  </a:tr>
                  <a:tr h="6082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7" t="-269000" r="-100322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0215" t="-269000" r="-429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08886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C40D40F-CA69-4774-90AB-20BDEF4BD249}"/>
                  </a:ext>
                </a:extLst>
              </p:cNvPr>
              <p:cNvSpPr/>
              <p:nvPr/>
            </p:nvSpPr>
            <p:spPr>
              <a:xfrm>
                <a:off x="2531604" y="4479007"/>
                <a:ext cx="6525120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>
                            <m:r>
                              <a:rPr lang="zh-CN" alt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C40D40F-CA69-4774-90AB-20BDEF4BD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604" y="4479007"/>
                <a:ext cx="6525120" cy="5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C8AB9DF7-4458-4C8A-941F-2800449FE2F5}"/>
              </a:ext>
            </a:extLst>
          </p:cNvPr>
          <p:cNvSpPr/>
          <p:nvPr/>
        </p:nvSpPr>
        <p:spPr>
          <a:xfrm>
            <a:off x="533232" y="5045792"/>
            <a:ext cx="4175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Arial"/>
              </a:rPr>
              <a:t>不同的</a:t>
            </a: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二次多项式变换：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4718626-A106-4634-973D-4681EEDF5598}"/>
              </a:ext>
            </a:extLst>
          </p:cNvPr>
          <p:cNvSpPr/>
          <p:nvPr/>
        </p:nvSpPr>
        <p:spPr>
          <a:xfrm>
            <a:off x="1634322" y="5522846"/>
            <a:ext cx="2430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升维次数相同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242553E-051D-4D72-A71B-D588D9CB568B}"/>
              </a:ext>
            </a:extLst>
          </p:cNvPr>
          <p:cNvSpPr/>
          <p:nvPr/>
        </p:nvSpPr>
        <p:spPr>
          <a:xfrm>
            <a:off x="1634322" y="5974875"/>
            <a:ext cx="2430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内积结果不同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F63FBF6-A518-438B-A819-34FEB0C516B2}"/>
              </a:ext>
            </a:extLst>
          </p:cNvPr>
          <p:cNvSpPr/>
          <p:nvPr/>
        </p:nvSpPr>
        <p:spPr>
          <a:xfrm>
            <a:off x="4728856" y="5984511"/>
            <a:ext cx="24309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分类面不同</a:t>
            </a: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7AAA66C9-74DD-4F55-B563-6FE939133CDE}"/>
              </a:ext>
            </a:extLst>
          </p:cNvPr>
          <p:cNvSpPr/>
          <p:nvPr/>
        </p:nvSpPr>
        <p:spPr>
          <a:xfrm>
            <a:off x="4065270" y="6090410"/>
            <a:ext cx="562131" cy="23059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870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36488B3-D283-48FF-AF14-49605277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0" y="1475399"/>
            <a:ext cx="10652519" cy="331353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480301" y="1111127"/>
            <a:ext cx="5260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二次多项式核函数的一般表达式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16095AA-6491-4716-A317-DB8D8FE0C3A8}"/>
                  </a:ext>
                </a:extLst>
              </p:cNvPr>
              <p:cNvSpPr/>
              <p:nvPr/>
            </p:nvSpPr>
            <p:spPr>
              <a:xfrm>
                <a:off x="957926" y="4686517"/>
                <a:ext cx="3024931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0.001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16095AA-6491-4716-A317-DB8D8FE0C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26" y="4686517"/>
                <a:ext cx="3024931" cy="5329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9D29C92-D10B-4348-8C4D-D42436A944BB}"/>
                  </a:ext>
                </a:extLst>
              </p:cNvPr>
              <p:cNvSpPr/>
              <p:nvPr/>
            </p:nvSpPr>
            <p:spPr>
              <a:xfrm>
                <a:off x="8326466" y="4740605"/>
                <a:ext cx="2951193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9D29C92-D10B-4348-8C4D-D42436A944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466" y="4740605"/>
                <a:ext cx="2951193" cy="53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ACC837-D7C4-42B5-9802-042984427FDC}"/>
                  </a:ext>
                </a:extLst>
              </p:cNvPr>
              <p:cNvSpPr/>
              <p:nvPr/>
            </p:nvSpPr>
            <p:spPr>
              <a:xfrm>
                <a:off x="4555986" y="4740605"/>
                <a:ext cx="31973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CACC837-D7C4-42B5-9802-042984427F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986" y="4740605"/>
                <a:ext cx="31973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>
            <a:extLst>
              <a:ext uri="{FF2B5EF4-FFF2-40B4-BE49-F238E27FC236}">
                <a16:creationId xmlns:a16="http://schemas.microsoft.com/office/drawing/2014/main" id="{49E8EAA3-FD41-4F64-A11A-948A5DD0D2B8}"/>
              </a:ext>
            </a:extLst>
          </p:cNvPr>
          <p:cNvSpPr/>
          <p:nvPr/>
        </p:nvSpPr>
        <p:spPr>
          <a:xfrm>
            <a:off x="1370055" y="5388517"/>
            <a:ext cx="2119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latin typeface="Arial"/>
              </a:rPr>
              <a:t>核函数不同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9D86277-7A6B-47B1-B193-358B03F7A139}"/>
                  </a:ext>
                </a:extLst>
              </p:cNvPr>
              <p:cNvSpPr/>
              <p:nvPr/>
            </p:nvSpPr>
            <p:spPr>
              <a:xfrm>
                <a:off x="4045507" y="5389910"/>
                <a:ext cx="6866333" cy="5132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400" dirty="0">
                    <a:latin typeface="Arial"/>
                  </a:rPr>
                  <a:t>支撑向量</a:t>
                </a:r>
                <a:r>
                  <a:rPr lang="en-US" altLang="zh-CN" sz="2400" dirty="0">
                    <a:latin typeface="Arial"/>
                  </a:rPr>
                  <a:t>(</a:t>
                </a:r>
                <a:r>
                  <a:rPr lang="en-US" altLang="zh-CN" sz="2400" i="1" dirty="0">
                    <a:solidFill>
                      <a:schemeClr val="accent2">
                        <a:lumMod val="75000"/>
                      </a:schemeClr>
                    </a:solidFill>
                    <a:latin typeface="Arial"/>
                  </a:rPr>
                  <a:t>SV</a:t>
                </a:r>
                <a:r>
                  <a:rPr lang="en-US" altLang="zh-CN" sz="2400" dirty="0">
                    <a:latin typeface="Arial"/>
                  </a:rPr>
                  <a:t>s)</a:t>
                </a:r>
                <a:r>
                  <a:rPr lang="zh-CN" altLang="en-US" sz="2400" dirty="0">
                    <a:latin typeface="Arial"/>
                  </a:rPr>
                  <a:t>不同，分类面</a:t>
                </a:r>
                <a:r>
                  <a:rPr lang="en-US" altLang="zh-CN" sz="2400" dirty="0">
                    <a:latin typeface="Arial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𝑆𝑉𝑀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Arial"/>
                  </a:rPr>
                  <a:t>)</a:t>
                </a:r>
                <a:r>
                  <a:rPr lang="zh-CN" altLang="en-US" sz="2400" dirty="0">
                    <a:latin typeface="Arial"/>
                  </a:rPr>
                  <a:t>不同</a:t>
                </a:r>
                <a:endParaRPr kumimoji="0" lang="zh-CN" altLang="en-US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49D86277-7A6B-47B1-B193-358B03F7A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507" y="5389910"/>
                <a:ext cx="6866333" cy="513282"/>
              </a:xfrm>
              <a:prstGeom prst="rect">
                <a:avLst/>
              </a:prstGeom>
              <a:blipFill>
                <a:blip r:embed="rId7"/>
                <a:stretch>
                  <a:fillRect l="-1421" t="-119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A7945CD5-4138-4B85-B308-2444231470AB}"/>
              </a:ext>
            </a:extLst>
          </p:cNvPr>
          <p:cNvSpPr/>
          <p:nvPr/>
        </p:nvSpPr>
        <p:spPr>
          <a:xfrm>
            <a:off x="3420726" y="5507044"/>
            <a:ext cx="562131" cy="23059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B3F9B8F-B31D-440B-B4F7-D543666C1A05}"/>
              </a:ext>
            </a:extLst>
          </p:cNvPr>
          <p:cNvSpPr/>
          <p:nvPr/>
        </p:nvSpPr>
        <p:spPr>
          <a:xfrm>
            <a:off x="1369401" y="5873897"/>
            <a:ext cx="2119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sz="2400" dirty="0">
                <a:latin typeface="Arial"/>
              </a:rPr>
              <a:t>核函数变化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22A20F30-9207-44DF-9CD2-99146D154BB1}"/>
              </a:ext>
            </a:extLst>
          </p:cNvPr>
          <p:cNvSpPr/>
          <p:nvPr/>
        </p:nvSpPr>
        <p:spPr>
          <a:xfrm>
            <a:off x="3420726" y="5989432"/>
            <a:ext cx="562131" cy="230594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AB1CEF7-C152-4BCF-A663-0A0A9E188122}"/>
              </a:ext>
            </a:extLst>
          </p:cNvPr>
          <p:cNvSpPr/>
          <p:nvPr/>
        </p:nvSpPr>
        <p:spPr>
          <a:xfrm>
            <a:off x="4045507" y="5910313"/>
            <a:ext cx="41009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400" dirty="0">
                <a:latin typeface="Arial"/>
              </a:rPr>
              <a:t>Margin</a:t>
            </a:r>
            <a:r>
              <a:rPr lang="zh-CN" altLang="en-US" sz="2400" dirty="0">
                <a:latin typeface="Arial"/>
              </a:rPr>
              <a:t>也会变化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231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480301" y="1111127"/>
            <a:ext cx="5260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多项式核函数的一般表达式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C40D40F-CA69-4774-90AB-20BDEF4BD249}"/>
                  </a:ext>
                </a:extLst>
              </p:cNvPr>
              <p:cNvSpPr/>
              <p:nvPr/>
            </p:nvSpPr>
            <p:spPr>
              <a:xfrm>
                <a:off x="327460" y="1872996"/>
                <a:ext cx="7652544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/>
                          <m:e>
                            <m:r>
                              <a:rPr kumimoji="0" lang="zh-CN" alt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𝛾</m:t>
                            </m:r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&gt;0</m:t>
                            </m:r>
                          </m:e>
                        </m:mr>
                      </m:m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C40D40F-CA69-4774-90AB-20BDEF4BD2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1872996"/>
                <a:ext cx="7652544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8AB9DF7-4458-4C8A-941F-2800449FE2F5}"/>
                  </a:ext>
                </a:extLst>
              </p:cNvPr>
              <p:cNvSpPr/>
              <p:nvPr/>
            </p:nvSpPr>
            <p:spPr>
              <a:xfrm>
                <a:off x="480301" y="4914229"/>
                <a:ext cx="63628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l"/>
                  <a:defRPr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确定了多项式核函数的形式</a:t>
                </a: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8AB9DF7-4458-4C8A-941F-2800449FE2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01" y="4914229"/>
                <a:ext cx="6362868" cy="523220"/>
              </a:xfrm>
              <a:prstGeom prst="rect">
                <a:avLst/>
              </a:prstGeom>
              <a:blipFill>
                <a:blip r:embed="rId4"/>
                <a:stretch>
                  <a:fillRect t="-11628" r="-95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E2BE691-4295-49E6-A426-820252217BDF}"/>
                  </a:ext>
                </a:extLst>
              </p:cNvPr>
              <p:cNvSpPr/>
              <p:nvPr/>
            </p:nvSpPr>
            <p:spPr>
              <a:xfrm>
                <a:off x="327460" y="2566300"/>
                <a:ext cx="7652544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𝟑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/>
                          <m:e>
                            <m:r>
                              <a:rPr kumimoji="0" lang="zh-CN" alt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𝛾</m:t>
                            </m:r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&gt;0</m:t>
                            </m:r>
                          </m:e>
                        </m:mr>
                      </m:m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E2BE691-4295-49E6-A426-820252217B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2566300"/>
                <a:ext cx="7652544" cy="532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7135463-BF40-4234-ACE4-F51FB97C683B}"/>
                  </a:ext>
                </a:extLst>
              </p:cNvPr>
              <p:cNvSpPr/>
              <p:nvPr/>
            </p:nvSpPr>
            <p:spPr>
              <a:xfrm>
                <a:off x="327460" y="3849813"/>
                <a:ext cx="7723076" cy="5754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𝑲</m:t>
                          </m:r>
                        </m:e>
                        <m:sub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sub>
                      </m:sSub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𝛾</m:t>
                          </m:r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𝑸</m:t>
                          </m:r>
                        </m:sup>
                      </m:sSup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/>
                          <m:e>
                            <m:r>
                              <a:rPr kumimoji="0" lang="zh-CN" alt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𝛾</m:t>
                            </m:r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&gt;0</m:t>
                            </m:r>
                          </m:e>
                        </m:mr>
                      </m:m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zh-CN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7135463-BF40-4234-ACE4-F51FB97C6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3849813"/>
                <a:ext cx="7723076" cy="575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2D3A77F-F957-4AA1-A95C-1E4B3A363387}"/>
                  </a:ext>
                </a:extLst>
              </p:cNvPr>
              <p:cNvSpPr/>
              <p:nvPr/>
            </p:nvSpPr>
            <p:spPr>
              <a:xfrm>
                <a:off x="2060034" y="3166255"/>
                <a:ext cx="3962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2D3A77F-F957-4AA1-A95C-1E4B3A3633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0034" y="3166255"/>
                <a:ext cx="3962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03F47BBE-861A-4AC5-B3F7-F981876A8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0004" y="903018"/>
            <a:ext cx="4147742" cy="385953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975A6B0-AB63-41BC-93DF-A617656839E5}"/>
              </a:ext>
            </a:extLst>
          </p:cNvPr>
          <p:cNvSpPr/>
          <p:nvPr/>
        </p:nvSpPr>
        <p:spPr>
          <a:xfrm>
            <a:off x="8435464" y="4762548"/>
            <a:ext cx="34826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Margin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次多项式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723A1B9-56BE-48B8-92B9-548A20A0809B}"/>
                  </a:ext>
                </a:extLst>
              </p:cNvPr>
              <p:cNvSpPr/>
              <p:nvPr/>
            </p:nvSpPr>
            <p:spPr>
              <a:xfrm>
                <a:off x="518810" y="5721008"/>
                <a:ext cx="7513506" cy="540597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Wingdings" panose="05000000000000000000" pitchFamily="2" charset="2"/>
                  <a:buChar char="l"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利用核函数可不依赖于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zh-CN" alt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</m:acc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获得大间隔分类面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723A1B9-56BE-48B8-92B9-548A20A08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10" y="5721008"/>
                <a:ext cx="7513506" cy="540597"/>
              </a:xfrm>
              <a:prstGeom prst="rect">
                <a:avLst/>
              </a:prstGeom>
              <a:blipFill>
                <a:blip r:embed="rId9"/>
                <a:stretch>
                  <a:fillRect l="-1379" t="-7865" b="-303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2B996750-2C1C-4115-B333-6059D2B80E26}"/>
              </a:ext>
            </a:extLst>
          </p:cNvPr>
          <p:cNvSpPr/>
          <p:nvPr/>
        </p:nvSpPr>
        <p:spPr>
          <a:xfrm>
            <a:off x="8330653" y="5430608"/>
            <a:ext cx="3692282" cy="830997"/>
          </a:xfrm>
          <a:prstGeom prst="rect">
            <a:avLst/>
          </a:prstGeom>
          <a:solidFill>
            <a:srgbClr val="FFD8D8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 + 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Polynomial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Kernel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i="1" dirty="0">
                <a:solidFill>
                  <a:srgbClr val="000000"/>
                </a:solidFill>
                <a:latin typeface="Arial"/>
              </a:rPr>
              <a:t>     =  </a:t>
            </a:r>
            <a:r>
              <a:rPr lang="en-US" altLang="zh-CN" sz="2400" i="1" dirty="0">
                <a:solidFill>
                  <a:srgbClr val="FF0000"/>
                </a:solidFill>
                <a:latin typeface="Arial"/>
              </a:rPr>
              <a:t>Polynomial </a:t>
            </a:r>
            <a:r>
              <a:rPr lang="en-US" altLang="zh-CN" sz="2400" i="1" dirty="0">
                <a:solidFill>
                  <a:srgbClr val="000000"/>
                </a:solidFill>
                <a:latin typeface="Arial"/>
              </a:rPr>
              <a:t>SVM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137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487985" y="997221"/>
            <a:ext cx="5260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核函数能实现无穷维变换？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F3CAB8D-325A-42B3-B31B-66B3DBDD2CA0}"/>
                  </a:ext>
                </a:extLst>
              </p:cNvPr>
              <p:cNvSpPr/>
              <p:nvPr/>
            </p:nvSpPr>
            <p:spPr>
              <a:xfrm>
                <a:off x="962122" y="2803018"/>
                <a:ext cx="13215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𝑲</m:t>
                      </m:r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F3CAB8D-325A-42B3-B31B-66B3DBDD2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22" y="2803018"/>
                <a:ext cx="1321579" cy="461665"/>
              </a:xfrm>
              <a:prstGeom prst="rect">
                <a:avLst/>
              </a:prstGeom>
              <a:blipFill>
                <a:blip r:embed="rId3"/>
                <a:stretch>
                  <a:fillRect r="-461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5BBED2-40E5-4BC5-B0B0-65E44E3D8A7C}"/>
                  </a:ext>
                </a:extLst>
              </p:cNvPr>
              <p:cNvSpPr/>
              <p:nvPr/>
            </p:nvSpPr>
            <p:spPr>
              <a:xfrm>
                <a:off x="596355" y="1607741"/>
                <a:ext cx="10872464" cy="523220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latin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l-GR" altLang="zh-C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为无穷维变换时，借助核函数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技巧仍可进行有效计算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5BBED2-40E5-4BC5-B0B0-65E44E3D8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5" y="1607741"/>
                <a:ext cx="10872464" cy="523220"/>
              </a:xfrm>
              <a:prstGeom prst="rect">
                <a:avLst/>
              </a:prstGeom>
              <a:blipFill>
                <a:blip r:embed="rId4"/>
                <a:stretch>
                  <a:fillRect l="-1178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FF92AC-4026-442A-AD6C-72671A6FD337}"/>
                  </a:ext>
                </a:extLst>
              </p:cNvPr>
              <p:cNvSpPr/>
              <p:nvPr/>
            </p:nvSpPr>
            <p:spPr>
              <a:xfrm>
                <a:off x="596355" y="2218261"/>
                <a:ext cx="6726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</a:rPr>
                  <a:t>为简单起见，考虑一维变量，即：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FF92AC-4026-442A-AD6C-72671A6FD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5" y="2218261"/>
                <a:ext cx="6726970" cy="523220"/>
              </a:xfrm>
              <a:prstGeom prst="rect">
                <a:avLst/>
              </a:prstGeom>
              <a:blipFill>
                <a:blip r:embed="rId5"/>
                <a:stretch>
                  <a:fillRect l="-1904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BB623C5-A6A1-4154-8196-DDEC676F1A7F}"/>
                  </a:ext>
                </a:extLst>
              </p:cNvPr>
              <p:cNvSpPr/>
              <p:nvPr/>
            </p:nvSpPr>
            <p:spPr>
              <a:xfrm>
                <a:off x="2215500" y="2803018"/>
                <a:ext cx="2752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BB623C5-A6A1-4154-8196-DDEC676F1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500" y="2803018"/>
                <a:ext cx="2752485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A4241E6-F29A-4D3D-A5B4-4E6D78C29159}"/>
                  </a:ext>
                </a:extLst>
              </p:cNvPr>
              <p:cNvSpPr/>
              <p:nvPr/>
            </p:nvSpPr>
            <p:spPr>
              <a:xfrm>
                <a:off x="4831979" y="2803018"/>
                <a:ext cx="5086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A4241E6-F29A-4D3D-A5B4-4E6D78C29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979" y="2803018"/>
                <a:ext cx="508620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90D4423-B402-4CFD-9BF5-FEE5A5EE3395}"/>
                  </a:ext>
                </a:extLst>
              </p:cNvPr>
              <p:cNvSpPr/>
              <p:nvPr/>
            </p:nvSpPr>
            <p:spPr>
              <a:xfrm>
                <a:off x="4831979" y="3346802"/>
                <a:ext cx="5494966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90D4423-B402-4CFD-9BF5-FEE5A5EE3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979" y="3346802"/>
                <a:ext cx="5494966" cy="109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73E6DBE-E81D-4D4E-90AA-F739673D759B}"/>
                  </a:ext>
                </a:extLst>
              </p:cNvPr>
              <p:cNvSpPr/>
              <p:nvPr/>
            </p:nvSpPr>
            <p:spPr>
              <a:xfrm>
                <a:off x="4831979" y="4446462"/>
                <a:ext cx="6801221" cy="1221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rad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73E6DBE-E81D-4D4E-90AA-F739673D7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979" y="4446462"/>
                <a:ext cx="6801221" cy="12210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CB3E572-7F77-4F30-A57B-11CC6D944DC1}"/>
                  </a:ext>
                </a:extLst>
              </p:cNvPr>
              <p:cNvSpPr/>
              <p:nvPr/>
            </p:nvSpPr>
            <p:spPr>
              <a:xfrm>
                <a:off x="4831979" y="5580184"/>
                <a:ext cx="6682214" cy="1093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2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2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20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2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sSup>
                        <m:sSup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2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</m:t>
                      </m:r>
                      <m:rad>
                        <m:radPr>
                          <m:degHide m:val="on"/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rad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zh-CN" sz="22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,…,…</m:t>
                      </m:r>
                      <m:r>
                        <a:rPr lang="en-US" altLang="zh-CN" sz="2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CB3E572-7F77-4F30-A57B-11CC6D944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979" y="5580184"/>
                <a:ext cx="6682214" cy="10937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60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45240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非线性支撑向量机模型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A63127D-75CC-4AE7-8A7E-813F8B583BAB}"/>
              </a:ext>
            </a:extLst>
          </p:cNvPr>
          <p:cNvGrpSpPr/>
          <p:nvPr/>
        </p:nvGrpSpPr>
        <p:grpSpPr>
          <a:xfrm>
            <a:off x="5811206" y="1028882"/>
            <a:ext cx="6263257" cy="3600000"/>
            <a:chOff x="5811206" y="1028882"/>
            <a:chExt cx="6263257" cy="36000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CCCB4D0-9944-4717-8583-A53B09B9C798}"/>
                </a:ext>
              </a:extLst>
            </p:cNvPr>
            <p:cNvSpPr/>
            <p:nvPr/>
          </p:nvSpPr>
          <p:spPr>
            <a:xfrm>
              <a:off x="5811206" y="1028882"/>
              <a:ext cx="6251254" cy="3600000"/>
            </a:xfrm>
            <a:prstGeom prst="roundRect">
              <a:avLst/>
            </a:prstGeom>
            <a:solidFill>
              <a:srgbClr val="D8D8FF">
                <a:alpha val="74000"/>
              </a:srgb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3B9E2BD-3B77-4C4A-A152-B4D59CA5D90F}"/>
                </a:ext>
              </a:extLst>
            </p:cNvPr>
            <p:cNvSpPr/>
            <p:nvPr/>
          </p:nvSpPr>
          <p:spPr>
            <a:xfrm>
              <a:off x="6008696" y="1211986"/>
              <a:ext cx="67056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rPr>
                <a:t>①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FAB448-1787-4A43-A969-AE3D709D956C}"/>
                </a:ext>
              </a:extLst>
            </p:cNvPr>
            <p:cNvSpPr/>
            <p:nvPr/>
          </p:nvSpPr>
          <p:spPr>
            <a:xfrm>
              <a:off x="6008696" y="3053594"/>
              <a:ext cx="61677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仿宋" panose="02010609060101010101" pitchFamily="49" charset="-122"/>
                  <a:ea typeface="仿宋" panose="02010609060101010101" pitchFamily="49" charset="-122"/>
                  <a:cs typeface="+mn-cs"/>
                </a:rPr>
                <a:t>②</a:t>
              </a:r>
              <a:endPara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672ADB50-CDD5-43E6-9EC5-0BE7293F3343}"/>
                    </a:ext>
                  </a:extLst>
                </p:cNvPr>
                <p:cNvSpPr/>
                <p:nvPr/>
              </p:nvSpPr>
              <p:spPr>
                <a:xfrm>
                  <a:off x="6008696" y="3955849"/>
                  <a:ext cx="6065767" cy="5132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仿宋" panose="02010609060101010101" pitchFamily="49" charset="-122"/>
                      <a:ea typeface="仿宋" panose="02010609060101010101" pitchFamily="49" charset="-122"/>
                      <a:cs typeface="+mn-cs"/>
                    </a:rPr>
                    <a:t>③   </a:t>
                  </a: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返回最终的</a:t>
                  </a:r>
                  <a14:m>
                    <m:oMath xmlns:m="http://schemas.openxmlformats.org/officeDocument/2006/math">
                      <m:r>
                        <m:rPr>
                          <m:brk m:alnAt="7"/>
                        </m:rP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</m:oMath>
                  </a14:m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和</a:t>
                  </a:r>
                  <a14:m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</m:oMath>
                  </a14:m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+mn-cs"/>
                    </a:rPr>
                    <a:t>作为学到的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FA28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FA28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𝒈</m:t>
                          </m:r>
                        </m:e>
                        <m:sub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EFA28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𝑺𝑽𝑴</m:t>
                          </m:r>
                        </m:sub>
                      </m:sSub>
                    </m:oMath>
                  </a14:m>
                  <a:endPara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FA28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672ADB50-CDD5-43E6-9EC5-0BE7293F33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8696" y="3955849"/>
                  <a:ext cx="6065767" cy="513282"/>
                </a:xfrm>
                <a:prstGeom prst="rect">
                  <a:avLst/>
                </a:prstGeom>
                <a:blipFill>
                  <a:blip r:embed="rId3"/>
                  <a:stretch>
                    <a:fillRect l="-1608" t="-5952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142733-D600-4B43-83F7-3C8DD2D77A5C}"/>
                    </a:ext>
                  </a:extLst>
                </p:cNvPr>
                <p:cNvSpPr/>
                <p:nvPr/>
              </p:nvSpPr>
              <p:spPr>
                <a:xfrm>
                  <a:off x="6736845" y="1033637"/>
                  <a:ext cx="2487861" cy="9142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𝐐</m:t>
                        </m:r>
                        <m:r>
                          <a:rPr kumimoji="0" lang="en-US" altLang="zh-CN" sz="24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𝟎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acc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kumimoji="0" lang="zh-CN" alt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，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D142733-D600-4B43-83F7-3C8DD2D77A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845" y="1033637"/>
                  <a:ext cx="2487861" cy="9142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AA90852-89FF-4087-88BD-BA2C89E0C650}"/>
                    </a:ext>
                  </a:extLst>
                </p:cNvPr>
                <p:cNvSpPr/>
                <p:nvPr/>
              </p:nvSpPr>
              <p:spPr>
                <a:xfrm>
                  <a:off x="9282291" y="1164410"/>
                  <a:ext cx="2079287" cy="5264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C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𝐩</m:t>
                        </m:r>
                        <m:r>
                          <a:rPr kumimoji="0" lang="en-US" altLang="zh-CN" sz="28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C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𝟎</m:t>
                            </m:r>
                          </m:e>
                          <m:sub>
                            <m:acc>
                              <m:accPr>
                                <m:chr m:val="̃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+1</m:t>
                            </m:r>
                          </m:sub>
                        </m:sSub>
                        <m:r>
                          <a:rPr kumimoji="0" lang="zh-CN" altLang="en-US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，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AA90852-89FF-4087-88BD-BA2C89E0C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2291" y="1164410"/>
                  <a:ext cx="2079287" cy="526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90DF319-F216-48DA-81FA-2506EA7623C6}"/>
                    </a:ext>
                  </a:extLst>
                </p:cNvPr>
                <p:cNvSpPr/>
                <p:nvPr/>
              </p:nvSpPr>
              <p:spPr>
                <a:xfrm>
                  <a:off x="6736845" y="2313073"/>
                  <a:ext cx="2644185" cy="46442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FFFF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𝐚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b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US" altLang="zh-CN" sz="2400" b="1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，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90DF319-F216-48DA-81FA-2506EA7623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845" y="2313073"/>
                  <a:ext cx="2644185" cy="464423"/>
                </a:xfrm>
                <a:prstGeom prst="rect">
                  <a:avLst/>
                </a:prstGeom>
                <a:blipFill>
                  <a:blip r:embed="rId6"/>
                  <a:stretch>
                    <a:fillRect b="-11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6CBC752-185D-4401-B73B-2CAF99DB6148}"/>
                    </a:ext>
                  </a:extLst>
                </p:cNvPr>
                <p:cNvSpPr/>
                <p:nvPr/>
              </p:nvSpPr>
              <p:spPr>
                <a:xfrm>
                  <a:off x="9381030" y="2259013"/>
                  <a:ext cx="14435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=1</m:t>
                        </m:r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，</m:t>
                        </m:r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E6CBC752-185D-4401-B73B-2CAF99DB6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030" y="2259013"/>
                  <a:ext cx="144353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F93E6E5-F9D1-4159-9466-7456F4B9A03D}"/>
                    </a:ext>
                  </a:extLst>
                </p:cNvPr>
                <p:cNvSpPr/>
                <p:nvPr/>
              </p:nvSpPr>
              <p:spPr>
                <a:xfrm>
                  <a:off x="6736845" y="3008204"/>
                  <a:ext cx="744948" cy="7496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F93E6E5-F9D1-4159-9466-7456F4B9A0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845" y="3008204"/>
                  <a:ext cx="744948" cy="7496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E756AFF-759C-429C-B99F-1CBAE970505E}"/>
                    </a:ext>
                  </a:extLst>
                </p:cNvPr>
                <p:cNvSpPr/>
                <p:nvPr/>
              </p:nvSpPr>
              <p:spPr>
                <a:xfrm>
                  <a:off x="7390004" y="3097715"/>
                  <a:ext cx="271279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kumimoji="0" lang="en-US" altLang="zh-CN" sz="2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QP</m:t>
                        </m:r>
                        <m:d>
                          <m:dPr>
                            <m:ctrlP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𝐐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C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𝐩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𝐀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92D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𝐜</m:t>
                            </m:r>
                          </m:e>
                        </m:d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E756AFF-759C-429C-B99F-1CBAE9705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0004" y="3097715"/>
                  <a:ext cx="2712794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1161DE3-A266-4C4B-A093-EC35ED28E73E}"/>
              </a:ext>
            </a:extLst>
          </p:cNvPr>
          <p:cNvSpPr/>
          <p:nvPr/>
        </p:nvSpPr>
        <p:spPr>
          <a:xfrm>
            <a:off x="53671" y="1556327"/>
            <a:ext cx="5545155" cy="2988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9D3768B-0F5F-4B96-880A-6992CAA829F9}"/>
                  </a:ext>
                </a:extLst>
              </p:cNvPr>
              <p:cNvSpPr txBox="1"/>
              <p:nvPr/>
            </p:nvSpPr>
            <p:spPr>
              <a:xfrm>
                <a:off x="1884107" y="2316733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7030A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9D3768B-0F5F-4B96-880A-6992CAA82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07" y="2316733"/>
                <a:ext cx="2096663" cy="6914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C74474-DF57-4ADD-AE7A-F1EC7EB2AD61}"/>
                  </a:ext>
                </a:extLst>
              </p:cNvPr>
              <p:cNvSpPr txBox="1"/>
              <p:nvPr/>
            </p:nvSpPr>
            <p:spPr>
              <a:xfrm>
                <a:off x="1025619" y="3129067"/>
                <a:ext cx="4612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4BC72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C74474-DF57-4ADD-AE7A-F1EC7EB2A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19" y="3129067"/>
                <a:ext cx="4612032" cy="369332"/>
              </a:xfrm>
              <a:prstGeom prst="rect">
                <a:avLst/>
              </a:prstGeom>
              <a:blipFill>
                <a:blip r:embed="rId13"/>
                <a:stretch>
                  <a:fillRect l="-132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C0F10E-40C5-4A6F-AD29-A91ACE7BC5A9}"/>
                  </a:ext>
                </a:extLst>
              </p:cNvPr>
              <p:cNvSpPr/>
              <p:nvPr/>
            </p:nvSpPr>
            <p:spPr>
              <a:xfrm>
                <a:off x="477648" y="1708986"/>
                <a:ext cx="26988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最佳的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𝑏</m:t>
                        </m:r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=?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C0F10E-40C5-4A6F-AD29-A91ACE7BC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48" y="1708986"/>
                <a:ext cx="2698816" cy="523220"/>
              </a:xfrm>
              <a:prstGeom prst="rect">
                <a:avLst/>
              </a:prstGeom>
              <a:blipFill>
                <a:blip r:embed="rId14"/>
                <a:stretch>
                  <a:fillRect l="-451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4B7B6A3-58C7-4650-AC30-B562B8512D60}"/>
                  </a:ext>
                </a:extLst>
              </p:cNvPr>
              <p:cNvSpPr/>
              <p:nvPr/>
            </p:nvSpPr>
            <p:spPr>
              <a:xfrm>
                <a:off x="2927942" y="4054621"/>
                <a:ext cx="2503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=1,2,…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4B7B6A3-58C7-4650-AC30-B562B8512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942" y="4054621"/>
                <a:ext cx="2503891" cy="461665"/>
              </a:xfrm>
              <a:prstGeom prst="rect">
                <a:avLst/>
              </a:prstGeom>
              <a:blipFill>
                <a:blip r:embed="rId1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左大括号 1">
            <a:extLst>
              <a:ext uri="{FF2B5EF4-FFF2-40B4-BE49-F238E27FC236}">
                <a16:creationId xmlns:a16="http://schemas.microsoft.com/office/drawing/2014/main" id="{D072B839-7AF6-4DA7-82C9-247A86C2B957}"/>
              </a:ext>
            </a:extLst>
          </p:cNvPr>
          <p:cNvSpPr/>
          <p:nvPr/>
        </p:nvSpPr>
        <p:spPr>
          <a:xfrm rot="16200000">
            <a:off x="3964513" y="3363618"/>
            <a:ext cx="302655" cy="401614"/>
          </a:xfrm>
          <a:prstGeom prst="leftBrac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8A471D5-8CF5-4F84-862E-31FAF41775E0}"/>
                  </a:ext>
                </a:extLst>
              </p:cNvPr>
              <p:cNvSpPr/>
              <p:nvPr/>
            </p:nvSpPr>
            <p:spPr>
              <a:xfrm>
                <a:off x="3566298" y="3619262"/>
                <a:ext cx="10990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n-US" altLang="zh-CN" sz="24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8A471D5-8CF5-4F84-862E-31FAF4177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298" y="3619262"/>
                <a:ext cx="1099083" cy="461665"/>
              </a:xfrm>
              <a:prstGeom prst="rect">
                <a:avLst/>
              </a:prstGeom>
              <a:blipFill>
                <a:blip r:embed="rId16"/>
                <a:stretch>
                  <a:fillRect r="-1667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80E6A3F-FC66-406E-A21B-FEFACE505B14}"/>
                  </a:ext>
                </a:extLst>
              </p:cNvPr>
              <p:cNvSpPr txBox="1"/>
              <p:nvPr/>
            </p:nvSpPr>
            <p:spPr>
              <a:xfrm>
                <a:off x="5449036" y="5059694"/>
                <a:ext cx="6760167" cy="5405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NimbusSanL-Regu"/>
                    <a:ea typeface="宋体" panose="02010600030101010101" pitchFamily="2" charset="-122"/>
                    <a:cs typeface="+mn-cs"/>
                  </a:rPr>
                  <a:t>QP</a:t>
                </a:r>
                <a:r>
                  <a:rPr lang="zh-CN" altLang="en-US" sz="2800" noProof="0" dirty="0">
                    <a:solidFill>
                      <a:srgbClr val="000000"/>
                    </a:solidFill>
                    <a:latin typeface="+mn-ea"/>
                  </a:rPr>
                  <a:t>针对</a:t>
                </a:r>
                <a:r>
                  <a:rPr lang="en-US" altLang="zh-CN" sz="2800" noProof="0" dirty="0">
                    <a:solidFill>
                      <a:srgbClr val="FF0000"/>
                    </a:solidFill>
                    <a:latin typeface="NimbusSanL-Regu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𝑑</m:t>
                        </m:r>
                      </m:e>
                    </m:acc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+1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NimbusSanL-Regu"/>
                    <a:ea typeface="宋体" panose="02010600030101010101" pitchFamily="2" charset="-122"/>
                    <a:cs typeface="+mn-cs"/>
                  </a:rPr>
                  <a:t>)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ea"/>
                    <a:cs typeface="+mn-cs"/>
                  </a:rPr>
                  <a:t>个变量和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NimbusSanL-ReguItal"/>
                    <a:ea typeface="宋体" panose="02010600030101010101" pitchFamily="2" charset="-122"/>
                    <a:cs typeface="+mn-cs"/>
                  </a:rPr>
                  <a:t>N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NimbusSanL-ReguItal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ea"/>
                    <a:cs typeface="+mn-cs"/>
                  </a:rPr>
                  <a:t>个约束条件求解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80E6A3F-FC66-406E-A21B-FEFACE505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36" y="5059694"/>
                <a:ext cx="6760167" cy="540597"/>
              </a:xfrm>
              <a:prstGeom prst="rect">
                <a:avLst/>
              </a:prstGeom>
              <a:blipFill>
                <a:blip r:embed="rId17"/>
                <a:stretch>
                  <a:fillRect l="-1894" t="-8989" r="-271" b="-31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E662757E-7B43-4B9B-84D4-04F53D33B4BA}"/>
              </a:ext>
            </a:extLst>
          </p:cNvPr>
          <p:cNvGrpSpPr/>
          <p:nvPr/>
        </p:nvGrpSpPr>
        <p:grpSpPr>
          <a:xfrm>
            <a:off x="713888" y="4900417"/>
            <a:ext cx="3635432" cy="1472135"/>
            <a:chOff x="713888" y="4900417"/>
            <a:chExt cx="3635432" cy="1472135"/>
          </a:xfrm>
        </p:grpSpPr>
        <p:sp>
          <p:nvSpPr>
            <p:cNvPr id="37" name="对话气泡: 椭圆形 36">
              <a:extLst>
                <a:ext uri="{FF2B5EF4-FFF2-40B4-BE49-F238E27FC236}">
                  <a16:creationId xmlns:a16="http://schemas.microsoft.com/office/drawing/2014/main" id="{1622FFF8-5E5D-40D2-BC04-9CD458A07557}"/>
                </a:ext>
              </a:extLst>
            </p:cNvPr>
            <p:cNvSpPr/>
            <p:nvPr/>
          </p:nvSpPr>
          <p:spPr>
            <a:xfrm>
              <a:off x="713888" y="4900417"/>
              <a:ext cx="3635432" cy="1472135"/>
            </a:xfrm>
            <a:prstGeom prst="wedgeEllipseCallout">
              <a:avLst>
                <a:gd name="adj1" fmla="val 138220"/>
                <a:gd name="adj2" fmla="val -269045"/>
              </a:avLst>
            </a:prstGeom>
            <a:solidFill>
              <a:schemeClr val="accent2">
                <a:lumMod val="40000"/>
                <a:lumOff val="60000"/>
                <a:alpha val="84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C8F5CB0-687A-4CAC-8836-DA042EACE99A}"/>
                    </a:ext>
                  </a:extLst>
                </p:cNvPr>
                <p:cNvSpPr txBox="1"/>
                <p:nvPr/>
              </p:nvSpPr>
              <p:spPr>
                <a:xfrm>
                  <a:off x="1033076" y="5122224"/>
                  <a:ext cx="3146811" cy="9714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cs typeface="+mn-cs"/>
                    </a:rPr>
                    <a:t>如果</a:t>
                  </a: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NimbusSanL-Regu"/>
                      <a:ea typeface="宋体" panose="02010600030101010101" pitchFamily="2" charset="-122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+mn-ea"/>
                      <a:cs typeface="+mn-cs"/>
                    </a:rPr>
                    <a:t>很大，甚至无穷大，挑战巨大</a:t>
                  </a: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2C8F5CB0-687A-4CAC-8836-DA042EACE9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076" y="5122224"/>
                  <a:ext cx="3146811" cy="971484"/>
                </a:xfrm>
                <a:prstGeom prst="rect">
                  <a:avLst/>
                </a:prstGeom>
                <a:blipFill>
                  <a:blip r:embed="rId18"/>
                  <a:stretch>
                    <a:fillRect l="-3868" t="-5000" r="-387" b="-1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917DD4F-1460-4C24-9DF1-D57FA55A440C}"/>
                  </a:ext>
                </a:extLst>
              </p:cNvPr>
              <p:cNvSpPr/>
              <p:nvPr/>
            </p:nvSpPr>
            <p:spPr>
              <a:xfrm>
                <a:off x="5457637" y="5722680"/>
                <a:ext cx="6742963" cy="540597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目的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：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SVM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算法求解可以不依赖于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吗？</a:t>
                </a: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917DD4F-1460-4C24-9DF1-D57FA55A4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7637" y="5722680"/>
                <a:ext cx="6742963" cy="540597"/>
              </a:xfrm>
              <a:prstGeom prst="rect">
                <a:avLst/>
              </a:prstGeom>
              <a:blipFill>
                <a:blip r:embed="rId19"/>
                <a:stretch>
                  <a:fillRect l="-362" t="-10227" r="-452" b="-3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标题 1">
            <a:extLst>
              <a:ext uri="{FF2B5EF4-FFF2-40B4-BE49-F238E27FC236}">
                <a16:creationId xmlns:a16="http://schemas.microsoft.com/office/drawing/2014/main" id="{3C303437-DBA7-4ABE-BB22-716D1B79AD3F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8.1 </a:t>
            </a:r>
            <a:r>
              <a:rPr lang="zh-CN" altLang="en-US" kern="0" dirty="0">
                <a:solidFill>
                  <a:srgbClr val="000000"/>
                </a:solidFill>
              </a:rPr>
              <a:t>对偶支撑向量机动机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6839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487985" y="997221"/>
            <a:ext cx="5260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核函数能实现无穷维变换？</a:t>
            </a: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F3CAB8D-325A-42B3-B31B-66B3DBDD2CA0}"/>
                  </a:ext>
                </a:extLst>
              </p:cNvPr>
              <p:cNvSpPr/>
              <p:nvPr/>
            </p:nvSpPr>
            <p:spPr>
              <a:xfrm>
                <a:off x="962122" y="2803018"/>
                <a:ext cx="13215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𝑲</m:t>
                      </m:r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F3CAB8D-325A-42B3-B31B-66B3DBDD2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22" y="2803018"/>
                <a:ext cx="1321579" cy="461665"/>
              </a:xfrm>
              <a:prstGeom prst="rect">
                <a:avLst/>
              </a:prstGeom>
              <a:blipFill>
                <a:blip r:embed="rId3"/>
                <a:stretch>
                  <a:fillRect r="-461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5BBED2-40E5-4BC5-B0B0-65E44E3D8A7C}"/>
                  </a:ext>
                </a:extLst>
              </p:cNvPr>
              <p:cNvSpPr/>
              <p:nvPr/>
            </p:nvSpPr>
            <p:spPr>
              <a:xfrm>
                <a:off x="596355" y="1607741"/>
                <a:ext cx="10872464" cy="523220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当</a:t>
                </a:r>
                <a14:m>
                  <m:oMath xmlns:m="http://schemas.openxmlformats.org/officeDocument/2006/math">
                    <m:r>
                      <a:rPr kumimoji="0" lang="el-GR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𝜱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为无穷维变换时，借助核函数</a:t>
                </a:r>
                <a14:m>
                  <m:oMath xmlns:m="http://schemas.openxmlformats.org/officeDocument/2006/math"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𝑲</m:t>
                    </m:r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p>
                      <m:sSup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  <m:sup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技巧仍可进行有效计算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05BBED2-40E5-4BC5-B0B0-65E44E3D8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5" y="1607741"/>
                <a:ext cx="10872464" cy="523220"/>
              </a:xfrm>
              <a:prstGeom prst="rect">
                <a:avLst/>
              </a:prstGeom>
              <a:blipFill>
                <a:blip r:embed="rId4"/>
                <a:stretch>
                  <a:fillRect l="-1178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FF92AC-4026-442A-AD6C-72671A6FD337}"/>
                  </a:ext>
                </a:extLst>
              </p:cNvPr>
              <p:cNvSpPr/>
              <p:nvPr/>
            </p:nvSpPr>
            <p:spPr>
              <a:xfrm>
                <a:off x="596355" y="2218261"/>
                <a:ext cx="67269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为简单起见，考虑一维变量，即：</a:t>
                </a:r>
                <a14:m>
                  <m:oMath xmlns:m="http://schemas.openxmlformats.org/officeDocument/2006/math">
                    <m:r>
                      <a:rPr kumimoji="0" lang="en-US" altLang="zh-CN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FF92AC-4026-442A-AD6C-72671A6FD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5" y="2218261"/>
                <a:ext cx="6726970" cy="523220"/>
              </a:xfrm>
              <a:prstGeom prst="rect">
                <a:avLst/>
              </a:prstGeom>
              <a:blipFill>
                <a:blip r:embed="rId5"/>
                <a:stretch>
                  <a:fillRect l="-1904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BB623C5-A6A1-4154-8196-DDEC676F1A7F}"/>
                  </a:ext>
                </a:extLst>
              </p:cNvPr>
              <p:cNvSpPr/>
              <p:nvPr/>
            </p:nvSpPr>
            <p:spPr>
              <a:xfrm>
                <a:off x="4179888" y="2809185"/>
                <a:ext cx="2752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⁡(−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BB623C5-A6A1-4154-8196-DDEC676F1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88" y="2809185"/>
                <a:ext cx="2752485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A4241E6-F29A-4D3D-A5B4-4E6D78C29159}"/>
                  </a:ext>
                </a:extLst>
              </p:cNvPr>
              <p:cNvSpPr/>
              <p:nvPr/>
            </p:nvSpPr>
            <p:spPr>
              <a:xfrm>
                <a:off x="6801778" y="2822450"/>
                <a:ext cx="5086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⁡(−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⁡(−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A4241E6-F29A-4D3D-A5B4-4E6D78C29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778" y="2822450"/>
                <a:ext cx="508620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90D4423-B402-4CFD-9BF5-FEE5A5EE3395}"/>
                  </a:ext>
                </a:extLst>
              </p:cNvPr>
              <p:cNvSpPr/>
              <p:nvPr/>
            </p:nvSpPr>
            <p:spPr>
              <a:xfrm>
                <a:off x="4831979" y="3346802"/>
                <a:ext cx="5494966" cy="109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⁡(−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⁡(−</m:t>
                      </m:r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990D4423-B402-4CFD-9BF5-FEE5A5EE3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979" y="3346802"/>
                <a:ext cx="5494966" cy="10996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73E6DBE-E81D-4D4E-90AA-F739673D759B}"/>
                  </a:ext>
                </a:extLst>
              </p:cNvPr>
              <p:cNvSpPr/>
              <p:nvPr/>
            </p:nvSpPr>
            <p:spPr>
              <a:xfrm>
                <a:off x="4831979" y="4446462"/>
                <a:ext cx="6801221" cy="1221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∞</m:t>
                          </m:r>
                        </m:sup>
                        <m:e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exp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⁡(−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exp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⁡(−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rad>
                          <m:rad>
                            <m:radPr>
                              <m:degHide m:val="on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!</m:t>
                                  </m:r>
                                </m:den>
                              </m:f>
                            </m:e>
                          </m:rad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p>
                          </m:sSup>
                          <m:r>
                            <a:rPr kumimoji="0" lang="en-US" altLang="zh-CN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73E6DBE-E81D-4D4E-90AA-F739673D7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979" y="4446462"/>
                <a:ext cx="6801221" cy="12210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CB3E572-7F77-4F30-A57B-11CC6D944DC1}"/>
                  </a:ext>
                </a:extLst>
              </p:cNvPr>
              <p:cNvSpPr/>
              <p:nvPr/>
            </p:nvSpPr>
            <p:spPr>
              <a:xfrm>
                <a:off x="4831979" y="5588911"/>
                <a:ext cx="6682214" cy="1093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l-GR" altLang="zh-CN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𝜱</m:t>
                      </m:r>
                      <m:d>
                        <m:dPr>
                          <m:ctrlPr>
                            <a:rPr kumimoji="0" lang="en-US" altLang="zh-CN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exp</m:t>
                      </m:r>
                      <m:r>
                        <a:rPr kumimoji="0" lang="en-US" altLang="zh-CN" sz="2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⁡(−</m:t>
                      </m:r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∙(1,</m:t>
                      </m:r>
                      <m:rad>
                        <m:radPr>
                          <m:degHide m:val="on"/>
                          <m:ctrlP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!</m:t>
                              </m:r>
                            </m:den>
                          </m:f>
                        </m:e>
                      </m:rad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!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!</m:t>
                              </m:r>
                            </m:den>
                          </m:f>
                        </m:e>
                      </m:rad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,…,…</m:t>
                      </m:r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0CB3E572-7F77-4F30-A57B-11CC6D944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979" y="5588911"/>
                <a:ext cx="6682214" cy="10937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0938E1-1287-44C4-A9DA-887423765EBE}"/>
                  </a:ext>
                </a:extLst>
              </p:cNvPr>
              <p:cNvSpPr/>
              <p:nvPr/>
            </p:nvSpPr>
            <p:spPr>
              <a:xfrm>
                <a:off x="2194363" y="2799747"/>
                <a:ext cx="2074863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altLang="zh-CN" sz="22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  <m:d>
                            <m:dPr>
                              <m:ctrlPr>
                                <a:rPr lang="en-US" altLang="zh-CN" sz="22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l-GR" altLang="zh-CN" sz="2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en-US" altLang="zh-CN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E0938E1-1287-44C4-A9DA-887423765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363" y="2799747"/>
                <a:ext cx="2074863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FB8837-09E7-40F4-8DB0-CA520040CAC7}"/>
                  </a:ext>
                </a:extLst>
              </p:cNvPr>
              <p:cNvSpPr/>
              <p:nvPr/>
            </p:nvSpPr>
            <p:spPr>
              <a:xfrm>
                <a:off x="52673" y="4290366"/>
                <a:ext cx="4779306" cy="523220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</a:rPr>
                  <a:t>高斯核函数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/>
                  <a:t>的一般式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FB8837-09E7-40F4-8DB0-CA520040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3" y="4290366"/>
                <a:ext cx="4779306" cy="523220"/>
              </a:xfrm>
              <a:prstGeom prst="rect">
                <a:avLst/>
              </a:prstGeom>
              <a:blipFill>
                <a:blip r:embed="rId12"/>
                <a:stretch>
                  <a:fillRect l="-2679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3CBFFD2-9A37-465A-82C2-83AE1B969AFE}"/>
                  </a:ext>
                </a:extLst>
              </p:cNvPr>
              <p:cNvSpPr/>
              <p:nvPr/>
            </p:nvSpPr>
            <p:spPr>
              <a:xfrm>
                <a:off x="52674" y="4803401"/>
                <a:ext cx="4779306" cy="523220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3CBFFD2-9A37-465A-82C2-83AE1B969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4" y="4803401"/>
                <a:ext cx="477930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357AA2A-FB1D-4AC6-BB58-7298E5DBA1B0}"/>
                  </a:ext>
                </a:extLst>
              </p:cNvPr>
              <p:cNvSpPr/>
              <p:nvPr/>
            </p:nvSpPr>
            <p:spPr>
              <a:xfrm>
                <a:off x="52673" y="5327301"/>
                <a:ext cx="4779306" cy="523220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</m:t>
                      </m:r>
                      <m:r>
                        <a:rPr lang="zh-CN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357AA2A-FB1D-4AC6-BB58-7298E5DBA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3" y="5327301"/>
                <a:ext cx="4779306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034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3B82C00-3494-45C8-81CD-04298840DAC6}"/>
              </a:ext>
            </a:extLst>
          </p:cNvPr>
          <p:cNvSpPr/>
          <p:nvPr/>
        </p:nvSpPr>
        <p:spPr>
          <a:xfrm>
            <a:off x="487985" y="997221"/>
            <a:ext cx="5260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Arial"/>
              </a:rPr>
              <a:t>高斯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核函数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SVM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标题 1">
            <a:extLst>
              <a:ext uri="{FF2B5EF4-FFF2-40B4-BE49-F238E27FC236}">
                <a16:creationId xmlns:a16="http://schemas.microsoft.com/office/drawing/2014/main" id="{A62AC167-1308-4864-9C1A-A91675F1B60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8.5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核函数支撑向量机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FF92AC-4026-442A-AD6C-72671A6FD337}"/>
                  </a:ext>
                </a:extLst>
              </p:cNvPr>
              <p:cNvSpPr/>
              <p:nvPr/>
            </p:nvSpPr>
            <p:spPr>
              <a:xfrm>
                <a:off x="487984" y="5451994"/>
                <a:ext cx="11522161" cy="954107"/>
              </a:xfrm>
              <a:prstGeom prst="rect">
                <a:avLst/>
              </a:prstGeom>
              <a:solidFill>
                <a:srgbClr val="FFD8D8"/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</a:rPr>
                  <a:t>高斯核函数</a:t>
                </a:r>
                <a:r>
                  <a:rPr lang="en-US" altLang="zh-CN" sz="2800" dirty="0">
                    <a:solidFill>
                      <a:srgbClr val="000000"/>
                    </a:solidFill>
                  </a:rPr>
                  <a:t>SVM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:  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通过求取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确定所有支撑向量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</a:rPr>
                  <a:t> ，构造以支撑向量为中心的高斯函数的线性组合，实现在无穷维空间获得最大间隔分类面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7FF92AC-4026-442A-AD6C-72671A6FD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4" y="5451994"/>
                <a:ext cx="11522161" cy="954107"/>
              </a:xfrm>
              <a:prstGeom prst="rect">
                <a:avLst/>
              </a:prstGeom>
              <a:blipFill>
                <a:blip r:embed="rId3"/>
                <a:stretch>
                  <a:fillRect l="-1058" t="-7006" b="-16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FB8837-09E7-40F4-8DB0-CA520040CAC7}"/>
                  </a:ext>
                </a:extLst>
              </p:cNvPr>
              <p:cNvSpPr/>
              <p:nvPr/>
            </p:nvSpPr>
            <p:spPr>
              <a:xfrm>
                <a:off x="487984" y="4081626"/>
                <a:ext cx="8584251" cy="523220"/>
              </a:xfrm>
              <a:prstGeom prst="rect">
                <a:avLst/>
              </a:prstGeom>
              <a:solidFill>
                <a:srgbClr val="DDE6FD"/>
              </a:solidFill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以所有支撑向量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 为中心的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高斯函数的线性组合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DFB8837-09E7-40F4-8DB0-CA520040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4" y="4081626"/>
                <a:ext cx="8584251" cy="523220"/>
              </a:xfrm>
              <a:prstGeom prst="rect">
                <a:avLst/>
              </a:prstGeom>
              <a:blipFill>
                <a:blip r:embed="rId4"/>
                <a:stretch>
                  <a:fillRect l="-1278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E218330-E5D9-48FF-B4B9-28F7D18586BF}"/>
                  </a:ext>
                </a:extLst>
              </p:cNvPr>
              <p:cNvSpPr/>
              <p:nvPr/>
            </p:nvSpPr>
            <p:spPr>
              <a:xfrm>
                <a:off x="3158326" y="1452744"/>
                <a:ext cx="70405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d>
                        <m:dPr>
                          <m:ctrlP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>
                            <m: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E218330-E5D9-48FF-B4B9-28F7D1858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326" y="1452744"/>
                <a:ext cx="70405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7F4826F-CEF3-43E4-A610-00EA565C4C12}"/>
                  </a:ext>
                </a:extLst>
              </p:cNvPr>
              <p:cNvSpPr/>
              <p:nvPr/>
            </p:nvSpPr>
            <p:spPr>
              <a:xfrm>
                <a:off x="487985" y="2070042"/>
                <a:ext cx="8085675" cy="1040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dirty="0">
                          <a:solidFill>
                            <a:srgbClr val="000000"/>
                          </a:solidFill>
                        </a:rPr>
                        <m:t>输入测试样本 </m:t>
                      </m:r>
                      <m:r>
                        <a:rPr lang="en-US" altLang="zh-CN" sz="2400" b="1">
                          <a:solidFill>
                            <a:srgbClr val="FF33CC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𝑆𝑉𝑀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𝑠𝑖𝑔𝑛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𝜱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𝑏</m:t>
                      </m:r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7F4826F-CEF3-43E4-A610-00EA565C4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5" y="2070042"/>
                <a:ext cx="8085675" cy="1040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09BDB6E-8579-4051-8B3A-3AE98D139C2F}"/>
                  </a:ext>
                </a:extLst>
              </p:cNvPr>
              <p:cNvSpPr/>
              <p:nvPr/>
            </p:nvSpPr>
            <p:spPr>
              <a:xfrm>
                <a:off x="4171621" y="2994949"/>
                <a:ext cx="5909758" cy="98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smtClean="0">
                                      <a:solidFill>
                                        <a:srgbClr val="FF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09BDB6E-8579-4051-8B3A-3AE98D139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621" y="2994949"/>
                <a:ext cx="5909758" cy="9890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04E211E7-C69B-4ED5-ACE8-EC7CF16AFF38}"/>
              </a:ext>
            </a:extLst>
          </p:cNvPr>
          <p:cNvSpPr/>
          <p:nvPr/>
        </p:nvSpPr>
        <p:spPr>
          <a:xfrm>
            <a:off x="487984" y="4711213"/>
            <a:ext cx="9654939" cy="523220"/>
          </a:xfrm>
          <a:prstGeom prst="rect">
            <a:avLst/>
          </a:prstGeom>
          <a:solidFill>
            <a:srgbClr val="DDE6FD"/>
          </a:solidFill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Arial"/>
              </a:rPr>
              <a:t>也被称之为径向基核函数</a:t>
            </a:r>
            <a:r>
              <a:rPr lang="en-US" altLang="zh-CN" sz="2800" dirty="0">
                <a:solidFill>
                  <a:srgbClr val="000000"/>
                </a:solidFill>
                <a:latin typeface="Arial"/>
              </a:rPr>
              <a:t>(Radial Basis Function, RBF)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321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学院      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365BA14C-B4C9-49D9-935B-EC00E300E92F}"/>
              </a:ext>
            </a:extLst>
          </p:cNvPr>
          <p:cNvSpPr txBox="1">
            <a:spLocks/>
          </p:cNvSpPr>
          <p:nvPr/>
        </p:nvSpPr>
        <p:spPr bwMode="black">
          <a:xfrm>
            <a:off x="0" y="190337"/>
            <a:ext cx="1195951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/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第八讲 对偶支撑</a:t>
            </a:r>
            <a:r>
              <a:rPr lang="zh-CN" altLang="en-US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向量机与核支撑向量机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US" altLang="zh-CN" sz="2800" i="1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Dual SVM  &amp;  Kernel SVM 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">
                <a:extLst>
                  <a:ext uri="{FF2B5EF4-FFF2-40B4-BE49-F238E27FC236}">
                    <a16:creationId xmlns:a16="http://schemas.microsoft.com/office/drawing/2014/main" id="{F066D36C-16F2-4009-BEEA-4A9DD367E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3274" y="1000807"/>
                <a:ext cx="10223926" cy="51090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8.1 </a:t>
                </a:r>
                <a:r>
                  <a:rPr lang="zh-CN" altLang="en-US" sz="2400" b="1" dirty="0">
                    <a:latin typeface="宋体" panose="02010600030101010101" pitchFamily="2" charset="-122"/>
                  </a:rPr>
                  <a:t>对偶支撑向量机动机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(</a:t>
                </a:r>
                <a:r>
                  <a:rPr lang="en-US" altLang="zh-CN" sz="2400" b="1" i="1" dirty="0">
                    <a:latin typeface="宋体" panose="02010600030101010101" pitchFamily="2" charset="-122"/>
                    <a:ea typeface="+mn-ea"/>
                  </a:rPr>
                  <a:t>Motivation of Dual SVM </a:t>
                </a:r>
                <a:r>
                  <a:rPr lang="en-US" altLang="zh-CN" sz="2400" b="1" dirty="0">
                    <a:latin typeface="宋体" panose="02010600030101010101" pitchFamily="2" charset="-122"/>
                  </a:rPr>
                  <a:t>)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宋体" panose="02010600030101010101" pitchFamily="2" charset="-122"/>
                </a:endParaRPr>
              </a:p>
              <a:p>
                <a:pPr lvl="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      </a:t>
                </a:r>
                <a:r>
                  <a:rPr kumimoji="1" lang="en-US" altLang="zh-CN" sz="2400" b="1" i="1" dirty="0">
                    <a:solidFill>
                      <a:srgbClr val="FF00FF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kumimoji="1"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希望不依赖于非线性变换后升维的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acc>
                  </m:oMath>
                </a14:m>
                <a:endParaRPr kumimoji="1" lang="en-US" altLang="zh-CN" sz="2400" b="1" i="1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  <a:p>
                <a:pPr lvl="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8.2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对偶支撑向量机的拉格朗日分析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(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Lagrange Dual SVM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)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   </a:t>
                </a:r>
                <a:r>
                  <a:rPr kumimoji="1" lang="zh-CN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通过 </a:t>
                </a: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KKT </a:t>
                </a:r>
                <a:r>
                  <a:rPr kumimoji="1" lang="zh-CN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条件 将原问题和对偶问题相关联获得最佳分类面</a:t>
                </a: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8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.3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 求解对偶支撑向量机最佳值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(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Solving Dual SVM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    </a:t>
                </a:r>
                <a:r>
                  <a:rPr kumimoji="1" lang="zh-CN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仍然是二次规划问题，可以方便求解</a:t>
                </a: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8.4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对偶支撑向量机讨论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(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Messages behind Dual SVM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)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   </a:t>
                </a:r>
                <a:r>
                  <a:rPr kumimoji="1" lang="zh-CN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由支撑向量确定最大间隔分类面</a:t>
                </a: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8.5 </a:t>
                </a:r>
                <a:r>
                  <a:rPr lang="zh-CN" altLang="en-US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核函数支撑向量机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(</a:t>
                </a:r>
                <a:r>
                  <a:rPr lang="en-US" altLang="zh-CN" sz="2400" b="1" i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Kernel SVM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+mn-ea"/>
                  </a:rPr>
                  <a:t>)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lvl="0" fontAlgn="base">
                  <a:lnSpc>
                    <a:spcPts val="3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400" b="1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+mn-ea"/>
                  </a:rPr>
                  <a:t>               利用核函数避免了对升维后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kumimoji="1"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1" lang="en-US" altLang="zh-CN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e>
                    </m:acc>
                  </m:oMath>
                </a14:m>
                <a:r>
                  <a:rPr kumimoji="1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1" lang="zh-CN" alt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的依赖，且高效求解</a:t>
                </a:r>
                <a:endPara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3">
                <a:extLst>
                  <a:ext uri="{FF2B5EF4-FFF2-40B4-BE49-F238E27FC236}">
                    <a16:creationId xmlns:a16="http://schemas.microsoft.com/office/drawing/2014/main" id="{F066D36C-16F2-4009-BEEA-4A9DD367E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3274" y="1000807"/>
                <a:ext cx="10223926" cy="5109091"/>
              </a:xfrm>
              <a:prstGeom prst="rect">
                <a:avLst/>
              </a:prstGeom>
              <a:blipFill>
                <a:blip r:embed="rId4"/>
                <a:stretch>
                  <a:fillRect l="-954" t="-4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60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0538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将有约束条件下的寻优转变为无约束条件下的寻优问题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1161DE3-A266-4C4B-A093-EC35ED28E73E}"/>
              </a:ext>
            </a:extLst>
          </p:cNvPr>
          <p:cNvSpPr/>
          <p:nvPr/>
        </p:nvSpPr>
        <p:spPr>
          <a:xfrm>
            <a:off x="53671" y="1556327"/>
            <a:ext cx="5545155" cy="1908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9D3768B-0F5F-4B96-880A-6992CAA829F9}"/>
                  </a:ext>
                </a:extLst>
              </p:cNvPr>
              <p:cNvSpPr txBox="1"/>
              <p:nvPr/>
            </p:nvSpPr>
            <p:spPr>
              <a:xfrm>
                <a:off x="1968631" y="1711265"/>
                <a:ext cx="209666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mPr>
                            <m:mr>
                              <m:e/>
                              <m:e>
                                <m:sSup>
                                  <m:sSupPr>
                                    <m:ctrlP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2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kumimoji="0" lang="en-US" altLang="zh-CN" sz="2400" b="1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kumimoji="0" lang="en-US" altLang="zh-CN" sz="24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𝑻</m:t>
                                    </m:r>
                                  </m:sup>
                                </m:sSup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</m:mr>
                          </m:m>
                        </m:e>
                      </m:fun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9D3768B-0F5F-4B96-880A-6992CAA82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31" y="1711265"/>
                <a:ext cx="2096663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C74474-DF57-4ADD-AE7A-F1EC7EB2AD61}"/>
                  </a:ext>
                </a:extLst>
              </p:cNvPr>
              <p:cNvSpPr txBox="1"/>
              <p:nvPr/>
            </p:nvSpPr>
            <p:spPr>
              <a:xfrm>
                <a:off x="1064040" y="2511335"/>
                <a:ext cx="46120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𝑆𝑢𝑏𝑗𝑒𝑐𝑡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𝑡𝑜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≥1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9C74474-DF57-4ADD-AE7A-F1EC7EB2A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40" y="2511335"/>
                <a:ext cx="4612032" cy="369332"/>
              </a:xfrm>
              <a:prstGeom prst="rect">
                <a:avLst/>
              </a:prstGeom>
              <a:blipFill>
                <a:blip r:embed="rId4"/>
                <a:stretch>
                  <a:fillRect l="-26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4B7B6A3-58C7-4650-AC30-B562B8512D60}"/>
                  </a:ext>
                </a:extLst>
              </p:cNvPr>
              <p:cNvSpPr/>
              <p:nvPr/>
            </p:nvSpPr>
            <p:spPr>
              <a:xfrm>
                <a:off x="3094935" y="2989266"/>
                <a:ext cx="25038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𝑓𝑜𝑟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𝑛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=1,2,…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𝑁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74B7B6A3-58C7-4650-AC30-B562B8512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935" y="2989266"/>
                <a:ext cx="2503891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标题 1">
            <a:extLst>
              <a:ext uri="{FF2B5EF4-FFF2-40B4-BE49-F238E27FC236}">
                <a16:creationId xmlns:a16="http://schemas.microsoft.com/office/drawing/2014/main" id="{3C303437-DBA7-4ABE-BB22-716D1B79AD3F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对偶支撑向量机动机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F3E72E7D-793F-4749-8EC2-7A3DE295C519}"/>
              </a:ext>
            </a:extLst>
          </p:cNvPr>
          <p:cNvSpPr/>
          <p:nvPr/>
        </p:nvSpPr>
        <p:spPr>
          <a:xfrm>
            <a:off x="5676072" y="1556327"/>
            <a:ext cx="6462257" cy="1908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0">
                <a:extLst>
                  <a:ext uri="{FF2B5EF4-FFF2-40B4-BE49-F238E27FC236}">
                    <a16:creationId xmlns:a16="http://schemas.microsoft.com/office/drawing/2014/main" id="{E139BF34-9189-4CAC-889B-ECA9CAECB9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0254" y="1645300"/>
                <a:ext cx="543950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400" kern="0" dirty="0">
                    <a:solidFill>
                      <a:srgbClr val="0000FF"/>
                    </a:solidFill>
                    <a:latin typeface="Arial" charset="0"/>
                  </a:rPr>
                  <a:t>用</a:t>
                </a:r>
                <a:r>
                  <a:rPr lang="en-US" altLang="zh-CN" sz="2400" kern="0" dirty="0">
                    <a:solidFill>
                      <a:srgbClr val="0000FF"/>
                    </a:solidFill>
                    <a:latin typeface="Arial" charset="0"/>
                  </a:rPr>
                  <a:t>Lagrange</a:t>
                </a:r>
                <a:r>
                  <a:rPr lang="zh-CN" altLang="en-US" sz="2400" kern="0" dirty="0">
                    <a:solidFill>
                      <a:srgbClr val="0000FF"/>
                    </a:solidFill>
                    <a:latin typeface="Arial" charset="0"/>
                  </a:rPr>
                  <a:t>乘子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solidFill>
                      <a:srgbClr val="7030A0"/>
                    </a:solidFill>
                    <a:latin typeface="Arial" charset="0"/>
                  </a:rPr>
                  <a:t> </a:t>
                </a:r>
                <a:r>
                  <a:rPr kumimoji="0" lang="zh-CN" altLang="en-US" sz="24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</a:rPr>
                  <a:t>构造</a:t>
                </a:r>
                <a:r>
                  <a:rPr lang="en-US" altLang="zh-CN" sz="2400" kern="0" dirty="0">
                    <a:solidFill>
                      <a:srgbClr val="0000FF"/>
                    </a:solidFill>
                    <a:latin typeface="Arial" charset="0"/>
                  </a:rPr>
                  <a:t>Lagrange</a:t>
                </a:r>
                <a:r>
                  <a:rPr kumimoji="0" lang="zh-CN" altLang="en-US" sz="24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</a:rPr>
                  <a:t>函数</a:t>
                </a:r>
                <a:endParaRPr kumimoji="0" lang="en-US" sz="240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endParaRPr>
              </a:p>
            </p:txBody>
          </p:sp>
        </mc:Choice>
        <mc:Fallback xmlns="">
          <p:sp>
            <p:nvSpPr>
              <p:cNvPr id="42" name="TextBox 20">
                <a:extLst>
                  <a:ext uri="{FF2B5EF4-FFF2-40B4-BE49-F238E27FC236}">
                    <a16:creationId xmlns:a16="http://schemas.microsoft.com/office/drawing/2014/main" id="{E139BF34-9189-4CAC-889B-ECA9CAECB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80254" y="1645300"/>
                <a:ext cx="5439506" cy="461665"/>
              </a:xfrm>
              <a:prstGeom prst="rect">
                <a:avLst/>
              </a:prstGeom>
              <a:blipFill>
                <a:blip r:embed="rId6"/>
                <a:stretch>
                  <a:fillRect l="-1682" t="-10526" r="-1457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6E53CF9-0408-4269-9C0A-781A20EFE6B0}"/>
                  </a:ext>
                </a:extLst>
              </p:cNvPr>
              <p:cNvSpPr/>
              <p:nvPr/>
            </p:nvSpPr>
            <p:spPr>
              <a:xfrm>
                <a:off x="5480365" y="2107453"/>
                <a:ext cx="6853671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6E53CF9-0408-4269-9C0A-781A20EFE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365" y="2107453"/>
                <a:ext cx="6853671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2C5972A-F564-4B78-9A05-B71C7ACDF4EC}"/>
                  </a:ext>
                </a:extLst>
              </p:cNvPr>
              <p:cNvSpPr txBox="1"/>
              <p:nvPr/>
            </p:nvSpPr>
            <p:spPr>
              <a:xfrm>
                <a:off x="433440" y="3997343"/>
                <a:ext cx="4111382" cy="528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SVM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𝑎𝑙𝑙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≥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400" b="1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𝓛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𝜶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2C5972A-F564-4B78-9A05-B71C7ACDF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40" y="3997343"/>
                <a:ext cx="4111382" cy="528927"/>
              </a:xfrm>
              <a:prstGeom prst="rect">
                <a:avLst/>
              </a:prstGeom>
              <a:blipFill>
                <a:blip r:embed="rId8"/>
                <a:stretch>
                  <a:fillRect l="-1037" r="-2074" b="-8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B6C3F1B-4F86-4A36-90D1-4A62DECDBF69}"/>
                  </a:ext>
                </a:extLst>
              </p:cNvPr>
              <p:cNvSpPr/>
              <p:nvPr/>
            </p:nvSpPr>
            <p:spPr>
              <a:xfrm>
                <a:off x="654687" y="4938794"/>
                <a:ext cx="36688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</a:rPr>
                  <a:t>任何 “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+mn-ea"/>
                  </a:rPr>
                  <a:t>violating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</a:rPr>
                  <a:t>”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B6C3F1B-4F86-4A36-90D1-4A62DECDBF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7" y="4938794"/>
                <a:ext cx="3668889" cy="461665"/>
              </a:xfrm>
              <a:prstGeom prst="rect">
                <a:avLst/>
              </a:prstGeom>
              <a:blipFill>
                <a:blip r:embed="rId9"/>
                <a:stretch>
                  <a:fillRect l="-2159" t="-10526" r="-49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8950831-F7E0-42DC-A0D4-1B52F2114C50}"/>
                  </a:ext>
                </a:extLst>
              </p:cNvPr>
              <p:cNvSpPr/>
              <p:nvPr/>
            </p:nvSpPr>
            <p:spPr>
              <a:xfrm>
                <a:off x="4760093" y="4602935"/>
                <a:ext cx="472206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∎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一些正数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8950831-F7E0-42DC-A0D4-1B52F2114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93" y="4602935"/>
                <a:ext cx="4722062" cy="9221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9B5894C-7739-4616-8C03-CADCAC58E1D9}"/>
                  </a:ext>
                </a:extLst>
              </p:cNvPr>
              <p:cNvSpPr/>
              <p:nvPr/>
            </p:nvSpPr>
            <p:spPr>
              <a:xfrm>
                <a:off x="9903061" y="4802413"/>
                <a:ext cx="9913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9B5894C-7739-4616-8C03-CADCAC58E1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3061" y="4802413"/>
                <a:ext cx="9913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54CC9D9-81EA-4ABF-A97E-D48F0EE22329}"/>
                  </a:ext>
                </a:extLst>
              </p:cNvPr>
              <p:cNvSpPr/>
              <p:nvPr/>
            </p:nvSpPr>
            <p:spPr>
              <a:xfrm>
                <a:off x="654687" y="5789850"/>
                <a:ext cx="35999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</a:rPr>
                  <a:t>任何 “</a:t>
                </a:r>
                <a:r>
                  <a:rPr lang="en-US" altLang="zh-CN" sz="2400" i="1" dirty="0">
                    <a:solidFill>
                      <a:srgbClr val="0000FF"/>
                    </a:solidFill>
                    <a:latin typeface="+mn-ea"/>
                  </a:rPr>
                  <a:t>feasible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+mn-ea"/>
                  </a:rPr>
                  <a:t>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zh-CN" altLang="en-US" dirty="0"/>
                  <a:t>：</a:t>
                </a: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54CC9D9-81EA-4ABF-A97E-D48F0EE22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87" y="5789850"/>
                <a:ext cx="3599960" cy="461665"/>
              </a:xfrm>
              <a:prstGeom prst="rect">
                <a:avLst/>
              </a:prstGeom>
              <a:blipFill>
                <a:blip r:embed="rId12"/>
                <a:stretch>
                  <a:fillRect l="-2200" t="-10526" r="-50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DAE4A23-043C-4B03-9E34-D3D561CFFD55}"/>
                  </a:ext>
                </a:extLst>
              </p:cNvPr>
              <p:cNvSpPr/>
              <p:nvPr/>
            </p:nvSpPr>
            <p:spPr>
              <a:xfrm>
                <a:off x="4760093" y="5559594"/>
                <a:ext cx="5050678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∎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所有</m:t>
                                  </m:r>
                                  <m:r>
                                    <a:rPr lang="zh-CN" alt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非</m:t>
                                  </m:r>
                                  <m:r>
                                    <a:rPr lang="zh-CN" altLang="en-US" sz="2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正数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0DAE4A23-043C-4B03-9E34-D3D561CFF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93" y="5559594"/>
                <a:ext cx="5050678" cy="9221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569C844-D5A9-4F88-AAA7-975EEE35CB53}"/>
                  </a:ext>
                </a:extLst>
              </p:cNvPr>
              <p:cNvSpPr/>
              <p:nvPr/>
            </p:nvSpPr>
            <p:spPr>
              <a:xfrm>
                <a:off x="9962373" y="5728295"/>
                <a:ext cx="93205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569C844-D5A9-4F88-AAA7-975EEE35C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373" y="5728295"/>
                <a:ext cx="932050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A257F23-530A-4792-A524-D7758E4DE224}"/>
                  </a:ext>
                </a:extLst>
              </p:cNvPr>
              <p:cNvSpPr/>
              <p:nvPr/>
            </p:nvSpPr>
            <p:spPr>
              <a:xfrm>
                <a:off x="4446292" y="3938503"/>
                <a:ext cx="6201249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         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A257F23-530A-4792-A524-D7758E4DE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92" y="3938503"/>
                <a:ext cx="6201249" cy="6013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3D421D8-54F3-458D-BB34-2386D2C626CD}"/>
                  </a:ext>
                </a:extLst>
              </p:cNvPr>
              <p:cNvSpPr/>
              <p:nvPr/>
            </p:nvSpPr>
            <p:spPr>
              <a:xfrm>
                <a:off x="5417080" y="3933722"/>
                <a:ext cx="22283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𝑣𝑖𝑜𝑙𝑎𝑡𝑖𝑛𝑔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3D421D8-54F3-458D-BB34-2386D2C62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080" y="3933722"/>
                <a:ext cx="2228367" cy="461665"/>
              </a:xfrm>
              <a:prstGeom prst="rect">
                <a:avLst/>
              </a:prstGeom>
              <a:blipFill>
                <a:blip r:embed="rId1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FA9B490-2A9A-4008-9494-F881754F2E77}"/>
                  </a:ext>
                </a:extLst>
              </p:cNvPr>
              <p:cNvSpPr/>
              <p:nvPr/>
            </p:nvSpPr>
            <p:spPr>
              <a:xfrm>
                <a:off x="7235157" y="3771155"/>
                <a:ext cx="3344085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𝑓𝑒𝑎𝑠𝑖𝑏𝑙𝑒</m:t>
                      </m:r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FA9B490-2A9A-4008-9494-F881754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57" y="3771155"/>
                <a:ext cx="3344085" cy="78380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768A98C-0671-4747-B4FF-6D4250C218D0}"/>
                  </a:ext>
                </a:extLst>
              </p:cNvPr>
              <p:cNvSpPr/>
              <p:nvPr/>
            </p:nvSpPr>
            <p:spPr>
              <a:xfrm>
                <a:off x="10428595" y="3757254"/>
                <a:ext cx="144187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768A98C-0671-4747-B4FF-6D4250C21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595" y="3757254"/>
                <a:ext cx="1441870" cy="7838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AB598DED-BEDF-4B4B-ADFD-E6AFD86DCAA0}"/>
              </a:ext>
            </a:extLst>
          </p:cNvPr>
          <p:cNvGrpSpPr/>
          <p:nvPr/>
        </p:nvGrpSpPr>
        <p:grpSpPr>
          <a:xfrm>
            <a:off x="168834" y="3454909"/>
            <a:ext cx="3652760" cy="523220"/>
            <a:chOff x="168834" y="3454909"/>
            <a:chExt cx="3652760" cy="523220"/>
          </a:xfrm>
        </p:grpSpPr>
        <p:sp>
          <p:nvSpPr>
            <p:cNvPr id="47" name="对话气泡: 椭圆形 46">
              <a:extLst>
                <a:ext uri="{FF2B5EF4-FFF2-40B4-BE49-F238E27FC236}">
                  <a16:creationId xmlns:a16="http://schemas.microsoft.com/office/drawing/2014/main" id="{1EF323EE-70CE-415D-8BE7-621B4C727D35}"/>
                </a:ext>
              </a:extLst>
            </p:cNvPr>
            <p:cNvSpPr/>
            <p:nvPr/>
          </p:nvSpPr>
          <p:spPr>
            <a:xfrm>
              <a:off x="168834" y="3496835"/>
              <a:ext cx="3652760" cy="468000"/>
            </a:xfrm>
            <a:prstGeom prst="wedgeEllipseCallout">
              <a:avLst>
                <a:gd name="adj1" fmla="val 19846"/>
                <a:gd name="adj2" fmla="val 81556"/>
              </a:avLst>
            </a:prstGeom>
            <a:solidFill>
              <a:schemeClr val="accent2">
                <a:lumMod val="40000"/>
                <a:lumOff val="60000"/>
                <a:alpha val="84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Times New Roman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B1273A2-8DEE-422E-9024-B3BC4BFDF59A}"/>
                </a:ext>
              </a:extLst>
            </p:cNvPr>
            <p:cNvSpPr/>
            <p:nvPr/>
          </p:nvSpPr>
          <p:spPr>
            <a:xfrm>
              <a:off x="408016" y="3454909"/>
              <a:ext cx="33778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00"/>
                  </a:solidFill>
                </a:rPr>
                <a:t>约束项隐含在</a:t>
              </a:r>
              <a:r>
                <a:rPr lang="en-US" altLang="zh-CN" sz="2800" i="1" dirty="0">
                  <a:solidFill>
                    <a:srgbClr val="000000"/>
                  </a:solidFill>
                </a:rPr>
                <a:t>max</a:t>
              </a:r>
              <a:r>
                <a:rPr lang="zh-CN" altLang="en-US" sz="2800" dirty="0">
                  <a:solidFill>
                    <a:srgbClr val="000000"/>
                  </a:solidFill>
                </a:rPr>
                <a:t>中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49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0" y="190337"/>
            <a:ext cx="11959517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第八讲 对偶支撑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向量机与核支撑向量机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(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Dual SVM  &amp;  Kernel SVM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32" y="1315732"/>
            <a:ext cx="10920785" cy="3652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对偶支撑向量机动机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Motivation of Dual SVM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对偶支撑向量机的拉格朗日分析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Lagrange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求解对偶支撑向量机最佳值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Solving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对偶支撑向量机讨论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Messages behind Dual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8.5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核函数支撑向量机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Kernel SVM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191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4E8B983-F071-4C3B-8155-23A7CF47CCD6}"/>
                  </a:ext>
                </a:extLst>
              </p:cNvPr>
              <p:cNvSpPr/>
              <p:nvPr/>
            </p:nvSpPr>
            <p:spPr>
              <a:xfrm>
                <a:off x="1805097" y="5709603"/>
                <a:ext cx="97440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Arial"/>
                  </a:rPr>
                  <a:t>原问题</a:t>
                </a:r>
                <a:r>
                  <a:rPr lang="en-US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Arial"/>
                  </a:rPr>
                  <a:t>(</a:t>
                </a:r>
                <a:r>
                  <a:rPr lang="zh-CN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Arial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sz="2800" dirty="0">
                    <a:solidFill>
                      <a:schemeClr val="accent2">
                        <a:lumMod val="75000"/>
                      </a:schemeClr>
                    </a:solidFill>
                    <a:latin typeface="Arial"/>
                  </a:rPr>
                  <a:t>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与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拉格朗日对偶问题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Arial"/>
                  </a:rPr>
                  <a:t>求解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)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的关系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4E8B983-F071-4C3B-8155-23A7CF47C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97" y="5709603"/>
                <a:ext cx="9744004" cy="523220"/>
              </a:xfrm>
              <a:prstGeom prst="rect">
                <a:avLst/>
              </a:prstGeom>
              <a:blipFill>
                <a:blip r:embed="rId3"/>
                <a:stretch>
                  <a:fillRect l="-1251" t="-1411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A90BE29F-6AB2-4CDF-B4D2-C46ABBD1046A}"/>
              </a:ext>
            </a:extLst>
          </p:cNvPr>
          <p:cNvSpPr/>
          <p:nvPr/>
        </p:nvSpPr>
        <p:spPr>
          <a:xfrm>
            <a:off x="6413371" y="4963781"/>
            <a:ext cx="347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i="1" dirty="0">
                <a:solidFill>
                  <a:srgbClr val="FF0000"/>
                </a:solidFill>
                <a:latin typeface="Arial"/>
              </a:rPr>
              <a:t>Lagrange Dual Problem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11161DE3-A266-4C4B-A093-EC35ED28E73E}"/>
              </a:ext>
            </a:extLst>
          </p:cNvPr>
          <p:cNvSpPr/>
          <p:nvPr/>
        </p:nvSpPr>
        <p:spPr>
          <a:xfrm>
            <a:off x="99225" y="1029323"/>
            <a:ext cx="11993549" cy="2016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C0F10E-40C5-4A6F-AD29-A91ACE7BC5A9}"/>
                  </a:ext>
                </a:extLst>
              </p:cNvPr>
              <p:cNvSpPr/>
              <p:nvPr/>
            </p:nvSpPr>
            <p:spPr>
              <a:xfrm>
                <a:off x="551177" y="1174597"/>
                <a:ext cx="5932778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在所有的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的中挑选任意一个</a:t>
                </a:r>
                <a14:m>
                  <m:oMath xmlns:m="http://schemas.openxmlformats.org/officeDocument/2006/math">
                    <m:r>
                      <a:rPr kumimoji="0" lang="zh-CN" altLang="en-US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‘</m:t>
                    </m:r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6EC0F10E-40C5-4A6F-AD29-A91ACE7BC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77" y="1174597"/>
                <a:ext cx="5932778" cy="542136"/>
              </a:xfrm>
              <a:prstGeom prst="rect">
                <a:avLst/>
              </a:prstGeom>
              <a:blipFill>
                <a:blip r:embed="rId4"/>
                <a:stretch>
                  <a:fillRect l="-2053" t="-12360" b="-26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标题 1">
            <a:extLst>
              <a:ext uri="{FF2B5EF4-FFF2-40B4-BE49-F238E27FC236}">
                <a16:creationId xmlns:a16="http://schemas.microsoft.com/office/drawing/2014/main" id="{C790C4A5-A2DF-4C0F-88C9-E4349E9F8512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8.2 </a:t>
            </a:r>
            <a:r>
              <a:rPr lang="zh-CN" altLang="en-US" kern="0" dirty="0">
                <a:solidFill>
                  <a:srgbClr val="000000"/>
                </a:solidFill>
              </a:rPr>
              <a:t>对偶支撑向量机的拉格朗日分析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0E9BAD-73F9-432C-A6FD-0D76717507A0}"/>
                  </a:ext>
                </a:extLst>
              </p:cNvPr>
              <p:cNvSpPr/>
              <p:nvPr/>
            </p:nvSpPr>
            <p:spPr>
              <a:xfrm>
                <a:off x="5950039" y="2144106"/>
                <a:ext cx="2701189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400" b="1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C60E9BAD-73F9-432C-A6FD-0D7671750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039" y="2144106"/>
                <a:ext cx="2701189" cy="601383"/>
              </a:xfrm>
              <a:prstGeom prst="rect">
                <a:avLst/>
              </a:prstGeom>
              <a:blipFill>
                <a:blip r:embed="rId5"/>
                <a:stretch>
                  <a:fillRect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C9CFB63-C457-46CE-927B-FB3F2A4A62E9}"/>
                  </a:ext>
                </a:extLst>
              </p:cNvPr>
              <p:cNvSpPr/>
              <p:nvPr/>
            </p:nvSpPr>
            <p:spPr>
              <a:xfrm>
                <a:off x="2612479" y="2103264"/>
                <a:ext cx="3402534" cy="649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𝓛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C9CFB63-C457-46CE-927B-FB3F2A4A62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479" y="2103264"/>
                <a:ext cx="3402534" cy="6495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C16CFE-254F-4A18-8E1D-4B75925F9F5B}"/>
                  </a:ext>
                </a:extLst>
              </p:cNvPr>
              <p:cNvSpPr/>
              <p:nvPr/>
            </p:nvSpPr>
            <p:spPr>
              <a:xfrm>
                <a:off x="6448292" y="1155987"/>
                <a:ext cx="27548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</m:oMath>
                </a14:m>
                <a:r>
                  <a:rPr lang="zh-CN" altLang="en-US" sz="2800" dirty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C16CFE-254F-4A18-8E1D-4B75925F9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292" y="1155987"/>
                <a:ext cx="2754857" cy="523220"/>
              </a:xfrm>
              <a:prstGeom prst="rect">
                <a:avLst/>
              </a:prstGeom>
              <a:blipFill>
                <a:blip r:embed="rId7"/>
                <a:stretch>
                  <a:fillRect l="-4646" t="-14118" r="-3319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78CEAA1-DA4F-41B5-9C06-C64FBF4C81C1}"/>
              </a:ext>
            </a:extLst>
          </p:cNvPr>
          <p:cNvSpPr/>
          <p:nvPr/>
        </p:nvSpPr>
        <p:spPr>
          <a:xfrm>
            <a:off x="99225" y="3180174"/>
            <a:ext cx="11993549" cy="2340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C076449-4423-4665-8DD1-719290626F66}"/>
                  </a:ext>
                </a:extLst>
              </p:cNvPr>
              <p:cNvSpPr/>
              <p:nvPr/>
            </p:nvSpPr>
            <p:spPr>
              <a:xfrm>
                <a:off x="385612" y="3369795"/>
                <a:ext cx="7822398" cy="621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zh-CN" altLang="en-US" sz="2800" dirty="0">
                    <a:solidFill>
                      <a:srgbClr val="000000"/>
                    </a:solidFill>
                    <a:latin typeface="Arial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zh-CN" alt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是上式右边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𝑎𝑙𝑙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</m:t>
                            </m:r>
                          </m:lim>
                        </m:limLow>
                      </m:fName>
                      <m:e>
                        <m:r>
                          <a:rPr lang="en-US" altLang="zh-CN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𝓛</m:t>
                        </m:r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</m:d>
                      </m:e>
                    </m:func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中的最佳值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C076449-4423-4665-8DD1-719290626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12" y="3369795"/>
                <a:ext cx="7822398" cy="621260"/>
              </a:xfrm>
              <a:prstGeom prst="rect">
                <a:avLst/>
              </a:prstGeom>
              <a:blipFill>
                <a:blip r:embed="rId8"/>
                <a:stretch>
                  <a:fillRect l="-1559" t="-15686" r="-468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84C2C66-AB45-4A2C-9B09-EF579E83D48B}"/>
                  </a:ext>
                </a:extLst>
              </p:cNvPr>
              <p:cNvSpPr/>
              <p:nvPr/>
            </p:nvSpPr>
            <p:spPr>
              <a:xfrm>
                <a:off x="8216405" y="3332855"/>
                <a:ext cx="393030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 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𝑎𝑛𝑦</m:t>
                    </m:r>
                  </m:oMath>
                </a14:m>
                <a:r>
                  <a:rPr lang="zh-CN" altLang="en-US" sz="2800" dirty="0"/>
                  <a:t>）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384C2C66-AB45-4A2C-9B09-EF579E83D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405" y="3332855"/>
                <a:ext cx="3930307" cy="523220"/>
              </a:xfrm>
              <a:prstGeom prst="rect">
                <a:avLst/>
              </a:prstGeom>
              <a:blipFill>
                <a:blip r:embed="rId9"/>
                <a:stretch>
                  <a:fillRect l="-3256" t="-13953" r="-20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F69B1C-7934-4379-A580-F936988AAAAC}"/>
                  </a:ext>
                </a:extLst>
              </p:cNvPr>
              <p:cNvSpPr/>
              <p:nvPr/>
            </p:nvSpPr>
            <p:spPr>
              <a:xfrm>
                <a:off x="2612479" y="4163463"/>
                <a:ext cx="3718839" cy="649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≥0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𝓛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sz="2400" b="1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F69B1C-7934-4379-A580-F936988AA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479" y="4163463"/>
                <a:ext cx="3718839" cy="6495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267E40-9057-417A-8AF9-8A431382BE7F}"/>
                  </a:ext>
                </a:extLst>
              </p:cNvPr>
              <p:cNvSpPr/>
              <p:nvPr/>
            </p:nvSpPr>
            <p:spPr>
              <a:xfrm>
                <a:off x="6294391" y="4125906"/>
                <a:ext cx="3556038" cy="6574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𝑎𝑙𝑙</m:t>
                              </m:r>
                              <m:r>
                                <a:rPr lang="en-US" altLang="zh-C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limLow>
                            <m:limLow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‘</m:t>
                              </m:r>
                            </m:e>
                          </m:d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267E40-9057-417A-8AF9-8A431382B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391" y="4125906"/>
                <a:ext cx="3556038" cy="6574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8DBF8039-BA42-4F7F-AA56-28B66CD2BA41}"/>
              </a:ext>
            </a:extLst>
          </p:cNvPr>
          <p:cNvSpPr/>
          <p:nvPr/>
        </p:nvSpPr>
        <p:spPr>
          <a:xfrm rot="16200000">
            <a:off x="7909684" y="3167895"/>
            <a:ext cx="367296" cy="3359922"/>
          </a:xfrm>
          <a:prstGeom prst="leftBrac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9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4E8B983-F071-4C3B-8155-23A7CF47CCD6}"/>
                  </a:ext>
                </a:extLst>
              </p:cNvPr>
              <p:cNvSpPr/>
              <p:nvPr/>
            </p:nvSpPr>
            <p:spPr>
              <a:xfrm>
                <a:off x="1370056" y="3700877"/>
                <a:ext cx="97440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”是一种弱对偶关系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(weak duality)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4E8B983-F071-4C3B-8155-23A7CF47C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56" y="3700877"/>
                <a:ext cx="9744004" cy="523220"/>
              </a:xfrm>
              <a:prstGeom prst="rect">
                <a:avLst/>
              </a:prstGeom>
              <a:blipFill>
                <a:blip r:embed="rId3"/>
                <a:stretch>
                  <a:fillRect l="-1126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A90BE29F-6AB2-4CDF-B4D2-C46ABBD1046A}"/>
              </a:ext>
            </a:extLst>
          </p:cNvPr>
          <p:cNvSpPr/>
          <p:nvPr/>
        </p:nvSpPr>
        <p:spPr>
          <a:xfrm>
            <a:off x="6294391" y="2699549"/>
            <a:ext cx="347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Lagrange Dual Problem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C790C4A5-A2DF-4C0F-88C9-E4349E9F8512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对偶支撑向量机的拉格朗日分析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78CEAA1-DA4F-41B5-9C06-C64FBF4C81C1}"/>
              </a:ext>
            </a:extLst>
          </p:cNvPr>
          <p:cNvSpPr/>
          <p:nvPr/>
        </p:nvSpPr>
        <p:spPr>
          <a:xfrm>
            <a:off x="99225" y="1568738"/>
            <a:ext cx="11993549" cy="1980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F69B1C-7934-4379-A580-F936988AAAAC}"/>
                  </a:ext>
                </a:extLst>
              </p:cNvPr>
              <p:cNvSpPr/>
              <p:nvPr/>
            </p:nvSpPr>
            <p:spPr>
              <a:xfrm>
                <a:off x="2612479" y="1898078"/>
                <a:ext cx="3848682" cy="649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𝑎𝑙𝑙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≥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𝓛</m:t>
                                  </m:r>
                                  <m:d>
                                    <m:d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𝒘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zh-CN" alt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𝜶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F69B1C-7934-4379-A580-F936988AA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479" y="1898078"/>
                <a:ext cx="3848682" cy="649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267E40-9057-417A-8AF9-8A431382BE7F}"/>
                  </a:ext>
                </a:extLst>
              </p:cNvPr>
              <p:cNvSpPr/>
              <p:nvPr/>
            </p:nvSpPr>
            <p:spPr>
              <a:xfrm>
                <a:off x="6294391" y="1860521"/>
                <a:ext cx="3498009" cy="621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𝓛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267E40-9057-417A-8AF9-8A431382B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391" y="1860521"/>
                <a:ext cx="3498009" cy="621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8DBF8039-BA42-4F7F-AA56-28B66CD2BA41}"/>
              </a:ext>
            </a:extLst>
          </p:cNvPr>
          <p:cNvSpPr/>
          <p:nvPr/>
        </p:nvSpPr>
        <p:spPr>
          <a:xfrm rot="16200000">
            <a:off x="7753109" y="975664"/>
            <a:ext cx="322568" cy="3166150"/>
          </a:xfrm>
          <a:prstGeom prst="leftBrac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4BCEF77A-B83A-47E2-8321-E6FD69D3D28D}"/>
              </a:ext>
            </a:extLst>
          </p:cNvPr>
          <p:cNvSpPr/>
          <p:nvPr/>
        </p:nvSpPr>
        <p:spPr>
          <a:xfrm rot="16200000">
            <a:off x="4116324" y="955190"/>
            <a:ext cx="322568" cy="3166150"/>
          </a:xfrm>
          <a:prstGeom prst="leftBrace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E7ADB7-E654-49D4-8F56-9AA02FDF5506}"/>
              </a:ext>
            </a:extLst>
          </p:cNvPr>
          <p:cNvSpPr/>
          <p:nvPr/>
        </p:nvSpPr>
        <p:spPr>
          <a:xfrm>
            <a:off x="2733677" y="2654343"/>
            <a:ext cx="3284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equiv.to original  SVM</a:t>
            </a:r>
          </a:p>
          <a:p>
            <a:pPr lvl="0">
              <a:defRPr/>
            </a:pPr>
            <a:r>
              <a:rPr lang="en-US" altLang="zh-CN" sz="2400" i="1" dirty="0">
                <a:solidFill>
                  <a:srgbClr val="0000FF"/>
                </a:solidFill>
                <a:latin typeface="Arial"/>
              </a:rPr>
              <a:t>     P</a:t>
            </a:r>
            <a:r>
              <a:rPr lang="en-US" altLang="zh-CN" sz="2400" i="1" dirty="0">
                <a:solidFill>
                  <a:srgbClr val="0000FF"/>
                </a:solidFill>
              </a:rPr>
              <a:t>rimal Problem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365EE38-4BD0-46AB-8FA1-87D6140720F3}"/>
                  </a:ext>
                </a:extLst>
              </p:cNvPr>
              <p:cNvSpPr/>
              <p:nvPr/>
            </p:nvSpPr>
            <p:spPr>
              <a:xfrm>
                <a:off x="1370056" y="4376236"/>
                <a:ext cx="64138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”是一种强对偶关系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(strong duality)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365EE38-4BD0-46AB-8FA1-87D614072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56" y="4376236"/>
                <a:ext cx="6413870" cy="523220"/>
              </a:xfrm>
              <a:prstGeom prst="rect">
                <a:avLst/>
              </a:prstGeom>
              <a:blipFill>
                <a:blip r:embed="rId6"/>
                <a:stretch>
                  <a:fillRect l="-1711" t="-13953" r="-38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0">
            <a:extLst>
              <a:ext uri="{FF2B5EF4-FFF2-40B4-BE49-F238E27FC236}">
                <a16:creationId xmlns:a16="http://schemas.microsoft.com/office/drawing/2014/main" id="{C231F779-1690-4D34-A34E-56FB119B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0538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二次规划</a:t>
            </a:r>
            <a:r>
              <a:rPr lang="en-US" altLang="zh-CN" sz="2800" b="1" kern="0" dirty="0">
                <a:solidFill>
                  <a:srgbClr val="0000FF"/>
                </a:solidFill>
                <a:latin typeface="Arial" charset="0"/>
              </a:rPr>
              <a:t>(QP)</a:t>
            </a: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满足强对偶特性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F75410-BB93-4113-91C7-66BE2FFF85C6}"/>
              </a:ext>
            </a:extLst>
          </p:cNvPr>
          <p:cNvSpPr/>
          <p:nvPr/>
        </p:nvSpPr>
        <p:spPr>
          <a:xfrm>
            <a:off x="7568774" y="4376236"/>
            <a:ext cx="266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，如果满足：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5EAF1E-854C-4135-8792-DD7A5004D40C}"/>
              </a:ext>
            </a:extLst>
          </p:cNvPr>
          <p:cNvSpPr/>
          <p:nvPr/>
        </p:nvSpPr>
        <p:spPr>
          <a:xfrm>
            <a:off x="5278875" y="4977752"/>
            <a:ext cx="3511031" cy="461665"/>
          </a:xfrm>
          <a:prstGeom prst="rect">
            <a:avLst/>
          </a:prstGeom>
          <a:solidFill>
            <a:srgbClr val="FFD8D8"/>
          </a:solidFill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/>
              </a:rPr>
              <a:t>原问题是凸函数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E913DF-8A9B-4293-A1D7-125624CE6DFC}"/>
              </a:ext>
            </a:extLst>
          </p:cNvPr>
          <p:cNvSpPr/>
          <p:nvPr/>
        </p:nvSpPr>
        <p:spPr>
          <a:xfrm>
            <a:off x="5278874" y="5428273"/>
            <a:ext cx="3511031" cy="461665"/>
          </a:xfrm>
          <a:prstGeom prst="rect">
            <a:avLst/>
          </a:prstGeom>
          <a:solidFill>
            <a:srgbClr val="FFD8D8"/>
          </a:solidFill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/>
              </a:rPr>
              <a:t>原问题存在可行解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4ED648-29F2-4C74-862A-EEE5AD9ADFE7}"/>
                  </a:ext>
                </a:extLst>
              </p:cNvPr>
              <p:cNvSpPr/>
              <p:nvPr/>
            </p:nvSpPr>
            <p:spPr>
              <a:xfrm>
                <a:off x="8789905" y="5407455"/>
                <a:ext cx="25530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FF0000"/>
                    </a:solidFill>
                  </a:rPr>
                  <a:t>非线性变换</a:t>
                </a:r>
                <a14:m>
                  <m:oMath xmlns:m="http://schemas.openxmlformats.org/officeDocument/2006/math">
                    <m:r>
                      <a:rPr lang="zh-CN" altLang="en-US" sz="24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𝛟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4ED648-29F2-4C74-862A-EEE5AD9AD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905" y="5407455"/>
                <a:ext cx="2553007" cy="461665"/>
              </a:xfrm>
              <a:prstGeom prst="rect">
                <a:avLst/>
              </a:prstGeom>
              <a:blipFill>
                <a:blip r:embed="rId7"/>
                <a:stretch>
                  <a:fillRect l="-3819" t="-10526" r="-119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1C9D557D-983A-412A-9BEC-FD349B19109C}"/>
              </a:ext>
            </a:extLst>
          </p:cNvPr>
          <p:cNvSpPr/>
          <p:nvPr/>
        </p:nvSpPr>
        <p:spPr>
          <a:xfrm>
            <a:off x="5278874" y="5889938"/>
            <a:ext cx="3511031" cy="461665"/>
          </a:xfrm>
          <a:prstGeom prst="rect">
            <a:avLst/>
          </a:prstGeom>
          <a:solidFill>
            <a:srgbClr val="FFD8D8"/>
          </a:solidFill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Arial"/>
              </a:rPr>
              <a:t>约束条件为线性的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8E9FB1E-F850-48BC-A22B-266E538F8DFD}"/>
              </a:ext>
            </a:extLst>
          </p:cNvPr>
          <p:cNvSpPr/>
          <p:nvPr/>
        </p:nvSpPr>
        <p:spPr>
          <a:xfrm rot="10800000">
            <a:off x="4343400" y="5341620"/>
            <a:ext cx="744488" cy="701040"/>
          </a:xfrm>
          <a:prstGeom prst="rightArrow">
            <a:avLst/>
          </a:prstGeom>
          <a:solidFill>
            <a:srgbClr val="FFD8D8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A12A2-EC59-4B95-9494-8C5FF334EC82}"/>
              </a:ext>
            </a:extLst>
          </p:cNvPr>
          <p:cNvSpPr/>
          <p:nvPr/>
        </p:nvSpPr>
        <p:spPr>
          <a:xfrm>
            <a:off x="1185015" y="5376677"/>
            <a:ext cx="3097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二次规划</a:t>
            </a:r>
            <a:r>
              <a:rPr lang="en-US" altLang="zh-CN" sz="2800" b="1" kern="0" dirty="0">
                <a:solidFill>
                  <a:srgbClr val="0000FF"/>
                </a:solidFill>
                <a:latin typeface="Arial" charset="0"/>
              </a:rPr>
              <a:t>(QP)</a:t>
            </a: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87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4E8B983-F071-4C3B-8155-23A7CF47CCD6}"/>
                  </a:ext>
                </a:extLst>
              </p:cNvPr>
              <p:cNvSpPr/>
              <p:nvPr/>
            </p:nvSpPr>
            <p:spPr>
              <a:xfrm>
                <a:off x="1370056" y="3700877"/>
                <a:ext cx="97440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“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4BC72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”是一种弱对偶关系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4BC72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(weak duality)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E4E8B983-F071-4C3B-8155-23A7CF47CC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56" y="3700877"/>
                <a:ext cx="9744004" cy="523220"/>
              </a:xfrm>
              <a:prstGeom prst="rect">
                <a:avLst/>
              </a:prstGeom>
              <a:blipFill>
                <a:blip r:embed="rId3"/>
                <a:stretch>
                  <a:fillRect l="-1126" t="-12791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A90BE29F-6AB2-4CDF-B4D2-C46ABBD1046A}"/>
              </a:ext>
            </a:extLst>
          </p:cNvPr>
          <p:cNvSpPr/>
          <p:nvPr/>
        </p:nvSpPr>
        <p:spPr>
          <a:xfrm>
            <a:off x="4291751" y="2611010"/>
            <a:ext cx="347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Lagrange Dual Problem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C790C4A5-A2DF-4C0F-88C9-E4349E9F8512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8.2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对偶支撑向量机的拉格朗日分析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678CEAA1-DA4F-41B5-9C06-C64FBF4C81C1}"/>
              </a:ext>
            </a:extLst>
          </p:cNvPr>
          <p:cNvSpPr/>
          <p:nvPr/>
        </p:nvSpPr>
        <p:spPr>
          <a:xfrm>
            <a:off x="99225" y="1568738"/>
            <a:ext cx="11993549" cy="1980000"/>
          </a:xfrm>
          <a:prstGeom prst="roundRect">
            <a:avLst/>
          </a:prstGeom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F69B1C-7934-4379-A580-F936988AAAAC}"/>
                  </a:ext>
                </a:extLst>
              </p:cNvPr>
              <p:cNvSpPr/>
              <p:nvPr/>
            </p:nvSpPr>
            <p:spPr>
              <a:xfrm>
                <a:off x="609839" y="1809539"/>
                <a:ext cx="3848682" cy="6495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𝑎𝑙𝑙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altLang="zh-CN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FF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≥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𝓛</m:t>
                                  </m:r>
                                  <m:d>
                                    <m:d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𝑏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 </m:t>
                                      </m:r>
                                      <m:r>
                                        <a:rPr kumimoji="0" lang="en-US" altLang="zh-CN" sz="24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𝒘</m:t>
                                      </m:r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zh-CN" altLang="en-US" sz="24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𝜶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2F69B1C-7934-4379-A580-F936988AA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9" y="1809539"/>
                <a:ext cx="3848682" cy="649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267E40-9057-417A-8AF9-8A431382BE7F}"/>
                  </a:ext>
                </a:extLst>
              </p:cNvPr>
              <p:cNvSpPr/>
              <p:nvPr/>
            </p:nvSpPr>
            <p:spPr>
              <a:xfrm>
                <a:off x="4291751" y="1771982"/>
                <a:ext cx="3498009" cy="6212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𝑎𝑙𝑙</m:t>
                                  </m:r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r>
                                    <a:rPr kumimoji="0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limLow>
                            <m:limLow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min</m:t>
                              </m:r>
                            </m:e>
                            <m:lim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𝓛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𝑏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𝒘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zh-CN" altLang="en-US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𝛼</m:t>
                              </m:r>
                            </m:e>
                          </m:d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))</m:t>
                          </m:r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0267E40-9057-417A-8AF9-8A431382B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751" y="1771982"/>
                <a:ext cx="3498009" cy="621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8DBF8039-BA42-4F7F-AA56-28B66CD2BA41}"/>
              </a:ext>
            </a:extLst>
          </p:cNvPr>
          <p:cNvSpPr/>
          <p:nvPr/>
        </p:nvSpPr>
        <p:spPr>
          <a:xfrm rot="16200000">
            <a:off x="5750469" y="887125"/>
            <a:ext cx="322568" cy="3166150"/>
          </a:xfrm>
          <a:prstGeom prst="leftBrac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4BCEF77A-B83A-47E2-8321-E6FD69D3D28D}"/>
              </a:ext>
            </a:extLst>
          </p:cNvPr>
          <p:cNvSpPr/>
          <p:nvPr/>
        </p:nvSpPr>
        <p:spPr>
          <a:xfrm rot="16200000">
            <a:off x="2113684" y="866651"/>
            <a:ext cx="322568" cy="3166150"/>
          </a:xfrm>
          <a:prstGeom prst="leftBrace">
            <a:avLst/>
          </a:prstGeom>
          <a:ln w="381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7E7ADB7-E654-49D4-8F56-9AA02FDF5506}"/>
              </a:ext>
            </a:extLst>
          </p:cNvPr>
          <p:cNvSpPr/>
          <p:nvPr/>
        </p:nvSpPr>
        <p:spPr>
          <a:xfrm>
            <a:off x="731037" y="2565804"/>
            <a:ext cx="32848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equiv.to original  SVM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Primal Problem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365EE38-4BD0-46AB-8FA1-87D6140720F3}"/>
                  </a:ext>
                </a:extLst>
              </p:cNvPr>
              <p:cNvSpPr/>
              <p:nvPr/>
            </p:nvSpPr>
            <p:spPr>
              <a:xfrm>
                <a:off x="1370056" y="4376236"/>
                <a:ext cx="64138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“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”是一种强对偶关系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(strong duality)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365EE38-4BD0-46AB-8FA1-87D614072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056" y="4376236"/>
                <a:ext cx="6413870" cy="523220"/>
              </a:xfrm>
              <a:prstGeom prst="rect">
                <a:avLst/>
              </a:prstGeom>
              <a:blipFill>
                <a:blip r:embed="rId6"/>
                <a:stretch>
                  <a:fillRect l="-1711" t="-13953" r="-38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0">
            <a:extLst>
              <a:ext uri="{FF2B5EF4-FFF2-40B4-BE49-F238E27FC236}">
                <a16:creationId xmlns:a16="http://schemas.microsoft.com/office/drawing/2014/main" id="{C231F779-1690-4D34-A34E-56FB119B0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0538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二次规划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(QP)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满足强对偶特性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FF75410-BB93-4113-91C7-66BE2FFF85C6}"/>
              </a:ext>
            </a:extLst>
          </p:cNvPr>
          <p:cNvSpPr/>
          <p:nvPr/>
        </p:nvSpPr>
        <p:spPr>
          <a:xfrm>
            <a:off x="7568774" y="4376236"/>
            <a:ext cx="266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，如果满足：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35EAF1E-854C-4135-8792-DD7A5004D40C}"/>
              </a:ext>
            </a:extLst>
          </p:cNvPr>
          <p:cNvSpPr/>
          <p:nvPr/>
        </p:nvSpPr>
        <p:spPr>
          <a:xfrm>
            <a:off x="5278875" y="4977752"/>
            <a:ext cx="3511031" cy="461665"/>
          </a:xfrm>
          <a:prstGeom prst="rect">
            <a:avLst/>
          </a:prstGeom>
          <a:solidFill>
            <a:srgbClr val="FFD8D8"/>
          </a:solidFill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原问题是凸函数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E913DF-8A9B-4293-A1D7-125624CE6DFC}"/>
              </a:ext>
            </a:extLst>
          </p:cNvPr>
          <p:cNvSpPr/>
          <p:nvPr/>
        </p:nvSpPr>
        <p:spPr>
          <a:xfrm>
            <a:off x="5278874" y="5428273"/>
            <a:ext cx="3511031" cy="461665"/>
          </a:xfrm>
          <a:prstGeom prst="rect">
            <a:avLst/>
          </a:prstGeom>
          <a:solidFill>
            <a:srgbClr val="FFD8D8"/>
          </a:solidFill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原问题存在可行解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4ED648-29F2-4C74-862A-EEE5AD9ADFE7}"/>
                  </a:ext>
                </a:extLst>
              </p:cNvPr>
              <p:cNvSpPr/>
              <p:nvPr/>
            </p:nvSpPr>
            <p:spPr>
              <a:xfrm>
                <a:off x="8789905" y="5407455"/>
                <a:ext cx="25530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非线性变换</a:t>
                </a:r>
                <a14:m>
                  <m:oMath xmlns:m="http://schemas.openxmlformats.org/officeDocument/2006/math">
                    <m:r>
                      <a:rPr kumimoji="0" lang="zh-CN" alt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𝛟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𝐱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54ED648-29F2-4C74-862A-EEE5AD9AD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905" y="5407455"/>
                <a:ext cx="2553007" cy="461665"/>
              </a:xfrm>
              <a:prstGeom prst="rect">
                <a:avLst/>
              </a:prstGeom>
              <a:blipFill>
                <a:blip r:embed="rId7"/>
                <a:stretch>
                  <a:fillRect l="-3819" t="-10526" r="-119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>
            <a:extLst>
              <a:ext uri="{FF2B5EF4-FFF2-40B4-BE49-F238E27FC236}">
                <a16:creationId xmlns:a16="http://schemas.microsoft.com/office/drawing/2014/main" id="{1C9D557D-983A-412A-9BEC-FD349B19109C}"/>
              </a:ext>
            </a:extLst>
          </p:cNvPr>
          <p:cNvSpPr/>
          <p:nvPr/>
        </p:nvSpPr>
        <p:spPr>
          <a:xfrm>
            <a:off x="5278874" y="5889938"/>
            <a:ext cx="3511031" cy="461665"/>
          </a:xfrm>
          <a:prstGeom prst="rect">
            <a:avLst/>
          </a:prstGeom>
          <a:solidFill>
            <a:srgbClr val="FFD8D8"/>
          </a:solidFill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约束条件为线性的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8E9FB1E-F850-48BC-A22B-266E538F8DFD}"/>
              </a:ext>
            </a:extLst>
          </p:cNvPr>
          <p:cNvSpPr/>
          <p:nvPr/>
        </p:nvSpPr>
        <p:spPr>
          <a:xfrm rot="10800000">
            <a:off x="4343400" y="5341620"/>
            <a:ext cx="744488" cy="701040"/>
          </a:xfrm>
          <a:prstGeom prst="rightArrow">
            <a:avLst/>
          </a:prstGeom>
          <a:solidFill>
            <a:srgbClr val="FFD8D8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A12A2-EC59-4B95-9494-8C5FF334EC82}"/>
              </a:ext>
            </a:extLst>
          </p:cNvPr>
          <p:cNvSpPr/>
          <p:nvPr/>
        </p:nvSpPr>
        <p:spPr>
          <a:xfrm>
            <a:off x="1185015" y="5376677"/>
            <a:ext cx="3097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二次规划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(QP)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0B03C65-3DFB-44D2-BFE7-97B7728BC64A}"/>
                  </a:ext>
                </a:extLst>
              </p:cNvPr>
              <p:cNvSpPr/>
              <p:nvPr/>
            </p:nvSpPr>
            <p:spPr>
              <a:xfrm>
                <a:off x="8016514" y="1870022"/>
                <a:ext cx="38021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等式两边对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原问题求解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和对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对偶问题求解</a:t>
                </a: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都能得到最优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0B03C65-3DFB-44D2-BFE7-97B7728BC6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14" y="1870022"/>
                <a:ext cx="3802106" cy="1384995"/>
              </a:xfrm>
              <a:prstGeom prst="rect">
                <a:avLst/>
              </a:prstGeom>
              <a:blipFill>
                <a:blip r:embed="rId8"/>
                <a:stretch>
                  <a:fillRect l="-3205" t="-4846" r="-1122" b="-114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112690"/>
      </p:ext>
    </p:extLst>
  </p:cSld>
  <p:clrMapOvr>
    <a:masterClrMapping/>
  </p:clrMapOvr>
</p:sld>
</file>

<file path=ppt/theme/theme1.xml><?xml version="1.0" encoding="utf-8"?>
<a:theme xmlns:a="http://schemas.openxmlformats.org/drawingml/2006/main" name="589tgp_health_light">
  <a:themeElements>
    <a:clrScheme name="s2 1">
      <a:dk1>
        <a:srgbClr val="000000"/>
      </a:dk1>
      <a:lt1>
        <a:srgbClr val="FFFFFF"/>
      </a:lt1>
      <a:dk2>
        <a:srgbClr val="5EB2B6"/>
      </a:dk2>
      <a:lt2>
        <a:srgbClr val="DED9CC"/>
      </a:lt2>
      <a:accent1>
        <a:srgbClr val="9FD56D"/>
      </a:accent1>
      <a:accent2>
        <a:srgbClr val="F4BC72"/>
      </a:accent2>
      <a:accent3>
        <a:srgbClr val="FFFFFF"/>
      </a:accent3>
      <a:accent4>
        <a:srgbClr val="000000"/>
      </a:accent4>
      <a:accent5>
        <a:srgbClr val="CDE7BA"/>
      </a:accent5>
      <a:accent6>
        <a:srgbClr val="DDAA67"/>
      </a:accent6>
      <a:hlink>
        <a:srgbClr val="F18FAB"/>
      </a:hlink>
      <a:folHlink>
        <a:srgbClr val="84A3E8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kern="100" dirty="0" smtClean="0">
            <a:ea typeface="宋体"/>
            <a:cs typeface="Times New Roman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5EB2B6"/>
        </a:dk2>
        <a:lt2>
          <a:srgbClr val="DED9CC"/>
        </a:lt2>
        <a:accent1>
          <a:srgbClr val="9FD56D"/>
        </a:accent1>
        <a:accent2>
          <a:srgbClr val="F4BC72"/>
        </a:accent2>
        <a:accent3>
          <a:srgbClr val="FFFFFF"/>
        </a:accent3>
        <a:accent4>
          <a:srgbClr val="000000"/>
        </a:accent4>
        <a:accent5>
          <a:srgbClr val="CDE7BA"/>
        </a:accent5>
        <a:accent6>
          <a:srgbClr val="DDAA67"/>
        </a:accent6>
        <a:hlink>
          <a:srgbClr val="F18FAB"/>
        </a:hlink>
        <a:folHlink>
          <a:srgbClr val="84A3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EA9148"/>
        </a:dk2>
        <a:lt2>
          <a:srgbClr val="DED9CC"/>
        </a:lt2>
        <a:accent1>
          <a:srgbClr val="E878C8"/>
        </a:accent1>
        <a:accent2>
          <a:srgbClr val="7DD7E9"/>
        </a:accent2>
        <a:accent3>
          <a:srgbClr val="FFFFFF"/>
        </a:accent3>
        <a:accent4>
          <a:srgbClr val="000000"/>
        </a:accent4>
        <a:accent5>
          <a:srgbClr val="F2BEE0"/>
        </a:accent5>
        <a:accent6>
          <a:srgbClr val="71C3D3"/>
        </a:accent6>
        <a:hlink>
          <a:srgbClr val="98E8B3"/>
        </a:hlink>
        <a:folHlink>
          <a:srgbClr val="E6C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C889CD"/>
        </a:dk2>
        <a:lt2>
          <a:srgbClr val="DED9CC"/>
        </a:lt2>
        <a:accent1>
          <a:srgbClr val="72AFD8"/>
        </a:accent1>
        <a:accent2>
          <a:srgbClr val="80CAB1"/>
        </a:accent2>
        <a:accent3>
          <a:srgbClr val="FFFFFF"/>
        </a:accent3>
        <a:accent4>
          <a:srgbClr val="000000"/>
        </a:accent4>
        <a:accent5>
          <a:srgbClr val="BCD4E9"/>
        </a:accent5>
        <a:accent6>
          <a:srgbClr val="73B7A0"/>
        </a:accent6>
        <a:hlink>
          <a:srgbClr val="E1995D"/>
        </a:hlink>
        <a:folHlink>
          <a:srgbClr val="E587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6582</TotalTime>
  <Words>3811</Words>
  <Application>Microsoft Office PowerPoint</Application>
  <PresentationFormat>宽屏</PresentationFormat>
  <Paragraphs>555</Paragraphs>
  <Slides>42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6" baseType="lpstr">
      <vt:lpstr>NimbusSanL-Regu</vt:lpstr>
      <vt:lpstr>NimbusSanL-ReguItal</vt:lpstr>
      <vt:lpstr>等线</vt:lpstr>
      <vt:lpstr>方正姚体</vt:lpstr>
      <vt:lpstr>仿宋</vt:lpstr>
      <vt:lpstr>黑体</vt:lpstr>
      <vt:lpstr>宋体</vt:lpstr>
      <vt:lpstr>Arial</vt:lpstr>
      <vt:lpstr>Bahnschrift SemiBold SemiConden</vt:lpstr>
      <vt:lpstr>Cambria Math</vt:lpstr>
      <vt:lpstr>Times New Roman</vt:lpstr>
      <vt:lpstr>Wingdings</vt:lpstr>
      <vt:lpstr>589tgp_health_light</vt:lpstr>
      <vt:lpstr>位图图像</vt:lpstr>
      <vt:lpstr>模式识别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</dc:title>
  <dc:creator>transcend cao</dc:creator>
  <cp:lastModifiedBy>user</cp:lastModifiedBy>
  <cp:revision>550</cp:revision>
  <dcterms:created xsi:type="dcterms:W3CDTF">2021-04-27T01:44:47Z</dcterms:created>
  <dcterms:modified xsi:type="dcterms:W3CDTF">2021-10-25T01:27:09Z</dcterms:modified>
</cp:coreProperties>
</file>