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5264" r:id="rId2"/>
  </p:sldMasterIdLst>
  <p:notesMasterIdLst>
    <p:notesMasterId r:id="rId43"/>
  </p:notesMasterIdLst>
  <p:handoutMasterIdLst>
    <p:handoutMasterId r:id="rId44"/>
  </p:handoutMasterIdLst>
  <p:sldIdLst>
    <p:sldId id="759" r:id="rId3"/>
    <p:sldId id="762" r:id="rId4"/>
    <p:sldId id="737" r:id="rId5"/>
    <p:sldId id="752" r:id="rId6"/>
    <p:sldId id="738" r:id="rId7"/>
    <p:sldId id="749" r:id="rId8"/>
    <p:sldId id="750" r:id="rId9"/>
    <p:sldId id="740" r:id="rId10"/>
    <p:sldId id="741" r:id="rId11"/>
    <p:sldId id="742" r:id="rId12"/>
    <p:sldId id="743" r:id="rId13"/>
    <p:sldId id="744" r:id="rId14"/>
    <p:sldId id="745" r:id="rId15"/>
    <p:sldId id="746" r:id="rId16"/>
    <p:sldId id="747" r:id="rId17"/>
    <p:sldId id="748" r:id="rId18"/>
    <p:sldId id="751" r:id="rId19"/>
    <p:sldId id="753" r:id="rId20"/>
    <p:sldId id="754" r:id="rId21"/>
    <p:sldId id="755" r:id="rId22"/>
    <p:sldId id="756" r:id="rId23"/>
    <p:sldId id="761" r:id="rId24"/>
    <p:sldId id="697" r:id="rId25"/>
    <p:sldId id="758" r:id="rId26"/>
    <p:sldId id="702" r:id="rId27"/>
    <p:sldId id="703" r:id="rId28"/>
    <p:sldId id="704" r:id="rId29"/>
    <p:sldId id="705" r:id="rId30"/>
    <p:sldId id="706" r:id="rId31"/>
    <p:sldId id="707" r:id="rId32"/>
    <p:sldId id="708" r:id="rId33"/>
    <p:sldId id="709" r:id="rId34"/>
    <p:sldId id="710" r:id="rId35"/>
    <p:sldId id="711" r:id="rId36"/>
    <p:sldId id="712" r:id="rId37"/>
    <p:sldId id="713" r:id="rId38"/>
    <p:sldId id="714" r:id="rId39"/>
    <p:sldId id="715" r:id="rId40"/>
    <p:sldId id="716" r:id="rId41"/>
    <p:sldId id="717" r:id="rId4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ungsuh" pitchFamily="18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ungsuh" pitchFamily="18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ungsuh" pitchFamily="18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ungsuh" pitchFamily="18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Gungsuh" pitchFamily="18" charset="-127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ungsuh" pitchFamily="18" charset="-127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ungsuh" pitchFamily="18" charset="-127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ungsuh" pitchFamily="18" charset="-127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Gungsuh" pitchFamily="18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0000FF"/>
    <a:srgbClr val="FF3300"/>
    <a:srgbClr val="990033"/>
    <a:srgbClr val="3366CC"/>
    <a:srgbClr val="CC3300"/>
    <a:srgbClr val="0066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94" autoAdjust="0"/>
    <p:restoredTop sz="88269" autoAdjust="0"/>
  </p:normalViewPr>
  <p:slideViewPr>
    <p:cSldViewPr>
      <p:cViewPr varScale="1">
        <p:scale>
          <a:sx n="102" d="100"/>
          <a:sy n="102" d="100"/>
        </p:scale>
        <p:origin x="212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4" Type="http://schemas.openxmlformats.org/officeDocument/2006/relationships/image" Target="../media/image3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4" Type="http://schemas.openxmlformats.org/officeDocument/2006/relationships/image" Target="../media/image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10.wmf"/><Relationship Id="rId1" Type="http://schemas.openxmlformats.org/officeDocument/2006/relationships/image" Target="../media/image41.wmf"/><Relationship Id="rId4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6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10.wmf"/><Relationship Id="rId1" Type="http://schemas.openxmlformats.org/officeDocument/2006/relationships/image" Target="../media/image41.wmf"/><Relationship Id="rId4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4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12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11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0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4C5497CF-0A65-4E2D-BEE5-0CA65EB81DF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9872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FB284051-121D-42FB-B0BD-C42C72CAC4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952802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图像分割问题就是根据像素点之间的相似程度来确定不同的区域，从而分割图像，则定义相邻像素点之间的相似程度为边，相似程度越大，边的权值越大。而且很显而易见的一点是</a:t>
            </a:r>
            <a:r>
              <a:rPr lang="en-US" altLang="zh-CN" dirty="0"/>
              <a:t>:</a:t>
            </a:r>
            <a:r>
              <a:rPr lang="zh-CN" altLang="en-US" dirty="0"/>
              <a:t>不同区域之间的差异是非常大的，因此相邻区域之间连通的边的权值，一定都是较小的值</a:t>
            </a:r>
            <a:r>
              <a:rPr lang="en-US" altLang="zh-CN" dirty="0"/>
              <a:t>(</a:t>
            </a:r>
            <a:r>
              <a:rPr lang="zh-CN" altLang="en-US" dirty="0"/>
              <a:t>不同区域之间相似程度小，相邻边的权值就很小</a:t>
            </a:r>
            <a:r>
              <a:rPr lang="en-US" altLang="zh-CN" dirty="0"/>
              <a:t>)</a:t>
            </a:r>
            <a:r>
              <a:rPr lang="zh-CN" altLang="en-US" dirty="0"/>
              <a:t>。所以我们可以这样想</a:t>
            </a:r>
            <a:r>
              <a:rPr lang="en-US" altLang="zh-CN" dirty="0"/>
              <a:t>: </a:t>
            </a:r>
            <a:r>
              <a:rPr lang="zh-CN" altLang="en-US" dirty="0"/>
              <a:t>找到了权值之和比较小的边集，就可能相当于找到了区域的边界。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B284051-121D-42FB-B0BD-C42C72CAC49A}" type="slidenum">
              <a:rPr lang="en-US" altLang="zh-CN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6571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fld id="{D954CD10-1BB1-4ADA-ACCA-3411284DB9FA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27</a:t>
            </a:fld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fld id="{C230D9EF-7102-4F3D-AA88-D9A3907711BE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28</a:t>
            </a:fld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fld id="{367F1D4E-0CB2-48F1-8401-9D94B2ADF413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29</a:t>
            </a:fld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fld id="{8477543C-4686-46D7-805F-EE0404CF08FE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30</a:t>
            </a:fld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fld id="{55D262CA-0B54-4547-9578-2D8A81EB441A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31</a:t>
            </a:fld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fld id="{F3EAC4FA-23BA-445E-ABBA-488DB28841C1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32</a:t>
            </a:fld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fld id="{61954E0E-506D-4144-8C65-5A3AD5518B08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33</a:t>
            </a:fld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fld id="{5E14506B-FDAB-44EA-85BC-A4A90E432973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34</a:t>
            </a:fld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fld id="{E8F70169-08F6-425D-9EC8-CF226878B775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35</a:t>
            </a:fld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fld id="{F6D72EE9-AF49-47B6-B71D-76BA2E20E9B2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36</a:t>
            </a:fld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fld id="{B35CD7BB-D903-4383-8F84-153B76D03AFB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3</a:t>
            </a:fld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12806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fld id="{5AB796F3-C75B-409B-8F57-D30329E1A6BF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37</a:t>
            </a:fld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fld id="{FB81E315-3F47-4287-B684-7188CF7EBB36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38</a:t>
            </a:fld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fld id="{EFE77844-0246-453D-A24E-2BCDAFE42E98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39</a:t>
            </a:fld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fld id="{1ACF9F90-6237-4D62-9A70-D38ED65C1627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40</a:t>
            </a:fld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fld id="{2F82FC90-50AB-4D0F-AD50-924B79911A86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4</a:t>
            </a:fld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093587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fld id="{15123A0F-87FB-4B73-B2C2-A2574087EDDF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6</a:t>
            </a:fld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5028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fld id="{511D3FC6-6F79-49AD-B0E0-57542FF04D86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7</a:t>
            </a:fld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其中</a:t>
            </a:r>
            <a:r>
              <a:rPr lang="en-US" altLang="zh-CN" dirty="0"/>
              <a:t>A,B</a:t>
            </a:r>
            <a:r>
              <a:rPr lang="zh-CN" altLang="en-US" dirty="0"/>
              <a:t>均为点集，</a:t>
            </a:r>
            <a:r>
              <a:rPr lang="en-US" altLang="zh-CN" dirty="0"/>
              <a:t>V</a:t>
            </a:r>
            <a:r>
              <a:rPr lang="zh-CN" altLang="en-US" dirty="0"/>
              <a:t>为整个图像的总像素点集。</a:t>
            </a:r>
            <a:r>
              <a:rPr lang="en-US" altLang="zh-CN" dirty="0"/>
              <a:t>ANB = cut(A,B)</a:t>
            </a:r>
            <a:r>
              <a:rPr lang="zh-CN" altLang="en-US" dirty="0"/>
              <a:t>就是分割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两集合的割集的权值和，</a:t>
            </a:r>
            <a:r>
              <a:rPr lang="en-US" altLang="zh-CN" dirty="0" err="1"/>
              <a:t>assoc</a:t>
            </a:r>
            <a:r>
              <a:rPr lang="en-US" altLang="zh-CN" dirty="0"/>
              <a:t>(A,V)</a:t>
            </a:r>
            <a:r>
              <a:rPr lang="zh-CN" altLang="en-US" dirty="0"/>
              <a:t>表示</a:t>
            </a:r>
            <a:r>
              <a:rPr lang="en-US" altLang="zh-CN" dirty="0"/>
              <a:t>A</a:t>
            </a:r>
            <a:r>
              <a:rPr lang="zh-CN" altLang="en-US" dirty="0"/>
              <a:t>中所有点与图中所有点 </a:t>
            </a:r>
            <a:r>
              <a:rPr lang="en-US" altLang="zh-CN" dirty="0"/>
              <a:t>(</a:t>
            </a:r>
            <a:r>
              <a:rPr lang="zh-CN" altLang="en-US" dirty="0"/>
              <a:t>即点集</a:t>
            </a:r>
            <a:r>
              <a:rPr lang="en-US" altLang="zh-CN" dirty="0"/>
              <a:t>V) </a:t>
            </a:r>
            <a:r>
              <a:rPr lang="zh-CN" altLang="en-US" dirty="0"/>
              <a:t>相连的边的权值和。引入</a:t>
            </a:r>
            <a:r>
              <a:rPr lang="en-US" altLang="zh-CN" dirty="0" err="1"/>
              <a:t>assoc</a:t>
            </a:r>
            <a:r>
              <a:rPr lang="zh-CN" altLang="en-US" dirty="0"/>
              <a:t>这个函数后，就能比较好地避免分割出孤立点的情况，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32393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fld id="{7BF118EE-3801-44EC-A339-6334F519E99B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17</a:t>
            </a:fld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3488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fld id="{7BF118EE-3801-44EC-A339-6334F519E99B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24</a:t>
            </a:fld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3348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fld id="{DF30114B-EE5E-4EFF-9EE7-B8A94ECFEB20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25</a:t>
            </a:fld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fld id="{292BF56E-9666-4664-9938-348482C28BD1}" type="slidenum">
              <a:rPr lang="en-US" altLang="zh-CN" smtClean="0">
                <a:latin typeface="Times New Roman" pitchFamily="18" charset="0"/>
                <a:ea typeface="宋体" pitchFamily="2" charset="-122"/>
              </a:rPr>
              <a:pPr/>
              <a:t>26</a:t>
            </a:fld>
            <a:endParaRPr lang="en-US" altLang="zh-CN"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4C623071-8F6D-4A10-93CE-9239496E1F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920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4216142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A40FDDCE-EB65-47AA-B86E-9210DB0881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75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fld id="{17E054A9-C6E3-4065-A897-45C527FF737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652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6D69C6-1E3A-454E-AA09-D0A5CAB0442B}" type="slidenum">
              <a:rPr lang="ko-KR" altLang="en-US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518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6DC9F63E-C0EC-4618-9A9E-D32E64FB16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4361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8DB77E1F-5135-45E8-A8F5-3A4909D5E98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2821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609600"/>
            <a:ext cx="73787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09625" y="2214563"/>
            <a:ext cx="3902075" cy="3881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4100" y="2214563"/>
            <a:ext cx="3903663" cy="38814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fld id="{C4E2E992-C727-475E-B37C-DF9191613B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050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456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559272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5864225" y="330200"/>
            <a:ext cx="0" cy="22860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728788" y="212725"/>
            <a:ext cx="6918325" cy="84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301" tIns="43151" rIns="86301" bIns="431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86301" tIns="43151" rIns="86301" bIns="431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1" name="Text Box 14"/>
          <p:cNvSpPr txBox="1">
            <a:spLocks noChangeArrowheads="1"/>
          </p:cNvSpPr>
          <p:nvPr/>
        </p:nvSpPr>
        <p:spPr bwMode="auto">
          <a:xfrm>
            <a:off x="2700338" y="6473825"/>
            <a:ext cx="3571875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6301" tIns="43151" rIns="86301" bIns="43151">
            <a:spAutoFit/>
          </a:bodyPr>
          <a:lstStyle>
            <a:lvl1pPr defTabSz="863600" eaLnBrk="0" hangingPunct="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 defTabSz="863600" eaLnBrk="0" hangingPunct="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 defTabSz="863600" eaLnBrk="0" hangingPunct="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 defTabSz="863600" eaLnBrk="0" hangingPunct="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 defTabSz="863600" eaLnBrk="0" hangingPunct="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defTabSz="863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zh-CN" sz="120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DSP</a:t>
            </a:r>
            <a:r>
              <a:rPr lang="zh-CN" altLang="en-US" sz="120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技术讲义，</a:t>
            </a:r>
            <a:r>
              <a:rPr lang="en-US" altLang="zh-CN" sz="120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2007</a:t>
            </a:r>
            <a:r>
              <a:rPr lang="zh-CN" altLang="en-US" sz="120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，陈军波</a:t>
            </a:r>
            <a:r>
              <a:rPr lang="en-US" altLang="zh-CN" sz="1200">
                <a:solidFill>
                  <a:srgbClr val="FFFFCC"/>
                </a:solidFill>
                <a:ea typeface="楷体_GB2312" pitchFamily="49" charset="-122"/>
              </a:rPr>
              <a:t>©</a:t>
            </a:r>
            <a:r>
              <a:rPr lang="zh-CN" altLang="en-US" sz="1200">
                <a:solidFill>
                  <a:srgbClr val="FFFFCC"/>
                </a:solidFill>
                <a:latin typeface="楷体_GB2312" pitchFamily="49" charset="-122"/>
                <a:ea typeface="楷体_GB2312" pitchFamily="49" charset="-122"/>
              </a:rPr>
              <a:t>电子信息工程学院</a:t>
            </a:r>
          </a:p>
        </p:txBody>
      </p:sp>
      <p:pic>
        <p:nvPicPr>
          <p:cNvPr id="1030" name="图片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261" r:id="rId1"/>
    <p:sldLayoutId id="2147485262" r:id="rId2"/>
    <p:sldLayoutId id="2147485263" r:id="rId3"/>
    <p:sldLayoutId id="2147485267" r:id="rId4"/>
    <p:sldLayoutId id="2147485268" r:id="rId5"/>
    <p:sldLayoutId id="2147485269" r:id="rId6"/>
    <p:sldLayoutId id="2147485270" r:id="rId7"/>
    <p:sldLayoutId id="2147485271" r:id="rId8"/>
  </p:sldLayoutIdLst>
  <p:txStyles>
    <p:titleStyle>
      <a:lvl1pPr algn="l" defTabSz="8255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E64"/>
          </a:solidFill>
          <a:latin typeface="+mj-lt"/>
          <a:ea typeface="+mj-ea"/>
          <a:cs typeface="+mj-cs"/>
        </a:defRPr>
      </a:lvl1pPr>
      <a:lvl2pPr algn="l" defTabSz="8255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E64"/>
          </a:solidFill>
          <a:latin typeface="Arial" pitchFamily="34" charset="0"/>
          <a:ea typeface="宋体" pitchFamily="2" charset="-122"/>
        </a:defRPr>
      </a:lvl2pPr>
      <a:lvl3pPr algn="l" defTabSz="8255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E64"/>
          </a:solidFill>
          <a:latin typeface="Arial" pitchFamily="34" charset="0"/>
          <a:ea typeface="宋体" pitchFamily="2" charset="-122"/>
        </a:defRPr>
      </a:lvl3pPr>
      <a:lvl4pPr algn="l" defTabSz="8255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E64"/>
          </a:solidFill>
          <a:latin typeface="Arial" pitchFamily="34" charset="0"/>
          <a:ea typeface="宋体" pitchFamily="2" charset="-122"/>
        </a:defRPr>
      </a:lvl4pPr>
      <a:lvl5pPr algn="l" defTabSz="825500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001E64"/>
          </a:solidFill>
          <a:latin typeface="Arial" pitchFamily="34" charset="0"/>
          <a:ea typeface="宋体" pitchFamily="2" charset="-122"/>
        </a:defRPr>
      </a:lvl5pPr>
      <a:lvl6pPr marL="457200" algn="l" defTabSz="825500" rtl="0" fontAlgn="base">
        <a:spcBef>
          <a:spcPct val="0"/>
        </a:spcBef>
        <a:spcAft>
          <a:spcPct val="0"/>
        </a:spcAft>
        <a:defRPr sz="3000" b="1">
          <a:solidFill>
            <a:srgbClr val="001E64"/>
          </a:solidFill>
          <a:latin typeface="Arial" pitchFamily="34" charset="0"/>
          <a:ea typeface="宋体" pitchFamily="2" charset="-122"/>
        </a:defRPr>
      </a:lvl6pPr>
      <a:lvl7pPr marL="914400" algn="l" defTabSz="825500" rtl="0" fontAlgn="base">
        <a:spcBef>
          <a:spcPct val="0"/>
        </a:spcBef>
        <a:spcAft>
          <a:spcPct val="0"/>
        </a:spcAft>
        <a:defRPr sz="3000" b="1">
          <a:solidFill>
            <a:srgbClr val="001E64"/>
          </a:solidFill>
          <a:latin typeface="Arial" pitchFamily="34" charset="0"/>
          <a:ea typeface="宋体" pitchFamily="2" charset="-122"/>
        </a:defRPr>
      </a:lvl7pPr>
      <a:lvl8pPr marL="1371600" algn="l" defTabSz="825500" rtl="0" fontAlgn="base">
        <a:spcBef>
          <a:spcPct val="0"/>
        </a:spcBef>
        <a:spcAft>
          <a:spcPct val="0"/>
        </a:spcAft>
        <a:defRPr sz="3000" b="1">
          <a:solidFill>
            <a:srgbClr val="001E64"/>
          </a:solidFill>
          <a:latin typeface="Arial" pitchFamily="34" charset="0"/>
          <a:ea typeface="宋体" pitchFamily="2" charset="-122"/>
        </a:defRPr>
      </a:lvl8pPr>
      <a:lvl9pPr marL="1828800" algn="l" defTabSz="825500" rtl="0" fontAlgn="base">
        <a:spcBef>
          <a:spcPct val="0"/>
        </a:spcBef>
        <a:spcAft>
          <a:spcPct val="0"/>
        </a:spcAft>
        <a:defRPr sz="3000" b="1">
          <a:solidFill>
            <a:srgbClr val="001E64"/>
          </a:solidFill>
          <a:latin typeface="Arial" pitchFamily="34" charset="0"/>
          <a:ea typeface="宋体" pitchFamily="2" charset="-122"/>
        </a:defRPr>
      </a:lvl9pPr>
    </p:titleStyle>
    <p:bodyStyle>
      <a:lvl1pPr marL="309563" indent="-309563" algn="l" defTabSz="825500" rtl="0" eaLnBrk="0" fontAlgn="base" hangingPunct="0">
        <a:spcBef>
          <a:spcPct val="20000"/>
        </a:spcBef>
        <a:spcAft>
          <a:spcPct val="20000"/>
        </a:spcAft>
        <a:buChar char="•"/>
        <a:defRPr sz="2300">
          <a:solidFill>
            <a:srgbClr val="001E64"/>
          </a:solidFill>
          <a:latin typeface="+mn-lt"/>
          <a:ea typeface="+mn-ea"/>
          <a:cs typeface="+mn-cs"/>
        </a:defRPr>
      </a:lvl1pPr>
      <a:lvl2pPr marL="669925" indent="-255588" algn="l" defTabSz="825500" rtl="0" eaLnBrk="0" fontAlgn="base" hangingPunct="0">
        <a:spcBef>
          <a:spcPct val="20000"/>
        </a:spcBef>
        <a:spcAft>
          <a:spcPct val="20000"/>
        </a:spcAft>
        <a:buChar char="–"/>
        <a:defRPr sz="2300">
          <a:solidFill>
            <a:srgbClr val="001E64"/>
          </a:solidFill>
          <a:latin typeface="+mn-lt"/>
          <a:ea typeface="+mn-ea"/>
        </a:defRPr>
      </a:lvl2pPr>
      <a:lvl3pPr marL="979488" indent="-204788" algn="l" defTabSz="825500" rtl="0" eaLnBrk="0" fontAlgn="base" hangingPunct="0">
        <a:spcBef>
          <a:spcPct val="20000"/>
        </a:spcBef>
        <a:spcAft>
          <a:spcPct val="20000"/>
        </a:spcAft>
        <a:buChar char="•"/>
        <a:defRPr sz="2300">
          <a:solidFill>
            <a:srgbClr val="001E64"/>
          </a:solidFill>
          <a:latin typeface="+mn-lt"/>
          <a:ea typeface="+mn-ea"/>
        </a:defRPr>
      </a:lvl3pPr>
      <a:lvl4pPr marL="1290638" indent="-207963" algn="l" defTabSz="825500" rtl="0" eaLnBrk="0" fontAlgn="base" hangingPunct="0">
        <a:spcBef>
          <a:spcPct val="20000"/>
        </a:spcBef>
        <a:spcAft>
          <a:spcPct val="20000"/>
        </a:spcAft>
        <a:buChar char="–"/>
        <a:defRPr sz="2300">
          <a:solidFill>
            <a:srgbClr val="001E64"/>
          </a:solidFill>
          <a:latin typeface="+mn-lt"/>
          <a:ea typeface="+mn-ea"/>
        </a:defRPr>
      </a:lvl4pPr>
      <a:lvl5pPr marL="1600200" indent="-204788" algn="l" defTabSz="825500" rtl="0" eaLnBrk="0" fontAlgn="base" hangingPunct="0">
        <a:spcBef>
          <a:spcPct val="20000"/>
        </a:spcBef>
        <a:spcAft>
          <a:spcPct val="20000"/>
        </a:spcAft>
        <a:buChar char="»"/>
        <a:defRPr sz="2300">
          <a:solidFill>
            <a:srgbClr val="001E64"/>
          </a:solidFill>
          <a:latin typeface="+mn-lt"/>
          <a:ea typeface="+mn-ea"/>
        </a:defRPr>
      </a:lvl5pPr>
      <a:lvl6pPr marL="2057400" indent="-204788" algn="l" defTabSz="825500" rtl="0" fontAlgn="base">
        <a:spcBef>
          <a:spcPct val="20000"/>
        </a:spcBef>
        <a:spcAft>
          <a:spcPct val="20000"/>
        </a:spcAft>
        <a:buChar char="»"/>
        <a:defRPr sz="2300">
          <a:solidFill>
            <a:srgbClr val="001E64"/>
          </a:solidFill>
          <a:latin typeface="+mn-lt"/>
          <a:ea typeface="+mn-ea"/>
        </a:defRPr>
      </a:lvl6pPr>
      <a:lvl7pPr marL="2514600" indent="-204788" algn="l" defTabSz="825500" rtl="0" fontAlgn="base">
        <a:spcBef>
          <a:spcPct val="20000"/>
        </a:spcBef>
        <a:spcAft>
          <a:spcPct val="20000"/>
        </a:spcAft>
        <a:buChar char="»"/>
        <a:defRPr sz="2300">
          <a:solidFill>
            <a:srgbClr val="001E64"/>
          </a:solidFill>
          <a:latin typeface="+mn-lt"/>
          <a:ea typeface="+mn-ea"/>
        </a:defRPr>
      </a:lvl7pPr>
      <a:lvl8pPr marL="2971800" indent="-204788" algn="l" defTabSz="825500" rtl="0" fontAlgn="base">
        <a:spcBef>
          <a:spcPct val="20000"/>
        </a:spcBef>
        <a:spcAft>
          <a:spcPct val="20000"/>
        </a:spcAft>
        <a:buChar char="»"/>
        <a:defRPr sz="2300">
          <a:solidFill>
            <a:srgbClr val="001E64"/>
          </a:solidFill>
          <a:latin typeface="+mn-lt"/>
          <a:ea typeface="+mn-ea"/>
        </a:defRPr>
      </a:lvl8pPr>
      <a:lvl9pPr marL="3429000" indent="-204788" algn="l" defTabSz="825500" rtl="0" fontAlgn="base">
        <a:spcBef>
          <a:spcPct val="20000"/>
        </a:spcBef>
        <a:spcAft>
          <a:spcPct val="20000"/>
        </a:spcAft>
        <a:buChar char="»"/>
        <a:defRPr sz="2300">
          <a:solidFill>
            <a:srgbClr val="001E64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FFFFFF"/>
            </a:gs>
            <a:gs pos="100000">
              <a:srgbClr val="99CC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7625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</p:txBody>
      </p:sp>
      <p:pic>
        <p:nvPicPr>
          <p:cNvPr id="1028" name="Picture 15" descr="SCT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2988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6" descr="CGC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013" y="0"/>
            <a:ext cx="1042987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AutoShape 17"/>
          <p:cNvSpPr>
            <a:spLocks noChangeArrowheads="1"/>
          </p:cNvSpPr>
          <p:nvPr/>
        </p:nvSpPr>
        <p:spPr bwMode="auto">
          <a:xfrm>
            <a:off x="396875" y="1557338"/>
            <a:ext cx="8351838" cy="2159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sz="16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 sz="16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 sz="16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 sz="16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 sz="16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285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65" r:id="rId1"/>
    <p:sldLayoutId id="2147485266" r:id="rId2"/>
  </p:sldLayoutIdLst>
  <p:transition spd="med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pitchFamily="34" charset="0"/>
          <a:ea typeface="黑体" pitchFamily="49" charset="-122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pitchFamily="34" charset="0"/>
          <a:ea typeface="黑体" pitchFamily="49" charset="-122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pitchFamily="34" charset="0"/>
          <a:ea typeface="黑体" pitchFamily="49" charset="-122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pitchFamily="34" charset="0"/>
          <a:ea typeface="黑体" pitchFamily="49" charset="-122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pitchFamily="34" charset="0"/>
          <a:ea typeface="黑体" pitchFamily="49" charset="-122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pitchFamily="34" charset="0"/>
          <a:ea typeface="黑体" pitchFamily="49" charset="-122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pitchFamily="34" charset="0"/>
          <a:ea typeface="黑体" pitchFamily="49" charset="-122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FF"/>
          </a:solidFill>
          <a:latin typeface="Arial" pitchFamily="34" charset="0"/>
          <a:ea typeface="黑体" pitchFamily="49" charset="-122"/>
        </a:defRPr>
      </a:lvl9pPr>
    </p:titleStyle>
    <p:bodyStyle>
      <a:lvl1pPr marL="349250" indent="-349250" algn="l" rtl="0" eaLnBrk="0" fontAlgn="base" hangingPunct="0">
        <a:spcBef>
          <a:spcPct val="5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l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36550" algn="l" rtl="0" eaLnBrk="0" fontAlgn="base" hangingPunct="0">
        <a:spcBef>
          <a:spcPct val="30000"/>
        </a:spcBef>
        <a:spcAft>
          <a:spcPct val="0"/>
        </a:spcAft>
        <a:buClr>
          <a:srgbClr val="003399"/>
        </a:buClr>
        <a:buSzPct val="100000"/>
        <a:buFont typeface="Wingdings" panose="05000000000000000000" pitchFamily="2" charset="2"/>
        <a:buChar char="v"/>
        <a:defRPr sz="2800" b="1">
          <a:solidFill>
            <a:schemeClr val="tx1"/>
          </a:solidFill>
          <a:latin typeface="+mn-lt"/>
          <a:ea typeface="+mn-ea"/>
        </a:defRPr>
      </a:lvl2pPr>
      <a:lvl3pPr marL="1146175" indent="-231775" algn="l" rtl="0" eaLnBrk="0" fontAlgn="base" hangingPunct="0">
        <a:spcBef>
          <a:spcPct val="20000"/>
        </a:spcBef>
        <a:spcAft>
          <a:spcPct val="20000"/>
        </a:spcAft>
        <a:buClr>
          <a:srgbClr val="003399"/>
        </a:buClr>
        <a:buSzPct val="100000"/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  <a:ea typeface="+mn-ea"/>
        </a:defRPr>
      </a:lvl3pPr>
      <a:lvl4pPr marL="1485900" indent="-225425" algn="l" rtl="0" eaLnBrk="0" fontAlgn="base" hangingPunct="0">
        <a:spcBef>
          <a:spcPct val="20000"/>
        </a:spcBef>
        <a:spcAft>
          <a:spcPct val="20000"/>
        </a:spcAft>
        <a:buClr>
          <a:schemeClr val="accent2"/>
        </a:buClr>
        <a:buSzPct val="120000"/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ea typeface="宋体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ea typeface="宋体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ea typeface="宋体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ea typeface="宋体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400">
          <a:solidFill>
            <a:schemeClr val="tx1"/>
          </a:solidFill>
          <a:latin typeface="Times New Roman" pitchFamily="18" charset="0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wmf"/><Relationship Id="rId4" Type="http://schemas.openxmlformats.org/officeDocument/2006/relationships/image" Target="../media/image2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14.wmf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3.wmf"/><Relationship Id="rId10" Type="http://schemas.openxmlformats.org/officeDocument/2006/relationships/image" Target="../media/image30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image" Target="../media/image33.wmf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0.bin"/><Relationship Id="rId5" Type="http://schemas.openxmlformats.org/officeDocument/2006/relationships/image" Target="../media/image36.wmf"/><Relationship Id="rId10" Type="http://schemas.openxmlformats.org/officeDocument/2006/relationships/image" Target="../media/image37.wmf"/><Relationship Id="rId4" Type="http://schemas.openxmlformats.org/officeDocument/2006/relationships/image" Target="../media/image32.wmf"/><Relationship Id="rId9" Type="http://schemas.openxmlformats.org/officeDocument/2006/relationships/image" Target="../media/image34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4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43.wmf"/><Relationship Id="rId2" Type="http://schemas.openxmlformats.org/officeDocument/2006/relationships/tags" Target="../tags/tag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0" Type="http://schemas.openxmlformats.org/officeDocument/2006/relationships/image" Target="../media/image42.wmf"/><Relationship Id="rId4" Type="http://schemas.openxmlformats.org/officeDocument/2006/relationships/notesSlide" Target="../notesSlides/notesSlide6.xml"/><Relationship Id="rId9" Type="http://schemas.openxmlformats.org/officeDocument/2006/relationships/oleObject" Target="../embeddings/oleObject27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5.wmf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4.wmf"/><Relationship Id="rId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9.png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44.wmf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9.png"/><Relationship Id="rId5" Type="http://schemas.openxmlformats.org/officeDocument/2006/relationships/image" Target="../media/image46.wmf"/><Relationship Id="rId10" Type="http://schemas.openxmlformats.org/officeDocument/2006/relationships/image" Target="../media/image45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8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36.bin"/><Relationship Id="rId5" Type="http://schemas.openxmlformats.org/officeDocument/2006/relationships/oleObject" Target="../embeddings/oleObject35.bin"/><Relationship Id="rId4" Type="http://schemas.openxmlformats.org/officeDocument/2006/relationships/image" Target="../media/image6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3.wmf"/><Relationship Id="rId2" Type="http://schemas.openxmlformats.org/officeDocument/2006/relationships/tags" Target="../tags/tag6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1.w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42.wmf"/><Relationship Id="rId4" Type="http://schemas.openxmlformats.org/officeDocument/2006/relationships/notesSlide" Target="../notesSlides/notesSlide7.xml"/><Relationship Id="rId9" Type="http://schemas.openxmlformats.org/officeDocument/2006/relationships/oleObject" Target="../embeddings/oleObject3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1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4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13" Type="http://schemas.openxmlformats.org/officeDocument/2006/relationships/image" Target="../media/image55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2.wmf"/><Relationship Id="rId12" Type="http://schemas.openxmlformats.org/officeDocument/2006/relationships/oleObject" Target="../embeddings/oleObject48.bin"/><Relationship Id="rId17" Type="http://schemas.openxmlformats.org/officeDocument/2006/relationships/image" Target="../media/image57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50.bin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5" Type="http://schemas.openxmlformats.org/officeDocument/2006/relationships/image" Target="../media/image56.wmf"/><Relationship Id="rId10" Type="http://schemas.openxmlformats.org/officeDocument/2006/relationships/oleObject" Target="../embeddings/oleObject47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4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oleObject" Target="../embeddings/oleObject55.bin"/><Relationship Id="rId18" Type="http://schemas.openxmlformats.org/officeDocument/2006/relationships/image" Target="../media/image12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61.wmf"/><Relationship Id="rId17" Type="http://schemas.openxmlformats.org/officeDocument/2006/relationships/oleObject" Target="../embeddings/oleObject57.bin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11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60.wmf"/><Relationship Id="rId4" Type="http://schemas.openxmlformats.org/officeDocument/2006/relationships/image" Target="../media/image63.png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62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3" Type="http://schemas.openxmlformats.org/officeDocument/2006/relationships/image" Target="../media/image75.png"/><Relationship Id="rId21" Type="http://schemas.openxmlformats.org/officeDocument/2006/relationships/image" Target="../media/image93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68.png"/><Relationship Id="rId3" Type="http://schemas.openxmlformats.org/officeDocument/2006/relationships/image" Target="../media/image96.png"/><Relationship Id="rId21" Type="http://schemas.openxmlformats.org/officeDocument/2006/relationships/image" Target="../media/image71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24" Type="http://schemas.openxmlformats.org/officeDocument/2006/relationships/image" Target="../media/image74.png"/><Relationship Id="rId5" Type="http://schemas.openxmlformats.org/officeDocument/2006/relationships/image" Target="../media/image98.png"/><Relationship Id="rId15" Type="http://schemas.openxmlformats.org/officeDocument/2006/relationships/image" Target="../media/image65.png"/><Relationship Id="rId23" Type="http://schemas.openxmlformats.org/officeDocument/2006/relationships/image" Target="../media/image73.png"/><Relationship Id="rId10" Type="http://schemas.openxmlformats.org/officeDocument/2006/relationships/image" Target="../media/image103.png"/><Relationship Id="rId19" Type="http://schemas.openxmlformats.org/officeDocument/2006/relationships/image" Target="../media/image69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64.png"/><Relationship Id="rId22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13" Type="http://schemas.openxmlformats.org/officeDocument/2006/relationships/image" Target="../media/image117.png"/><Relationship Id="rId18" Type="http://schemas.openxmlformats.org/officeDocument/2006/relationships/image" Target="../media/image121.png"/><Relationship Id="rId3" Type="http://schemas.openxmlformats.org/officeDocument/2006/relationships/image" Target="../media/image107.png"/><Relationship Id="rId21" Type="http://schemas.openxmlformats.org/officeDocument/2006/relationships/image" Target="../media/image123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17" Type="http://schemas.openxmlformats.org/officeDocument/2006/relationships/image" Target="../media/image120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119.png"/><Relationship Id="rId20" Type="http://schemas.openxmlformats.org/officeDocument/2006/relationships/image" Target="../media/image1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5" Type="http://schemas.openxmlformats.org/officeDocument/2006/relationships/image" Target="../media/image82.png"/><Relationship Id="rId23" Type="http://schemas.openxmlformats.org/officeDocument/2006/relationships/image" Target="../media/image85.png"/><Relationship Id="rId10" Type="http://schemas.openxmlformats.org/officeDocument/2006/relationships/image" Target="../media/image114.png"/><Relationship Id="rId19" Type="http://schemas.openxmlformats.org/officeDocument/2006/relationships/image" Target="../media/image8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Relationship Id="rId14" Type="http://schemas.openxmlformats.org/officeDocument/2006/relationships/image" Target="../media/image118.png"/><Relationship Id="rId22" Type="http://schemas.openxmlformats.org/officeDocument/2006/relationships/image" Target="../media/image12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8.png"/><Relationship Id="rId11" Type="http://schemas.openxmlformats.org/officeDocument/2006/relationships/image" Target="../media/image143.png"/><Relationship Id="rId5" Type="http://schemas.openxmlformats.org/officeDocument/2006/relationships/image" Target="../media/image13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13" Type="http://schemas.openxmlformats.org/officeDocument/2006/relationships/image" Target="../media/image154.png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48.png"/><Relationship Id="rId12" Type="http://schemas.openxmlformats.org/officeDocument/2006/relationships/image" Target="../media/image153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47.png"/><Relationship Id="rId11" Type="http://schemas.openxmlformats.org/officeDocument/2006/relationships/image" Target="../media/image152.png"/><Relationship Id="rId5" Type="http://schemas.openxmlformats.org/officeDocument/2006/relationships/image" Target="../media/image146.png"/><Relationship Id="rId15" Type="http://schemas.openxmlformats.org/officeDocument/2006/relationships/image" Target="../media/image4.wmf"/><Relationship Id="rId10" Type="http://schemas.openxmlformats.org/officeDocument/2006/relationships/image" Target="../media/image151.png"/><Relationship Id="rId4" Type="http://schemas.openxmlformats.org/officeDocument/2006/relationships/image" Target="../media/image145.png"/><Relationship Id="rId9" Type="http://schemas.openxmlformats.org/officeDocument/2006/relationships/image" Target="../media/image150.png"/><Relationship Id="rId14" Type="http://schemas.openxmlformats.org/officeDocument/2006/relationships/oleObject" Target="../embeddings/oleObject58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55.png"/><Relationship Id="rId7" Type="http://schemas.openxmlformats.org/officeDocument/2006/relationships/image" Target="../media/image1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10" Type="http://schemas.openxmlformats.org/officeDocument/2006/relationships/image" Target="../media/image162.png"/><Relationship Id="rId4" Type="http://schemas.openxmlformats.org/officeDocument/2006/relationships/image" Target="../media/image156.png"/><Relationship Id="rId9" Type="http://schemas.openxmlformats.org/officeDocument/2006/relationships/image" Target="../media/image16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wmf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jpeg"/><Relationship Id="rId4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slideLayout" Target="../slideLayouts/slideLayout1.xml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3.wmf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12.wmf"/><Relationship Id="rId4" Type="http://schemas.openxmlformats.org/officeDocument/2006/relationships/notesSlide" Target="../notesSlides/notesSlide5.xml"/><Relationship Id="rId9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9.wmf"/><Relationship Id="rId4" Type="http://schemas.openxmlformats.org/officeDocument/2006/relationships/image" Target="../media/image18.png"/><Relationship Id="rId9" Type="http://schemas.openxmlformats.org/officeDocument/2006/relationships/image" Target="../media/image1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 txBox="1">
            <a:spLocks noChangeArrowheads="1"/>
          </p:cNvSpPr>
          <p:nvPr/>
        </p:nvSpPr>
        <p:spPr bwMode="auto">
          <a:xfrm>
            <a:off x="900113" y="2781300"/>
            <a:ext cx="7488237" cy="1143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ngsuh" pitchFamily="18" charset="-127"/>
              </a:defRPr>
            </a:lvl9pPr>
          </a:lstStyle>
          <a:p>
            <a:pPr algn="ctr" eaLnBrk="1" latinLnBrk="1" hangingPunct="1"/>
            <a:r>
              <a:rPr lang="zh-CN" altLang="en-US" sz="4800" b="1" dirty="0">
                <a:latin typeface="仿宋_GB2312" pitchFamily="49" charset="-122"/>
                <a:ea typeface="华文楷体" pitchFamily="2" charset="-122"/>
              </a:rPr>
              <a:t>自然图像分割</a:t>
            </a:r>
            <a:br>
              <a:rPr lang="zh-CN" altLang="en-US" sz="4800" b="1" dirty="0">
                <a:latin typeface="仿宋_GB2312" pitchFamily="49" charset="-122"/>
                <a:ea typeface="华文楷体" pitchFamily="2" charset="-122"/>
              </a:rPr>
            </a:br>
            <a:r>
              <a:rPr lang="zh-CN" altLang="en-US" sz="4800" b="1" dirty="0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</a:rPr>
              <a:t> </a:t>
            </a:r>
            <a:r>
              <a:rPr lang="en-US" altLang="zh-CN" sz="4800" b="1" dirty="0">
                <a:solidFill>
                  <a:srgbClr val="CC0000"/>
                </a:solidFill>
                <a:latin typeface="Times New Roman" pitchFamily="18" charset="0"/>
                <a:ea typeface="华文楷体" pitchFamily="2" charset="-122"/>
              </a:rPr>
              <a:t>Color Image Segmentation</a:t>
            </a:r>
          </a:p>
        </p:txBody>
      </p:sp>
      <p:sp>
        <p:nvSpPr>
          <p:cNvPr id="54275" name="Rectangle 2"/>
          <p:cNvSpPr txBox="1">
            <a:spLocks noChangeArrowheads="1"/>
          </p:cNvSpPr>
          <p:nvPr/>
        </p:nvSpPr>
        <p:spPr bwMode="auto">
          <a:xfrm>
            <a:off x="468313" y="549275"/>
            <a:ext cx="6624637" cy="1143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Gungsuh" pitchFamily="18" charset="-127"/>
              </a:defRPr>
            </a:lvl9pPr>
          </a:lstStyle>
          <a:p>
            <a:pPr eaLnBrk="1" latinLnBrk="1" hangingPunct="1"/>
            <a:r>
              <a:rPr lang="zh-CN" altLang="en-US" sz="2800" b="1">
                <a:solidFill>
                  <a:srgbClr val="006699"/>
                </a:solidFill>
                <a:latin typeface="微软雅黑" pitchFamily="34" charset="-122"/>
                <a:ea typeface="微软雅黑" pitchFamily="34" charset="-122"/>
              </a:rPr>
              <a:t>数字图像处理</a:t>
            </a:r>
            <a:br>
              <a:rPr lang="zh-CN" altLang="en-US" sz="2800" b="1">
                <a:solidFill>
                  <a:srgbClr val="006699"/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2800" b="1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D</a:t>
            </a:r>
            <a:r>
              <a:rPr lang="en-US" altLang="zh-CN" sz="2800" b="1">
                <a:solidFill>
                  <a:srgbClr val="006699"/>
                </a:solidFill>
                <a:latin typeface="微软雅黑" pitchFamily="34" charset="-122"/>
                <a:ea typeface="微软雅黑" pitchFamily="34" charset="-122"/>
              </a:rPr>
              <a:t>igital </a:t>
            </a:r>
            <a:r>
              <a:rPr lang="en-US" altLang="zh-CN" sz="2800" b="1">
                <a:solidFill>
                  <a:srgbClr val="990033"/>
                </a:solidFill>
                <a:latin typeface="微软雅黑" pitchFamily="34" charset="-122"/>
                <a:ea typeface="微软雅黑" pitchFamily="34" charset="-122"/>
              </a:rPr>
              <a:t>I</a:t>
            </a:r>
            <a:r>
              <a:rPr lang="en-US" altLang="zh-CN" sz="2800" b="1">
                <a:solidFill>
                  <a:srgbClr val="006699"/>
                </a:solidFill>
                <a:latin typeface="微软雅黑" pitchFamily="34" charset="-122"/>
                <a:ea typeface="微软雅黑" pitchFamily="34" charset="-122"/>
              </a:rPr>
              <a:t>mage </a:t>
            </a:r>
            <a:r>
              <a:rPr lang="en-US" altLang="zh-CN" sz="2800"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en-US" altLang="zh-CN" sz="2800" b="1">
                <a:solidFill>
                  <a:srgbClr val="006699"/>
                </a:solidFill>
                <a:latin typeface="微软雅黑" pitchFamily="34" charset="-122"/>
                <a:ea typeface="微软雅黑" pitchFamily="34" charset="-122"/>
              </a:rPr>
              <a:t>rocessing</a:t>
            </a:r>
          </a:p>
        </p:txBody>
      </p:sp>
    </p:spTree>
    <p:extLst>
      <p:ext uri="{BB962C8B-B14F-4D97-AF65-F5344CB8AC3E}">
        <p14:creationId xmlns:p14="http://schemas.microsoft.com/office/powerpoint/2010/main" val="1429698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4"/>
          <p:cNvSpPr>
            <a:spLocks noGrp="1" noChangeArrowheads="1"/>
          </p:cNvSpPr>
          <p:nvPr>
            <p:ph type="title"/>
          </p:nvPr>
        </p:nvSpPr>
        <p:spPr>
          <a:xfrm>
            <a:off x="611560" y="469900"/>
            <a:ext cx="6918325" cy="8461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Affinity matrix</a:t>
            </a:r>
          </a:p>
        </p:txBody>
      </p:sp>
      <p:pic>
        <p:nvPicPr>
          <p:cNvPr id="143371" name="Picture 1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2286000"/>
            <a:ext cx="2590800" cy="1684338"/>
          </a:xfrm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143373" name="Picture 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05400" y="4267200"/>
            <a:ext cx="2590800" cy="1735138"/>
          </a:xfrm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pic>
        <p:nvPicPr>
          <p:cNvPr id="2867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752600"/>
            <a:ext cx="2438400" cy="164147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2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13844" b="4314"/>
          <a:stretch>
            <a:fillRect/>
          </a:stretch>
        </p:blipFill>
        <p:spPr bwMode="auto">
          <a:xfrm>
            <a:off x="1066800" y="3573463"/>
            <a:ext cx="2514600" cy="240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84" name="Oval 24"/>
          <p:cNvSpPr>
            <a:spLocks noChangeArrowheads="1"/>
          </p:cNvSpPr>
          <p:nvPr/>
        </p:nvSpPr>
        <p:spPr bwMode="auto">
          <a:xfrm>
            <a:off x="957263" y="3810000"/>
            <a:ext cx="2590800" cy="76200"/>
          </a:xfrm>
          <a:prstGeom prst="ellips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3389" name="Oval 29"/>
          <p:cNvSpPr>
            <a:spLocks noChangeArrowheads="1"/>
          </p:cNvSpPr>
          <p:nvPr/>
        </p:nvSpPr>
        <p:spPr bwMode="auto">
          <a:xfrm>
            <a:off x="957263" y="4495800"/>
            <a:ext cx="2590800" cy="76200"/>
          </a:xfrm>
          <a:prstGeom prst="ellipse">
            <a:avLst/>
          </a:prstGeom>
          <a:noFill/>
          <a:ln w="19050">
            <a:solidFill>
              <a:srgbClr val="0066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8681" name="Oval 30"/>
          <p:cNvSpPr>
            <a:spLocks noChangeArrowheads="1"/>
          </p:cNvSpPr>
          <p:nvPr/>
        </p:nvSpPr>
        <p:spPr bwMode="auto">
          <a:xfrm>
            <a:off x="2667000" y="20574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3300"/>
              </a:solidFill>
            </a:endParaRPr>
          </a:p>
        </p:txBody>
      </p:sp>
      <p:sp>
        <p:nvSpPr>
          <p:cNvPr id="28682" name="Oval 31"/>
          <p:cNvSpPr>
            <a:spLocks noChangeArrowheads="1"/>
          </p:cNvSpPr>
          <p:nvPr/>
        </p:nvSpPr>
        <p:spPr bwMode="auto">
          <a:xfrm>
            <a:off x="2895600" y="2362200"/>
            <a:ext cx="76200" cy="76200"/>
          </a:xfrm>
          <a:prstGeom prst="ellipse">
            <a:avLst/>
          </a:prstGeom>
          <a:solidFill>
            <a:srgbClr val="0066FF"/>
          </a:solidFill>
          <a:ln w="9525">
            <a:solidFill>
              <a:srgbClr val="0066FF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lang="zh-CN" altLang="zh-CN">
              <a:solidFill>
                <a:srgbClr val="FF3300"/>
              </a:solidFill>
            </a:endParaRPr>
          </a:p>
        </p:txBody>
      </p:sp>
      <p:sp>
        <p:nvSpPr>
          <p:cNvPr id="143392" name="Line 32"/>
          <p:cNvSpPr>
            <a:spLocks noChangeShapeType="1"/>
          </p:cNvSpPr>
          <p:nvPr/>
        </p:nvSpPr>
        <p:spPr bwMode="auto">
          <a:xfrm flipH="1">
            <a:off x="2667000" y="2087563"/>
            <a:ext cx="46038" cy="1722437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94" name="Line 34"/>
          <p:cNvSpPr>
            <a:spLocks noChangeShapeType="1"/>
          </p:cNvSpPr>
          <p:nvPr/>
        </p:nvSpPr>
        <p:spPr bwMode="auto">
          <a:xfrm flipH="1">
            <a:off x="2874963" y="2397125"/>
            <a:ext cx="50800" cy="2093913"/>
          </a:xfrm>
          <a:prstGeom prst="line">
            <a:avLst/>
          </a:prstGeom>
          <a:noFill/>
          <a:ln w="19050">
            <a:solidFill>
              <a:srgbClr val="00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396" name="Text Box 36"/>
          <p:cNvSpPr txBox="1">
            <a:spLocks noChangeArrowheads="1"/>
          </p:cNvSpPr>
          <p:nvPr/>
        </p:nvSpPr>
        <p:spPr bwMode="auto">
          <a:xfrm>
            <a:off x="4572000" y="1367668"/>
            <a:ext cx="372345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en-US" altLang="zh-CN" b="0" dirty="0"/>
              <a:t>Similarity of image pixels to selected pixel</a:t>
            </a:r>
          </a:p>
          <a:p>
            <a:pPr algn="just"/>
            <a:r>
              <a:rPr lang="en-US" altLang="zh-CN" b="0" dirty="0"/>
              <a:t>Brighter means more similar</a:t>
            </a:r>
          </a:p>
        </p:txBody>
      </p:sp>
      <p:sp>
        <p:nvSpPr>
          <p:cNvPr id="143397" name="AutoShape 37"/>
          <p:cNvSpPr>
            <a:spLocks noChangeArrowheads="1"/>
          </p:cNvSpPr>
          <p:nvPr/>
        </p:nvSpPr>
        <p:spPr bwMode="auto">
          <a:xfrm rot="1119437">
            <a:off x="3649663" y="4695825"/>
            <a:ext cx="1371600" cy="304800"/>
          </a:xfrm>
          <a:prstGeom prst="rightArrow">
            <a:avLst>
              <a:gd name="adj1" fmla="val 50000"/>
              <a:gd name="adj2" fmla="val 112500"/>
            </a:avLst>
          </a:prstGeom>
          <a:gradFill rotWithShape="1">
            <a:gsLst>
              <a:gs pos="0">
                <a:schemeClr val="accent1">
                  <a:gamma/>
                  <a:shade val="46275"/>
                  <a:invGamma/>
                </a:schemeClr>
              </a:gs>
              <a:gs pos="50000">
                <a:schemeClr val="accent1"/>
              </a:gs>
              <a:gs pos="100000">
                <a:schemeClr val="accent1">
                  <a:gamma/>
                  <a:shade val="46275"/>
                  <a:invGamma/>
                </a:schemeClr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143398" name="AutoShape 38"/>
          <p:cNvSpPr>
            <a:spLocks noChangeArrowheads="1"/>
          </p:cNvSpPr>
          <p:nvPr/>
        </p:nvSpPr>
        <p:spPr bwMode="auto">
          <a:xfrm rot="-2159407">
            <a:off x="3613150" y="3219450"/>
            <a:ext cx="1524000" cy="304800"/>
          </a:xfrm>
          <a:prstGeom prst="rightArrow">
            <a:avLst>
              <a:gd name="adj1" fmla="val 50000"/>
              <a:gd name="adj2" fmla="val 125000"/>
            </a:avLst>
          </a:prstGeom>
          <a:gradFill rotWithShape="1">
            <a:gsLst>
              <a:gs pos="0">
                <a:srgbClr val="761800"/>
              </a:gs>
              <a:gs pos="50000">
                <a:srgbClr val="FF3300"/>
              </a:gs>
              <a:gs pos="100000">
                <a:srgbClr val="7618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43399" name="Text Box 39"/>
          <p:cNvSpPr txBox="1">
            <a:spLocks noChangeArrowheads="1"/>
          </p:cNvSpPr>
          <p:nvPr/>
        </p:nvSpPr>
        <p:spPr bwMode="auto">
          <a:xfrm>
            <a:off x="3886200" y="3962400"/>
            <a:ext cx="817563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/>
              <a:t>Reshape</a:t>
            </a:r>
          </a:p>
        </p:txBody>
      </p:sp>
      <p:sp>
        <p:nvSpPr>
          <p:cNvPr id="143401" name="Text Box 41"/>
          <p:cNvSpPr txBox="1">
            <a:spLocks noChangeArrowheads="1"/>
          </p:cNvSpPr>
          <p:nvPr/>
        </p:nvSpPr>
        <p:spPr bwMode="auto">
          <a:xfrm>
            <a:off x="3429000" y="5105400"/>
            <a:ext cx="9794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i="1">
                <a:latin typeface="Times New Roman" panose="02020603050405020304" pitchFamily="18" charset="0"/>
              </a:rPr>
              <a:t>N*M</a:t>
            </a:r>
            <a:r>
              <a:rPr lang="en-US" altLang="zh-CN" sz="1200"/>
              <a:t> pixels</a:t>
            </a:r>
          </a:p>
        </p:txBody>
      </p:sp>
      <p:sp>
        <p:nvSpPr>
          <p:cNvPr id="143402" name="Text Box 42"/>
          <p:cNvSpPr txBox="1">
            <a:spLocks noChangeArrowheads="1"/>
          </p:cNvSpPr>
          <p:nvPr/>
        </p:nvSpPr>
        <p:spPr bwMode="auto">
          <a:xfrm>
            <a:off x="1828800" y="5943600"/>
            <a:ext cx="9794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i="1">
                <a:latin typeface="Times New Roman" panose="02020603050405020304" pitchFamily="18" charset="0"/>
              </a:rPr>
              <a:t>N*M</a:t>
            </a:r>
            <a:r>
              <a:rPr lang="en-US" altLang="zh-CN" sz="1200"/>
              <a:t> pixels</a:t>
            </a:r>
          </a:p>
        </p:txBody>
      </p:sp>
      <p:sp>
        <p:nvSpPr>
          <p:cNvPr id="28691" name="Text Box 43"/>
          <p:cNvSpPr txBox="1">
            <a:spLocks noChangeArrowheads="1"/>
          </p:cNvSpPr>
          <p:nvPr/>
        </p:nvSpPr>
        <p:spPr bwMode="auto">
          <a:xfrm>
            <a:off x="3505200" y="2362200"/>
            <a:ext cx="7937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i="1">
                <a:latin typeface="Times New Roman" panose="02020603050405020304" pitchFamily="18" charset="0"/>
              </a:rPr>
              <a:t>M</a:t>
            </a:r>
            <a:r>
              <a:rPr lang="en-US" altLang="zh-CN" sz="1200"/>
              <a:t> pixels</a:t>
            </a:r>
          </a:p>
        </p:txBody>
      </p:sp>
      <p:sp>
        <p:nvSpPr>
          <p:cNvPr id="28692" name="Text Box 44"/>
          <p:cNvSpPr txBox="1">
            <a:spLocks noChangeArrowheads="1"/>
          </p:cNvSpPr>
          <p:nvPr/>
        </p:nvSpPr>
        <p:spPr bwMode="auto">
          <a:xfrm>
            <a:off x="1828800" y="1524000"/>
            <a:ext cx="768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 i="1">
                <a:latin typeface="Times New Roman" panose="02020603050405020304" pitchFamily="18" charset="0"/>
              </a:rPr>
              <a:t>N</a:t>
            </a:r>
            <a:r>
              <a:rPr lang="en-US" altLang="zh-CN" sz="1200"/>
              <a:t> pixels</a:t>
            </a:r>
          </a:p>
        </p:txBody>
      </p:sp>
    </p:spTree>
    <p:extLst>
      <p:ext uri="{BB962C8B-B14F-4D97-AF65-F5344CB8AC3E}">
        <p14:creationId xmlns:p14="http://schemas.microsoft.com/office/powerpoint/2010/main" val="326437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3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3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4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4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4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43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4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4" grpId="0" animBg="1"/>
      <p:bldP spid="143389" grpId="0" animBg="1"/>
      <p:bldP spid="143396" grpId="0"/>
      <p:bldP spid="143397" grpId="0" animBg="1"/>
      <p:bldP spid="143398" grpId="0" animBg="1"/>
      <p:bldP spid="143399" grpId="0"/>
      <p:bldP spid="143401" grpId="0"/>
      <p:bldP spid="14340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578618" y="427037"/>
            <a:ext cx="8015287" cy="914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Graph terminology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4876800" cy="44196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Degree of node:</a:t>
            </a:r>
          </a:p>
        </p:txBody>
      </p:sp>
      <p:pic>
        <p:nvPicPr>
          <p:cNvPr id="29700" name="Picture 6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3276600"/>
            <a:ext cx="3200400" cy="2544763"/>
          </a:xfrm>
        </p:spPr>
      </p:pic>
      <p:graphicFrame>
        <p:nvGraphicFramePr>
          <p:cNvPr id="29701" name="Object 8"/>
          <p:cNvGraphicFramePr>
            <a:graphicFrameLocks noChangeAspect="1"/>
          </p:cNvGraphicFramePr>
          <p:nvPr/>
        </p:nvGraphicFramePr>
        <p:xfrm>
          <a:off x="2286000" y="2209800"/>
          <a:ext cx="1728788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1" name="Equation" r:id="rId4" imgW="723586" imgH="355446" progId="Equation.3">
                  <p:embed/>
                </p:oleObj>
              </mc:Choice>
              <mc:Fallback>
                <p:oleObj name="Equation" r:id="rId4" imgW="723586" imgH="355446" progId="Equation.3">
                  <p:embed/>
                  <p:pic>
                    <p:nvPicPr>
                      <p:cNvPr id="2970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09800"/>
                        <a:ext cx="1728788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2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52800"/>
            <a:ext cx="3124200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3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0"/>
            <a:ext cx="25908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4" name="Oval 13"/>
          <p:cNvSpPr>
            <a:spLocks noChangeArrowheads="1"/>
          </p:cNvSpPr>
          <p:nvPr/>
        </p:nvSpPr>
        <p:spPr bwMode="auto">
          <a:xfrm>
            <a:off x="2057400" y="4343400"/>
            <a:ext cx="152400" cy="1524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9705" name="Line 14"/>
          <p:cNvSpPr>
            <a:spLocks noChangeShapeType="1"/>
          </p:cNvSpPr>
          <p:nvPr/>
        </p:nvSpPr>
        <p:spPr bwMode="auto">
          <a:xfrm>
            <a:off x="2168525" y="4456113"/>
            <a:ext cx="574675" cy="344487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6" name="Line 15"/>
          <p:cNvSpPr>
            <a:spLocks noChangeShapeType="1"/>
          </p:cNvSpPr>
          <p:nvPr/>
        </p:nvSpPr>
        <p:spPr bwMode="auto">
          <a:xfrm flipV="1">
            <a:off x="2163763" y="4038600"/>
            <a:ext cx="122237" cy="304800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7" name="Line 16"/>
          <p:cNvSpPr>
            <a:spLocks noChangeShapeType="1"/>
          </p:cNvSpPr>
          <p:nvPr/>
        </p:nvSpPr>
        <p:spPr bwMode="auto">
          <a:xfrm flipH="1">
            <a:off x="2057400" y="4473575"/>
            <a:ext cx="53975" cy="250825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8" name="Text Box 17"/>
          <p:cNvSpPr txBox="1">
            <a:spLocks noChangeArrowheads="1"/>
          </p:cNvSpPr>
          <p:nvPr/>
        </p:nvSpPr>
        <p:spPr bwMode="auto">
          <a:xfrm>
            <a:off x="1752600" y="40354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solidFill>
                  <a:srgbClr val="FF3300"/>
                </a:solidFill>
              </a:rPr>
              <a:t>…</a:t>
            </a:r>
          </a:p>
        </p:txBody>
      </p:sp>
      <p:sp>
        <p:nvSpPr>
          <p:cNvPr id="29709" name="Line 18"/>
          <p:cNvSpPr>
            <a:spLocks noChangeShapeType="1"/>
          </p:cNvSpPr>
          <p:nvPr/>
        </p:nvSpPr>
        <p:spPr bwMode="auto">
          <a:xfrm flipH="1">
            <a:off x="1417638" y="4400550"/>
            <a:ext cx="654050" cy="136525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10" name="Text Box 19"/>
          <p:cNvSpPr txBox="1">
            <a:spLocks noChangeArrowheads="1"/>
          </p:cNvSpPr>
          <p:nvPr/>
        </p:nvSpPr>
        <p:spPr bwMode="auto">
          <a:xfrm>
            <a:off x="2209800" y="4187825"/>
            <a:ext cx="3365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200">
                <a:solidFill>
                  <a:srgbClr val="FF33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64976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586335" y="373856"/>
            <a:ext cx="8015287" cy="914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Graph terminology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4876800" cy="44196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Volume of set:</a:t>
            </a:r>
          </a:p>
        </p:txBody>
      </p:sp>
      <p:pic>
        <p:nvPicPr>
          <p:cNvPr id="30724" name="Picture 9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0600" y="3352800"/>
            <a:ext cx="3124200" cy="2536825"/>
          </a:xfrm>
        </p:spPr>
      </p:pic>
      <p:pic>
        <p:nvPicPr>
          <p:cNvPr id="30725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3276600"/>
            <a:ext cx="3200400" cy="2544763"/>
          </a:xfrm>
        </p:spPr>
      </p:pic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1543050" y="2224088"/>
          <a:ext cx="321468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5" name="Equation" r:id="rId5" imgW="1346200" imgH="342900" progId="Equation.3">
                  <p:embed/>
                </p:oleObj>
              </mc:Choice>
              <mc:Fallback>
                <p:oleObj name="Equation" r:id="rId5" imgW="1346200" imgH="342900" progId="Equation.3">
                  <p:embed/>
                  <p:pic>
                    <p:nvPicPr>
                      <p:cNvPr id="30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2224088"/>
                        <a:ext cx="321468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7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600200"/>
            <a:ext cx="26670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31640" y="6093296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总计</a:t>
            </a:r>
            <a:r>
              <a:rPr lang="en-US" altLang="zh-CN" b="1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140</a:t>
            </a:r>
            <a:r>
              <a:rPr lang="zh-CN" altLang="en-US" b="1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个点，假定</a:t>
            </a:r>
            <a:r>
              <a:rPr lang="en-US" altLang="zh-CN" b="1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1-95</a:t>
            </a:r>
            <a:r>
              <a:rPr lang="zh-CN" altLang="en-US" b="1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为集合</a:t>
            </a:r>
            <a:r>
              <a:rPr lang="en-US" altLang="zh-CN" b="1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b="1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b="1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96-140</a:t>
            </a:r>
            <a:r>
              <a:rPr lang="zh-CN" altLang="en-US" b="1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为集合</a:t>
            </a:r>
            <a:r>
              <a:rPr lang="en-US" altLang="zh-CN" b="1" dirty="0">
                <a:solidFill>
                  <a:schemeClr val="tx1">
                    <a:lumMod val="60000"/>
                    <a:lumOff val="40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endParaRPr lang="zh-CN" altLang="en-US" b="1" dirty="0">
              <a:solidFill>
                <a:schemeClr val="tx1">
                  <a:lumMod val="60000"/>
                  <a:lumOff val="4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5094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19100"/>
            <a:ext cx="8015287" cy="914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Graph terminology</a:t>
            </a:r>
          </a:p>
        </p:txBody>
      </p:sp>
      <p:pic>
        <p:nvPicPr>
          <p:cNvPr id="31747" name="Picture 15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1600200"/>
            <a:ext cx="2667000" cy="1524000"/>
          </a:xfrm>
        </p:spPr>
      </p:pic>
      <p:pic>
        <p:nvPicPr>
          <p:cNvPr id="31748" name="Picture 19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3276600"/>
            <a:ext cx="3200400" cy="2544763"/>
          </a:xfrm>
        </p:spPr>
      </p:pic>
      <p:graphicFrame>
        <p:nvGraphicFramePr>
          <p:cNvPr id="31749" name="Object 6"/>
          <p:cNvGraphicFramePr>
            <a:graphicFrameLocks noChangeAspect="1"/>
          </p:cNvGraphicFramePr>
          <p:nvPr/>
        </p:nvGraphicFramePr>
        <p:xfrm>
          <a:off x="1600200" y="2209800"/>
          <a:ext cx="31242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89" name="Equation" r:id="rId5" imgW="1244060" imgH="355446" progId="Equation.3">
                  <p:embed/>
                </p:oleObj>
              </mc:Choice>
              <mc:Fallback>
                <p:oleObj name="Equation" r:id="rId5" imgW="1244060" imgH="355446" progId="Equation.3">
                  <p:embed/>
                  <p:pic>
                    <p:nvPicPr>
                      <p:cNvPr id="3174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09800"/>
                        <a:ext cx="31242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Rectangle 37"/>
          <p:cNvSpPr>
            <a:spLocks noChangeArrowheads="1"/>
          </p:cNvSpPr>
          <p:nvPr/>
        </p:nvSpPr>
        <p:spPr bwMode="auto">
          <a:xfrm>
            <a:off x="609600" y="1600200"/>
            <a:ext cx="4876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2800" b="0"/>
              <a:t>Cuts in a graph:</a:t>
            </a:r>
            <a:endParaRPr lang="en-US" altLang="zh-CN" sz="2800" b="0">
              <a:latin typeface="Times New Roman" panose="02020603050405020304" pitchFamily="18" charset="0"/>
            </a:endParaRPr>
          </a:p>
        </p:txBody>
      </p:sp>
      <p:pic>
        <p:nvPicPr>
          <p:cNvPr id="31751" name="Picture 3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52800"/>
            <a:ext cx="3124200" cy="252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5641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5238" y="366713"/>
            <a:ext cx="7164387" cy="928687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Graph terminology</a:t>
            </a:r>
          </a:p>
        </p:txBody>
      </p:sp>
      <p:sp>
        <p:nvSpPr>
          <p:cNvPr id="32771" name="Rectangle 4"/>
          <p:cNvSpPr>
            <a:spLocks noChangeArrowheads="1"/>
          </p:cNvSpPr>
          <p:nvPr/>
        </p:nvSpPr>
        <p:spPr bwMode="auto">
          <a:xfrm>
            <a:off x="762000" y="1905000"/>
            <a:ext cx="2038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Similarity matrix:</a:t>
            </a:r>
          </a:p>
        </p:txBody>
      </p:sp>
      <p:pic>
        <p:nvPicPr>
          <p:cNvPr id="3277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362200"/>
            <a:ext cx="2590800" cy="1622425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Rectangle 8"/>
          <p:cNvSpPr>
            <a:spLocks noChangeArrowheads="1"/>
          </p:cNvSpPr>
          <p:nvPr/>
        </p:nvSpPr>
        <p:spPr bwMode="auto">
          <a:xfrm>
            <a:off x="4648200" y="1905000"/>
            <a:ext cx="192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Degree of node:</a:t>
            </a:r>
          </a:p>
        </p:txBody>
      </p:sp>
      <p:graphicFrame>
        <p:nvGraphicFramePr>
          <p:cNvPr id="32774" name="Object 11"/>
          <p:cNvGraphicFramePr>
            <a:graphicFrameLocks noChangeAspect="1"/>
          </p:cNvGraphicFramePr>
          <p:nvPr/>
        </p:nvGraphicFramePr>
        <p:xfrm>
          <a:off x="6553200" y="1784350"/>
          <a:ext cx="1728788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2" name="Equation" r:id="rId4" imgW="723586" imgH="355446" progId="Equation.3">
                  <p:embed/>
                </p:oleObj>
              </mc:Choice>
              <mc:Fallback>
                <p:oleObj name="Equation" r:id="rId4" imgW="723586" imgH="355446" progId="Equation.3">
                  <p:embed/>
                  <p:pic>
                    <p:nvPicPr>
                      <p:cNvPr id="3277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784350"/>
                        <a:ext cx="1728788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14"/>
          <p:cNvGraphicFramePr>
            <a:graphicFrameLocks noChangeAspect="1"/>
          </p:cNvGraphicFramePr>
          <p:nvPr/>
        </p:nvGraphicFramePr>
        <p:xfrm>
          <a:off x="2819400" y="1828800"/>
          <a:ext cx="14557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3" name="Equation" r:id="rId6" imgW="609336" imgH="241195" progId="Equation.3">
                  <p:embed/>
                </p:oleObj>
              </mc:Choice>
              <mc:Fallback>
                <p:oleObj name="Equation" r:id="rId6" imgW="609336" imgH="241195" progId="Equation.3">
                  <p:embed/>
                  <p:pic>
                    <p:nvPicPr>
                      <p:cNvPr id="3277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828800"/>
                        <a:ext cx="14557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6" name="Picture 1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362200"/>
            <a:ext cx="2590800" cy="16383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7" name="Rectangle 20"/>
          <p:cNvSpPr>
            <a:spLocks noChangeArrowheads="1"/>
          </p:cNvSpPr>
          <p:nvPr/>
        </p:nvSpPr>
        <p:spPr bwMode="auto">
          <a:xfrm>
            <a:off x="762000" y="4114800"/>
            <a:ext cx="175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Volume of set:</a:t>
            </a:r>
          </a:p>
        </p:txBody>
      </p:sp>
      <p:pic>
        <p:nvPicPr>
          <p:cNvPr id="32778" name="Picture 2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0"/>
            <a:ext cx="2667000" cy="15240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9" name="Rectangle 27"/>
          <p:cNvSpPr>
            <a:spLocks noChangeArrowheads="1"/>
          </p:cNvSpPr>
          <p:nvPr/>
        </p:nvSpPr>
        <p:spPr bwMode="auto">
          <a:xfrm>
            <a:off x="4724400" y="4114800"/>
            <a:ext cx="1466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Graph cuts:</a:t>
            </a:r>
          </a:p>
        </p:txBody>
      </p:sp>
      <p:pic>
        <p:nvPicPr>
          <p:cNvPr id="32780" name="Picture 30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572000"/>
            <a:ext cx="2667000" cy="1524000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03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378700" cy="1143000"/>
          </a:xfrm>
        </p:spPr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Representation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620000" cy="4419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Partition matrix </a:t>
            </a:r>
            <a:r>
              <a:rPr lang="en-US" altLang="zh-CN" sz="2000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X</a:t>
            </a:r>
            <a:r>
              <a:rPr lang="en-US" altLang="zh-CN" sz="2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</a:p>
          <a:p>
            <a:pPr eaLnBrk="1" hangingPunct="1">
              <a:defRPr/>
            </a:pPr>
            <a:endParaRPr lang="en-US" altLang="zh-CN" sz="2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eaLnBrk="1" hangingPunct="1">
              <a:defRPr/>
            </a:pPr>
            <a:endParaRPr lang="en-US" altLang="zh-CN" sz="2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Pair-wise similarity matrix </a:t>
            </a:r>
            <a:r>
              <a:rPr lang="en-US" altLang="zh-CN" sz="2000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W</a:t>
            </a:r>
            <a:r>
              <a:rPr lang="en-US" altLang="zh-CN" sz="2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Degree matrix </a:t>
            </a:r>
            <a:r>
              <a:rPr lang="en-US" altLang="zh-CN" sz="2000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D</a:t>
            </a:r>
            <a:r>
              <a:rPr lang="en-US" altLang="zh-CN" sz="2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zh-CN" sz="2000" dirty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宋体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 err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Laplacian</a:t>
            </a:r>
            <a:r>
              <a:rPr lang="en-US" altLang="zh-CN" sz="2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 matrix </a:t>
            </a:r>
            <a:r>
              <a:rPr lang="en-US" altLang="zh-CN" sz="2000" i="1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L</a:t>
            </a:r>
            <a:r>
              <a:rPr lang="en-US" altLang="zh-CN" sz="2000" dirty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宋体" pitchFamily="2" charset="-122"/>
              </a:rPr>
              <a:t>:</a:t>
            </a:r>
          </a:p>
        </p:txBody>
      </p:sp>
      <p:graphicFrame>
        <p:nvGraphicFramePr>
          <p:cNvPr id="33796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1447800" y="2057400"/>
          <a:ext cx="19653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14" name="Equation" r:id="rId3" imgW="990170" imgH="215806" progId="Equation.3">
                  <p:embed/>
                </p:oleObj>
              </mc:Choice>
              <mc:Fallback>
                <p:oleObj name="Equation" r:id="rId3" imgW="990170" imgH="215806" progId="Equation.3">
                  <p:embed/>
                  <p:pic>
                    <p:nvPicPr>
                      <p:cNvPr id="3379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7400"/>
                        <a:ext cx="19653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797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676400"/>
            <a:ext cx="1752600" cy="1484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379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8237711"/>
              </p:ext>
            </p:extLst>
          </p:nvPr>
        </p:nvGraphicFramePr>
        <p:xfrm>
          <a:off x="3203848" y="5014984"/>
          <a:ext cx="2032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15" name="Equation" r:id="rId6" imgW="1016000" imgH="279400" progId="Equation.3">
                  <p:embed/>
                </p:oleObj>
              </mc:Choice>
              <mc:Fallback>
                <p:oleObj name="Equation" r:id="rId6" imgW="1016000" imgH="279400" progId="Equation.3">
                  <p:embed/>
                  <p:pic>
                    <p:nvPicPr>
                      <p:cNvPr id="3379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5014984"/>
                        <a:ext cx="20320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333649"/>
              </p:ext>
            </p:extLst>
          </p:nvPr>
        </p:nvGraphicFramePr>
        <p:xfrm>
          <a:off x="3347864" y="5933281"/>
          <a:ext cx="1371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16" name="Equation" r:id="rId8" imgW="685502" imgH="165028" progId="Equation.3">
                  <p:embed/>
                </p:oleObj>
              </mc:Choice>
              <mc:Fallback>
                <p:oleObj name="Equation" r:id="rId8" imgW="685502" imgH="165028" progId="Equation.3">
                  <p:embed/>
                  <p:pic>
                    <p:nvPicPr>
                      <p:cNvPr id="3379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864" y="5933281"/>
                        <a:ext cx="1371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0" name="Group 19"/>
          <p:cNvGrpSpPr>
            <a:grpSpLocks/>
          </p:cNvGrpSpPr>
          <p:nvPr/>
        </p:nvGrpSpPr>
        <p:grpSpPr bwMode="auto">
          <a:xfrm>
            <a:off x="3657600" y="1520825"/>
            <a:ext cx="1450975" cy="1831975"/>
            <a:chOff x="3072" y="964"/>
            <a:chExt cx="1180" cy="1292"/>
          </a:xfrm>
        </p:grpSpPr>
        <p:pic>
          <p:nvPicPr>
            <p:cNvPr id="33804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2" y="1056"/>
              <a:ext cx="1030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3805" name="Text Box 14"/>
            <p:cNvSpPr txBox="1">
              <a:spLocks noChangeArrowheads="1"/>
            </p:cNvSpPr>
            <p:nvPr/>
          </p:nvSpPr>
          <p:spPr bwMode="auto">
            <a:xfrm>
              <a:off x="3408" y="964"/>
              <a:ext cx="72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/>
                <a:t>segments</a:t>
              </a:r>
            </a:p>
          </p:txBody>
        </p:sp>
        <p:sp>
          <p:nvSpPr>
            <p:cNvPr id="33806" name="Text Box 15"/>
            <p:cNvSpPr txBox="1">
              <a:spLocks noChangeArrowheads="1"/>
            </p:cNvSpPr>
            <p:nvPr/>
          </p:nvSpPr>
          <p:spPr bwMode="auto">
            <a:xfrm rot="5400000">
              <a:off x="3924" y="1450"/>
              <a:ext cx="434" cy="2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200"/>
                <a:t>pixels</a:t>
              </a:r>
            </a:p>
          </p:txBody>
        </p:sp>
      </p:grpSp>
      <p:graphicFrame>
        <p:nvGraphicFramePr>
          <p:cNvPr id="3380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908827"/>
              </p:ext>
            </p:extLst>
          </p:nvPr>
        </p:nvGraphicFramePr>
        <p:xfrm>
          <a:off x="4171772" y="4176348"/>
          <a:ext cx="1874837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017" name="Equation" r:id="rId11" imgW="1104900" imgH="203200" progId="Equation.3">
                  <p:embed/>
                </p:oleObj>
              </mc:Choice>
              <mc:Fallback>
                <p:oleObj name="Equation" r:id="rId11" imgW="1104900" imgH="203200" progId="Equation.3">
                  <p:embed/>
                  <p:pic>
                    <p:nvPicPr>
                      <p:cNvPr id="33801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1772" y="4176348"/>
                        <a:ext cx="1874837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802" name="Picture 25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13844" b="4314"/>
          <a:stretch>
            <a:fillRect/>
          </a:stretch>
        </p:blipFill>
        <p:spPr bwMode="auto">
          <a:xfrm>
            <a:off x="7119753" y="3839003"/>
            <a:ext cx="1066800" cy="102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3" name="Line 27"/>
          <p:cNvSpPr>
            <a:spLocks noChangeShapeType="1"/>
          </p:cNvSpPr>
          <p:nvPr/>
        </p:nvSpPr>
        <p:spPr bwMode="auto">
          <a:xfrm>
            <a:off x="6281553" y="4372403"/>
            <a:ext cx="685800" cy="0"/>
          </a:xfrm>
          <a:prstGeom prst="line">
            <a:avLst/>
          </a:prstGeom>
          <a:noFill/>
          <a:ln w="10160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1029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Pixel similarity functions</a:t>
            </a:r>
          </a:p>
        </p:txBody>
      </p:sp>
      <p:graphicFrame>
        <p:nvGraphicFramePr>
          <p:cNvPr id="34819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842332"/>
              </p:ext>
            </p:extLst>
          </p:nvPr>
        </p:nvGraphicFramePr>
        <p:xfrm>
          <a:off x="3336922" y="1161027"/>
          <a:ext cx="32734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4" name="Equation" r:id="rId3" imgW="1193800" imgH="431800" progId="Equation.3">
                  <p:embed/>
                </p:oleObj>
              </mc:Choice>
              <mc:Fallback>
                <p:oleObj name="Equation" r:id="rId3" imgW="1193800" imgH="431800" progId="Equation.3">
                  <p:embed/>
                  <p:pic>
                    <p:nvPicPr>
                      <p:cNvPr id="3481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22" y="1161027"/>
                        <a:ext cx="327342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681595" y="1747866"/>
            <a:ext cx="1319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 dirty="0">
                <a:solidFill>
                  <a:srgbClr val="008000"/>
                </a:solidFill>
                <a:latin typeface="Times" panose="02020603050405020304" pitchFamily="18" charset="0"/>
              </a:rPr>
              <a:t>Intensity</a:t>
            </a:r>
          </a:p>
        </p:txBody>
      </p:sp>
      <p:sp>
        <p:nvSpPr>
          <p:cNvPr id="34821" name="Text Box 5"/>
          <p:cNvSpPr txBox="1">
            <a:spLocks noChangeArrowheads="1"/>
          </p:cNvSpPr>
          <p:nvPr/>
        </p:nvSpPr>
        <p:spPr bwMode="auto">
          <a:xfrm>
            <a:off x="1682904" y="4246534"/>
            <a:ext cx="1217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 dirty="0">
                <a:solidFill>
                  <a:srgbClr val="008000"/>
                </a:solidFill>
                <a:latin typeface="Times" panose="02020603050405020304" pitchFamily="18" charset="0"/>
              </a:rPr>
              <a:t>Texture</a:t>
            </a: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652588" y="31115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0">
                <a:solidFill>
                  <a:srgbClr val="008000"/>
                </a:solidFill>
                <a:latin typeface="Times" panose="02020603050405020304" pitchFamily="18" charset="0"/>
              </a:rPr>
              <a:t>Distance</a:t>
            </a:r>
          </a:p>
        </p:txBody>
      </p:sp>
      <p:graphicFrame>
        <p:nvGraphicFramePr>
          <p:cNvPr id="34823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64139"/>
              </p:ext>
            </p:extLst>
          </p:nvPr>
        </p:nvGraphicFramePr>
        <p:xfrm>
          <a:off x="3248021" y="2519947"/>
          <a:ext cx="345122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5" name="Equation" r:id="rId5" imgW="1257300" imgH="431800" progId="Equation.3">
                  <p:embed/>
                </p:oleObj>
              </mc:Choice>
              <mc:Fallback>
                <p:oleObj name="Equation" r:id="rId5" imgW="1257300" imgH="431800" progId="Equation.3">
                  <p:embed/>
                  <p:pic>
                    <p:nvPicPr>
                      <p:cNvPr id="34823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1" y="2519947"/>
                        <a:ext cx="345122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4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144653"/>
              </p:ext>
            </p:extLst>
          </p:nvPr>
        </p:nvGraphicFramePr>
        <p:xfrm>
          <a:off x="3368672" y="3743325"/>
          <a:ext cx="3241675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6" name="Equation" r:id="rId7" imgW="1180588" imgH="431613" progId="Equation.3">
                  <p:embed/>
                </p:oleObj>
              </mc:Choice>
              <mc:Fallback>
                <p:oleObj name="Equation" r:id="rId7" imgW="1180588" imgH="431613" progId="Equation.3">
                  <p:embed/>
                  <p:pic>
                    <p:nvPicPr>
                      <p:cNvPr id="34824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8672" y="3743325"/>
                        <a:ext cx="3241675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368982"/>
              </p:ext>
            </p:extLst>
          </p:nvPr>
        </p:nvGraphicFramePr>
        <p:xfrm>
          <a:off x="1187624" y="4963425"/>
          <a:ext cx="6778991" cy="1477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037" name="公式" r:id="rId9" imgW="3352800" imgH="711200" progId="Equation.3">
                  <p:embed/>
                </p:oleObj>
              </mc:Choice>
              <mc:Fallback>
                <p:oleObj name="公式" r:id="rId9" imgW="3352800" imgH="711200" progId="Equation.3">
                  <p:embed/>
                  <p:pic>
                    <p:nvPicPr>
                      <p:cNvPr id="7413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963425"/>
                        <a:ext cx="6778991" cy="1477168"/>
                      </a:xfrm>
                      <a:prstGeom prst="rect">
                        <a:avLst/>
                      </a:prstGeom>
                      <a:solidFill>
                        <a:srgbClr val="AAE2CA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418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257913"/>
              </p:ext>
            </p:extLst>
          </p:nvPr>
        </p:nvGraphicFramePr>
        <p:xfrm>
          <a:off x="2771800" y="3051176"/>
          <a:ext cx="23050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0" name="公式" r:id="rId5" imgW="1435100" imgH="342900" progId="Equation.3">
                  <p:embed/>
                </p:oleObj>
              </mc:Choice>
              <mc:Fallback>
                <p:oleObj name="公式" r:id="rId5" imgW="1435100" imgH="342900" progId="Equation.3">
                  <p:embed/>
                  <p:pic>
                    <p:nvPicPr>
                      <p:cNvPr id="522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051176"/>
                        <a:ext cx="2305050" cy="5746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2987675" y="1484313"/>
          <a:ext cx="410527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1" name="公式" r:id="rId7" imgW="2336800" imgH="419100" progId="Equation.3">
                  <p:embed/>
                </p:oleObj>
              </mc:Choice>
              <mc:Fallback>
                <p:oleObj name="公式" r:id="rId7" imgW="2336800" imgH="419100" progId="Equation.3">
                  <p:embed/>
                  <p:pic>
                    <p:nvPicPr>
                      <p:cNvPr id="5222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484313"/>
                        <a:ext cx="4105275" cy="779462"/>
                      </a:xfrm>
                      <a:prstGeom prst="rect">
                        <a:avLst/>
                      </a:prstGeom>
                      <a:solidFill>
                        <a:srgbClr val="AAE2C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7"/>
          <p:cNvSpPr txBox="1">
            <a:spLocks noChangeArrowheads="1"/>
          </p:cNvSpPr>
          <p:nvPr/>
        </p:nvSpPr>
        <p:spPr bwMode="auto">
          <a:xfrm>
            <a:off x="323850" y="260648"/>
            <a:ext cx="640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Disassociation Measures</a:t>
            </a:r>
          </a:p>
        </p:txBody>
      </p:sp>
      <p:sp>
        <p:nvSpPr>
          <p:cNvPr id="52229" name="Rectangle 8"/>
          <p:cNvSpPr>
            <a:spLocks noChangeArrowheads="1"/>
          </p:cNvSpPr>
          <p:nvPr/>
        </p:nvSpPr>
        <p:spPr bwMode="auto">
          <a:xfrm>
            <a:off x="684213" y="836613"/>
            <a:ext cx="80645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§"/>
            </a:pPr>
            <a:r>
              <a:rPr lang="en-US" altLang="zh-CN" sz="2400" dirty="0">
                <a:solidFill>
                  <a:srgbClr val="0000FF"/>
                </a:solidFill>
              </a:rPr>
              <a:t>The solution to the problem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§"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§"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§"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is given by the following </a:t>
            </a:r>
            <a:r>
              <a:rPr lang="en-US" altLang="zh-CN" sz="2400" dirty="0" err="1">
                <a:solidFill>
                  <a:srgbClr val="0000FF"/>
                </a:solidFill>
              </a:rPr>
              <a:t>eigen</a:t>
            </a:r>
            <a:r>
              <a:rPr lang="en-US" altLang="zh-CN" sz="2400" dirty="0">
                <a:solidFill>
                  <a:srgbClr val="0000FF"/>
                </a:solidFill>
              </a:rPr>
              <a:t>-system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2230" name="Rectangle 9"/>
          <p:cNvSpPr>
            <a:spLocks noChangeArrowheads="1"/>
          </p:cNvSpPr>
          <p:nvPr/>
        </p:nvSpPr>
        <p:spPr bwMode="auto">
          <a:xfrm>
            <a:off x="755650" y="1639888"/>
            <a:ext cx="80645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	minimize  </a:t>
            </a:r>
          </a:p>
        </p:txBody>
      </p:sp>
      <p:graphicFrame>
        <p:nvGraphicFramePr>
          <p:cNvPr id="522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6696734"/>
              </p:ext>
            </p:extLst>
          </p:nvPr>
        </p:nvGraphicFramePr>
        <p:xfrm>
          <a:off x="4716463" y="3922528"/>
          <a:ext cx="12271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2" name="Equation" r:id="rId9" imgW="698197" imgH="444307" progId="Equation.3">
                  <p:embed/>
                </p:oleObj>
              </mc:Choice>
              <mc:Fallback>
                <p:oleObj name="Equation" r:id="rId9" imgW="698197" imgH="444307" progId="Equation.3">
                  <p:embed/>
                  <p:pic>
                    <p:nvPicPr>
                      <p:cNvPr id="5223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922528"/>
                        <a:ext cx="1227137" cy="825500"/>
                      </a:xfrm>
                      <a:prstGeom prst="rect">
                        <a:avLst/>
                      </a:prstGeom>
                      <a:solidFill>
                        <a:srgbClr val="AAE2C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5"/>
          <p:cNvGraphicFramePr>
            <a:graphicFrameLocks noChangeAspect="1"/>
          </p:cNvGraphicFramePr>
          <p:nvPr/>
        </p:nvGraphicFramePr>
        <p:xfrm>
          <a:off x="1692275" y="4110038"/>
          <a:ext cx="15621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33" name="Equation" r:id="rId11" imgW="888614" imgH="253890" progId="Equation.3">
                  <p:embed/>
                </p:oleObj>
              </mc:Choice>
              <mc:Fallback>
                <p:oleObj name="Equation" r:id="rId11" imgW="888614" imgH="253890" progId="Equation.3">
                  <p:embed/>
                  <p:pic>
                    <p:nvPicPr>
                      <p:cNvPr id="5223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110038"/>
                        <a:ext cx="1562100" cy="471487"/>
                      </a:xfrm>
                      <a:prstGeom prst="rect">
                        <a:avLst/>
                      </a:prstGeom>
                      <a:solidFill>
                        <a:srgbClr val="AAE2C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Rectangle 12"/>
          <p:cNvSpPr>
            <a:spLocks noChangeArrowheads="1"/>
          </p:cNvSpPr>
          <p:nvPr/>
        </p:nvSpPr>
        <p:spPr bwMode="auto">
          <a:xfrm>
            <a:off x="684213" y="4941888"/>
            <a:ext cx="8208962" cy="130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§"/>
            </a:pPr>
            <a:r>
              <a:rPr lang="en-US" altLang="zh-CN" sz="2400" dirty="0">
                <a:solidFill>
                  <a:srgbClr val="0000FF"/>
                </a:solidFill>
              </a:rPr>
              <a:t>For an image with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</a:rPr>
              <a:t> pixels, the matrix size is </a:t>
            </a:r>
            <a:r>
              <a:rPr lang="en-US" altLang="zh-CN" sz="2400" i="1" dirty="0" err="1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en-US" altLang="zh-CN" sz="2400" dirty="0" err="1">
                <a:solidFill>
                  <a:srgbClr val="0000FF"/>
                </a:solidFill>
              </a:rPr>
              <a:t>x</a:t>
            </a:r>
            <a:r>
              <a:rPr lang="en-US" altLang="zh-CN" sz="2400" i="1" dirty="0" err="1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</a:rPr>
              <a:t>.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§"/>
            </a:pPr>
            <a:endParaRPr lang="en-US" altLang="zh-CN" sz="800" dirty="0">
              <a:solidFill>
                <a:srgbClr val="0000FF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§"/>
            </a:pPr>
            <a:r>
              <a:rPr lang="en-US" altLang="zh-CN" sz="2400" dirty="0">
                <a:solidFill>
                  <a:srgbClr val="0000FF"/>
                </a:solidFill>
              </a:rPr>
              <a:t>Computational cost increases dramatically as the image size increases!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505543157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47800"/>
            <a:ext cx="1752600" cy="1514475"/>
          </a:xfrm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7800"/>
            <a:ext cx="24384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457200" y="30480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Image (I)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667000" y="3657600"/>
            <a:ext cx="1676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Graph Affinities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(W)</a:t>
            </a:r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1752600" y="3276600"/>
            <a:ext cx="990600" cy="533400"/>
          </a:xfrm>
          <a:prstGeom prst="line">
            <a:avLst/>
          </a:prstGeom>
          <a:noFill/>
          <a:ln w="10160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36" name="Oval 8"/>
          <p:cNvSpPr>
            <a:spLocks noChangeArrowheads="1"/>
          </p:cNvSpPr>
          <p:nvPr/>
        </p:nvSpPr>
        <p:spPr bwMode="auto">
          <a:xfrm>
            <a:off x="1524000" y="3581400"/>
            <a:ext cx="838200" cy="11430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</a:rPr>
              <a:t>Intensity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</a:rPr>
              <a:t>Color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</a:rPr>
              <a:t>Edges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</a:rPr>
              <a:t>Texture</a:t>
            </a:r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16271"/>
            <a:ext cx="7885113" cy="523529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Graph-based Image Segmentation</a:t>
            </a:r>
          </a:p>
        </p:txBody>
      </p:sp>
    </p:spTree>
    <p:extLst>
      <p:ext uri="{BB962C8B-B14F-4D97-AF65-F5344CB8AC3E}">
        <p14:creationId xmlns:p14="http://schemas.microsoft.com/office/powerpoint/2010/main" val="2334667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47800"/>
            <a:ext cx="1752600" cy="1514475"/>
          </a:xfrm>
        </p:spPr>
      </p:pic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457200" y="30480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solidFill>
                  <a:srgbClr val="4D4D4D"/>
                </a:solidFill>
                <a:latin typeface="Arial" panose="020B0604020202020204" pitchFamily="34" charset="0"/>
              </a:rPr>
              <a:t>Image (I)</a:t>
            </a:r>
          </a:p>
        </p:txBody>
      </p:sp>
      <p:graphicFrame>
        <p:nvGraphicFramePr>
          <p:cNvPr id="23557" name="Object 8"/>
          <p:cNvGraphicFramePr>
            <a:graphicFrameLocks noChangeAspect="1"/>
          </p:cNvGraphicFramePr>
          <p:nvPr/>
        </p:nvGraphicFramePr>
        <p:xfrm>
          <a:off x="762000" y="4800600"/>
          <a:ext cx="32766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3" name="Equation" r:id="rId4" imgW="2590800" imgH="457200" progId="Equation.3">
                  <p:embed/>
                </p:oleObj>
              </mc:Choice>
              <mc:Fallback>
                <p:oleObj name="Equation" r:id="rId4" imgW="2590800" imgH="457200" progId="Equation.3">
                  <p:embed/>
                  <p:pic>
                    <p:nvPicPr>
                      <p:cNvPr id="2355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00600"/>
                        <a:ext cx="3276600" cy="576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Line 9"/>
          <p:cNvSpPr>
            <a:spLocks noChangeShapeType="1"/>
          </p:cNvSpPr>
          <p:nvPr/>
        </p:nvSpPr>
        <p:spPr bwMode="auto">
          <a:xfrm>
            <a:off x="3505200" y="4191000"/>
            <a:ext cx="0" cy="609600"/>
          </a:xfrm>
          <a:prstGeom prst="line">
            <a:avLst/>
          </a:prstGeom>
          <a:noFill/>
          <a:ln w="10160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560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7800"/>
            <a:ext cx="24384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61" name="Text Box 17"/>
          <p:cNvSpPr txBox="1">
            <a:spLocks noChangeArrowheads="1"/>
          </p:cNvSpPr>
          <p:nvPr/>
        </p:nvSpPr>
        <p:spPr bwMode="auto">
          <a:xfrm>
            <a:off x="2667000" y="3657600"/>
            <a:ext cx="1676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solidFill>
                  <a:srgbClr val="4D4D4D"/>
                </a:solidFill>
                <a:latin typeface="Arial" panose="020B0604020202020204" pitchFamily="34" charset="0"/>
              </a:rPr>
              <a:t>Graph Affinities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solidFill>
                  <a:srgbClr val="4D4D4D"/>
                </a:solidFill>
                <a:latin typeface="Arial" panose="020B0604020202020204" pitchFamily="34" charset="0"/>
              </a:rPr>
              <a:t>(W)</a:t>
            </a:r>
          </a:p>
        </p:txBody>
      </p:sp>
      <p:sp>
        <p:nvSpPr>
          <p:cNvPr id="23562" name="Line 18"/>
          <p:cNvSpPr>
            <a:spLocks noChangeShapeType="1"/>
          </p:cNvSpPr>
          <p:nvPr/>
        </p:nvSpPr>
        <p:spPr bwMode="auto">
          <a:xfrm>
            <a:off x="1752600" y="3276600"/>
            <a:ext cx="990600" cy="533400"/>
          </a:xfrm>
          <a:prstGeom prst="line">
            <a:avLst/>
          </a:prstGeom>
          <a:noFill/>
          <a:ln w="101600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3" name="Oval 19"/>
          <p:cNvSpPr>
            <a:spLocks noChangeArrowheads="1"/>
          </p:cNvSpPr>
          <p:nvPr/>
        </p:nvSpPr>
        <p:spPr bwMode="auto">
          <a:xfrm>
            <a:off x="1524000" y="3581400"/>
            <a:ext cx="838200" cy="11430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</a:rPr>
              <a:t>Intensity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</a:rPr>
              <a:t>Color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</a:rPr>
              <a:t>Edges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200" b="0">
                <a:latin typeface="Arial" panose="020B0604020202020204" pitchFamily="34" charset="0"/>
              </a:rPr>
              <a:t>Texture</a:t>
            </a:r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16271"/>
            <a:ext cx="7885113" cy="523529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Graph-based Image Segmentation</a:t>
            </a:r>
          </a:p>
        </p:txBody>
      </p:sp>
    </p:spTree>
    <p:extLst>
      <p:ext uri="{BB962C8B-B14F-4D97-AF65-F5344CB8AC3E}">
        <p14:creationId xmlns:p14="http://schemas.microsoft.com/office/powerpoint/2010/main" val="3005721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0"/>
          <p:cNvSpPr txBox="1">
            <a:spLocks noChangeArrowheads="1"/>
          </p:cNvSpPr>
          <p:nvPr/>
        </p:nvSpPr>
        <p:spPr bwMode="auto">
          <a:xfrm>
            <a:off x="1979613" y="1268413"/>
            <a:ext cx="5976937" cy="429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zh-CN" altLang="en-US" sz="3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分水岭算法</a:t>
            </a:r>
            <a:endParaRPr lang="en-US" altLang="zh-CN" sz="3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altLang="zh-CN" sz="3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Mean shift</a:t>
            </a:r>
            <a:r>
              <a:rPr lang="zh-CN" altLang="en-US" sz="3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分割</a:t>
            </a:r>
            <a:endParaRPr lang="en-US" altLang="zh-CN" sz="3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Normalized cuts(</a:t>
            </a:r>
            <a:r>
              <a:rPr lang="en-US" altLang="zh-CN" sz="3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Ncuts</a:t>
            </a:r>
            <a:r>
              <a:rPr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分割</a:t>
            </a:r>
            <a:endParaRPr lang="en-US" altLang="zh-CN" sz="3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altLang="zh-CN" sz="3000" b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Ncuts</a:t>
            </a:r>
            <a:r>
              <a:rPr lang="zh-CN" altLang="en-US" sz="3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分割改进算法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altLang="zh-CN" sz="3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Graph cuts(GC)</a:t>
            </a:r>
            <a:r>
              <a:rPr lang="zh-CN" altLang="en-US" sz="3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 优化</a:t>
            </a:r>
            <a:endParaRPr lang="en-US" altLang="zh-CN" sz="3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altLang="zh-CN" sz="3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GC</a:t>
            </a:r>
            <a:r>
              <a:rPr lang="zh-CN" altLang="en-US" sz="3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与交互式分割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altLang="zh-CN" sz="3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Graph cut</a:t>
            </a:r>
            <a:r>
              <a:rPr lang="zh-CN" altLang="en-US" sz="3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与变分模型</a:t>
            </a:r>
            <a:endParaRPr lang="en-US" altLang="zh-CN" sz="3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1258888" y="404813"/>
            <a:ext cx="6192837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81" tIns="48440" rIns="96881" bIns="48440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1pPr>
            <a:lvl2pPr marL="742950" indent="-285750" defTabSz="968375"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2pPr>
            <a:lvl3pPr marL="1143000" indent="-228600" defTabSz="968375"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3pPr>
            <a:lvl4pPr marL="1600200" indent="-228600" defTabSz="968375"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4pPr>
            <a:lvl5pPr marL="2057400" indent="-228600" defTabSz="968375"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9pPr>
          </a:lstStyle>
          <a:p>
            <a:pPr algn="ctr" eaLnBrk="1" hangingPunct="1"/>
            <a:r>
              <a:rPr lang="zh-CN" altLang="en-US" sz="4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彩色图像分割及处理</a:t>
            </a:r>
            <a:endParaRPr lang="en-US" altLang="zh-CN" sz="4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506424"/>
      </p:ext>
    </p:extLst>
  </p:cSld>
  <p:clrMapOvr>
    <a:masterClrMapping/>
  </p:clrMapOvr>
  <p:transition spd="slow"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16271"/>
            <a:ext cx="7885113" cy="523529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Graph-based Image Segmentation</a:t>
            </a:r>
          </a:p>
        </p:txBody>
      </p:sp>
      <p:pic>
        <p:nvPicPr>
          <p:cNvPr id="2457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47800"/>
            <a:ext cx="1752600" cy="1514475"/>
          </a:xfrm>
        </p:spPr>
      </p:pic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457200" y="30480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solidFill>
                  <a:srgbClr val="4D4D4D"/>
                </a:solidFill>
                <a:latin typeface="Arial" panose="020B0604020202020204" pitchFamily="34" charset="0"/>
              </a:rPr>
              <a:t>Image (I)</a:t>
            </a:r>
          </a:p>
        </p:txBody>
      </p:sp>
      <p:graphicFrame>
        <p:nvGraphicFramePr>
          <p:cNvPr id="24581" name="Object 8"/>
          <p:cNvGraphicFramePr>
            <a:graphicFrameLocks noChangeAspect="1"/>
          </p:cNvGraphicFramePr>
          <p:nvPr/>
        </p:nvGraphicFramePr>
        <p:xfrm>
          <a:off x="762000" y="4800600"/>
          <a:ext cx="32766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8" name="Equation" r:id="rId4" imgW="2590800" imgH="457200" progId="Equation.3">
                  <p:embed/>
                </p:oleObj>
              </mc:Choice>
              <mc:Fallback>
                <p:oleObj name="Equation" r:id="rId4" imgW="2590800" imgH="457200" progId="Equation.3">
                  <p:embed/>
                  <p:pic>
                    <p:nvPicPr>
                      <p:cNvPr id="2458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00600"/>
                        <a:ext cx="3276600" cy="576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4D4D4D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2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47800"/>
            <a:ext cx="160020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4800600" y="3048000"/>
            <a:ext cx="15525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Eigenvector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X(W)</a:t>
            </a:r>
          </a:p>
        </p:txBody>
      </p:sp>
      <p:graphicFrame>
        <p:nvGraphicFramePr>
          <p:cNvPr id="24584" name="Object 13"/>
          <p:cNvGraphicFramePr>
            <a:graphicFrameLocks/>
          </p:cNvGraphicFramePr>
          <p:nvPr/>
        </p:nvGraphicFramePr>
        <p:xfrm>
          <a:off x="5257800" y="4572000"/>
          <a:ext cx="2286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9" name="Equation" r:id="rId7" imgW="1320800" imgH="685800" progId="Equation.3">
                  <p:embed/>
                </p:oleObj>
              </mc:Choice>
              <mc:Fallback>
                <p:oleObj name="Equation" r:id="rId7" imgW="1320800" imgH="685800" progId="Equation.3">
                  <p:embed/>
                  <p:pic>
                    <p:nvPicPr>
                      <p:cNvPr id="24584" name="Object 1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572000"/>
                        <a:ext cx="2286000" cy="1295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Line 14"/>
          <p:cNvSpPr>
            <a:spLocks noChangeShapeType="1"/>
          </p:cNvSpPr>
          <p:nvPr/>
        </p:nvSpPr>
        <p:spPr bwMode="auto">
          <a:xfrm>
            <a:off x="5562600" y="3581400"/>
            <a:ext cx="0" cy="990600"/>
          </a:xfrm>
          <a:prstGeom prst="line">
            <a:avLst/>
          </a:prstGeom>
          <a:noFill/>
          <a:ln w="1016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6" name="Line 15"/>
          <p:cNvSpPr>
            <a:spLocks noChangeShapeType="1"/>
          </p:cNvSpPr>
          <p:nvPr/>
        </p:nvSpPr>
        <p:spPr bwMode="auto">
          <a:xfrm>
            <a:off x="4038600" y="5105400"/>
            <a:ext cx="1219200" cy="0"/>
          </a:xfrm>
          <a:prstGeom prst="line">
            <a:avLst/>
          </a:prstGeom>
          <a:noFill/>
          <a:ln w="1016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88" name="Line 18"/>
          <p:cNvSpPr>
            <a:spLocks noChangeShapeType="1"/>
          </p:cNvSpPr>
          <p:nvPr/>
        </p:nvSpPr>
        <p:spPr bwMode="auto">
          <a:xfrm>
            <a:off x="3505200" y="4191000"/>
            <a:ext cx="0" cy="609600"/>
          </a:xfrm>
          <a:prstGeom prst="line">
            <a:avLst/>
          </a:prstGeom>
          <a:noFill/>
          <a:ln w="101600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4589" name="Picture 1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7800"/>
            <a:ext cx="24384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0" name="Text Box 20"/>
          <p:cNvSpPr txBox="1">
            <a:spLocks noChangeArrowheads="1"/>
          </p:cNvSpPr>
          <p:nvPr/>
        </p:nvSpPr>
        <p:spPr bwMode="auto">
          <a:xfrm>
            <a:off x="2667000" y="3657600"/>
            <a:ext cx="1676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solidFill>
                  <a:srgbClr val="4D4D4D"/>
                </a:solidFill>
                <a:latin typeface="Arial" panose="020B0604020202020204" pitchFamily="34" charset="0"/>
              </a:rPr>
              <a:t>Graph Affinities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solidFill>
                  <a:srgbClr val="4D4D4D"/>
                </a:solidFill>
                <a:latin typeface="Arial" panose="020B0604020202020204" pitchFamily="34" charset="0"/>
              </a:rPr>
              <a:t>(W)</a:t>
            </a:r>
          </a:p>
        </p:txBody>
      </p:sp>
      <p:sp>
        <p:nvSpPr>
          <p:cNvPr id="24591" name="Line 21"/>
          <p:cNvSpPr>
            <a:spLocks noChangeShapeType="1"/>
          </p:cNvSpPr>
          <p:nvPr/>
        </p:nvSpPr>
        <p:spPr bwMode="auto">
          <a:xfrm>
            <a:off x="1752600" y="3276600"/>
            <a:ext cx="990600" cy="533400"/>
          </a:xfrm>
          <a:prstGeom prst="line">
            <a:avLst/>
          </a:prstGeom>
          <a:noFill/>
          <a:ln w="101600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592" name="Oval 22"/>
          <p:cNvSpPr>
            <a:spLocks noChangeArrowheads="1"/>
          </p:cNvSpPr>
          <p:nvPr/>
        </p:nvSpPr>
        <p:spPr bwMode="auto">
          <a:xfrm>
            <a:off x="1524000" y="3581400"/>
            <a:ext cx="838200" cy="11430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200" b="0" dirty="0">
                <a:latin typeface="Arial" panose="020B0604020202020204" pitchFamily="34" charset="0"/>
              </a:rPr>
              <a:t>Intensity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200" b="0" dirty="0">
                <a:latin typeface="Arial" panose="020B0604020202020204" pitchFamily="34" charset="0"/>
              </a:rPr>
              <a:t>Color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200" b="0" dirty="0">
                <a:latin typeface="Arial" panose="020B0604020202020204" pitchFamily="34" charset="0"/>
              </a:rPr>
              <a:t>Edges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200" b="0" dirty="0">
                <a:latin typeface="Arial" panose="020B0604020202020204" pitchFamily="34" charset="0"/>
              </a:rPr>
              <a:t>Texture</a:t>
            </a:r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24593" name="Line 12"/>
          <p:cNvSpPr>
            <a:spLocks noChangeShapeType="1"/>
          </p:cNvSpPr>
          <p:nvPr/>
        </p:nvSpPr>
        <p:spPr bwMode="auto">
          <a:xfrm flipV="1">
            <a:off x="4267200" y="3352800"/>
            <a:ext cx="762000" cy="533400"/>
          </a:xfrm>
          <a:prstGeom prst="line">
            <a:avLst/>
          </a:prstGeom>
          <a:noFill/>
          <a:ln w="10160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084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447800"/>
            <a:ext cx="1752600" cy="1514475"/>
          </a:xfrm>
        </p:spPr>
      </p:pic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457200" y="3048000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solidFill>
                  <a:srgbClr val="4D4D4D"/>
                </a:solidFill>
                <a:latin typeface="Arial" panose="020B0604020202020204" pitchFamily="34" charset="0"/>
              </a:rPr>
              <a:t>Image (I)</a:t>
            </a:r>
          </a:p>
        </p:txBody>
      </p:sp>
      <p:graphicFrame>
        <p:nvGraphicFramePr>
          <p:cNvPr id="25605" name="Object 8"/>
          <p:cNvGraphicFramePr>
            <a:graphicFrameLocks noChangeAspect="1"/>
          </p:cNvGraphicFramePr>
          <p:nvPr/>
        </p:nvGraphicFramePr>
        <p:xfrm>
          <a:off x="762000" y="4800600"/>
          <a:ext cx="32766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2" name="Equation" r:id="rId4" imgW="2590800" imgH="457200" progId="Equation.3">
                  <p:embed/>
                </p:oleObj>
              </mc:Choice>
              <mc:Fallback>
                <p:oleObj name="Equation" r:id="rId4" imgW="2590800" imgH="457200" progId="Equation.3">
                  <p:embed/>
                  <p:pic>
                    <p:nvPicPr>
                      <p:cNvPr id="2560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800600"/>
                        <a:ext cx="3276600" cy="57626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4D4D4D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606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447800"/>
            <a:ext cx="1600200" cy="152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Text Box 11"/>
          <p:cNvSpPr txBox="1">
            <a:spLocks noChangeArrowheads="1"/>
          </p:cNvSpPr>
          <p:nvPr/>
        </p:nvSpPr>
        <p:spPr bwMode="auto">
          <a:xfrm>
            <a:off x="4800600" y="3048000"/>
            <a:ext cx="15525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Eigenvector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X(W)</a:t>
            </a:r>
          </a:p>
        </p:txBody>
      </p:sp>
      <p:sp>
        <p:nvSpPr>
          <p:cNvPr id="25608" name="Line 13"/>
          <p:cNvSpPr>
            <a:spLocks noChangeShapeType="1"/>
          </p:cNvSpPr>
          <p:nvPr/>
        </p:nvSpPr>
        <p:spPr bwMode="auto">
          <a:xfrm>
            <a:off x="5562600" y="3581400"/>
            <a:ext cx="0" cy="990600"/>
          </a:xfrm>
          <a:prstGeom prst="line">
            <a:avLst/>
          </a:prstGeom>
          <a:noFill/>
          <a:ln w="1016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9" name="Line 14"/>
          <p:cNvSpPr>
            <a:spLocks noChangeShapeType="1"/>
          </p:cNvSpPr>
          <p:nvPr/>
        </p:nvSpPr>
        <p:spPr bwMode="auto">
          <a:xfrm>
            <a:off x="4038600" y="5105400"/>
            <a:ext cx="1219200" cy="0"/>
          </a:xfrm>
          <a:prstGeom prst="line">
            <a:avLst/>
          </a:prstGeom>
          <a:noFill/>
          <a:ln w="101600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5610" name="Picture 1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47800"/>
            <a:ext cx="174466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1" name="Line 16"/>
          <p:cNvSpPr>
            <a:spLocks noChangeShapeType="1"/>
          </p:cNvSpPr>
          <p:nvPr/>
        </p:nvSpPr>
        <p:spPr bwMode="auto">
          <a:xfrm>
            <a:off x="6400800" y="3200400"/>
            <a:ext cx="533400" cy="0"/>
          </a:xfrm>
          <a:prstGeom prst="line">
            <a:avLst/>
          </a:prstGeom>
          <a:noFill/>
          <a:ln w="101600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2" name="Text Box 17"/>
          <p:cNvSpPr txBox="1">
            <a:spLocks noChangeArrowheads="1"/>
          </p:cNvSpPr>
          <p:nvPr/>
        </p:nvSpPr>
        <p:spPr bwMode="auto">
          <a:xfrm>
            <a:off x="6858000" y="3048000"/>
            <a:ext cx="15525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Arial" panose="020B0604020202020204" pitchFamily="34" charset="0"/>
              </a:rPr>
              <a:t>Discretization</a:t>
            </a:r>
          </a:p>
        </p:txBody>
      </p:sp>
      <p:graphicFrame>
        <p:nvGraphicFramePr>
          <p:cNvPr id="25614" name="Object 20"/>
          <p:cNvGraphicFramePr>
            <a:graphicFrameLocks/>
          </p:cNvGraphicFramePr>
          <p:nvPr/>
        </p:nvGraphicFramePr>
        <p:xfrm>
          <a:off x="5257800" y="4572000"/>
          <a:ext cx="22860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73" name="Equation" r:id="rId8" imgW="1320800" imgH="685800" progId="Equation.3">
                  <p:embed/>
                </p:oleObj>
              </mc:Choice>
              <mc:Fallback>
                <p:oleObj name="Equation" r:id="rId8" imgW="1320800" imgH="685800" progId="Equation.3">
                  <p:embed/>
                  <p:pic>
                    <p:nvPicPr>
                      <p:cNvPr id="25614" name="Object 2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4572000"/>
                        <a:ext cx="2286000" cy="12954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8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5" name="Line 21"/>
          <p:cNvSpPr>
            <a:spLocks noChangeShapeType="1"/>
          </p:cNvSpPr>
          <p:nvPr/>
        </p:nvSpPr>
        <p:spPr bwMode="auto">
          <a:xfrm>
            <a:off x="3505200" y="4191000"/>
            <a:ext cx="0" cy="609600"/>
          </a:xfrm>
          <a:prstGeom prst="line">
            <a:avLst/>
          </a:prstGeom>
          <a:noFill/>
          <a:ln w="101600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5616" name="Picture 2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447800"/>
            <a:ext cx="24384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7" name="Text Box 23"/>
          <p:cNvSpPr txBox="1">
            <a:spLocks noChangeArrowheads="1"/>
          </p:cNvSpPr>
          <p:nvPr/>
        </p:nvSpPr>
        <p:spPr bwMode="auto">
          <a:xfrm>
            <a:off x="2667000" y="3657600"/>
            <a:ext cx="167640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solidFill>
                  <a:srgbClr val="4D4D4D"/>
                </a:solidFill>
                <a:latin typeface="Arial" panose="020B0604020202020204" pitchFamily="34" charset="0"/>
              </a:rPr>
              <a:t>Graph Affinities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solidFill>
                  <a:srgbClr val="4D4D4D"/>
                </a:solidFill>
                <a:latin typeface="Arial" panose="020B0604020202020204" pitchFamily="34" charset="0"/>
              </a:rPr>
              <a:t>(W)</a:t>
            </a:r>
          </a:p>
        </p:txBody>
      </p:sp>
      <p:sp>
        <p:nvSpPr>
          <p:cNvPr id="25618" name="Line 24"/>
          <p:cNvSpPr>
            <a:spLocks noChangeShapeType="1"/>
          </p:cNvSpPr>
          <p:nvPr/>
        </p:nvSpPr>
        <p:spPr bwMode="auto">
          <a:xfrm>
            <a:off x="1752600" y="3276600"/>
            <a:ext cx="990600" cy="533400"/>
          </a:xfrm>
          <a:prstGeom prst="line">
            <a:avLst/>
          </a:prstGeom>
          <a:noFill/>
          <a:ln w="101600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9" name="Oval 25"/>
          <p:cNvSpPr>
            <a:spLocks noChangeArrowheads="1"/>
          </p:cNvSpPr>
          <p:nvPr/>
        </p:nvSpPr>
        <p:spPr bwMode="auto">
          <a:xfrm>
            <a:off x="1524000" y="3581400"/>
            <a:ext cx="838200" cy="1143000"/>
          </a:xfrm>
          <a:prstGeom prst="ellipse">
            <a:avLst/>
          </a:prstGeom>
          <a:solidFill>
            <a:srgbClr val="CC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w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w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200" b="0" dirty="0">
                <a:latin typeface="Arial" panose="020B0604020202020204" pitchFamily="34" charset="0"/>
              </a:rPr>
              <a:t>Intensity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200" b="0" dirty="0">
                <a:latin typeface="Arial" panose="020B0604020202020204" pitchFamily="34" charset="0"/>
              </a:rPr>
              <a:t>Color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200" b="0" dirty="0">
                <a:latin typeface="Arial" panose="020B0604020202020204" pitchFamily="34" charset="0"/>
              </a:rPr>
              <a:t>Edges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zh-CN" sz="1200" b="0" dirty="0">
                <a:latin typeface="Arial" panose="020B0604020202020204" pitchFamily="34" charset="0"/>
              </a:rPr>
              <a:t>Texture</a:t>
            </a:r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25620" name="Line 26"/>
          <p:cNvSpPr>
            <a:spLocks noChangeShapeType="1"/>
          </p:cNvSpPr>
          <p:nvPr/>
        </p:nvSpPr>
        <p:spPr bwMode="auto">
          <a:xfrm flipV="1">
            <a:off x="4267200" y="3352800"/>
            <a:ext cx="762000" cy="533400"/>
          </a:xfrm>
          <a:prstGeom prst="line">
            <a:avLst/>
          </a:prstGeom>
          <a:noFill/>
          <a:ln w="101600">
            <a:solidFill>
              <a:srgbClr val="4D4D4D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416271"/>
            <a:ext cx="7885113" cy="523529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Graph-based Image Segmentation</a:t>
            </a:r>
          </a:p>
        </p:txBody>
      </p:sp>
    </p:spTree>
    <p:extLst>
      <p:ext uri="{BB962C8B-B14F-4D97-AF65-F5344CB8AC3E}">
        <p14:creationId xmlns:p14="http://schemas.microsoft.com/office/powerpoint/2010/main" val="2164772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0"/>
          <p:cNvSpPr txBox="1">
            <a:spLocks noChangeArrowheads="1"/>
          </p:cNvSpPr>
          <p:nvPr/>
        </p:nvSpPr>
        <p:spPr bwMode="auto">
          <a:xfrm>
            <a:off x="1979613" y="1844824"/>
            <a:ext cx="5976937" cy="4293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14350" indent="-514350"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9pPr>
          </a:lstStyle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zh-CN" altLang="en-US" sz="3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分水岭算法</a:t>
            </a:r>
            <a:endParaRPr lang="en-US" altLang="zh-CN" sz="3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altLang="zh-CN" sz="3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Mean shift (MS) </a:t>
            </a:r>
            <a:r>
              <a:rPr lang="zh-CN" altLang="en-US" sz="3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分割</a:t>
            </a:r>
            <a:endParaRPr lang="en-US" altLang="zh-CN" sz="3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altLang="zh-CN" sz="3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Normalized cuts(</a:t>
            </a:r>
            <a:r>
              <a:rPr lang="en-US" altLang="zh-CN" sz="3000" b="1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Ncuts</a:t>
            </a:r>
            <a:r>
              <a:rPr lang="en-US" altLang="zh-CN" sz="3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)</a:t>
            </a:r>
            <a:r>
              <a:rPr lang="zh-CN" altLang="en-US" sz="3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分割</a:t>
            </a:r>
            <a:endParaRPr lang="en-US" altLang="zh-CN" sz="3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altLang="zh-CN" sz="3000" b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Ncuts</a:t>
            </a:r>
            <a:r>
              <a:rPr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分割改进算法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altLang="zh-CN" sz="3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Graph cuts(GC)</a:t>
            </a:r>
            <a:r>
              <a:rPr lang="zh-CN" altLang="en-US" sz="3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 优化</a:t>
            </a:r>
            <a:endParaRPr lang="en-US" altLang="zh-CN" sz="3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altLang="zh-CN" sz="3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GC</a:t>
            </a:r>
            <a:r>
              <a:rPr lang="zh-CN" altLang="en-US" sz="3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与交互式分割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altLang="zh-CN" sz="3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Graph cut</a:t>
            </a:r>
            <a:r>
              <a:rPr lang="zh-CN" altLang="en-US" sz="3000" b="1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与变分模型</a:t>
            </a:r>
            <a:endParaRPr lang="en-US" altLang="zh-CN" sz="3000" b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1258888" y="404813"/>
            <a:ext cx="6192837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881" tIns="48440" rIns="96881" bIns="48440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1pPr>
            <a:lvl2pPr marL="742950" indent="-285750" defTabSz="968375"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2pPr>
            <a:lvl3pPr marL="1143000" indent="-228600" defTabSz="968375"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3pPr>
            <a:lvl4pPr marL="1600200" indent="-228600" defTabSz="968375"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4pPr>
            <a:lvl5pPr marL="2057400" indent="-228600" defTabSz="968375"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5pPr>
            <a:lvl6pPr marL="25146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6pPr>
            <a:lvl7pPr marL="29718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7pPr>
            <a:lvl8pPr marL="34290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8pPr>
            <a:lvl9pPr marL="3886200" indent="-228600" defTabSz="9683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Gungsuh" pitchFamily="18" charset="-127"/>
              </a:defRPr>
            </a:lvl9pPr>
          </a:lstStyle>
          <a:p>
            <a:pPr algn="ctr" eaLnBrk="1" hangingPunct="1"/>
            <a:r>
              <a:rPr lang="zh-CN" altLang="en-US" sz="4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彩色图像分割及处理</a:t>
            </a:r>
            <a:endParaRPr lang="en-US" altLang="zh-CN" sz="4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287326"/>
      </p:ext>
    </p:extLst>
  </p:cSld>
  <p:clrMapOvr>
    <a:masterClrMapping/>
  </p:clrMapOvr>
  <p:transition spd="slow"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4714875" y="1884363"/>
            <a:ext cx="4032250" cy="3568700"/>
            <a:chOff x="4714541" y="2276488"/>
            <a:chExt cx="4032448" cy="3568760"/>
          </a:xfrm>
        </p:grpSpPr>
        <p:grpSp>
          <p:nvGrpSpPr>
            <p:cNvPr id="48142" name="组合 9"/>
            <p:cNvGrpSpPr>
              <a:grpSpLocks/>
            </p:cNvGrpSpPr>
            <p:nvPr/>
          </p:nvGrpSpPr>
          <p:grpSpPr bwMode="auto">
            <a:xfrm>
              <a:off x="5148261" y="2276488"/>
              <a:ext cx="3311525" cy="3240088"/>
              <a:chOff x="4716014" y="2964931"/>
              <a:chExt cx="3964508" cy="3921598"/>
            </a:xfrm>
          </p:grpSpPr>
          <p:graphicFrame>
            <p:nvGraphicFramePr>
              <p:cNvPr id="48144" name="Object 3"/>
              <p:cNvGraphicFramePr>
                <a:graphicFrameLocks noChangeAspect="1"/>
              </p:cNvGraphicFramePr>
              <p:nvPr/>
            </p:nvGraphicFramePr>
            <p:xfrm>
              <a:off x="4716014" y="2964931"/>
              <a:ext cx="3600400" cy="35358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8362" name="Visio" r:id="rId3" imgW="2656885" imgH="2608634" progId="Visio.Drawing.11">
                      <p:embed/>
                    </p:oleObj>
                  </mc:Choice>
                  <mc:Fallback>
                    <p:oleObj name="Visio" r:id="rId3" imgW="2656885" imgH="2608634" progId="Visio.Drawing.11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6014" y="2964931"/>
                            <a:ext cx="3600400" cy="35358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45" name="任意多边形 7"/>
              <p:cNvSpPr>
                <a:spLocks/>
              </p:cNvSpPr>
              <p:nvPr/>
            </p:nvSpPr>
            <p:spPr bwMode="auto">
              <a:xfrm>
                <a:off x="7774589" y="5946729"/>
                <a:ext cx="905933" cy="939800"/>
              </a:xfrm>
              <a:custGeom>
                <a:avLst/>
                <a:gdLst>
                  <a:gd name="T0" fmla="*/ 42333 w 905933"/>
                  <a:gd name="T1" fmla="*/ 939800 h 939800"/>
                  <a:gd name="T2" fmla="*/ 143933 w 905933"/>
                  <a:gd name="T3" fmla="*/ 203200 h 939800"/>
                  <a:gd name="T4" fmla="*/ 905933 w 905933"/>
                  <a:gd name="T5" fmla="*/ 0 h 939800"/>
                  <a:gd name="T6" fmla="*/ 0 60000 65536"/>
                  <a:gd name="T7" fmla="*/ 0 60000 65536"/>
                  <a:gd name="T8" fmla="*/ 0 60000 65536"/>
                  <a:gd name="T9" fmla="*/ 0 w 905933"/>
                  <a:gd name="T10" fmla="*/ 0 h 939800"/>
                  <a:gd name="T11" fmla="*/ 905933 w 905933"/>
                  <a:gd name="T12" fmla="*/ 939800 h 9398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5933" h="939800">
                    <a:moveTo>
                      <a:pt x="42333" y="939800"/>
                    </a:moveTo>
                    <a:cubicBezTo>
                      <a:pt x="21166" y="649816"/>
                      <a:pt x="0" y="359833"/>
                      <a:pt x="143933" y="203200"/>
                    </a:cubicBezTo>
                    <a:cubicBezTo>
                      <a:pt x="287866" y="46567"/>
                      <a:pt x="596899" y="23283"/>
                      <a:pt x="905933" y="0"/>
                    </a:cubicBezTo>
                  </a:path>
                </a:pathLst>
              </a:custGeom>
              <a:noFill/>
              <a:ln w="63500" algn="ctr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143" name="Text Box 142"/>
            <p:cNvSpPr txBox="1">
              <a:spLocks noChangeArrowheads="1"/>
            </p:cNvSpPr>
            <p:nvPr/>
          </p:nvSpPr>
          <p:spPr bwMode="auto">
            <a:xfrm>
              <a:off x="4714541" y="5445138"/>
              <a:ext cx="4032448" cy="40011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9pPr>
            </a:lstStyle>
            <a:p>
              <a:pPr algn="ctr" eaLnBrk="1" hangingPunct="1"/>
              <a:r>
                <a:rPr lang="en-US" altLang="zh-CN" sz="2000" b="1">
                  <a:ea typeface="楷体_GB2312" pitchFamily="49" charset="-122"/>
                  <a:cs typeface="Arial" pitchFamily="34" charset="0"/>
                </a:rPr>
                <a:t>Minimum Cut </a:t>
              </a:r>
              <a:r>
                <a:rPr lang="zh-CN" altLang="en-US" sz="2000" b="1">
                  <a:latin typeface="楷体_GB2312" pitchFamily="49" charset="-122"/>
                  <a:ea typeface="楷体_GB2312" pitchFamily="49" charset="-122"/>
                  <a:cs typeface="Arial" pitchFamily="34" charset="0"/>
                </a:rPr>
                <a:t>容易产生孤立点</a:t>
              </a:r>
              <a:endParaRPr lang="en-US" altLang="zh-CN" sz="2000" b="1">
                <a:latin typeface="楷体_GB2312" pitchFamily="49" charset="-122"/>
                <a:ea typeface="楷体_GB2312" pitchFamily="49" charset="-122"/>
                <a:cs typeface="Arial" pitchFamily="34" charset="0"/>
              </a:endParaRPr>
            </a:p>
          </p:txBody>
        </p:sp>
      </p:grp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39763" y="5589588"/>
            <a:ext cx="5821362" cy="869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2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图的割集是与切割的边的数量及权值相关的</a:t>
            </a:r>
            <a:endParaRPr lang="en-US" altLang="zh-CN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2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一个割集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Arial" charset="0"/>
              </a:rPr>
              <a:t>cut(A, B)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将图分为独立的两个部分</a:t>
            </a:r>
            <a:endParaRPr lang="en-US" altLang="zh-CN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8134" name="组合 16"/>
          <p:cNvGrpSpPr>
            <a:grpSpLocks/>
          </p:cNvGrpSpPr>
          <p:nvPr/>
        </p:nvGrpSpPr>
        <p:grpSpPr bwMode="auto">
          <a:xfrm>
            <a:off x="684213" y="1624013"/>
            <a:ext cx="3887787" cy="3657600"/>
            <a:chOff x="684213" y="1886404"/>
            <a:chExt cx="3887787" cy="3657600"/>
          </a:xfrm>
        </p:grpSpPr>
        <p:graphicFrame>
          <p:nvGraphicFramePr>
            <p:cNvPr id="48138" name="Object 1"/>
            <p:cNvGraphicFramePr>
              <a:graphicFrameLocks noChangeAspect="1"/>
            </p:cNvGraphicFramePr>
            <p:nvPr/>
          </p:nvGraphicFramePr>
          <p:xfrm>
            <a:off x="1042988" y="2160599"/>
            <a:ext cx="3097212" cy="291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363" name="Visio" r:id="rId5" imgW="2656885" imgH="2608634" progId="Visio.Drawing.11">
                    <p:embed/>
                  </p:oleObj>
                </mc:Choice>
                <mc:Fallback>
                  <p:oleObj name="Visio" r:id="rId5" imgW="2656885" imgH="2608634" progId="Visio.Drawing.11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988" y="2160599"/>
                          <a:ext cx="3097212" cy="291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9" name="任意多边形 3"/>
            <p:cNvSpPr>
              <a:spLocks/>
            </p:cNvSpPr>
            <p:nvPr/>
          </p:nvSpPr>
          <p:spPr bwMode="auto">
            <a:xfrm>
              <a:off x="2222500" y="1886404"/>
              <a:ext cx="665163" cy="3657600"/>
            </a:xfrm>
            <a:custGeom>
              <a:avLst/>
              <a:gdLst>
                <a:gd name="T0" fmla="*/ 14019 w 772584"/>
                <a:gd name="T1" fmla="*/ 0 h 4442883"/>
                <a:gd name="T2" fmla="*/ 14536 w 772584"/>
                <a:gd name="T3" fmla="*/ 8730 h 4442883"/>
                <a:gd name="T4" fmla="*/ 6772 w 772584"/>
                <a:gd name="T5" fmla="*/ 12449 h 4442883"/>
                <a:gd name="T6" fmla="*/ 1078 w 772584"/>
                <a:gd name="T7" fmla="*/ 18028 h 4442883"/>
                <a:gd name="T8" fmla="*/ 13242 w 772584"/>
                <a:gd name="T9" fmla="*/ 18755 h 4442883"/>
                <a:gd name="T10" fmla="*/ 14277 w 772584"/>
                <a:gd name="T11" fmla="*/ 26919 h 4442883"/>
                <a:gd name="T12" fmla="*/ 14536 w 772584"/>
                <a:gd name="T13" fmla="*/ 26919 h 44428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72584"/>
                <a:gd name="T22" fmla="*/ 0 h 4442883"/>
                <a:gd name="T23" fmla="*/ 772584 w 772584"/>
                <a:gd name="T24" fmla="*/ 4442883 h 44428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72584" h="4442883">
                  <a:moveTo>
                    <a:pt x="687917" y="0"/>
                  </a:moveTo>
                  <a:cubicBezTo>
                    <a:pt x="730250" y="522816"/>
                    <a:pt x="772584" y="1045633"/>
                    <a:pt x="713317" y="1371600"/>
                  </a:cubicBezTo>
                  <a:cubicBezTo>
                    <a:pt x="654050" y="1697567"/>
                    <a:pt x="442384" y="1712383"/>
                    <a:pt x="332317" y="1955800"/>
                  </a:cubicBezTo>
                  <a:cubicBezTo>
                    <a:pt x="222250" y="2199217"/>
                    <a:pt x="0" y="2667000"/>
                    <a:pt x="52917" y="2832100"/>
                  </a:cubicBezTo>
                  <a:cubicBezTo>
                    <a:pt x="105834" y="2997200"/>
                    <a:pt x="541867" y="2713567"/>
                    <a:pt x="649817" y="2946400"/>
                  </a:cubicBezTo>
                  <a:cubicBezTo>
                    <a:pt x="757767" y="3179233"/>
                    <a:pt x="690034" y="4015317"/>
                    <a:pt x="700617" y="4229100"/>
                  </a:cubicBezTo>
                  <a:cubicBezTo>
                    <a:pt x="711200" y="4442883"/>
                    <a:pt x="712258" y="4335991"/>
                    <a:pt x="713317" y="4229100"/>
                  </a:cubicBezTo>
                </a:path>
              </a:pathLst>
            </a:custGeom>
            <a:noFill/>
            <a:ln w="635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0" name="TextBox 13"/>
            <p:cNvSpPr txBox="1">
              <a:spLocks noChangeArrowheads="1"/>
            </p:cNvSpPr>
            <p:nvPr/>
          </p:nvSpPr>
          <p:spPr bwMode="auto">
            <a:xfrm>
              <a:off x="684213" y="3254829"/>
              <a:ext cx="5032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endParaRPr lang="zh-CN" altLang="en-US" sz="2000" b="1">
                <a:solidFill>
                  <a:srgbClr val="0000FF"/>
                </a:solidFill>
                <a:ea typeface="宋体" pitchFamily="2" charset="-122"/>
              </a:endParaRPr>
            </a:p>
          </p:txBody>
        </p:sp>
        <p:sp>
          <p:nvSpPr>
            <p:cNvPr id="48141" name="TextBox 14"/>
            <p:cNvSpPr txBox="1">
              <a:spLocks noChangeArrowheads="1"/>
            </p:cNvSpPr>
            <p:nvPr/>
          </p:nvSpPr>
          <p:spPr bwMode="auto">
            <a:xfrm>
              <a:off x="4067175" y="3254829"/>
              <a:ext cx="5048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00FF"/>
                  </a:solidFill>
                  <a:ea typeface="宋体" pitchFamily="2" charset="-122"/>
                </a:rPr>
                <a:t>B</a:t>
              </a:r>
              <a:endParaRPr lang="zh-CN" altLang="en-US" sz="2000" b="1">
                <a:solidFill>
                  <a:srgbClr val="0000FF"/>
                </a:solidFill>
                <a:ea typeface="宋体" pitchFamily="2" charset="-122"/>
              </a:endParaRPr>
            </a:p>
          </p:txBody>
        </p:sp>
      </p:grp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223963" y="4983163"/>
          <a:ext cx="27051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364" name="Equation" r:id="rId6" imgW="1384300" imgH="342900" progId="Equation.DSMT4">
                  <p:embed/>
                </p:oleObj>
              </mc:Choice>
              <mc:Fallback>
                <p:oleObj name="Equation" r:id="rId6" imgW="1384300" imgH="342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4983163"/>
                        <a:ext cx="2705100" cy="644525"/>
                      </a:xfrm>
                      <a:prstGeom prst="rect">
                        <a:avLst/>
                      </a:prstGeom>
                      <a:solidFill>
                        <a:srgbClr val="FEF1C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Text Box 4"/>
          <p:cNvSpPr txBox="1">
            <a:spLocks noChangeArrowheads="1"/>
          </p:cNvSpPr>
          <p:nvPr/>
        </p:nvSpPr>
        <p:spPr bwMode="auto">
          <a:xfrm>
            <a:off x="2357438" y="1125538"/>
            <a:ext cx="39290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 eaLnBrk="1" hangingPunct="1">
              <a:spcBef>
                <a:spcPts val="800"/>
              </a:spcBef>
            </a:pPr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图像</a:t>
            </a:r>
            <a:r>
              <a:rPr lang="en-US" altLang="zh-CN" sz="2400">
                <a:latin typeface="华文行楷" pitchFamily="2" charset="-122"/>
                <a:ea typeface="华文行楷" pitchFamily="2" charset="-122"/>
              </a:rPr>
              <a:t> — </a:t>
            </a:r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图</a:t>
            </a:r>
            <a:endParaRPr lang="en-US" altLang="zh-CN" sz="240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8137" name="Text Box 4"/>
          <p:cNvSpPr txBox="1">
            <a:spLocks noChangeArrowheads="1"/>
          </p:cNvSpPr>
          <p:nvPr/>
        </p:nvSpPr>
        <p:spPr bwMode="auto">
          <a:xfrm>
            <a:off x="2571750" y="1481138"/>
            <a:ext cx="38576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 eaLnBrk="1" hangingPunct="1">
              <a:spcBef>
                <a:spcPts val="800"/>
              </a:spcBef>
            </a:pP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图像分割 </a:t>
            </a:r>
            <a:r>
              <a:rPr lang="en-US" altLang="zh-CN" sz="2400" dirty="0">
                <a:latin typeface="华文行楷" pitchFamily="2" charset="-122"/>
                <a:ea typeface="华文行楷" pitchFamily="2" charset="-122"/>
              </a:rPr>
              <a:t>— </a:t>
            </a:r>
            <a:r>
              <a:rPr lang="zh-CN" altLang="en-US" sz="2400" dirty="0">
                <a:latin typeface="华文行楷" pitchFamily="2" charset="-122"/>
                <a:ea typeface="华文行楷" pitchFamily="2" charset="-122"/>
              </a:rPr>
              <a:t>图划分</a:t>
            </a:r>
            <a:endParaRPr lang="en-US" altLang="zh-CN" sz="2400" dirty="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323528" y="0"/>
            <a:ext cx="4607371" cy="1034951"/>
          </a:xfrm>
          <a:prstGeom prst="rect">
            <a:avLst/>
          </a:prstGeom>
          <a:solidFill>
            <a:srgbClr val="CCCCFF"/>
          </a:solidFill>
          <a:ln>
            <a:noFill/>
          </a:ln>
          <a:extLst/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改进</a:t>
            </a:r>
            <a:r>
              <a:rPr lang="en-US" altLang="zh-CN" sz="32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1——</a:t>
            </a:r>
            <a:r>
              <a:rPr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基于</a:t>
            </a:r>
            <a:r>
              <a:rPr lang="en-US" altLang="zh-CN" sz="3200" b="1" dirty="0" err="1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Ncuts</a:t>
            </a:r>
            <a:r>
              <a:rPr lang="zh-CN" altLang="en-US" sz="32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的阈值分割</a:t>
            </a:r>
          </a:p>
        </p:txBody>
      </p:sp>
      <p:sp>
        <p:nvSpPr>
          <p:cNvPr id="20" name="矩形 2"/>
          <p:cNvSpPr>
            <a:spLocks noChangeArrowheads="1"/>
          </p:cNvSpPr>
          <p:nvPr/>
        </p:nvSpPr>
        <p:spPr bwMode="auto">
          <a:xfrm>
            <a:off x="5076056" y="463113"/>
            <a:ext cx="4016375" cy="1076325"/>
          </a:xfrm>
          <a:prstGeom prst="rect">
            <a:avLst/>
          </a:prstGeom>
          <a:noFill/>
          <a:ln w="28575">
            <a:solidFill>
              <a:srgbClr val="00B0F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1600"/>
              <a:t>Wenbing Tao, et.al, "</a:t>
            </a:r>
            <a:r>
              <a:rPr lang="en-US" altLang="zh-CN" sz="1600">
                <a:solidFill>
                  <a:srgbClr val="FF0000"/>
                </a:solidFill>
              </a:rPr>
              <a:t>Image Thresholding Using Graph Cuts</a:t>
            </a:r>
            <a:r>
              <a:rPr lang="en-US" altLang="zh-CN" sz="1600"/>
              <a:t>", </a:t>
            </a:r>
            <a:r>
              <a:rPr lang="en-US" altLang="zh-CN" sz="1600" i="1"/>
              <a:t>IEEE Transactions on Systems Man and Cybernetics Part  A-Systems and Humans</a:t>
            </a:r>
            <a:r>
              <a:rPr lang="en-US" altLang="zh-CN" sz="1600"/>
              <a:t>.  2008.</a:t>
            </a:r>
            <a:endParaRPr lang="zh-CN" altLang="en-US" sz="16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516413"/>
              </p:ext>
            </p:extLst>
          </p:nvPr>
        </p:nvGraphicFramePr>
        <p:xfrm>
          <a:off x="2771800" y="3051176"/>
          <a:ext cx="23050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8" name="公式" r:id="rId5" imgW="1435100" imgH="342900" progId="Equation.3">
                  <p:embed/>
                </p:oleObj>
              </mc:Choice>
              <mc:Fallback>
                <p:oleObj name="公式" r:id="rId5" imgW="1435100" imgH="342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051176"/>
                        <a:ext cx="2305050" cy="5746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2987675" y="1484313"/>
          <a:ext cx="4105275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39" name="公式" r:id="rId7" imgW="2336800" imgH="419100" progId="Equation.3">
                  <p:embed/>
                </p:oleObj>
              </mc:Choice>
              <mc:Fallback>
                <p:oleObj name="公式" r:id="rId7" imgW="23368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1484313"/>
                        <a:ext cx="4105275" cy="779462"/>
                      </a:xfrm>
                      <a:prstGeom prst="rect">
                        <a:avLst/>
                      </a:prstGeom>
                      <a:solidFill>
                        <a:srgbClr val="AAE2C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7"/>
          <p:cNvSpPr txBox="1">
            <a:spLocks noChangeArrowheads="1"/>
          </p:cNvSpPr>
          <p:nvPr/>
        </p:nvSpPr>
        <p:spPr bwMode="auto">
          <a:xfrm>
            <a:off x="323850" y="339378"/>
            <a:ext cx="640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Disassociation Measures</a:t>
            </a:r>
          </a:p>
        </p:txBody>
      </p:sp>
      <p:sp>
        <p:nvSpPr>
          <p:cNvPr id="52229" name="Rectangle 8"/>
          <p:cNvSpPr>
            <a:spLocks noChangeArrowheads="1"/>
          </p:cNvSpPr>
          <p:nvPr/>
        </p:nvSpPr>
        <p:spPr bwMode="auto">
          <a:xfrm>
            <a:off x="684213" y="836613"/>
            <a:ext cx="8064500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§"/>
            </a:pPr>
            <a:r>
              <a:rPr lang="en-US" altLang="zh-CN" sz="2400" dirty="0">
                <a:solidFill>
                  <a:srgbClr val="0000FF"/>
                </a:solidFill>
              </a:rPr>
              <a:t>The solution to the problem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§"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§"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§"/>
            </a:pPr>
            <a:endParaRPr lang="en-US" altLang="zh-CN" sz="2400" dirty="0">
              <a:solidFill>
                <a:srgbClr val="0000FF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	is given by the following </a:t>
            </a:r>
            <a:r>
              <a:rPr lang="en-US" altLang="zh-CN" sz="2400" dirty="0" err="1">
                <a:solidFill>
                  <a:srgbClr val="0000FF"/>
                </a:solidFill>
              </a:rPr>
              <a:t>eigen</a:t>
            </a:r>
            <a:r>
              <a:rPr lang="en-US" altLang="zh-CN" sz="2400" dirty="0">
                <a:solidFill>
                  <a:srgbClr val="0000FF"/>
                </a:solidFill>
              </a:rPr>
              <a:t>-system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None/>
            </a:pPr>
            <a:r>
              <a:rPr lang="en-US" altLang="zh-CN" sz="2400" dirty="0">
                <a:solidFill>
                  <a:srgbClr val="0000FF"/>
                </a:solidFill>
              </a:rPr>
              <a:t> </a:t>
            </a:r>
          </a:p>
        </p:txBody>
      </p:sp>
      <p:sp>
        <p:nvSpPr>
          <p:cNvPr id="52230" name="Rectangle 9"/>
          <p:cNvSpPr>
            <a:spLocks noChangeArrowheads="1"/>
          </p:cNvSpPr>
          <p:nvPr/>
        </p:nvSpPr>
        <p:spPr bwMode="auto">
          <a:xfrm>
            <a:off x="755650" y="1639888"/>
            <a:ext cx="80645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	minimize  </a:t>
            </a:r>
          </a:p>
        </p:txBody>
      </p:sp>
      <p:graphicFrame>
        <p:nvGraphicFramePr>
          <p:cNvPr id="5223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2314539"/>
              </p:ext>
            </p:extLst>
          </p:nvPr>
        </p:nvGraphicFramePr>
        <p:xfrm>
          <a:off x="4716463" y="3922528"/>
          <a:ext cx="1227137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0" name="Equation" r:id="rId9" imgW="698197" imgH="444307" progId="Equation.3">
                  <p:embed/>
                </p:oleObj>
              </mc:Choice>
              <mc:Fallback>
                <p:oleObj name="Equation" r:id="rId9" imgW="698197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3922528"/>
                        <a:ext cx="1227137" cy="825500"/>
                      </a:xfrm>
                      <a:prstGeom prst="rect">
                        <a:avLst/>
                      </a:prstGeom>
                      <a:solidFill>
                        <a:srgbClr val="AAE2C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5"/>
          <p:cNvGraphicFramePr>
            <a:graphicFrameLocks noChangeAspect="1"/>
          </p:cNvGraphicFramePr>
          <p:nvPr/>
        </p:nvGraphicFramePr>
        <p:xfrm>
          <a:off x="1692275" y="4110038"/>
          <a:ext cx="15621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41" name="Equation" r:id="rId11" imgW="888614" imgH="253890" progId="Equation.3">
                  <p:embed/>
                </p:oleObj>
              </mc:Choice>
              <mc:Fallback>
                <p:oleObj name="Equation" r:id="rId11" imgW="888614" imgH="253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110038"/>
                        <a:ext cx="1562100" cy="471487"/>
                      </a:xfrm>
                      <a:prstGeom prst="rect">
                        <a:avLst/>
                      </a:prstGeom>
                      <a:solidFill>
                        <a:srgbClr val="AAE2C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3" name="Rectangle 12"/>
          <p:cNvSpPr>
            <a:spLocks noChangeArrowheads="1"/>
          </p:cNvSpPr>
          <p:nvPr/>
        </p:nvSpPr>
        <p:spPr bwMode="auto">
          <a:xfrm>
            <a:off x="539552" y="4941888"/>
            <a:ext cx="8208962" cy="1300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§"/>
            </a:pPr>
            <a:r>
              <a:rPr lang="en-US" altLang="zh-CN" sz="2400" dirty="0">
                <a:solidFill>
                  <a:srgbClr val="0000FF"/>
                </a:solidFill>
              </a:rPr>
              <a:t>For an image with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</a:rPr>
              <a:t> pixels, the matrix size is </a:t>
            </a:r>
            <a:r>
              <a:rPr lang="en-US" altLang="zh-CN" sz="2400" i="1" dirty="0" err="1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en-US" altLang="zh-CN" sz="2400" dirty="0" err="1">
                <a:solidFill>
                  <a:srgbClr val="0000FF"/>
                </a:solidFill>
              </a:rPr>
              <a:t>x</a:t>
            </a:r>
            <a:r>
              <a:rPr lang="en-US" altLang="zh-CN" sz="2400" i="1" dirty="0" err="1">
                <a:solidFill>
                  <a:srgbClr val="0000FF"/>
                </a:solidFill>
                <a:latin typeface="Times New Roman" pitchFamily="18" charset="0"/>
              </a:rPr>
              <a:t>N</a:t>
            </a:r>
            <a:r>
              <a:rPr lang="en-US" altLang="zh-CN" sz="2400" dirty="0">
                <a:solidFill>
                  <a:srgbClr val="0000FF"/>
                </a:solidFill>
              </a:rPr>
              <a:t>.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§"/>
            </a:pPr>
            <a:endParaRPr lang="en-US" altLang="zh-CN" sz="800" dirty="0">
              <a:solidFill>
                <a:srgbClr val="0000FF"/>
              </a:solidFill>
            </a:endParaRP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§"/>
            </a:pPr>
            <a:r>
              <a:rPr lang="en-US" altLang="zh-CN" sz="2400" dirty="0">
                <a:solidFill>
                  <a:srgbClr val="0000FF"/>
                </a:solidFill>
              </a:rPr>
              <a:t>Computational cost increases </a:t>
            </a:r>
            <a:br>
              <a:rPr lang="en-US" altLang="zh-CN" sz="2400" dirty="0">
                <a:solidFill>
                  <a:srgbClr val="0000FF"/>
                </a:solidFill>
              </a:rPr>
            </a:br>
            <a:r>
              <a:rPr lang="en-US" altLang="zh-CN" sz="2400" dirty="0">
                <a:solidFill>
                  <a:srgbClr val="0000FF"/>
                </a:solidFill>
              </a:rPr>
              <a:t>dramatically as the image size increases!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94405890"/>
      </p:ext>
    </p:extLst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0"/>
          <p:cNvSpPr txBox="1">
            <a:spLocks noChangeArrowheads="1"/>
          </p:cNvSpPr>
          <p:nvPr/>
        </p:nvSpPr>
        <p:spPr bwMode="auto">
          <a:xfrm>
            <a:off x="1042988" y="450850"/>
            <a:ext cx="6400800" cy="146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 eaLnBrk="1" hangingPunct="1">
              <a:buFont typeface="Wingdings" pitchFamily="2" charset="2"/>
              <a:buChar char="n"/>
            </a:pPr>
            <a:r>
              <a:rPr lang="zh-CN" altLang="en-US" sz="3600" b="1">
                <a:solidFill>
                  <a:srgbClr val="0000FF"/>
                </a:solidFill>
                <a:ea typeface="隶书" pitchFamily="49" charset="-122"/>
              </a:rPr>
              <a:t>正确的划分函数</a:t>
            </a:r>
          </a:p>
          <a:p>
            <a:pPr algn="ctr" eaLnBrk="1" hangingPunct="1">
              <a:buFont typeface="Wingdings" pitchFamily="2" charset="2"/>
              <a:buChar char="n"/>
            </a:pPr>
            <a:r>
              <a:rPr lang="zh-CN" altLang="en-US" sz="3600" b="1">
                <a:solidFill>
                  <a:srgbClr val="0000FF"/>
                </a:solidFill>
                <a:ea typeface="隶书" pitchFamily="49" charset="-122"/>
              </a:rPr>
              <a:t>有效的优化算法</a:t>
            </a:r>
          </a:p>
        </p:txBody>
      </p:sp>
      <p:graphicFrame>
        <p:nvGraphicFramePr>
          <p:cNvPr id="583691" name="Object 11"/>
          <p:cNvGraphicFramePr>
            <a:graphicFrameLocks noChangeAspect="1"/>
          </p:cNvGraphicFramePr>
          <p:nvPr/>
        </p:nvGraphicFramePr>
        <p:xfrm>
          <a:off x="611188" y="3789363"/>
          <a:ext cx="230505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9" name="公式" r:id="rId4" imgW="1435100" imgH="342900" progId="Equation.3">
                  <p:embed/>
                </p:oleObj>
              </mc:Choice>
              <mc:Fallback>
                <p:oleObj name="公式" r:id="rId4" imgW="1435100" imgH="342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789363"/>
                        <a:ext cx="2305050" cy="57467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692" name="Text Box 12"/>
          <p:cNvSpPr txBox="1">
            <a:spLocks noChangeArrowheads="1"/>
          </p:cNvSpPr>
          <p:nvPr/>
        </p:nvSpPr>
        <p:spPr bwMode="auto">
          <a:xfrm>
            <a:off x="3275013" y="3860800"/>
            <a:ext cx="5329237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>
            <a:spAutoFit/>
          </a:bodyPr>
          <a:lstStyle>
            <a:lvl1pPr>
              <a:defRPr sz="1600" b="1">
                <a:solidFill>
                  <a:schemeClr val="accent1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 sz="1600" b="1">
                <a:solidFill>
                  <a:schemeClr val="accent1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 sz="1600" b="1">
                <a:solidFill>
                  <a:schemeClr val="accent1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 sz="1600" b="1">
                <a:solidFill>
                  <a:schemeClr val="accent1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 sz="1600" b="1">
                <a:solidFill>
                  <a:schemeClr val="accent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accent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accent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accent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accent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400" dirty="0">
                <a:solidFill>
                  <a:schemeClr val="tx1"/>
                </a:solidFill>
                <a:latin typeface="黑体" pitchFamily="49" charset="-122"/>
              </a:rPr>
              <a:t>计算</a:t>
            </a:r>
            <a:r>
              <a:rPr lang="en-US" altLang="zh-CN" sz="2400" dirty="0">
                <a:solidFill>
                  <a:schemeClr val="tx1"/>
                </a:solidFill>
                <a:latin typeface="黑体" pitchFamily="49" charset="-122"/>
              </a:rPr>
              <a:t>Laplacian</a:t>
            </a:r>
            <a:r>
              <a:rPr lang="zh-CN" altLang="en-US" sz="2400" dirty="0">
                <a:solidFill>
                  <a:schemeClr val="tx1"/>
                </a:solidFill>
                <a:latin typeface="黑体" pitchFamily="49" charset="-122"/>
              </a:rPr>
              <a:t>矩阵</a:t>
            </a:r>
            <a:r>
              <a:rPr lang="en-US" altLang="zh-CN" sz="2400" dirty="0">
                <a:solidFill>
                  <a:schemeClr val="tx1"/>
                </a:solidFill>
                <a:latin typeface="黑体" pitchFamily="49" charset="-122"/>
              </a:rPr>
              <a:t>D-W</a:t>
            </a:r>
            <a:r>
              <a:rPr lang="zh-CN" altLang="en-US" sz="2400" dirty="0">
                <a:solidFill>
                  <a:schemeClr val="tx1"/>
                </a:solidFill>
                <a:latin typeface="黑体" pitchFamily="49" charset="-122"/>
              </a:rPr>
              <a:t>的特征矢量</a:t>
            </a:r>
          </a:p>
        </p:txBody>
      </p:sp>
      <p:sp>
        <p:nvSpPr>
          <p:cNvPr id="583699" name="Text Box 19"/>
          <p:cNvSpPr txBox="1">
            <a:spLocks noChangeArrowheads="1"/>
          </p:cNvSpPr>
          <p:nvPr/>
        </p:nvSpPr>
        <p:spPr bwMode="auto">
          <a:xfrm>
            <a:off x="1116013" y="4843463"/>
            <a:ext cx="67691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>
              <a:defRPr sz="1600" b="1">
                <a:solidFill>
                  <a:schemeClr val="accent1"/>
                </a:solidFill>
                <a:latin typeface="Arial" charset="0"/>
                <a:ea typeface="黑体" pitchFamily="49" charset="-122"/>
              </a:defRPr>
            </a:lvl1pPr>
            <a:lvl2pPr marL="742950" indent="-285750">
              <a:defRPr sz="1600" b="1">
                <a:solidFill>
                  <a:schemeClr val="accent1"/>
                </a:solidFill>
                <a:latin typeface="Arial" charset="0"/>
                <a:ea typeface="黑体" pitchFamily="49" charset="-122"/>
              </a:defRPr>
            </a:lvl2pPr>
            <a:lvl3pPr marL="1143000" indent="-228600">
              <a:defRPr sz="1600" b="1">
                <a:solidFill>
                  <a:schemeClr val="accent1"/>
                </a:solidFill>
                <a:latin typeface="Arial" charset="0"/>
                <a:ea typeface="黑体" pitchFamily="49" charset="-122"/>
              </a:defRPr>
            </a:lvl3pPr>
            <a:lvl4pPr marL="1600200" indent="-228600">
              <a:defRPr sz="1600" b="1">
                <a:solidFill>
                  <a:schemeClr val="accent1"/>
                </a:solidFill>
                <a:latin typeface="Arial" charset="0"/>
                <a:ea typeface="黑体" pitchFamily="49" charset="-122"/>
              </a:defRPr>
            </a:lvl4pPr>
            <a:lvl5pPr marL="2057400" indent="-228600">
              <a:defRPr sz="1600" b="1">
                <a:solidFill>
                  <a:schemeClr val="accent1"/>
                </a:solidFill>
                <a:latin typeface="Arial" charset="0"/>
                <a:ea typeface="黑体" pitchFamily="49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accent1"/>
                </a:solidFill>
                <a:latin typeface="Arial" charset="0"/>
                <a:ea typeface="黑体" pitchFamily="49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accent1"/>
                </a:solidFill>
                <a:latin typeface="Arial" charset="0"/>
                <a:ea typeface="黑体" pitchFamily="49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accent1"/>
                </a:solidFill>
                <a:latin typeface="Arial" charset="0"/>
                <a:ea typeface="黑体" pitchFamily="49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sz="1600" b="1">
                <a:solidFill>
                  <a:schemeClr val="accent1"/>
                </a:solidFill>
                <a:latin typeface="Arial" charset="0"/>
                <a:ea typeface="黑体" pitchFamily="49" charset="-122"/>
              </a:defRPr>
            </a:lvl9pPr>
          </a:lstStyle>
          <a:p>
            <a:pPr algn="ctr">
              <a:defRPr/>
            </a:pPr>
            <a:r>
              <a:rPr lang="zh-CN" altLang="en-US" sz="2400">
                <a:solidFill>
                  <a:schemeClr val="tx1"/>
                </a:solidFill>
              </a:rPr>
              <a:t>矩阵</a:t>
            </a:r>
            <a:r>
              <a:rPr lang="en-US" altLang="zh-CN" sz="2400">
                <a:solidFill>
                  <a:schemeClr val="tx1"/>
                </a:solidFill>
              </a:rPr>
              <a:t>D</a:t>
            </a:r>
            <a:r>
              <a:rPr lang="zh-CN" altLang="en-US" sz="2400">
                <a:solidFill>
                  <a:schemeClr val="tx1"/>
                </a:solidFill>
              </a:rPr>
              <a:t>、</a:t>
            </a:r>
            <a:r>
              <a:rPr lang="en-US" altLang="zh-CN" sz="2400">
                <a:solidFill>
                  <a:schemeClr val="tx1"/>
                </a:solidFill>
              </a:rPr>
              <a:t>W</a:t>
            </a:r>
            <a:r>
              <a:rPr lang="zh-CN" altLang="en-US" sz="2400">
                <a:solidFill>
                  <a:schemeClr val="tx1"/>
                </a:solidFill>
              </a:rPr>
              <a:t>和</a:t>
            </a:r>
            <a:r>
              <a:rPr lang="en-US" altLang="zh-CN" sz="2400">
                <a:solidFill>
                  <a:schemeClr val="tx1"/>
                </a:solidFill>
              </a:rPr>
              <a:t>D-W</a:t>
            </a:r>
            <a:r>
              <a:rPr lang="zh-CN" altLang="en-US" sz="2400">
                <a:solidFill>
                  <a:schemeClr val="tx1"/>
                </a:solidFill>
              </a:rPr>
              <a:t>的维数为图像中象素的个数</a:t>
            </a:r>
          </a:p>
        </p:txBody>
      </p:sp>
      <p:sp>
        <p:nvSpPr>
          <p:cNvPr id="583700" name="Text Box 20"/>
          <p:cNvSpPr txBox="1">
            <a:spLocks noChangeArrowheads="1"/>
          </p:cNvSpPr>
          <p:nvPr/>
        </p:nvSpPr>
        <p:spPr bwMode="auto">
          <a:xfrm>
            <a:off x="1908175" y="5661025"/>
            <a:ext cx="5256213" cy="457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/>
            <a:r>
              <a:rPr lang="zh-CN" altLang="en-US" sz="2400" b="1">
                <a:ea typeface="黑体" pitchFamily="49" charset="-122"/>
              </a:rPr>
              <a:t>问题：维数太高，效率低下？ 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2338388" y="2205038"/>
            <a:ext cx="6265862" cy="779462"/>
            <a:chOff x="1473" y="1842"/>
            <a:chExt cx="3947" cy="491"/>
          </a:xfrm>
        </p:grpSpPr>
        <p:graphicFrame>
          <p:nvGraphicFramePr>
            <p:cNvPr id="53262" name="Object 13"/>
            <p:cNvGraphicFramePr>
              <a:graphicFrameLocks noChangeAspect="1"/>
            </p:cNvGraphicFramePr>
            <p:nvPr/>
          </p:nvGraphicFramePr>
          <p:xfrm>
            <a:off x="1473" y="1842"/>
            <a:ext cx="2586" cy="4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10" name="公式" r:id="rId6" imgW="2336800" imgH="419100" progId="Equation.3">
                    <p:embed/>
                  </p:oleObj>
                </mc:Choice>
                <mc:Fallback>
                  <p:oleObj name="公式" r:id="rId6" imgW="2336800" imgH="4191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3" y="1842"/>
                          <a:ext cx="2586" cy="491"/>
                        </a:xfrm>
                        <a:prstGeom prst="rect">
                          <a:avLst/>
                        </a:prstGeom>
                        <a:solidFill>
                          <a:srgbClr val="AAE2C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3" name="Text Box 25"/>
            <p:cNvSpPr txBox="1">
              <a:spLocks noChangeArrowheads="1"/>
            </p:cNvSpPr>
            <p:nvPr/>
          </p:nvSpPr>
          <p:spPr bwMode="auto">
            <a:xfrm>
              <a:off x="4558" y="1933"/>
              <a:ext cx="862" cy="24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9pPr>
            </a:lstStyle>
            <a:p>
              <a:r>
                <a:rPr lang="en-US" altLang="zh-CN" b="1">
                  <a:solidFill>
                    <a:srgbClr val="0000FF"/>
                  </a:solidFill>
                  <a:ea typeface="黑体" pitchFamily="49" charset="-122"/>
                </a:rPr>
                <a:t>Jianbo Shi</a:t>
              </a:r>
            </a:p>
          </p:txBody>
        </p:sp>
        <p:sp>
          <p:nvSpPr>
            <p:cNvPr id="53264" name="Line 26"/>
            <p:cNvSpPr>
              <a:spLocks noChangeShapeType="1"/>
            </p:cNvSpPr>
            <p:nvPr/>
          </p:nvSpPr>
          <p:spPr bwMode="auto">
            <a:xfrm flipH="1">
              <a:off x="4105" y="2069"/>
              <a:ext cx="317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755650" y="2276475"/>
            <a:ext cx="2808288" cy="1157288"/>
            <a:chOff x="476" y="1887"/>
            <a:chExt cx="1769" cy="729"/>
          </a:xfrm>
        </p:grpSpPr>
        <p:sp>
          <p:nvSpPr>
            <p:cNvPr id="53260" name="AutoShape 17"/>
            <p:cNvSpPr>
              <a:spLocks noChangeArrowheads="1"/>
            </p:cNvSpPr>
            <p:nvPr/>
          </p:nvSpPr>
          <p:spPr bwMode="auto">
            <a:xfrm>
              <a:off x="1473" y="1887"/>
              <a:ext cx="772" cy="408"/>
            </a:xfrm>
            <a:prstGeom prst="wedgeRoundRectCallout">
              <a:avLst>
                <a:gd name="adj1" fmla="val -95338"/>
                <a:gd name="adj2" fmla="val 56616"/>
                <a:gd name="adj3" fmla="val 16667"/>
              </a:avLst>
            </a:prstGeom>
            <a:noFill/>
            <a:ln w="57150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/>
            <a:p>
              <a:pPr algn="ctr"/>
              <a:endParaRPr lang="zh-CN" altLang="zh-CN"/>
            </a:p>
          </p:txBody>
        </p:sp>
        <p:sp>
          <p:nvSpPr>
            <p:cNvPr id="53261" name="Text Box 18"/>
            <p:cNvSpPr txBox="1">
              <a:spLocks noChangeArrowheads="1"/>
            </p:cNvSpPr>
            <p:nvPr/>
          </p:nvSpPr>
          <p:spPr bwMode="auto">
            <a:xfrm>
              <a:off x="476" y="2386"/>
              <a:ext cx="861" cy="230"/>
            </a:xfrm>
            <a:prstGeom prst="rect">
              <a:avLst/>
            </a:prstGeom>
            <a:noFill/>
            <a:ln w="28575" algn="ctr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9pPr>
            </a:lstStyle>
            <a:p>
              <a:pPr algn="ctr"/>
              <a:r>
                <a:rPr lang="zh-CN" altLang="en-US" sz="1600" b="1">
                  <a:ea typeface="黑体" pitchFamily="49" charset="-122"/>
                </a:rPr>
                <a:t>最小化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300788" y="2924175"/>
            <a:ext cx="1655762" cy="684213"/>
            <a:chOff x="3969" y="1842"/>
            <a:chExt cx="1043" cy="431"/>
          </a:xfrm>
        </p:grpSpPr>
        <p:sp>
          <p:nvSpPr>
            <p:cNvPr id="53258" name="Text Box 28"/>
            <p:cNvSpPr txBox="1">
              <a:spLocks noChangeArrowheads="1"/>
            </p:cNvSpPr>
            <p:nvPr/>
          </p:nvSpPr>
          <p:spPr bwMode="auto">
            <a:xfrm>
              <a:off x="3969" y="2024"/>
              <a:ext cx="1043" cy="249"/>
            </a:xfrm>
            <a:prstGeom prst="rect">
              <a:avLst/>
            </a:prstGeom>
            <a:noFill/>
            <a:ln w="28575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9pPr>
            </a:lstStyle>
            <a:p>
              <a:pPr algn="ctr"/>
              <a:r>
                <a:rPr lang="en-US" altLang="zh-CN" b="1">
                  <a:solidFill>
                    <a:srgbClr val="0000FF"/>
                  </a:solidFill>
                  <a:ea typeface="黑体" pitchFamily="49" charset="-122"/>
                </a:rPr>
                <a:t>NP</a:t>
              </a:r>
              <a:r>
                <a:rPr lang="zh-CN" altLang="en-US" b="1">
                  <a:solidFill>
                    <a:srgbClr val="0000FF"/>
                  </a:solidFill>
                  <a:ea typeface="黑体" pitchFamily="49" charset="-122"/>
                </a:rPr>
                <a:t>难问题</a:t>
              </a:r>
            </a:p>
          </p:txBody>
        </p:sp>
        <p:sp>
          <p:nvSpPr>
            <p:cNvPr id="53259" name="Line 29"/>
            <p:cNvSpPr>
              <a:spLocks noChangeShapeType="1"/>
            </p:cNvSpPr>
            <p:nvPr/>
          </p:nvSpPr>
          <p:spPr bwMode="auto">
            <a:xfrm>
              <a:off x="4014" y="1842"/>
              <a:ext cx="91" cy="182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83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83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83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8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92" grpId="0" animBg="1"/>
      <p:bldP spid="583699" grpId="0" animBg="1"/>
      <p:bldP spid="58370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1"/>
          <p:cNvSpPr>
            <a:spLocks noGrp="1" noChangeArrowheads="1"/>
          </p:cNvSpPr>
          <p:nvPr>
            <p:ph type="title"/>
          </p:nvPr>
        </p:nvSpPr>
        <p:spPr>
          <a:xfrm>
            <a:off x="357187" y="527050"/>
            <a:ext cx="8062913" cy="503238"/>
          </a:xfrm>
          <a:noFill/>
        </p:spPr>
        <p:txBody>
          <a:bodyPr/>
          <a:lstStyle/>
          <a:p>
            <a:r>
              <a:rPr lang="zh-CN" altLang="en-US" sz="3600" dirty="0">
                <a:ea typeface="隶书" pitchFamily="49" charset="-122"/>
              </a:rPr>
              <a:t>基于图划分的阈值法基本原理</a:t>
            </a:r>
          </a:p>
        </p:txBody>
      </p:sp>
      <p:graphicFrame>
        <p:nvGraphicFramePr>
          <p:cNvPr id="54275" name="Object 34"/>
          <p:cNvGraphicFramePr>
            <a:graphicFrameLocks noChangeAspect="1"/>
          </p:cNvGraphicFramePr>
          <p:nvPr/>
        </p:nvGraphicFramePr>
        <p:xfrm>
          <a:off x="2266950" y="1412875"/>
          <a:ext cx="41052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1" name="公式" r:id="rId4" imgW="2336800" imgH="419100" progId="Equation.3">
                  <p:embed/>
                </p:oleObj>
              </mc:Choice>
              <mc:Fallback>
                <p:oleObj name="公式" r:id="rId4" imgW="2336800" imgH="4191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6950" y="1412875"/>
                        <a:ext cx="4105275" cy="779463"/>
                      </a:xfrm>
                      <a:prstGeom prst="rect">
                        <a:avLst/>
                      </a:prstGeom>
                      <a:solidFill>
                        <a:srgbClr val="AAE2C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6" name="Text Box 37"/>
          <p:cNvSpPr txBox="1">
            <a:spLocks noChangeArrowheads="1"/>
          </p:cNvSpPr>
          <p:nvPr/>
        </p:nvSpPr>
        <p:spPr bwMode="auto">
          <a:xfrm>
            <a:off x="1079612" y="2574925"/>
            <a:ext cx="6984776" cy="863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/>
            <a:r>
              <a:rPr lang="zh-CN" altLang="en-US" sz="2500" b="1" dirty="0">
                <a:solidFill>
                  <a:srgbClr val="0000FF"/>
                </a:solidFill>
                <a:ea typeface="黑体" pitchFamily="49" charset="-122"/>
              </a:rPr>
              <a:t>对每一个设定阈值</a:t>
            </a:r>
            <a:r>
              <a:rPr lang="en-US" altLang="zh-CN" sz="2500" b="1" dirty="0">
                <a:solidFill>
                  <a:srgbClr val="0000FF"/>
                </a:solidFill>
                <a:ea typeface="黑体" pitchFamily="49" charset="-122"/>
              </a:rPr>
              <a:t>T(0</a:t>
            </a:r>
            <a:r>
              <a:rPr lang="en-US" altLang="zh-CN" sz="2500" b="1" dirty="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≦</a:t>
            </a:r>
            <a:r>
              <a:rPr lang="en-US" altLang="zh-CN" sz="2500" b="1" dirty="0">
                <a:solidFill>
                  <a:srgbClr val="0000FF"/>
                </a:solidFill>
                <a:ea typeface="黑体" pitchFamily="49" charset="-122"/>
              </a:rPr>
              <a:t>T≦255)</a:t>
            </a:r>
            <a:r>
              <a:rPr lang="zh-CN" altLang="en-US" sz="2500" b="1" dirty="0">
                <a:solidFill>
                  <a:srgbClr val="0000FF"/>
                </a:solidFill>
                <a:ea typeface="黑体" pitchFamily="49" charset="-122"/>
              </a:rPr>
              <a:t>计算</a:t>
            </a:r>
            <a:r>
              <a:rPr lang="en-US" altLang="zh-CN" sz="2500" b="1" i="1" dirty="0" err="1">
                <a:solidFill>
                  <a:srgbClr val="0000FF"/>
                </a:solidFill>
                <a:ea typeface="黑体" pitchFamily="49" charset="-122"/>
              </a:rPr>
              <a:t>Ncut</a:t>
            </a:r>
            <a:r>
              <a:rPr lang="en-US" altLang="zh-CN" sz="2500" b="1" dirty="0">
                <a:solidFill>
                  <a:srgbClr val="0000FF"/>
                </a:solidFill>
                <a:ea typeface="黑体" pitchFamily="49" charset="-122"/>
              </a:rPr>
              <a:t>(</a:t>
            </a:r>
            <a:r>
              <a:rPr lang="en-US" altLang="zh-CN" sz="2500" b="1" i="1" dirty="0">
                <a:solidFill>
                  <a:srgbClr val="0000FF"/>
                </a:solidFill>
                <a:ea typeface="黑体" pitchFamily="49" charset="-122"/>
              </a:rPr>
              <a:t>A</a:t>
            </a:r>
            <a:r>
              <a:rPr lang="en-US" altLang="zh-CN" sz="2500" b="1" dirty="0">
                <a:solidFill>
                  <a:srgbClr val="0000FF"/>
                </a:solidFill>
                <a:ea typeface="黑体" pitchFamily="49" charset="-122"/>
              </a:rPr>
              <a:t>, </a:t>
            </a:r>
            <a:r>
              <a:rPr lang="en-US" altLang="zh-CN" sz="2500" b="1" i="1" dirty="0">
                <a:solidFill>
                  <a:srgbClr val="0000FF"/>
                </a:solidFill>
                <a:ea typeface="黑体" pitchFamily="49" charset="-122"/>
              </a:rPr>
              <a:t>B</a:t>
            </a:r>
            <a:r>
              <a:rPr lang="en-US" altLang="zh-CN" sz="2500" b="1" dirty="0">
                <a:solidFill>
                  <a:srgbClr val="0000FF"/>
                </a:solidFill>
                <a:ea typeface="黑体" pitchFamily="49" charset="-122"/>
              </a:rPr>
              <a:t>)</a:t>
            </a:r>
          </a:p>
          <a:p>
            <a:pPr algn="ctr"/>
            <a:r>
              <a:rPr lang="zh-CN" altLang="en-US" sz="2500" b="1" dirty="0">
                <a:solidFill>
                  <a:srgbClr val="0000FF"/>
                </a:solidFill>
                <a:ea typeface="黑体" pitchFamily="49" charset="-122"/>
              </a:rPr>
              <a:t>最小的</a:t>
            </a:r>
            <a:r>
              <a:rPr lang="en-US" altLang="zh-CN" sz="2500" b="1" i="1" dirty="0" err="1">
                <a:solidFill>
                  <a:srgbClr val="0000FF"/>
                </a:solidFill>
                <a:ea typeface="黑体" pitchFamily="49" charset="-122"/>
              </a:rPr>
              <a:t>Ncut</a:t>
            </a:r>
            <a:r>
              <a:rPr lang="zh-CN" altLang="en-US" sz="2500" b="1" dirty="0">
                <a:solidFill>
                  <a:srgbClr val="0000FF"/>
                </a:solidFill>
                <a:ea typeface="黑体" pitchFamily="49" charset="-122"/>
              </a:rPr>
              <a:t>对应的阈值</a:t>
            </a:r>
            <a:r>
              <a:rPr lang="en-US" altLang="zh-CN" sz="2500" b="1" dirty="0">
                <a:solidFill>
                  <a:srgbClr val="0000FF"/>
                </a:solidFill>
                <a:ea typeface="黑体" pitchFamily="49" charset="-122"/>
              </a:rPr>
              <a:t>T</a:t>
            </a:r>
            <a:r>
              <a:rPr lang="zh-CN" altLang="en-US" sz="2500" b="1" dirty="0">
                <a:solidFill>
                  <a:srgbClr val="0000FF"/>
                </a:solidFill>
                <a:ea typeface="黑体" pitchFamily="49" charset="-122"/>
              </a:rPr>
              <a:t>为最佳阈值</a:t>
            </a:r>
          </a:p>
        </p:txBody>
      </p:sp>
      <p:sp>
        <p:nvSpPr>
          <p:cNvPr id="54277" name="Text Box 38"/>
          <p:cNvSpPr txBox="1">
            <a:spLocks noChangeArrowheads="1"/>
          </p:cNvSpPr>
          <p:nvPr/>
        </p:nvSpPr>
        <p:spPr bwMode="auto">
          <a:xfrm>
            <a:off x="2628900" y="3860800"/>
            <a:ext cx="3455988" cy="1004888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/>
            <a:r>
              <a:rPr lang="zh-CN" altLang="en-US" sz="2400" b="1" dirty="0">
                <a:ea typeface="黑体" pitchFamily="49" charset="-122"/>
              </a:rPr>
              <a:t>计算高维权值矩阵耗时</a:t>
            </a:r>
          </a:p>
          <a:p>
            <a:pPr algn="ctr"/>
            <a:r>
              <a:rPr lang="zh-CN" altLang="en-US" sz="2400" b="1" dirty="0">
                <a:ea typeface="黑体" pitchFamily="49" charset="-122"/>
              </a:rPr>
              <a:t>权值矩阵太大无法存储</a:t>
            </a:r>
          </a:p>
        </p:txBody>
      </p:sp>
      <p:sp>
        <p:nvSpPr>
          <p:cNvPr id="54278" name="AutoShape 39"/>
          <p:cNvSpPr>
            <a:spLocks noChangeArrowheads="1"/>
          </p:cNvSpPr>
          <p:nvPr/>
        </p:nvSpPr>
        <p:spPr bwMode="auto">
          <a:xfrm>
            <a:off x="1397000" y="5227869"/>
            <a:ext cx="5983288" cy="1129838"/>
          </a:xfrm>
          <a:prstGeom prst="irregularSeal1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0000FF"/>
                </a:solidFill>
              </a:rPr>
              <a:t>影响阈值方法的效率和实现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889000" y="2924175"/>
          <a:ext cx="7367588" cy="1439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8" name="公式" r:id="rId4" imgW="3822700" imgH="647700" progId="Equation.3">
                  <p:embed/>
                </p:oleObj>
              </mc:Choice>
              <mc:Fallback>
                <p:oleObj name="公式" r:id="rId4" imgW="3822700" imgH="647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000" y="2924175"/>
                        <a:ext cx="7367588" cy="1439863"/>
                      </a:xfrm>
                      <a:prstGeom prst="rect">
                        <a:avLst/>
                      </a:prstGeom>
                      <a:solidFill>
                        <a:srgbClr val="AAE2C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901700" y="4579938"/>
          <a:ext cx="73437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19" name="公式" r:id="rId6" imgW="3302000" imgH="368300" progId="Equation.3">
                  <p:embed/>
                </p:oleObj>
              </mc:Choice>
              <mc:Fallback>
                <p:oleObj name="公式" r:id="rId6" imgW="3302000" imgH="3683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4579938"/>
                        <a:ext cx="7343775" cy="844550"/>
                      </a:xfrm>
                      <a:prstGeom prst="rect">
                        <a:avLst/>
                      </a:prstGeom>
                      <a:solidFill>
                        <a:srgbClr val="AAE2C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901700" y="5661025"/>
          <a:ext cx="734377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0" name="公式" r:id="rId8" imgW="3441700" imgH="368300" progId="Equation.3">
                  <p:embed/>
                </p:oleObj>
              </mc:Choice>
              <mc:Fallback>
                <p:oleObj name="公式" r:id="rId8" imgW="34417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5661025"/>
                        <a:ext cx="7343775" cy="863600"/>
                      </a:xfrm>
                      <a:prstGeom prst="rect">
                        <a:avLst/>
                      </a:prstGeom>
                      <a:solidFill>
                        <a:srgbClr val="AAE2C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01" name="Group 28"/>
          <p:cNvGrpSpPr>
            <a:grpSpLocks/>
          </p:cNvGrpSpPr>
          <p:nvPr/>
        </p:nvGrpSpPr>
        <p:grpSpPr bwMode="auto">
          <a:xfrm>
            <a:off x="828675" y="2851150"/>
            <a:ext cx="7488238" cy="1657350"/>
            <a:chOff x="340" y="1616"/>
            <a:chExt cx="4717" cy="1044"/>
          </a:xfrm>
        </p:grpSpPr>
        <p:sp>
          <p:nvSpPr>
            <p:cNvPr id="55312" name="Oval 12"/>
            <p:cNvSpPr>
              <a:spLocks noChangeArrowheads="1"/>
            </p:cNvSpPr>
            <p:nvPr/>
          </p:nvSpPr>
          <p:spPr bwMode="auto">
            <a:xfrm>
              <a:off x="340" y="1616"/>
              <a:ext cx="680" cy="318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13" name="Oval 13"/>
            <p:cNvSpPr>
              <a:spLocks noChangeArrowheads="1"/>
            </p:cNvSpPr>
            <p:nvPr/>
          </p:nvSpPr>
          <p:spPr bwMode="auto">
            <a:xfrm>
              <a:off x="3833" y="1979"/>
              <a:ext cx="1224" cy="681"/>
            </a:xfrm>
            <a:prstGeom prst="ellips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55302" name="Oval 14"/>
          <p:cNvSpPr>
            <a:spLocks noChangeArrowheads="1"/>
          </p:cNvSpPr>
          <p:nvPr/>
        </p:nvSpPr>
        <p:spPr bwMode="auto">
          <a:xfrm>
            <a:off x="900113" y="4724400"/>
            <a:ext cx="1296987" cy="504825"/>
          </a:xfrm>
          <a:prstGeom prst="ellipse">
            <a:avLst/>
          </a:prstGeom>
          <a:noFill/>
          <a:ln w="38100" algn="ctr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3" name="Oval 15"/>
          <p:cNvSpPr>
            <a:spLocks noChangeArrowheads="1"/>
          </p:cNvSpPr>
          <p:nvPr/>
        </p:nvSpPr>
        <p:spPr bwMode="auto">
          <a:xfrm>
            <a:off x="6156325" y="4508500"/>
            <a:ext cx="2160588" cy="1081088"/>
          </a:xfrm>
          <a:prstGeom prst="ellipse">
            <a:avLst/>
          </a:prstGeom>
          <a:noFill/>
          <a:ln w="38100" algn="ctr">
            <a:solidFill>
              <a:srgbClr val="00FF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4" name="Oval 16"/>
          <p:cNvSpPr>
            <a:spLocks noChangeArrowheads="1"/>
          </p:cNvSpPr>
          <p:nvPr/>
        </p:nvSpPr>
        <p:spPr bwMode="auto">
          <a:xfrm>
            <a:off x="900113" y="5803900"/>
            <a:ext cx="1296987" cy="504825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5305" name="Oval 17"/>
          <p:cNvSpPr>
            <a:spLocks noChangeArrowheads="1"/>
          </p:cNvSpPr>
          <p:nvPr/>
        </p:nvSpPr>
        <p:spPr bwMode="auto">
          <a:xfrm>
            <a:off x="6013450" y="5588000"/>
            <a:ext cx="2303463" cy="1081088"/>
          </a:xfrm>
          <a:prstGeom prst="ellipse">
            <a:avLst/>
          </a:prstGeom>
          <a:noFill/>
          <a:ln w="38100" algn="ctr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5306" name="Object 5"/>
          <p:cNvGraphicFramePr>
            <a:graphicFrameLocks noChangeAspect="1"/>
          </p:cNvGraphicFramePr>
          <p:nvPr/>
        </p:nvGraphicFramePr>
        <p:xfrm>
          <a:off x="827088" y="2205038"/>
          <a:ext cx="129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1" name="公式" r:id="rId10" imgW="748975" imgH="304668" progId="Equation.3">
                  <p:embed/>
                </p:oleObj>
              </mc:Choice>
              <mc:Fallback>
                <p:oleObj name="公式" r:id="rId10" imgW="748975" imgH="30466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205038"/>
                        <a:ext cx="1295400" cy="431800"/>
                      </a:xfrm>
                      <a:prstGeom prst="rect">
                        <a:avLst/>
                      </a:prstGeom>
                      <a:solidFill>
                        <a:srgbClr val="AAE2C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7" name="Object 6"/>
          <p:cNvGraphicFramePr>
            <a:graphicFrameLocks noChangeAspect="1"/>
          </p:cNvGraphicFramePr>
          <p:nvPr/>
        </p:nvGraphicFramePr>
        <p:xfrm>
          <a:off x="2627313" y="2205038"/>
          <a:ext cx="1296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2" name="公式" r:id="rId12" imgW="850531" imgH="304668" progId="Equation.3">
                  <p:embed/>
                </p:oleObj>
              </mc:Choice>
              <mc:Fallback>
                <p:oleObj name="公式" r:id="rId12" imgW="850531" imgH="30466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205038"/>
                        <a:ext cx="1296987" cy="431800"/>
                      </a:xfrm>
                      <a:prstGeom prst="rect">
                        <a:avLst/>
                      </a:prstGeom>
                      <a:solidFill>
                        <a:srgbClr val="AAE2CA"/>
                      </a:solidFill>
                      <a:ln w="9525">
                        <a:solidFill>
                          <a:schemeClr val="folHlink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8" name="Object 7"/>
          <p:cNvGraphicFramePr>
            <a:graphicFrameLocks noChangeAspect="1"/>
          </p:cNvGraphicFramePr>
          <p:nvPr/>
        </p:nvGraphicFramePr>
        <p:xfrm>
          <a:off x="4787900" y="1628775"/>
          <a:ext cx="36718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3" name="公式" r:id="rId14" imgW="1282700" imgH="292100" progId="Equation.3">
                  <p:embed/>
                </p:oleObj>
              </mc:Choice>
              <mc:Fallback>
                <p:oleObj name="公式" r:id="rId14" imgW="1282700" imgH="292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1628775"/>
                        <a:ext cx="3671888" cy="9366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9" name="Object 8"/>
          <p:cNvGraphicFramePr>
            <a:graphicFrameLocks noChangeAspect="1"/>
          </p:cNvGraphicFramePr>
          <p:nvPr/>
        </p:nvGraphicFramePr>
        <p:xfrm>
          <a:off x="827088" y="1628775"/>
          <a:ext cx="37433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824" name="公式" r:id="rId16" imgW="2362200" imgH="203200" progId="Equation.3">
                  <p:embed/>
                </p:oleObj>
              </mc:Choice>
              <mc:Fallback>
                <p:oleObj name="公式" r:id="rId16" imgW="23622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628775"/>
                        <a:ext cx="3743325" cy="4064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0" name="Text Box 29"/>
          <p:cNvSpPr txBox="1">
            <a:spLocks noChangeArrowheads="1"/>
          </p:cNvSpPr>
          <p:nvPr/>
        </p:nvSpPr>
        <p:spPr bwMode="auto">
          <a:xfrm>
            <a:off x="395536" y="261293"/>
            <a:ext cx="640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Proposed Approach</a:t>
            </a:r>
          </a:p>
        </p:txBody>
      </p:sp>
      <p:sp>
        <p:nvSpPr>
          <p:cNvPr id="55311" name="Rectangle 30"/>
          <p:cNvSpPr>
            <a:spLocks noChangeArrowheads="1"/>
          </p:cNvSpPr>
          <p:nvPr/>
        </p:nvSpPr>
        <p:spPr bwMode="auto">
          <a:xfrm>
            <a:off x="-109785" y="1013478"/>
            <a:ext cx="9360395" cy="426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§"/>
            </a:pPr>
            <a:r>
              <a:rPr lang="en-US" altLang="zh-CN" sz="2400" dirty="0">
                <a:solidFill>
                  <a:srgbClr val="FF0000"/>
                </a:solidFill>
              </a:rPr>
              <a:t>Consider </a:t>
            </a:r>
            <a:r>
              <a:rPr lang="en-US" altLang="zh-CN" sz="2400" i="1" dirty="0" err="1">
                <a:solidFill>
                  <a:srgbClr val="FF0000"/>
                </a:solidFill>
                <a:latin typeface="Times New Roman" pitchFamily="18" charset="0"/>
              </a:rPr>
              <a:t>V</a:t>
            </a:r>
            <a:r>
              <a:rPr lang="en-US" altLang="zh-CN" sz="2400" i="1" baseline="-25000" dirty="0" err="1">
                <a:solidFill>
                  <a:srgbClr val="FF0000"/>
                </a:solidFill>
                <a:latin typeface="Times New Roman" pitchFamily="18" charset="0"/>
              </a:rPr>
              <a:t>k</a:t>
            </a:r>
            <a:r>
              <a:rPr lang="en-US" altLang="zh-CN" sz="2400" dirty="0">
                <a:solidFill>
                  <a:srgbClr val="FF0000"/>
                </a:solidFill>
              </a:rPr>
              <a:t>, </a:t>
            </a:r>
            <a:r>
              <a:rPr lang="en-US" altLang="zh-CN" sz="2400" i="1" dirty="0">
                <a:solidFill>
                  <a:srgbClr val="FF0000"/>
                </a:solidFill>
                <a:latin typeface="Times New Roman" pitchFamily="18" charset="0"/>
              </a:rPr>
              <a:t>k </a:t>
            </a:r>
            <a:r>
              <a:rPr lang="en-US" altLang="zh-CN" sz="2400" dirty="0">
                <a:solidFill>
                  <a:srgbClr val="FF0000"/>
                </a:solidFill>
              </a:rPr>
              <a:t>= 0, …, 255 corresponds to the gray scale levels.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3" descr="juzhengshiyitu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124744"/>
            <a:ext cx="7764462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6323" name="Group 14"/>
          <p:cNvGrpSpPr>
            <a:grpSpLocks/>
          </p:cNvGrpSpPr>
          <p:nvPr/>
        </p:nvGrpSpPr>
        <p:grpSpPr bwMode="auto">
          <a:xfrm>
            <a:off x="3132138" y="1790700"/>
            <a:ext cx="4968875" cy="2862263"/>
            <a:chOff x="1927" y="988"/>
            <a:chExt cx="3130" cy="1803"/>
          </a:xfrm>
        </p:grpSpPr>
        <p:graphicFrame>
          <p:nvGraphicFramePr>
            <p:cNvPr id="56330" name="Object 6"/>
            <p:cNvGraphicFramePr>
              <a:graphicFrameLocks noChangeAspect="1"/>
            </p:cNvGraphicFramePr>
            <p:nvPr/>
          </p:nvGraphicFramePr>
          <p:xfrm>
            <a:off x="3696" y="988"/>
            <a:ext cx="95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37" name="公式" r:id="rId5" imgW="520474" imgH="190417" progId="Equation.3">
                    <p:embed/>
                  </p:oleObj>
                </mc:Choice>
                <mc:Fallback>
                  <p:oleObj name="公式" r:id="rId5" imgW="520474" imgH="190417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988"/>
                          <a:ext cx="953" cy="318"/>
                        </a:xfrm>
                        <a:prstGeom prst="rect">
                          <a:avLst/>
                        </a:prstGeom>
                        <a:solidFill>
                          <a:srgbClr val="AAE2C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1" name="Object 7"/>
            <p:cNvGraphicFramePr>
              <a:graphicFrameLocks noChangeAspect="1"/>
            </p:cNvGraphicFramePr>
            <p:nvPr/>
          </p:nvGraphicFramePr>
          <p:xfrm>
            <a:off x="1927" y="988"/>
            <a:ext cx="959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38" name="公式" r:id="rId7" imgW="583947" imgH="190417" progId="Equation.3">
                    <p:embed/>
                  </p:oleObj>
                </mc:Choice>
                <mc:Fallback>
                  <p:oleObj name="公式" r:id="rId7" imgW="583947" imgH="190417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988"/>
                          <a:ext cx="959" cy="318"/>
                        </a:xfrm>
                        <a:prstGeom prst="rect">
                          <a:avLst/>
                        </a:prstGeom>
                        <a:solidFill>
                          <a:srgbClr val="AAE2C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6332" name="Object 8"/>
            <p:cNvGraphicFramePr>
              <a:graphicFrameLocks noChangeAspect="1"/>
            </p:cNvGraphicFramePr>
            <p:nvPr/>
          </p:nvGraphicFramePr>
          <p:xfrm>
            <a:off x="4059" y="2485"/>
            <a:ext cx="99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839" name="公式" r:id="rId9" imgW="583947" imgH="190417" progId="Equation.3">
                    <p:embed/>
                  </p:oleObj>
                </mc:Choice>
                <mc:Fallback>
                  <p:oleObj name="公式" r:id="rId9" imgW="583947" imgH="190417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59" y="2485"/>
                          <a:ext cx="998" cy="306"/>
                        </a:xfrm>
                        <a:prstGeom prst="rect">
                          <a:avLst/>
                        </a:prstGeom>
                        <a:solidFill>
                          <a:srgbClr val="AAE2CA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63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037032"/>
              </p:ext>
            </p:extLst>
          </p:nvPr>
        </p:nvGraphicFramePr>
        <p:xfrm>
          <a:off x="900113" y="3284984"/>
          <a:ext cx="2808287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0" name="公式" r:id="rId11" imgW="1282700" imgH="292100" progId="Equation.3">
                  <p:embed/>
                </p:oleObj>
              </mc:Choice>
              <mc:Fallback>
                <p:oleObj name="公式" r:id="rId11" imgW="1282700" imgH="292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284984"/>
                        <a:ext cx="2808287" cy="673100"/>
                      </a:xfrm>
                      <a:prstGeom prst="rect">
                        <a:avLst/>
                      </a:prstGeom>
                      <a:solidFill>
                        <a:srgbClr val="AAE2C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5" name="Rectangle 16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6326" name="Object 3"/>
          <p:cNvGraphicFramePr>
            <a:graphicFrameLocks noChangeAspect="1"/>
          </p:cNvGraphicFramePr>
          <p:nvPr/>
        </p:nvGraphicFramePr>
        <p:xfrm>
          <a:off x="1042988" y="5589588"/>
          <a:ext cx="6985000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1" name="公式" r:id="rId13" imgW="3759200" imgH="419100" progId="Equation.3">
                  <p:embed/>
                </p:oleObj>
              </mc:Choice>
              <mc:Fallback>
                <p:oleObj name="公式" r:id="rId13" imgW="3759200" imgH="4191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589588"/>
                        <a:ext cx="6985000" cy="81915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7" name="Text Box 17"/>
          <p:cNvSpPr txBox="1">
            <a:spLocks noChangeArrowheads="1"/>
          </p:cNvSpPr>
          <p:nvPr/>
        </p:nvSpPr>
        <p:spPr bwMode="auto">
          <a:xfrm>
            <a:off x="323528" y="328612"/>
            <a:ext cx="640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Proposed Approach</a:t>
            </a:r>
          </a:p>
        </p:txBody>
      </p:sp>
      <p:graphicFrame>
        <p:nvGraphicFramePr>
          <p:cNvPr id="563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432922"/>
              </p:ext>
            </p:extLst>
          </p:nvPr>
        </p:nvGraphicFramePr>
        <p:xfrm>
          <a:off x="901700" y="4247009"/>
          <a:ext cx="3525838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2" name="Equation" r:id="rId15" imgW="2006600" imgH="190500" progId="Equation.3">
                  <p:embed/>
                </p:oleObj>
              </mc:Choice>
              <mc:Fallback>
                <p:oleObj name="Equation" r:id="rId15" imgW="2006600" imgH="190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4247009"/>
                        <a:ext cx="3525838" cy="354012"/>
                      </a:xfrm>
                      <a:prstGeom prst="rect">
                        <a:avLst/>
                      </a:prstGeom>
                      <a:solidFill>
                        <a:srgbClr val="AAE2C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1334132"/>
              </p:ext>
            </p:extLst>
          </p:nvPr>
        </p:nvGraphicFramePr>
        <p:xfrm>
          <a:off x="901700" y="4899471"/>
          <a:ext cx="3525838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843" name="Equation" r:id="rId17" imgW="2006600" imgH="190500" progId="Equation.3">
                  <p:embed/>
                </p:oleObj>
              </mc:Choice>
              <mc:Fallback>
                <p:oleObj name="Equation" r:id="rId17" imgW="2006600" imgH="19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700" y="4899471"/>
                        <a:ext cx="3525838" cy="354013"/>
                      </a:xfrm>
                      <a:prstGeom prst="rect">
                        <a:avLst/>
                      </a:prstGeom>
                      <a:solidFill>
                        <a:srgbClr val="AAE2C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109"/>
          <p:cNvGrpSpPr>
            <a:grpSpLocks/>
          </p:cNvGrpSpPr>
          <p:nvPr/>
        </p:nvGrpSpPr>
        <p:grpSpPr bwMode="auto">
          <a:xfrm>
            <a:off x="1476375" y="1196752"/>
            <a:ext cx="5832475" cy="5227638"/>
            <a:chOff x="3180" y="4560"/>
            <a:chExt cx="5580" cy="7644"/>
          </a:xfrm>
        </p:grpSpPr>
        <p:sp>
          <p:nvSpPr>
            <p:cNvPr id="57348" name="Line 110"/>
            <p:cNvSpPr>
              <a:spLocks noChangeShapeType="1"/>
            </p:cNvSpPr>
            <p:nvPr/>
          </p:nvSpPr>
          <p:spPr bwMode="auto">
            <a:xfrm>
              <a:off x="3180" y="7836"/>
              <a:ext cx="36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49" name="Line 111"/>
            <p:cNvSpPr>
              <a:spLocks noChangeShapeType="1"/>
            </p:cNvSpPr>
            <p:nvPr/>
          </p:nvSpPr>
          <p:spPr bwMode="auto">
            <a:xfrm>
              <a:off x="3180" y="7836"/>
              <a:ext cx="0" cy="2964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0" name="Line 112"/>
            <p:cNvSpPr>
              <a:spLocks noChangeShapeType="1"/>
            </p:cNvSpPr>
            <p:nvPr/>
          </p:nvSpPr>
          <p:spPr bwMode="auto">
            <a:xfrm flipH="1">
              <a:off x="3180" y="10800"/>
              <a:ext cx="1440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1" name="Line 113"/>
            <p:cNvSpPr>
              <a:spLocks noChangeShapeType="1"/>
            </p:cNvSpPr>
            <p:nvPr/>
          </p:nvSpPr>
          <p:spPr bwMode="auto">
            <a:xfrm>
              <a:off x="6060" y="5496"/>
              <a:ext cx="0" cy="4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2" name="Line 114"/>
            <p:cNvSpPr>
              <a:spLocks noChangeShapeType="1"/>
            </p:cNvSpPr>
            <p:nvPr/>
          </p:nvSpPr>
          <p:spPr bwMode="auto">
            <a:xfrm>
              <a:off x="6060" y="6900"/>
              <a:ext cx="0" cy="4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3" name="Line 115"/>
            <p:cNvSpPr>
              <a:spLocks noChangeShapeType="1"/>
            </p:cNvSpPr>
            <p:nvPr/>
          </p:nvSpPr>
          <p:spPr bwMode="auto">
            <a:xfrm>
              <a:off x="6060" y="8304"/>
              <a:ext cx="0" cy="4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4" name="Line 116"/>
            <p:cNvSpPr>
              <a:spLocks noChangeShapeType="1"/>
            </p:cNvSpPr>
            <p:nvPr/>
          </p:nvSpPr>
          <p:spPr bwMode="auto">
            <a:xfrm>
              <a:off x="6060" y="9864"/>
              <a:ext cx="0" cy="4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5" name="Line 117"/>
            <p:cNvSpPr>
              <a:spLocks noChangeShapeType="1"/>
            </p:cNvSpPr>
            <p:nvPr/>
          </p:nvSpPr>
          <p:spPr bwMode="auto">
            <a:xfrm>
              <a:off x="6060" y="11268"/>
              <a:ext cx="0" cy="46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56" name="AutoShape 118"/>
            <p:cNvSpPr>
              <a:spLocks noChangeArrowheads="1"/>
            </p:cNvSpPr>
            <p:nvPr/>
          </p:nvSpPr>
          <p:spPr bwMode="auto">
            <a:xfrm>
              <a:off x="3540" y="8772"/>
              <a:ext cx="5040" cy="1092"/>
            </a:xfrm>
            <a:prstGeom prst="flowChartAlternateProcess">
              <a:avLst/>
            </a:prstGeom>
            <a:noFill/>
            <a:ln w="2857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/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If </a:t>
              </a:r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Ncut</a:t>
              </a:r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(A,B)&lt;</a:t>
              </a:r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 Ncut</a:t>
              </a:r>
              <a:r>
                <a:rPr lang="en-US" altLang="zh-CN" i="1" baseline="-25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min</a:t>
              </a:r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, let </a:t>
              </a:r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Ncut</a:t>
              </a:r>
              <a:r>
                <a:rPr lang="en-US" altLang="zh-CN" i="1" baseline="-2500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min</a:t>
              </a:r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 =</a:t>
              </a:r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 Ncut</a:t>
              </a:r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(A,B) and </a:t>
              </a:r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=</a:t>
              </a:r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. Let </a:t>
              </a:r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=</a:t>
              </a:r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+1.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57357" name="AutoShape 119"/>
            <p:cNvSpPr>
              <a:spLocks noChangeArrowheads="1"/>
            </p:cNvSpPr>
            <p:nvPr/>
          </p:nvSpPr>
          <p:spPr bwMode="auto">
            <a:xfrm>
              <a:off x="3540" y="4560"/>
              <a:ext cx="5040" cy="936"/>
            </a:xfrm>
            <a:prstGeom prst="flowChartAlternateProcess">
              <a:avLst/>
            </a:prstGeom>
            <a:noFill/>
            <a:ln w="2857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/>
              <a:r>
                <a:rPr lang="en-US" altLang="zh-CN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Initialize </a:t>
              </a:r>
              <a:r>
                <a:rPr lang="en-US" altLang="zh-CN" i="1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t </a:t>
              </a:r>
              <a:r>
                <a:rPr lang="en-US" altLang="zh-CN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= 0, </a:t>
              </a:r>
              <a:r>
                <a:rPr lang="en-US" altLang="zh-CN" i="1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Ncut</a:t>
              </a:r>
              <a:r>
                <a:rPr lang="en-US" altLang="zh-CN" i="1" baseline="-25000" dirty="0" err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min</a:t>
              </a:r>
              <a:r>
                <a:rPr lang="en-US" altLang="zh-CN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=2.</a:t>
              </a:r>
              <a:r>
                <a:rPr lang="en-US" altLang="zh-CN" sz="2000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 </a:t>
              </a:r>
              <a:endParaRPr lang="en-US" altLang="zh-CN" sz="2000" dirty="0">
                <a:solidFill>
                  <a:srgbClr val="0000FF"/>
                </a:solidFill>
              </a:endParaRPr>
            </a:p>
          </p:txBody>
        </p:sp>
        <p:sp>
          <p:nvSpPr>
            <p:cNvPr id="57358" name="AutoShape 120"/>
            <p:cNvSpPr>
              <a:spLocks noChangeArrowheads="1"/>
            </p:cNvSpPr>
            <p:nvPr/>
          </p:nvSpPr>
          <p:spPr bwMode="auto">
            <a:xfrm>
              <a:off x="3540" y="5964"/>
              <a:ext cx="5040" cy="936"/>
            </a:xfrm>
            <a:prstGeom prst="flowChartAlternateProcess">
              <a:avLst/>
            </a:prstGeom>
            <a:noFill/>
            <a:ln w="2857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/>
              <a:r>
                <a:rPr lang="en-US" altLang="zh-CN" dirty="0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Compute the elements of matrix M (edge weights).</a:t>
              </a:r>
            </a:p>
          </p:txBody>
        </p:sp>
        <p:sp>
          <p:nvSpPr>
            <p:cNvPr id="57359" name="AutoShape 121"/>
            <p:cNvSpPr>
              <a:spLocks noChangeArrowheads="1"/>
            </p:cNvSpPr>
            <p:nvPr/>
          </p:nvSpPr>
          <p:spPr bwMode="auto">
            <a:xfrm>
              <a:off x="3540" y="7368"/>
              <a:ext cx="5040" cy="936"/>
            </a:xfrm>
            <a:prstGeom prst="flowChartAlternateProcess">
              <a:avLst/>
            </a:prstGeom>
            <a:noFill/>
            <a:ln w="2857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/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From matrix M, compute </a:t>
              </a:r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Ncut </a:t>
              </a:r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of the bisection V={A,B} corresponding to threshold </a:t>
              </a:r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.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57360" name="AutoShape 122"/>
            <p:cNvSpPr>
              <a:spLocks noChangeArrowheads="1"/>
            </p:cNvSpPr>
            <p:nvPr/>
          </p:nvSpPr>
          <p:spPr bwMode="auto">
            <a:xfrm>
              <a:off x="4620" y="10332"/>
              <a:ext cx="2880" cy="936"/>
            </a:xfrm>
            <a:prstGeom prst="flowChartDecision">
              <a:avLst/>
            </a:prstGeom>
            <a:noFill/>
            <a:ln w="2857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/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&lt;=255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57361" name="AutoShape 123"/>
            <p:cNvSpPr>
              <a:spLocks noChangeArrowheads="1"/>
            </p:cNvSpPr>
            <p:nvPr/>
          </p:nvSpPr>
          <p:spPr bwMode="auto">
            <a:xfrm>
              <a:off x="3540" y="11736"/>
              <a:ext cx="5220" cy="468"/>
            </a:xfrm>
            <a:prstGeom prst="flowChartAlternateProcess">
              <a:avLst/>
            </a:prstGeom>
            <a:noFill/>
            <a:ln w="28575" algn="ctr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/>
              <a:r>
                <a:rPr lang="en-US" altLang="zh-CN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Threshold the image using optimal threshold value </a:t>
              </a:r>
              <a:r>
                <a:rPr lang="en-US" altLang="zh-CN" i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T</a:t>
              </a:r>
              <a:endParaRPr lang="en-US" altLang="zh-CN">
                <a:solidFill>
                  <a:srgbClr val="0000FF"/>
                </a:solidFill>
              </a:endParaRPr>
            </a:p>
          </p:txBody>
        </p:sp>
        <p:sp>
          <p:nvSpPr>
            <p:cNvPr id="57362" name="Text Box 124"/>
            <p:cNvSpPr txBox="1">
              <a:spLocks noChangeArrowheads="1"/>
            </p:cNvSpPr>
            <p:nvPr/>
          </p:nvSpPr>
          <p:spPr bwMode="auto">
            <a:xfrm>
              <a:off x="6240" y="11268"/>
              <a:ext cx="72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9pPr>
            </a:lstStyle>
            <a:p>
              <a:pPr algn="just"/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No</a:t>
              </a:r>
              <a:endParaRPr lang="en-US" altLang="zh-CN" sz="1600" b="1">
                <a:solidFill>
                  <a:srgbClr val="0000FF"/>
                </a:solidFill>
                <a:ea typeface="黑体" pitchFamily="49" charset="-122"/>
              </a:endParaRPr>
            </a:p>
          </p:txBody>
        </p:sp>
        <p:sp>
          <p:nvSpPr>
            <p:cNvPr id="57363" name="Text Box 125"/>
            <p:cNvSpPr txBox="1">
              <a:spLocks noChangeArrowheads="1"/>
            </p:cNvSpPr>
            <p:nvPr/>
          </p:nvSpPr>
          <p:spPr bwMode="auto">
            <a:xfrm>
              <a:off x="3720" y="10332"/>
              <a:ext cx="720" cy="4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9pPr>
            </a:lstStyle>
            <a:p>
              <a:pPr algn="r"/>
              <a:r>
                <a:rPr lang="en-US" altLang="zh-CN" sz="1600" b="1">
                  <a:solidFill>
                    <a:srgbClr val="0000FF"/>
                  </a:solidFill>
                  <a:latin typeface="Times New Roman" pitchFamily="18" charset="0"/>
                  <a:ea typeface="宋体" pitchFamily="2" charset="-122"/>
                </a:rPr>
                <a:t>Yes</a:t>
              </a:r>
              <a:endParaRPr lang="en-US" altLang="zh-CN" sz="1600" b="1">
                <a:solidFill>
                  <a:srgbClr val="0000FF"/>
                </a:solidFill>
                <a:ea typeface="黑体" pitchFamily="49" charset="-122"/>
              </a:endParaRPr>
            </a:p>
          </p:txBody>
        </p:sp>
      </p:grpSp>
      <p:sp>
        <p:nvSpPr>
          <p:cNvPr id="57347" name="Text Box 127"/>
          <p:cNvSpPr txBox="1">
            <a:spLocks noChangeArrowheads="1"/>
          </p:cNvSpPr>
          <p:nvPr/>
        </p:nvSpPr>
        <p:spPr bwMode="auto">
          <a:xfrm>
            <a:off x="323528" y="368915"/>
            <a:ext cx="640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Proposed Approach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4" name="Text Box 4"/>
          <p:cNvSpPr txBox="1">
            <a:spLocks noChangeArrowheads="1"/>
          </p:cNvSpPr>
          <p:nvPr/>
        </p:nvSpPr>
        <p:spPr bwMode="auto">
          <a:xfrm>
            <a:off x="1043236" y="5229325"/>
            <a:ext cx="6121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eaLnBrk="1" hangingPunct="1"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0033CC"/>
                </a:solidFill>
                <a:latin typeface="Times New Roman" pitchFamily="18" charset="0"/>
                <a:ea typeface="隶书" pitchFamily="49" charset="-122"/>
              </a:rPr>
              <a:t>将节点间的关系采用带权图来表达</a:t>
            </a:r>
          </a:p>
          <a:p>
            <a:pPr eaLnBrk="1" hangingPunct="1">
              <a:buFont typeface="Wingdings" pitchFamily="2" charset="2"/>
              <a:buChar char="Ø"/>
            </a:pPr>
            <a:r>
              <a:rPr lang="zh-CN" altLang="en-US" sz="2400" b="1">
                <a:solidFill>
                  <a:srgbClr val="0033CC"/>
                </a:solidFill>
                <a:latin typeface="Times New Roman" pitchFamily="18" charset="0"/>
                <a:ea typeface="隶书" pitchFamily="49" charset="-122"/>
              </a:rPr>
              <a:t>将图划分成两个部分或多个部分</a:t>
            </a:r>
          </a:p>
        </p:txBody>
      </p:sp>
      <p:grpSp>
        <p:nvGrpSpPr>
          <p:cNvPr id="47107" name="Group 5"/>
          <p:cNvGrpSpPr>
            <a:grpSpLocks/>
          </p:cNvGrpSpPr>
          <p:nvPr/>
        </p:nvGrpSpPr>
        <p:grpSpPr bwMode="auto">
          <a:xfrm>
            <a:off x="757486" y="1700312"/>
            <a:ext cx="3429000" cy="3308350"/>
            <a:chOff x="734" y="652"/>
            <a:chExt cx="3564" cy="3468"/>
          </a:xfrm>
        </p:grpSpPr>
        <p:sp>
          <p:nvSpPr>
            <p:cNvPr id="47181" name="Line 6"/>
            <p:cNvSpPr>
              <a:spLocks noChangeShapeType="1"/>
            </p:cNvSpPr>
            <p:nvPr/>
          </p:nvSpPr>
          <p:spPr bwMode="auto">
            <a:xfrm>
              <a:off x="989" y="2724"/>
              <a:ext cx="488" cy="325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2" name="Line 7"/>
            <p:cNvSpPr>
              <a:spLocks noChangeShapeType="1"/>
            </p:cNvSpPr>
            <p:nvPr/>
          </p:nvSpPr>
          <p:spPr bwMode="auto">
            <a:xfrm>
              <a:off x="813" y="2046"/>
              <a:ext cx="183" cy="610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3" name="Line 8"/>
            <p:cNvSpPr>
              <a:spLocks noChangeShapeType="1"/>
            </p:cNvSpPr>
            <p:nvPr/>
          </p:nvSpPr>
          <p:spPr bwMode="auto">
            <a:xfrm flipH="1">
              <a:off x="834" y="1559"/>
              <a:ext cx="40" cy="440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4" name="Line 9"/>
            <p:cNvSpPr>
              <a:spLocks noChangeShapeType="1"/>
            </p:cNvSpPr>
            <p:nvPr/>
          </p:nvSpPr>
          <p:spPr bwMode="auto">
            <a:xfrm flipH="1">
              <a:off x="834" y="1206"/>
              <a:ext cx="250" cy="386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5" name="Line 10"/>
            <p:cNvSpPr>
              <a:spLocks noChangeShapeType="1"/>
            </p:cNvSpPr>
            <p:nvPr/>
          </p:nvSpPr>
          <p:spPr bwMode="auto">
            <a:xfrm>
              <a:off x="1098" y="1152"/>
              <a:ext cx="379" cy="61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6" name="Line 11"/>
            <p:cNvSpPr>
              <a:spLocks noChangeShapeType="1"/>
            </p:cNvSpPr>
            <p:nvPr/>
          </p:nvSpPr>
          <p:spPr bwMode="auto">
            <a:xfrm flipH="1">
              <a:off x="1491" y="928"/>
              <a:ext cx="373" cy="278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7" name="Line 12"/>
            <p:cNvSpPr>
              <a:spLocks noChangeShapeType="1"/>
            </p:cNvSpPr>
            <p:nvPr/>
          </p:nvSpPr>
          <p:spPr bwMode="auto">
            <a:xfrm>
              <a:off x="1904" y="908"/>
              <a:ext cx="393" cy="0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8" name="Line 13"/>
            <p:cNvSpPr>
              <a:spLocks noChangeShapeType="1"/>
            </p:cNvSpPr>
            <p:nvPr/>
          </p:nvSpPr>
          <p:spPr bwMode="auto">
            <a:xfrm flipH="1">
              <a:off x="2372" y="1809"/>
              <a:ext cx="264" cy="251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89" name="Line 14"/>
            <p:cNvSpPr>
              <a:spLocks noChangeShapeType="1"/>
            </p:cNvSpPr>
            <p:nvPr/>
          </p:nvSpPr>
          <p:spPr bwMode="auto">
            <a:xfrm>
              <a:off x="2399" y="2074"/>
              <a:ext cx="196" cy="406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0" name="Line 15"/>
            <p:cNvSpPr>
              <a:spLocks noChangeShapeType="1"/>
            </p:cNvSpPr>
            <p:nvPr/>
          </p:nvSpPr>
          <p:spPr bwMode="auto">
            <a:xfrm flipV="1">
              <a:off x="2651" y="2419"/>
              <a:ext cx="311" cy="76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1" name="Line 16"/>
            <p:cNvSpPr>
              <a:spLocks noChangeShapeType="1"/>
            </p:cNvSpPr>
            <p:nvPr/>
          </p:nvSpPr>
          <p:spPr bwMode="auto">
            <a:xfrm>
              <a:off x="2738" y="1897"/>
              <a:ext cx="345" cy="190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2" name="Line 17"/>
            <p:cNvSpPr>
              <a:spLocks noChangeShapeType="1"/>
            </p:cNvSpPr>
            <p:nvPr/>
          </p:nvSpPr>
          <p:spPr bwMode="auto">
            <a:xfrm flipH="1">
              <a:off x="2622" y="2121"/>
              <a:ext cx="414" cy="359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3" name="Line 18"/>
            <p:cNvSpPr>
              <a:spLocks noChangeShapeType="1"/>
            </p:cNvSpPr>
            <p:nvPr/>
          </p:nvSpPr>
          <p:spPr bwMode="auto">
            <a:xfrm flipH="1">
              <a:off x="3063" y="1681"/>
              <a:ext cx="34" cy="413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4" name="Line 19"/>
            <p:cNvSpPr>
              <a:spLocks noChangeShapeType="1"/>
            </p:cNvSpPr>
            <p:nvPr/>
          </p:nvSpPr>
          <p:spPr bwMode="auto">
            <a:xfrm flipH="1">
              <a:off x="2948" y="2101"/>
              <a:ext cx="115" cy="298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5" name="Line 20"/>
            <p:cNvSpPr>
              <a:spLocks noChangeShapeType="1"/>
            </p:cNvSpPr>
            <p:nvPr/>
          </p:nvSpPr>
          <p:spPr bwMode="auto">
            <a:xfrm flipV="1">
              <a:off x="2690" y="1687"/>
              <a:ext cx="400" cy="129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6" name="Line 21"/>
            <p:cNvSpPr>
              <a:spLocks noChangeShapeType="1"/>
            </p:cNvSpPr>
            <p:nvPr/>
          </p:nvSpPr>
          <p:spPr bwMode="auto">
            <a:xfrm>
              <a:off x="1504" y="3022"/>
              <a:ext cx="386" cy="190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7" name="Line 22"/>
            <p:cNvSpPr>
              <a:spLocks noChangeShapeType="1"/>
            </p:cNvSpPr>
            <p:nvPr/>
          </p:nvSpPr>
          <p:spPr bwMode="auto">
            <a:xfrm flipH="1">
              <a:off x="2292" y="766"/>
              <a:ext cx="955" cy="75"/>
            </a:xfrm>
            <a:prstGeom prst="line">
              <a:avLst/>
            </a:prstGeom>
            <a:noFill/>
            <a:ln w="603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8" name="Line 23"/>
            <p:cNvSpPr>
              <a:spLocks noChangeShapeType="1"/>
            </p:cNvSpPr>
            <p:nvPr/>
          </p:nvSpPr>
          <p:spPr bwMode="auto">
            <a:xfrm>
              <a:off x="3275" y="774"/>
              <a:ext cx="333" cy="205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99" name="Line 24"/>
            <p:cNvSpPr>
              <a:spLocks noChangeShapeType="1"/>
            </p:cNvSpPr>
            <p:nvPr/>
          </p:nvSpPr>
          <p:spPr bwMode="auto">
            <a:xfrm>
              <a:off x="3656" y="971"/>
              <a:ext cx="319" cy="503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0" name="Line 25"/>
            <p:cNvSpPr>
              <a:spLocks noChangeShapeType="1"/>
            </p:cNvSpPr>
            <p:nvPr/>
          </p:nvSpPr>
          <p:spPr bwMode="auto">
            <a:xfrm>
              <a:off x="4002" y="1487"/>
              <a:ext cx="211" cy="442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1" name="Line 26"/>
            <p:cNvSpPr>
              <a:spLocks noChangeShapeType="1"/>
            </p:cNvSpPr>
            <p:nvPr/>
          </p:nvSpPr>
          <p:spPr bwMode="auto">
            <a:xfrm flipV="1">
              <a:off x="4145" y="1956"/>
              <a:ext cx="35" cy="318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2" name="Line 27"/>
            <p:cNvSpPr>
              <a:spLocks noChangeShapeType="1"/>
            </p:cNvSpPr>
            <p:nvPr/>
          </p:nvSpPr>
          <p:spPr bwMode="auto">
            <a:xfrm>
              <a:off x="1484" y="3057"/>
              <a:ext cx="346" cy="597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3" name="Line 28"/>
            <p:cNvSpPr>
              <a:spLocks noChangeShapeType="1"/>
            </p:cNvSpPr>
            <p:nvPr/>
          </p:nvSpPr>
          <p:spPr bwMode="auto">
            <a:xfrm flipH="1">
              <a:off x="1851" y="3214"/>
              <a:ext cx="34" cy="468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4" name="Line 29"/>
            <p:cNvSpPr>
              <a:spLocks noChangeShapeType="1"/>
            </p:cNvSpPr>
            <p:nvPr/>
          </p:nvSpPr>
          <p:spPr bwMode="auto">
            <a:xfrm>
              <a:off x="1839" y="3682"/>
              <a:ext cx="393" cy="299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5" name="Line 30"/>
            <p:cNvSpPr>
              <a:spLocks noChangeShapeType="1"/>
            </p:cNvSpPr>
            <p:nvPr/>
          </p:nvSpPr>
          <p:spPr bwMode="auto">
            <a:xfrm flipV="1">
              <a:off x="2227" y="3896"/>
              <a:ext cx="345" cy="71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6" name="Line 31"/>
            <p:cNvSpPr>
              <a:spLocks noChangeShapeType="1"/>
            </p:cNvSpPr>
            <p:nvPr/>
          </p:nvSpPr>
          <p:spPr bwMode="auto">
            <a:xfrm flipH="1" flipV="1">
              <a:off x="2566" y="3897"/>
              <a:ext cx="326" cy="139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7" name="Line 32"/>
            <p:cNvSpPr>
              <a:spLocks noChangeShapeType="1"/>
            </p:cNvSpPr>
            <p:nvPr/>
          </p:nvSpPr>
          <p:spPr bwMode="auto">
            <a:xfrm flipV="1">
              <a:off x="2899" y="3876"/>
              <a:ext cx="480" cy="132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8" name="Line 33"/>
            <p:cNvSpPr>
              <a:spLocks noChangeShapeType="1"/>
            </p:cNvSpPr>
            <p:nvPr/>
          </p:nvSpPr>
          <p:spPr bwMode="auto">
            <a:xfrm flipV="1">
              <a:off x="3415" y="3131"/>
              <a:ext cx="270" cy="70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09" name="Line 34"/>
            <p:cNvSpPr>
              <a:spLocks noChangeShapeType="1"/>
            </p:cNvSpPr>
            <p:nvPr/>
          </p:nvSpPr>
          <p:spPr bwMode="auto">
            <a:xfrm flipV="1">
              <a:off x="1911" y="2522"/>
              <a:ext cx="738" cy="668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10" name="Line 35"/>
            <p:cNvSpPr>
              <a:spLocks noChangeShapeType="1"/>
            </p:cNvSpPr>
            <p:nvPr/>
          </p:nvSpPr>
          <p:spPr bwMode="auto">
            <a:xfrm flipH="1" flipV="1">
              <a:off x="1437" y="1229"/>
              <a:ext cx="35" cy="179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11" name="Line 36"/>
            <p:cNvSpPr>
              <a:spLocks noChangeShapeType="1"/>
            </p:cNvSpPr>
            <p:nvPr/>
          </p:nvSpPr>
          <p:spPr bwMode="auto">
            <a:xfrm flipH="1" flipV="1">
              <a:off x="1459" y="1196"/>
              <a:ext cx="1221" cy="62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12" name="Line 37"/>
            <p:cNvSpPr>
              <a:spLocks noChangeShapeType="1"/>
            </p:cNvSpPr>
            <p:nvPr/>
          </p:nvSpPr>
          <p:spPr bwMode="auto">
            <a:xfrm flipV="1">
              <a:off x="3067" y="743"/>
              <a:ext cx="141" cy="945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13" name="Line 38"/>
            <p:cNvSpPr>
              <a:spLocks noChangeShapeType="1"/>
            </p:cNvSpPr>
            <p:nvPr/>
          </p:nvSpPr>
          <p:spPr bwMode="auto">
            <a:xfrm flipH="1" flipV="1">
              <a:off x="2274" y="886"/>
              <a:ext cx="394" cy="93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14" name="Line 39"/>
            <p:cNvSpPr>
              <a:spLocks noChangeShapeType="1"/>
            </p:cNvSpPr>
            <p:nvPr/>
          </p:nvSpPr>
          <p:spPr bwMode="auto">
            <a:xfrm flipH="1">
              <a:off x="3065" y="1491"/>
              <a:ext cx="868" cy="599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15" name="Line 40"/>
            <p:cNvSpPr>
              <a:spLocks noChangeShapeType="1"/>
            </p:cNvSpPr>
            <p:nvPr/>
          </p:nvSpPr>
          <p:spPr bwMode="auto">
            <a:xfrm flipV="1">
              <a:off x="3714" y="2320"/>
              <a:ext cx="432" cy="775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16" name="Line 41"/>
            <p:cNvSpPr>
              <a:spLocks noChangeShapeType="1"/>
            </p:cNvSpPr>
            <p:nvPr/>
          </p:nvSpPr>
          <p:spPr bwMode="auto">
            <a:xfrm flipH="1" flipV="1">
              <a:off x="2968" y="2356"/>
              <a:ext cx="733" cy="795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17" name="Line 42"/>
            <p:cNvSpPr>
              <a:spLocks noChangeShapeType="1"/>
            </p:cNvSpPr>
            <p:nvPr/>
          </p:nvSpPr>
          <p:spPr bwMode="auto">
            <a:xfrm flipH="1">
              <a:off x="2969" y="1967"/>
              <a:ext cx="1234" cy="404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18" name="Line 43"/>
            <p:cNvSpPr>
              <a:spLocks noChangeShapeType="1"/>
            </p:cNvSpPr>
            <p:nvPr/>
          </p:nvSpPr>
          <p:spPr bwMode="auto">
            <a:xfrm flipV="1">
              <a:off x="2610" y="2510"/>
              <a:ext cx="7" cy="1339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219" name="Line 44"/>
            <p:cNvSpPr>
              <a:spLocks noChangeShapeType="1"/>
            </p:cNvSpPr>
            <p:nvPr/>
          </p:nvSpPr>
          <p:spPr bwMode="auto">
            <a:xfrm flipV="1">
              <a:off x="1494" y="2071"/>
              <a:ext cx="865" cy="951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220" name="Group 45"/>
            <p:cNvGrpSpPr>
              <a:grpSpLocks/>
            </p:cNvGrpSpPr>
            <p:nvPr/>
          </p:nvGrpSpPr>
          <p:grpSpPr bwMode="auto">
            <a:xfrm>
              <a:off x="734" y="652"/>
              <a:ext cx="3564" cy="3468"/>
              <a:chOff x="734" y="652"/>
              <a:chExt cx="3564" cy="3468"/>
            </a:xfrm>
          </p:grpSpPr>
          <p:sp>
            <p:nvSpPr>
              <p:cNvPr id="47221" name="Oval 46"/>
              <p:cNvSpPr>
                <a:spLocks noChangeArrowheads="1"/>
              </p:cNvSpPr>
              <p:nvPr/>
            </p:nvSpPr>
            <p:spPr bwMode="auto">
              <a:xfrm>
                <a:off x="2991" y="1601"/>
                <a:ext cx="196" cy="19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7222" name="Group 47"/>
              <p:cNvGrpSpPr>
                <a:grpSpLocks/>
              </p:cNvGrpSpPr>
              <p:nvPr/>
            </p:nvGrpSpPr>
            <p:grpSpPr bwMode="auto">
              <a:xfrm>
                <a:off x="734" y="652"/>
                <a:ext cx="3564" cy="3468"/>
                <a:chOff x="734" y="652"/>
                <a:chExt cx="3564" cy="3468"/>
              </a:xfrm>
            </p:grpSpPr>
            <p:sp>
              <p:nvSpPr>
                <p:cNvPr id="47223" name="Oval 48"/>
                <p:cNvSpPr>
                  <a:spLocks noChangeArrowheads="1"/>
                </p:cNvSpPr>
                <p:nvPr/>
              </p:nvSpPr>
              <p:spPr bwMode="auto">
                <a:xfrm>
                  <a:off x="2272" y="1995"/>
                  <a:ext cx="196" cy="197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224" name="Oval 49"/>
                <p:cNvSpPr>
                  <a:spLocks noChangeArrowheads="1"/>
                </p:cNvSpPr>
                <p:nvPr/>
              </p:nvSpPr>
              <p:spPr bwMode="auto">
                <a:xfrm>
                  <a:off x="2950" y="2004"/>
                  <a:ext cx="196" cy="197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7225" name="Group 50"/>
                <p:cNvGrpSpPr>
                  <a:grpSpLocks/>
                </p:cNvGrpSpPr>
                <p:nvPr/>
              </p:nvGrpSpPr>
              <p:grpSpPr bwMode="auto">
                <a:xfrm>
                  <a:off x="734" y="652"/>
                  <a:ext cx="3564" cy="3468"/>
                  <a:chOff x="734" y="652"/>
                  <a:chExt cx="3564" cy="3468"/>
                </a:xfrm>
              </p:grpSpPr>
              <p:sp>
                <p:nvSpPr>
                  <p:cNvPr id="47226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3531" y="902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27" name="Oval 52"/>
                  <p:cNvSpPr>
                    <a:spLocks noChangeArrowheads="1"/>
                  </p:cNvSpPr>
                  <p:nvPr/>
                </p:nvSpPr>
                <p:spPr bwMode="auto">
                  <a:xfrm>
                    <a:off x="4033" y="2203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28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4102" y="1869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29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370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30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652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31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2848" y="2289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32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3315" y="3776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33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163" y="788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34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2116" y="3857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35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3622" y="3037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36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794" y="3923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37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1363" y="1100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38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1751" y="3565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39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2517" y="2392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40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1773" y="822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41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2483" y="3802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42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1932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43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734" y="1445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44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944" y="1080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45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1813" y="3122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46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898" y="2602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47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2571" y="1756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248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1379" y="2942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47108" name="Text Box 74"/>
          <p:cNvSpPr txBox="1">
            <a:spLocks noChangeArrowheads="1"/>
          </p:cNvSpPr>
          <p:nvPr/>
        </p:nvSpPr>
        <p:spPr bwMode="auto">
          <a:xfrm>
            <a:off x="395536" y="836712"/>
            <a:ext cx="640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0000FF"/>
                </a:solidFill>
                <a:ea typeface="隶书" pitchFamily="49" charset="-122"/>
              </a:rPr>
              <a:t>图的划分</a:t>
            </a:r>
          </a:p>
        </p:txBody>
      </p:sp>
      <p:grpSp>
        <p:nvGrpSpPr>
          <p:cNvPr id="47109" name="Group 76"/>
          <p:cNvGrpSpPr>
            <a:grpSpLocks/>
          </p:cNvGrpSpPr>
          <p:nvPr/>
        </p:nvGrpSpPr>
        <p:grpSpPr bwMode="auto">
          <a:xfrm>
            <a:off x="4872286" y="1579662"/>
            <a:ext cx="3276600" cy="3505200"/>
            <a:chOff x="734" y="652"/>
            <a:chExt cx="3564" cy="3468"/>
          </a:xfrm>
        </p:grpSpPr>
        <p:sp>
          <p:nvSpPr>
            <p:cNvPr id="47112" name="Line 77"/>
            <p:cNvSpPr>
              <a:spLocks noChangeShapeType="1"/>
            </p:cNvSpPr>
            <p:nvPr/>
          </p:nvSpPr>
          <p:spPr bwMode="auto">
            <a:xfrm>
              <a:off x="989" y="2724"/>
              <a:ext cx="488" cy="325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3" name="Line 78"/>
            <p:cNvSpPr>
              <a:spLocks noChangeShapeType="1"/>
            </p:cNvSpPr>
            <p:nvPr/>
          </p:nvSpPr>
          <p:spPr bwMode="auto">
            <a:xfrm>
              <a:off x="813" y="2046"/>
              <a:ext cx="183" cy="610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4" name="Line 79"/>
            <p:cNvSpPr>
              <a:spLocks noChangeShapeType="1"/>
            </p:cNvSpPr>
            <p:nvPr/>
          </p:nvSpPr>
          <p:spPr bwMode="auto">
            <a:xfrm flipH="1">
              <a:off x="834" y="1559"/>
              <a:ext cx="40" cy="440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5" name="Line 80"/>
            <p:cNvSpPr>
              <a:spLocks noChangeShapeType="1"/>
            </p:cNvSpPr>
            <p:nvPr/>
          </p:nvSpPr>
          <p:spPr bwMode="auto">
            <a:xfrm flipH="1">
              <a:off x="834" y="1206"/>
              <a:ext cx="250" cy="386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6" name="Line 81"/>
            <p:cNvSpPr>
              <a:spLocks noChangeShapeType="1"/>
            </p:cNvSpPr>
            <p:nvPr/>
          </p:nvSpPr>
          <p:spPr bwMode="auto">
            <a:xfrm>
              <a:off x="1098" y="1152"/>
              <a:ext cx="379" cy="61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7" name="Line 82"/>
            <p:cNvSpPr>
              <a:spLocks noChangeShapeType="1"/>
            </p:cNvSpPr>
            <p:nvPr/>
          </p:nvSpPr>
          <p:spPr bwMode="auto">
            <a:xfrm flipH="1">
              <a:off x="1491" y="928"/>
              <a:ext cx="373" cy="278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8" name="Line 83"/>
            <p:cNvSpPr>
              <a:spLocks noChangeShapeType="1"/>
            </p:cNvSpPr>
            <p:nvPr/>
          </p:nvSpPr>
          <p:spPr bwMode="auto">
            <a:xfrm>
              <a:off x="1904" y="908"/>
              <a:ext cx="393" cy="0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19" name="Line 84"/>
            <p:cNvSpPr>
              <a:spLocks noChangeShapeType="1"/>
            </p:cNvSpPr>
            <p:nvPr/>
          </p:nvSpPr>
          <p:spPr bwMode="auto">
            <a:xfrm flipH="1">
              <a:off x="2372" y="1809"/>
              <a:ext cx="264" cy="251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0" name="Line 85"/>
            <p:cNvSpPr>
              <a:spLocks noChangeShapeType="1"/>
            </p:cNvSpPr>
            <p:nvPr/>
          </p:nvSpPr>
          <p:spPr bwMode="auto">
            <a:xfrm>
              <a:off x="2399" y="2074"/>
              <a:ext cx="196" cy="406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1" name="Line 86"/>
            <p:cNvSpPr>
              <a:spLocks noChangeShapeType="1"/>
            </p:cNvSpPr>
            <p:nvPr/>
          </p:nvSpPr>
          <p:spPr bwMode="auto">
            <a:xfrm flipV="1">
              <a:off x="2651" y="2419"/>
              <a:ext cx="311" cy="76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2" name="Line 87"/>
            <p:cNvSpPr>
              <a:spLocks noChangeShapeType="1"/>
            </p:cNvSpPr>
            <p:nvPr/>
          </p:nvSpPr>
          <p:spPr bwMode="auto">
            <a:xfrm>
              <a:off x="2738" y="1897"/>
              <a:ext cx="345" cy="190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3" name="Line 88"/>
            <p:cNvSpPr>
              <a:spLocks noChangeShapeType="1"/>
            </p:cNvSpPr>
            <p:nvPr/>
          </p:nvSpPr>
          <p:spPr bwMode="auto">
            <a:xfrm flipH="1">
              <a:off x="2622" y="2121"/>
              <a:ext cx="414" cy="359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4" name="Line 89"/>
            <p:cNvSpPr>
              <a:spLocks noChangeShapeType="1"/>
            </p:cNvSpPr>
            <p:nvPr/>
          </p:nvSpPr>
          <p:spPr bwMode="auto">
            <a:xfrm flipH="1">
              <a:off x="3063" y="1681"/>
              <a:ext cx="34" cy="413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5" name="Line 90"/>
            <p:cNvSpPr>
              <a:spLocks noChangeShapeType="1"/>
            </p:cNvSpPr>
            <p:nvPr/>
          </p:nvSpPr>
          <p:spPr bwMode="auto">
            <a:xfrm flipH="1">
              <a:off x="2948" y="2101"/>
              <a:ext cx="115" cy="298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6" name="Line 91"/>
            <p:cNvSpPr>
              <a:spLocks noChangeShapeType="1"/>
            </p:cNvSpPr>
            <p:nvPr/>
          </p:nvSpPr>
          <p:spPr bwMode="auto">
            <a:xfrm flipV="1">
              <a:off x="2690" y="1687"/>
              <a:ext cx="400" cy="129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7" name="Line 92"/>
            <p:cNvSpPr>
              <a:spLocks noChangeShapeType="1"/>
            </p:cNvSpPr>
            <p:nvPr/>
          </p:nvSpPr>
          <p:spPr bwMode="auto">
            <a:xfrm>
              <a:off x="1504" y="3022"/>
              <a:ext cx="386" cy="190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8" name="Line 93"/>
            <p:cNvSpPr>
              <a:spLocks noChangeShapeType="1"/>
            </p:cNvSpPr>
            <p:nvPr/>
          </p:nvSpPr>
          <p:spPr bwMode="auto">
            <a:xfrm flipH="1">
              <a:off x="2292" y="766"/>
              <a:ext cx="955" cy="75"/>
            </a:xfrm>
            <a:prstGeom prst="line">
              <a:avLst/>
            </a:prstGeom>
            <a:noFill/>
            <a:ln w="60325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29" name="Line 94"/>
            <p:cNvSpPr>
              <a:spLocks noChangeShapeType="1"/>
            </p:cNvSpPr>
            <p:nvPr/>
          </p:nvSpPr>
          <p:spPr bwMode="auto">
            <a:xfrm>
              <a:off x="3275" y="774"/>
              <a:ext cx="333" cy="205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0" name="Line 95"/>
            <p:cNvSpPr>
              <a:spLocks noChangeShapeType="1"/>
            </p:cNvSpPr>
            <p:nvPr/>
          </p:nvSpPr>
          <p:spPr bwMode="auto">
            <a:xfrm>
              <a:off x="3656" y="971"/>
              <a:ext cx="319" cy="503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1" name="Line 96"/>
            <p:cNvSpPr>
              <a:spLocks noChangeShapeType="1"/>
            </p:cNvSpPr>
            <p:nvPr/>
          </p:nvSpPr>
          <p:spPr bwMode="auto">
            <a:xfrm>
              <a:off x="4002" y="1487"/>
              <a:ext cx="211" cy="442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2" name="Line 97"/>
            <p:cNvSpPr>
              <a:spLocks noChangeShapeType="1"/>
            </p:cNvSpPr>
            <p:nvPr/>
          </p:nvSpPr>
          <p:spPr bwMode="auto">
            <a:xfrm flipV="1">
              <a:off x="4145" y="1956"/>
              <a:ext cx="35" cy="318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3" name="Line 98"/>
            <p:cNvSpPr>
              <a:spLocks noChangeShapeType="1"/>
            </p:cNvSpPr>
            <p:nvPr/>
          </p:nvSpPr>
          <p:spPr bwMode="auto">
            <a:xfrm>
              <a:off x="1484" y="3057"/>
              <a:ext cx="346" cy="597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4" name="Line 99"/>
            <p:cNvSpPr>
              <a:spLocks noChangeShapeType="1"/>
            </p:cNvSpPr>
            <p:nvPr/>
          </p:nvSpPr>
          <p:spPr bwMode="auto">
            <a:xfrm flipH="1">
              <a:off x="1851" y="3214"/>
              <a:ext cx="34" cy="468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5" name="Line 100"/>
            <p:cNvSpPr>
              <a:spLocks noChangeShapeType="1"/>
            </p:cNvSpPr>
            <p:nvPr/>
          </p:nvSpPr>
          <p:spPr bwMode="auto">
            <a:xfrm>
              <a:off x="1839" y="3682"/>
              <a:ext cx="393" cy="299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6" name="Line 101"/>
            <p:cNvSpPr>
              <a:spLocks noChangeShapeType="1"/>
            </p:cNvSpPr>
            <p:nvPr/>
          </p:nvSpPr>
          <p:spPr bwMode="auto">
            <a:xfrm flipV="1">
              <a:off x="2227" y="3896"/>
              <a:ext cx="345" cy="71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7" name="Line 102"/>
            <p:cNvSpPr>
              <a:spLocks noChangeShapeType="1"/>
            </p:cNvSpPr>
            <p:nvPr/>
          </p:nvSpPr>
          <p:spPr bwMode="auto">
            <a:xfrm flipH="1" flipV="1">
              <a:off x="2566" y="3897"/>
              <a:ext cx="326" cy="139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8" name="Line 103"/>
            <p:cNvSpPr>
              <a:spLocks noChangeShapeType="1"/>
            </p:cNvSpPr>
            <p:nvPr/>
          </p:nvSpPr>
          <p:spPr bwMode="auto">
            <a:xfrm flipV="1">
              <a:off x="2899" y="3876"/>
              <a:ext cx="480" cy="132"/>
            </a:xfrm>
            <a:prstGeom prst="line">
              <a:avLst/>
            </a:prstGeom>
            <a:noFill/>
            <a:ln w="1016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39" name="Line 104"/>
            <p:cNvSpPr>
              <a:spLocks noChangeShapeType="1"/>
            </p:cNvSpPr>
            <p:nvPr/>
          </p:nvSpPr>
          <p:spPr bwMode="auto">
            <a:xfrm flipV="1">
              <a:off x="3415" y="3131"/>
              <a:ext cx="270" cy="70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0" name="Line 105"/>
            <p:cNvSpPr>
              <a:spLocks noChangeShapeType="1"/>
            </p:cNvSpPr>
            <p:nvPr/>
          </p:nvSpPr>
          <p:spPr bwMode="auto">
            <a:xfrm flipV="1">
              <a:off x="1911" y="2522"/>
              <a:ext cx="738" cy="668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1" name="Line 106"/>
            <p:cNvSpPr>
              <a:spLocks noChangeShapeType="1"/>
            </p:cNvSpPr>
            <p:nvPr/>
          </p:nvSpPr>
          <p:spPr bwMode="auto">
            <a:xfrm flipH="1" flipV="1">
              <a:off x="1437" y="1229"/>
              <a:ext cx="35" cy="179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2" name="Line 107"/>
            <p:cNvSpPr>
              <a:spLocks noChangeShapeType="1"/>
            </p:cNvSpPr>
            <p:nvPr/>
          </p:nvSpPr>
          <p:spPr bwMode="auto">
            <a:xfrm flipH="1" flipV="1">
              <a:off x="1459" y="1196"/>
              <a:ext cx="1221" cy="620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3" name="Line 108"/>
            <p:cNvSpPr>
              <a:spLocks noChangeShapeType="1"/>
            </p:cNvSpPr>
            <p:nvPr/>
          </p:nvSpPr>
          <p:spPr bwMode="auto">
            <a:xfrm flipV="1">
              <a:off x="3067" y="743"/>
              <a:ext cx="141" cy="945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4" name="Line 109"/>
            <p:cNvSpPr>
              <a:spLocks noChangeShapeType="1"/>
            </p:cNvSpPr>
            <p:nvPr/>
          </p:nvSpPr>
          <p:spPr bwMode="auto">
            <a:xfrm flipH="1" flipV="1">
              <a:off x="2274" y="886"/>
              <a:ext cx="394" cy="932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5" name="Line 110"/>
            <p:cNvSpPr>
              <a:spLocks noChangeShapeType="1"/>
            </p:cNvSpPr>
            <p:nvPr/>
          </p:nvSpPr>
          <p:spPr bwMode="auto">
            <a:xfrm flipH="1">
              <a:off x="3065" y="1491"/>
              <a:ext cx="868" cy="599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6" name="Line 111"/>
            <p:cNvSpPr>
              <a:spLocks noChangeShapeType="1"/>
            </p:cNvSpPr>
            <p:nvPr/>
          </p:nvSpPr>
          <p:spPr bwMode="auto">
            <a:xfrm flipV="1">
              <a:off x="3714" y="2320"/>
              <a:ext cx="432" cy="775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7" name="Line 112"/>
            <p:cNvSpPr>
              <a:spLocks noChangeShapeType="1"/>
            </p:cNvSpPr>
            <p:nvPr/>
          </p:nvSpPr>
          <p:spPr bwMode="auto">
            <a:xfrm flipH="1" flipV="1">
              <a:off x="2968" y="2356"/>
              <a:ext cx="733" cy="795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8" name="Line 113"/>
            <p:cNvSpPr>
              <a:spLocks noChangeShapeType="1"/>
            </p:cNvSpPr>
            <p:nvPr/>
          </p:nvSpPr>
          <p:spPr bwMode="auto">
            <a:xfrm flipH="1">
              <a:off x="2969" y="1967"/>
              <a:ext cx="1234" cy="404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49" name="Line 114"/>
            <p:cNvSpPr>
              <a:spLocks noChangeShapeType="1"/>
            </p:cNvSpPr>
            <p:nvPr/>
          </p:nvSpPr>
          <p:spPr bwMode="auto">
            <a:xfrm flipV="1">
              <a:off x="2610" y="2510"/>
              <a:ext cx="7" cy="1339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150" name="Line 115"/>
            <p:cNvSpPr>
              <a:spLocks noChangeShapeType="1"/>
            </p:cNvSpPr>
            <p:nvPr/>
          </p:nvSpPr>
          <p:spPr bwMode="auto">
            <a:xfrm flipV="1">
              <a:off x="1494" y="2071"/>
              <a:ext cx="865" cy="951"/>
            </a:xfrm>
            <a:prstGeom prst="line">
              <a:avLst/>
            </a:prstGeom>
            <a:noFill/>
            <a:ln w="12700">
              <a:solidFill>
                <a:srgbClr val="FFFF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7151" name="Group 116"/>
            <p:cNvGrpSpPr>
              <a:grpSpLocks/>
            </p:cNvGrpSpPr>
            <p:nvPr/>
          </p:nvGrpSpPr>
          <p:grpSpPr bwMode="auto">
            <a:xfrm>
              <a:off x="734" y="652"/>
              <a:ext cx="3564" cy="3468"/>
              <a:chOff x="734" y="652"/>
              <a:chExt cx="3564" cy="3468"/>
            </a:xfrm>
          </p:grpSpPr>
          <p:sp>
            <p:nvSpPr>
              <p:cNvPr id="47153" name="Oval 117"/>
              <p:cNvSpPr>
                <a:spLocks noChangeArrowheads="1"/>
              </p:cNvSpPr>
              <p:nvPr/>
            </p:nvSpPr>
            <p:spPr bwMode="auto">
              <a:xfrm>
                <a:off x="2991" y="1601"/>
                <a:ext cx="196" cy="19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7154" name="Group 118"/>
              <p:cNvGrpSpPr>
                <a:grpSpLocks/>
              </p:cNvGrpSpPr>
              <p:nvPr/>
            </p:nvGrpSpPr>
            <p:grpSpPr bwMode="auto">
              <a:xfrm>
                <a:off x="734" y="652"/>
                <a:ext cx="3564" cy="3468"/>
                <a:chOff x="734" y="652"/>
                <a:chExt cx="3564" cy="3468"/>
              </a:xfrm>
            </p:grpSpPr>
            <p:sp>
              <p:nvSpPr>
                <p:cNvPr id="47155" name="Oval 119"/>
                <p:cNvSpPr>
                  <a:spLocks noChangeArrowheads="1"/>
                </p:cNvSpPr>
                <p:nvPr/>
              </p:nvSpPr>
              <p:spPr bwMode="auto">
                <a:xfrm>
                  <a:off x="2272" y="1995"/>
                  <a:ext cx="196" cy="197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156" name="Oval 120"/>
                <p:cNvSpPr>
                  <a:spLocks noChangeArrowheads="1"/>
                </p:cNvSpPr>
                <p:nvPr/>
              </p:nvSpPr>
              <p:spPr bwMode="auto">
                <a:xfrm>
                  <a:off x="2950" y="2004"/>
                  <a:ext cx="196" cy="197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47157" name="Group 121"/>
                <p:cNvGrpSpPr>
                  <a:grpSpLocks/>
                </p:cNvGrpSpPr>
                <p:nvPr/>
              </p:nvGrpSpPr>
              <p:grpSpPr bwMode="auto">
                <a:xfrm>
                  <a:off x="734" y="652"/>
                  <a:ext cx="3564" cy="3468"/>
                  <a:chOff x="734" y="652"/>
                  <a:chExt cx="3564" cy="3468"/>
                </a:xfrm>
              </p:grpSpPr>
              <p:sp>
                <p:nvSpPr>
                  <p:cNvPr id="47158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3531" y="902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59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4033" y="2203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0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4102" y="1869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1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3879" y="1370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2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3129" y="652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3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2848" y="2289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4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3315" y="3776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5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2163" y="788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6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2116" y="3857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7" name="Oval 131"/>
                  <p:cNvSpPr>
                    <a:spLocks noChangeArrowheads="1"/>
                  </p:cNvSpPr>
                  <p:nvPr/>
                </p:nvSpPr>
                <p:spPr bwMode="auto">
                  <a:xfrm>
                    <a:off x="3622" y="3037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8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2794" y="3923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69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1363" y="1100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0" name="Oval 134"/>
                  <p:cNvSpPr>
                    <a:spLocks noChangeArrowheads="1"/>
                  </p:cNvSpPr>
                  <p:nvPr/>
                </p:nvSpPr>
                <p:spPr bwMode="auto">
                  <a:xfrm>
                    <a:off x="1751" y="3565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1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2517" y="2392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2" name="Oval 136"/>
                  <p:cNvSpPr>
                    <a:spLocks noChangeArrowheads="1"/>
                  </p:cNvSpPr>
                  <p:nvPr/>
                </p:nvSpPr>
                <p:spPr bwMode="auto">
                  <a:xfrm>
                    <a:off x="1773" y="822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3" name="Oval 137"/>
                  <p:cNvSpPr>
                    <a:spLocks noChangeArrowheads="1"/>
                  </p:cNvSpPr>
                  <p:nvPr/>
                </p:nvSpPr>
                <p:spPr bwMode="auto">
                  <a:xfrm>
                    <a:off x="2483" y="3802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4" name="Oval 138"/>
                  <p:cNvSpPr>
                    <a:spLocks noChangeArrowheads="1"/>
                  </p:cNvSpPr>
                  <p:nvPr/>
                </p:nvSpPr>
                <p:spPr bwMode="auto">
                  <a:xfrm>
                    <a:off x="748" y="1932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5" name="Oval 139"/>
                  <p:cNvSpPr>
                    <a:spLocks noChangeArrowheads="1"/>
                  </p:cNvSpPr>
                  <p:nvPr/>
                </p:nvSpPr>
                <p:spPr bwMode="auto">
                  <a:xfrm>
                    <a:off x="734" y="1445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6" name="Oval 140"/>
                  <p:cNvSpPr>
                    <a:spLocks noChangeArrowheads="1"/>
                  </p:cNvSpPr>
                  <p:nvPr/>
                </p:nvSpPr>
                <p:spPr bwMode="auto">
                  <a:xfrm>
                    <a:off x="944" y="1080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7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1813" y="3122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8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898" y="2602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79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2571" y="1756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7180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1379" y="2942"/>
                    <a:ext cx="196" cy="197"/>
                  </a:xfrm>
                  <a:prstGeom prst="ellipse">
                    <a:avLst/>
                  </a:prstGeom>
                  <a:solidFill>
                    <a:schemeClr val="tx1"/>
                  </a:solidFill>
                  <a:ln w="381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sp>
          <p:nvSpPr>
            <p:cNvPr id="47152" name="Freeform 145"/>
            <p:cNvSpPr>
              <a:spLocks/>
            </p:cNvSpPr>
            <p:nvPr/>
          </p:nvSpPr>
          <p:spPr bwMode="auto">
            <a:xfrm>
              <a:off x="1956" y="1255"/>
              <a:ext cx="1755" cy="1973"/>
            </a:xfrm>
            <a:custGeom>
              <a:avLst/>
              <a:gdLst>
                <a:gd name="T0" fmla="*/ 87 w 1755"/>
                <a:gd name="T1" fmla="*/ 1451 h 1973"/>
                <a:gd name="T2" fmla="*/ 44 w 1755"/>
                <a:gd name="T3" fmla="*/ 1370 h 1973"/>
                <a:gd name="T4" fmla="*/ 0 w 1755"/>
                <a:gd name="T5" fmla="*/ 1315 h 1973"/>
                <a:gd name="T6" fmla="*/ 11 w 1755"/>
                <a:gd name="T7" fmla="*/ 1250 h 1973"/>
                <a:gd name="T8" fmla="*/ 6 w 1755"/>
                <a:gd name="T9" fmla="*/ 1228 h 1973"/>
                <a:gd name="T10" fmla="*/ 44 w 1755"/>
                <a:gd name="T11" fmla="*/ 1103 h 1973"/>
                <a:gd name="T12" fmla="*/ 22 w 1755"/>
                <a:gd name="T13" fmla="*/ 978 h 1973"/>
                <a:gd name="T14" fmla="*/ 93 w 1755"/>
                <a:gd name="T15" fmla="*/ 756 h 1973"/>
                <a:gd name="T16" fmla="*/ 196 w 1755"/>
                <a:gd name="T17" fmla="*/ 462 h 1973"/>
                <a:gd name="T18" fmla="*/ 261 w 1755"/>
                <a:gd name="T19" fmla="*/ 315 h 1973"/>
                <a:gd name="T20" fmla="*/ 299 w 1755"/>
                <a:gd name="T21" fmla="*/ 267 h 1973"/>
                <a:gd name="T22" fmla="*/ 397 w 1755"/>
                <a:gd name="T23" fmla="*/ 180 h 1973"/>
                <a:gd name="T24" fmla="*/ 625 w 1755"/>
                <a:gd name="T25" fmla="*/ 71 h 1973"/>
                <a:gd name="T26" fmla="*/ 728 w 1755"/>
                <a:gd name="T27" fmla="*/ 0 h 1973"/>
                <a:gd name="T28" fmla="*/ 794 w 1755"/>
                <a:gd name="T29" fmla="*/ 11 h 1973"/>
                <a:gd name="T30" fmla="*/ 842 w 1755"/>
                <a:gd name="T31" fmla="*/ 6 h 1973"/>
                <a:gd name="T32" fmla="*/ 875 w 1755"/>
                <a:gd name="T33" fmla="*/ 17 h 1973"/>
                <a:gd name="T34" fmla="*/ 984 w 1755"/>
                <a:gd name="T35" fmla="*/ 33 h 1973"/>
                <a:gd name="T36" fmla="*/ 1245 w 1755"/>
                <a:gd name="T37" fmla="*/ 103 h 1973"/>
                <a:gd name="T38" fmla="*/ 1348 w 1755"/>
                <a:gd name="T39" fmla="*/ 142 h 1973"/>
                <a:gd name="T40" fmla="*/ 1446 w 1755"/>
                <a:gd name="T41" fmla="*/ 180 h 1973"/>
                <a:gd name="T42" fmla="*/ 1522 w 1755"/>
                <a:gd name="T43" fmla="*/ 239 h 1973"/>
                <a:gd name="T44" fmla="*/ 1571 w 1755"/>
                <a:gd name="T45" fmla="*/ 305 h 1973"/>
                <a:gd name="T46" fmla="*/ 1571 w 1755"/>
                <a:gd name="T47" fmla="*/ 359 h 1973"/>
                <a:gd name="T48" fmla="*/ 1587 w 1755"/>
                <a:gd name="T49" fmla="*/ 408 h 1973"/>
                <a:gd name="T50" fmla="*/ 1641 w 1755"/>
                <a:gd name="T51" fmla="*/ 609 h 1973"/>
                <a:gd name="T52" fmla="*/ 1701 w 1755"/>
                <a:gd name="T53" fmla="*/ 799 h 1973"/>
                <a:gd name="T54" fmla="*/ 1723 w 1755"/>
                <a:gd name="T55" fmla="*/ 864 h 1973"/>
                <a:gd name="T56" fmla="*/ 1755 w 1755"/>
                <a:gd name="T57" fmla="*/ 1044 h 1973"/>
                <a:gd name="T58" fmla="*/ 1712 w 1755"/>
                <a:gd name="T59" fmla="*/ 1152 h 1973"/>
                <a:gd name="T60" fmla="*/ 1701 w 1755"/>
                <a:gd name="T61" fmla="*/ 1185 h 1973"/>
                <a:gd name="T62" fmla="*/ 1668 w 1755"/>
                <a:gd name="T63" fmla="*/ 1239 h 1973"/>
                <a:gd name="T64" fmla="*/ 1658 w 1755"/>
                <a:gd name="T65" fmla="*/ 1283 h 1973"/>
                <a:gd name="T66" fmla="*/ 1625 w 1755"/>
                <a:gd name="T67" fmla="*/ 1337 h 1973"/>
                <a:gd name="T68" fmla="*/ 1609 w 1755"/>
                <a:gd name="T69" fmla="*/ 1413 h 1973"/>
                <a:gd name="T70" fmla="*/ 1429 w 1755"/>
                <a:gd name="T71" fmla="*/ 1685 h 1973"/>
                <a:gd name="T72" fmla="*/ 1255 w 1755"/>
                <a:gd name="T73" fmla="*/ 1918 h 1973"/>
                <a:gd name="T74" fmla="*/ 1207 w 1755"/>
                <a:gd name="T75" fmla="*/ 1973 h 1973"/>
                <a:gd name="T76" fmla="*/ 848 w 1755"/>
                <a:gd name="T77" fmla="*/ 1902 h 1973"/>
                <a:gd name="T78" fmla="*/ 669 w 1755"/>
                <a:gd name="T79" fmla="*/ 1891 h 1973"/>
                <a:gd name="T80" fmla="*/ 478 w 1755"/>
                <a:gd name="T81" fmla="*/ 1804 h 1973"/>
                <a:gd name="T82" fmla="*/ 430 w 1755"/>
                <a:gd name="T83" fmla="*/ 1761 h 1973"/>
                <a:gd name="T84" fmla="*/ 413 w 1755"/>
                <a:gd name="T85" fmla="*/ 1728 h 1973"/>
                <a:gd name="T86" fmla="*/ 381 w 1755"/>
                <a:gd name="T87" fmla="*/ 1717 h 1973"/>
                <a:gd name="T88" fmla="*/ 343 w 1755"/>
                <a:gd name="T89" fmla="*/ 1679 h 1973"/>
                <a:gd name="T90" fmla="*/ 299 w 1755"/>
                <a:gd name="T91" fmla="*/ 1641 h 1973"/>
                <a:gd name="T92" fmla="*/ 201 w 1755"/>
                <a:gd name="T93" fmla="*/ 1571 h 1973"/>
                <a:gd name="T94" fmla="*/ 158 w 1755"/>
                <a:gd name="T95" fmla="*/ 1527 h 1973"/>
                <a:gd name="T96" fmla="*/ 114 w 1755"/>
                <a:gd name="T97" fmla="*/ 1478 h 1973"/>
                <a:gd name="T98" fmla="*/ 87 w 1755"/>
                <a:gd name="T99" fmla="*/ 1451 h 1973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755"/>
                <a:gd name="T151" fmla="*/ 0 h 1973"/>
                <a:gd name="T152" fmla="*/ 1755 w 1755"/>
                <a:gd name="T153" fmla="*/ 1973 h 1973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755" h="1973">
                  <a:moveTo>
                    <a:pt x="87" y="1451"/>
                  </a:moveTo>
                  <a:cubicBezTo>
                    <a:pt x="73" y="1424"/>
                    <a:pt x="62" y="1395"/>
                    <a:pt x="44" y="1370"/>
                  </a:cubicBezTo>
                  <a:cubicBezTo>
                    <a:pt x="11" y="1325"/>
                    <a:pt x="18" y="1366"/>
                    <a:pt x="0" y="1315"/>
                  </a:cubicBezTo>
                  <a:cubicBezTo>
                    <a:pt x="4" y="1293"/>
                    <a:pt x="9" y="1272"/>
                    <a:pt x="11" y="1250"/>
                  </a:cubicBezTo>
                  <a:cubicBezTo>
                    <a:pt x="12" y="1242"/>
                    <a:pt x="5" y="1235"/>
                    <a:pt x="6" y="1228"/>
                  </a:cubicBezTo>
                  <a:cubicBezTo>
                    <a:pt x="10" y="1183"/>
                    <a:pt x="29" y="1145"/>
                    <a:pt x="44" y="1103"/>
                  </a:cubicBezTo>
                  <a:cubicBezTo>
                    <a:pt x="34" y="1056"/>
                    <a:pt x="26" y="1026"/>
                    <a:pt x="22" y="978"/>
                  </a:cubicBezTo>
                  <a:cubicBezTo>
                    <a:pt x="39" y="905"/>
                    <a:pt x="70" y="828"/>
                    <a:pt x="93" y="756"/>
                  </a:cubicBezTo>
                  <a:cubicBezTo>
                    <a:pt x="125" y="656"/>
                    <a:pt x="153" y="558"/>
                    <a:pt x="196" y="462"/>
                  </a:cubicBezTo>
                  <a:cubicBezTo>
                    <a:pt x="209" y="398"/>
                    <a:pt x="227" y="371"/>
                    <a:pt x="261" y="315"/>
                  </a:cubicBezTo>
                  <a:cubicBezTo>
                    <a:pt x="251" y="282"/>
                    <a:pt x="269" y="274"/>
                    <a:pt x="299" y="267"/>
                  </a:cubicBezTo>
                  <a:cubicBezTo>
                    <a:pt x="333" y="233"/>
                    <a:pt x="355" y="203"/>
                    <a:pt x="397" y="180"/>
                  </a:cubicBezTo>
                  <a:cubicBezTo>
                    <a:pt x="416" y="114"/>
                    <a:pt x="562" y="92"/>
                    <a:pt x="625" y="71"/>
                  </a:cubicBezTo>
                  <a:cubicBezTo>
                    <a:pt x="657" y="43"/>
                    <a:pt x="688" y="15"/>
                    <a:pt x="728" y="0"/>
                  </a:cubicBezTo>
                  <a:cubicBezTo>
                    <a:pt x="750" y="4"/>
                    <a:pt x="772" y="10"/>
                    <a:pt x="794" y="11"/>
                  </a:cubicBezTo>
                  <a:cubicBezTo>
                    <a:pt x="810" y="12"/>
                    <a:pt x="826" y="5"/>
                    <a:pt x="842" y="6"/>
                  </a:cubicBezTo>
                  <a:cubicBezTo>
                    <a:pt x="854" y="7"/>
                    <a:pt x="864" y="15"/>
                    <a:pt x="875" y="17"/>
                  </a:cubicBezTo>
                  <a:cubicBezTo>
                    <a:pt x="915" y="26"/>
                    <a:pt x="945" y="26"/>
                    <a:pt x="984" y="33"/>
                  </a:cubicBezTo>
                  <a:cubicBezTo>
                    <a:pt x="1073" y="48"/>
                    <a:pt x="1156" y="87"/>
                    <a:pt x="1245" y="103"/>
                  </a:cubicBezTo>
                  <a:cubicBezTo>
                    <a:pt x="1281" y="122"/>
                    <a:pt x="1311" y="128"/>
                    <a:pt x="1348" y="142"/>
                  </a:cubicBezTo>
                  <a:cubicBezTo>
                    <a:pt x="1381" y="154"/>
                    <a:pt x="1446" y="180"/>
                    <a:pt x="1446" y="180"/>
                  </a:cubicBezTo>
                  <a:cubicBezTo>
                    <a:pt x="1468" y="212"/>
                    <a:pt x="1486" y="227"/>
                    <a:pt x="1522" y="239"/>
                  </a:cubicBezTo>
                  <a:cubicBezTo>
                    <a:pt x="1531" y="270"/>
                    <a:pt x="1547" y="281"/>
                    <a:pt x="1571" y="305"/>
                  </a:cubicBezTo>
                  <a:cubicBezTo>
                    <a:pt x="1582" y="341"/>
                    <a:pt x="1571" y="297"/>
                    <a:pt x="1571" y="359"/>
                  </a:cubicBezTo>
                  <a:cubicBezTo>
                    <a:pt x="1571" y="374"/>
                    <a:pt x="1583" y="394"/>
                    <a:pt x="1587" y="408"/>
                  </a:cubicBezTo>
                  <a:cubicBezTo>
                    <a:pt x="1605" y="476"/>
                    <a:pt x="1628" y="540"/>
                    <a:pt x="1641" y="609"/>
                  </a:cubicBezTo>
                  <a:cubicBezTo>
                    <a:pt x="1622" y="663"/>
                    <a:pt x="1660" y="758"/>
                    <a:pt x="1701" y="799"/>
                  </a:cubicBezTo>
                  <a:cubicBezTo>
                    <a:pt x="1674" y="881"/>
                    <a:pt x="1697" y="779"/>
                    <a:pt x="1723" y="864"/>
                  </a:cubicBezTo>
                  <a:cubicBezTo>
                    <a:pt x="1741" y="922"/>
                    <a:pt x="1755" y="1044"/>
                    <a:pt x="1755" y="1044"/>
                  </a:cubicBezTo>
                  <a:cubicBezTo>
                    <a:pt x="1745" y="1088"/>
                    <a:pt x="1737" y="1115"/>
                    <a:pt x="1712" y="1152"/>
                  </a:cubicBezTo>
                  <a:cubicBezTo>
                    <a:pt x="1708" y="1163"/>
                    <a:pt x="1706" y="1175"/>
                    <a:pt x="1701" y="1185"/>
                  </a:cubicBezTo>
                  <a:cubicBezTo>
                    <a:pt x="1691" y="1204"/>
                    <a:pt x="1676" y="1220"/>
                    <a:pt x="1668" y="1239"/>
                  </a:cubicBezTo>
                  <a:cubicBezTo>
                    <a:pt x="1662" y="1253"/>
                    <a:pt x="1664" y="1269"/>
                    <a:pt x="1658" y="1283"/>
                  </a:cubicBezTo>
                  <a:cubicBezTo>
                    <a:pt x="1650" y="1302"/>
                    <a:pt x="1634" y="1318"/>
                    <a:pt x="1625" y="1337"/>
                  </a:cubicBezTo>
                  <a:cubicBezTo>
                    <a:pt x="1619" y="1362"/>
                    <a:pt x="1621" y="1390"/>
                    <a:pt x="1609" y="1413"/>
                  </a:cubicBezTo>
                  <a:cubicBezTo>
                    <a:pt x="1568" y="1494"/>
                    <a:pt x="1482" y="1607"/>
                    <a:pt x="1429" y="1685"/>
                  </a:cubicBezTo>
                  <a:cubicBezTo>
                    <a:pt x="1371" y="1770"/>
                    <a:pt x="1356" y="1863"/>
                    <a:pt x="1255" y="1918"/>
                  </a:cubicBezTo>
                  <a:cubicBezTo>
                    <a:pt x="1242" y="1941"/>
                    <a:pt x="1233" y="1963"/>
                    <a:pt x="1207" y="1973"/>
                  </a:cubicBezTo>
                  <a:cubicBezTo>
                    <a:pt x="1088" y="1949"/>
                    <a:pt x="964" y="1941"/>
                    <a:pt x="848" y="1902"/>
                  </a:cubicBezTo>
                  <a:cubicBezTo>
                    <a:pt x="779" y="1914"/>
                    <a:pt x="735" y="1906"/>
                    <a:pt x="669" y="1891"/>
                  </a:cubicBezTo>
                  <a:cubicBezTo>
                    <a:pt x="617" y="1858"/>
                    <a:pt x="537" y="1827"/>
                    <a:pt x="478" y="1804"/>
                  </a:cubicBezTo>
                  <a:cubicBezTo>
                    <a:pt x="463" y="1789"/>
                    <a:pt x="445" y="1776"/>
                    <a:pt x="430" y="1761"/>
                  </a:cubicBezTo>
                  <a:cubicBezTo>
                    <a:pt x="421" y="1752"/>
                    <a:pt x="422" y="1737"/>
                    <a:pt x="413" y="1728"/>
                  </a:cubicBezTo>
                  <a:cubicBezTo>
                    <a:pt x="405" y="1720"/>
                    <a:pt x="392" y="1721"/>
                    <a:pt x="381" y="1717"/>
                  </a:cubicBezTo>
                  <a:cubicBezTo>
                    <a:pt x="356" y="1680"/>
                    <a:pt x="371" y="1690"/>
                    <a:pt x="343" y="1679"/>
                  </a:cubicBezTo>
                  <a:cubicBezTo>
                    <a:pt x="327" y="1664"/>
                    <a:pt x="320" y="1649"/>
                    <a:pt x="299" y="1641"/>
                  </a:cubicBezTo>
                  <a:cubicBezTo>
                    <a:pt x="265" y="1608"/>
                    <a:pt x="247" y="1586"/>
                    <a:pt x="201" y="1571"/>
                  </a:cubicBezTo>
                  <a:cubicBezTo>
                    <a:pt x="176" y="1531"/>
                    <a:pt x="192" y="1544"/>
                    <a:pt x="158" y="1527"/>
                  </a:cubicBezTo>
                  <a:cubicBezTo>
                    <a:pt x="127" y="1483"/>
                    <a:pt x="144" y="1497"/>
                    <a:pt x="114" y="1478"/>
                  </a:cubicBezTo>
                  <a:cubicBezTo>
                    <a:pt x="107" y="1454"/>
                    <a:pt x="114" y="1464"/>
                    <a:pt x="87" y="1451"/>
                  </a:cubicBezTo>
                  <a:close/>
                </a:path>
              </a:pathLst>
            </a:custGeom>
            <a:noFill/>
            <a:ln w="82550" cap="flat" cmpd="sng">
              <a:solidFill>
                <a:srgbClr val="FF6600"/>
              </a:solidFill>
              <a:prstDash val="sysDot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089142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4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503932" y="476672"/>
            <a:ext cx="7920236" cy="55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r>
              <a:rPr lang="en-US" altLang="zh-CN" sz="3000" b="1" dirty="0">
                <a:solidFill>
                  <a:srgbClr val="0000FF"/>
                </a:solidFill>
                <a:ea typeface="黑体" pitchFamily="49" charset="-122"/>
              </a:rPr>
              <a:t>Advantages of the Proposed Approach</a:t>
            </a:r>
          </a:p>
        </p:txBody>
      </p:sp>
      <p:sp>
        <p:nvSpPr>
          <p:cNvPr id="58371" name="Text Box 4"/>
          <p:cNvSpPr txBox="1">
            <a:spLocks noChangeArrowheads="1"/>
          </p:cNvSpPr>
          <p:nvPr/>
        </p:nvSpPr>
        <p:spPr bwMode="auto">
          <a:xfrm>
            <a:off x="611188" y="1773238"/>
            <a:ext cx="7705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just">
              <a:buClr>
                <a:srgbClr val="FF3300"/>
              </a:buClr>
              <a:buSzPct val="120000"/>
              <a:buFont typeface="Wingdings" pitchFamily="2" charset="2"/>
              <a:buChar char="§"/>
            </a:pPr>
            <a:r>
              <a:rPr lang="en-US" altLang="zh-CN" sz="2200" b="1">
                <a:solidFill>
                  <a:srgbClr val="0000FF"/>
                </a:solidFill>
                <a:ea typeface="黑体" pitchFamily="49" charset="-122"/>
              </a:rPr>
              <a:t>Low computational cost </a:t>
            </a:r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611188" y="2492375"/>
            <a:ext cx="777716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just">
              <a:buClr>
                <a:srgbClr val="FF3300"/>
              </a:buClr>
              <a:buSzPct val="120000"/>
              <a:buFont typeface="Wingdings" pitchFamily="2" charset="2"/>
              <a:buChar char="§"/>
            </a:pPr>
            <a:r>
              <a:rPr lang="en-US" altLang="zh-CN" sz="2200" b="1">
                <a:solidFill>
                  <a:srgbClr val="0000FF"/>
                </a:solidFill>
                <a:ea typeface="黑体" pitchFamily="49" charset="-122"/>
              </a:rPr>
              <a:t>Suited for real-time vision processing</a:t>
            </a:r>
          </a:p>
        </p:txBody>
      </p:sp>
      <p:sp>
        <p:nvSpPr>
          <p:cNvPr id="58373" name="Text Box 6"/>
          <p:cNvSpPr txBox="1">
            <a:spLocks noChangeArrowheads="1"/>
          </p:cNvSpPr>
          <p:nvPr/>
        </p:nvSpPr>
        <p:spPr bwMode="auto">
          <a:xfrm>
            <a:off x="611188" y="3213100"/>
            <a:ext cx="7848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just">
              <a:buClr>
                <a:srgbClr val="FF3300"/>
              </a:buClr>
              <a:buSzPct val="120000"/>
              <a:buFont typeface="Wingdings" pitchFamily="2" charset="2"/>
              <a:buChar char="§"/>
            </a:pPr>
            <a:r>
              <a:rPr lang="en-US" altLang="zh-CN" sz="2200" b="1">
                <a:solidFill>
                  <a:srgbClr val="0000FF"/>
                </a:solidFill>
                <a:ea typeface="黑体" pitchFamily="49" charset="-122"/>
              </a:rPr>
              <a:t>Provide superior and robust image thresholding performance</a:t>
            </a:r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5364163" y="1052513"/>
            <a:ext cx="1655762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altLang="zh-CN" sz="2400" b="1">
                <a:solidFill>
                  <a:srgbClr val="0000FF"/>
                </a:solidFill>
                <a:ea typeface="隶书" pitchFamily="49" charset="-122"/>
              </a:rPr>
              <a:t>Pikaz</a:t>
            </a:r>
          </a:p>
          <a:p>
            <a:pPr algn="just">
              <a:lnSpc>
                <a:spcPct val="130000"/>
              </a:lnSpc>
            </a:pPr>
            <a:r>
              <a:rPr lang="en-US" altLang="zh-CN" sz="2400" b="1">
                <a:solidFill>
                  <a:srgbClr val="0000FF"/>
                </a:solidFill>
                <a:ea typeface="隶书" pitchFamily="49" charset="-122"/>
              </a:rPr>
              <a:t>Kittler</a:t>
            </a:r>
          </a:p>
          <a:p>
            <a:pPr algn="just">
              <a:lnSpc>
                <a:spcPct val="130000"/>
              </a:lnSpc>
            </a:pPr>
            <a:r>
              <a:rPr lang="en-US" altLang="zh-CN" sz="2400" b="1">
                <a:solidFill>
                  <a:srgbClr val="0000FF"/>
                </a:solidFill>
                <a:ea typeface="隶书" pitchFamily="49" charset="-122"/>
              </a:rPr>
              <a:t>Kapur</a:t>
            </a:r>
          </a:p>
          <a:p>
            <a:pPr algn="just">
              <a:lnSpc>
                <a:spcPct val="130000"/>
              </a:lnSpc>
            </a:pPr>
            <a:r>
              <a:rPr lang="en-US" altLang="zh-CN" sz="2400" b="1">
                <a:solidFill>
                  <a:srgbClr val="0000FF"/>
                </a:solidFill>
                <a:ea typeface="隶书" pitchFamily="49" charset="-122"/>
              </a:rPr>
              <a:t>Yanowitz</a:t>
            </a:r>
          </a:p>
          <a:p>
            <a:pPr algn="just">
              <a:lnSpc>
                <a:spcPct val="130000"/>
              </a:lnSpc>
            </a:pPr>
            <a:r>
              <a:rPr lang="en-US" altLang="zh-CN" sz="2400" b="1">
                <a:solidFill>
                  <a:srgbClr val="0000FF"/>
                </a:solidFill>
                <a:ea typeface="隶书" pitchFamily="49" charset="-122"/>
              </a:rPr>
              <a:t>Ramesh</a:t>
            </a:r>
          </a:p>
          <a:p>
            <a:pPr algn="just">
              <a:lnSpc>
                <a:spcPct val="130000"/>
              </a:lnSpc>
            </a:pPr>
            <a:r>
              <a:rPr lang="en-US" altLang="zh-CN" sz="2400" b="1">
                <a:solidFill>
                  <a:srgbClr val="0000FF"/>
                </a:solidFill>
                <a:ea typeface="隶书" pitchFamily="49" charset="-122"/>
              </a:rPr>
              <a:t>Pal</a:t>
            </a:r>
          </a:p>
        </p:txBody>
      </p:sp>
      <p:sp>
        <p:nvSpPr>
          <p:cNvPr id="59395" name="Text Box 4"/>
          <p:cNvSpPr txBox="1">
            <a:spLocks noChangeArrowheads="1"/>
          </p:cNvSpPr>
          <p:nvPr/>
        </p:nvSpPr>
        <p:spPr bwMode="auto">
          <a:xfrm>
            <a:off x="900113" y="2324100"/>
            <a:ext cx="38147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r>
              <a:rPr lang="en-US" altLang="zh-CN" sz="2400" b="1">
                <a:solidFill>
                  <a:srgbClr val="0000FF"/>
                </a:solidFill>
                <a:ea typeface="隶书" pitchFamily="49" charset="-122"/>
              </a:rPr>
              <a:t>Compared methods</a:t>
            </a:r>
          </a:p>
        </p:txBody>
      </p:sp>
      <p:sp>
        <p:nvSpPr>
          <p:cNvPr id="59396" name="AutoShape 5"/>
          <p:cNvSpPr>
            <a:spLocks/>
          </p:cNvSpPr>
          <p:nvPr/>
        </p:nvSpPr>
        <p:spPr bwMode="auto">
          <a:xfrm>
            <a:off x="4716463" y="1412875"/>
            <a:ext cx="503237" cy="2303463"/>
          </a:xfrm>
          <a:prstGeom prst="leftBrace">
            <a:avLst>
              <a:gd name="adj1" fmla="val 38144"/>
              <a:gd name="adj2" fmla="val 50000"/>
            </a:avLst>
          </a:prstGeom>
          <a:noFill/>
          <a:ln w="508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397" name="Text Box 6"/>
          <p:cNvSpPr txBox="1">
            <a:spLocks noChangeArrowheads="1"/>
          </p:cNvSpPr>
          <p:nvPr/>
        </p:nvSpPr>
        <p:spPr bwMode="auto">
          <a:xfrm>
            <a:off x="900113" y="4797425"/>
            <a:ext cx="2808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r>
              <a:rPr lang="en-US" altLang="zh-CN" sz="2400" b="1">
                <a:solidFill>
                  <a:srgbClr val="0000FF"/>
                </a:solidFill>
                <a:ea typeface="隶书" pitchFamily="49" charset="-122"/>
              </a:rPr>
              <a:t>Test images</a:t>
            </a:r>
          </a:p>
        </p:txBody>
      </p:sp>
      <p:sp>
        <p:nvSpPr>
          <p:cNvPr id="59398" name="Text Box 7"/>
          <p:cNvSpPr txBox="1">
            <a:spLocks noChangeArrowheads="1"/>
          </p:cNvSpPr>
          <p:nvPr/>
        </p:nvSpPr>
        <p:spPr bwMode="auto">
          <a:xfrm>
            <a:off x="4356100" y="4292600"/>
            <a:ext cx="3671888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just">
              <a:lnSpc>
                <a:spcPct val="130000"/>
              </a:lnSpc>
            </a:pPr>
            <a:r>
              <a:rPr lang="en-US" altLang="zh-CN" sz="2400" b="1">
                <a:solidFill>
                  <a:srgbClr val="0000FF"/>
                </a:solidFill>
                <a:ea typeface="隶书" pitchFamily="49" charset="-122"/>
              </a:rPr>
              <a:t>Infrared object images</a:t>
            </a:r>
          </a:p>
          <a:p>
            <a:pPr algn="just">
              <a:lnSpc>
                <a:spcPct val="130000"/>
              </a:lnSpc>
            </a:pPr>
            <a:endParaRPr lang="en-US" altLang="zh-CN" sz="2400" b="1">
              <a:solidFill>
                <a:srgbClr val="0000FF"/>
              </a:solidFill>
              <a:ea typeface="隶书" pitchFamily="49" charset="-122"/>
            </a:endParaRPr>
          </a:p>
          <a:p>
            <a:pPr algn="just">
              <a:lnSpc>
                <a:spcPct val="130000"/>
              </a:lnSpc>
            </a:pPr>
            <a:r>
              <a:rPr lang="en-US" altLang="zh-CN" sz="2400" b="1">
                <a:solidFill>
                  <a:srgbClr val="0000FF"/>
                </a:solidFill>
                <a:ea typeface="隶书" pitchFamily="49" charset="-122"/>
              </a:rPr>
              <a:t>Standard test images</a:t>
            </a:r>
          </a:p>
        </p:txBody>
      </p:sp>
      <p:sp>
        <p:nvSpPr>
          <p:cNvPr id="59399" name="AutoShape 8"/>
          <p:cNvSpPr>
            <a:spLocks/>
          </p:cNvSpPr>
          <p:nvPr/>
        </p:nvSpPr>
        <p:spPr bwMode="auto">
          <a:xfrm>
            <a:off x="3779838" y="4508500"/>
            <a:ext cx="468312" cy="1225550"/>
          </a:xfrm>
          <a:prstGeom prst="leftBrace">
            <a:avLst>
              <a:gd name="adj1" fmla="val 65424"/>
              <a:gd name="adj2" fmla="val 50000"/>
            </a:avLst>
          </a:prstGeom>
          <a:noFill/>
          <a:ln w="508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59400" name="Text Box 12"/>
          <p:cNvSpPr txBox="1">
            <a:spLocks noChangeArrowheads="1"/>
          </p:cNvSpPr>
          <p:nvPr/>
        </p:nvSpPr>
        <p:spPr bwMode="auto">
          <a:xfrm>
            <a:off x="323528" y="443707"/>
            <a:ext cx="7488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Experimental Results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Oval 2"/>
          <p:cNvSpPr>
            <a:spLocks noChangeArrowheads="1"/>
          </p:cNvSpPr>
          <p:nvPr/>
        </p:nvSpPr>
        <p:spPr bwMode="auto">
          <a:xfrm>
            <a:off x="1835150" y="1899087"/>
            <a:ext cx="1582738" cy="500778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1700" dirty="0">
                <a:solidFill>
                  <a:srgbClr val="0000FF"/>
                </a:solidFill>
                <a:ea typeface="隶书" pitchFamily="49" charset="-122"/>
              </a:rPr>
              <a:t>proposed</a:t>
            </a:r>
          </a:p>
        </p:txBody>
      </p:sp>
      <p:sp>
        <p:nvSpPr>
          <p:cNvPr id="60419" name="Oval 3"/>
          <p:cNvSpPr>
            <a:spLocks noChangeArrowheads="1"/>
          </p:cNvSpPr>
          <p:nvPr/>
        </p:nvSpPr>
        <p:spPr bwMode="auto">
          <a:xfrm>
            <a:off x="3348038" y="1899087"/>
            <a:ext cx="1295400" cy="500778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1700" dirty="0">
                <a:solidFill>
                  <a:srgbClr val="0000FF"/>
                </a:solidFill>
                <a:ea typeface="隶书" pitchFamily="49" charset="-122"/>
              </a:rPr>
              <a:t>manual</a:t>
            </a:r>
          </a:p>
        </p:txBody>
      </p:sp>
      <p:sp>
        <p:nvSpPr>
          <p:cNvPr id="60420" name="Line 4"/>
          <p:cNvSpPr>
            <a:spLocks noChangeShapeType="1"/>
          </p:cNvSpPr>
          <p:nvPr/>
        </p:nvSpPr>
        <p:spPr bwMode="auto">
          <a:xfrm>
            <a:off x="468313" y="4149725"/>
            <a:ext cx="8280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60421" name="Oval 5"/>
          <p:cNvSpPr>
            <a:spLocks noChangeArrowheads="1"/>
          </p:cNvSpPr>
          <p:nvPr/>
        </p:nvSpPr>
        <p:spPr bwMode="auto">
          <a:xfrm>
            <a:off x="5003800" y="1916113"/>
            <a:ext cx="1690688" cy="46672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ea typeface="隶书" pitchFamily="49" charset="-122"/>
              </a:rPr>
              <a:t>histogram</a:t>
            </a:r>
          </a:p>
        </p:txBody>
      </p:sp>
      <p:sp>
        <p:nvSpPr>
          <p:cNvPr id="60422" name="Oval 6"/>
          <p:cNvSpPr>
            <a:spLocks noChangeArrowheads="1"/>
          </p:cNvSpPr>
          <p:nvPr/>
        </p:nvSpPr>
        <p:spPr bwMode="auto">
          <a:xfrm>
            <a:off x="6981825" y="1916113"/>
            <a:ext cx="1370013" cy="46672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latin typeface="Times New Roman" pitchFamily="18" charset="0"/>
                <a:ea typeface="隶书" pitchFamily="49" charset="-122"/>
              </a:rPr>
              <a:t>Ncut</a:t>
            </a:r>
          </a:p>
        </p:txBody>
      </p:sp>
      <p:sp>
        <p:nvSpPr>
          <p:cNvPr id="60423" name="Oval 7"/>
          <p:cNvSpPr>
            <a:spLocks noChangeArrowheads="1"/>
          </p:cNvSpPr>
          <p:nvPr/>
        </p:nvSpPr>
        <p:spPr bwMode="auto">
          <a:xfrm>
            <a:off x="541338" y="1916113"/>
            <a:ext cx="1582737" cy="46672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ea typeface="隶书" pitchFamily="49" charset="-122"/>
              </a:rPr>
              <a:t>original</a:t>
            </a:r>
          </a:p>
        </p:txBody>
      </p:sp>
      <p:sp>
        <p:nvSpPr>
          <p:cNvPr id="60424" name="Text Box 8"/>
          <p:cNvSpPr txBox="1">
            <a:spLocks noChangeArrowheads="1"/>
          </p:cNvSpPr>
          <p:nvPr/>
        </p:nvSpPr>
        <p:spPr bwMode="auto">
          <a:xfrm>
            <a:off x="323528" y="391320"/>
            <a:ext cx="7488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Experimental Results</a:t>
            </a:r>
          </a:p>
        </p:txBody>
      </p:sp>
      <p:sp>
        <p:nvSpPr>
          <p:cNvPr id="60425" name="Text Box 9"/>
          <p:cNvSpPr txBox="1">
            <a:spLocks noChangeArrowheads="1"/>
          </p:cNvSpPr>
          <p:nvPr/>
        </p:nvSpPr>
        <p:spPr bwMode="auto">
          <a:xfrm>
            <a:off x="611188" y="1057275"/>
            <a:ext cx="77057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just">
              <a:buClr>
                <a:srgbClr val="FF3300"/>
              </a:buClr>
              <a:buSzPct val="120000"/>
              <a:buFont typeface="Wingdings" pitchFamily="2" charset="2"/>
              <a:buChar char="§"/>
            </a:pPr>
            <a:r>
              <a:rPr lang="en-US" altLang="zh-CN" sz="2200" b="1">
                <a:solidFill>
                  <a:srgbClr val="0000FF"/>
                </a:solidFill>
                <a:ea typeface="黑体" pitchFamily="49" charset="-122"/>
              </a:rPr>
              <a:t>Intruder – infrared image: 185 x 141 </a:t>
            </a:r>
          </a:p>
        </p:txBody>
      </p:sp>
      <p:sp>
        <p:nvSpPr>
          <p:cNvPr id="60426" name="Oval 10"/>
          <p:cNvSpPr>
            <a:spLocks noChangeArrowheads="1"/>
          </p:cNvSpPr>
          <p:nvPr/>
        </p:nvSpPr>
        <p:spPr bwMode="auto">
          <a:xfrm>
            <a:off x="3276600" y="5483225"/>
            <a:ext cx="2663825" cy="46672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ea typeface="隶书" pitchFamily="49" charset="-122"/>
              </a:rPr>
              <a:t>Other methods</a:t>
            </a:r>
          </a:p>
        </p:txBody>
      </p:sp>
      <p:grpSp>
        <p:nvGrpSpPr>
          <p:cNvPr id="60427" name="Group 25"/>
          <p:cNvGrpSpPr>
            <a:grpSpLocks noChangeAspect="1"/>
          </p:cNvGrpSpPr>
          <p:nvPr/>
        </p:nvGrpSpPr>
        <p:grpSpPr bwMode="auto">
          <a:xfrm>
            <a:off x="611188" y="4333875"/>
            <a:ext cx="7889875" cy="966788"/>
            <a:chOff x="1200" y="3468"/>
            <a:chExt cx="9687" cy="1131"/>
          </a:xfrm>
        </p:grpSpPr>
        <p:pic>
          <p:nvPicPr>
            <p:cNvPr id="60434" name="Picture 26" descr="PtSi_IR_intruder-1－高斯-LOCAL_Yanowitz-12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0" y="3468"/>
              <a:ext cx="1587" cy="1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35" name="Picture 27" descr="PtSi_IR_intruder-1－高斯-SHAPE_Ramesh-15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0" y="3468"/>
              <a:ext cx="1587" cy="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36" name="Picture 28" descr="PtSi_IR_intruder-1－高斯-CLUSTER_Kittler-180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" y="3468"/>
              <a:ext cx="1587" cy="1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37" name="Picture 29" descr="PtSi_IR_intruder-1－高斯-ENTROPY_Kapur-17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0" y="3468"/>
              <a:ext cx="1587" cy="1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38" name="Picture 30" descr="PtSi_IR_intruder-1－高斯-SPATIAL_Pal_a-74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0" y="3468"/>
              <a:ext cx="1587" cy="1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39" name="Picture 31" descr="PtSi_IR_intruder-1－高斯-ATTRIBUTE_Pikaz-241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468"/>
              <a:ext cx="1587" cy="11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428" name="Group 32"/>
          <p:cNvGrpSpPr>
            <a:grpSpLocks noChangeAspect="1"/>
          </p:cNvGrpSpPr>
          <p:nvPr/>
        </p:nvGrpSpPr>
        <p:grpSpPr bwMode="auto">
          <a:xfrm>
            <a:off x="611188" y="2565400"/>
            <a:ext cx="7770812" cy="1455738"/>
            <a:chOff x="1200" y="5511"/>
            <a:chExt cx="9540" cy="1701"/>
          </a:xfrm>
        </p:grpSpPr>
        <p:pic>
          <p:nvPicPr>
            <p:cNvPr id="60429" name="Picture 33" descr="PtSi_IR_intruder-1－高斯-hitogram"/>
            <p:cNvPicPr preferRelativeResize="0"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32" y="5511"/>
              <a:ext cx="2268" cy="1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30" name="Picture 34" descr="PtSi_IR_intruder-1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5746"/>
              <a:ext cx="1587" cy="11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31" name="Picture 35" descr="PTSI_IR_INTRUDER-1－高斯-mannual-22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4" y="5746"/>
              <a:ext cx="1587" cy="1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32" name="Picture 36" descr="PTSI_IR_INTRUDER-1－高斯-ncut分割-22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4" y="5746"/>
              <a:ext cx="1587" cy="1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0433" name="Picture 37" descr="PtSi_IR_intruder-1－高斯－ncut曲线图-1"/>
            <p:cNvPicPr preferRelativeResize="0"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2" y="5511"/>
              <a:ext cx="2268" cy="17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42" name="Group 54"/>
          <p:cNvGrpSpPr>
            <a:grpSpLocks/>
          </p:cNvGrpSpPr>
          <p:nvPr/>
        </p:nvGrpSpPr>
        <p:grpSpPr bwMode="auto">
          <a:xfrm>
            <a:off x="684213" y="282575"/>
            <a:ext cx="7916862" cy="3703638"/>
            <a:chOff x="431" y="178"/>
            <a:chExt cx="4987" cy="2333"/>
          </a:xfrm>
        </p:grpSpPr>
        <p:grpSp>
          <p:nvGrpSpPr>
            <p:cNvPr id="61469" name="Group 8"/>
            <p:cNvGrpSpPr>
              <a:grpSpLocks noChangeAspect="1"/>
            </p:cNvGrpSpPr>
            <p:nvPr/>
          </p:nvGrpSpPr>
          <p:grpSpPr bwMode="auto">
            <a:xfrm>
              <a:off x="431" y="1382"/>
              <a:ext cx="4987" cy="1129"/>
              <a:chOff x="1593" y="4560"/>
              <a:chExt cx="9687" cy="2191"/>
            </a:xfrm>
          </p:grpSpPr>
          <p:pic>
            <p:nvPicPr>
              <p:cNvPr id="61475" name="Picture 9" descr="ship-1－高斯-SPATIAL_Pal_a-6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93" y="4560"/>
                <a:ext cx="1587" cy="2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476" name="Picture 10" descr="ship-1－高斯-ATTRIBUTE_Pikaz-5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93" y="4560"/>
                <a:ext cx="1587" cy="21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477" name="Picture 11" descr="ship-1－高斯-CLUSTER_Kittler-16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3" y="4560"/>
                <a:ext cx="1587" cy="2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478" name="Picture 12" descr="SHIP-1－高斯-一维熵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33" y="4560"/>
                <a:ext cx="1587" cy="21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479" name="Picture 13" descr="ship-1－高斯-SHAPE_Ramesh-155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3" y="4560"/>
                <a:ext cx="1587" cy="21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480" name="Picture 14" descr="ship-1－高斯-LOCAL_Yanowitz-104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53" y="4560"/>
                <a:ext cx="1587" cy="218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1470" name="Picture 16" descr="ship-1－高斯-histogram"/>
            <p:cNvPicPr preferRelativeResize="0"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3" y="339"/>
              <a:ext cx="1204" cy="9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1" name="Picture 17" descr="ship-1－高斯－分割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5" y="178"/>
              <a:ext cx="817" cy="1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2" name="Picture 18" descr="SHIP-1－高斯-mannual-201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99" y="178"/>
              <a:ext cx="817" cy="1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3" name="Picture 19" descr="ship-1－高斯-处理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178"/>
              <a:ext cx="817" cy="1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474" name="Picture 20" descr="ship-1－高斯－ncut曲线图-1"/>
            <p:cNvPicPr preferRelativeResize="0"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4" y="378"/>
              <a:ext cx="1168" cy="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" name="Group 39"/>
          <p:cNvGrpSpPr>
            <a:grpSpLocks noChangeAspect="1"/>
          </p:cNvGrpSpPr>
          <p:nvPr/>
        </p:nvGrpSpPr>
        <p:grpSpPr bwMode="auto">
          <a:xfrm>
            <a:off x="684213" y="4314825"/>
            <a:ext cx="7916862" cy="2427288"/>
            <a:chOff x="703" y="2522"/>
            <a:chExt cx="3875" cy="1188"/>
          </a:xfrm>
        </p:grpSpPr>
        <p:grpSp>
          <p:nvGrpSpPr>
            <p:cNvPr id="61456" name="Group 23"/>
            <p:cNvGrpSpPr>
              <a:grpSpLocks noChangeAspect="1"/>
            </p:cNvGrpSpPr>
            <p:nvPr/>
          </p:nvGrpSpPr>
          <p:grpSpPr bwMode="auto">
            <a:xfrm>
              <a:off x="703" y="3233"/>
              <a:ext cx="3875" cy="477"/>
              <a:chOff x="480" y="3468"/>
              <a:chExt cx="9687" cy="1193"/>
            </a:xfrm>
          </p:grpSpPr>
          <p:pic>
            <p:nvPicPr>
              <p:cNvPr id="61463" name="Picture 24" descr="s-expo00478-ATTRIBUTE_Pikaz-127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0" y="3468"/>
                <a:ext cx="1587" cy="1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464" name="Picture 25" descr="s-expo00478-CLUSTER_Kittler-136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00" y="3468"/>
                <a:ext cx="1587" cy="1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465" name="Picture 26" descr="s-expo00478-ENTROPY_Kapur-139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17" y="3468"/>
                <a:ext cx="1587" cy="1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466" name="Picture 27" descr="s-expo00478-LOCAL_Yanowitz-122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40" y="3468"/>
                <a:ext cx="1587" cy="1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467" name="Picture 28" descr="s-expo00478-SHAPE_Ramesh-121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60" y="3468"/>
                <a:ext cx="1587" cy="1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468" name="Picture 29" descr="s-expo00478-SPATIAL_Pal_a-249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80" y="3468"/>
                <a:ext cx="1587" cy="1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1457" name="Group 30"/>
            <p:cNvGrpSpPr>
              <a:grpSpLocks noChangeAspect="1"/>
            </p:cNvGrpSpPr>
            <p:nvPr/>
          </p:nvGrpSpPr>
          <p:grpSpPr bwMode="auto">
            <a:xfrm>
              <a:off x="703" y="2522"/>
              <a:ext cx="3787" cy="681"/>
              <a:chOff x="1200" y="7383"/>
              <a:chExt cx="9468" cy="1701"/>
            </a:xfrm>
          </p:grpSpPr>
          <p:pic>
            <p:nvPicPr>
              <p:cNvPr id="61458" name="Picture 31" descr="s-expo00478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0" y="7517"/>
                <a:ext cx="1587" cy="1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459" name="Picture 32" descr="S-EXPO00478-ncut分割-162"/>
              <p:cNvPicPr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0" y="7517"/>
                <a:ext cx="1587" cy="1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460" name="Picture 33" descr="S-EXPO00478-manual-146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0" y="7517"/>
                <a:ext cx="1587" cy="1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461" name="Picture 34" descr="s-expo00478-histogram"/>
              <p:cNvPicPr preferRelativeResize="0"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0" y="7383"/>
                <a:ext cx="2268" cy="1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1462" name="Picture 35" descr="s-expo00478-ncut曲线"/>
              <p:cNvPicPr preferRelativeResize="0"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00" y="7383"/>
                <a:ext cx="2268" cy="1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19209" name="Oval 41"/>
          <p:cNvSpPr>
            <a:spLocks noChangeArrowheads="1"/>
          </p:cNvSpPr>
          <p:nvPr/>
        </p:nvSpPr>
        <p:spPr bwMode="auto">
          <a:xfrm>
            <a:off x="2160588" y="-106636"/>
            <a:ext cx="1116012" cy="565697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ea typeface="隶书" pitchFamily="49" charset="-122"/>
              </a:rPr>
              <a:t>本文</a:t>
            </a:r>
          </a:p>
        </p:txBody>
      </p:sp>
      <p:sp>
        <p:nvSpPr>
          <p:cNvPr id="519210" name="Oval 42"/>
          <p:cNvSpPr>
            <a:spLocks noChangeArrowheads="1"/>
          </p:cNvSpPr>
          <p:nvPr/>
        </p:nvSpPr>
        <p:spPr bwMode="auto">
          <a:xfrm>
            <a:off x="3492500" y="-106636"/>
            <a:ext cx="1074738" cy="565697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ea typeface="隶书" pitchFamily="49" charset="-122"/>
              </a:rPr>
              <a:t>理想</a:t>
            </a:r>
          </a:p>
        </p:txBody>
      </p:sp>
      <p:sp>
        <p:nvSpPr>
          <p:cNvPr id="519211" name="Line 43"/>
          <p:cNvSpPr>
            <a:spLocks noChangeShapeType="1"/>
          </p:cNvSpPr>
          <p:nvPr/>
        </p:nvSpPr>
        <p:spPr bwMode="auto">
          <a:xfrm>
            <a:off x="468313" y="2349500"/>
            <a:ext cx="8280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19212" name="Oval 44"/>
          <p:cNvSpPr>
            <a:spLocks noChangeArrowheads="1"/>
          </p:cNvSpPr>
          <p:nvPr/>
        </p:nvSpPr>
        <p:spPr bwMode="auto">
          <a:xfrm>
            <a:off x="2195513" y="3956050"/>
            <a:ext cx="1081087" cy="5524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ea typeface="隶书" pitchFamily="49" charset="-122"/>
              </a:rPr>
              <a:t>本文</a:t>
            </a:r>
          </a:p>
        </p:txBody>
      </p:sp>
      <p:sp>
        <p:nvSpPr>
          <p:cNvPr id="519213" name="Oval 45"/>
          <p:cNvSpPr>
            <a:spLocks noChangeArrowheads="1"/>
          </p:cNvSpPr>
          <p:nvPr/>
        </p:nvSpPr>
        <p:spPr bwMode="auto">
          <a:xfrm>
            <a:off x="3492500" y="3933825"/>
            <a:ext cx="1074738" cy="5524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ea typeface="隶书" pitchFamily="49" charset="-122"/>
              </a:rPr>
              <a:t>理想</a:t>
            </a:r>
          </a:p>
        </p:txBody>
      </p:sp>
      <p:sp>
        <p:nvSpPr>
          <p:cNvPr id="519215" name="Line 47"/>
          <p:cNvSpPr>
            <a:spLocks noChangeShapeType="1"/>
          </p:cNvSpPr>
          <p:nvPr/>
        </p:nvSpPr>
        <p:spPr bwMode="auto">
          <a:xfrm>
            <a:off x="468313" y="5876925"/>
            <a:ext cx="8280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19216" name="Oval 48"/>
          <p:cNvSpPr>
            <a:spLocks noChangeArrowheads="1"/>
          </p:cNvSpPr>
          <p:nvPr/>
        </p:nvSpPr>
        <p:spPr bwMode="auto">
          <a:xfrm>
            <a:off x="5003800" y="57150"/>
            <a:ext cx="1690688" cy="5524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ea typeface="隶书" pitchFamily="49" charset="-122"/>
              </a:rPr>
              <a:t>直方图</a:t>
            </a:r>
          </a:p>
        </p:txBody>
      </p:sp>
      <p:sp>
        <p:nvSpPr>
          <p:cNvPr id="519217" name="Oval 49"/>
          <p:cNvSpPr>
            <a:spLocks noChangeArrowheads="1"/>
          </p:cNvSpPr>
          <p:nvPr/>
        </p:nvSpPr>
        <p:spPr bwMode="auto">
          <a:xfrm>
            <a:off x="6981825" y="57150"/>
            <a:ext cx="1370013" cy="5524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隶书" pitchFamily="49" charset="-122"/>
              </a:rPr>
              <a:t>Ncut</a:t>
            </a:r>
            <a:r>
              <a:rPr lang="zh-CN" altLang="en-US" sz="2000">
                <a:solidFill>
                  <a:srgbClr val="0000FF"/>
                </a:solidFill>
                <a:ea typeface="隶书" pitchFamily="49" charset="-122"/>
              </a:rPr>
              <a:t>图</a:t>
            </a:r>
          </a:p>
        </p:txBody>
      </p:sp>
      <p:sp>
        <p:nvSpPr>
          <p:cNvPr id="519218" name="Oval 50"/>
          <p:cNvSpPr>
            <a:spLocks noChangeArrowheads="1"/>
          </p:cNvSpPr>
          <p:nvPr/>
        </p:nvSpPr>
        <p:spPr bwMode="auto">
          <a:xfrm>
            <a:off x="827088" y="-100013"/>
            <a:ext cx="1008062" cy="552451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ea typeface="隶书" pitchFamily="49" charset="-122"/>
              </a:rPr>
              <a:t>原始</a:t>
            </a:r>
          </a:p>
        </p:txBody>
      </p:sp>
      <p:sp>
        <p:nvSpPr>
          <p:cNvPr id="519219" name="Oval 51"/>
          <p:cNvSpPr>
            <a:spLocks noChangeArrowheads="1"/>
          </p:cNvSpPr>
          <p:nvPr/>
        </p:nvSpPr>
        <p:spPr bwMode="auto">
          <a:xfrm>
            <a:off x="827088" y="3956050"/>
            <a:ext cx="1008062" cy="5524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ea typeface="隶书" pitchFamily="49" charset="-122"/>
              </a:rPr>
              <a:t>原始</a:t>
            </a:r>
          </a:p>
        </p:txBody>
      </p:sp>
      <p:sp>
        <p:nvSpPr>
          <p:cNvPr id="519220" name="Oval 52"/>
          <p:cNvSpPr>
            <a:spLocks noChangeArrowheads="1"/>
          </p:cNvSpPr>
          <p:nvPr/>
        </p:nvSpPr>
        <p:spPr bwMode="auto">
          <a:xfrm>
            <a:off x="4787900" y="3860800"/>
            <a:ext cx="1655763" cy="5524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ea typeface="隶书" pitchFamily="49" charset="-122"/>
              </a:rPr>
              <a:t>直方图</a:t>
            </a:r>
          </a:p>
        </p:txBody>
      </p:sp>
      <p:sp>
        <p:nvSpPr>
          <p:cNvPr id="519221" name="Oval 53"/>
          <p:cNvSpPr>
            <a:spLocks noChangeArrowheads="1"/>
          </p:cNvSpPr>
          <p:nvPr/>
        </p:nvSpPr>
        <p:spPr bwMode="auto">
          <a:xfrm>
            <a:off x="6948488" y="3860800"/>
            <a:ext cx="1370012" cy="5524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隶书" pitchFamily="49" charset="-122"/>
              </a:rPr>
              <a:t>Ncut</a:t>
            </a:r>
            <a:r>
              <a:rPr lang="zh-CN" altLang="en-US" sz="2000">
                <a:solidFill>
                  <a:srgbClr val="0000FF"/>
                </a:solidFill>
                <a:ea typeface="隶书" pitchFamily="49" charset="-122"/>
              </a:rPr>
              <a:t>图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9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9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1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9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9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51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519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519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1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1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9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9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9209" grpId="0" animBg="1"/>
      <p:bldP spid="519210" grpId="0" animBg="1"/>
      <p:bldP spid="519211" grpId="0" animBg="1"/>
      <p:bldP spid="519212" grpId="0" animBg="1"/>
      <p:bldP spid="519213" grpId="0" animBg="1"/>
      <p:bldP spid="519215" grpId="0" animBg="1"/>
      <p:bldP spid="519216" grpId="0" animBg="1"/>
      <p:bldP spid="519217" grpId="0" animBg="1"/>
      <p:bldP spid="519219" grpId="0" animBg="1"/>
      <p:bldP spid="519220" grpId="0" animBg="1"/>
      <p:bldP spid="51922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37"/>
          <p:cNvGrpSpPr>
            <a:grpSpLocks noChangeAspect="1"/>
          </p:cNvGrpSpPr>
          <p:nvPr/>
        </p:nvGrpSpPr>
        <p:grpSpPr bwMode="auto">
          <a:xfrm>
            <a:off x="638175" y="765175"/>
            <a:ext cx="7889875" cy="2460625"/>
            <a:chOff x="491" y="164"/>
            <a:chExt cx="4281" cy="1240"/>
          </a:xfrm>
        </p:grpSpPr>
        <p:grpSp>
          <p:nvGrpSpPr>
            <p:cNvPr id="62493" name="Group 8"/>
            <p:cNvGrpSpPr>
              <a:grpSpLocks noChangeAspect="1"/>
            </p:cNvGrpSpPr>
            <p:nvPr/>
          </p:nvGrpSpPr>
          <p:grpSpPr bwMode="auto">
            <a:xfrm>
              <a:off x="491" y="903"/>
              <a:ext cx="4281" cy="501"/>
              <a:chOff x="1020" y="3312"/>
              <a:chExt cx="9687" cy="1163"/>
            </a:xfrm>
          </p:grpSpPr>
          <p:pic>
            <p:nvPicPr>
              <p:cNvPr id="62500" name="Picture 9" descr="ir_aerial_tank-1－高斯-SPATIAL_Pal_a-78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0" y="3312"/>
                <a:ext cx="1587" cy="1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1" name="Picture 10" descr="ir_aerial_tank-1－高斯-SHAPE_Ramesh-133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00" y="3312"/>
                <a:ext cx="1587" cy="1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2" name="Picture 11" descr="ir_aerial_tank-1－高斯-LOCAL_Yanowitz-16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80" y="3315"/>
                <a:ext cx="1587" cy="1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3" name="Picture 12" descr="IR_AERIAL_TANK-1－高斯-yiweishang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60" y="3312"/>
                <a:ext cx="1587" cy="1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4" name="Picture 13" descr="ir_aerial_tank-1－高斯-CLUSTER_Kittler-109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0" y="3315"/>
                <a:ext cx="1587" cy="1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505" name="Picture 14" descr="ir_aerial_tank-1－高斯-ATTRIBUTE_Pikaz-19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0" y="3312"/>
                <a:ext cx="1587" cy="1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94" name="Group 15"/>
            <p:cNvGrpSpPr>
              <a:grpSpLocks noChangeAspect="1"/>
            </p:cNvGrpSpPr>
            <p:nvPr/>
          </p:nvGrpSpPr>
          <p:grpSpPr bwMode="auto">
            <a:xfrm>
              <a:off x="504" y="164"/>
              <a:ext cx="4188" cy="733"/>
              <a:chOff x="1264" y="1440"/>
              <a:chExt cx="9476" cy="1701"/>
            </a:xfrm>
          </p:grpSpPr>
          <p:pic>
            <p:nvPicPr>
              <p:cNvPr id="62495" name="Picture 16" descr="IR_AERIAL_TANK-1－高斯-mannual-175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12" y="1596"/>
                <a:ext cx="1587" cy="1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6" name="Picture 17" descr="ir_aerial_tank-1－高斯-histogram-1"/>
              <p:cNvPicPr preferRelativeResize="0"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2" y="1440"/>
                <a:ext cx="2268" cy="1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7" name="Picture 18" descr="IR_AERIAL_TANK-1－高斯－分割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92" y="1596"/>
                <a:ext cx="1587" cy="11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8" name="Picture 19" descr="ir_aerial_tank-1－高斯"/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64" y="1596"/>
                <a:ext cx="1587" cy="1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9" name="Picture 20" descr="IR_AERIAL_TANK-1－高斯－ncut曲线-1"/>
              <p:cNvPicPr preferRelativeResize="0"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2" y="1440"/>
                <a:ext cx="2268" cy="1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" name="Group 36"/>
          <p:cNvGrpSpPr>
            <a:grpSpLocks noChangeAspect="1"/>
          </p:cNvGrpSpPr>
          <p:nvPr/>
        </p:nvGrpSpPr>
        <p:grpSpPr bwMode="auto">
          <a:xfrm>
            <a:off x="611188" y="3875088"/>
            <a:ext cx="7889875" cy="2433637"/>
            <a:chOff x="476" y="2160"/>
            <a:chExt cx="4281" cy="1226"/>
          </a:xfrm>
        </p:grpSpPr>
        <p:grpSp>
          <p:nvGrpSpPr>
            <p:cNvPr id="62480" name="Group 23"/>
            <p:cNvGrpSpPr>
              <a:grpSpLocks noChangeAspect="1"/>
            </p:cNvGrpSpPr>
            <p:nvPr/>
          </p:nvGrpSpPr>
          <p:grpSpPr bwMode="auto">
            <a:xfrm>
              <a:off x="476" y="2899"/>
              <a:ext cx="4281" cy="487"/>
              <a:chOff x="1200" y="3468"/>
              <a:chExt cx="9687" cy="1131"/>
            </a:xfrm>
          </p:grpSpPr>
          <p:pic>
            <p:nvPicPr>
              <p:cNvPr id="62487" name="Picture 24" descr="PtSi_IR_intruder-1－高斯-LOCAL_Yanowitz-123"/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60" y="3468"/>
                <a:ext cx="1587" cy="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88" name="Picture 25" descr="PtSi_IR_intruder-1－高斯-SHAPE_Ramesh-154"/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0" y="3468"/>
                <a:ext cx="1587" cy="1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89" name="Picture 26" descr="PtSi_IR_intruder-1－高斯-CLUSTER_Kittler-180"/>
              <p:cNvPicPr>
                <a:picLocks noChangeAspect="1" noChangeArrowheads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20" y="3468"/>
                <a:ext cx="1587" cy="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0" name="Picture 27" descr="PtSi_IR_intruder-1－高斯-ENTROPY_Kapur-176"/>
              <p:cNvPicPr>
                <a:picLocks noChangeAspect="1" noChangeArrowheads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40" y="3468"/>
                <a:ext cx="1587" cy="1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1" name="Picture 28" descr="PtSi_IR_intruder-1－高斯-SPATIAL_Pal_a-74"/>
              <p:cNvPicPr>
                <a:picLocks noChangeAspect="1" noChangeArrowheads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300" y="3468"/>
                <a:ext cx="1587" cy="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92" name="Picture 29" descr="PtSi_IR_intruder-1－高斯-ATTRIBUTE_Pikaz-241"/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0" y="3468"/>
                <a:ext cx="1587" cy="11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481" name="Group 30"/>
            <p:cNvGrpSpPr>
              <a:grpSpLocks noChangeAspect="1"/>
            </p:cNvGrpSpPr>
            <p:nvPr/>
          </p:nvGrpSpPr>
          <p:grpSpPr bwMode="auto">
            <a:xfrm>
              <a:off x="476" y="2160"/>
              <a:ext cx="4216" cy="733"/>
              <a:chOff x="1200" y="5511"/>
              <a:chExt cx="9540" cy="1701"/>
            </a:xfrm>
          </p:grpSpPr>
          <p:pic>
            <p:nvPicPr>
              <p:cNvPr id="62482" name="Picture 31" descr="PtSi_IR_intruder-1－高斯-hitogram"/>
              <p:cNvPicPr preferRelativeResize="0">
                <a:picLocks noChangeAspect="1" noChangeArrowheads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2" y="5511"/>
                <a:ext cx="2268" cy="1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83" name="Picture 32" descr="PtSi_IR_intruder-1"/>
              <p:cNvPicPr>
                <a:picLocks noChangeAspect="1" noChangeArrowheads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0" y="5746"/>
                <a:ext cx="1587" cy="11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84" name="Picture 33" descr="PTSI_IR_INTRUDER-1－高斯-mannual-221"/>
              <p:cNvPicPr>
                <a:picLocks noChangeAspect="1" noChangeArrowheads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34" y="5746"/>
                <a:ext cx="1587" cy="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85" name="Picture 34" descr="PTSI_IR_INTRUDER-1－高斯-ncut分割-220"/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4" y="5746"/>
                <a:ext cx="1587" cy="1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2486" name="Picture 35" descr="PtSi_IR_intruder-1－高斯－ncut曲线图-1"/>
              <p:cNvPicPr preferRelativeResize="0">
                <a:picLocks noChangeAspect="1" noChangeArrowheads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72" y="5511"/>
                <a:ext cx="2268" cy="17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517159" name="Oval 39"/>
          <p:cNvSpPr>
            <a:spLocks noChangeArrowheads="1"/>
          </p:cNvSpPr>
          <p:nvPr/>
        </p:nvSpPr>
        <p:spPr bwMode="auto">
          <a:xfrm>
            <a:off x="2051050" y="333375"/>
            <a:ext cx="1076325" cy="5524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ea typeface="隶书" pitchFamily="49" charset="-122"/>
              </a:rPr>
              <a:t>本文</a:t>
            </a:r>
          </a:p>
        </p:txBody>
      </p:sp>
      <p:sp>
        <p:nvSpPr>
          <p:cNvPr id="517160" name="Oval 40"/>
          <p:cNvSpPr>
            <a:spLocks noChangeArrowheads="1"/>
          </p:cNvSpPr>
          <p:nvPr/>
        </p:nvSpPr>
        <p:spPr bwMode="auto">
          <a:xfrm>
            <a:off x="1979613" y="3500438"/>
            <a:ext cx="1152525" cy="5524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ea typeface="隶书" pitchFamily="49" charset="-122"/>
              </a:rPr>
              <a:t>本文</a:t>
            </a:r>
          </a:p>
        </p:txBody>
      </p:sp>
      <p:sp>
        <p:nvSpPr>
          <p:cNvPr id="517163" name="Oval 43"/>
          <p:cNvSpPr>
            <a:spLocks noChangeArrowheads="1"/>
          </p:cNvSpPr>
          <p:nvPr/>
        </p:nvSpPr>
        <p:spPr bwMode="auto">
          <a:xfrm>
            <a:off x="760413" y="333375"/>
            <a:ext cx="1074737" cy="5524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ea typeface="隶书" pitchFamily="49" charset="-122"/>
              </a:rPr>
              <a:t>原始</a:t>
            </a:r>
          </a:p>
        </p:txBody>
      </p:sp>
      <p:sp>
        <p:nvSpPr>
          <p:cNvPr id="517164" name="Oval 44"/>
          <p:cNvSpPr>
            <a:spLocks noChangeArrowheads="1"/>
          </p:cNvSpPr>
          <p:nvPr/>
        </p:nvSpPr>
        <p:spPr bwMode="auto">
          <a:xfrm>
            <a:off x="3348038" y="333375"/>
            <a:ext cx="1076325" cy="5524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ea typeface="隶书" pitchFamily="49" charset="-122"/>
              </a:rPr>
              <a:t>理想</a:t>
            </a:r>
          </a:p>
        </p:txBody>
      </p:sp>
      <p:sp>
        <p:nvSpPr>
          <p:cNvPr id="517165" name="Oval 45"/>
          <p:cNvSpPr>
            <a:spLocks noChangeArrowheads="1"/>
          </p:cNvSpPr>
          <p:nvPr/>
        </p:nvSpPr>
        <p:spPr bwMode="auto">
          <a:xfrm>
            <a:off x="3348038" y="3524250"/>
            <a:ext cx="1076325" cy="5524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ea typeface="隶书" pitchFamily="49" charset="-122"/>
              </a:rPr>
              <a:t>理想</a:t>
            </a:r>
          </a:p>
        </p:txBody>
      </p:sp>
      <p:sp>
        <p:nvSpPr>
          <p:cNvPr id="517166" name="Oval 46"/>
          <p:cNvSpPr>
            <a:spLocks noChangeArrowheads="1"/>
          </p:cNvSpPr>
          <p:nvPr/>
        </p:nvSpPr>
        <p:spPr bwMode="auto">
          <a:xfrm>
            <a:off x="539750" y="3500438"/>
            <a:ext cx="1147763" cy="5524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ea typeface="隶书" pitchFamily="49" charset="-122"/>
              </a:rPr>
              <a:t>原始</a:t>
            </a:r>
          </a:p>
        </p:txBody>
      </p:sp>
      <p:sp>
        <p:nvSpPr>
          <p:cNvPr id="517167" name="Oval 47"/>
          <p:cNvSpPr>
            <a:spLocks noChangeArrowheads="1"/>
          </p:cNvSpPr>
          <p:nvPr/>
        </p:nvSpPr>
        <p:spPr bwMode="auto">
          <a:xfrm>
            <a:off x="4716463" y="260350"/>
            <a:ext cx="1690687" cy="5524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ea typeface="隶书" pitchFamily="49" charset="-122"/>
              </a:rPr>
              <a:t>直方图</a:t>
            </a:r>
          </a:p>
        </p:txBody>
      </p:sp>
      <p:sp>
        <p:nvSpPr>
          <p:cNvPr id="517168" name="Oval 48"/>
          <p:cNvSpPr>
            <a:spLocks noChangeArrowheads="1"/>
          </p:cNvSpPr>
          <p:nvPr/>
        </p:nvSpPr>
        <p:spPr bwMode="auto">
          <a:xfrm>
            <a:off x="6873875" y="260350"/>
            <a:ext cx="1370013" cy="5524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隶书" pitchFamily="49" charset="-122"/>
              </a:rPr>
              <a:t>Ncut</a:t>
            </a:r>
            <a:r>
              <a:rPr lang="zh-CN" altLang="en-US" sz="2000">
                <a:solidFill>
                  <a:srgbClr val="0000FF"/>
                </a:solidFill>
                <a:ea typeface="隶书" pitchFamily="49" charset="-122"/>
              </a:rPr>
              <a:t>图</a:t>
            </a:r>
          </a:p>
        </p:txBody>
      </p:sp>
      <p:sp>
        <p:nvSpPr>
          <p:cNvPr id="517169" name="Oval 49"/>
          <p:cNvSpPr>
            <a:spLocks noChangeArrowheads="1"/>
          </p:cNvSpPr>
          <p:nvPr/>
        </p:nvSpPr>
        <p:spPr bwMode="auto">
          <a:xfrm>
            <a:off x="4787900" y="3357563"/>
            <a:ext cx="1655763" cy="5524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zh-CN" altLang="en-US" sz="2000">
                <a:solidFill>
                  <a:srgbClr val="0000FF"/>
                </a:solidFill>
                <a:ea typeface="隶书" pitchFamily="49" charset="-122"/>
              </a:rPr>
              <a:t>直方图</a:t>
            </a:r>
          </a:p>
        </p:txBody>
      </p:sp>
      <p:sp>
        <p:nvSpPr>
          <p:cNvPr id="517170" name="Oval 50"/>
          <p:cNvSpPr>
            <a:spLocks noChangeArrowheads="1"/>
          </p:cNvSpPr>
          <p:nvPr/>
        </p:nvSpPr>
        <p:spPr bwMode="auto">
          <a:xfrm>
            <a:off x="6877050" y="3357563"/>
            <a:ext cx="1370013" cy="5524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隶书" pitchFamily="49" charset="-122"/>
              </a:rPr>
              <a:t>Ncut</a:t>
            </a:r>
            <a:r>
              <a:rPr lang="zh-CN" altLang="en-US" sz="2000">
                <a:solidFill>
                  <a:srgbClr val="0000FF"/>
                </a:solidFill>
                <a:ea typeface="隶书" pitchFamily="49" charset="-122"/>
              </a:rPr>
              <a:t>图</a:t>
            </a:r>
          </a:p>
        </p:txBody>
      </p:sp>
      <p:sp>
        <p:nvSpPr>
          <p:cNvPr id="517171" name="Line 51"/>
          <p:cNvSpPr>
            <a:spLocks noChangeShapeType="1"/>
          </p:cNvSpPr>
          <p:nvPr/>
        </p:nvSpPr>
        <p:spPr bwMode="auto">
          <a:xfrm>
            <a:off x="468313" y="2349500"/>
            <a:ext cx="8280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517172" name="Line 52"/>
          <p:cNvSpPr>
            <a:spLocks noChangeShapeType="1"/>
          </p:cNvSpPr>
          <p:nvPr/>
        </p:nvSpPr>
        <p:spPr bwMode="auto">
          <a:xfrm>
            <a:off x="468313" y="5445125"/>
            <a:ext cx="8280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17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1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1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1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1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1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17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1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51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51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1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1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159" grpId="0" animBg="1"/>
      <p:bldP spid="517160" grpId="0" animBg="1"/>
      <p:bldP spid="517163" grpId="0" animBg="1"/>
      <p:bldP spid="517164" grpId="0" animBg="1"/>
      <p:bldP spid="517165" grpId="0" animBg="1"/>
      <p:bldP spid="517166" grpId="0" animBg="1"/>
      <p:bldP spid="517167" grpId="0" animBg="1"/>
      <p:bldP spid="517168" grpId="0" animBg="1"/>
      <p:bldP spid="517169" grpId="0" animBg="1"/>
      <p:bldP spid="517170" grpId="0" animBg="1"/>
      <p:bldP spid="517171" grpId="0" animBg="1"/>
      <p:bldP spid="51717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3"/>
          <p:cNvGrpSpPr>
            <a:grpSpLocks/>
          </p:cNvGrpSpPr>
          <p:nvPr/>
        </p:nvGrpSpPr>
        <p:grpSpPr bwMode="auto">
          <a:xfrm>
            <a:off x="5976938" y="3422650"/>
            <a:ext cx="2987675" cy="1476375"/>
            <a:chOff x="3765" y="2156"/>
            <a:chExt cx="1882" cy="930"/>
          </a:xfrm>
        </p:grpSpPr>
        <p:pic>
          <p:nvPicPr>
            <p:cNvPr id="63520" name="Picture 68" descr="COIN1-4-1-ncut分割"/>
            <p:cNvPicPr preferRelativeResize="0"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8" y="2156"/>
              <a:ext cx="929" cy="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21" name="Picture 69" descr="COIN1-4-2-ncut分割"/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5" y="2156"/>
              <a:ext cx="929" cy="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91"/>
          <p:cNvGrpSpPr>
            <a:grpSpLocks/>
          </p:cNvGrpSpPr>
          <p:nvPr/>
        </p:nvGrpSpPr>
        <p:grpSpPr bwMode="auto">
          <a:xfrm>
            <a:off x="539750" y="3422650"/>
            <a:ext cx="7772400" cy="3175000"/>
            <a:chOff x="340" y="2156"/>
            <a:chExt cx="4896" cy="2000"/>
          </a:xfrm>
        </p:grpSpPr>
        <p:grpSp>
          <p:nvGrpSpPr>
            <p:cNvPr id="63515" name="Group 90"/>
            <p:cNvGrpSpPr>
              <a:grpSpLocks/>
            </p:cNvGrpSpPr>
            <p:nvPr/>
          </p:nvGrpSpPr>
          <p:grpSpPr bwMode="auto">
            <a:xfrm>
              <a:off x="340" y="2156"/>
              <a:ext cx="3363" cy="932"/>
              <a:chOff x="340" y="2156"/>
              <a:chExt cx="3363" cy="932"/>
            </a:xfrm>
          </p:grpSpPr>
          <p:pic>
            <p:nvPicPr>
              <p:cNvPr id="63517" name="Picture 65" descr="coin1-4"/>
              <p:cNvPicPr preferRelativeResize="0"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" y="2156"/>
                <a:ext cx="931" cy="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3518" name="Picture 66" descr="coin1-4-1"/>
              <p:cNvPicPr preferRelativeResize="0"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2" y="2156"/>
                <a:ext cx="931" cy="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3519" name="Picture 67" descr="coin1-4-2"/>
              <p:cNvPicPr preferRelativeResize="0"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8" y="2156"/>
                <a:ext cx="931" cy="9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63516" name="Picture 75" descr="coin1-4-histogram"/>
            <p:cNvPicPr preferRelativeResize="0"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2" y="3226"/>
              <a:ext cx="1244" cy="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 94"/>
          <p:cNvGrpSpPr>
            <a:grpSpLocks/>
          </p:cNvGrpSpPr>
          <p:nvPr/>
        </p:nvGrpSpPr>
        <p:grpSpPr bwMode="auto">
          <a:xfrm>
            <a:off x="217488" y="4868863"/>
            <a:ext cx="1970087" cy="1728787"/>
            <a:chOff x="137" y="3067"/>
            <a:chExt cx="1241" cy="1089"/>
          </a:xfrm>
        </p:grpSpPr>
        <p:pic>
          <p:nvPicPr>
            <p:cNvPr id="63513" name="Picture 74" descr="coin1-4-ncut曲线"/>
            <p:cNvPicPr preferRelativeResize="0"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" y="3226"/>
              <a:ext cx="1241" cy="9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14" name="AutoShape 87"/>
            <p:cNvSpPr>
              <a:spLocks noChangeArrowheads="1"/>
            </p:cNvSpPr>
            <p:nvPr/>
          </p:nvSpPr>
          <p:spPr bwMode="auto">
            <a:xfrm>
              <a:off x="612" y="3067"/>
              <a:ext cx="363" cy="18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2857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" name="Group 92"/>
          <p:cNvGrpSpPr>
            <a:grpSpLocks/>
          </p:cNvGrpSpPr>
          <p:nvPr/>
        </p:nvGrpSpPr>
        <p:grpSpPr bwMode="auto">
          <a:xfrm>
            <a:off x="2187575" y="4868863"/>
            <a:ext cx="3910013" cy="1724025"/>
            <a:chOff x="1378" y="3067"/>
            <a:chExt cx="2463" cy="1086"/>
          </a:xfrm>
        </p:grpSpPr>
        <p:pic>
          <p:nvPicPr>
            <p:cNvPr id="63509" name="Picture 72" descr="coin1-4-1-ncut曲线"/>
            <p:cNvPicPr preferRelativeResize="0"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2" y="3226"/>
              <a:ext cx="1239" cy="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10" name="Picture 73" descr="coin1-4-2－曲线"/>
            <p:cNvPicPr preferRelativeResize="0"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" y="3226"/>
              <a:ext cx="1240" cy="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511" name="AutoShape 88"/>
            <p:cNvSpPr>
              <a:spLocks noChangeArrowheads="1"/>
            </p:cNvSpPr>
            <p:nvPr/>
          </p:nvSpPr>
          <p:spPr bwMode="auto">
            <a:xfrm>
              <a:off x="1882" y="3067"/>
              <a:ext cx="363" cy="18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2857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2" name="AutoShape 89"/>
            <p:cNvSpPr>
              <a:spLocks noChangeArrowheads="1"/>
            </p:cNvSpPr>
            <p:nvPr/>
          </p:nvSpPr>
          <p:spPr bwMode="auto">
            <a:xfrm>
              <a:off x="3061" y="3067"/>
              <a:ext cx="363" cy="182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28575" algn="ctr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7" name="Group 100"/>
          <p:cNvGrpSpPr>
            <a:grpSpLocks/>
          </p:cNvGrpSpPr>
          <p:nvPr/>
        </p:nvGrpSpPr>
        <p:grpSpPr bwMode="auto">
          <a:xfrm>
            <a:off x="1287463" y="209550"/>
            <a:ext cx="7386637" cy="1452563"/>
            <a:chOff x="811" y="132"/>
            <a:chExt cx="4653" cy="915"/>
          </a:xfrm>
        </p:grpSpPr>
        <p:pic>
          <p:nvPicPr>
            <p:cNvPr id="63505" name="Picture 51" descr="SHIP-1－高斯-切－1-ncut分割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" y="726"/>
              <a:ext cx="657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06" name="Picture 54" descr="ship-1－高斯-切－2－ncut分割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4" y="461"/>
              <a:ext cx="661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07" name="Picture 57" descr="SHIP-1－高斯-切－3－ncut分割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6" y="723"/>
              <a:ext cx="32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08" name="Picture 96" descr="ship-1－高斯－分割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" y="132"/>
              <a:ext cx="662" cy="9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8" name="Group 99"/>
          <p:cNvGrpSpPr>
            <a:grpSpLocks/>
          </p:cNvGrpSpPr>
          <p:nvPr/>
        </p:nvGrpSpPr>
        <p:grpSpPr bwMode="auto">
          <a:xfrm>
            <a:off x="179388" y="209550"/>
            <a:ext cx="7932737" cy="1462088"/>
            <a:chOff x="113" y="132"/>
            <a:chExt cx="4997" cy="921"/>
          </a:xfrm>
        </p:grpSpPr>
        <p:pic>
          <p:nvPicPr>
            <p:cNvPr id="63501" name="Picture 50" descr="ship-1－高斯-切－1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6" y="726"/>
              <a:ext cx="657" cy="3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02" name="Picture 53" descr="ship-1－高斯-切－2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5" y="461"/>
              <a:ext cx="661" cy="5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03" name="Picture 56" descr="ship-1－高斯-切－3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2" y="723"/>
              <a:ext cx="328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04" name="Picture 97" descr="ship-1－高斯-处理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132"/>
              <a:ext cx="662" cy="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101"/>
          <p:cNvGrpSpPr>
            <a:grpSpLocks/>
          </p:cNvGrpSpPr>
          <p:nvPr/>
        </p:nvGrpSpPr>
        <p:grpSpPr bwMode="auto">
          <a:xfrm>
            <a:off x="285750" y="1746250"/>
            <a:ext cx="8677275" cy="1466850"/>
            <a:chOff x="180" y="1100"/>
            <a:chExt cx="5466" cy="924"/>
          </a:xfrm>
        </p:grpSpPr>
        <p:pic>
          <p:nvPicPr>
            <p:cNvPr id="63497" name="Picture 59" descr="SHIP-1－高斯-切－1-ncut曲线"/>
            <p:cNvPicPr preferRelativeResize="0"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2" y="1100"/>
              <a:ext cx="1208" cy="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8" name="Picture 60" descr="ship-1－高斯-切－2－ncut曲线"/>
            <p:cNvPicPr preferRelativeResize="0"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7" y="1100"/>
              <a:ext cx="1208" cy="9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499" name="Picture 61" descr="ship-1－高斯-切－3－ncut曲线"/>
            <p:cNvPicPr preferRelativeResize="0"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39" y="1100"/>
              <a:ext cx="1207" cy="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3500" name="Picture 98" descr="ship-1－高斯－ncut曲线图-1"/>
            <p:cNvPicPr preferRelativeResize="0"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" y="1117"/>
              <a:ext cx="1211" cy="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323850" y="332656"/>
            <a:ext cx="7488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Experimental Results</a:t>
            </a: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611188" y="985739"/>
            <a:ext cx="7705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just">
              <a:buClr>
                <a:srgbClr val="FF3300"/>
              </a:buClr>
              <a:buSzPct val="120000"/>
              <a:buFont typeface="Wingdings" pitchFamily="2" charset="2"/>
              <a:buChar char="§"/>
            </a:pPr>
            <a:r>
              <a:rPr lang="en-US" altLang="zh-CN" sz="2200" b="1">
                <a:solidFill>
                  <a:srgbClr val="0000FF"/>
                </a:solidFill>
                <a:ea typeface="黑体" pitchFamily="49" charset="-122"/>
              </a:rPr>
              <a:t>Good results for standard test images</a:t>
            </a:r>
          </a:p>
        </p:txBody>
      </p:sp>
      <p:pic>
        <p:nvPicPr>
          <p:cNvPr id="64516" name="Picture 21" descr="camera－histogram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338" y="2078038"/>
            <a:ext cx="1962150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22" descr="CAMERA-Ncut曲线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488" y="2078038"/>
            <a:ext cx="1960562" cy="151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8" name="Picture 27" descr="camer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075" y="2179638"/>
            <a:ext cx="1373188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9" name="Picture 28" descr="CAMERA-Ncut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988" y="2179638"/>
            <a:ext cx="1373187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0" name="Oval 34"/>
          <p:cNvSpPr>
            <a:spLocks noChangeArrowheads="1"/>
          </p:cNvSpPr>
          <p:nvPr/>
        </p:nvSpPr>
        <p:spPr bwMode="auto">
          <a:xfrm>
            <a:off x="2627313" y="1579563"/>
            <a:ext cx="1944687" cy="5524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隶书" pitchFamily="49" charset="-122"/>
              </a:rPr>
              <a:t>proposed</a:t>
            </a:r>
          </a:p>
        </p:txBody>
      </p:sp>
      <p:sp>
        <p:nvSpPr>
          <p:cNvPr id="64521" name="Oval 35"/>
          <p:cNvSpPr>
            <a:spLocks noChangeArrowheads="1"/>
          </p:cNvSpPr>
          <p:nvPr/>
        </p:nvSpPr>
        <p:spPr bwMode="auto">
          <a:xfrm>
            <a:off x="4643438" y="1603812"/>
            <a:ext cx="1657350" cy="500778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1700" dirty="0">
                <a:solidFill>
                  <a:srgbClr val="0000FF"/>
                </a:solidFill>
                <a:ea typeface="隶书" pitchFamily="49" charset="-122"/>
              </a:rPr>
              <a:t>histogram</a:t>
            </a:r>
          </a:p>
        </p:txBody>
      </p:sp>
      <p:sp>
        <p:nvSpPr>
          <p:cNvPr id="64522" name="Oval 36"/>
          <p:cNvSpPr>
            <a:spLocks noChangeArrowheads="1"/>
          </p:cNvSpPr>
          <p:nvPr/>
        </p:nvSpPr>
        <p:spPr bwMode="auto">
          <a:xfrm>
            <a:off x="6804025" y="1622425"/>
            <a:ext cx="1370013" cy="46672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ea typeface="隶书" pitchFamily="49" charset="-122"/>
              </a:rPr>
              <a:t>Ncut</a:t>
            </a:r>
          </a:p>
        </p:txBody>
      </p:sp>
      <p:sp>
        <p:nvSpPr>
          <p:cNvPr id="64523" name="Oval 37"/>
          <p:cNvSpPr>
            <a:spLocks noChangeArrowheads="1"/>
          </p:cNvSpPr>
          <p:nvPr/>
        </p:nvSpPr>
        <p:spPr bwMode="auto">
          <a:xfrm>
            <a:off x="971550" y="1579563"/>
            <a:ext cx="1655763" cy="5524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隶书" pitchFamily="49" charset="-122"/>
              </a:rPr>
              <a:t>original</a:t>
            </a:r>
          </a:p>
        </p:txBody>
      </p:sp>
      <p:grpSp>
        <p:nvGrpSpPr>
          <p:cNvPr id="64524" name="Group 38"/>
          <p:cNvGrpSpPr>
            <a:grpSpLocks noChangeAspect="1"/>
          </p:cNvGrpSpPr>
          <p:nvPr/>
        </p:nvGrpSpPr>
        <p:grpSpPr bwMode="auto">
          <a:xfrm>
            <a:off x="642938" y="4149725"/>
            <a:ext cx="7889875" cy="1266825"/>
            <a:chOff x="1200" y="3441"/>
            <a:chExt cx="9687" cy="1587"/>
          </a:xfrm>
        </p:grpSpPr>
        <p:pic>
          <p:nvPicPr>
            <p:cNvPr id="64527" name="Picture 39" descr="camera-ATTRIBUTE_Pikaz-3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3441"/>
              <a:ext cx="1587" cy="1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28" name="Picture 40" descr="camera-CLUSTER_Kittler-34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20" y="3441"/>
              <a:ext cx="1587" cy="1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29" name="Picture 41" descr="camera-ENTROPY_Kapur-19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0" y="3441"/>
              <a:ext cx="1587" cy="1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30" name="Picture 42" descr="camera-LOCAL_Yanowitz-8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0" y="3441"/>
              <a:ext cx="1587" cy="1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31" name="Picture 43" descr="camera-SHAPE_Ramesh-13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0" y="3441"/>
              <a:ext cx="1587" cy="1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4532" name="Picture 44" descr="camera-SPATIAL_Pal_a-173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00" y="3441"/>
              <a:ext cx="1587" cy="1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525" name="Oval 45"/>
          <p:cNvSpPr>
            <a:spLocks noChangeArrowheads="1"/>
          </p:cNvSpPr>
          <p:nvPr/>
        </p:nvSpPr>
        <p:spPr bwMode="auto">
          <a:xfrm>
            <a:off x="3276600" y="5699125"/>
            <a:ext cx="2663825" cy="46672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ea typeface="隶书" pitchFamily="49" charset="-122"/>
              </a:rPr>
              <a:t>Other methods</a:t>
            </a:r>
          </a:p>
        </p:txBody>
      </p:sp>
      <p:sp>
        <p:nvSpPr>
          <p:cNvPr id="64526" name="Line 46"/>
          <p:cNvSpPr>
            <a:spLocks noChangeShapeType="1"/>
          </p:cNvSpPr>
          <p:nvPr/>
        </p:nvSpPr>
        <p:spPr bwMode="auto">
          <a:xfrm>
            <a:off x="468313" y="3860800"/>
            <a:ext cx="8280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323850" y="338039"/>
            <a:ext cx="7488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Experimental Results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611188" y="985739"/>
            <a:ext cx="7705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just">
              <a:buClr>
                <a:srgbClr val="FF3300"/>
              </a:buClr>
              <a:buSzPct val="120000"/>
              <a:buFont typeface="Wingdings" pitchFamily="2" charset="2"/>
              <a:buChar char="§"/>
            </a:pPr>
            <a:r>
              <a:rPr lang="en-US" altLang="zh-CN" sz="2200" b="1" dirty="0">
                <a:solidFill>
                  <a:srgbClr val="0000FF"/>
                </a:solidFill>
                <a:ea typeface="黑体" pitchFamily="49" charset="-122"/>
              </a:rPr>
              <a:t>Good results for standard test images</a:t>
            </a:r>
          </a:p>
        </p:txBody>
      </p:sp>
      <p:sp>
        <p:nvSpPr>
          <p:cNvPr id="65540" name="Oval 8"/>
          <p:cNvSpPr>
            <a:spLocks noChangeArrowheads="1"/>
          </p:cNvSpPr>
          <p:nvPr/>
        </p:nvSpPr>
        <p:spPr bwMode="auto">
          <a:xfrm>
            <a:off x="2627313" y="1579563"/>
            <a:ext cx="1944687" cy="5524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隶书" pitchFamily="49" charset="-122"/>
              </a:rPr>
              <a:t>proposed</a:t>
            </a:r>
          </a:p>
        </p:txBody>
      </p:sp>
      <p:sp>
        <p:nvSpPr>
          <p:cNvPr id="65541" name="Oval 9"/>
          <p:cNvSpPr>
            <a:spLocks noChangeArrowheads="1"/>
          </p:cNvSpPr>
          <p:nvPr/>
        </p:nvSpPr>
        <p:spPr bwMode="auto">
          <a:xfrm>
            <a:off x="4643438" y="1603812"/>
            <a:ext cx="1657350" cy="500778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1700" dirty="0">
                <a:solidFill>
                  <a:srgbClr val="0000FF"/>
                </a:solidFill>
                <a:ea typeface="隶书" pitchFamily="49" charset="-122"/>
              </a:rPr>
              <a:t>histogram</a:t>
            </a:r>
          </a:p>
        </p:txBody>
      </p:sp>
      <p:sp>
        <p:nvSpPr>
          <p:cNvPr id="65542" name="Oval 10"/>
          <p:cNvSpPr>
            <a:spLocks noChangeArrowheads="1"/>
          </p:cNvSpPr>
          <p:nvPr/>
        </p:nvSpPr>
        <p:spPr bwMode="auto">
          <a:xfrm>
            <a:off x="6804025" y="1622425"/>
            <a:ext cx="1370013" cy="46672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ea typeface="隶书" pitchFamily="49" charset="-122"/>
              </a:rPr>
              <a:t>Ncut</a:t>
            </a:r>
          </a:p>
        </p:txBody>
      </p:sp>
      <p:sp>
        <p:nvSpPr>
          <p:cNvPr id="65543" name="Oval 11"/>
          <p:cNvSpPr>
            <a:spLocks noChangeArrowheads="1"/>
          </p:cNvSpPr>
          <p:nvPr/>
        </p:nvSpPr>
        <p:spPr bwMode="auto">
          <a:xfrm>
            <a:off x="971550" y="1579563"/>
            <a:ext cx="1655763" cy="552450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rgbClr val="0000FF"/>
                </a:solidFill>
                <a:ea typeface="隶书" pitchFamily="49" charset="-122"/>
              </a:rPr>
              <a:t>original</a:t>
            </a:r>
          </a:p>
        </p:txBody>
      </p:sp>
      <p:sp>
        <p:nvSpPr>
          <p:cNvPr id="65544" name="Oval 19"/>
          <p:cNvSpPr>
            <a:spLocks noChangeArrowheads="1"/>
          </p:cNvSpPr>
          <p:nvPr/>
        </p:nvSpPr>
        <p:spPr bwMode="auto">
          <a:xfrm>
            <a:off x="3276600" y="5699125"/>
            <a:ext cx="2663825" cy="46672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>
                <a:solidFill>
                  <a:srgbClr val="0000FF"/>
                </a:solidFill>
                <a:ea typeface="隶书" pitchFamily="49" charset="-122"/>
              </a:rPr>
              <a:t>Other methods</a:t>
            </a:r>
          </a:p>
        </p:txBody>
      </p:sp>
      <p:sp>
        <p:nvSpPr>
          <p:cNvPr id="65545" name="Line 20"/>
          <p:cNvSpPr>
            <a:spLocks noChangeShapeType="1"/>
          </p:cNvSpPr>
          <p:nvPr/>
        </p:nvSpPr>
        <p:spPr bwMode="auto">
          <a:xfrm>
            <a:off x="468313" y="3860800"/>
            <a:ext cx="8280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pic>
        <p:nvPicPr>
          <p:cNvPr id="65546" name="Picture 21" descr="lena-histogram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0063" y="2219325"/>
            <a:ext cx="1963737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7" name="Picture 22" descr="lena-Ncut曲线"/>
          <p:cNvPicPr preferRelativeResize="0"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025" y="2205038"/>
            <a:ext cx="1965325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8" name="Picture 23" descr="len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375" y="2293938"/>
            <a:ext cx="1373188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9" name="Picture 24" descr="lena-Ncut"/>
          <p:cNvPicPr preferRelativeResize="0">
            <a:picLocks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138" y="2293938"/>
            <a:ext cx="1373187" cy="141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5550" name="Group 25"/>
          <p:cNvGrpSpPr>
            <a:grpSpLocks noChangeAspect="1"/>
          </p:cNvGrpSpPr>
          <p:nvPr/>
        </p:nvGrpSpPr>
        <p:grpSpPr bwMode="auto">
          <a:xfrm>
            <a:off x="611188" y="4005263"/>
            <a:ext cx="7916862" cy="1268412"/>
            <a:chOff x="1560" y="6588"/>
            <a:chExt cx="9720" cy="1590"/>
          </a:xfrm>
        </p:grpSpPr>
        <p:pic>
          <p:nvPicPr>
            <p:cNvPr id="65551" name="Picture 26" descr="lena-256-ATTRIBUTE_Pikaz-9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60" y="6588"/>
              <a:ext cx="1590" cy="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52" name="Picture 27" descr="lena-256-CLUSTER_Kittler-6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0" y="6588"/>
              <a:ext cx="1590" cy="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53" name="Picture 28" descr="lena-256-ENTROPY_Kapur-13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6588"/>
              <a:ext cx="1590" cy="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54" name="Picture 29" descr="lena-256-LOCAL_Yanowitz-5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20" y="6588"/>
              <a:ext cx="1590" cy="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55" name="Picture 30" descr="lena-256-SHAPE_Ramesh-115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0" y="6588"/>
              <a:ext cx="1590" cy="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5556" name="Picture 31" descr="lena-256-SPATIAL_Pal_a-145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90" y="6588"/>
              <a:ext cx="1590" cy="1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6"/>
          <p:cNvSpPr txBox="1">
            <a:spLocks noChangeAspect="1" noChangeArrowheads="1"/>
          </p:cNvSpPr>
          <p:nvPr/>
        </p:nvSpPr>
        <p:spPr bwMode="auto">
          <a:xfrm>
            <a:off x="147638" y="5630863"/>
            <a:ext cx="189706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/>
            <a:r>
              <a:rPr lang="en-US" altLang="zh-CN" sz="1400">
                <a:latin typeface="Times New Roman" pitchFamily="18" charset="0"/>
                <a:ea typeface="宋体" pitchFamily="2" charset="-122"/>
              </a:rPr>
              <a:t>(f)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=4, </a:t>
            </a:r>
            <a:r>
              <a:rPr lang="en-US" altLang="zh-CN" sz="14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b="1" i="1" baseline="-25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1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=1000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i="1" baseline="-2500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=8</a:t>
            </a:r>
            <a:endParaRPr lang="en-US" altLang="zh-CN" sz="1400" b="1">
              <a:ea typeface="黑体" pitchFamily="49" charset="-122"/>
            </a:endParaRPr>
          </a:p>
        </p:txBody>
      </p:sp>
      <p:sp>
        <p:nvSpPr>
          <p:cNvPr id="66563" name="Text Box 7"/>
          <p:cNvSpPr txBox="1">
            <a:spLocks noChangeAspect="1" noChangeArrowheads="1"/>
          </p:cNvSpPr>
          <p:nvPr/>
        </p:nvSpPr>
        <p:spPr bwMode="auto">
          <a:xfrm>
            <a:off x="1960563" y="5630863"/>
            <a:ext cx="1960562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/>
            <a:r>
              <a:rPr lang="en-US" altLang="zh-CN" sz="1400">
                <a:latin typeface="Times New Roman" pitchFamily="18" charset="0"/>
                <a:ea typeface="宋体" pitchFamily="2" charset="-122"/>
              </a:rPr>
              <a:t>(g)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=4,</a:t>
            </a:r>
            <a:r>
              <a:rPr lang="en-US" altLang="zh-CN" sz="1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4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b="1" i="1" baseline="-25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1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=2000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i="1" baseline="-2500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=8</a:t>
            </a:r>
            <a:endParaRPr lang="en-US" altLang="zh-CN" sz="1400" b="1">
              <a:ea typeface="黑体" pitchFamily="49" charset="-122"/>
            </a:endParaRPr>
          </a:p>
        </p:txBody>
      </p:sp>
      <p:sp>
        <p:nvSpPr>
          <p:cNvPr id="66564" name="Text Box 8"/>
          <p:cNvSpPr txBox="1">
            <a:spLocks noChangeAspect="1" noChangeArrowheads="1"/>
          </p:cNvSpPr>
          <p:nvPr/>
        </p:nvSpPr>
        <p:spPr bwMode="auto">
          <a:xfrm>
            <a:off x="3630613" y="5605463"/>
            <a:ext cx="2032000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/>
            <a:r>
              <a:rPr lang="en-US" altLang="zh-CN" sz="1400">
                <a:latin typeface="Times New Roman" pitchFamily="18" charset="0"/>
                <a:ea typeface="宋体" pitchFamily="2" charset="-122"/>
              </a:rPr>
              <a:t>(h)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=4, </a:t>
            </a:r>
            <a:r>
              <a:rPr lang="en-US" altLang="zh-CN" sz="14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b="1" i="1" baseline="-25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1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=5000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i="1" baseline="-2500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=8</a:t>
            </a:r>
            <a:endParaRPr lang="en-US" altLang="zh-CN" sz="1400" b="1">
              <a:ea typeface="黑体" pitchFamily="49" charset="-122"/>
            </a:endParaRPr>
          </a:p>
        </p:txBody>
      </p:sp>
      <p:sp>
        <p:nvSpPr>
          <p:cNvPr id="66565" name="Text Box 9"/>
          <p:cNvSpPr txBox="1">
            <a:spLocks noChangeAspect="1" noChangeArrowheads="1"/>
          </p:cNvSpPr>
          <p:nvPr/>
        </p:nvSpPr>
        <p:spPr bwMode="auto">
          <a:xfrm>
            <a:off x="5445125" y="5605463"/>
            <a:ext cx="1865313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/>
            <a:r>
              <a:rPr lang="en-US" altLang="zh-CN" sz="1400">
                <a:latin typeface="Times New Roman" pitchFamily="18" charset="0"/>
                <a:ea typeface="宋体" pitchFamily="2" charset="-122"/>
              </a:rPr>
              <a:t>(i)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=4, </a:t>
            </a:r>
            <a:r>
              <a:rPr lang="en-US" altLang="zh-CN" sz="14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b="1" i="1" baseline="-25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1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=10000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i="1" baseline="-2500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=8</a:t>
            </a:r>
            <a:endParaRPr lang="en-US" altLang="zh-CN" sz="1400" b="1">
              <a:ea typeface="黑体" pitchFamily="49" charset="-122"/>
            </a:endParaRPr>
          </a:p>
        </p:txBody>
      </p:sp>
      <p:sp>
        <p:nvSpPr>
          <p:cNvPr id="66566" name="Text Box 10"/>
          <p:cNvSpPr txBox="1">
            <a:spLocks noChangeAspect="1" noChangeArrowheads="1"/>
          </p:cNvSpPr>
          <p:nvPr/>
        </p:nvSpPr>
        <p:spPr bwMode="auto">
          <a:xfrm>
            <a:off x="7170738" y="5605463"/>
            <a:ext cx="1901825" cy="31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/>
            <a:r>
              <a:rPr lang="en-US" altLang="zh-CN" sz="1400">
                <a:latin typeface="Times New Roman" pitchFamily="18" charset="0"/>
                <a:ea typeface="宋体" pitchFamily="2" charset="-122"/>
              </a:rPr>
              <a:t>(j)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=4,</a:t>
            </a:r>
            <a:r>
              <a:rPr lang="en-US" altLang="zh-CN" sz="1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4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b="1" i="1" baseline="-25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1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=20000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i="1" baseline="-2500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=8</a:t>
            </a:r>
            <a:endParaRPr lang="en-US" altLang="zh-CN" sz="1400" b="1">
              <a:ea typeface="黑体" pitchFamily="49" charset="-122"/>
            </a:endParaRPr>
          </a:p>
        </p:txBody>
      </p:sp>
      <p:grpSp>
        <p:nvGrpSpPr>
          <p:cNvPr id="66567" name="Group 79"/>
          <p:cNvGrpSpPr>
            <a:grpSpLocks/>
          </p:cNvGrpSpPr>
          <p:nvPr/>
        </p:nvGrpSpPr>
        <p:grpSpPr bwMode="auto">
          <a:xfrm>
            <a:off x="293688" y="4262438"/>
            <a:ext cx="8561387" cy="1323975"/>
            <a:chOff x="608" y="1310"/>
            <a:chExt cx="4813" cy="834"/>
          </a:xfrm>
        </p:grpSpPr>
        <p:pic>
          <p:nvPicPr>
            <p:cNvPr id="66585" name="Picture 11" descr="ir_aerial_tank-1－高斯-04-1000-8"/>
            <p:cNvPicPr preferRelativeResize="0"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" y="1310"/>
              <a:ext cx="963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6" name="Picture 12" descr="ir_aerial_tank-1－高斯-04-2000-8"/>
            <p:cNvPicPr preferRelativeResize="0"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" y="1310"/>
              <a:ext cx="962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7" name="Picture 13" descr="ir_aerial_tank-1－高斯-04-5000-8"/>
            <p:cNvPicPr preferRelativeResize="0"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3" y="1310"/>
              <a:ext cx="963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8" name="Picture 14" descr="ir_aerial_tank-1－高斯-04-20000-8"/>
            <p:cNvPicPr preferRelativeResize="0"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8" y="1310"/>
              <a:ext cx="963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9" name="Picture 15" descr="ir_aerial_tank-1－高斯-04-10000-8"/>
            <p:cNvPicPr preferRelativeResize="0"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" y="1310"/>
              <a:ext cx="962" cy="8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568" name="Text Box 17"/>
          <p:cNvSpPr txBox="1">
            <a:spLocks noChangeAspect="1" noChangeArrowheads="1"/>
          </p:cNvSpPr>
          <p:nvPr/>
        </p:nvSpPr>
        <p:spPr bwMode="auto">
          <a:xfrm>
            <a:off x="5299075" y="3149600"/>
            <a:ext cx="198437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/>
            <a:r>
              <a:rPr lang="en-US" altLang="zh-CN" sz="1400">
                <a:latin typeface="Times New Roman" pitchFamily="18" charset="0"/>
                <a:ea typeface="宋体" pitchFamily="2" charset="-122"/>
              </a:rPr>
              <a:t>(d) </a:t>
            </a:r>
            <a:r>
              <a:rPr lang="en-US" altLang="zh-CN" sz="14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sz="1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=16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i="1" baseline="-2500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=625,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i="1" baseline="-2500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=32</a:t>
            </a:r>
            <a:endParaRPr lang="en-US" altLang="zh-CN" sz="1400" b="1">
              <a:ea typeface="黑体" pitchFamily="49" charset="-122"/>
            </a:endParaRPr>
          </a:p>
        </p:txBody>
      </p:sp>
      <p:sp>
        <p:nvSpPr>
          <p:cNvPr id="66569" name="Text Box 18"/>
          <p:cNvSpPr txBox="1">
            <a:spLocks noChangeAspect="1" noChangeArrowheads="1"/>
          </p:cNvSpPr>
          <p:nvPr/>
        </p:nvSpPr>
        <p:spPr bwMode="auto">
          <a:xfrm>
            <a:off x="7040563" y="3149600"/>
            <a:ext cx="2103437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/>
            <a:r>
              <a:rPr lang="en-US" altLang="zh-CN" sz="1400">
                <a:latin typeface="Times New Roman" pitchFamily="18" charset="0"/>
                <a:ea typeface="宋体" pitchFamily="2" charset="-122"/>
              </a:rPr>
              <a:t>(e) </a:t>
            </a:r>
            <a:r>
              <a:rPr lang="en-US" altLang="zh-CN" sz="14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sz="1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=32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i="1" baseline="-2500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=625, </a:t>
            </a:r>
            <a:r>
              <a:rPr lang="en-US" altLang="zh-CN" sz="14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b="1" i="1" baseline="-25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1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=250</a:t>
            </a:r>
            <a:endParaRPr lang="en-US" altLang="zh-CN" sz="1400" b="1">
              <a:solidFill>
                <a:srgbClr val="0000FF"/>
              </a:solidFill>
              <a:ea typeface="黑体" pitchFamily="49" charset="-122"/>
            </a:endParaRPr>
          </a:p>
        </p:txBody>
      </p:sp>
      <p:sp>
        <p:nvSpPr>
          <p:cNvPr id="66570" name="Text Box 19"/>
          <p:cNvSpPr txBox="1">
            <a:spLocks noChangeAspect="1" noChangeArrowheads="1"/>
          </p:cNvSpPr>
          <p:nvPr/>
        </p:nvSpPr>
        <p:spPr bwMode="auto">
          <a:xfrm>
            <a:off x="142875" y="3149600"/>
            <a:ext cx="1817688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/>
            <a:r>
              <a:rPr lang="en-US" altLang="zh-CN" sz="1400">
                <a:latin typeface="Times New Roman" pitchFamily="18" charset="0"/>
                <a:ea typeface="宋体" pitchFamily="2" charset="-122"/>
              </a:rPr>
              <a:t>(a)</a:t>
            </a:r>
            <a:r>
              <a:rPr lang="en-US" altLang="zh-CN" sz="1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4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sz="1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=2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i="1" baseline="-2500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=625, </a:t>
            </a:r>
            <a:r>
              <a:rPr lang="en-US" altLang="zh-CN" sz="14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b="1" i="1" baseline="-25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1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=4</a:t>
            </a:r>
            <a:endParaRPr lang="en-US" altLang="zh-CN" sz="1400" b="1">
              <a:solidFill>
                <a:srgbClr val="0000FF"/>
              </a:solidFill>
              <a:ea typeface="黑体" pitchFamily="49" charset="-122"/>
            </a:endParaRPr>
          </a:p>
        </p:txBody>
      </p:sp>
      <p:sp>
        <p:nvSpPr>
          <p:cNvPr id="66571" name="Text Box 20"/>
          <p:cNvSpPr txBox="1">
            <a:spLocks noChangeAspect="1" noChangeArrowheads="1"/>
          </p:cNvSpPr>
          <p:nvPr/>
        </p:nvSpPr>
        <p:spPr bwMode="auto">
          <a:xfrm>
            <a:off x="1882775" y="3149600"/>
            <a:ext cx="1820863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/>
            <a:r>
              <a:rPr lang="en-US" altLang="zh-CN" sz="1400">
                <a:latin typeface="Times New Roman" pitchFamily="18" charset="0"/>
                <a:ea typeface="宋体" pitchFamily="2" charset="-122"/>
              </a:rPr>
              <a:t>(b)</a:t>
            </a:r>
            <a:r>
              <a:rPr lang="en-US" altLang="zh-CN" sz="1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14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sz="1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=4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i="1" baseline="-2500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=625, </a:t>
            </a:r>
            <a:r>
              <a:rPr lang="en-US" altLang="zh-CN" sz="14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b="1" i="1" baseline="-25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1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=8</a:t>
            </a:r>
            <a:endParaRPr lang="en-US" altLang="zh-CN" sz="1400" b="1">
              <a:solidFill>
                <a:srgbClr val="0000FF"/>
              </a:solidFill>
              <a:ea typeface="黑体" pitchFamily="49" charset="-122"/>
            </a:endParaRPr>
          </a:p>
        </p:txBody>
      </p:sp>
      <p:sp>
        <p:nvSpPr>
          <p:cNvPr id="66572" name="Text Box 21"/>
          <p:cNvSpPr txBox="1">
            <a:spLocks noChangeAspect="1" noChangeArrowheads="1"/>
          </p:cNvSpPr>
          <p:nvPr/>
        </p:nvSpPr>
        <p:spPr bwMode="auto">
          <a:xfrm>
            <a:off x="3630613" y="3149600"/>
            <a:ext cx="1819275" cy="41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/>
            <a:r>
              <a:rPr lang="en-US" altLang="zh-CN" sz="1400">
                <a:latin typeface="Times New Roman" pitchFamily="18" charset="0"/>
                <a:ea typeface="宋体" pitchFamily="2" charset="-122"/>
              </a:rPr>
              <a:t>(c) </a:t>
            </a:r>
            <a:r>
              <a:rPr lang="en-US" altLang="zh-CN" sz="14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sz="1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=8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,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i="1" baseline="-2500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=625, </a:t>
            </a:r>
            <a:r>
              <a:rPr lang="en-US" altLang="zh-CN" sz="14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b="1" i="1" baseline="-25000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1400" b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=16</a:t>
            </a:r>
            <a:endParaRPr lang="en-US" altLang="zh-CN" sz="1400" b="1">
              <a:solidFill>
                <a:srgbClr val="0000FF"/>
              </a:solidFill>
              <a:ea typeface="黑体" pitchFamily="49" charset="-122"/>
            </a:endParaRPr>
          </a:p>
        </p:txBody>
      </p:sp>
      <p:grpSp>
        <p:nvGrpSpPr>
          <p:cNvPr id="66573" name="Group 78"/>
          <p:cNvGrpSpPr>
            <a:grpSpLocks/>
          </p:cNvGrpSpPr>
          <p:nvPr/>
        </p:nvGrpSpPr>
        <p:grpSpPr bwMode="auto">
          <a:xfrm>
            <a:off x="293688" y="1854200"/>
            <a:ext cx="8561387" cy="1331913"/>
            <a:chOff x="608" y="300"/>
            <a:chExt cx="4813" cy="839"/>
          </a:xfrm>
        </p:grpSpPr>
        <p:pic>
          <p:nvPicPr>
            <p:cNvPr id="66580" name="Picture 22" descr="ir_aerial_tank-1－高斯-02-625-4"/>
            <p:cNvPicPr preferRelativeResize="0"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" y="300"/>
              <a:ext cx="963" cy="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1" name="Picture 23" descr="ir_aerial_tank-1－高斯-04-625-8"/>
            <p:cNvPicPr preferRelativeResize="0"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" y="300"/>
              <a:ext cx="962" cy="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2" name="Picture 24" descr="ir_aerial_tank-1－高斯-08-625-16"/>
            <p:cNvPicPr preferRelativeResize="0"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33" y="300"/>
              <a:ext cx="963" cy="8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3" name="Picture 25" descr="ir_aerial_tank-1－高斯-16-625-32"/>
            <p:cNvPicPr preferRelativeResize="0"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6" y="300"/>
              <a:ext cx="962" cy="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6584" name="Picture 26" descr="ir_aerial_tank-1－高斯-32-625-250"/>
            <p:cNvPicPr preferRelativeResize="0"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8" y="307"/>
              <a:ext cx="963" cy="8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6574" name="Text Box 85"/>
          <p:cNvSpPr txBox="1">
            <a:spLocks noChangeArrowheads="1"/>
          </p:cNvSpPr>
          <p:nvPr/>
        </p:nvSpPr>
        <p:spPr bwMode="auto">
          <a:xfrm>
            <a:off x="323850" y="332656"/>
            <a:ext cx="7488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Experimental Results</a:t>
            </a:r>
          </a:p>
        </p:txBody>
      </p:sp>
      <p:sp>
        <p:nvSpPr>
          <p:cNvPr id="66575" name="Text Box 86"/>
          <p:cNvSpPr txBox="1">
            <a:spLocks noChangeArrowheads="1"/>
          </p:cNvSpPr>
          <p:nvPr/>
        </p:nvSpPr>
        <p:spPr bwMode="auto">
          <a:xfrm>
            <a:off x="611188" y="1412875"/>
            <a:ext cx="77057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just">
              <a:buClr>
                <a:srgbClr val="FF3300"/>
              </a:buClr>
              <a:buSzPct val="120000"/>
              <a:buFont typeface="Wingdings" pitchFamily="2" charset="2"/>
              <a:buChar char="§"/>
            </a:pPr>
            <a:r>
              <a:rPr lang="en-US" altLang="zh-CN" sz="2200" b="1">
                <a:solidFill>
                  <a:srgbClr val="0000FF"/>
                </a:solidFill>
                <a:ea typeface="黑体" pitchFamily="49" charset="-122"/>
              </a:rPr>
              <a:t>As </a:t>
            </a:r>
            <a:r>
              <a:rPr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r</a:t>
            </a:r>
            <a:r>
              <a:rPr lang="en-US" altLang="zh-CN" sz="2200" b="1">
                <a:solidFill>
                  <a:srgbClr val="0000FF"/>
                </a:solidFill>
                <a:ea typeface="黑体" pitchFamily="49" charset="-122"/>
              </a:rPr>
              <a:t> increases, the Ncut curve becomes smoother. </a:t>
            </a:r>
          </a:p>
        </p:txBody>
      </p:sp>
      <p:sp>
        <p:nvSpPr>
          <p:cNvPr id="66576" name="Text Box 87"/>
          <p:cNvSpPr txBox="1">
            <a:spLocks noChangeArrowheads="1"/>
          </p:cNvSpPr>
          <p:nvPr/>
        </p:nvSpPr>
        <p:spPr bwMode="auto">
          <a:xfrm>
            <a:off x="611188" y="3716338"/>
            <a:ext cx="7705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just">
              <a:buClr>
                <a:srgbClr val="FF3300"/>
              </a:buClr>
              <a:buSzPct val="120000"/>
              <a:buFont typeface="Wingdings" pitchFamily="2" charset="2"/>
              <a:buChar char="§"/>
            </a:pPr>
            <a:r>
              <a:rPr lang="en-US" altLang="zh-CN" sz="2200" b="1">
                <a:solidFill>
                  <a:srgbClr val="0000FF"/>
                </a:solidFill>
                <a:ea typeface="黑体" pitchFamily="49" charset="-122"/>
              </a:rPr>
              <a:t>As </a:t>
            </a:r>
            <a:r>
              <a:rPr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lang="en-US" altLang="zh-CN" sz="2200" b="1" i="1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altLang="zh-CN" sz="2200" b="1">
                <a:solidFill>
                  <a:srgbClr val="0000FF"/>
                </a:solidFill>
                <a:ea typeface="黑体" pitchFamily="49" charset="-122"/>
              </a:rPr>
              <a:t> increases, Ncut values increases. </a:t>
            </a:r>
          </a:p>
        </p:txBody>
      </p:sp>
      <p:sp>
        <p:nvSpPr>
          <p:cNvPr id="66577" name="Text Box 88"/>
          <p:cNvSpPr txBox="1">
            <a:spLocks noChangeArrowheads="1"/>
          </p:cNvSpPr>
          <p:nvPr/>
        </p:nvSpPr>
        <p:spPr bwMode="auto">
          <a:xfrm>
            <a:off x="611188" y="6088063"/>
            <a:ext cx="7705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just">
              <a:buClr>
                <a:srgbClr val="FF3300"/>
              </a:buClr>
              <a:buSzPct val="120000"/>
              <a:buFont typeface="Wingdings" pitchFamily="2" charset="2"/>
              <a:buChar char="§"/>
            </a:pPr>
            <a:r>
              <a:rPr lang="en-US" altLang="zh-CN" sz="2200" b="1">
                <a:solidFill>
                  <a:srgbClr val="0000FF"/>
                </a:solidFill>
                <a:ea typeface="黑体" pitchFamily="49" charset="-122"/>
              </a:rPr>
              <a:t>In general, Ncut is insensitive to these parameters. </a:t>
            </a:r>
          </a:p>
        </p:txBody>
      </p:sp>
      <p:sp>
        <p:nvSpPr>
          <p:cNvPr id="66578" name="Text Box 89"/>
          <p:cNvSpPr txBox="1">
            <a:spLocks noChangeArrowheads="1"/>
          </p:cNvSpPr>
          <p:nvPr/>
        </p:nvSpPr>
        <p:spPr bwMode="auto">
          <a:xfrm>
            <a:off x="539750" y="980356"/>
            <a:ext cx="7705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just">
              <a:buClr>
                <a:srgbClr val="FF3300"/>
              </a:buClr>
              <a:buSzPct val="120000"/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00FF"/>
                </a:solidFill>
                <a:ea typeface="黑体" pitchFamily="49" charset="-122"/>
              </a:rPr>
              <a:t>Tank image</a:t>
            </a:r>
          </a:p>
        </p:txBody>
      </p:sp>
      <p:graphicFrame>
        <p:nvGraphicFramePr>
          <p:cNvPr id="6657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1631726"/>
              </p:ext>
            </p:extLst>
          </p:nvPr>
        </p:nvGraphicFramePr>
        <p:xfrm>
          <a:off x="5157393" y="565562"/>
          <a:ext cx="3969385" cy="93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62" name="公式" r:id="rId14" imgW="3352800" imgH="711200" progId="Equation.3">
                  <p:embed/>
                </p:oleObj>
              </mc:Choice>
              <mc:Fallback>
                <p:oleObj name="公式" r:id="rId14" imgW="3352800" imgH="711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393" y="565562"/>
                        <a:ext cx="3969385" cy="932625"/>
                      </a:xfrm>
                      <a:prstGeom prst="rect">
                        <a:avLst/>
                      </a:prstGeom>
                      <a:solidFill>
                        <a:srgbClr val="AAE2CA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5"/>
          <p:cNvSpPr txBox="1">
            <a:spLocks noChangeAspect="1" noChangeArrowheads="1"/>
          </p:cNvSpPr>
          <p:nvPr/>
        </p:nvSpPr>
        <p:spPr bwMode="auto">
          <a:xfrm>
            <a:off x="1547813" y="2805113"/>
            <a:ext cx="1765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/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=2,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i="1" baseline="-2500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=1000,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i="1" baseline="-2500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=4</a:t>
            </a:r>
          </a:p>
          <a:p>
            <a:endParaRPr lang="en-US" altLang="zh-CN" sz="1600" b="1">
              <a:solidFill>
                <a:schemeClr val="accent1"/>
              </a:solidFill>
              <a:ea typeface="黑体" pitchFamily="49" charset="-122"/>
            </a:endParaRPr>
          </a:p>
        </p:txBody>
      </p:sp>
      <p:sp>
        <p:nvSpPr>
          <p:cNvPr id="67587" name="Text Box 16"/>
          <p:cNvSpPr txBox="1">
            <a:spLocks noChangeAspect="1" noChangeArrowheads="1"/>
          </p:cNvSpPr>
          <p:nvPr/>
        </p:nvSpPr>
        <p:spPr bwMode="auto">
          <a:xfrm>
            <a:off x="3313113" y="2779713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/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=4,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i="1" baseline="-2500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=2000,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i="1" baseline="-2500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=8</a:t>
            </a:r>
          </a:p>
          <a:p>
            <a:endParaRPr lang="en-US" altLang="zh-CN" sz="1400" b="1">
              <a:ea typeface="黑体" pitchFamily="49" charset="-122"/>
            </a:endParaRPr>
          </a:p>
        </p:txBody>
      </p:sp>
      <p:sp>
        <p:nvSpPr>
          <p:cNvPr id="67588" name="Text Box 17"/>
          <p:cNvSpPr txBox="1">
            <a:spLocks noChangeAspect="1" noChangeArrowheads="1"/>
          </p:cNvSpPr>
          <p:nvPr/>
        </p:nvSpPr>
        <p:spPr bwMode="auto">
          <a:xfrm>
            <a:off x="5076825" y="2779713"/>
            <a:ext cx="1925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/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=6,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i="1" baseline="-2500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=3000,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i="1" baseline="-2500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=10</a:t>
            </a:r>
          </a:p>
          <a:p>
            <a:endParaRPr lang="en-US" altLang="zh-CN" sz="1400" b="1">
              <a:ea typeface="黑体" pitchFamily="49" charset="-122"/>
            </a:endParaRPr>
          </a:p>
        </p:txBody>
      </p:sp>
      <p:sp>
        <p:nvSpPr>
          <p:cNvPr id="67589" name="Text Box 18"/>
          <p:cNvSpPr txBox="1">
            <a:spLocks noChangeAspect="1" noChangeArrowheads="1"/>
          </p:cNvSpPr>
          <p:nvPr/>
        </p:nvSpPr>
        <p:spPr bwMode="auto">
          <a:xfrm>
            <a:off x="6842125" y="2779713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/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=8,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i="1" baseline="-2500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=5000,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i="1" baseline="-2500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=16</a:t>
            </a:r>
          </a:p>
          <a:p>
            <a:endParaRPr lang="en-US" altLang="zh-CN" sz="1400" b="1">
              <a:ea typeface="黑体" pitchFamily="49" charset="-122"/>
            </a:endParaRPr>
          </a:p>
        </p:txBody>
      </p:sp>
      <p:pic>
        <p:nvPicPr>
          <p:cNvPr id="67590" name="Picture 20" descr="ship-1－高斯－02-1000-4"/>
          <p:cNvPicPr preferRelativeResize="0"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455738"/>
            <a:ext cx="1768475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1" name="Picture 21" descr="ship-1－高斯－06-3000-10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1455738"/>
            <a:ext cx="1765300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2" name="Picture 22" descr="ship-1－高斯－08-5000-16"/>
          <p:cNvPicPr preferRelativeResize="0"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25" y="1455738"/>
            <a:ext cx="1763713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3" name="Picture 24" descr="ship-1－高斯－04-2000-8"/>
          <p:cNvPicPr preferRelativeResize="0"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113" y="1455738"/>
            <a:ext cx="1763712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4" name="Text Box 27"/>
          <p:cNvSpPr txBox="1">
            <a:spLocks noChangeAspect="1" noChangeArrowheads="1"/>
          </p:cNvSpPr>
          <p:nvPr/>
        </p:nvSpPr>
        <p:spPr bwMode="auto">
          <a:xfrm>
            <a:off x="1554163" y="4652963"/>
            <a:ext cx="1765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/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=2,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i="1" baseline="-2500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=4000,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i="1" baseline="-2500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=4</a:t>
            </a:r>
          </a:p>
          <a:p>
            <a:endParaRPr lang="en-US" altLang="zh-CN" sz="1400" b="1">
              <a:ea typeface="黑体" pitchFamily="49" charset="-122"/>
            </a:endParaRPr>
          </a:p>
        </p:txBody>
      </p:sp>
      <p:sp>
        <p:nvSpPr>
          <p:cNvPr id="67595" name="Text Box 28"/>
          <p:cNvSpPr txBox="1">
            <a:spLocks noChangeAspect="1" noChangeArrowheads="1"/>
          </p:cNvSpPr>
          <p:nvPr/>
        </p:nvSpPr>
        <p:spPr bwMode="auto">
          <a:xfrm>
            <a:off x="3319463" y="4627563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/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=4,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i="1" baseline="-2500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=7000,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i="1" baseline="-2500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=8</a:t>
            </a:r>
          </a:p>
          <a:p>
            <a:endParaRPr lang="en-US" altLang="zh-CN" sz="1400" b="1">
              <a:ea typeface="黑体" pitchFamily="49" charset="-122"/>
            </a:endParaRPr>
          </a:p>
        </p:txBody>
      </p:sp>
      <p:sp>
        <p:nvSpPr>
          <p:cNvPr id="67596" name="Text Box 29"/>
          <p:cNvSpPr txBox="1">
            <a:spLocks noChangeAspect="1" noChangeArrowheads="1"/>
          </p:cNvSpPr>
          <p:nvPr/>
        </p:nvSpPr>
        <p:spPr bwMode="auto">
          <a:xfrm>
            <a:off x="5083175" y="4627563"/>
            <a:ext cx="19256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/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=6,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i="1" baseline="-2500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=13000,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i="1" baseline="-2500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=10</a:t>
            </a:r>
          </a:p>
          <a:p>
            <a:endParaRPr lang="en-US" altLang="zh-CN" sz="1400" b="1">
              <a:ea typeface="黑体" pitchFamily="49" charset="-122"/>
            </a:endParaRPr>
          </a:p>
        </p:txBody>
      </p:sp>
      <p:sp>
        <p:nvSpPr>
          <p:cNvPr id="67597" name="Text Box 30"/>
          <p:cNvSpPr txBox="1">
            <a:spLocks noChangeAspect="1" noChangeArrowheads="1"/>
          </p:cNvSpPr>
          <p:nvPr/>
        </p:nvSpPr>
        <p:spPr bwMode="auto">
          <a:xfrm>
            <a:off x="6848475" y="4627563"/>
            <a:ext cx="1924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/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=8,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i="1" baseline="-25000">
                <a:latin typeface="Times New Roman" pitchFamily="18" charset="0"/>
                <a:ea typeface="宋体" pitchFamily="2" charset="-122"/>
              </a:rPr>
              <a:t>I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=18000, </a:t>
            </a:r>
            <a:r>
              <a:rPr lang="en-US" altLang="zh-CN" sz="1400" i="1">
                <a:latin typeface="Times New Roman" pitchFamily="18" charset="0"/>
                <a:ea typeface="宋体" pitchFamily="2" charset="-122"/>
              </a:rPr>
              <a:t>d</a:t>
            </a:r>
            <a:r>
              <a:rPr lang="en-US" altLang="zh-CN" sz="1400" i="1" baseline="-25000">
                <a:latin typeface="Times New Roman" pitchFamily="18" charset="0"/>
                <a:ea typeface="宋体" pitchFamily="2" charset="-122"/>
              </a:rPr>
              <a:t>X</a:t>
            </a:r>
            <a:r>
              <a:rPr lang="en-US" altLang="zh-CN" sz="1400">
                <a:latin typeface="Times New Roman" pitchFamily="18" charset="0"/>
                <a:ea typeface="宋体" pitchFamily="2" charset="-122"/>
              </a:rPr>
              <a:t>=16</a:t>
            </a:r>
          </a:p>
          <a:p>
            <a:endParaRPr lang="en-US" altLang="zh-CN" sz="1400" b="1">
              <a:ea typeface="黑体" pitchFamily="49" charset="-122"/>
            </a:endParaRPr>
          </a:p>
        </p:txBody>
      </p:sp>
      <p:pic>
        <p:nvPicPr>
          <p:cNvPr id="67598" name="Picture 32" descr="ship-1－高斯－02-4000-4"/>
          <p:cNvPicPr preferRelativeResize="0"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163" y="3198813"/>
            <a:ext cx="17653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9" name="Picture 33" descr="ship-1－高斯－06-13000-10"/>
          <p:cNvPicPr preferRelativeResize="0"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3173413"/>
            <a:ext cx="1765300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00" name="Picture 34" descr="ship-1－高斯－08-18000-16"/>
          <p:cNvPicPr preferRelativeResize="0"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475" y="3173413"/>
            <a:ext cx="1763713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601" name="Picture 36" descr="ship-1－高斯－04-7000-8"/>
          <p:cNvPicPr preferRelativeResize="0"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9463" y="3198813"/>
            <a:ext cx="1766887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602" name="Text Box 39"/>
          <p:cNvSpPr txBox="1">
            <a:spLocks noChangeArrowheads="1"/>
          </p:cNvSpPr>
          <p:nvPr/>
        </p:nvSpPr>
        <p:spPr bwMode="auto">
          <a:xfrm>
            <a:off x="323850" y="339378"/>
            <a:ext cx="7488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Experimental Results</a:t>
            </a:r>
          </a:p>
        </p:txBody>
      </p:sp>
      <p:sp>
        <p:nvSpPr>
          <p:cNvPr id="67603" name="Text Box 40"/>
          <p:cNvSpPr txBox="1">
            <a:spLocks noChangeArrowheads="1"/>
          </p:cNvSpPr>
          <p:nvPr/>
        </p:nvSpPr>
        <p:spPr bwMode="auto">
          <a:xfrm>
            <a:off x="539751" y="913731"/>
            <a:ext cx="5472410" cy="4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just">
              <a:buClr>
                <a:srgbClr val="FF3300"/>
              </a:buClr>
              <a:buSzPct val="120000"/>
              <a:buFont typeface="Wingdings" pitchFamily="2" charset="2"/>
              <a:buNone/>
            </a:pPr>
            <a:r>
              <a:rPr lang="en-US" altLang="zh-CN" sz="2200" b="1" dirty="0">
                <a:solidFill>
                  <a:srgbClr val="0000FF"/>
                </a:solidFill>
                <a:ea typeface="黑体" pitchFamily="49" charset="-122"/>
              </a:rPr>
              <a:t>Ship image</a:t>
            </a:r>
          </a:p>
        </p:txBody>
      </p:sp>
      <p:sp>
        <p:nvSpPr>
          <p:cNvPr id="67604" name="Text Box 42"/>
          <p:cNvSpPr txBox="1">
            <a:spLocks noChangeArrowheads="1"/>
          </p:cNvSpPr>
          <p:nvPr/>
        </p:nvSpPr>
        <p:spPr bwMode="auto">
          <a:xfrm>
            <a:off x="611188" y="5116513"/>
            <a:ext cx="77057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just">
              <a:buClr>
                <a:srgbClr val="FF3300"/>
              </a:buClr>
              <a:buSzPct val="120000"/>
              <a:buFont typeface="Wingdings" pitchFamily="2" charset="2"/>
              <a:buChar char="§"/>
            </a:pPr>
            <a:r>
              <a:rPr lang="en-US" altLang="zh-CN" sz="2200" b="1">
                <a:solidFill>
                  <a:srgbClr val="0000FF"/>
                </a:solidFill>
                <a:ea typeface="黑体" pitchFamily="49" charset="-122"/>
              </a:rPr>
              <a:t>As </a:t>
            </a:r>
            <a:r>
              <a:rPr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lang="en-US" altLang="zh-CN" sz="2200" b="1" i="1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I</a:t>
            </a:r>
            <a:r>
              <a:rPr lang="en-US" altLang="zh-CN" sz="2200" b="1">
                <a:solidFill>
                  <a:srgbClr val="0000FF"/>
                </a:solidFill>
                <a:ea typeface="黑体" pitchFamily="49" charset="-122"/>
              </a:rPr>
              <a:t> increases to an extremely large value, the optimum value of </a:t>
            </a:r>
            <a:r>
              <a:rPr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T</a:t>
            </a:r>
            <a:r>
              <a:rPr lang="en-US" altLang="zh-CN" sz="2200" b="1">
                <a:solidFill>
                  <a:srgbClr val="0000FF"/>
                </a:solidFill>
                <a:ea typeface="黑体" pitchFamily="49" charset="-122"/>
              </a:rPr>
              <a:t> shifts from right to left.</a:t>
            </a:r>
          </a:p>
          <a:p>
            <a:pPr algn="just">
              <a:buClr>
                <a:srgbClr val="FF3300"/>
              </a:buClr>
              <a:buSzPct val="120000"/>
              <a:buFont typeface="Wingdings" pitchFamily="2" charset="2"/>
              <a:buChar char="§"/>
            </a:pPr>
            <a:r>
              <a:rPr lang="en-US" altLang="zh-CN" sz="2200" b="1">
                <a:solidFill>
                  <a:srgbClr val="0000FF"/>
                </a:solidFill>
                <a:ea typeface="黑体" pitchFamily="49" charset="-122"/>
              </a:rPr>
              <a:t>This does not usually happen for typical values of </a:t>
            </a:r>
            <a:r>
              <a:rPr lang="en-US" altLang="zh-CN" sz="2200" b="1" i="1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d</a:t>
            </a:r>
            <a:r>
              <a:rPr lang="en-US" altLang="zh-CN" sz="2200" b="1" i="1" baseline="-25000">
                <a:solidFill>
                  <a:srgbClr val="0000FF"/>
                </a:solidFill>
                <a:latin typeface="Times New Roman" pitchFamily="18" charset="0"/>
                <a:ea typeface="黑体" pitchFamily="49" charset="-122"/>
              </a:rPr>
              <a:t>I </a:t>
            </a:r>
            <a:r>
              <a:rPr lang="en-US" altLang="zh-CN" sz="2200" b="1">
                <a:solidFill>
                  <a:srgbClr val="0000FF"/>
                </a:solidFill>
                <a:ea typeface="黑体" pitchFamily="49" charset="-122"/>
              </a:rPr>
              <a:t>(400 – 1000).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Text Box 12"/>
          <p:cNvSpPr txBox="1">
            <a:spLocks noChangeArrowheads="1"/>
          </p:cNvSpPr>
          <p:nvPr/>
        </p:nvSpPr>
        <p:spPr bwMode="auto">
          <a:xfrm>
            <a:off x="467544" y="3403944"/>
            <a:ext cx="8351838" cy="8255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r>
              <a:rPr lang="zh-CN" altLang="en-US" sz="1600" b="1" dirty="0">
                <a:solidFill>
                  <a:srgbClr val="0000FF"/>
                </a:solidFill>
                <a:ea typeface="黑体" pitchFamily="49" charset="-122"/>
              </a:rPr>
              <a:t>如果将图像中的每个象素看作一个节点，每对节点均用一条边连接起来，边的权值反映这两个象素之间的相似性，那么我们就可以</a:t>
            </a:r>
            <a:r>
              <a:rPr lang="zh-CN" altLang="en-US" sz="1600" b="1" dirty="0">
                <a:solidFill>
                  <a:srgbClr val="FF0000"/>
                </a:solidFill>
                <a:ea typeface="黑体" pitchFamily="49" charset="-122"/>
              </a:rPr>
              <a:t>构建一个带权的无向图</a:t>
            </a:r>
            <a:r>
              <a:rPr lang="en-US" altLang="zh-CN" sz="1600" b="1" dirty="0">
                <a:solidFill>
                  <a:srgbClr val="FF0000"/>
                </a:solidFill>
                <a:ea typeface="黑体" pitchFamily="49" charset="-122"/>
              </a:rPr>
              <a:t>G=(V,E) </a:t>
            </a:r>
            <a:r>
              <a:rPr lang="zh-CN" altLang="en-US" sz="1600" b="1" dirty="0">
                <a:solidFill>
                  <a:srgbClr val="0000FF"/>
                </a:solidFill>
                <a:ea typeface="黑体" pitchFamily="49" charset="-122"/>
              </a:rPr>
              <a:t>。利用象素的灰度值以及它们的空间位置，可以定义图</a:t>
            </a:r>
            <a:r>
              <a:rPr lang="en-US" altLang="zh-CN" sz="1600" b="1" dirty="0">
                <a:solidFill>
                  <a:srgbClr val="0000FF"/>
                </a:solidFill>
                <a:ea typeface="黑体" pitchFamily="49" charset="-122"/>
              </a:rPr>
              <a:t>G</a:t>
            </a:r>
            <a:r>
              <a:rPr lang="zh-CN" altLang="en-US" sz="1600" b="1" dirty="0">
                <a:solidFill>
                  <a:srgbClr val="0000FF"/>
                </a:solidFill>
                <a:ea typeface="黑体" pitchFamily="49" charset="-122"/>
              </a:rPr>
              <a:t>中连接两个节点</a:t>
            </a:r>
            <a:r>
              <a:rPr lang="en-US" altLang="zh-CN" sz="1600" b="1" i="1" dirty="0">
                <a:solidFill>
                  <a:srgbClr val="0000FF"/>
                </a:solidFill>
                <a:ea typeface="黑体" pitchFamily="49" charset="-122"/>
              </a:rPr>
              <a:t>u</a:t>
            </a:r>
            <a:r>
              <a:rPr lang="zh-CN" altLang="en-US" sz="1600" b="1" dirty="0">
                <a:solidFill>
                  <a:srgbClr val="0000FF"/>
                </a:solidFill>
                <a:ea typeface="黑体" pitchFamily="49" charset="-122"/>
              </a:rPr>
              <a:t>和</a:t>
            </a:r>
            <a:r>
              <a:rPr lang="en-US" altLang="zh-CN" sz="1600" b="1" i="1" dirty="0">
                <a:solidFill>
                  <a:srgbClr val="0000FF"/>
                </a:solidFill>
                <a:ea typeface="黑体" pitchFamily="49" charset="-122"/>
              </a:rPr>
              <a:t>v</a:t>
            </a:r>
            <a:r>
              <a:rPr lang="zh-CN" altLang="en-US" sz="1600" b="1" dirty="0">
                <a:solidFill>
                  <a:srgbClr val="0000FF"/>
                </a:solidFill>
                <a:ea typeface="黑体" pitchFamily="49" charset="-122"/>
              </a:rPr>
              <a:t>的边的权值</a:t>
            </a:r>
            <a:endParaRPr lang="zh-CN" altLang="en-US" sz="1600" b="1" dirty="0">
              <a:solidFill>
                <a:schemeClr val="accent1"/>
              </a:solidFill>
              <a:ea typeface="黑体" pitchFamily="49" charset="-122"/>
            </a:endParaRPr>
          </a:p>
        </p:txBody>
      </p:sp>
      <p:graphicFrame>
        <p:nvGraphicFramePr>
          <p:cNvPr id="74138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516492"/>
              </p:ext>
            </p:extLst>
          </p:nvPr>
        </p:nvGraphicFramePr>
        <p:xfrm>
          <a:off x="1253966" y="4300439"/>
          <a:ext cx="6778991" cy="1477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84" name="公式" r:id="rId5" imgW="3352800" imgH="711200" progId="Equation.3">
                  <p:embed/>
                </p:oleObj>
              </mc:Choice>
              <mc:Fallback>
                <p:oleObj name="公式" r:id="rId5" imgW="3352800" imgH="711200" progId="Equation.3">
                  <p:embed/>
                  <p:pic>
                    <p:nvPicPr>
                      <p:cNvPr id="7413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3966" y="4300439"/>
                        <a:ext cx="6778991" cy="1477168"/>
                      </a:xfrm>
                      <a:prstGeom prst="rect">
                        <a:avLst/>
                      </a:prstGeom>
                      <a:solidFill>
                        <a:srgbClr val="AAE2CA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1390" name="Text Box 14"/>
          <p:cNvSpPr txBox="1">
            <a:spLocks noChangeArrowheads="1"/>
          </p:cNvSpPr>
          <p:nvPr/>
        </p:nvSpPr>
        <p:spPr bwMode="auto">
          <a:xfrm>
            <a:off x="2087586" y="5949280"/>
            <a:ext cx="5111750" cy="4889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/>
            <a:r>
              <a:rPr lang="en-US" altLang="zh-CN" sz="2600" b="1" dirty="0">
                <a:solidFill>
                  <a:srgbClr val="0000FF"/>
                </a:solidFill>
                <a:ea typeface="黑体" pitchFamily="49" charset="-122"/>
              </a:rPr>
              <a:t>Segmentation=Graph Partition</a:t>
            </a:r>
          </a:p>
        </p:txBody>
      </p:sp>
      <p:pic>
        <p:nvPicPr>
          <p:cNvPr id="49159" name="Picture 15" descr="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501" y="439039"/>
            <a:ext cx="5689923" cy="2911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2685907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1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1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4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9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10"/>
          <p:cNvSpPr txBox="1">
            <a:spLocks noChangeArrowheads="1"/>
          </p:cNvSpPr>
          <p:nvPr/>
        </p:nvSpPr>
        <p:spPr bwMode="auto">
          <a:xfrm>
            <a:off x="684213" y="5589588"/>
            <a:ext cx="374332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just"/>
            <a:r>
              <a:rPr lang="en-US" altLang="zh-CN" sz="2000" b="1">
                <a:solidFill>
                  <a:srgbClr val="0000FF"/>
                </a:solidFill>
                <a:ea typeface="宋体" pitchFamily="2" charset="-122"/>
              </a:rPr>
              <a:t>Execution time vs. </a:t>
            </a:r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ea typeface="宋体" pitchFamily="2" charset="-122"/>
              </a:rPr>
              <a:t>r</a:t>
            </a:r>
            <a:r>
              <a:rPr lang="en-US" altLang="zh-CN" sz="2000" b="1">
                <a:solidFill>
                  <a:srgbClr val="0000FF"/>
                </a:solidFill>
                <a:ea typeface="宋体" pitchFamily="2" charset="-122"/>
              </a:rPr>
              <a:t>. </a:t>
            </a:r>
            <a:endParaRPr lang="en-US" altLang="zh-CN" sz="2000" b="1">
              <a:solidFill>
                <a:srgbClr val="0000FF"/>
              </a:solidFill>
              <a:ea typeface="黑体" pitchFamily="49" charset="-122"/>
            </a:endParaRPr>
          </a:p>
        </p:txBody>
      </p:sp>
      <p:pic>
        <p:nvPicPr>
          <p:cNvPr id="68611" name="Picture 11" descr="time as r"/>
          <p:cNvPicPr preferRelativeResize="0"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349375"/>
            <a:ext cx="3884612" cy="399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2" name="Picture 12" descr="02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3" y="1341438"/>
            <a:ext cx="401002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3" name="Text Box 13"/>
          <p:cNvSpPr txBox="1">
            <a:spLocks noChangeArrowheads="1"/>
          </p:cNvSpPr>
          <p:nvPr/>
        </p:nvSpPr>
        <p:spPr bwMode="auto">
          <a:xfrm>
            <a:off x="323528" y="457200"/>
            <a:ext cx="74882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ea typeface="隶书" pitchFamily="49" charset="-122"/>
              </a:rPr>
              <a:t>Computational Complexity</a:t>
            </a:r>
          </a:p>
        </p:txBody>
      </p:sp>
      <p:sp>
        <p:nvSpPr>
          <p:cNvPr id="68614" name="Text Box 14"/>
          <p:cNvSpPr txBox="1">
            <a:spLocks noChangeArrowheads="1"/>
          </p:cNvSpPr>
          <p:nvPr/>
        </p:nvSpPr>
        <p:spPr bwMode="auto">
          <a:xfrm>
            <a:off x="4787900" y="5589588"/>
            <a:ext cx="3960813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just"/>
            <a:r>
              <a:rPr lang="en-US" altLang="zh-CN" sz="2000" b="1">
                <a:solidFill>
                  <a:srgbClr val="0000FF"/>
                </a:solidFill>
                <a:ea typeface="宋体" pitchFamily="2" charset="-122"/>
              </a:rPr>
              <a:t>Execution time vs. image size in the multiple of 128x128. </a:t>
            </a:r>
            <a:endParaRPr lang="en-US" altLang="zh-CN" sz="2000" b="1">
              <a:solidFill>
                <a:srgbClr val="0000FF"/>
              </a:solidFill>
              <a:ea typeface="黑体" pitchFamily="49" charset="-122"/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693738" y="188913"/>
            <a:ext cx="7772400" cy="925512"/>
          </a:xfrm>
        </p:spPr>
        <p:txBody>
          <a:bodyPr/>
          <a:lstStyle/>
          <a:p>
            <a:pPr eaLnBrk="1" hangingPunct="1"/>
            <a:r>
              <a:rPr lang="zh-CN" altLang="en-US" sz="3200">
                <a:latin typeface="黑体" pitchFamily="49" charset="-122"/>
              </a:rPr>
              <a:t>图割</a:t>
            </a:r>
            <a:r>
              <a:rPr lang="en-US" altLang="zh-CN" sz="3200"/>
              <a:t>(Graph Cuts)</a:t>
            </a:r>
            <a:r>
              <a:rPr lang="zh-CN" altLang="en-US" sz="3200">
                <a:latin typeface="黑体" pitchFamily="49" charset="-122"/>
              </a:rPr>
              <a:t>优化算法</a:t>
            </a:r>
            <a:endParaRPr lang="en-US" altLang="zh-CN" sz="3200">
              <a:latin typeface="黑体" pitchFamily="49" charset="-122"/>
            </a:endParaRPr>
          </a:p>
        </p:txBody>
      </p:sp>
      <p:grpSp>
        <p:nvGrpSpPr>
          <p:cNvPr id="2" name="组合 15"/>
          <p:cNvGrpSpPr>
            <a:grpSpLocks/>
          </p:cNvGrpSpPr>
          <p:nvPr/>
        </p:nvGrpSpPr>
        <p:grpSpPr bwMode="auto">
          <a:xfrm>
            <a:off x="4714875" y="1884363"/>
            <a:ext cx="4032250" cy="3568700"/>
            <a:chOff x="4714541" y="2276488"/>
            <a:chExt cx="4032448" cy="3568760"/>
          </a:xfrm>
        </p:grpSpPr>
        <p:grpSp>
          <p:nvGrpSpPr>
            <p:cNvPr id="48142" name="组合 9"/>
            <p:cNvGrpSpPr>
              <a:grpSpLocks/>
            </p:cNvGrpSpPr>
            <p:nvPr/>
          </p:nvGrpSpPr>
          <p:grpSpPr bwMode="auto">
            <a:xfrm>
              <a:off x="5148261" y="2276488"/>
              <a:ext cx="3311525" cy="3240088"/>
              <a:chOff x="4716014" y="2964931"/>
              <a:chExt cx="3964508" cy="3921598"/>
            </a:xfrm>
          </p:grpSpPr>
          <p:graphicFrame>
            <p:nvGraphicFramePr>
              <p:cNvPr id="48144" name="Object 3"/>
              <p:cNvGraphicFramePr>
                <a:graphicFrameLocks noChangeAspect="1"/>
              </p:cNvGraphicFramePr>
              <p:nvPr/>
            </p:nvGraphicFramePr>
            <p:xfrm>
              <a:off x="4716014" y="2964931"/>
              <a:ext cx="3600400" cy="35358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9814" name="Visio" r:id="rId3" imgW="2656885" imgH="2608634" progId="Visio.Drawing.11">
                      <p:embed/>
                    </p:oleObj>
                  </mc:Choice>
                  <mc:Fallback>
                    <p:oleObj name="Visio" r:id="rId3" imgW="2656885" imgH="2608634" progId="Visio.Drawing.11">
                      <p:embed/>
                      <p:pic>
                        <p:nvPicPr>
                          <p:cNvPr id="48144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6014" y="2964931"/>
                            <a:ext cx="3600400" cy="35358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8145" name="任意多边形 7"/>
              <p:cNvSpPr>
                <a:spLocks/>
              </p:cNvSpPr>
              <p:nvPr/>
            </p:nvSpPr>
            <p:spPr bwMode="auto">
              <a:xfrm>
                <a:off x="7774589" y="5946729"/>
                <a:ext cx="905933" cy="939800"/>
              </a:xfrm>
              <a:custGeom>
                <a:avLst/>
                <a:gdLst>
                  <a:gd name="T0" fmla="*/ 42333 w 905933"/>
                  <a:gd name="T1" fmla="*/ 939800 h 939800"/>
                  <a:gd name="T2" fmla="*/ 143933 w 905933"/>
                  <a:gd name="T3" fmla="*/ 203200 h 939800"/>
                  <a:gd name="T4" fmla="*/ 905933 w 905933"/>
                  <a:gd name="T5" fmla="*/ 0 h 939800"/>
                  <a:gd name="T6" fmla="*/ 0 60000 65536"/>
                  <a:gd name="T7" fmla="*/ 0 60000 65536"/>
                  <a:gd name="T8" fmla="*/ 0 60000 65536"/>
                  <a:gd name="T9" fmla="*/ 0 w 905933"/>
                  <a:gd name="T10" fmla="*/ 0 h 939800"/>
                  <a:gd name="T11" fmla="*/ 905933 w 905933"/>
                  <a:gd name="T12" fmla="*/ 939800 h 9398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905933" h="939800">
                    <a:moveTo>
                      <a:pt x="42333" y="939800"/>
                    </a:moveTo>
                    <a:cubicBezTo>
                      <a:pt x="21166" y="649816"/>
                      <a:pt x="0" y="359833"/>
                      <a:pt x="143933" y="203200"/>
                    </a:cubicBezTo>
                    <a:cubicBezTo>
                      <a:pt x="287866" y="46567"/>
                      <a:pt x="596899" y="23283"/>
                      <a:pt x="905933" y="0"/>
                    </a:cubicBezTo>
                  </a:path>
                </a:pathLst>
              </a:custGeom>
              <a:noFill/>
              <a:ln w="63500" algn="ctr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8143" name="Text Box 142"/>
            <p:cNvSpPr txBox="1">
              <a:spLocks noChangeArrowheads="1"/>
            </p:cNvSpPr>
            <p:nvPr/>
          </p:nvSpPr>
          <p:spPr bwMode="auto">
            <a:xfrm>
              <a:off x="4714541" y="5445138"/>
              <a:ext cx="4032448" cy="40011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9pPr>
            </a:lstStyle>
            <a:p>
              <a:pPr algn="ctr" eaLnBrk="1" hangingPunct="1"/>
              <a:r>
                <a:rPr lang="en-US" altLang="zh-CN" sz="2000" b="1">
                  <a:ea typeface="楷体_GB2312" pitchFamily="49" charset="-122"/>
                  <a:cs typeface="Arial" pitchFamily="34" charset="0"/>
                </a:rPr>
                <a:t>Minimum Cut </a:t>
              </a:r>
              <a:r>
                <a:rPr lang="zh-CN" altLang="en-US" sz="2000" b="1">
                  <a:latin typeface="楷体_GB2312" pitchFamily="49" charset="-122"/>
                  <a:ea typeface="楷体_GB2312" pitchFamily="49" charset="-122"/>
                  <a:cs typeface="Arial" pitchFamily="34" charset="0"/>
                </a:rPr>
                <a:t>容易产生孤立点</a:t>
              </a:r>
              <a:endParaRPr lang="en-US" altLang="zh-CN" sz="2000" b="1">
                <a:latin typeface="楷体_GB2312" pitchFamily="49" charset="-122"/>
                <a:ea typeface="楷体_GB2312" pitchFamily="49" charset="-122"/>
                <a:cs typeface="Arial" pitchFamily="34" charset="0"/>
              </a:endParaRPr>
            </a:p>
          </p:txBody>
        </p:sp>
      </p:grp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639763" y="5589588"/>
            <a:ext cx="5821362" cy="8699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2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图的割集是与切割的边的数量及权值相关的</a:t>
            </a:r>
            <a:endParaRPr lang="en-US" altLang="zh-CN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50000"/>
              </a:lnSpc>
              <a:buClr>
                <a:schemeClr val="accent5">
                  <a:lumMod val="25000"/>
                </a:schemeClr>
              </a:buClr>
              <a:buSzPct val="120000"/>
              <a:buFont typeface="Wingdings" pitchFamily="2" charset="2"/>
              <a:buChar char="Ø"/>
              <a:defRPr/>
            </a:pP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一个割集</a:t>
            </a:r>
            <a:r>
              <a:rPr lang="en-US" altLang="zh-CN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Arial" charset="0"/>
              </a:rPr>
              <a:t>cut(A, B) </a:t>
            </a:r>
            <a:r>
              <a:rPr lang="zh-CN" altLang="en-US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将图分为独立的两个部分</a:t>
            </a:r>
            <a:endParaRPr lang="en-US" altLang="zh-CN" b="1" dirty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48134" name="组合 16"/>
          <p:cNvGrpSpPr>
            <a:grpSpLocks/>
          </p:cNvGrpSpPr>
          <p:nvPr/>
        </p:nvGrpSpPr>
        <p:grpSpPr bwMode="auto">
          <a:xfrm>
            <a:off x="684213" y="1624013"/>
            <a:ext cx="3887787" cy="3657600"/>
            <a:chOff x="684213" y="1886404"/>
            <a:chExt cx="3887787" cy="3657600"/>
          </a:xfrm>
        </p:grpSpPr>
        <p:graphicFrame>
          <p:nvGraphicFramePr>
            <p:cNvPr id="48138" name="Object 1"/>
            <p:cNvGraphicFramePr>
              <a:graphicFrameLocks noChangeAspect="1"/>
            </p:cNvGraphicFramePr>
            <p:nvPr/>
          </p:nvGraphicFramePr>
          <p:xfrm>
            <a:off x="1042988" y="2160599"/>
            <a:ext cx="3097212" cy="2911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15" name="Visio" r:id="rId5" imgW="2656885" imgH="2608634" progId="Visio.Drawing.11">
                    <p:embed/>
                  </p:oleObj>
                </mc:Choice>
                <mc:Fallback>
                  <p:oleObj name="Visio" r:id="rId5" imgW="2656885" imgH="2608634" progId="Visio.Drawing.11">
                    <p:embed/>
                    <p:pic>
                      <p:nvPicPr>
                        <p:cNvPr id="48138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2988" y="2160599"/>
                          <a:ext cx="3097212" cy="2911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9" name="任意多边形 3"/>
            <p:cNvSpPr>
              <a:spLocks/>
            </p:cNvSpPr>
            <p:nvPr/>
          </p:nvSpPr>
          <p:spPr bwMode="auto">
            <a:xfrm>
              <a:off x="2222500" y="1886404"/>
              <a:ext cx="665163" cy="3657600"/>
            </a:xfrm>
            <a:custGeom>
              <a:avLst/>
              <a:gdLst>
                <a:gd name="T0" fmla="*/ 14019 w 772584"/>
                <a:gd name="T1" fmla="*/ 0 h 4442883"/>
                <a:gd name="T2" fmla="*/ 14536 w 772584"/>
                <a:gd name="T3" fmla="*/ 8730 h 4442883"/>
                <a:gd name="T4" fmla="*/ 6772 w 772584"/>
                <a:gd name="T5" fmla="*/ 12449 h 4442883"/>
                <a:gd name="T6" fmla="*/ 1078 w 772584"/>
                <a:gd name="T7" fmla="*/ 18028 h 4442883"/>
                <a:gd name="T8" fmla="*/ 13242 w 772584"/>
                <a:gd name="T9" fmla="*/ 18755 h 4442883"/>
                <a:gd name="T10" fmla="*/ 14277 w 772584"/>
                <a:gd name="T11" fmla="*/ 26919 h 4442883"/>
                <a:gd name="T12" fmla="*/ 14536 w 772584"/>
                <a:gd name="T13" fmla="*/ 26919 h 444288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772584"/>
                <a:gd name="T22" fmla="*/ 0 h 4442883"/>
                <a:gd name="T23" fmla="*/ 772584 w 772584"/>
                <a:gd name="T24" fmla="*/ 4442883 h 444288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772584" h="4442883">
                  <a:moveTo>
                    <a:pt x="687917" y="0"/>
                  </a:moveTo>
                  <a:cubicBezTo>
                    <a:pt x="730250" y="522816"/>
                    <a:pt x="772584" y="1045633"/>
                    <a:pt x="713317" y="1371600"/>
                  </a:cubicBezTo>
                  <a:cubicBezTo>
                    <a:pt x="654050" y="1697567"/>
                    <a:pt x="442384" y="1712383"/>
                    <a:pt x="332317" y="1955800"/>
                  </a:cubicBezTo>
                  <a:cubicBezTo>
                    <a:pt x="222250" y="2199217"/>
                    <a:pt x="0" y="2667000"/>
                    <a:pt x="52917" y="2832100"/>
                  </a:cubicBezTo>
                  <a:cubicBezTo>
                    <a:pt x="105834" y="2997200"/>
                    <a:pt x="541867" y="2713567"/>
                    <a:pt x="649817" y="2946400"/>
                  </a:cubicBezTo>
                  <a:cubicBezTo>
                    <a:pt x="757767" y="3179233"/>
                    <a:pt x="690034" y="4015317"/>
                    <a:pt x="700617" y="4229100"/>
                  </a:cubicBezTo>
                  <a:cubicBezTo>
                    <a:pt x="711200" y="4442883"/>
                    <a:pt x="712258" y="4335991"/>
                    <a:pt x="713317" y="4229100"/>
                  </a:cubicBezTo>
                </a:path>
              </a:pathLst>
            </a:custGeom>
            <a:noFill/>
            <a:ln w="63500" algn="ctr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48140" name="TextBox 13"/>
            <p:cNvSpPr txBox="1">
              <a:spLocks noChangeArrowheads="1"/>
            </p:cNvSpPr>
            <p:nvPr/>
          </p:nvSpPr>
          <p:spPr bwMode="auto">
            <a:xfrm>
              <a:off x="684213" y="3254829"/>
              <a:ext cx="503237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00FF"/>
                  </a:solidFill>
                  <a:ea typeface="宋体" pitchFamily="2" charset="-122"/>
                </a:rPr>
                <a:t>A</a:t>
              </a:r>
              <a:endParaRPr lang="zh-CN" altLang="en-US" sz="2000" b="1">
                <a:solidFill>
                  <a:srgbClr val="0000FF"/>
                </a:solidFill>
                <a:ea typeface="宋体" pitchFamily="2" charset="-122"/>
              </a:endParaRPr>
            </a:p>
          </p:txBody>
        </p:sp>
        <p:sp>
          <p:nvSpPr>
            <p:cNvPr id="48141" name="TextBox 14"/>
            <p:cNvSpPr txBox="1">
              <a:spLocks noChangeArrowheads="1"/>
            </p:cNvSpPr>
            <p:nvPr/>
          </p:nvSpPr>
          <p:spPr bwMode="auto">
            <a:xfrm>
              <a:off x="4067175" y="3254829"/>
              <a:ext cx="5048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Gungsuh" pitchFamily="18" charset="-127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0000FF"/>
                  </a:solidFill>
                  <a:ea typeface="宋体" pitchFamily="2" charset="-122"/>
                </a:rPr>
                <a:t>B</a:t>
              </a:r>
              <a:endParaRPr lang="zh-CN" altLang="en-US" sz="2000" b="1">
                <a:solidFill>
                  <a:srgbClr val="0000FF"/>
                </a:solidFill>
                <a:ea typeface="宋体" pitchFamily="2" charset="-122"/>
              </a:endParaRPr>
            </a:p>
          </p:txBody>
        </p:sp>
      </p:grpSp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1223963" y="4983163"/>
          <a:ext cx="2705100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16" name="Equation" r:id="rId6" imgW="1384300" imgH="342900" progId="Equation.DSMT4">
                  <p:embed/>
                </p:oleObj>
              </mc:Choice>
              <mc:Fallback>
                <p:oleObj name="Equation" r:id="rId6" imgW="1384300" imgH="342900" progId="Equation.DSMT4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3963" y="4983163"/>
                        <a:ext cx="2705100" cy="644525"/>
                      </a:xfrm>
                      <a:prstGeom prst="rect">
                        <a:avLst/>
                      </a:prstGeom>
                      <a:solidFill>
                        <a:srgbClr val="FEF1CE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Text Box 4"/>
          <p:cNvSpPr txBox="1">
            <a:spLocks noChangeArrowheads="1"/>
          </p:cNvSpPr>
          <p:nvPr/>
        </p:nvSpPr>
        <p:spPr bwMode="auto">
          <a:xfrm>
            <a:off x="2357438" y="1125538"/>
            <a:ext cx="39290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 eaLnBrk="1" hangingPunct="1">
              <a:spcBef>
                <a:spcPts val="800"/>
              </a:spcBef>
            </a:pPr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图像</a:t>
            </a:r>
            <a:r>
              <a:rPr lang="en-US" altLang="zh-CN" sz="2400">
                <a:latin typeface="华文行楷" pitchFamily="2" charset="-122"/>
                <a:ea typeface="华文行楷" pitchFamily="2" charset="-122"/>
              </a:rPr>
              <a:t> — </a:t>
            </a:r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图</a:t>
            </a:r>
            <a:endParaRPr lang="en-US" altLang="zh-CN" sz="2400">
              <a:latin typeface="华文行楷" pitchFamily="2" charset="-122"/>
              <a:ea typeface="华文行楷" pitchFamily="2" charset="-122"/>
            </a:endParaRPr>
          </a:p>
        </p:txBody>
      </p:sp>
      <p:sp>
        <p:nvSpPr>
          <p:cNvPr id="48137" name="Text Box 4"/>
          <p:cNvSpPr txBox="1">
            <a:spLocks noChangeArrowheads="1"/>
          </p:cNvSpPr>
          <p:nvPr/>
        </p:nvSpPr>
        <p:spPr bwMode="auto">
          <a:xfrm>
            <a:off x="2571750" y="1481138"/>
            <a:ext cx="38576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algn="ctr" eaLnBrk="1" hangingPunct="1">
              <a:spcBef>
                <a:spcPts val="800"/>
              </a:spcBef>
            </a:pPr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图像分割 </a:t>
            </a:r>
            <a:r>
              <a:rPr lang="en-US" altLang="zh-CN" sz="2400">
                <a:latin typeface="华文行楷" pitchFamily="2" charset="-122"/>
                <a:ea typeface="华文行楷" pitchFamily="2" charset="-122"/>
              </a:rPr>
              <a:t>— </a:t>
            </a:r>
            <a:r>
              <a:rPr lang="zh-CN" altLang="en-US" sz="2400">
                <a:latin typeface="华文行楷" pitchFamily="2" charset="-122"/>
                <a:ea typeface="华文行楷" pitchFamily="2" charset="-122"/>
              </a:rPr>
              <a:t>图划分</a:t>
            </a:r>
            <a:endParaRPr lang="en-US" altLang="zh-CN" sz="2400">
              <a:latin typeface="华文行楷" pitchFamily="2" charset="-122"/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76835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15" descr="bad_cu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1381125"/>
            <a:ext cx="5832475" cy="37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ext Box 16"/>
          <p:cNvSpPr txBox="1">
            <a:spLocks noChangeArrowheads="1"/>
          </p:cNvSpPr>
          <p:nvPr/>
        </p:nvSpPr>
        <p:spPr bwMode="auto">
          <a:xfrm>
            <a:off x="323850" y="411163"/>
            <a:ext cx="640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隶书" pitchFamily="49" charset="-122"/>
              </a:rPr>
              <a:t>Disassociation Measures</a:t>
            </a:r>
          </a:p>
        </p:txBody>
      </p:sp>
      <p:sp>
        <p:nvSpPr>
          <p:cNvPr id="50180" name="Rectangle 18"/>
          <p:cNvSpPr>
            <a:spLocks noChangeArrowheads="1"/>
          </p:cNvSpPr>
          <p:nvPr/>
        </p:nvSpPr>
        <p:spPr bwMode="auto">
          <a:xfrm>
            <a:off x="611188" y="5084763"/>
            <a:ext cx="8064500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§"/>
            </a:pPr>
            <a:r>
              <a:rPr lang="en-US" altLang="zh-CN" sz="2400">
                <a:solidFill>
                  <a:srgbClr val="0000FF"/>
                </a:solidFill>
              </a:rPr>
              <a:t>Minimizing the cut will give a partition with the maximum disassociation.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§"/>
            </a:pPr>
            <a:r>
              <a:rPr lang="en-US" altLang="zh-CN" sz="2400">
                <a:solidFill>
                  <a:srgbClr val="0000FF"/>
                </a:solidFill>
              </a:rPr>
              <a:t>However, this measure favors cutting to small sets of </a:t>
            </a:r>
            <a:r>
              <a:rPr lang="en-US" altLang="zh-CN" sz="2400">
                <a:solidFill>
                  <a:srgbClr val="FF3300"/>
                </a:solidFill>
              </a:rPr>
              <a:t>isolated nodes</a:t>
            </a:r>
            <a:r>
              <a:rPr lang="en-US" altLang="zh-CN" sz="2400">
                <a:solidFill>
                  <a:srgbClr val="0000FF"/>
                </a:solidFill>
              </a:rPr>
              <a:t>. </a:t>
            </a:r>
          </a:p>
        </p:txBody>
      </p:sp>
      <p:graphicFrame>
        <p:nvGraphicFramePr>
          <p:cNvPr id="5018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1763721"/>
              </p:ext>
            </p:extLst>
          </p:nvPr>
        </p:nvGraphicFramePr>
        <p:xfrm>
          <a:off x="5292080" y="0"/>
          <a:ext cx="3850252" cy="1100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08" name="公式" r:id="rId6" imgW="1434477" imgH="355446" progId="Equation.3">
                  <p:embed/>
                </p:oleObj>
              </mc:Choice>
              <mc:Fallback>
                <p:oleObj name="公式" r:id="rId6" imgW="1434477" imgH="355446" progId="Equation.3">
                  <p:embed/>
                  <p:pic>
                    <p:nvPicPr>
                      <p:cNvPr id="5018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0"/>
                        <a:ext cx="3850252" cy="1100072"/>
                      </a:xfrm>
                      <a:prstGeom prst="rect">
                        <a:avLst/>
                      </a:prstGeom>
                      <a:solidFill>
                        <a:srgbClr val="AAE2CA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95378863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2"/>
          <p:cNvSpPr>
            <a:spLocks noChangeArrowheads="1"/>
          </p:cNvSpPr>
          <p:nvPr/>
        </p:nvSpPr>
        <p:spPr bwMode="auto">
          <a:xfrm>
            <a:off x="900113" y="4365625"/>
            <a:ext cx="2808287" cy="1741488"/>
          </a:xfrm>
          <a:prstGeom prst="rect">
            <a:avLst/>
          </a:prstGeom>
          <a:solidFill>
            <a:srgbClr val="CCFFCC"/>
          </a:solidFill>
          <a:ln w="28575" algn="ctr">
            <a:solidFill>
              <a:srgbClr val="CCFFCC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1203" name="Object 2"/>
          <p:cNvGraphicFramePr>
            <a:graphicFrameLocks noChangeAspect="1"/>
          </p:cNvGraphicFramePr>
          <p:nvPr/>
        </p:nvGraphicFramePr>
        <p:xfrm>
          <a:off x="2987675" y="3441700"/>
          <a:ext cx="41052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69" name="公式" r:id="rId5" imgW="2336800" imgH="419100" progId="Equation.3">
                  <p:embed/>
                </p:oleObj>
              </mc:Choice>
              <mc:Fallback>
                <p:oleObj name="公式" r:id="rId5" imgW="2336800" imgH="419100" progId="Equation.3">
                  <p:embed/>
                  <p:pic>
                    <p:nvPicPr>
                      <p:cNvPr id="5120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441700"/>
                        <a:ext cx="4105275" cy="779463"/>
                      </a:xfrm>
                      <a:prstGeom prst="rect">
                        <a:avLst/>
                      </a:prstGeom>
                      <a:solidFill>
                        <a:srgbClr val="AAE2C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4" name="Text Box 31"/>
          <p:cNvSpPr txBox="1">
            <a:spLocks noChangeArrowheads="1"/>
          </p:cNvSpPr>
          <p:nvPr/>
        </p:nvSpPr>
        <p:spPr bwMode="auto">
          <a:xfrm>
            <a:off x="323850" y="188913"/>
            <a:ext cx="640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pPr eaLnBrk="1" hangingPunct="1"/>
            <a:r>
              <a:rPr lang="en-US" altLang="zh-CN" sz="3600" b="1">
                <a:solidFill>
                  <a:srgbClr val="0000FF"/>
                </a:solidFill>
                <a:ea typeface="隶书" pitchFamily="49" charset="-122"/>
              </a:rPr>
              <a:t>Disassociation Measures</a:t>
            </a:r>
          </a:p>
        </p:txBody>
      </p:sp>
      <p:sp>
        <p:nvSpPr>
          <p:cNvPr id="51205" name="Rectangle 32"/>
          <p:cNvSpPr>
            <a:spLocks noChangeArrowheads="1"/>
          </p:cNvSpPr>
          <p:nvPr/>
        </p:nvSpPr>
        <p:spPr bwMode="auto">
          <a:xfrm>
            <a:off x="684212" y="981075"/>
            <a:ext cx="8459787" cy="2033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/>
          <a:p>
            <a:pPr marL="457200" indent="-457200" algn="just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§"/>
            </a:pPr>
            <a:r>
              <a:rPr lang="en-US" altLang="zh-CN" sz="2400" dirty="0">
                <a:solidFill>
                  <a:srgbClr val="0000FF"/>
                </a:solidFill>
              </a:rPr>
              <a:t>Normalized cut </a:t>
            </a:r>
            <a:r>
              <a:rPr lang="en-US" altLang="zh-CN" sz="2400" dirty="0" err="1">
                <a:solidFill>
                  <a:srgbClr val="0000FF"/>
                </a:solidFill>
              </a:rPr>
              <a:t>Ncut</a:t>
            </a:r>
            <a:r>
              <a:rPr lang="en-US" altLang="zh-CN" sz="2400" dirty="0">
                <a:solidFill>
                  <a:srgbClr val="0000FF"/>
                </a:solidFill>
              </a:rPr>
              <a:t>(A,B) </a:t>
            </a:r>
            <a:r>
              <a:rPr lang="en-US" altLang="zh-CN" sz="2400" dirty="0">
                <a:solidFill>
                  <a:srgbClr val="FF0000"/>
                </a:solidFill>
              </a:rPr>
              <a:t>measures similarity between two groups</a:t>
            </a:r>
            <a:r>
              <a:rPr lang="en-US" altLang="zh-CN" sz="2400" dirty="0">
                <a:solidFill>
                  <a:srgbClr val="0000FF"/>
                </a:solidFill>
              </a:rPr>
              <a:t>, normalized by the “volume” they occupy in the whole graph [Shi and Malik, 2000].</a:t>
            </a:r>
          </a:p>
          <a:p>
            <a:pPr marL="457200" indent="-457200" algn="just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None/>
            </a:pPr>
            <a:endParaRPr lang="en-US" altLang="zh-CN" sz="1200" dirty="0">
              <a:solidFill>
                <a:srgbClr val="0000FF"/>
              </a:solidFill>
            </a:endParaRPr>
          </a:p>
          <a:p>
            <a:pPr marL="457200" indent="-457200" algn="just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Char char="§"/>
            </a:pPr>
            <a:r>
              <a:rPr lang="en-US" altLang="zh-CN" sz="2400" dirty="0">
                <a:solidFill>
                  <a:srgbClr val="0000FF"/>
                </a:solidFill>
              </a:rPr>
              <a:t>It is more appropriate to measure the disassociation between groups A and B.  </a:t>
            </a:r>
          </a:p>
        </p:txBody>
      </p:sp>
      <p:sp>
        <p:nvSpPr>
          <p:cNvPr id="51206" name="Rectangle 33"/>
          <p:cNvSpPr>
            <a:spLocks noChangeArrowheads="1"/>
          </p:cNvSpPr>
          <p:nvPr/>
        </p:nvSpPr>
        <p:spPr bwMode="auto">
          <a:xfrm>
            <a:off x="755650" y="3500438"/>
            <a:ext cx="80645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SzPct val="75000"/>
              <a:buFont typeface="Wingdings" pitchFamily="2" charset="2"/>
              <a:buNone/>
            </a:pPr>
            <a:r>
              <a:rPr lang="en-US" altLang="zh-CN" sz="2400">
                <a:solidFill>
                  <a:srgbClr val="0000FF"/>
                </a:solidFill>
              </a:rPr>
              <a:t>	minimize  </a:t>
            </a:r>
          </a:p>
        </p:txBody>
      </p:sp>
      <p:sp>
        <p:nvSpPr>
          <p:cNvPr id="51207" name="Oval 35"/>
          <p:cNvSpPr>
            <a:spLocks noChangeArrowheads="1"/>
          </p:cNvSpPr>
          <p:nvPr/>
        </p:nvSpPr>
        <p:spPr bwMode="auto">
          <a:xfrm>
            <a:off x="1908175" y="4624388"/>
            <a:ext cx="917575" cy="523875"/>
          </a:xfrm>
          <a:prstGeom prst="ellipse">
            <a:avLst/>
          </a:prstGeom>
          <a:solidFill>
            <a:srgbClr val="99CC00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lang="en-US" altLang="zh-CN" sz="200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1208" name="Text Box 38"/>
          <p:cNvSpPr txBox="1">
            <a:spLocks noChangeArrowheads="1"/>
          </p:cNvSpPr>
          <p:nvPr/>
        </p:nvSpPr>
        <p:spPr bwMode="auto">
          <a:xfrm>
            <a:off x="1187450" y="5337175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r>
              <a:rPr lang="en-US" altLang="zh-CN" sz="2000" b="1">
                <a:ea typeface="黑体" pitchFamily="49" charset="-122"/>
              </a:rPr>
              <a:t>B</a:t>
            </a:r>
          </a:p>
        </p:txBody>
      </p:sp>
      <p:sp>
        <p:nvSpPr>
          <p:cNvPr id="51209" name="Text Box 39"/>
          <p:cNvSpPr txBox="1">
            <a:spLocks noChangeArrowheads="1"/>
          </p:cNvSpPr>
          <p:nvPr/>
        </p:nvSpPr>
        <p:spPr bwMode="auto">
          <a:xfrm>
            <a:off x="1692275" y="6165850"/>
            <a:ext cx="12938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Gungsuh" pitchFamily="18" charset="-127"/>
              </a:defRPr>
            </a:lvl9pPr>
          </a:lstStyle>
          <a:p>
            <a:r>
              <a:rPr lang="en-US" altLang="zh-CN" sz="2000" b="1">
                <a:ea typeface="黑体" pitchFamily="49" charset="-122"/>
              </a:rPr>
              <a:t>A + B = V</a:t>
            </a:r>
          </a:p>
        </p:txBody>
      </p:sp>
      <p:graphicFrame>
        <p:nvGraphicFramePr>
          <p:cNvPr id="51210" name="Object 3"/>
          <p:cNvGraphicFramePr>
            <a:graphicFrameLocks noChangeAspect="1"/>
          </p:cNvGraphicFramePr>
          <p:nvPr/>
        </p:nvGraphicFramePr>
        <p:xfrm>
          <a:off x="4284663" y="4810125"/>
          <a:ext cx="35258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0" name="Equation" r:id="rId7" imgW="2006600" imgH="190500" progId="Equation.3">
                  <p:embed/>
                </p:oleObj>
              </mc:Choice>
              <mc:Fallback>
                <p:oleObj name="Equation" r:id="rId7" imgW="2006600" imgH="190500" progId="Equation.3">
                  <p:embed/>
                  <p:pic>
                    <p:nvPicPr>
                      <p:cNvPr id="512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810125"/>
                        <a:ext cx="3525837" cy="354013"/>
                      </a:xfrm>
                      <a:prstGeom prst="rect">
                        <a:avLst/>
                      </a:prstGeom>
                      <a:solidFill>
                        <a:srgbClr val="AAE2C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1" name="Object 4"/>
          <p:cNvGraphicFramePr>
            <a:graphicFrameLocks noChangeAspect="1"/>
          </p:cNvGraphicFramePr>
          <p:nvPr/>
        </p:nvGraphicFramePr>
        <p:xfrm>
          <a:off x="4284663" y="5740400"/>
          <a:ext cx="3525837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1" name="Equation" r:id="rId9" imgW="2006600" imgH="190500" progId="Equation.3">
                  <p:embed/>
                </p:oleObj>
              </mc:Choice>
              <mc:Fallback>
                <p:oleObj name="Equation" r:id="rId9" imgW="2006600" imgH="190500" progId="Equation.3">
                  <p:embed/>
                  <p:pic>
                    <p:nvPicPr>
                      <p:cNvPr id="5121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5740400"/>
                        <a:ext cx="3525837" cy="354013"/>
                      </a:xfrm>
                      <a:prstGeom prst="rect">
                        <a:avLst/>
                      </a:prstGeom>
                      <a:solidFill>
                        <a:srgbClr val="AAE2CA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6FA6A2C6-E7A7-4521-B868-9A7DA43D15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40435"/>
              </p:ext>
            </p:extLst>
          </p:nvPr>
        </p:nvGraphicFramePr>
        <p:xfrm>
          <a:off x="5333489" y="-3175"/>
          <a:ext cx="381051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072" name="Equation" r:id="rId11" imgW="1587240" imgH="355320" progId="Equation.DSMT4">
                  <p:embed/>
                </p:oleObj>
              </mc:Choice>
              <mc:Fallback>
                <p:oleObj name="Equation" r:id="rId11" imgW="1587240" imgH="355320" progId="Equation.DSMT4">
                  <p:embed/>
                  <p:pic>
                    <p:nvPicPr>
                      <p:cNvPr id="50181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3489" y="-3175"/>
                        <a:ext cx="3810510" cy="984250"/>
                      </a:xfrm>
                      <a:prstGeom prst="rect">
                        <a:avLst/>
                      </a:prstGeom>
                      <a:solidFill>
                        <a:srgbClr val="AAE2CA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4011252792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7924433" cy="605512"/>
          </a:xfrm>
        </p:spPr>
        <p:txBody>
          <a:bodyPr/>
          <a:lstStyle/>
          <a:p>
            <a:pPr eaLnBrk="1" hangingPunct="1"/>
            <a:r>
              <a:rPr lang="en-US" altLang="zh-CN" sz="3600" dirty="0">
                <a:ea typeface="宋体" panose="02010600030101010101" pitchFamily="2" charset="-122"/>
              </a:rPr>
              <a:t>Graph-based Image Segmentation</a:t>
            </a:r>
          </a:p>
        </p:txBody>
      </p:sp>
      <p:pic>
        <p:nvPicPr>
          <p:cNvPr id="26627" name="Picture 4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6800" y="1905000"/>
            <a:ext cx="3200400" cy="2003425"/>
          </a:xfrm>
        </p:spPr>
      </p:pic>
      <p:pic>
        <p:nvPicPr>
          <p:cNvPr id="2662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410200" y="1676400"/>
            <a:ext cx="2609850" cy="3429000"/>
          </a:xfrm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</p:pic>
      <p:sp>
        <p:nvSpPr>
          <p:cNvPr id="26629" name="Text Box 8"/>
          <p:cNvSpPr txBox="1">
            <a:spLocks noChangeArrowheads="1"/>
          </p:cNvSpPr>
          <p:nvPr/>
        </p:nvSpPr>
        <p:spPr bwMode="auto">
          <a:xfrm>
            <a:off x="1143000" y="5257800"/>
            <a:ext cx="315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V: graph nodes</a:t>
            </a:r>
          </a:p>
          <a:p>
            <a:r>
              <a:rPr lang="en-US" altLang="zh-CN"/>
              <a:t>E: edges connection nodes</a:t>
            </a:r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2057400" y="4114800"/>
            <a:ext cx="1168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G = {V,E}</a:t>
            </a:r>
          </a:p>
        </p:txBody>
      </p:sp>
      <p:sp>
        <p:nvSpPr>
          <p:cNvPr id="26631" name="Text Box 10"/>
          <p:cNvSpPr txBox="1">
            <a:spLocks noChangeArrowheads="1"/>
          </p:cNvSpPr>
          <p:nvPr/>
        </p:nvSpPr>
        <p:spPr bwMode="auto">
          <a:xfrm>
            <a:off x="5713413" y="5257800"/>
            <a:ext cx="178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/>
              <a:t>Pixels</a:t>
            </a:r>
          </a:p>
          <a:p>
            <a:r>
              <a:rPr lang="en-US" altLang="zh-CN"/>
              <a:t>Pixel similarity</a:t>
            </a:r>
          </a:p>
        </p:txBody>
      </p:sp>
      <p:sp>
        <p:nvSpPr>
          <p:cNvPr id="26632" name="Line 11"/>
          <p:cNvSpPr>
            <a:spLocks noChangeShapeType="1"/>
          </p:cNvSpPr>
          <p:nvPr/>
        </p:nvSpPr>
        <p:spPr bwMode="auto">
          <a:xfrm>
            <a:off x="4495800" y="5562600"/>
            <a:ext cx="838200" cy="0"/>
          </a:xfrm>
          <a:prstGeom prst="line">
            <a:avLst/>
          </a:prstGeom>
          <a:noFill/>
          <a:ln w="1270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3" name="Text Box 12"/>
          <p:cNvSpPr txBox="1">
            <a:spLocks noChangeArrowheads="1"/>
          </p:cNvSpPr>
          <p:nvPr/>
        </p:nvSpPr>
        <p:spPr bwMode="auto">
          <a:xfrm>
            <a:off x="6705600" y="5943600"/>
            <a:ext cx="137160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800" b="0"/>
              <a:t>Slides from Jianbo Shi</a:t>
            </a:r>
          </a:p>
        </p:txBody>
      </p:sp>
    </p:spTree>
    <p:extLst>
      <p:ext uri="{BB962C8B-B14F-4D97-AF65-F5344CB8AC3E}">
        <p14:creationId xmlns:p14="http://schemas.microsoft.com/office/powerpoint/2010/main" val="908758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08452"/>
            <a:ext cx="8015287" cy="914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Graph terminology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4876800" cy="4419600"/>
          </a:xfrm>
        </p:spPr>
        <p:txBody>
          <a:bodyPr/>
          <a:lstStyle/>
          <a:p>
            <a:pPr eaLnBrk="1" hangingPunct="1"/>
            <a:r>
              <a:rPr lang="en-US" altLang="zh-CN" sz="2800">
                <a:ea typeface="宋体" panose="02010600030101010101" pitchFamily="2" charset="-122"/>
              </a:rPr>
              <a:t>Similarity matrix:</a:t>
            </a:r>
          </a:p>
        </p:txBody>
      </p:sp>
      <p:pic>
        <p:nvPicPr>
          <p:cNvPr id="27652" name="Picture 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57800" y="1600200"/>
            <a:ext cx="2590800" cy="1622425"/>
          </a:xfrm>
        </p:spPr>
      </p:pic>
      <p:pic>
        <p:nvPicPr>
          <p:cNvPr id="27653" name="Picture 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43000" y="3276600"/>
            <a:ext cx="3200400" cy="2544763"/>
          </a:xfrm>
        </p:spPr>
      </p:pic>
      <p:pic>
        <p:nvPicPr>
          <p:cNvPr id="27654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3352800"/>
            <a:ext cx="3124200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7655" name="Object 12"/>
          <p:cNvGraphicFramePr>
            <a:graphicFrameLocks noChangeAspect="1"/>
          </p:cNvGraphicFramePr>
          <p:nvPr/>
        </p:nvGraphicFramePr>
        <p:xfrm>
          <a:off x="1524000" y="2209800"/>
          <a:ext cx="2486025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6" name="Equation" r:id="rId6" imgW="1041400" imgH="457200" progId="Equation.3">
                  <p:embed/>
                </p:oleObj>
              </mc:Choice>
              <mc:Fallback>
                <p:oleObj name="Equation" r:id="rId6" imgW="1041400" imgH="457200" progId="Equation.3">
                  <p:embed/>
                  <p:pic>
                    <p:nvPicPr>
                      <p:cNvPr id="2765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09800"/>
                        <a:ext cx="2486025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13"/>
          <p:cNvGraphicFramePr>
            <a:graphicFrameLocks noChangeAspect="1"/>
          </p:cNvGraphicFramePr>
          <p:nvPr/>
        </p:nvGraphicFramePr>
        <p:xfrm>
          <a:off x="3657600" y="1600200"/>
          <a:ext cx="14557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77" name="Equation" r:id="rId8" imgW="609336" imgH="241195" progId="Equation.3">
                  <p:embed/>
                </p:oleObj>
              </mc:Choice>
              <mc:Fallback>
                <p:oleObj name="Equation" r:id="rId8" imgW="609336" imgH="241195" progId="Equation.3">
                  <p:embed/>
                  <p:pic>
                    <p:nvPicPr>
                      <p:cNvPr id="2765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600200"/>
                        <a:ext cx="145573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487" name="Oval 15"/>
          <p:cNvSpPr>
            <a:spLocks noChangeArrowheads="1"/>
          </p:cNvSpPr>
          <p:nvPr/>
        </p:nvSpPr>
        <p:spPr bwMode="auto">
          <a:xfrm>
            <a:off x="5680075" y="1971675"/>
            <a:ext cx="152400" cy="1524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cxnSp>
        <p:nvCxnSpPr>
          <p:cNvPr id="105489" name="AutoShape 17"/>
          <p:cNvCxnSpPr>
            <a:cxnSpLocks noChangeShapeType="1"/>
            <a:stCxn id="105487" idx="2"/>
          </p:cNvCxnSpPr>
          <p:nvPr/>
        </p:nvCxnSpPr>
        <p:spPr bwMode="auto">
          <a:xfrm rot="10800000" flipV="1">
            <a:off x="4857750" y="2047875"/>
            <a:ext cx="803275" cy="1876425"/>
          </a:xfrm>
          <a:prstGeom prst="curvedConnector3">
            <a:avLst>
              <a:gd name="adj1" fmla="val 173120"/>
            </a:avLst>
          </a:prstGeom>
          <a:noFill/>
          <a:ln w="444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491" name="Line 19"/>
          <p:cNvSpPr>
            <a:spLocks noChangeShapeType="1"/>
          </p:cNvSpPr>
          <p:nvPr/>
        </p:nvSpPr>
        <p:spPr bwMode="auto">
          <a:xfrm flipH="1">
            <a:off x="5495925" y="2103438"/>
            <a:ext cx="184150" cy="203200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92" name="Line 20"/>
          <p:cNvSpPr>
            <a:spLocks noChangeShapeType="1"/>
          </p:cNvSpPr>
          <p:nvPr/>
        </p:nvSpPr>
        <p:spPr bwMode="auto">
          <a:xfrm>
            <a:off x="5791200" y="2112963"/>
            <a:ext cx="71438" cy="112712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93" name="Line 21"/>
          <p:cNvSpPr>
            <a:spLocks noChangeShapeType="1"/>
          </p:cNvSpPr>
          <p:nvPr/>
        </p:nvSpPr>
        <p:spPr bwMode="auto">
          <a:xfrm>
            <a:off x="5800725" y="2052638"/>
            <a:ext cx="498475" cy="427037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94" name="Line 22"/>
          <p:cNvSpPr>
            <a:spLocks noChangeShapeType="1"/>
          </p:cNvSpPr>
          <p:nvPr/>
        </p:nvSpPr>
        <p:spPr bwMode="auto">
          <a:xfrm>
            <a:off x="5811838" y="2011363"/>
            <a:ext cx="1300162" cy="385762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95" name="Oval 23"/>
          <p:cNvSpPr>
            <a:spLocks noChangeArrowheads="1"/>
          </p:cNvSpPr>
          <p:nvPr/>
        </p:nvSpPr>
        <p:spPr bwMode="auto">
          <a:xfrm>
            <a:off x="2057400" y="4343400"/>
            <a:ext cx="152400" cy="152400"/>
          </a:xfrm>
          <a:prstGeom prst="ellips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5496" name="Line 24"/>
          <p:cNvSpPr>
            <a:spLocks noChangeShapeType="1"/>
          </p:cNvSpPr>
          <p:nvPr/>
        </p:nvSpPr>
        <p:spPr bwMode="auto">
          <a:xfrm>
            <a:off x="2168525" y="4456113"/>
            <a:ext cx="574675" cy="344487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97" name="Line 25"/>
          <p:cNvSpPr>
            <a:spLocks noChangeShapeType="1"/>
          </p:cNvSpPr>
          <p:nvPr/>
        </p:nvSpPr>
        <p:spPr bwMode="auto">
          <a:xfrm flipV="1">
            <a:off x="2163763" y="4038600"/>
            <a:ext cx="122237" cy="304800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5498" name="Line 26"/>
          <p:cNvSpPr>
            <a:spLocks noChangeShapeType="1"/>
          </p:cNvSpPr>
          <p:nvPr/>
        </p:nvSpPr>
        <p:spPr bwMode="auto">
          <a:xfrm flipH="1">
            <a:off x="2057400" y="4495800"/>
            <a:ext cx="76200" cy="228600"/>
          </a:xfrm>
          <a:prstGeom prst="line">
            <a:avLst/>
          </a:prstGeom>
          <a:noFill/>
          <a:ln w="444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05499" name="AutoShape 27"/>
          <p:cNvCxnSpPr>
            <a:cxnSpLocks noChangeShapeType="1"/>
            <a:stCxn id="105495" idx="6"/>
          </p:cNvCxnSpPr>
          <p:nvPr/>
        </p:nvCxnSpPr>
        <p:spPr bwMode="auto">
          <a:xfrm flipV="1">
            <a:off x="2228850" y="3924300"/>
            <a:ext cx="2628900" cy="495300"/>
          </a:xfrm>
          <a:prstGeom prst="curvedConnector3">
            <a:avLst>
              <a:gd name="adj1" fmla="val 50782"/>
            </a:avLst>
          </a:prstGeom>
          <a:noFill/>
          <a:ln w="444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500" name="Rectangle 28"/>
          <p:cNvSpPr>
            <a:spLocks noChangeArrowheads="1"/>
          </p:cNvSpPr>
          <p:nvPr/>
        </p:nvSpPr>
        <p:spPr bwMode="auto">
          <a:xfrm>
            <a:off x="4876800" y="3886200"/>
            <a:ext cx="2514600" cy="76200"/>
          </a:xfrm>
          <a:prstGeom prst="rect">
            <a:avLst/>
          </a:prstGeom>
          <a:noFill/>
          <a:ln w="25400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7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5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5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5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5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5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5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5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7" grpId="0" animBg="1"/>
      <p:bldP spid="105495" grpId="0" animBg="1"/>
      <p:bldP spid="10550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|12.4|16|39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4.9|15.9|14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|12.7|8.4|3.3|3.6|2.9|29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|12.7|8.4|3.3|3.6|2.9|29.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|12.7|8.4|3.3|3.6|2.9|29.6"/>
</p:tagLst>
</file>

<file path=ppt/theme/theme1.xml><?xml version="1.0" encoding="utf-8"?>
<a:theme xmlns:a="http://schemas.openxmlformats.org/drawingml/2006/main" name="CKM standard">
  <a:themeElements>
    <a:clrScheme name="">
      <a:dk1>
        <a:srgbClr val="000066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56"/>
      </a:accent4>
      <a:accent5>
        <a:srgbClr val="AAE2CA"/>
      </a:accent5>
      <a:accent6>
        <a:srgbClr val="2D2DB9"/>
      </a:accent6>
      <a:hlink>
        <a:srgbClr val="800000"/>
      </a:hlink>
      <a:folHlink>
        <a:srgbClr val="990099"/>
      </a:folHlink>
    </a:clrScheme>
    <a:fontScheme name="CKM standard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KM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M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KM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M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M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M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KM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域间访问控制规则和安全可靠的组通信">
  <a:themeElements>
    <a:clrScheme name="域间访问控制规则和安全可靠的组通信 9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域间访问控制规则和安全可靠的组通信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itchFamily="34" charset="0"/>
            <a:ea typeface="黑体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600" b="1" i="0" u="none" strike="noStrike" cap="none" normalizeH="0" baseline="0" smtClean="0">
            <a:ln>
              <a:noFill/>
            </a:ln>
            <a:solidFill>
              <a:schemeClr val="accent1"/>
            </a:solidFill>
            <a:effectLst/>
            <a:latin typeface="Arial" pitchFamily="34" charset="0"/>
            <a:ea typeface="黑体" pitchFamily="49" charset="-122"/>
          </a:defRPr>
        </a:defPPr>
      </a:lstStyle>
    </a:lnDef>
  </a:objectDefaults>
  <a:extraClrSchemeLst>
    <a:extraClrScheme>
      <a:clrScheme name="域间访问控制规则和安全可靠的组通信 1">
        <a:dk1>
          <a:srgbClr val="000000"/>
        </a:dk1>
        <a:lt1>
          <a:srgbClr val="FFFFFF"/>
        </a:lt1>
        <a:dk2>
          <a:srgbClr val="FFCC00"/>
        </a:dk2>
        <a:lt2>
          <a:srgbClr val="336699"/>
        </a:lt2>
        <a:accent1>
          <a:srgbClr val="660066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B8AAB8"/>
        </a:accent5>
        <a:accent6>
          <a:srgbClr val="005CE7"/>
        </a:accent6>
        <a:hlink>
          <a:srgbClr val="33CC33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域间访问控制规则和安全可靠的组通信 2">
        <a:dk1>
          <a:srgbClr val="969696"/>
        </a:dk1>
        <a:lt1>
          <a:srgbClr val="F8F8F8"/>
        </a:lt1>
        <a:dk2>
          <a:srgbClr val="000000"/>
        </a:dk2>
        <a:lt2>
          <a:srgbClr val="FFCC00"/>
        </a:lt2>
        <a:accent1>
          <a:srgbClr val="660066"/>
        </a:accent1>
        <a:accent2>
          <a:srgbClr val="3333CC"/>
        </a:accent2>
        <a:accent3>
          <a:srgbClr val="AAAAAA"/>
        </a:accent3>
        <a:accent4>
          <a:srgbClr val="D4D4D4"/>
        </a:accent4>
        <a:accent5>
          <a:srgbClr val="B8AAB8"/>
        </a:accent5>
        <a:accent6>
          <a:srgbClr val="2D2DB9"/>
        </a:accent6>
        <a:hlink>
          <a:srgbClr val="CCCCFF"/>
        </a:hlink>
        <a:folHlink>
          <a:srgbClr val="FF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域间访问控制规则和安全可靠的组通信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域间访问控制规则和安全可靠的组通信 4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域间访问控制规则和安全可靠的组通信 5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域间访问控制规则和安全可靠的组通信 6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域间访问控制规则和安全可靠的组通信 7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域间访问控制规则和安全可靠的组通信 8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域间访问控制规则和安全可靠的组通信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域间访问控制规则和安全可靠的组通信 10">
        <a:dk1>
          <a:srgbClr val="000000"/>
        </a:dk1>
        <a:lt1>
          <a:srgbClr val="FFFFFF"/>
        </a:lt1>
        <a:dk2>
          <a:srgbClr val="FFCC00"/>
        </a:dk2>
        <a:lt2>
          <a:srgbClr val="336699"/>
        </a:lt2>
        <a:accent1>
          <a:srgbClr val="660066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B8AAB8"/>
        </a:accent5>
        <a:accent6>
          <a:srgbClr val="005CE7"/>
        </a:accent6>
        <a:hlink>
          <a:srgbClr val="FF33CC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域间访问控制规则和安全可靠的组通信 11">
        <a:dk1>
          <a:srgbClr val="000000"/>
        </a:dk1>
        <a:lt1>
          <a:srgbClr val="FFFFFF"/>
        </a:lt1>
        <a:dk2>
          <a:srgbClr val="FFCC00"/>
        </a:dk2>
        <a:lt2>
          <a:srgbClr val="005084"/>
        </a:lt2>
        <a:accent1>
          <a:srgbClr val="660066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B8AAB8"/>
        </a:accent5>
        <a:accent6>
          <a:srgbClr val="005CE7"/>
        </a:accent6>
        <a:hlink>
          <a:srgbClr val="FF33CC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域间访问控制规则和安全可靠的组通信 12">
        <a:dk1>
          <a:srgbClr val="000000"/>
        </a:dk1>
        <a:lt1>
          <a:srgbClr val="FFFFFF"/>
        </a:lt1>
        <a:dk2>
          <a:srgbClr val="FF9933"/>
        </a:dk2>
        <a:lt2>
          <a:srgbClr val="005084"/>
        </a:lt2>
        <a:accent1>
          <a:srgbClr val="660066"/>
        </a:accent1>
        <a:accent2>
          <a:srgbClr val="33CCCC"/>
        </a:accent2>
        <a:accent3>
          <a:srgbClr val="FFFFFF"/>
        </a:accent3>
        <a:accent4>
          <a:srgbClr val="000000"/>
        </a:accent4>
        <a:accent5>
          <a:srgbClr val="B8AAB8"/>
        </a:accent5>
        <a:accent6>
          <a:srgbClr val="2DB9B9"/>
        </a:accent6>
        <a:hlink>
          <a:srgbClr val="CC3399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域间访问控制规则和安全可靠的组通信 13">
        <a:dk1>
          <a:srgbClr val="000000"/>
        </a:dk1>
        <a:lt1>
          <a:srgbClr val="FFFFFF"/>
        </a:lt1>
        <a:dk2>
          <a:srgbClr val="FF9933"/>
        </a:dk2>
        <a:lt2>
          <a:srgbClr val="0066CC"/>
        </a:lt2>
        <a:accent1>
          <a:srgbClr val="660066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B8AAB8"/>
        </a:accent5>
        <a:accent6>
          <a:srgbClr val="008A8A"/>
        </a:accent6>
        <a:hlink>
          <a:srgbClr val="CC3399"/>
        </a:hlink>
        <a:folHlink>
          <a:srgbClr val="FF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24398</TotalTime>
  <Words>1543</Words>
  <Application>Microsoft Office PowerPoint</Application>
  <PresentationFormat>全屏显示(4:3)</PresentationFormat>
  <Paragraphs>298</Paragraphs>
  <Slides>40</Slides>
  <Notes>23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40</vt:i4>
      </vt:variant>
    </vt:vector>
  </HeadingPairs>
  <TitlesOfParts>
    <vt:vector size="58" baseType="lpstr">
      <vt:lpstr>Gungsuh</vt:lpstr>
      <vt:lpstr>仿宋_GB2312</vt:lpstr>
      <vt:lpstr>黑体</vt:lpstr>
      <vt:lpstr>华文楷体</vt:lpstr>
      <vt:lpstr>华文行楷</vt:lpstr>
      <vt:lpstr>楷体_GB2312</vt:lpstr>
      <vt:lpstr>隶书</vt:lpstr>
      <vt:lpstr>宋体</vt:lpstr>
      <vt:lpstr>微软雅黑</vt:lpstr>
      <vt:lpstr>Arial</vt:lpstr>
      <vt:lpstr>Times</vt:lpstr>
      <vt:lpstr>Times New Roman</vt:lpstr>
      <vt:lpstr>Wingdings</vt:lpstr>
      <vt:lpstr>CKM standard</vt:lpstr>
      <vt:lpstr>域间访问控制规则和安全可靠的组通信</vt:lpstr>
      <vt:lpstr>公式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图割(Graph Cuts)优化算法</vt:lpstr>
      <vt:lpstr>PowerPoint 演示文稿</vt:lpstr>
      <vt:lpstr>PowerPoint 演示文稿</vt:lpstr>
      <vt:lpstr>Graph-based Image Segmentation</vt:lpstr>
      <vt:lpstr>Graph terminology</vt:lpstr>
      <vt:lpstr>Affinity matrix</vt:lpstr>
      <vt:lpstr>Graph terminology</vt:lpstr>
      <vt:lpstr>Graph terminology</vt:lpstr>
      <vt:lpstr>Graph terminology</vt:lpstr>
      <vt:lpstr>Graph terminology</vt:lpstr>
      <vt:lpstr>Representation</vt:lpstr>
      <vt:lpstr>Pixel similarity functions</vt:lpstr>
      <vt:lpstr>PowerPoint 演示文稿</vt:lpstr>
      <vt:lpstr>Graph-based Image Segmentation</vt:lpstr>
      <vt:lpstr>Graph-based Image Segmentation</vt:lpstr>
      <vt:lpstr>Graph-based Image Segmentation</vt:lpstr>
      <vt:lpstr>Graph-based Image Segmentation</vt:lpstr>
      <vt:lpstr>PowerPoint 演示文稿</vt:lpstr>
      <vt:lpstr>PowerPoint 演示文稿</vt:lpstr>
      <vt:lpstr>PowerPoint 演示文稿</vt:lpstr>
      <vt:lpstr>PowerPoint 演示文稿</vt:lpstr>
      <vt:lpstr>基于图划分的阈值法基本原理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SCUN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DSP技术</dc:title>
  <dc:creator>chen junbo</dc:creator>
  <cp:lastModifiedBy>user</cp:lastModifiedBy>
  <cp:revision>833</cp:revision>
  <dcterms:created xsi:type="dcterms:W3CDTF">2006-09-25T08:15:53Z</dcterms:created>
  <dcterms:modified xsi:type="dcterms:W3CDTF">2023-10-17T15:03:58Z</dcterms:modified>
</cp:coreProperties>
</file>