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76" r:id="rId16"/>
    <p:sldId id="268" r:id="rId17"/>
    <p:sldId id="269" r:id="rId18"/>
    <p:sldId id="270" r:id="rId19"/>
    <p:sldId id="271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8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D624-F5A8-4E1E-A862-011C859B6427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7B77-6AE6-4A1F-8DE0-E6B1FC9B0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 smtClean="0">
                <a:latin typeface="方正大标宋简体"/>
              </a:rPr>
              <a:t>第</a:t>
            </a:r>
            <a:r>
              <a:rPr lang="en-US" altLang="zh-CN" b="0" i="0" u="none" strike="noStrike" kern="1800" baseline="0" smtClean="0">
                <a:latin typeface="方正大标宋简体"/>
              </a:rPr>
              <a:t>1</a:t>
            </a:r>
            <a:r>
              <a:rPr lang="zh-CN" altLang="en-US" b="0" i="0" u="none" strike="noStrike" kern="1800" baseline="0" smtClean="0">
                <a:latin typeface="方正大标宋简体"/>
              </a:rPr>
              <a:t>章  </a:t>
            </a:r>
            <a:r>
              <a:rPr lang="en-US" altLang="zh-CN" b="0" i="0" u="none" strike="noStrike" kern="1800" baseline="0" smtClean="0">
                <a:latin typeface="方正大标宋简体"/>
              </a:rPr>
              <a:t>PHP</a:t>
            </a:r>
            <a:r>
              <a:rPr lang="zh-CN" altLang="en-US" b="0" i="0" u="none" strike="noStrike" kern="1800" baseline="0" smtClean="0">
                <a:latin typeface="方正大标宋简体"/>
              </a:rPr>
              <a:t>概述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是一门编程语言，也是一种动态网站开发技术。由于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的开源特点，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成为主流的网站开发技术。用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开发的网站遍及各个行业领域。在具体开始学习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之前，本章先讲解动态网站开发技术，便于读者后期更好的掌握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89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1.PHP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701008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的英文全称是</a:t>
            </a:r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：</a:t>
            </a:r>
            <a:r>
              <a:rPr lang="en-US" altLang="zh-CN" b="0" i="0" u="none" strike="noStrike" baseline="0" dirty="0" smtClean="0">
                <a:latin typeface="Times New Roman"/>
              </a:rPr>
              <a:t>Hypertext Preprocessor</a:t>
            </a:r>
            <a:r>
              <a:rPr lang="zh-CN" altLang="en-US" b="0" i="0" u="none" strike="noStrike" baseline="0" dirty="0" smtClean="0">
                <a:latin typeface="Times New Roman"/>
              </a:rPr>
              <a:t>，中文含义即“</a:t>
            </a:r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超文本预处理程序”。</a:t>
            </a:r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作为一种嵌入</a:t>
            </a:r>
            <a:r>
              <a:rPr lang="en-US" altLang="zh-CN" b="0" i="0" u="none" strike="noStrike" baseline="0" dirty="0" smtClean="0">
                <a:latin typeface="Times New Roman"/>
              </a:rPr>
              <a:t>HTML</a:t>
            </a:r>
            <a:r>
              <a:rPr lang="zh-CN" altLang="en-US" b="0" i="0" u="none" strike="noStrike" baseline="0" dirty="0" smtClean="0">
                <a:latin typeface="Times New Roman"/>
              </a:rPr>
              <a:t>的脚本语言，运行于服务器端。首先，服务器接受客户端的请求。然后，服务器处理和运行相应的源文件。最后，将处理结果发送给客户端，由客户端解析显示出来。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38601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1.PHP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13650"/>
              </p:ext>
            </p:extLst>
          </p:nvPr>
        </p:nvGraphicFramePr>
        <p:xfrm>
          <a:off x="2231740" y="1325354"/>
          <a:ext cx="4680520" cy="5488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4962600" imgH="5826604" progId="Visio.Drawing.11">
                  <p:embed/>
                </p:oleObj>
              </mc:Choice>
              <mc:Fallback>
                <p:oleObj name="Visio" r:id="rId3" imgW="4962600" imgH="58266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1325354"/>
                        <a:ext cx="4680520" cy="5488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8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</a:t>
            </a:r>
            <a:r>
              <a:rPr lang="zh-CN" altLang="en-US" b="0" i="0" u="none" strike="noStrike" kern="1800" baseline="0" smtClean="0">
                <a:latin typeface="方正大标宋简体"/>
              </a:rPr>
              <a:t>数据库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数据库可以理解为网站存放数据的一个仓库。现在比较流行的数据库有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SQL Server</a:t>
            </a:r>
            <a:r>
              <a:rPr lang="zh-CN" altLang="en-US" b="0" i="0" u="none" strike="noStrike" baseline="0" smtClean="0">
                <a:latin typeface="Arial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Oracle</a:t>
            </a:r>
            <a:r>
              <a:rPr lang="zh-CN" altLang="en-US" b="0" i="0" u="none" strike="noStrike" baseline="0" smtClean="0">
                <a:latin typeface="Times New Roman"/>
              </a:rPr>
              <a:t>数</a:t>
            </a:r>
            <a:r>
              <a:rPr lang="zh-CN" altLang="en-US" b="0" i="0" u="none" strike="noStrike" baseline="0" smtClean="0">
                <a:latin typeface="Arial"/>
              </a:rPr>
              <a:t>据库等。数据库</a:t>
            </a:r>
            <a:r>
              <a:rPr lang="zh-CN" altLang="en-US" b="0" i="0" u="none" strike="noStrike" baseline="0" smtClean="0">
                <a:latin typeface="Times New Roman"/>
              </a:rPr>
              <a:t>里面存放着网站的很多数据。网站可以通过编程语言对数据库进行数据的增加、删除、修改等操作。在本书中我们学习的是常和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一起使用的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数据库。</a:t>
            </a:r>
          </a:p>
        </p:txBody>
      </p:sp>
    </p:spTree>
    <p:extLst>
      <p:ext uri="{BB962C8B-B14F-4D97-AF65-F5344CB8AC3E}">
        <p14:creationId xmlns:p14="http://schemas.microsoft.com/office/powerpoint/2010/main" val="27766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</a:t>
            </a:r>
            <a:r>
              <a:rPr lang="en-US" altLang="zh-CN" b="0" i="0" u="none" strike="noStrike" kern="1800" baseline="0" smtClean="0">
                <a:latin typeface="Times New Roman"/>
              </a:rPr>
              <a:t>.</a:t>
            </a:r>
            <a:r>
              <a:rPr lang="en-US" altLang="zh-CN" b="0" i="0" u="none" strike="noStrike" kern="1800" baseline="0" smtClean="0">
                <a:latin typeface="方正大标宋简体"/>
              </a:rPr>
              <a:t>2</a:t>
            </a:r>
            <a:r>
              <a:rPr lang="zh-CN" altLang="en-US" b="0" i="0" u="none" strike="noStrike" kern="1800" baseline="0" smtClean="0">
                <a:latin typeface="方正大标宋简体"/>
              </a:rPr>
              <a:t>  构建</a:t>
            </a:r>
            <a:r>
              <a:rPr lang="en-US" altLang="zh-CN" b="0" i="0" u="none" strike="noStrike" kern="1800" baseline="0" smtClean="0">
                <a:latin typeface="方正大标宋简体"/>
              </a:rPr>
              <a:t>PHP</a:t>
            </a:r>
            <a:r>
              <a:rPr lang="zh-CN" altLang="en-US" b="0" i="0" u="none" strike="noStrike" kern="1800" baseline="0" smtClean="0">
                <a:latin typeface="方正大标宋简体"/>
              </a:rPr>
              <a:t>环境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学习一门语言，就必须得要有一个供这个语言运行的一个环境，才能使这种语言顺利的运行起来。因此，构建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语言的运行环境也是必须要掌握的一个步骤。下面我们就来讲解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环境的构建。</a:t>
            </a:r>
          </a:p>
        </p:txBody>
      </p:sp>
    </p:spTree>
    <p:extLst>
      <p:ext uri="{BB962C8B-B14F-4D97-AF65-F5344CB8AC3E}">
        <p14:creationId xmlns:p14="http://schemas.microsoft.com/office/powerpoint/2010/main" val="23425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1.2.1</a:t>
            </a:r>
            <a:r>
              <a:rPr lang="zh-CN" altLang="en-US" b="0" i="0" u="none" strike="noStrike" kern="1800" baseline="0" smtClean="0">
                <a:latin typeface="方正大标宋简体"/>
              </a:rPr>
              <a:t>  </a:t>
            </a:r>
            <a:r>
              <a:rPr lang="en-US" altLang="zh-CN" b="0" i="0" u="none" strike="noStrike" kern="1800" baseline="0" smtClean="0">
                <a:latin typeface="方正大标宋简体"/>
              </a:rPr>
              <a:t>PHP</a:t>
            </a:r>
            <a:r>
              <a:rPr lang="zh-CN" altLang="en-US" b="0" i="0" u="none" strike="noStrike" kern="1800" baseline="0" smtClean="0">
                <a:latin typeface="方正大标宋简体"/>
              </a:rPr>
              <a:t>开发环境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16832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构成一个</a:t>
            </a:r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开发环境一般情况下主要由服务器程序</a:t>
            </a:r>
            <a:r>
              <a:rPr lang="en-US" altLang="zh-CN" b="0" i="0" u="none" strike="noStrike" baseline="0" dirty="0" smtClean="0">
                <a:latin typeface="Times New Roman"/>
              </a:rPr>
              <a:t>Apache</a:t>
            </a:r>
            <a:r>
              <a:rPr lang="zh-CN" altLang="en-US" b="0" i="0" u="none" strike="noStrike" baseline="0" dirty="0" smtClean="0">
                <a:latin typeface="Times New Roman"/>
              </a:rPr>
              <a:t>、编程语言</a:t>
            </a:r>
            <a:r>
              <a:rPr lang="en-US" altLang="zh-CN" b="0" i="0" u="none" strike="noStrike" baseline="0" dirty="0" smtClean="0">
                <a:latin typeface="Times New Roman"/>
              </a:rPr>
              <a:t>PHP</a:t>
            </a:r>
            <a:r>
              <a:rPr lang="zh-CN" altLang="en-US" b="0" i="0" u="none" strike="noStrike" baseline="0" dirty="0" smtClean="0">
                <a:latin typeface="Times New Roman"/>
              </a:rPr>
              <a:t>、数据库程序</a:t>
            </a:r>
            <a:r>
              <a:rPr lang="en-US" altLang="zh-CN" b="0" i="0" u="none" strike="noStrike" baseline="0" dirty="0" smtClean="0">
                <a:latin typeface="Times New Roman"/>
              </a:rPr>
              <a:t>MySQL</a:t>
            </a:r>
            <a:r>
              <a:rPr lang="zh-CN" altLang="en-US" b="0" i="0" u="none" strike="noStrike" baseline="0" dirty="0" smtClean="0">
                <a:latin typeface="Times New Roman"/>
              </a:rPr>
              <a:t>三部分组成。三者互相配合，来完成我们网页功能的整个流程。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1.2.1</a:t>
            </a:r>
            <a:r>
              <a:rPr lang="zh-CN" altLang="en-US" b="0" i="0" u="none" strike="noStrike" kern="1800" baseline="0" smtClean="0">
                <a:latin typeface="方正大标宋简体"/>
              </a:rPr>
              <a:t>  </a:t>
            </a:r>
            <a:r>
              <a:rPr lang="en-US" altLang="zh-CN" b="0" i="0" u="none" strike="noStrike" kern="1800" baseline="0" smtClean="0">
                <a:latin typeface="方正大标宋简体"/>
              </a:rPr>
              <a:t>PHP</a:t>
            </a:r>
            <a:r>
              <a:rPr lang="zh-CN" altLang="en-US" b="0" i="0" u="none" strike="noStrike" kern="1800" baseline="0" smtClean="0">
                <a:latin typeface="方正大标宋简体"/>
              </a:rPr>
              <a:t>开发环境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55481"/>
              </p:ext>
            </p:extLst>
          </p:nvPr>
        </p:nvGraphicFramePr>
        <p:xfrm>
          <a:off x="614354" y="1505323"/>
          <a:ext cx="7918086" cy="4371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3" imgW="4656690" imgH="2567706" progId="Visio.Drawing.11">
                  <p:embed/>
                </p:oleObj>
              </mc:Choice>
              <mc:Fallback>
                <p:oleObj name="Visio" r:id="rId3" imgW="4656690" imgH="256770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4" y="1505323"/>
                        <a:ext cx="7918086" cy="4371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1.Apache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Apache</a:t>
            </a:r>
            <a:r>
              <a:rPr lang="zh-CN" altLang="en-US" b="0" i="0" u="none" strike="noStrike" baseline="0" smtClean="0">
                <a:latin typeface="Times New Roman"/>
              </a:rPr>
              <a:t>是一个</a:t>
            </a:r>
            <a:r>
              <a:rPr lang="en-US" altLang="zh-CN" b="0" i="0" u="none" strike="noStrike" baseline="0" smtClean="0">
                <a:latin typeface="Times New Roman"/>
              </a:rPr>
              <a:t>Web</a:t>
            </a:r>
            <a:r>
              <a:rPr lang="zh-CN" altLang="en-US" b="0" i="0" u="none" strike="noStrike" baseline="0" smtClean="0">
                <a:latin typeface="Times New Roman"/>
              </a:rPr>
              <a:t>服务器。主要作用有三方面：第一，接受来自客户端的请求；第二，找到相应的文件交给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进行解析；第三，把解析后的数据发送到客户端。</a:t>
            </a:r>
            <a:r>
              <a:rPr lang="en-US" altLang="zh-CN" b="0" i="0" u="none" strike="noStrike" baseline="0" smtClean="0">
                <a:latin typeface="Times New Roman"/>
              </a:rPr>
              <a:t>Apache</a:t>
            </a:r>
            <a:r>
              <a:rPr lang="zh-CN" altLang="en-US" b="0" i="0" u="none" strike="noStrike" baseline="0" smtClean="0">
                <a:latin typeface="Times New Roman"/>
              </a:rPr>
              <a:t>的官方网站是</a:t>
            </a:r>
            <a:r>
              <a:rPr lang="en-US" altLang="zh-CN" b="0" i="0" u="none" strike="noStrike" baseline="0" smtClean="0">
                <a:latin typeface="Times New Roman"/>
              </a:rPr>
              <a:t>http://www.apache.org/</a:t>
            </a:r>
            <a:r>
              <a:rPr lang="zh-CN" altLang="en-US" b="0" i="0" u="none" strike="noStrike" baseline="0" smtClean="0">
                <a:latin typeface="Times New Roman"/>
              </a:rPr>
              <a:t>，目前最新版本为</a:t>
            </a:r>
            <a:r>
              <a:rPr lang="en-US" altLang="zh-CN" b="0" i="0" u="none" strike="noStrike" baseline="0" smtClean="0">
                <a:latin typeface="Times New Roman"/>
              </a:rPr>
              <a:t>Apache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2.4.2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65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2.PHP</a:t>
            </a:r>
            <a:endParaRPr lang="zh-CN" altLang="en-US" b="0" i="0" u="none" strike="noStrike" kern="1800" baseline="0" smtClean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是英文超级文本预处理语言</a:t>
            </a:r>
            <a:r>
              <a:rPr lang="en-US" altLang="zh-CN" b="0" i="0" u="none" strike="noStrike" baseline="0" smtClean="0">
                <a:latin typeface="Times New Roman"/>
              </a:rPr>
              <a:t>Hypertext Preprocessor</a:t>
            </a:r>
            <a:r>
              <a:rPr lang="zh-CN" altLang="en-US" b="0" i="0" u="none" strike="noStrike" baseline="0" smtClean="0">
                <a:latin typeface="Times New Roman"/>
              </a:rPr>
              <a:t>的缩写。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是一种</a:t>
            </a:r>
            <a:r>
              <a:rPr lang="en-US" altLang="zh-CN" b="0" i="0" u="none" strike="noStrike" baseline="0" smtClean="0">
                <a:latin typeface="Times New Roman"/>
              </a:rPr>
              <a:t>HTML</a:t>
            </a:r>
            <a:r>
              <a:rPr lang="zh-CN" altLang="en-US" b="0" i="0" u="none" strike="noStrike" baseline="0" smtClean="0">
                <a:latin typeface="Times New Roman"/>
              </a:rPr>
              <a:t>内嵌式的编程语言。是一种在服务器端执行的脚本语言，语言的风格类似于</a:t>
            </a:r>
            <a:r>
              <a:rPr lang="en-US" altLang="zh-CN" b="0" i="0" u="none" strike="noStrike" baseline="0" smtClean="0">
                <a:latin typeface="Times New Roman"/>
              </a:rPr>
              <a:t>C</a:t>
            </a:r>
            <a:r>
              <a:rPr lang="zh-CN" altLang="en-US" b="0" i="0" u="none" strike="noStrike" baseline="0" smtClean="0">
                <a:latin typeface="Times New Roman"/>
              </a:rPr>
              <a:t>语言，现在被各种网站广泛的运用。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的官方网站是</a:t>
            </a:r>
            <a:r>
              <a:rPr lang="en-US" altLang="zh-CN" b="0" i="0" u="none" strike="noStrike" baseline="0" smtClean="0">
                <a:latin typeface="Times New Roman"/>
              </a:rPr>
              <a:t>http://www.php.net/downloads.php</a:t>
            </a:r>
            <a:r>
              <a:rPr lang="zh-CN" altLang="en-US" b="0" i="0" u="none" strike="noStrike" baseline="0" smtClean="0">
                <a:latin typeface="Times New Roman"/>
              </a:rPr>
              <a:t>，目前最新的版本为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5.4.4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99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</a:t>
            </a:r>
            <a:r>
              <a:rPr lang="en-US" altLang="zh-CN" b="0" i="0" u="none" strike="noStrike" kern="1800" baseline="0" smtClean="0">
                <a:latin typeface="Times New Roman"/>
              </a:rPr>
              <a:t>.</a:t>
            </a:r>
            <a:r>
              <a:rPr lang="en-US" altLang="zh-CN" b="0" i="0" u="none" strike="noStrike" kern="1800" baseline="0" smtClean="0">
                <a:latin typeface="方正大标宋简体"/>
              </a:rPr>
              <a:t>MySQL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是一个开源的数据库管理系统。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软件可进数据库进行简单明了的操作。用于存储网站的大量信息，供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进行调用。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的官方网站是</a:t>
            </a:r>
            <a:r>
              <a:rPr lang="en-US" altLang="zh-CN" b="0" i="0" u="none" strike="noStrike" baseline="0" smtClean="0">
                <a:latin typeface="Times New Roman"/>
              </a:rPr>
              <a:t>http://www.mysql.com/downloads/</a:t>
            </a:r>
            <a:r>
              <a:rPr lang="zh-CN" altLang="en-US" b="0" i="0" u="none" strike="noStrike" baseline="0" smtClean="0">
                <a:latin typeface="Times New Roman"/>
              </a:rPr>
              <a:t>，最新版本为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 </a:t>
            </a:r>
            <a:r>
              <a:rPr lang="en-US" altLang="zh-CN" b="0" i="0" u="none" strike="noStrike" baseline="0" smtClean="0">
                <a:latin typeface="Times New Roman"/>
              </a:rPr>
              <a:t>5.5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10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1.2.2</a:t>
            </a:r>
            <a:r>
              <a:rPr lang="zh-CN" altLang="en-US" b="0" i="0" u="none" strike="noStrike" kern="1800" baseline="0" smtClean="0">
                <a:latin typeface="方正大标宋简体"/>
              </a:rPr>
              <a:t>  </a:t>
            </a:r>
            <a:r>
              <a:rPr lang="en-US" altLang="zh-CN" b="0" i="0" u="none" strike="noStrike" kern="1800" baseline="0" smtClean="0">
                <a:latin typeface="方正大标宋简体"/>
              </a:rPr>
              <a:t>XAMPP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现在常用的集成开发环境有很多，下面我们来把最常用的集成开发环境</a:t>
            </a:r>
            <a:r>
              <a:rPr lang="en-US" altLang="zh-CN" b="0" i="0" u="none" strike="noStrike" baseline="0" smtClean="0">
                <a:latin typeface="Times New Roman"/>
              </a:rPr>
              <a:t>——XAMPP</a:t>
            </a:r>
            <a:r>
              <a:rPr lang="zh-CN" altLang="en-US" b="0" i="0" u="none" strike="noStrike" baseline="0" smtClean="0">
                <a:latin typeface="Times New Roman"/>
              </a:rPr>
              <a:t>进行详细讲解。</a:t>
            </a:r>
            <a:r>
              <a:rPr lang="en-US" altLang="zh-CN" b="0" i="0" u="none" strike="noStrike" baseline="0" smtClean="0">
                <a:latin typeface="Times New Roman"/>
              </a:rPr>
              <a:t>XAMPP</a:t>
            </a:r>
            <a:r>
              <a:rPr lang="zh-CN" altLang="en-US" b="0" i="0" u="none" strike="noStrike" baseline="0" smtClean="0">
                <a:latin typeface="Times New Roman"/>
              </a:rPr>
              <a:t>是由</a:t>
            </a:r>
            <a:r>
              <a:rPr lang="en-US" altLang="zh-CN" b="0" i="0" u="none" strike="noStrike" baseline="0" smtClean="0">
                <a:latin typeface="Times New Roman"/>
              </a:rPr>
              <a:t>Apache Friends</a:t>
            </a:r>
            <a:r>
              <a:rPr lang="zh-CN" altLang="en-US" b="0" i="0" u="none" strike="noStrike" baseline="0" smtClean="0">
                <a:latin typeface="Times New Roman"/>
              </a:rPr>
              <a:t>开发的一个将</a:t>
            </a:r>
            <a:r>
              <a:rPr lang="en-US" altLang="zh-CN" b="0" i="0" u="none" strike="noStrike" baseline="0" smtClean="0">
                <a:latin typeface="Times New Roman"/>
              </a:rPr>
              <a:t>Apache</a:t>
            </a:r>
            <a:r>
              <a:rPr lang="zh-CN" altLang="en-US" b="0" i="0" u="none" strike="noStrike" baseline="0" smtClean="0">
                <a:latin typeface="Times New Roman"/>
              </a:rPr>
              <a:t>服务器与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Perl</a:t>
            </a:r>
            <a:r>
              <a:rPr lang="zh-CN" altLang="en-US" b="0" i="0" u="none" strike="noStrike" baseline="0" smtClean="0">
                <a:latin typeface="Times New Roman"/>
              </a:rPr>
              <a:t>及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集合在一起的安装包。它允许用户在自己的电脑上轻易的建立</a:t>
            </a:r>
            <a:r>
              <a:rPr lang="en-US" altLang="zh-CN" b="0" i="0" u="none" strike="noStrike" baseline="0" smtClean="0">
                <a:latin typeface="Times New Roman"/>
              </a:rPr>
              <a:t>Web</a:t>
            </a:r>
            <a:r>
              <a:rPr lang="zh-CN" altLang="en-US" b="0" i="0" u="none" strike="noStrike" baseline="0" smtClean="0">
                <a:latin typeface="Times New Roman"/>
              </a:rPr>
              <a:t>服务器。</a:t>
            </a:r>
            <a:r>
              <a:rPr lang="en-US" altLang="zh-CN" b="0" i="0" u="none" strike="noStrike" baseline="0" smtClean="0">
                <a:latin typeface="Times New Roman"/>
              </a:rPr>
              <a:t>XAMPP</a:t>
            </a:r>
            <a:r>
              <a:rPr lang="zh-CN" altLang="en-US" b="0" i="0" u="none" strike="noStrike" baseline="0" smtClean="0">
                <a:latin typeface="Times New Roman"/>
              </a:rPr>
              <a:t>的名称主要是由</a:t>
            </a:r>
            <a:r>
              <a:rPr lang="en-US" altLang="zh-CN" b="0" i="0" u="none" strike="noStrike" baseline="0" smtClean="0">
                <a:latin typeface="Times New Roman"/>
              </a:rPr>
              <a:t>Apache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MySQL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Perl</a:t>
            </a:r>
            <a:r>
              <a:rPr lang="zh-CN" altLang="en-US" b="0" i="0" u="none" strike="noStrike" baseline="0" smtClean="0">
                <a:latin typeface="Times New Roman"/>
              </a:rPr>
              <a:t>的首字母及表示跨平台的</a:t>
            </a:r>
            <a:r>
              <a:rPr lang="en-US" altLang="zh-CN" b="0" i="0" u="none" strike="noStrike" baseline="0" smtClean="0">
                <a:latin typeface="Times New Roman"/>
              </a:rPr>
              <a:t>X</a:t>
            </a:r>
            <a:r>
              <a:rPr lang="zh-CN" altLang="en-US" b="0" i="0" u="none" strike="noStrike" baseline="0" smtClean="0">
                <a:latin typeface="Times New Roman"/>
              </a:rPr>
              <a:t>组成。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1.</a:t>
            </a:r>
            <a:r>
              <a:rPr lang="zh-CN" altLang="en-US" b="0" i="0" u="none" strike="noStrike" baseline="0" smtClean="0">
                <a:latin typeface="Times New Roman"/>
              </a:rPr>
              <a:t>下载</a:t>
            </a:r>
            <a:r>
              <a:rPr lang="en-US" altLang="zh-CN" b="0" i="0" u="none" strike="noStrike" baseline="0" smtClean="0">
                <a:latin typeface="Times New Roman"/>
              </a:rPr>
              <a:t>XAMPP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2.</a:t>
            </a:r>
            <a:r>
              <a:rPr lang="zh-CN" altLang="en-US" b="0" i="0" u="none" strike="noStrike" baseline="0" smtClean="0">
                <a:latin typeface="Times New Roman"/>
              </a:rPr>
              <a:t>安装</a:t>
            </a:r>
            <a:r>
              <a:rPr lang="en-US" altLang="zh-CN" b="0" i="0" u="none" strike="noStrike" baseline="0" smtClean="0">
                <a:latin typeface="Times New Roman"/>
              </a:rPr>
              <a:t>XAMPP</a:t>
            </a:r>
          </a:p>
          <a:p>
            <a:pPr marR="0" lvl="0" rtl="0"/>
            <a:r>
              <a:rPr lang="en-US" altLang="zh-CN" b="0" i="0" u="none" strike="noStrike" baseline="0" smtClean="0">
                <a:latin typeface="Times New Roman"/>
              </a:rPr>
              <a:t>3.</a:t>
            </a:r>
            <a:r>
              <a:rPr lang="zh-CN" altLang="en-US" b="0" i="0" u="none" strike="noStrike" baseline="0" smtClean="0">
                <a:latin typeface="Times New Roman"/>
              </a:rPr>
              <a:t>运行运行</a:t>
            </a:r>
            <a:r>
              <a:rPr lang="en-US" altLang="zh-CN" b="0" i="0" u="none" strike="noStrike" baseline="0" smtClean="0">
                <a:latin typeface="Times New Roman"/>
              </a:rPr>
              <a:t>XAMPP</a:t>
            </a:r>
            <a:endParaRPr lang="zh-CN" altLang="en-US" b="0" i="0" u="none" strike="noStrike" baseline="0" smtClean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14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1.1</a:t>
            </a:r>
            <a:r>
              <a:rPr lang="zh-CN" altLang="en-US" b="0" i="0" u="none" strike="noStrike" kern="1800" baseline="0" smtClean="0">
                <a:latin typeface="方正大标宋简体"/>
              </a:rPr>
              <a:t>  动态网站技术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根据网站的工作方式，现在常见的网站分为静态网站和动态网站。现在常见的网站大多是动态网站。下面具体讲解一下动态网站的构成和所应用的技术。</a:t>
            </a:r>
          </a:p>
        </p:txBody>
      </p:sp>
    </p:spTree>
    <p:extLst>
      <p:ext uri="{BB962C8B-B14F-4D97-AF65-F5344CB8AC3E}">
        <p14:creationId xmlns:p14="http://schemas.microsoft.com/office/powerpoint/2010/main" val="15118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1.2.2</a:t>
            </a:r>
            <a:r>
              <a:rPr lang="zh-CN" altLang="en-US" b="0" i="0" u="none" strike="noStrike" kern="1800" baseline="0" smtClean="0">
                <a:latin typeface="方正大标宋简体"/>
              </a:rPr>
              <a:t>  </a:t>
            </a:r>
            <a:r>
              <a:rPr lang="en-US" altLang="zh-CN" b="0" i="0" u="none" strike="noStrike" kern="1800" baseline="0" smtClean="0">
                <a:latin typeface="方正大标宋简体"/>
              </a:rPr>
              <a:t>XAMPP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1.</a:t>
            </a:r>
            <a:r>
              <a:rPr lang="zh-CN" altLang="en-US" b="0" i="0" u="none" strike="noStrike" baseline="0" dirty="0" smtClean="0">
                <a:latin typeface="Times New Roman"/>
              </a:rPr>
              <a:t>下载</a:t>
            </a:r>
            <a:r>
              <a:rPr lang="en-US" altLang="zh-CN" b="0" i="0" u="none" strike="noStrike" baseline="0" dirty="0" smtClean="0">
                <a:latin typeface="Times New Roman"/>
              </a:rPr>
              <a:t>XAMPP</a:t>
            </a:r>
          </a:p>
          <a:p>
            <a:pPr lvl="0"/>
            <a:r>
              <a:rPr lang="zh-CN" altLang="zh-CN" dirty="0"/>
              <a:t>下载新版本的</a:t>
            </a:r>
            <a:r>
              <a:rPr lang="en-US" altLang="zh-CN" dirty="0"/>
              <a:t>XAMPP</a:t>
            </a:r>
            <a:r>
              <a:rPr lang="zh-CN" altLang="zh-CN" dirty="0"/>
              <a:t>，可打开其官方网站地址</a:t>
            </a:r>
            <a:r>
              <a:rPr lang="en-US" altLang="zh-CN" dirty="0"/>
              <a:t>http://www.apachefriends.org/zh_cn/xampp.html</a:t>
            </a:r>
            <a:r>
              <a:rPr lang="zh-CN" altLang="zh-CN" dirty="0"/>
              <a:t>，下载适用于</a:t>
            </a:r>
            <a:r>
              <a:rPr lang="en-US" altLang="zh-CN" dirty="0"/>
              <a:t>Windows</a:t>
            </a:r>
            <a:r>
              <a:rPr lang="zh-CN" altLang="zh-CN" dirty="0"/>
              <a:t>的</a:t>
            </a:r>
            <a:r>
              <a:rPr lang="en-US" altLang="zh-CN" dirty="0" smtClean="0"/>
              <a:t>XAMPP</a:t>
            </a:r>
            <a:r>
              <a:rPr lang="en-US" altLang="zh-CN" dirty="0" smtClean="0"/>
              <a:t>.</a:t>
            </a:r>
          </a:p>
          <a:p>
            <a:pPr lvl="0"/>
            <a:r>
              <a:rPr lang="en-US" altLang="zh-CN" dirty="0">
                <a:latin typeface="Times New Roman"/>
              </a:rPr>
              <a:t>https://www.apachefriends.org/download.html</a:t>
            </a:r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2.</a:t>
            </a:r>
            <a:r>
              <a:rPr lang="zh-CN" altLang="en-US" b="0" i="0" u="none" strike="noStrike" baseline="0" dirty="0" smtClean="0">
                <a:latin typeface="Times New Roman"/>
              </a:rPr>
              <a:t>安装</a:t>
            </a:r>
            <a:r>
              <a:rPr lang="en-US" altLang="zh-CN" b="0" i="0" u="none" strike="noStrike" baseline="0" dirty="0" smtClean="0">
                <a:latin typeface="Times New Roman"/>
              </a:rPr>
              <a:t>XAMPP</a:t>
            </a:r>
          </a:p>
          <a:p>
            <a:pPr marR="0" lvl="0" rtl="0"/>
            <a:endParaRPr lang="en-US" altLang="zh-CN" b="0" i="0" u="none" strike="noStrike" baseline="0" dirty="0" smtClean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3.</a:t>
            </a:r>
            <a:r>
              <a:rPr lang="zh-CN" altLang="en-US" b="0" i="0" u="none" strike="noStrike" baseline="0" dirty="0" smtClean="0">
                <a:latin typeface="Times New Roman"/>
              </a:rPr>
              <a:t>运行运行</a:t>
            </a:r>
            <a:r>
              <a:rPr lang="en-US" altLang="zh-CN" b="0" i="0" u="none" strike="noStrike" baseline="0" dirty="0" smtClean="0">
                <a:latin typeface="Times New Roman"/>
              </a:rPr>
              <a:t>XAMPP</a:t>
            </a:r>
            <a:endParaRPr lang="zh-CN" altLang="en-US" b="0" i="0" u="none" strike="noStrike" baseline="0" dirty="0" smtClean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82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1.3</a:t>
            </a:r>
            <a:r>
              <a:rPr lang="zh-CN" altLang="en-US" b="0" i="0" u="none" strike="noStrike" kern="1800" baseline="0" smtClean="0">
                <a:latin typeface="方正大标宋简体"/>
              </a:rPr>
              <a:t>  第一个程序</a:t>
            </a:r>
            <a:r>
              <a:rPr lang="en-US" altLang="zh-CN" b="0" i="0" u="none" strike="noStrike" kern="1800" baseline="0" smtClean="0">
                <a:latin typeface="方正大标宋简体"/>
              </a:rPr>
              <a:t>Hello World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前面学习了如何安装和配置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的运行环境。现在就编写出经典的第一个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程序</a:t>
            </a:r>
            <a:r>
              <a:rPr lang="en-US" altLang="zh-CN" b="0" i="0" u="none" strike="noStrike" baseline="0" smtClean="0">
                <a:latin typeface="Times New Roman"/>
              </a:rPr>
              <a:t>——Hello,World</a:t>
            </a:r>
            <a:r>
              <a:rPr lang="zh-CN" altLang="en-US" b="0" i="0" u="none" strike="noStrike" baseline="0" smtClean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54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1.4  </a:t>
            </a:r>
            <a:r>
              <a:rPr lang="zh-CN" altLang="en-US" b="0" i="0" u="none" strike="noStrike" kern="1800" baseline="0" smtClean="0">
                <a:latin typeface="方正大标宋简体"/>
              </a:rPr>
              <a:t>小结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通过本章的讲解我们初步了解了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这门技术的用途以及如何搭建起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的运行环境，还通过一小段程序让我们初步认识了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的一点语法，可以看出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的语法还是比较简洁的，那么在接下来的章节中就让我们开始我们的学习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之旅吧！</a:t>
            </a:r>
          </a:p>
        </p:txBody>
      </p:sp>
    </p:spTree>
    <p:extLst>
      <p:ext uri="{BB962C8B-B14F-4D97-AF65-F5344CB8AC3E}">
        <p14:creationId xmlns:p14="http://schemas.microsoft.com/office/powerpoint/2010/main" val="17202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什么是动态网站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 smtClean="0">
                <a:latin typeface="Times New Roman"/>
              </a:rPr>
              <a:t>我们首先来了解一下动态网站的运行机制。首先，用户在地址栏中输入网址并提交。客户端获取网址，查找该网址对应的服务器。服务器接受请求后，找到对应的网页文件，进行处理。然后，服务器将处理的结果返回给客户端。客户端将网页内容显示给用户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1.1.1  </a:t>
            </a:r>
            <a:r>
              <a:rPr lang="zh-CN" altLang="en-US" b="0" i="0" u="none" strike="noStrike" kern="1800" baseline="0" smtClean="0">
                <a:latin typeface="方正大标宋简体"/>
              </a:rPr>
              <a:t>什么是动态网站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66723"/>
              </p:ext>
            </p:extLst>
          </p:nvPr>
        </p:nvGraphicFramePr>
        <p:xfrm>
          <a:off x="1547664" y="1898934"/>
          <a:ext cx="5591547" cy="450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5513670" imgH="4439638" progId="Visio.Drawing.11">
                  <p:embed/>
                </p:oleObj>
              </mc:Choice>
              <mc:Fallback>
                <p:oleObj name="Visio" r:id="rId3" imgW="5513670" imgH="44396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898934"/>
                        <a:ext cx="5591547" cy="4503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7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1.1.2</a:t>
            </a:r>
            <a:r>
              <a:rPr lang="zh-CN" altLang="en-US" b="0" i="0" u="none" strike="noStrike" kern="1800" baseline="0" smtClean="0">
                <a:latin typeface="方正大标宋简体"/>
              </a:rPr>
              <a:t>  前台技术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从以上我们可以知道，浏览器所呈现出来的内容被称为网页的前台。网页的前台可以起到宣传、广而告之的作用。由浏览器呈现出来的网页界面一般是通过</a:t>
            </a:r>
            <a:r>
              <a:rPr lang="en-US" altLang="zh-CN" b="0" i="0" u="none" strike="noStrike" baseline="0" smtClean="0">
                <a:latin typeface="Times New Roman"/>
              </a:rPr>
              <a:t>HTML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CSS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JavaScript</a:t>
            </a:r>
            <a:r>
              <a:rPr lang="zh-CN" altLang="en-US" b="0" i="0" u="none" strike="noStrike" baseline="0" smtClean="0">
                <a:latin typeface="Times New Roman"/>
              </a:rPr>
              <a:t>技术所构成。下面我门就来初步认识一下这三种主要的技术。</a:t>
            </a:r>
          </a:p>
        </p:txBody>
      </p:sp>
    </p:spTree>
    <p:extLst>
      <p:ext uri="{BB962C8B-B14F-4D97-AF65-F5344CB8AC3E}">
        <p14:creationId xmlns:p14="http://schemas.microsoft.com/office/powerpoint/2010/main" val="17598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1.HTML</a:t>
            </a:r>
            <a:endParaRPr lang="zh-CN" altLang="en-US" b="0" i="0" u="none" strike="noStrike" kern="1800" baseline="0" smtClean="0">
              <a:latin typeface="方正大标宋简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2067" y="1556792"/>
            <a:ext cx="2763829" cy="4569371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HTML</a:t>
            </a:r>
            <a:r>
              <a:rPr lang="zh-CN" altLang="en-US" b="0" i="0" u="none" strike="noStrike" baseline="0" dirty="0" smtClean="0">
                <a:latin typeface="Times New Roman"/>
              </a:rPr>
              <a:t>的英文全称是</a:t>
            </a:r>
            <a:r>
              <a:rPr lang="en-US" altLang="zh-CN" b="0" i="0" u="none" strike="noStrike" baseline="0" dirty="0" err="1" smtClean="0">
                <a:latin typeface="Times New Roman"/>
              </a:rPr>
              <a:t>HyperText</a:t>
            </a:r>
            <a:r>
              <a:rPr lang="en-US" altLang="zh-CN" b="0" i="0" u="none" strike="noStrike" baseline="0" dirty="0" smtClean="0">
                <a:latin typeface="Times New Roman"/>
              </a:rPr>
              <a:t> Markup Language</a:t>
            </a:r>
            <a:r>
              <a:rPr lang="zh-CN" altLang="en-US" b="0" i="0" u="none" strike="noStrike" baseline="0" dirty="0" smtClean="0">
                <a:latin typeface="Times New Roman"/>
              </a:rPr>
              <a:t>，中文含义即“超文本标记语言”。它是一种简单、通用的标记语言。简单的说</a:t>
            </a:r>
            <a:r>
              <a:rPr lang="en-US" altLang="zh-CN" b="0" i="0" u="none" strike="noStrike" baseline="0" dirty="0" smtClean="0">
                <a:latin typeface="Times New Roman"/>
              </a:rPr>
              <a:t>HTML</a:t>
            </a:r>
            <a:r>
              <a:rPr lang="zh-CN" altLang="en-US" b="0" i="0" u="none" strike="noStrike" baseline="0" dirty="0" smtClean="0">
                <a:latin typeface="Times New Roman"/>
              </a:rPr>
              <a:t>其实就是要控制网页上内容的显示方式。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548" y="1772816"/>
            <a:ext cx="4944386" cy="495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2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2.CSS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386608" cy="4997152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0" i="0" u="none" strike="noStrike" baseline="0" dirty="0" err="1" smtClean="0">
                <a:latin typeface="Times New Roman"/>
              </a:rPr>
              <a:t>CSS</a:t>
            </a:r>
            <a:r>
              <a:rPr lang="zh-CN" altLang="en-US" b="0" i="0" u="none" strike="noStrike" baseline="0" dirty="0" smtClean="0">
                <a:latin typeface="Times New Roman"/>
              </a:rPr>
              <a:t>的英文全称是</a:t>
            </a:r>
            <a:r>
              <a:rPr lang="en-US" altLang="zh-CN" b="0" i="0" u="none" strike="noStrike" baseline="0" dirty="0" smtClean="0">
                <a:latin typeface="Times New Roman"/>
              </a:rPr>
              <a:t>Cascading Style Sheets</a:t>
            </a:r>
            <a:r>
              <a:rPr lang="zh-CN" altLang="en-US" b="0" i="0" u="none" strike="noStrike" baseline="0" dirty="0" smtClean="0">
                <a:latin typeface="Times New Roman"/>
              </a:rPr>
              <a:t>，中文含义即“层叠样式表”。它的作用是是对网页上的内容起到一个控制修饰的作用。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324923"/>
              </p:ext>
            </p:extLst>
          </p:nvPr>
        </p:nvGraphicFramePr>
        <p:xfrm>
          <a:off x="2627784" y="1484784"/>
          <a:ext cx="6179633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7247610" imgH="5573473" progId="Visio.Drawing.11">
                  <p:embed/>
                </p:oleObj>
              </mc:Choice>
              <mc:Fallback>
                <p:oleObj name="Visio" r:id="rId3" imgW="7247610" imgH="55734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84784"/>
                        <a:ext cx="6179633" cy="4752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3.JavaScript</a:t>
            </a:r>
            <a:endParaRPr lang="zh-CN" altLang="en-US" b="0" i="0" u="none" strike="noStrike" kern="1800" baseline="0" smtClean="0">
              <a:latin typeface="方正大标宋简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18656" cy="4925144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0" i="0" u="none" strike="noStrike" baseline="0" dirty="0" smtClean="0">
                <a:latin typeface="Times New Roman"/>
              </a:rPr>
              <a:t>JavaScript</a:t>
            </a:r>
            <a:r>
              <a:rPr lang="zh-CN" altLang="en-US" b="0" i="0" u="none" strike="noStrike" baseline="0" dirty="0" smtClean="0">
                <a:latin typeface="Times New Roman"/>
              </a:rPr>
              <a:t>是一种脚本语言，在网页技术中被设计用来向</a:t>
            </a:r>
            <a:r>
              <a:rPr lang="en-US" altLang="zh-CN" b="0" i="0" u="none" strike="noStrike" baseline="0" dirty="0" smtClean="0">
                <a:latin typeface="Times New Roman"/>
              </a:rPr>
              <a:t>HTML</a:t>
            </a:r>
            <a:r>
              <a:rPr lang="zh-CN" altLang="en-US" b="0" i="0" u="none" strike="noStrike" baseline="0" dirty="0" smtClean="0">
                <a:latin typeface="Times New Roman"/>
              </a:rPr>
              <a:t>页面添加动态交互的效果。</a:t>
            </a:r>
            <a:r>
              <a:rPr lang="en-US" altLang="zh-CN" b="0" i="0" u="none" strike="noStrike" baseline="0" dirty="0" smtClean="0">
                <a:latin typeface="Times New Roman"/>
              </a:rPr>
              <a:t>JavaScript</a:t>
            </a:r>
            <a:r>
              <a:rPr lang="zh-CN" altLang="en-US" b="0" i="0" u="none" strike="noStrike" baseline="0" dirty="0" smtClean="0">
                <a:latin typeface="Times New Roman"/>
              </a:rPr>
              <a:t>是前台语言，不需要运行在服务器，通常直接嵌入到</a:t>
            </a:r>
            <a:r>
              <a:rPr lang="en-US" altLang="zh-CN" b="0" i="0" u="none" strike="noStrike" baseline="0" dirty="0" smtClean="0">
                <a:latin typeface="Times New Roman"/>
              </a:rPr>
              <a:t>HTML</a:t>
            </a:r>
            <a:r>
              <a:rPr lang="zh-CN" altLang="en-US" b="0" i="0" u="none" strike="noStrike" baseline="0" dirty="0" smtClean="0">
                <a:latin typeface="Times New Roman"/>
              </a:rPr>
              <a:t>中。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580966"/>
              </p:ext>
            </p:extLst>
          </p:nvPr>
        </p:nvGraphicFramePr>
        <p:xfrm>
          <a:off x="3203848" y="1844824"/>
          <a:ext cx="5822053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7420140" imgH="5780507" progId="Visio.Drawing.11">
                  <p:embed/>
                </p:oleObj>
              </mc:Choice>
              <mc:Fallback>
                <p:oleObj name="Visio" r:id="rId3" imgW="7420140" imgH="57805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44824"/>
                        <a:ext cx="5822053" cy="4536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7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smtClean="0">
                <a:latin typeface="方正大标宋简体"/>
              </a:rPr>
              <a:t>1.1.3</a:t>
            </a:r>
            <a:r>
              <a:rPr lang="zh-CN" altLang="en-US" b="0" i="0" u="none" strike="noStrike" kern="1800" baseline="0" smtClean="0">
                <a:latin typeface="方正大标宋简体"/>
              </a:rPr>
              <a:t>  后台技术</a:t>
            </a:r>
            <a:endParaRPr lang="zh-CN" altLang="en-US" b="0" i="0" u="none" strike="noStrike" kern="1800" baseline="0" smtClean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smtClean="0">
                <a:latin typeface="Times New Roman"/>
              </a:rPr>
              <a:t>网站的后台，就是服务器端来处理客户端发送过来的请求。现在常用的网站后台技术有</a:t>
            </a:r>
            <a:r>
              <a:rPr lang="en-US" altLang="zh-CN" b="0" i="0" u="none" strike="noStrike" baseline="0" smtClean="0">
                <a:latin typeface="Times New Roman"/>
              </a:rPr>
              <a:t>ASP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ASP.NET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JSP</a:t>
            </a:r>
            <a:r>
              <a:rPr lang="zh-CN" altLang="en-US" b="0" i="0" u="none" strike="noStrike" baseline="0" smtClean="0">
                <a:latin typeface="Times New Roman"/>
              </a:rPr>
              <a:t>、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以及与数据库的结合等等。接下来我们主要了解一下</a:t>
            </a:r>
            <a:r>
              <a:rPr lang="en-US" altLang="zh-CN" b="0" i="0" u="none" strike="noStrike" baseline="0" smtClean="0">
                <a:latin typeface="Times New Roman"/>
              </a:rPr>
              <a:t>PHP</a:t>
            </a:r>
            <a:r>
              <a:rPr lang="zh-CN" altLang="en-US" b="0" i="0" u="none" strike="noStrike" baseline="0" smtClean="0">
                <a:latin typeface="Times New Roman"/>
              </a:rPr>
              <a:t>和数据库。</a:t>
            </a:r>
          </a:p>
        </p:txBody>
      </p:sp>
    </p:spTree>
    <p:extLst>
      <p:ext uri="{BB962C8B-B14F-4D97-AF65-F5344CB8AC3E}">
        <p14:creationId xmlns:p14="http://schemas.microsoft.com/office/powerpoint/2010/main" val="22983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157</TotalTime>
  <Words>1090</Words>
  <Application>Microsoft Office PowerPoint</Application>
  <PresentationFormat>全屏显示(4:3)</PresentationFormat>
  <Paragraphs>49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方正大标宋简体</vt:lpstr>
      <vt:lpstr>华文行楷</vt:lpstr>
      <vt:lpstr>Arial</vt:lpstr>
      <vt:lpstr>Calibri</vt:lpstr>
      <vt:lpstr>Cambria</vt:lpstr>
      <vt:lpstr>Times New Roman</vt:lpstr>
      <vt:lpstr>Wingdings 2</vt:lpstr>
      <vt:lpstr>行云流水</vt:lpstr>
      <vt:lpstr>Visio</vt:lpstr>
      <vt:lpstr>第1章  PHP概述</vt:lpstr>
      <vt:lpstr>1.1  动态网站技术</vt:lpstr>
      <vt:lpstr>1.1.1  什么是动态网站</vt:lpstr>
      <vt:lpstr>1.1.1  什么是动态网站</vt:lpstr>
      <vt:lpstr>1.1.2  前台技术</vt:lpstr>
      <vt:lpstr>1.HTML</vt:lpstr>
      <vt:lpstr>2.CSS</vt:lpstr>
      <vt:lpstr>3.JavaScript</vt:lpstr>
      <vt:lpstr>1.1.3  后台技术</vt:lpstr>
      <vt:lpstr>1.PHP</vt:lpstr>
      <vt:lpstr>1.PHP</vt:lpstr>
      <vt:lpstr>2.数据库</vt:lpstr>
      <vt:lpstr>1.2  构建PHP环境</vt:lpstr>
      <vt:lpstr>1.2.1  PHP开发环境</vt:lpstr>
      <vt:lpstr>1.2.1  PHP开发环境</vt:lpstr>
      <vt:lpstr>1.Apache</vt:lpstr>
      <vt:lpstr>2.PHP</vt:lpstr>
      <vt:lpstr>3.MySQL</vt:lpstr>
      <vt:lpstr>1.2.2  XAMPP</vt:lpstr>
      <vt:lpstr>1.2.2  XAMPP</vt:lpstr>
      <vt:lpstr>1.3  第一个程序Hello World</vt:lpstr>
      <vt:lpstr>1.4  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PHP概述</dc:title>
  <dc:creator>yztx1</dc:creator>
  <cp:lastModifiedBy>ZJL</cp:lastModifiedBy>
  <cp:revision>6</cp:revision>
  <dcterms:created xsi:type="dcterms:W3CDTF">2012-10-14T11:11:45Z</dcterms:created>
  <dcterms:modified xsi:type="dcterms:W3CDTF">2018-09-10T03:54:05Z</dcterms:modified>
</cp:coreProperties>
</file>