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84" r:id="rId6"/>
    <p:sldId id="283" r:id="rId7"/>
    <p:sldId id="285" r:id="rId8"/>
    <p:sldId id="260" r:id="rId9"/>
    <p:sldId id="261" r:id="rId10"/>
    <p:sldId id="286" r:id="rId11"/>
    <p:sldId id="287" r:id="rId12"/>
    <p:sldId id="262" r:id="rId13"/>
    <p:sldId id="288" r:id="rId14"/>
    <p:sldId id="289" r:id="rId15"/>
    <p:sldId id="263" r:id="rId16"/>
    <p:sldId id="264" r:id="rId17"/>
    <p:sldId id="290" r:id="rId18"/>
    <p:sldId id="292" r:id="rId19"/>
    <p:sldId id="291" r:id="rId20"/>
    <p:sldId id="265" r:id="rId21"/>
    <p:sldId id="293" r:id="rId22"/>
    <p:sldId id="266" r:id="rId23"/>
    <p:sldId id="294" r:id="rId24"/>
    <p:sldId id="295" r:id="rId25"/>
    <p:sldId id="267" r:id="rId26"/>
    <p:sldId id="268" r:id="rId27"/>
    <p:sldId id="269" r:id="rId28"/>
    <p:sldId id="270" r:id="rId29"/>
    <p:sldId id="271" r:id="rId30"/>
    <p:sldId id="296" r:id="rId31"/>
    <p:sldId id="297" r:id="rId32"/>
    <p:sldId id="272" r:id="rId33"/>
    <p:sldId id="298" r:id="rId34"/>
    <p:sldId id="299" r:id="rId35"/>
    <p:sldId id="273" r:id="rId36"/>
    <p:sldId id="274" r:id="rId37"/>
    <p:sldId id="275" r:id="rId38"/>
    <p:sldId id="300" r:id="rId39"/>
    <p:sldId id="276" r:id="rId40"/>
    <p:sldId id="277" r:id="rId41"/>
    <p:sldId id="278" r:id="rId42"/>
    <p:sldId id="279" r:id="rId43"/>
    <p:sldId id="280" r:id="rId44"/>
    <p:sldId id="281" r:id="rId45"/>
    <p:sldId id="282" r:id="rId4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76" autoAdjust="0"/>
  </p:normalViewPr>
  <p:slideViewPr>
    <p:cSldViewPr>
      <p:cViewPr varScale="1">
        <p:scale>
          <a:sx n="119" d="100"/>
          <a:sy n="119" d="100"/>
        </p:scale>
        <p:origin x="652" y="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D84EB-4EFD-44BF-9EDF-B75C2F90BAA1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0CC38-F041-47D2-A164-A578EABF6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480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不作重点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删除文件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D0CC38-F041-47D2-A164-A578EABF648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494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删除文件，要带上绝对路径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D0CC38-F041-47D2-A164-A578EABF648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144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81200"/>
            <a:ext cx="7772400" cy="1876428"/>
          </a:xfrm>
        </p:spPr>
        <p:txBody>
          <a:bodyPr anchor="b"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ctr">
              <a:defRPr sz="44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57628"/>
            <a:ext cx="6400800" cy="17532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391C-E331-4887-907E-D6553259D340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DF8D-4F5A-46AA-A041-3EE65B6B7A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391C-E331-4887-907E-D6553259D340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DF8D-4F5A-46AA-A041-3EE65B6B7A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86644" y="274640"/>
            <a:ext cx="1400156" cy="5851525"/>
          </a:xfrm>
        </p:spPr>
        <p:txBody>
          <a:bodyPr vert="eaVert"/>
          <a:lstStyle>
            <a:lvl1pPr>
              <a:defRPr lang="zh-CN" altLang="en-US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829444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391C-E331-4887-907E-D6553259D340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DF8D-4F5A-46AA-A041-3EE65B6B7A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391C-E331-4887-907E-D6553259D340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DF8D-4F5A-46AA-A041-3EE65B6B7A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56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391C-E331-4887-907E-D6553259D340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DF8D-4F5A-46AA-A041-3EE65B6B7A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854150"/>
            <a:ext cx="7772400" cy="186085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356428"/>
            <a:ext cx="7772400" cy="1501200"/>
          </a:xfrm>
        </p:spPr>
        <p:txBody>
          <a:bodyPr anchor="b"/>
          <a:lstStyle>
            <a:lvl1pPr marL="0" indent="0" algn="l">
              <a:buNone/>
              <a:defRPr sz="2000">
                <a:solidFill>
                  <a:schemeClr val="tx2"/>
                </a:solidFill>
              </a:defRPr>
            </a:lvl1pPr>
            <a:lvl2pPr marL="457200" indent="0" algn="l">
              <a:buNone/>
              <a:defRPr sz="1800">
                <a:solidFill>
                  <a:schemeClr val="tx2"/>
                </a:solidFill>
              </a:defRPr>
            </a:lvl2pPr>
            <a:lvl3pPr marL="914400" indent="0" algn="l">
              <a:buNone/>
              <a:defRPr sz="1600">
                <a:solidFill>
                  <a:schemeClr val="tx2"/>
                </a:solidFill>
              </a:defRPr>
            </a:lvl3pPr>
            <a:lvl4pPr marL="1371600" indent="0" algn="l">
              <a:buNone/>
              <a:defRPr sz="1400">
                <a:solidFill>
                  <a:schemeClr val="tx2"/>
                </a:solidFill>
              </a:defRPr>
            </a:lvl4pPr>
            <a:lvl5pPr marL="1828800" indent="0" algn="l">
              <a:buNone/>
              <a:defRPr sz="1400">
                <a:solidFill>
                  <a:schemeClr val="tx2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391C-E331-4887-907E-D6553259D340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DF8D-4F5A-46AA-A041-3EE65B6B7A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391C-E331-4887-907E-D6553259D340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DF8D-4F5A-46AA-A041-3EE65B6B7A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391C-E331-4887-907E-D6553259D340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DF8D-4F5A-46AA-A041-3EE65B6B7A2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391C-E331-4887-907E-D6553259D340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DF8D-4F5A-46AA-A041-3EE65B6B7A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391C-E331-4887-907E-D6553259D340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DF8D-4F5A-46AA-A041-3EE65B6B7A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6258" y="381000"/>
            <a:ext cx="2667000" cy="1833554"/>
          </a:xfrm>
        </p:spPr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>
            <a:lvl1pPr algn="l">
              <a:defRPr sz="3200" b="1" kern="1200" cap="all" spc="50">
                <a:ln w="1587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52800" y="380999"/>
            <a:ext cx="5410200" cy="574516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26258" y="2214554"/>
            <a:ext cx="2667000" cy="391218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391C-E331-4887-907E-D6553259D340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DF8D-4F5A-46AA-A041-3EE65B6B7A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580474" y="553734"/>
            <a:ext cx="7349244" cy="4741531"/>
            <a:chOff x="428596" y="553734"/>
            <a:chExt cx="7349244" cy="4741531"/>
          </a:xfrm>
        </p:grpSpPr>
        <p:sp>
          <p:nvSpPr>
            <p:cNvPr id="16" name="矩形 15"/>
            <p:cNvSpPr/>
            <p:nvPr/>
          </p:nvSpPr>
          <p:spPr>
            <a:xfrm rot="21480000">
              <a:off x="428596" y="580356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 rot="21540000">
              <a:off x="437473" y="571479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437481" y="553734"/>
              <a:ext cx="7340359" cy="4714909"/>
            </a:xfrm>
            <a:prstGeom prst="rect">
              <a:avLst/>
            </a:prstGeom>
            <a:ln w="1270" cap="flat" cmpd="sng" algn="ctr">
              <a:noFill/>
              <a:prstDash val="solid"/>
              <a:miter lim="800000"/>
            </a:ln>
            <a:effectLst>
              <a:outerShdw blurRad="54991" dist="17780" dir="5400000" algn="tl" rotWithShape="0">
                <a:srgbClr val="000000">
                  <a:alpha val="66000"/>
                </a:srgb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eaLnBrk="1" latinLnBrk="0" hangingPunct="1"/>
              <a:endParaRPr kumimoji="0" lang="zh-CN" altLang="en-US"/>
            </a:p>
          </p:txBody>
        </p:sp>
      </p:grp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651912" y="612776"/>
            <a:ext cx="7215238" cy="4602175"/>
          </a:xfrm>
          <a:solidFill>
            <a:schemeClr val="bg2">
              <a:tint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/>
              <a:t>单击图标添加图片</a:t>
            </a:r>
            <a:endParaRPr kumimoji="0" lang="en-US"/>
          </a:p>
        </p:txBody>
      </p:sp>
      <p:sp useBgFill="1"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95295"/>
            <a:ext cx="1357290" cy="5691227"/>
          </a:xfrm>
          <a:noFill/>
        </p:spPr>
        <p:txBody>
          <a:bodyPr vert="eaVert" anchor="ctr">
            <a:noAutofit/>
          </a:bodyPr>
          <a:lstStyle>
            <a:lvl1pPr algn="l">
              <a:defRPr lang="zh-CN" altLang="en-US" sz="3200" dirty="0">
                <a:ln w="1587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1750" dir="3600000" algn="tl" rotWithShape="0">
                    <a:srgbClr val="000000">
                      <a:alpha val="60000"/>
                    </a:srgbClr>
                  </a:outerShdw>
                </a:effectLst>
                <a:latin typeface="+mj-lt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14480" y="5481658"/>
            <a:ext cx="7215238" cy="804862"/>
          </a:xfrm>
        </p:spPr>
        <p:txBody>
          <a:bodyPr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6391C-E331-4887-907E-D6553259D340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DF8D-4F5A-46AA-A041-3EE65B6B7A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8890">
              <a:contourClr>
                <a:schemeClr val="accent3">
                  <a:shade val="55000"/>
                </a:schemeClr>
              </a:contourClr>
            </a:sp3d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78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6391C-E331-4887-907E-D6553259D340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483997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92644" y="6483997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6DF8D-4F5A-46AA-A041-3EE65B6B7A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rtl="0" eaLnBrk="1" latinLnBrk="0" hangingPunct="1">
        <a:spcBef>
          <a:spcPct val="0"/>
        </a:spcBef>
        <a:buNone/>
        <a:defRPr kumimoji="0" sz="4000" b="1" kern="1200" cap="all" spc="50" dirty="0">
          <a:ln w="1587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31750" dir="3600000" algn="tl" rotWithShape="0">
              <a:srgbClr val="000000">
                <a:alpha val="60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90000"/>
        <a:buFont typeface="Cambria"/>
        <a:buChar char="+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–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60000"/>
        <a:buFont typeface="Wingdings 2"/>
        <a:buChar char="Ï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90000"/>
        <a:buFont typeface="Calibri"/>
        <a:buChar char="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100000"/>
        <a:buFont typeface="Cambria"/>
        <a:buChar char="=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CN" altLang="en-US" b="0" i="0" u="none" strike="noStrike" kern="1800" baseline="0">
                <a:latin typeface="方正大标宋简体"/>
              </a:rPr>
              <a:t>第</a:t>
            </a:r>
            <a:r>
              <a:rPr lang="en-US" altLang="zh-CN" b="0" i="0" u="none" strike="noStrike" kern="1800" baseline="0">
                <a:latin typeface="方正大标宋简体"/>
              </a:rPr>
              <a:t>10</a:t>
            </a:r>
            <a:r>
              <a:rPr lang="zh-CN" altLang="en-US" b="0" i="0" u="none" strike="noStrike" kern="1800" baseline="0">
                <a:latin typeface="方正大标宋简体"/>
              </a:rPr>
              <a:t>章  文件系统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>
                <a:latin typeface="Times New Roman"/>
              </a:rPr>
              <a:t>文件是用来存储数据的方式之一，数据还可以存储在数据库中。但是相对数据库存储来说，文件在使用上更加方便和直接。</a:t>
            </a:r>
            <a:r>
              <a:rPr lang="en-US" altLang="zh-CN" b="0" i="0" u="none" strike="noStrike" baseline="0">
                <a:latin typeface="Times New Roman"/>
              </a:rPr>
              <a:t>PHP</a:t>
            </a:r>
            <a:r>
              <a:rPr lang="zh-CN" altLang="en-US" b="0" i="0" u="none" strike="noStrike" baseline="0">
                <a:latin typeface="Times New Roman"/>
              </a:rPr>
              <a:t>对文件系有很好的支持，提供了非常多的文件系统操作的函数。</a:t>
            </a:r>
            <a:r>
              <a:rPr lang="en-US" altLang="zh-CN" b="0" i="0" u="none" strike="noStrike" baseline="0">
                <a:latin typeface="Times New Roman"/>
              </a:rPr>
              <a:t>PHP</a:t>
            </a:r>
            <a:r>
              <a:rPr lang="zh-CN" altLang="en-US" b="0" i="0" u="none" strike="noStrike" baseline="0">
                <a:latin typeface="Times New Roman"/>
              </a:rPr>
              <a:t>还能非常好地支持文件上传功能。本章我们计算来学习这些知识。</a:t>
            </a:r>
          </a:p>
        </p:txBody>
      </p:sp>
    </p:spTree>
    <p:extLst>
      <p:ext uri="{BB962C8B-B14F-4D97-AF65-F5344CB8AC3E}">
        <p14:creationId xmlns:p14="http://schemas.microsoft.com/office/powerpoint/2010/main" val="901325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10.1.2</a:t>
            </a:r>
            <a:r>
              <a:rPr lang="zh-CN" altLang="en-US" b="0" i="0" u="none" strike="noStrike" kern="1800" baseline="0">
                <a:latin typeface="方正大标宋简体"/>
              </a:rPr>
              <a:t>  文件类型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044824"/>
          </a:xfrm>
        </p:spPr>
        <p:txBody>
          <a:bodyPr>
            <a:normAutofit fontScale="77500" lnSpcReduction="20000"/>
          </a:bodyPr>
          <a:lstStyle/>
          <a:p>
            <a:pPr marR="0" lvl="0" rtl="0"/>
            <a:r>
              <a:rPr lang="en-US" altLang="zh-CN" b="0" i="0" u="none" strike="noStrike" baseline="0" dirty="0" err="1">
                <a:latin typeface="Times New Roman"/>
              </a:rPr>
              <a:t>filetype</a:t>
            </a:r>
            <a:r>
              <a:rPr lang="en-US" altLang="zh-CN" b="0" i="0" u="none" strike="noStrike" baseline="0" dirty="0">
                <a:latin typeface="Times New Roman"/>
              </a:rPr>
              <a:t>()</a:t>
            </a:r>
            <a:r>
              <a:rPr lang="zh-CN" altLang="en-US" b="0" i="0" u="none" strike="noStrike" baseline="0" dirty="0">
                <a:latin typeface="Times New Roman"/>
              </a:rPr>
              <a:t>会返回一个表示文件类型的字符串，如果出错则会返回</a:t>
            </a:r>
            <a:r>
              <a:rPr lang="en-US" altLang="zh-CN" b="0" i="0" u="none" strike="noStrike" baseline="0" dirty="0">
                <a:latin typeface="Times New Roman"/>
              </a:rPr>
              <a:t>FALSE</a:t>
            </a:r>
            <a:r>
              <a:rPr lang="zh-CN" altLang="en-US" b="0" i="0" u="none" strike="noStrike" baseline="0" dirty="0">
                <a:latin typeface="Times New Roman"/>
              </a:rPr>
              <a:t>。返回的字符串及其描述如表所示。</a:t>
            </a:r>
          </a:p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由于</a:t>
            </a:r>
            <a:r>
              <a:rPr lang="en-US" altLang="zh-CN" b="0" i="0" u="none" strike="noStrike" baseline="0" dirty="0" err="1">
                <a:latin typeface="Times New Roman"/>
              </a:rPr>
              <a:t>PHP</a:t>
            </a:r>
            <a:r>
              <a:rPr lang="zh-CN" altLang="en-US" b="0" i="0" u="none" strike="noStrike" baseline="0" dirty="0">
                <a:latin typeface="Times New Roman"/>
              </a:rPr>
              <a:t>是以</a:t>
            </a:r>
            <a:r>
              <a:rPr lang="en-US" altLang="zh-CN" b="0" i="0" u="none" strike="noStrike" baseline="0" dirty="0">
                <a:latin typeface="Times New Roman"/>
              </a:rPr>
              <a:t>UNIX</a:t>
            </a:r>
            <a:r>
              <a:rPr lang="zh-CN" altLang="en-US" b="0" i="0" u="none" strike="noStrike" baseline="0" dirty="0">
                <a:latin typeface="Times New Roman"/>
              </a:rPr>
              <a:t>文件系统为模型的，因此在</a:t>
            </a:r>
            <a:r>
              <a:rPr lang="en-US" altLang="zh-CN" b="0" i="0" u="none" strike="noStrike" baseline="0" dirty="0">
                <a:latin typeface="Times New Roman"/>
              </a:rPr>
              <a:t>Windows</a:t>
            </a:r>
            <a:r>
              <a:rPr lang="zh-CN" altLang="en-US" b="0" i="0" u="none" strike="noStrike" baseline="0" dirty="0">
                <a:latin typeface="Times New Roman"/>
              </a:rPr>
              <a:t>系统中我们只能获得“</a:t>
            </a:r>
            <a:r>
              <a:rPr lang="en-US" altLang="zh-CN" b="0" i="0" u="none" strike="noStrike" baseline="0" dirty="0">
                <a:latin typeface="Times New Roman"/>
              </a:rPr>
              <a:t>file</a:t>
            </a:r>
            <a:r>
              <a:rPr lang="zh-CN" altLang="en-US" b="0" i="0" u="none" strike="noStrike" baseline="0" dirty="0">
                <a:latin typeface="Times New Roman"/>
              </a:rPr>
              <a:t>”、“</a:t>
            </a:r>
            <a:r>
              <a:rPr lang="en-US" altLang="zh-CN" b="0" i="0" u="none" strike="noStrike" baseline="0" dirty="0" err="1">
                <a:latin typeface="Times New Roman"/>
              </a:rPr>
              <a:t>dir</a:t>
            </a:r>
            <a:r>
              <a:rPr lang="zh-CN" altLang="en-US" b="0" i="0" u="none" strike="noStrike" baseline="0" dirty="0">
                <a:latin typeface="Times New Roman"/>
              </a:rPr>
              <a:t>”和“</a:t>
            </a:r>
            <a:r>
              <a:rPr lang="en-US" altLang="zh-CN" b="0" i="0" u="none" strike="noStrike" baseline="0" dirty="0">
                <a:latin typeface="Times New Roman"/>
              </a:rPr>
              <a:t>unknown</a:t>
            </a:r>
            <a:r>
              <a:rPr lang="zh-CN" altLang="en-US" b="0" i="0" u="none" strike="noStrike" baseline="0" dirty="0">
                <a:latin typeface="Times New Roman"/>
              </a:rPr>
              <a:t>”三种文件类型。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769600"/>
              </p:ext>
            </p:extLst>
          </p:nvPr>
        </p:nvGraphicFramePr>
        <p:xfrm>
          <a:off x="1115616" y="3789040"/>
          <a:ext cx="6984776" cy="25922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8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6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036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返回值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描述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char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字符串设备，指在</a:t>
                      </a:r>
                      <a:r>
                        <a:rPr lang="en-US" sz="1200">
                          <a:effectLst/>
                        </a:rPr>
                        <a:t>I/O</a:t>
                      </a:r>
                      <a:r>
                        <a:rPr lang="zh-CN" sz="1200">
                          <a:effectLst/>
                        </a:rPr>
                        <a:t>传输过程中以字符为单位传输的设备，如键盘，打印机等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block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块设备文件，如某个磁盘分区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dir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目录类型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fifo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命名管道，常用于把信息从一个进程传递到另一个进程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file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普通文件类型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link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符号链接，指向文件指针的指针，类似</a:t>
                      </a:r>
                      <a:r>
                        <a:rPr lang="en-US" sz="1200">
                          <a:effectLst/>
                        </a:rPr>
                        <a:t>Windows</a:t>
                      </a:r>
                      <a:r>
                        <a:rPr lang="zh-CN" sz="1200">
                          <a:effectLst/>
                        </a:rPr>
                        <a:t>中的快捷方式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036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unknown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未知文件类型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239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10.1.2</a:t>
            </a:r>
            <a:r>
              <a:rPr lang="zh-CN" altLang="en-US" b="0" i="0" u="none" strike="noStrike" kern="1800" baseline="0">
                <a:latin typeface="方正大标宋简体"/>
              </a:rPr>
              <a:t>  文件类型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476872"/>
          </a:xfrm>
        </p:spPr>
        <p:txBody>
          <a:bodyPr>
            <a:normAutofit/>
          </a:bodyPr>
          <a:lstStyle/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在下面的示例中我们在“</a:t>
            </a:r>
            <a:r>
              <a:rPr lang="en-US" altLang="zh-CN" b="0" i="0" u="none" strike="noStrike" baseline="0" dirty="0">
                <a:latin typeface="Times New Roman"/>
              </a:rPr>
              <a:t>D:\</a:t>
            </a:r>
            <a:r>
              <a:rPr lang="en-US" altLang="zh-CN" b="0" i="0" u="none" strike="noStrike" baseline="0" dirty="0" err="1">
                <a:latin typeface="Times New Roman"/>
              </a:rPr>
              <a:t>xampp</a:t>
            </a:r>
            <a:r>
              <a:rPr lang="en-US" altLang="zh-CN" b="0" i="0" u="none" strike="noStrike" baseline="0" dirty="0">
                <a:latin typeface="Times New Roman"/>
              </a:rPr>
              <a:t>\</a:t>
            </a:r>
            <a:r>
              <a:rPr lang="en-US" altLang="zh-CN" b="0" i="0" u="none" strike="noStrike" baseline="0" dirty="0" err="1">
                <a:latin typeface="Times New Roman"/>
              </a:rPr>
              <a:t>htdocs</a:t>
            </a:r>
            <a:r>
              <a:rPr lang="zh-CN" altLang="en-US" b="0" i="0" u="none" strike="noStrike" baseline="0" dirty="0">
                <a:latin typeface="Times New Roman"/>
              </a:rPr>
              <a:t>”目录下新建两个文件和一个文件夹以供我们测试函数。这些文件如图所示。</a:t>
            </a:r>
          </a:p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(1)</a:t>
            </a:r>
            <a:r>
              <a:rPr lang="zh-CN" altLang="en-US" b="0" i="0" u="none" strike="noStrike" baseline="0" dirty="0">
                <a:latin typeface="Times New Roman"/>
              </a:rPr>
              <a:t>演示使用</a:t>
            </a:r>
            <a:r>
              <a:rPr lang="en-US" altLang="zh-CN" b="0" i="0" u="none" strike="noStrike" baseline="0" dirty="0" err="1">
                <a:latin typeface="Times New Roman"/>
              </a:rPr>
              <a:t>filetype</a:t>
            </a:r>
            <a:r>
              <a:rPr lang="en-US" altLang="zh-CN" b="0" i="0" u="none" strike="noStrike" baseline="0" dirty="0">
                <a:latin typeface="Times New Roman"/>
              </a:rPr>
              <a:t>()</a:t>
            </a:r>
            <a:r>
              <a:rPr lang="zh-CN" altLang="en-US" b="0" i="0" u="none" strike="noStrike" baseline="0" dirty="0">
                <a:latin typeface="Times New Roman"/>
              </a:rPr>
              <a:t>获取图中文件类型。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865911"/>
              </p:ext>
            </p:extLst>
          </p:nvPr>
        </p:nvGraphicFramePr>
        <p:xfrm>
          <a:off x="1979712" y="4365104"/>
          <a:ext cx="4485498" cy="1656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090960" imgH="1142730" progId="Visio.Drawing.11">
                  <p:embed/>
                </p:oleObj>
              </mc:Choice>
              <mc:Fallback>
                <p:oleObj name="Visio" r:id="rId2" imgW="3090960" imgH="114273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4365104"/>
                        <a:ext cx="4485498" cy="16561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1293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10.1.3</a:t>
            </a:r>
            <a:r>
              <a:rPr lang="zh-CN" altLang="en-US" b="0" i="0" u="none" strike="noStrike" kern="1800" baseline="0">
                <a:latin typeface="方正大标宋简体"/>
              </a:rPr>
              <a:t>  文件属性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1900808"/>
          </a:xfrm>
        </p:spPr>
        <p:txBody>
          <a:bodyPr>
            <a:normAutofit fontScale="70000" lnSpcReduction="20000"/>
          </a:bodyPr>
          <a:lstStyle/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在进行编程的时候，需要用到一些文件的属性，如文件大小、问价修改时间、文件的访问权限等信息。</a:t>
            </a:r>
            <a:r>
              <a:rPr lang="en-US" altLang="zh-CN" b="0" i="0" u="none" strike="noStrike" baseline="0" dirty="0" err="1">
                <a:latin typeface="Times New Roman"/>
              </a:rPr>
              <a:t>PHP</a:t>
            </a:r>
            <a:r>
              <a:rPr lang="zh-CN" altLang="en-US" b="0" i="0" u="none" strike="noStrike" baseline="0" dirty="0">
                <a:latin typeface="Times New Roman"/>
              </a:rPr>
              <a:t>为我们提供了表所示的函数来取得这些信息。</a:t>
            </a:r>
          </a:p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表中的函数均接受一个文件名或者路径，因此我们不再详讲语法。在示例演示之前我们先在服务器根目录放入一个可执行文件。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956109"/>
              </p:ext>
            </p:extLst>
          </p:nvPr>
        </p:nvGraphicFramePr>
        <p:xfrm>
          <a:off x="1043608" y="3573015"/>
          <a:ext cx="7200799" cy="25922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00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1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9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函数名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描述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返回值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file_exists()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判断文件是否存在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存在返回</a:t>
                      </a:r>
                      <a:r>
                        <a:rPr lang="en-US" sz="1200">
                          <a:effectLst/>
                        </a:rPr>
                        <a:t>TRUE</a:t>
                      </a:r>
                      <a:r>
                        <a:rPr lang="zh-CN" sz="1200">
                          <a:effectLst/>
                        </a:rPr>
                        <a:t>，不存在返回</a:t>
                      </a:r>
                      <a:r>
                        <a:rPr lang="en-US" sz="1200">
                          <a:effectLst/>
                        </a:rPr>
                        <a:t>FALSE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filesize()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取得文件大小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返回文件大小的字节数，出错返回</a:t>
                      </a:r>
                      <a:r>
                        <a:rPr lang="en-US" sz="1200">
                          <a:effectLst/>
                        </a:rPr>
                        <a:t>FALSE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filectime()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取得文件创建时间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返回</a:t>
                      </a:r>
                      <a:r>
                        <a:rPr lang="en-US" sz="1200">
                          <a:effectLst/>
                        </a:rPr>
                        <a:t>UNIX</a:t>
                      </a:r>
                      <a:r>
                        <a:rPr lang="zh-CN" sz="1200">
                          <a:effectLst/>
                        </a:rPr>
                        <a:t>时间戳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filemtime()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取得文件修改时间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返回</a:t>
                      </a:r>
                      <a:r>
                        <a:rPr lang="en-US" sz="1200">
                          <a:effectLst/>
                        </a:rPr>
                        <a:t>UNIX</a:t>
                      </a:r>
                      <a:r>
                        <a:rPr lang="zh-CN" sz="1200">
                          <a:effectLst/>
                        </a:rPr>
                        <a:t>时间戳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fileatime()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取得文件访问时间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返回</a:t>
                      </a:r>
                      <a:r>
                        <a:rPr lang="en-US" sz="1200">
                          <a:effectLst/>
                        </a:rPr>
                        <a:t>UNIX</a:t>
                      </a:r>
                      <a:r>
                        <a:rPr lang="zh-CN" sz="1200">
                          <a:effectLst/>
                        </a:rPr>
                        <a:t>时间戳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is_readable()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判断文件是否可读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文件存在且可读返回</a:t>
                      </a:r>
                      <a:r>
                        <a:rPr lang="en-US" sz="1200">
                          <a:effectLst/>
                        </a:rPr>
                        <a:t>TRUE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is_writable()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判断文件是否可写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文件存在且可写返回</a:t>
                      </a:r>
                      <a:r>
                        <a:rPr lang="en-US" sz="1200">
                          <a:effectLst/>
                        </a:rPr>
                        <a:t>TRUE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is_executable()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判断文件是否可执行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文件存在且可执行返回</a:t>
                      </a:r>
                      <a:r>
                        <a:rPr lang="en-US" sz="1200" dirty="0">
                          <a:effectLst/>
                        </a:rPr>
                        <a:t>TRUE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9332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10.1.3</a:t>
            </a:r>
            <a:r>
              <a:rPr lang="zh-CN" altLang="en-US" b="0" i="0" u="none" strike="noStrike" kern="1800" baseline="0">
                <a:latin typeface="方正大标宋简体"/>
              </a:rPr>
              <a:t>  文件属性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(1)</a:t>
            </a:r>
            <a:r>
              <a:rPr lang="zh-CN" altLang="en-US" b="0" i="0" u="none" strike="noStrike" baseline="0" dirty="0">
                <a:latin typeface="Times New Roman"/>
              </a:rPr>
              <a:t>演示使用文件属性处理函数取得文件</a:t>
            </a:r>
            <a:r>
              <a:rPr lang="en-US" altLang="zh-CN" b="0" i="0" u="none" strike="noStrike" baseline="0" dirty="0" err="1">
                <a:latin typeface="Times New Roman"/>
              </a:rPr>
              <a:t>vim.exe</a:t>
            </a:r>
            <a:r>
              <a:rPr lang="zh-CN" altLang="en-US" b="0" i="0" u="none" strike="noStrike" baseline="0" dirty="0">
                <a:latin typeface="Times New Roman"/>
              </a:rPr>
              <a:t>的相关属性。</a:t>
            </a:r>
          </a:p>
        </p:txBody>
      </p:sp>
    </p:spTree>
    <p:extLst>
      <p:ext uri="{BB962C8B-B14F-4D97-AF65-F5344CB8AC3E}">
        <p14:creationId xmlns:p14="http://schemas.microsoft.com/office/powerpoint/2010/main" val="235025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10.1.3</a:t>
            </a:r>
            <a:r>
              <a:rPr lang="zh-CN" altLang="en-US" b="0" i="0" u="none" strike="noStrike" kern="1800" baseline="0">
                <a:latin typeface="方正大标宋简体"/>
              </a:rPr>
              <a:t>  文件属性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260848"/>
          </a:xfrm>
        </p:spPr>
        <p:txBody>
          <a:bodyPr>
            <a:normAutofit fontScale="70000" lnSpcReduction="20000"/>
          </a:bodyPr>
          <a:lstStyle/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除了使用这些函数分别获得文的各种属性之外，我们还可以使用</a:t>
            </a:r>
            <a:r>
              <a:rPr lang="en-US" altLang="zh-CN" b="0" i="0" u="none" strike="noStrike" baseline="0" dirty="0">
                <a:latin typeface="Times New Roman"/>
              </a:rPr>
              <a:t>stat()</a:t>
            </a:r>
            <a:r>
              <a:rPr lang="zh-CN" altLang="en-US" b="0" i="0" u="none" strike="noStrike" baseline="0" dirty="0">
                <a:latin typeface="Times New Roman"/>
              </a:rPr>
              <a:t>来获取文件的大部分属性。</a:t>
            </a:r>
            <a:r>
              <a:rPr lang="en-US" altLang="zh-CN" b="0" i="0" u="none" strike="noStrike" baseline="0" dirty="0">
                <a:latin typeface="Times New Roman"/>
              </a:rPr>
              <a:t>stat()</a:t>
            </a:r>
            <a:r>
              <a:rPr lang="zh-CN" altLang="en-US" b="0" i="0" u="none" strike="noStrike" baseline="0" dirty="0">
                <a:latin typeface="Times New Roman"/>
              </a:rPr>
              <a:t>接受一个文件名或者文件路径的参数。该函数在文件存在的情况下返回一个数组，文件错误的情况下输出</a:t>
            </a:r>
            <a:r>
              <a:rPr lang="en-US" altLang="zh-CN" b="0" i="0" u="none" strike="noStrike" baseline="0" dirty="0">
                <a:latin typeface="Times New Roman"/>
              </a:rPr>
              <a:t>FALSE</a:t>
            </a:r>
            <a:r>
              <a:rPr lang="zh-CN" altLang="en-US" b="0" i="0" u="none" strike="noStrike" baseline="0" dirty="0">
                <a:latin typeface="Times New Roman"/>
              </a:rPr>
              <a:t>。返回的数组信息如表所示。</a:t>
            </a:r>
          </a:p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(1)</a:t>
            </a:r>
            <a:r>
              <a:rPr lang="zh-CN" altLang="en-US" b="0" i="0" u="none" strike="noStrike" baseline="0" dirty="0">
                <a:latin typeface="Times New Roman"/>
              </a:rPr>
              <a:t>演示使用</a:t>
            </a:r>
            <a:r>
              <a:rPr lang="en-US" altLang="zh-CN" b="0" i="0" u="none" strike="noStrike" baseline="0" dirty="0">
                <a:latin typeface="Times New Roman"/>
              </a:rPr>
              <a:t>stat()</a:t>
            </a:r>
            <a:r>
              <a:rPr lang="zh-CN" altLang="en-US" b="0" i="0" u="none" strike="noStrike" baseline="0" dirty="0">
                <a:latin typeface="Times New Roman"/>
              </a:rPr>
              <a:t>取得文件的属性并输出返回数组的详细信息。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415419"/>
              </p:ext>
            </p:extLst>
          </p:nvPr>
        </p:nvGraphicFramePr>
        <p:xfrm>
          <a:off x="971600" y="3573016"/>
          <a:ext cx="7272807" cy="27363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1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1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5450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数字下标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关联键名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说明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450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</a:rPr>
                        <a:t>dev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设备名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450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ino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号码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450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mode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保护模式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450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nlink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被连接数目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450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uid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所有者的用户</a:t>
                      </a:r>
                      <a:r>
                        <a:rPr lang="en-US" sz="1200">
                          <a:effectLst/>
                        </a:rPr>
                        <a:t>id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5450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gid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所有者的组</a:t>
                      </a:r>
                      <a:r>
                        <a:rPr lang="en-US" sz="1200">
                          <a:effectLst/>
                        </a:rPr>
                        <a:t>id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5450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rdev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设备类型，</a:t>
                      </a:r>
                      <a:r>
                        <a:rPr lang="en-US" sz="1200">
                          <a:effectLst/>
                        </a:rPr>
                        <a:t>windows</a:t>
                      </a:r>
                      <a:r>
                        <a:rPr lang="zh-CN" sz="1200">
                          <a:effectLst/>
                        </a:rPr>
                        <a:t>下会返回</a:t>
                      </a:r>
                      <a:r>
                        <a:rPr lang="en-US" sz="1200">
                          <a:effectLst/>
                        </a:rPr>
                        <a:t>-1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5450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size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文件大小的字节数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5450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atime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上次访问时间（</a:t>
                      </a:r>
                      <a:r>
                        <a:rPr lang="en-US" sz="1200">
                          <a:effectLst/>
                        </a:rPr>
                        <a:t>Unix </a:t>
                      </a:r>
                      <a:r>
                        <a:rPr lang="zh-CN" sz="1200">
                          <a:effectLst/>
                        </a:rPr>
                        <a:t>时间戳）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5450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mtime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上次修改时间（</a:t>
                      </a:r>
                      <a:r>
                        <a:rPr lang="en-US" sz="1200">
                          <a:effectLst/>
                        </a:rPr>
                        <a:t>Unix </a:t>
                      </a:r>
                      <a:r>
                        <a:rPr lang="zh-CN" sz="1200">
                          <a:effectLst/>
                        </a:rPr>
                        <a:t>时间戳）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5450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ctime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上次改变时间（</a:t>
                      </a:r>
                      <a:r>
                        <a:rPr lang="en-US" sz="1200">
                          <a:effectLst/>
                        </a:rPr>
                        <a:t>Unix </a:t>
                      </a:r>
                      <a:r>
                        <a:rPr lang="zh-CN" sz="1200">
                          <a:effectLst/>
                        </a:rPr>
                        <a:t>时间戳）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5450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blksize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文件系统</a:t>
                      </a:r>
                      <a:r>
                        <a:rPr lang="en-US" sz="1200">
                          <a:effectLst/>
                        </a:rPr>
                        <a:t>I/O</a:t>
                      </a:r>
                      <a:r>
                        <a:rPr lang="zh-CN" sz="1200">
                          <a:effectLst/>
                        </a:rPr>
                        <a:t>的块大小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5450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12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blocks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所占据块的数目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125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10.1.4</a:t>
            </a:r>
            <a:r>
              <a:rPr lang="zh-CN" altLang="en-US" b="0" i="0" u="none" strike="noStrike" kern="1800" baseline="0">
                <a:latin typeface="方正大标宋简体"/>
              </a:rPr>
              <a:t>  读写文件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>
                <a:latin typeface="Times New Roman"/>
              </a:rPr>
              <a:t>前面我们以及学习了打开和关闭文件以及获取文件的各种属性。但是并没有实质性地操作过文件。本节开始，我们就来学习文件的读写操作。文件被打开后我们就可以读取或者修改其内容了。</a:t>
            </a:r>
          </a:p>
        </p:txBody>
      </p:sp>
    </p:spTree>
    <p:extLst>
      <p:ext uri="{BB962C8B-B14F-4D97-AF65-F5344CB8AC3E}">
        <p14:creationId xmlns:p14="http://schemas.microsoft.com/office/powerpoint/2010/main" val="1705612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1.</a:t>
            </a:r>
            <a:r>
              <a:rPr lang="zh-CN" altLang="en-US" b="0" i="0" u="none" strike="noStrike" kern="1800" baseline="0">
                <a:latin typeface="方正大标宋简体"/>
              </a:rPr>
              <a:t>从文件中读取数据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1540768"/>
          </a:xfrm>
        </p:spPr>
        <p:txBody>
          <a:bodyPr>
            <a:normAutofit fontScale="85000" lnSpcReduction="20000"/>
          </a:bodyPr>
          <a:lstStyle/>
          <a:p>
            <a:pPr marR="0" lvl="0" rtl="0"/>
            <a:r>
              <a:rPr lang="en-US" altLang="zh-CN" b="0" i="0" u="none" strike="noStrike" baseline="0" dirty="0" err="1">
                <a:latin typeface="Times New Roman"/>
              </a:rPr>
              <a:t>PHP</a:t>
            </a:r>
            <a:r>
              <a:rPr lang="zh-CN" altLang="en-US" b="0" i="0" u="none" strike="noStrike" baseline="0" dirty="0">
                <a:latin typeface="Times New Roman"/>
              </a:rPr>
              <a:t>提供了很多种读取文件中数组的函数。它们不仅可以读取整个文件的数据，还可以读取一个字符、一行字符串以及读取任意长度的字符。这些常用的函数如表所示。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342655"/>
              </p:ext>
            </p:extLst>
          </p:nvPr>
        </p:nvGraphicFramePr>
        <p:xfrm>
          <a:off x="899592" y="3140968"/>
          <a:ext cx="7416824" cy="28083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49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7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039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函数名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描述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039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readfile()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读入一个文件并写入到输出缓冲，出错则返回</a:t>
                      </a:r>
                      <a:r>
                        <a:rPr lang="en-US" sz="1200">
                          <a:effectLst/>
                        </a:rPr>
                        <a:t>FALSE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039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file()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将整个文件读入一个数组中，出错则返回</a:t>
                      </a:r>
                      <a:r>
                        <a:rPr lang="en-US" sz="1200">
                          <a:effectLst/>
                        </a:rPr>
                        <a:t>FALSE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039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file_get_contents()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将整个文件读入一个字符串，出错则返回</a:t>
                      </a:r>
                      <a:r>
                        <a:rPr lang="en-US" sz="1200">
                          <a:effectLst/>
                        </a:rPr>
                        <a:t>FALSE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039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fgets()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从文件指针中读取一行，出错则返回</a:t>
                      </a:r>
                      <a:r>
                        <a:rPr lang="en-US" sz="1200">
                          <a:effectLst/>
                        </a:rPr>
                        <a:t>FALSE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039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fgetss()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从文件指针中读取一行并过滤掉</a:t>
                      </a:r>
                      <a:r>
                        <a:rPr lang="en-US" sz="1200">
                          <a:effectLst/>
                        </a:rPr>
                        <a:t>HTML</a:t>
                      </a:r>
                      <a:r>
                        <a:rPr lang="zh-CN" sz="1200">
                          <a:effectLst/>
                        </a:rPr>
                        <a:t>和</a:t>
                      </a:r>
                      <a:r>
                        <a:rPr lang="en-US" sz="1200">
                          <a:effectLst/>
                        </a:rPr>
                        <a:t>PHP</a:t>
                      </a:r>
                      <a:r>
                        <a:rPr lang="zh-CN" sz="1200">
                          <a:effectLst/>
                        </a:rPr>
                        <a:t>标记，出错则返回</a:t>
                      </a:r>
                      <a:r>
                        <a:rPr lang="en-US" sz="1200">
                          <a:effectLst/>
                        </a:rPr>
                        <a:t>FALSE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039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fgetc()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从文件指针中读取一个字符，出错则返回</a:t>
                      </a:r>
                      <a:r>
                        <a:rPr lang="en-US" sz="1200">
                          <a:effectLst/>
                        </a:rPr>
                        <a:t>FALSE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1039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fread()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从文件读取指定字节数的数据，出错则返回</a:t>
                      </a:r>
                      <a:r>
                        <a:rPr lang="en-US" sz="1200" dirty="0">
                          <a:effectLst/>
                        </a:rPr>
                        <a:t>FALSE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6084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1.</a:t>
            </a:r>
            <a:r>
              <a:rPr lang="zh-CN" altLang="en-US" b="0" i="0" u="none" strike="noStrike" kern="1800" baseline="0">
                <a:latin typeface="方正大标宋简体"/>
              </a:rPr>
              <a:t>从文件中读取数据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2818656" cy="820688"/>
          </a:xfrm>
        </p:spPr>
        <p:txBody>
          <a:bodyPr>
            <a:normAutofit fontScale="85000" lnSpcReduction="20000"/>
          </a:bodyPr>
          <a:lstStyle/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表中函数的语法如图所示。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5061803"/>
              </p:ext>
            </p:extLst>
          </p:nvPr>
        </p:nvGraphicFramePr>
        <p:xfrm>
          <a:off x="3131840" y="1196752"/>
          <a:ext cx="5734422" cy="5723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087610" imgH="5074758" progId="Visio.Drawing.11">
                  <p:embed/>
                </p:oleObj>
              </mc:Choice>
              <mc:Fallback>
                <p:oleObj name="Visio" r:id="rId2" imgW="5087610" imgH="507475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1196752"/>
                        <a:ext cx="5734422" cy="57236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8598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1.</a:t>
            </a:r>
            <a:r>
              <a:rPr lang="zh-CN" altLang="en-US" b="0" i="0" u="none" strike="noStrike" kern="1800" baseline="0">
                <a:latin typeface="方正大标宋简体"/>
              </a:rPr>
              <a:t>从文件中读取数据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6275040" cy="532656"/>
          </a:xfrm>
        </p:spPr>
        <p:txBody>
          <a:bodyPr>
            <a:normAutofit lnSpcReduction="10000"/>
          </a:bodyPr>
          <a:lstStyle/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表中函数的语法如图所示。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8858641"/>
              </p:ext>
            </p:extLst>
          </p:nvPr>
        </p:nvGraphicFramePr>
        <p:xfrm>
          <a:off x="2339752" y="2420888"/>
          <a:ext cx="5564585" cy="4104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613490" imgH="3399886" progId="Visio.Drawing.11">
                  <p:embed/>
                </p:oleObj>
              </mc:Choice>
              <mc:Fallback>
                <p:oleObj name="Visio" r:id="rId2" imgW="4613490" imgH="339988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2420888"/>
                        <a:ext cx="5564585" cy="41044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3933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1.</a:t>
            </a:r>
            <a:r>
              <a:rPr lang="zh-CN" altLang="en-US" b="0" i="0" u="none" strike="noStrike" kern="1800" baseline="0">
                <a:latin typeface="方正大标宋简体"/>
              </a:rPr>
              <a:t>从文件中读取数据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我们在进行这些函数的使用之前，要先在服务器根目录建立一个文件（这里以在</a:t>
            </a:r>
            <a:r>
              <a:rPr lang="en-US" altLang="zh-CN" b="0" i="0" u="none" strike="noStrike" baseline="0" dirty="0" err="1">
                <a:latin typeface="Times New Roman"/>
              </a:rPr>
              <a:t>testfile.txt</a:t>
            </a:r>
            <a:r>
              <a:rPr lang="zh-CN" altLang="en-US" b="0" i="0" u="none" strike="noStrike" baseline="0" dirty="0">
                <a:latin typeface="Times New Roman"/>
              </a:rPr>
              <a:t>为例），并且在文件中写入一些数据。</a:t>
            </a:r>
            <a:endParaRPr lang="en-US" altLang="zh-CN" b="0" i="0" u="none" strike="noStrike" baseline="0" dirty="0">
              <a:latin typeface="Times New Roman"/>
            </a:endParaRPr>
          </a:p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(1)</a:t>
            </a:r>
            <a:r>
              <a:rPr lang="zh-CN" altLang="en-US" b="0" i="0" u="none" strike="noStrike" baseline="0" dirty="0">
                <a:latin typeface="Times New Roman"/>
              </a:rPr>
              <a:t>演示使用</a:t>
            </a:r>
            <a:r>
              <a:rPr lang="en-US" altLang="zh-CN" b="0" i="0" u="none" strike="noStrike" baseline="0" dirty="0" err="1">
                <a:latin typeface="Times New Roman"/>
              </a:rPr>
              <a:t>readfile</a:t>
            </a:r>
            <a:r>
              <a:rPr lang="en-US" altLang="zh-CN" b="0" i="0" u="none" strike="noStrike" baseline="0" dirty="0">
                <a:latin typeface="Times New Roman"/>
              </a:rPr>
              <a:t>()</a:t>
            </a:r>
            <a:r>
              <a:rPr lang="zh-CN" altLang="en-US" b="0" i="0" u="none" strike="noStrike" baseline="0" dirty="0">
                <a:latin typeface="Times New Roman"/>
              </a:rPr>
              <a:t>读取文件</a:t>
            </a:r>
            <a:r>
              <a:rPr lang="en-US" altLang="zh-CN" b="0" i="0" u="none" strike="noStrike" baseline="0" dirty="0" err="1">
                <a:latin typeface="Times New Roman"/>
              </a:rPr>
              <a:t>testfile.txt</a:t>
            </a:r>
            <a:r>
              <a:rPr lang="zh-CN" altLang="en-US" b="0" i="0" u="none" strike="noStrike" baseline="0" dirty="0">
                <a:latin typeface="Times New Roman"/>
              </a:rPr>
              <a:t>文件中的数据并输出。</a:t>
            </a:r>
          </a:p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(2)</a:t>
            </a:r>
            <a:r>
              <a:rPr lang="zh-CN" altLang="en-US" b="0" i="0" u="none" strike="noStrike" baseline="0" dirty="0">
                <a:latin typeface="Times New Roman"/>
              </a:rPr>
              <a:t>演示使用</a:t>
            </a:r>
            <a:r>
              <a:rPr lang="en-US" altLang="zh-CN" b="0" i="0" u="none" strike="noStrike" baseline="0" dirty="0">
                <a:latin typeface="Times New Roman"/>
              </a:rPr>
              <a:t>file()</a:t>
            </a:r>
            <a:r>
              <a:rPr lang="zh-CN" altLang="en-US" b="0" i="0" u="none" strike="noStrike" baseline="0" dirty="0">
                <a:latin typeface="Times New Roman"/>
              </a:rPr>
              <a:t>和</a:t>
            </a:r>
            <a:r>
              <a:rPr lang="en-US" altLang="zh-CN" b="0" i="0" u="none" strike="noStrike" baseline="0" dirty="0" err="1">
                <a:latin typeface="Times New Roman"/>
              </a:rPr>
              <a:t>file_get_contents</a:t>
            </a:r>
            <a:r>
              <a:rPr lang="en-US" altLang="zh-CN" b="0" i="0" u="none" strike="noStrike" baseline="0" dirty="0">
                <a:latin typeface="Times New Roman"/>
              </a:rPr>
              <a:t>()</a:t>
            </a:r>
            <a:r>
              <a:rPr lang="zh-CN" altLang="en-US" b="0" i="0" u="none" strike="noStrike" baseline="0" dirty="0">
                <a:latin typeface="Times New Roman"/>
              </a:rPr>
              <a:t>读取文件</a:t>
            </a:r>
            <a:r>
              <a:rPr lang="en-US" altLang="zh-CN" b="0" i="0" u="none" strike="noStrike" baseline="0" dirty="0" err="1">
                <a:latin typeface="Times New Roman"/>
              </a:rPr>
              <a:t>testfile.txt</a:t>
            </a:r>
            <a:r>
              <a:rPr lang="zh-CN" altLang="en-US" b="0" i="0" u="none" strike="noStrike" baseline="0" dirty="0">
                <a:latin typeface="Times New Roman"/>
              </a:rPr>
              <a:t>文件中的数据并输出。</a:t>
            </a:r>
          </a:p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(3)</a:t>
            </a:r>
            <a:r>
              <a:rPr lang="zh-CN" altLang="en-US" b="0" i="0" u="none" strike="noStrike" baseline="0" dirty="0">
                <a:latin typeface="Times New Roman"/>
              </a:rPr>
              <a:t>演示使用</a:t>
            </a:r>
            <a:r>
              <a:rPr lang="en-US" altLang="zh-CN" b="0" i="0" u="none" strike="noStrike" baseline="0" dirty="0" err="1">
                <a:latin typeface="Times New Roman"/>
              </a:rPr>
              <a:t>fgets</a:t>
            </a:r>
            <a:r>
              <a:rPr lang="en-US" altLang="zh-CN" b="0" i="0" u="none" strike="noStrike" baseline="0" dirty="0">
                <a:latin typeface="Times New Roman"/>
              </a:rPr>
              <a:t>()</a:t>
            </a:r>
            <a:r>
              <a:rPr lang="zh-CN" altLang="en-US" b="0" i="0" u="none" strike="noStrike" baseline="0" dirty="0">
                <a:latin typeface="Times New Roman"/>
              </a:rPr>
              <a:t>读取文件</a:t>
            </a:r>
            <a:r>
              <a:rPr lang="en-US" altLang="zh-CN" b="0" i="0" u="none" strike="noStrike" baseline="0" dirty="0" err="1">
                <a:latin typeface="Times New Roman"/>
              </a:rPr>
              <a:t>testfile.txt</a:t>
            </a:r>
            <a:r>
              <a:rPr lang="zh-CN" altLang="en-US" b="0" i="0" u="none" strike="noStrike" baseline="0" dirty="0">
                <a:latin typeface="Times New Roman"/>
              </a:rPr>
              <a:t>文件中的数据并输出。</a:t>
            </a:r>
          </a:p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(4)</a:t>
            </a:r>
            <a:r>
              <a:rPr lang="zh-CN" altLang="en-US" b="0" i="0" u="none" strike="noStrike" baseline="0" dirty="0">
                <a:latin typeface="Times New Roman"/>
              </a:rPr>
              <a:t>演示使用</a:t>
            </a:r>
            <a:r>
              <a:rPr lang="en-US" altLang="zh-CN" b="0" i="0" u="none" strike="noStrike" baseline="0" dirty="0" err="1">
                <a:latin typeface="Times New Roman"/>
              </a:rPr>
              <a:t>fgets</a:t>
            </a:r>
            <a:r>
              <a:rPr lang="en-US" altLang="zh-CN" b="0" i="0" u="none" strike="noStrike" baseline="0" dirty="0">
                <a:latin typeface="Times New Roman"/>
              </a:rPr>
              <a:t>()</a:t>
            </a:r>
            <a:r>
              <a:rPr lang="zh-CN" altLang="en-US" b="0" i="0" u="none" strike="noStrike" baseline="0" dirty="0">
                <a:latin typeface="Times New Roman"/>
              </a:rPr>
              <a:t>返回指定长度的数据并输出。</a:t>
            </a:r>
          </a:p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和</a:t>
            </a:r>
            <a:r>
              <a:rPr lang="en-US" altLang="zh-CN" b="0" i="0" u="none" strike="noStrike" baseline="0" dirty="0" err="1">
                <a:latin typeface="Times New Roman"/>
              </a:rPr>
              <a:t>fgets</a:t>
            </a:r>
            <a:r>
              <a:rPr lang="en-US" altLang="zh-CN" b="0" i="0" u="none" strike="noStrike" baseline="0" dirty="0">
                <a:latin typeface="Times New Roman"/>
              </a:rPr>
              <a:t>()</a:t>
            </a:r>
            <a:r>
              <a:rPr lang="zh-CN" altLang="en-US" b="0" i="0" u="none" strike="noStrike" baseline="0" dirty="0">
                <a:latin typeface="Times New Roman"/>
              </a:rPr>
              <a:t>功能和使用类似的还有</a:t>
            </a:r>
            <a:r>
              <a:rPr lang="en-US" altLang="zh-CN" b="0" i="0" u="none" strike="noStrike" baseline="0" dirty="0" err="1">
                <a:latin typeface="Times New Roman"/>
              </a:rPr>
              <a:t>fgetss</a:t>
            </a:r>
            <a:r>
              <a:rPr lang="en-US" altLang="zh-CN" b="0" i="0" u="none" strike="noStrike" baseline="0" dirty="0">
                <a:latin typeface="Times New Roman"/>
              </a:rPr>
              <a:t>()</a:t>
            </a:r>
            <a:r>
              <a:rPr lang="zh-CN" altLang="en-US" b="0" i="0" u="none" strike="noStrike" baseline="0" dirty="0">
                <a:latin typeface="Times New Roman"/>
              </a:rPr>
              <a:t>。它和</a:t>
            </a:r>
            <a:r>
              <a:rPr lang="en-US" altLang="zh-CN" b="0" i="0" u="none" strike="noStrike" baseline="0" dirty="0" err="1">
                <a:latin typeface="Times New Roman"/>
              </a:rPr>
              <a:t>fgets</a:t>
            </a:r>
            <a:r>
              <a:rPr lang="en-US" altLang="zh-CN" b="0" i="0" u="none" strike="noStrike" baseline="0" dirty="0">
                <a:latin typeface="Times New Roman"/>
              </a:rPr>
              <a:t>()</a:t>
            </a:r>
            <a:r>
              <a:rPr lang="zh-CN" altLang="en-US" b="0" i="0" u="none" strike="noStrike" baseline="0" dirty="0">
                <a:latin typeface="Times New Roman"/>
              </a:rPr>
              <a:t>的最主要区别就是它会过滤掉任何</a:t>
            </a:r>
            <a:r>
              <a:rPr lang="en-US" altLang="zh-CN" b="0" i="0" u="none" strike="noStrike" baseline="0" dirty="0">
                <a:latin typeface="Times New Roman"/>
              </a:rPr>
              <a:t>HTML</a:t>
            </a:r>
            <a:r>
              <a:rPr lang="zh-CN" altLang="en-US" b="0" i="0" u="none" strike="noStrike" baseline="0" dirty="0">
                <a:latin typeface="Times New Roman"/>
              </a:rPr>
              <a:t>和</a:t>
            </a:r>
            <a:r>
              <a:rPr lang="en-US" altLang="zh-CN" b="0" i="0" u="none" strike="noStrike" baseline="0" dirty="0" err="1">
                <a:latin typeface="Times New Roman"/>
              </a:rPr>
              <a:t>PHP</a:t>
            </a:r>
            <a:r>
              <a:rPr lang="zh-CN" altLang="en-US" b="0" i="0" u="none" strike="noStrike" baseline="0" dirty="0">
                <a:latin typeface="Times New Roman"/>
              </a:rPr>
              <a:t>标签。在演示示例之前我们需要先在服务器更目录建立一个有</a:t>
            </a:r>
            <a:r>
              <a:rPr lang="en-US" altLang="zh-CN" b="0" i="0" u="none" strike="noStrike" baseline="0" dirty="0">
                <a:latin typeface="Times New Roman"/>
              </a:rPr>
              <a:t>HTML</a:t>
            </a:r>
            <a:r>
              <a:rPr lang="zh-CN" altLang="en-US" b="0" i="0" u="none" strike="noStrike" baseline="0" dirty="0">
                <a:latin typeface="Times New Roman"/>
              </a:rPr>
              <a:t>和</a:t>
            </a:r>
            <a:r>
              <a:rPr lang="en-US" altLang="zh-CN" b="0" i="0" u="none" strike="noStrike" baseline="0" dirty="0" err="1">
                <a:latin typeface="Times New Roman"/>
              </a:rPr>
              <a:t>PHP</a:t>
            </a:r>
            <a:r>
              <a:rPr lang="zh-CN" altLang="en-US" b="0" i="0" u="none" strike="noStrike" baseline="0" dirty="0">
                <a:latin typeface="Times New Roman"/>
              </a:rPr>
              <a:t>代码的文件（这里以</a:t>
            </a:r>
            <a:r>
              <a:rPr lang="en-US" altLang="zh-CN" b="0" i="0" u="none" strike="noStrike" baseline="0" dirty="0" err="1">
                <a:latin typeface="Times New Roman"/>
              </a:rPr>
              <a:t>testhtml.php</a:t>
            </a:r>
            <a:r>
              <a:rPr lang="zh-CN" altLang="en-US" b="0" i="0" u="none" strike="noStrike" baseline="0" dirty="0">
                <a:latin typeface="Times New Roman"/>
              </a:rPr>
              <a:t>为例）。</a:t>
            </a:r>
          </a:p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(5)</a:t>
            </a:r>
            <a:r>
              <a:rPr lang="zh-CN" altLang="en-US" b="0" i="0" u="none" strike="noStrike" baseline="0" dirty="0">
                <a:latin typeface="Times New Roman"/>
              </a:rPr>
              <a:t>使用</a:t>
            </a:r>
            <a:r>
              <a:rPr lang="en-US" altLang="zh-CN" b="0" i="0" u="none" strike="noStrike" baseline="0" dirty="0" err="1">
                <a:latin typeface="Times New Roman"/>
              </a:rPr>
              <a:t>fgetss</a:t>
            </a:r>
            <a:r>
              <a:rPr lang="en-US" altLang="zh-CN" b="0" i="0" u="none" strike="noStrike" baseline="0" dirty="0">
                <a:latin typeface="Times New Roman"/>
              </a:rPr>
              <a:t>()</a:t>
            </a:r>
            <a:r>
              <a:rPr lang="zh-CN" altLang="en-US" b="0" i="0" u="none" strike="noStrike" baseline="0" dirty="0">
                <a:latin typeface="Times New Roman"/>
              </a:rPr>
              <a:t>读取文件的数据并过滤</a:t>
            </a:r>
            <a:r>
              <a:rPr lang="en-US" altLang="zh-CN" b="0" i="0" u="none" strike="noStrike" baseline="0" dirty="0">
                <a:latin typeface="Times New Roman"/>
              </a:rPr>
              <a:t>HTML</a:t>
            </a:r>
            <a:r>
              <a:rPr lang="zh-CN" altLang="en-US" b="0" i="0" u="none" strike="noStrike" baseline="0" dirty="0">
                <a:latin typeface="Times New Roman"/>
              </a:rPr>
              <a:t>和</a:t>
            </a:r>
            <a:r>
              <a:rPr lang="en-US" altLang="zh-CN" b="0" i="0" u="none" strike="noStrike" baseline="0" dirty="0" err="1">
                <a:latin typeface="Times New Roman"/>
              </a:rPr>
              <a:t>PHP</a:t>
            </a:r>
            <a:r>
              <a:rPr lang="zh-CN" altLang="en-US" b="0" i="0" u="none" strike="noStrike" baseline="0" dirty="0">
                <a:latin typeface="Times New Roman"/>
              </a:rPr>
              <a:t>标签。</a:t>
            </a:r>
          </a:p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(6)</a:t>
            </a:r>
            <a:r>
              <a:rPr lang="zh-CN" altLang="en-US" b="0" i="0" u="none" strike="noStrike" baseline="0" dirty="0">
                <a:latin typeface="Times New Roman"/>
              </a:rPr>
              <a:t>演示在</a:t>
            </a:r>
            <a:r>
              <a:rPr lang="en-US" altLang="zh-CN" b="0" i="0" u="none" strike="noStrike" baseline="0" dirty="0" err="1">
                <a:latin typeface="Times New Roman"/>
              </a:rPr>
              <a:t>fgetss</a:t>
            </a:r>
            <a:r>
              <a:rPr lang="en-US" altLang="zh-CN" b="0" i="0" u="none" strike="noStrike" baseline="0" dirty="0">
                <a:latin typeface="Times New Roman"/>
              </a:rPr>
              <a:t>()</a:t>
            </a:r>
            <a:r>
              <a:rPr lang="zh-CN" altLang="en-US" b="0" i="0" u="none" strike="noStrike" baseline="0" dirty="0">
                <a:latin typeface="Times New Roman"/>
              </a:rPr>
              <a:t>函数中指定不过滤的标签后输出文件数据。</a:t>
            </a:r>
          </a:p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(7)</a:t>
            </a:r>
            <a:r>
              <a:rPr lang="zh-CN" altLang="en-US" b="0" i="0" u="none" strike="noStrike" baseline="0" dirty="0">
                <a:latin typeface="Times New Roman"/>
              </a:rPr>
              <a:t>演示使用</a:t>
            </a:r>
            <a:r>
              <a:rPr lang="en-US" altLang="zh-CN" b="0" i="0" u="none" strike="noStrike" baseline="0" dirty="0" err="1">
                <a:latin typeface="Times New Roman"/>
              </a:rPr>
              <a:t>fgetc</a:t>
            </a:r>
            <a:r>
              <a:rPr lang="en-US" altLang="zh-CN" b="0" i="0" u="none" strike="noStrike" baseline="0" dirty="0">
                <a:latin typeface="Times New Roman"/>
              </a:rPr>
              <a:t>()</a:t>
            </a:r>
            <a:r>
              <a:rPr lang="zh-CN" altLang="en-US" b="0" i="0" u="none" strike="noStrike" baseline="0" dirty="0">
                <a:latin typeface="Times New Roman"/>
              </a:rPr>
              <a:t>获取文件中的字符。</a:t>
            </a:r>
          </a:p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(8)</a:t>
            </a:r>
            <a:r>
              <a:rPr lang="zh-CN" altLang="en-US" b="0" i="0" u="none" strike="noStrike" baseline="0" dirty="0">
                <a:latin typeface="Times New Roman"/>
              </a:rPr>
              <a:t>演示使用</a:t>
            </a:r>
            <a:r>
              <a:rPr lang="en-US" altLang="zh-CN" b="0" i="0" u="none" strike="noStrike" baseline="0" dirty="0" err="1">
                <a:latin typeface="Times New Roman"/>
              </a:rPr>
              <a:t>fread</a:t>
            </a:r>
            <a:r>
              <a:rPr lang="en-US" altLang="zh-CN" b="0" i="0" u="none" strike="noStrike" baseline="0" dirty="0">
                <a:latin typeface="Times New Roman"/>
              </a:rPr>
              <a:t>()</a:t>
            </a:r>
            <a:r>
              <a:rPr lang="zh-CN" altLang="en-US" b="0" i="0" u="none" strike="noStrike" baseline="0" dirty="0">
                <a:latin typeface="Times New Roman"/>
              </a:rPr>
              <a:t>读取指定长度的字符。</a:t>
            </a:r>
          </a:p>
        </p:txBody>
      </p:sp>
    </p:spTree>
    <p:extLst>
      <p:ext uri="{BB962C8B-B14F-4D97-AF65-F5344CB8AC3E}">
        <p14:creationId xmlns:p14="http://schemas.microsoft.com/office/powerpoint/2010/main" val="2591726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10.1</a:t>
            </a:r>
            <a:r>
              <a:rPr lang="zh-CN" altLang="en-US" b="0" i="0" u="none" strike="noStrike" kern="1800" baseline="0">
                <a:latin typeface="方正大标宋简体"/>
              </a:rPr>
              <a:t>  文件处理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en-US" altLang="zh-CN" b="0" i="0" u="none" strike="noStrike" baseline="0">
                <a:latin typeface="Times New Roman"/>
              </a:rPr>
              <a:t>PHP</a:t>
            </a:r>
            <a:r>
              <a:rPr lang="zh-CN" altLang="en-US" b="0" i="0" u="none" strike="noStrike" baseline="0">
                <a:latin typeface="Times New Roman"/>
              </a:rPr>
              <a:t>提供了很多文件处理函数，我们在程序中通常就是调用这些函数来操作文件，下面我们就来系统地学习它们。</a:t>
            </a:r>
          </a:p>
        </p:txBody>
      </p:sp>
    </p:spTree>
    <p:extLst>
      <p:ext uri="{BB962C8B-B14F-4D97-AF65-F5344CB8AC3E}">
        <p14:creationId xmlns:p14="http://schemas.microsoft.com/office/powerpoint/2010/main" val="3254033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2.</a:t>
            </a:r>
            <a:r>
              <a:rPr lang="zh-CN" altLang="en-US" b="0" i="0" u="none" strike="noStrike" kern="1800" baseline="0">
                <a:latin typeface="方正大标宋简体"/>
              </a:rPr>
              <a:t>向文件中写入数据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1972816"/>
          </a:xfrm>
        </p:spPr>
        <p:txBody>
          <a:bodyPr>
            <a:normAutofit fontScale="85000" lnSpcReduction="20000"/>
          </a:bodyPr>
          <a:lstStyle/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我们使用</a:t>
            </a:r>
            <a:r>
              <a:rPr lang="en-US" altLang="zh-CN" b="0" i="0" u="none" strike="noStrike" baseline="0" dirty="0" err="1">
                <a:latin typeface="Times New Roman"/>
              </a:rPr>
              <a:t>fwrite</a:t>
            </a:r>
            <a:r>
              <a:rPr lang="en-US" altLang="zh-CN" b="0" i="0" u="none" strike="noStrike" baseline="0" dirty="0">
                <a:latin typeface="Times New Roman"/>
              </a:rPr>
              <a:t>()</a:t>
            </a:r>
            <a:r>
              <a:rPr lang="zh-CN" altLang="en-US" b="0" i="0" u="none" strike="noStrike" baseline="0" dirty="0">
                <a:latin typeface="Times New Roman"/>
              </a:rPr>
              <a:t>和</a:t>
            </a:r>
            <a:r>
              <a:rPr lang="en-US" altLang="zh-CN" b="0" i="0" u="none" strike="noStrike" baseline="0" dirty="0" err="1">
                <a:latin typeface="Times New Roman"/>
              </a:rPr>
              <a:t>file_put_contents</a:t>
            </a:r>
            <a:r>
              <a:rPr lang="en-US" altLang="zh-CN" b="0" i="0" u="none" strike="noStrike" baseline="0" dirty="0">
                <a:latin typeface="Times New Roman"/>
              </a:rPr>
              <a:t>()</a:t>
            </a:r>
            <a:r>
              <a:rPr lang="zh-CN" altLang="en-US" b="0" i="0" u="none" strike="noStrike" baseline="0" dirty="0">
                <a:latin typeface="Times New Roman"/>
              </a:rPr>
              <a:t>向文件中写入数据。</a:t>
            </a:r>
            <a:r>
              <a:rPr lang="en-US" altLang="zh-CN" b="0" i="0" u="none" strike="noStrike" baseline="0" dirty="0" err="1">
                <a:latin typeface="Times New Roman"/>
              </a:rPr>
              <a:t>fwrite</a:t>
            </a:r>
            <a:r>
              <a:rPr lang="en-US" altLang="zh-CN" b="0" i="0" u="none" strike="noStrike" baseline="0" dirty="0">
                <a:latin typeface="Times New Roman"/>
              </a:rPr>
              <a:t>()</a:t>
            </a:r>
            <a:r>
              <a:rPr lang="zh-CN" altLang="en-US" b="0" i="0" u="none" strike="noStrike" baseline="0" dirty="0">
                <a:latin typeface="Times New Roman"/>
              </a:rPr>
              <a:t>也可以被称为</a:t>
            </a:r>
            <a:r>
              <a:rPr lang="en-US" altLang="zh-CN" b="0" i="0" u="none" strike="noStrike" baseline="0" dirty="0" err="1">
                <a:latin typeface="Times New Roman"/>
              </a:rPr>
              <a:t>fputs</a:t>
            </a:r>
            <a:r>
              <a:rPr lang="en-US" altLang="zh-CN" b="0" i="0" u="none" strike="noStrike" baseline="0" dirty="0">
                <a:latin typeface="Times New Roman"/>
              </a:rPr>
              <a:t>()</a:t>
            </a:r>
            <a:r>
              <a:rPr lang="zh-CN" altLang="en-US" b="0" i="0" u="none" strike="noStrike" baseline="0" dirty="0">
                <a:latin typeface="Times New Roman"/>
              </a:rPr>
              <a:t>，它们的用法与作用是相同的。我们来看它们的语法，如图所示。</a:t>
            </a:r>
          </a:p>
          <a:p>
            <a:pPr marR="0" lvl="0" rtl="0"/>
            <a:r>
              <a:rPr lang="en-US" altLang="zh-CN" b="0" i="0" u="none" strike="noStrike" baseline="0" dirty="0" err="1">
                <a:latin typeface="Times New Roman"/>
              </a:rPr>
              <a:t>fwrite</a:t>
            </a:r>
            <a:r>
              <a:rPr lang="en-US" altLang="zh-CN" b="0" i="0" u="none" strike="noStrike" baseline="0" dirty="0">
                <a:latin typeface="Times New Roman"/>
              </a:rPr>
              <a:t>()</a:t>
            </a:r>
            <a:r>
              <a:rPr lang="zh-CN" altLang="en-US" b="0" i="0" u="none" strike="noStrike" baseline="0" dirty="0">
                <a:latin typeface="Times New Roman"/>
              </a:rPr>
              <a:t>和</a:t>
            </a:r>
            <a:r>
              <a:rPr lang="en-US" altLang="zh-CN" b="0" i="0" u="none" strike="noStrike" baseline="0" dirty="0" err="1">
                <a:latin typeface="Times New Roman"/>
              </a:rPr>
              <a:t>file_put_contents</a:t>
            </a:r>
            <a:r>
              <a:rPr lang="en-US" altLang="zh-CN" b="0" i="0" u="none" strike="noStrike" baseline="0" dirty="0">
                <a:latin typeface="Times New Roman"/>
              </a:rPr>
              <a:t>()</a:t>
            </a:r>
            <a:r>
              <a:rPr lang="zh-CN" altLang="en-US" b="0" i="0" u="none" strike="noStrike" baseline="0" dirty="0">
                <a:latin typeface="Times New Roman"/>
              </a:rPr>
              <a:t>在写入成功后都会返回写入的字节数，失败则返回</a:t>
            </a:r>
            <a:r>
              <a:rPr lang="en-US" altLang="zh-CN" b="0" i="0" u="none" strike="noStrike" baseline="0" dirty="0">
                <a:latin typeface="Times New Roman"/>
              </a:rPr>
              <a:t>FALSE</a:t>
            </a:r>
            <a:r>
              <a:rPr lang="zh-CN" altLang="en-US" b="0" i="0" u="none" strike="noStrike" baseline="0" dirty="0">
                <a:latin typeface="Times New Roman"/>
              </a:rPr>
              <a:t>。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006598"/>
              </p:ext>
            </p:extLst>
          </p:nvPr>
        </p:nvGraphicFramePr>
        <p:xfrm>
          <a:off x="539552" y="3861048"/>
          <a:ext cx="7864667" cy="1944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420330" imgH="1591574" progId="Visio.Drawing.11">
                  <p:embed/>
                </p:oleObj>
              </mc:Choice>
              <mc:Fallback>
                <p:oleObj name="Visio" r:id="rId2" imgW="6420330" imgH="159157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861048"/>
                        <a:ext cx="7864667" cy="19442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4455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2.</a:t>
            </a:r>
            <a:r>
              <a:rPr lang="zh-CN" altLang="en-US" b="0" i="0" u="none" strike="noStrike" kern="1800" baseline="0">
                <a:latin typeface="方正大标宋简体"/>
              </a:rPr>
              <a:t>向文件中写入数据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(1)</a:t>
            </a:r>
            <a:r>
              <a:rPr lang="zh-CN" altLang="en-US" b="0" i="0" u="none" strike="noStrike" baseline="0" dirty="0">
                <a:latin typeface="Times New Roman"/>
              </a:rPr>
              <a:t>演示使用</a:t>
            </a:r>
            <a:r>
              <a:rPr lang="en-US" altLang="zh-CN" b="0" i="0" u="none" strike="noStrike" baseline="0" dirty="0" err="1">
                <a:latin typeface="Times New Roman"/>
              </a:rPr>
              <a:t>fwrite</a:t>
            </a:r>
            <a:r>
              <a:rPr lang="en-US" altLang="zh-CN" b="0" i="0" u="none" strike="noStrike" baseline="0" dirty="0">
                <a:latin typeface="Times New Roman"/>
              </a:rPr>
              <a:t>()</a:t>
            </a:r>
            <a:r>
              <a:rPr lang="zh-CN" altLang="en-US" b="0" i="0" u="none" strike="noStrike" baseline="0" dirty="0">
                <a:latin typeface="Times New Roman"/>
              </a:rPr>
              <a:t>给文件</a:t>
            </a:r>
            <a:r>
              <a:rPr lang="en-US" altLang="zh-CN" b="0" i="0" u="none" strike="noStrike" baseline="0" dirty="0" err="1">
                <a:latin typeface="Times New Roman"/>
              </a:rPr>
              <a:t>testfile.txt</a:t>
            </a:r>
            <a:r>
              <a:rPr lang="zh-CN" altLang="en-US" b="0" i="0" u="none" strike="noStrike" baseline="0" dirty="0">
                <a:latin typeface="Times New Roman"/>
              </a:rPr>
              <a:t>中写入数据。</a:t>
            </a:r>
          </a:p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(2)</a:t>
            </a:r>
            <a:r>
              <a:rPr lang="zh-CN" altLang="en-US" b="0" i="0" u="none" strike="noStrike" baseline="0" dirty="0">
                <a:latin typeface="Times New Roman"/>
              </a:rPr>
              <a:t>演示为不存在的文件写入数据程序会报错。</a:t>
            </a:r>
          </a:p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需要注意的是，在示例中我们使用了错误控制运算符“</a:t>
            </a:r>
            <a:r>
              <a:rPr lang="en-US" altLang="zh-CN" b="0" i="0" u="none" strike="noStrike" baseline="0" dirty="0">
                <a:latin typeface="Times New Roman"/>
              </a:rPr>
              <a:t>@</a:t>
            </a:r>
            <a:r>
              <a:rPr lang="zh-CN" altLang="en-US" b="0" i="0" u="none" strike="noStrike" baseline="0" dirty="0">
                <a:latin typeface="Times New Roman"/>
              </a:rPr>
              <a:t>”隐藏了提示信息，使程序仅通过条件来判断。如过使用不同的模式（这里为“</a:t>
            </a:r>
            <a:r>
              <a:rPr lang="en-US" altLang="zh-CN" b="0" i="0" u="none" strike="noStrike" baseline="0" dirty="0">
                <a:latin typeface="Times New Roman"/>
              </a:rPr>
              <a:t>r+</a:t>
            </a:r>
            <a:r>
              <a:rPr lang="zh-CN" altLang="en-US" b="0" i="0" u="none" strike="noStrike" baseline="0" dirty="0">
                <a:latin typeface="Times New Roman"/>
              </a:rPr>
              <a:t>”），例如“</a:t>
            </a:r>
            <a:r>
              <a:rPr lang="en-US" altLang="zh-CN" b="0" i="0" u="none" strike="noStrike" baseline="0" dirty="0">
                <a:latin typeface="Times New Roman"/>
              </a:rPr>
              <a:t>a</a:t>
            </a:r>
            <a:r>
              <a:rPr lang="zh-CN" altLang="en-US" b="0" i="0" u="none" strike="noStrike" baseline="0" dirty="0">
                <a:latin typeface="Times New Roman"/>
              </a:rPr>
              <a:t>”或者“</a:t>
            </a:r>
            <a:r>
              <a:rPr lang="en-US" altLang="zh-CN" b="0" i="0" u="none" strike="noStrike" baseline="0" dirty="0">
                <a:latin typeface="Times New Roman"/>
              </a:rPr>
              <a:t>w+</a:t>
            </a:r>
            <a:r>
              <a:rPr lang="zh-CN" altLang="en-US" b="0" i="0" u="none" strike="noStrike" baseline="0" dirty="0">
                <a:latin typeface="Times New Roman"/>
              </a:rPr>
              <a:t>”则会在文件不存在的时候创建文件，因此数据会写入成功。</a:t>
            </a:r>
          </a:p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(3)</a:t>
            </a:r>
            <a:r>
              <a:rPr lang="zh-CN" altLang="en-US" b="0" i="0" u="none" strike="noStrike" baseline="0" dirty="0">
                <a:latin typeface="Times New Roman"/>
              </a:rPr>
              <a:t>演示使用“</a:t>
            </a:r>
            <a:r>
              <a:rPr lang="en-US" altLang="zh-CN" b="0" i="0" u="none" strike="noStrike" baseline="0" dirty="0">
                <a:latin typeface="Times New Roman"/>
              </a:rPr>
              <a:t>w+</a:t>
            </a:r>
            <a:r>
              <a:rPr lang="zh-CN" altLang="en-US" b="0" i="0" u="none" strike="noStrike" baseline="0" dirty="0">
                <a:latin typeface="Times New Roman"/>
              </a:rPr>
              <a:t>”模式打开不存在的文件并写入数据。</a:t>
            </a:r>
          </a:p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我们要明白，在不同的模式下写入数据会有不同的结果，特别是在会覆盖内容的模式要慎用，以免造成不必要的损失。</a:t>
            </a:r>
            <a:r>
              <a:rPr lang="en-US" altLang="zh-CN" b="0" i="0" u="none" strike="noStrike" baseline="0" dirty="0" err="1">
                <a:latin typeface="Times New Roman"/>
              </a:rPr>
              <a:t>file_put_contents</a:t>
            </a:r>
            <a:r>
              <a:rPr lang="en-US" altLang="zh-CN" b="0" i="0" u="none" strike="noStrike" baseline="0" dirty="0">
                <a:latin typeface="Times New Roman"/>
              </a:rPr>
              <a:t>()</a:t>
            </a:r>
            <a:r>
              <a:rPr lang="zh-CN" altLang="en-US" b="0" i="0" u="none" strike="noStrike" baseline="0" dirty="0">
                <a:latin typeface="Times New Roman"/>
              </a:rPr>
              <a:t>与</a:t>
            </a:r>
            <a:r>
              <a:rPr lang="en-US" altLang="zh-CN" b="0" i="0" u="none" strike="noStrike" baseline="0" dirty="0" err="1">
                <a:latin typeface="Times New Roman"/>
              </a:rPr>
              <a:t>fwrite</a:t>
            </a:r>
            <a:r>
              <a:rPr lang="en-US" altLang="zh-CN" b="0" i="0" u="none" strike="noStrike" baseline="0" dirty="0">
                <a:latin typeface="Times New Roman"/>
              </a:rPr>
              <a:t>()</a:t>
            </a:r>
            <a:r>
              <a:rPr lang="zh-CN" altLang="en-US" b="0" i="0" u="none" strike="noStrike" baseline="0" dirty="0">
                <a:latin typeface="Times New Roman"/>
              </a:rPr>
              <a:t>最大的不同是前者可以使用数组（不可为多维数组）作为写入的数据。</a:t>
            </a:r>
          </a:p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(4)</a:t>
            </a:r>
            <a:r>
              <a:rPr lang="zh-CN" altLang="en-US" b="0" i="0" u="none" strike="noStrike" baseline="0" dirty="0">
                <a:latin typeface="Times New Roman"/>
              </a:rPr>
              <a:t>演示使用</a:t>
            </a:r>
            <a:r>
              <a:rPr lang="en-US" altLang="zh-CN" b="0" i="0" u="none" strike="noStrike" baseline="0" dirty="0" err="1">
                <a:latin typeface="Times New Roman"/>
              </a:rPr>
              <a:t>file_put_contents</a:t>
            </a:r>
            <a:r>
              <a:rPr lang="en-US" altLang="zh-CN" b="0" i="0" u="none" strike="noStrike" baseline="0" dirty="0">
                <a:latin typeface="Times New Roman"/>
              </a:rPr>
              <a:t>()</a:t>
            </a:r>
            <a:r>
              <a:rPr lang="zh-CN" altLang="en-US" b="0" i="0" u="none" strike="noStrike" baseline="0" dirty="0">
                <a:latin typeface="Times New Roman"/>
              </a:rPr>
              <a:t>向文件写入数据。</a:t>
            </a:r>
          </a:p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(5)</a:t>
            </a:r>
            <a:r>
              <a:rPr lang="zh-CN" altLang="en-US" b="0" i="0" u="none" strike="noStrike" baseline="0" dirty="0">
                <a:latin typeface="Times New Roman"/>
              </a:rPr>
              <a:t>演示为</a:t>
            </a:r>
            <a:r>
              <a:rPr lang="en-US" altLang="zh-CN" b="0" i="0" u="none" strike="noStrike" baseline="0" dirty="0" err="1">
                <a:latin typeface="Times New Roman"/>
              </a:rPr>
              <a:t>file_put_contents</a:t>
            </a:r>
            <a:r>
              <a:rPr lang="en-US" altLang="zh-CN" b="0" i="0" u="none" strike="noStrike" baseline="0" dirty="0">
                <a:latin typeface="Times New Roman"/>
              </a:rPr>
              <a:t>()</a:t>
            </a:r>
            <a:r>
              <a:rPr lang="zh-CN" altLang="en-US" b="0" i="0" u="none" strike="noStrike" baseline="0" dirty="0">
                <a:latin typeface="Times New Roman"/>
              </a:rPr>
              <a:t>的</a:t>
            </a:r>
            <a:r>
              <a:rPr lang="en-US" altLang="zh-CN" b="0" i="0" u="none" strike="noStrike" baseline="0" dirty="0">
                <a:latin typeface="Times New Roman"/>
              </a:rPr>
              <a:t>$flags</a:t>
            </a:r>
            <a:r>
              <a:rPr lang="zh-CN" altLang="en-US" b="0" i="0" u="none" strike="noStrike" baseline="0" dirty="0">
                <a:latin typeface="Times New Roman"/>
              </a:rPr>
              <a:t>指定参数与不指定参数产生的结果。</a:t>
            </a:r>
          </a:p>
        </p:txBody>
      </p:sp>
    </p:spTree>
    <p:extLst>
      <p:ext uri="{BB962C8B-B14F-4D97-AF65-F5344CB8AC3E}">
        <p14:creationId xmlns:p14="http://schemas.microsoft.com/office/powerpoint/2010/main" val="3683923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10.1.5</a:t>
            </a:r>
            <a:r>
              <a:rPr lang="zh-CN" altLang="en-US" b="0" i="0" u="none" strike="noStrike" kern="1800" baseline="0">
                <a:latin typeface="方正大标宋简体"/>
              </a:rPr>
              <a:t>  操作文件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1684784"/>
          </a:xfrm>
        </p:spPr>
        <p:txBody>
          <a:bodyPr>
            <a:normAutofit fontScale="92500" lnSpcReduction="20000"/>
          </a:bodyPr>
          <a:lstStyle/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在</a:t>
            </a:r>
            <a:r>
              <a:rPr lang="en-US" altLang="zh-CN" b="0" i="0" u="none" strike="noStrike" baseline="0" dirty="0" err="1">
                <a:latin typeface="Times New Roman"/>
              </a:rPr>
              <a:t>PHP</a:t>
            </a:r>
            <a:r>
              <a:rPr lang="zh-CN" altLang="en-US" b="0" i="0" u="none" strike="noStrike" baseline="0" dirty="0">
                <a:latin typeface="Times New Roman"/>
              </a:rPr>
              <a:t>中除了可以对文件内容进行读写操作，对文件本身也同样可以进行操作。例如复制文件、重命名文件以及删除文件等操作。表列出了常用的文件操作函数。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304387"/>
              </p:ext>
            </p:extLst>
          </p:nvPr>
        </p:nvGraphicFramePr>
        <p:xfrm>
          <a:off x="1115616" y="3284982"/>
          <a:ext cx="7056784" cy="26643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28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4050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函数名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描述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050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copy()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将文件复制到指定路径</a:t>
                      </a:r>
                      <a:r>
                        <a:rPr lang="en-US" sz="1200">
                          <a:effectLst/>
                        </a:rPr>
                        <a:t>,</a:t>
                      </a:r>
                      <a:r>
                        <a:rPr lang="zh-CN" sz="1200">
                          <a:effectLst/>
                        </a:rPr>
                        <a:t>成功返回</a:t>
                      </a:r>
                      <a:r>
                        <a:rPr lang="en-US" sz="1200">
                          <a:effectLst/>
                        </a:rPr>
                        <a:t>TRUE</a:t>
                      </a:r>
                      <a:r>
                        <a:rPr lang="zh-CN" sz="1200">
                          <a:effectLst/>
                        </a:rPr>
                        <a:t>，失败返回</a:t>
                      </a:r>
                      <a:r>
                        <a:rPr lang="en-US" sz="1200">
                          <a:effectLst/>
                        </a:rPr>
                        <a:t>FALSE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050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rename()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重命名一个文件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050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unlink()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删除一个文件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050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pathinfo()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返回文件的路径信息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050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realpath()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返回文件的绝对路径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217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10.1.5</a:t>
            </a:r>
            <a:r>
              <a:rPr lang="zh-CN" altLang="en-US" b="0" i="0" u="none" strike="noStrike" kern="1800" baseline="0">
                <a:latin typeface="方正大标宋简体"/>
              </a:rPr>
              <a:t>  操作文件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1252736"/>
          </a:xfrm>
        </p:spPr>
        <p:txBody>
          <a:bodyPr>
            <a:normAutofit/>
          </a:bodyPr>
          <a:lstStyle/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如图所示为表中函数的语法。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4696742"/>
              </p:ext>
            </p:extLst>
          </p:nvPr>
        </p:nvGraphicFramePr>
        <p:xfrm>
          <a:off x="827584" y="2420888"/>
          <a:ext cx="6912768" cy="3811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476680" imgH="3022750" progId="Visio.Drawing.11">
                  <p:embed/>
                </p:oleObj>
              </mc:Choice>
              <mc:Fallback>
                <p:oleObj name="Visio" r:id="rId2" imgW="5476680" imgH="302275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420888"/>
                        <a:ext cx="6912768" cy="38110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28589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10.1.5</a:t>
            </a:r>
            <a:r>
              <a:rPr lang="zh-CN" altLang="en-US" b="0" i="0" u="none" strike="noStrike" kern="1800" baseline="0">
                <a:latin typeface="方正大标宋简体"/>
              </a:rPr>
              <a:t>  操作文件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1612776"/>
          </a:xfrm>
        </p:spPr>
        <p:txBody>
          <a:bodyPr>
            <a:normAutofit lnSpcReduction="10000"/>
          </a:bodyPr>
          <a:lstStyle/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下面我们以一个综合流程操作来完成学习这些函数。流程要求如图所示。</a:t>
            </a:r>
          </a:p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(1)</a:t>
            </a:r>
            <a:r>
              <a:rPr lang="zh-CN" altLang="en-US" b="0" i="0" u="none" strike="noStrike" baseline="0" dirty="0">
                <a:latin typeface="Times New Roman"/>
              </a:rPr>
              <a:t>实现图中的操作流程。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0904337"/>
              </p:ext>
            </p:extLst>
          </p:nvPr>
        </p:nvGraphicFramePr>
        <p:xfrm>
          <a:off x="539552" y="3356992"/>
          <a:ext cx="7906279" cy="2736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167610" imgH="2135577" progId="Visio.Drawing.11">
                  <p:embed/>
                </p:oleObj>
              </mc:Choice>
              <mc:Fallback>
                <p:oleObj name="Visio" r:id="rId2" imgW="6167610" imgH="213557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356992"/>
                        <a:ext cx="7906279" cy="27363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62696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10.2  </a:t>
            </a:r>
            <a:r>
              <a:rPr lang="zh-CN" altLang="en-US" b="0" i="0" u="none" strike="noStrike" kern="1800" baseline="0">
                <a:latin typeface="方正大标宋简体"/>
              </a:rPr>
              <a:t>目录处理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>
                <a:latin typeface="Times New Roman"/>
              </a:rPr>
              <a:t>目录是一种特殊的文件类型，通过对目录的操作，我们可以浏览其中的文件。也可以对其中的文件进行各类操作。</a:t>
            </a:r>
          </a:p>
        </p:txBody>
      </p:sp>
    </p:spTree>
    <p:extLst>
      <p:ext uri="{BB962C8B-B14F-4D97-AF65-F5344CB8AC3E}">
        <p14:creationId xmlns:p14="http://schemas.microsoft.com/office/powerpoint/2010/main" val="3793304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10.2.1  </a:t>
            </a:r>
            <a:r>
              <a:rPr lang="zh-CN" altLang="en-US" b="0" i="0" u="none" strike="noStrike" kern="1800" baseline="0">
                <a:latin typeface="方正大标宋简体"/>
              </a:rPr>
              <a:t>打开和关闭目录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>
                <a:latin typeface="Times New Roman"/>
              </a:rPr>
              <a:t>对目录的操作同对普通文件的操作类似，在浏览之前要先打开目录，浏览完毕后同样需要关闭目录。</a:t>
            </a:r>
          </a:p>
        </p:txBody>
      </p:sp>
    </p:spTree>
    <p:extLst>
      <p:ext uri="{BB962C8B-B14F-4D97-AF65-F5344CB8AC3E}">
        <p14:creationId xmlns:p14="http://schemas.microsoft.com/office/powerpoint/2010/main" val="16320356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1.</a:t>
            </a:r>
            <a:r>
              <a:rPr lang="zh-CN" altLang="en-US" b="0" i="0" u="none" strike="noStrike" kern="1800" baseline="0">
                <a:latin typeface="方正大标宋简体"/>
              </a:rPr>
              <a:t>打开目录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在</a:t>
            </a:r>
            <a:r>
              <a:rPr lang="en-US" altLang="zh-CN" b="0" i="0" u="none" strike="noStrike" baseline="0" dirty="0" err="1">
                <a:latin typeface="Times New Roman"/>
              </a:rPr>
              <a:t>PHP</a:t>
            </a:r>
            <a:r>
              <a:rPr lang="zh-CN" altLang="en-US" b="0" i="0" u="none" strike="noStrike" baseline="0" dirty="0">
                <a:latin typeface="Times New Roman"/>
              </a:rPr>
              <a:t>中我们使用</a:t>
            </a:r>
            <a:r>
              <a:rPr lang="en-US" altLang="zh-CN" b="0" i="0" u="none" strike="noStrike" baseline="0" dirty="0" err="1">
                <a:latin typeface="Times New Roman"/>
              </a:rPr>
              <a:t>opendir</a:t>
            </a:r>
            <a:r>
              <a:rPr lang="en-US" altLang="zh-CN" b="0" i="0" u="none" strike="noStrike" baseline="0" dirty="0">
                <a:latin typeface="Times New Roman"/>
              </a:rPr>
              <a:t>()</a:t>
            </a:r>
            <a:r>
              <a:rPr lang="zh-CN" altLang="en-US" b="0" i="0" u="none" strike="noStrike" baseline="0" dirty="0">
                <a:latin typeface="Times New Roman"/>
              </a:rPr>
              <a:t>来打开一个目录，它的语法如图所示。</a:t>
            </a:r>
          </a:p>
          <a:p>
            <a:pPr marR="0" lvl="0" rtl="0"/>
            <a:r>
              <a:rPr lang="en-US" altLang="zh-CN" b="0" i="0" u="none" strike="noStrike" baseline="0" dirty="0" err="1">
                <a:latin typeface="Times New Roman"/>
              </a:rPr>
              <a:t>opendir</a:t>
            </a:r>
            <a:r>
              <a:rPr lang="en-US" altLang="zh-CN" b="0" i="0" u="none" strike="noStrike" baseline="0" dirty="0">
                <a:latin typeface="Times New Roman"/>
              </a:rPr>
              <a:t>()</a:t>
            </a:r>
            <a:r>
              <a:rPr lang="zh-CN" altLang="en-US" b="0" i="0" u="none" strike="noStrike" baseline="0" dirty="0">
                <a:latin typeface="Times New Roman"/>
              </a:rPr>
              <a:t>执行成功后会返回一个资源类型的目录句柄，执行失败则返回</a:t>
            </a:r>
            <a:r>
              <a:rPr lang="en-US" altLang="zh-CN" b="0" i="0" u="none" strike="noStrike" baseline="0" dirty="0">
                <a:latin typeface="Times New Roman"/>
              </a:rPr>
              <a:t>FALSE</a:t>
            </a:r>
            <a:r>
              <a:rPr lang="zh-CN" altLang="en-US" b="0" i="0" u="none" strike="noStrike" baseline="0" dirty="0">
                <a:latin typeface="Times New Roman"/>
              </a:rPr>
              <a:t>。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2219969"/>
              </p:ext>
            </p:extLst>
          </p:nvPr>
        </p:nvGraphicFramePr>
        <p:xfrm>
          <a:off x="2411760" y="3861048"/>
          <a:ext cx="3456384" cy="2622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932930" imgH="1463795" progId="Visio.Drawing.11">
                  <p:embed/>
                </p:oleObj>
              </mc:Choice>
              <mc:Fallback>
                <p:oleObj name="Visio" r:id="rId2" imgW="1932930" imgH="146379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3861048"/>
                        <a:ext cx="3456384" cy="26220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76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2.</a:t>
            </a:r>
            <a:r>
              <a:rPr lang="zh-CN" altLang="en-US" b="0" i="0" u="none" strike="noStrike" kern="1800" baseline="0">
                <a:latin typeface="方正大标宋简体"/>
              </a:rPr>
              <a:t>关闭目录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1684784"/>
          </a:xfrm>
        </p:spPr>
        <p:txBody>
          <a:bodyPr/>
          <a:lstStyle/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在</a:t>
            </a:r>
            <a:r>
              <a:rPr lang="en-US" altLang="zh-CN" b="0" i="0" u="none" strike="noStrike" baseline="0" dirty="0" err="1">
                <a:latin typeface="Times New Roman"/>
              </a:rPr>
              <a:t>PHP</a:t>
            </a:r>
            <a:r>
              <a:rPr lang="zh-CN" altLang="en-US" b="0" i="0" u="none" strike="noStrike" baseline="0" dirty="0">
                <a:latin typeface="Times New Roman"/>
              </a:rPr>
              <a:t>中我们使用</a:t>
            </a:r>
            <a:r>
              <a:rPr lang="en-US" altLang="zh-CN" b="0" i="0" u="none" strike="noStrike" baseline="0" dirty="0" err="1">
                <a:latin typeface="Times New Roman"/>
              </a:rPr>
              <a:t>closedir</a:t>
            </a:r>
            <a:r>
              <a:rPr lang="en-US" altLang="zh-CN" b="0" i="0" u="none" strike="noStrike" baseline="0" dirty="0">
                <a:latin typeface="Times New Roman"/>
              </a:rPr>
              <a:t>()</a:t>
            </a:r>
            <a:r>
              <a:rPr lang="zh-CN" altLang="en-US" b="0" i="0" u="none" strike="noStrike" baseline="0" dirty="0">
                <a:latin typeface="Times New Roman"/>
              </a:rPr>
              <a:t>来关闭一个打开的目录，它返回一个空值，语法如图所示。</a:t>
            </a:r>
          </a:p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(1)</a:t>
            </a:r>
            <a:r>
              <a:rPr lang="zh-CN" altLang="en-US" b="0" i="0" u="none" strike="noStrike" baseline="0" dirty="0">
                <a:latin typeface="Times New Roman"/>
              </a:rPr>
              <a:t>演示打开和关闭一个目录。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8099900"/>
              </p:ext>
            </p:extLst>
          </p:nvPr>
        </p:nvGraphicFramePr>
        <p:xfrm>
          <a:off x="2051720" y="3429000"/>
          <a:ext cx="3960440" cy="2886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681830" imgH="1224412" progId="Visio.Drawing.11">
                  <p:embed/>
                </p:oleObj>
              </mc:Choice>
              <mc:Fallback>
                <p:oleObj name="Visio" r:id="rId2" imgW="1681830" imgH="122441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3429000"/>
                        <a:ext cx="3960440" cy="28864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96063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10.2.2  </a:t>
            </a:r>
            <a:r>
              <a:rPr lang="zh-CN" altLang="en-US" b="0" i="0" u="none" strike="noStrike" kern="1800" baseline="0">
                <a:latin typeface="方正大标宋简体"/>
              </a:rPr>
              <a:t>浏览目录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188840"/>
          </a:xfrm>
        </p:spPr>
        <p:txBody>
          <a:bodyPr>
            <a:normAutofit fontScale="92500" lnSpcReduction="20000"/>
          </a:bodyPr>
          <a:lstStyle/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正确打开目录后我们就可以浏览目录内容了。在</a:t>
            </a:r>
            <a:r>
              <a:rPr lang="en-US" altLang="zh-CN" b="0" i="0" u="none" strike="noStrike" baseline="0" dirty="0" err="1">
                <a:latin typeface="Times New Roman"/>
              </a:rPr>
              <a:t>PHP</a:t>
            </a:r>
            <a:r>
              <a:rPr lang="zh-CN" altLang="en-US" b="0" i="0" u="none" strike="noStrike" baseline="0" dirty="0">
                <a:latin typeface="Times New Roman"/>
              </a:rPr>
              <a:t>中我们使用</a:t>
            </a:r>
            <a:r>
              <a:rPr lang="en-US" altLang="zh-CN" b="0" i="0" u="none" strike="noStrike" baseline="0" dirty="0" err="1">
                <a:latin typeface="Times New Roman"/>
              </a:rPr>
              <a:t>readdir</a:t>
            </a:r>
            <a:r>
              <a:rPr lang="en-US" altLang="zh-CN" b="0" i="0" u="none" strike="noStrike" baseline="0" dirty="0">
                <a:latin typeface="Times New Roman"/>
              </a:rPr>
              <a:t>()</a:t>
            </a:r>
            <a:r>
              <a:rPr lang="zh-CN" altLang="en-US" b="0" i="0" u="none" strike="noStrike" baseline="0" dirty="0">
                <a:latin typeface="Times New Roman"/>
              </a:rPr>
              <a:t>浏览目录内容，语法如图所示。</a:t>
            </a:r>
          </a:p>
          <a:p>
            <a:pPr marR="0" lvl="0" rtl="0"/>
            <a:r>
              <a:rPr lang="en-US" altLang="zh-CN" b="0" i="0" u="none" strike="noStrike" baseline="0" dirty="0" err="1">
                <a:latin typeface="Times New Roman"/>
              </a:rPr>
              <a:t>readdir</a:t>
            </a:r>
            <a:r>
              <a:rPr lang="en-US" altLang="zh-CN" b="0" i="0" u="none" strike="noStrike" baseline="0" dirty="0">
                <a:latin typeface="Times New Roman"/>
              </a:rPr>
              <a:t>()</a:t>
            </a:r>
            <a:r>
              <a:rPr lang="zh-CN" altLang="en-US" b="0" i="0" u="none" strike="noStrike" baseline="0" dirty="0">
                <a:latin typeface="Times New Roman"/>
              </a:rPr>
              <a:t>在成功后返回目录中下一个文件的文件名，失败则返回</a:t>
            </a:r>
            <a:r>
              <a:rPr lang="en-US" altLang="zh-CN" b="0" i="0" u="none" strike="noStrike" baseline="0" dirty="0">
                <a:latin typeface="Times New Roman"/>
              </a:rPr>
              <a:t>FALSE</a:t>
            </a:r>
            <a:r>
              <a:rPr lang="zh-CN" altLang="en-US" b="0" i="0" u="none" strike="noStrike" baseline="0" dirty="0">
                <a:latin typeface="Times New Roman"/>
              </a:rPr>
              <a:t>。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3124006"/>
              </p:ext>
            </p:extLst>
          </p:nvPr>
        </p:nvGraphicFramePr>
        <p:xfrm>
          <a:off x="2339752" y="4077072"/>
          <a:ext cx="3456384" cy="15891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655100" imgH="763707" progId="Visio.Drawing.11">
                  <p:embed/>
                </p:oleObj>
              </mc:Choice>
              <mc:Fallback>
                <p:oleObj name="Visio" r:id="rId2" imgW="1655100" imgH="76370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4077072"/>
                        <a:ext cx="3456384" cy="15891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633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10.1.1  </a:t>
            </a:r>
            <a:r>
              <a:rPr lang="zh-CN" altLang="en-US" b="0" i="0" u="none" strike="noStrike" kern="1800" baseline="0">
                <a:latin typeface="方正大标宋简体"/>
              </a:rPr>
              <a:t>打开和关闭文件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>
                <a:latin typeface="Times New Roman"/>
              </a:rPr>
              <a:t>在操作文件之前，我们首先要打开文件才可以，这是进行数据操作的第一步。而在操作完成后，又需要将打开的文件关闭以释放资源。</a:t>
            </a:r>
          </a:p>
        </p:txBody>
      </p:sp>
    </p:spTree>
    <p:extLst>
      <p:ext uri="{BB962C8B-B14F-4D97-AF65-F5344CB8AC3E}">
        <p14:creationId xmlns:p14="http://schemas.microsoft.com/office/powerpoint/2010/main" val="15010132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10.2.2  </a:t>
            </a:r>
            <a:r>
              <a:rPr lang="zh-CN" altLang="en-US" b="0" i="0" u="none" strike="noStrike" kern="1800" baseline="0">
                <a:latin typeface="方正大标宋简体"/>
              </a:rPr>
              <a:t>浏览目录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260848"/>
          </a:xfrm>
        </p:spPr>
        <p:txBody>
          <a:bodyPr>
            <a:normAutofit fontScale="70000" lnSpcReduction="20000"/>
          </a:bodyPr>
          <a:lstStyle/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(1)</a:t>
            </a:r>
            <a:r>
              <a:rPr lang="zh-CN" altLang="en-US" b="0" i="0" u="none" strike="noStrike" baseline="0" dirty="0">
                <a:latin typeface="Times New Roman"/>
              </a:rPr>
              <a:t>演示使用</a:t>
            </a:r>
            <a:r>
              <a:rPr lang="en-US" altLang="zh-CN" b="0" i="0" u="none" strike="noStrike" baseline="0" dirty="0" err="1">
                <a:latin typeface="Times New Roman"/>
              </a:rPr>
              <a:t>readdir</a:t>
            </a:r>
            <a:r>
              <a:rPr lang="en-US" altLang="zh-CN" b="0" i="0" u="none" strike="noStrike" baseline="0" dirty="0">
                <a:latin typeface="Times New Roman"/>
              </a:rPr>
              <a:t>()</a:t>
            </a:r>
            <a:r>
              <a:rPr lang="zh-CN" altLang="en-US" b="0" i="0" u="none" strike="noStrike" baseline="0" dirty="0">
                <a:latin typeface="Times New Roman"/>
              </a:rPr>
              <a:t>循环输出目录文件名。</a:t>
            </a:r>
          </a:p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除了可以使用</a:t>
            </a:r>
            <a:r>
              <a:rPr lang="en-US" altLang="zh-CN" b="0" i="0" u="none" strike="noStrike" baseline="0" dirty="0" err="1">
                <a:latin typeface="Times New Roman"/>
              </a:rPr>
              <a:t>readdir</a:t>
            </a:r>
            <a:r>
              <a:rPr lang="en-US" altLang="zh-CN" b="0" i="0" u="none" strike="noStrike" baseline="0" dirty="0">
                <a:latin typeface="Times New Roman"/>
              </a:rPr>
              <a:t>()</a:t>
            </a:r>
            <a:r>
              <a:rPr lang="zh-CN" altLang="en-US" b="0" i="0" u="none" strike="noStrike" baseline="0" dirty="0">
                <a:latin typeface="Times New Roman"/>
              </a:rPr>
              <a:t>之外，还可以使用</a:t>
            </a:r>
            <a:r>
              <a:rPr lang="en-US" altLang="zh-CN" b="0" i="0" u="none" strike="noStrike" baseline="0" dirty="0" err="1">
                <a:latin typeface="Times New Roman"/>
              </a:rPr>
              <a:t>scandir</a:t>
            </a:r>
            <a:r>
              <a:rPr lang="en-US" altLang="zh-CN" b="0" i="0" u="none" strike="noStrike" baseline="0" dirty="0">
                <a:latin typeface="Times New Roman"/>
              </a:rPr>
              <a:t>()</a:t>
            </a:r>
            <a:r>
              <a:rPr lang="zh-CN" altLang="en-US" b="0" i="0" u="none" strike="noStrike" baseline="0" dirty="0">
                <a:latin typeface="Times New Roman"/>
              </a:rPr>
              <a:t>来浏览一个目录。</a:t>
            </a:r>
            <a:r>
              <a:rPr lang="en-US" altLang="zh-CN" b="0" i="0" u="none" strike="noStrike" baseline="0" dirty="0" err="1">
                <a:latin typeface="Times New Roman"/>
              </a:rPr>
              <a:t>scandir</a:t>
            </a:r>
            <a:r>
              <a:rPr lang="en-US" altLang="zh-CN" b="0" i="0" u="none" strike="noStrike" baseline="0" dirty="0">
                <a:latin typeface="Times New Roman"/>
              </a:rPr>
              <a:t>()</a:t>
            </a:r>
            <a:r>
              <a:rPr lang="zh-CN" altLang="en-US" b="0" i="0" u="none" strike="noStrike" baseline="0" dirty="0">
                <a:latin typeface="Times New Roman"/>
              </a:rPr>
              <a:t>与</a:t>
            </a:r>
            <a:r>
              <a:rPr lang="en-US" altLang="zh-CN" b="0" i="0" u="none" strike="noStrike" baseline="0" dirty="0" err="1">
                <a:latin typeface="Times New Roman"/>
              </a:rPr>
              <a:t>readdir</a:t>
            </a:r>
            <a:r>
              <a:rPr lang="en-US" altLang="zh-CN" b="0" i="0" u="none" strike="noStrike" baseline="0" dirty="0">
                <a:latin typeface="Times New Roman"/>
              </a:rPr>
              <a:t>()</a:t>
            </a:r>
            <a:r>
              <a:rPr lang="zh-CN" altLang="en-US" b="0" i="0" u="none" strike="noStrike" baseline="0" dirty="0">
                <a:latin typeface="Times New Roman"/>
              </a:rPr>
              <a:t>的不同之处在于不需要我们显式地打开和关闭目录，只需将目录作为</a:t>
            </a:r>
            <a:r>
              <a:rPr lang="en-US" altLang="zh-CN" b="0" i="0" u="none" strike="noStrike" baseline="0" dirty="0" err="1">
                <a:latin typeface="Times New Roman"/>
              </a:rPr>
              <a:t>scandir</a:t>
            </a:r>
            <a:r>
              <a:rPr lang="en-US" altLang="zh-CN" b="0" i="0" u="none" strike="noStrike" baseline="0" dirty="0">
                <a:latin typeface="Times New Roman"/>
              </a:rPr>
              <a:t>()</a:t>
            </a:r>
            <a:r>
              <a:rPr lang="zh-CN" altLang="en-US" b="0" i="0" u="none" strike="noStrike" baseline="0" dirty="0">
                <a:latin typeface="Times New Roman"/>
              </a:rPr>
              <a:t>的参数即可，它的语法如图所示。</a:t>
            </a:r>
          </a:p>
          <a:p>
            <a:pPr marR="0" lvl="0" rtl="0"/>
            <a:r>
              <a:rPr lang="en-US" altLang="zh-CN" b="0" i="0" u="none" strike="noStrike" baseline="0" dirty="0" err="1">
                <a:latin typeface="Times New Roman"/>
              </a:rPr>
              <a:t>scandir</a:t>
            </a:r>
            <a:r>
              <a:rPr lang="en-US" altLang="zh-CN" b="0" i="0" u="none" strike="noStrike" baseline="0" dirty="0">
                <a:latin typeface="Times New Roman"/>
              </a:rPr>
              <a:t>()</a:t>
            </a:r>
            <a:r>
              <a:rPr lang="zh-CN" altLang="en-US" b="0" i="0" u="none" strike="noStrike" baseline="0" dirty="0">
                <a:latin typeface="Times New Roman"/>
              </a:rPr>
              <a:t>执行成功则返回包含浏览目录中的文件和目录的数组，执行失败则返回</a:t>
            </a:r>
            <a:r>
              <a:rPr lang="en-US" altLang="zh-CN" b="0" i="0" u="none" strike="noStrike" baseline="0" dirty="0">
                <a:latin typeface="Times New Roman"/>
              </a:rPr>
              <a:t>FALSE</a:t>
            </a:r>
            <a:r>
              <a:rPr lang="zh-CN" altLang="en-US" b="0" i="0" u="none" strike="noStrike" baseline="0" dirty="0">
                <a:latin typeface="Times New Roman"/>
              </a:rPr>
              <a:t>。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8391079"/>
              </p:ext>
            </p:extLst>
          </p:nvPr>
        </p:nvGraphicFramePr>
        <p:xfrm>
          <a:off x="2051720" y="3933056"/>
          <a:ext cx="4392488" cy="2123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153330" imgH="1519597" progId="Visio.Drawing.11">
                  <p:embed/>
                </p:oleObj>
              </mc:Choice>
              <mc:Fallback>
                <p:oleObj name="Visio" r:id="rId2" imgW="3153330" imgH="151959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3933056"/>
                        <a:ext cx="4392488" cy="21232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00130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10.2.2  </a:t>
            </a:r>
            <a:r>
              <a:rPr lang="zh-CN" altLang="en-US" b="0" i="0" u="none" strike="noStrike" kern="1800" baseline="0">
                <a:latin typeface="方正大标宋简体"/>
              </a:rPr>
              <a:t>浏览目录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(1)</a:t>
            </a:r>
            <a:r>
              <a:rPr lang="zh-CN" altLang="en-US" b="0" i="0" u="none" strike="noStrike" baseline="0" dirty="0">
                <a:latin typeface="Times New Roman"/>
              </a:rPr>
              <a:t>演示使用</a:t>
            </a:r>
            <a:r>
              <a:rPr lang="en-US" altLang="zh-CN" b="0" i="0" u="none" strike="noStrike" baseline="0" dirty="0" err="1">
                <a:latin typeface="Times New Roman"/>
              </a:rPr>
              <a:t>scandir</a:t>
            </a:r>
            <a:r>
              <a:rPr lang="en-US" altLang="zh-CN" b="0" i="0" u="none" strike="noStrike" baseline="0" dirty="0">
                <a:latin typeface="Times New Roman"/>
              </a:rPr>
              <a:t>()</a:t>
            </a:r>
            <a:r>
              <a:rPr lang="zh-CN" altLang="en-US" b="0" i="0" u="none" strike="noStrike" baseline="0" dirty="0">
                <a:latin typeface="Times New Roman"/>
              </a:rPr>
              <a:t>浏览目录中的文件和目录。</a:t>
            </a:r>
          </a:p>
        </p:txBody>
      </p:sp>
    </p:spTree>
    <p:extLst>
      <p:ext uri="{BB962C8B-B14F-4D97-AF65-F5344CB8AC3E}">
        <p14:creationId xmlns:p14="http://schemas.microsoft.com/office/powerpoint/2010/main" val="1205420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10.2.3  </a:t>
            </a:r>
            <a:r>
              <a:rPr lang="zh-CN" altLang="en-US" b="0" i="0" u="none" strike="noStrike" kern="1800" baseline="0">
                <a:latin typeface="方正大标宋简体"/>
              </a:rPr>
              <a:t>操作目录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1612776"/>
          </a:xfrm>
        </p:spPr>
        <p:txBody>
          <a:bodyPr>
            <a:normAutofit/>
          </a:bodyPr>
          <a:lstStyle/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目录是一种特殊的文件，因此文件的操作对目录操作同样有效。但操作目录还有一些专门的函数，如表所示。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283501"/>
              </p:ext>
            </p:extLst>
          </p:nvPr>
        </p:nvGraphicFramePr>
        <p:xfrm>
          <a:off x="1115616" y="3356992"/>
          <a:ext cx="7128792" cy="2880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64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4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函数名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描述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mkdir()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新建一个目录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rmdir()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删除指定的目录，要求目录必须为空目录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getcwd()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取得当前工作目录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chdir()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改变目录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disk_free_space()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返回目录的可用空间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disk_total_space()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返回目录的总空间大小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rewinddir()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将目录句柄复位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25257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10.2.3  </a:t>
            </a:r>
            <a:r>
              <a:rPr lang="zh-CN" altLang="en-US" b="0" i="0" u="none" strike="noStrike" kern="1800" baseline="0">
                <a:latin typeface="方正大标宋简体"/>
              </a:rPr>
              <a:t>操作目录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88640"/>
          </a:xfrm>
        </p:spPr>
        <p:txBody>
          <a:bodyPr>
            <a:normAutofit fontScale="70000" lnSpcReduction="20000"/>
          </a:bodyPr>
          <a:lstStyle/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表中函数的语法如图所示。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1351762"/>
              </p:ext>
            </p:extLst>
          </p:nvPr>
        </p:nvGraphicFramePr>
        <p:xfrm>
          <a:off x="1115616" y="1988840"/>
          <a:ext cx="6696744" cy="4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873040" imgH="4158471" progId="Visio.Drawing.11">
                  <p:embed/>
                </p:oleObj>
              </mc:Choice>
              <mc:Fallback>
                <p:oleObj name="Visio" r:id="rId2" imgW="5873040" imgH="4158471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988840"/>
                        <a:ext cx="6696744" cy="4743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85845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10.2.3  </a:t>
            </a:r>
            <a:r>
              <a:rPr lang="zh-CN" altLang="en-US" b="0" i="0" u="none" strike="noStrike" kern="1800" baseline="0">
                <a:latin typeface="方正大标宋简体"/>
              </a:rPr>
              <a:t>操作目录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1828800"/>
          </a:xfrm>
        </p:spPr>
        <p:txBody>
          <a:bodyPr>
            <a:normAutofit fontScale="62500" lnSpcReduction="20000"/>
          </a:bodyPr>
          <a:lstStyle/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我们同样以通过一个综合的示例来学习这些函数，我们规定要实现的操作流程如图所示。</a:t>
            </a:r>
          </a:p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(1)</a:t>
            </a:r>
            <a:r>
              <a:rPr lang="zh-CN" altLang="en-US" b="0" i="0" u="none" strike="noStrike" baseline="0" dirty="0">
                <a:latin typeface="Times New Roman"/>
              </a:rPr>
              <a:t>实现图中所示的操作流程。</a:t>
            </a:r>
          </a:p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由于在程序中创建目录后接着就将目录删除了，因此在电脑硬盘里不会看到新创建的文件夹，读者可以自行将删除的语句注释后即可看到新建的文件夹。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4915091"/>
              </p:ext>
            </p:extLst>
          </p:nvPr>
        </p:nvGraphicFramePr>
        <p:xfrm>
          <a:off x="899592" y="3356992"/>
          <a:ext cx="7431937" cy="2880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175710" imgH="2397604" progId="Visio.Drawing.11">
                  <p:embed/>
                </p:oleObj>
              </mc:Choice>
              <mc:Fallback>
                <p:oleObj name="Visio" r:id="rId2" imgW="6175710" imgH="2397604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356992"/>
                        <a:ext cx="7431937" cy="28803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04451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10.3  </a:t>
            </a:r>
            <a:r>
              <a:rPr lang="zh-CN" altLang="en-US" b="0" i="0" u="none" strike="noStrike" kern="1800" baseline="0">
                <a:latin typeface="方正大标宋简体"/>
              </a:rPr>
              <a:t>文件处理的高级应用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>
                <a:latin typeface="Times New Roman"/>
              </a:rPr>
              <a:t>在</a:t>
            </a:r>
            <a:r>
              <a:rPr lang="en-US" altLang="zh-CN" b="0" i="0" u="none" strike="noStrike" baseline="0">
                <a:latin typeface="Times New Roman"/>
              </a:rPr>
              <a:t>PHP</a:t>
            </a:r>
            <a:r>
              <a:rPr lang="zh-CN" altLang="en-US" b="0" i="0" u="none" strike="noStrike" baseline="0">
                <a:latin typeface="Times New Roman"/>
              </a:rPr>
              <a:t>中，除了可以对文件进行基本的读写操作以外，还可以对文件指针进行查找、定位以及对正在读取的文件进行锁定等操作。下面我们就来学习这些文件处理的高级应用。</a:t>
            </a:r>
          </a:p>
        </p:txBody>
      </p:sp>
    </p:spTree>
    <p:extLst>
      <p:ext uri="{BB962C8B-B14F-4D97-AF65-F5344CB8AC3E}">
        <p14:creationId xmlns:p14="http://schemas.microsoft.com/office/powerpoint/2010/main" val="12681206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10.3.1  </a:t>
            </a:r>
            <a:r>
              <a:rPr lang="zh-CN" altLang="en-US" b="0" i="0" u="none" strike="noStrike" kern="1800" baseline="0">
                <a:latin typeface="方正大标宋简体"/>
              </a:rPr>
              <a:t>访问远程文件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188840"/>
          </a:xfrm>
        </p:spPr>
        <p:txBody>
          <a:bodyPr>
            <a:normAutofit fontScale="85000" lnSpcReduction="10000"/>
          </a:bodyPr>
          <a:lstStyle/>
          <a:p>
            <a:pPr marR="0" lvl="0" rtl="0"/>
            <a:r>
              <a:rPr lang="en-US" altLang="zh-CN" b="0" i="0" u="none" strike="noStrike" baseline="0" dirty="0" err="1">
                <a:latin typeface="Times New Roman"/>
              </a:rPr>
              <a:t>PHP</a:t>
            </a:r>
            <a:r>
              <a:rPr lang="zh-CN" altLang="en-US" b="0" i="0" u="none" strike="noStrike" baseline="0" dirty="0">
                <a:latin typeface="Times New Roman"/>
              </a:rPr>
              <a:t>支持</a:t>
            </a:r>
            <a:r>
              <a:rPr lang="en-US" altLang="zh-CN" b="0" i="0" u="none" strike="noStrike" baseline="0" dirty="0">
                <a:latin typeface="Times New Roman"/>
              </a:rPr>
              <a:t>URL</a:t>
            </a:r>
            <a:r>
              <a:rPr lang="zh-CN" altLang="en-US" b="0" i="0" u="none" strike="noStrike" baseline="0" dirty="0">
                <a:latin typeface="Times New Roman"/>
              </a:rPr>
              <a:t>格式的文件调用。实现这个功能只需要在</a:t>
            </a:r>
            <a:r>
              <a:rPr lang="en-US" altLang="zh-CN" b="0" i="0" u="none" strike="noStrike" baseline="0" dirty="0" err="1">
                <a:latin typeface="Times New Roman"/>
              </a:rPr>
              <a:t>php.ini</a:t>
            </a:r>
            <a:r>
              <a:rPr lang="zh-CN" altLang="en-US" b="0" i="0" u="none" strike="noStrike" baseline="0" dirty="0">
                <a:latin typeface="Times New Roman"/>
              </a:rPr>
              <a:t>中将如图所示的选项设置为</a:t>
            </a:r>
            <a:r>
              <a:rPr lang="en-US" altLang="zh-CN" b="0" i="0" u="none" strike="noStrike" baseline="0" dirty="0">
                <a:latin typeface="Times New Roman"/>
              </a:rPr>
              <a:t>ON</a:t>
            </a:r>
            <a:r>
              <a:rPr lang="zh-CN" altLang="en-US" b="0" i="0" u="none" strike="noStrike" baseline="0" dirty="0">
                <a:latin typeface="Times New Roman"/>
              </a:rPr>
              <a:t>后重启服务器即可。</a:t>
            </a:r>
          </a:p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当然由于我们使用的是集成环境，这个选项是默认开启的。当然读者最好去配置文件中确认一次。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5215351"/>
              </p:ext>
            </p:extLst>
          </p:nvPr>
        </p:nvGraphicFramePr>
        <p:xfrm>
          <a:off x="395536" y="4149080"/>
          <a:ext cx="7680853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135700" imgH="198138" progId="Visio.Drawing.11">
                  <p:embed/>
                </p:oleObj>
              </mc:Choice>
              <mc:Fallback>
                <p:oleObj name="Visio" r:id="rId2" imgW="2135700" imgH="198138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149080"/>
                        <a:ext cx="7680853" cy="7200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04180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10.3.2  </a:t>
            </a:r>
            <a:r>
              <a:rPr lang="zh-CN" altLang="en-US" b="0" i="0" u="none" strike="noStrike" kern="1800" baseline="0">
                <a:latin typeface="方正大标宋简体"/>
              </a:rPr>
              <a:t>文件指针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1108720"/>
          </a:xfrm>
        </p:spPr>
        <p:txBody>
          <a:bodyPr>
            <a:normAutofit fontScale="85000" lnSpcReduction="20000"/>
          </a:bodyPr>
          <a:lstStyle/>
          <a:p>
            <a:pPr marR="0" lvl="0" rtl="0"/>
            <a:r>
              <a:rPr lang="en-US" altLang="zh-CN" b="0" i="0" u="none" strike="noStrike" baseline="0" dirty="0" err="1">
                <a:latin typeface="Times New Roman"/>
              </a:rPr>
              <a:t>PHP</a:t>
            </a:r>
            <a:r>
              <a:rPr lang="zh-CN" altLang="en-US" b="0" i="0" u="none" strike="noStrike" baseline="0" dirty="0">
                <a:latin typeface="Times New Roman"/>
              </a:rPr>
              <a:t>可以实现文件指针的定位和查询，从而实现所需信息的快速查询，常用的文件指针相关的函数如表所示。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847410"/>
              </p:ext>
            </p:extLst>
          </p:nvPr>
        </p:nvGraphicFramePr>
        <p:xfrm>
          <a:off x="1187624" y="3140970"/>
          <a:ext cx="6696744" cy="18722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48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8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441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函数名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描述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441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ftell()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返回当前指针的位置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441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feof()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判断文件指针是否在文件结尾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441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fseek()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定位文件指针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441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rewind()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复位文件指针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4625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10.3.2  </a:t>
            </a:r>
            <a:r>
              <a:rPr lang="zh-CN" altLang="en-US" b="0" i="0" u="none" strike="noStrike" kern="1800" baseline="0">
                <a:latin typeface="方正大标宋简体"/>
              </a:rPr>
              <a:t>文件指针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1972816"/>
          </a:xfrm>
        </p:spPr>
        <p:txBody>
          <a:bodyPr>
            <a:normAutofit fontScale="40000" lnSpcReduction="20000"/>
          </a:bodyPr>
          <a:lstStyle/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表中函数的语法如图所示。</a:t>
            </a:r>
          </a:p>
          <a:p>
            <a:pPr lvl="0"/>
            <a:r>
              <a:rPr lang="zh-CN" altLang="en-US" b="0" i="0" u="none" strike="noStrike" baseline="0" dirty="0">
                <a:latin typeface="Times New Roman"/>
              </a:rPr>
              <a:t>在图</a:t>
            </a:r>
            <a:r>
              <a:rPr lang="zh-CN" altLang="en-US" dirty="0">
                <a:latin typeface="Times New Roman"/>
              </a:rPr>
              <a:t>中</a:t>
            </a:r>
            <a:r>
              <a:rPr lang="zh-CN" altLang="en-US" b="0" i="0" u="none" strike="noStrike" baseline="0" dirty="0">
                <a:latin typeface="Times New Roman"/>
              </a:rPr>
              <a:t>的函数，</a:t>
            </a:r>
            <a:r>
              <a:rPr lang="en-US" altLang="zh-CN" b="0" i="0" u="none" strike="noStrike" baseline="0" dirty="0" err="1">
                <a:latin typeface="Times New Roman"/>
              </a:rPr>
              <a:t>fseek</a:t>
            </a:r>
            <a:r>
              <a:rPr lang="en-US" altLang="zh-CN" b="0" i="0" u="none" strike="noStrike" baseline="0" dirty="0">
                <a:latin typeface="Times New Roman"/>
              </a:rPr>
              <a:t>()</a:t>
            </a:r>
            <a:r>
              <a:rPr lang="zh-CN" altLang="en-US" b="0" i="0" u="none" strike="noStrike" baseline="0" dirty="0">
                <a:latin typeface="Times New Roman"/>
              </a:rPr>
              <a:t>的</a:t>
            </a:r>
            <a:r>
              <a:rPr lang="en-US" altLang="zh-CN" b="0" i="0" u="none" strike="noStrike" baseline="0" dirty="0">
                <a:latin typeface="Times New Roman"/>
              </a:rPr>
              <a:t>$whence</a:t>
            </a:r>
            <a:r>
              <a:rPr lang="zh-CN" altLang="en-US" b="0" i="0" u="none" strike="noStrike" baseline="0" dirty="0">
                <a:latin typeface="Times New Roman"/>
              </a:rPr>
              <a:t>可以有以下选项：</a:t>
            </a:r>
          </a:p>
          <a:p>
            <a:pPr marR="0" lvl="0" rtl="0"/>
            <a:r>
              <a:rPr lang="en-US" altLang="zh-CN" b="0" i="0" u="none" strike="noStrike" baseline="0" dirty="0" err="1">
                <a:latin typeface="Times New Roman"/>
              </a:rPr>
              <a:t>SEEK_SET</a:t>
            </a:r>
            <a:r>
              <a:rPr lang="zh-CN" altLang="en-US" b="0" i="0" u="none" strike="noStrike" baseline="0" dirty="0">
                <a:latin typeface="Times New Roman"/>
              </a:rPr>
              <a:t>：设定位置等于</a:t>
            </a:r>
            <a:r>
              <a:rPr lang="en-US" altLang="zh-CN" b="0" i="0" u="none" strike="noStrike" baseline="0" dirty="0">
                <a:latin typeface="Times New Roman"/>
              </a:rPr>
              <a:t>$offset</a:t>
            </a:r>
            <a:r>
              <a:rPr lang="zh-CN" altLang="en-US" b="0" i="0" u="none" strike="noStrike" baseline="0" dirty="0">
                <a:latin typeface="Times New Roman"/>
              </a:rPr>
              <a:t>字节，此选项为默认值。</a:t>
            </a:r>
          </a:p>
          <a:p>
            <a:pPr marR="0" lvl="0" rtl="0"/>
            <a:r>
              <a:rPr lang="en-US" altLang="zh-CN" b="0" i="0" u="none" strike="noStrike" baseline="0" dirty="0" err="1">
                <a:latin typeface="Times New Roman"/>
              </a:rPr>
              <a:t>SEEK_CUR</a:t>
            </a:r>
            <a:r>
              <a:rPr lang="zh-CN" altLang="en-US" b="0" i="0" u="none" strike="noStrike" baseline="0" dirty="0">
                <a:latin typeface="Times New Roman"/>
              </a:rPr>
              <a:t>：设定位置为当前位置加上</a:t>
            </a:r>
            <a:r>
              <a:rPr lang="en-US" altLang="zh-CN" b="0" i="0" u="none" strike="noStrike" baseline="0" dirty="0">
                <a:latin typeface="Times New Roman"/>
              </a:rPr>
              <a:t>$offset</a:t>
            </a:r>
            <a:r>
              <a:rPr lang="zh-CN" altLang="en-US" b="0" i="0" u="none" strike="noStrike" baseline="0" dirty="0">
                <a:latin typeface="Times New Roman"/>
              </a:rPr>
              <a:t>。</a:t>
            </a:r>
          </a:p>
          <a:p>
            <a:pPr marR="0" lvl="0" rtl="0"/>
            <a:r>
              <a:rPr lang="en-US" altLang="zh-CN" b="0" i="0" u="none" strike="noStrike" baseline="0" dirty="0" err="1">
                <a:latin typeface="Times New Roman"/>
              </a:rPr>
              <a:t>SEEK_END</a:t>
            </a:r>
            <a:r>
              <a:rPr lang="zh-CN" altLang="en-US" b="0" i="0" u="none" strike="noStrike" baseline="0" dirty="0">
                <a:latin typeface="Times New Roman"/>
              </a:rPr>
              <a:t>：设定位置为文件尾加上</a:t>
            </a:r>
            <a:r>
              <a:rPr lang="en-US" altLang="zh-CN" b="0" i="0" u="none" strike="noStrike" baseline="0" dirty="0">
                <a:latin typeface="Times New Roman"/>
              </a:rPr>
              <a:t>$offset</a:t>
            </a:r>
            <a:r>
              <a:rPr lang="zh-CN" altLang="en-US" b="0" i="0" u="none" strike="noStrike" baseline="0" dirty="0">
                <a:latin typeface="Times New Roman"/>
              </a:rPr>
              <a:t>。（要移动到文件尾之前的位置，需要给</a:t>
            </a:r>
            <a:r>
              <a:rPr lang="en-US" altLang="zh-CN" b="0" i="0" u="none" strike="noStrike" baseline="0" dirty="0">
                <a:latin typeface="Times New Roman"/>
              </a:rPr>
              <a:t>$offset</a:t>
            </a:r>
            <a:r>
              <a:rPr lang="zh-CN" altLang="en-US" b="0" i="0" u="none" strike="noStrike" baseline="0" dirty="0">
                <a:latin typeface="Times New Roman"/>
              </a:rPr>
              <a:t>传递一个负值。）</a:t>
            </a:r>
          </a:p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在开始学习这些函数之前，我们要先在磁盘中新建一个文件（这里以</a:t>
            </a:r>
            <a:r>
              <a:rPr lang="en-US" altLang="zh-CN" b="0" i="0" u="none" strike="noStrike" baseline="0" dirty="0">
                <a:latin typeface="Times New Roman"/>
              </a:rPr>
              <a:t>D:\</a:t>
            </a:r>
            <a:r>
              <a:rPr lang="en-US" altLang="zh-CN" b="0" i="0" u="none" strike="noStrike" baseline="0" dirty="0" err="1">
                <a:latin typeface="Times New Roman"/>
              </a:rPr>
              <a:t>xampp</a:t>
            </a:r>
            <a:r>
              <a:rPr lang="en-US" altLang="zh-CN" b="0" i="0" u="none" strike="noStrike" baseline="0" dirty="0">
                <a:latin typeface="Times New Roman"/>
              </a:rPr>
              <a:t>\</a:t>
            </a:r>
            <a:r>
              <a:rPr lang="en-US" altLang="zh-CN" b="0" i="0" u="none" strike="noStrike" baseline="0" dirty="0" err="1">
                <a:latin typeface="Times New Roman"/>
              </a:rPr>
              <a:t>htdocs</a:t>
            </a:r>
            <a:r>
              <a:rPr lang="en-US" altLang="zh-CN" b="0" i="0" u="none" strike="noStrike" baseline="0" dirty="0">
                <a:latin typeface="Times New Roman"/>
              </a:rPr>
              <a:t>\</a:t>
            </a:r>
            <a:r>
              <a:rPr lang="en-US" altLang="zh-CN" b="0" i="0" u="none" strike="noStrike" baseline="0" dirty="0" err="1">
                <a:latin typeface="Times New Roman"/>
              </a:rPr>
              <a:t>php.txt</a:t>
            </a:r>
            <a:r>
              <a:rPr lang="zh-CN" altLang="en-US" b="0" i="0" u="none" strike="noStrike" baseline="0" dirty="0">
                <a:latin typeface="Times New Roman"/>
              </a:rPr>
              <a:t>为例）。</a:t>
            </a:r>
          </a:p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(1)</a:t>
            </a:r>
            <a:r>
              <a:rPr lang="zh-CN" altLang="en-US" b="0" i="0" u="none" strike="noStrike" baseline="0" dirty="0">
                <a:latin typeface="Times New Roman"/>
              </a:rPr>
              <a:t>演示文件指针操作函数的用法以及作用。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8642398"/>
              </p:ext>
            </p:extLst>
          </p:nvPr>
        </p:nvGraphicFramePr>
        <p:xfrm>
          <a:off x="1403648" y="3068960"/>
          <a:ext cx="5544616" cy="3595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361040" imgH="2831890" progId="Visio.Drawing.11">
                  <p:embed/>
                </p:oleObj>
              </mc:Choice>
              <mc:Fallback>
                <p:oleObj name="Visio" r:id="rId2" imgW="4361040" imgH="2831890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3068960"/>
                        <a:ext cx="5544616" cy="35955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53413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10.3.3  </a:t>
            </a:r>
            <a:r>
              <a:rPr lang="zh-CN" altLang="en-US" b="0" i="0" u="none" strike="noStrike" kern="1800" baseline="0">
                <a:latin typeface="方正大标宋简体"/>
              </a:rPr>
              <a:t>文件锁定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980928"/>
          </a:xfrm>
        </p:spPr>
        <p:txBody>
          <a:bodyPr>
            <a:normAutofit fontScale="55000" lnSpcReduction="20000"/>
          </a:bodyPr>
          <a:lstStyle/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在向一个文件写入内容的同时，如过其他用户也修改这个文件，就有可能造成写入数据出错而发生信息的丢失。为了防止这种情况的发生，</a:t>
            </a:r>
            <a:r>
              <a:rPr lang="en-US" altLang="zh-CN" b="0" i="0" u="none" strike="noStrike" baseline="0" dirty="0" err="1">
                <a:latin typeface="Times New Roman"/>
              </a:rPr>
              <a:t>PHP</a:t>
            </a:r>
            <a:r>
              <a:rPr lang="zh-CN" altLang="en-US" b="0" i="0" u="none" strike="noStrike" baseline="0" dirty="0">
                <a:latin typeface="Times New Roman"/>
              </a:rPr>
              <a:t>提供了</a:t>
            </a:r>
            <a:r>
              <a:rPr lang="en-US" altLang="zh-CN" b="0" i="0" u="none" strike="noStrike" baseline="0" dirty="0">
                <a:latin typeface="Times New Roman"/>
              </a:rPr>
              <a:t>flock()</a:t>
            </a:r>
            <a:r>
              <a:rPr lang="zh-CN" altLang="en-US" b="0" i="0" u="none" strike="noStrike" baseline="0" dirty="0">
                <a:latin typeface="Times New Roman"/>
              </a:rPr>
              <a:t>来锁定文件，以避免其他用户同时修改，它的语法如图所示。</a:t>
            </a:r>
          </a:p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flock()</a:t>
            </a:r>
            <a:r>
              <a:rPr lang="zh-CN" altLang="en-US" b="0" i="0" u="none" strike="noStrike" baseline="0" dirty="0">
                <a:latin typeface="Times New Roman"/>
              </a:rPr>
              <a:t>会在执行成功后返回</a:t>
            </a:r>
            <a:r>
              <a:rPr lang="en-US" altLang="zh-CN" b="0" i="0" u="none" strike="noStrike" baseline="0" dirty="0">
                <a:latin typeface="Times New Roman"/>
              </a:rPr>
              <a:t>TRUE</a:t>
            </a:r>
            <a:r>
              <a:rPr lang="zh-CN" altLang="en-US" b="0" i="0" u="none" strike="noStrike" baseline="0" dirty="0">
                <a:latin typeface="Times New Roman"/>
              </a:rPr>
              <a:t>，失败则返回</a:t>
            </a:r>
            <a:r>
              <a:rPr lang="en-US" altLang="zh-CN" b="0" i="0" u="none" strike="noStrike" baseline="0" dirty="0">
                <a:latin typeface="Times New Roman"/>
              </a:rPr>
              <a:t>FALSE</a:t>
            </a:r>
            <a:r>
              <a:rPr lang="zh-CN" altLang="en-US" b="0" i="0" u="none" strike="noStrike" baseline="0" dirty="0">
                <a:latin typeface="Times New Roman"/>
              </a:rPr>
              <a:t>。语法中的</a:t>
            </a:r>
            <a:r>
              <a:rPr lang="en-US" altLang="zh-CN" b="0" i="0" u="none" strike="noStrike" baseline="0" dirty="0">
                <a:latin typeface="Times New Roman"/>
              </a:rPr>
              <a:t>$operation()</a:t>
            </a:r>
            <a:r>
              <a:rPr lang="zh-CN" altLang="en-US" b="0" i="0" u="none" strike="noStrike" baseline="0" dirty="0">
                <a:latin typeface="Times New Roman"/>
              </a:rPr>
              <a:t>可以有如下选项：</a:t>
            </a:r>
          </a:p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要取得共享锁定（读取的程序），将</a:t>
            </a:r>
            <a:r>
              <a:rPr lang="en-US" altLang="zh-CN" b="0" i="0" u="none" strike="noStrike" baseline="0" dirty="0">
                <a:latin typeface="Times New Roman"/>
              </a:rPr>
              <a:t>$operation</a:t>
            </a:r>
            <a:r>
              <a:rPr lang="zh-CN" altLang="en-US" b="0" i="0" u="none" strike="noStrike" baseline="0" dirty="0">
                <a:latin typeface="Times New Roman"/>
              </a:rPr>
              <a:t>设为</a:t>
            </a:r>
            <a:r>
              <a:rPr lang="en-US" altLang="zh-CN" b="0" i="0" u="none" strike="noStrike" baseline="0" dirty="0" err="1">
                <a:latin typeface="Times New Roman"/>
              </a:rPr>
              <a:t>LOCK_SH</a:t>
            </a:r>
            <a:r>
              <a:rPr lang="zh-CN" altLang="en-US" b="0" i="0" u="none" strike="noStrike" baseline="0" dirty="0">
                <a:latin typeface="Times New Roman"/>
              </a:rPr>
              <a:t>。</a:t>
            </a:r>
          </a:p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要取得独占锁定（写入的程序），将</a:t>
            </a:r>
            <a:r>
              <a:rPr lang="en-US" altLang="zh-CN" b="0" i="0" u="none" strike="noStrike" baseline="0" dirty="0">
                <a:latin typeface="Times New Roman"/>
              </a:rPr>
              <a:t>$operation</a:t>
            </a:r>
            <a:r>
              <a:rPr lang="zh-CN" altLang="en-US" b="0" i="0" u="none" strike="noStrike" baseline="0" dirty="0">
                <a:latin typeface="Times New Roman"/>
              </a:rPr>
              <a:t>设为</a:t>
            </a:r>
            <a:r>
              <a:rPr lang="en-US" altLang="zh-CN" b="0" i="0" u="none" strike="noStrike" baseline="0" dirty="0" err="1">
                <a:latin typeface="Times New Roman"/>
              </a:rPr>
              <a:t>LOCK_EX</a:t>
            </a:r>
            <a:r>
              <a:rPr lang="zh-CN" altLang="en-US" b="0" i="0" u="none" strike="noStrike" baseline="0" dirty="0">
                <a:latin typeface="Times New Roman"/>
              </a:rPr>
              <a:t>。</a:t>
            </a:r>
          </a:p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要释放锁定（无论共享或独占），将</a:t>
            </a:r>
            <a:r>
              <a:rPr lang="en-US" altLang="zh-CN" b="0" i="0" u="none" strike="noStrike" baseline="0" dirty="0">
                <a:latin typeface="Times New Roman"/>
              </a:rPr>
              <a:t>$operation</a:t>
            </a:r>
            <a:r>
              <a:rPr lang="zh-CN" altLang="en-US" b="0" i="0" u="none" strike="noStrike" baseline="0" dirty="0">
                <a:latin typeface="Times New Roman"/>
              </a:rPr>
              <a:t>设为</a:t>
            </a:r>
            <a:r>
              <a:rPr lang="en-US" altLang="zh-CN" b="0" i="0" u="none" strike="noStrike" baseline="0" dirty="0" err="1">
                <a:latin typeface="Times New Roman"/>
              </a:rPr>
              <a:t>LOCK_UN</a:t>
            </a:r>
            <a:r>
              <a:rPr lang="zh-CN" altLang="en-US" b="0" i="0" u="none" strike="noStrike" baseline="0" dirty="0">
                <a:latin typeface="Times New Roman"/>
              </a:rPr>
              <a:t>。</a:t>
            </a:r>
          </a:p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如果不希望</a:t>
            </a:r>
            <a:r>
              <a:rPr lang="en-US" altLang="zh-CN" b="0" i="0" u="none" strike="noStrike" baseline="0" dirty="0">
                <a:latin typeface="Times New Roman"/>
              </a:rPr>
              <a:t>flock()</a:t>
            </a:r>
            <a:r>
              <a:rPr lang="zh-CN" altLang="en-US" b="0" i="0" u="none" strike="noStrike" baseline="0" dirty="0">
                <a:latin typeface="Times New Roman"/>
              </a:rPr>
              <a:t>在锁定时堵塞，将</a:t>
            </a:r>
            <a:r>
              <a:rPr lang="en-US" altLang="zh-CN" b="0" i="0" u="none" strike="noStrike" baseline="0" dirty="0">
                <a:latin typeface="Times New Roman"/>
              </a:rPr>
              <a:t>$operation</a:t>
            </a:r>
            <a:r>
              <a:rPr lang="zh-CN" altLang="en-US" b="0" i="0" u="none" strike="noStrike" baseline="0" dirty="0">
                <a:latin typeface="Times New Roman"/>
              </a:rPr>
              <a:t>设为</a:t>
            </a:r>
            <a:r>
              <a:rPr lang="en-US" altLang="zh-CN" b="0" i="0" u="none" strike="noStrike" baseline="0" dirty="0" err="1">
                <a:latin typeface="Times New Roman"/>
              </a:rPr>
              <a:t>LOCK_NB</a:t>
            </a:r>
            <a:r>
              <a:rPr lang="zh-CN" altLang="en-US" b="0" i="0" u="none" strike="noStrike" baseline="0" dirty="0">
                <a:latin typeface="Times New Roman"/>
              </a:rPr>
              <a:t>。</a:t>
            </a:r>
          </a:p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(1)</a:t>
            </a:r>
            <a:r>
              <a:rPr lang="zh-CN" altLang="en-US" b="0" i="0" u="none" strike="noStrike" baseline="0" dirty="0">
                <a:latin typeface="Times New Roman"/>
              </a:rPr>
              <a:t>演示使用</a:t>
            </a:r>
            <a:r>
              <a:rPr lang="en-US" altLang="zh-CN" b="0" i="0" u="none" strike="noStrike" baseline="0" dirty="0">
                <a:latin typeface="Times New Roman"/>
              </a:rPr>
              <a:t>flock()</a:t>
            </a:r>
            <a:r>
              <a:rPr lang="zh-CN" altLang="en-US" b="0" i="0" u="none" strike="noStrike" baseline="0" dirty="0">
                <a:latin typeface="Times New Roman"/>
              </a:rPr>
              <a:t>锁定文件。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4513040"/>
              </p:ext>
            </p:extLst>
          </p:nvPr>
        </p:nvGraphicFramePr>
        <p:xfrm>
          <a:off x="1619672" y="4509120"/>
          <a:ext cx="5084428" cy="2047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432240" imgH="1381035" progId="Visio.Drawing.11">
                  <p:embed/>
                </p:oleObj>
              </mc:Choice>
              <mc:Fallback>
                <p:oleObj name="Visio" r:id="rId2" imgW="3432240" imgH="138103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4509120"/>
                        <a:ext cx="5084428" cy="20478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1741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1.</a:t>
            </a:r>
            <a:r>
              <a:rPr lang="zh-CN" altLang="en-US" b="0" i="0" u="none" strike="noStrike" kern="1800" baseline="0">
                <a:latin typeface="方正大标宋简体"/>
              </a:rPr>
              <a:t>打开文件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1828800"/>
          </a:xfrm>
        </p:spPr>
        <p:txBody>
          <a:bodyPr>
            <a:normAutofit fontScale="92500"/>
          </a:bodyPr>
          <a:lstStyle/>
          <a:p>
            <a:pPr marR="0" lvl="0" rtl="0"/>
            <a:r>
              <a:rPr lang="en-US" altLang="zh-CN" b="0" i="0" u="none" strike="noStrike" baseline="0" dirty="0" err="1">
                <a:latin typeface="Times New Roman"/>
              </a:rPr>
              <a:t>PHP</a:t>
            </a:r>
            <a:r>
              <a:rPr lang="zh-CN" altLang="en-US" b="0" i="0" u="none" strike="noStrike" baseline="0" dirty="0">
                <a:latin typeface="Times New Roman"/>
              </a:rPr>
              <a:t>中使用</a:t>
            </a:r>
            <a:r>
              <a:rPr lang="en-US" altLang="zh-CN" b="0" i="0" u="none" strike="noStrike" baseline="0" dirty="0" err="1">
                <a:latin typeface="Times New Roman"/>
              </a:rPr>
              <a:t>fopen</a:t>
            </a:r>
            <a:r>
              <a:rPr lang="en-US" altLang="zh-CN" b="0" i="0" u="none" strike="noStrike" baseline="0" dirty="0">
                <a:latin typeface="Times New Roman"/>
              </a:rPr>
              <a:t>()</a:t>
            </a:r>
            <a:r>
              <a:rPr lang="zh-CN" altLang="en-US" b="0" i="0" u="none" strike="noStrike" baseline="0" dirty="0">
                <a:latin typeface="Times New Roman"/>
              </a:rPr>
              <a:t>来打开文件或者</a:t>
            </a:r>
            <a:r>
              <a:rPr lang="en-US" altLang="zh-CN" b="0" i="0" u="none" strike="noStrike" baseline="0" dirty="0">
                <a:latin typeface="Times New Roman"/>
              </a:rPr>
              <a:t>URL</a:t>
            </a:r>
            <a:r>
              <a:rPr lang="zh-CN" altLang="en-US" b="0" i="0" u="none" strike="noStrike" baseline="0" dirty="0">
                <a:latin typeface="Times New Roman"/>
              </a:rPr>
              <a:t>，如果打开失败则返回</a:t>
            </a:r>
            <a:r>
              <a:rPr lang="en-US" altLang="zh-CN" b="0" i="0" u="none" strike="noStrike" baseline="0" dirty="0">
                <a:latin typeface="Times New Roman"/>
              </a:rPr>
              <a:t>FALSE</a:t>
            </a:r>
            <a:r>
              <a:rPr lang="zh-CN" altLang="en-US" b="0" i="0" u="none" strike="noStrike" baseline="0" dirty="0">
                <a:latin typeface="Times New Roman"/>
              </a:rPr>
              <a:t>。它的语法如图所示。</a:t>
            </a:r>
          </a:p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在</a:t>
            </a:r>
            <a:r>
              <a:rPr lang="en-US" altLang="zh-CN" b="0" i="0" u="none" strike="noStrike" baseline="0" dirty="0" err="1">
                <a:latin typeface="Times New Roman"/>
              </a:rPr>
              <a:t>fopen</a:t>
            </a:r>
            <a:r>
              <a:rPr lang="en-US" altLang="zh-CN" b="0" i="0" u="none" strike="noStrike" baseline="0" dirty="0">
                <a:latin typeface="Times New Roman"/>
              </a:rPr>
              <a:t>()</a:t>
            </a:r>
            <a:r>
              <a:rPr lang="zh-CN" altLang="en-US" b="0" i="0" u="none" strike="noStrike" baseline="0" dirty="0">
                <a:latin typeface="Times New Roman"/>
              </a:rPr>
              <a:t>的语法中</a:t>
            </a:r>
            <a:r>
              <a:rPr lang="en-US" altLang="zh-CN" b="0" i="0" u="none" strike="noStrike" baseline="0" dirty="0">
                <a:latin typeface="Times New Roman"/>
              </a:rPr>
              <a:t>$mode</a:t>
            </a:r>
            <a:r>
              <a:rPr lang="zh-CN" altLang="en-US" b="0" i="0" u="none" strike="noStrike" baseline="0" dirty="0">
                <a:latin typeface="Times New Roman"/>
              </a:rPr>
              <a:t>可选的参数如表所示。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5653968"/>
              </p:ext>
            </p:extLst>
          </p:nvPr>
        </p:nvGraphicFramePr>
        <p:xfrm>
          <a:off x="970753" y="3356992"/>
          <a:ext cx="7202494" cy="280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150710" imgH="1618801" progId="Visio.Drawing.11">
                  <p:embed/>
                </p:oleObj>
              </mc:Choice>
              <mc:Fallback>
                <p:oleObj name="Visio" r:id="rId2" imgW="4150710" imgH="1618801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0753" y="3356992"/>
                        <a:ext cx="7202494" cy="2808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08230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10.4  </a:t>
            </a:r>
            <a:r>
              <a:rPr lang="zh-CN" altLang="en-US" b="0" i="0" u="none" strike="noStrike" kern="1800" baseline="0">
                <a:latin typeface="方正大标宋简体"/>
              </a:rPr>
              <a:t>文件上传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>
                <a:latin typeface="Times New Roman"/>
              </a:rPr>
              <a:t>文件上传也是</a:t>
            </a:r>
            <a:r>
              <a:rPr lang="en-US" altLang="zh-CN" b="0" i="0" u="none" strike="noStrike" baseline="0">
                <a:latin typeface="Times New Roman"/>
              </a:rPr>
              <a:t>PHP</a:t>
            </a:r>
            <a:r>
              <a:rPr lang="zh-CN" altLang="en-US" b="0" i="0" u="none" strike="noStrike" baseline="0">
                <a:latin typeface="Times New Roman"/>
              </a:rPr>
              <a:t>文件系统的重要功能之一，在本小节的学习中，会涉及到非常一小部分的</a:t>
            </a:r>
            <a:r>
              <a:rPr lang="en-US" altLang="zh-CN" b="0" i="0" u="none" strike="noStrike" baseline="0">
                <a:latin typeface="Times New Roman"/>
              </a:rPr>
              <a:t>HTML</a:t>
            </a:r>
            <a:r>
              <a:rPr lang="zh-CN" altLang="en-US" b="0" i="0" u="none" strike="noStrike" baseline="0">
                <a:latin typeface="Times New Roman"/>
              </a:rPr>
              <a:t>知识。当然读者有</a:t>
            </a:r>
            <a:r>
              <a:rPr lang="en-US" altLang="zh-CN" b="0" i="0" u="none" strike="noStrike" baseline="0">
                <a:latin typeface="Times New Roman"/>
              </a:rPr>
              <a:t>HTML</a:t>
            </a:r>
            <a:r>
              <a:rPr lang="zh-CN" altLang="en-US" b="0" i="0" u="none" strike="noStrike" baseline="0">
                <a:latin typeface="Times New Roman"/>
              </a:rPr>
              <a:t>基础最好，没有也完全不要害怕，重点的知识在</a:t>
            </a:r>
            <a:r>
              <a:rPr lang="en-US" altLang="zh-CN" b="0" i="0" u="none" strike="noStrike" baseline="0">
                <a:latin typeface="Times New Roman"/>
              </a:rPr>
              <a:t>PHP</a:t>
            </a:r>
            <a:r>
              <a:rPr lang="zh-CN" altLang="en-US" b="0" i="0" u="none" strike="noStrike" baseline="0">
                <a:latin typeface="Times New Roman"/>
              </a:rPr>
              <a:t>而不是</a:t>
            </a:r>
            <a:r>
              <a:rPr lang="en-US" altLang="zh-CN" b="0" i="0" u="none" strike="noStrike" baseline="0">
                <a:latin typeface="Times New Roman"/>
              </a:rPr>
              <a:t>HTML</a:t>
            </a:r>
            <a:r>
              <a:rPr lang="zh-CN" altLang="en-US" b="0" i="0" u="none" strike="noStrike" baseline="0">
                <a:latin typeface="Times New Roman"/>
              </a:rPr>
              <a:t>。因此读者完全不用担心。</a:t>
            </a:r>
          </a:p>
        </p:txBody>
      </p:sp>
    </p:spTree>
    <p:extLst>
      <p:ext uri="{BB962C8B-B14F-4D97-AF65-F5344CB8AC3E}">
        <p14:creationId xmlns:p14="http://schemas.microsoft.com/office/powerpoint/2010/main" val="19950045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10.4.1  </a:t>
            </a:r>
            <a:r>
              <a:rPr lang="zh-CN" altLang="en-US" b="0" i="0" u="none" strike="noStrike" kern="1800" baseline="0">
                <a:latin typeface="方正大标宋简体"/>
              </a:rPr>
              <a:t>配置</a:t>
            </a:r>
            <a:r>
              <a:rPr lang="en-US" altLang="zh-CN" b="0" i="0" u="none" strike="noStrike" kern="1800" baseline="0">
                <a:latin typeface="方正大标宋简体"/>
              </a:rPr>
              <a:t>php.ini</a:t>
            </a:r>
            <a:r>
              <a:rPr lang="zh-CN" altLang="en-US" b="0" i="0" u="none" strike="noStrike" kern="1800" baseline="0">
                <a:latin typeface="方正大标宋简体"/>
              </a:rPr>
              <a:t>文件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556992"/>
          </a:xfrm>
        </p:spPr>
        <p:txBody>
          <a:bodyPr>
            <a:normAutofit fontScale="70000" lnSpcReduction="20000"/>
          </a:bodyPr>
          <a:lstStyle/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在上传文件之前首先要配置</a:t>
            </a:r>
            <a:r>
              <a:rPr lang="en-US" altLang="zh-CN" b="0" i="0" u="none" strike="noStrike" baseline="0" dirty="0" err="1">
                <a:latin typeface="Times New Roman"/>
              </a:rPr>
              <a:t>php.ini</a:t>
            </a:r>
            <a:r>
              <a:rPr lang="zh-CN" altLang="en-US" b="0" i="0" u="none" strike="noStrike" baseline="0" dirty="0">
                <a:latin typeface="Times New Roman"/>
              </a:rPr>
              <a:t>中的如下选项，如图所示。</a:t>
            </a:r>
          </a:p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由于我们使用的是集成环境，这些选项都是已经配置好的，当然读者再确认一次最好。这些选项的含义如下：</a:t>
            </a:r>
          </a:p>
          <a:p>
            <a:pPr marR="0" lvl="0" rtl="0"/>
            <a:r>
              <a:rPr lang="en-US" altLang="zh-CN" b="0" i="0" u="none" strike="noStrike" baseline="0" dirty="0" err="1">
                <a:latin typeface="Times New Roman"/>
              </a:rPr>
              <a:t>memory_limit</a:t>
            </a:r>
            <a:r>
              <a:rPr lang="zh-CN" altLang="en-US" b="0" i="0" u="none" strike="noStrike" baseline="0" dirty="0">
                <a:latin typeface="Times New Roman"/>
              </a:rPr>
              <a:t>：</a:t>
            </a:r>
            <a:r>
              <a:rPr lang="en-US" altLang="zh-CN" b="0" i="0" u="none" strike="noStrike" baseline="0" dirty="0" err="1">
                <a:latin typeface="Times New Roman"/>
              </a:rPr>
              <a:t>PHP</a:t>
            </a:r>
            <a:r>
              <a:rPr lang="zh-CN" altLang="en-US" b="0" i="0" u="none" strike="noStrike" baseline="0" dirty="0">
                <a:latin typeface="Times New Roman"/>
              </a:rPr>
              <a:t>中给一个指令分配的内存空间，以</a:t>
            </a:r>
            <a:r>
              <a:rPr lang="en-US" altLang="zh-CN" b="0" i="0" u="none" strike="noStrike" baseline="0" dirty="0">
                <a:latin typeface="Times New Roman"/>
              </a:rPr>
              <a:t>MB</a:t>
            </a:r>
            <a:r>
              <a:rPr lang="zh-CN" altLang="en-US" b="0" i="0" u="none" strike="noStrike" baseline="0" dirty="0">
                <a:latin typeface="Times New Roman"/>
              </a:rPr>
              <a:t>为单位。</a:t>
            </a:r>
          </a:p>
          <a:p>
            <a:pPr marR="0" lvl="0" rtl="0"/>
            <a:r>
              <a:rPr lang="en-US" altLang="zh-CN" b="0" i="0" u="none" strike="noStrike" baseline="0" dirty="0" err="1">
                <a:latin typeface="Times New Roman"/>
              </a:rPr>
              <a:t>max_execution_time</a:t>
            </a:r>
            <a:r>
              <a:rPr lang="zh-CN" altLang="en-US" b="0" i="0" u="none" strike="noStrike" baseline="0" dirty="0">
                <a:latin typeface="Times New Roman"/>
              </a:rPr>
              <a:t>：</a:t>
            </a:r>
            <a:r>
              <a:rPr lang="en-US" altLang="zh-CN" b="0" i="0" u="none" strike="noStrike" baseline="0" dirty="0" err="1">
                <a:latin typeface="Times New Roman"/>
              </a:rPr>
              <a:t>PHP</a:t>
            </a:r>
            <a:r>
              <a:rPr lang="zh-CN" altLang="en-US" b="0" i="0" u="none" strike="noStrike" baseline="0" dirty="0">
                <a:latin typeface="Times New Roman"/>
              </a:rPr>
              <a:t>中执行一条指令可以使用的最长时间。</a:t>
            </a:r>
          </a:p>
          <a:p>
            <a:pPr marR="0" lvl="0" rtl="0"/>
            <a:r>
              <a:rPr lang="en-US" altLang="zh-CN" b="0" i="0" u="none" strike="noStrike" baseline="0" dirty="0" err="1">
                <a:latin typeface="Times New Roman"/>
              </a:rPr>
              <a:t>file_uploads</a:t>
            </a:r>
            <a:r>
              <a:rPr lang="zh-CN" altLang="en-US" b="0" i="0" u="none" strike="noStrike" baseline="0" dirty="0">
                <a:latin typeface="Times New Roman"/>
              </a:rPr>
              <a:t>：是否支持文件上传。</a:t>
            </a:r>
          </a:p>
          <a:p>
            <a:pPr marR="0" lvl="0" rtl="0"/>
            <a:r>
              <a:rPr lang="en-US" altLang="zh-CN" b="0" i="0" u="none" strike="noStrike" baseline="0" dirty="0" err="1">
                <a:latin typeface="Times New Roman"/>
              </a:rPr>
              <a:t>upload_tmp_dir</a:t>
            </a:r>
            <a:r>
              <a:rPr lang="zh-CN" altLang="en-US" b="0" i="0" u="none" strike="noStrike" baseline="0" dirty="0">
                <a:latin typeface="Times New Roman"/>
              </a:rPr>
              <a:t>：上传文件的临时目录。</a:t>
            </a:r>
          </a:p>
          <a:p>
            <a:pPr marR="0" lvl="0" rtl="0"/>
            <a:r>
              <a:rPr lang="en-US" altLang="zh-CN" b="0" i="0" u="none" strike="noStrike" baseline="0" dirty="0" err="1">
                <a:latin typeface="Times New Roman"/>
              </a:rPr>
              <a:t>upload_max_filesize</a:t>
            </a:r>
            <a:r>
              <a:rPr lang="zh-CN" altLang="en-US" b="0" i="0" u="none" strike="noStrike" baseline="0" dirty="0">
                <a:latin typeface="Times New Roman"/>
              </a:rPr>
              <a:t>：允许上传文件的最大值，以</a:t>
            </a:r>
            <a:r>
              <a:rPr lang="en-US" altLang="zh-CN" b="0" i="0" u="none" strike="noStrike" baseline="0" dirty="0">
                <a:latin typeface="Times New Roman"/>
              </a:rPr>
              <a:t>MB</a:t>
            </a:r>
            <a:r>
              <a:rPr lang="zh-CN" altLang="en-US" b="0" i="0" u="none" strike="noStrike" baseline="0" dirty="0">
                <a:latin typeface="Times New Roman"/>
              </a:rPr>
              <a:t>为单位。</a:t>
            </a:r>
          </a:p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在配置好这些选项后就为文件上传做好了基础准备。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6887479"/>
              </p:ext>
            </p:extLst>
          </p:nvPr>
        </p:nvGraphicFramePr>
        <p:xfrm>
          <a:off x="1259632" y="4941168"/>
          <a:ext cx="3024336" cy="1861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476440" imgH="1522023" progId="Visio.Drawing.11">
                  <p:embed/>
                </p:oleObj>
              </mc:Choice>
              <mc:Fallback>
                <p:oleObj name="Visio" r:id="rId2" imgW="2476440" imgH="1522023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941168"/>
                        <a:ext cx="3024336" cy="18611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1222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10.4.2  </a:t>
            </a:r>
            <a:r>
              <a:rPr lang="zh-CN" altLang="en-US" b="0" i="0" u="none" strike="noStrike" kern="1800" baseline="0">
                <a:latin typeface="方正大标宋简体"/>
              </a:rPr>
              <a:t>认识预定义变量</a:t>
            </a:r>
            <a:r>
              <a:rPr lang="en-US" altLang="zh-CN" b="0" i="0" u="none" strike="noStrike" kern="1800" baseline="0">
                <a:latin typeface="方正大标宋简体"/>
              </a:rPr>
              <a:t>$_FILES</a:t>
            </a:r>
            <a:endParaRPr lang="zh-CN" altLang="en-US" b="0" i="0" u="none" strike="noStrike" kern="1800" baseline="0">
              <a:latin typeface="方正大标宋简体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1900808"/>
          </a:xfrm>
        </p:spPr>
        <p:txBody>
          <a:bodyPr>
            <a:normAutofit fontScale="85000" lnSpcReduction="10000"/>
          </a:bodyPr>
          <a:lstStyle/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$_FILES</a:t>
            </a:r>
            <a:r>
              <a:rPr lang="zh-CN" altLang="en-US" b="0" i="0" u="none" strike="noStrike" baseline="0" dirty="0">
                <a:latin typeface="Times New Roman"/>
              </a:rPr>
              <a:t>变量储存着上传文件的相关信息，对于上传文件是很重要的。它是一个二维数组，它的元素名及含义如表所示。</a:t>
            </a:r>
          </a:p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(1)</a:t>
            </a:r>
            <a:r>
              <a:rPr lang="zh-CN" altLang="en-US" b="0" i="0" u="none" strike="noStrike" baseline="0" dirty="0">
                <a:latin typeface="Times New Roman"/>
              </a:rPr>
              <a:t>演示</a:t>
            </a:r>
            <a:r>
              <a:rPr lang="en-US" altLang="zh-CN" b="0" i="0" u="none" strike="noStrike" baseline="0" dirty="0">
                <a:latin typeface="Times New Roman"/>
              </a:rPr>
              <a:t>$_FILES</a:t>
            </a:r>
            <a:r>
              <a:rPr lang="zh-CN" altLang="en-US" b="0" i="0" u="none" strike="noStrike" baseline="0" dirty="0">
                <a:latin typeface="Times New Roman"/>
              </a:rPr>
              <a:t>结合</a:t>
            </a:r>
            <a:r>
              <a:rPr lang="en-US" altLang="zh-CN" b="0" i="0" u="none" strike="noStrike" baseline="0" dirty="0">
                <a:latin typeface="Times New Roman"/>
              </a:rPr>
              <a:t>HTML</a:t>
            </a:r>
            <a:r>
              <a:rPr lang="zh-CN" altLang="en-US" b="0" i="0" u="none" strike="noStrike" baseline="0" dirty="0">
                <a:latin typeface="Times New Roman"/>
              </a:rPr>
              <a:t>表单取得上传文件信息。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865242"/>
              </p:ext>
            </p:extLst>
          </p:nvPr>
        </p:nvGraphicFramePr>
        <p:xfrm>
          <a:off x="971600" y="3543300"/>
          <a:ext cx="6657290" cy="25499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28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8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4999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数组元素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保存的信息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999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$_FILES[filename][name]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保存上传文件的文件名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999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$_FILES[filename][size]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保存上传文件的大小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999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$_FILES[filename][tmp_name]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保存上传文件的临时名称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4999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$_FILES[filename][type]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保存上传文件的类型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999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$_FILES[filename][error]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保存上传文件结果的代号，</a:t>
                      </a:r>
                      <a:r>
                        <a:rPr lang="en-US" sz="1200" dirty="0">
                          <a:effectLst/>
                        </a:rPr>
                        <a:t>0</a:t>
                      </a:r>
                      <a:r>
                        <a:rPr lang="zh-CN" sz="1200" dirty="0">
                          <a:effectLst/>
                        </a:rPr>
                        <a:t>则表示成功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1679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10.4.3  </a:t>
            </a:r>
            <a:r>
              <a:rPr lang="zh-CN" altLang="en-US" b="0" i="0" u="none" strike="noStrike" kern="1800" baseline="0">
                <a:latin typeface="方正大标宋简体"/>
              </a:rPr>
              <a:t>单文件上传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980928"/>
          </a:xfrm>
        </p:spPr>
        <p:txBody>
          <a:bodyPr>
            <a:normAutofit fontScale="70000" lnSpcReduction="20000"/>
          </a:bodyPr>
          <a:lstStyle/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通过上一小节中的代码我们以及可以取得上传文件的信息了，那么通过这些信息再联合</a:t>
            </a:r>
            <a:r>
              <a:rPr lang="en-US" altLang="zh-CN" b="0" i="0" u="none" strike="noStrike" baseline="0" dirty="0" err="1">
                <a:latin typeface="Times New Roman"/>
              </a:rPr>
              <a:t>move_uploaded_file</a:t>
            </a:r>
            <a:r>
              <a:rPr lang="en-US" altLang="zh-CN" b="0" i="0" u="none" strike="noStrike" baseline="0" dirty="0">
                <a:latin typeface="Times New Roman"/>
              </a:rPr>
              <a:t>()</a:t>
            </a:r>
            <a:r>
              <a:rPr lang="zh-CN" altLang="en-US" b="0" i="0" u="none" strike="noStrike" baseline="0" dirty="0">
                <a:latin typeface="Times New Roman"/>
              </a:rPr>
              <a:t>函数就可以实现文件上传。</a:t>
            </a:r>
            <a:r>
              <a:rPr lang="en-US" altLang="zh-CN" b="0" i="0" u="none" strike="noStrike" baseline="0" dirty="0" err="1">
                <a:latin typeface="Times New Roman"/>
              </a:rPr>
              <a:t>move_uploaded_file</a:t>
            </a:r>
            <a:r>
              <a:rPr lang="en-US" altLang="zh-CN" b="0" i="0" u="none" strike="noStrike" baseline="0" dirty="0">
                <a:latin typeface="Times New Roman"/>
              </a:rPr>
              <a:t>()</a:t>
            </a:r>
            <a:r>
              <a:rPr lang="zh-CN" altLang="en-US" b="0" i="0" u="none" strike="noStrike" baseline="0" dirty="0">
                <a:latin typeface="Times New Roman"/>
              </a:rPr>
              <a:t>的语法如图所示。</a:t>
            </a:r>
          </a:p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这里需要注意的是，</a:t>
            </a:r>
            <a:r>
              <a:rPr lang="en-US" altLang="zh-CN" b="0" i="0" u="none" strike="noStrike" baseline="0" dirty="0">
                <a:latin typeface="Times New Roman"/>
              </a:rPr>
              <a:t>$filename</a:t>
            </a:r>
            <a:r>
              <a:rPr lang="zh-CN" altLang="en-US" b="0" i="0" u="none" strike="noStrike" baseline="0" dirty="0">
                <a:latin typeface="Times New Roman"/>
              </a:rPr>
              <a:t>接受的是文件上传时候的临时名称而不是文件原名称，它可以通过</a:t>
            </a:r>
            <a:r>
              <a:rPr lang="en-US" altLang="zh-CN" b="0" i="0" u="none" strike="noStrike" baseline="0" dirty="0">
                <a:latin typeface="Times New Roman"/>
              </a:rPr>
              <a:t>$_FILES</a:t>
            </a:r>
            <a:r>
              <a:rPr lang="zh-CN" altLang="en-US" b="0" i="0" u="none" strike="noStrike" baseline="0" dirty="0">
                <a:latin typeface="Times New Roman"/>
              </a:rPr>
              <a:t>得到。这里我们以将名字为的文件上传到</a:t>
            </a:r>
            <a:r>
              <a:rPr lang="en-US" altLang="zh-CN" b="0" i="0" u="none" strike="noStrike" baseline="0" dirty="0">
                <a:latin typeface="Times New Roman"/>
              </a:rPr>
              <a:t>D</a:t>
            </a:r>
            <a:r>
              <a:rPr lang="zh-CN" altLang="en-US" b="0" i="0" u="none" strike="noStrike" baseline="0" dirty="0">
                <a:latin typeface="Times New Roman"/>
              </a:rPr>
              <a:t>盘根目录（</a:t>
            </a:r>
            <a:r>
              <a:rPr lang="en-US" altLang="zh-CN" b="0" i="0" u="none" strike="noStrike" baseline="0" dirty="0">
                <a:latin typeface="Times New Roman"/>
              </a:rPr>
              <a:t>D:\</a:t>
            </a:r>
            <a:r>
              <a:rPr lang="zh-CN" altLang="en-US" b="0" i="0" u="none" strike="noStrike" baseline="0" dirty="0">
                <a:latin typeface="Times New Roman"/>
              </a:rPr>
              <a:t>）为例。</a:t>
            </a:r>
          </a:p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(1)</a:t>
            </a:r>
            <a:r>
              <a:rPr lang="zh-CN" altLang="en-US" b="0" i="0" u="none" strike="noStrike" baseline="0" dirty="0">
                <a:latin typeface="Times New Roman"/>
              </a:rPr>
              <a:t>演示将“</a:t>
            </a:r>
            <a:r>
              <a:rPr lang="en-US" altLang="zh-CN" b="0" i="0" u="none" strike="noStrike" baseline="0" dirty="0" err="1">
                <a:latin typeface="Times New Roman"/>
              </a:rPr>
              <a:t>image.jpg</a:t>
            </a:r>
            <a:r>
              <a:rPr lang="zh-CN" altLang="en-US" b="0" i="0" u="none" strike="noStrike" baseline="0" dirty="0">
                <a:latin typeface="Times New Roman"/>
              </a:rPr>
              <a:t>”文件上传到</a:t>
            </a:r>
            <a:r>
              <a:rPr lang="en-US" altLang="zh-CN" b="0" i="0" u="none" strike="noStrike" baseline="0" dirty="0">
                <a:latin typeface="Times New Roman"/>
              </a:rPr>
              <a:t>D</a:t>
            </a:r>
            <a:r>
              <a:rPr lang="zh-CN" altLang="en-US" b="0" i="0" u="none" strike="noStrike" baseline="0" dirty="0">
                <a:latin typeface="Times New Roman"/>
              </a:rPr>
              <a:t>盘根目录。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1330190"/>
              </p:ext>
            </p:extLst>
          </p:nvPr>
        </p:nvGraphicFramePr>
        <p:xfrm>
          <a:off x="1979712" y="4221088"/>
          <a:ext cx="4752528" cy="1816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317220" imgH="1262961" progId="Visio.Drawing.11">
                  <p:embed/>
                </p:oleObj>
              </mc:Choice>
              <mc:Fallback>
                <p:oleObj name="Visio" r:id="rId2" imgW="3317220" imgH="1262961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4221088"/>
                        <a:ext cx="4752528" cy="18163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67667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10.4.4  </a:t>
            </a:r>
            <a:r>
              <a:rPr lang="zh-CN" altLang="en-US" b="0" i="0" u="none" strike="noStrike" kern="1800" baseline="0">
                <a:latin typeface="方正大标宋简体"/>
              </a:rPr>
              <a:t>多文件上传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前面的小节中我们成功上传了一个文件，在有些时候是有一次上传多个文件的需求。例如上传相片到博客就需要多个文件同时上传。实现多文件上传也非常简单，</a:t>
            </a:r>
          </a:p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(1)</a:t>
            </a:r>
            <a:r>
              <a:rPr lang="zh-CN" altLang="en-US" b="0" i="0" u="none" strike="noStrike" baseline="0" dirty="0">
                <a:latin typeface="Times New Roman"/>
              </a:rPr>
              <a:t>演示将多个文件上传到</a:t>
            </a:r>
            <a:r>
              <a:rPr lang="en-US" altLang="zh-CN" b="0" i="0" u="none" strike="noStrike" baseline="0" dirty="0">
                <a:latin typeface="Times New Roman"/>
              </a:rPr>
              <a:t>D:\image</a:t>
            </a:r>
            <a:r>
              <a:rPr lang="zh-CN" altLang="en-US" b="0" i="0" u="none" strike="noStrike" baseline="0" dirty="0">
                <a:latin typeface="Times New Roman"/>
              </a:rPr>
              <a:t>文件夹下。</a:t>
            </a:r>
          </a:p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从提交上传后的结果我们可以看出文件均上传成功了，在</a:t>
            </a:r>
            <a:r>
              <a:rPr lang="en-US" altLang="zh-CN" b="0" i="0" u="none" strike="noStrike" baseline="0" dirty="0">
                <a:latin typeface="Times New Roman"/>
              </a:rPr>
              <a:t>D:\image</a:t>
            </a:r>
            <a:r>
              <a:rPr lang="zh-CN" altLang="en-US" b="0" i="0" u="none" strike="noStrike" baseline="0" dirty="0">
                <a:latin typeface="Times New Roman"/>
              </a:rPr>
              <a:t>路径下也有了成功上传的文件。</a:t>
            </a:r>
          </a:p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(2)</a:t>
            </a:r>
            <a:r>
              <a:rPr lang="zh-CN" altLang="en-US" b="0" i="0" u="none" strike="noStrike" baseline="0" dirty="0">
                <a:latin typeface="Times New Roman"/>
              </a:rPr>
              <a:t>演示提交多个上传文件后</a:t>
            </a:r>
            <a:r>
              <a:rPr lang="en-US" altLang="zh-CN" b="0" i="0" u="none" strike="noStrike" baseline="0" dirty="0">
                <a:latin typeface="Times New Roman"/>
              </a:rPr>
              <a:t>$_FILES</a:t>
            </a:r>
            <a:r>
              <a:rPr lang="zh-CN" altLang="en-US" b="0" i="0" u="none" strike="noStrike" baseline="0" dirty="0">
                <a:latin typeface="Times New Roman"/>
              </a:rPr>
              <a:t>的数组信息。</a:t>
            </a:r>
          </a:p>
        </p:txBody>
      </p:sp>
    </p:spTree>
    <p:extLst>
      <p:ext uri="{BB962C8B-B14F-4D97-AF65-F5344CB8AC3E}">
        <p14:creationId xmlns:p14="http://schemas.microsoft.com/office/powerpoint/2010/main" val="32457950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10.5  </a:t>
            </a:r>
            <a:r>
              <a:rPr lang="zh-CN" altLang="en-US" b="0" i="0" u="none" strike="noStrike" kern="1800" baseline="0">
                <a:latin typeface="方正大标宋简体"/>
              </a:rPr>
              <a:t>小结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r>
              <a:rPr lang="zh-CN" altLang="en-US" b="0" i="0" u="none" strike="noStrike" baseline="0">
                <a:latin typeface="Times New Roman"/>
              </a:rPr>
              <a:t>本章我们先通过学习简单的文件操作，然后又学习的目录的基本操作，再到后来的文件处理高级应用部分以及文件上传。循序渐进地学习了</a:t>
            </a:r>
            <a:r>
              <a:rPr lang="en-US" altLang="zh-CN" b="0" i="0" u="none" strike="noStrike" baseline="0">
                <a:latin typeface="Times New Roman"/>
              </a:rPr>
              <a:t>PHP</a:t>
            </a:r>
            <a:r>
              <a:rPr lang="zh-CN" altLang="en-US" b="0" i="0" u="none" strike="noStrike" baseline="0">
                <a:latin typeface="Times New Roman"/>
              </a:rPr>
              <a:t>的文件系统的操作。这个在实际应用中是应用非常广泛的。因为</a:t>
            </a:r>
            <a:r>
              <a:rPr lang="en-US" altLang="zh-CN" b="0" i="0" u="none" strike="noStrike" baseline="0">
                <a:latin typeface="Times New Roman"/>
              </a:rPr>
              <a:t>PHP</a:t>
            </a:r>
            <a:r>
              <a:rPr lang="zh-CN" altLang="en-US" b="0" i="0" u="none" strike="noStrike" baseline="0">
                <a:latin typeface="Times New Roman"/>
              </a:rPr>
              <a:t>就是偏向于处理文件和数据的，因此希望读者能牢固掌握本章的知识。</a:t>
            </a:r>
          </a:p>
        </p:txBody>
      </p:sp>
    </p:spTree>
    <p:extLst>
      <p:ext uri="{BB962C8B-B14F-4D97-AF65-F5344CB8AC3E}">
        <p14:creationId xmlns:p14="http://schemas.microsoft.com/office/powerpoint/2010/main" val="787797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1.</a:t>
            </a:r>
            <a:r>
              <a:rPr lang="zh-CN" altLang="en-US" b="0" i="0" u="none" strike="noStrike" kern="1800" baseline="0">
                <a:latin typeface="方正大标宋简体"/>
              </a:rPr>
              <a:t>打开文件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1828800"/>
          </a:xfrm>
        </p:spPr>
        <p:txBody>
          <a:bodyPr>
            <a:normAutofit/>
          </a:bodyPr>
          <a:lstStyle/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在</a:t>
            </a:r>
            <a:r>
              <a:rPr lang="en-US" altLang="zh-CN" b="0" i="0" u="none" strike="noStrike" baseline="0" dirty="0" err="1">
                <a:latin typeface="Times New Roman"/>
              </a:rPr>
              <a:t>fopen</a:t>
            </a:r>
            <a:r>
              <a:rPr lang="en-US" altLang="zh-CN" b="0" i="0" u="none" strike="noStrike" baseline="0" dirty="0">
                <a:latin typeface="Times New Roman"/>
              </a:rPr>
              <a:t>()</a:t>
            </a:r>
            <a:r>
              <a:rPr lang="zh-CN" altLang="en-US" b="0" i="0" u="none" strike="noStrike" baseline="0" dirty="0">
                <a:latin typeface="Times New Roman"/>
              </a:rPr>
              <a:t>的语法中</a:t>
            </a:r>
            <a:r>
              <a:rPr lang="en-US" altLang="zh-CN" b="0" i="0" u="none" strike="noStrike" baseline="0" dirty="0">
                <a:latin typeface="Times New Roman"/>
              </a:rPr>
              <a:t>$mode</a:t>
            </a:r>
            <a:r>
              <a:rPr lang="zh-CN" altLang="en-US" b="0" i="0" u="none" strike="noStrike" baseline="0" dirty="0">
                <a:latin typeface="Times New Roman"/>
              </a:rPr>
              <a:t>可选的参数如表所示。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397982"/>
              </p:ext>
            </p:extLst>
          </p:nvPr>
        </p:nvGraphicFramePr>
        <p:xfrm>
          <a:off x="827584" y="2708920"/>
          <a:ext cx="7560840" cy="34563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4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6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5638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"r" 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只读方式打开，将文件指针指向文件头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"r+" 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读写方式打开，将文件指针指向文件头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"w" 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写入方式打开，将文件指针指向文件头并将文件大小截为零。如果文件不存在则尝试创建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"w+" 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读写方式打开，将文件指针指向文件头并将文件大小截为零。如果文件不存在则尝试创建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"a" 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写入方式打开，将文件指针指向文件末尾。如果文件不存在则尝试创建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638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"a+" 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读写方式打开，将文件指针指向文件末尾。如果文件不存在则尝试创建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"x" 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</a:rPr>
                        <a:t>创建并以写入方式打开，将文件指针指向文件头。如果文件已存在，则</a:t>
                      </a:r>
                      <a:r>
                        <a:rPr lang="en-US" sz="1200">
                          <a:effectLst/>
                        </a:rPr>
                        <a:t>fopen()</a:t>
                      </a:r>
                      <a:r>
                        <a:rPr lang="zh-CN" sz="1200">
                          <a:effectLst/>
                        </a:rPr>
                        <a:t>调用失败并返回</a:t>
                      </a:r>
                      <a:r>
                        <a:rPr lang="en-US" sz="1200">
                          <a:effectLst/>
                        </a:rPr>
                        <a:t> FALSE</a:t>
                      </a:r>
                      <a:r>
                        <a:rPr lang="zh-CN" sz="1200">
                          <a:effectLst/>
                        </a:rPr>
                        <a:t>，并生成一条</a:t>
                      </a:r>
                      <a:r>
                        <a:rPr lang="en-US" sz="1200">
                          <a:effectLst/>
                        </a:rPr>
                        <a:t>E_WARNING</a:t>
                      </a:r>
                      <a:r>
                        <a:rPr lang="zh-CN" sz="1200">
                          <a:effectLst/>
                        </a:rPr>
                        <a:t>级别的错误信息。如果文件不存在则尝试创建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91277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"x+" 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</a:rPr>
                        <a:t>创建并以读写方式打开，将文件指针指向文件头。如果文件已存在，则</a:t>
                      </a:r>
                      <a:r>
                        <a:rPr lang="en-US" sz="1200" dirty="0" err="1">
                          <a:effectLst/>
                        </a:rPr>
                        <a:t>fopen</a:t>
                      </a:r>
                      <a:r>
                        <a:rPr lang="en-US" sz="1200" dirty="0">
                          <a:effectLst/>
                        </a:rPr>
                        <a:t>()</a:t>
                      </a:r>
                      <a:r>
                        <a:rPr lang="zh-CN" sz="1200" dirty="0">
                          <a:effectLst/>
                        </a:rPr>
                        <a:t>调用失败并返回</a:t>
                      </a:r>
                      <a:r>
                        <a:rPr lang="en-US" sz="1200" dirty="0">
                          <a:effectLst/>
                        </a:rPr>
                        <a:t> FALSE</a:t>
                      </a:r>
                      <a:r>
                        <a:rPr lang="zh-CN" sz="1200" dirty="0">
                          <a:effectLst/>
                        </a:rPr>
                        <a:t>，并生成一条</a:t>
                      </a:r>
                      <a:r>
                        <a:rPr lang="en-US" sz="1200" dirty="0" err="1">
                          <a:effectLst/>
                        </a:rPr>
                        <a:t>E_WARNING</a:t>
                      </a:r>
                      <a:r>
                        <a:rPr lang="zh-CN" sz="1200" dirty="0">
                          <a:effectLst/>
                        </a:rPr>
                        <a:t>级别的错误信息。如果文件不存在则尝试创建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2433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1.</a:t>
            </a:r>
            <a:r>
              <a:rPr lang="zh-CN" altLang="en-US" b="0" i="0" u="none" strike="noStrike" kern="1800" baseline="0">
                <a:latin typeface="方正大标宋简体"/>
              </a:rPr>
              <a:t>打开文件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1972816"/>
          </a:xfrm>
        </p:spPr>
        <p:txBody>
          <a:bodyPr>
            <a:normAutofit fontScale="47500" lnSpcReduction="20000"/>
          </a:bodyPr>
          <a:lstStyle/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下面我们就使用</a:t>
            </a:r>
            <a:r>
              <a:rPr lang="en-US" altLang="zh-CN" b="0" i="0" u="none" strike="noStrike" baseline="0" dirty="0" err="1">
                <a:latin typeface="Times New Roman"/>
              </a:rPr>
              <a:t>fopen</a:t>
            </a:r>
            <a:r>
              <a:rPr lang="en-US" altLang="zh-CN" b="0" i="0" u="none" strike="noStrike" baseline="0" dirty="0">
                <a:latin typeface="Times New Roman"/>
              </a:rPr>
              <a:t>()</a:t>
            </a:r>
            <a:r>
              <a:rPr lang="zh-CN" altLang="en-US" b="0" i="0" u="none" strike="noStrike" baseline="0" dirty="0">
                <a:latin typeface="Times New Roman"/>
              </a:rPr>
              <a:t>来打开一个文件。为了避免对其他文件造成破坏，我们在</a:t>
            </a:r>
            <a:r>
              <a:rPr lang="en-US" altLang="zh-CN" b="0" i="0" u="none" strike="noStrike" baseline="0" dirty="0">
                <a:latin typeface="Times New Roman"/>
              </a:rPr>
              <a:t>D</a:t>
            </a:r>
            <a:r>
              <a:rPr lang="zh-CN" altLang="en-US" b="0" i="0" u="none" strike="noStrike" baseline="0" dirty="0">
                <a:latin typeface="Times New Roman"/>
              </a:rPr>
              <a:t>盘根目录（</a:t>
            </a:r>
            <a:r>
              <a:rPr lang="en-US" altLang="zh-CN" b="0" i="0" u="none" strike="noStrike" baseline="0" dirty="0">
                <a:latin typeface="Times New Roman"/>
              </a:rPr>
              <a:t>D:\</a:t>
            </a:r>
            <a:r>
              <a:rPr lang="zh-CN" altLang="en-US" b="0" i="0" u="none" strike="noStrike" baseline="0" dirty="0">
                <a:latin typeface="Times New Roman"/>
              </a:rPr>
              <a:t>）建立一个名为“</a:t>
            </a:r>
            <a:r>
              <a:rPr lang="en-US" altLang="zh-CN" b="0" i="0" u="none" strike="noStrike" baseline="0" dirty="0" err="1">
                <a:latin typeface="Times New Roman"/>
              </a:rPr>
              <a:t>test.txt</a:t>
            </a:r>
            <a:r>
              <a:rPr lang="zh-CN" altLang="en-US" b="0" i="0" u="none" strike="noStrike" baseline="0" dirty="0">
                <a:latin typeface="Times New Roman"/>
              </a:rPr>
              <a:t>”的空文件，如图所示。</a:t>
            </a:r>
          </a:p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(1)</a:t>
            </a:r>
            <a:r>
              <a:rPr lang="zh-CN" altLang="en-US" b="0" i="0" u="none" strike="noStrike" baseline="0" dirty="0">
                <a:latin typeface="Times New Roman"/>
              </a:rPr>
              <a:t>演示使用</a:t>
            </a:r>
            <a:r>
              <a:rPr lang="en-US" altLang="zh-CN" b="0" i="0" u="none" strike="noStrike" baseline="0" dirty="0" err="1">
                <a:latin typeface="Times New Roman"/>
              </a:rPr>
              <a:t>fopen</a:t>
            </a:r>
            <a:r>
              <a:rPr lang="en-US" altLang="zh-CN" b="0" i="0" u="none" strike="noStrike" baseline="0" dirty="0">
                <a:latin typeface="Times New Roman"/>
              </a:rPr>
              <a:t>()</a:t>
            </a:r>
            <a:r>
              <a:rPr lang="zh-CN" altLang="en-US" b="0" i="0" u="none" strike="noStrike" baseline="0" dirty="0">
                <a:latin typeface="Times New Roman"/>
              </a:rPr>
              <a:t>打开存在的文件“</a:t>
            </a:r>
            <a:r>
              <a:rPr lang="en-US" altLang="zh-CN" b="0" i="0" u="none" strike="noStrike" baseline="0" dirty="0" err="1">
                <a:latin typeface="Times New Roman"/>
              </a:rPr>
              <a:t>test.txt</a:t>
            </a:r>
            <a:r>
              <a:rPr lang="zh-CN" altLang="en-US" b="0" i="0" u="none" strike="noStrike" baseline="0" dirty="0">
                <a:latin typeface="Times New Roman"/>
              </a:rPr>
              <a:t>”和不存在的文件“</a:t>
            </a:r>
            <a:r>
              <a:rPr lang="en-US" altLang="zh-CN" b="0" i="0" u="none" strike="noStrike" baseline="0" dirty="0" err="1">
                <a:latin typeface="Times New Roman"/>
              </a:rPr>
              <a:t>test1.txt</a:t>
            </a:r>
            <a:r>
              <a:rPr lang="zh-CN" altLang="en-US" b="0" i="0" u="none" strike="noStrike" baseline="0" dirty="0">
                <a:latin typeface="Times New Roman"/>
              </a:rPr>
              <a:t>”并判断是否打开成功。</a:t>
            </a:r>
          </a:p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在示例的展示之前，我们需要在服务器主目录（默认</a:t>
            </a:r>
            <a:r>
              <a:rPr lang="en-US" altLang="zh-CN" b="0" i="0" u="none" strike="noStrike" baseline="0" dirty="0" err="1">
                <a:latin typeface="Times New Roman"/>
              </a:rPr>
              <a:t>XAMPP</a:t>
            </a:r>
            <a:r>
              <a:rPr lang="zh-CN" altLang="en-US" b="0" i="0" u="none" strike="noStrike" baseline="0" dirty="0">
                <a:latin typeface="Times New Roman"/>
              </a:rPr>
              <a:t>安装盘的</a:t>
            </a:r>
            <a:r>
              <a:rPr lang="en-US" altLang="zh-CN" b="0" i="0" u="none" strike="noStrike" baseline="0" dirty="0">
                <a:latin typeface="Times New Roman"/>
              </a:rPr>
              <a:t>\</a:t>
            </a:r>
            <a:r>
              <a:rPr lang="en-US" altLang="zh-CN" b="0" i="0" u="none" strike="noStrike" baseline="0" dirty="0" err="1">
                <a:latin typeface="Times New Roman"/>
              </a:rPr>
              <a:t>xampp</a:t>
            </a:r>
            <a:r>
              <a:rPr lang="en-US" altLang="zh-CN" b="0" i="0" u="none" strike="noStrike" baseline="0" dirty="0">
                <a:latin typeface="Times New Roman"/>
              </a:rPr>
              <a:t>\</a:t>
            </a:r>
            <a:r>
              <a:rPr lang="en-US" altLang="zh-CN" b="0" i="0" u="none" strike="noStrike" baseline="0" dirty="0" err="1">
                <a:latin typeface="Times New Roman"/>
              </a:rPr>
              <a:t>htdocs</a:t>
            </a:r>
            <a:r>
              <a:rPr lang="zh-CN" altLang="en-US" b="0" i="0" u="none" strike="noStrike" baseline="0" dirty="0">
                <a:latin typeface="Times New Roman"/>
              </a:rPr>
              <a:t>目录，这里为</a:t>
            </a:r>
            <a:r>
              <a:rPr lang="en-US" altLang="zh-CN" b="0" i="0" u="none" strike="noStrike" baseline="0" dirty="0">
                <a:latin typeface="Times New Roman"/>
              </a:rPr>
              <a:t>D:\</a:t>
            </a:r>
            <a:r>
              <a:rPr lang="en-US" altLang="zh-CN" b="0" i="0" u="none" strike="noStrike" baseline="0" dirty="0" err="1">
                <a:latin typeface="Times New Roman"/>
              </a:rPr>
              <a:t>xampp</a:t>
            </a:r>
            <a:r>
              <a:rPr lang="en-US" altLang="zh-CN" b="0" i="0" u="none" strike="noStrike" baseline="0" dirty="0">
                <a:latin typeface="Times New Roman"/>
              </a:rPr>
              <a:t>\</a:t>
            </a:r>
            <a:r>
              <a:rPr lang="en-US" altLang="zh-CN" b="0" i="0" u="none" strike="noStrike" baseline="0" dirty="0" err="1">
                <a:latin typeface="Times New Roman"/>
              </a:rPr>
              <a:t>htdocs</a:t>
            </a:r>
            <a:r>
              <a:rPr lang="zh-CN" altLang="en-US" b="0" i="0" u="none" strike="noStrike" baseline="0" dirty="0">
                <a:latin typeface="Times New Roman"/>
              </a:rPr>
              <a:t>）里创建一个文件“</a:t>
            </a:r>
            <a:r>
              <a:rPr lang="en-US" altLang="zh-CN" b="0" i="0" u="none" strike="noStrike" baseline="0" dirty="0" err="1">
                <a:latin typeface="Times New Roman"/>
              </a:rPr>
              <a:t>testfile.txt</a:t>
            </a:r>
            <a:r>
              <a:rPr lang="zh-CN" altLang="en-US" b="0" i="0" u="none" strike="noStrike" baseline="0" dirty="0">
                <a:latin typeface="Times New Roman"/>
              </a:rPr>
              <a:t>”文件，如图</a:t>
            </a:r>
            <a:r>
              <a:rPr lang="en-US" altLang="zh-CN" b="0" i="0" u="none" strike="noStrike" baseline="0" dirty="0">
                <a:latin typeface="Times New Roman"/>
              </a:rPr>
              <a:t>10.2</a:t>
            </a:r>
            <a:r>
              <a:rPr lang="zh-CN" altLang="en-US" b="0" i="0" u="none" strike="noStrike" baseline="0" dirty="0">
                <a:latin typeface="Times New Roman"/>
              </a:rPr>
              <a:t>所示。</a:t>
            </a:r>
          </a:p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(2)</a:t>
            </a:r>
            <a:r>
              <a:rPr lang="zh-CN" altLang="en-US" b="0" i="0" u="none" strike="noStrike" baseline="0" dirty="0">
                <a:latin typeface="Times New Roman"/>
              </a:rPr>
              <a:t>演示使用相对路径访问与</a:t>
            </a:r>
            <a:r>
              <a:rPr lang="en-US" altLang="zh-CN" b="0" i="0" u="none" strike="noStrike" baseline="0" dirty="0" err="1">
                <a:latin typeface="Times New Roman"/>
              </a:rPr>
              <a:t>PHP</a:t>
            </a:r>
            <a:r>
              <a:rPr lang="zh-CN" altLang="en-US" b="0" i="0" u="none" strike="noStrike" baseline="0" dirty="0">
                <a:latin typeface="Times New Roman"/>
              </a:rPr>
              <a:t>源文件同目录下的“</a:t>
            </a:r>
            <a:r>
              <a:rPr lang="en-US" altLang="zh-CN" b="0" i="0" u="none" strike="noStrike" baseline="0" dirty="0" err="1">
                <a:latin typeface="Times New Roman"/>
              </a:rPr>
              <a:t>testfile.txt</a:t>
            </a:r>
            <a:r>
              <a:rPr lang="zh-CN" altLang="en-US" b="0" i="0" u="none" strike="noStrike" baseline="0" dirty="0">
                <a:latin typeface="Times New Roman"/>
              </a:rPr>
              <a:t>”文件。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7036121"/>
              </p:ext>
            </p:extLst>
          </p:nvPr>
        </p:nvGraphicFramePr>
        <p:xfrm>
          <a:off x="1439652" y="3356992"/>
          <a:ext cx="6264696" cy="3006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789180" imgH="1818287" progId="Visio.Drawing.11">
                  <p:embed/>
                </p:oleObj>
              </mc:Choice>
              <mc:Fallback>
                <p:oleObj name="Visio" r:id="rId2" imgW="3789180" imgH="181828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652" y="3356992"/>
                        <a:ext cx="6264696" cy="30064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985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1.</a:t>
            </a:r>
            <a:r>
              <a:rPr lang="zh-CN" altLang="en-US" b="0" i="0" u="none" strike="noStrike" kern="1800" baseline="0">
                <a:latin typeface="方正大标宋简体"/>
              </a:rPr>
              <a:t>打开文件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908920"/>
          </a:xfrm>
        </p:spPr>
        <p:txBody>
          <a:bodyPr>
            <a:normAutofit fontScale="70000" lnSpcReduction="20000"/>
          </a:bodyPr>
          <a:lstStyle/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我们再来使用相对路径访问一个</a:t>
            </a:r>
            <a:r>
              <a:rPr lang="en-US" altLang="zh-CN" b="0" i="0" u="none" strike="noStrike" baseline="0" dirty="0">
                <a:latin typeface="Times New Roman"/>
              </a:rPr>
              <a:t>jpg</a:t>
            </a:r>
            <a:r>
              <a:rPr lang="zh-CN" altLang="en-US" b="0" i="0" u="none" strike="noStrike" baseline="0" dirty="0">
                <a:latin typeface="Times New Roman"/>
              </a:rPr>
              <a:t>类型的文件。我们先在</a:t>
            </a:r>
            <a:r>
              <a:rPr lang="en-US" altLang="zh-CN" b="0" i="0" u="none" strike="noStrike" baseline="0" dirty="0">
                <a:latin typeface="Times New Roman"/>
              </a:rPr>
              <a:t>D</a:t>
            </a:r>
            <a:r>
              <a:rPr lang="zh-CN" altLang="en-US" b="0" i="0" u="none" strike="noStrike" baseline="0" dirty="0">
                <a:latin typeface="Times New Roman"/>
              </a:rPr>
              <a:t>盘根目录下建立</a:t>
            </a:r>
            <a:r>
              <a:rPr lang="en-US" altLang="zh-CN" b="0" i="0" u="none" strike="noStrike" baseline="0" dirty="0">
                <a:latin typeface="Times New Roman"/>
              </a:rPr>
              <a:t>folder</a:t>
            </a:r>
            <a:r>
              <a:rPr lang="zh-CN" altLang="en-US" b="0" i="0" u="none" strike="noStrike" baseline="0" dirty="0">
                <a:latin typeface="Times New Roman"/>
              </a:rPr>
              <a:t>文件夹，在</a:t>
            </a:r>
            <a:r>
              <a:rPr lang="en-US" altLang="zh-CN" b="0" i="0" u="none" strike="noStrike" baseline="0" dirty="0">
                <a:latin typeface="Times New Roman"/>
              </a:rPr>
              <a:t>folder</a:t>
            </a:r>
            <a:r>
              <a:rPr lang="zh-CN" altLang="en-US" b="0" i="0" u="none" strike="noStrike" baseline="0" dirty="0">
                <a:latin typeface="Times New Roman"/>
              </a:rPr>
              <a:t>文件夹下建立</a:t>
            </a:r>
            <a:r>
              <a:rPr lang="en-US" altLang="zh-CN" b="0" i="0" u="none" strike="noStrike" baseline="0" dirty="0">
                <a:latin typeface="Times New Roman"/>
              </a:rPr>
              <a:t>image</a:t>
            </a:r>
            <a:r>
              <a:rPr lang="zh-CN" altLang="en-US" b="0" i="0" u="none" strike="noStrike" baseline="0" dirty="0">
                <a:latin typeface="Times New Roman"/>
              </a:rPr>
              <a:t>文件夹，在</a:t>
            </a:r>
            <a:r>
              <a:rPr lang="en-US" altLang="zh-CN" b="0" i="0" u="none" strike="noStrike" baseline="0" dirty="0">
                <a:latin typeface="Times New Roman"/>
              </a:rPr>
              <a:t>image</a:t>
            </a:r>
            <a:r>
              <a:rPr lang="zh-CN" altLang="en-US" b="0" i="0" u="none" strike="noStrike" baseline="0" dirty="0">
                <a:latin typeface="Times New Roman"/>
              </a:rPr>
              <a:t>文件夹下放入一个</a:t>
            </a:r>
            <a:r>
              <a:rPr lang="en-US" altLang="zh-CN" b="0" i="0" u="none" strike="noStrike" baseline="0" dirty="0">
                <a:latin typeface="Times New Roman"/>
              </a:rPr>
              <a:t>jpg</a:t>
            </a:r>
            <a:r>
              <a:rPr lang="zh-CN" altLang="en-US" b="0" i="0" u="none" strike="noStrike" baseline="0" dirty="0">
                <a:latin typeface="Times New Roman"/>
              </a:rPr>
              <a:t>或者其他格式的图片文件（这里为</a:t>
            </a:r>
            <a:r>
              <a:rPr lang="en-US" altLang="zh-CN" b="0" i="0" u="none" strike="noStrike" baseline="0" dirty="0" err="1">
                <a:latin typeface="Times New Roman"/>
              </a:rPr>
              <a:t>image.jpg</a:t>
            </a:r>
            <a:r>
              <a:rPr lang="zh-CN" altLang="en-US" b="0" i="0" u="none" strike="noStrike" baseline="0" dirty="0">
                <a:latin typeface="Times New Roman"/>
              </a:rPr>
              <a:t>）。创建完成后它的路径和文件名，如图所示。</a:t>
            </a:r>
          </a:p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(1)</a:t>
            </a:r>
            <a:r>
              <a:rPr lang="zh-CN" altLang="en-US" b="0" i="0" u="none" strike="noStrike" baseline="0" dirty="0">
                <a:latin typeface="Times New Roman"/>
              </a:rPr>
              <a:t>演示使用相对路径访问</a:t>
            </a:r>
            <a:r>
              <a:rPr lang="en-US" altLang="zh-CN" b="0" i="0" u="none" strike="noStrike" baseline="0" dirty="0" err="1">
                <a:latin typeface="Times New Roman"/>
              </a:rPr>
              <a:t>image.jpg</a:t>
            </a:r>
            <a:r>
              <a:rPr lang="zh-CN" altLang="en-US" b="0" i="0" u="none" strike="noStrike" baseline="0" dirty="0">
                <a:latin typeface="Times New Roman"/>
              </a:rPr>
              <a:t>文件。</a:t>
            </a:r>
          </a:p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在操作文件的程序中，如果一开始打开文件就出现错误，那么我们一般会希望程序不再向下执行。在前面我们学习过</a:t>
            </a:r>
            <a:r>
              <a:rPr lang="en-US" altLang="zh-CN" b="0" i="0" u="none" strike="noStrike" baseline="0" dirty="0">
                <a:latin typeface="Times New Roman"/>
              </a:rPr>
              <a:t>die()</a:t>
            </a:r>
            <a:r>
              <a:rPr lang="zh-CN" altLang="en-US" b="0" i="0" u="none" strike="noStrike" baseline="0" dirty="0">
                <a:latin typeface="Times New Roman"/>
              </a:rPr>
              <a:t>，我们可以使用它来完成这个操作。</a:t>
            </a:r>
          </a:p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(2)</a:t>
            </a:r>
            <a:r>
              <a:rPr lang="zh-CN" altLang="en-US" b="0" i="0" u="none" strike="noStrike" baseline="0" dirty="0">
                <a:latin typeface="Times New Roman"/>
              </a:rPr>
              <a:t>使用</a:t>
            </a:r>
            <a:r>
              <a:rPr lang="en-US" altLang="zh-CN" b="0" i="0" u="none" strike="noStrike" baseline="0" dirty="0">
                <a:latin typeface="Times New Roman"/>
              </a:rPr>
              <a:t>die()</a:t>
            </a:r>
            <a:r>
              <a:rPr lang="zh-CN" altLang="en-US" b="0" i="0" u="none" strike="noStrike" baseline="0" dirty="0">
                <a:latin typeface="Times New Roman"/>
              </a:rPr>
              <a:t>控制程序执行。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4952845"/>
              </p:ext>
            </p:extLst>
          </p:nvPr>
        </p:nvGraphicFramePr>
        <p:xfrm>
          <a:off x="2987824" y="3861048"/>
          <a:ext cx="5255468" cy="26663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885840" imgH="1967092" progId="Visio.Drawing.11">
                  <p:embed/>
                </p:oleObj>
              </mc:Choice>
              <mc:Fallback>
                <p:oleObj name="Visio" r:id="rId2" imgW="3885840" imgH="1967092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3861048"/>
                        <a:ext cx="5255468" cy="26663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8260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2.</a:t>
            </a:r>
            <a:r>
              <a:rPr lang="zh-CN" altLang="en-US" b="0" i="0" u="none" strike="noStrike" kern="1800" baseline="0">
                <a:latin typeface="方正大标宋简体"/>
              </a:rPr>
              <a:t>关闭文件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476872"/>
          </a:xfrm>
        </p:spPr>
        <p:txBody>
          <a:bodyPr>
            <a:normAutofit lnSpcReduction="10000"/>
          </a:bodyPr>
          <a:lstStyle/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在</a:t>
            </a:r>
            <a:r>
              <a:rPr lang="en-US" altLang="zh-CN" b="0" i="0" u="none" strike="noStrike" baseline="0" dirty="0" err="1">
                <a:latin typeface="Times New Roman"/>
              </a:rPr>
              <a:t>PHP</a:t>
            </a:r>
            <a:r>
              <a:rPr lang="zh-CN" altLang="en-US" b="0" i="0" u="none" strike="noStrike" baseline="0" dirty="0">
                <a:latin typeface="Times New Roman"/>
              </a:rPr>
              <a:t>中，我们使用</a:t>
            </a:r>
            <a:r>
              <a:rPr lang="en-US" altLang="zh-CN" b="0" i="0" u="none" strike="noStrike" baseline="0" dirty="0" err="1">
                <a:latin typeface="Times New Roman"/>
              </a:rPr>
              <a:t>fclose</a:t>
            </a:r>
            <a:r>
              <a:rPr lang="en-US" altLang="zh-CN" b="0" i="0" u="none" strike="noStrike" baseline="0" dirty="0">
                <a:latin typeface="Times New Roman"/>
              </a:rPr>
              <a:t>()</a:t>
            </a:r>
            <a:r>
              <a:rPr lang="zh-CN" altLang="en-US" b="0" i="0" u="none" strike="noStrike" baseline="0" dirty="0">
                <a:latin typeface="Times New Roman"/>
              </a:rPr>
              <a:t>来关闭一个打开的文件，它接受一个文件资源类型的参数。成功关闭后会返回</a:t>
            </a:r>
            <a:r>
              <a:rPr lang="en-US" altLang="zh-CN" b="0" i="0" u="none" strike="noStrike" baseline="0" dirty="0">
                <a:latin typeface="Times New Roman"/>
              </a:rPr>
              <a:t>TRUE</a:t>
            </a:r>
            <a:r>
              <a:rPr lang="zh-CN" altLang="en-US" b="0" i="0" u="none" strike="noStrike" baseline="0" dirty="0">
                <a:latin typeface="Times New Roman"/>
              </a:rPr>
              <a:t>，失败则返回</a:t>
            </a:r>
            <a:r>
              <a:rPr lang="en-US" altLang="zh-CN" b="0" i="0" u="none" strike="noStrike" baseline="0" dirty="0">
                <a:latin typeface="Times New Roman"/>
              </a:rPr>
              <a:t>FALSE</a:t>
            </a:r>
            <a:r>
              <a:rPr lang="zh-CN" altLang="en-US" b="0" i="0" u="none" strike="noStrike" baseline="0" dirty="0">
                <a:latin typeface="Times New Roman"/>
              </a:rPr>
              <a:t>，语法如图所示。</a:t>
            </a:r>
          </a:p>
          <a:p>
            <a:pPr marR="0" lvl="0" rtl="0"/>
            <a:r>
              <a:rPr lang="en-US" altLang="zh-CN" b="0" i="0" u="none" strike="noStrike" baseline="0" dirty="0">
                <a:latin typeface="Times New Roman"/>
              </a:rPr>
              <a:t>(1)</a:t>
            </a:r>
            <a:r>
              <a:rPr lang="zh-CN" altLang="en-US" b="0" i="0" u="none" strike="noStrike" baseline="0" dirty="0">
                <a:latin typeface="Times New Roman"/>
              </a:rPr>
              <a:t>演示使用</a:t>
            </a:r>
            <a:r>
              <a:rPr lang="en-US" altLang="zh-CN" b="0" i="0" u="none" strike="noStrike" baseline="0" dirty="0" err="1">
                <a:latin typeface="Times New Roman"/>
              </a:rPr>
              <a:t>fclose</a:t>
            </a:r>
            <a:r>
              <a:rPr lang="en-US" altLang="zh-CN" b="0" i="0" u="none" strike="noStrike" baseline="0" dirty="0">
                <a:latin typeface="Times New Roman"/>
              </a:rPr>
              <a:t>()</a:t>
            </a:r>
            <a:r>
              <a:rPr lang="zh-CN" altLang="en-US" b="0" i="0" u="none" strike="noStrike" baseline="0" dirty="0">
                <a:latin typeface="Times New Roman"/>
              </a:rPr>
              <a:t>关闭打开后的文件。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852134"/>
              </p:ext>
            </p:extLst>
          </p:nvPr>
        </p:nvGraphicFramePr>
        <p:xfrm>
          <a:off x="3347864" y="4005064"/>
          <a:ext cx="2592288" cy="2452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411830" imgH="1330625" progId="Visio.Drawing.11">
                  <p:embed/>
                </p:oleObj>
              </mc:Choice>
              <mc:Fallback>
                <p:oleObj name="Visio" r:id="rId2" imgW="1411830" imgH="1330625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4005064"/>
                        <a:ext cx="2592288" cy="24521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2615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zh-CN" b="0" i="0" u="none" strike="noStrike" kern="1800" baseline="0">
                <a:latin typeface="方正大标宋简体"/>
              </a:rPr>
              <a:t>10.1.2</a:t>
            </a:r>
            <a:r>
              <a:rPr lang="zh-CN" altLang="en-US" b="0" i="0" u="none" strike="noStrike" kern="1800" baseline="0">
                <a:latin typeface="方正大标宋简体"/>
              </a:rPr>
              <a:t>  文件类型</a:t>
            </a:r>
            <a:endParaRPr lang="zh-CN" altLang="en-US" b="0" i="0" u="none" strike="noStrike" kern="1800" baseline="0">
              <a:latin typeface="Times New Roman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2116832"/>
          </a:xfrm>
        </p:spPr>
        <p:txBody>
          <a:bodyPr>
            <a:normAutofit fontScale="92500" lnSpcReduction="20000"/>
          </a:bodyPr>
          <a:lstStyle/>
          <a:p>
            <a:pPr marR="0" lvl="0" rtl="0"/>
            <a:r>
              <a:rPr lang="zh-CN" altLang="en-US" b="0" i="0" u="none" strike="noStrike" baseline="0" dirty="0">
                <a:latin typeface="Times New Roman"/>
              </a:rPr>
              <a:t>在前面的小节中，我们学习了打开和关闭文件。示例中我们打开过“</a:t>
            </a:r>
            <a:r>
              <a:rPr lang="en-US" altLang="zh-CN" b="0" i="0" u="none" strike="noStrike" baseline="0" dirty="0">
                <a:latin typeface="Times New Roman"/>
              </a:rPr>
              <a:t>txt</a:t>
            </a:r>
            <a:r>
              <a:rPr lang="zh-CN" altLang="en-US" b="0" i="0" u="none" strike="noStrike" baseline="0" dirty="0">
                <a:latin typeface="Times New Roman"/>
              </a:rPr>
              <a:t>”类型的文件，也打开过“</a:t>
            </a:r>
            <a:r>
              <a:rPr lang="en-US" altLang="zh-CN" b="0" i="0" u="none" strike="noStrike" baseline="0" dirty="0">
                <a:latin typeface="Times New Roman"/>
              </a:rPr>
              <a:t>jpg</a:t>
            </a:r>
            <a:r>
              <a:rPr lang="zh-CN" altLang="en-US" b="0" i="0" u="none" strike="noStrike" baseline="0" dirty="0">
                <a:latin typeface="Times New Roman"/>
              </a:rPr>
              <a:t>”类型的文件。在</a:t>
            </a:r>
            <a:r>
              <a:rPr lang="en-US" altLang="zh-CN" b="0" i="0" u="none" strike="noStrike" baseline="0" dirty="0" err="1">
                <a:latin typeface="Times New Roman"/>
              </a:rPr>
              <a:t>PHP</a:t>
            </a:r>
            <a:r>
              <a:rPr lang="zh-CN" altLang="en-US" b="0" i="0" u="none" strike="noStrike" baseline="0" dirty="0">
                <a:latin typeface="Times New Roman"/>
              </a:rPr>
              <a:t>中也提供了判断文件类型的函数</a:t>
            </a:r>
            <a:r>
              <a:rPr lang="en-US" altLang="zh-CN" b="0" i="0" u="none" strike="noStrike" baseline="0" dirty="0" err="1">
                <a:latin typeface="Times New Roman"/>
              </a:rPr>
              <a:t>filetype</a:t>
            </a:r>
            <a:r>
              <a:rPr lang="en-US" altLang="zh-CN" b="0" i="0" u="none" strike="noStrike" baseline="0" dirty="0">
                <a:latin typeface="Times New Roman"/>
              </a:rPr>
              <a:t>()</a:t>
            </a:r>
            <a:r>
              <a:rPr lang="zh-CN" altLang="en-US" b="0" i="0" u="none" strike="noStrike" baseline="0" dirty="0">
                <a:latin typeface="Times New Roman"/>
              </a:rPr>
              <a:t>，它可以判断出传入的参数是什么类型，它的语法如图所示。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8858555"/>
              </p:ext>
            </p:extLst>
          </p:nvPr>
        </p:nvGraphicFramePr>
        <p:xfrm>
          <a:off x="2843808" y="3933056"/>
          <a:ext cx="2592288" cy="1967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577610" imgH="1201767" progId="Visio.Drawing.11">
                  <p:embed/>
                </p:oleObj>
              </mc:Choice>
              <mc:Fallback>
                <p:oleObj name="Visio" r:id="rId2" imgW="1577610" imgH="1201767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3933056"/>
                        <a:ext cx="2592288" cy="19676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36560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行云流水">
  <a:themeElements>
    <a:clrScheme name="行云流水">
      <a:dk1>
        <a:sysClr val="windowText" lastClr="000000"/>
      </a:dk1>
      <a:lt1>
        <a:sysClr val="window" lastClr="FFFFFF"/>
      </a:lt1>
      <a:dk2>
        <a:srgbClr val="411401"/>
      </a:dk2>
      <a:lt2>
        <a:srgbClr val="FFE6E6"/>
      </a:lt2>
      <a:accent1>
        <a:srgbClr val="A24A48"/>
      </a:accent1>
      <a:accent2>
        <a:srgbClr val="B2935C"/>
      </a:accent2>
      <a:accent3>
        <a:srgbClr val="6A9A9A"/>
      </a:accent3>
      <a:accent4>
        <a:srgbClr val="B2B787"/>
      </a:accent4>
      <a:accent5>
        <a:srgbClr val="91644B"/>
      </a:accent5>
      <a:accent6>
        <a:srgbClr val="654A76"/>
      </a:accent6>
      <a:hlink>
        <a:srgbClr val="00A800"/>
      </a:hlink>
      <a:folHlink>
        <a:srgbClr val="FF00FF"/>
      </a:folHlink>
    </a:clrScheme>
    <a:fontScheme name="行云流水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华文行楷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明朝"/>
        <a:font script="Hang" typeface="HY견명조"/>
        <a:font script="Hans" typeface="华文行楷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行云流水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30000"/>
              </a:schemeClr>
            </a:gs>
            <a:gs pos="50000">
              <a:schemeClr val="phClr">
                <a:tint val="45000"/>
                <a:satMod val="220000"/>
              </a:schemeClr>
            </a:gs>
            <a:gs pos="100000">
              <a:schemeClr val="phClr">
                <a:tint val="90000"/>
                <a:satMod val="13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200000"/>
              </a:schemeClr>
            </a:gs>
            <a:gs pos="50000">
              <a:schemeClr val="phClr">
                <a:tint val="100000"/>
                <a:shade val="60000"/>
                <a:hueMod val="100000"/>
                <a:satMod val="180000"/>
              </a:schemeClr>
            </a:gs>
            <a:gs pos="100000">
              <a:schemeClr val="phClr">
                <a:tint val="100000"/>
                <a:shade val="90000"/>
                <a:hueMod val="100000"/>
                <a:satMod val="2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50600">
              <a:schemeClr val="phClr">
                <a:alpha val="40000"/>
              </a:schemeClr>
            </a:glow>
          </a:effectLst>
        </a:effectStyle>
        <a:effectStyle>
          <a:effectLst>
            <a:glow rad="101600">
              <a:schemeClr val="phClr">
                <a:alpha val="60000"/>
              </a:schemeClr>
            </a:glow>
          </a:effectLst>
          <a:scene3d>
            <a:camera prst="isometricLeftDown" fov="0">
              <a:rot lat="0" lon="0" rev="0"/>
            </a:camera>
            <a:lightRig rig="harsh" dir="tl">
              <a:rot lat="0" lon="0" rev="14280000"/>
            </a:lightRig>
          </a:scene3d>
          <a:sp3d prstMaterial="flat">
            <a:bevelT w="38100" h="50800" prst="softRound"/>
          </a:sp3d>
        </a:effectStyle>
        <a:effectStyle>
          <a:effectLst>
            <a:glow>
              <a:schemeClr val="phClr"/>
            </a:glow>
          </a:effectLst>
          <a:scene3d>
            <a:camera prst="isometricLeftDown">
              <a:rot lat="0" lon="0" rev="0"/>
            </a:camera>
            <a:lightRig rig="harsh" dir="tl">
              <a:rot lat="0" lon="0" rev="14280000"/>
            </a:lightRig>
          </a:scene3d>
          <a:sp3d extrusionH="63500" contourW="38100" prstMaterial="flat">
            <a:bevelT w="50800" h="635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hueMod val="100000"/>
                <a:satMod val="300000"/>
              </a:schemeClr>
            </a:gs>
            <a:gs pos="72000">
              <a:schemeClr val="phClr">
                <a:tint val="100000"/>
                <a:shade val="100000"/>
                <a:hueMod val="100000"/>
                <a:satMod val="100000"/>
              </a:schemeClr>
            </a:gs>
            <a:gs pos="81000">
              <a:schemeClr val="phClr">
                <a:tint val="98000"/>
                <a:shade val="100000"/>
                <a:hueMod val="100000"/>
                <a:satMod val="15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39000"/>
                <a:hueMod val="100000"/>
                <a:satMod val="150000"/>
              </a:schemeClr>
              <a:schemeClr val="phClr">
                <a:tint val="90000"/>
                <a:shade val="100000"/>
                <a:hueMod val="100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Calligraphy</Template>
  <TotalTime>43</TotalTime>
  <Words>4090</Words>
  <Application>Microsoft Office PowerPoint</Application>
  <PresentationFormat>全屏显示(4:3)</PresentationFormat>
  <Paragraphs>324</Paragraphs>
  <Slides>45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4" baseType="lpstr">
      <vt:lpstr>等线</vt:lpstr>
      <vt:lpstr>方正大标宋简体</vt:lpstr>
      <vt:lpstr>Arial</vt:lpstr>
      <vt:lpstr>Calibri</vt:lpstr>
      <vt:lpstr>Cambria</vt:lpstr>
      <vt:lpstr>Times New Roman</vt:lpstr>
      <vt:lpstr>Wingdings 2</vt:lpstr>
      <vt:lpstr>行云流水</vt:lpstr>
      <vt:lpstr>Visio</vt:lpstr>
      <vt:lpstr>第10章  文件系统</vt:lpstr>
      <vt:lpstr>10.1  文件处理</vt:lpstr>
      <vt:lpstr>10.1.1  打开和关闭文件</vt:lpstr>
      <vt:lpstr>1.打开文件</vt:lpstr>
      <vt:lpstr>1.打开文件</vt:lpstr>
      <vt:lpstr>1.打开文件</vt:lpstr>
      <vt:lpstr>1.打开文件</vt:lpstr>
      <vt:lpstr>2.关闭文件</vt:lpstr>
      <vt:lpstr>10.1.2  文件类型</vt:lpstr>
      <vt:lpstr>10.1.2  文件类型</vt:lpstr>
      <vt:lpstr>10.1.2  文件类型</vt:lpstr>
      <vt:lpstr>10.1.3  文件属性</vt:lpstr>
      <vt:lpstr>10.1.3  文件属性</vt:lpstr>
      <vt:lpstr>10.1.3  文件属性</vt:lpstr>
      <vt:lpstr>10.1.4  读写文件</vt:lpstr>
      <vt:lpstr>1.从文件中读取数据</vt:lpstr>
      <vt:lpstr>1.从文件中读取数据</vt:lpstr>
      <vt:lpstr>1.从文件中读取数据</vt:lpstr>
      <vt:lpstr>1.从文件中读取数据</vt:lpstr>
      <vt:lpstr>2.向文件中写入数据</vt:lpstr>
      <vt:lpstr>2.向文件中写入数据</vt:lpstr>
      <vt:lpstr>10.1.5  操作文件</vt:lpstr>
      <vt:lpstr>10.1.5  操作文件</vt:lpstr>
      <vt:lpstr>10.1.5  操作文件</vt:lpstr>
      <vt:lpstr>10.2  目录处理</vt:lpstr>
      <vt:lpstr>10.2.1  打开和关闭目录</vt:lpstr>
      <vt:lpstr>1.打开目录</vt:lpstr>
      <vt:lpstr>2.关闭目录</vt:lpstr>
      <vt:lpstr>10.2.2  浏览目录</vt:lpstr>
      <vt:lpstr>10.2.2  浏览目录</vt:lpstr>
      <vt:lpstr>10.2.2  浏览目录</vt:lpstr>
      <vt:lpstr>10.2.3  操作目录</vt:lpstr>
      <vt:lpstr>10.2.3  操作目录</vt:lpstr>
      <vt:lpstr>10.2.3  操作目录</vt:lpstr>
      <vt:lpstr>10.3  文件处理的高级应用</vt:lpstr>
      <vt:lpstr>10.3.1  访问远程文件</vt:lpstr>
      <vt:lpstr>10.3.2  文件指针</vt:lpstr>
      <vt:lpstr>10.3.2  文件指针</vt:lpstr>
      <vt:lpstr>10.3.3  文件锁定</vt:lpstr>
      <vt:lpstr>10.4  文件上传</vt:lpstr>
      <vt:lpstr>10.4.1  配置php.ini文件</vt:lpstr>
      <vt:lpstr>10.4.2  认识预定义变量$_FILES</vt:lpstr>
      <vt:lpstr>10.4.3  单文件上传</vt:lpstr>
      <vt:lpstr>10.4.4  多文件上传</vt:lpstr>
      <vt:lpstr>10.5  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第10章  文件系统</dc:title>
  <dc:creator>yztx1</dc:creator>
  <cp:lastModifiedBy>博 陈</cp:lastModifiedBy>
  <cp:revision>8</cp:revision>
  <dcterms:created xsi:type="dcterms:W3CDTF">2012-10-30T08:00:26Z</dcterms:created>
  <dcterms:modified xsi:type="dcterms:W3CDTF">2024-09-26T12:18:42Z</dcterms:modified>
</cp:coreProperties>
</file>