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6"/>
  </p:notesMasterIdLst>
  <p:sldIdLst>
    <p:sldId id="256" r:id="rId2"/>
    <p:sldId id="257" r:id="rId3"/>
    <p:sldId id="258" r:id="rId4"/>
    <p:sldId id="259" r:id="rId5"/>
    <p:sldId id="260" r:id="rId6"/>
    <p:sldId id="308" r:id="rId7"/>
    <p:sldId id="261" r:id="rId8"/>
    <p:sldId id="262" r:id="rId9"/>
    <p:sldId id="309" r:id="rId10"/>
    <p:sldId id="263" r:id="rId11"/>
    <p:sldId id="264" r:id="rId12"/>
    <p:sldId id="265" r:id="rId13"/>
    <p:sldId id="266" r:id="rId14"/>
    <p:sldId id="267" r:id="rId15"/>
    <p:sldId id="268" r:id="rId16"/>
    <p:sldId id="269" r:id="rId17"/>
    <p:sldId id="310" r:id="rId18"/>
    <p:sldId id="311" r:id="rId19"/>
    <p:sldId id="270" r:id="rId20"/>
    <p:sldId id="271" r:id="rId21"/>
    <p:sldId id="272" r:id="rId22"/>
    <p:sldId id="273" r:id="rId23"/>
    <p:sldId id="274" r:id="rId24"/>
    <p:sldId id="275" r:id="rId25"/>
    <p:sldId id="276" r:id="rId26"/>
    <p:sldId id="277" r:id="rId27"/>
    <p:sldId id="278" r:id="rId28"/>
    <p:sldId id="279" r:id="rId29"/>
    <p:sldId id="312" r:id="rId30"/>
    <p:sldId id="280" r:id="rId31"/>
    <p:sldId id="281" r:id="rId32"/>
    <p:sldId id="313" r:id="rId33"/>
    <p:sldId id="282" r:id="rId34"/>
    <p:sldId id="283" r:id="rId35"/>
    <p:sldId id="284" r:id="rId36"/>
    <p:sldId id="325" r:id="rId37"/>
    <p:sldId id="326" r:id="rId38"/>
    <p:sldId id="327" r:id="rId39"/>
    <p:sldId id="328" r:id="rId40"/>
    <p:sldId id="329" r:id="rId41"/>
    <p:sldId id="330" r:id="rId42"/>
    <p:sldId id="331" r:id="rId43"/>
    <p:sldId id="332" r:id="rId44"/>
    <p:sldId id="333" r:id="rId45"/>
    <p:sldId id="334" r:id="rId46"/>
    <p:sldId id="285" r:id="rId47"/>
    <p:sldId id="286" r:id="rId48"/>
    <p:sldId id="314" r:id="rId49"/>
    <p:sldId id="315" r:id="rId50"/>
    <p:sldId id="316" r:id="rId51"/>
    <p:sldId id="317" r:id="rId52"/>
    <p:sldId id="287" r:id="rId53"/>
    <p:sldId id="348" r:id="rId54"/>
    <p:sldId id="350" r:id="rId55"/>
    <p:sldId id="351" r:id="rId56"/>
    <p:sldId id="352" r:id="rId57"/>
    <p:sldId id="353" r:id="rId58"/>
    <p:sldId id="354" r:id="rId59"/>
    <p:sldId id="355" r:id="rId60"/>
    <p:sldId id="356" r:id="rId61"/>
    <p:sldId id="357" r:id="rId62"/>
    <p:sldId id="358" r:id="rId63"/>
    <p:sldId id="359" r:id="rId64"/>
    <p:sldId id="360" r:id="rId65"/>
    <p:sldId id="361" r:id="rId66"/>
    <p:sldId id="362" r:id="rId67"/>
    <p:sldId id="363" r:id="rId68"/>
    <p:sldId id="364" r:id="rId69"/>
    <p:sldId id="365" r:id="rId70"/>
    <p:sldId id="366" r:id="rId71"/>
    <p:sldId id="367" r:id="rId72"/>
    <p:sldId id="368" r:id="rId73"/>
    <p:sldId id="369" r:id="rId74"/>
    <p:sldId id="370" r:id="rId75"/>
    <p:sldId id="371" r:id="rId76"/>
    <p:sldId id="372" r:id="rId77"/>
    <p:sldId id="373" r:id="rId78"/>
    <p:sldId id="374" r:id="rId79"/>
    <p:sldId id="375" r:id="rId80"/>
    <p:sldId id="376" r:id="rId81"/>
    <p:sldId id="377" r:id="rId82"/>
    <p:sldId id="378" r:id="rId83"/>
    <p:sldId id="379" r:id="rId84"/>
    <p:sldId id="380" r:id="rId85"/>
    <p:sldId id="381" r:id="rId86"/>
    <p:sldId id="382" r:id="rId87"/>
    <p:sldId id="383" r:id="rId88"/>
    <p:sldId id="384" r:id="rId89"/>
    <p:sldId id="385" r:id="rId90"/>
    <p:sldId id="386" r:id="rId91"/>
    <p:sldId id="387" r:id="rId92"/>
    <p:sldId id="388" r:id="rId93"/>
    <p:sldId id="389" r:id="rId94"/>
    <p:sldId id="390" r:id="rId95"/>
    <p:sldId id="391" r:id="rId96"/>
    <p:sldId id="392" r:id="rId97"/>
    <p:sldId id="408" r:id="rId98"/>
    <p:sldId id="288" r:id="rId99"/>
    <p:sldId id="318" r:id="rId100"/>
    <p:sldId id="319" r:id="rId101"/>
    <p:sldId id="321" r:id="rId102"/>
    <p:sldId id="320" r:id="rId103"/>
    <p:sldId id="289" r:id="rId104"/>
    <p:sldId id="322" r:id="rId105"/>
    <p:sldId id="323" r:id="rId106"/>
    <p:sldId id="290" r:id="rId107"/>
    <p:sldId id="291" r:id="rId108"/>
    <p:sldId id="292" r:id="rId109"/>
    <p:sldId id="293" r:id="rId110"/>
    <p:sldId id="294" r:id="rId111"/>
    <p:sldId id="295" r:id="rId112"/>
    <p:sldId id="296" r:id="rId113"/>
    <p:sldId id="324" r:id="rId114"/>
    <p:sldId id="297" r:id="rId115"/>
    <p:sldId id="298" r:id="rId116"/>
    <p:sldId id="299" r:id="rId117"/>
    <p:sldId id="300" r:id="rId118"/>
    <p:sldId id="301" r:id="rId119"/>
    <p:sldId id="302" r:id="rId120"/>
    <p:sldId id="303" r:id="rId121"/>
    <p:sldId id="304" r:id="rId122"/>
    <p:sldId id="305" r:id="rId123"/>
    <p:sldId id="306" r:id="rId124"/>
    <p:sldId id="307" r:id="rId1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8" autoAdjust="0"/>
    <p:restoredTop sz="82965" autoAdjust="0"/>
  </p:normalViewPr>
  <p:slideViewPr>
    <p:cSldViewPr>
      <p:cViewPr varScale="1">
        <p:scale>
          <a:sx n="91" d="100"/>
          <a:sy n="91" d="100"/>
        </p:scale>
        <p:origin x="133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324CD-92D9-49B9-ACE1-5FC89C8E9ACE}" type="datetimeFigureOut">
              <a:rPr lang="zh-CN" altLang="en-US" smtClean="0"/>
              <a:t>2024/10/17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25B49-A0F6-43B4-A374-938B7CBC8690}" type="slidenum">
              <a:rPr lang="zh-CN" altLang="en-US" smtClean="0"/>
              <a:t>‹#›</a:t>
            </a:fld>
            <a:endParaRPr lang="zh-CN" altLang="en-US"/>
          </a:p>
        </p:txBody>
      </p:sp>
    </p:spTree>
    <p:extLst>
      <p:ext uri="{BB962C8B-B14F-4D97-AF65-F5344CB8AC3E}">
        <p14:creationId xmlns:p14="http://schemas.microsoft.com/office/powerpoint/2010/main" val="690497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重中之重</a:t>
            </a:r>
          </a:p>
        </p:txBody>
      </p:sp>
      <p:sp>
        <p:nvSpPr>
          <p:cNvPr id="4" name="灯片编号占位符 3"/>
          <p:cNvSpPr>
            <a:spLocks noGrp="1"/>
          </p:cNvSpPr>
          <p:nvPr>
            <p:ph type="sldNum" sz="quarter" idx="5"/>
          </p:nvPr>
        </p:nvSpPr>
        <p:spPr/>
        <p:txBody>
          <a:bodyPr/>
          <a:lstStyle/>
          <a:p>
            <a:fld id="{5E425B49-A0F6-43B4-A374-938B7CBC8690}" type="slidenum">
              <a:rPr lang="zh-CN" altLang="en-US" smtClean="0"/>
              <a:t>1</a:t>
            </a:fld>
            <a:endParaRPr lang="zh-CN" altLang="en-US"/>
          </a:p>
        </p:txBody>
      </p:sp>
    </p:spTree>
    <p:extLst>
      <p:ext uri="{BB962C8B-B14F-4D97-AF65-F5344CB8AC3E}">
        <p14:creationId xmlns:p14="http://schemas.microsoft.com/office/powerpoint/2010/main" val="448435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614A035-44F7-46DF-95EA-5C032ACB201E}"/>
              </a:ext>
            </a:extLst>
          </p:cNvPr>
          <p:cNvSpPr>
            <a:spLocks noGrp="1" noChangeArrowheads="1"/>
          </p:cNvSpPr>
          <p:nvPr>
            <p:ph type="sldNum" sz="quarter" idx="5"/>
          </p:nvPr>
        </p:nvSpPr>
        <p:spPr>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6DCC142F-D4E4-49D9-83C9-207D20723DD3}" type="slidenum">
              <a:rPr kumimoji="0" lang="en-US" altLang="zh-CN" sz="1200">
                <a:latin typeface="Arial" panose="020B0604020202020204" pitchFamily="34" charset="0"/>
              </a:rPr>
              <a:pPr/>
              <a:t>55</a:t>
            </a:fld>
            <a:endParaRPr kumimoji="0" lang="en-US" altLang="zh-CN" sz="1200">
              <a:latin typeface="Arial" panose="020B0604020202020204" pitchFamily="34" charset="0"/>
            </a:endParaRPr>
          </a:p>
        </p:txBody>
      </p:sp>
      <p:sp>
        <p:nvSpPr>
          <p:cNvPr id="33795" name="Rectangle 2">
            <a:extLst>
              <a:ext uri="{FF2B5EF4-FFF2-40B4-BE49-F238E27FC236}">
                <a16:creationId xmlns:a16="http://schemas.microsoft.com/office/drawing/2014/main" id="{4495C757-0492-467D-A237-85F01D3BAF28}"/>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B72CBCE7-44E6-4AB2-B606-31A9418B5217}"/>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28645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要用</a:t>
            </a:r>
            <a:r>
              <a:rPr lang="en-US" altLang="zh-CN" dirty="0" err="1"/>
              <a:t>concat</a:t>
            </a:r>
            <a:endParaRPr lang="zh-CN" altLang="en-US" dirty="0"/>
          </a:p>
        </p:txBody>
      </p:sp>
      <p:sp>
        <p:nvSpPr>
          <p:cNvPr id="4" name="灯片编号占位符 3"/>
          <p:cNvSpPr>
            <a:spLocks noGrp="1"/>
          </p:cNvSpPr>
          <p:nvPr>
            <p:ph type="sldNum" sz="quarter" idx="5"/>
          </p:nvPr>
        </p:nvSpPr>
        <p:spPr/>
        <p:txBody>
          <a:bodyPr/>
          <a:lstStyle/>
          <a:p>
            <a:fld id="{5E425B49-A0F6-43B4-A374-938B7CBC8690}" type="slidenum">
              <a:rPr lang="zh-CN" altLang="en-US" smtClean="0"/>
              <a:t>70</a:t>
            </a:fld>
            <a:endParaRPr lang="zh-CN" altLang="en-US"/>
          </a:p>
        </p:txBody>
      </p:sp>
    </p:spTree>
    <p:extLst>
      <p:ext uri="{BB962C8B-B14F-4D97-AF65-F5344CB8AC3E}">
        <p14:creationId xmlns:p14="http://schemas.microsoft.com/office/powerpoint/2010/main" val="3585610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Between</a:t>
            </a:r>
            <a:r>
              <a:rPr lang="zh-CN" altLang="en-US" dirty="0"/>
              <a:t>包括</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5E425B49-A0F6-43B4-A374-938B7CBC8690}" type="slidenum">
              <a:rPr lang="zh-CN" altLang="en-US" smtClean="0"/>
              <a:t>75</a:t>
            </a:fld>
            <a:endParaRPr lang="zh-CN" altLang="en-US"/>
          </a:p>
        </p:txBody>
      </p:sp>
    </p:spTree>
    <p:extLst>
      <p:ext uri="{BB962C8B-B14F-4D97-AF65-F5344CB8AC3E}">
        <p14:creationId xmlns:p14="http://schemas.microsoft.com/office/powerpoint/2010/main" val="3408982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E425B49-A0F6-43B4-A374-938B7CBC8690}" type="slidenum">
              <a:rPr lang="zh-CN" altLang="en-US" smtClean="0"/>
              <a:t>76</a:t>
            </a:fld>
            <a:endParaRPr lang="zh-CN" altLang="en-US"/>
          </a:p>
        </p:txBody>
      </p:sp>
    </p:spTree>
    <p:extLst>
      <p:ext uri="{BB962C8B-B14F-4D97-AF65-F5344CB8AC3E}">
        <p14:creationId xmlns:p14="http://schemas.microsoft.com/office/powerpoint/2010/main" val="4161090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这个和下一个不做要求</a:t>
            </a:r>
          </a:p>
        </p:txBody>
      </p:sp>
      <p:sp>
        <p:nvSpPr>
          <p:cNvPr id="4" name="灯片编号占位符 3"/>
          <p:cNvSpPr>
            <a:spLocks noGrp="1"/>
          </p:cNvSpPr>
          <p:nvPr>
            <p:ph type="sldNum" sz="quarter" idx="5"/>
          </p:nvPr>
        </p:nvSpPr>
        <p:spPr/>
        <p:txBody>
          <a:bodyPr/>
          <a:lstStyle/>
          <a:p>
            <a:fld id="{5E425B49-A0F6-43B4-A374-938B7CBC8690}" type="slidenum">
              <a:rPr lang="zh-CN" altLang="en-US" smtClean="0"/>
              <a:t>81</a:t>
            </a:fld>
            <a:endParaRPr lang="zh-CN" altLang="en-US"/>
          </a:p>
        </p:txBody>
      </p:sp>
    </p:spTree>
    <p:extLst>
      <p:ext uri="{BB962C8B-B14F-4D97-AF65-F5344CB8AC3E}">
        <p14:creationId xmlns:p14="http://schemas.microsoft.com/office/powerpoint/2010/main" val="268560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Order by </a:t>
            </a:r>
            <a:r>
              <a:rPr lang="zh-CN" altLang="en-US" dirty="0"/>
              <a:t>后面的</a:t>
            </a:r>
            <a:r>
              <a:rPr lang="en-US" altLang="zh-CN" dirty="0"/>
              <a:t>ASC</a:t>
            </a:r>
            <a:r>
              <a:rPr lang="zh-CN" altLang="en-US" dirty="0"/>
              <a:t>和</a:t>
            </a:r>
            <a:r>
              <a:rPr lang="en-US" altLang="zh-CN" dirty="0"/>
              <a:t>DESC</a:t>
            </a:r>
            <a:r>
              <a:rPr lang="zh-CN" altLang="en-US" dirty="0"/>
              <a:t>是升序和降序</a:t>
            </a:r>
            <a:endParaRPr lang="en-US" altLang="zh-CN" dirty="0"/>
          </a:p>
          <a:p>
            <a:r>
              <a:rPr lang="zh-CN" altLang="en-US" dirty="0"/>
              <a:t>有</a:t>
            </a:r>
            <a:r>
              <a:rPr lang="en-US" altLang="zh-CN" dirty="0"/>
              <a:t>having</a:t>
            </a:r>
            <a:r>
              <a:rPr lang="zh-CN" altLang="en-US" dirty="0"/>
              <a:t>字句必须要有</a:t>
            </a:r>
            <a:r>
              <a:rPr lang="en-US" altLang="zh-CN" dirty="0" err="1"/>
              <a:t>groupy</a:t>
            </a:r>
            <a:r>
              <a:rPr lang="en-US" altLang="zh-CN" dirty="0"/>
              <a:t> by</a:t>
            </a:r>
            <a:r>
              <a:rPr lang="zh-CN" altLang="en-US" dirty="0"/>
              <a:t>，</a:t>
            </a:r>
            <a:r>
              <a:rPr lang="en-US" altLang="zh-CN" dirty="0"/>
              <a:t>having</a:t>
            </a:r>
            <a:r>
              <a:rPr lang="zh-CN" altLang="en-US"/>
              <a:t>后一般跟随聚集函数，对分组后的计算结果进行选择输出</a:t>
            </a:r>
            <a:endParaRPr lang="en-US" altLang="zh-CN" dirty="0"/>
          </a:p>
        </p:txBody>
      </p:sp>
      <p:sp>
        <p:nvSpPr>
          <p:cNvPr id="4" name="灯片编号占位符 3"/>
          <p:cNvSpPr>
            <a:spLocks noGrp="1"/>
          </p:cNvSpPr>
          <p:nvPr>
            <p:ph type="sldNum" sz="quarter" idx="5"/>
          </p:nvPr>
        </p:nvSpPr>
        <p:spPr/>
        <p:txBody>
          <a:bodyPr/>
          <a:lstStyle/>
          <a:p>
            <a:fld id="{5E425B49-A0F6-43B4-A374-938B7CBC8690}" type="slidenum">
              <a:rPr lang="zh-CN" altLang="en-US" smtClean="0"/>
              <a:t>84</a:t>
            </a:fld>
            <a:endParaRPr lang="zh-CN" altLang="en-US"/>
          </a:p>
        </p:txBody>
      </p:sp>
    </p:spTree>
    <p:extLst>
      <p:ext uri="{BB962C8B-B14F-4D97-AF65-F5344CB8AC3E}">
        <p14:creationId xmlns:p14="http://schemas.microsoft.com/office/powerpoint/2010/main" val="3623619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可以多个</a:t>
            </a:r>
            <a:r>
              <a:rPr lang="en-US" altLang="zh-CN" dirty="0"/>
              <a:t>order by</a:t>
            </a:r>
            <a:endParaRPr lang="zh-CN" altLang="en-US" dirty="0"/>
          </a:p>
        </p:txBody>
      </p:sp>
      <p:sp>
        <p:nvSpPr>
          <p:cNvPr id="4" name="灯片编号占位符 3"/>
          <p:cNvSpPr>
            <a:spLocks noGrp="1"/>
          </p:cNvSpPr>
          <p:nvPr>
            <p:ph type="sldNum" sz="quarter" idx="5"/>
          </p:nvPr>
        </p:nvSpPr>
        <p:spPr/>
        <p:txBody>
          <a:bodyPr/>
          <a:lstStyle/>
          <a:p>
            <a:fld id="{5E425B49-A0F6-43B4-A374-938B7CBC8690}" type="slidenum">
              <a:rPr lang="zh-CN" altLang="en-US" smtClean="0"/>
              <a:t>86</a:t>
            </a:fld>
            <a:endParaRPr lang="zh-CN" altLang="en-US"/>
          </a:p>
        </p:txBody>
      </p:sp>
    </p:spTree>
    <p:extLst>
      <p:ext uri="{BB962C8B-B14F-4D97-AF65-F5344CB8AC3E}">
        <p14:creationId xmlns:p14="http://schemas.microsoft.com/office/powerpoint/2010/main" val="2286724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可以有联合主键</a:t>
            </a:r>
          </a:p>
        </p:txBody>
      </p:sp>
      <p:sp>
        <p:nvSpPr>
          <p:cNvPr id="4" name="灯片编号占位符 3"/>
          <p:cNvSpPr>
            <a:spLocks noGrp="1"/>
          </p:cNvSpPr>
          <p:nvPr>
            <p:ph type="sldNum" sz="quarter" idx="5"/>
          </p:nvPr>
        </p:nvSpPr>
        <p:spPr/>
        <p:txBody>
          <a:bodyPr/>
          <a:lstStyle/>
          <a:p>
            <a:fld id="{5E425B49-A0F6-43B4-A374-938B7CBC8690}" type="slidenum">
              <a:rPr lang="zh-CN" altLang="en-US" smtClean="0"/>
              <a:t>93</a:t>
            </a:fld>
            <a:endParaRPr lang="zh-CN" altLang="en-US"/>
          </a:p>
        </p:txBody>
      </p:sp>
    </p:spTree>
    <p:extLst>
      <p:ext uri="{BB962C8B-B14F-4D97-AF65-F5344CB8AC3E}">
        <p14:creationId xmlns:p14="http://schemas.microsoft.com/office/powerpoint/2010/main" val="3188565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PPT</a:t>
            </a:r>
            <a:r>
              <a:rPr lang="zh-CN" altLang="en-US" b="1" dirty="0"/>
              <a:t>写法不推荐</a:t>
            </a:r>
            <a:endParaRPr lang="en-US" altLang="zh-CN" sz="1200" b="1" dirty="0">
              <a:solidFill>
                <a:srgbClr val="3333FF"/>
              </a:solidFill>
              <a:latin typeface="Courier New" panose="02070309020205020404" pitchFamily="49" charset="0"/>
              <a:ea typeface="楷体_GB2312" pitchFamily="49" charset="-122"/>
            </a:endParaRPr>
          </a:p>
          <a:p>
            <a:r>
              <a:rPr lang="en-US" altLang="zh-CN" sz="1200" b="1" dirty="0">
                <a:solidFill>
                  <a:srgbClr val="3333FF"/>
                </a:solidFill>
                <a:latin typeface="Courier New" panose="02070309020205020404" pitchFamily="49" charset="0"/>
                <a:ea typeface="楷体_GB2312" pitchFamily="49" charset="-122"/>
              </a:rPr>
              <a:t>SELECT </a:t>
            </a:r>
            <a:r>
              <a:rPr lang="zh-CN" altLang="en-US" sz="1200" b="1" dirty="0">
                <a:solidFill>
                  <a:srgbClr val="3333FF"/>
                </a:solidFill>
                <a:latin typeface="Courier New" panose="02070309020205020404" pitchFamily="49" charset="0"/>
                <a:ea typeface="楷体_GB2312" pitchFamily="49" charset="-122"/>
              </a:rPr>
              <a:t>学生档案</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学号</a:t>
            </a:r>
            <a:r>
              <a:rPr lang="en-US" altLang="zh-CN" sz="1200" b="1" dirty="0">
                <a:solidFill>
                  <a:srgbClr val="3333FF"/>
                </a:solidFill>
                <a:latin typeface="Courier New" panose="02070309020205020404" pitchFamily="49" charset="0"/>
                <a:ea typeface="楷体_GB2312" pitchFamily="49" charset="-122"/>
              </a:rPr>
              <a:t>, </a:t>
            </a:r>
            <a:r>
              <a:rPr lang="zh-CN" altLang="en-US" sz="1200" b="1" dirty="0">
                <a:solidFill>
                  <a:srgbClr val="3333FF"/>
                </a:solidFill>
                <a:latin typeface="Courier New" panose="02070309020205020404" pitchFamily="49" charset="0"/>
                <a:ea typeface="楷体_GB2312" pitchFamily="49" charset="-122"/>
              </a:rPr>
              <a:t>学生成绩</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科目代码，学生成绩</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成绩 </a:t>
            </a:r>
            <a:r>
              <a:rPr lang="en-US" altLang="zh-CN" sz="1200" b="1" dirty="0">
                <a:solidFill>
                  <a:srgbClr val="3333FF"/>
                </a:solidFill>
                <a:latin typeface="Courier New" panose="02070309020205020404" pitchFamily="49" charset="0"/>
                <a:ea typeface="楷体_GB2312" pitchFamily="49" charset="-122"/>
              </a:rPr>
              <a:t>FROM </a:t>
            </a:r>
            <a:r>
              <a:rPr lang="zh-CN" altLang="en-US" sz="1200" b="1" dirty="0">
                <a:solidFill>
                  <a:srgbClr val="3333FF"/>
                </a:solidFill>
                <a:latin typeface="Courier New" panose="02070309020205020404" pitchFamily="49" charset="0"/>
                <a:ea typeface="楷体_GB2312" pitchFamily="49" charset="-122"/>
              </a:rPr>
              <a:t>学生档案，学生成绩  </a:t>
            </a:r>
            <a:r>
              <a:rPr lang="en-US" altLang="zh-CN" sz="1200" b="1" dirty="0">
                <a:solidFill>
                  <a:srgbClr val="3333FF"/>
                </a:solidFill>
                <a:latin typeface="Courier New" panose="02070309020205020404" pitchFamily="49" charset="0"/>
                <a:ea typeface="楷体_GB2312" pitchFamily="49" charset="-122"/>
              </a:rPr>
              <a:t>where </a:t>
            </a:r>
            <a:r>
              <a:rPr lang="zh-CN" altLang="en-US" sz="1200" b="1" dirty="0">
                <a:solidFill>
                  <a:srgbClr val="3333FF"/>
                </a:solidFill>
                <a:latin typeface="Courier New" panose="02070309020205020404" pitchFamily="49" charset="0"/>
                <a:ea typeface="楷体_GB2312" pitchFamily="49" charset="-122"/>
              </a:rPr>
              <a:t>学生档案</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学号</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学生成绩</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学号</a:t>
            </a:r>
            <a:endParaRPr lang="en-US" altLang="zh-CN" sz="1200" b="1" dirty="0">
              <a:solidFill>
                <a:srgbClr val="3333FF"/>
              </a:solidFill>
              <a:latin typeface="Courier New" panose="02070309020205020404" pitchFamily="49" charset="0"/>
              <a:ea typeface="楷体_GB2312" pitchFamily="49" charset="-122"/>
            </a:endParaRPr>
          </a:p>
          <a:p>
            <a:r>
              <a:rPr lang="zh-CN" altLang="en-US" sz="1200" b="1" dirty="0">
                <a:solidFill>
                  <a:srgbClr val="3333FF"/>
                </a:solidFill>
                <a:latin typeface="Courier New" panose="02070309020205020404" pitchFamily="49" charset="0"/>
                <a:ea typeface="楷体_GB2312" pitchFamily="49" charset="-122"/>
              </a:rPr>
              <a:t>如果想加入课程表：（</a:t>
            </a:r>
            <a:r>
              <a:rPr lang="en-US" altLang="zh-CN" sz="1200" b="1" dirty="0">
                <a:solidFill>
                  <a:srgbClr val="3333FF"/>
                </a:solidFill>
                <a:latin typeface="Courier New" panose="02070309020205020404" pitchFamily="49" charset="0"/>
                <a:ea typeface="楷体_GB2312" pitchFamily="49" charset="-122"/>
              </a:rPr>
              <a:t>n</a:t>
            </a:r>
            <a:r>
              <a:rPr lang="zh-CN" altLang="en-US" sz="1200" b="1" dirty="0">
                <a:solidFill>
                  <a:srgbClr val="3333FF"/>
                </a:solidFill>
                <a:latin typeface="Courier New" panose="02070309020205020404" pitchFamily="49" charset="0"/>
                <a:ea typeface="楷体_GB2312" pitchFamily="49" charset="-122"/>
              </a:rPr>
              <a:t>各表相连，</a:t>
            </a:r>
            <a:r>
              <a:rPr lang="en-US" altLang="zh-CN" sz="1200" b="1" dirty="0">
                <a:solidFill>
                  <a:srgbClr val="3333FF"/>
                </a:solidFill>
                <a:latin typeface="Courier New" panose="02070309020205020404" pitchFamily="49" charset="0"/>
                <a:ea typeface="楷体_GB2312" pitchFamily="49" charset="-122"/>
              </a:rPr>
              <a:t>where</a:t>
            </a:r>
            <a:r>
              <a:rPr lang="zh-CN" altLang="en-US" sz="1200" b="1" dirty="0">
                <a:solidFill>
                  <a:srgbClr val="3333FF"/>
                </a:solidFill>
                <a:latin typeface="Courier New" panose="02070309020205020404" pitchFamily="49" charset="0"/>
                <a:ea typeface="楷体_GB2312" pitchFamily="49" charset="-122"/>
              </a:rPr>
              <a:t>中有</a:t>
            </a:r>
            <a:r>
              <a:rPr lang="en-US" altLang="zh-CN" sz="1200" b="1" dirty="0">
                <a:solidFill>
                  <a:srgbClr val="3333FF"/>
                </a:solidFill>
                <a:latin typeface="Courier New" panose="02070309020205020404" pitchFamily="49" charset="0"/>
                <a:ea typeface="楷体_GB2312" pitchFamily="49" charset="-122"/>
              </a:rPr>
              <a:t>n-1</a:t>
            </a:r>
            <a:r>
              <a:rPr lang="zh-CN" altLang="en-US" sz="1200" b="1" dirty="0">
                <a:solidFill>
                  <a:srgbClr val="3333FF"/>
                </a:solidFill>
                <a:latin typeface="Courier New" panose="02070309020205020404" pitchFamily="49" charset="0"/>
                <a:ea typeface="楷体_GB2312" pitchFamily="49" charset="-122"/>
              </a:rPr>
              <a:t>个等号）</a:t>
            </a:r>
            <a:endParaRPr lang="en-US" altLang="zh-CN" sz="1200" b="1" dirty="0">
              <a:solidFill>
                <a:srgbClr val="3333FF"/>
              </a:solidFill>
              <a:latin typeface="Courier New" panose="02070309020205020404" pitchFamily="49" charset="0"/>
              <a:ea typeface="楷体_GB2312"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3333FF"/>
                </a:solidFill>
                <a:latin typeface="Courier New" panose="02070309020205020404" pitchFamily="49" charset="0"/>
                <a:ea typeface="楷体_GB2312" pitchFamily="49" charset="-122"/>
              </a:rPr>
              <a:t>SELECT </a:t>
            </a:r>
            <a:r>
              <a:rPr lang="zh-CN" altLang="en-US" sz="1200" b="1" dirty="0">
                <a:solidFill>
                  <a:srgbClr val="3333FF"/>
                </a:solidFill>
                <a:latin typeface="Courier New" panose="02070309020205020404" pitchFamily="49" charset="0"/>
                <a:ea typeface="楷体_GB2312" pitchFamily="49" charset="-122"/>
              </a:rPr>
              <a:t>学生档案</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学号</a:t>
            </a:r>
            <a:r>
              <a:rPr lang="en-US" altLang="zh-CN" sz="1200" b="1" dirty="0">
                <a:solidFill>
                  <a:srgbClr val="3333FF"/>
                </a:solidFill>
                <a:latin typeface="Courier New" panose="02070309020205020404" pitchFamily="49" charset="0"/>
                <a:ea typeface="楷体_GB2312" pitchFamily="49" charset="-122"/>
              </a:rPr>
              <a:t>, </a:t>
            </a:r>
            <a:r>
              <a:rPr lang="zh-CN" altLang="en-US" sz="1200" b="1" dirty="0">
                <a:solidFill>
                  <a:srgbClr val="3333FF"/>
                </a:solidFill>
                <a:latin typeface="Courier New" panose="02070309020205020404" pitchFamily="49" charset="0"/>
                <a:ea typeface="楷体_GB2312" pitchFamily="49" charset="-122"/>
              </a:rPr>
              <a:t>学生成绩</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科目代码，学生成绩</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成绩 课程表</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科目名称 </a:t>
            </a:r>
            <a:r>
              <a:rPr lang="en-US" altLang="zh-CN" sz="1200" b="1" dirty="0">
                <a:solidFill>
                  <a:srgbClr val="3333FF"/>
                </a:solidFill>
                <a:latin typeface="Courier New" panose="02070309020205020404" pitchFamily="49" charset="0"/>
                <a:ea typeface="楷体_GB2312" pitchFamily="49" charset="-122"/>
              </a:rPr>
              <a:t>FROM </a:t>
            </a:r>
            <a:r>
              <a:rPr lang="zh-CN" altLang="en-US" sz="1200" b="1" dirty="0">
                <a:solidFill>
                  <a:srgbClr val="3333FF"/>
                </a:solidFill>
                <a:latin typeface="Courier New" panose="02070309020205020404" pitchFamily="49" charset="0"/>
                <a:ea typeface="楷体_GB2312" pitchFamily="49" charset="-122"/>
              </a:rPr>
              <a:t>学生档案，学生成绩， 课程表  </a:t>
            </a:r>
            <a:r>
              <a:rPr lang="en-US" altLang="zh-CN" sz="1200" b="1" dirty="0">
                <a:solidFill>
                  <a:srgbClr val="3333FF"/>
                </a:solidFill>
                <a:latin typeface="Courier New" panose="02070309020205020404" pitchFamily="49" charset="0"/>
                <a:ea typeface="楷体_GB2312" pitchFamily="49" charset="-122"/>
              </a:rPr>
              <a:t>where </a:t>
            </a:r>
            <a:r>
              <a:rPr lang="zh-CN" altLang="en-US" sz="1200" b="1" dirty="0">
                <a:solidFill>
                  <a:srgbClr val="3333FF"/>
                </a:solidFill>
                <a:latin typeface="Courier New" panose="02070309020205020404" pitchFamily="49" charset="0"/>
                <a:ea typeface="楷体_GB2312" pitchFamily="49" charset="-122"/>
              </a:rPr>
              <a:t>学生档案</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学号</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学生成绩</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学号 </a:t>
            </a:r>
            <a:r>
              <a:rPr lang="en-US" altLang="zh-CN" sz="1200" b="1" dirty="0">
                <a:solidFill>
                  <a:srgbClr val="3333FF"/>
                </a:solidFill>
                <a:latin typeface="Courier New" panose="02070309020205020404" pitchFamily="49" charset="0"/>
                <a:ea typeface="楷体_GB2312" pitchFamily="49" charset="-122"/>
              </a:rPr>
              <a:t>and </a:t>
            </a:r>
            <a:r>
              <a:rPr lang="zh-CN" altLang="en-US" sz="1200" b="1" dirty="0">
                <a:solidFill>
                  <a:srgbClr val="3333FF"/>
                </a:solidFill>
                <a:latin typeface="Courier New" panose="02070309020205020404" pitchFamily="49" charset="0"/>
                <a:ea typeface="楷体_GB2312" pitchFamily="49" charset="-122"/>
              </a:rPr>
              <a:t>学生成绩</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科目代码</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课程表</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科目代码</a:t>
            </a:r>
            <a:endParaRPr lang="en-US" altLang="zh-CN" sz="1200" b="1" dirty="0">
              <a:solidFill>
                <a:srgbClr val="3333FF"/>
              </a:solidFill>
              <a:latin typeface="Courier New" panose="02070309020205020404" pitchFamily="49" charset="0"/>
              <a:ea typeface="楷体_GB2312" pitchFamily="49" charset="-122"/>
            </a:endParaRPr>
          </a:p>
          <a:p>
            <a:endParaRPr lang="en-US" altLang="zh-CN" sz="1200" b="1" dirty="0">
              <a:solidFill>
                <a:srgbClr val="3333FF"/>
              </a:solidFill>
              <a:latin typeface="Courier New" panose="02070309020205020404" pitchFamily="49" charset="0"/>
              <a:ea typeface="楷体_GB2312" pitchFamily="49" charset="-122"/>
            </a:endParaRPr>
          </a:p>
          <a:p>
            <a:endParaRPr lang="zh-CN" altLang="en-US" dirty="0"/>
          </a:p>
        </p:txBody>
      </p:sp>
      <p:sp>
        <p:nvSpPr>
          <p:cNvPr id="4" name="灯片编号占位符 3"/>
          <p:cNvSpPr>
            <a:spLocks noGrp="1"/>
          </p:cNvSpPr>
          <p:nvPr>
            <p:ph type="sldNum" sz="quarter" idx="5"/>
          </p:nvPr>
        </p:nvSpPr>
        <p:spPr/>
        <p:txBody>
          <a:bodyPr/>
          <a:lstStyle/>
          <a:p>
            <a:fld id="{5E425B49-A0F6-43B4-A374-938B7CBC8690}" type="slidenum">
              <a:rPr lang="zh-CN" altLang="en-US" smtClean="0"/>
              <a:t>95</a:t>
            </a:fld>
            <a:endParaRPr lang="zh-CN" altLang="en-US"/>
          </a:p>
        </p:txBody>
      </p:sp>
    </p:spTree>
    <p:extLst>
      <p:ext uri="{BB962C8B-B14F-4D97-AF65-F5344CB8AC3E}">
        <p14:creationId xmlns:p14="http://schemas.microsoft.com/office/powerpoint/2010/main" val="3878699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视图考试不考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3333FF"/>
                </a:solidFill>
                <a:latin typeface="Courier New" panose="02070309020205020404" pitchFamily="49" charset="0"/>
                <a:ea typeface="楷体_GB2312" pitchFamily="49" charset="-122"/>
              </a:rPr>
              <a:t>Create </a:t>
            </a:r>
            <a:r>
              <a:rPr lang="en-US" altLang="zh-CN" sz="1200" b="1" dirty="0" err="1">
                <a:solidFill>
                  <a:srgbClr val="3333FF"/>
                </a:solidFill>
                <a:latin typeface="Courier New" panose="02070309020205020404" pitchFamily="49" charset="0"/>
                <a:ea typeface="楷体_GB2312" pitchFamily="49" charset="-122"/>
              </a:rPr>
              <a:t>view_name</a:t>
            </a:r>
            <a:r>
              <a:rPr lang="en-US" altLang="zh-CN" sz="1200" b="1" dirty="0">
                <a:solidFill>
                  <a:srgbClr val="3333FF"/>
                </a:solidFill>
                <a:latin typeface="Courier New" panose="02070309020205020404" pitchFamily="49" charset="0"/>
                <a:ea typeface="楷体_GB2312" pitchFamily="49" charset="-122"/>
              </a:rPr>
              <a:t> as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3333FF"/>
                </a:solidFill>
                <a:latin typeface="Courier New" panose="02070309020205020404" pitchFamily="49" charset="0"/>
                <a:ea typeface="楷体_GB2312" pitchFamily="49" charset="-122"/>
              </a:rPr>
              <a:t>SELECT </a:t>
            </a:r>
            <a:r>
              <a:rPr lang="zh-CN" altLang="en-US" sz="1200" b="1" dirty="0">
                <a:solidFill>
                  <a:srgbClr val="3333FF"/>
                </a:solidFill>
                <a:latin typeface="Courier New" panose="02070309020205020404" pitchFamily="49" charset="0"/>
                <a:ea typeface="楷体_GB2312" pitchFamily="49" charset="-122"/>
              </a:rPr>
              <a:t>学生档案</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学号</a:t>
            </a:r>
            <a:r>
              <a:rPr lang="en-US" altLang="zh-CN" sz="1200" b="1" dirty="0">
                <a:solidFill>
                  <a:srgbClr val="3333FF"/>
                </a:solidFill>
                <a:latin typeface="Courier New" panose="02070309020205020404" pitchFamily="49" charset="0"/>
                <a:ea typeface="楷体_GB2312" pitchFamily="49" charset="-122"/>
              </a:rPr>
              <a:t>, </a:t>
            </a:r>
            <a:r>
              <a:rPr lang="zh-CN" altLang="en-US" sz="1200" b="1" dirty="0">
                <a:solidFill>
                  <a:srgbClr val="3333FF"/>
                </a:solidFill>
                <a:latin typeface="Courier New" panose="02070309020205020404" pitchFamily="49" charset="0"/>
                <a:ea typeface="楷体_GB2312" pitchFamily="49" charset="-122"/>
              </a:rPr>
              <a:t>学生成绩</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科目代码，学生成绩</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成绩 课程表</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科目名称 </a:t>
            </a:r>
            <a:r>
              <a:rPr lang="en-US" altLang="zh-CN" sz="1200" b="1" dirty="0">
                <a:solidFill>
                  <a:srgbClr val="3333FF"/>
                </a:solidFill>
                <a:latin typeface="Courier New" panose="02070309020205020404" pitchFamily="49" charset="0"/>
                <a:ea typeface="楷体_GB2312" pitchFamily="49" charset="-122"/>
              </a:rPr>
              <a:t>FROM </a:t>
            </a:r>
            <a:r>
              <a:rPr lang="zh-CN" altLang="en-US" sz="1200" b="1" dirty="0">
                <a:solidFill>
                  <a:srgbClr val="3333FF"/>
                </a:solidFill>
                <a:latin typeface="Courier New" panose="02070309020205020404" pitchFamily="49" charset="0"/>
                <a:ea typeface="楷体_GB2312" pitchFamily="49" charset="-122"/>
              </a:rPr>
              <a:t>学生档案，学生成绩， 课程表  </a:t>
            </a:r>
            <a:r>
              <a:rPr lang="en-US" altLang="zh-CN" sz="1200" b="1" dirty="0">
                <a:solidFill>
                  <a:srgbClr val="3333FF"/>
                </a:solidFill>
                <a:latin typeface="Courier New" panose="02070309020205020404" pitchFamily="49" charset="0"/>
                <a:ea typeface="楷体_GB2312" pitchFamily="49" charset="-122"/>
              </a:rPr>
              <a:t>where </a:t>
            </a:r>
            <a:r>
              <a:rPr lang="zh-CN" altLang="en-US" sz="1200" b="1" dirty="0">
                <a:solidFill>
                  <a:srgbClr val="3333FF"/>
                </a:solidFill>
                <a:latin typeface="Courier New" panose="02070309020205020404" pitchFamily="49" charset="0"/>
                <a:ea typeface="楷体_GB2312" pitchFamily="49" charset="-122"/>
              </a:rPr>
              <a:t>学生档案</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学号</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学生成绩</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学号 </a:t>
            </a:r>
            <a:r>
              <a:rPr lang="en-US" altLang="zh-CN" sz="1200" b="1" dirty="0">
                <a:solidFill>
                  <a:srgbClr val="3333FF"/>
                </a:solidFill>
                <a:latin typeface="Courier New" panose="02070309020205020404" pitchFamily="49" charset="0"/>
                <a:ea typeface="楷体_GB2312" pitchFamily="49" charset="-122"/>
              </a:rPr>
              <a:t>and </a:t>
            </a:r>
            <a:r>
              <a:rPr lang="zh-CN" altLang="en-US" sz="1200" b="1" dirty="0">
                <a:solidFill>
                  <a:srgbClr val="3333FF"/>
                </a:solidFill>
                <a:latin typeface="Courier New" panose="02070309020205020404" pitchFamily="49" charset="0"/>
                <a:ea typeface="楷体_GB2312" pitchFamily="49" charset="-122"/>
              </a:rPr>
              <a:t>学生成绩</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科目代码</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课程表</a:t>
            </a:r>
            <a:r>
              <a:rPr lang="en-US" altLang="zh-CN" sz="1200" b="1" dirty="0">
                <a:solidFill>
                  <a:srgbClr val="3333FF"/>
                </a:solidFill>
                <a:latin typeface="Courier New" panose="02070309020205020404" pitchFamily="49" charset="0"/>
                <a:ea typeface="楷体_GB2312" pitchFamily="49" charset="-122"/>
              </a:rPr>
              <a:t>.</a:t>
            </a:r>
            <a:r>
              <a:rPr lang="zh-CN" altLang="en-US" sz="1200" b="1" dirty="0">
                <a:solidFill>
                  <a:srgbClr val="3333FF"/>
                </a:solidFill>
                <a:latin typeface="Courier New" panose="02070309020205020404" pitchFamily="49" charset="0"/>
                <a:ea typeface="楷体_GB2312" pitchFamily="49" charset="-122"/>
              </a:rPr>
              <a:t>科目代码</a:t>
            </a:r>
            <a:endParaRPr lang="en-US" altLang="zh-CN" sz="1200" b="1" dirty="0">
              <a:solidFill>
                <a:srgbClr val="3333FF"/>
              </a:solidFill>
              <a:latin typeface="Courier New" panose="02070309020205020404" pitchFamily="49" charset="0"/>
              <a:ea typeface="楷体_GB2312" pitchFamily="49" charset="-122"/>
            </a:endParaRPr>
          </a:p>
          <a:p>
            <a:endParaRPr lang="en-US" altLang="zh-CN" dirty="0"/>
          </a:p>
          <a:p>
            <a:r>
              <a:rPr lang="en-US" altLang="zh-CN" dirty="0"/>
              <a:t>Select</a:t>
            </a:r>
            <a:r>
              <a:rPr lang="zh-CN" altLang="en-US" sz="1200" b="1" dirty="0">
                <a:solidFill>
                  <a:srgbClr val="3333FF"/>
                </a:solidFill>
                <a:latin typeface="Courier New" panose="02070309020205020404" pitchFamily="49" charset="0"/>
                <a:ea typeface="楷体_GB2312" pitchFamily="49" charset="-122"/>
              </a:rPr>
              <a:t> 学号</a:t>
            </a:r>
            <a:r>
              <a:rPr lang="en-US" altLang="zh-CN" sz="1200" b="1" dirty="0">
                <a:solidFill>
                  <a:srgbClr val="3333FF"/>
                </a:solidFill>
                <a:latin typeface="Courier New" panose="02070309020205020404" pitchFamily="49" charset="0"/>
                <a:ea typeface="楷体_GB2312" pitchFamily="49" charset="-122"/>
              </a:rPr>
              <a:t>, </a:t>
            </a:r>
            <a:r>
              <a:rPr lang="zh-CN" altLang="en-US" sz="1200" b="1" dirty="0">
                <a:solidFill>
                  <a:srgbClr val="3333FF"/>
                </a:solidFill>
                <a:latin typeface="Courier New" panose="02070309020205020404" pitchFamily="49" charset="0"/>
                <a:ea typeface="楷体_GB2312" pitchFamily="49" charset="-122"/>
              </a:rPr>
              <a:t>科目代码，成绩 科目名称 </a:t>
            </a:r>
            <a:r>
              <a:rPr lang="en-US" altLang="zh-CN" sz="1200" b="1" dirty="0">
                <a:solidFill>
                  <a:srgbClr val="3333FF"/>
                </a:solidFill>
                <a:latin typeface="Courier New" panose="02070309020205020404" pitchFamily="49" charset="0"/>
                <a:ea typeface="楷体_GB2312" pitchFamily="49" charset="-122"/>
              </a:rPr>
              <a:t>FROM </a:t>
            </a:r>
            <a:r>
              <a:rPr lang="en-US" altLang="zh-CN" sz="1200" b="1" dirty="0" err="1">
                <a:solidFill>
                  <a:srgbClr val="3333FF"/>
                </a:solidFill>
                <a:latin typeface="Courier New" panose="02070309020205020404" pitchFamily="49" charset="0"/>
                <a:ea typeface="楷体_GB2312" pitchFamily="49" charset="-122"/>
              </a:rPr>
              <a:t>view_name</a:t>
            </a:r>
            <a:endParaRPr lang="zh-CN" altLang="en-US" dirty="0"/>
          </a:p>
        </p:txBody>
      </p:sp>
      <p:sp>
        <p:nvSpPr>
          <p:cNvPr id="4" name="灯片编号占位符 3"/>
          <p:cNvSpPr>
            <a:spLocks noGrp="1"/>
          </p:cNvSpPr>
          <p:nvPr>
            <p:ph type="sldNum" sz="quarter" idx="5"/>
          </p:nvPr>
        </p:nvSpPr>
        <p:spPr/>
        <p:txBody>
          <a:bodyPr/>
          <a:lstStyle/>
          <a:p>
            <a:fld id="{5E425B49-A0F6-43B4-A374-938B7CBC8690}" type="slidenum">
              <a:rPr lang="zh-CN" altLang="en-US" smtClean="0"/>
              <a:t>97</a:t>
            </a:fld>
            <a:endParaRPr lang="zh-CN" altLang="en-US"/>
          </a:p>
        </p:txBody>
      </p:sp>
    </p:spTree>
    <p:extLst>
      <p:ext uri="{BB962C8B-B14F-4D97-AF65-F5344CB8AC3E}">
        <p14:creationId xmlns:p14="http://schemas.microsoft.com/office/powerpoint/2010/main" val="64019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长度不固定</a:t>
            </a:r>
          </a:p>
        </p:txBody>
      </p:sp>
      <p:sp>
        <p:nvSpPr>
          <p:cNvPr id="4" name="灯片编号占位符 3"/>
          <p:cNvSpPr>
            <a:spLocks noGrp="1"/>
          </p:cNvSpPr>
          <p:nvPr>
            <p:ph type="sldNum" sz="quarter" idx="5"/>
          </p:nvPr>
        </p:nvSpPr>
        <p:spPr/>
        <p:txBody>
          <a:bodyPr/>
          <a:lstStyle/>
          <a:p>
            <a:fld id="{5E425B49-A0F6-43B4-A374-938B7CBC8690}" type="slidenum">
              <a:rPr lang="zh-CN" altLang="en-US" smtClean="0"/>
              <a:t>17</a:t>
            </a:fld>
            <a:endParaRPr lang="zh-CN" altLang="en-US"/>
          </a:p>
        </p:txBody>
      </p:sp>
    </p:spTree>
    <p:extLst>
      <p:ext uri="{BB962C8B-B14F-4D97-AF65-F5344CB8AC3E}">
        <p14:creationId xmlns:p14="http://schemas.microsoft.com/office/powerpoint/2010/main" val="2546824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Update </a:t>
            </a:r>
            <a:r>
              <a:rPr lang="en-US" altLang="zh-CN" dirty="0" err="1"/>
              <a:t>php_admin</a:t>
            </a:r>
            <a:r>
              <a:rPr lang="en-US" altLang="zh-CN" dirty="0"/>
              <a:t> set </a:t>
            </a:r>
            <a:r>
              <a:rPr lang="en-US" altLang="zh-CN" dirty="0" err="1"/>
              <a:t>userage</a:t>
            </a:r>
            <a:r>
              <a:rPr lang="en-US" altLang="zh-CN" dirty="0"/>
              <a:t>=41 (FROM</a:t>
            </a:r>
            <a:r>
              <a:rPr lang="zh-CN" altLang="en-US" dirty="0"/>
              <a:t>多个表）</a:t>
            </a:r>
            <a:r>
              <a:rPr lang="en-US" altLang="zh-CN" dirty="0"/>
              <a:t>where </a:t>
            </a:r>
            <a:r>
              <a:rPr lang="zh-CN" altLang="en-US" dirty="0"/>
              <a:t>（多个表时要进行表的内联）</a:t>
            </a:r>
            <a:r>
              <a:rPr lang="en-US" altLang="zh-CN" dirty="0"/>
              <a:t>username = ‘</a:t>
            </a:r>
            <a:r>
              <a:rPr lang="zh-CN" altLang="en-US" dirty="0"/>
              <a:t>吕布</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5E425B49-A0F6-43B4-A374-938B7CBC8690}" type="slidenum">
              <a:rPr lang="zh-CN" altLang="en-US" smtClean="0"/>
              <a:t>98</a:t>
            </a:fld>
            <a:endParaRPr lang="zh-CN" altLang="en-US"/>
          </a:p>
        </p:txBody>
      </p:sp>
    </p:spTree>
    <p:extLst>
      <p:ext uri="{BB962C8B-B14F-4D97-AF65-F5344CB8AC3E}">
        <p14:creationId xmlns:p14="http://schemas.microsoft.com/office/powerpoint/2010/main" val="654820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考考考！！！！！！</a:t>
            </a:r>
            <a:endParaRPr lang="en-US" altLang="zh-CN" dirty="0"/>
          </a:p>
          <a:p>
            <a:r>
              <a:rPr lang="zh-CN" altLang="en-US" dirty="0"/>
              <a:t>信息来源于多个表，不能用</a:t>
            </a:r>
            <a:r>
              <a:rPr lang="en-US" altLang="zh-CN" dirty="0"/>
              <a:t>from </a:t>
            </a:r>
            <a:r>
              <a:rPr lang="zh-CN" altLang="en-US" dirty="0"/>
              <a:t>表</a:t>
            </a:r>
            <a:r>
              <a:rPr lang="en-US" altLang="zh-CN" dirty="0"/>
              <a:t>1</a:t>
            </a:r>
            <a:r>
              <a:rPr lang="zh-CN" altLang="en-US" dirty="0"/>
              <a:t>，表</a:t>
            </a:r>
            <a:r>
              <a:rPr lang="en-US" altLang="zh-CN" dirty="0"/>
              <a:t>2</a:t>
            </a:r>
          </a:p>
          <a:p>
            <a:r>
              <a:rPr lang="en-US" altLang="zh-CN" dirty="0"/>
              <a:t>Delete </a:t>
            </a:r>
            <a:r>
              <a:rPr lang="zh-CN" altLang="en-US" dirty="0"/>
              <a:t>目标表 </a:t>
            </a:r>
            <a:r>
              <a:rPr lang="en-US" altLang="zh-CN" dirty="0"/>
              <a:t>from </a:t>
            </a:r>
            <a:r>
              <a:rPr lang="zh-CN" altLang="en-US" dirty="0"/>
              <a:t>表</a:t>
            </a:r>
            <a:r>
              <a:rPr lang="en-US" altLang="zh-CN" dirty="0"/>
              <a:t>1</a:t>
            </a:r>
            <a:r>
              <a:rPr lang="zh-CN" altLang="en-US" dirty="0"/>
              <a:t>，表</a:t>
            </a:r>
            <a:r>
              <a:rPr lang="en-US" altLang="zh-CN" dirty="0"/>
              <a:t>2…</a:t>
            </a:r>
            <a:r>
              <a:rPr lang="zh-CN" altLang="en-US" dirty="0"/>
              <a:t> </a:t>
            </a:r>
            <a:r>
              <a:rPr lang="en-US" altLang="zh-CN" dirty="0"/>
              <a:t>where</a:t>
            </a:r>
            <a:r>
              <a:rPr lang="zh-CN" altLang="en-US" dirty="0"/>
              <a:t> 内联加索引，跟</a:t>
            </a:r>
            <a:r>
              <a:rPr lang="en-US" altLang="zh-CN" dirty="0"/>
              <a:t>update</a:t>
            </a:r>
            <a:r>
              <a:rPr lang="zh-CN" altLang="en-US" dirty="0"/>
              <a:t>很像</a:t>
            </a:r>
          </a:p>
        </p:txBody>
      </p:sp>
      <p:sp>
        <p:nvSpPr>
          <p:cNvPr id="4" name="灯片编号占位符 3"/>
          <p:cNvSpPr>
            <a:spLocks noGrp="1"/>
          </p:cNvSpPr>
          <p:nvPr>
            <p:ph type="sldNum" sz="quarter" idx="5"/>
          </p:nvPr>
        </p:nvSpPr>
        <p:spPr/>
        <p:txBody>
          <a:bodyPr/>
          <a:lstStyle/>
          <a:p>
            <a:fld id="{5E425B49-A0F6-43B4-A374-938B7CBC8690}" type="slidenum">
              <a:rPr lang="zh-CN" altLang="en-US" smtClean="0"/>
              <a:t>103</a:t>
            </a:fld>
            <a:endParaRPr lang="zh-CN" altLang="en-US"/>
          </a:p>
        </p:txBody>
      </p:sp>
    </p:spTree>
    <p:extLst>
      <p:ext uri="{BB962C8B-B14F-4D97-AF65-F5344CB8AC3E}">
        <p14:creationId xmlns:p14="http://schemas.microsoft.com/office/powerpoint/2010/main" val="2747351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Test.php</a:t>
            </a:r>
            <a:r>
              <a:rPr lang="zh-CN" altLang="en-US"/>
              <a:t>必考</a:t>
            </a:r>
          </a:p>
        </p:txBody>
      </p:sp>
      <p:sp>
        <p:nvSpPr>
          <p:cNvPr id="4" name="灯片编号占位符 3"/>
          <p:cNvSpPr>
            <a:spLocks noGrp="1"/>
          </p:cNvSpPr>
          <p:nvPr>
            <p:ph type="sldNum" sz="quarter" idx="5"/>
          </p:nvPr>
        </p:nvSpPr>
        <p:spPr/>
        <p:txBody>
          <a:bodyPr/>
          <a:lstStyle/>
          <a:p>
            <a:fld id="{5E425B49-A0F6-43B4-A374-938B7CBC8690}" type="slidenum">
              <a:rPr lang="zh-CN" altLang="en-US" smtClean="0"/>
              <a:t>110</a:t>
            </a:fld>
            <a:endParaRPr lang="zh-CN" altLang="en-US"/>
          </a:p>
        </p:txBody>
      </p:sp>
    </p:spTree>
    <p:extLst>
      <p:ext uri="{BB962C8B-B14F-4D97-AF65-F5344CB8AC3E}">
        <p14:creationId xmlns:p14="http://schemas.microsoft.com/office/powerpoint/2010/main" val="250576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link_identifier</a:t>
            </a:r>
            <a:r>
              <a:rPr lang="en-US" altLang="zh-CN" dirty="0"/>
              <a:t>:  </a:t>
            </a:r>
            <a:r>
              <a:rPr lang="en-US" altLang="zh-CN" dirty="0" err="1"/>
              <a:t>Mysql_connect</a:t>
            </a:r>
            <a:r>
              <a:rPr lang="zh-CN" altLang="en-US" dirty="0"/>
              <a:t>的返回值</a:t>
            </a:r>
          </a:p>
        </p:txBody>
      </p:sp>
      <p:sp>
        <p:nvSpPr>
          <p:cNvPr id="4" name="灯片编号占位符 3"/>
          <p:cNvSpPr>
            <a:spLocks noGrp="1"/>
          </p:cNvSpPr>
          <p:nvPr>
            <p:ph type="sldNum" sz="quarter" idx="5"/>
          </p:nvPr>
        </p:nvSpPr>
        <p:spPr/>
        <p:txBody>
          <a:bodyPr/>
          <a:lstStyle/>
          <a:p>
            <a:fld id="{5E425B49-A0F6-43B4-A374-938B7CBC8690}" type="slidenum">
              <a:rPr lang="zh-CN" altLang="en-US" smtClean="0"/>
              <a:t>115</a:t>
            </a:fld>
            <a:endParaRPr lang="zh-CN" altLang="en-US"/>
          </a:p>
        </p:txBody>
      </p:sp>
    </p:spTree>
    <p:extLst>
      <p:ext uri="{BB962C8B-B14F-4D97-AF65-F5344CB8AC3E}">
        <p14:creationId xmlns:p14="http://schemas.microsoft.com/office/powerpoint/2010/main" val="2496480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link_identifier</a:t>
            </a:r>
            <a:r>
              <a:rPr lang="en-US" altLang="zh-CN" dirty="0"/>
              <a:t>:  </a:t>
            </a:r>
            <a:r>
              <a:rPr lang="en-US" altLang="zh-CN" dirty="0" err="1"/>
              <a:t>Mysql_connect</a:t>
            </a:r>
            <a:r>
              <a:rPr lang="zh-CN" altLang="en-US" dirty="0"/>
              <a:t>的返回值</a:t>
            </a:r>
            <a:r>
              <a:rPr lang="en-US" altLang="zh-CN" dirty="0"/>
              <a:t>,</a:t>
            </a:r>
            <a:r>
              <a:rPr lang="zh-CN" altLang="en-US" dirty="0"/>
              <a:t>可以连多个</a:t>
            </a:r>
            <a:r>
              <a:rPr lang="en-US" altLang="zh-CN" dirty="0" err="1"/>
              <a:t>mysql</a:t>
            </a:r>
            <a:endParaRPr lang="zh-CN" altLang="en-US" dirty="0"/>
          </a:p>
        </p:txBody>
      </p:sp>
      <p:sp>
        <p:nvSpPr>
          <p:cNvPr id="4" name="灯片编号占位符 3"/>
          <p:cNvSpPr>
            <a:spLocks noGrp="1"/>
          </p:cNvSpPr>
          <p:nvPr>
            <p:ph type="sldNum" sz="quarter" idx="5"/>
          </p:nvPr>
        </p:nvSpPr>
        <p:spPr/>
        <p:txBody>
          <a:bodyPr/>
          <a:lstStyle/>
          <a:p>
            <a:fld id="{5E425B49-A0F6-43B4-A374-938B7CBC8690}" type="slidenum">
              <a:rPr lang="zh-CN" altLang="en-US" smtClean="0"/>
              <a:t>117</a:t>
            </a:fld>
            <a:endParaRPr lang="zh-CN" altLang="en-US"/>
          </a:p>
        </p:txBody>
      </p:sp>
    </p:spTree>
    <p:extLst>
      <p:ext uri="{BB962C8B-B14F-4D97-AF65-F5344CB8AC3E}">
        <p14:creationId xmlns:p14="http://schemas.microsoft.com/office/powerpoint/2010/main" val="3451978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一般与</a:t>
            </a:r>
            <a:r>
              <a:rPr lang="en-US" altLang="zh-CN" dirty="0"/>
              <a:t>while</a:t>
            </a:r>
            <a:r>
              <a:rPr lang="zh-CN" altLang="en-US" dirty="0"/>
              <a:t>用</a:t>
            </a:r>
            <a:br>
              <a:rPr lang="en-US" altLang="zh-CN" dirty="0"/>
            </a:br>
            <a:r>
              <a:rPr lang="en-US" altLang="zh-CN" dirty="0"/>
              <a:t>$result</a:t>
            </a:r>
            <a:r>
              <a:rPr lang="zh-CN" altLang="en-US" dirty="0"/>
              <a:t>是</a:t>
            </a:r>
            <a:r>
              <a:rPr lang="en-US" altLang="zh-CN" dirty="0" err="1"/>
              <a:t>mysql_query</a:t>
            </a:r>
            <a:r>
              <a:rPr lang="zh-CN" altLang="en-US" dirty="0"/>
              <a:t>的返回值</a:t>
            </a:r>
            <a:endParaRPr lang="en-US" altLang="zh-CN" dirty="0"/>
          </a:p>
          <a:p>
            <a:r>
              <a:rPr lang="zh-CN" altLang="en-US" dirty="0"/>
              <a:t>第二个可以省略</a:t>
            </a:r>
          </a:p>
        </p:txBody>
      </p:sp>
      <p:sp>
        <p:nvSpPr>
          <p:cNvPr id="4" name="灯片编号占位符 3"/>
          <p:cNvSpPr>
            <a:spLocks noGrp="1"/>
          </p:cNvSpPr>
          <p:nvPr>
            <p:ph type="sldNum" sz="quarter" idx="5"/>
          </p:nvPr>
        </p:nvSpPr>
        <p:spPr/>
        <p:txBody>
          <a:bodyPr/>
          <a:lstStyle/>
          <a:p>
            <a:fld id="{5E425B49-A0F6-43B4-A374-938B7CBC8690}" type="slidenum">
              <a:rPr lang="zh-CN" altLang="en-US" smtClean="0"/>
              <a:t>118</a:t>
            </a:fld>
            <a:endParaRPr lang="zh-CN" altLang="en-US"/>
          </a:p>
        </p:txBody>
      </p:sp>
    </p:spTree>
    <p:extLst>
      <p:ext uri="{BB962C8B-B14F-4D97-AF65-F5344CB8AC3E}">
        <p14:creationId xmlns:p14="http://schemas.microsoft.com/office/powerpoint/2010/main" val="1422535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不做要求</a:t>
            </a:r>
          </a:p>
        </p:txBody>
      </p:sp>
      <p:sp>
        <p:nvSpPr>
          <p:cNvPr id="4" name="灯片编号占位符 3"/>
          <p:cNvSpPr>
            <a:spLocks noGrp="1"/>
          </p:cNvSpPr>
          <p:nvPr>
            <p:ph type="sldNum" sz="quarter" idx="5"/>
          </p:nvPr>
        </p:nvSpPr>
        <p:spPr/>
        <p:txBody>
          <a:bodyPr/>
          <a:lstStyle/>
          <a:p>
            <a:fld id="{5E425B49-A0F6-43B4-A374-938B7CBC8690}" type="slidenum">
              <a:rPr lang="zh-CN" altLang="en-US" smtClean="0"/>
              <a:t>119</a:t>
            </a:fld>
            <a:endParaRPr lang="zh-CN" altLang="en-US"/>
          </a:p>
        </p:txBody>
      </p:sp>
    </p:spTree>
    <p:extLst>
      <p:ext uri="{BB962C8B-B14F-4D97-AF65-F5344CB8AC3E}">
        <p14:creationId xmlns:p14="http://schemas.microsoft.com/office/powerpoint/2010/main" val="276346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无符号</a:t>
            </a:r>
            <a:r>
              <a:rPr lang="en-US" altLang="zh-CN" dirty="0"/>
              <a:t>=</a:t>
            </a:r>
            <a:r>
              <a:rPr lang="zh-CN" altLang="en-US" dirty="0"/>
              <a:t>未签署，到三大范式</a:t>
            </a:r>
          </a:p>
        </p:txBody>
      </p:sp>
      <p:sp>
        <p:nvSpPr>
          <p:cNvPr id="4" name="灯片编号占位符 3"/>
          <p:cNvSpPr>
            <a:spLocks noGrp="1"/>
          </p:cNvSpPr>
          <p:nvPr>
            <p:ph type="sldNum" sz="quarter" idx="5"/>
          </p:nvPr>
        </p:nvSpPr>
        <p:spPr/>
        <p:txBody>
          <a:bodyPr/>
          <a:lstStyle/>
          <a:p>
            <a:fld id="{5E425B49-A0F6-43B4-A374-938B7CBC8690}" type="slidenum">
              <a:rPr lang="zh-CN" altLang="en-US" smtClean="0"/>
              <a:t>22</a:t>
            </a:fld>
            <a:endParaRPr lang="zh-CN" altLang="en-US"/>
          </a:p>
        </p:txBody>
      </p:sp>
    </p:spTree>
    <p:extLst>
      <p:ext uri="{BB962C8B-B14F-4D97-AF65-F5344CB8AC3E}">
        <p14:creationId xmlns:p14="http://schemas.microsoft.com/office/powerpoint/2010/main" val="346160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一定是整型数，往往是主键</a:t>
            </a:r>
            <a:endParaRPr lang="en-US" altLang="zh-CN" dirty="0"/>
          </a:p>
          <a:p>
            <a:r>
              <a:rPr lang="en-US" altLang="zh-CN" dirty="0"/>
              <a:t>1~4</a:t>
            </a:r>
            <a:r>
              <a:rPr lang="zh-CN" altLang="en-US" dirty="0"/>
              <a:t>，把</a:t>
            </a:r>
            <a:r>
              <a:rPr lang="en-US" altLang="zh-CN" dirty="0"/>
              <a:t>4</a:t>
            </a:r>
            <a:r>
              <a:rPr lang="zh-CN" altLang="en-US" dirty="0"/>
              <a:t>删了，再来就填</a:t>
            </a:r>
            <a:r>
              <a:rPr lang="en-US" altLang="zh-CN" dirty="0"/>
              <a:t>5</a:t>
            </a:r>
            <a:endParaRPr lang="zh-CN" altLang="en-US" dirty="0"/>
          </a:p>
        </p:txBody>
      </p:sp>
      <p:sp>
        <p:nvSpPr>
          <p:cNvPr id="4" name="灯片编号占位符 3"/>
          <p:cNvSpPr>
            <a:spLocks noGrp="1"/>
          </p:cNvSpPr>
          <p:nvPr>
            <p:ph type="sldNum" sz="quarter" idx="5"/>
          </p:nvPr>
        </p:nvSpPr>
        <p:spPr/>
        <p:txBody>
          <a:bodyPr/>
          <a:lstStyle/>
          <a:p>
            <a:fld id="{5E425B49-A0F6-43B4-A374-938B7CBC8690}" type="slidenum">
              <a:rPr lang="zh-CN" altLang="en-US" smtClean="0"/>
              <a:t>24</a:t>
            </a:fld>
            <a:endParaRPr lang="zh-CN" altLang="en-US"/>
          </a:p>
        </p:txBody>
      </p:sp>
    </p:spTree>
    <p:extLst>
      <p:ext uri="{BB962C8B-B14F-4D97-AF65-F5344CB8AC3E}">
        <p14:creationId xmlns:p14="http://schemas.microsoft.com/office/powerpoint/2010/main" val="2169293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定义语句不做要求</a:t>
            </a:r>
          </a:p>
        </p:txBody>
      </p:sp>
      <p:sp>
        <p:nvSpPr>
          <p:cNvPr id="4" name="灯片编号占位符 3"/>
          <p:cNvSpPr>
            <a:spLocks noGrp="1"/>
          </p:cNvSpPr>
          <p:nvPr>
            <p:ph type="sldNum" sz="quarter" idx="5"/>
          </p:nvPr>
        </p:nvSpPr>
        <p:spPr/>
        <p:txBody>
          <a:bodyPr/>
          <a:lstStyle/>
          <a:p>
            <a:fld id="{5E425B49-A0F6-43B4-A374-938B7CBC8690}" type="slidenum">
              <a:rPr lang="zh-CN" altLang="en-US" smtClean="0"/>
              <a:t>28</a:t>
            </a:fld>
            <a:endParaRPr lang="zh-CN" altLang="en-US"/>
          </a:p>
        </p:txBody>
      </p:sp>
    </p:spTree>
    <p:extLst>
      <p:ext uri="{BB962C8B-B14F-4D97-AF65-F5344CB8AC3E}">
        <p14:creationId xmlns:p14="http://schemas.microsoft.com/office/powerpoint/2010/main" val="1023670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E425B49-A0F6-43B4-A374-938B7CBC8690}" type="slidenum">
              <a:rPr lang="zh-CN" altLang="en-US" smtClean="0"/>
              <a:t>35</a:t>
            </a:fld>
            <a:endParaRPr lang="zh-CN" altLang="en-US"/>
          </a:p>
        </p:txBody>
      </p:sp>
    </p:spTree>
    <p:extLst>
      <p:ext uri="{BB962C8B-B14F-4D97-AF65-F5344CB8AC3E}">
        <p14:creationId xmlns:p14="http://schemas.microsoft.com/office/powerpoint/2010/main" val="2422791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重点重点</a:t>
            </a:r>
          </a:p>
        </p:txBody>
      </p:sp>
      <p:sp>
        <p:nvSpPr>
          <p:cNvPr id="4" name="灯片编号占位符 3"/>
          <p:cNvSpPr>
            <a:spLocks noGrp="1"/>
          </p:cNvSpPr>
          <p:nvPr>
            <p:ph type="sldNum" sz="quarter" idx="5"/>
          </p:nvPr>
        </p:nvSpPr>
        <p:spPr/>
        <p:txBody>
          <a:bodyPr/>
          <a:lstStyle/>
          <a:p>
            <a:fld id="{5E425B49-A0F6-43B4-A374-938B7CBC8690}" type="slidenum">
              <a:rPr lang="zh-CN" altLang="en-US" smtClean="0"/>
              <a:t>46</a:t>
            </a:fld>
            <a:endParaRPr lang="zh-CN" altLang="en-US"/>
          </a:p>
        </p:txBody>
      </p:sp>
    </p:spTree>
    <p:extLst>
      <p:ext uri="{BB962C8B-B14F-4D97-AF65-F5344CB8AC3E}">
        <p14:creationId xmlns:p14="http://schemas.microsoft.com/office/powerpoint/2010/main" val="3663090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后面要带分号</a:t>
            </a:r>
          </a:p>
        </p:txBody>
      </p:sp>
      <p:sp>
        <p:nvSpPr>
          <p:cNvPr id="4" name="灯片编号占位符 3"/>
          <p:cNvSpPr>
            <a:spLocks noGrp="1"/>
          </p:cNvSpPr>
          <p:nvPr>
            <p:ph type="sldNum" sz="quarter" idx="5"/>
          </p:nvPr>
        </p:nvSpPr>
        <p:spPr/>
        <p:txBody>
          <a:bodyPr/>
          <a:lstStyle/>
          <a:p>
            <a:fld id="{5E425B49-A0F6-43B4-A374-938B7CBC8690}" type="slidenum">
              <a:rPr lang="zh-CN" altLang="en-US" smtClean="0"/>
              <a:t>50</a:t>
            </a:fld>
            <a:endParaRPr lang="zh-CN" altLang="en-US"/>
          </a:p>
        </p:txBody>
      </p:sp>
    </p:spTree>
    <p:extLst>
      <p:ext uri="{BB962C8B-B14F-4D97-AF65-F5344CB8AC3E}">
        <p14:creationId xmlns:p14="http://schemas.microsoft.com/office/powerpoint/2010/main" val="82688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可以起别名，加一个</a:t>
            </a:r>
            <a:r>
              <a:rPr lang="en-US" altLang="zh-CN" dirty="0"/>
              <a:t>as</a:t>
            </a:r>
            <a:endParaRPr lang="zh-CN" altLang="en-US" dirty="0"/>
          </a:p>
        </p:txBody>
      </p:sp>
      <p:sp>
        <p:nvSpPr>
          <p:cNvPr id="4" name="灯片编号占位符 3"/>
          <p:cNvSpPr>
            <a:spLocks noGrp="1"/>
          </p:cNvSpPr>
          <p:nvPr>
            <p:ph type="sldNum" sz="quarter" idx="5"/>
          </p:nvPr>
        </p:nvSpPr>
        <p:spPr/>
        <p:txBody>
          <a:bodyPr/>
          <a:lstStyle/>
          <a:p>
            <a:fld id="{5E425B49-A0F6-43B4-A374-938B7CBC8690}" type="slidenum">
              <a:rPr lang="zh-CN" altLang="en-US" smtClean="0"/>
              <a:t>54</a:t>
            </a:fld>
            <a:endParaRPr lang="zh-CN" altLang="en-US"/>
          </a:p>
        </p:txBody>
      </p:sp>
    </p:spTree>
    <p:extLst>
      <p:ext uri="{BB962C8B-B14F-4D97-AF65-F5344CB8AC3E}">
        <p14:creationId xmlns:p14="http://schemas.microsoft.com/office/powerpoint/2010/main" val="3645848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B01A6567-53F6-4091-A762-73043ECC5FFF}"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BFD1E4-9A33-44D0-92BE-51B024B0D18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01A6567-53F6-4091-A762-73043ECC5FFF}"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BFD1E4-9A33-44D0-92BE-51B024B0D18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01A6567-53F6-4091-A762-73043ECC5FFF}"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BFD1E4-9A33-44D0-92BE-51B024B0D18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1A6567-53F6-4091-A762-73043ECC5FFF}"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BFD1E4-9A33-44D0-92BE-51B024B0D188}" type="slidenum">
              <a:rPr lang="zh-CN" altLang="en-US" smtClean="0"/>
              <a:t>‹#›</a:t>
            </a:fld>
            <a:endParaRPr lang="zh-CN" altLang="en-US"/>
          </a:p>
        </p:txBody>
      </p:sp>
    </p:spTree>
    <p:extLst>
      <p:ext uri="{BB962C8B-B14F-4D97-AF65-F5344CB8AC3E}">
        <p14:creationId xmlns:p14="http://schemas.microsoft.com/office/powerpoint/2010/main" val="149244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01A6567-53F6-4091-A762-73043ECC5FFF}"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BFD1E4-9A33-44D0-92BE-51B024B0D18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01A6567-53F6-4091-A762-73043ECC5FFF}"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BFD1E4-9A33-44D0-92BE-51B024B0D188}"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B01A6567-53F6-4091-A762-73043ECC5FFF}" type="datetimeFigureOut">
              <a:rPr lang="zh-CN" altLang="en-US" smtClean="0"/>
              <a:t>2024/10/17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BFD1E4-9A33-44D0-92BE-51B024B0D18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B01A6567-53F6-4091-A762-73043ECC5FFF}" type="datetimeFigureOut">
              <a:rPr lang="zh-CN" altLang="en-US" smtClean="0"/>
              <a:t>2024/10/17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BFD1E4-9A33-44D0-92BE-51B024B0D188}" type="slidenum">
              <a:rPr lang="zh-CN" altLang="en-US" smtClean="0"/>
              <a:t>‹#›</a:t>
            </a:fld>
            <a:endParaRPr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B01A6567-53F6-4091-A762-73043ECC5FFF}" type="datetimeFigureOut">
              <a:rPr lang="zh-CN" altLang="en-US" smtClean="0"/>
              <a:t>2024/10/17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BFD1E4-9A33-44D0-92BE-51B024B0D18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1A6567-53F6-4091-A762-73043ECC5FFF}" type="datetimeFigureOut">
              <a:rPr lang="zh-CN" altLang="en-US" smtClean="0"/>
              <a:t>2024/10/17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BFD1E4-9A33-44D0-92BE-51B024B0D18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B01A6567-53F6-4091-A762-73043ECC5FFF}" type="datetimeFigureOut">
              <a:rPr lang="zh-CN" altLang="en-US" smtClean="0"/>
              <a:t>2024/10/17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BFD1E4-9A33-44D0-92BE-51B024B0D18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B01A6567-53F6-4091-A762-73043ECC5FFF}" type="datetimeFigureOut">
              <a:rPr lang="zh-CN" altLang="en-US" smtClean="0"/>
              <a:t>2024/10/17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BFD1E4-9A33-44D0-92BE-51B024B0D18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B01A6567-53F6-4091-A762-73043ECC5FFF}" type="datetimeFigureOut">
              <a:rPr lang="zh-CN" altLang="en-US" smtClean="0"/>
              <a:t>2024/10/17</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C6BFD1E4-9A33-44D0-92BE-51B024B0D18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oleObject" Target="../embeddings/oleObject15.bin"/><Relationship Id="rId1" Type="http://schemas.openxmlformats.org/officeDocument/2006/relationships/slideLayout" Target="../slideLayouts/slideLayout12.xml"/><Relationship Id="rId6" Type="http://schemas.openxmlformats.org/officeDocument/2006/relationships/oleObject" Target="../embeddings/oleObject17.bin"/><Relationship Id="rId5" Type="http://schemas.openxmlformats.org/officeDocument/2006/relationships/image" Target="../media/image19.emf"/><Relationship Id="rId4" Type="http://schemas.openxmlformats.org/officeDocument/2006/relationships/oleObject" Target="../embeddings/oleObject16.bin"/></Relationships>
</file>

<file path=ppt/slides/_rels/slide10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8.bin"/><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2.emf"/></Relationships>
</file>

<file path=ppt/slides/_rels/slide10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20.bin"/><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1.bin"/><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2.bin"/><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23.bin"/><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7.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25.bin"/><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9.e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30.e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1.emf"/></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32.emf"/></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30.bin"/><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31.bin"/><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32.bin"/><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33.bin"/><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6.bin"/><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7.bin"/><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8.bin"/><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9.bin"/><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1.bin"/><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3.bin"/><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a:latin typeface="方正大标宋简体"/>
              </a:rPr>
              <a:t>第</a:t>
            </a:r>
            <a:r>
              <a:rPr lang="en-US" altLang="zh-CN" b="0" i="0" u="none" strike="noStrike" kern="1800" baseline="0">
                <a:latin typeface="方正大标宋简体"/>
              </a:rPr>
              <a:t>12</a:t>
            </a:r>
            <a:r>
              <a:rPr lang="zh-CN" altLang="en-US" b="0" i="0" u="none" strike="noStrike" kern="1800" baseline="0">
                <a:latin typeface="方正大标宋简体"/>
              </a:rPr>
              <a:t>章  </a:t>
            </a:r>
            <a:r>
              <a:rPr lang="en-US" altLang="zh-CN" b="0" i="0" u="none" strike="noStrike" kern="1800" baseline="0">
                <a:latin typeface="方正大标宋简体"/>
              </a:rPr>
              <a:t>MySQL</a:t>
            </a:r>
            <a:r>
              <a:rPr lang="zh-CN" altLang="en-US" b="0" i="0" u="none" strike="noStrike" kern="1800" baseline="0">
                <a:latin typeface="方正大标宋简体"/>
              </a:rPr>
              <a:t>数据库基础</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数据库可以说是一个网站必不可少的一部分。现在在数据库领域充斥着很多种数据库，</a:t>
            </a:r>
            <a:r>
              <a:rPr lang="en-US" altLang="zh-CN" b="0" i="0" u="none" strike="noStrike" baseline="0">
                <a:latin typeface="Times New Roman"/>
              </a:rPr>
              <a:t>PHP</a:t>
            </a:r>
            <a:r>
              <a:rPr lang="zh-CN" altLang="en-US" b="0" i="0" u="none" strike="noStrike" baseline="0">
                <a:latin typeface="Times New Roman"/>
              </a:rPr>
              <a:t>作为流行的网页编程技术与数据库的交互是不可避免的。</a:t>
            </a:r>
            <a:r>
              <a:rPr lang="en-US" altLang="zh-CN" b="0" i="0" u="none" strike="noStrike" baseline="0">
                <a:latin typeface="Times New Roman"/>
              </a:rPr>
              <a:t>PHP</a:t>
            </a:r>
            <a:r>
              <a:rPr lang="zh-CN" altLang="en-US" b="0" i="0" u="none" strike="noStrike" baseline="0">
                <a:latin typeface="Times New Roman"/>
              </a:rPr>
              <a:t>可以操作多种数据库。而</a:t>
            </a:r>
            <a:r>
              <a:rPr lang="en-US" altLang="zh-CN" b="0" i="0" u="none" strike="noStrike" baseline="0">
                <a:latin typeface="Times New Roman"/>
              </a:rPr>
              <a:t>MySQL</a:t>
            </a:r>
            <a:r>
              <a:rPr lang="zh-CN" altLang="en-US" b="0" i="0" u="none" strike="noStrike" baseline="0">
                <a:latin typeface="Times New Roman"/>
              </a:rPr>
              <a:t>是与</a:t>
            </a:r>
            <a:r>
              <a:rPr lang="en-US" altLang="zh-CN" b="0" i="0" u="none" strike="noStrike" baseline="0">
                <a:latin typeface="Times New Roman"/>
              </a:rPr>
              <a:t>PHP</a:t>
            </a:r>
            <a:r>
              <a:rPr lang="zh-CN" altLang="en-US" b="0" i="0" u="none" strike="noStrike" baseline="0">
                <a:latin typeface="Times New Roman"/>
              </a:rPr>
              <a:t>搭配使用最多的数据库，它们常被称为“黄金组合”。本章我们就来讲解最基本的数据库操作知识以及通过</a:t>
            </a:r>
            <a:r>
              <a:rPr lang="en-US" altLang="zh-CN" b="0" i="0" u="none" strike="noStrike" baseline="0">
                <a:latin typeface="Times New Roman"/>
              </a:rPr>
              <a:t>PHP</a:t>
            </a:r>
            <a:r>
              <a:rPr lang="zh-CN" altLang="en-US" b="0" i="0" u="none" strike="noStrike" baseline="0">
                <a:latin typeface="Times New Roman"/>
              </a:rPr>
              <a:t>操作数据库。</a:t>
            </a:r>
          </a:p>
        </p:txBody>
      </p:sp>
    </p:spTree>
    <p:extLst>
      <p:ext uri="{BB962C8B-B14F-4D97-AF65-F5344CB8AC3E}">
        <p14:creationId xmlns:p14="http://schemas.microsoft.com/office/powerpoint/2010/main" val="1502579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12.2.3  </a:t>
            </a:r>
            <a:r>
              <a:rPr lang="zh-CN" altLang="en-US" b="0" i="0" u="none" strike="noStrike" kern="1800" baseline="0">
                <a:latin typeface="方正大标宋简体"/>
              </a:rPr>
              <a:t>查看数据库</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3773016"/>
          </a:xfrm>
        </p:spPr>
        <p:txBody>
          <a:bodyPr>
            <a:normAutofit/>
          </a:bodyPr>
          <a:lstStyle/>
          <a:p>
            <a:pPr marR="0" lvl="0" rtl="0"/>
            <a:r>
              <a:rPr lang="zh-CN" altLang="en-US" b="0" i="0" u="none" strike="noStrike" baseline="0" dirty="0">
                <a:latin typeface="Times New Roman"/>
              </a:rPr>
              <a:t>在创建成功数据库以后，我们就可以查看</a:t>
            </a:r>
            <a:r>
              <a:rPr lang="en-US" altLang="zh-CN" b="0" i="0" u="none" strike="noStrike" baseline="0" dirty="0">
                <a:latin typeface="Times New Roman"/>
              </a:rPr>
              <a:t>MySQL</a:t>
            </a:r>
            <a:r>
              <a:rPr lang="zh-CN" altLang="en-US" b="0" i="0" u="none" strike="noStrike" baseline="0" dirty="0">
                <a:latin typeface="Times New Roman"/>
              </a:rPr>
              <a:t>中的数据库信息了。</a:t>
            </a:r>
            <a:r>
              <a:rPr lang="en-US" altLang="zh-CN" b="0" i="0" u="none" strike="noStrike" baseline="0" dirty="0">
                <a:latin typeface="Times New Roman"/>
              </a:rPr>
              <a:t>SHOW DATABASES</a:t>
            </a:r>
            <a:r>
              <a:rPr lang="zh-CN" altLang="en-US" b="0" i="0" u="none" strike="noStrike" baseline="0" dirty="0">
                <a:latin typeface="Times New Roman"/>
              </a:rPr>
              <a:t>命令用来查看</a:t>
            </a:r>
            <a:r>
              <a:rPr lang="en-US" altLang="zh-CN" b="0" i="0" u="none" strike="noStrike" baseline="0" dirty="0">
                <a:latin typeface="Times New Roman"/>
              </a:rPr>
              <a:t>MySQL</a:t>
            </a:r>
            <a:r>
              <a:rPr lang="zh-CN" altLang="en-US" b="0" i="0" u="none" strike="noStrike" baseline="0" dirty="0">
                <a:latin typeface="Times New Roman"/>
              </a:rPr>
              <a:t>服务器中的所有数据库信息，它的语法如图所示。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25854486"/>
              </p:ext>
            </p:extLst>
          </p:nvPr>
        </p:nvGraphicFramePr>
        <p:xfrm>
          <a:off x="1907704" y="5445224"/>
          <a:ext cx="6007525" cy="720080"/>
        </p:xfrm>
        <a:graphic>
          <a:graphicData uri="http://schemas.openxmlformats.org/presentationml/2006/ole">
            <mc:AlternateContent xmlns:mc="http://schemas.openxmlformats.org/markup-compatibility/2006">
              <mc:Choice xmlns:v="urn:schemas-microsoft-com:vml" Requires="v">
                <p:oleObj name="Visio" r:id="rId2" imgW="2777220" imgH="332117" progId="Visio.Drawing.11">
                  <p:embed/>
                </p:oleObj>
              </mc:Choice>
              <mc:Fallback>
                <p:oleObj name="Visio" r:id="rId2" imgW="2777220" imgH="33211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5445224"/>
                        <a:ext cx="6007525" cy="720080"/>
                      </a:xfrm>
                      <a:prstGeom prst="rect">
                        <a:avLst/>
                      </a:prstGeom>
                      <a:noFill/>
                    </p:spPr>
                  </p:pic>
                </p:oleObj>
              </mc:Fallback>
            </mc:AlternateContent>
          </a:graphicData>
        </a:graphic>
      </p:graphicFrame>
    </p:spTree>
    <p:extLst>
      <p:ext uri="{BB962C8B-B14F-4D97-AF65-F5344CB8AC3E}">
        <p14:creationId xmlns:p14="http://schemas.microsoft.com/office/powerpoint/2010/main" val="23359847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12.5.3  </a:t>
            </a:r>
            <a:r>
              <a:rPr lang="zh-CN" altLang="en-US" b="0" i="0" u="none" strike="noStrike" kern="1800" baseline="0" dirty="0">
                <a:latin typeface="方正大标宋简体"/>
              </a:rPr>
              <a:t>修改记录</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2116832"/>
          </a:xfrm>
        </p:spPr>
        <p:txBody>
          <a:bodyPr>
            <a:normAutofit fontScale="77500" lnSpcReduction="20000"/>
          </a:bodyPr>
          <a:lstStyle/>
          <a:p>
            <a:pPr marR="0" lvl="0" rtl="0"/>
            <a:r>
              <a:rPr lang="zh-CN" altLang="en-US" b="0" i="0" u="none" strike="noStrike" baseline="0" dirty="0">
                <a:latin typeface="Times New Roman"/>
              </a:rPr>
              <a:t>下面我们就来修改‘</a:t>
            </a:r>
            <a:r>
              <a:rPr lang="en-US" altLang="zh-CN" b="0" i="0" u="none" strike="noStrike" baseline="0" dirty="0">
                <a:latin typeface="Times New Roman"/>
              </a:rPr>
              <a:t>name</a:t>
            </a:r>
            <a:r>
              <a:rPr lang="zh-CN" altLang="en-US" b="0" i="0" u="none" strike="noStrike" baseline="0" dirty="0">
                <a:latin typeface="Times New Roman"/>
              </a:rPr>
              <a:t>’为‘</a:t>
            </a:r>
            <a:r>
              <a:rPr lang="en-US" altLang="zh-CN" b="0" i="0" u="none" strike="noStrike" baseline="0" dirty="0" err="1">
                <a:latin typeface="Times New Roman"/>
              </a:rPr>
              <a:t>stu1</a:t>
            </a:r>
            <a:r>
              <a:rPr lang="zh-CN" altLang="en-US" b="0" i="0" u="none" strike="noStrike" baseline="0" dirty="0">
                <a:latin typeface="Times New Roman"/>
              </a:rPr>
              <a:t>’的‘</a:t>
            </a:r>
            <a:r>
              <a:rPr lang="en-US" altLang="zh-CN" b="0" i="0" u="none" strike="noStrike" baseline="0" dirty="0">
                <a:latin typeface="Times New Roman"/>
              </a:rPr>
              <a:t>score</a:t>
            </a:r>
            <a:r>
              <a:rPr lang="zh-CN" altLang="en-US" b="0" i="0" u="none" strike="noStrike" baseline="0" dirty="0">
                <a:latin typeface="Times New Roman"/>
              </a:rPr>
              <a:t>’为‘</a:t>
            </a:r>
            <a:r>
              <a:rPr lang="en-US" altLang="zh-CN" b="0" i="0" u="none" strike="noStrike" baseline="0" dirty="0">
                <a:latin typeface="Times New Roman"/>
              </a:rPr>
              <a:t>70</a:t>
            </a:r>
            <a:r>
              <a:rPr lang="zh-CN" altLang="en-US" b="0" i="0" u="none" strike="noStrike" baseline="0" dirty="0">
                <a:latin typeface="Times New Roman"/>
              </a:rPr>
              <a:t>’，命令如图</a:t>
            </a:r>
            <a:r>
              <a:rPr lang="en-US" altLang="zh-CN" b="0" i="0" u="none" strike="noStrike" baseline="0" dirty="0">
                <a:latin typeface="Times New Roman"/>
              </a:rPr>
              <a:t>1</a:t>
            </a:r>
            <a:r>
              <a:rPr lang="zh-CN" altLang="en-US" b="0" i="0" u="none" strike="noStrike" baseline="0" dirty="0">
                <a:latin typeface="Times New Roman"/>
              </a:rPr>
              <a:t>所示。</a:t>
            </a:r>
          </a:p>
          <a:p>
            <a:pPr marR="0" lvl="0" rtl="0"/>
            <a:r>
              <a:rPr lang="zh-CN" altLang="en-US" b="0" i="0" u="none" strike="noStrike" baseline="0" dirty="0">
                <a:latin typeface="Times New Roman"/>
              </a:rPr>
              <a:t>下面我们再来看将‘</a:t>
            </a:r>
            <a:r>
              <a:rPr lang="en-US" altLang="zh-CN" b="0" i="0" u="none" strike="noStrike" baseline="0" dirty="0">
                <a:latin typeface="Times New Roman"/>
              </a:rPr>
              <a:t>age</a:t>
            </a:r>
            <a:r>
              <a:rPr lang="zh-CN" altLang="en-US" b="0" i="0" u="none" strike="noStrike" baseline="0" dirty="0">
                <a:latin typeface="Times New Roman"/>
              </a:rPr>
              <a:t>’为</a:t>
            </a:r>
            <a:r>
              <a:rPr lang="en-US" altLang="zh-CN" b="0" i="0" u="none" strike="noStrike" baseline="0" dirty="0">
                <a:latin typeface="Times New Roman"/>
              </a:rPr>
              <a:t>15</a:t>
            </a:r>
            <a:r>
              <a:rPr lang="zh-CN" altLang="en-US" b="0" i="0" u="none" strike="noStrike" baseline="0" dirty="0">
                <a:latin typeface="Times New Roman"/>
              </a:rPr>
              <a:t>的数据分数在原来的‘</a:t>
            </a:r>
            <a:r>
              <a:rPr lang="en-US" altLang="zh-CN" b="0" i="0" u="none" strike="noStrike" baseline="0" dirty="0">
                <a:latin typeface="Times New Roman"/>
              </a:rPr>
              <a:t>score</a:t>
            </a:r>
            <a:r>
              <a:rPr lang="zh-CN" altLang="en-US" b="0" i="0" u="none" strike="noStrike" baseline="0" dirty="0">
                <a:latin typeface="Times New Roman"/>
              </a:rPr>
              <a:t>’的基础上加</a:t>
            </a:r>
            <a:r>
              <a:rPr lang="en-US" altLang="zh-CN" b="0" i="0" u="none" strike="noStrike" baseline="0" dirty="0">
                <a:latin typeface="Times New Roman"/>
              </a:rPr>
              <a:t>10</a:t>
            </a:r>
            <a:r>
              <a:rPr lang="zh-CN" altLang="en-US" b="0" i="0" u="none" strike="noStrike" baseline="0" dirty="0">
                <a:latin typeface="Times New Roman"/>
              </a:rPr>
              <a:t>，修改命令如图</a:t>
            </a:r>
            <a:r>
              <a:rPr lang="en-US" altLang="zh-CN" b="0" i="0" u="none" strike="noStrike" baseline="0" dirty="0">
                <a:latin typeface="Times New Roman"/>
              </a:rPr>
              <a:t>2</a:t>
            </a:r>
            <a:r>
              <a:rPr lang="zh-CN" altLang="en-US" b="0" i="0" u="none" strike="noStrike" baseline="0" dirty="0">
                <a:latin typeface="Times New Roman"/>
              </a:rPr>
              <a:t>所示。</a:t>
            </a:r>
          </a:p>
          <a:p>
            <a:pPr marR="0" lvl="0" rtl="0"/>
            <a:r>
              <a:rPr lang="zh-CN" altLang="en-US" b="0" i="0" u="none" strike="noStrike" baseline="0" dirty="0">
                <a:latin typeface="Times New Roman"/>
              </a:rPr>
              <a:t>我们接着看将一个‘</a:t>
            </a:r>
            <a:r>
              <a:rPr lang="en-US" altLang="zh-CN" b="0" i="0" u="none" strike="noStrike" baseline="0" dirty="0">
                <a:latin typeface="Times New Roman"/>
              </a:rPr>
              <a:t>age</a:t>
            </a:r>
            <a:r>
              <a:rPr lang="zh-CN" altLang="en-US" b="0" i="0" u="none" strike="noStrike" baseline="0" dirty="0">
                <a:latin typeface="Times New Roman"/>
              </a:rPr>
              <a:t>’范围‘</a:t>
            </a:r>
            <a:r>
              <a:rPr lang="en-US" altLang="zh-CN" b="0" i="0" u="none" strike="noStrike" baseline="0" dirty="0">
                <a:latin typeface="Times New Roman"/>
              </a:rPr>
              <a:t>13~17</a:t>
            </a:r>
            <a:r>
              <a:rPr lang="zh-CN" altLang="en-US" b="0" i="0" u="none" strike="noStrike" baseline="0" dirty="0">
                <a:latin typeface="Times New Roman"/>
              </a:rPr>
              <a:t>’的‘</a:t>
            </a:r>
            <a:r>
              <a:rPr lang="en-US" altLang="zh-CN" b="0" i="0" u="none" strike="noStrike" baseline="0" dirty="0">
                <a:latin typeface="Times New Roman"/>
              </a:rPr>
              <a:t>score</a:t>
            </a:r>
            <a:r>
              <a:rPr lang="zh-CN" altLang="en-US" b="0" i="0" u="none" strike="noStrike" baseline="0" dirty="0">
                <a:latin typeface="Times New Roman"/>
              </a:rPr>
              <a:t>’值改为</a:t>
            </a:r>
            <a:r>
              <a:rPr lang="en-US" altLang="zh-CN" b="0" i="0" u="none" strike="noStrike" baseline="0" dirty="0">
                <a:latin typeface="Times New Roman"/>
              </a:rPr>
              <a:t>99</a:t>
            </a:r>
            <a:r>
              <a:rPr lang="zh-CN" altLang="en-US" b="0" i="0" u="none" strike="noStrike" baseline="0" dirty="0">
                <a:latin typeface="Times New Roman"/>
              </a:rPr>
              <a:t>，代码如图</a:t>
            </a:r>
            <a:r>
              <a:rPr lang="en-US" altLang="zh-CN" b="0" i="0" u="none" strike="noStrike" baseline="0" dirty="0">
                <a:latin typeface="Times New Roman"/>
              </a:rPr>
              <a:t>3</a:t>
            </a:r>
            <a:r>
              <a:rPr lang="zh-CN" altLang="en-US" b="0" i="0" u="none" strike="noStrike" baseline="0" dirty="0">
                <a:latin typeface="Times New Roman"/>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05155765"/>
              </p:ext>
            </p:extLst>
          </p:nvPr>
        </p:nvGraphicFramePr>
        <p:xfrm>
          <a:off x="1043608" y="3933056"/>
          <a:ext cx="3686175" cy="819150"/>
        </p:xfrm>
        <a:graphic>
          <a:graphicData uri="http://schemas.openxmlformats.org/presentationml/2006/ole">
            <mc:AlternateContent xmlns:mc="http://schemas.openxmlformats.org/markup-compatibility/2006">
              <mc:Choice xmlns:v="urn:schemas-microsoft-com:vml" Requires="v">
                <p:oleObj name="Visio" r:id="rId2" imgW="3684960" imgH="816814" progId="Visio.Drawing.11">
                  <p:embed/>
                </p:oleObj>
              </mc:Choice>
              <mc:Fallback>
                <p:oleObj name="Visio" r:id="rId2" imgW="3684960" imgH="816814"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933056"/>
                        <a:ext cx="3686175"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139036428"/>
              </p:ext>
            </p:extLst>
          </p:nvPr>
        </p:nvGraphicFramePr>
        <p:xfrm>
          <a:off x="4860032" y="3861048"/>
          <a:ext cx="3952875" cy="904875"/>
        </p:xfrm>
        <a:graphic>
          <a:graphicData uri="http://schemas.openxmlformats.org/presentationml/2006/ole">
            <mc:AlternateContent xmlns:mc="http://schemas.openxmlformats.org/markup-compatibility/2006">
              <mc:Choice xmlns:v="urn:schemas-microsoft-com:vml" Requires="v">
                <p:oleObj name="Visio" r:id="rId4" imgW="3953610" imgH="901730" progId="Visio.Drawing.11">
                  <p:embed/>
                </p:oleObj>
              </mc:Choice>
              <mc:Fallback>
                <p:oleObj name="Visio" r:id="rId4" imgW="3953610" imgH="90173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3861048"/>
                        <a:ext cx="3952875"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627367073"/>
              </p:ext>
            </p:extLst>
          </p:nvPr>
        </p:nvGraphicFramePr>
        <p:xfrm>
          <a:off x="2123728" y="5229200"/>
          <a:ext cx="4333875" cy="847725"/>
        </p:xfrm>
        <a:graphic>
          <a:graphicData uri="http://schemas.openxmlformats.org/presentationml/2006/ole">
            <mc:AlternateContent xmlns:mc="http://schemas.openxmlformats.org/markup-compatibility/2006">
              <mc:Choice xmlns:v="urn:schemas-microsoft-com:vml" Requires="v">
                <p:oleObj name="Visio" r:id="rId6" imgW="4331610" imgH="849432" progId="Visio.Drawing.11">
                  <p:embed/>
                </p:oleObj>
              </mc:Choice>
              <mc:Fallback>
                <p:oleObj name="Visio" r:id="rId6" imgW="4331610" imgH="849432"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3728" y="5229200"/>
                        <a:ext cx="433387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52453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12.5.3  </a:t>
            </a:r>
            <a:r>
              <a:rPr lang="zh-CN" altLang="en-US" b="0" i="0" u="none" strike="noStrike" kern="1800" baseline="0" dirty="0">
                <a:latin typeface="方正大标宋简体"/>
              </a:rPr>
              <a:t>修改记录</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2116832"/>
          </a:xfrm>
        </p:spPr>
        <p:txBody>
          <a:bodyPr>
            <a:normAutofit fontScale="92500" lnSpcReduction="20000"/>
          </a:bodyPr>
          <a:lstStyle/>
          <a:p>
            <a:pPr marR="0" lvl="0" rtl="0"/>
            <a:r>
              <a:rPr lang="zh-CN" altLang="en-US" b="0" i="0" u="none" strike="noStrike" baseline="0" dirty="0">
                <a:latin typeface="Times New Roman"/>
              </a:rPr>
              <a:t>从修改记录的</a:t>
            </a:r>
            <a:r>
              <a:rPr lang="en-US" altLang="zh-CN" b="0" i="0" u="none" strike="noStrike" baseline="0" dirty="0">
                <a:latin typeface="Times New Roman"/>
              </a:rPr>
              <a:t>UPDATE</a:t>
            </a:r>
            <a:r>
              <a:rPr lang="zh-CN" altLang="en-US" b="0" i="0" u="none" strike="noStrike" baseline="0" dirty="0">
                <a:latin typeface="Times New Roman"/>
              </a:rPr>
              <a:t>的语法中我们可以看出修改条件是可选的。如果不使用修改条件语句，那么修改是针对表中所有数据的，这个命令在使用的时候一定要注意，下面我们来看语法，如图所示。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89189255"/>
              </p:ext>
            </p:extLst>
          </p:nvPr>
        </p:nvGraphicFramePr>
        <p:xfrm>
          <a:off x="1475656" y="4077072"/>
          <a:ext cx="4680520" cy="1735693"/>
        </p:xfrm>
        <a:graphic>
          <a:graphicData uri="http://schemas.openxmlformats.org/presentationml/2006/ole">
            <mc:AlternateContent xmlns:mc="http://schemas.openxmlformats.org/markup-compatibility/2006">
              <mc:Choice xmlns:v="urn:schemas-microsoft-com:vml" Requires="v">
                <p:oleObj name="Visio" r:id="rId2" imgW="2285280" imgH="849432" progId="Visio.Drawing.11">
                  <p:embed/>
                </p:oleObj>
              </mc:Choice>
              <mc:Fallback>
                <p:oleObj name="Visio" r:id="rId2" imgW="2285280" imgH="84943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077072"/>
                        <a:ext cx="4680520" cy="1735693"/>
                      </a:xfrm>
                      <a:prstGeom prst="rect">
                        <a:avLst/>
                      </a:prstGeom>
                      <a:noFill/>
                    </p:spPr>
                  </p:pic>
                </p:oleObj>
              </mc:Fallback>
            </mc:AlternateContent>
          </a:graphicData>
        </a:graphic>
      </p:graphicFrame>
    </p:spTree>
    <p:extLst>
      <p:ext uri="{BB962C8B-B14F-4D97-AF65-F5344CB8AC3E}">
        <p14:creationId xmlns:p14="http://schemas.microsoft.com/office/powerpoint/2010/main" val="38595536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12.5.3  </a:t>
            </a:r>
            <a:r>
              <a:rPr lang="zh-CN" altLang="en-US" b="0" i="0" u="none" strike="noStrike" kern="1800" baseline="0" dirty="0">
                <a:latin typeface="方正大标宋简体"/>
              </a:rPr>
              <a:t>修改记录</a:t>
            </a:r>
            <a:endParaRPr lang="zh-CN" altLang="en-US" b="0" i="0" u="none" strike="noStrike" kern="1800" baseline="0" dirty="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下面我们来将表中的‘</a:t>
            </a:r>
            <a:r>
              <a:rPr lang="en-US" altLang="zh-CN" b="0" i="0" u="none" strike="noStrike" baseline="0" dirty="0">
                <a:latin typeface="Times New Roman"/>
              </a:rPr>
              <a:t>score</a:t>
            </a:r>
            <a:r>
              <a:rPr lang="zh-CN" altLang="en-US" b="0" i="0" u="none" strike="noStrike" baseline="0" dirty="0">
                <a:latin typeface="Times New Roman"/>
              </a:rPr>
              <a:t>’字段值全部改为</a:t>
            </a:r>
            <a:r>
              <a:rPr lang="en-US" altLang="zh-CN" b="0" i="0" u="none" strike="noStrike" baseline="0" dirty="0">
                <a:latin typeface="Times New Roman"/>
              </a:rPr>
              <a:t>0</a:t>
            </a:r>
            <a:r>
              <a:rPr lang="zh-CN" altLang="en-US" b="0" i="0" u="none" strike="noStrike" baseline="0" dirty="0">
                <a:latin typeface="Times New Roman"/>
              </a:rPr>
              <a:t>。</a:t>
            </a:r>
          </a:p>
        </p:txBody>
      </p:sp>
    </p:spTree>
    <p:extLst>
      <p:ext uri="{BB962C8B-B14F-4D97-AF65-F5344CB8AC3E}">
        <p14:creationId xmlns:p14="http://schemas.microsoft.com/office/powerpoint/2010/main" val="32345996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12.5.4  </a:t>
            </a:r>
            <a:r>
              <a:rPr lang="zh-CN" altLang="en-US" b="0" i="0" u="none" strike="noStrike" kern="1800" baseline="0" dirty="0">
                <a:latin typeface="方正大标宋简体"/>
              </a:rPr>
              <a:t>删除记录</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2116832"/>
          </a:xfrm>
        </p:spPr>
        <p:txBody>
          <a:bodyPr>
            <a:normAutofit/>
          </a:bodyPr>
          <a:lstStyle/>
          <a:p>
            <a:r>
              <a:rPr lang="zh-CN" altLang="zh-CN" dirty="0"/>
              <a:t>在数据库中有些数据如果失去意义或者错误时，我们就该删除它们。</a:t>
            </a:r>
            <a:r>
              <a:rPr lang="en-US" altLang="zh-CN" dirty="0"/>
              <a:t>DELETE</a:t>
            </a:r>
            <a:r>
              <a:rPr lang="zh-CN" altLang="zh-CN" dirty="0"/>
              <a:t>语句用来删除数据表中的数据，它的语法如图所示。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45781609"/>
              </p:ext>
            </p:extLst>
          </p:nvPr>
        </p:nvGraphicFramePr>
        <p:xfrm>
          <a:off x="1259631" y="4077072"/>
          <a:ext cx="6407801" cy="1368152"/>
        </p:xfrm>
        <a:graphic>
          <a:graphicData uri="http://schemas.openxmlformats.org/presentationml/2006/ole">
            <mc:AlternateContent xmlns:mc="http://schemas.openxmlformats.org/markup-compatibility/2006">
              <mc:Choice xmlns:v="urn:schemas-microsoft-com:vml" Requires="v">
                <p:oleObj name="Visio" r:id="rId3" imgW="3522150" imgH="749150" progId="Visio.Drawing.11">
                  <p:embed/>
                </p:oleObj>
              </mc:Choice>
              <mc:Fallback>
                <p:oleObj name="Visio" r:id="rId3" imgW="3522150" imgH="74915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1" y="4077072"/>
                        <a:ext cx="6407801" cy="1368152"/>
                      </a:xfrm>
                      <a:prstGeom prst="rect">
                        <a:avLst/>
                      </a:prstGeom>
                      <a:noFill/>
                    </p:spPr>
                  </p:pic>
                </p:oleObj>
              </mc:Fallback>
            </mc:AlternateContent>
          </a:graphicData>
        </a:graphic>
      </p:graphicFrame>
      <p:sp>
        <p:nvSpPr>
          <p:cNvPr id="6" name="文本框 5">
            <a:extLst>
              <a:ext uri="{FF2B5EF4-FFF2-40B4-BE49-F238E27FC236}">
                <a16:creationId xmlns:a16="http://schemas.microsoft.com/office/drawing/2014/main" id="{13E994E7-79F4-42B2-2B3A-BE45FF441E8D}"/>
              </a:ext>
            </a:extLst>
          </p:cNvPr>
          <p:cNvSpPr txBox="1"/>
          <p:nvPr/>
        </p:nvSpPr>
        <p:spPr>
          <a:xfrm>
            <a:off x="755576" y="5661248"/>
            <a:ext cx="4608512" cy="369332"/>
          </a:xfrm>
          <a:prstGeom prst="rect">
            <a:avLst/>
          </a:prstGeom>
          <a:noFill/>
        </p:spPr>
        <p:txBody>
          <a:bodyPr wrap="square" rtlCol="0">
            <a:spAutoFit/>
          </a:bodyPr>
          <a:lstStyle/>
          <a:p>
            <a:r>
              <a:rPr lang="zh-CN" altLang="en-US" dirty="0">
                <a:solidFill>
                  <a:srgbClr val="FF0000"/>
                </a:solidFill>
              </a:rPr>
              <a:t>看备注！！！！</a:t>
            </a:r>
          </a:p>
        </p:txBody>
      </p:sp>
    </p:spTree>
    <p:extLst>
      <p:ext uri="{BB962C8B-B14F-4D97-AF65-F5344CB8AC3E}">
        <p14:creationId xmlns:p14="http://schemas.microsoft.com/office/powerpoint/2010/main" val="10826922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12.5.4  </a:t>
            </a:r>
            <a:r>
              <a:rPr lang="zh-CN" altLang="en-US" b="0" i="0" u="none" strike="noStrike" kern="1800" baseline="0" dirty="0">
                <a:latin typeface="方正大标宋简体"/>
              </a:rPr>
              <a:t>删除记录</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1900808"/>
          </a:xfrm>
        </p:spPr>
        <p:txBody>
          <a:bodyPr>
            <a:normAutofit fontScale="92500"/>
          </a:bodyPr>
          <a:lstStyle/>
          <a:p>
            <a:pPr marR="0" lvl="0" rtl="0"/>
            <a:r>
              <a:rPr lang="zh-CN" altLang="en-US" b="0" i="0" u="none" strike="noStrike" baseline="0" dirty="0">
                <a:latin typeface="Times New Roman"/>
              </a:rPr>
              <a:t>下面我们就来演示删除</a:t>
            </a:r>
            <a:r>
              <a:rPr lang="en-US" altLang="zh-CN" b="0" i="0" u="none" strike="noStrike" baseline="0" dirty="0">
                <a:latin typeface="Times New Roman"/>
              </a:rPr>
              <a:t>student</a:t>
            </a:r>
            <a:r>
              <a:rPr lang="zh-CN" altLang="en-US" b="0" i="0" u="none" strike="noStrike" baseline="0" dirty="0">
                <a:latin typeface="Times New Roman"/>
              </a:rPr>
              <a:t>数据表中‘</a:t>
            </a:r>
            <a:r>
              <a:rPr lang="en-US" altLang="zh-CN" b="0" i="0" u="none" strike="noStrike" baseline="0" dirty="0">
                <a:latin typeface="Times New Roman"/>
              </a:rPr>
              <a:t>age</a:t>
            </a:r>
            <a:r>
              <a:rPr lang="zh-CN" altLang="en-US" b="0" i="0" u="none" strike="noStrike" baseline="0" dirty="0">
                <a:latin typeface="Times New Roman"/>
              </a:rPr>
              <a:t>’为‘</a:t>
            </a:r>
            <a:r>
              <a:rPr lang="en-US" altLang="zh-CN" b="0" i="0" u="none" strike="noStrike" baseline="0" dirty="0">
                <a:latin typeface="Times New Roman"/>
              </a:rPr>
              <a:t>13~17</a:t>
            </a:r>
            <a:r>
              <a:rPr lang="zh-CN" altLang="en-US" b="0" i="0" u="none" strike="noStrike" baseline="0" dirty="0">
                <a:latin typeface="Times New Roman"/>
              </a:rPr>
              <a:t>’的数据信息，命令如图所示。</a:t>
            </a:r>
          </a:p>
          <a:p>
            <a:pPr marR="0" lvl="0" rtl="0"/>
            <a:r>
              <a:rPr lang="zh-CN" altLang="en-US" b="0" i="0" u="none" strike="noStrike" baseline="0" dirty="0">
                <a:latin typeface="Times New Roman"/>
              </a:rPr>
              <a:t>下面我们来看以上命令执行后的结果。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87614840"/>
              </p:ext>
            </p:extLst>
          </p:nvPr>
        </p:nvGraphicFramePr>
        <p:xfrm>
          <a:off x="890692" y="3717032"/>
          <a:ext cx="7362616" cy="1440160"/>
        </p:xfrm>
        <a:graphic>
          <a:graphicData uri="http://schemas.openxmlformats.org/presentationml/2006/ole">
            <mc:AlternateContent xmlns:mc="http://schemas.openxmlformats.org/markup-compatibility/2006">
              <mc:Choice xmlns:v="urn:schemas-microsoft-com:vml" Requires="v">
                <p:oleObj name="Visio" r:id="rId2" imgW="4331610" imgH="849432" progId="Visio.Drawing.11">
                  <p:embed/>
                </p:oleObj>
              </mc:Choice>
              <mc:Fallback>
                <p:oleObj name="Visio" r:id="rId2" imgW="4331610" imgH="84943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692" y="3717032"/>
                        <a:ext cx="7362616" cy="1440160"/>
                      </a:xfrm>
                      <a:prstGeom prst="rect">
                        <a:avLst/>
                      </a:prstGeom>
                      <a:noFill/>
                    </p:spPr>
                  </p:pic>
                </p:oleObj>
              </mc:Fallback>
            </mc:AlternateContent>
          </a:graphicData>
        </a:graphic>
      </p:graphicFrame>
    </p:spTree>
    <p:extLst>
      <p:ext uri="{BB962C8B-B14F-4D97-AF65-F5344CB8AC3E}">
        <p14:creationId xmlns:p14="http://schemas.microsoft.com/office/powerpoint/2010/main" val="42548156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12.5.4  </a:t>
            </a:r>
            <a:r>
              <a:rPr lang="zh-CN" altLang="en-US" b="0" i="0" u="none" strike="noStrike" kern="1800" baseline="0" dirty="0">
                <a:latin typeface="方正大标宋简体"/>
              </a:rPr>
              <a:t>删除记录</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2404864"/>
          </a:xfrm>
        </p:spPr>
        <p:txBody>
          <a:bodyPr>
            <a:normAutofit fontScale="77500" lnSpcReduction="20000"/>
          </a:bodyPr>
          <a:lstStyle/>
          <a:p>
            <a:pPr marR="0" lvl="0" rtl="0"/>
            <a:r>
              <a:rPr lang="zh-CN" altLang="en-US" b="0" i="0" u="none" strike="noStrike" baseline="0" dirty="0">
                <a:latin typeface="Times New Roman"/>
              </a:rPr>
              <a:t>如果该表中的所有数据都不再需要，我们就可以使用不带条件语句的删除命令来删除表中的所有数据，但是表的结构会被保存，语法如图所示。</a:t>
            </a:r>
          </a:p>
          <a:p>
            <a:pPr marR="0" lvl="0" rtl="0"/>
            <a:r>
              <a:rPr lang="zh-CN" altLang="en-US" b="0" i="0" u="none" strike="noStrike" baseline="0" dirty="0">
                <a:latin typeface="Times New Roman"/>
              </a:rPr>
              <a:t>下面我们来看执行结果。</a:t>
            </a:r>
          </a:p>
          <a:p>
            <a:pPr marR="0" lvl="0" rtl="0"/>
            <a:r>
              <a:rPr lang="zh-CN" altLang="en-US" b="0" i="0" u="none" strike="noStrike" baseline="0" dirty="0">
                <a:latin typeface="Times New Roman"/>
              </a:rPr>
              <a:t>通常在执行删除数据命令的时候，删除条件一般指定为不重复的字段，这样可以避免造成不必要的错误。</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18986580"/>
              </p:ext>
            </p:extLst>
          </p:nvPr>
        </p:nvGraphicFramePr>
        <p:xfrm>
          <a:off x="1475655" y="4149080"/>
          <a:ext cx="6608277" cy="792088"/>
        </p:xfrm>
        <a:graphic>
          <a:graphicData uri="http://schemas.openxmlformats.org/presentationml/2006/ole">
            <mc:AlternateContent xmlns:mc="http://schemas.openxmlformats.org/markup-compatibility/2006">
              <mc:Choice xmlns:v="urn:schemas-microsoft-com:vml" Requires="v">
                <p:oleObj name="Visio" r:id="rId2" imgW="2777220" imgH="332117" progId="Visio.Drawing.11">
                  <p:embed/>
                </p:oleObj>
              </mc:Choice>
              <mc:Fallback>
                <p:oleObj name="Visio" r:id="rId2" imgW="2777220" imgH="33211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5" y="4149080"/>
                        <a:ext cx="6608277" cy="792088"/>
                      </a:xfrm>
                      <a:prstGeom prst="rect">
                        <a:avLst/>
                      </a:prstGeom>
                      <a:noFill/>
                    </p:spPr>
                  </p:pic>
                </p:oleObj>
              </mc:Fallback>
            </mc:AlternateContent>
          </a:graphicData>
        </a:graphic>
      </p:graphicFrame>
    </p:spTree>
    <p:extLst>
      <p:ext uri="{BB962C8B-B14F-4D97-AF65-F5344CB8AC3E}">
        <p14:creationId xmlns:p14="http://schemas.microsoft.com/office/powerpoint/2010/main" val="17793311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12.6  </a:t>
            </a:r>
            <a:r>
              <a:rPr lang="zh-CN" altLang="en-US" b="0" i="0" u="none" strike="noStrike" kern="1800" baseline="0" dirty="0">
                <a:latin typeface="方正大标宋简体"/>
              </a:rPr>
              <a:t>数据库备份与恢复</a:t>
            </a:r>
            <a:endParaRPr lang="zh-CN" altLang="en-US" b="0" i="0" u="none" strike="noStrike" kern="1800" baseline="0" dirty="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在有些时候，数据库需要转移到别的地方或者为了避免出现错误导致数据库被破坏。我们就可以通过备份数据库来实现这个目的。本节我们就来学习数据库的备份和恢复。</a:t>
            </a:r>
          </a:p>
        </p:txBody>
      </p:sp>
    </p:spTree>
    <p:extLst>
      <p:ext uri="{BB962C8B-B14F-4D97-AF65-F5344CB8AC3E}">
        <p14:creationId xmlns:p14="http://schemas.microsoft.com/office/powerpoint/2010/main" val="25203857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12.6.1  </a:t>
            </a:r>
            <a:r>
              <a:rPr lang="zh-CN" altLang="en-US" b="0" i="0" u="none" strike="noStrike" kern="1800" baseline="0" dirty="0">
                <a:latin typeface="方正大标宋简体"/>
              </a:rPr>
              <a:t>数据库备份</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2620888"/>
          </a:xfrm>
        </p:spPr>
        <p:txBody>
          <a:bodyPr>
            <a:normAutofit fontScale="70000" lnSpcReduction="20000"/>
          </a:bodyPr>
          <a:lstStyle/>
          <a:p>
            <a:pPr marR="0" lvl="0" rtl="0"/>
            <a:r>
              <a:rPr lang="zh-CN" altLang="en-US" b="0" i="0" u="none" strike="noStrike" baseline="0" dirty="0">
                <a:latin typeface="Times New Roman"/>
              </a:rPr>
              <a:t>备份数据的操作我们不在</a:t>
            </a:r>
            <a:r>
              <a:rPr lang="en-US" altLang="zh-CN" b="0" i="0" u="none" strike="noStrike" baseline="0" dirty="0">
                <a:latin typeface="Times New Roman"/>
              </a:rPr>
              <a:t>MySQL</a:t>
            </a:r>
            <a:r>
              <a:rPr lang="zh-CN" altLang="en-US" b="0" i="0" u="none" strike="noStrike" baseline="0" dirty="0">
                <a:latin typeface="Times New Roman"/>
              </a:rPr>
              <a:t>的客户端下操作。我们需要用到另一个</a:t>
            </a:r>
            <a:r>
              <a:rPr lang="en-US" altLang="zh-CN" b="0" i="0" u="none" strike="noStrike" baseline="0" dirty="0">
                <a:latin typeface="Times New Roman"/>
              </a:rPr>
              <a:t>MySQL</a:t>
            </a:r>
            <a:r>
              <a:rPr lang="zh-CN" altLang="en-US" b="0" i="0" u="none" strike="noStrike" baseline="0" dirty="0">
                <a:latin typeface="Times New Roman"/>
              </a:rPr>
              <a:t>的客户端</a:t>
            </a:r>
            <a:r>
              <a:rPr lang="en-US" altLang="zh-CN" b="0" i="0" u="none" strike="noStrike" baseline="0" dirty="0" err="1">
                <a:latin typeface="Times New Roman"/>
              </a:rPr>
              <a:t>mysqldump.exe</a:t>
            </a:r>
            <a:r>
              <a:rPr lang="zh-CN" altLang="en-US" b="0" i="0" u="none" strike="noStrike" baseline="0" dirty="0">
                <a:latin typeface="Times New Roman"/>
              </a:rPr>
              <a:t>。但是我们并不是启动该程序来完成工作的，我们仍然是要在命令行下执行。同样的我们要保证命令行的当前目录是在“</a:t>
            </a:r>
            <a:r>
              <a:rPr lang="en-US" altLang="zh-CN" b="0" i="0" u="none" strike="noStrike" baseline="0" dirty="0">
                <a:latin typeface="Times New Roman"/>
              </a:rPr>
              <a:t>D:\</a:t>
            </a:r>
            <a:r>
              <a:rPr lang="en-US" altLang="zh-CN" b="0" i="0" u="none" strike="noStrike" baseline="0" dirty="0" err="1">
                <a:latin typeface="Times New Roman"/>
              </a:rPr>
              <a:t>xampp</a:t>
            </a:r>
            <a:r>
              <a:rPr lang="en-US" altLang="zh-CN" b="0" i="0" u="none" strike="noStrike" baseline="0" dirty="0">
                <a:latin typeface="Times New Roman"/>
              </a:rPr>
              <a:t>\</a:t>
            </a:r>
            <a:r>
              <a:rPr lang="en-US" altLang="zh-CN" b="0" i="0" u="none" strike="noStrike" baseline="0" dirty="0" err="1">
                <a:latin typeface="Times New Roman"/>
              </a:rPr>
              <a:t>mysql</a:t>
            </a:r>
            <a:r>
              <a:rPr lang="en-US" altLang="zh-CN" b="0" i="0" u="none" strike="noStrike" baseline="0" dirty="0">
                <a:latin typeface="Times New Roman"/>
              </a:rPr>
              <a:t>\bin</a:t>
            </a:r>
            <a:r>
              <a:rPr lang="zh-CN" altLang="en-US" b="0" i="0" u="none" strike="noStrike" baseline="0" dirty="0">
                <a:latin typeface="Times New Roman"/>
              </a:rPr>
              <a:t>”，然后我们就可以使用命令来备份了，命令如图所示。</a:t>
            </a:r>
          </a:p>
          <a:p>
            <a:pPr marR="0" lvl="0" rtl="0"/>
            <a:r>
              <a:rPr lang="zh-CN" altLang="en-US" b="0" i="0" u="none" strike="noStrike" baseline="0" dirty="0">
                <a:latin typeface="Times New Roman"/>
              </a:rPr>
              <a:t>命令执行后没有任何提示就表明数据库备份成功，我们可以在我们指定的路径中找到它。</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41552125"/>
              </p:ext>
            </p:extLst>
          </p:nvPr>
        </p:nvGraphicFramePr>
        <p:xfrm>
          <a:off x="1619672" y="4365104"/>
          <a:ext cx="6048672" cy="1855682"/>
        </p:xfrm>
        <a:graphic>
          <a:graphicData uri="http://schemas.openxmlformats.org/presentationml/2006/ole">
            <mc:AlternateContent xmlns:mc="http://schemas.openxmlformats.org/markup-compatibility/2006">
              <mc:Choice xmlns:v="urn:schemas-microsoft-com:vml" Requires="v">
                <p:oleObj name="Visio" r:id="rId2" imgW="4064040" imgH="1249752" progId="Visio.Drawing.11">
                  <p:embed/>
                </p:oleObj>
              </mc:Choice>
              <mc:Fallback>
                <p:oleObj name="Visio" r:id="rId2" imgW="4064040" imgH="124975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365104"/>
                        <a:ext cx="6048672" cy="1855682"/>
                      </a:xfrm>
                      <a:prstGeom prst="rect">
                        <a:avLst/>
                      </a:prstGeom>
                      <a:noFill/>
                    </p:spPr>
                  </p:pic>
                </p:oleObj>
              </mc:Fallback>
            </mc:AlternateContent>
          </a:graphicData>
        </a:graphic>
      </p:graphicFrame>
    </p:spTree>
    <p:extLst>
      <p:ext uri="{BB962C8B-B14F-4D97-AF65-F5344CB8AC3E}">
        <p14:creationId xmlns:p14="http://schemas.microsoft.com/office/powerpoint/2010/main" val="40927036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12.6.2  </a:t>
            </a:r>
            <a:r>
              <a:rPr lang="zh-CN" altLang="en-US" b="0" i="0" u="none" strike="noStrike" kern="1800" baseline="0" dirty="0">
                <a:latin typeface="方正大标宋简体"/>
              </a:rPr>
              <a:t>数据库恢复</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2836912"/>
          </a:xfrm>
        </p:spPr>
        <p:txBody>
          <a:bodyPr>
            <a:normAutofit fontScale="92500" lnSpcReduction="20000"/>
          </a:bodyPr>
          <a:lstStyle/>
          <a:p>
            <a:pPr marR="0" lvl="0" rtl="0"/>
            <a:r>
              <a:rPr lang="zh-CN" altLang="en-US" b="0" i="0" u="none" strike="noStrike" baseline="0" dirty="0">
                <a:latin typeface="Times New Roman"/>
              </a:rPr>
              <a:t>既然可以对数据库进行备份，那么也就一定可以对数据库进行恢复操作。恢复数据库的操作是使用</a:t>
            </a:r>
            <a:r>
              <a:rPr lang="en-US" altLang="zh-CN" b="0" i="0" u="none" strike="noStrike" baseline="0" dirty="0">
                <a:latin typeface="Times New Roman"/>
              </a:rPr>
              <a:t>MySQL</a:t>
            </a:r>
            <a:r>
              <a:rPr lang="zh-CN" altLang="en-US" b="0" i="0" u="none" strike="noStrike" baseline="0" dirty="0">
                <a:latin typeface="Times New Roman"/>
              </a:rPr>
              <a:t>命令实现的，命令语法如图所示。</a:t>
            </a:r>
          </a:p>
          <a:p>
            <a:pPr marR="0" lvl="0" rtl="0"/>
            <a:r>
              <a:rPr lang="zh-CN" altLang="en-US" b="0" i="0" u="none" strike="noStrike" baseline="0" dirty="0">
                <a:latin typeface="Times New Roman"/>
              </a:rPr>
              <a:t>在进行数据库恢复之前我们先删除“</a:t>
            </a:r>
            <a:r>
              <a:rPr lang="en-US" altLang="zh-CN" b="0" i="0" u="none" strike="noStrike" baseline="0" dirty="0">
                <a:latin typeface="Times New Roman"/>
              </a:rPr>
              <a:t>test</a:t>
            </a:r>
            <a:r>
              <a:rPr lang="zh-CN" altLang="en-US" b="0" i="0" u="none" strike="noStrike" baseline="0" dirty="0">
                <a:latin typeface="Times New Roman"/>
              </a:rPr>
              <a:t>”数据库中所有的数据表，然后我们再使用该命令把数据库恢复。最后查看数据库。</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12311235"/>
              </p:ext>
            </p:extLst>
          </p:nvPr>
        </p:nvGraphicFramePr>
        <p:xfrm>
          <a:off x="1187624" y="4437112"/>
          <a:ext cx="6026093" cy="1800200"/>
        </p:xfrm>
        <a:graphic>
          <a:graphicData uri="http://schemas.openxmlformats.org/presentationml/2006/ole">
            <mc:AlternateContent xmlns:mc="http://schemas.openxmlformats.org/markup-compatibility/2006">
              <mc:Choice xmlns:v="urn:schemas-microsoft-com:vml" Requires="v">
                <p:oleObj name="Visio" r:id="rId2" imgW="3762720" imgH="1123591" progId="Visio.Drawing.11">
                  <p:embed/>
                </p:oleObj>
              </mc:Choice>
              <mc:Fallback>
                <p:oleObj name="Visio" r:id="rId2" imgW="3762720" imgH="112359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37112"/>
                        <a:ext cx="6026093" cy="1800200"/>
                      </a:xfrm>
                      <a:prstGeom prst="rect">
                        <a:avLst/>
                      </a:prstGeom>
                      <a:noFill/>
                    </p:spPr>
                  </p:pic>
                </p:oleObj>
              </mc:Fallback>
            </mc:AlternateContent>
          </a:graphicData>
        </a:graphic>
      </p:graphicFrame>
    </p:spTree>
    <p:extLst>
      <p:ext uri="{BB962C8B-B14F-4D97-AF65-F5344CB8AC3E}">
        <p14:creationId xmlns:p14="http://schemas.microsoft.com/office/powerpoint/2010/main" val="35668784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12.7  PHP</a:t>
            </a:r>
            <a:r>
              <a:rPr lang="zh-CN" altLang="en-US" b="0" i="0" u="none" strike="noStrike" kern="1800" baseline="0" dirty="0">
                <a:latin typeface="方正大标宋简体"/>
              </a:rPr>
              <a:t>操作</a:t>
            </a:r>
            <a:r>
              <a:rPr lang="en-US" altLang="zh-CN" b="0" i="0" u="none" strike="noStrike" kern="1800" baseline="0" dirty="0">
                <a:latin typeface="方正大标宋简体"/>
              </a:rPr>
              <a:t>MySQL</a:t>
            </a:r>
            <a:r>
              <a:rPr lang="zh-CN" altLang="en-US" b="0" i="0" u="none" strike="noStrike" kern="1800" baseline="0" dirty="0">
                <a:latin typeface="方正大标宋简体"/>
              </a:rPr>
              <a:t>数据库</a:t>
            </a:r>
            <a:endParaRPr lang="zh-CN" altLang="en-US" b="0" i="0" u="none" strike="noStrike" kern="1800" baseline="0" dirty="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前面我们已经将基本的数据库知识讲解完毕了。在本节中，我们就要回归主线路，继续讲解</a:t>
            </a:r>
            <a:r>
              <a:rPr lang="en-US" altLang="zh-CN" b="0" i="0" u="none" strike="noStrike" baseline="0">
                <a:latin typeface="Times New Roman"/>
              </a:rPr>
              <a:t>PHP</a:t>
            </a:r>
            <a:r>
              <a:rPr lang="zh-CN" altLang="en-US" b="0" i="0" u="none" strike="noStrike" baseline="0">
                <a:latin typeface="Times New Roman"/>
              </a:rPr>
              <a:t>。本节我们要学习的就是使用</a:t>
            </a:r>
            <a:r>
              <a:rPr lang="en-US" altLang="zh-CN" b="0" i="0" u="none" strike="noStrike" baseline="0">
                <a:latin typeface="Times New Roman"/>
              </a:rPr>
              <a:t>PHP</a:t>
            </a:r>
            <a:r>
              <a:rPr lang="zh-CN" altLang="en-US" b="0" i="0" u="none" strike="noStrike" baseline="0">
                <a:latin typeface="Times New Roman"/>
              </a:rPr>
              <a:t>来操作数据库。</a:t>
            </a:r>
          </a:p>
        </p:txBody>
      </p:sp>
    </p:spTree>
    <p:extLst>
      <p:ext uri="{BB962C8B-B14F-4D97-AF65-F5344CB8AC3E}">
        <p14:creationId xmlns:p14="http://schemas.microsoft.com/office/powerpoint/2010/main" val="444698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12.2.4  </a:t>
            </a:r>
            <a:r>
              <a:rPr lang="zh-CN" altLang="en-US" b="0" i="0" u="none" strike="noStrike" kern="1800" baseline="0">
                <a:latin typeface="方正大标宋简体"/>
              </a:rPr>
              <a:t>选择数据库</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764904"/>
          </a:xfrm>
        </p:spPr>
        <p:txBody>
          <a:bodyPr>
            <a:normAutofit fontScale="85000" lnSpcReduction="20000"/>
          </a:bodyPr>
          <a:lstStyle/>
          <a:p>
            <a:pPr marR="0" lvl="0" rtl="0"/>
            <a:r>
              <a:rPr lang="zh-CN" altLang="en-US" b="0" i="0" u="none" strike="noStrike" baseline="0" dirty="0">
                <a:latin typeface="Times New Roman"/>
              </a:rPr>
              <a:t>我们虽然可以看到成功创建了数据库“</a:t>
            </a:r>
            <a:r>
              <a:rPr lang="en-US" altLang="zh-CN" b="0" i="0" u="none" strike="noStrike" baseline="0" dirty="0" err="1">
                <a:latin typeface="Times New Roman"/>
              </a:rPr>
              <a:t>my_db</a:t>
            </a:r>
            <a:r>
              <a:rPr lang="zh-CN" altLang="en-US" b="0" i="0" u="none" strike="noStrike" baseline="0" dirty="0">
                <a:latin typeface="Times New Roman"/>
              </a:rPr>
              <a:t>”，但是当前我们并没有在操作数据库“</a:t>
            </a:r>
            <a:r>
              <a:rPr lang="en-US" altLang="zh-CN" b="0" i="0" u="none" strike="noStrike" baseline="0" dirty="0" err="1">
                <a:latin typeface="Times New Roman"/>
              </a:rPr>
              <a:t>my_db</a:t>
            </a:r>
            <a:r>
              <a:rPr lang="zh-CN" altLang="en-US" b="0" i="0" u="none" strike="noStrike" baseline="0" dirty="0">
                <a:latin typeface="Times New Roman"/>
              </a:rPr>
              <a:t>”。我们可是使用</a:t>
            </a:r>
            <a:r>
              <a:rPr lang="en-US" altLang="zh-CN" b="0" i="0" u="none" strike="noStrike" baseline="0" dirty="0">
                <a:latin typeface="Times New Roman"/>
              </a:rPr>
              <a:t>USE</a:t>
            </a:r>
            <a:r>
              <a:rPr lang="zh-CN" altLang="en-US" b="0" i="0" u="none" strike="noStrike" baseline="0" dirty="0">
                <a:latin typeface="Times New Roman"/>
              </a:rPr>
              <a:t>命令来选择一个将要操作的数据库，它的语法如图所示。</a:t>
            </a:r>
          </a:p>
          <a:p>
            <a:pPr marR="0" lvl="0" rtl="0"/>
            <a:r>
              <a:rPr lang="zh-CN" altLang="en-US" b="0" i="0" u="none" strike="noStrike" baseline="0" dirty="0">
                <a:latin typeface="Times New Roman"/>
              </a:rPr>
              <a:t>下面我们执行选择“</a:t>
            </a:r>
            <a:r>
              <a:rPr lang="en-US" altLang="zh-CN" b="0" i="0" u="none" strike="noStrike" baseline="0" dirty="0" err="1">
                <a:latin typeface="Times New Roman"/>
              </a:rPr>
              <a:t>my_db</a:t>
            </a:r>
            <a:r>
              <a:rPr lang="zh-CN" altLang="en-US" b="0" i="0" u="none" strike="noStrike" baseline="0" dirty="0">
                <a:latin typeface="Times New Roman"/>
              </a:rPr>
              <a:t>”数据库的命令。</a:t>
            </a:r>
          </a:p>
          <a:p>
            <a:pPr marR="0" lvl="0" rtl="0"/>
            <a:r>
              <a:rPr lang="zh-CN" altLang="en-US" b="0" i="0" u="none" strike="noStrike" baseline="0" dirty="0">
                <a:latin typeface="Times New Roman"/>
              </a:rPr>
              <a:t>当成功选择数据库以后，用户即可对数据库进行操作。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28561269"/>
              </p:ext>
            </p:extLst>
          </p:nvPr>
        </p:nvGraphicFramePr>
        <p:xfrm>
          <a:off x="2195736" y="5157192"/>
          <a:ext cx="5258641" cy="864096"/>
        </p:xfrm>
        <a:graphic>
          <a:graphicData uri="http://schemas.openxmlformats.org/presentationml/2006/ole">
            <mc:AlternateContent xmlns:mc="http://schemas.openxmlformats.org/markup-compatibility/2006">
              <mc:Choice xmlns:v="urn:schemas-microsoft-com:vml" Requires="v">
                <p:oleObj name="Visio" r:id="rId2" imgW="2029320" imgH="332117" progId="Visio.Drawing.11">
                  <p:embed/>
                </p:oleObj>
              </mc:Choice>
              <mc:Fallback>
                <p:oleObj name="Visio" r:id="rId2" imgW="2029320" imgH="33211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5157192"/>
                        <a:ext cx="5258641" cy="864096"/>
                      </a:xfrm>
                      <a:prstGeom prst="rect">
                        <a:avLst/>
                      </a:prstGeom>
                      <a:noFill/>
                    </p:spPr>
                  </p:pic>
                </p:oleObj>
              </mc:Fallback>
            </mc:AlternateContent>
          </a:graphicData>
        </a:graphic>
      </p:graphicFrame>
    </p:spTree>
    <p:extLst>
      <p:ext uri="{BB962C8B-B14F-4D97-AF65-F5344CB8AC3E}">
        <p14:creationId xmlns:p14="http://schemas.microsoft.com/office/powerpoint/2010/main" val="37300809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12.7.1  </a:t>
            </a:r>
            <a:r>
              <a:rPr lang="zh-CN" altLang="en-US" b="0" i="0" u="none" strike="noStrike" kern="1800" baseline="0" dirty="0">
                <a:latin typeface="方正大标宋简体"/>
              </a:rPr>
              <a:t>访问数据库的一般步骤</a:t>
            </a:r>
            <a:endParaRPr lang="zh-CN" altLang="en-US" b="0" i="0" u="none" strike="noStrike" kern="1800" baseline="0" dirty="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dirty="0" err="1">
                <a:latin typeface="Times New Roman"/>
              </a:rPr>
              <a:t>PHP</a:t>
            </a:r>
            <a:r>
              <a:rPr lang="zh-CN" altLang="en-US" b="0" i="0" u="none" strike="noStrike" baseline="0" dirty="0">
                <a:latin typeface="Times New Roman"/>
              </a:rPr>
              <a:t>访问数据库的步骤同我们使用</a:t>
            </a:r>
            <a:r>
              <a:rPr lang="en-US" altLang="zh-CN" b="0" i="0" u="none" strike="noStrike" baseline="0" dirty="0">
                <a:latin typeface="Times New Roman"/>
              </a:rPr>
              <a:t>MySQL</a:t>
            </a:r>
            <a:r>
              <a:rPr lang="zh-CN" altLang="en-US" b="0" i="0" u="none" strike="noStrike" baseline="0" dirty="0">
                <a:latin typeface="Times New Roman"/>
              </a:rPr>
              <a:t>客户端的操作类似，过程如图所示。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11929253"/>
              </p:ext>
            </p:extLst>
          </p:nvPr>
        </p:nvGraphicFramePr>
        <p:xfrm>
          <a:off x="539552" y="3573016"/>
          <a:ext cx="8417613" cy="792088"/>
        </p:xfrm>
        <a:graphic>
          <a:graphicData uri="http://schemas.openxmlformats.org/presentationml/2006/ole">
            <mc:AlternateContent xmlns:mc="http://schemas.openxmlformats.org/markup-compatibility/2006">
              <mc:Choice xmlns:v="urn:schemas-microsoft-com:vml" Requires="v">
                <p:oleObj name="Visio" r:id="rId3" imgW="6259950" imgH="587675" progId="Visio.Drawing.11">
                  <p:embed/>
                </p:oleObj>
              </mc:Choice>
              <mc:Fallback>
                <p:oleObj name="Visio" r:id="rId3" imgW="6259950" imgH="58767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573016"/>
                        <a:ext cx="8417613" cy="792088"/>
                      </a:xfrm>
                      <a:prstGeom prst="rect">
                        <a:avLst/>
                      </a:prstGeom>
                      <a:noFill/>
                    </p:spPr>
                  </p:pic>
                </p:oleObj>
              </mc:Fallback>
            </mc:AlternateContent>
          </a:graphicData>
        </a:graphic>
      </p:graphicFrame>
    </p:spTree>
    <p:extLst>
      <p:ext uri="{BB962C8B-B14F-4D97-AF65-F5344CB8AC3E}">
        <p14:creationId xmlns:p14="http://schemas.microsoft.com/office/powerpoint/2010/main" val="9488329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12.7.1  </a:t>
            </a:r>
            <a:r>
              <a:rPr lang="zh-CN" altLang="en-US" b="0" i="0" u="none" strike="noStrike" kern="1800" baseline="0" dirty="0">
                <a:latin typeface="方正大标宋简体"/>
              </a:rPr>
              <a:t>连接与选择数据库</a:t>
            </a:r>
            <a:endParaRPr lang="zh-CN" altLang="en-US" b="0" i="0" u="none" strike="noStrike" kern="1800" baseline="0" dirty="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建立起与</a:t>
            </a:r>
            <a:r>
              <a:rPr lang="en-US" altLang="zh-CN" b="0" i="0" u="none" strike="noStrike" baseline="0">
                <a:latin typeface="Times New Roman"/>
              </a:rPr>
              <a:t>MySQL</a:t>
            </a:r>
            <a:r>
              <a:rPr lang="zh-CN" altLang="en-US" b="0" i="0" u="none" strike="noStrike" baseline="0">
                <a:latin typeface="Times New Roman"/>
              </a:rPr>
              <a:t>的连接是</a:t>
            </a:r>
            <a:r>
              <a:rPr lang="en-US" altLang="zh-CN" b="0" i="0" u="none" strike="noStrike" baseline="0">
                <a:latin typeface="Times New Roman"/>
              </a:rPr>
              <a:t>PHP</a:t>
            </a:r>
            <a:r>
              <a:rPr lang="zh-CN" altLang="en-US" b="0" i="0" u="none" strike="noStrike" baseline="0">
                <a:latin typeface="Times New Roman"/>
              </a:rPr>
              <a:t>操作</a:t>
            </a:r>
            <a:r>
              <a:rPr lang="en-US" altLang="zh-CN" b="0" i="0" u="none" strike="noStrike" baseline="0">
                <a:latin typeface="Times New Roman"/>
              </a:rPr>
              <a:t>MySQL</a:t>
            </a:r>
            <a:r>
              <a:rPr lang="zh-CN" altLang="en-US" b="0" i="0" u="none" strike="noStrike" baseline="0">
                <a:latin typeface="Times New Roman"/>
              </a:rPr>
              <a:t>数据库的基础。而选择一个数据库进行操作是</a:t>
            </a:r>
            <a:r>
              <a:rPr lang="en-US" altLang="zh-CN" b="0" i="0" u="none" strike="noStrike" baseline="0">
                <a:latin typeface="Times New Roman"/>
              </a:rPr>
              <a:t>MySQL</a:t>
            </a:r>
            <a:r>
              <a:rPr lang="zh-CN" altLang="en-US" b="0" i="0" u="none" strike="noStrike" baseline="0">
                <a:latin typeface="Times New Roman"/>
              </a:rPr>
              <a:t>操作数据的一个基础。</a:t>
            </a:r>
          </a:p>
        </p:txBody>
      </p:sp>
    </p:spTree>
    <p:extLst>
      <p:ext uri="{BB962C8B-B14F-4D97-AF65-F5344CB8AC3E}">
        <p14:creationId xmlns:p14="http://schemas.microsoft.com/office/powerpoint/2010/main" val="30458195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连接数据库</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836912"/>
          </a:xfrm>
        </p:spPr>
        <p:txBody>
          <a:bodyPr>
            <a:normAutofit fontScale="55000" lnSpcReduction="20000"/>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中使用</a:t>
            </a:r>
            <a:r>
              <a:rPr lang="en-US" altLang="zh-CN" b="0" i="0" u="none" strike="noStrike" baseline="0" dirty="0" err="1">
                <a:latin typeface="Times New Roman"/>
              </a:rPr>
              <a:t>mysql_connect</a:t>
            </a:r>
            <a:r>
              <a:rPr lang="en-US" altLang="zh-CN" b="0" i="0" u="none" strike="noStrike" baseline="0" dirty="0">
                <a:latin typeface="Times New Roman"/>
              </a:rPr>
              <a:t>()</a:t>
            </a:r>
            <a:r>
              <a:rPr lang="zh-CN" altLang="en-US" b="0" i="0" u="none" strike="noStrike" baseline="0" dirty="0">
                <a:latin typeface="Times New Roman"/>
              </a:rPr>
              <a:t>来与数据库服务器建立连接，它的语法如图所示。</a:t>
            </a:r>
          </a:p>
          <a:p>
            <a:pPr marR="0" lvl="0" rtl="0"/>
            <a:r>
              <a:rPr lang="zh-CN" altLang="en-US" b="0" i="0" u="none" strike="noStrike" baseline="0" dirty="0">
                <a:latin typeface="Times New Roman"/>
              </a:rPr>
              <a:t>该函数的所有参数都是可选的。函数在成功连接数据库后返回一个</a:t>
            </a:r>
            <a:r>
              <a:rPr lang="en-US" altLang="zh-CN" b="0" i="0" u="none" strike="noStrike" baseline="0" dirty="0">
                <a:latin typeface="Times New Roman"/>
              </a:rPr>
              <a:t>MySQL</a:t>
            </a:r>
            <a:r>
              <a:rPr lang="zh-CN" altLang="en-US" b="0" i="0" u="none" strike="noStrike" baseline="0" dirty="0">
                <a:latin typeface="Times New Roman"/>
              </a:rPr>
              <a:t>连接标识符，连接失败则返回</a:t>
            </a:r>
            <a:r>
              <a:rPr lang="en-US" altLang="zh-CN" b="0" i="0" u="none" strike="noStrike" baseline="0" dirty="0">
                <a:latin typeface="Times New Roman"/>
              </a:rPr>
              <a:t>FALSE</a:t>
            </a:r>
            <a:r>
              <a:rPr lang="zh-CN" altLang="en-US" b="0" i="0" u="none" strike="noStrike" baseline="0" dirty="0">
                <a:latin typeface="Times New Roman"/>
              </a:rPr>
              <a:t>。</a:t>
            </a:r>
            <a:r>
              <a:rPr lang="en-US" altLang="zh-CN" b="0" i="0" u="none" strike="noStrike" baseline="0" dirty="0">
                <a:latin typeface="Times New Roman"/>
              </a:rPr>
              <a:t>$</a:t>
            </a:r>
            <a:r>
              <a:rPr lang="en-US" altLang="zh-CN" b="0" i="0" u="none" strike="noStrike" baseline="0" dirty="0" err="1">
                <a:latin typeface="Times New Roman"/>
              </a:rPr>
              <a:t>client_flags</a:t>
            </a:r>
            <a:r>
              <a:rPr lang="zh-CN" altLang="en-US" b="0" i="0" u="none" strike="noStrike" baseline="0" dirty="0">
                <a:latin typeface="Times New Roman"/>
              </a:rPr>
              <a:t>可以是以下参数的集合：</a:t>
            </a:r>
          </a:p>
          <a:p>
            <a:pPr marR="0" lvl="0" rtl="0"/>
            <a:r>
              <a:rPr lang="en-US" altLang="zh-CN" b="0" i="0" u="none" strike="noStrike" baseline="0" dirty="0" err="1">
                <a:latin typeface="Times New Roman"/>
              </a:rPr>
              <a:t>MYSQL_CLIENT_COMPRESS</a:t>
            </a:r>
            <a:r>
              <a:rPr lang="zh-CN" altLang="en-US" b="0" i="0" u="none" strike="noStrike" baseline="0" dirty="0">
                <a:latin typeface="Times New Roman"/>
              </a:rPr>
              <a:t>：使用压缩的通讯协议。</a:t>
            </a:r>
          </a:p>
          <a:p>
            <a:pPr marR="0" lvl="0" rtl="0"/>
            <a:r>
              <a:rPr lang="en-US" altLang="zh-CN" b="0" i="0" u="none" strike="noStrike" baseline="0" dirty="0" err="1">
                <a:latin typeface="Times New Roman"/>
              </a:rPr>
              <a:t>MYSQL_CLIENT_IGNORE_SPACE</a:t>
            </a:r>
            <a:r>
              <a:rPr lang="zh-CN" altLang="en-US" b="0" i="0" u="none" strike="noStrike" baseline="0" dirty="0">
                <a:latin typeface="Times New Roman"/>
              </a:rPr>
              <a:t>：允许在函数名后留空格位</a:t>
            </a:r>
          </a:p>
          <a:p>
            <a:pPr marR="0" lvl="0" rtl="0"/>
            <a:r>
              <a:rPr lang="en-US" altLang="zh-CN" b="0" i="0" u="none" strike="noStrike" baseline="0" dirty="0" err="1">
                <a:latin typeface="Times New Roman"/>
              </a:rPr>
              <a:t>MYSQL_CLIENT_INTERACTIVE</a:t>
            </a:r>
            <a:r>
              <a:rPr lang="zh-CN" altLang="en-US" b="0" i="0" u="none" strike="noStrike" baseline="0" dirty="0">
                <a:latin typeface="Times New Roman"/>
              </a:rPr>
              <a:t>：允许设置断开连接之前所空闲等候的</a:t>
            </a:r>
            <a:r>
              <a:rPr lang="en-US" altLang="zh-CN" b="0" i="0" u="none" strike="noStrike" baseline="0" dirty="0" err="1">
                <a:latin typeface="Times New Roman"/>
              </a:rPr>
              <a:t>interactive_timeout</a:t>
            </a:r>
            <a:r>
              <a:rPr lang="zh-CN" altLang="en-US" b="0" i="0" u="none" strike="noStrike" baseline="0" dirty="0">
                <a:latin typeface="Times New Roman"/>
              </a:rPr>
              <a:t>时间（代替</a:t>
            </a:r>
            <a:r>
              <a:rPr lang="en-US" altLang="zh-CN" b="0" i="0" u="none" strike="noStrike" baseline="0" dirty="0" err="1">
                <a:latin typeface="Times New Roman"/>
              </a:rPr>
              <a:t>wait_timeout</a:t>
            </a:r>
            <a:r>
              <a:rPr lang="zh-CN" altLang="en-US" b="0" i="0" u="none" strike="noStrike" baseline="0" dirty="0">
                <a:latin typeface="Times New Roman"/>
              </a:rPr>
              <a:t>）。</a:t>
            </a:r>
          </a:p>
          <a:p>
            <a:pPr marR="0" lvl="0" rtl="0"/>
            <a:r>
              <a:rPr lang="en-US" altLang="zh-CN" b="0" i="0" u="none" strike="noStrike" baseline="0" dirty="0" err="1">
                <a:latin typeface="Times New Roman"/>
              </a:rPr>
              <a:t>MYSQL_CLIENT_SSL</a:t>
            </a:r>
            <a:r>
              <a:rPr lang="zh-CN" altLang="en-US" b="0" i="0" u="none" strike="noStrike" baseline="0" dirty="0">
                <a:latin typeface="Times New Roman"/>
              </a:rPr>
              <a:t>：使用</a:t>
            </a:r>
            <a:r>
              <a:rPr lang="en-US" altLang="zh-CN" b="0" i="0" u="none" strike="noStrike" baseline="0" dirty="0" err="1">
                <a:latin typeface="Times New Roman"/>
              </a:rPr>
              <a:t>SSL</a:t>
            </a:r>
            <a:r>
              <a:rPr lang="zh-CN" altLang="en-US" b="0" i="0" u="none" strike="noStrike" baseline="0" dirty="0">
                <a:latin typeface="Times New Roman"/>
              </a:rPr>
              <a:t>加密。</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72390735"/>
              </p:ext>
            </p:extLst>
          </p:nvPr>
        </p:nvGraphicFramePr>
        <p:xfrm>
          <a:off x="1042988" y="4652963"/>
          <a:ext cx="6753225" cy="1512887"/>
        </p:xfrm>
        <a:graphic>
          <a:graphicData uri="http://schemas.openxmlformats.org/presentationml/2006/ole">
            <mc:AlternateContent xmlns:mc="http://schemas.openxmlformats.org/markup-compatibility/2006">
              <mc:Choice xmlns:v="urn:schemas-microsoft-com:vml" Requires="v">
                <p:oleObj name="Visio" r:id="rId2" imgW="5489370" imgH="1225760" progId="Visio.Drawing.11">
                  <p:embed/>
                </p:oleObj>
              </mc:Choice>
              <mc:Fallback>
                <p:oleObj name="Visio" r:id="rId2" imgW="5489370" imgH="122576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4652963"/>
                        <a:ext cx="6753225" cy="1512887"/>
                      </a:xfrm>
                      <a:prstGeom prst="rect">
                        <a:avLst/>
                      </a:prstGeom>
                      <a:noFill/>
                    </p:spPr>
                  </p:pic>
                </p:oleObj>
              </mc:Fallback>
            </mc:AlternateContent>
          </a:graphicData>
        </a:graphic>
      </p:graphicFrame>
    </p:spTree>
    <p:extLst>
      <p:ext uri="{BB962C8B-B14F-4D97-AF65-F5344CB8AC3E}">
        <p14:creationId xmlns:p14="http://schemas.microsoft.com/office/powerpoint/2010/main" val="39139864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连接数据库</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900808"/>
          </a:xfrm>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mysql_connect</a:t>
            </a:r>
            <a:r>
              <a:rPr lang="en-US" altLang="zh-CN" b="0" i="0" u="none" strike="noStrike" baseline="0" dirty="0">
                <a:latin typeface="Times New Roman"/>
              </a:rPr>
              <a:t>()</a:t>
            </a:r>
            <a:r>
              <a:rPr lang="zh-CN" altLang="en-US" b="0" i="0" u="none" strike="noStrike" baseline="0" dirty="0">
                <a:latin typeface="Times New Roman"/>
              </a:rPr>
              <a:t>连接数据库。</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）演示连接数据库错误。</a:t>
            </a:r>
          </a:p>
        </p:txBody>
      </p:sp>
    </p:spTree>
    <p:extLst>
      <p:ext uri="{BB962C8B-B14F-4D97-AF65-F5344CB8AC3E}">
        <p14:creationId xmlns:p14="http://schemas.microsoft.com/office/powerpoint/2010/main" val="22688313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数据库连接信息</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828800"/>
          </a:xfrm>
        </p:spPr>
        <p:txBody>
          <a:bodyPr>
            <a:normAutofit fontScale="77500" lnSpcReduction="20000"/>
          </a:bodyPr>
          <a:lstStyle/>
          <a:p>
            <a:pPr marR="0" lvl="0" rtl="0"/>
            <a:r>
              <a:rPr lang="zh-CN" altLang="en-US" b="0" i="0" u="none" strike="noStrike" baseline="0" dirty="0">
                <a:latin typeface="Times New Roman"/>
              </a:rPr>
              <a:t>在数据库成功连接后我们就可以使用相关函数取得连接后的相关详细信息，这些函数以及功能说明如表所示。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）演示了使用表中所示的函数来获取成功连接后的</a:t>
            </a:r>
            <a:r>
              <a:rPr lang="en-US" altLang="zh-CN" b="0" i="0" u="none" strike="noStrike" baseline="0" dirty="0">
                <a:latin typeface="Times New Roman"/>
              </a:rPr>
              <a:t>MySQL</a:t>
            </a:r>
            <a:r>
              <a:rPr lang="zh-CN" altLang="en-US" b="0" i="0" u="none" strike="noStrike" baseline="0" dirty="0">
                <a:latin typeface="Times New Roman"/>
              </a:rPr>
              <a:t>相关信息。</a:t>
            </a:r>
          </a:p>
        </p:txBody>
      </p:sp>
      <p:graphicFrame>
        <p:nvGraphicFramePr>
          <p:cNvPr id="4" name="表格 3"/>
          <p:cNvGraphicFramePr>
            <a:graphicFrameLocks noGrp="1"/>
          </p:cNvGraphicFramePr>
          <p:nvPr>
            <p:extLst>
              <p:ext uri="{D42A27DB-BD31-4B8C-83A1-F6EECF244321}">
                <p14:modId xmlns:p14="http://schemas.microsoft.com/office/powerpoint/2010/main" val="969576814"/>
              </p:ext>
            </p:extLst>
          </p:nvPr>
        </p:nvGraphicFramePr>
        <p:xfrm>
          <a:off x="1475656" y="3613150"/>
          <a:ext cx="5931619" cy="2120105"/>
        </p:xfrm>
        <a:graphic>
          <a:graphicData uri="http://schemas.openxmlformats.org/drawingml/2006/table">
            <a:tbl>
              <a:tblPr firstRow="1" firstCol="1" bandRow="1">
                <a:tableStyleId>{5C22544A-7EE6-4342-B048-85BDC9FD1C3A}</a:tableStyleId>
              </a:tblPr>
              <a:tblGrid>
                <a:gridCol w="2937247">
                  <a:extLst>
                    <a:ext uri="{9D8B030D-6E8A-4147-A177-3AD203B41FA5}">
                      <a16:colId xmlns:a16="http://schemas.microsoft.com/office/drawing/2014/main" val="20000"/>
                    </a:ext>
                  </a:extLst>
                </a:gridCol>
                <a:gridCol w="2994372">
                  <a:extLst>
                    <a:ext uri="{9D8B030D-6E8A-4147-A177-3AD203B41FA5}">
                      <a16:colId xmlns:a16="http://schemas.microsoft.com/office/drawing/2014/main" val="20001"/>
                    </a:ext>
                  </a:extLst>
                </a:gridCol>
              </a:tblGrid>
              <a:tr h="424021">
                <a:tc>
                  <a:txBody>
                    <a:bodyPr/>
                    <a:lstStyle/>
                    <a:p>
                      <a:pPr>
                        <a:lnSpc>
                          <a:spcPts val="1100"/>
                        </a:lnSpc>
                        <a:spcAft>
                          <a:spcPts val="0"/>
                        </a:spcAft>
                      </a:pPr>
                      <a:r>
                        <a:rPr lang="zh-CN" sz="1200">
                          <a:effectLst/>
                        </a:rPr>
                        <a:t>函数名</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24021">
                <a:tc>
                  <a:txBody>
                    <a:bodyPr/>
                    <a:lstStyle/>
                    <a:p>
                      <a:pPr>
                        <a:lnSpc>
                          <a:spcPts val="1100"/>
                        </a:lnSpc>
                        <a:spcAft>
                          <a:spcPts val="0"/>
                        </a:spcAft>
                      </a:pPr>
                      <a:r>
                        <a:rPr lang="en-US" sz="1200" dirty="0" err="1">
                          <a:effectLst/>
                        </a:rPr>
                        <a:t>mysql_get_client_info</a:t>
                      </a:r>
                      <a:r>
                        <a:rPr lang="en-US" sz="1200" dirty="0">
                          <a:effectLst/>
                        </a:rPr>
                        <a:t>()</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取得</a:t>
                      </a:r>
                      <a:r>
                        <a:rPr lang="en-US" sz="1200">
                          <a:effectLst/>
                        </a:rPr>
                        <a:t>MySQL</a:t>
                      </a:r>
                      <a:r>
                        <a:rPr lang="zh-CN" sz="1200">
                          <a:effectLst/>
                        </a:rPr>
                        <a:t>客户端信息</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24021">
                <a:tc>
                  <a:txBody>
                    <a:bodyPr/>
                    <a:lstStyle/>
                    <a:p>
                      <a:pPr>
                        <a:lnSpc>
                          <a:spcPts val="1100"/>
                        </a:lnSpc>
                        <a:spcAft>
                          <a:spcPts val="0"/>
                        </a:spcAft>
                      </a:pPr>
                      <a:r>
                        <a:rPr lang="en-US" sz="1200">
                          <a:effectLst/>
                        </a:rPr>
                        <a:t>mysql_get_host_info()</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取得</a:t>
                      </a:r>
                      <a:r>
                        <a:rPr lang="en-US" sz="1200">
                          <a:effectLst/>
                        </a:rPr>
                        <a:t>MySQL</a:t>
                      </a:r>
                      <a:r>
                        <a:rPr lang="zh-CN" sz="1200">
                          <a:effectLst/>
                        </a:rPr>
                        <a:t>主机信息</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24021">
                <a:tc>
                  <a:txBody>
                    <a:bodyPr/>
                    <a:lstStyle/>
                    <a:p>
                      <a:pPr>
                        <a:lnSpc>
                          <a:spcPts val="1100"/>
                        </a:lnSpc>
                        <a:spcAft>
                          <a:spcPts val="0"/>
                        </a:spcAft>
                      </a:pPr>
                      <a:r>
                        <a:rPr lang="en-US" sz="1200">
                          <a:effectLst/>
                        </a:rPr>
                        <a:t>mysql_get_proto_info()</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取得</a:t>
                      </a:r>
                      <a:r>
                        <a:rPr lang="en-US" sz="1200">
                          <a:effectLst/>
                        </a:rPr>
                        <a:t>MySQL</a:t>
                      </a:r>
                      <a:r>
                        <a:rPr lang="zh-CN" sz="1200">
                          <a:effectLst/>
                        </a:rPr>
                        <a:t>协议信息</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424021">
                <a:tc>
                  <a:txBody>
                    <a:bodyPr/>
                    <a:lstStyle/>
                    <a:p>
                      <a:pPr>
                        <a:lnSpc>
                          <a:spcPts val="1100"/>
                        </a:lnSpc>
                        <a:spcAft>
                          <a:spcPts val="0"/>
                        </a:spcAft>
                      </a:pPr>
                      <a:r>
                        <a:rPr lang="en-US" sz="1200">
                          <a:effectLst/>
                        </a:rPr>
                        <a:t>mysql_get_server_info()</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取得</a:t>
                      </a:r>
                      <a:r>
                        <a:rPr lang="en-US" sz="1200" dirty="0">
                          <a:effectLst/>
                        </a:rPr>
                        <a:t>MySQL</a:t>
                      </a:r>
                      <a:r>
                        <a:rPr lang="zh-CN" sz="1200" dirty="0">
                          <a:effectLst/>
                        </a:rPr>
                        <a:t>服务器信息</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86704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a:t>
            </a:r>
            <a:r>
              <a:rPr lang="en-US" altLang="zh-CN" b="0" i="0" u="none" strike="noStrike" kern="1800" baseline="0">
                <a:latin typeface="Times New Roman"/>
              </a:rPr>
              <a:t>.</a:t>
            </a:r>
            <a:r>
              <a:rPr lang="zh-CN" altLang="en-US" b="0" i="0" u="none" strike="noStrike" kern="1800" baseline="0">
                <a:latin typeface="方正大标宋简体"/>
              </a:rPr>
              <a:t>选择数据库</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476872"/>
          </a:xfrm>
        </p:spPr>
        <p:txBody>
          <a:bodyPr>
            <a:normAutofit fontScale="70000" lnSpcReduction="20000"/>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中我们使用</a:t>
            </a:r>
            <a:r>
              <a:rPr lang="en-US" altLang="zh-CN" b="0" i="0" u="none" strike="noStrike" baseline="0" dirty="0" err="1">
                <a:latin typeface="Times New Roman"/>
              </a:rPr>
              <a:t>mysql_select_db</a:t>
            </a:r>
            <a:r>
              <a:rPr lang="en-US" altLang="zh-CN" b="0" i="0" u="none" strike="noStrike" baseline="0" dirty="0">
                <a:latin typeface="Times New Roman"/>
              </a:rPr>
              <a:t>()</a:t>
            </a:r>
            <a:r>
              <a:rPr lang="zh-CN" altLang="en-US" b="0" i="0" u="none" strike="noStrike" baseline="0" dirty="0">
                <a:latin typeface="Times New Roman"/>
              </a:rPr>
              <a:t>来选择一个数据库，语法如图所示。</a:t>
            </a:r>
          </a:p>
          <a:p>
            <a:pPr marR="0" lvl="0" rtl="0"/>
            <a:r>
              <a:rPr lang="en-US" altLang="zh-CN" b="0" i="0" u="none" strike="noStrike" baseline="0" dirty="0" err="1">
                <a:latin typeface="Times New Roman"/>
              </a:rPr>
              <a:t>mysql_select_db</a:t>
            </a:r>
            <a:r>
              <a:rPr lang="en-US" altLang="zh-CN" b="0" i="0" u="none" strike="noStrike" baseline="0" dirty="0">
                <a:latin typeface="Times New Roman"/>
              </a:rPr>
              <a:t>()</a:t>
            </a:r>
            <a:r>
              <a:rPr lang="zh-CN" altLang="en-US" b="0" i="0" u="none" strike="noStrike" baseline="0" dirty="0">
                <a:latin typeface="Times New Roman"/>
              </a:rPr>
              <a:t>设定与指定的连接标识符所关联的服务器上的当前激活数据库。如果没有指定连接标识符，则使用上一个打开的连接。如果没有打开的连接，则无参数调用</a:t>
            </a:r>
            <a:r>
              <a:rPr lang="en-US" altLang="zh-CN" b="0" i="0" u="none" strike="noStrike" baseline="0" dirty="0" err="1">
                <a:latin typeface="Times New Roman"/>
              </a:rPr>
              <a:t>mysql_connect</a:t>
            </a:r>
            <a:r>
              <a:rPr lang="en-US" altLang="zh-CN" b="0" i="0" u="none" strike="noStrike" baseline="0" dirty="0">
                <a:latin typeface="Times New Roman"/>
              </a:rPr>
              <a:t>()</a:t>
            </a:r>
            <a:r>
              <a:rPr lang="zh-CN" altLang="en-US" b="0" i="0" u="none" strike="noStrike" baseline="0" dirty="0">
                <a:latin typeface="Times New Roman"/>
              </a:rPr>
              <a:t>来尝试打开一个并使用之。</a:t>
            </a:r>
            <a:endParaRPr lang="en-US" altLang="zh-CN" b="0" i="0" u="none" strike="noStrike" baseline="0" dirty="0">
              <a:latin typeface="Times New Roman"/>
            </a:endParaRP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mysql_select_db</a:t>
            </a:r>
            <a:r>
              <a:rPr lang="en-US" altLang="zh-CN" b="0" i="0" u="none" strike="noStrike" baseline="0" dirty="0">
                <a:latin typeface="Times New Roman"/>
              </a:rPr>
              <a:t>()</a:t>
            </a:r>
            <a:r>
              <a:rPr lang="zh-CN" altLang="en-US" b="0" i="0" u="none" strike="noStrike" baseline="0" dirty="0">
                <a:latin typeface="Times New Roman"/>
              </a:rPr>
              <a:t>选择一个成功打开的服务器连接中的数据库。</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72599634"/>
              </p:ext>
            </p:extLst>
          </p:nvPr>
        </p:nvGraphicFramePr>
        <p:xfrm>
          <a:off x="1259632" y="4293095"/>
          <a:ext cx="5616624" cy="1916433"/>
        </p:xfrm>
        <a:graphic>
          <a:graphicData uri="http://schemas.openxmlformats.org/presentationml/2006/ole">
            <mc:AlternateContent xmlns:mc="http://schemas.openxmlformats.org/markup-compatibility/2006">
              <mc:Choice xmlns:v="urn:schemas-microsoft-com:vml" Requires="v">
                <p:oleObj name="Visio" r:id="rId3" imgW="3628260" imgH="1240586" progId="Visio.Drawing.11">
                  <p:embed/>
                </p:oleObj>
              </mc:Choice>
              <mc:Fallback>
                <p:oleObj name="Visio" r:id="rId3" imgW="3628260" imgH="124058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293095"/>
                        <a:ext cx="5616624" cy="1916433"/>
                      </a:xfrm>
                      <a:prstGeom prst="rect">
                        <a:avLst/>
                      </a:prstGeom>
                      <a:noFill/>
                    </p:spPr>
                  </p:pic>
                </p:oleObj>
              </mc:Fallback>
            </mc:AlternateContent>
          </a:graphicData>
        </a:graphic>
      </p:graphicFrame>
    </p:spTree>
    <p:extLst>
      <p:ext uri="{BB962C8B-B14F-4D97-AF65-F5344CB8AC3E}">
        <p14:creationId xmlns:p14="http://schemas.microsoft.com/office/powerpoint/2010/main" val="31872320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12.7.2  </a:t>
            </a:r>
            <a:r>
              <a:rPr lang="zh-CN" altLang="en-US" b="0" i="0" u="none" strike="noStrike" kern="1800" baseline="0" dirty="0">
                <a:latin typeface="方正大标宋简体"/>
              </a:rPr>
              <a:t>对数据库进行操作</a:t>
            </a:r>
            <a:endParaRPr lang="zh-CN" altLang="en-US" b="0" i="0" u="none" strike="noStrike" kern="1800" baseline="0" dirty="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a:latin typeface="Times New Roman"/>
              </a:rPr>
              <a:t>PHP</a:t>
            </a:r>
            <a:r>
              <a:rPr lang="zh-CN" altLang="en-US" b="0" i="0" u="none" strike="noStrike" baseline="0">
                <a:latin typeface="Times New Roman"/>
              </a:rPr>
              <a:t>与</a:t>
            </a:r>
            <a:r>
              <a:rPr lang="en-US" altLang="zh-CN" b="0" i="0" u="none" strike="noStrike" baseline="0">
                <a:latin typeface="Times New Roman"/>
              </a:rPr>
              <a:t>MySQL</a:t>
            </a:r>
            <a:r>
              <a:rPr lang="zh-CN" altLang="en-US" b="0" i="0" u="none" strike="noStrike" baseline="0">
                <a:latin typeface="Times New Roman"/>
              </a:rPr>
              <a:t>交互通常最常用的是数据的查询，</a:t>
            </a:r>
            <a:r>
              <a:rPr lang="en-US" altLang="zh-CN" b="0" i="0" u="none" strike="noStrike" baseline="0">
                <a:latin typeface="Times New Roman"/>
              </a:rPr>
              <a:t>PHP</a:t>
            </a:r>
            <a:r>
              <a:rPr lang="zh-CN" altLang="en-US" b="0" i="0" u="none" strike="noStrike" baseline="0">
                <a:latin typeface="Times New Roman"/>
              </a:rPr>
              <a:t>提供了非常多的函数来满足要求。</a:t>
            </a:r>
          </a:p>
        </p:txBody>
      </p:sp>
    </p:spTree>
    <p:extLst>
      <p:ext uri="{BB962C8B-B14F-4D97-AF65-F5344CB8AC3E}">
        <p14:creationId xmlns:p14="http://schemas.microsoft.com/office/powerpoint/2010/main" val="12545188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使用</a:t>
            </a:r>
            <a:r>
              <a:rPr lang="en-US" altLang="zh-CN" b="0" i="0" u="none" strike="noStrike" kern="1800" baseline="0">
                <a:latin typeface="方正大标宋简体"/>
              </a:rPr>
              <a:t>mysql_query()</a:t>
            </a:r>
            <a:r>
              <a:rPr lang="zh-CN" altLang="en-US" b="0" i="0" u="none" strike="noStrike" kern="1800" baseline="0">
                <a:latin typeface="方正大标宋简体"/>
              </a:rPr>
              <a:t>执行</a:t>
            </a:r>
            <a:r>
              <a:rPr lang="en-US" altLang="zh-CN" b="0" i="0" u="none" strike="noStrike" kern="1800" baseline="0">
                <a:latin typeface="方正大标宋简体"/>
              </a:rPr>
              <a:t>SQL</a:t>
            </a:r>
            <a:r>
              <a:rPr lang="zh-CN" altLang="en-US" b="0" i="0" u="none" strike="noStrike" kern="1800" baseline="0">
                <a:latin typeface="方正大标宋简体"/>
              </a:rPr>
              <a:t>语句</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332856"/>
          </a:xfrm>
        </p:spPr>
        <p:txBody>
          <a:bodyPr>
            <a:normAutofit fontScale="85000" lnSpcReduction="20000"/>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中我们使用</a:t>
            </a:r>
            <a:r>
              <a:rPr lang="en-US" altLang="zh-CN" b="0" i="0" u="none" strike="noStrike" baseline="0" dirty="0" err="1">
                <a:latin typeface="Times New Roman"/>
              </a:rPr>
              <a:t>mysql_query</a:t>
            </a:r>
            <a:r>
              <a:rPr lang="en-US" altLang="zh-CN" b="0" i="0" u="none" strike="noStrike" baseline="0" dirty="0">
                <a:latin typeface="Times New Roman"/>
              </a:rPr>
              <a:t>()</a:t>
            </a:r>
            <a:r>
              <a:rPr lang="zh-CN" altLang="en-US" b="0" i="0" u="none" strike="noStrike" baseline="0" dirty="0">
                <a:latin typeface="Times New Roman"/>
              </a:rPr>
              <a:t>来发送一条</a:t>
            </a:r>
            <a:r>
              <a:rPr lang="en-US" altLang="zh-CN" b="0" i="0" u="none" strike="noStrike" baseline="0" dirty="0">
                <a:latin typeface="Times New Roman"/>
              </a:rPr>
              <a:t>SQL</a:t>
            </a:r>
            <a:r>
              <a:rPr lang="zh-CN" altLang="en-US" b="0" i="0" u="none" strike="noStrike" baseline="0" dirty="0">
                <a:latin typeface="Times New Roman"/>
              </a:rPr>
              <a:t>查询语句，查询成后，该函数返回资源类型的结果来供其它函数处理，它的语法如图所示。</a:t>
            </a:r>
          </a:p>
          <a:p>
            <a:pPr marR="0" lvl="0" rtl="0"/>
            <a:r>
              <a:rPr lang="zh-CN" altLang="en-US" b="0" i="0" u="none" strike="noStrike" baseline="0" dirty="0">
                <a:latin typeface="Times New Roman"/>
              </a:rPr>
              <a:t>该函数语法中的连接标识符是可选的，但通常我们会加上。</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mysql_query</a:t>
            </a:r>
            <a:r>
              <a:rPr lang="en-US" altLang="zh-CN" b="0" i="0" u="none" strike="noStrike" baseline="0" dirty="0">
                <a:latin typeface="Times New Roman"/>
              </a:rPr>
              <a:t>()</a:t>
            </a:r>
            <a:r>
              <a:rPr lang="zh-CN" altLang="en-US" b="0" i="0" u="none" strike="noStrike" baseline="0" dirty="0">
                <a:latin typeface="Times New Roman"/>
              </a:rPr>
              <a:t>发送</a:t>
            </a:r>
            <a:r>
              <a:rPr lang="en-US" altLang="zh-CN" b="0" i="0" u="none" strike="noStrike" baseline="0" dirty="0">
                <a:latin typeface="Times New Roman"/>
              </a:rPr>
              <a:t>SQL</a:t>
            </a:r>
            <a:r>
              <a:rPr lang="zh-CN" altLang="en-US" b="0" i="0" u="none" strike="noStrike" baseline="0" dirty="0">
                <a:latin typeface="Times New Roman"/>
              </a:rPr>
              <a:t>语句。</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21365050"/>
              </p:ext>
            </p:extLst>
          </p:nvPr>
        </p:nvGraphicFramePr>
        <p:xfrm>
          <a:off x="2195736" y="3861048"/>
          <a:ext cx="4392488" cy="2135237"/>
        </p:xfrm>
        <a:graphic>
          <a:graphicData uri="http://schemas.openxmlformats.org/presentationml/2006/ole">
            <mc:AlternateContent xmlns:mc="http://schemas.openxmlformats.org/markup-compatibility/2006">
              <mc:Choice xmlns:v="urn:schemas-microsoft-com:vml" Requires="v">
                <p:oleObj name="Visio" r:id="rId3" imgW="2745090" imgH="1330625" progId="Visio.Drawing.11">
                  <p:embed/>
                </p:oleObj>
              </mc:Choice>
              <mc:Fallback>
                <p:oleObj name="Visio" r:id="rId3" imgW="2745090" imgH="133062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3861048"/>
                        <a:ext cx="4392488" cy="2135237"/>
                      </a:xfrm>
                      <a:prstGeom prst="rect">
                        <a:avLst/>
                      </a:prstGeom>
                      <a:noFill/>
                    </p:spPr>
                  </p:pic>
                </p:oleObj>
              </mc:Fallback>
            </mc:AlternateContent>
          </a:graphicData>
        </a:graphic>
      </p:graphicFrame>
    </p:spTree>
    <p:extLst>
      <p:ext uri="{BB962C8B-B14F-4D97-AF65-F5344CB8AC3E}">
        <p14:creationId xmlns:p14="http://schemas.microsoft.com/office/powerpoint/2010/main" val="1807267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2.mysql_fetch_array()</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2620888"/>
          </a:xfrm>
        </p:spPr>
        <p:txBody>
          <a:bodyPr>
            <a:normAutofit fontScale="62500" lnSpcReduction="20000"/>
          </a:bodyPr>
          <a:lstStyle/>
          <a:p>
            <a:pPr marR="0" lvl="0" rtl="0"/>
            <a:r>
              <a:rPr lang="en-US" altLang="zh-CN" b="0" i="0" u="none" strike="noStrike" baseline="0" dirty="0" err="1">
                <a:latin typeface="Times New Roman"/>
              </a:rPr>
              <a:t>mysql_fetch_array</a:t>
            </a:r>
            <a:r>
              <a:rPr lang="en-US" altLang="zh-CN" b="0" i="0" u="none" strike="noStrike" baseline="0" dirty="0">
                <a:latin typeface="Times New Roman"/>
              </a:rPr>
              <a:t>()</a:t>
            </a:r>
            <a:r>
              <a:rPr lang="zh-CN" altLang="en-US" b="0" i="0" u="none" strike="noStrike" baseline="0" dirty="0">
                <a:latin typeface="Times New Roman"/>
              </a:rPr>
              <a:t>用于从结果集中取得一行作为关联数组，或数字数组，或二者兼有，函数语法如图所示。</a:t>
            </a:r>
          </a:p>
          <a:p>
            <a:pPr marR="0" lvl="0" rtl="0"/>
            <a:r>
              <a:rPr lang="zh-CN" altLang="en-US" b="0" i="0" u="none" strike="noStrike" baseline="0" dirty="0">
                <a:latin typeface="Times New Roman"/>
              </a:rPr>
              <a:t>该函数在没有更多行时候返回</a:t>
            </a:r>
            <a:r>
              <a:rPr lang="en-US" altLang="zh-CN" b="0" i="0" u="none" strike="noStrike" baseline="0" dirty="0">
                <a:latin typeface="Times New Roman"/>
              </a:rPr>
              <a:t>FALSE</a:t>
            </a:r>
            <a:r>
              <a:rPr lang="zh-CN" altLang="en-US" b="0" i="0" u="none" strike="noStrike" baseline="0" dirty="0">
                <a:latin typeface="Times New Roman"/>
              </a:rPr>
              <a:t>，语法中的</a:t>
            </a:r>
            <a:r>
              <a:rPr lang="en-US" altLang="zh-CN" b="0" i="0" u="none" strike="noStrike" baseline="0" dirty="0">
                <a:latin typeface="Times New Roman"/>
              </a:rPr>
              <a:t>$</a:t>
            </a:r>
            <a:r>
              <a:rPr lang="en-US" altLang="zh-CN" b="0" i="0" u="none" strike="noStrike" baseline="0" dirty="0" err="1">
                <a:latin typeface="Times New Roman"/>
              </a:rPr>
              <a:t>result_type</a:t>
            </a:r>
            <a:r>
              <a:rPr lang="zh-CN" altLang="en-US" b="0" i="0" u="none" strike="noStrike" baseline="0" dirty="0">
                <a:latin typeface="Times New Roman"/>
              </a:rPr>
              <a:t>可以是：</a:t>
            </a:r>
          </a:p>
          <a:p>
            <a:pPr marR="0" lvl="0" rtl="0"/>
            <a:r>
              <a:rPr lang="en-US" altLang="zh-CN" b="0" i="0" u="none" strike="noStrike" baseline="0" dirty="0" err="1">
                <a:latin typeface="Times New Roman"/>
              </a:rPr>
              <a:t>MYSQL_BOTH</a:t>
            </a:r>
            <a:r>
              <a:rPr lang="zh-CN" altLang="en-US" b="0" i="0" u="none" strike="noStrike" baseline="0" dirty="0">
                <a:latin typeface="Times New Roman"/>
              </a:rPr>
              <a:t>：将得到一个同时包含关联和数字索引的数组。</a:t>
            </a:r>
          </a:p>
          <a:p>
            <a:pPr marR="0" lvl="0" rtl="0"/>
            <a:r>
              <a:rPr lang="en-US" altLang="zh-CN" b="0" i="0" u="none" strike="noStrike" baseline="0" dirty="0" err="1">
                <a:latin typeface="Times New Roman"/>
              </a:rPr>
              <a:t>MYSQL_ASSOC</a:t>
            </a:r>
            <a:r>
              <a:rPr lang="zh-CN" altLang="en-US" b="0" i="0" u="none" strike="noStrike" baseline="0" dirty="0">
                <a:latin typeface="Times New Roman"/>
              </a:rPr>
              <a:t>：只得到关联索引。</a:t>
            </a:r>
          </a:p>
          <a:p>
            <a:pPr marR="0" lvl="0" rtl="0"/>
            <a:r>
              <a:rPr lang="en-US" altLang="zh-CN" b="0" i="0" u="none" strike="noStrike" baseline="0" dirty="0" err="1">
                <a:latin typeface="Times New Roman"/>
              </a:rPr>
              <a:t>MYSQL_NUM</a:t>
            </a:r>
            <a:r>
              <a:rPr lang="zh-CN" altLang="en-US" b="0" i="0" u="none" strike="noStrike" baseline="0" dirty="0">
                <a:latin typeface="Times New Roman"/>
              </a:rPr>
              <a:t>：只得到数字索引。</a:t>
            </a:r>
          </a:p>
          <a:p>
            <a:pPr marR="0" lvl="0" rtl="0"/>
            <a:r>
              <a:rPr lang="zh-CN" altLang="en-US" b="0" i="0" u="none" strike="noStrike" baseline="0" dirty="0">
                <a:latin typeface="Times New Roman"/>
              </a:rPr>
              <a:t>（</a:t>
            </a:r>
            <a:r>
              <a:rPr lang="en-US" altLang="zh-CN" dirty="0">
                <a:latin typeface="Times New Roman"/>
              </a:rPr>
              <a:t>1</a:t>
            </a:r>
            <a:r>
              <a:rPr lang="zh-CN" altLang="en-US" b="0" i="0" u="none" strike="noStrike" baseline="0" dirty="0">
                <a:latin typeface="Times New Roman"/>
              </a:rPr>
              <a:t>）使用</a:t>
            </a:r>
            <a:r>
              <a:rPr lang="en-US" altLang="zh-CN" b="0" i="0" u="none" strike="noStrike" baseline="0" dirty="0" err="1">
                <a:latin typeface="Times New Roman"/>
              </a:rPr>
              <a:t>mysql_fetch_array</a:t>
            </a:r>
            <a:r>
              <a:rPr lang="en-US" altLang="zh-CN" b="0" i="0" u="none" strike="noStrike" baseline="0" dirty="0">
                <a:latin typeface="Times New Roman"/>
              </a:rPr>
              <a:t>()</a:t>
            </a:r>
            <a:r>
              <a:rPr lang="zh-CN" altLang="en-US" b="0" i="0" u="none" strike="noStrike" baseline="0" dirty="0">
                <a:latin typeface="Times New Roman"/>
              </a:rPr>
              <a:t>返回查询结果中的一条数据。</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）使用</a:t>
            </a:r>
            <a:r>
              <a:rPr lang="en-US" altLang="zh-CN" b="0" i="0" u="none" strike="noStrike" baseline="0" dirty="0">
                <a:latin typeface="Times New Roman"/>
              </a:rPr>
              <a:t>while</a:t>
            </a:r>
            <a:r>
              <a:rPr lang="zh-CN" altLang="en-US" b="0" i="0" u="none" strike="noStrike" baseline="0" dirty="0">
                <a:latin typeface="Times New Roman"/>
              </a:rPr>
              <a:t>循环联合</a:t>
            </a:r>
            <a:r>
              <a:rPr lang="en-US" altLang="zh-CN" b="0" i="0" u="none" strike="noStrike" baseline="0" dirty="0" err="1">
                <a:latin typeface="Times New Roman"/>
              </a:rPr>
              <a:t>mysql_fetch_array</a:t>
            </a:r>
            <a:r>
              <a:rPr lang="en-US" altLang="zh-CN" b="0" i="0" u="none" strike="noStrike" baseline="0" dirty="0">
                <a:latin typeface="Times New Roman"/>
              </a:rPr>
              <a:t>()</a:t>
            </a:r>
            <a:r>
              <a:rPr lang="zh-CN" altLang="en-US" b="0" i="0" u="none" strike="noStrike" baseline="0" dirty="0">
                <a:latin typeface="Times New Roman"/>
              </a:rPr>
              <a:t>返回数组信息。</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27954426"/>
              </p:ext>
            </p:extLst>
          </p:nvPr>
        </p:nvGraphicFramePr>
        <p:xfrm>
          <a:off x="1187624" y="4293095"/>
          <a:ext cx="4896544" cy="1857853"/>
        </p:xfrm>
        <a:graphic>
          <a:graphicData uri="http://schemas.openxmlformats.org/presentationml/2006/ole">
            <mc:AlternateContent xmlns:mc="http://schemas.openxmlformats.org/markup-compatibility/2006">
              <mc:Choice xmlns:v="urn:schemas-microsoft-com:vml" Requires="v">
                <p:oleObj name="Visio" r:id="rId3" imgW="2963520" imgH="1120625" progId="Visio.Drawing.11">
                  <p:embed/>
                </p:oleObj>
              </mc:Choice>
              <mc:Fallback>
                <p:oleObj name="Visio" r:id="rId3" imgW="2963520" imgH="112062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4293095"/>
                        <a:ext cx="4896544" cy="1857853"/>
                      </a:xfrm>
                      <a:prstGeom prst="rect">
                        <a:avLst/>
                      </a:prstGeom>
                      <a:noFill/>
                    </p:spPr>
                  </p:pic>
                </p:oleObj>
              </mc:Fallback>
            </mc:AlternateContent>
          </a:graphicData>
        </a:graphic>
      </p:graphicFrame>
    </p:spTree>
    <p:extLst>
      <p:ext uri="{BB962C8B-B14F-4D97-AF65-F5344CB8AC3E}">
        <p14:creationId xmlns:p14="http://schemas.microsoft.com/office/powerpoint/2010/main" val="8717251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3.mysql_fetch_object()</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lstStyle/>
          <a:p>
            <a:pPr marR="0" lvl="0" rtl="0"/>
            <a:r>
              <a:rPr lang="en-US" altLang="zh-CN" b="0" i="0" u="none" strike="noStrike" baseline="0" dirty="0" err="1">
                <a:latin typeface="Times New Roman"/>
              </a:rPr>
              <a:t>mysql_fetch_object</a:t>
            </a:r>
            <a:r>
              <a:rPr lang="en-US" altLang="zh-CN" b="0" i="0" u="none" strike="noStrike" baseline="0" dirty="0">
                <a:latin typeface="Times New Roman"/>
              </a:rPr>
              <a:t>()</a:t>
            </a:r>
            <a:r>
              <a:rPr lang="zh-CN" altLang="en-US" b="0" i="0" u="none" strike="noStrike" baseline="0" dirty="0">
                <a:latin typeface="Times New Roman"/>
              </a:rPr>
              <a:t>用来从结果集中取得一行作为对象，将数据表字段名作为属性名，在没有更多数据时返回</a:t>
            </a:r>
            <a:r>
              <a:rPr lang="en-US" altLang="zh-CN" b="0" i="0" u="none" strike="noStrike" baseline="0" dirty="0">
                <a:latin typeface="Times New Roman"/>
              </a:rPr>
              <a:t>FALSE</a:t>
            </a:r>
            <a:r>
              <a:rPr lang="zh-CN" altLang="en-US" b="0" i="0" u="none" strike="noStrike" baseline="0" dirty="0">
                <a:latin typeface="Times New Roman"/>
              </a:rPr>
              <a:t>。它的语法如图所示。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）演示循环输出</a:t>
            </a:r>
            <a:r>
              <a:rPr lang="en-US" altLang="zh-CN" b="0" i="0" u="none" strike="noStrike" baseline="0" dirty="0" err="1">
                <a:latin typeface="Times New Roman"/>
              </a:rPr>
              <a:t>mysql_fetch_array</a:t>
            </a:r>
            <a:r>
              <a:rPr lang="en-US" altLang="zh-CN" b="0" i="0" u="none" strike="noStrike" baseline="0" dirty="0">
                <a:latin typeface="Times New Roman"/>
              </a:rPr>
              <a:t>()</a:t>
            </a:r>
            <a:r>
              <a:rPr lang="zh-CN" altLang="en-US" b="0" i="0" u="none" strike="noStrike" baseline="0" dirty="0">
                <a:latin typeface="Times New Roman"/>
              </a:rPr>
              <a:t>返回的对象信息。</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95817775"/>
              </p:ext>
            </p:extLst>
          </p:nvPr>
        </p:nvGraphicFramePr>
        <p:xfrm>
          <a:off x="1691680" y="5013176"/>
          <a:ext cx="3672408" cy="1390024"/>
        </p:xfrm>
        <a:graphic>
          <a:graphicData uri="http://schemas.openxmlformats.org/presentationml/2006/ole">
            <mc:AlternateContent xmlns:mc="http://schemas.openxmlformats.org/markup-compatibility/2006">
              <mc:Choice xmlns:v="urn:schemas-microsoft-com:vml" Requires="v">
                <p:oleObj name="Visio" r:id="rId3" imgW="2033370" imgH="768290" progId="Visio.Drawing.11">
                  <p:embed/>
                </p:oleObj>
              </mc:Choice>
              <mc:Fallback>
                <p:oleObj name="Visio" r:id="rId3" imgW="2033370" imgH="76829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5013176"/>
                        <a:ext cx="3672408" cy="1390024"/>
                      </a:xfrm>
                      <a:prstGeom prst="rect">
                        <a:avLst/>
                      </a:prstGeom>
                      <a:noFill/>
                    </p:spPr>
                  </p:pic>
                </p:oleObj>
              </mc:Fallback>
            </mc:AlternateContent>
          </a:graphicData>
        </a:graphic>
      </p:graphicFrame>
    </p:spTree>
    <p:extLst>
      <p:ext uri="{BB962C8B-B14F-4D97-AF65-F5344CB8AC3E}">
        <p14:creationId xmlns:p14="http://schemas.microsoft.com/office/powerpoint/2010/main" val="241551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12.2.5  </a:t>
            </a:r>
            <a:r>
              <a:rPr lang="zh-CN" altLang="en-US" b="0" i="0" u="none" strike="noStrike" kern="1800" baseline="0">
                <a:latin typeface="方正大标宋简体"/>
              </a:rPr>
              <a:t>删除数据库</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删除数据库可以使用</a:t>
            </a:r>
            <a:r>
              <a:rPr lang="en-US" altLang="zh-CN" b="0" i="0" u="none" strike="noStrike" baseline="0" dirty="0">
                <a:latin typeface="Times New Roman"/>
              </a:rPr>
              <a:t>DROP</a:t>
            </a:r>
            <a:r>
              <a:rPr lang="zh-CN" altLang="en-US" b="0" i="0" u="none" strike="noStrike" baseline="0" dirty="0">
                <a:latin typeface="Times New Roman"/>
              </a:rPr>
              <a:t> </a:t>
            </a:r>
            <a:r>
              <a:rPr lang="en-US" altLang="zh-CN" b="0" i="0" u="none" strike="noStrike" baseline="0" dirty="0">
                <a:latin typeface="Times New Roman"/>
              </a:rPr>
              <a:t>DATABASE</a:t>
            </a:r>
            <a:r>
              <a:rPr lang="zh-CN" altLang="en-US" b="0" i="0" u="none" strike="noStrike" baseline="0" dirty="0">
                <a:latin typeface="Times New Roman"/>
              </a:rPr>
              <a:t>语句。删除语句要谨慎使用，因为它会删除数据库中的所有数据而且无法恢复。它的语法如图所示。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90582858"/>
              </p:ext>
            </p:extLst>
          </p:nvPr>
        </p:nvGraphicFramePr>
        <p:xfrm>
          <a:off x="1678878" y="4941168"/>
          <a:ext cx="4954150" cy="576064"/>
        </p:xfrm>
        <a:graphic>
          <a:graphicData uri="http://schemas.openxmlformats.org/presentationml/2006/ole">
            <mc:AlternateContent xmlns:mc="http://schemas.openxmlformats.org/markup-compatibility/2006">
              <mc:Choice xmlns:v="urn:schemas-microsoft-com:vml" Requires="v">
                <p:oleObj name="Visio" r:id="rId2" imgW="2867130" imgH="332387" progId="Visio.Drawing.11">
                  <p:embed/>
                </p:oleObj>
              </mc:Choice>
              <mc:Fallback>
                <p:oleObj name="Visio" r:id="rId2" imgW="2867130" imgH="33238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878" y="4941168"/>
                        <a:ext cx="4954150" cy="576064"/>
                      </a:xfrm>
                      <a:prstGeom prst="rect">
                        <a:avLst/>
                      </a:prstGeom>
                      <a:noFill/>
                    </p:spPr>
                  </p:pic>
                </p:oleObj>
              </mc:Fallback>
            </mc:AlternateContent>
          </a:graphicData>
        </a:graphic>
      </p:graphicFrame>
    </p:spTree>
    <p:extLst>
      <p:ext uri="{BB962C8B-B14F-4D97-AF65-F5344CB8AC3E}">
        <p14:creationId xmlns:p14="http://schemas.microsoft.com/office/powerpoint/2010/main" val="17005099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4.mysql_fetch_row()</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2404864"/>
          </a:xfrm>
        </p:spPr>
        <p:txBody>
          <a:bodyPr>
            <a:normAutofit lnSpcReduction="10000"/>
          </a:bodyPr>
          <a:lstStyle/>
          <a:p>
            <a:pPr marR="0" lvl="0" rtl="0"/>
            <a:r>
              <a:rPr lang="en-US" altLang="zh-CN" b="0" i="0" u="none" strike="noStrike" baseline="0" dirty="0" err="1">
                <a:latin typeface="Times New Roman"/>
              </a:rPr>
              <a:t>mysql_fetch_row</a:t>
            </a:r>
            <a:r>
              <a:rPr lang="en-US" altLang="zh-CN" b="0" i="0" u="none" strike="noStrike" baseline="0" dirty="0">
                <a:latin typeface="Times New Roman"/>
              </a:rPr>
              <a:t>()</a:t>
            </a:r>
            <a:r>
              <a:rPr lang="zh-CN" altLang="en-US" b="0" i="0" u="none" strike="noStrike" baseline="0" dirty="0">
                <a:latin typeface="Times New Roman"/>
              </a:rPr>
              <a:t>用于从查询结果总取得一行作为枚举数组，在没有更多的行时返回</a:t>
            </a:r>
            <a:r>
              <a:rPr lang="en-US" altLang="zh-CN" b="0" i="0" u="none" strike="noStrike" baseline="0" dirty="0">
                <a:latin typeface="Times New Roman"/>
              </a:rPr>
              <a:t>FALSE</a:t>
            </a:r>
            <a:r>
              <a:rPr lang="zh-CN" altLang="en-US" b="0" i="0" u="none" strike="noStrike" baseline="0" dirty="0">
                <a:latin typeface="Times New Roman"/>
              </a:rPr>
              <a:t>，它的语法如图所示。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）演示循环输出</a:t>
            </a:r>
            <a:r>
              <a:rPr lang="en-US" altLang="zh-CN" b="0" i="0" u="none" strike="noStrike" baseline="0" dirty="0" err="1">
                <a:latin typeface="Times New Roman"/>
              </a:rPr>
              <a:t>mysql_fetch_row</a:t>
            </a:r>
            <a:r>
              <a:rPr lang="en-US" altLang="zh-CN" b="0" i="0" u="none" strike="noStrike" baseline="0" dirty="0">
                <a:latin typeface="Times New Roman"/>
              </a:rPr>
              <a:t>()</a:t>
            </a:r>
            <a:r>
              <a:rPr lang="zh-CN" altLang="en-US" b="0" i="0" u="none" strike="noStrike" baseline="0" dirty="0">
                <a:latin typeface="Times New Roman"/>
              </a:rPr>
              <a:t>返回的数组信息。</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28440467"/>
              </p:ext>
            </p:extLst>
          </p:nvPr>
        </p:nvGraphicFramePr>
        <p:xfrm>
          <a:off x="1403647" y="4149080"/>
          <a:ext cx="4114743" cy="1584176"/>
        </p:xfrm>
        <a:graphic>
          <a:graphicData uri="http://schemas.openxmlformats.org/presentationml/2006/ole">
            <mc:AlternateContent xmlns:mc="http://schemas.openxmlformats.org/markup-compatibility/2006">
              <mc:Choice xmlns:v="urn:schemas-microsoft-com:vml" Requires="v">
                <p:oleObj name="Visio" r:id="rId2" imgW="1907280" imgH="729471" progId="Visio.Drawing.11">
                  <p:embed/>
                </p:oleObj>
              </mc:Choice>
              <mc:Fallback>
                <p:oleObj name="Visio" r:id="rId2" imgW="1907280" imgH="72947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7" y="4149080"/>
                        <a:ext cx="4114743" cy="1584176"/>
                      </a:xfrm>
                      <a:prstGeom prst="rect">
                        <a:avLst/>
                      </a:prstGeom>
                      <a:noFill/>
                    </p:spPr>
                  </p:pic>
                </p:oleObj>
              </mc:Fallback>
            </mc:AlternateContent>
          </a:graphicData>
        </a:graphic>
      </p:graphicFrame>
    </p:spTree>
    <p:extLst>
      <p:ext uri="{BB962C8B-B14F-4D97-AF65-F5344CB8AC3E}">
        <p14:creationId xmlns:p14="http://schemas.microsoft.com/office/powerpoint/2010/main" val="34167764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5.mysql_num_rows()</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lstStyle/>
          <a:p>
            <a:pPr marR="0" lvl="0" rtl="0"/>
            <a:r>
              <a:rPr lang="en-US" altLang="zh-CN" b="0" i="0" u="none" strike="noStrike" baseline="0" dirty="0" err="1">
                <a:latin typeface="Times New Roman"/>
              </a:rPr>
              <a:t>mysql_num_rows</a:t>
            </a:r>
            <a:r>
              <a:rPr lang="en-US" altLang="zh-CN" b="0" i="0" u="none" strike="noStrike" baseline="0" dirty="0">
                <a:latin typeface="Times New Roman"/>
              </a:rPr>
              <a:t>()</a:t>
            </a:r>
            <a:r>
              <a:rPr lang="zh-CN" altLang="en-US" b="0" i="0" u="none" strike="noStrike" baseline="0" dirty="0">
                <a:latin typeface="Times New Roman"/>
              </a:rPr>
              <a:t>用于取得结果集中行的数目，此函数仅对</a:t>
            </a:r>
            <a:r>
              <a:rPr lang="en-US" altLang="zh-CN" b="0" i="0" u="none" strike="noStrike" baseline="0" dirty="0">
                <a:latin typeface="Times New Roman"/>
              </a:rPr>
              <a:t>SELECT</a:t>
            </a:r>
            <a:r>
              <a:rPr lang="zh-CN" altLang="en-US" b="0" i="0" u="none" strike="noStrike" baseline="0" dirty="0">
                <a:latin typeface="Times New Roman"/>
              </a:rPr>
              <a:t>语句有效，它的语法如图所示。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mysql_num_rows</a:t>
            </a:r>
            <a:r>
              <a:rPr lang="en-US" altLang="zh-CN" b="0" i="0" u="none" strike="noStrike" baseline="0" dirty="0">
                <a:latin typeface="Times New Roman"/>
              </a:rPr>
              <a:t>()</a:t>
            </a:r>
            <a:r>
              <a:rPr lang="zh-CN" altLang="en-US" b="0" i="0" u="none" strike="noStrike" baseline="0" dirty="0">
                <a:latin typeface="Times New Roman"/>
              </a:rPr>
              <a:t>取得查询结果中的行数。</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4177189"/>
              </p:ext>
            </p:extLst>
          </p:nvPr>
        </p:nvGraphicFramePr>
        <p:xfrm>
          <a:off x="1763688" y="4653136"/>
          <a:ext cx="3816424" cy="1371802"/>
        </p:xfrm>
        <a:graphic>
          <a:graphicData uri="http://schemas.openxmlformats.org/presentationml/2006/ole">
            <mc:AlternateContent xmlns:mc="http://schemas.openxmlformats.org/markup-compatibility/2006">
              <mc:Choice xmlns:v="urn:schemas-microsoft-com:vml" Requires="v">
                <p:oleObj name="Visio" r:id="rId2" imgW="2068470" imgH="738367" progId="Visio.Drawing.11">
                  <p:embed/>
                </p:oleObj>
              </mc:Choice>
              <mc:Fallback>
                <p:oleObj name="Visio" r:id="rId2" imgW="2068470" imgH="73836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653136"/>
                        <a:ext cx="3816424" cy="1371802"/>
                      </a:xfrm>
                      <a:prstGeom prst="rect">
                        <a:avLst/>
                      </a:prstGeom>
                      <a:noFill/>
                    </p:spPr>
                  </p:pic>
                </p:oleObj>
              </mc:Fallback>
            </mc:AlternateContent>
          </a:graphicData>
        </a:graphic>
      </p:graphicFrame>
    </p:spTree>
    <p:extLst>
      <p:ext uri="{BB962C8B-B14F-4D97-AF65-F5344CB8AC3E}">
        <p14:creationId xmlns:p14="http://schemas.microsoft.com/office/powerpoint/2010/main" val="2173514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6.</a:t>
            </a:r>
            <a:r>
              <a:rPr lang="zh-CN" altLang="en-US" b="0" i="0" u="none" strike="noStrike" kern="1800" baseline="0">
                <a:latin typeface="方正大标宋简体"/>
              </a:rPr>
              <a:t> </a:t>
            </a:r>
            <a:r>
              <a:rPr lang="en-US" altLang="zh-CN" b="0" i="0" u="none" strike="noStrike" kern="1800" baseline="0">
                <a:latin typeface="方正大标宋简体"/>
              </a:rPr>
              <a:t>mysql_affected_rows()</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3484984"/>
          </a:xfrm>
        </p:spPr>
        <p:txBody>
          <a:bodyPr>
            <a:normAutofit fontScale="92500"/>
          </a:bodyPr>
          <a:lstStyle/>
          <a:p>
            <a:pPr marR="0" lvl="0" rtl="0"/>
            <a:r>
              <a:rPr lang="zh-CN" altLang="en-US" b="0" i="0" u="none" strike="noStrike" baseline="0" dirty="0">
                <a:latin typeface="Times New Roman"/>
              </a:rPr>
              <a:t>前面我们所讲解的都是查询数据的操作，我们当然可以通过</a:t>
            </a:r>
            <a:r>
              <a:rPr lang="en-US" altLang="zh-CN" b="0" i="0" u="none" strike="noStrike" baseline="0" dirty="0">
                <a:latin typeface="Times New Roman"/>
              </a:rPr>
              <a:t>SQL</a:t>
            </a:r>
            <a:r>
              <a:rPr lang="zh-CN" altLang="en-US" b="0" i="0" u="none" strike="noStrike" baseline="0" dirty="0">
                <a:latin typeface="Times New Roman"/>
              </a:rPr>
              <a:t>语句来向数据表中插入、修改、删除数据操作。而这些操作影响到的行数我们可以通过</a:t>
            </a:r>
            <a:r>
              <a:rPr lang="en-US" altLang="zh-CN" b="0" i="0" u="none" strike="noStrike" baseline="0" dirty="0" err="1">
                <a:latin typeface="Times New Roman"/>
              </a:rPr>
              <a:t>mysql_affected_rows</a:t>
            </a:r>
            <a:r>
              <a:rPr lang="en-US" altLang="zh-CN" b="0" i="0" u="none" strike="noStrike" baseline="0" dirty="0">
                <a:latin typeface="Times New Roman"/>
              </a:rPr>
              <a:t>()</a:t>
            </a:r>
            <a:r>
              <a:rPr lang="zh-CN" altLang="en-US" b="0" i="0" u="none" strike="noStrike" baseline="0" dirty="0">
                <a:latin typeface="Times New Roman"/>
              </a:rPr>
              <a:t>来获取，它的语法如图所示。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）通过</a:t>
            </a:r>
            <a:r>
              <a:rPr lang="en-US" altLang="zh-CN" b="0" i="0" u="none" strike="noStrike" baseline="0" dirty="0" err="1">
                <a:latin typeface="Times New Roman"/>
              </a:rPr>
              <a:t>mysql_affected_rows</a:t>
            </a:r>
            <a:r>
              <a:rPr lang="en-US" altLang="zh-CN" b="0" i="0" u="none" strike="noStrike" baseline="0" dirty="0">
                <a:latin typeface="Times New Roman"/>
              </a:rPr>
              <a:t>()</a:t>
            </a:r>
            <a:r>
              <a:rPr lang="zh-CN" altLang="en-US" b="0" i="0" u="none" strike="noStrike" baseline="0" dirty="0">
                <a:latin typeface="Times New Roman"/>
              </a:rPr>
              <a:t>记录上一次</a:t>
            </a:r>
            <a:r>
              <a:rPr lang="en-US" altLang="zh-CN" b="0" i="0" u="none" strike="noStrike" baseline="0" dirty="0">
                <a:latin typeface="Times New Roman"/>
              </a:rPr>
              <a:t>MySQL</a:t>
            </a:r>
            <a:r>
              <a:rPr lang="zh-CN" altLang="en-US" b="0" i="0" u="none" strike="noStrike" baseline="0" dirty="0">
                <a:latin typeface="Times New Roman"/>
              </a:rPr>
              <a:t>操作影响的行数。</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24248161"/>
              </p:ext>
            </p:extLst>
          </p:nvPr>
        </p:nvGraphicFramePr>
        <p:xfrm>
          <a:off x="1331640" y="5157192"/>
          <a:ext cx="4536504" cy="1261050"/>
        </p:xfrm>
        <a:graphic>
          <a:graphicData uri="http://schemas.openxmlformats.org/presentationml/2006/ole">
            <mc:AlternateContent xmlns:mc="http://schemas.openxmlformats.org/markup-compatibility/2006">
              <mc:Choice xmlns:v="urn:schemas-microsoft-com:vml" Requires="v">
                <p:oleObj name="Visio" r:id="rId2" imgW="2638440" imgH="732437" progId="Visio.Drawing.11">
                  <p:embed/>
                </p:oleObj>
              </mc:Choice>
              <mc:Fallback>
                <p:oleObj name="Visio" r:id="rId2" imgW="2638440" imgH="73243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5157192"/>
                        <a:ext cx="4536504" cy="1261050"/>
                      </a:xfrm>
                      <a:prstGeom prst="rect">
                        <a:avLst/>
                      </a:prstGeom>
                      <a:noFill/>
                    </p:spPr>
                  </p:pic>
                </p:oleObj>
              </mc:Fallback>
            </mc:AlternateContent>
          </a:graphicData>
        </a:graphic>
      </p:graphicFrame>
    </p:spTree>
    <p:extLst>
      <p:ext uri="{BB962C8B-B14F-4D97-AF65-F5344CB8AC3E}">
        <p14:creationId xmlns:p14="http://schemas.microsoft.com/office/powerpoint/2010/main" val="23862417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12.7.3  </a:t>
            </a:r>
            <a:r>
              <a:rPr lang="zh-CN" altLang="en-US" b="0" i="0" u="none" strike="noStrike" kern="1800" baseline="0" dirty="0">
                <a:latin typeface="方正大标宋简体"/>
              </a:rPr>
              <a:t>断开与数据库的连接</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3268960"/>
          </a:xfrm>
        </p:spPr>
        <p:txBody>
          <a:bodyPr>
            <a:normAutofit fontScale="85000" lnSpcReduction="20000"/>
          </a:bodyPr>
          <a:lstStyle/>
          <a:p>
            <a:pPr marR="0" lvl="0" rtl="0"/>
            <a:r>
              <a:rPr lang="zh-CN" altLang="en-US" b="0" i="0" u="none" strike="noStrike" baseline="0" dirty="0">
                <a:latin typeface="Times New Roman"/>
              </a:rPr>
              <a:t>程序在每使用一次</a:t>
            </a:r>
            <a:r>
              <a:rPr lang="en-US" altLang="zh-CN" b="0" i="0" u="none" strike="noStrike" baseline="0" dirty="0" err="1">
                <a:latin typeface="Times New Roman"/>
              </a:rPr>
              <a:t>mysql_connect</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mysql_query</a:t>
            </a:r>
            <a:r>
              <a:rPr lang="en-US" altLang="zh-CN" b="0" i="0" u="none" strike="noStrike" baseline="0" dirty="0">
                <a:latin typeface="Times New Roman"/>
              </a:rPr>
              <a:t>()</a:t>
            </a:r>
            <a:r>
              <a:rPr lang="zh-CN" altLang="en-US" b="0" i="0" u="none" strike="noStrike" baseline="0" dirty="0">
                <a:latin typeface="Times New Roman"/>
              </a:rPr>
              <a:t>都是会消耗系统资源的。在少量用户访问的时候不会出现大的问题，但如果用户超过一定的数量，就会造成系统性能的下降，甚至死机。为了避免这种情况的发生，我们就需要在完成数据库操作后使用</a:t>
            </a:r>
            <a:r>
              <a:rPr lang="en-US" altLang="zh-CN" b="0" i="0" u="none" strike="noStrike" baseline="0" dirty="0" err="1">
                <a:latin typeface="Times New Roman"/>
              </a:rPr>
              <a:t>mysql_close</a:t>
            </a:r>
            <a:r>
              <a:rPr lang="en-US" altLang="zh-CN" b="0" i="0" u="none" strike="noStrike" baseline="0" dirty="0">
                <a:latin typeface="Times New Roman"/>
              </a:rPr>
              <a:t>()</a:t>
            </a:r>
            <a:r>
              <a:rPr lang="zh-CN" altLang="en-US" b="0" i="0" u="none" strike="noStrike" baseline="0" dirty="0">
                <a:latin typeface="Times New Roman"/>
              </a:rPr>
              <a:t>断开与数据库的连接，它的语法如图所示。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mysql_close</a:t>
            </a:r>
            <a:r>
              <a:rPr lang="en-US" altLang="zh-CN" b="0" i="0" u="none" strike="noStrike" baseline="0" dirty="0">
                <a:latin typeface="Times New Roman"/>
              </a:rPr>
              <a:t>()</a:t>
            </a:r>
            <a:r>
              <a:rPr lang="zh-CN" altLang="en-US" b="0" i="0" u="none" strike="noStrike" baseline="0" dirty="0">
                <a:latin typeface="Times New Roman"/>
              </a:rPr>
              <a:t>在数据库操作完成后断开与数据库的连接。</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09406128"/>
              </p:ext>
            </p:extLst>
          </p:nvPr>
        </p:nvGraphicFramePr>
        <p:xfrm>
          <a:off x="1907704" y="4941168"/>
          <a:ext cx="3600400" cy="1331655"/>
        </p:xfrm>
        <a:graphic>
          <a:graphicData uri="http://schemas.openxmlformats.org/presentationml/2006/ole">
            <mc:AlternateContent xmlns:mc="http://schemas.openxmlformats.org/markup-compatibility/2006">
              <mc:Choice xmlns:v="urn:schemas-microsoft-com:vml" Requires="v">
                <p:oleObj name="Visio" r:id="rId2" imgW="2083050" imgH="771525" progId="Visio.Drawing.11">
                  <p:embed/>
                </p:oleObj>
              </mc:Choice>
              <mc:Fallback>
                <p:oleObj name="Visio" r:id="rId2" imgW="2083050" imgH="77152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941168"/>
                        <a:ext cx="3600400" cy="1331655"/>
                      </a:xfrm>
                      <a:prstGeom prst="rect">
                        <a:avLst/>
                      </a:prstGeom>
                      <a:noFill/>
                    </p:spPr>
                  </p:pic>
                </p:oleObj>
              </mc:Fallback>
            </mc:AlternateContent>
          </a:graphicData>
        </a:graphic>
      </p:graphicFrame>
    </p:spTree>
    <p:extLst>
      <p:ext uri="{BB962C8B-B14F-4D97-AF65-F5344CB8AC3E}">
        <p14:creationId xmlns:p14="http://schemas.microsoft.com/office/powerpoint/2010/main" val="38335410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12.8  </a:t>
            </a:r>
            <a:r>
              <a:rPr lang="zh-CN" altLang="en-US" b="0" i="0" u="none" strike="noStrike" kern="1800" baseline="0" dirty="0">
                <a:latin typeface="方正大标宋简体"/>
              </a:rPr>
              <a:t>小结</a:t>
            </a:r>
            <a:endParaRPr lang="zh-CN" altLang="en-US" b="0" i="0" u="none" strike="noStrike" kern="1800" baseline="0" dirty="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本章主要学习的是</a:t>
            </a:r>
            <a:r>
              <a:rPr lang="en-US" altLang="zh-CN" b="0" i="0" u="none" strike="noStrike" baseline="0">
                <a:latin typeface="Times New Roman"/>
              </a:rPr>
              <a:t>MySQL</a:t>
            </a:r>
            <a:r>
              <a:rPr lang="zh-CN" altLang="en-US" b="0" i="0" u="none" strike="noStrike" baseline="0">
                <a:latin typeface="Times New Roman"/>
              </a:rPr>
              <a:t>的基本的知识，介绍了</a:t>
            </a:r>
            <a:r>
              <a:rPr lang="en-US" altLang="zh-CN" b="0" i="0" u="none" strike="noStrike" baseline="0">
                <a:latin typeface="Times New Roman"/>
              </a:rPr>
              <a:t>MySQL</a:t>
            </a:r>
            <a:r>
              <a:rPr lang="zh-CN" altLang="en-US" b="0" i="0" u="none" strike="noStrike" baseline="0">
                <a:latin typeface="Times New Roman"/>
              </a:rPr>
              <a:t>数据库的使用、数据类型以及常用的操作命令，为后面与</a:t>
            </a:r>
            <a:r>
              <a:rPr lang="en-US" altLang="zh-CN" b="0" i="0" u="none" strike="noStrike" baseline="0">
                <a:latin typeface="Times New Roman"/>
              </a:rPr>
              <a:t>PHP</a:t>
            </a:r>
            <a:r>
              <a:rPr lang="zh-CN" altLang="en-US" b="0" i="0" u="none" strike="noStrike" baseline="0">
                <a:latin typeface="Times New Roman"/>
              </a:rPr>
              <a:t>连接做好基础准备。在章节的后一小部分，介绍了</a:t>
            </a:r>
            <a:r>
              <a:rPr lang="en-US" altLang="zh-CN" b="0" i="0" u="none" strike="noStrike" baseline="0">
                <a:latin typeface="Times New Roman"/>
              </a:rPr>
              <a:t>PHP</a:t>
            </a:r>
            <a:r>
              <a:rPr lang="zh-CN" altLang="en-US" b="0" i="0" u="none" strike="noStrike" baseline="0">
                <a:latin typeface="Times New Roman"/>
              </a:rPr>
              <a:t>操作数据库的知识，这些知识主要是面向的查询方向，因为</a:t>
            </a:r>
            <a:r>
              <a:rPr lang="en-US" altLang="zh-CN" b="0" i="0" u="none" strike="noStrike" baseline="0">
                <a:latin typeface="Times New Roman"/>
              </a:rPr>
              <a:t>PHP</a:t>
            </a:r>
            <a:r>
              <a:rPr lang="zh-CN" altLang="en-US" b="0" i="0" u="none" strike="noStrike" baseline="0">
                <a:latin typeface="Times New Roman"/>
              </a:rPr>
              <a:t>大多数时候是用来查询数据的，其它内容作了简单的讲解，只要读者融会贯通就可以很轻松掌握它们。</a:t>
            </a:r>
          </a:p>
        </p:txBody>
      </p:sp>
    </p:spTree>
    <p:extLst>
      <p:ext uri="{BB962C8B-B14F-4D97-AF65-F5344CB8AC3E}">
        <p14:creationId xmlns:p14="http://schemas.microsoft.com/office/powerpoint/2010/main" val="45329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12.3  </a:t>
            </a:r>
            <a:r>
              <a:rPr lang="zh-CN" altLang="en-US" b="0" i="0" u="none" strike="noStrike" kern="1800" baseline="0">
                <a:latin typeface="方正大标宋简体"/>
              </a:rPr>
              <a:t>数据表设计</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数据库信息是通过数据表来储存的，在对数据库的数据表操作之前必须先使用</a:t>
            </a:r>
            <a:r>
              <a:rPr lang="en-US" altLang="zh-CN" b="0" i="0" u="none" strike="noStrike" baseline="0">
                <a:latin typeface="Times New Roman"/>
              </a:rPr>
              <a:t>USE</a:t>
            </a:r>
            <a:r>
              <a:rPr lang="zh-CN" altLang="en-US" b="0" i="0" u="none" strike="noStrike" baseline="0">
                <a:latin typeface="Times New Roman"/>
              </a:rPr>
              <a:t>语句选择数据库。对数据表的操作可以是创建数据表、修改数据表以及删除数据表等。下面我们就来学习数据表的操作。</a:t>
            </a:r>
          </a:p>
        </p:txBody>
      </p:sp>
    </p:spTree>
    <p:extLst>
      <p:ext uri="{BB962C8B-B14F-4D97-AF65-F5344CB8AC3E}">
        <p14:creationId xmlns:p14="http://schemas.microsoft.com/office/powerpoint/2010/main" val="63616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12.3.1  </a:t>
            </a:r>
            <a:r>
              <a:rPr lang="zh-CN" altLang="en-US" b="0" i="0" u="none" strike="noStrike" kern="1800" baseline="0">
                <a:latin typeface="方正大标宋简体"/>
              </a:rPr>
              <a:t>数据表</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3052936"/>
          </a:xfrm>
        </p:spPr>
        <p:txBody>
          <a:bodyPr>
            <a:normAutofit fontScale="70000" lnSpcReduction="20000"/>
          </a:bodyPr>
          <a:lstStyle/>
          <a:p>
            <a:pPr marR="0" lvl="0" rtl="0"/>
            <a:r>
              <a:rPr lang="zh-CN" altLang="en-US" b="0" i="0" u="none" strike="noStrike" baseline="0" dirty="0">
                <a:latin typeface="Times New Roman"/>
              </a:rPr>
              <a:t>数据表是数据库中基本的对象元素，以记录（行）和字段（列）组成的二维结构用于存储数据。数据表设计主要包括字段名称、字段类型、和字段属性的设置。我们记录一个人的账号信息可以通过如表所示的结构表示。</a:t>
            </a:r>
          </a:p>
          <a:p>
            <a:pPr marR="0" lvl="0" rtl="0"/>
            <a:r>
              <a:rPr lang="zh-CN" altLang="en-US" b="0" i="0" u="none" strike="noStrike" baseline="0" dirty="0">
                <a:latin typeface="Times New Roman"/>
              </a:rPr>
              <a:t>通常一个数据库中可以有多个数据表。例如一个简单的社交网站中可以有账户信息表、好友关系表、消息表以及活动表等多个数据表。但是表名必须是唯一的，用于标识表中所包含信息的元素。表中每一条记录描述了一个相关信息的集合，它们是表数据的最小单位，而且每一个字段名也必须是唯一的，并且有一定的取值范围。</a:t>
            </a:r>
          </a:p>
        </p:txBody>
      </p:sp>
      <p:graphicFrame>
        <p:nvGraphicFramePr>
          <p:cNvPr id="4" name="表格 3"/>
          <p:cNvGraphicFramePr>
            <a:graphicFrameLocks noGrp="1"/>
          </p:cNvGraphicFramePr>
          <p:nvPr>
            <p:extLst>
              <p:ext uri="{D42A27DB-BD31-4B8C-83A1-F6EECF244321}">
                <p14:modId xmlns:p14="http://schemas.microsoft.com/office/powerpoint/2010/main" val="788551149"/>
              </p:ext>
            </p:extLst>
          </p:nvPr>
        </p:nvGraphicFramePr>
        <p:xfrm>
          <a:off x="899592" y="4653136"/>
          <a:ext cx="7344816" cy="1656184"/>
        </p:xfrm>
        <a:graphic>
          <a:graphicData uri="http://schemas.openxmlformats.org/drawingml/2006/table">
            <a:tbl>
              <a:tblPr firstRow="1" firstCol="1" bandRow="1">
                <a:tableStyleId>{5C22544A-7EE6-4342-B048-85BDC9FD1C3A}</a:tableStyleId>
              </a:tblPr>
              <a:tblGrid>
                <a:gridCol w="1836204">
                  <a:extLst>
                    <a:ext uri="{9D8B030D-6E8A-4147-A177-3AD203B41FA5}">
                      <a16:colId xmlns:a16="http://schemas.microsoft.com/office/drawing/2014/main" val="20000"/>
                    </a:ext>
                  </a:extLst>
                </a:gridCol>
                <a:gridCol w="1836204">
                  <a:extLst>
                    <a:ext uri="{9D8B030D-6E8A-4147-A177-3AD203B41FA5}">
                      <a16:colId xmlns:a16="http://schemas.microsoft.com/office/drawing/2014/main" val="20001"/>
                    </a:ext>
                  </a:extLst>
                </a:gridCol>
                <a:gridCol w="1836204">
                  <a:extLst>
                    <a:ext uri="{9D8B030D-6E8A-4147-A177-3AD203B41FA5}">
                      <a16:colId xmlns:a16="http://schemas.microsoft.com/office/drawing/2014/main" val="20002"/>
                    </a:ext>
                  </a:extLst>
                </a:gridCol>
                <a:gridCol w="1836204">
                  <a:extLst>
                    <a:ext uri="{9D8B030D-6E8A-4147-A177-3AD203B41FA5}">
                      <a16:colId xmlns:a16="http://schemas.microsoft.com/office/drawing/2014/main" val="20003"/>
                    </a:ext>
                  </a:extLst>
                </a:gridCol>
              </a:tblGrid>
              <a:tr h="414046">
                <a:tc>
                  <a:txBody>
                    <a:bodyPr/>
                    <a:lstStyle/>
                    <a:p>
                      <a:pPr>
                        <a:lnSpc>
                          <a:spcPts val="1100"/>
                        </a:lnSpc>
                        <a:spcAft>
                          <a:spcPts val="0"/>
                        </a:spcAft>
                      </a:pPr>
                      <a:r>
                        <a:rPr lang="en-US" sz="1200" dirty="0">
                          <a:effectLst/>
                        </a:rPr>
                        <a:t>id</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user</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password</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createtime</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14046">
                <a:tc>
                  <a:txBody>
                    <a:bodyPr/>
                    <a:lstStyle/>
                    <a:p>
                      <a:pPr>
                        <a:lnSpc>
                          <a:spcPts val="11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Tom</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123456</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1990-12-20</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14046">
                <a:tc>
                  <a:txBody>
                    <a:bodyPr/>
                    <a:lstStyle/>
                    <a:p>
                      <a:pPr>
                        <a:lnSpc>
                          <a:spcPts val="1100"/>
                        </a:lnSpc>
                        <a:spcAft>
                          <a:spcPts val="0"/>
                        </a:spcAft>
                      </a:pPr>
                      <a:r>
                        <a:rPr lang="en-US" sz="1200">
                          <a:effectLst/>
                        </a:rPr>
                        <a:t>2</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Jim</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123321</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2000-1-20</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14046">
                <a:tc>
                  <a:txBody>
                    <a:bodyPr/>
                    <a:lstStyle/>
                    <a:p>
                      <a:pPr>
                        <a:lnSpc>
                          <a:spcPts val="1100"/>
                        </a:lnSpc>
                        <a:spcAft>
                          <a:spcPts val="0"/>
                        </a:spcAft>
                      </a:pPr>
                      <a:r>
                        <a:rPr lang="en-US" sz="1200">
                          <a:effectLst/>
                        </a:rPr>
                        <a:t>3</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Sonic</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000123</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dirty="0">
                          <a:effectLst/>
                        </a:rPr>
                        <a:t>2012-12-12</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2326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12.3.2</a:t>
            </a:r>
            <a:r>
              <a:rPr lang="zh-CN" altLang="en-US" b="0" i="0" u="none" strike="noStrike" kern="1800" baseline="0">
                <a:latin typeface="方正大标宋简体"/>
              </a:rPr>
              <a:t>  </a:t>
            </a:r>
            <a:r>
              <a:rPr lang="en-US" altLang="zh-CN" b="0" i="0" u="none" strike="noStrike" kern="1800" baseline="0">
                <a:latin typeface="方正大标宋简体"/>
              </a:rPr>
              <a:t>MySQL</a:t>
            </a:r>
            <a:r>
              <a:rPr lang="zh-CN" altLang="en-US" b="0" i="0" u="none" strike="noStrike" kern="1800" baseline="0">
                <a:latin typeface="方正大标宋简体"/>
              </a:rPr>
              <a:t>中的数据类型</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在学习数据表的操作之前，我们需要先来了解一下</a:t>
            </a:r>
            <a:r>
              <a:rPr lang="en-US" altLang="zh-CN" b="0" i="0" u="none" strike="noStrike" baseline="0">
                <a:latin typeface="Times New Roman"/>
              </a:rPr>
              <a:t>MySQL</a:t>
            </a:r>
            <a:r>
              <a:rPr lang="zh-CN" altLang="en-US" b="0" i="0" u="none" strike="noStrike" baseline="0">
                <a:latin typeface="Times New Roman"/>
              </a:rPr>
              <a:t>中的数据类型，因为只有把数据分类，我们才能更好地管理这些数据。</a:t>
            </a:r>
          </a:p>
        </p:txBody>
      </p:sp>
    </p:spTree>
    <p:extLst>
      <p:ext uri="{BB962C8B-B14F-4D97-AF65-F5344CB8AC3E}">
        <p14:creationId xmlns:p14="http://schemas.microsoft.com/office/powerpoint/2010/main" val="784451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数值型、字符型和日期型数据类型</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540768"/>
          </a:xfrm>
        </p:spPr>
        <p:txBody>
          <a:bodyPr>
            <a:normAutofit fontScale="85000" lnSpcReduction="20000"/>
          </a:bodyPr>
          <a:lstStyle/>
          <a:p>
            <a:pPr marR="0" lvl="0" rtl="0"/>
            <a:r>
              <a:rPr lang="zh-CN" altLang="en-US" b="0" i="0" u="none" strike="noStrike" baseline="0" dirty="0">
                <a:latin typeface="Times New Roman"/>
              </a:rPr>
              <a:t>以</a:t>
            </a:r>
            <a:r>
              <a:rPr lang="zh-CN" altLang="en-US" dirty="0">
                <a:latin typeface="Times New Roman"/>
              </a:rPr>
              <a:t>下</a:t>
            </a:r>
            <a:r>
              <a:rPr lang="zh-CN" altLang="en-US" b="0" i="0" u="none" strike="noStrike" baseline="0" dirty="0">
                <a:latin typeface="Times New Roman"/>
              </a:rPr>
              <a:t>三张表详细列出了</a:t>
            </a:r>
            <a:r>
              <a:rPr lang="en-US" altLang="zh-CN" b="0" i="0" u="none" strike="noStrike" baseline="0" dirty="0">
                <a:latin typeface="Times New Roman"/>
              </a:rPr>
              <a:t>MySQL</a:t>
            </a:r>
            <a:r>
              <a:rPr lang="zh-CN" altLang="en-US" b="0" i="0" u="none" strike="noStrike" baseline="0" dirty="0">
                <a:latin typeface="Times New Roman"/>
              </a:rPr>
              <a:t>包含的数据类型以及对应数据类型的取值范围和存储大小。我们的宗旨是在符合取值范围的情况下选择最小存储大小的类型。</a:t>
            </a:r>
          </a:p>
        </p:txBody>
      </p:sp>
      <p:graphicFrame>
        <p:nvGraphicFramePr>
          <p:cNvPr id="4" name="表格 3"/>
          <p:cNvGraphicFramePr>
            <a:graphicFrameLocks noGrp="1"/>
          </p:cNvGraphicFramePr>
          <p:nvPr>
            <p:extLst>
              <p:ext uri="{D42A27DB-BD31-4B8C-83A1-F6EECF244321}">
                <p14:modId xmlns:p14="http://schemas.microsoft.com/office/powerpoint/2010/main" val="1626391818"/>
              </p:ext>
            </p:extLst>
          </p:nvPr>
        </p:nvGraphicFramePr>
        <p:xfrm>
          <a:off x="1115617" y="2931110"/>
          <a:ext cx="6768751" cy="2806139"/>
        </p:xfrm>
        <a:graphic>
          <a:graphicData uri="http://schemas.openxmlformats.org/drawingml/2006/table">
            <a:tbl>
              <a:tblPr firstRow="1" firstCol="1" bandRow="1">
                <a:tableStyleId>{5C22544A-7EE6-4342-B048-85BDC9FD1C3A}</a:tableStyleId>
              </a:tblPr>
              <a:tblGrid>
                <a:gridCol w="1008845">
                  <a:extLst>
                    <a:ext uri="{9D8B030D-6E8A-4147-A177-3AD203B41FA5}">
                      <a16:colId xmlns:a16="http://schemas.microsoft.com/office/drawing/2014/main" val="20000"/>
                    </a:ext>
                  </a:extLst>
                </a:gridCol>
                <a:gridCol w="3257128">
                  <a:extLst>
                    <a:ext uri="{9D8B030D-6E8A-4147-A177-3AD203B41FA5}">
                      <a16:colId xmlns:a16="http://schemas.microsoft.com/office/drawing/2014/main" val="20001"/>
                    </a:ext>
                  </a:extLst>
                </a:gridCol>
                <a:gridCol w="1251389">
                  <a:extLst>
                    <a:ext uri="{9D8B030D-6E8A-4147-A177-3AD203B41FA5}">
                      <a16:colId xmlns:a16="http://schemas.microsoft.com/office/drawing/2014/main" val="20002"/>
                    </a:ext>
                  </a:extLst>
                </a:gridCol>
                <a:gridCol w="1251389">
                  <a:extLst>
                    <a:ext uri="{9D8B030D-6E8A-4147-A177-3AD203B41FA5}">
                      <a16:colId xmlns:a16="http://schemas.microsoft.com/office/drawing/2014/main" val="20003"/>
                    </a:ext>
                  </a:extLst>
                </a:gridCol>
              </a:tblGrid>
              <a:tr h="173773">
                <a:tc>
                  <a:txBody>
                    <a:bodyPr/>
                    <a:lstStyle/>
                    <a:p>
                      <a:pPr>
                        <a:lnSpc>
                          <a:spcPts val="1100"/>
                        </a:lnSpc>
                        <a:spcAft>
                          <a:spcPts val="0"/>
                        </a:spcAft>
                      </a:pPr>
                      <a:r>
                        <a:rPr lang="zh-CN" sz="1200">
                          <a:effectLst/>
                        </a:rPr>
                        <a:t>类型说明</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取值范围</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存储大小</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说明</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47546">
                <a:tc>
                  <a:txBody>
                    <a:bodyPr/>
                    <a:lstStyle/>
                    <a:p>
                      <a:pPr>
                        <a:lnSpc>
                          <a:spcPts val="1100"/>
                        </a:lnSpc>
                        <a:spcAft>
                          <a:spcPts val="0"/>
                        </a:spcAft>
                      </a:pPr>
                      <a:r>
                        <a:rPr lang="en-US" sz="1200" dirty="0" err="1">
                          <a:effectLst/>
                        </a:rPr>
                        <a:t>tinyint</a:t>
                      </a:r>
                      <a:r>
                        <a:rPr lang="en-US" sz="1200" dirty="0">
                          <a:effectLst/>
                        </a:rPr>
                        <a:t>[(m)]</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有符号值：</a:t>
                      </a:r>
                      <a:r>
                        <a:rPr lang="en-US" sz="1200">
                          <a:effectLst/>
                        </a:rPr>
                        <a:t>-128~127</a:t>
                      </a:r>
                      <a:endParaRPr lang="zh-CN" sz="1200">
                        <a:effectLst/>
                      </a:endParaRPr>
                    </a:p>
                    <a:p>
                      <a:pPr>
                        <a:lnSpc>
                          <a:spcPts val="1100"/>
                        </a:lnSpc>
                        <a:spcAft>
                          <a:spcPts val="0"/>
                        </a:spcAft>
                      </a:pPr>
                      <a:r>
                        <a:rPr lang="zh-CN" sz="1200">
                          <a:effectLst/>
                        </a:rPr>
                        <a:t>无符号值：</a:t>
                      </a:r>
                      <a:r>
                        <a:rPr lang="en-US" sz="1200">
                          <a:effectLst/>
                        </a:rPr>
                        <a:t>0~255</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非常小的整数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47546">
                <a:tc>
                  <a:txBody>
                    <a:bodyPr/>
                    <a:lstStyle/>
                    <a:p>
                      <a:pPr>
                        <a:lnSpc>
                          <a:spcPts val="1100"/>
                        </a:lnSpc>
                        <a:spcAft>
                          <a:spcPts val="0"/>
                        </a:spcAft>
                      </a:pPr>
                      <a:r>
                        <a:rPr lang="en-US" sz="1200">
                          <a:effectLst/>
                        </a:rPr>
                        <a:t>smallint[(m)]</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有符号值：</a:t>
                      </a:r>
                      <a:r>
                        <a:rPr lang="en-US" sz="1200">
                          <a:effectLst/>
                        </a:rPr>
                        <a:t>-32768~32767</a:t>
                      </a:r>
                      <a:endParaRPr lang="zh-CN" sz="1200">
                        <a:effectLst/>
                      </a:endParaRPr>
                    </a:p>
                    <a:p>
                      <a:pPr>
                        <a:lnSpc>
                          <a:spcPts val="1100"/>
                        </a:lnSpc>
                        <a:spcAft>
                          <a:spcPts val="0"/>
                        </a:spcAft>
                      </a:pPr>
                      <a:r>
                        <a:rPr lang="zh-CN" sz="1200">
                          <a:effectLst/>
                        </a:rPr>
                        <a:t>无符号值：</a:t>
                      </a:r>
                      <a:r>
                        <a:rPr lang="en-US" sz="1200">
                          <a:effectLst/>
                        </a:rPr>
                        <a:t>0~65535</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2</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较小整数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347546">
                <a:tc>
                  <a:txBody>
                    <a:bodyPr/>
                    <a:lstStyle/>
                    <a:p>
                      <a:pPr>
                        <a:lnSpc>
                          <a:spcPts val="1100"/>
                        </a:lnSpc>
                        <a:spcAft>
                          <a:spcPts val="0"/>
                        </a:spcAft>
                      </a:pPr>
                      <a:r>
                        <a:rPr lang="en-US" sz="1200">
                          <a:effectLst/>
                        </a:rPr>
                        <a:t>mediumint[(m)]</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有符号值：</a:t>
                      </a:r>
                      <a:r>
                        <a:rPr lang="en-US" sz="1200">
                          <a:effectLst/>
                        </a:rPr>
                        <a:t>-8388608 ~8388607</a:t>
                      </a:r>
                      <a:endParaRPr lang="zh-CN" sz="1200">
                        <a:effectLst/>
                      </a:endParaRPr>
                    </a:p>
                    <a:p>
                      <a:pPr>
                        <a:lnSpc>
                          <a:spcPts val="1100"/>
                        </a:lnSpc>
                        <a:spcAft>
                          <a:spcPts val="0"/>
                        </a:spcAft>
                      </a:pPr>
                      <a:r>
                        <a:rPr lang="zh-CN" sz="1200">
                          <a:effectLst/>
                        </a:rPr>
                        <a:t>无符号值：</a:t>
                      </a:r>
                      <a:r>
                        <a:rPr lang="en-US" sz="1200">
                          <a:effectLst/>
                        </a:rPr>
                        <a:t>0~16777215</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3</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中等大小整数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347546">
                <a:tc>
                  <a:txBody>
                    <a:bodyPr/>
                    <a:lstStyle/>
                    <a:p>
                      <a:pPr>
                        <a:lnSpc>
                          <a:spcPts val="1100"/>
                        </a:lnSpc>
                        <a:spcAft>
                          <a:spcPts val="0"/>
                        </a:spcAft>
                      </a:pPr>
                      <a:r>
                        <a:rPr lang="en-US" sz="1200">
                          <a:effectLst/>
                        </a:rPr>
                        <a:t>int[(m)]</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有符号值：</a:t>
                      </a:r>
                      <a:r>
                        <a:rPr lang="en-US" sz="1200">
                          <a:effectLst/>
                        </a:rPr>
                        <a:t>-2147683648~2147683647</a:t>
                      </a:r>
                      <a:endParaRPr lang="zh-CN" sz="1200">
                        <a:effectLst/>
                      </a:endParaRPr>
                    </a:p>
                    <a:p>
                      <a:pPr>
                        <a:lnSpc>
                          <a:spcPts val="1100"/>
                        </a:lnSpc>
                        <a:spcAft>
                          <a:spcPts val="0"/>
                        </a:spcAft>
                      </a:pPr>
                      <a:r>
                        <a:rPr lang="zh-CN" sz="1200">
                          <a:effectLst/>
                        </a:rPr>
                        <a:t>无符号值：</a:t>
                      </a:r>
                      <a:r>
                        <a:rPr lang="en-US" sz="1200">
                          <a:effectLst/>
                        </a:rPr>
                        <a:t>0~4294967295</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4</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标准整数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500845">
                <a:tc>
                  <a:txBody>
                    <a:bodyPr/>
                    <a:lstStyle/>
                    <a:p>
                      <a:pPr>
                        <a:lnSpc>
                          <a:spcPts val="1100"/>
                        </a:lnSpc>
                        <a:spcAft>
                          <a:spcPts val="0"/>
                        </a:spcAft>
                      </a:pPr>
                      <a:r>
                        <a:rPr lang="en-US" sz="1200">
                          <a:effectLst/>
                        </a:rPr>
                        <a:t>bigint[(m)]</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有符号值：</a:t>
                      </a:r>
                      <a:r>
                        <a:rPr lang="en-US" sz="1200">
                          <a:effectLst/>
                        </a:rPr>
                        <a:t>-9223372036854775808~9223373036854775807</a:t>
                      </a:r>
                      <a:endParaRPr lang="zh-CN" sz="1200">
                        <a:effectLst/>
                      </a:endParaRPr>
                    </a:p>
                    <a:p>
                      <a:pPr>
                        <a:lnSpc>
                          <a:spcPts val="1100"/>
                        </a:lnSpc>
                        <a:spcAft>
                          <a:spcPts val="0"/>
                        </a:spcAft>
                      </a:pPr>
                      <a:r>
                        <a:rPr lang="zh-CN" sz="1200">
                          <a:effectLst/>
                        </a:rPr>
                        <a:t>无符号值：</a:t>
                      </a:r>
                      <a:r>
                        <a:rPr lang="en-US" sz="1200">
                          <a:effectLst/>
                        </a:rPr>
                        <a:t>0~18446744073709551615</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8</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较大整数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173773">
                <a:tc>
                  <a:txBody>
                    <a:bodyPr/>
                    <a:lstStyle/>
                    <a:p>
                      <a:pPr>
                        <a:lnSpc>
                          <a:spcPts val="1100"/>
                        </a:lnSpc>
                        <a:spcAft>
                          <a:spcPts val="0"/>
                        </a:spcAft>
                      </a:pPr>
                      <a:r>
                        <a:rPr lang="en-US" sz="1200">
                          <a:effectLst/>
                        </a:rPr>
                        <a:t>float[(m,d)]</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最小非零值：±</a:t>
                      </a:r>
                      <a:r>
                        <a:rPr lang="en-US" sz="1200">
                          <a:effectLst/>
                        </a:rPr>
                        <a:t>1.175494351e</a:t>
                      </a:r>
                      <a:r>
                        <a:rPr lang="zh-CN" sz="1200">
                          <a:effectLst/>
                        </a:rPr>
                        <a:t>–</a:t>
                      </a:r>
                      <a:r>
                        <a:rPr lang="en-US" sz="1200">
                          <a:effectLst/>
                        </a:rPr>
                        <a:t>38</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4</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单精度浮点数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173773">
                <a:tc>
                  <a:txBody>
                    <a:bodyPr/>
                    <a:lstStyle/>
                    <a:p>
                      <a:pPr>
                        <a:lnSpc>
                          <a:spcPts val="1100"/>
                        </a:lnSpc>
                        <a:spcAft>
                          <a:spcPts val="0"/>
                        </a:spcAft>
                      </a:pPr>
                      <a:r>
                        <a:rPr lang="en-US" sz="1200">
                          <a:effectLst/>
                        </a:rPr>
                        <a:t>double[(m,d)]</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最小非零值：±</a:t>
                      </a:r>
                      <a:r>
                        <a:rPr lang="en-US" sz="1200">
                          <a:effectLst/>
                        </a:rPr>
                        <a:t>2.2250738585072014e</a:t>
                      </a:r>
                      <a:r>
                        <a:rPr lang="zh-CN" sz="1200">
                          <a:effectLst/>
                        </a:rPr>
                        <a:t>–</a:t>
                      </a:r>
                      <a:r>
                        <a:rPr lang="en-US" sz="1200">
                          <a:effectLst/>
                        </a:rPr>
                        <a:t>308</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8</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双精度浮点数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173773">
                <a:tc>
                  <a:txBody>
                    <a:bodyPr/>
                    <a:lstStyle/>
                    <a:p>
                      <a:pPr>
                        <a:lnSpc>
                          <a:spcPts val="1100"/>
                        </a:lnSpc>
                        <a:spcAft>
                          <a:spcPts val="0"/>
                        </a:spcAft>
                      </a:pPr>
                      <a:r>
                        <a:rPr lang="en-US" sz="1200">
                          <a:effectLst/>
                        </a:rPr>
                        <a:t>decimal (m,d)</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可变；其值的范围依赖于</a:t>
                      </a:r>
                      <a:r>
                        <a:rPr lang="en-US" sz="1200">
                          <a:effectLst/>
                        </a:rPr>
                        <a:t>m</a:t>
                      </a:r>
                      <a:r>
                        <a:rPr lang="zh-CN" sz="1200">
                          <a:effectLst/>
                        </a:rPr>
                        <a:t>和</a:t>
                      </a:r>
                      <a:r>
                        <a:rPr lang="en-US" sz="1200">
                          <a:effectLst/>
                        </a:rPr>
                        <a:t>d</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m+2</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十进制浮点数</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444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数值型、字符型和日期型数据类型</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540768"/>
          </a:xfrm>
        </p:spPr>
        <p:txBody>
          <a:bodyPr>
            <a:normAutofit fontScale="85000" lnSpcReduction="20000"/>
          </a:bodyPr>
          <a:lstStyle/>
          <a:p>
            <a:pPr marR="0" lvl="0" rtl="0"/>
            <a:r>
              <a:rPr lang="zh-CN" altLang="en-US" b="0" i="0" u="none" strike="noStrike" baseline="0" dirty="0">
                <a:latin typeface="Times New Roman"/>
              </a:rPr>
              <a:t>以</a:t>
            </a:r>
            <a:r>
              <a:rPr lang="zh-CN" altLang="en-US" dirty="0">
                <a:latin typeface="Times New Roman"/>
              </a:rPr>
              <a:t>下</a:t>
            </a:r>
            <a:r>
              <a:rPr lang="zh-CN" altLang="en-US" b="0" i="0" u="none" strike="noStrike" baseline="0" dirty="0">
                <a:latin typeface="Times New Roman"/>
              </a:rPr>
              <a:t>三张表详细列出了</a:t>
            </a:r>
            <a:r>
              <a:rPr lang="en-US" altLang="zh-CN" b="0" i="0" u="none" strike="noStrike" baseline="0" dirty="0">
                <a:latin typeface="Times New Roman"/>
              </a:rPr>
              <a:t>MySQL</a:t>
            </a:r>
            <a:r>
              <a:rPr lang="zh-CN" altLang="en-US" b="0" i="0" u="none" strike="noStrike" baseline="0" dirty="0">
                <a:latin typeface="Times New Roman"/>
              </a:rPr>
              <a:t>包含的数据类型以及对应数据类型的取值范围和存储大小。我们的宗旨是在符合取值范围的情况下选择最小存储大小的类型。</a:t>
            </a:r>
          </a:p>
        </p:txBody>
      </p:sp>
      <p:graphicFrame>
        <p:nvGraphicFramePr>
          <p:cNvPr id="5" name="表格 4"/>
          <p:cNvGraphicFramePr>
            <a:graphicFrameLocks noGrp="1"/>
          </p:cNvGraphicFramePr>
          <p:nvPr>
            <p:extLst>
              <p:ext uri="{D42A27DB-BD31-4B8C-83A1-F6EECF244321}">
                <p14:modId xmlns:p14="http://schemas.microsoft.com/office/powerpoint/2010/main" val="3320127977"/>
              </p:ext>
            </p:extLst>
          </p:nvPr>
        </p:nvGraphicFramePr>
        <p:xfrm>
          <a:off x="1115616" y="3333750"/>
          <a:ext cx="6513274" cy="2687535"/>
        </p:xfrm>
        <a:graphic>
          <a:graphicData uri="http://schemas.openxmlformats.org/drawingml/2006/table">
            <a:tbl>
              <a:tblPr firstRow="1" firstCol="1" bandRow="1">
                <a:tableStyleId>{5C22544A-7EE6-4342-B048-85BDC9FD1C3A}</a:tableStyleId>
              </a:tblPr>
              <a:tblGrid>
                <a:gridCol w="2170866">
                  <a:extLst>
                    <a:ext uri="{9D8B030D-6E8A-4147-A177-3AD203B41FA5}">
                      <a16:colId xmlns:a16="http://schemas.microsoft.com/office/drawing/2014/main" val="20000"/>
                    </a:ext>
                  </a:extLst>
                </a:gridCol>
                <a:gridCol w="2170866">
                  <a:extLst>
                    <a:ext uri="{9D8B030D-6E8A-4147-A177-3AD203B41FA5}">
                      <a16:colId xmlns:a16="http://schemas.microsoft.com/office/drawing/2014/main" val="20001"/>
                    </a:ext>
                  </a:extLst>
                </a:gridCol>
                <a:gridCol w="2171542">
                  <a:extLst>
                    <a:ext uri="{9D8B030D-6E8A-4147-A177-3AD203B41FA5}">
                      <a16:colId xmlns:a16="http://schemas.microsoft.com/office/drawing/2014/main" val="20002"/>
                    </a:ext>
                  </a:extLst>
                </a:gridCol>
              </a:tblGrid>
              <a:tr h="298615">
                <a:tc>
                  <a:txBody>
                    <a:bodyPr/>
                    <a:lstStyle/>
                    <a:p>
                      <a:pPr>
                        <a:lnSpc>
                          <a:spcPts val="1100"/>
                        </a:lnSpc>
                        <a:spcAft>
                          <a:spcPts val="0"/>
                        </a:spcAft>
                      </a:pPr>
                      <a:r>
                        <a:rPr lang="zh-CN" sz="1200" dirty="0">
                          <a:effectLst/>
                        </a:rPr>
                        <a:t>类型说明</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最大容量</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存储大小</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98615">
                <a:tc>
                  <a:txBody>
                    <a:bodyPr/>
                    <a:lstStyle/>
                    <a:p>
                      <a:pPr>
                        <a:lnSpc>
                          <a:spcPts val="1100"/>
                        </a:lnSpc>
                        <a:spcAft>
                          <a:spcPts val="0"/>
                        </a:spcAft>
                      </a:pPr>
                      <a:r>
                        <a:rPr lang="en-US" sz="1200">
                          <a:effectLst/>
                        </a:rPr>
                        <a:t>char(m)</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m</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m</a:t>
                      </a:r>
                      <a:r>
                        <a:rPr lang="zh-CN" sz="1200">
                          <a:effectLst/>
                        </a:rPr>
                        <a:t>字节</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98615">
                <a:tc>
                  <a:txBody>
                    <a:bodyPr/>
                    <a:lstStyle/>
                    <a:p>
                      <a:pPr>
                        <a:lnSpc>
                          <a:spcPts val="1100"/>
                        </a:lnSpc>
                        <a:spcAft>
                          <a:spcPts val="0"/>
                        </a:spcAft>
                      </a:pPr>
                      <a:r>
                        <a:rPr lang="en-US" sz="1200">
                          <a:effectLst/>
                        </a:rPr>
                        <a:t>varchar(m)</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m</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l+1</a:t>
                      </a:r>
                      <a:r>
                        <a:rPr lang="zh-CN" sz="1200">
                          <a:effectLst/>
                        </a:rPr>
                        <a:t>字节（</a:t>
                      </a:r>
                      <a:r>
                        <a:rPr lang="en-US" sz="1200">
                          <a:effectLst/>
                        </a:rPr>
                        <a:t>l</a:t>
                      </a:r>
                      <a:r>
                        <a:rPr lang="zh-CN" sz="1200">
                          <a:effectLst/>
                        </a:rPr>
                        <a:t>表示储存数据的大小）</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298615">
                <a:tc>
                  <a:txBody>
                    <a:bodyPr/>
                    <a:lstStyle/>
                    <a:p>
                      <a:pPr>
                        <a:lnSpc>
                          <a:spcPts val="1100"/>
                        </a:lnSpc>
                        <a:spcAft>
                          <a:spcPts val="0"/>
                        </a:spcAft>
                      </a:pPr>
                      <a:r>
                        <a:rPr lang="en-US" sz="1200">
                          <a:effectLst/>
                        </a:rPr>
                        <a:t>tinyblob,tinytext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28-1</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l+1</a:t>
                      </a:r>
                      <a:r>
                        <a:rPr lang="zh-CN" sz="1200">
                          <a:effectLst/>
                        </a:rPr>
                        <a:t>字节（</a:t>
                      </a:r>
                      <a:r>
                        <a:rPr lang="en-US" sz="1200">
                          <a:effectLst/>
                        </a:rPr>
                        <a:t>l</a:t>
                      </a:r>
                      <a:r>
                        <a:rPr lang="zh-CN" sz="1200">
                          <a:effectLst/>
                        </a:rPr>
                        <a:t>表示储存数据的大小）</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298615">
                <a:tc>
                  <a:txBody>
                    <a:bodyPr/>
                    <a:lstStyle/>
                    <a:p>
                      <a:pPr>
                        <a:lnSpc>
                          <a:spcPts val="1100"/>
                        </a:lnSpc>
                        <a:spcAft>
                          <a:spcPts val="0"/>
                        </a:spcAft>
                      </a:pPr>
                      <a:r>
                        <a:rPr lang="en-US" sz="1200">
                          <a:effectLst/>
                        </a:rPr>
                        <a:t>blob,text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216–1</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l+2</a:t>
                      </a:r>
                      <a:r>
                        <a:rPr lang="zh-CN" sz="1200">
                          <a:effectLst/>
                        </a:rPr>
                        <a:t>字节（</a:t>
                      </a:r>
                      <a:r>
                        <a:rPr lang="en-US" sz="1200">
                          <a:effectLst/>
                        </a:rPr>
                        <a:t>l</a:t>
                      </a:r>
                      <a:r>
                        <a:rPr lang="zh-CN" sz="1200">
                          <a:effectLst/>
                        </a:rPr>
                        <a:t>表示储存数据的大小）</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298615">
                <a:tc>
                  <a:txBody>
                    <a:bodyPr/>
                    <a:lstStyle/>
                    <a:p>
                      <a:pPr>
                        <a:lnSpc>
                          <a:spcPts val="1100"/>
                        </a:lnSpc>
                        <a:spcAft>
                          <a:spcPts val="0"/>
                        </a:spcAft>
                      </a:pPr>
                      <a:r>
                        <a:rPr lang="en-US" sz="1200">
                          <a:effectLst/>
                        </a:rPr>
                        <a:t>mediumblob,mediumtext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224-1</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l+3</a:t>
                      </a:r>
                      <a:r>
                        <a:rPr lang="zh-CN" sz="1200">
                          <a:effectLst/>
                        </a:rPr>
                        <a:t>字节（</a:t>
                      </a:r>
                      <a:r>
                        <a:rPr lang="en-US" sz="1200">
                          <a:effectLst/>
                        </a:rPr>
                        <a:t>l</a:t>
                      </a:r>
                      <a:r>
                        <a:rPr lang="zh-CN" sz="1200">
                          <a:effectLst/>
                        </a:rPr>
                        <a:t>表示储存数据的大小）</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298615">
                <a:tc>
                  <a:txBody>
                    <a:bodyPr/>
                    <a:lstStyle/>
                    <a:p>
                      <a:pPr>
                        <a:lnSpc>
                          <a:spcPts val="1100"/>
                        </a:lnSpc>
                        <a:spcAft>
                          <a:spcPts val="0"/>
                        </a:spcAft>
                      </a:pPr>
                      <a:r>
                        <a:rPr lang="en-US" sz="1200">
                          <a:effectLst/>
                        </a:rPr>
                        <a:t>longblob,longtext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232-1</a:t>
                      </a:r>
                      <a:r>
                        <a:rPr lang="zh-CN" sz="1200">
                          <a:effectLst/>
                        </a:rPr>
                        <a:t>字节</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l+4</a:t>
                      </a:r>
                      <a:r>
                        <a:rPr lang="zh-CN" sz="1200">
                          <a:effectLst/>
                        </a:rPr>
                        <a:t>字节（</a:t>
                      </a:r>
                      <a:r>
                        <a:rPr lang="en-US" sz="1200">
                          <a:effectLst/>
                        </a:rPr>
                        <a:t>l</a:t>
                      </a:r>
                      <a:r>
                        <a:rPr lang="zh-CN" sz="1200">
                          <a:effectLst/>
                        </a:rPr>
                        <a:t>表示储存数据的大小）</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298615">
                <a:tc>
                  <a:txBody>
                    <a:bodyPr/>
                    <a:lstStyle/>
                    <a:p>
                      <a:pPr>
                        <a:lnSpc>
                          <a:spcPts val="1100"/>
                        </a:lnSpc>
                        <a:spcAft>
                          <a:spcPts val="0"/>
                        </a:spcAft>
                      </a:pPr>
                      <a:r>
                        <a:rPr lang="en-US" sz="1200">
                          <a:effectLst/>
                        </a:rPr>
                        <a:t>enum(“value1”,“value2”,…)</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65535</a:t>
                      </a:r>
                      <a:r>
                        <a:rPr lang="zh-CN" sz="1200">
                          <a:effectLst/>
                        </a:rPr>
                        <a:t>个成员</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a:t>
                      </a:r>
                      <a:r>
                        <a:rPr lang="zh-CN" sz="1200">
                          <a:effectLst/>
                        </a:rPr>
                        <a:t>或</a:t>
                      </a:r>
                      <a:r>
                        <a:rPr lang="en-US" sz="1200">
                          <a:effectLst/>
                        </a:rPr>
                        <a:t>2</a:t>
                      </a:r>
                      <a:r>
                        <a:rPr lang="zh-CN" sz="1200">
                          <a:effectLst/>
                        </a:rPr>
                        <a:t>字节</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298615">
                <a:tc>
                  <a:txBody>
                    <a:bodyPr/>
                    <a:lstStyle/>
                    <a:p>
                      <a:pPr>
                        <a:lnSpc>
                          <a:spcPts val="1100"/>
                        </a:lnSpc>
                        <a:spcAft>
                          <a:spcPts val="0"/>
                        </a:spcAft>
                      </a:pPr>
                      <a:r>
                        <a:rPr lang="en-US" sz="1200">
                          <a:effectLst/>
                        </a:rPr>
                        <a:t>set(“value1”,“value2”,…)</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64</a:t>
                      </a:r>
                      <a:r>
                        <a:rPr lang="zh-CN" sz="1200">
                          <a:effectLst/>
                        </a:rPr>
                        <a:t>个成员</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dirty="0">
                          <a:effectLst/>
                        </a:rPr>
                        <a:t>1</a:t>
                      </a:r>
                      <a:r>
                        <a:rPr lang="zh-CN" sz="1200" dirty="0">
                          <a:effectLst/>
                        </a:rPr>
                        <a:t>、</a:t>
                      </a:r>
                      <a:r>
                        <a:rPr lang="en-US" sz="1200" dirty="0">
                          <a:effectLst/>
                        </a:rPr>
                        <a:t>2</a:t>
                      </a:r>
                      <a:r>
                        <a:rPr lang="zh-CN" sz="1200" dirty="0">
                          <a:effectLst/>
                        </a:rPr>
                        <a:t>、</a:t>
                      </a:r>
                      <a:r>
                        <a:rPr lang="en-US" sz="1200" dirty="0">
                          <a:effectLst/>
                        </a:rPr>
                        <a:t>3</a:t>
                      </a:r>
                      <a:r>
                        <a:rPr lang="zh-CN" sz="1200" dirty="0">
                          <a:effectLst/>
                        </a:rPr>
                        <a:t>、</a:t>
                      </a:r>
                      <a:r>
                        <a:rPr lang="en-US" sz="1200" dirty="0">
                          <a:effectLst/>
                        </a:rPr>
                        <a:t>4</a:t>
                      </a:r>
                      <a:r>
                        <a:rPr lang="zh-CN" sz="1200" dirty="0">
                          <a:effectLst/>
                        </a:rPr>
                        <a:t>或</a:t>
                      </a:r>
                      <a:r>
                        <a:rPr lang="en-US" sz="1200" dirty="0">
                          <a:effectLst/>
                        </a:rPr>
                        <a:t>8</a:t>
                      </a:r>
                      <a:r>
                        <a:rPr lang="zh-CN" sz="1200" dirty="0">
                          <a:effectLst/>
                        </a:rPr>
                        <a:t>字节</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08995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数值型、字符型和日期型数据类型</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540768"/>
          </a:xfrm>
        </p:spPr>
        <p:txBody>
          <a:bodyPr>
            <a:normAutofit fontScale="85000" lnSpcReduction="20000"/>
          </a:bodyPr>
          <a:lstStyle/>
          <a:p>
            <a:pPr marR="0" lvl="0" rtl="0"/>
            <a:r>
              <a:rPr lang="zh-CN" altLang="en-US" b="0" i="0" u="none" strike="noStrike" baseline="0" dirty="0">
                <a:latin typeface="Times New Roman"/>
              </a:rPr>
              <a:t>以</a:t>
            </a:r>
            <a:r>
              <a:rPr lang="zh-CN" altLang="en-US" dirty="0">
                <a:latin typeface="Times New Roman"/>
              </a:rPr>
              <a:t>下</a:t>
            </a:r>
            <a:r>
              <a:rPr lang="zh-CN" altLang="en-US" b="0" i="0" u="none" strike="noStrike" baseline="0" dirty="0">
                <a:latin typeface="Times New Roman"/>
              </a:rPr>
              <a:t>三张表详细列出了</a:t>
            </a:r>
            <a:r>
              <a:rPr lang="en-US" altLang="zh-CN" b="0" i="0" u="none" strike="noStrike" baseline="0" dirty="0">
                <a:latin typeface="Times New Roman"/>
              </a:rPr>
              <a:t>MySQL</a:t>
            </a:r>
            <a:r>
              <a:rPr lang="zh-CN" altLang="en-US" b="0" i="0" u="none" strike="noStrike" baseline="0" dirty="0">
                <a:latin typeface="Times New Roman"/>
              </a:rPr>
              <a:t>包含的数据类型以及对应数据类型的取值范围和存储大小。我们的宗旨是在符合取值范围的情况下选择最小存储大小的类型。</a:t>
            </a:r>
          </a:p>
        </p:txBody>
      </p:sp>
      <p:graphicFrame>
        <p:nvGraphicFramePr>
          <p:cNvPr id="4" name="表格 3"/>
          <p:cNvGraphicFramePr>
            <a:graphicFrameLocks noGrp="1"/>
          </p:cNvGraphicFramePr>
          <p:nvPr>
            <p:extLst>
              <p:ext uri="{D42A27DB-BD31-4B8C-83A1-F6EECF244321}">
                <p14:modId xmlns:p14="http://schemas.microsoft.com/office/powerpoint/2010/main" val="719609696"/>
              </p:ext>
            </p:extLst>
          </p:nvPr>
        </p:nvGraphicFramePr>
        <p:xfrm>
          <a:off x="971600" y="3140967"/>
          <a:ext cx="6984777" cy="2520280"/>
        </p:xfrm>
        <a:graphic>
          <a:graphicData uri="http://schemas.openxmlformats.org/drawingml/2006/table">
            <a:tbl>
              <a:tblPr firstRow="1" firstCol="1" bandRow="1">
                <a:tableStyleId>{5C22544A-7EE6-4342-B048-85BDC9FD1C3A}</a:tableStyleId>
              </a:tblPr>
              <a:tblGrid>
                <a:gridCol w="2328017">
                  <a:extLst>
                    <a:ext uri="{9D8B030D-6E8A-4147-A177-3AD203B41FA5}">
                      <a16:colId xmlns:a16="http://schemas.microsoft.com/office/drawing/2014/main" val="20000"/>
                    </a:ext>
                  </a:extLst>
                </a:gridCol>
                <a:gridCol w="2328017">
                  <a:extLst>
                    <a:ext uri="{9D8B030D-6E8A-4147-A177-3AD203B41FA5}">
                      <a16:colId xmlns:a16="http://schemas.microsoft.com/office/drawing/2014/main" val="20001"/>
                    </a:ext>
                  </a:extLst>
                </a:gridCol>
                <a:gridCol w="2328743">
                  <a:extLst>
                    <a:ext uri="{9D8B030D-6E8A-4147-A177-3AD203B41FA5}">
                      <a16:colId xmlns:a16="http://schemas.microsoft.com/office/drawing/2014/main" val="20002"/>
                    </a:ext>
                  </a:extLst>
                </a:gridCol>
              </a:tblGrid>
              <a:tr h="362062">
                <a:tc>
                  <a:txBody>
                    <a:bodyPr/>
                    <a:lstStyle/>
                    <a:p>
                      <a:pPr>
                        <a:lnSpc>
                          <a:spcPts val="1100"/>
                        </a:lnSpc>
                        <a:spcAft>
                          <a:spcPts val="0"/>
                        </a:spcAft>
                      </a:pPr>
                      <a:r>
                        <a:rPr lang="zh-CN" sz="1200">
                          <a:effectLst/>
                        </a:rPr>
                        <a:t>类型名</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取值范围</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存储大小</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62062">
                <a:tc>
                  <a:txBody>
                    <a:bodyPr/>
                    <a:lstStyle/>
                    <a:p>
                      <a:pPr>
                        <a:lnSpc>
                          <a:spcPts val="1100"/>
                        </a:lnSpc>
                        <a:spcAft>
                          <a:spcPts val="0"/>
                        </a:spcAft>
                      </a:pPr>
                      <a:r>
                        <a:rPr lang="en-US" sz="1200" dirty="0">
                          <a:effectLst/>
                        </a:rPr>
                        <a:t>date</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“1000-01-01”</a:t>
                      </a:r>
                      <a:r>
                        <a:rPr lang="zh-CN" sz="1200">
                          <a:effectLst/>
                        </a:rPr>
                        <a:t>到</a:t>
                      </a:r>
                      <a:r>
                        <a:rPr lang="en-US" sz="1200">
                          <a:effectLst/>
                        </a:rPr>
                        <a:t>“9999-12-31”</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3</a:t>
                      </a:r>
                      <a:r>
                        <a:rPr lang="zh-CN" sz="1200">
                          <a:effectLst/>
                        </a:rPr>
                        <a:t>字节</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62062">
                <a:tc>
                  <a:txBody>
                    <a:bodyPr/>
                    <a:lstStyle/>
                    <a:p>
                      <a:pPr>
                        <a:lnSpc>
                          <a:spcPts val="1100"/>
                        </a:lnSpc>
                        <a:spcAft>
                          <a:spcPts val="0"/>
                        </a:spcAft>
                      </a:pPr>
                      <a:r>
                        <a:rPr lang="en-US" sz="1200">
                          <a:effectLst/>
                        </a:rPr>
                        <a:t>time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“-838:59:59”</a:t>
                      </a:r>
                      <a:r>
                        <a:rPr lang="zh-CN" sz="1200">
                          <a:effectLst/>
                        </a:rPr>
                        <a:t>到</a:t>
                      </a:r>
                      <a:r>
                        <a:rPr lang="en-US" sz="1200">
                          <a:effectLst/>
                        </a:rPr>
                        <a:t>“838:59:59”</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3</a:t>
                      </a:r>
                      <a:r>
                        <a:rPr lang="zh-CN" sz="1200">
                          <a:effectLst/>
                        </a:rPr>
                        <a:t>字节</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709970">
                <a:tc>
                  <a:txBody>
                    <a:bodyPr/>
                    <a:lstStyle/>
                    <a:p>
                      <a:pPr>
                        <a:lnSpc>
                          <a:spcPts val="1100"/>
                        </a:lnSpc>
                        <a:spcAft>
                          <a:spcPts val="0"/>
                        </a:spcAft>
                      </a:pPr>
                      <a:r>
                        <a:rPr lang="en-US" sz="1200">
                          <a:effectLst/>
                        </a:rPr>
                        <a:t>datetime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“1000-01-0100:00:00”</a:t>
                      </a:r>
                      <a:r>
                        <a:rPr lang="zh-CN" sz="1200">
                          <a:effectLst/>
                        </a:rPr>
                        <a:t>到</a:t>
                      </a:r>
                      <a:r>
                        <a:rPr lang="en-US" sz="1200">
                          <a:effectLst/>
                        </a:rPr>
                        <a:t>“9999-12-3123:59:59”</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8</a:t>
                      </a:r>
                      <a:r>
                        <a:rPr lang="zh-CN" sz="1200">
                          <a:effectLst/>
                        </a:rPr>
                        <a:t>字节</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362062">
                <a:tc>
                  <a:txBody>
                    <a:bodyPr/>
                    <a:lstStyle/>
                    <a:p>
                      <a:pPr>
                        <a:lnSpc>
                          <a:spcPts val="1100"/>
                        </a:lnSpc>
                        <a:spcAft>
                          <a:spcPts val="0"/>
                        </a:spcAft>
                      </a:pPr>
                      <a:r>
                        <a:rPr lang="en-US" sz="1200">
                          <a:effectLst/>
                        </a:rPr>
                        <a:t>timestamp</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19700101000000</a:t>
                      </a:r>
                      <a:r>
                        <a:rPr lang="zh-CN" sz="1200">
                          <a:effectLst/>
                        </a:rPr>
                        <a:t>到</a:t>
                      </a:r>
                      <a:r>
                        <a:rPr lang="en-US" sz="1200">
                          <a:effectLst/>
                        </a:rPr>
                        <a:t>2037</a:t>
                      </a:r>
                      <a:r>
                        <a:rPr lang="zh-CN" sz="1200">
                          <a:effectLst/>
                        </a:rPr>
                        <a:t>年的某个时刻</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4</a:t>
                      </a:r>
                      <a:r>
                        <a:rPr lang="zh-CN" sz="1200">
                          <a:effectLst/>
                        </a:rPr>
                        <a:t>字节</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362062">
                <a:tc>
                  <a:txBody>
                    <a:bodyPr/>
                    <a:lstStyle/>
                    <a:p>
                      <a:pPr>
                        <a:lnSpc>
                          <a:spcPts val="1100"/>
                        </a:lnSpc>
                        <a:spcAft>
                          <a:spcPts val="0"/>
                        </a:spcAft>
                      </a:pPr>
                      <a:r>
                        <a:rPr lang="en-US" sz="1200">
                          <a:effectLst/>
                        </a:rPr>
                        <a:t>year</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1901</a:t>
                      </a:r>
                      <a:r>
                        <a:rPr lang="zh-CN" sz="1200">
                          <a:effectLst/>
                        </a:rPr>
                        <a:t>到</a:t>
                      </a:r>
                      <a:r>
                        <a:rPr lang="en-US" sz="1200">
                          <a:effectLst/>
                        </a:rPr>
                        <a:t>2155</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dirty="0">
                          <a:effectLst/>
                        </a:rPr>
                        <a:t>1</a:t>
                      </a:r>
                      <a:r>
                        <a:rPr lang="zh-CN" sz="1200" dirty="0">
                          <a:effectLst/>
                        </a:rPr>
                        <a:t>字节</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92304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2.NULL</a:t>
            </a:r>
            <a:r>
              <a:rPr lang="zh-CN" altLang="en-US" b="0" i="0" u="none" strike="noStrike" kern="1800" baseline="0">
                <a:latin typeface="方正大标宋简体"/>
              </a:rPr>
              <a:t>类型</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在</a:t>
            </a:r>
            <a:r>
              <a:rPr lang="en-US" altLang="zh-CN" b="0" i="0" u="none" strike="noStrike" baseline="0">
                <a:latin typeface="Times New Roman"/>
              </a:rPr>
              <a:t>PHP</a:t>
            </a:r>
            <a:r>
              <a:rPr lang="zh-CN" altLang="en-US" b="0" i="0" u="none" strike="noStrike" baseline="0">
                <a:latin typeface="Times New Roman"/>
              </a:rPr>
              <a:t>的类型中我也常常使用</a:t>
            </a:r>
            <a:r>
              <a:rPr lang="en-US" altLang="zh-CN" b="0" i="0" u="none" strike="noStrike" baseline="0">
                <a:latin typeface="Times New Roman"/>
              </a:rPr>
              <a:t>NULL</a:t>
            </a:r>
            <a:r>
              <a:rPr lang="zh-CN" altLang="en-US" b="0" i="0" u="none" strike="noStrike" baseline="0">
                <a:latin typeface="Times New Roman"/>
              </a:rPr>
              <a:t>。</a:t>
            </a:r>
            <a:r>
              <a:rPr lang="en-US" altLang="zh-CN" b="0" i="0" u="none" strike="noStrike" baseline="0">
                <a:latin typeface="Times New Roman"/>
              </a:rPr>
              <a:t>MySQL</a:t>
            </a:r>
            <a:r>
              <a:rPr lang="zh-CN" altLang="en-US" b="0" i="0" u="none" strike="noStrike" baseline="0">
                <a:latin typeface="Times New Roman"/>
              </a:rPr>
              <a:t>中的“</a:t>
            </a:r>
            <a:r>
              <a:rPr lang="en-US" altLang="zh-CN" b="0" i="0" u="none" strike="noStrike" baseline="0">
                <a:latin typeface="Times New Roman"/>
              </a:rPr>
              <a:t>NULL</a:t>
            </a:r>
            <a:r>
              <a:rPr lang="zh-CN" altLang="en-US" b="0" i="0" u="none" strike="noStrike" baseline="0">
                <a:latin typeface="Times New Roman"/>
              </a:rPr>
              <a:t>”表示“没有值”或者“未知值”。在数据表中可以插入“</a:t>
            </a:r>
            <a:r>
              <a:rPr lang="en-US" altLang="zh-CN" b="0" i="0" u="none" strike="noStrike" baseline="0">
                <a:latin typeface="Times New Roman"/>
              </a:rPr>
              <a:t>NULL</a:t>
            </a:r>
            <a:r>
              <a:rPr lang="zh-CN" altLang="en-US" b="0" i="0" u="none" strike="noStrike" baseline="0">
                <a:latin typeface="Times New Roman"/>
              </a:rPr>
              <a:t>”作为值。也可以用来检测一个值是否为空值。如果对“</a:t>
            </a:r>
            <a:r>
              <a:rPr lang="en-US" altLang="zh-CN" b="0" i="0" u="none" strike="noStrike" baseline="0">
                <a:latin typeface="Times New Roman"/>
              </a:rPr>
              <a:t>NULL</a:t>
            </a:r>
            <a:r>
              <a:rPr lang="zh-CN" altLang="en-US" b="0" i="0" u="none" strike="noStrike" baseline="0">
                <a:latin typeface="Times New Roman"/>
              </a:rPr>
              <a:t>”进行数学运算，那么结果还是为“</a:t>
            </a:r>
            <a:r>
              <a:rPr lang="en-US" altLang="zh-CN" b="0" i="0" u="none" strike="noStrike" baseline="0">
                <a:latin typeface="Times New Roman"/>
              </a:rPr>
              <a:t>NULL</a:t>
            </a:r>
            <a:r>
              <a:rPr lang="zh-CN" altLang="en-US" b="0" i="0" u="none" strike="noStrike" baseline="0">
                <a:latin typeface="Times New Roman"/>
              </a:rPr>
              <a:t>”。</a:t>
            </a:r>
          </a:p>
        </p:txBody>
      </p:sp>
    </p:spTree>
    <p:extLst>
      <p:ext uri="{BB962C8B-B14F-4D97-AF65-F5344CB8AC3E}">
        <p14:creationId xmlns:p14="http://schemas.microsoft.com/office/powerpoint/2010/main" val="56899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12.1  MySQL</a:t>
            </a:r>
            <a:r>
              <a:rPr lang="zh-CN" altLang="en-US" b="0" i="0" u="none" strike="noStrike" kern="1800" baseline="0">
                <a:latin typeface="方正大标宋简体"/>
              </a:rPr>
              <a:t>基础</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本节主要讲解</a:t>
            </a:r>
            <a:r>
              <a:rPr lang="en-US" altLang="zh-CN" b="0" i="0" u="none" strike="noStrike" baseline="0">
                <a:latin typeface="Times New Roman"/>
              </a:rPr>
              <a:t>PHP</a:t>
            </a:r>
            <a:r>
              <a:rPr lang="zh-CN" altLang="en-US" b="0" i="0" u="none" strike="noStrike" baseline="0">
                <a:latin typeface="Times New Roman"/>
              </a:rPr>
              <a:t>的特性和以及在使用</a:t>
            </a:r>
            <a:r>
              <a:rPr lang="en-US" altLang="zh-CN" b="0" i="0" u="none" strike="noStrike" baseline="0">
                <a:latin typeface="Times New Roman"/>
              </a:rPr>
              <a:t>PHP</a:t>
            </a:r>
            <a:r>
              <a:rPr lang="zh-CN" altLang="en-US" b="0" i="0" u="none" strike="noStrike" baseline="0">
                <a:latin typeface="Times New Roman"/>
              </a:rPr>
              <a:t>时最基础的启动和停止服务，为数据库的操作做好前期准备。</a:t>
            </a:r>
          </a:p>
        </p:txBody>
      </p:sp>
    </p:spTree>
    <p:extLst>
      <p:ext uri="{BB962C8B-B14F-4D97-AF65-F5344CB8AC3E}">
        <p14:creationId xmlns:p14="http://schemas.microsoft.com/office/powerpoint/2010/main" val="211060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a:t>
            </a:r>
            <a:r>
              <a:rPr lang="zh-CN" altLang="en-US" b="0" i="0" u="none" strike="noStrike" kern="1800" baseline="0">
                <a:latin typeface="方正大标宋简体"/>
              </a:rPr>
              <a:t>类型转换</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与</a:t>
            </a:r>
            <a:r>
              <a:rPr lang="en-US" altLang="zh-CN" b="0" i="0" u="none" strike="noStrike" baseline="0" dirty="0">
                <a:latin typeface="Times New Roman"/>
              </a:rPr>
              <a:t>PHP</a:t>
            </a:r>
            <a:r>
              <a:rPr lang="zh-CN" altLang="en-US" b="0" i="0" u="none" strike="noStrike" baseline="0" dirty="0">
                <a:latin typeface="Times New Roman"/>
              </a:rPr>
              <a:t>类似的，在</a:t>
            </a:r>
            <a:r>
              <a:rPr lang="en-US" altLang="zh-CN" b="0" i="0" u="none" strike="noStrike" baseline="0" dirty="0">
                <a:latin typeface="Times New Roman"/>
              </a:rPr>
              <a:t>MySQL</a:t>
            </a:r>
            <a:r>
              <a:rPr lang="zh-CN" altLang="en-US" b="0" i="0" u="none" strike="noStrike" baseline="0" dirty="0">
                <a:latin typeface="Times New Roman"/>
              </a:rPr>
              <a:t>的表达式中，如果某个数值的类型与规定的类型不符，那么</a:t>
            </a:r>
            <a:r>
              <a:rPr lang="en-US" altLang="zh-CN" b="0" i="0" u="none" strike="noStrike" baseline="0" dirty="0">
                <a:latin typeface="Times New Roman"/>
              </a:rPr>
              <a:t>MySQL</a:t>
            </a:r>
            <a:r>
              <a:rPr lang="zh-CN" altLang="en-US" b="0" i="0" u="none" strike="noStrike" baseline="0" dirty="0">
                <a:latin typeface="Times New Roman"/>
              </a:rPr>
              <a:t>将会对将要操作的数值进行自动转换类型。例如：</a:t>
            </a:r>
          </a:p>
          <a:p>
            <a:pPr marR="0" lvl="0" rtl="0"/>
            <a:r>
              <a:rPr lang="en-US" altLang="zh-CN" b="0" i="0" u="none" strike="noStrike" baseline="0" dirty="0">
                <a:latin typeface="Times New Roman"/>
              </a:rPr>
              <a:t>1+'3'    //</a:t>
            </a:r>
            <a:r>
              <a:rPr lang="zh-CN" altLang="en-US" b="0" i="0" u="none" strike="noStrike" baseline="0" dirty="0">
                <a:latin typeface="Times New Roman"/>
              </a:rPr>
              <a:t>会转换成</a:t>
            </a:r>
            <a:r>
              <a:rPr lang="en-US" altLang="zh-CN" b="0" i="0" u="none" strike="noStrike" baseline="0" dirty="0">
                <a:latin typeface="Times New Roman"/>
              </a:rPr>
              <a:t>1+3=4</a:t>
            </a:r>
          </a:p>
          <a:p>
            <a:pPr marR="0" lvl="0" rtl="0"/>
            <a:r>
              <a:rPr lang="en-US" altLang="zh-CN" b="0" i="0" u="none" strike="noStrike" baseline="0" dirty="0">
                <a:latin typeface="Times New Roman"/>
              </a:rPr>
              <a:t>1+'abc'  //</a:t>
            </a:r>
            <a:r>
              <a:rPr lang="zh-CN" altLang="en-US" b="0" i="0" u="none" strike="noStrike" baseline="0" dirty="0">
                <a:latin typeface="Times New Roman"/>
              </a:rPr>
              <a:t>会转换成</a:t>
            </a:r>
            <a:r>
              <a:rPr lang="en-US" altLang="zh-CN" b="0" i="0" u="none" strike="noStrike" baseline="0" dirty="0">
                <a:latin typeface="Times New Roman"/>
              </a:rPr>
              <a:t>1+0=1</a:t>
            </a:r>
            <a:r>
              <a:rPr lang="zh-CN" altLang="en-US" b="0" i="0" u="none" strike="noStrike" baseline="0" dirty="0">
                <a:latin typeface="Times New Roman"/>
              </a:rPr>
              <a:t>，因为</a:t>
            </a:r>
            <a:r>
              <a:rPr lang="en-US" altLang="zh-CN" b="0" i="0" u="none" strike="noStrike" baseline="0" dirty="0">
                <a:latin typeface="Times New Roman"/>
              </a:rPr>
              <a:t>'</a:t>
            </a:r>
            <a:r>
              <a:rPr lang="en-US" altLang="zh-CN" b="0" i="0" u="none" strike="noStrike" baseline="0" dirty="0" err="1">
                <a:latin typeface="Times New Roman"/>
              </a:rPr>
              <a:t>abc</a:t>
            </a:r>
            <a:r>
              <a:rPr lang="en-US" altLang="zh-CN" b="0" i="0" u="none" strike="noStrike" baseline="0" dirty="0">
                <a:latin typeface="Times New Roman"/>
              </a:rPr>
              <a:t>'</a:t>
            </a:r>
            <a:r>
              <a:rPr lang="zh-CN" altLang="en-US" b="0" i="0" u="none" strike="noStrike" baseline="0" dirty="0">
                <a:latin typeface="Times New Roman"/>
              </a:rPr>
              <a:t>不能转换为任何值，因此默认转换为</a:t>
            </a:r>
            <a:r>
              <a:rPr lang="en-US" altLang="zh-CN" b="0" i="0" u="none" strike="noStrike" baseline="0" dirty="0">
                <a:latin typeface="Times New Roman"/>
              </a:rPr>
              <a:t>0</a:t>
            </a:r>
            <a:endParaRPr lang="zh-CN" altLang="en-US" b="0" i="0" u="none" strike="noStrike" baseline="0" dirty="0">
              <a:latin typeface="Times New Roman"/>
            </a:endParaRPr>
          </a:p>
        </p:txBody>
      </p:sp>
    </p:spTree>
    <p:extLst>
      <p:ext uri="{BB962C8B-B14F-4D97-AF65-F5344CB8AC3E}">
        <p14:creationId xmlns:p14="http://schemas.microsoft.com/office/powerpoint/2010/main" val="394267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12.3.3  </a:t>
            </a:r>
            <a:r>
              <a:rPr lang="zh-CN" altLang="en-US" b="0" i="0" u="none" strike="noStrike" kern="1800" baseline="0">
                <a:latin typeface="方正大标宋简体"/>
              </a:rPr>
              <a:t>数据字段属性</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在某些情况下只定义数据类型还是不够的，还有一些其他附加属性，如自动增加、自动补</a:t>
            </a:r>
            <a:r>
              <a:rPr lang="en-US" altLang="zh-CN" b="0" i="0" u="none" strike="noStrike" baseline="0">
                <a:latin typeface="Times New Roman"/>
              </a:rPr>
              <a:t>0</a:t>
            </a:r>
            <a:r>
              <a:rPr lang="zh-CN" altLang="en-US" b="0" i="0" u="none" strike="noStrike" baseline="0">
                <a:latin typeface="Times New Roman"/>
              </a:rPr>
              <a:t>和设置默认值等一些特殊的设置。下面我们就学习这些特殊字段修饰修饰属性。</a:t>
            </a:r>
          </a:p>
        </p:txBody>
      </p:sp>
    </p:spTree>
    <p:extLst>
      <p:ext uri="{BB962C8B-B14F-4D97-AF65-F5344CB8AC3E}">
        <p14:creationId xmlns:p14="http://schemas.microsoft.com/office/powerpoint/2010/main" val="1355290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1.UNSIGNED</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该属性只能用于设置数值类型，不允许数据列出现负值。如果某个字段不需要插入负值，那么使用该属性修饰会使该字段的最大存储长度增加一倍。也就是上面数值类型中所列出的无符号值。</a:t>
            </a:r>
          </a:p>
        </p:txBody>
      </p:sp>
    </p:spTree>
    <p:extLst>
      <p:ext uri="{BB962C8B-B14F-4D97-AF65-F5344CB8AC3E}">
        <p14:creationId xmlns:p14="http://schemas.microsoft.com/office/powerpoint/2010/main" val="758902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2.ZEROFILL</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该属性也只能用于修饰数值类型，在数值之前用</a:t>
            </a:r>
            <a:r>
              <a:rPr lang="en-US" altLang="zh-CN" b="0" i="0" u="none" strike="noStrike" baseline="0">
                <a:latin typeface="Times New Roman"/>
              </a:rPr>
              <a:t>0</a:t>
            </a:r>
            <a:r>
              <a:rPr lang="zh-CN" altLang="en-US" b="0" i="0" u="none" strike="noStrike" baseline="0">
                <a:latin typeface="Times New Roman"/>
              </a:rPr>
              <a:t>补足不足的位数。例如，将“</a:t>
            </a:r>
            <a:r>
              <a:rPr lang="en-US" altLang="zh-CN" b="0" i="0" u="none" strike="noStrike" baseline="0">
                <a:latin typeface="Times New Roman"/>
              </a:rPr>
              <a:t>5</a:t>
            </a:r>
            <a:r>
              <a:rPr lang="zh-CN" altLang="en-US" b="0" i="0" u="none" strike="noStrike" baseline="0">
                <a:latin typeface="Times New Roman"/>
              </a:rPr>
              <a:t>”插入一个声明为</a:t>
            </a:r>
            <a:r>
              <a:rPr lang="en-US" altLang="zh-CN" b="0" i="0" u="none" strike="noStrike" baseline="0">
                <a:latin typeface="Times New Roman"/>
              </a:rPr>
              <a:t>INT(3)ZEROFILL</a:t>
            </a:r>
            <a:r>
              <a:rPr lang="zh-CN" altLang="en-US" b="0" i="0" u="none" strike="noStrike" baseline="0">
                <a:latin typeface="Times New Roman"/>
              </a:rPr>
              <a:t>字段，那么在查询输出后，输出的数据将会是“</a:t>
            </a:r>
            <a:r>
              <a:rPr lang="en-US" altLang="zh-CN" b="0" i="0" u="none" strike="noStrike" baseline="0">
                <a:latin typeface="Times New Roman"/>
              </a:rPr>
              <a:t>005</a:t>
            </a:r>
            <a:r>
              <a:rPr lang="zh-CN" altLang="en-US" b="0" i="0" u="none" strike="noStrike" baseline="0">
                <a:latin typeface="Times New Roman"/>
              </a:rPr>
              <a:t>”。</a:t>
            </a:r>
          </a:p>
        </p:txBody>
      </p:sp>
    </p:spTree>
    <p:extLst>
      <p:ext uri="{BB962C8B-B14F-4D97-AF65-F5344CB8AC3E}">
        <p14:creationId xmlns:p14="http://schemas.microsoft.com/office/powerpoint/2010/main" val="1267012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3.AUTO_INCREMENT</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该属性用于设置字段的自动增量属性，当数值类型的字段设置为自动增量时，每增加一条新纪录，该字段的值就会自动加</a:t>
            </a:r>
            <a:r>
              <a:rPr lang="en-US" altLang="zh-CN" b="0" i="0" u="none" strike="noStrike" baseline="0" dirty="0">
                <a:latin typeface="Times New Roman"/>
              </a:rPr>
              <a:t>1</a:t>
            </a:r>
            <a:r>
              <a:rPr lang="zh-CN" altLang="en-US" b="0" i="0" u="none" strike="noStrike" baseline="0" dirty="0">
                <a:latin typeface="Times New Roman"/>
              </a:rPr>
              <a:t>，而且字段的值</a:t>
            </a:r>
            <a:r>
              <a:rPr lang="zh-CN" altLang="en-US" b="0" i="0" u="none" strike="noStrike" baseline="0" dirty="0">
                <a:solidFill>
                  <a:srgbClr val="FF0000"/>
                </a:solidFill>
                <a:latin typeface="Times New Roman"/>
              </a:rPr>
              <a:t>不允许重复</a:t>
            </a:r>
            <a:r>
              <a:rPr lang="zh-CN" altLang="en-US" b="0" i="0" u="none" strike="noStrike" baseline="0" dirty="0">
                <a:latin typeface="Times New Roman"/>
              </a:rPr>
              <a:t>。此修饰符只能修饰整数类型的字段。</a:t>
            </a:r>
          </a:p>
        </p:txBody>
      </p:sp>
    </p:spTree>
    <p:extLst>
      <p:ext uri="{BB962C8B-B14F-4D97-AF65-F5344CB8AC3E}">
        <p14:creationId xmlns:p14="http://schemas.microsoft.com/office/powerpoint/2010/main" val="1536199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4.NULL</a:t>
            </a:r>
            <a:r>
              <a:rPr lang="zh-CN" altLang="en-US" b="0" i="0" u="none" strike="noStrike" kern="1800" baseline="0">
                <a:latin typeface="方正大标宋简体"/>
              </a:rPr>
              <a:t>和</a:t>
            </a:r>
            <a:r>
              <a:rPr lang="en-US" altLang="zh-CN" b="0" i="0" u="none" strike="noStrike" kern="1800" baseline="0">
                <a:latin typeface="方正大标宋简体"/>
              </a:rPr>
              <a:t>NOTNULL</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数据默认修饰为“</a:t>
            </a:r>
            <a:r>
              <a:rPr lang="en-US" altLang="zh-CN" b="0" i="0" u="none" strike="noStrike" baseline="0">
                <a:latin typeface="Times New Roman"/>
              </a:rPr>
              <a:t>NULL</a:t>
            </a:r>
            <a:r>
              <a:rPr lang="zh-CN" altLang="en-US" b="0" i="0" u="none" strike="noStrike" baseline="0">
                <a:latin typeface="Times New Roman"/>
              </a:rPr>
              <a:t>”，即允许插入值为空，如果指定了“</a:t>
            </a:r>
            <a:r>
              <a:rPr lang="en-US" altLang="zh-CN" b="0" i="0" u="none" strike="noStrike" baseline="0">
                <a:latin typeface="Times New Roman"/>
              </a:rPr>
              <a:t>NOT NULL</a:t>
            </a:r>
            <a:r>
              <a:rPr lang="zh-CN" altLang="en-US" b="0" i="0" u="none" strike="noStrike" baseline="0">
                <a:latin typeface="Times New Roman"/>
              </a:rPr>
              <a:t>”，则此字段不允许为空值。</a:t>
            </a:r>
          </a:p>
        </p:txBody>
      </p:sp>
    </p:spTree>
    <p:extLst>
      <p:ext uri="{BB962C8B-B14F-4D97-AF65-F5344CB8AC3E}">
        <p14:creationId xmlns:p14="http://schemas.microsoft.com/office/powerpoint/2010/main" val="783223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5.DEFAULT</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a:t>
            </a:r>
            <a:r>
              <a:rPr lang="en-US" altLang="zh-CN" b="0" i="0" u="none" strike="noStrike" baseline="0">
                <a:latin typeface="Times New Roman"/>
              </a:rPr>
              <a:t>DEFAULT</a:t>
            </a:r>
            <a:r>
              <a:rPr lang="zh-CN" altLang="en-US" b="0" i="0" u="none" strike="noStrike" baseline="0">
                <a:latin typeface="Times New Roman"/>
              </a:rPr>
              <a:t>”用来指定一个默认值，如果没有在此列添加值，那么默认添加此值。例如在表的性别字段默认值设置为“男”，为该列插入数据时候，只在当用户为“女”时，才需要指定。不为该字段指定值则默认值为“男”。</a:t>
            </a:r>
          </a:p>
        </p:txBody>
      </p:sp>
    </p:spTree>
    <p:extLst>
      <p:ext uri="{BB962C8B-B14F-4D97-AF65-F5344CB8AC3E}">
        <p14:creationId xmlns:p14="http://schemas.microsoft.com/office/powerpoint/2010/main" val="3421840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12.3.4</a:t>
            </a:r>
            <a:r>
              <a:rPr lang="zh-CN" altLang="en-US" b="0" i="0" u="none" strike="noStrike" kern="1800" baseline="0">
                <a:latin typeface="方正大标宋简体"/>
              </a:rPr>
              <a:t>  创建和查看数据表</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在学习创建表之前，为了保证数据的安全性，我们先建立一个用于学习的数据库“</a:t>
            </a:r>
            <a:r>
              <a:rPr lang="en-US" altLang="zh-CN" b="0" i="0" u="none" strike="noStrike" baseline="0">
                <a:latin typeface="Times New Roman"/>
              </a:rPr>
              <a:t>test</a:t>
            </a:r>
            <a:r>
              <a:rPr lang="zh-CN" altLang="en-US" b="0" i="0" u="none" strike="noStrike" baseline="0">
                <a:latin typeface="Times New Roman"/>
              </a:rPr>
              <a:t>”，并选择该数据库作为我们操作的数据库。</a:t>
            </a:r>
          </a:p>
        </p:txBody>
      </p:sp>
    </p:spTree>
    <p:extLst>
      <p:ext uri="{BB962C8B-B14F-4D97-AF65-F5344CB8AC3E}">
        <p14:creationId xmlns:p14="http://schemas.microsoft.com/office/powerpoint/2010/main" val="1215385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创建数据表</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252736"/>
          </a:xfrm>
        </p:spPr>
        <p:txBody>
          <a:bodyPr>
            <a:normAutofit/>
          </a:bodyPr>
          <a:lstStyle/>
          <a:p>
            <a:pPr marR="0" lvl="0" rtl="0"/>
            <a:r>
              <a:rPr lang="zh-CN" altLang="en-US" b="0" i="0" u="none" strike="noStrike" baseline="0" dirty="0">
                <a:latin typeface="Times New Roman"/>
              </a:rPr>
              <a:t>创建数据表可以使用</a:t>
            </a:r>
            <a:r>
              <a:rPr lang="en-US" altLang="zh-CN" b="0" i="0" u="none" strike="noStrike" baseline="0" dirty="0">
                <a:latin typeface="Times New Roman"/>
              </a:rPr>
              <a:t>CREATE TABLE</a:t>
            </a:r>
            <a:r>
              <a:rPr lang="zh-CN" altLang="en-US" b="0" i="0" u="none" strike="noStrike" baseline="0" dirty="0">
                <a:latin typeface="Times New Roman"/>
              </a:rPr>
              <a:t>语句，它的语法如图所示。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18307413"/>
              </p:ext>
            </p:extLst>
          </p:nvPr>
        </p:nvGraphicFramePr>
        <p:xfrm>
          <a:off x="971600" y="3068960"/>
          <a:ext cx="7066874" cy="2592288"/>
        </p:xfrm>
        <a:graphic>
          <a:graphicData uri="http://schemas.openxmlformats.org/presentationml/2006/ole">
            <mc:AlternateContent xmlns:mc="http://schemas.openxmlformats.org/markup-compatibility/2006">
              <mc:Choice xmlns:v="urn:schemas-microsoft-com:vml" Requires="v">
                <p:oleObj name="Visio" r:id="rId3" imgW="4079700" imgH="1498570" progId="Visio.Drawing.11">
                  <p:embed/>
                </p:oleObj>
              </mc:Choice>
              <mc:Fallback>
                <p:oleObj name="Visio" r:id="rId3" imgW="4079700" imgH="149857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068960"/>
                        <a:ext cx="7066874" cy="2592288"/>
                      </a:xfrm>
                      <a:prstGeom prst="rect">
                        <a:avLst/>
                      </a:prstGeom>
                      <a:noFill/>
                    </p:spPr>
                  </p:pic>
                </p:oleObj>
              </mc:Fallback>
            </mc:AlternateContent>
          </a:graphicData>
        </a:graphic>
      </p:graphicFrame>
    </p:spTree>
    <p:extLst>
      <p:ext uri="{BB962C8B-B14F-4D97-AF65-F5344CB8AC3E}">
        <p14:creationId xmlns:p14="http://schemas.microsoft.com/office/powerpoint/2010/main" val="1955592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创建数据表</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620888"/>
          </a:xfrm>
        </p:spPr>
        <p:txBody>
          <a:bodyPr>
            <a:normAutofit lnSpcReduction="10000"/>
          </a:bodyPr>
          <a:lstStyle/>
          <a:p>
            <a:pPr marR="0" lvl="0" rtl="0"/>
            <a:r>
              <a:rPr lang="zh-CN" altLang="en-US" b="0" i="0" u="none" strike="noStrike" baseline="0" dirty="0">
                <a:latin typeface="Times New Roman"/>
              </a:rPr>
              <a:t>下面我们就使用创建数据表命令创建一个名为“</a:t>
            </a:r>
            <a:r>
              <a:rPr lang="en-US" altLang="zh-CN" b="0" i="0" u="none" strike="noStrike" baseline="0" dirty="0" err="1">
                <a:latin typeface="Times New Roman"/>
              </a:rPr>
              <a:t>test_tb</a:t>
            </a:r>
            <a:r>
              <a:rPr lang="zh-CN" altLang="en-US" b="0" i="0" u="none" strike="noStrike" baseline="0" dirty="0">
                <a:latin typeface="Times New Roman"/>
              </a:rPr>
              <a:t>”的数据表，它的结构如表所示</a:t>
            </a:r>
          </a:p>
          <a:p>
            <a:pPr marR="0" lvl="0" rtl="0"/>
            <a:r>
              <a:rPr lang="zh-CN" altLang="en-US" b="0" i="0" u="none" strike="noStrike" baseline="0" dirty="0">
                <a:latin typeface="Times New Roman"/>
              </a:rPr>
              <a:t>在数据表创建成功以后我们就可以通过命令来查看数据库中的表信息了。</a:t>
            </a:r>
          </a:p>
        </p:txBody>
      </p:sp>
      <p:graphicFrame>
        <p:nvGraphicFramePr>
          <p:cNvPr id="4" name="表格 3"/>
          <p:cNvGraphicFramePr>
            <a:graphicFrameLocks noGrp="1"/>
          </p:cNvGraphicFramePr>
          <p:nvPr>
            <p:extLst>
              <p:ext uri="{D42A27DB-BD31-4B8C-83A1-F6EECF244321}">
                <p14:modId xmlns:p14="http://schemas.microsoft.com/office/powerpoint/2010/main" val="2198002313"/>
              </p:ext>
            </p:extLst>
          </p:nvPr>
        </p:nvGraphicFramePr>
        <p:xfrm>
          <a:off x="1115616" y="4221088"/>
          <a:ext cx="6401812" cy="936104"/>
        </p:xfrm>
        <a:graphic>
          <a:graphicData uri="http://schemas.openxmlformats.org/drawingml/2006/table">
            <a:tbl>
              <a:tblPr firstRow="1" firstCol="1" bandRow="1">
                <a:tableStyleId>{5C22544A-7EE6-4342-B048-85BDC9FD1C3A}</a:tableStyleId>
              </a:tblPr>
              <a:tblGrid>
                <a:gridCol w="1600453">
                  <a:extLst>
                    <a:ext uri="{9D8B030D-6E8A-4147-A177-3AD203B41FA5}">
                      <a16:colId xmlns:a16="http://schemas.microsoft.com/office/drawing/2014/main" val="20000"/>
                    </a:ext>
                  </a:extLst>
                </a:gridCol>
                <a:gridCol w="1600453">
                  <a:extLst>
                    <a:ext uri="{9D8B030D-6E8A-4147-A177-3AD203B41FA5}">
                      <a16:colId xmlns:a16="http://schemas.microsoft.com/office/drawing/2014/main" val="20001"/>
                    </a:ext>
                  </a:extLst>
                </a:gridCol>
                <a:gridCol w="1600453">
                  <a:extLst>
                    <a:ext uri="{9D8B030D-6E8A-4147-A177-3AD203B41FA5}">
                      <a16:colId xmlns:a16="http://schemas.microsoft.com/office/drawing/2014/main" val="20002"/>
                    </a:ext>
                  </a:extLst>
                </a:gridCol>
                <a:gridCol w="1600453">
                  <a:extLst>
                    <a:ext uri="{9D8B030D-6E8A-4147-A177-3AD203B41FA5}">
                      <a16:colId xmlns:a16="http://schemas.microsoft.com/office/drawing/2014/main" val="20003"/>
                    </a:ext>
                  </a:extLst>
                </a:gridCol>
              </a:tblGrid>
              <a:tr h="468052">
                <a:tc>
                  <a:txBody>
                    <a:bodyPr/>
                    <a:lstStyle/>
                    <a:p>
                      <a:pPr>
                        <a:lnSpc>
                          <a:spcPts val="1100"/>
                        </a:lnSpc>
                        <a:spcAft>
                          <a:spcPts val="0"/>
                        </a:spcAft>
                      </a:pPr>
                      <a:r>
                        <a:rPr lang="en-US" sz="1200" dirty="0">
                          <a:effectLst/>
                        </a:rPr>
                        <a:t>id(primary key)</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user(not null)</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psw(not null)</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createtime(default_value=0)</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68052">
                <a:tc>
                  <a:txBody>
                    <a:bodyPr/>
                    <a:lstStyle/>
                    <a:p>
                      <a:pPr>
                        <a:lnSpc>
                          <a:spcPts val="1100"/>
                        </a:lnSpc>
                        <a:spcAft>
                          <a:spcPts val="0"/>
                        </a:spcAft>
                      </a:pPr>
                      <a:r>
                        <a:rPr lang="en-US" sz="1200">
                          <a:effectLst/>
                        </a:rPr>
                        <a:t>data</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dirty="0">
                          <a:effectLst/>
                        </a:rPr>
                        <a:t>data</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data</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dirty="0">
                          <a:effectLst/>
                        </a:rPr>
                        <a:t>data</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8296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12.1.1  MySQL</a:t>
            </a:r>
            <a:r>
              <a:rPr lang="zh-CN" altLang="en-US" b="0" i="0" u="none" strike="noStrike" kern="1800" baseline="0">
                <a:latin typeface="方正大标宋简体"/>
              </a:rPr>
              <a:t>概述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47500" lnSpcReduction="20000"/>
          </a:bodyPr>
          <a:lstStyle/>
          <a:p>
            <a:pPr marR="0" lvl="0" rtl="0"/>
            <a:r>
              <a:rPr lang="en-US" altLang="zh-CN" b="0" i="0" u="none" strike="noStrike" baseline="0">
                <a:latin typeface="Times New Roman"/>
              </a:rPr>
              <a:t>MySQL</a:t>
            </a:r>
            <a:r>
              <a:rPr lang="zh-CN" altLang="en-US" b="0" i="0" u="none" strike="noStrike" baseline="0">
                <a:latin typeface="Times New Roman"/>
              </a:rPr>
              <a:t>是目前最流行的数据库之一。由于它是自由的开源软件，因此我们可以自由免费地使用它，而且它的性能并不比一些收费的数据库要差。这也为它的流行度加了分。下面我们就来简略介绍一些</a:t>
            </a:r>
            <a:r>
              <a:rPr lang="en-US" altLang="zh-CN" b="0" i="0" u="none" strike="noStrike" baseline="0">
                <a:latin typeface="Times New Roman"/>
              </a:rPr>
              <a:t>MySQL</a:t>
            </a:r>
            <a:r>
              <a:rPr lang="zh-CN" altLang="en-US" b="0" i="0" u="none" strike="noStrike" baseline="0">
                <a:latin typeface="Times New Roman"/>
              </a:rPr>
              <a:t>的特点：</a:t>
            </a:r>
          </a:p>
          <a:p>
            <a:pPr marR="0" lvl="0" rtl="0"/>
            <a:r>
              <a:rPr lang="zh-CN" altLang="en-US" b="0" i="0" u="none" strike="noStrike" baseline="0">
                <a:latin typeface="Times New Roman"/>
              </a:rPr>
              <a:t>功能强大：</a:t>
            </a:r>
            <a:r>
              <a:rPr lang="en-US" altLang="zh-CN" b="0" i="0" u="none" strike="noStrike" baseline="0">
                <a:latin typeface="Times New Roman"/>
              </a:rPr>
              <a:t>MySQL</a:t>
            </a:r>
            <a:r>
              <a:rPr lang="zh-CN" altLang="en-US" b="0" i="0" u="none" strike="noStrike" baseline="0">
                <a:latin typeface="Times New Roman"/>
              </a:rPr>
              <a:t>提供了多种数据库引擎，各个引擎有不同的特点，可以适用于不同的应用场合。用户则可以选择做适合的引擎以得到最高性能。</a:t>
            </a:r>
          </a:p>
          <a:p>
            <a:pPr marR="0" lvl="0" rtl="0"/>
            <a:r>
              <a:rPr lang="zh-CN" altLang="en-US" b="0" i="0" u="none" strike="noStrike" baseline="0">
                <a:latin typeface="Times New Roman"/>
              </a:rPr>
              <a:t>支持跨平台：</a:t>
            </a:r>
            <a:r>
              <a:rPr lang="en-US" altLang="zh-CN" b="0" i="0" u="none" strike="noStrike" baseline="0">
                <a:latin typeface="Times New Roman"/>
              </a:rPr>
              <a:t>MySQL</a:t>
            </a:r>
            <a:r>
              <a:rPr lang="zh-CN" altLang="en-US" b="0" i="0" u="none" strike="noStrike" baseline="0">
                <a:latin typeface="Times New Roman"/>
              </a:rPr>
              <a:t>支持非常多的开放平台，包括最常用的</a:t>
            </a:r>
            <a:r>
              <a:rPr lang="en-US" altLang="zh-CN" b="0" i="0" u="none" strike="noStrike" baseline="0">
                <a:latin typeface="Times New Roman"/>
              </a:rPr>
              <a:t>Windows</a:t>
            </a:r>
            <a:r>
              <a:rPr lang="zh-CN" altLang="en-US" b="0" i="0" u="none" strike="noStrike" baseline="0">
                <a:latin typeface="Times New Roman"/>
              </a:rPr>
              <a:t>和各种版本的</a:t>
            </a:r>
            <a:r>
              <a:rPr lang="en-US" altLang="zh-CN" b="0" i="0" u="none" strike="noStrike" baseline="0">
                <a:latin typeface="Times New Roman"/>
              </a:rPr>
              <a:t>Linux</a:t>
            </a:r>
            <a:r>
              <a:rPr lang="zh-CN" altLang="en-US" b="0" i="0" u="none" strike="noStrike" baseline="0">
                <a:latin typeface="Times New Roman"/>
              </a:rPr>
              <a:t>。这就使得任何平台下编写的程序都可以进行移植，而不需要对程序做任何修改。</a:t>
            </a:r>
          </a:p>
          <a:p>
            <a:pPr marR="0" lvl="0" rtl="0"/>
            <a:r>
              <a:rPr lang="zh-CN" altLang="en-US" b="0" i="0" u="none" strike="noStrike" baseline="0">
                <a:latin typeface="Times New Roman"/>
              </a:rPr>
              <a:t>运行速度快：运行速度是</a:t>
            </a:r>
            <a:r>
              <a:rPr lang="en-US" altLang="zh-CN" b="0" i="0" u="none" strike="noStrike" baseline="0">
                <a:latin typeface="Times New Roman"/>
              </a:rPr>
              <a:t>MySQL</a:t>
            </a:r>
            <a:r>
              <a:rPr lang="zh-CN" altLang="en-US" b="0" i="0" u="none" strike="noStrike" baseline="0">
                <a:latin typeface="Times New Roman"/>
              </a:rPr>
              <a:t>的的显著特点。</a:t>
            </a:r>
            <a:r>
              <a:rPr lang="en-US" altLang="zh-CN" b="0" i="0" u="none" strike="noStrike" baseline="0">
                <a:latin typeface="Times New Roman"/>
              </a:rPr>
              <a:t>MySQL</a:t>
            </a:r>
            <a:r>
              <a:rPr lang="zh-CN" altLang="en-US" b="0" i="0" u="none" strike="noStrike" baseline="0">
                <a:latin typeface="Times New Roman"/>
              </a:rPr>
              <a:t>使用了速度极快的</a:t>
            </a:r>
            <a:r>
              <a:rPr lang="en-US" altLang="zh-CN" b="0" i="0" u="none" strike="noStrike" baseline="0">
                <a:latin typeface="Times New Roman"/>
              </a:rPr>
              <a:t>B</a:t>
            </a:r>
            <a:r>
              <a:rPr lang="zh-CN" altLang="en-US" b="0" i="0" u="none" strike="noStrike" baseline="0">
                <a:latin typeface="Times New Roman"/>
              </a:rPr>
              <a:t>树磁盘表（</a:t>
            </a:r>
            <a:r>
              <a:rPr lang="en-US" altLang="zh-CN" b="0" i="0" u="none" strike="noStrike" baseline="0">
                <a:latin typeface="Times New Roman"/>
              </a:rPr>
              <a:t>MyISAM</a:t>
            </a:r>
            <a:r>
              <a:rPr lang="zh-CN" altLang="en-US" b="0" i="0" u="none" strike="noStrike" baseline="0">
                <a:latin typeface="Times New Roman"/>
              </a:rPr>
              <a:t>）和索引压缩，并且在其他方面做了高度的优化也加快了运行速度。</a:t>
            </a:r>
          </a:p>
          <a:p>
            <a:pPr marR="0" lvl="0" rtl="0"/>
            <a:r>
              <a:rPr lang="zh-CN" altLang="en-US" b="0" i="0" u="none" strike="noStrike" baseline="0">
                <a:latin typeface="Times New Roman"/>
              </a:rPr>
              <a:t>安全性高：灵活的安全权限再加上密码系统验证保证的数据的安全。</a:t>
            </a:r>
          </a:p>
          <a:p>
            <a:pPr marR="0" lvl="0" rtl="0"/>
            <a:r>
              <a:rPr lang="zh-CN" altLang="en-US" b="0" i="0" u="none" strike="noStrike" baseline="0">
                <a:latin typeface="Times New Roman"/>
              </a:rPr>
              <a:t>成本低：这也是非常重要的一个特性，</a:t>
            </a:r>
            <a:r>
              <a:rPr lang="en-US" altLang="zh-CN" b="0" i="0" u="none" strike="noStrike" baseline="0">
                <a:latin typeface="Times New Roman"/>
              </a:rPr>
              <a:t>MySQL</a:t>
            </a:r>
            <a:r>
              <a:rPr lang="zh-CN" altLang="en-US" b="0" i="0" u="none" strike="noStrike" baseline="0">
                <a:latin typeface="Times New Roman"/>
              </a:rPr>
              <a:t>是完全免费的。</a:t>
            </a:r>
          </a:p>
          <a:p>
            <a:pPr marR="0" lvl="0" rtl="0"/>
            <a:r>
              <a:rPr lang="zh-CN" altLang="en-US" b="0" i="0" u="none" strike="noStrike" baseline="0">
                <a:latin typeface="Times New Roman"/>
              </a:rPr>
              <a:t>支持多种开发语言：支持各种流行的程序设计语言，如</a:t>
            </a:r>
            <a:r>
              <a:rPr lang="en-US" altLang="zh-CN" b="0" i="0" u="none" strike="noStrike" baseline="0">
                <a:latin typeface="Times New Roman"/>
              </a:rPr>
              <a:t>PHP</a:t>
            </a:r>
            <a:r>
              <a:rPr lang="zh-CN" altLang="en-US" b="0" i="0" u="none" strike="noStrike" baseline="0">
                <a:latin typeface="Times New Roman"/>
              </a:rPr>
              <a:t>、</a:t>
            </a:r>
            <a:r>
              <a:rPr lang="en-US" altLang="zh-CN" b="0" i="0" u="none" strike="noStrike" baseline="0">
                <a:latin typeface="Times New Roman"/>
              </a:rPr>
              <a:t>ASP.NET</a:t>
            </a:r>
            <a:r>
              <a:rPr lang="zh-CN" altLang="en-US" b="0" i="0" u="none" strike="noStrike" baseline="0">
                <a:latin typeface="Times New Roman"/>
              </a:rPr>
              <a:t>、</a:t>
            </a:r>
            <a:r>
              <a:rPr lang="en-US" altLang="zh-CN" b="0" i="0" u="none" strike="noStrike" baseline="0">
                <a:latin typeface="Times New Roman"/>
              </a:rPr>
              <a:t>Java</a:t>
            </a:r>
            <a:r>
              <a:rPr lang="zh-CN" altLang="en-US" b="0" i="0" u="none" strike="noStrike" baseline="0">
                <a:latin typeface="Times New Roman"/>
              </a:rPr>
              <a:t>、</a:t>
            </a:r>
            <a:r>
              <a:rPr lang="en-US" altLang="zh-CN" b="0" i="0" u="none" strike="noStrike" baseline="0">
                <a:latin typeface="Times New Roman"/>
              </a:rPr>
              <a:t>C</a:t>
            </a:r>
            <a:r>
              <a:rPr lang="zh-CN" altLang="en-US" b="0" i="0" u="none" strike="noStrike" baseline="0">
                <a:latin typeface="Times New Roman"/>
              </a:rPr>
              <a:t>、</a:t>
            </a:r>
            <a:r>
              <a:rPr lang="en-US" altLang="zh-CN" b="0" i="0" u="none" strike="noStrike" baseline="0">
                <a:latin typeface="Times New Roman"/>
              </a:rPr>
              <a:t>C++</a:t>
            </a:r>
            <a:r>
              <a:rPr lang="zh-CN" altLang="en-US" b="0" i="0" u="none" strike="noStrike" baseline="0">
                <a:latin typeface="Times New Roman"/>
              </a:rPr>
              <a:t>等。</a:t>
            </a:r>
          </a:p>
          <a:p>
            <a:pPr marR="0" lvl="0" rtl="0"/>
            <a:r>
              <a:rPr lang="zh-CN" altLang="en-US" b="0" i="0" u="none" strike="noStrike" baseline="0">
                <a:latin typeface="Times New Roman"/>
              </a:rPr>
              <a:t>数据库存储容量大：</a:t>
            </a:r>
            <a:r>
              <a:rPr lang="en-US" altLang="zh-CN" b="0" i="0" u="none" strike="noStrike" baseline="0">
                <a:latin typeface="Times New Roman"/>
              </a:rPr>
              <a:t>MySQL</a:t>
            </a:r>
            <a:r>
              <a:rPr lang="zh-CN" altLang="en-US" b="0" i="0" u="none" strike="noStrike" baseline="0">
                <a:latin typeface="Times New Roman"/>
              </a:rPr>
              <a:t>数据库的最大优先表尺寸通常是由操作系统对文件大小的限制决定的。例如</a:t>
            </a:r>
            <a:r>
              <a:rPr lang="en-US" altLang="zh-CN" b="0" i="0" u="none" strike="noStrike" baseline="0">
                <a:latin typeface="Times New Roman"/>
              </a:rPr>
              <a:t>InnoDB</a:t>
            </a:r>
            <a:r>
              <a:rPr lang="zh-CN" altLang="en-US" b="0" i="0" u="none" strike="noStrike" baseline="0">
                <a:latin typeface="Times New Roman"/>
              </a:rPr>
              <a:t>存储引擎可以保存最大</a:t>
            </a:r>
            <a:r>
              <a:rPr lang="en-US" altLang="zh-CN" b="0" i="0" u="none" strike="noStrike" baseline="0">
                <a:latin typeface="Times New Roman"/>
              </a:rPr>
              <a:t>64TB</a:t>
            </a:r>
            <a:r>
              <a:rPr lang="zh-CN" altLang="en-US" b="0" i="0" u="none" strike="noStrike" baseline="0">
                <a:latin typeface="Times New Roman"/>
              </a:rPr>
              <a:t>的数据，可以轻松处理上千万条记录。</a:t>
            </a:r>
          </a:p>
          <a:p>
            <a:pPr marR="0" lvl="0" rtl="0"/>
            <a:r>
              <a:rPr lang="zh-CN" altLang="en-US" b="0" i="0" u="none" strike="noStrike" baseline="0">
                <a:latin typeface="Times New Roman"/>
              </a:rPr>
              <a:t>以上就是对</a:t>
            </a:r>
            <a:r>
              <a:rPr lang="en-US" altLang="zh-CN" b="0" i="0" u="none" strike="noStrike" baseline="0">
                <a:latin typeface="Times New Roman"/>
              </a:rPr>
              <a:t>MySQL</a:t>
            </a:r>
            <a:r>
              <a:rPr lang="zh-CN" altLang="en-US" b="0" i="0" u="none" strike="noStrike" baseline="0">
                <a:latin typeface="Times New Roman"/>
              </a:rPr>
              <a:t>数据库特点的简介，让读者有个大概的了解即可。下面我就开始学习</a:t>
            </a:r>
            <a:r>
              <a:rPr lang="en-US" altLang="zh-CN" b="0" i="0" u="none" strike="noStrike" baseline="0">
                <a:latin typeface="Times New Roman"/>
              </a:rPr>
              <a:t>MySQL</a:t>
            </a:r>
            <a:r>
              <a:rPr lang="zh-CN" altLang="en-US" b="0" i="0" u="none" strike="noStrike" baseline="0">
                <a:latin typeface="Times New Roman"/>
              </a:rPr>
              <a:t>的基础知识。</a:t>
            </a:r>
          </a:p>
        </p:txBody>
      </p:sp>
    </p:spTree>
    <p:extLst>
      <p:ext uri="{BB962C8B-B14F-4D97-AF65-F5344CB8AC3E}">
        <p14:creationId xmlns:p14="http://schemas.microsoft.com/office/powerpoint/2010/main" val="2927668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查看数据表</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我们可以通过</a:t>
            </a:r>
            <a:r>
              <a:rPr lang="en-US" altLang="zh-CN" b="0" i="0" u="none" strike="noStrike" baseline="0" dirty="0">
                <a:latin typeface="Times New Roman"/>
              </a:rPr>
              <a:t>SHOW TABLES</a:t>
            </a:r>
            <a:r>
              <a:rPr lang="zh-CN" altLang="en-US" b="0" i="0" u="none" strike="noStrike" baseline="0" dirty="0">
                <a:latin typeface="Times New Roman"/>
              </a:rPr>
              <a:t>命令来查看数据库中数据表的信息。</a:t>
            </a:r>
          </a:p>
        </p:txBody>
      </p:sp>
    </p:spTree>
    <p:extLst>
      <p:ext uri="{BB962C8B-B14F-4D97-AF65-F5344CB8AC3E}">
        <p14:creationId xmlns:p14="http://schemas.microsoft.com/office/powerpoint/2010/main" val="2123851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12.3.2  </a:t>
            </a:r>
            <a:r>
              <a:rPr lang="zh-CN" altLang="en-US" b="0" i="0" u="none" strike="noStrike" kern="1800" baseline="0">
                <a:latin typeface="方正大标宋简体"/>
              </a:rPr>
              <a:t>查看表结构</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404864"/>
          </a:xfrm>
        </p:spPr>
        <p:txBody>
          <a:bodyPr>
            <a:normAutofit/>
          </a:bodyPr>
          <a:lstStyle/>
          <a:p>
            <a:pPr marR="0" lvl="0" rtl="0"/>
            <a:r>
              <a:rPr lang="zh-CN" altLang="en-US" b="0" i="0" u="none" strike="noStrike" baseline="0" dirty="0">
                <a:latin typeface="Times New Roman"/>
              </a:rPr>
              <a:t>对于创建成功的数据表我们可以使用</a:t>
            </a:r>
            <a:r>
              <a:rPr lang="en-US" altLang="zh-CN" b="0" i="0" u="none" strike="noStrike" baseline="0" dirty="0">
                <a:latin typeface="Times New Roman"/>
              </a:rPr>
              <a:t>SHOW COLUMNS</a:t>
            </a:r>
            <a:r>
              <a:rPr lang="zh-CN" altLang="en-US" b="0" i="0" u="none" strike="noStrike" baseline="0" dirty="0">
                <a:latin typeface="Times New Roman"/>
              </a:rPr>
              <a:t>语句或者</a:t>
            </a:r>
            <a:r>
              <a:rPr lang="en-US" altLang="zh-CN" b="0" i="0" u="none" strike="noStrike" baseline="0" dirty="0">
                <a:latin typeface="Times New Roman"/>
              </a:rPr>
              <a:t>DESCRIBE</a:t>
            </a:r>
            <a:r>
              <a:rPr lang="zh-CN" altLang="en-US" b="0" i="0" u="none" strike="noStrike" baseline="0" dirty="0">
                <a:latin typeface="Times New Roman"/>
              </a:rPr>
              <a:t>语句查看指定数据表的表结构，</a:t>
            </a:r>
            <a:r>
              <a:rPr lang="en-US" altLang="zh-CN" b="0" i="0" u="none" strike="noStrike" baseline="0" dirty="0">
                <a:latin typeface="Times New Roman"/>
              </a:rPr>
              <a:t>SHOW COLUMNS</a:t>
            </a:r>
            <a:r>
              <a:rPr lang="zh-CN" altLang="en-US" b="0" i="0" u="none" strike="noStrike" baseline="0" dirty="0">
                <a:latin typeface="Times New Roman"/>
              </a:rPr>
              <a:t>有两种使用形式，它的语法如图</a:t>
            </a:r>
            <a:r>
              <a:rPr lang="en-US" altLang="zh-CN" b="0" i="0" u="none" strike="noStrike" baseline="0" dirty="0">
                <a:latin typeface="Times New Roman"/>
              </a:rPr>
              <a:t>1</a:t>
            </a:r>
            <a:r>
              <a:rPr lang="zh-CN" altLang="en-US" b="0" i="0" u="none" strike="noStrike" baseline="0" dirty="0">
                <a:latin typeface="Times New Roman"/>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78283253"/>
              </p:ext>
            </p:extLst>
          </p:nvPr>
        </p:nvGraphicFramePr>
        <p:xfrm>
          <a:off x="1475656" y="3789040"/>
          <a:ext cx="5328592" cy="2542267"/>
        </p:xfrm>
        <a:graphic>
          <a:graphicData uri="http://schemas.openxmlformats.org/presentationml/2006/ole">
            <mc:AlternateContent xmlns:mc="http://schemas.openxmlformats.org/markup-compatibility/2006">
              <mc:Choice xmlns:v="urn:schemas-microsoft-com:vml" Requires="v">
                <p:oleObj name="Visio" r:id="rId2" imgW="4995540" imgH="2380891" progId="Visio.Drawing.11">
                  <p:embed/>
                </p:oleObj>
              </mc:Choice>
              <mc:Fallback>
                <p:oleObj name="Visio" r:id="rId2" imgW="4995540" imgH="238089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789040"/>
                        <a:ext cx="5328592" cy="2542267"/>
                      </a:xfrm>
                      <a:prstGeom prst="rect">
                        <a:avLst/>
                      </a:prstGeom>
                      <a:noFill/>
                    </p:spPr>
                  </p:pic>
                </p:oleObj>
              </mc:Fallback>
            </mc:AlternateContent>
          </a:graphicData>
        </a:graphic>
      </p:graphicFrame>
    </p:spTree>
    <p:extLst>
      <p:ext uri="{BB962C8B-B14F-4D97-AF65-F5344CB8AC3E}">
        <p14:creationId xmlns:p14="http://schemas.microsoft.com/office/powerpoint/2010/main" val="3830381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12.3.2  </a:t>
            </a:r>
            <a:r>
              <a:rPr lang="zh-CN" altLang="en-US" b="0" i="0" u="none" strike="noStrike" kern="1800" baseline="0">
                <a:latin typeface="方正大标宋简体"/>
              </a:rPr>
              <a:t>查看表结构</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340768"/>
            <a:ext cx="8229600" cy="1612776"/>
          </a:xfrm>
        </p:spPr>
        <p:txBody>
          <a:bodyPr>
            <a:normAutofit fontScale="55000" lnSpcReduction="20000"/>
          </a:bodyPr>
          <a:lstStyle/>
          <a:p>
            <a:pPr marR="0" lvl="0" rtl="0"/>
            <a:r>
              <a:rPr lang="en-US" altLang="zh-CN" b="0" i="0" u="none" strike="noStrike" baseline="0" dirty="0">
                <a:latin typeface="Times New Roman"/>
              </a:rPr>
              <a:t>DESCRIBE</a:t>
            </a:r>
            <a:r>
              <a:rPr lang="zh-CN" altLang="en-US" b="0" i="0" u="none" strike="noStrike" baseline="0" dirty="0">
                <a:latin typeface="Times New Roman"/>
              </a:rPr>
              <a:t>命令的语法如图</a:t>
            </a:r>
            <a:r>
              <a:rPr lang="en-US" altLang="zh-CN" b="0" i="0" u="none" strike="noStrike" baseline="0" dirty="0">
                <a:latin typeface="Times New Roman"/>
              </a:rPr>
              <a:t>2</a:t>
            </a:r>
            <a:r>
              <a:rPr lang="zh-CN" altLang="en-US" b="0" i="0" u="none" strike="noStrike" baseline="0" dirty="0">
                <a:latin typeface="Times New Roman"/>
              </a:rPr>
              <a:t>所示。</a:t>
            </a:r>
          </a:p>
          <a:p>
            <a:pPr marR="0" lvl="0" rtl="0"/>
            <a:r>
              <a:rPr lang="zh-CN" altLang="en-US" b="0" i="0" u="none" strike="noStrike" baseline="0" dirty="0">
                <a:latin typeface="Times New Roman"/>
              </a:rPr>
              <a:t>下面我们就来使用</a:t>
            </a:r>
            <a:r>
              <a:rPr lang="en-US" altLang="zh-CN" b="0" i="0" u="none" strike="noStrike" baseline="0" dirty="0">
                <a:latin typeface="Times New Roman"/>
              </a:rPr>
              <a:t>SHOW COLUMNS</a:t>
            </a:r>
            <a:r>
              <a:rPr lang="zh-CN" altLang="en-US" b="0" i="0" u="none" strike="noStrike" baseline="0" dirty="0">
                <a:latin typeface="Times New Roman"/>
              </a:rPr>
              <a:t>和</a:t>
            </a:r>
            <a:r>
              <a:rPr lang="en-US" altLang="zh-CN" b="0" i="0" u="none" strike="noStrike" baseline="0" dirty="0">
                <a:latin typeface="Times New Roman"/>
              </a:rPr>
              <a:t>DESCRIBE</a:t>
            </a:r>
            <a:r>
              <a:rPr lang="zh-CN" altLang="en-US" b="0" i="0" u="none" strike="noStrike" baseline="0" dirty="0">
                <a:latin typeface="Times New Roman"/>
              </a:rPr>
              <a:t>命令来查看数据表的结构。</a:t>
            </a:r>
          </a:p>
          <a:p>
            <a:pPr marR="0" lvl="0" rtl="0"/>
            <a:r>
              <a:rPr lang="zh-CN" altLang="en-US" b="0" i="0" u="none" strike="noStrike" baseline="0" dirty="0">
                <a:latin typeface="Times New Roman"/>
              </a:rPr>
              <a:t>我还可以使用</a:t>
            </a:r>
            <a:r>
              <a:rPr lang="en-US" altLang="zh-CN" b="0" i="0" u="none" strike="noStrike" baseline="0" dirty="0">
                <a:latin typeface="Times New Roman"/>
              </a:rPr>
              <a:t>DESCRIBE</a:t>
            </a:r>
            <a:r>
              <a:rPr lang="zh-CN" altLang="en-US" b="0" i="0" u="none" strike="noStrike" baseline="0" dirty="0">
                <a:latin typeface="Times New Roman"/>
              </a:rPr>
              <a:t>来查看某一列的信息。我们这里以输出“</a:t>
            </a:r>
            <a:r>
              <a:rPr lang="en-US" altLang="zh-CN" b="0" i="0" u="none" strike="noStrike" baseline="0" dirty="0">
                <a:latin typeface="Times New Roman"/>
              </a:rPr>
              <a:t>id</a:t>
            </a:r>
            <a:r>
              <a:rPr lang="zh-CN" altLang="en-US" b="0" i="0" u="none" strike="noStrike" baseline="0" dirty="0">
                <a:latin typeface="Times New Roman"/>
              </a:rPr>
              <a:t>”字段为例。</a:t>
            </a:r>
          </a:p>
          <a:p>
            <a:pPr marR="0" lvl="0" rtl="0"/>
            <a:r>
              <a:rPr lang="zh-CN" altLang="en-US" b="0" i="0" u="none" strike="noStrike" baseline="0" dirty="0">
                <a:latin typeface="Times New Roman"/>
              </a:rPr>
              <a:t>创建的数据表并不是在创建后就不可以修改，如果需要改动数据表的结构，我们就可以使用修改表结构命令来实现。</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474026165"/>
              </p:ext>
            </p:extLst>
          </p:nvPr>
        </p:nvGraphicFramePr>
        <p:xfrm>
          <a:off x="2987824" y="2852936"/>
          <a:ext cx="4176464" cy="3375713"/>
        </p:xfrm>
        <a:graphic>
          <a:graphicData uri="http://schemas.openxmlformats.org/presentationml/2006/ole">
            <mc:AlternateContent xmlns:mc="http://schemas.openxmlformats.org/markup-compatibility/2006">
              <mc:Choice xmlns:v="urn:schemas-microsoft-com:vml" Requires="v">
                <p:oleObj name="Visio" r:id="rId2" imgW="2537190" imgH="2050661" progId="Visio.Drawing.11">
                  <p:embed/>
                </p:oleObj>
              </mc:Choice>
              <mc:Fallback>
                <p:oleObj name="Visio" r:id="rId2" imgW="2537190" imgH="205066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852936"/>
                        <a:ext cx="4176464" cy="3375713"/>
                      </a:xfrm>
                      <a:prstGeom prst="rect">
                        <a:avLst/>
                      </a:prstGeom>
                      <a:noFill/>
                    </p:spPr>
                  </p:pic>
                </p:oleObj>
              </mc:Fallback>
            </mc:AlternateContent>
          </a:graphicData>
        </a:graphic>
      </p:graphicFrame>
    </p:spTree>
    <p:extLst>
      <p:ext uri="{BB962C8B-B14F-4D97-AF65-F5344CB8AC3E}">
        <p14:creationId xmlns:p14="http://schemas.microsoft.com/office/powerpoint/2010/main" val="1101136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12.3.3  </a:t>
            </a:r>
            <a:r>
              <a:rPr lang="zh-CN" altLang="en-US" b="0" i="0" u="none" strike="noStrike" kern="1800" baseline="0">
                <a:latin typeface="方正大标宋简体"/>
              </a:rPr>
              <a:t>修改表结构</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3052936"/>
          </a:xfrm>
        </p:spPr>
        <p:txBody>
          <a:bodyPr>
            <a:normAutofit fontScale="77500" lnSpcReduction="20000"/>
          </a:bodyPr>
          <a:lstStyle/>
          <a:p>
            <a:pPr marR="0" lvl="0" rtl="0"/>
            <a:r>
              <a:rPr lang="zh-CN" altLang="en-US" b="0" i="0" u="none" strike="noStrike" baseline="0" dirty="0">
                <a:latin typeface="Times New Roman"/>
              </a:rPr>
              <a:t>修改表结构使用</a:t>
            </a:r>
            <a:r>
              <a:rPr lang="en-US" altLang="zh-CN" b="0" i="0" u="none" strike="noStrike" baseline="0" dirty="0">
                <a:latin typeface="Times New Roman"/>
              </a:rPr>
              <a:t>ALTER TABLE</a:t>
            </a:r>
            <a:r>
              <a:rPr lang="zh-CN" altLang="en-US" b="0" i="0" u="none" strike="noStrike" baseline="0" dirty="0">
                <a:latin typeface="Times New Roman"/>
              </a:rPr>
              <a:t>实现，它的语法如图所示。</a:t>
            </a:r>
          </a:p>
          <a:p>
            <a:pPr marR="0" lvl="0" rtl="0"/>
            <a:r>
              <a:rPr lang="en-US" altLang="zh-CN" b="0" i="0" u="none" strike="noStrike" baseline="0" dirty="0">
                <a:latin typeface="Times New Roman"/>
              </a:rPr>
              <a:t>ALTER TABLE</a:t>
            </a:r>
            <a:r>
              <a:rPr lang="zh-CN" altLang="en-US" b="0" i="0" u="none" strike="noStrike" baseline="0" dirty="0">
                <a:latin typeface="Times New Roman"/>
              </a:rPr>
              <a:t>语句运行同时指定多个动作，动作间使用逗号分隔，每个动作表示一个对表的修改。例如我们要添加一个新字段“</a:t>
            </a:r>
            <a:r>
              <a:rPr lang="en-US" altLang="zh-CN" b="0" i="0" u="none" strike="noStrike" baseline="0" dirty="0">
                <a:latin typeface="Times New Roman"/>
              </a:rPr>
              <a:t>email</a:t>
            </a:r>
            <a:r>
              <a:rPr lang="zh-CN" altLang="en-US" b="0" i="0" u="none" strike="noStrike" baseline="0" dirty="0">
                <a:latin typeface="Times New Roman"/>
              </a:rPr>
              <a:t>”，类型为</a:t>
            </a:r>
            <a:r>
              <a:rPr lang="en-US" altLang="zh-CN" b="0" i="0" u="none" strike="noStrike" baseline="0" dirty="0" err="1">
                <a:latin typeface="Times New Roman"/>
              </a:rPr>
              <a:t>varchar</a:t>
            </a:r>
            <a:r>
              <a:rPr lang="zh-CN" altLang="en-US" b="0" i="0" u="none" strike="noStrike" baseline="0" dirty="0">
                <a:latin typeface="Times New Roman"/>
              </a:rPr>
              <a:t>，</a:t>
            </a:r>
            <a:r>
              <a:rPr lang="en-US" altLang="zh-CN" b="0" i="0" u="none" strike="noStrike" baseline="0" dirty="0">
                <a:latin typeface="Times New Roman"/>
              </a:rPr>
              <a:t>NOT NULL</a:t>
            </a:r>
            <a:r>
              <a:rPr lang="zh-CN" altLang="en-US" b="0" i="0" u="none" strike="noStrike" baseline="0" dirty="0">
                <a:latin typeface="Times New Roman"/>
              </a:rPr>
              <a:t>。将“</a:t>
            </a:r>
            <a:r>
              <a:rPr lang="en-US" altLang="zh-CN" b="0" i="0" u="none" strike="noStrike" baseline="0" dirty="0" err="1">
                <a:latin typeface="Times New Roman"/>
              </a:rPr>
              <a:t>psw</a:t>
            </a:r>
            <a:r>
              <a:rPr lang="zh-CN" altLang="en-US" b="0" i="0" u="none" strike="noStrike" baseline="0" dirty="0">
                <a:latin typeface="Times New Roman"/>
              </a:rPr>
              <a:t>”字段重命名为“</a:t>
            </a:r>
            <a:r>
              <a:rPr lang="en-US" altLang="zh-CN" b="0" i="0" u="none" strike="noStrike" baseline="0" dirty="0">
                <a:latin typeface="Times New Roman"/>
              </a:rPr>
              <a:t>password</a:t>
            </a:r>
            <a:r>
              <a:rPr lang="zh-CN" altLang="en-US" b="0" i="0" u="none" strike="noStrike" baseline="0" dirty="0">
                <a:latin typeface="Times New Roman"/>
              </a:rPr>
              <a:t>” 。</a:t>
            </a:r>
          </a:p>
          <a:p>
            <a:pPr marR="0" lvl="0" rtl="0"/>
            <a:r>
              <a:rPr lang="zh-CN" altLang="en-US" b="0" i="0" u="none" strike="noStrike" baseline="0" dirty="0">
                <a:latin typeface="Times New Roman"/>
              </a:rPr>
              <a:t>我们在修改表结构完成以后通过查看表结构确认了修改是成功的。</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55760779"/>
              </p:ext>
            </p:extLst>
          </p:nvPr>
        </p:nvGraphicFramePr>
        <p:xfrm>
          <a:off x="1115616" y="4581128"/>
          <a:ext cx="7290810" cy="1944216"/>
        </p:xfrm>
        <a:graphic>
          <a:graphicData uri="http://schemas.openxmlformats.org/presentationml/2006/ole">
            <mc:AlternateContent xmlns:mc="http://schemas.openxmlformats.org/markup-compatibility/2006">
              <mc:Choice xmlns:v="urn:schemas-microsoft-com:vml" Requires="v">
                <p:oleObj name="Visio" r:id="rId2" imgW="4997700" imgH="1330625" progId="Visio.Drawing.11">
                  <p:embed/>
                </p:oleObj>
              </mc:Choice>
              <mc:Fallback>
                <p:oleObj name="Visio" r:id="rId2" imgW="4997700" imgH="133062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581128"/>
                        <a:ext cx="7290810" cy="1944216"/>
                      </a:xfrm>
                      <a:prstGeom prst="rect">
                        <a:avLst/>
                      </a:prstGeom>
                      <a:noFill/>
                    </p:spPr>
                  </p:pic>
                </p:oleObj>
              </mc:Fallback>
            </mc:AlternateContent>
          </a:graphicData>
        </a:graphic>
      </p:graphicFrame>
    </p:spTree>
    <p:extLst>
      <p:ext uri="{BB962C8B-B14F-4D97-AF65-F5344CB8AC3E}">
        <p14:creationId xmlns:p14="http://schemas.microsoft.com/office/powerpoint/2010/main" val="3857792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12.3.4  </a:t>
            </a:r>
            <a:r>
              <a:rPr lang="zh-CN" altLang="en-US" b="0" i="0" u="none" strike="noStrike" kern="1800" baseline="0">
                <a:latin typeface="方正大标宋简体"/>
              </a:rPr>
              <a:t>重命名表</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188840"/>
          </a:xfrm>
        </p:spPr>
        <p:txBody>
          <a:bodyPr>
            <a:normAutofit/>
          </a:bodyPr>
          <a:lstStyle/>
          <a:p>
            <a:pPr marR="0" lvl="0" rtl="0"/>
            <a:r>
              <a:rPr lang="zh-CN" altLang="en-US" b="0" i="0" u="none" strike="noStrike" baseline="0" dirty="0">
                <a:latin typeface="Times New Roman"/>
              </a:rPr>
              <a:t>修改表名通常使用</a:t>
            </a:r>
            <a:r>
              <a:rPr lang="en-US" altLang="zh-CN" b="0" i="0" u="none" strike="noStrike" baseline="0" dirty="0">
                <a:latin typeface="Times New Roman"/>
              </a:rPr>
              <a:t>RENAME TABLE</a:t>
            </a:r>
            <a:r>
              <a:rPr lang="zh-CN" altLang="en-US" b="0" i="0" u="none" strike="noStrike" baseline="0" dirty="0">
                <a:latin typeface="Times New Roman"/>
              </a:rPr>
              <a:t>命令来完成，它的语法如图所示。</a:t>
            </a:r>
          </a:p>
          <a:p>
            <a:pPr marR="0" lvl="0" rtl="0"/>
            <a:r>
              <a:rPr lang="zh-CN" altLang="en-US" b="0" i="0" u="none" strike="noStrike" baseline="0" dirty="0">
                <a:latin typeface="Times New Roman"/>
              </a:rPr>
              <a:t>下面我们就使用重命名表命令将表名“</a:t>
            </a:r>
            <a:r>
              <a:rPr lang="en-US" altLang="zh-CN" b="0" i="0" u="none" strike="noStrike" baseline="0" dirty="0" err="1">
                <a:latin typeface="Times New Roman"/>
              </a:rPr>
              <a:t>test_tb</a:t>
            </a:r>
            <a:r>
              <a:rPr lang="zh-CN" altLang="en-US" b="0" i="0" u="none" strike="noStrike" baseline="0" dirty="0">
                <a:latin typeface="Times New Roman"/>
              </a:rPr>
              <a:t>”重命名为“</a:t>
            </a:r>
            <a:r>
              <a:rPr lang="en-US" altLang="zh-CN" b="0" i="0" u="none" strike="noStrike" baseline="0" dirty="0" err="1">
                <a:latin typeface="Times New Roman"/>
              </a:rPr>
              <a:t>test_table</a:t>
            </a:r>
            <a:r>
              <a:rPr lang="zh-CN" altLang="en-US" b="0" i="0" u="none" strike="noStrike" baseline="0" dirty="0">
                <a:latin typeface="Times New Roman"/>
              </a:rPr>
              <a:t>”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71455599"/>
              </p:ext>
            </p:extLst>
          </p:nvPr>
        </p:nvGraphicFramePr>
        <p:xfrm>
          <a:off x="1115616" y="4005064"/>
          <a:ext cx="7213712" cy="1944216"/>
        </p:xfrm>
        <a:graphic>
          <a:graphicData uri="http://schemas.openxmlformats.org/presentationml/2006/ole">
            <mc:AlternateContent xmlns:mc="http://schemas.openxmlformats.org/markup-compatibility/2006">
              <mc:Choice xmlns:v="urn:schemas-microsoft-com:vml" Requires="v">
                <p:oleObj name="Visio" r:id="rId2" imgW="5123520" imgH="1378609" progId="Visio.Drawing.11">
                  <p:embed/>
                </p:oleObj>
              </mc:Choice>
              <mc:Fallback>
                <p:oleObj name="Visio" r:id="rId2" imgW="5123520" imgH="1378609"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005064"/>
                        <a:ext cx="7213712" cy="1944216"/>
                      </a:xfrm>
                      <a:prstGeom prst="rect">
                        <a:avLst/>
                      </a:prstGeom>
                      <a:noFill/>
                    </p:spPr>
                  </p:pic>
                </p:oleObj>
              </mc:Fallback>
            </mc:AlternateContent>
          </a:graphicData>
        </a:graphic>
      </p:graphicFrame>
    </p:spTree>
    <p:extLst>
      <p:ext uri="{BB962C8B-B14F-4D97-AF65-F5344CB8AC3E}">
        <p14:creationId xmlns:p14="http://schemas.microsoft.com/office/powerpoint/2010/main" val="4286808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12.3.5  </a:t>
            </a:r>
            <a:r>
              <a:rPr lang="zh-CN" altLang="en-US" b="0" i="0" u="none" strike="noStrike" kern="1800" baseline="0" dirty="0">
                <a:latin typeface="方正大标宋简体"/>
              </a:rPr>
              <a:t>删除表</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2764904"/>
          </a:xfrm>
        </p:spPr>
        <p:txBody>
          <a:bodyPr>
            <a:normAutofit fontScale="85000" lnSpcReduction="20000"/>
          </a:bodyPr>
          <a:lstStyle/>
          <a:p>
            <a:pPr marR="0" lvl="0" rtl="0"/>
            <a:r>
              <a:rPr lang="zh-CN" altLang="en-US" b="0" i="0" u="none" strike="noStrike" baseline="0" dirty="0">
                <a:latin typeface="Times New Roman"/>
              </a:rPr>
              <a:t>删除数据表的语法同删除数据语法类似，使用</a:t>
            </a:r>
            <a:r>
              <a:rPr lang="en-US" altLang="zh-CN" b="0" i="0" u="none" strike="noStrike" baseline="0" dirty="0">
                <a:latin typeface="Times New Roman"/>
              </a:rPr>
              <a:t>DROP TABLE</a:t>
            </a:r>
            <a:r>
              <a:rPr lang="zh-CN" altLang="en-US" b="0" i="0" u="none" strike="noStrike" baseline="0" dirty="0">
                <a:latin typeface="Times New Roman"/>
              </a:rPr>
              <a:t>语句即可实现，它的语法如图所示。</a:t>
            </a:r>
          </a:p>
          <a:p>
            <a:pPr marR="0" lvl="0" rtl="0"/>
            <a:r>
              <a:rPr lang="zh-CN" altLang="en-US" b="0" i="0" u="none" strike="noStrike" baseline="0" dirty="0">
                <a:latin typeface="Times New Roman"/>
              </a:rPr>
              <a:t>删除表命令也要谨慎使用，因为删除后的数据表是无法恢复的，下面我们就来删除名为“</a:t>
            </a:r>
            <a:r>
              <a:rPr lang="en-US" altLang="zh-CN" b="0" i="0" u="none" strike="noStrike" baseline="0" dirty="0" err="1">
                <a:latin typeface="Times New Roman"/>
              </a:rPr>
              <a:t>test_table</a:t>
            </a:r>
            <a:r>
              <a:rPr lang="zh-CN" altLang="en-US" b="0" i="0" u="none" strike="noStrike" baseline="0" dirty="0">
                <a:latin typeface="Times New Roman"/>
              </a:rPr>
              <a:t>”的数据表。</a:t>
            </a:r>
          </a:p>
          <a:p>
            <a:pPr marR="0" lvl="0" rtl="0"/>
            <a:r>
              <a:rPr lang="zh-CN" altLang="en-US" b="0" i="0" u="none" strike="noStrike" baseline="0" dirty="0">
                <a:latin typeface="Times New Roman"/>
              </a:rPr>
              <a:t>到这里为止，我们所有的数据表设计的基础知识就讲解完毕了，接下来我们学习对表中数据的操作。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08428912"/>
              </p:ext>
            </p:extLst>
          </p:nvPr>
        </p:nvGraphicFramePr>
        <p:xfrm>
          <a:off x="1115616" y="4653136"/>
          <a:ext cx="6980661" cy="936104"/>
        </p:xfrm>
        <a:graphic>
          <a:graphicData uri="http://schemas.openxmlformats.org/presentationml/2006/ole">
            <mc:AlternateContent xmlns:mc="http://schemas.openxmlformats.org/markup-compatibility/2006">
              <mc:Choice xmlns:v="urn:schemas-microsoft-com:vml" Requires="v">
                <p:oleObj name="Visio" r:id="rId3" imgW="2489130" imgH="332117" progId="Visio.Drawing.11">
                  <p:embed/>
                </p:oleObj>
              </mc:Choice>
              <mc:Fallback>
                <p:oleObj name="Visio" r:id="rId3" imgW="2489130" imgH="33211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653136"/>
                        <a:ext cx="6980661" cy="936104"/>
                      </a:xfrm>
                      <a:prstGeom prst="rect">
                        <a:avLst/>
                      </a:prstGeom>
                      <a:noFill/>
                    </p:spPr>
                  </p:pic>
                </p:oleObj>
              </mc:Fallback>
            </mc:AlternateContent>
          </a:graphicData>
        </a:graphic>
      </p:graphicFrame>
    </p:spTree>
    <p:extLst>
      <p:ext uri="{BB962C8B-B14F-4D97-AF65-F5344CB8AC3E}">
        <p14:creationId xmlns:p14="http://schemas.microsoft.com/office/powerpoint/2010/main" val="2124163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12.4 </a:t>
            </a:r>
            <a:r>
              <a:rPr lang="zh-CN" altLang="en-US" b="0" i="0" u="none" strike="noStrike" kern="1800" baseline="0" dirty="0">
                <a:latin typeface="方正大标宋简体"/>
              </a:rPr>
              <a:t>数据库设计的三大范式</a:t>
            </a:r>
            <a:endParaRPr lang="zh-CN" altLang="en-US" b="0" i="0" u="none" strike="noStrike" kern="1800"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a:extLst>
              <a:ext uri="{FF2B5EF4-FFF2-40B4-BE49-F238E27FC236}">
                <a16:creationId xmlns:a16="http://schemas.microsoft.com/office/drawing/2014/main" id="{857677BF-CF5A-455D-AC94-E17716C688C5}"/>
              </a:ext>
            </a:extLst>
          </p:cNvPr>
          <p:cNvSpPr>
            <a:spLocks noGrp="1"/>
          </p:cNvSpPr>
          <p:nvPr>
            <p:ph type="body" idx="1"/>
          </p:nvPr>
        </p:nvSpPr>
        <p:spPr/>
        <p:txBody>
          <a:bodyPr/>
          <a:lstStyle/>
          <a:p>
            <a:r>
              <a:rPr lang="zh-CN" altLang="en-US" dirty="0"/>
              <a:t>范式是符合某一种设计要求的总结。</a:t>
            </a:r>
            <a:endParaRPr lang="en-US" altLang="zh-CN" dirty="0"/>
          </a:p>
          <a:p>
            <a:r>
              <a:rPr lang="zh-CN" altLang="en-US" dirty="0"/>
              <a:t>要想设计一个结构合理的关系型数据库</a:t>
            </a:r>
            <a:r>
              <a:rPr lang="en-US" altLang="zh-CN" dirty="0"/>
              <a:t>,</a:t>
            </a:r>
            <a:r>
              <a:rPr lang="zh-CN" altLang="en-US" dirty="0"/>
              <a:t>必须满足一定的范式。</a:t>
            </a:r>
            <a:endParaRPr lang="en-US" altLang="zh-CN" dirty="0"/>
          </a:p>
          <a:p>
            <a:r>
              <a:rPr lang="zh-CN" altLang="en-US" dirty="0"/>
              <a:t>在实际开发中最为常见的设计范式有三个：</a:t>
            </a:r>
            <a:r>
              <a:rPr lang="en-US" altLang="zh-CN" dirty="0"/>
              <a:t>1NF</a:t>
            </a:r>
            <a:r>
              <a:rPr lang="zh-CN" altLang="en-US" dirty="0"/>
              <a:t>、</a:t>
            </a:r>
            <a:r>
              <a:rPr lang="en-US" altLang="zh-CN" dirty="0"/>
              <a:t>2NF</a:t>
            </a:r>
            <a:r>
              <a:rPr lang="zh-CN" altLang="en-US" dirty="0"/>
              <a:t>、</a:t>
            </a:r>
            <a:r>
              <a:rPr lang="en-US" altLang="zh-CN" dirty="0"/>
              <a:t>3NF</a:t>
            </a:r>
            <a:r>
              <a:rPr lang="zh-CN" altLang="en-US" dirty="0"/>
              <a:t>。</a:t>
            </a:r>
          </a:p>
        </p:txBody>
      </p:sp>
    </p:spTree>
    <p:extLst>
      <p:ext uri="{BB962C8B-B14F-4D97-AF65-F5344CB8AC3E}">
        <p14:creationId xmlns:p14="http://schemas.microsoft.com/office/powerpoint/2010/main" val="2620011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方正大标宋简体"/>
              </a:rPr>
              <a:t>12.4</a:t>
            </a:r>
            <a:r>
              <a:rPr lang="en-US" altLang="zh-CN" b="0" kern="1800" dirty="0">
                <a:latin typeface="方正大标宋简体"/>
              </a:rPr>
              <a:t>.1</a:t>
            </a:r>
            <a:r>
              <a:rPr lang="en-US" altLang="zh-CN" b="0" i="0" u="none" strike="noStrike" kern="1800" baseline="0" dirty="0">
                <a:latin typeface="方正大标宋简体"/>
              </a:rPr>
              <a:t> </a:t>
            </a:r>
            <a:r>
              <a:rPr lang="zh-CN" altLang="en-US" b="0" i="0" u="none" strike="noStrike" kern="1800" baseline="0" dirty="0">
                <a:latin typeface="方正大标宋简体"/>
              </a:rPr>
              <a:t>数据库设计的</a:t>
            </a:r>
            <a:r>
              <a:rPr lang="zh-CN" altLang="en-US" dirty="0"/>
              <a:t>第一范式</a:t>
            </a:r>
            <a:endParaRPr lang="zh-CN" altLang="en-US" b="0" i="0" u="none" strike="noStrike" kern="1800"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a:extLst>
              <a:ext uri="{FF2B5EF4-FFF2-40B4-BE49-F238E27FC236}">
                <a16:creationId xmlns:a16="http://schemas.microsoft.com/office/drawing/2014/main" id="{857677BF-CF5A-455D-AC94-E17716C688C5}"/>
              </a:ext>
            </a:extLst>
          </p:cNvPr>
          <p:cNvSpPr>
            <a:spLocks noGrp="1"/>
          </p:cNvSpPr>
          <p:nvPr>
            <p:ph type="body" idx="1"/>
          </p:nvPr>
        </p:nvSpPr>
        <p:spPr/>
        <p:txBody>
          <a:bodyPr>
            <a:normAutofit/>
          </a:bodyPr>
          <a:lstStyle/>
          <a:p>
            <a:r>
              <a:rPr lang="zh-CN" altLang="en-US" dirty="0"/>
              <a:t>最基本的范式</a:t>
            </a:r>
            <a:endParaRPr lang="en-US" altLang="zh-CN" dirty="0"/>
          </a:p>
          <a:p>
            <a:r>
              <a:rPr lang="zh-CN" altLang="en-US" dirty="0"/>
              <a:t>如果数据库表中的所有字段值都是不可分解的原子值，就说明该数据库表满足了第一范式。</a:t>
            </a:r>
            <a:r>
              <a:rPr lang="zh-CN" altLang="zh-CN" dirty="0"/>
              <a:t>数据库表中的字段都是单一属性的，不可再分。这个单一属性由基本类型构成，包括整型、实数、字符型、逻辑型、日期型等。</a:t>
            </a:r>
            <a:r>
              <a:rPr lang="en-US" altLang="zh-CN" dirty="0"/>
              <a:t> </a:t>
            </a:r>
          </a:p>
          <a:p>
            <a:r>
              <a:rPr lang="zh-CN" altLang="en-US" dirty="0"/>
              <a:t>第一范式的合理遵循需要根据系统的实际需求来定</a:t>
            </a:r>
          </a:p>
        </p:txBody>
      </p:sp>
    </p:spTree>
    <p:extLst>
      <p:ext uri="{BB962C8B-B14F-4D97-AF65-F5344CB8AC3E}">
        <p14:creationId xmlns:p14="http://schemas.microsoft.com/office/powerpoint/2010/main" val="3713452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方正大标宋简体"/>
              </a:rPr>
              <a:t>12.4</a:t>
            </a:r>
            <a:r>
              <a:rPr lang="en-US" altLang="zh-CN" b="0" kern="1800" dirty="0">
                <a:latin typeface="方正大标宋简体"/>
              </a:rPr>
              <a:t>.1</a:t>
            </a:r>
            <a:r>
              <a:rPr lang="en-US" altLang="zh-CN" b="0" i="0" u="none" strike="noStrike" kern="1800" baseline="0" dirty="0">
                <a:latin typeface="方正大标宋简体"/>
              </a:rPr>
              <a:t> </a:t>
            </a:r>
            <a:r>
              <a:rPr lang="zh-CN" altLang="en-US" b="0" i="0" u="none" strike="noStrike" kern="1800" baseline="0" dirty="0">
                <a:latin typeface="方正大标宋简体"/>
              </a:rPr>
              <a:t>数据库设计的</a:t>
            </a:r>
            <a:r>
              <a:rPr lang="zh-CN" altLang="en-US" dirty="0"/>
              <a:t>第一范式</a:t>
            </a:r>
            <a:endParaRPr lang="zh-CN" altLang="en-US" b="0" i="0" u="none" strike="noStrike" kern="1800"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a:extLst>
              <a:ext uri="{FF2B5EF4-FFF2-40B4-BE49-F238E27FC236}">
                <a16:creationId xmlns:a16="http://schemas.microsoft.com/office/drawing/2014/main" id="{857677BF-CF5A-455D-AC94-E17716C688C5}"/>
              </a:ext>
            </a:extLst>
          </p:cNvPr>
          <p:cNvSpPr>
            <a:spLocks noGrp="1"/>
          </p:cNvSpPr>
          <p:nvPr>
            <p:ph type="body" idx="1"/>
          </p:nvPr>
        </p:nvSpPr>
        <p:spPr/>
        <p:txBody>
          <a:bodyPr>
            <a:normAutofit lnSpcReduction="10000"/>
          </a:bodyPr>
          <a:lstStyle/>
          <a:p>
            <a:r>
              <a:rPr lang="zh-CN" altLang="en-US" dirty="0"/>
              <a:t>比如某些数据库系统中需要用到“地址”这个属性</a:t>
            </a:r>
            <a:r>
              <a:rPr lang="en-US" altLang="zh-CN" dirty="0"/>
              <a:t>,</a:t>
            </a:r>
            <a:r>
              <a:rPr lang="zh-CN" altLang="en-US" dirty="0"/>
              <a:t>本来直接将“地址”属性设计成一个数据库表的字段就行。</a:t>
            </a:r>
            <a:endParaRPr lang="en-US" altLang="zh-CN" dirty="0"/>
          </a:p>
          <a:p>
            <a:r>
              <a:rPr lang="zh-CN" altLang="en-US" dirty="0"/>
              <a:t>但是如果系统经常会访问“地址”属性中的“城市”部分</a:t>
            </a:r>
            <a:r>
              <a:rPr lang="en-US" altLang="zh-CN" dirty="0"/>
              <a:t>,</a:t>
            </a:r>
            <a:r>
              <a:rPr lang="zh-CN" altLang="en-US" dirty="0"/>
              <a:t>那么就非要将“地址”这个属性重新拆分为省份、城市、详细地址等多个部分进行存储，这样在对地址中某一部分操作的时候将非常方便。</a:t>
            </a:r>
            <a:endParaRPr lang="en-US" altLang="zh-CN" dirty="0"/>
          </a:p>
          <a:p>
            <a:r>
              <a:rPr lang="zh-CN" altLang="en-US" dirty="0"/>
              <a:t>这样设计才算满足了数据库的第一范式，如下表所示。</a:t>
            </a:r>
          </a:p>
        </p:txBody>
      </p:sp>
    </p:spTree>
    <p:extLst>
      <p:ext uri="{BB962C8B-B14F-4D97-AF65-F5344CB8AC3E}">
        <p14:creationId xmlns:p14="http://schemas.microsoft.com/office/powerpoint/2010/main" val="21536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方正大标宋简体"/>
              </a:rPr>
              <a:t>12.4</a:t>
            </a:r>
            <a:r>
              <a:rPr lang="en-US" altLang="zh-CN" b="0" kern="1800" dirty="0">
                <a:latin typeface="方正大标宋简体"/>
              </a:rPr>
              <a:t>.2</a:t>
            </a:r>
            <a:r>
              <a:rPr lang="en-US" altLang="zh-CN" b="0" i="0" u="none" strike="noStrike" kern="1800" baseline="0" dirty="0">
                <a:latin typeface="方正大标宋简体"/>
              </a:rPr>
              <a:t> </a:t>
            </a:r>
            <a:r>
              <a:rPr lang="zh-CN" altLang="en-US" b="0" i="0" u="none" strike="noStrike" kern="1800" baseline="0" dirty="0">
                <a:latin typeface="方正大标宋简体"/>
              </a:rPr>
              <a:t>数据库设计的</a:t>
            </a:r>
            <a:r>
              <a:rPr lang="zh-CN" altLang="en-US" dirty="0"/>
              <a:t>第二范式</a:t>
            </a:r>
            <a:endParaRPr lang="zh-CN" altLang="en-US" b="0" i="0" u="none" strike="noStrike" kern="1800"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a:extLst>
              <a:ext uri="{FF2B5EF4-FFF2-40B4-BE49-F238E27FC236}">
                <a16:creationId xmlns:a16="http://schemas.microsoft.com/office/drawing/2014/main" id="{857677BF-CF5A-455D-AC94-E17716C688C5}"/>
              </a:ext>
            </a:extLst>
          </p:cNvPr>
          <p:cNvSpPr>
            <a:spLocks noGrp="1"/>
          </p:cNvSpPr>
          <p:nvPr>
            <p:ph type="body" idx="1"/>
          </p:nvPr>
        </p:nvSpPr>
        <p:spPr/>
        <p:txBody>
          <a:bodyPr>
            <a:normAutofit/>
          </a:bodyPr>
          <a:lstStyle/>
          <a:p>
            <a:r>
              <a:rPr lang="zh-CN" altLang="zh-CN" dirty="0"/>
              <a:t>数据库表中不存在非关键字段对任一候选关键字段的部分函数依赖（部分函数依赖指的是存在组合关键字中的某些字段决定非关键字段的情况），也即所有非关键字段都完全依赖于任意一组候选关键字。</a:t>
            </a:r>
            <a:r>
              <a:rPr lang="en-US" altLang="zh-CN" dirty="0"/>
              <a:t> </a:t>
            </a:r>
          </a:p>
          <a:p>
            <a:r>
              <a:rPr lang="zh-CN" altLang="zh-CN" dirty="0"/>
              <a:t>假定选课关系表为</a:t>
            </a:r>
            <a:r>
              <a:rPr lang="en-US" altLang="zh-CN" dirty="0" err="1"/>
              <a:t>SelectCourse</a:t>
            </a:r>
            <a:r>
              <a:rPr lang="en-US" altLang="zh-CN" dirty="0"/>
              <a:t>(</a:t>
            </a:r>
            <a:r>
              <a:rPr lang="zh-CN" altLang="zh-CN" dirty="0"/>
              <a:t>学号</a:t>
            </a:r>
            <a:r>
              <a:rPr lang="en-US" altLang="zh-CN" dirty="0"/>
              <a:t>, </a:t>
            </a:r>
            <a:r>
              <a:rPr lang="zh-CN" altLang="zh-CN" dirty="0"/>
              <a:t>姓名</a:t>
            </a:r>
            <a:r>
              <a:rPr lang="en-US" altLang="zh-CN" dirty="0"/>
              <a:t>, </a:t>
            </a:r>
            <a:r>
              <a:rPr lang="zh-CN" altLang="zh-CN" dirty="0"/>
              <a:t>年龄</a:t>
            </a:r>
            <a:r>
              <a:rPr lang="en-US" altLang="zh-CN" dirty="0"/>
              <a:t>, </a:t>
            </a:r>
            <a:r>
              <a:rPr lang="zh-CN" altLang="zh-CN" dirty="0"/>
              <a:t>课程名称</a:t>
            </a:r>
            <a:r>
              <a:rPr lang="en-US" altLang="zh-CN" dirty="0"/>
              <a:t>, </a:t>
            </a:r>
            <a:r>
              <a:rPr lang="zh-CN" altLang="zh-CN" dirty="0"/>
              <a:t>成绩</a:t>
            </a:r>
            <a:r>
              <a:rPr lang="en-US" altLang="zh-CN" dirty="0"/>
              <a:t>, </a:t>
            </a:r>
            <a:r>
              <a:rPr lang="zh-CN" altLang="zh-CN" dirty="0"/>
              <a:t>学分</a:t>
            </a:r>
            <a:r>
              <a:rPr lang="en-US" altLang="zh-CN" dirty="0"/>
              <a:t>)</a:t>
            </a:r>
            <a:r>
              <a:rPr lang="zh-CN" altLang="zh-CN" dirty="0"/>
              <a:t>，关键字为组合关键字</a:t>
            </a:r>
            <a:r>
              <a:rPr lang="en-US" altLang="zh-CN" dirty="0"/>
              <a:t>(</a:t>
            </a:r>
            <a:r>
              <a:rPr lang="zh-CN" altLang="zh-CN" dirty="0"/>
              <a:t>学号</a:t>
            </a:r>
            <a:r>
              <a:rPr lang="en-US" altLang="zh-CN" dirty="0"/>
              <a:t>, </a:t>
            </a:r>
            <a:r>
              <a:rPr lang="zh-CN" altLang="zh-CN" dirty="0"/>
              <a:t>课程名称</a:t>
            </a:r>
            <a:r>
              <a:rPr lang="en-US" altLang="zh-CN" dirty="0"/>
              <a:t>)</a:t>
            </a:r>
            <a:r>
              <a:rPr lang="zh-CN" altLang="zh-CN" dirty="0"/>
              <a:t>，因为存在如下决定关系： </a:t>
            </a:r>
            <a:endParaRPr lang="zh-CN" altLang="en-US" dirty="0"/>
          </a:p>
        </p:txBody>
      </p:sp>
    </p:spTree>
    <p:extLst>
      <p:ext uri="{BB962C8B-B14F-4D97-AF65-F5344CB8AC3E}">
        <p14:creationId xmlns:p14="http://schemas.microsoft.com/office/powerpoint/2010/main" val="123260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12.1.2</a:t>
            </a:r>
            <a:r>
              <a:rPr lang="zh-CN" altLang="en-US" b="0" i="0" u="none" strike="noStrike" kern="1800" baseline="0">
                <a:latin typeface="方正大标宋简体"/>
              </a:rPr>
              <a:t>启动与停止服务</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dirty="0">
                <a:latin typeface="Times New Roman"/>
              </a:rPr>
              <a:t>MySQL</a:t>
            </a:r>
            <a:r>
              <a:rPr lang="zh-CN" altLang="en-US" b="0" i="0" u="none" strike="noStrike" baseline="0" dirty="0">
                <a:latin typeface="Times New Roman"/>
              </a:rPr>
              <a:t>也是软件，因此要在使用的时候启动相应的服务。这里我们也不做大篇幅详细的介绍各种开启和关闭服务的方法。我们只讲解最实用和简简单的。我们使用的是</a:t>
            </a:r>
            <a:r>
              <a:rPr lang="en-US" altLang="zh-CN" b="0" i="0" u="none" strike="noStrike" baseline="0" dirty="0" err="1">
                <a:latin typeface="Times New Roman"/>
              </a:rPr>
              <a:t>XAMPP</a:t>
            </a:r>
            <a:r>
              <a:rPr lang="zh-CN" altLang="en-US" b="0" i="0" u="none" strike="noStrike" baseline="0" dirty="0">
                <a:latin typeface="Times New Roman"/>
              </a:rPr>
              <a:t>继承环境，通过</a:t>
            </a:r>
            <a:r>
              <a:rPr lang="en-US" altLang="zh-CN" b="0" i="0" u="none" strike="noStrike" baseline="0" dirty="0" err="1">
                <a:latin typeface="Times New Roman"/>
              </a:rPr>
              <a:t>XAMPP</a:t>
            </a:r>
            <a:r>
              <a:rPr lang="zh-CN" altLang="en-US" b="0" i="0" u="none" strike="noStrike" baseline="0" dirty="0">
                <a:latin typeface="Times New Roman"/>
              </a:rPr>
              <a:t>的控制面板就可以很方便地打开</a:t>
            </a:r>
            <a:r>
              <a:rPr lang="en-US" altLang="zh-CN" b="0" i="0" u="none" strike="noStrike" baseline="0" dirty="0">
                <a:latin typeface="Times New Roman"/>
              </a:rPr>
              <a:t>MySQL</a:t>
            </a:r>
            <a:r>
              <a:rPr lang="zh-CN" altLang="en-US" b="0" i="0" u="none" strike="noStrike" baseline="0" dirty="0">
                <a:latin typeface="Times New Roman"/>
              </a:rPr>
              <a:t>服务。</a:t>
            </a:r>
          </a:p>
        </p:txBody>
      </p:sp>
    </p:spTree>
    <p:extLst>
      <p:ext uri="{BB962C8B-B14F-4D97-AF65-F5344CB8AC3E}">
        <p14:creationId xmlns:p14="http://schemas.microsoft.com/office/powerpoint/2010/main" val="1028531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方正大标宋简体"/>
              </a:rPr>
              <a:t>12.4</a:t>
            </a:r>
            <a:r>
              <a:rPr lang="en-US" altLang="zh-CN" b="0" kern="1800" dirty="0">
                <a:latin typeface="方正大标宋简体"/>
              </a:rPr>
              <a:t>.2</a:t>
            </a:r>
            <a:r>
              <a:rPr lang="en-US" altLang="zh-CN" b="0" i="0" u="none" strike="noStrike" kern="1800" baseline="0" dirty="0">
                <a:latin typeface="方正大标宋简体"/>
              </a:rPr>
              <a:t> </a:t>
            </a:r>
            <a:r>
              <a:rPr lang="zh-CN" altLang="en-US" b="0" i="0" u="none" strike="noStrike" kern="1800" baseline="0" dirty="0">
                <a:latin typeface="方正大标宋简体"/>
              </a:rPr>
              <a:t>数据库设计的</a:t>
            </a:r>
            <a:r>
              <a:rPr lang="zh-CN" altLang="en-US" dirty="0"/>
              <a:t>第二范式</a:t>
            </a:r>
            <a:endParaRPr lang="zh-CN" altLang="en-US" b="0" i="0" u="none" strike="noStrike" kern="1800"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a:extLst>
              <a:ext uri="{FF2B5EF4-FFF2-40B4-BE49-F238E27FC236}">
                <a16:creationId xmlns:a16="http://schemas.microsoft.com/office/drawing/2014/main" id="{857677BF-CF5A-455D-AC94-E17716C688C5}"/>
              </a:ext>
            </a:extLst>
          </p:cNvPr>
          <p:cNvSpPr>
            <a:spLocks noGrp="1"/>
          </p:cNvSpPr>
          <p:nvPr>
            <p:ph type="body" idx="1"/>
          </p:nvPr>
        </p:nvSpPr>
        <p:spPr/>
        <p:txBody>
          <a:bodyPr>
            <a:normAutofit fontScale="92500" lnSpcReduction="20000"/>
          </a:bodyPr>
          <a:lstStyle/>
          <a:p>
            <a:r>
              <a:rPr lang="en-US" altLang="zh-CN" dirty="0"/>
              <a:t>(</a:t>
            </a:r>
            <a:r>
              <a:rPr lang="zh-CN" altLang="zh-CN" dirty="0"/>
              <a:t>学号</a:t>
            </a:r>
            <a:r>
              <a:rPr lang="en-US" altLang="zh-CN" dirty="0"/>
              <a:t>, </a:t>
            </a:r>
            <a:r>
              <a:rPr lang="zh-CN" altLang="zh-CN" dirty="0"/>
              <a:t>课程名称</a:t>
            </a:r>
            <a:r>
              <a:rPr lang="en-US" altLang="zh-CN" dirty="0"/>
              <a:t>) → (</a:t>
            </a:r>
            <a:r>
              <a:rPr lang="zh-CN" altLang="zh-CN" dirty="0"/>
              <a:t>姓名</a:t>
            </a:r>
            <a:r>
              <a:rPr lang="en-US" altLang="zh-CN" dirty="0"/>
              <a:t>, </a:t>
            </a:r>
            <a:r>
              <a:rPr lang="zh-CN" altLang="zh-CN" dirty="0"/>
              <a:t>年龄</a:t>
            </a:r>
            <a:r>
              <a:rPr lang="en-US" altLang="zh-CN" dirty="0"/>
              <a:t>, </a:t>
            </a:r>
            <a:r>
              <a:rPr lang="zh-CN" altLang="zh-CN" dirty="0"/>
              <a:t>成绩</a:t>
            </a:r>
            <a:r>
              <a:rPr lang="en-US" altLang="zh-CN" dirty="0"/>
              <a:t>, </a:t>
            </a:r>
            <a:r>
              <a:rPr lang="zh-CN" altLang="zh-CN" dirty="0"/>
              <a:t>学分</a:t>
            </a:r>
            <a:r>
              <a:rPr lang="en-US" altLang="zh-CN" dirty="0"/>
              <a:t>) </a:t>
            </a:r>
            <a:br>
              <a:rPr lang="en-US" altLang="zh-CN" dirty="0"/>
            </a:br>
            <a:br>
              <a:rPr lang="en-US" altLang="zh-CN" dirty="0"/>
            </a:br>
            <a:r>
              <a:rPr lang="zh-CN" altLang="zh-CN" dirty="0"/>
              <a:t>这个数据库表不满足第二范式，因为存在如下决定关系：</a:t>
            </a:r>
            <a:r>
              <a:rPr lang="en-US" altLang="zh-CN" dirty="0"/>
              <a:t> </a:t>
            </a:r>
            <a:br>
              <a:rPr lang="en-US" altLang="zh-CN" dirty="0"/>
            </a:br>
            <a:br>
              <a:rPr lang="en-US" altLang="zh-CN" dirty="0"/>
            </a:br>
            <a:r>
              <a:rPr lang="en-US" altLang="zh-CN" dirty="0"/>
              <a:t>(</a:t>
            </a:r>
            <a:r>
              <a:rPr lang="zh-CN" altLang="zh-CN" dirty="0"/>
              <a:t>课程名称</a:t>
            </a:r>
            <a:r>
              <a:rPr lang="en-US" altLang="zh-CN" dirty="0"/>
              <a:t>) → (</a:t>
            </a:r>
            <a:r>
              <a:rPr lang="zh-CN" altLang="zh-CN" dirty="0"/>
              <a:t>学分</a:t>
            </a:r>
            <a:r>
              <a:rPr lang="en-US" altLang="zh-CN" dirty="0"/>
              <a:t>) </a:t>
            </a:r>
            <a:br>
              <a:rPr lang="en-US" altLang="zh-CN" dirty="0"/>
            </a:br>
            <a:br>
              <a:rPr lang="en-US" altLang="zh-CN" dirty="0"/>
            </a:br>
            <a:r>
              <a:rPr lang="en-US" altLang="zh-CN" dirty="0"/>
              <a:t>(</a:t>
            </a:r>
            <a:r>
              <a:rPr lang="zh-CN" altLang="zh-CN" dirty="0"/>
              <a:t>学号</a:t>
            </a:r>
            <a:r>
              <a:rPr lang="en-US" altLang="zh-CN" dirty="0"/>
              <a:t>) → (</a:t>
            </a:r>
            <a:r>
              <a:rPr lang="zh-CN" altLang="zh-CN" dirty="0"/>
              <a:t>姓名</a:t>
            </a:r>
            <a:r>
              <a:rPr lang="en-US" altLang="zh-CN" dirty="0"/>
              <a:t>, </a:t>
            </a:r>
            <a:r>
              <a:rPr lang="zh-CN" altLang="zh-CN" dirty="0"/>
              <a:t>年龄</a:t>
            </a:r>
            <a:r>
              <a:rPr lang="en-US" altLang="zh-CN" dirty="0"/>
              <a:t>) </a:t>
            </a:r>
            <a:br>
              <a:rPr lang="en-US" altLang="zh-CN" dirty="0"/>
            </a:br>
            <a:br>
              <a:rPr lang="en-US" altLang="zh-CN" dirty="0"/>
            </a:br>
            <a:r>
              <a:rPr lang="zh-CN" altLang="zh-CN" dirty="0"/>
              <a:t>即存在组合关键字中的字段决定非关键字的情况。</a:t>
            </a:r>
            <a:r>
              <a:rPr lang="en-US" altLang="zh-CN" dirty="0"/>
              <a:t> </a:t>
            </a:r>
            <a:br>
              <a:rPr lang="en-US" altLang="zh-CN" dirty="0"/>
            </a:br>
            <a:endParaRPr lang="zh-CN" altLang="en-US" dirty="0"/>
          </a:p>
        </p:txBody>
      </p:sp>
    </p:spTree>
    <p:extLst>
      <p:ext uri="{BB962C8B-B14F-4D97-AF65-F5344CB8AC3E}">
        <p14:creationId xmlns:p14="http://schemas.microsoft.com/office/powerpoint/2010/main" val="2827748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方正大标宋简体"/>
              </a:rPr>
              <a:t>12.4</a:t>
            </a:r>
            <a:r>
              <a:rPr lang="en-US" altLang="zh-CN" b="0" kern="1800" dirty="0">
                <a:latin typeface="方正大标宋简体"/>
              </a:rPr>
              <a:t>.2</a:t>
            </a:r>
            <a:r>
              <a:rPr lang="en-US" altLang="zh-CN" b="0" i="0" u="none" strike="noStrike" kern="1800" baseline="0" dirty="0">
                <a:latin typeface="方正大标宋简体"/>
              </a:rPr>
              <a:t> </a:t>
            </a:r>
            <a:r>
              <a:rPr lang="zh-CN" altLang="en-US" b="0" i="0" u="none" strike="noStrike" kern="1800" baseline="0" dirty="0">
                <a:latin typeface="方正大标宋简体"/>
              </a:rPr>
              <a:t>数据库设计的</a:t>
            </a:r>
            <a:r>
              <a:rPr lang="zh-CN" altLang="en-US" dirty="0"/>
              <a:t>第二范式</a:t>
            </a:r>
            <a:endParaRPr lang="zh-CN" altLang="en-US" b="0" i="0" u="none" strike="noStrike" kern="1800"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a:extLst>
              <a:ext uri="{FF2B5EF4-FFF2-40B4-BE49-F238E27FC236}">
                <a16:creationId xmlns:a16="http://schemas.microsoft.com/office/drawing/2014/main" id="{857677BF-CF5A-455D-AC94-E17716C688C5}"/>
              </a:ext>
            </a:extLst>
          </p:cNvPr>
          <p:cNvSpPr>
            <a:spLocks noGrp="1"/>
          </p:cNvSpPr>
          <p:nvPr>
            <p:ph type="body" idx="1"/>
          </p:nvPr>
        </p:nvSpPr>
        <p:spPr/>
        <p:txBody>
          <a:bodyPr>
            <a:normAutofit fontScale="40000" lnSpcReduction="20000"/>
          </a:bodyPr>
          <a:lstStyle/>
          <a:p>
            <a:r>
              <a:rPr lang="zh-CN" altLang="zh-CN" sz="4000" dirty="0"/>
              <a:t>由于不符合</a:t>
            </a:r>
            <a:r>
              <a:rPr lang="en-US" altLang="zh-CN" sz="4000" dirty="0"/>
              <a:t>2NF</a:t>
            </a:r>
            <a:r>
              <a:rPr lang="zh-CN" altLang="zh-CN" sz="4000" dirty="0"/>
              <a:t>，这个选课关系表会存在如下问题：</a:t>
            </a:r>
            <a:r>
              <a:rPr lang="en-US" altLang="zh-CN" sz="4000" dirty="0"/>
              <a:t> </a:t>
            </a:r>
            <a:br>
              <a:rPr lang="en-US" altLang="zh-CN" sz="4000" dirty="0"/>
            </a:br>
            <a:br>
              <a:rPr lang="en-US" altLang="zh-CN" sz="4000" dirty="0"/>
            </a:br>
            <a:r>
              <a:rPr lang="en-US" altLang="zh-CN" sz="4000" dirty="0"/>
              <a:t>(1) </a:t>
            </a:r>
            <a:r>
              <a:rPr lang="zh-CN" altLang="zh-CN" sz="4000" dirty="0"/>
              <a:t>数据冗余：</a:t>
            </a:r>
            <a:r>
              <a:rPr lang="en-US" altLang="zh-CN" sz="4000" dirty="0"/>
              <a:t> </a:t>
            </a:r>
            <a:br>
              <a:rPr lang="en-US" altLang="zh-CN" sz="4000" dirty="0"/>
            </a:br>
            <a:br>
              <a:rPr lang="en-US" altLang="zh-CN" sz="4000" dirty="0"/>
            </a:br>
            <a:r>
              <a:rPr lang="zh-CN" altLang="zh-CN" sz="4000" dirty="0"/>
              <a:t>同一门课程由</a:t>
            </a:r>
            <a:r>
              <a:rPr lang="en-US" altLang="zh-CN" sz="4000" dirty="0"/>
              <a:t>n</a:t>
            </a:r>
            <a:r>
              <a:rPr lang="zh-CN" altLang="zh-CN" sz="4000" dirty="0"/>
              <a:t>个学生选修，</a:t>
            </a:r>
            <a:r>
              <a:rPr lang="en-US" altLang="zh-CN" sz="4000" dirty="0"/>
              <a:t>"</a:t>
            </a:r>
            <a:r>
              <a:rPr lang="zh-CN" altLang="zh-CN" sz="4000" dirty="0"/>
              <a:t>学分</a:t>
            </a:r>
            <a:r>
              <a:rPr lang="en-US" altLang="zh-CN" sz="4000" dirty="0"/>
              <a:t>"</a:t>
            </a:r>
            <a:r>
              <a:rPr lang="zh-CN" altLang="zh-CN" sz="4000" dirty="0"/>
              <a:t>就重复</a:t>
            </a:r>
            <a:r>
              <a:rPr lang="en-US" altLang="zh-CN" sz="4000" dirty="0"/>
              <a:t>n-1</a:t>
            </a:r>
            <a:r>
              <a:rPr lang="zh-CN" altLang="zh-CN" sz="4000" dirty="0"/>
              <a:t>次；同一个学生选修了</a:t>
            </a:r>
            <a:r>
              <a:rPr lang="en-US" altLang="zh-CN" sz="4000" dirty="0"/>
              <a:t>m</a:t>
            </a:r>
            <a:r>
              <a:rPr lang="zh-CN" altLang="zh-CN" sz="4000" dirty="0"/>
              <a:t>门课程，姓名和年龄就重复了</a:t>
            </a:r>
            <a:r>
              <a:rPr lang="en-US" altLang="zh-CN" sz="4000" dirty="0"/>
              <a:t>m-1</a:t>
            </a:r>
            <a:r>
              <a:rPr lang="zh-CN" altLang="zh-CN" sz="4000" dirty="0"/>
              <a:t>次。</a:t>
            </a:r>
            <a:r>
              <a:rPr lang="en-US" altLang="zh-CN" sz="4000" dirty="0"/>
              <a:t> </a:t>
            </a:r>
            <a:br>
              <a:rPr lang="en-US" altLang="zh-CN" sz="4000" dirty="0"/>
            </a:br>
            <a:br>
              <a:rPr lang="en-US" altLang="zh-CN" sz="4000" dirty="0"/>
            </a:br>
            <a:r>
              <a:rPr lang="en-US" altLang="zh-CN" sz="4000" dirty="0"/>
              <a:t>(2) </a:t>
            </a:r>
            <a:r>
              <a:rPr lang="zh-CN" altLang="zh-CN" sz="4000" dirty="0"/>
              <a:t>更新异常：</a:t>
            </a:r>
            <a:r>
              <a:rPr lang="en-US" altLang="zh-CN" sz="4000" dirty="0"/>
              <a:t> </a:t>
            </a:r>
            <a:br>
              <a:rPr lang="en-US" altLang="zh-CN" sz="4000" dirty="0"/>
            </a:br>
            <a:br>
              <a:rPr lang="en-US" altLang="zh-CN" sz="4000" dirty="0"/>
            </a:br>
            <a:r>
              <a:rPr lang="zh-CN" altLang="zh-CN" sz="4000" dirty="0"/>
              <a:t>若调整了某门课程的学分，数据表中所有行的</a:t>
            </a:r>
            <a:r>
              <a:rPr lang="en-US" altLang="zh-CN" sz="4000" dirty="0"/>
              <a:t>"</a:t>
            </a:r>
            <a:r>
              <a:rPr lang="zh-CN" altLang="zh-CN" sz="4000" dirty="0"/>
              <a:t>学分</a:t>
            </a:r>
            <a:r>
              <a:rPr lang="en-US" altLang="zh-CN" sz="4000" dirty="0"/>
              <a:t>"</a:t>
            </a:r>
            <a:r>
              <a:rPr lang="zh-CN" altLang="zh-CN" sz="4000" dirty="0"/>
              <a:t>值都要更新，否则会出现同一门课程学分不同的情况。</a:t>
            </a:r>
            <a:r>
              <a:rPr lang="en-US" altLang="zh-CN" sz="4000" dirty="0"/>
              <a:t> </a:t>
            </a:r>
            <a:br>
              <a:rPr lang="en-US" altLang="zh-CN" sz="4000" dirty="0"/>
            </a:br>
            <a:br>
              <a:rPr lang="en-US" altLang="zh-CN" sz="4000" dirty="0"/>
            </a:br>
            <a:r>
              <a:rPr lang="en-US" altLang="zh-CN" sz="4000" dirty="0"/>
              <a:t>(3) </a:t>
            </a:r>
            <a:r>
              <a:rPr lang="zh-CN" altLang="zh-CN" sz="4000" dirty="0"/>
              <a:t>插入异常：</a:t>
            </a:r>
            <a:r>
              <a:rPr lang="en-US" altLang="zh-CN" sz="4000" dirty="0"/>
              <a:t> </a:t>
            </a:r>
            <a:br>
              <a:rPr lang="en-US" altLang="zh-CN" sz="4000" dirty="0"/>
            </a:br>
            <a:br>
              <a:rPr lang="en-US" altLang="zh-CN" sz="4000" dirty="0"/>
            </a:br>
            <a:r>
              <a:rPr lang="zh-CN" altLang="zh-CN" sz="4000" dirty="0"/>
              <a:t>假设要开设一门新的课程，暂时还没有人选修。这样，即使有</a:t>
            </a:r>
            <a:r>
              <a:rPr lang="en-US" altLang="zh-CN" sz="4000" dirty="0"/>
              <a:t>"</a:t>
            </a:r>
            <a:r>
              <a:rPr lang="zh-CN" altLang="zh-CN" sz="4000" dirty="0"/>
              <a:t>学号</a:t>
            </a:r>
            <a:r>
              <a:rPr lang="en-US" altLang="zh-CN" sz="4000" dirty="0"/>
              <a:t>"</a:t>
            </a:r>
            <a:r>
              <a:rPr lang="zh-CN" altLang="zh-CN" sz="4000" dirty="0"/>
              <a:t>关键字，课程名称和学分也无法记录入数据库。</a:t>
            </a:r>
            <a:r>
              <a:rPr lang="en-US" altLang="zh-CN" sz="4000" dirty="0"/>
              <a:t> </a:t>
            </a:r>
            <a:br>
              <a:rPr lang="en-US" altLang="zh-CN" sz="4000" dirty="0"/>
            </a:br>
            <a:br>
              <a:rPr lang="en-US" altLang="zh-CN" sz="4000" dirty="0"/>
            </a:br>
            <a:r>
              <a:rPr lang="en-US" altLang="zh-CN" sz="4000" dirty="0"/>
              <a:t>(4) </a:t>
            </a:r>
            <a:r>
              <a:rPr lang="zh-CN" altLang="zh-CN" sz="4000" dirty="0"/>
              <a:t>删除异常：</a:t>
            </a:r>
            <a:r>
              <a:rPr lang="en-US" altLang="zh-CN" sz="4000" dirty="0"/>
              <a:t> </a:t>
            </a:r>
            <a:br>
              <a:rPr lang="en-US" altLang="zh-CN" sz="4000" dirty="0"/>
            </a:br>
            <a:br>
              <a:rPr lang="en-US" altLang="zh-CN" sz="4000" dirty="0"/>
            </a:br>
            <a:r>
              <a:rPr lang="zh-CN" altLang="zh-CN" sz="4000" dirty="0"/>
              <a:t>假设一批学生已经完成课程的选修，这些选修记录就应该从数据库表中删除。但是，与此同时，课程名称和学分信息也被删除了。很显然，这也会导致插入异常。</a:t>
            </a:r>
            <a:r>
              <a:rPr lang="en-US" altLang="zh-CN" sz="4000" dirty="0"/>
              <a:t> </a:t>
            </a:r>
            <a:endParaRPr lang="zh-CN" altLang="en-US" dirty="0"/>
          </a:p>
        </p:txBody>
      </p:sp>
    </p:spTree>
    <p:extLst>
      <p:ext uri="{BB962C8B-B14F-4D97-AF65-F5344CB8AC3E}">
        <p14:creationId xmlns:p14="http://schemas.microsoft.com/office/powerpoint/2010/main" val="2843226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方正大标宋简体"/>
              </a:rPr>
              <a:t>12.4</a:t>
            </a:r>
            <a:r>
              <a:rPr lang="en-US" altLang="zh-CN" b="0" kern="1800" dirty="0">
                <a:latin typeface="方正大标宋简体"/>
              </a:rPr>
              <a:t>.2</a:t>
            </a:r>
            <a:r>
              <a:rPr lang="en-US" altLang="zh-CN" b="0" i="0" u="none" strike="noStrike" kern="1800" baseline="0" dirty="0">
                <a:latin typeface="方正大标宋简体"/>
              </a:rPr>
              <a:t> </a:t>
            </a:r>
            <a:r>
              <a:rPr lang="zh-CN" altLang="en-US" b="0" i="0" u="none" strike="noStrike" kern="1800" baseline="0" dirty="0">
                <a:latin typeface="方正大标宋简体"/>
              </a:rPr>
              <a:t>数据库设计的</a:t>
            </a:r>
            <a:r>
              <a:rPr lang="zh-CN" altLang="en-US" dirty="0"/>
              <a:t>第二范式</a:t>
            </a:r>
            <a:endParaRPr lang="zh-CN" altLang="en-US" b="0" i="0" u="none" strike="noStrike" kern="1800"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a:extLst>
              <a:ext uri="{FF2B5EF4-FFF2-40B4-BE49-F238E27FC236}">
                <a16:creationId xmlns:a16="http://schemas.microsoft.com/office/drawing/2014/main" id="{857677BF-CF5A-455D-AC94-E17716C688C5}"/>
              </a:ext>
            </a:extLst>
          </p:cNvPr>
          <p:cNvSpPr>
            <a:spLocks noGrp="1"/>
          </p:cNvSpPr>
          <p:nvPr>
            <p:ph type="body" idx="1"/>
          </p:nvPr>
        </p:nvSpPr>
        <p:spPr/>
        <p:txBody>
          <a:bodyPr>
            <a:normAutofit fontScale="92500" lnSpcReduction="10000"/>
          </a:bodyPr>
          <a:lstStyle/>
          <a:p>
            <a:r>
              <a:rPr lang="zh-CN" altLang="zh-CN" dirty="0"/>
              <a:t>把选课关系表</a:t>
            </a:r>
            <a:r>
              <a:rPr lang="en-US" altLang="zh-CN" dirty="0" err="1"/>
              <a:t>SelectCourse</a:t>
            </a:r>
            <a:r>
              <a:rPr lang="zh-CN" altLang="zh-CN" dirty="0"/>
              <a:t>改为如下三个表：</a:t>
            </a:r>
            <a:endParaRPr lang="en-US" altLang="zh-CN" dirty="0"/>
          </a:p>
          <a:p>
            <a:pPr marL="0" indent="0">
              <a:buNone/>
            </a:pPr>
            <a:r>
              <a:rPr lang="zh-CN" altLang="zh-CN" dirty="0"/>
              <a:t>学生：</a:t>
            </a:r>
            <a:r>
              <a:rPr lang="en-US" altLang="zh-CN" dirty="0"/>
              <a:t>Student(</a:t>
            </a:r>
            <a:r>
              <a:rPr lang="zh-CN" altLang="zh-CN" dirty="0"/>
              <a:t>学号</a:t>
            </a:r>
            <a:r>
              <a:rPr lang="en-US" altLang="zh-CN" dirty="0"/>
              <a:t>, </a:t>
            </a:r>
            <a:r>
              <a:rPr lang="zh-CN" altLang="zh-CN" dirty="0"/>
              <a:t>姓名</a:t>
            </a:r>
            <a:r>
              <a:rPr lang="en-US" altLang="zh-CN" dirty="0"/>
              <a:t>, </a:t>
            </a:r>
            <a:r>
              <a:rPr lang="zh-CN" altLang="zh-CN" dirty="0"/>
              <a:t>年龄</a:t>
            </a:r>
            <a:r>
              <a:rPr lang="en-US" altLang="zh-CN" dirty="0"/>
              <a:t>)</a:t>
            </a:r>
            <a:r>
              <a:rPr lang="zh-CN" altLang="zh-CN" dirty="0"/>
              <a:t>；</a:t>
            </a:r>
            <a:r>
              <a:rPr lang="en-US" altLang="zh-CN" dirty="0"/>
              <a:t> </a:t>
            </a:r>
            <a:br>
              <a:rPr lang="en-US" altLang="zh-CN" dirty="0"/>
            </a:br>
            <a:br>
              <a:rPr lang="en-US" altLang="zh-CN" dirty="0"/>
            </a:br>
            <a:r>
              <a:rPr lang="zh-CN" altLang="zh-CN" dirty="0"/>
              <a:t>课程：</a:t>
            </a:r>
            <a:r>
              <a:rPr lang="en-US" altLang="zh-CN" dirty="0"/>
              <a:t>Course(</a:t>
            </a:r>
            <a:r>
              <a:rPr lang="zh-CN" altLang="zh-CN" dirty="0"/>
              <a:t>课程名称</a:t>
            </a:r>
            <a:r>
              <a:rPr lang="en-US" altLang="zh-CN" dirty="0"/>
              <a:t>, </a:t>
            </a:r>
            <a:r>
              <a:rPr lang="zh-CN" altLang="zh-CN" dirty="0"/>
              <a:t>学分</a:t>
            </a:r>
            <a:r>
              <a:rPr lang="en-US" altLang="zh-CN" dirty="0"/>
              <a:t>)</a:t>
            </a:r>
            <a:r>
              <a:rPr lang="zh-CN" altLang="zh-CN" dirty="0"/>
              <a:t>；</a:t>
            </a:r>
            <a:r>
              <a:rPr lang="en-US" altLang="zh-CN" dirty="0"/>
              <a:t> </a:t>
            </a:r>
            <a:br>
              <a:rPr lang="en-US" altLang="zh-CN" dirty="0"/>
            </a:br>
            <a:br>
              <a:rPr lang="en-US" altLang="zh-CN" dirty="0"/>
            </a:br>
            <a:r>
              <a:rPr lang="zh-CN" altLang="zh-CN" dirty="0"/>
              <a:t>选课关系：</a:t>
            </a:r>
            <a:r>
              <a:rPr lang="en-US" altLang="zh-CN" dirty="0" err="1"/>
              <a:t>SelectCourse</a:t>
            </a:r>
            <a:r>
              <a:rPr lang="en-US" altLang="zh-CN" dirty="0"/>
              <a:t>(</a:t>
            </a:r>
            <a:r>
              <a:rPr lang="zh-CN" altLang="zh-CN" dirty="0"/>
              <a:t>学号</a:t>
            </a:r>
            <a:r>
              <a:rPr lang="en-US" altLang="zh-CN" dirty="0"/>
              <a:t>, </a:t>
            </a:r>
            <a:r>
              <a:rPr lang="zh-CN" altLang="zh-CN" dirty="0"/>
              <a:t>课程名称</a:t>
            </a:r>
            <a:r>
              <a:rPr lang="en-US" altLang="zh-CN" dirty="0"/>
              <a:t>, </a:t>
            </a:r>
            <a:r>
              <a:rPr lang="zh-CN" altLang="zh-CN" dirty="0"/>
              <a:t>成绩</a:t>
            </a:r>
            <a:r>
              <a:rPr lang="en-US" altLang="zh-CN" dirty="0"/>
              <a:t>)</a:t>
            </a:r>
            <a:r>
              <a:rPr lang="zh-CN" altLang="zh-CN" dirty="0"/>
              <a:t>。</a:t>
            </a:r>
            <a:endParaRPr lang="en-US" altLang="zh-CN" dirty="0"/>
          </a:p>
          <a:p>
            <a:r>
              <a:rPr lang="zh-CN" altLang="zh-CN" dirty="0"/>
              <a:t>这样的数据库表是符合第二范式的， 消除了数据冗余、更新异常、插入异常和删除异常。</a:t>
            </a:r>
            <a:r>
              <a:rPr lang="en-US" altLang="zh-CN" dirty="0"/>
              <a:t> </a:t>
            </a:r>
          </a:p>
          <a:p>
            <a:r>
              <a:rPr lang="zh-CN" altLang="zh-CN" dirty="0"/>
              <a:t>另外，所有单关键字的数据库表都符合第二范式，因为不可能存在组合关键字。</a:t>
            </a:r>
            <a:endParaRPr lang="zh-CN" altLang="en-US" dirty="0"/>
          </a:p>
        </p:txBody>
      </p:sp>
    </p:spTree>
    <p:extLst>
      <p:ext uri="{BB962C8B-B14F-4D97-AF65-F5344CB8AC3E}">
        <p14:creationId xmlns:p14="http://schemas.microsoft.com/office/powerpoint/2010/main" val="3253297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方正大标宋简体"/>
              </a:rPr>
              <a:t>12.4</a:t>
            </a:r>
            <a:r>
              <a:rPr lang="en-US" altLang="zh-CN" b="0" kern="1800" dirty="0">
                <a:latin typeface="方正大标宋简体"/>
              </a:rPr>
              <a:t>.3</a:t>
            </a:r>
            <a:r>
              <a:rPr lang="en-US" altLang="zh-CN" b="0" i="0" u="none" strike="noStrike" kern="1800" baseline="0" dirty="0">
                <a:latin typeface="方正大标宋简体"/>
              </a:rPr>
              <a:t> </a:t>
            </a:r>
            <a:r>
              <a:rPr lang="zh-CN" altLang="en-US" b="0" i="0" u="none" strike="noStrike" kern="1800" baseline="0" dirty="0">
                <a:latin typeface="方正大标宋简体"/>
              </a:rPr>
              <a:t>数据库设计的</a:t>
            </a:r>
            <a:r>
              <a:rPr lang="zh-CN" altLang="en-US" dirty="0"/>
              <a:t>第三范式</a:t>
            </a:r>
            <a:endParaRPr lang="zh-CN" altLang="en-US" b="0" i="0" u="none" strike="noStrike" kern="1800"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a:extLst>
              <a:ext uri="{FF2B5EF4-FFF2-40B4-BE49-F238E27FC236}">
                <a16:creationId xmlns:a16="http://schemas.microsoft.com/office/drawing/2014/main" id="{857677BF-CF5A-455D-AC94-E17716C688C5}"/>
              </a:ext>
            </a:extLst>
          </p:cNvPr>
          <p:cNvSpPr>
            <a:spLocks noGrp="1"/>
          </p:cNvSpPr>
          <p:nvPr>
            <p:ph type="body" idx="1"/>
          </p:nvPr>
        </p:nvSpPr>
        <p:spPr/>
        <p:txBody>
          <a:bodyPr>
            <a:normAutofit lnSpcReduction="10000"/>
          </a:bodyPr>
          <a:lstStyle/>
          <a:p>
            <a:r>
              <a:rPr lang="zh-CN" altLang="zh-CN" dirty="0"/>
              <a:t>在第二范式的基础上，数据表中如果不存在非关键字段对任一候选关键字段的传递函数依赖则符合第三范式。所谓传递函数依赖，指的是如果存在</a:t>
            </a:r>
            <a:r>
              <a:rPr lang="en-US" altLang="zh-CN" dirty="0"/>
              <a:t>"A → B → C"</a:t>
            </a:r>
            <a:r>
              <a:rPr lang="zh-CN" altLang="zh-CN" dirty="0"/>
              <a:t>的决定关系，则</a:t>
            </a:r>
            <a:r>
              <a:rPr lang="en-US" altLang="zh-CN" dirty="0"/>
              <a:t>C</a:t>
            </a:r>
            <a:r>
              <a:rPr lang="zh-CN" altLang="zh-CN" dirty="0"/>
              <a:t>传递函数依赖于</a:t>
            </a:r>
            <a:r>
              <a:rPr lang="en-US" altLang="zh-CN" dirty="0"/>
              <a:t>A</a:t>
            </a:r>
            <a:r>
              <a:rPr lang="zh-CN" altLang="zh-CN" dirty="0"/>
              <a:t>。</a:t>
            </a:r>
            <a:endParaRPr lang="en-US" altLang="zh-CN" dirty="0"/>
          </a:p>
          <a:p>
            <a:r>
              <a:rPr lang="zh-CN" altLang="zh-CN" dirty="0"/>
              <a:t>因此，满足第三范式的数据库表应该不存在如下依赖关系：</a:t>
            </a:r>
            <a:r>
              <a:rPr lang="en-US" altLang="zh-CN" dirty="0"/>
              <a:t> </a:t>
            </a:r>
            <a:br>
              <a:rPr lang="en-US" altLang="zh-CN" dirty="0"/>
            </a:br>
            <a:br>
              <a:rPr lang="en-US" altLang="zh-CN" dirty="0"/>
            </a:br>
            <a:r>
              <a:rPr lang="zh-CN" altLang="zh-CN" dirty="0"/>
              <a:t>关键字段</a:t>
            </a:r>
            <a:r>
              <a:rPr lang="en-US" altLang="zh-CN" dirty="0"/>
              <a:t> → </a:t>
            </a:r>
            <a:r>
              <a:rPr lang="zh-CN" altLang="zh-CN" dirty="0"/>
              <a:t>非关键字段</a:t>
            </a:r>
            <a:r>
              <a:rPr lang="en-US" altLang="zh-CN" dirty="0"/>
              <a:t>x → </a:t>
            </a:r>
            <a:r>
              <a:rPr lang="zh-CN" altLang="zh-CN" dirty="0"/>
              <a:t>非关键字段</a:t>
            </a:r>
            <a:r>
              <a:rPr lang="en-US" altLang="zh-CN" dirty="0"/>
              <a:t>y </a:t>
            </a:r>
            <a:br>
              <a:rPr lang="en-US" altLang="zh-CN" dirty="0"/>
            </a:br>
            <a:endParaRPr lang="zh-CN" altLang="en-US" dirty="0"/>
          </a:p>
        </p:txBody>
      </p:sp>
    </p:spTree>
    <p:extLst>
      <p:ext uri="{BB962C8B-B14F-4D97-AF65-F5344CB8AC3E}">
        <p14:creationId xmlns:p14="http://schemas.microsoft.com/office/powerpoint/2010/main" val="3128247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方正大标宋简体"/>
              </a:rPr>
              <a:t>12.4</a:t>
            </a:r>
            <a:r>
              <a:rPr lang="en-US" altLang="zh-CN" b="0" kern="1800" dirty="0">
                <a:latin typeface="方正大标宋简体"/>
              </a:rPr>
              <a:t>.3</a:t>
            </a:r>
            <a:r>
              <a:rPr lang="en-US" altLang="zh-CN" b="0" i="0" u="none" strike="noStrike" kern="1800" baseline="0" dirty="0">
                <a:latin typeface="方正大标宋简体"/>
              </a:rPr>
              <a:t> </a:t>
            </a:r>
            <a:r>
              <a:rPr lang="zh-CN" altLang="en-US" b="0" i="0" u="none" strike="noStrike" kern="1800" baseline="0" dirty="0">
                <a:latin typeface="方正大标宋简体"/>
              </a:rPr>
              <a:t>数据库设计的</a:t>
            </a:r>
            <a:r>
              <a:rPr lang="zh-CN" altLang="en-US" dirty="0"/>
              <a:t>第三范式</a:t>
            </a:r>
            <a:endParaRPr lang="zh-CN" altLang="en-US" b="0" i="0" u="none" strike="noStrike" kern="1800"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a:extLst>
              <a:ext uri="{FF2B5EF4-FFF2-40B4-BE49-F238E27FC236}">
                <a16:creationId xmlns:a16="http://schemas.microsoft.com/office/drawing/2014/main" id="{857677BF-CF5A-455D-AC94-E17716C688C5}"/>
              </a:ext>
            </a:extLst>
          </p:cNvPr>
          <p:cNvSpPr>
            <a:spLocks noGrp="1"/>
          </p:cNvSpPr>
          <p:nvPr>
            <p:ph type="body" idx="1"/>
          </p:nvPr>
        </p:nvSpPr>
        <p:spPr/>
        <p:txBody>
          <a:bodyPr>
            <a:normAutofit fontScale="92500" lnSpcReduction="20000"/>
          </a:bodyPr>
          <a:lstStyle/>
          <a:p>
            <a:r>
              <a:rPr lang="zh-CN" altLang="zh-CN" dirty="0"/>
              <a:t>假定学生关系表为</a:t>
            </a:r>
            <a:r>
              <a:rPr lang="en-US" altLang="zh-CN" dirty="0"/>
              <a:t>Student(</a:t>
            </a:r>
            <a:r>
              <a:rPr lang="zh-CN" altLang="zh-CN" dirty="0"/>
              <a:t>学号</a:t>
            </a:r>
            <a:r>
              <a:rPr lang="en-US" altLang="zh-CN" dirty="0"/>
              <a:t>, </a:t>
            </a:r>
            <a:r>
              <a:rPr lang="zh-CN" altLang="zh-CN" dirty="0"/>
              <a:t>姓名</a:t>
            </a:r>
            <a:r>
              <a:rPr lang="en-US" altLang="zh-CN" dirty="0"/>
              <a:t>, </a:t>
            </a:r>
            <a:r>
              <a:rPr lang="zh-CN" altLang="zh-CN" dirty="0"/>
              <a:t>年龄</a:t>
            </a:r>
            <a:r>
              <a:rPr lang="en-US" altLang="zh-CN" dirty="0"/>
              <a:t>, </a:t>
            </a:r>
            <a:r>
              <a:rPr lang="zh-CN" altLang="zh-CN" dirty="0"/>
              <a:t>所在学院</a:t>
            </a:r>
            <a:r>
              <a:rPr lang="en-US" altLang="zh-CN" dirty="0"/>
              <a:t>, </a:t>
            </a:r>
            <a:r>
              <a:rPr lang="zh-CN" altLang="zh-CN" dirty="0"/>
              <a:t>学院地点</a:t>
            </a:r>
            <a:r>
              <a:rPr lang="en-US" altLang="zh-CN" dirty="0"/>
              <a:t>, </a:t>
            </a:r>
            <a:r>
              <a:rPr lang="zh-CN" altLang="zh-CN" dirty="0"/>
              <a:t>学院电话</a:t>
            </a:r>
            <a:r>
              <a:rPr lang="en-US" altLang="zh-CN" dirty="0"/>
              <a:t>)</a:t>
            </a:r>
            <a:r>
              <a:rPr lang="zh-CN" altLang="zh-CN" dirty="0"/>
              <a:t>，关键字为单一关键字</a:t>
            </a:r>
            <a:r>
              <a:rPr lang="en-US" altLang="zh-CN" dirty="0"/>
              <a:t>"</a:t>
            </a:r>
            <a:r>
              <a:rPr lang="zh-CN" altLang="zh-CN" dirty="0"/>
              <a:t>学号</a:t>
            </a:r>
            <a:r>
              <a:rPr lang="en-US" altLang="zh-CN" dirty="0"/>
              <a:t>"</a:t>
            </a:r>
            <a:r>
              <a:rPr lang="zh-CN" altLang="zh-CN" dirty="0"/>
              <a:t>，因为存在如下决定关系：</a:t>
            </a:r>
            <a:r>
              <a:rPr lang="en-US" altLang="zh-CN" dirty="0"/>
              <a:t> </a:t>
            </a:r>
            <a:br>
              <a:rPr lang="en-US" altLang="zh-CN" dirty="0"/>
            </a:br>
            <a:br>
              <a:rPr lang="en-US" altLang="zh-CN" dirty="0"/>
            </a:br>
            <a:r>
              <a:rPr lang="en-US" altLang="zh-CN" dirty="0"/>
              <a:t>(</a:t>
            </a:r>
            <a:r>
              <a:rPr lang="zh-CN" altLang="zh-CN" dirty="0"/>
              <a:t>学号</a:t>
            </a:r>
            <a:r>
              <a:rPr lang="en-US" altLang="zh-CN" dirty="0"/>
              <a:t>) → (</a:t>
            </a:r>
            <a:r>
              <a:rPr lang="zh-CN" altLang="zh-CN" dirty="0"/>
              <a:t>姓名</a:t>
            </a:r>
            <a:r>
              <a:rPr lang="en-US" altLang="zh-CN" dirty="0"/>
              <a:t>, </a:t>
            </a:r>
            <a:r>
              <a:rPr lang="zh-CN" altLang="zh-CN" dirty="0"/>
              <a:t>年龄</a:t>
            </a:r>
            <a:r>
              <a:rPr lang="en-US" altLang="zh-CN" dirty="0"/>
              <a:t>, </a:t>
            </a:r>
            <a:r>
              <a:rPr lang="zh-CN" altLang="zh-CN" dirty="0"/>
              <a:t>所在学院</a:t>
            </a:r>
            <a:r>
              <a:rPr lang="en-US" altLang="zh-CN" dirty="0"/>
              <a:t>, </a:t>
            </a:r>
            <a:r>
              <a:rPr lang="zh-CN" altLang="zh-CN" dirty="0"/>
              <a:t>学院地点</a:t>
            </a:r>
            <a:r>
              <a:rPr lang="en-US" altLang="zh-CN" dirty="0"/>
              <a:t>, </a:t>
            </a:r>
            <a:r>
              <a:rPr lang="zh-CN" altLang="zh-CN" dirty="0"/>
              <a:t>学院电话</a:t>
            </a:r>
            <a:r>
              <a:rPr lang="en-US" altLang="zh-CN" dirty="0"/>
              <a:t>) </a:t>
            </a:r>
            <a:br>
              <a:rPr lang="en-US" altLang="zh-CN" dirty="0"/>
            </a:br>
            <a:br>
              <a:rPr lang="en-US" altLang="zh-CN" dirty="0"/>
            </a:br>
            <a:r>
              <a:rPr lang="zh-CN" altLang="zh-CN" dirty="0"/>
              <a:t>这个数据库是符合</a:t>
            </a:r>
            <a:r>
              <a:rPr lang="en-US" altLang="zh-CN" dirty="0"/>
              <a:t>2NF</a:t>
            </a:r>
            <a:r>
              <a:rPr lang="zh-CN" altLang="zh-CN" dirty="0"/>
              <a:t>的，但是不符合</a:t>
            </a:r>
            <a:r>
              <a:rPr lang="en-US" altLang="zh-CN" dirty="0"/>
              <a:t>3NF</a:t>
            </a:r>
            <a:r>
              <a:rPr lang="zh-CN" altLang="zh-CN" dirty="0"/>
              <a:t>，因为存在如下决定关系：</a:t>
            </a:r>
            <a:r>
              <a:rPr lang="en-US" altLang="zh-CN" dirty="0"/>
              <a:t> </a:t>
            </a:r>
            <a:br>
              <a:rPr lang="en-US" altLang="zh-CN" dirty="0"/>
            </a:br>
            <a:br>
              <a:rPr lang="en-US" altLang="zh-CN" dirty="0"/>
            </a:br>
            <a:r>
              <a:rPr lang="en-US" altLang="zh-CN" dirty="0"/>
              <a:t>(</a:t>
            </a:r>
            <a:r>
              <a:rPr lang="zh-CN" altLang="zh-CN" dirty="0"/>
              <a:t>学号</a:t>
            </a:r>
            <a:r>
              <a:rPr lang="en-US" altLang="zh-CN" dirty="0"/>
              <a:t>) → (</a:t>
            </a:r>
            <a:r>
              <a:rPr lang="zh-CN" altLang="zh-CN" dirty="0"/>
              <a:t>所在学院</a:t>
            </a:r>
            <a:r>
              <a:rPr lang="en-US" altLang="zh-CN" dirty="0"/>
              <a:t>) → (</a:t>
            </a:r>
            <a:r>
              <a:rPr lang="zh-CN" altLang="zh-CN" dirty="0"/>
              <a:t>学院地点</a:t>
            </a:r>
            <a:r>
              <a:rPr lang="en-US" altLang="zh-CN" dirty="0"/>
              <a:t>, </a:t>
            </a:r>
            <a:r>
              <a:rPr lang="zh-CN" altLang="zh-CN" dirty="0"/>
              <a:t>学院电话</a:t>
            </a:r>
            <a:r>
              <a:rPr lang="en-US" altLang="zh-CN" dirty="0"/>
              <a:t>) </a:t>
            </a:r>
            <a:br>
              <a:rPr lang="en-US" altLang="zh-CN" dirty="0"/>
            </a:br>
            <a:endParaRPr lang="zh-CN" altLang="en-US" dirty="0"/>
          </a:p>
        </p:txBody>
      </p:sp>
    </p:spTree>
    <p:extLst>
      <p:ext uri="{BB962C8B-B14F-4D97-AF65-F5344CB8AC3E}">
        <p14:creationId xmlns:p14="http://schemas.microsoft.com/office/powerpoint/2010/main" val="1236215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方正大标宋简体"/>
              </a:rPr>
              <a:t>12.4</a:t>
            </a:r>
            <a:r>
              <a:rPr lang="en-US" altLang="zh-CN" b="0" kern="1800" dirty="0">
                <a:latin typeface="方正大标宋简体"/>
              </a:rPr>
              <a:t>.3</a:t>
            </a:r>
            <a:r>
              <a:rPr lang="en-US" altLang="zh-CN" b="0" i="0" u="none" strike="noStrike" kern="1800" baseline="0" dirty="0">
                <a:latin typeface="方正大标宋简体"/>
              </a:rPr>
              <a:t> </a:t>
            </a:r>
            <a:r>
              <a:rPr lang="zh-CN" altLang="en-US" b="0" i="0" u="none" strike="noStrike" kern="1800" baseline="0" dirty="0">
                <a:latin typeface="方正大标宋简体"/>
              </a:rPr>
              <a:t>数据库设计的</a:t>
            </a:r>
            <a:r>
              <a:rPr lang="zh-CN" altLang="en-US" dirty="0"/>
              <a:t>第三范式</a:t>
            </a:r>
            <a:endParaRPr lang="zh-CN" altLang="en-US" b="0" i="0" u="none" strike="noStrike" kern="1800"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a:extLst>
              <a:ext uri="{FF2B5EF4-FFF2-40B4-BE49-F238E27FC236}">
                <a16:creationId xmlns:a16="http://schemas.microsoft.com/office/drawing/2014/main" id="{857677BF-CF5A-455D-AC94-E17716C688C5}"/>
              </a:ext>
            </a:extLst>
          </p:cNvPr>
          <p:cNvSpPr>
            <a:spLocks noGrp="1"/>
          </p:cNvSpPr>
          <p:nvPr>
            <p:ph type="body" idx="1"/>
          </p:nvPr>
        </p:nvSpPr>
        <p:spPr/>
        <p:txBody>
          <a:bodyPr>
            <a:normAutofit fontScale="85000" lnSpcReduction="20000"/>
          </a:bodyPr>
          <a:lstStyle/>
          <a:p>
            <a:r>
              <a:rPr lang="zh-CN" altLang="zh-CN" dirty="0"/>
              <a:t>即存在非关键字段</a:t>
            </a:r>
            <a:r>
              <a:rPr lang="en-US" altLang="zh-CN" dirty="0"/>
              <a:t>"</a:t>
            </a:r>
            <a:r>
              <a:rPr lang="zh-CN" altLang="zh-CN" dirty="0"/>
              <a:t>学院地点</a:t>
            </a:r>
            <a:r>
              <a:rPr lang="en-US" altLang="zh-CN" dirty="0"/>
              <a:t>"</a:t>
            </a:r>
            <a:r>
              <a:rPr lang="zh-CN" altLang="zh-CN" dirty="0"/>
              <a:t>、</a:t>
            </a:r>
            <a:r>
              <a:rPr lang="en-US" altLang="zh-CN" dirty="0"/>
              <a:t>"</a:t>
            </a:r>
            <a:r>
              <a:rPr lang="zh-CN" altLang="zh-CN" dirty="0"/>
              <a:t>学院电话</a:t>
            </a:r>
            <a:r>
              <a:rPr lang="en-US" altLang="zh-CN" dirty="0"/>
              <a:t>"</a:t>
            </a:r>
            <a:r>
              <a:rPr lang="zh-CN" altLang="zh-CN" dirty="0"/>
              <a:t>对关键字段</a:t>
            </a:r>
            <a:r>
              <a:rPr lang="en-US" altLang="zh-CN" dirty="0"/>
              <a:t>"</a:t>
            </a:r>
            <a:r>
              <a:rPr lang="zh-CN" altLang="zh-CN" dirty="0"/>
              <a:t>学号</a:t>
            </a:r>
            <a:r>
              <a:rPr lang="en-US" altLang="zh-CN" dirty="0"/>
              <a:t>"</a:t>
            </a:r>
            <a:r>
              <a:rPr lang="zh-CN" altLang="zh-CN" dirty="0"/>
              <a:t>的传递函数依赖。</a:t>
            </a:r>
            <a:r>
              <a:rPr lang="en-US" altLang="zh-CN" dirty="0"/>
              <a:t> </a:t>
            </a:r>
            <a:br>
              <a:rPr lang="en-US" altLang="zh-CN" dirty="0"/>
            </a:br>
            <a:br>
              <a:rPr lang="en-US" altLang="zh-CN" dirty="0"/>
            </a:br>
            <a:r>
              <a:rPr lang="zh-CN" altLang="zh-CN" dirty="0"/>
              <a:t>它也会存在数据冗余、更新异常、插入异常和删除异常的情况，读者可自行分析得知。</a:t>
            </a:r>
            <a:r>
              <a:rPr lang="en-US" altLang="zh-CN" dirty="0"/>
              <a:t> </a:t>
            </a:r>
            <a:br>
              <a:rPr lang="en-US" altLang="zh-CN" dirty="0"/>
            </a:br>
            <a:br>
              <a:rPr lang="en-US" altLang="zh-CN" dirty="0"/>
            </a:br>
            <a:r>
              <a:rPr lang="zh-CN" altLang="zh-CN" dirty="0"/>
              <a:t>把学生关系表分为如下两个表：</a:t>
            </a:r>
            <a:r>
              <a:rPr lang="en-US" altLang="zh-CN" dirty="0"/>
              <a:t> </a:t>
            </a:r>
            <a:br>
              <a:rPr lang="en-US" altLang="zh-CN" dirty="0"/>
            </a:br>
            <a:br>
              <a:rPr lang="en-US" altLang="zh-CN" dirty="0"/>
            </a:br>
            <a:r>
              <a:rPr lang="zh-CN" altLang="zh-CN" dirty="0"/>
              <a:t>学生：</a:t>
            </a:r>
            <a:r>
              <a:rPr lang="en-US" altLang="zh-CN" dirty="0"/>
              <a:t>(</a:t>
            </a:r>
            <a:r>
              <a:rPr lang="zh-CN" altLang="zh-CN" dirty="0"/>
              <a:t>学号</a:t>
            </a:r>
            <a:r>
              <a:rPr lang="en-US" altLang="zh-CN" dirty="0"/>
              <a:t>, </a:t>
            </a:r>
            <a:r>
              <a:rPr lang="zh-CN" altLang="zh-CN" dirty="0"/>
              <a:t>姓名</a:t>
            </a:r>
            <a:r>
              <a:rPr lang="en-US" altLang="zh-CN" dirty="0"/>
              <a:t>, </a:t>
            </a:r>
            <a:r>
              <a:rPr lang="zh-CN" altLang="zh-CN" dirty="0"/>
              <a:t>年龄</a:t>
            </a:r>
            <a:r>
              <a:rPr lang="en-US" altLang="zh-CN" dirty="0"/>
              <a:t>, </a:t>
            </a:r>
            <a:r>
              <a:rPr lang="zh-CN" altLang="zh-CN" dirty="0"/>
              <a:t>所在学院</a:t>
            </a:r>
            <a:r>
              <a:rPr lang="en-US" altLang="zh-CN" dirty="0"/>
              <a:t>)</a:t>
            </a:r>
            <a:r>
              <a:rPr lang="zh-CN" altLang="zh-CN" dirty="0"/>
              <a:t>；</a:t>
            </a:r>
            <a:r>
              <a:rPr lang="en-US" altLang="zh-CN" dirty="0"/>
              <a:t> </a:t>
            </a:r>
            <a:br>
              <a:rPr lang="en-US" altLang="zh-CN" dirty="0"/>
            </a:br>
            <a:br>
              <a:rPr lang="en-US" altLang="zh-CN" dirty="0"/>
            </a:br>
            <a:r>
              <a:rPr lang="zh-CN" altLang="zh-CN" dirty="0"/>
              <a:t>学院：</a:t>
            </a:r>
            <a:r>
              <a:rPr lang="en-US" altLang="zh-CN" dirty="0"/>
              <a:t>(</a:t>
            </a:r>
            <a:r>
              <a:rPr lang="zh-CN" altLang="zh-CN" dirty="0"/>
              <a:t>学院</a:t>
            </a:r>
            <a:r>
              <a:rPr lang="en-US" altLang="zh-CN" dirty="0"/>
              <a:t>, </a:t>
            </a:r>
            <a:r>
              <a:rPr lang="zh-CN" altLang="zh-CN" dirty="0"/>
              <a:t>地点</a:t>
            </a:r>
            <a:r>
              <a:rPr lang="en-US" altLang="zh-CN" dirty="0"/>
              <a:t>, </a:t>
            </a:r>
            <a:r>
              <a:rPr lang="zh-CN" altLang="zh-CN" dirty="0"/>
              <a:t>电话</a:t>
            </a:r>
            <a:r>
              <a:rPr lang="en-US" altLang="zh-CN" dirty="0"/>
              <a:t>)</a:t>
            </a:r>
            <a:r>
              <a:rPr lang="zh-CN" altLang="zh-CN" dirty="0"/>
              <a:t>。</a:t>
            </a:r>
            <a:r>
              <a:rPr lang="en-US" altLang="zh-CN" dirty="0"/>
              <a:t> </a:t>
            </a:r>
            <a:br>
              <a:rPr lang="en-US" altLang="zh-CN" dirty="0"/>
            </a:br>
            <a:br>
              <a:rPr lang="en-US" altLang="zh-CN" dirty="0"/>
            </a:br>
            <a:r>
              <a:rPr lang="zh-CN" altLang="zh-CN" dirty="0"/>
              <a:t>这样的数据库表是符合第三范式的，消除了数据冗余、更新异常、插入异常和删除异常。 </a:t>
            </a:r>
            <a:endParaRPr lang="zh-CN" altLang="en-US" dirty="0"/>
          </a:p>
        </p:txBody>
      </p:sp>
    </p:spTree>
    <p:extLst>
      <p:ext uri="{BB962C8B-B14F-4D97-AF65-F5344CB8AC3E}">
        <p14:creationId xmlns:p14="http://schemas.microsoft.com/office/powerpoint/2010/main" val="8380632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  MySQL</a:t>
            </a:r>
            <a:r>
              <a:rPr lang="zh-CN" altLang="en-US" b="0" i="0" u="none" strike="noStrike" kern="1800" baseline="0" dirty="0">
                <a:latin typeface="方正大标宋简体"/>
              </a:rPr>
              <a:t>语句操作</a:t>
            </a:r>
            <a:endParaRPr lang="zh-CN" altLang="en-US" b="0" i="0" u="none" strike="noStrike" kern="1800" baseline="0" dirty="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在数据表中插入、删除、修改、查询记录可以在</a:t>
            </a:r>
            <a:r>
              <a:rPr lang="en-US" altLang="zh-CN" b="0" i="0" u="none" strike="noStrike" baseline="0">
                <a:latin typeface="Times New Roman"/>
              </a:rPr>
              <a:t>MySQL</a:t>
            </a:r>
            <a:r>
              <a:rPr lang="zh-CN" altLang="en-US" b="0" i="0" u="none" strike="noStrike" baseline="0">
                <a:latin typeface="Times New Roman"/>
              </a:rPr>
              <a:t>命令行中使用</a:t>
            </a:r>
            <a:r>
              <a:rPr lang="en-US" altLang="zh-CN" b="0" i="0" u="none" strike="noStrike" baseline="0">
                <a:latin typeface="Times New Roman"/>
              </a:rPr>
              <a:t>sql</a:t>
            </a:r>
            <a:r>
              <a:rPr lang="zh-CN" altLang="en-US" b="0" i="0" u="none" strike="noStrike" baseline="0">
                <a:latin typeface="Times New Roman"/>
              </a:rPr>
              <a:t>语句完成。本节我们就来学习基本的</a:t>
            </a:r>
            <a:r>
              <a:rPr lang="en-US" altLang="zh-CN" b="0" i="0" u="none" strike="noStrike" baseline="0">
                <a:latin typeface="Times New Roman"/>
              </a:rPr>
              <a:t>sql</a:t>
            </a:r>
            <a:r>
              <a:rPr lang="zh-CN" altLang="en-US" b="0" i="0" u="none" strike="noStrike" baseline="0">
                <a:latin typeface="Times New Roman"/>
              </a:rPr>
              <a:t>语句。</a:t>
            </a:r>
          </a:p>
        </p:txBody>
      </p:sp>
    </p:spTree>
    <p:extLst>
      <p:ext uri="{BB962C8B-B14F-4D97-AF65-F5344CB8AC3E}">
        <p14:creationId xmlns:p14="http://schemas.microsoft.com/office/powerpoint/2010/main" val="4160152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12.5.1  </a:t>
            </a:r>
            <a:r>
              <a:rPr lang="zh-CN" altLang="en-US" b="0" i="0" u="none" strike="noStrike" kern="1800" baseline="0" dirty="0">
                <a:latin typeface="方正大标宋简体"/>
              </a:rPr>
              <a:t>插入记录</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1756792"/>
          </a:xfrm>
        </p:spPr>
        <p:txBody>
          <a:bodyPr>
            <a:normAutofit/>
          </a:bodyPr>
          <a:lstStyle/>
          <a:p>
            <a:pPr marR="0" lvl="0" rtl="0"/>
            <a:r>
              <a:rPr lang="zh-CN" altLang="en-US" b="0" i="0" u="none" strike="noStrike" baseline="0" dirty="0">
                <a:latin typeface="Times New Roman"/>
              </a:rPr>
              <a:t>在建立了数据库和数据表后，使用</a:t>
            </a:r>
            <a:r>
              <a:rPr lang="en-US" altLang="zh-CN" b="0" i="0" u="none" strike="noStrike" baseline="0" dirty="0">
                <a:latin typeface="Times New Roman"/>
              </a:rPr>
              <a:t>insert</a:t>
            </a:r>
            <a:r>
              <a:rPr lang="zh-CN" altLang="en-US" b="0" i="0" u="none" strike="noStrike" baseline="0" dirty="0">
                <a:latin typeface="Times New Roman"/>
              </a:rPr>
              <a:t>语句来向数据表中添加数据，它的语法如图所示。</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573016"/>
            <a:ext cx="7579535" cy="1624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4542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12.5.1  </a:t>
            </a:r>
            <a:r>
              <a:rPr lang="zh-CN" altLang="en-US" b="0" i="0" u="none" strike="noStrike" kern="1800" baseline="0" dirty="0">
                <a:latin typeface="方正大标宋简体"/>
              </a:rPr>
              <a:t>插入记录</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1396752"/>
          </a:xfrm>
        </p:spPr>
        <p:txBody>
          <a:bodyPr>
            <a:normAutofit fontScale="92500" lnSpcReduction="10000"/>
          </a:bodyPr>
          <a:lstStyle/>
          <a:p>
            <a:pPr marR="0" lvl="0" rtl="0"/>
            <a:r>
              <a:rPr lang="zh-CN" altLang="en-US" b="0" i="0" u="none" strike="noStrike" baseline="0" dirty="0">
                <a:latin typeface="Times New Roman"/>
              </a:rPr>
              <a:t>在使用插入命令之前。我们为了数据安全首先来新建一个表</a:t>
            </a:r>
            <a:r>
              <a:rPr lang="en-US" altLang="zh-CN" b="0" i="0" u="none" strike="noStrike" baseline="0" dirty="0">
                <a:latin typeface="Times New Roman"/>
              </a:rPr>
              <a:t>Cartoon</a:t>
            </a:r>
            <a:r>
              <a:rPr lang="zh-CN" altLang="en-US" b="0" i="0" u="none" strike="noStrike" baseline="0" dirty="0">
                <a:latin typeface="Times New Roman"/>
              </a:rPr>
              <a:t>，然后向该数据表中添加如表所示的数据。</a:t>
            </a:r>
          </a:p>
        </p:txBody>
      </p:sp>
      <p:graphicFrame>
        <p:nvGraphicFramePr>
          <p:cNvPr id="4" name="表格 3"/>
          <p:cNvGraphicFramePr>
            <a:graphicFrameLocks noGrp="1"/>
          </p:cNvGraphicFramePr>
          <p:nvPr>
            <p:extLst>
              <p:ext uri="{D42A27DB-BD31-4B8C-83A1-F6EECF244321}">
                <p14:modId xmlns:p14="http://schemas.microsoft.com/office/powerpoint/2010/main" val="3683075659"/>
              </p:ext>
            </p:extLst>
          </p:nvPr>
        </p:nvGraphicFramePr>
        <p:xfrm>
          <a:off x="1115614" y="3613150"/>
          <a:ext cx="6513276" cy="2336130"/>
        </p:xfrm>
        <a:graphic>
          <a:graphicData uri="http://schemas.openxmlformats.org/drawingml/2006/table">
            <a:tbl>
              <a:tblPr firstRow="1" firstCol="1" bandRow="1">
                <a:tableStyleId>{5C22544A-7EE6-4342-B048-85BDC9FD1C3A}</a:tableStyleId>
              </a:tblPr>
              <a:tblGrid>
                <a:gridCol w="1628319">
                  <a:extLst>
                    <a:ext uri="{9D8B030D-6E8A-4147-A177-3AD203B41FA5}">
                      <a16:colId xmlns:a16="http://schemas.microsoft.com/office/drawing/2014/main" val="20000"/>
                    </a:ext>
                  </a:extLst>
                </a:gridCol>
                <a:gridCol w="1628319">
                  <a:extLst>
                    <a:ext uri="{9D8B030D-6E8A-4147-A177-3AD203B41FA5}">
                      <a16:colId xmlns:a16="http://schemas.microsoft.com/office/drawing/2014/main" val="20001"/>
                    </a:ext>
                  </a:extLst>
                </a:gridCol>
                <a:gridCol w="1628319">
                  <a:extLst>
                    <a:ext uri="{9D8B030D-6E8A-4147-A177-3AD203B41FA5}">
                      <a16:colId xmlns:a16="http://schemas.microsoft.com/office/drawing/2014/main" val="20002"/>
                    </a:ext>
                  </a:extLst>
                </a:gridCol>
                <a:gridCol w="1628319">
                  <a:extLst>
                    <a:ext uri="{9D8B030D-6E8A-4147-A177-3AD203B41FA5}">
                      <a16:colId xmlns:a16="http://schemas.microsoft.com/office/drawing/2014/main" val="20003"/>
                    </a:ext>
                  </a:extLst>
                </a:gridCol>
              </a:tblGrid>
              <a:tr h="467226">
                <a:tc>
                  <a:txBody>
                    <a:bodyPr/>
                    <a:lstStyle/>
                    <a:p>
                      <a:pPr>
                        <a:lnSpc>
                          <a:spcPts val="1100"/>
                        </a:lnSpc>
                        <a:spcAft>
                          <a:spcPts val="0"/>
                        </a:spcAft>
                      </a:pPr>
                      <a:r>
                        <a:rPr lang="en-US" sz="1200" dirty="0">
                          <a:effectLst/>
                        </a:rPr>
                        <a:t>name</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sex</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age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country</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67226">
                <a:tc>
                  <a:txBody>
                    <a:bodyPr/>
                    <a:lstStyle/>
                    <a:p>
                      <a:pPr>
                        <a:lnSpc>
                          <a:spcPts val="1100"/>
                        </a:lnSpc>
                        <a:spcAft>
                          <a:spcPts val="0"/>
                        </a:spcAft>
                      </a:pPr>
                      <a:r>
                        <a:rPr lang="en-US" sz="1200">
                          <a:effectLst/>
                        </a:rPr>
                        <a:t>Tom</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boy</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10</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U.S.</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67226">
                <a:tc>
                  <a:txBody>
                    <a:bodyPr/>
                    <a:lstStyle/>
                    <a:p>
                      <a:pPr>
                        <a:lnSpc>
                          <a:spcPts val="1100"/>
                        </a:lnSpc>
                        <a:spcAft>
                          <a:spcPts val="0"/>
                        </a:spcAft>
                      </a:pPr>
                      <a:r>
                        <a:rPr lang="en-US" sz="1200">
                          <a:effectLst/>
                        </a:rPr>
                        <a:t>Jerry</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boy</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9</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U.S.</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67226">
                <a:tc>
                  <a:txBody>
                    <a:bodyPr/>
                    <a:lstStyle/>
                    <a:p>
                      <a:pPr>
                        <a:lnSpc>
                          <a:spcPts val="1100"/>
                        </a:lnSpc>
                        <a:spcAft>
                          <a:spcPts val="0"/>
                        </a:spcAft>
                      </a:pPr>
                      <a:r>
                        <a:rPr lang="en-US" sz="1200">
                          <a:effectLst/>
                        </a:rPr>
                        <a:t>Jim</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girl</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15</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Canada</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467226">
                <a:tc>
                  <a:txBody>
                    <a:bodyPr/>
                    <a:lstStyle/>
                    <a:p>
                      <a:pPr>
                        <a:lnSpc>
                          <a:spcPts val="1100"/>
                        </a:lnSpc>
                        <a:spcAft>
                          <a:spcPts val="0"/>
                        </a:spcAft>
                      </a:pPr>
                      <a:r>
                        <a:rPr lang="en-US" sz="1200">
                          <a:effectLst/>
                        </a:rPr>
                        <a:t>Mario</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boy</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20</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dirty="0">
                          <a:effectLst/>
                        </a:rPr>
                        <a:t>France</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91783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12.5.1  </a:t>
            </a:r>
            <a:r>
              <a:rPr lang="zh-CN" altLang="en-US" b="0" i="0" u="none" strike="noStrike" kern="1800" baseline="0" dirty="0">
                <a:latin typeface="方正大标宋简体"/>
              </a:rPr>
              <a:t>插入记录</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604664"/>
          </a:xfrm>
        </p:spPr>
        <p:txBody>
          <a:bodyPr>
            <a:normAutofit/>
          </a:bodyPr>
          <a:lstStyle/>
          <a:p>
            <a:pPr marR="0" lvl="0" rtl="0"/>
            <a:r>
              <a:rPr lang="zh-CN" altLang="en-US" b="0" i="0" u="none" strike="noStrike" baseline="0" dirty="0">
                <a:latin typeface="Times New Roman"/>
              </a:rPr>
              <a:t>首先我们来创建表结构，如图所示。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46000985"/>
              </p:ext>
            </p:extLst>
          </p:nvPr>
        </p:nvGraphicFramePr>
        <p:xfrm>
          <a:off x="683568" y="2420888"/>
          <a:ext cx="7591235" cy="2664296"/>
        </p:xfrm>
        <a:graphic>
          <a:graphicData uri="http://schemas.openxmlformats.org/presentationml/2006/ole">
            <mc:AlternateContent xmlns:mc="http://schemas.openxmlformats.org/markup-compatibility/2006">
              <mc:Choice xmlns:v="urn:schemas-microsoft-com:vml" Requires="v">
                <p:oleObj name="Visio" r:id="rId2" imgW="5398650" imgH="1897272" progId="Visio.Drawing.11">
                  <p:embed/>
                </p:oleObj>
              </mc:Choice>
              <mc:Fallback>
                <p:oleObj name="Visio" r:id="rId2" imgW="5398650" imgH="189727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420888"/>
                        <a:ext cx="7591235" cy="2664296"/>
                      </a:xfrm>
                      <a:prstGeom prst="rect">
                        <a:avLst/>
                      </a:prstGeom>
                      <a:noFill/>
                    </p:spPr>
                  </p:pic>
                </p:oleObj>
              </mc:Fallback>
            </mc:AlternateContent>
          </a:graphicData>
        </a:graphic>
      </p:graphicFrame>
    </p:spTree>
    <p:extLst>
      <p:ext uri="{BB962C8B-B14F-4D97-AF65-F5344CB8AC3E}">
        <p14:creationId xmlns:p14="http://schemas.microsoft.com/office/powerpoint/2010/main" val="376507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a:latin typeface="方正大标宋简体"/>
              </a:rPr>
              <a:t>12.1.3  </a:t>
            </a:r>
            <a:r>
              <a:rPr lang="zh-CN" altLang="en-US" b="0" i="0" u="none" strike="noStrike" kern="1800" baseline="0">
                <a:latin typeface="方正大标宋简体"/>
              </a:rPr>
              <a:t>连接与断开</a:t>
            </a:r>
            <a:r>
              <a:rPr lang="en-US" altLang="zh-CN" b="0" i="0" u="none" strike="noStrike" kern="1800" baseline="0">
                <a:latin typeface="方正大标宋简体"/>
              </a:rPr>
              <a:t>MySQL</a:t>
            </a:r>
            <a:r>
              <a:rPr lang="zh-CN" altLang="en-US" b="0" i="0" u="none" strike="noStrike" kern="1800" baseline="0">
                <a:latin typeface="方正大标宋简体"/>
              </a:rPr>
              <a:t>服务器</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a:latin typeface="Times New Roman"/>
              </a:rPr>
              <a:t>在成功启动服务以后，我们就可以连接</a:t>
            </a:r>
            <a:r>
              <a:rPr lang="en-US" altLang="zh-CN" b="0" i="0" u="none" strike="noStrike" baseline="0" dirty="0">
                <a:latin typeface="Times New Roman"/>
              </a:rPr>
              <a:t>MySQL</a:t>
            </a:r>
            <a:r>
              <a:rPr lang="zh-CN" altLang="en-US" b="0" i="0" u="none" strike="noStrike" baseline="0" dirty="0">
                <a:latin typeface="Times New Roman"/>
              </a:rPr>
              <a:t>服务器了。连接数据库是通过</a:t>
            </a:r>
            <a:r>
              <a:rPr lang="en-US" altLang="zh-CN" b="0" i="0" u="none" strike="noStrike" baseline="0" dirty="0" err="1">
                <a:latin typeface="Times New Roman"/>
              </a:rPr>
              <a:t>mysql</a:t>
            </a:r>
            <a:r>
              <a:rPr lang="zh-CN" altLang="en-US" b="0" i="0" u="none" strike="noStrike" baseline="0" dirty="0">
                <a:latin typeface="Times New Roman"/>
              </a:rPr>
              <a:t>命令实现的。在开始菜单中的“搜索程序和文件”中输入“</a:t>
            </a:r>
            <a:r>
              <a:rPr lang="en-US" altLang="zh-CN" b="0" i="0" u="none" strike="noStrike" baseline="0" dirty="0" err="1">
                <a:latin typeface="Times New Roman"/>
              </a:rPr>
              <a:t>cmd</a:t>
            </a:r>
            <a:r>
              <a:rPr lang="zh-CN" altLang="en-US" b="0" i="0" u="none" strike="noStrike" baseline="0" dirty="0">
                <a:latin typeface="Times New Roman"/>
              </a:rPr>
              <a:t>”后按回车进入</a:t>
            </a:r>
            <a:r>
              <a:rPr lang="en-US" altLang="zh-CN" b="0" i="0" u="none" strike="noStrike" baseline="0" dirty="0">
                <a:latin typeface="Times New Roman"/>
              </a:rPr>
              <a:t>DOS</a:t>
            </a:r>
            <a:r>
              <a:rPr lang="zh-CN" altLang="en-US" b="0" i="0" u="none" strike="noStrike" baseline="0" dirty="0">
                <a:latin typeface="Times New Roman"/>
              </a:rPr>
              <a:t>窗口。</a:t>
            </a:r>
            <a:endParaRPr lang="en-US" altLang="zh-CN" b="0" i="0" u="none" strike="noStrike" baseline="0" dirty="0">
              <a:latin typeface="Times New Roman"/>
            </a:endParaRPr>
          </a:p>
          <a:p>
            <a:pPr marR="0" lvl="0" rtl="0"/>
            <a:r>
              <a:rPr lang="zh-CN" altLang="en-US" b="0" i="0" u="none" strike="noStrike" baseline="0" dirty="0">
                <a:latin typeface="Times New Roman"/>
              </a:rPr>
              <a:t>我们在</a:t>
            </a:r>
            <a:r>
              <a:rPr lang="en-US" altLang="zh-CN" b="0" i="0" u="none" strike="noStrike" baseline="0" dirty="0">
                <a:latin typeface="Times New Roman"/>
              </a:rPr>
              <a:t>DOS</a:t>
            </a:r>
            <a:r>
              <a:rPr lang="zh-CN" altLang="en-US" b="0" i="0" u="none" strike="noStrike" baseline="0" dirty="0">
                <a:latin typeface="Times New Roman"/>
              </a:rPr>
              <a:t>中依次执行如下命令：</a:t>
            </a:r>
          </a:p>
          <a:p>
            <a:pPr marR="0" lvl="0" rtl="0"/>
            <a:r>
              <a:rPr lang="en-US" altLang="zh-CN" b="0" i="0" u="none" strike="noStrike" baseline="0" dirty="0">
                <a:latin typeface="Times New Roman"/>
              </a:rPr>
              <a:t>D:</a:t>
            </a:r>
          </a:p>
          <a:p>
            <a:pPr marR="0" lvl="0" rtl="0"/>
            <a:r>
              <a:rPr lang="en-US" altLang="zh-CN" b="0" i="0" u="none" strike="noStrike" baseline="0" dirty="0">
                <a:latin typeface="Times New Roman"/>
              </a:rPr>
              <a:t>cd D:\</a:t>
            </a:r>
            <a:r>
              <a:rPr lang="en-US" altLang="zh-CN" b="0" i="0" u="none" strike="noStrike" baseline="0" dirty="0" err="1">
                <a:latin typeface="Times New Roman"/>
              </a:rPr>
              <a:t>xampp</a:t>
            </a:r>
            <a:r>
              <a:rPr lang="en-US" altLang="zh-CN" b="0" i="0" u="none" strike="noStrike" baseline="0" dirty="0">
                <a:latin typeface="Times New Roman"/>
              </a:rPr>
              <a:t>\</a:t>
            </a:r>
            <a:r>
              <a:rPr lang="en-US" altLang="zh-CN" b="0" i="0" u="none" strike="noStrike" baseline="0" dirty="0" err="1">
                <a:latin typeface="Times New Roman"/>
              </a:rPr>
              <a:t>mysql</a:t>
            </a:r>
            <a:r>
              <a:rPr lang="en-US" altLang="zh-CN" b="0" i="0" u="none" strike="noStrike" baseline="0" dirty="0">
                <a:latin typeface="Times New Roman"/>
              </a:rPr>
              <a:t>\bin</a:t>
            </a:r>
          </a:p>
          <a:p>
            <a:pPr marR="0" lvl="0" rtl="0"/>
            <a:r>
              <a:rPr lang="zh-CN" altLang="en-US" b="0" i="0" u="none" strike="noStrike" baseline="0" dirty="0">
                <a:latin typeface="Times New Roman"/>
              </a:rPr>
              <a:t>即进入了</a:t>
            </a:r>
            <a:r>
              <a:rPr lang="en-US" altLang="zh-CN" b="0" i="0" u="none" strike="noStrike" baseline="0" dirty="0" err="1">
                <a:latin typeface="Times New Roman"/>
              </a:rPr>
              <a:t>mysql</a:t>
            </a:r>
            <a:r>
              <a:rPr lang="zh-CN" altLang="en-US" b="0" i="0" u="none" strike="noStrike" baseline="0" dirty="0">
                <a:latin typeface="Times New Roman"/>
              </a:rPr>
              <a:t>客户端所在的路径。</a:t>
            </a:r>
          </a:p>
        </p:txBody>
      </p:sp>
    </p:spTree>
    <p:extLst>
      <p:ext uri="{BB962C8B-B14F-4D97-AF65-F5344CB8AC3E}">
        <p14:creationId xmlns:p14="http://schemas.microsoft.com/office/powerpoint/2010/main" val="3847756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12.5.1  </a:t>
            </a:r>
            <a:r>
              <a:rPr lang="zh-CN" altLang="en-US" b="0" i="0" u="none" strike="noStrike" kern="1800" baseline="0" dirty="0">
                <a:latin typeface="方正大标宋简体"/>
              </a:rPr>
              <a:t>插入记录</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1324744"/>
          </a:xfrm>
        </p:spPr>
        <p:txBody>
          <a:bodyPr>
            <a:normAutofit fontScale="92500" lnSpcReduction="20000"/>
          </a:bodyPr>
          <a:lstStyle/>
          <a:p>
            <a:pPr marR="0" lvl="0" rtl="0"/>
            <a:r>
              <a:rPr lang="zh-CN" altLang="en-US" b="0" i="0" u="none" strike="noStrike" baseline="0" dirty="0">
                <a:latin typeface="Times New Roman"/>
              </a:rPr>
              <a:t>接下来我们就可以使用</a:t>
            </a:r>
            <a:r>
              <a:rPr lang="en-US" altLang="zh-CN" b="0" i="0" u="none" strike="noStrike" baseline="0" dirty="0">
                <a:latin typeface="Times New Roman"/>
              </a:rPr>
              <a:t>insert into</a:t>
            </a:r>
            <a:r>
              <a:rPr lang="zh-CN" altLang="en-US" b="0" i="0" u="none" strike="noStrike" baseline="0" dirty="0">
                <a:latin typeface="Times New Roman"/>
              </a:rPr>
              <a:t>语句来向数据表中插入数据了，我们首先来看命令语句，如图所示。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11694081"/>
              </p:ext>
            </p:extLst>
          </p:nvPr>
        </p:nvGraphicFramePr>
        <p:xfrm>
          <a:off x="899592" y="3284984"/>
          <a:ext cx="7723336" cy="1440160"/>
        </p:xfrm>
        <a:graphic>
          <a:graphicData uri="http://schemas.openxmlformats.org/presentationml/2006/ole">
            <mc:AlternateContent xmlns:mc="http://schemas.openxmlformats.org/markup-compatibility/2006">
              <mc:Choice xmlns:v="urn:schemas-microsoft-com:vml" Requires="v">
                <p:oleObj name="Visio" r:id="rId3" imgW="5774220" imgH="1073719" progId="Visio.Drawing.11">
                  <p:embed/>
                </p:oleObj>
              </mc:Choice>
              <mc:Fallback>
                <p:oleObj name="Visio" r:id="rId3" imgW="5774220" imgH="107371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284984"/>
                        <a:ext cx="7723336" cy="1440160"/>
                      </a:xfrm>
                      <a:prstGeom prst="rect">
                        <a:avLst/>
                      </a:prstGeom>
                      <a:noFill/>
                    </p:spPr>
                  </p:pic>
                </p:oleObj>
              </mc:Fallback>
            </mc:AlternateContent>
          </a:graphicData>
        </a:graphic>
      </p:graphicFrame>
    </p:spTree>
    <p:extLst>
      <p:ext uri="{BB962C8B-B14F-4D97-AF65-F5344CB8AC3E}">
        <p14:creationId xmlns:p14="http://schemas.microsoft.com/office/powerpoint/2010/main" val="2504551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12.5.1  </a:t>
            </a:r>
            <a:r>
              <a:rPr lang="zh-CN" altLang="en-US" b="0" i="0" u="none" strike="noStrike" kern="1800" baseline="0" dirty="0">
                <a:latin typeface="方正大标宋简体"/>
              </a:rPr>
              <a:t>插入记录</a:t>
            </a:r>
            <a:endParaRPr lang="zh-CN" altLang="en-US" b="0" i="0" u="none" strike="noStrike" kern="1800" baseline="0" dirty="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在数据被插入到数据表后我们就可以使用查询语句来查看该数据表中的数据。</a:t>
            </a:r>
          </a:p>
        </p:txBody>
      </p:sp>
    </p:spTree>
    <p:extLst>
      <p:ext uri="{BB962C8B-B14F-4D97-AF65-F5344CB8AC3E}">
        <p14:creationId xmlns:p14="http://schemas.microsoft.com/office/powerpoint/2010/main" val="835212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12.5.2  </a:t>
            </a:r>
            <a:r>
              <a:rPr lang="zh-CN" altLang="en-US" b="0" i="0" u="none" strike="noStrike" kern="1800" baseline="0" dirty="0">
                <a:latin typeface="方正大标宋简体"/>
              </a:rPr>
              <a:t>查询数据库记录</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2836912"/>
          </a:xfrm>
        </p:spPr>
        <p:txBody>
          <a:bodyPr>
            <a:normAutofit/>
          </a:bodyPr>
          <a:lstStyle/>
          <a:p>
            <a:pPr marR="0" lvl="0" rtl="0"/>
            <a:r>
              <a:rPr lang="zh-CN" altLang="en-US" b="0" i="0" u="none" strike="noStrike" baseline="0" dirty="0">
                <a:latin typeface="Times New Roman"/>
              </a:rPr>
              <a:t>要从数据表中把数据查询出来我们就需要使用</a:t>
            </a:r>
            <a:r>
              <a:rPr lang="en-US" altLang="zh-CN" b="0" i="0" u="none" strike="noStrike" baseline="0" dirty="0">
                <a:latin typeface="Times New Roman"/>
              </a:rPr>
              <a:t>SELECT</a:t>
            </a:r>
            <a:r>
              <a:rPr lang="zh-CN" altLang="en-US" b="0" i="0" u="none" strike="noStrike" baseline="0" dirty="0">
                <a:latin typeface="Times New Roman"/>
              </a:rPr>
              <a:t>语句。</a:t>
            </a:r>
            <a:r>
              <a:rPr lang="en-US" altLang="zh-CN" b="0" i="0" u="none" strike="noStrike" baseline="0" dirty="0">
                <a:latin typeface="Times New Roman"/>
              </a:rPr>
              <a:t>SELECT</a:t>
            </a:r>
            <a:r>
              <a:rPr lang="zh-CN" altLang="en-US" b="0" i="0" u="none" strike="noStrike" baseline="0" dirty="0">
                <a:latin typeface="Times New Roman"/>
              </a:rPr>
              <a:t>语句是最常用的查询语句，它的语句使用方式很自由，而且功能很强大。下面我们来看它的语法，如图所示。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53820876"/>
              </p:ext>
            </p:extLst>
          </p:nvPr>
        </p:nvGraphicFramePr>
        <p:xfrm>
          <a:off x="1547664" y="4221088"/>
          <a:ext cx="5370135" cy="1512168"/>
        </p:xfrm>
        <a:graphic>
          <a:graphicData uri="http://schemas.openxmlformats.org/presentationml/2006/ole">
            <mc:AlternateContent xmlns:mc="http://schemas.openxmlformats.org/markup-compatibility/2006">
              <mc:Choice xmlns:v="urn:schemas-microsoft-com:vml" Requires="v">
                <p:oleObj name="Visio" r:id="rId2" imgW="2639520" imgH="743220" progId="Visio.Drawing.11">
                  <p:embed/>
                </p:oleObj>
              </mc:Choice>
              <mc:Fallback>
                <p:oleObj name="Visio" r:id="rId2" imgW="2639520" imgH="74322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221088"/>
                        <a:ext cx="5370135" cy="1512168"/>
                      </a:xfrm>
                      <a:prstGeom prst="rect">
                        <a:avLst/>
                      </a:prstGeom>
                      <a:noFill/>
                    </p:spPr>
                  </p:pic>
                </p:oleObj>
              </mc:Fallback>
            </mc:AlternateContent>
          </a:graphicData>
        </a:graphic>
      </p:graphicFrame>
    </p:spTree>
    <p:extLst>
      <p:ext uri="{BB962C8B-B14F-4D97-AF65-F5344CB8AC3E}">
        <p14:creationId xmlns:p14="http://schemas.microsoft.com/office/powerpoint/2010/main" val="519842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15DC9A79-E89D-40A6-9D81-5D7A8683EE66}"/>
              </a:ext>
            </a:extLst>
          </p:cNvPr>
          <p:cNvSpPr>
            <a:spLocks noGrp="1" noChangeArrowheads="1"/>
          </p:cNvSpPr>
          <p:nvPr>
            <p:ph type="title"/>
          </p:nvPr>
        </p:nvSpPr>
        <p:spPr>
          <a:xfrm>
            <a:off x="3581400" y="609600"/>
            <a:ext cx="1981200" cy="846138"/>
          </a:xfrm>
        </p:spPr>
        <p:txBody>
          <a:bodyPr/>
          <a:lstStyle/>
          <a:p>
            <a:pPr eaLnBrk="1" hangingPunct="1"/>
            <a:r>
              <a:rPr kumimoji="0" lang="zh-CN" altLang="en-US">
                <a:latin typeface="Garamond" panose="02020404030301010803" pitchFamily="18" charset="0"/>
                <a:ea typeface="黑体" panose="02010609060101010101" pitchFamily="49" charset="-122"/>
              </a:rPr>
              <a:t>操作符</a:t>
            </a:r>
          </a:p>
        </p:txBody>
      </p:sp>
      <p:sp>
        <p:nvSpPr>
          <p:cNvPr id="30725" name="Text Box 5">
            <a:extLst>
              <a:ext uri="{FF2B5EF4-FFF2-40B4-BE49-F238E27FC236}">
                <a16:creationId xmlns:a16="http://schemas.microsoft.com/office/drawing/2014/main" id="{679D819E-D780-4186-9FAE-97A2EC842AA9}"/>
              </a:ext>
            </a:extLst>
          </p:cNvPr>
          <p:cNvSpPr txBox="1">
            <a:spLocks noChangeArrowheads="1"/>
          </p:cNvSpPr>
          <p:nvPr/>
        </p:nvSpPr>
        <p:spPr bwMode="auto">
          <a:xfrm>
            <a:off x="533400" y="2362200"/>
            <a:ext cx="8077200" cy="150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操作符是条件表达式中用于精确表示你想从数据库中查询出什么数据的运算符号。操作符大致分为六类：算术操作符、比较操作符、字符操作符、逻辑操作符、集合操作符和其他操作符。</a:t>
            </a:r>
          </a:p>
        </p:txBody>
      </p:sp>
    </p:spTree>
    <p:extLst>
      <p:ext uri="{BB962C8B-B14F-4D97-AF65-F5344CB8AC3E}">
        <p14:creationId xmlns:p14="http://schemas.microsoft.com/office/powerpoint/2010/main" val="134971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093AE3EB-7609-4D13-BFFE-85741C17EC66}"/>
              </a:ext>
            </a:extLst>
          </p:cNvPr>
          <p:cNvSpPr>
            <a:spLocks noGrp="1" noChangeArrowheads="1"/>
          </p:cNvSpPr>
          <p:nvPr>
            <p:ph type="title"/>
          </p:nvPr>
        </p:nvSpPr>
        <p:spPr>
          <a:xfrm>
            <a:off x="2819400" y="609600"/>
            <a:ext cx="4267200" cy="769938"/>
          </a:xfrm>
        </p:spPr>
        <p:txBody>
          <a:bodyPr/>
          <a:lstStyle/>
          <a:p>
            <a:pPr eaLnBrk="1" hangingPunct="1"/>
            <a:r>
              <a:rPr lang="zh-CN" altLang="en-US">
                <a:ea typeface="黑体" panose="02010609060101010101" pitchFamily="49" charset="-122"/>
              </a:rPr>
              <a:t>算术操作符</a:t>
            </a:r>
            <a:r>
              <a:rPr lang="en-US" altLang="zh-CN">
                <a:ea typeface="黑体" panose="02010609060101010101" pitchFamily="49" charset="-122"/>
              </a:rPr>
              <a:t>(+)</a:t>
            </a:r>
          </a:p>
        </p:txBody>
      </p:sp>
      <p:sp>
        <p:nvSpPr>
          <p:cNvPr id="31749" name="Text Box 31">
            <a:extLst>
              <a:ext uri="{FF2B5EF4-FFF2-40B4-BE49-F238E27FC236}">
                <a16:creationId xmlns:a16="http://schemas.microsoft.com/office/drawing/2014/main" id="{487CA1FE-9408-4335-8DCC-1880EE7400EE}"/>
              </a:ext>
            </a:extLst>
          </p:cNvPr>
          <p:cNvSpPr txBox="1">
            <a:spLocks noChangeArrowheads="1"/>
          </p:cNvSpPr>
          <p:nvPr/>
        </p:nvSpPr>
        <p:spPr bwMode="auto">
          <a:xfrm>
            <a:off x="533400" y="2362200"/>
            <a:ext cx="80772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加号有两种不同的用法，可以作算术操作符，也可以作字符操作符，我们先用它作算术操作符。键入：</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discounttype,stor_id,lowqty, highqty,discount from discounts</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现在我们把所有的折扣增加</a:t>
            </a:r>
            <a:r>
              <a:rPr lang="en-US" altLang="zh-CN" b="1">
                <a:solidFill>
                  <a:srgbClr val="669900"/>
                </a:solidFill>
                <a:latin typeface="Courier New" panose="02070309020205020404" pitchFamily="49" charset="0"/>
                <a:ea typeface="楷体_GB2312" pitchFamily="49" charset="-122"/>
              </a:rPr>
              <a:t>0.5</a:t>
            </a:r>
            <a:r>
              <a:rPr lang="zh-CN" altLang="en-US" b="1">
                <a:solidFill>
                  <a:srgbClr val="669900"/>
                </a:solidFill>
                <a:latin typeface="Courier New" panose="02070309020205020404" pitchFamily="49" charset="0"/>
                <a:ea typeface="楷体_GB2312" pitchFamily="49" charset="-122"/>
              </a:rPr>
              <a:t>元，可以键入 ：</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discounttype,stor_id,lowqty, highqty,discount</a:t>
            </a:r>
            <a:r>
              <a:rPr lang="en-US" altLang="zh-CN" sz="2800" b="1">
                <a:solidFill>
                  <a:srgbClr val="FF0000"/>
                </a:solidFill>
                <a:latin typeface="Courier New" panose="02070309020205020404" pitchFamily="49" charset="0"/>
                <a:ea typeface="楷体_GB2312" pitchFamily="49" charset="-122"/>
              </a:rPr>
              <a:t>+0.5</a:t>
            </a:r>
            <a:r>
              <a:rPr lang="en-US" altLang="zh-CN" sz="2800" b="1">
                <a:solidFill>
                  <a:srgbClr val="3333FF"/>
                </a:solidFill>
                <a:latin typeface="Courier New" panose="02070309020205020404" pitchFamily="49" charset="0"/>
                <a:ea typeface="楷体_GB2312" pitchFamily="49" charset="-122"/>
              </a:rPr>
              <a:t> from discounts</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我们得到了想要的结果。</a:t>
            </a:r>
            <a:r>
              <a:rPr lang="en-US" altLang="zh-CN" b="1">
                <a:solidFill>
                  <a:srgbClr val="669900"/>
                </a:solidFill>
                <a:latin typeface="Courier New" panose="02070309020205020404" pitchFamily="49" charset="0"/>
                <a:ea typeface="楷体_GB2312" pitchFamily="49" charset="-122"/>
              </a:rPr>
              <a:t>SQL</a:t>
            </a:r>
            <a:r>
              <a:rPr lang="zh-CN" altLang="en-US" b="1">
                <a:solidFill>
                  <a:srgbClr val="669900"/>
                </a:solidFill>
                <a:latin typeface="Courier New" panose="02070309020205020404" pitchFamily="49" charset="0"/>
                <a:ea typeface="楷体_GB2312" pitchFamily="49" charset="-122"/>
              </a:rPr>
              <a:t>允许你将已有的列进行组合或计算，以建立虚拟列和导出字段，原始表并不发生变化。</a:t>
            </a:r>
          </a:p>
        </p:txBody>
      </p:sp>
    </p:spTree>
    <p:extLst>
      <p:ext uri="{BB962C8B-B14F-4D97-AF65-F5344CB8AC3E}">
        <p14:creationId xmlns:p14="http://schemas.microsoft.com/office/powerpoint/2010/main" val="4334764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BF93EDEF-F5A1-4CE9-8DE7-2C6A20EB26EB}"/>
              </a:ext>
            </a:extLst>
          </p:cNvPr>
          <p:cNvSpPr>
            <a:spLocks noGrp="1" noChangeArrowheads="1"/>
          </p:cNvSpPr>
          <p:nvPr>
            <p:ph type="title"/>
          </p:nvPr>
        </p:nvSpPr>
        <p:spPr>
          <a:xfrm>
            <a:off x="2438400" y="685800"/>
            <a:ext cx="4953000" cy="717550"/>
          </a:xfrm>
        </p:spPr>
        <p:txBody>
          <a:bodyPr/>
          <a:lstStyle/>
          <a:p>
            <a:pPr eaLnBrk="1" hangingPunct="1"/>
            <a:r>
              <a:rPr lang="zh-CN" altLang="en-US">
                <a:ea typeface="黑体" panose="02010609060101010101" pitchFamily="49" charset="-122"/>
              </a:rPr>
              <a:t>算术操作符</a:t>
            </a:r>
            <a:r>
              <a:rPr lang="en-US" altLang="zh-CN">
                <a:ea typeface="黑体" panose="02010609060101010101" pitchFamily="49" charset="-122"/>
              </a:rPr>
              <a:t>(+) </a:t>
            </a:r>
            <a:r>
              <a:rPr lang="zh-CN" altLang="en-US">
                <a:ea typeface="黑体" panose="02010609060101010101" pitchFamily="49" charset="-122"/>
              </a:rPr>
              <a:t>续</a:t>
            </a:r>
          </a:p>
        </p:txBody>
      </p:sp>
      <p:sp>
        <p:nvSpPr>
          <p:cNvPr id="32773" name="Text Box 27">
            <a:extLst>
              <a:ext uri="{FF2B5EF4-FFF2-40B4-BE49-F238E27FC236}">
                <a16:creationId xmlns:a16="http://schemas.microsoft.com/office/drawing/2014/main" id="{B3E73E64-0E39-4917-9A81-FFE2010057BF}"/>
              </a:ext>
            </a:extLst>
          </p:cNvPr>
          <p:cNvSpPr txBox="1">
            <a:spLocks noChangeArrowheads="1"/>
          </p:cNvSpPr>
          <p:nvPr/>
        </p:nvSpPr>
        <p:spPr bwMode="auto">
          <a:xfrm>
            <a:off x="533400" y="2362200"/>
            <a:ext cx="8229600" cy="357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观察一下</a:t>
            </a:r>
            <a:r>
              <a:rPr lang="en-US" altLang="zh-CN" b="1">
                <a:solidFill>
                  <a:srgbClr val="669900"/>
                </a:solidFill>
                <a:latin typeface="Courier New" panose="02070309020205020404" pitchFamily="49" charset="0"/>
                <a:ea typeface="楷体_GB2312" pitchFamily="49" charset="-122"/>
              </a:rPr>
              <a:t>discount+0.5</a:t>
            </a:r>
            <a:r>
              <a:rPr lang="zh-CN" altLang="en-US" b="1">
                <a:solidFill>
                  <a:srgbClr val="669900"/>
                </a:solidFill>
                <a:latin typeface="Courier New" panose="02070309020205020404" pitchFamily="49" charset="0"/>
                <a:ea typeface="楷体_GB2312" pitchFamily="49" charset="-122"/>
              </a:rPr>
              <a:t>字段的标题是</a:t>
            </a:r>
            <a:r>
              <a:rPr lang="en-US" altLang="zh-CN" b="1">
                <a:solidFill>
                  <a:srgbClr val="669900"/>
                </a:solidFill>
                <a:latin typeface="Courier New" panose="02070309020205020404" pitchFamily="49" charset="0"/>
                <a:ea typeface="楷体_GB2312" pitchFamily="49" charset="-122"/>
              </a:rPr>
              <a:t>(</a:t>
            </a:r>
            <a:r>
              <a:rPr lang="zh-CN" altLang="en-US" b="1">
                <a:solidFill>
                  <a:srgbClr val="669900"/>
                </a:solidFill>
                <a:latin typeface="Courier New" panose="02070309020205020404" pitchFamily="49" charset="0"/>
                <a:ea typeface="楷体_GB2312" pitchFamily="49" charset="-122"/>
              </a:rPr>
              <a:t>无列名</a:t>
            </a:r>
            <a:r>
              <a:rPr lang="en-US" altLang="zh-CN" b="1">
                <a:solidFill>
                  <a:srgbClr val="669900"/>
                </a:solidFill>
                <a:latin typeface="Courier New" panose="02070309020205020404" pitchFamily="49" charset="0"/>
                <a:ea typeface="楷体_GB2312" pitchFamily="49" charset="-122"/>
              </a:rPr>
              <a:t>)</a:t>
            </a:r>
            <a:r>
              <a:rPr lang="zh-CN" altLang="en-US" b="1">
                <a:solidFill>
                  <a:srgbClr val="669900"/>
                </a:solidFill>
                <a:latin typeface="Courier New" panose="02070309020205020404" pitchFamily="49" charset="0"/>
                <a:ea typeface="楷体_GB2312" pitchFamily="49" charset="-122"/>
              </a:rPr>
              <a:t>，太不好听了，我们把它改一改。键入：</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discounttype,stor_id,lowqty, highqty,discount+0.5 </a:t>
            </a:r>
            <a:r>
              <a:rPr lang="zh-CN" altLang="en-US" sz="2800" b="1">
                <a:solidFill>
                  <a:srgbClr val="FF0000"/>
                </a:solidFill>
                <a:latin typeface="Courier New" panose="02070309020205020404" pitchFamily="49" charset="0"/>
                <a:ea typeface="楷体_GB2312" pitchFamily="49" charset="-122"/>
              </a:rPr>
              <a:t>新折扣</a:t>
            </a: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from discounts</a:t>
            </a:r>
          </a:p>
          <a:p>
            <a:pPr>
              <a:buFont typeface="Wingdings" panose="05000000000000000000" pitchFamily="2" charset="2"/>
              <a:buChar char="w"/>
            </a:pPr>
            <a:endParaRPr lang="en-US" altLang="zh-CN" sz="2800" b="1">
              <a:solidFill>
                <a:srgbClr val="3333FF"/>
              </a:solidFill>
              <a:latin typeface="Courier New" panose="02070309020205020404" pitchFamily="49" charset="0"/>
              <a:ea typeface="楷体_GB2312" pitchFamily="49" charset="-122"/>
            </a:endParaRP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很好，我们可以重新命名列标题。重新命名任意字段列标题的语法格式：列名 </a:t>
            </a:r>
            <a:r>
              <a:rPr lang="zh-CN" altLang="en-US" b="1">
                <a:solidFill>
                  <a:srgbClr val="FF0000"/>
                </a:solidFill>
                <a:latin typeface="Courier New" panose="02070309020205020404" pitchFamily="49" charset="0"/>
                <a:ea typeface="楷体_GB2312" pitchFamily="49" charset="-122"/>
              </a:rPr>
              <a:t>别名</a:t>
            </a:r>
            <a:r>
              <a:rPr lang="zh-CN" altLang="en-US" b="1">
                <a:solidFill>
                  <a:srgbClr val="669900"/>
                </a:solidFill>
                <a:latin typeface="Courier New" panose="02070309020205020404" pitchFamily="49" charset="0"/>
                <a:ea typeface="楷体_GB2312" pitchFamily="49" charset="-122"/>
              </a:rPr>
              <a:t>（注意它们之间有空格）</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加号还可以作为字符操作符，后面你将看到这种用法。</a:t>
            </a:r>
          </a:p>
        </p:txBody>
      </p:sp>
    </p:spTree>
    <p:extLst>
      <p:ext uri="{BB962C8B-B14F-4D97-AF65-F5344CB8AC3E}">
        <p14:creationId xmlns:p14="http://schemas.microsoft.com/office/powerpoint/2010/main" val="13368425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803123B0-55B0-44AB-A5DE-EBAA81A58551}"/>
              </a:ext>
            </a:extLst>
          </p:cNvPr>
          <p:cNvSpPr>
            <a:spLocks noGrp="1" noChangeArrowheads="1"/>
          </p:cNvSpPr>
          <p:nvPr>
            <p:ph type="title"/>
          </p:nvPr>
        </p:nvSpPr>
        <p:spPr>
          <a:xfrm>
            <a:off x="2971800" y="685800"/>
            <a:ext cx="3949700" cy="706438"/>
          </a:xfrm>
        </p:spPr>
        <p:txBody>
          <a:bodyPr/>
          <a:lstStyle/>
          <a:p>
            <a:pPr eaLnBrk="1" hangingPunct="1"/>
            <a:r>
              <a:rPr lang="zh-CN" altLang="en-US">
                <a:ea typeface="黑体" panose="02010609060101010101" pitchFamily="49" charset="-122"/>
              </a:rPr>
              <a:t>建立虚拟列</a:t>
            </a:r>
          </a:p>
        </p:txBody>
      </p:sp>
      <p:sp>
        <p:nvSpPr>
          <p:cNvPr id="34821" name="Text Box 16">
            <a:extLst>
              <a:ext uri="{FF2B5EF4-FFF2-40B4-BE49-F238E27FC236}">
                <a16:creationId xmlns:a16="http://schemas.microsoft.com/office/drawing/2014/main" id="{EAB67D5A-05C5-400F-AFED-46EB27CC9EAB}"/>
              </a:ext>
            </a:extLst>
          </p:cNvPr>
          <p:cNvSpPr txBox="1">
            <a:spLocks noChangeArrowheads="1"/>
          </p:cNvSpPr>
          <p:nvPr/>
        </p:nvSpPr>
        <p:spPr bwMode="auto">
          <a:xfrm>
            <a:off x="533400" y="2362200"/>
            <a:ext cx="8077200"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我们想把原来的折扣和新折扣加以对照，键入：</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discounttype,stor_id,lowqty, highqty, </a:t>
            </a:r>
            <a:r>
              <a:rPr lang="en-US" altLang="zh-CN" sz="2800" b="1">
                <a:solidFill>
                  <a:srgbClr val="FF0000"/>
                </a:solidFill>
                <a:latin typeface="Courier New" panose="02070309020205020404" pitchFamily="49" charset="0"/>
                <a:ea typeface="楷体_GB2312" pitchFamily="49" charset="-122"/>
              </a:rPr>
              <a:t>discount </a:t>
            </a:r>
            <a:r>
              <a:rPr lang="zh-CN" altLang="en-US" sz="2800" b="1">
                <a:solidFill>
                  <a:srgbClr val="FF0000"/>
                </a:solidFill>
                <a:latin typeface="Courier New" panose="02070309020205020404" pitchFamily="49" charset="0"/>
                <a:ea typeface="楷体_GB2312" pitchFamily="49" charset="-122"/>
              </a:rPr>
              <a:t>旧折扣</a:t>
            </a:r>
            <a:r>
              <a:rPr lang="en-US" altLang="zh-CN" sz="2800" b="1">
                <a:solidFill>
                  <a:srgbClr val="FF0000"/>
                </a:solidFill>
                <a:latin typeface="Courier New" panose="02070309020205020404" pitchFamily="49" charset="0"/>
                <a:ea typeface="楷体_GB2312" pitchFamily="49" charset="-122"/>
              </a:rPr>
              <a:t>,discount+0.5 </a:t>
            </a:r>
            <a:r>
              <a:rPr lang="zh-CN" altLang="en-US" sz="2800" b="1">
                <a:solidFill>
                  <a:srgbClr val="FF0000"/>
                </a:solidFill>
                <a:latin typeface="Courier New" panose="02070309020205020404" pitchFamily="49" charset="0"/>
                <a:ea typeface="楷体_GB2312" pitchFamily="49" charset="-122"/>
              </a:rPr>
              <a:t>新折扣</a:t>
            </a: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from discounts</a:t>
            </a:r>
          </a:p>
          <a:p>
            <a:pPr>
              <a:buFont typeface="Wingdings" panose="05000000000000000000" pitchFamily="2" charset="2"/>
              <a:buChar char="w"/>
            </a:pPr>
            <a:endParaRPr lang="en-US" altLang="zh-CN" sz="2800" b="1">
              <a:solidFill>
                <a:srgbClr val="3333FF"/>
              </a:solidFill>
              <a:latin typeface="Courier New" panose="02070309020205020404" pitchFamily="49" charset="0"/>
              <a:ea typeface="楷体_GB2312" pitchFamily="49" charset="-122"/>
            </a:endParaRP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太好了！我们不仅建立了一个新的列，还可以重新命名任意列标题。</a:t>
            </a:r>
          </a:p>
        </p:txBody>
      </p:sp>
    </p:spTree>
    <p:extLst>
      <p:ext uri="{BB962C8B-B14F-4D97-AF65-F5344CB8AC3E}">
        <p14:creationId xmlns:p14="http://schemas.microsoft.com/office/powerpoint/2010/main" val="33055123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D38CD9FC-1960-4C05-A7CC-97C462346882}"/>
              </a:ext>
            </a:extLst>
          </p:cNvPr>
          <p:cNvSpPr>
            <a:spLocks noGrp="1" noChangeArrowheads="1"/>
          </p:cNvSpPr>
          <p:nvPr>
            <p:ph type="title"/>
          </p:nvPr>
        </p:nvSpPr>
        <p:spPr>
          <a:xfrm>
            <a:off x="2843213" y="404813"/>
            <a:ext cx="4014787" cy="1066800"/>
          </a:xfrm>
        </p:spPr>
        <p:txBody>
          <a:bodyPr/>
          <a:lstStyle/>
          <a:p>
            <a:pPr eaLnBrk="1" hangingPunct="1"/>
            <a:r>
              <a:rPr lang="zh-CN" altLang="en-US">
                <a:ea typeface="黑体" panose="02010609060101010101" pitchFamily="49" charset="-122"/>
              </a:rPr>
              <a:t>算术操作符</a:t>
            </a:r>
            <a:r>
              <a:rPr lang="en-US" altLang="zh-CN">
                <a:ea typeface="黑体" panose="02010609060101010101" pitchFamily="49" charset="-122"/>
              </a:rPr>
              <a:t>(-)</a:t>
            </a:r>
          </a:p>
        </p:txBody>
      </p:sp>
      <p:sp>
        <p:nvSpPr>
          <p:cNvPr id="35845" name="Text Box 10">
            <a:extLst>
              <a:ext uri="{FF2B5EF4-FFF2-40B4-BE49-F238E27FC236}">
                <a16:creationId xmlns:a16="http://schemas.microsoft.com/office/drawing/2014/main" id="{18DE193E-2DC0-4A7A-B9DF-552E719F15B8}"/>
              </a:ext>
            </a:extLst>
          </p:cNvPr>
          <p:cNvSpPr txBox="1">
            <a:spLocks noChangeArrowheads="1"/>
          </p:cNvSpPr>
          <p:nvPr/>
        </p:nvSpPr>
        <p:spPr bwMode="auto">
          <a:xfrm>
            <a:off x="533400" y="2362200"/>
            <a:ext cx="8077200" cy="406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减号也有两种用法：可以用某列减去一个常数，或者用一列减去另一列。另一种用法是改变某数的符号。</a:t>
            </a:r>
          </a:p>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我们先来改变一列数的符号，键入：</a:t>
            </a:r>
          </a:p>
          <a:p>
            <a:pPr>
              <a:buFont typeface="Wingdings" panose="05000000000000000000" pitchFamily="2" charset="2"/>
              <a:buChar char="w"/>
            </a:pPr>
            <a:r>
              <a:rPr lang="zh-CN" altLang="en-US" sz="2800" b="1" dirty="0">
                <a:solidFill>
                  <a:srgbClr val="3333FF"/>
                </a:solidFill>
                <a:latin typeface="Courier New" panose="02070309020205020404" pitchFamily="49" charset="0"/>
                <a:ea typeface="楷体_GB2312" pitchFamily="49" charset="-122"/>
              </a:rPr>
              <a:t> </a:t>
            </a:r>
            <a:r>
              <a:rPr lang="en-US" altLang="zh-CN" sz="2800" b="1" dirty="0">
                <a:solidFill>
                  <a:srgbClr val="3333FF"/>
                </a:solidFill>
                <a:latin typeface="Courier New" panose="02070309020205020404" pitchFamily="49" charset="0"/>
                <a:ea typeface="楷体_GB2312" pitchFamily="49" charset="-122"/>
              </a:rPr>
              <a:t>select </a:t>
            </a:r>
            <a:r>
              <a:rPr lang="en-US" altLang="zh-CN" sz="2800" b="1" dirty="0" err="1">
                <a:solidFill>
                  <a:srgbClr val="3333FF"/>
                </a:solidFill>
                <a:latin typeface="Courier New" panose="02070309020205020404" pitchFamily="49" charset="0"/>
                <a:ea typeface="楷体_GB2312" pitchFamily="49" charset="-122"/>
              </a:rPr>
              <a:t>discounttype,stor_id,lowqty</a:t>
            </a:r>
            <a:r>
              <a:rPr lang="en-US" altLang="zh-CN" sz="2800" b="1" dirty="0">
                <a:solidFill>
                  <a:srgbClr val="3333FF"/>
                </a:solidFill>
                <a:latin typeface="Courier New" panose="02070309020205020404" pitchFamily="49" charset="0"/>
                <a:ea typeface="楷体_GB2312" pitchFamily="49" charset="-122"/>
              </a:rPr>
              <a:t>, </a:t>
            </a:r>
            <a:r>
              <a:rPr lang="en-US" altLang="zh-CN" sz="2800" b="1" dirty="0" err="1">
                <a:solidFill>
                  <a:srgbClr val="3333FF"/>
                </a:solidFill>
                <a:latin typeface="Courier New" panose="02070309020205020404" pitchFamily="49" charset="0"/>
                <a:ea typeface="楷体_GB2312" pitchFamily="49" charset="-122"/>
              </a:rPr>
              <a:t>highqty</a:t>
            </a:r>
            <a:r>
              <a:rPr lang="en-US" altLang="zh-CN" sz="2800" b="1" dirty="0">
                <a:solidFill>
                  <a:srgbClr val="3333FF"/>
                </a:solidFill>
                <a:latin typeface="Courier New" panose="02070309020205020404" pitchFamily="49" charset="0"/>
                <a:ea typeface="楷体_GB2312" pitchFamily="49" charset="-122"/>
              </a:rPr>
              <a:t>, discount</a:t>
            </a:r>
            <a:r>
              <a:rPr lang="en-US" altLang="zh-CN" sz="2800" b="1" dirty="0">
                <a:solidFill>
                  <a:srgbClr val="FF0000"/>
                </a:solidFill>
                <a:latin typeface="Courier New" panose="02070309020205020404" pitchFamily="49" charset="0"/>
                <a:ea typeface="楷体_GB2312" pitchFamily="49" charset="-122"/>
              </a:rPr>
              <a:t>-3</a:t>
            </a:r>
            <a:r>
              <a:rPr lang="en-US" altLang="zh-CN" sz="2800" b="1" dirty="0">
                <a:solidFill>
                  <a:srgbClr val="3333FF"/>
                </a:solidFill>
                <a:latin typeface="Courier New" panose="02070309020205020404" pitchFamily="49" charset="0"/>
                <a:ea typeface="楷体_GB2312" pitchFamily="49" charset="-122"/>
              </a:rPr>
              <a:t> from discounts</a:t>
            </a:r>
          </a:p>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用一列减去另一列，键入：</a:t>
            </a:r>
          </a:p>
          <a:p>
            <a:pPr>
              <a:buFont typeface="Wingdings" panose="05000000000000000000" pitchFamily="2" charset="2"/>
              <a:buChar char="w"/>
            </a:pPr>
            <a:r>
              <a:rPr lang="zh-CN" altLang="en-US" sz="2800" b="1" dirty="0">
                <a:solidFill>
                  <a:srgbClr val="3333FF"/>
                </a:solidFill>
                <a:latin typeface="Courier New" panose="02070309020205020404" pitchFamily="49" charset="0"/>
                <a:ea typeface="楷体_GB2312" pitchFamily="49" charset="-122"/>
              </a:rPr>
              <a:t> </a:t>
            </a:r>
            <a:r>
              <a:rPr lang="en-US" altLang="zh-CN" sz="2800" b="1" dirty="0">
                <a:solidFill>
                  <a:srgbClr val="3333FF"/>
                </a:solidFill>
                <a:latin typeface="Courier New" panose="02070309020205020404" pitchFamily="49" charset="0"/>
                <a:ea typeface="楷体_GB2312" pitchFamily="49" charset="-122"/>
              </a:rPr>
              <a:t>select </a:t>
            </a:r>
            <a:r>
              <a:rPr lang="en-US" altLang="zh-CN" sz="2800" b="1" dirty="0" err="1">
                <a:solidFill>
                  <a:srgbClr val="3333FF"/>
                </a:solidFill>
                <a:latin typeface="Courier New" panose="02070309020205020404" pitchFamily="49" charset="0"/>
                <a:ea typeface="楷体_GB2312" pitchFamily="49" charset="-122"/>
              </a:rPr>
              <a:t>discounttype,stor_id,lowqty</a:t>
            </a:r>
            <a:r>
              <a:rPr lang="en-US" altLang="zh-CN" sz="2800" b="1" dirty="0">
                <a:solidFill>
                  <a:srgbClr val="3333FF"/>
                </a:solidFill>
                <a:latin typeface="Courier New" panose="02070309020205020404" pitchFamily="49" charset="0"/>
                <a:ea typeface="楷体_GB2312" pitchFamily="49" charset="-122"/>
              </a:rPr>
              <a:t>, </a:t>
            </a:r>
            <a:r>
              <a:rPr lang="en-US" altLang="zh-CN" sz="2800" b="1" dirty="0" err="1">
                <a:solidFill>
                  <a:srgbClr val="3333FF"/>
                </a:solidFill>
                <a:latin typeface="Courier New" panose="02070309020205020404" pitchFamily="49" charset="0"/>
                <a:ea typeface="楷体_GB2312" pitchFamily="49" charset="-122"/>
              </a:rPr>
              <a:t>highqty</a:t>
            </a:r>
            <a:r>
              <a:rPr lang="en-US" altLang="zh-CN" sz="2800" b="1" dirty="0">
                <a:solidFill>
                  <a:srgbClr val="3333FF"/>
                </a:solidFill>
                <a:latin typeface="Courier New" panose="02070309020205020404" pitchFamily="49" charset="0"/>
                <a:ea typeface="楷体_GB2312" pitchFamily="49" charset="-122"/>
              </a:rPr>
              <a:t>, discount </a:t>
            </a:r>
            <a:r>
              <a:rPr lang="zh-CN" altLang="en-US" sz="2800" b="1" dirty="0">
                <a:solidFill>
                  <a:srgbClr val="3333FF"/>
                </a:solidFill>
                <a:latin typeface="Courier New" panose="02070309020205020404" pitchFamily="49" charset="0"/>
                <a:ea typeface="楷体_GB2312" pitchFamily="49" charset="-122"/>
              </a:rPr>
              <a:t>旧折扣</a:t>
            </a:r>
            <a:r>
              <a:rPr lang="en-US" altLang="zh-CN" sz="2800" b="1" dirty="0">
                <a:solidFill>
                  <a:srgbClr val="3333FF"/>
                </a:solidFill>
                <a:latin typeface="Courier New" panose="02070309020205020404" pitchFamily="49" charset="0"/>
                <a:ea typeface="楷体_GB2312" pitchFamily="49" charset="-122"/>
              </a:rPr>
              <a:t>, discount+4 </a:t>
            </a:r>
            <a:r>
              <a:rPr lang="zh-CN" altLang="en-US" sz="2800" b="1" dirty="0">
                <a:solidFill>
                  <a:srgbClr val="3333FF"/>
                </a:solidFill>
                <a:latin typeface="Courier New" panose="02070309020205020404" pitchFamily="49" charset="0"/>
                <a:ea typeface="楷体_GB2312" pitchFamily="49" charset="-122"/>
              </a:rPr>
              <a:t>新折扣</a:t>
            </a:r>
            <a:r>
              <a:rPr lang="en-US" altLang="zh-CN" sz="2800" b="1" dirty="0">
                <a:solidFill>
                  <a:srgbClr val="3333FF"/>
                </a:solidFill>
                <a:latin typeface="Courier New" panose="02070309020205020404" pitchFamily="49" charset="0"/>
                <a:ea typeface="楷体_GB2312" pitchFamily="49" charset="-122"/>
              </a:rPr>
              <a:t>, discount+4-discount </a:t>
            </a:r>
            <a:r>
              <a:rPr lang="zh-CN" altLang="en-US" sz="2800" b="1" dirty="0">
                <a:solidFill>
                  <a:srgbClr val="3333FF"/>
                </a:solidFill>
                <a:latin typeface="Courier New" panose="02070309020205020404" pitchFamily="49" charset="0"/>
                <a:ea typeface="楷体_GB2312" pitchFamily="49" charset="-122"/>
              </a:rPr>
              <a:t>折扣差 </a:t>
            </a:r>
            <a:r>
              <a:rPr lang="en-US" altLang="zh-CN" sz="2800" b="1" dirty="0">
                <a:solidFill>
                  <a:srgbClr val="3333FF"/>
                </a:solidFill>
                <a:latin typeface="Courier New" panose="02070309020205020404" pitchFamily="49" charset="0"/>
                <a:ea typeface="楷体_GB2312" pitchFamily="49" charset="-122"/>
              </a:rPr>
              <a:t>from discounts</a:t>
            </a:r>
          </a:p>
        </p:txBody>
      </p:sp>
    </p:spTree>
    <p:extLst>
      <p:ext uri="{BB962C8B-B14F-4D97-AF65-F5344CB8AC3E}">
        <p14:creationId xmlns:p14="http://schemas.microsoft.com/office/powerpoint/2010/main" val="27103798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E972DE92-3202-4AA0-8C50-69E6F51776D6}"/>
              </a:ext>
            </a:extLst>
          </p:cNvPr>
          <p:cNvSpPr>
            <a:spLocks noGrp="1" noChangeArrowheads="1"/>
          </p:cNvSpPr>
          <p:nvPr>
            <p:ph type="title"/>
          </p:nvPr>
        </p:nvSpPr>
        <p:spPr>
          <a:xfrm>
            <a:off x="2286000" y="685800"/>
            <a:ext cx="4978400" cy="793750"/>
          </a:xfrm>
        </p:spPr>
        <p:txBody>
          <a:bodyPr/>
          <a:lstStyle/>
          <a:p>
            <a:pPr eaLnBrk="1" hangingPunct="1"/>
            <a:r>
              <a:rPr lang="zh-CN" altLang="en-US">
                <a:ea typeface="黑体" panose="02010609060101010101" pitchFamily="49" charset="-122"/>
              </a:rPr>
              <a:t>算术操作符</a:t>
            </a:r>
            <a:r>
              <a:rPr lang="en-US" altLang="zh-CN">
                <a:ea typeface="黑体" panose="02010609060101010101" pitchFamily="49" charset="-122"/>
              </a:rPr>
              <a:t>(-) </a:t>
            </a:r>
            <a:r>
              <a:rPr lang="zh-CN" altLang="en-US">
                <a:ea typeface="黑体" panose="02010609060101010101" pitchFamily="49" charset="-122"/>
              </a:rPr>
              <a:t>续</a:t>
            </a:r>
          </a:p>
        </p:txBody>
      </p:sp>
      <p:sp>
        <p:nvSpPr>
          <p:cNvPr id="36869" name="Text Box 37">
            <a:extLst>
              <a:ext uri="{FF2B5EF4-FFF2-40B4-BE49-F238E27FC236}">
                <a16:creationId xmlns:a16="http://schemas.microsoft.com/office/drawing/2014/main" id="{96A6A485-6AC3-4A90-BD81-2BC1E0E00075}"/>
              </a:ext>
            </a:extLst>
          </p:cNvPr>
          <p:cNvSpPr txBox="1">
            <a:spLocks noChangeArrowheads="1"/>
          </p:cNvSpPr>
          <p:nvPr/>
        </p:nvSpPr>
        <p:spPr bwMode="auto">
          <a:xfrm>
            <a:off x="533400" y="2362200"/>
            <a:ext cx="8305800"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如果不小心在数据类型是字符串的字段使用了减号：</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-discounttype,stor_id, lowqty, highqty, discount from discounts</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你将看到类似下面的结果：</a:t>
            </a:r>
          </a:p>
          <a:p>
            <a:pPr>
              <a:buFont typeface="Wingdings" panose="05000000000000000000" pitchFamily="2" charset="2"/>
              <a:buNone/>
            </a:pPr>
            <a:endParaRPr lang="zh-CN" altLang="en-US" b="1">
              <a:solidFill>
                <a:srgbClr val="669900"/>
              </a:solidFill>
              <a:latin typeface="Courier New" panose="02070309020205020404" pitchFamily="49" charset="0"/>
              <a:ea typeface="楷体_GB2312" pitchFamily="49" charset="-122"/>
            </a:endParaRPr>
          </a:p>
          <a:p>
            <a:pPr>
              <a:buFont typeface="Wingdings" panose="05000000000000000000" pitchFamily="2" charset="2"/>
              <a:buNone/>
            </a:pPr>
            <a:r>
              <a:rPr lang="zh-CN" altLang="en-US" b="1">
                <a:solidFill>
                  <a:srgbClr val="FF0000"/>
                </a:solidFill>
                <a:latin typeface="Courier New" panose="02070309020205020404" pitchFamily="49" charset="0"/>
                <a:ea typeface="楷体_GB2312" pitchFamily="49" charset="-122"/>
              </a:rPr>
              <a:t>服务器</a:t>
            </a:r>
            <a:r>
              <a:rPr lang="en-US" altLang="zh-CN" b="1">
                <a:solidFill>
                  <a:srgbClr val="FF0000"/>
                </a:solidFill>
                <a:latin typeface="Courier New" panose="02070309020205020404" pitchFamily="49" charset="0"/>
                <a:ea typeface="楷体_GB2312" pitchFamily="49" charset="-122"/>
              </a:rPr>
              <a:t>: </a:t>
            </a:r>
            <a:r>
              <a:rPr lang="zh-CN" altLang="en-US" b="1">
                <a:solidFill>
                  <a:srgbClr val="FF0000"/>
                </a:solidFill>
                <a:latin typeface="Courier New" panose="02070309020205020404" pitchFamily="49" charset="0"/>
                <a:ea typeface="楷体_GB2312" pitchFamily="49" charset="-122"/>
              </a:rPr>
              <a:t>消息 </a:t>
            </a:r>
            <a:r>
              <a:rPr lang="en-US" altLang="zh-CN" b="1">
                <a:solidFill>
                  <a:srgbClr val="FF0000"/>
                </a:solidFill>
                <a:latin typeface="Courier New" panose="02070309020205020404" pitchFamily="49" charset="0"/>
                <a:ea typeface="楷体_GB2312" pitchFamily="49" charset="-122"/>
              </a:rPr>
              <a:t>403</a:t>
            </a:r>
            <a:r>
              <a:rPr lang="zh-CN" altLang="en-US" b="1">
                <a:solidFill>
                  <a:srgbClr val="FF0000"/>
                </a:solidFill>
                <a:latin typeface="Courier New" panose="02070309020205020404" pitchFamily="49" charset="0"/>
                <a:ea typeface="楷体_GB2312" pitchFamily="49" charset="-122"/>
              </a:rPr>
              <a:t>，级别 </a:t>
            </a:r>
            <a:r>
              <a:rPr lang="en-US" altLang="zh-CN" b="1">
                <a:solidFill>
                  <a:srgbClr val="FF0000"/>
                </a:solidFill>
                <a:latin typeface="Courier New" panose="02070309020205020404" pitchFamily="49" charset="0"/>
                <a:ea typeface="楷体_GB2312" pitchFamily="49" charset="-122"/>
              </a:rPr>
              <a:t>16</a:t>
            </a:r>
            <a:r>
              <a:rPr lang="zh-CN" altLang="en-US" b="1">
                <a:solidFill>
                  <a:srgbClr val="FF0000"/>
                </a:solidFill>
                <a:latin typeface="Courier New" panose="02070309020205020404" pitchFamily="49" charset="0"/>
                <a:ea typeface="楷体_GB2312" pitchFamily="49" charset="-122"/>
              </a:rPr>
              <a:t>，状态 </a:t>
            </a:r>
            <a:r>
              <a:rPr lang="en-US" altLang="zh-CN" b="1">
                <a:solidFill>
                  <a:srgbClr val="FF0000"/>
                </a:solidFill>
                <a:latin typeface="Courier New" panose="02070309020205020404" pitchFamily="49" charset="0"/>
                <a:ea typeface="楷体_GB2312" pitchFamily="49" charset="-122"/>
              </a:rPr>
              <a:t>1</a:t>
            </a:r>
            <a:r>
              <a:rPr lang="zh-CN" altLang="en-US" b="1">
                <a:solidFill>
                  <a:srgbClr val="FF0000"/>
                </a:solidFill>
                <a:latin typeface="Courier New" panose="02070309020205020404" pitchFamily="49" charset="0"/>
                <a:ea typeface="楷体_GB2312" pitchFamily="49" charset="-122"/>
              </a:rPr>
              <a:t>，行 </a:t>
            </a:r>
            <a:r>
              <a:rPr lang="en-US" altLang="zh-CN" b="1">
                <a:solidFill>
                  <a:srgbClr val="FF0000"/>
                </a:solidFill>
                <a:latin typeface="Courier New" panose="02070309020205020404" pitchFamily="49" charset="0"/>
                <a:ea typeface="楷体_GB2312" pitchFamily="49" charset="-122"/>
              </a:rPr>
              <a:t>1</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对数据类型而言运算符无效。运算符为 </a:t>
            </a:r>
            <a:r>
              <a:rPr lang="en-US" altLang="zh-CN" b="1">
                <a:solidFill>
                  <a:srgbClr val="669900"/>
                </a:solidFill>
                <a:latin typeface="Courier New" panose="02070309020205020404" pitchFamily="49" charset="0"/>
                <a:ea typeface="楷体_GB2312" pitchFamily="49" charset="-122"/>
              </a:rPr>
              <a:t>minus</a:t>
            </a:r>
            <a:r>
              <a:rPr lang="zh-CN" altLang="en-US" b="1">
                <a:solidFill>
                  <a:srgbClr val="669900"/>
                </a:solidFill>
                <a:latin typeface="Courier New" panose="02070309020205020404" pitchFamily="49" charset="0"/>
                <a:ea typeface="楷体_GB2312" pitchFamily="49" charset="-122"/>
              </a:rPr>
              <a:t>，类型为 </a:t>
            </a:r>
            <a:r>
              <a:rPr lang="en-US" altLang="zh-CN" b="1">
                <a:solidFill>
                  <a:srgbClr val="669900"/>
                </a:solidFill>
                <a:latin typeface="Courier New" panose="02070309020205020404" pitchFamily="49" charset="0"/>
                <a:ea typeface="楷体_GB2312" pitchFamily="49" charset="-122"/>
              </a:rPr>
              <a:t>varchar</a:t>
            </a:r>
            <a:r>
              <a:rPr lang="zh-CN" altLang="en-US" b="1">
                <a:solidFill>
                  <a:srgbClr val="669900"/>
                </a:solidFill>
                <a:latin typeface="Courier New" panose="02070309020205020404" pitchFamily="49" charset="0"/>
                <a:ea typeface="楷体_GB2312" pitchFamily="49" charset="-122"/>
              </a:rPr>
              <a:t>。</a:t>
            </a:r>
          </a:p>
        </p:txBody>
      </p:sp>
    </p:spTree>
    <p:extLst>
      <p:ext uri="{BB962C8B-B14F-4D97-AF65-F5344CB8AC3E}">
        <p14:creationId xmlns:p14="http://schemas.microsoft.com/office/powerpoint/2010/main" val="24015006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a:extLst>
              <a:ext uri="{FF2B5EF4-FFF2-40B4-BE49-F238E27FC236}">
                <a16:creationId xmlns:a16="http://schemas.microsoft.com/office/drawing/2014/main" id="{6C1316B9-D355-4588-B09B-EC9C024448DF}"/>
              </a:ext>
            </a:extLst>
          </p:cNvPr>
          <p:cNvSpPr>
            <a:spLocks noGrp="1" noChangeArrowheads="1"/>
          </p:cNvSpPr>
          <p:nvPr>
            <p:ph type="title"/>
          </p:nvPr>
        </p:nvSpPr>
        <p:spPr>
          <a:xfrm>
            <a:off x="2819400" y="685800"/>
            <a:ext cx="4419600" cy="838200"/>
          </a:xfrm>
          <a:noFill/>
        </p:spPr>
        <p:txBody>
          <a:bodyPr anchor="ctr"/>
          <a:lstStyle/>
          <a:p>
            <a:pPr eaLnBrk="1" hangingPunct="1"/>
            <a:r>
              <a:rPr lang="zh-CN" altLang="en-US">
                <a:ea typeface="黑体" panose="02010609060101010101" pitchFamily="49" charset="-122"/>
              </a:rPr>
              <a:t>算术操作符</a:t>
            </a:r>
            <a:r>
              <a:rPr lang="en-US" altLang="zh-CN">
                <a:ea typeface="黑体" panose="02010609060101010101" pitchFamily="49" charset="-122"/>
              </a:rPr>
              <a:t>(/)</a:t>
            </a:r>
          </a:p>
        </p:txBody>
      </p:sp>
      <p:sp>
        <p:nvSpPr>
          <p:cNvPr id="37893" name="Text Box 37">
            <a:extLst>
              <a:ext uri="{FF2B5EF4-FFF2-40B4-BE49-F238E27FC236}">
                <a16:creationId xmlns:a16="http://schemas.microsoft.com/office/drawing/2014/main" id="{EE682191-315D-47FC-BCC4-CAF4171D2548}"/>
              </a:ext>
            </a:extLst>
          </p:cNvPr>
          <p:cNvSpPr txBox="1">
            <a:spLocks noChangeArrowheads="1"/>
          </p:cNvSpPr>
          <p:nvPr/>
        </p:nvSpPr>
        <p:spPr bwMode="auto">
          <a:xfrm>
            <a:off x="533400" y="2362200"/>
            <a:ext cx="8305800"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除号只有一种用法：</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discounttype,stor_id, lowqty, highqty, discount</a:t>
            </a:r>
            <a:r>
              <a:rPr lang="en-US" altLang="zh-CN" sz="2800" b="1">
                <a:solidFill>
                  <a:srgbClr val="FF0000"/>
                </a:solidFill>
                <a:latin typeface="Courier New" panose="02070309020205020404" pitchFamily="49" charset="0"/>
                <a:ea typeface="楷体_GB2312" pitchFamily="49" charset="-122"/>
              </a:rPr>
              <a:t>/3</a:t>
            </a:r>
            <a:r>
              <a:rPr lang="en-US" altLang="zh-CN" sz="2800" b="1">
                <a:solidFill>
                  <a:srgbClr val="3333FF"/>
                </a:solidFill>
                <a:latin typeface="Courier New" panose="02070309020205020404" pitchFamily="49" charset="0"/>
                <a:ea typeface="楷体_GB2312" pitchFamily="49" charset="-122"/>
              </a:rPr>
              <a:t> from discounts</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或者：</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discounttype,stor_id,lowqty, highqty, discount </a:t>
            </a:r>
            <a:r>
              <a:rPr lang="zh-CN" altLang="en-US" sz="2800" b="1">
                <a:solidFill>
                  <a:srgbClr val="3333FF"/>
                </a:solidFill>
                <a:latin typeface="Courier New" panose="02070309020205020404" pitchFamily="49" charset="0"/>
                <a:ea typeface="楷体_GB2312" pitchFamily="49" charset="-122"/>
              </a:rPr>
              <a:t>旧折扣</a:t>
            </a:r>
            <a:r>
              <a:rPr lang="en-US" altLang="zh-CN" sz="2800" b="1">
                <a:solidFill>
                  <a:srgbClr val="3333FF"/>
                </a:solidFill>
                <a:latin typeface="Courier New" panose="02070309020205020404" pitchFamily="49" charset="0"/>
                <a:ea typeface="楷体_GB2312" pitchFamily="49" charset="-122"/>
              </a:rPr>
              <a:t>, discount+4 </a:t>
            </a:r>
            <a:r>
              <a:rPr lang="zh-CN" altLang="en-US" sz="2800" b="1">
                <a:solidFill>
                  <a:srgbClr val="3333FF"/>
                </a:solidFill>
                <a:latin typeface="Courier New" panose="02070309020205020404" pitchFamily="49" charset="0"/>
                <a:ea typeface="楷体_GB2312" pitchFamily="49" charset="-122"/>
              </a:rPr>
              <a:t>新折扣</a:t>
            </a:r>
            <a:r>
              <a:rPr lang="en-US" altLang="zh-CN" sz="2800" b="1">
                <a:solidFill>
                  <a:srgbClr val="3333FF"/>
                </a:solidFill>
                <a:latin typeface="Courier New" panose="02070309020205020404" pitchFamily="49" charset="0"/>
                <a:ea typeface="楷体_GB2312" pitchFamily="49" charset="-122"/>
              </a:rPr>
              <a:t>, (discount+4)</a:t>
            </a:r>
            <a:r>
              <a:rPr lang="en-US" altLang="zh-CN" sz="2800" b="1">
                <a:solidFill>
                  <a:srgbClr val="FF0000"/>
                </a:solidFill>
                <a:latin typeface="Courier New" panose="02070309020205020404" pitchFamily="49" charset="0"/>
                <a:ea typeface="楷体_GB2312" pitchFamily="49" charset="-122"/>
              </a:rPr>
              <a:t>/</a:t>
            </a:r>
            <a:r>
              <a:rPr lang="en-US" altLang="zh-CN" sz="2800" b="1">
                <a:solidFill>
                  <a:srgbClr val="3333FF"/>
                </a:solidFill>
                <a:latin typeface="Courier New" panose="02070309020205020404" pitchFamily="49" charset="0"/>
                <a:ea typeface="楷体_GB2312" pitchFamily="49" charset="-122"/>
              </a:rPr>
              <a:t>discount </a:t>
            </a:r>
            <a:r>
              <a:rPr lang="zh-CN" altLang="en-US" sz="2800" b="1">
                <a:solidFill>
                  <a:srgbClr val="3333FF"/>
                </a:solidFill>
                <a:latin typeface="Courier New" panose="02070309020205020404" pitchFamily="49" charset="0"/>
                <a:ea typeface="楷体_GB2312" pitchFamily="49" charset="-122"/>
              </a:rPr>
              <a:t>折扣比 </a:t>
            </a:r>
            <a:r>
              <a:rPr lang="en-US" altLang="zh-CN" sz="2800" b="1">
                <a:solidFill>
                  <a:srgbClr val="3333FF"/>
                </a:solidFill>
                <a:latin typeface="Courier New" panose="02070309020205020404" pitchFamily="49" charset="0"/>
                <a:ea typeface="楷体_GB2312" pitchFamily="49" charset="-122"/>
              </a:rPr>
              <a:t>from discounts</a:t>
            </a:r>
          </a:p>
        </p:txBody>
      </p:sp>
    </p:spTree>
    <p:extLst>
      <p:ext uri="{BB962C8B-B14F-4D97-AF65-F5344CB8AC3E}">
        <p14:creationId xmlns:p14="http://schemas.microsoft.com/office/powerpoint/2010/main" val="343863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a:latin typeface="方正大标宋简体"/>
              </a:rPr>
              <a:t>12.1.3  </a:t>
            </a:r>
            <a:r>
              <a:rPr lang="zh-CN" altLang="en-US" b="0" i="0" u="none" strike="noStrike" kern="1800" baseline="0">
                <a:latin typeface="方正大标宋简体"/>
              </a:rPr>
              <a:t>连接与断开</a:t>
            </a:r>
            <a:r>
              <a:rPr lang="en-US" altLang="zh-CN" b="0" i="0" u="none" strike="noStrike" kern="1800" baseline="0">
                <a:latin typeface="方正大标宋简体"/>
              </a:rPr>
              <a:t>MySQL</a:t>
            </a:r>
            <a:r>
              <a:rPr lang="zh-CN" altLang="en-US" b="0" i="0" u="none" strike="noStrike" kern="1800" baseline="0">
                <a:latin typeface="方正大标宋简体"/>
              </a:rPr>
              <a:t>服务器</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476872"/>
          </a:xfrm>
        </p:spPr>
        <p:txBody>
          <a:bodyPr>
            <a:normAutofit fontScale="92500" lnSpcReduction="20000"/>
          </a:bodyPr>
          <a:lstStyle/>
          <a:p>
            <a:pPr marR="0" lvl="0" rtl="0"/>
            <a:r>
              <a:rPr lang="zh-CN" altLang="en-US" b="0" i="0" u="none" strike="noStrike" baseline="0" dirty="0">
                <a:latin typeface="Times New Roman"/>
              </a:rPr>
              <a:t>到这里我们就可以开始连接数据库服务器了，我们使用如图所示的命令连接服务器。</a:t>
            </a:r>
          </a:p>
          <a:p>
            <a:pPr marR="0" lvl="0" rtl="0"/>
            <a:r>
              <a:rPr lang="zh-CN" altLang="en-US" b="0" i="0" u="none" strike="noStrike" baseline="0" dirty="0">
                <a:latin typeface="Times New Roman"/>
              </a:rPr>
              <a:t>由于默认的</a:t>
            </a:r>
            <a:r>
              <a:rPr lang="en-US" altLang="zh-CN" b="0" i="0" u="none" strike="noStrike" baseline="0" dirty="0">
                <a:latin typeface="Times New Roman"/>
              </a:rPr>
              <a:t>MySQL</a:t>
            </a:r>
            <a:r>
              <a:rPr lang="zh-CN" altLang="en-US" b="0" i="0" u="none" strike="noStrike" baseline="0" dirty="0">
                <a:latin typeface="Times New Roman"/>
              </a:rPr>
              <a:t>密码是空的，因此在要求输入密码时候直接回车即可登陆。在连接到服务以后可以在</a:t>
            </a:r>
            <a:r>
              <a:rPr lang="en-US" altLang="zh-CN" b="0" i="0" u="none" strike="noStrike" baseline="0" dirty="0" err="1">
                <a:latin typeface="Times New Roman"/>
              </a:rPr>
              <a:t>mysql</a:t>
            </a:r>
            <a:r>
              <a:rPr lang="zh-CN" altLang="en-US" b="0" i="0" u="none" strike="noStrike" baseline="0" dirty="0">
                <a:latin typeface="Times New Roman"/>
              </a:rPr>
              <a:t>提示符下输入</a:t>
            </a:r>
            <a:r>
              <a:rPr lang="en-US" altLang="zh-CN" b="0" i="0" u="none" strike="noStrike" baseline="0" dirty="0">
                <a:latin typeface="Times New Roman"/>
              </a:rPr>
              <a:t>exit</a:t>
            </a:r>
            <a:r>
              <a:rPr lang="zh-CN" altLang="en-US" b="0" i="0" u="none" strike="noStrike" baseline="0" dirty="0">
                <a:latin typeface="Times New Roman"/>
              </a:rPr>
              <a:t>或者</a:t>
            </a:r>
            <a:r>
              <a:rPr lang="en-US" altLang="zh-CN" b="0" i="0" u="none" strike="noStrike" baseline="0" dirty="0">
                <a:latin typeface="Times New Roman"/>
              </a:rPr>
              <a:t>quit</a:t>
            </a:r>
            <a:r>
              <a:rPr lang="zh-CN" altLang="en-US" b="0" i="0" u="none" strike="noStrike" baseline="0" dirty="0">
                <a:latin typeface="Times New Roman"/>
              </a:rPr>
              <a:t>命令断开连接。</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A2768BF9-1C21-4141-A222-C17A4DF1B98F}"/>
              </a:ext>
            </a:extLst>
          </p:cNvPr>
          <p:cNvPicPr>
            <a:picLocks noChangeAspect="1"/>
          </p:cNvPicPr>
          <p:nvPr/>
        </p:nvPicPr>
        <p:blipFill>
          <a:blip r:embed="rId2"/>
          <a:stretch>
            <a:fillRect/>
          </a:stretch>
        </p:blipFill>
        <p:spPr>
          <a:xfrm>
            <a:off x="2627784" y="4429708"/>
            <a:ext cx="4832427" cy="1656184"/>
          </a:xfrm>
          <a:prstGeom prst="rect">
            <a:avLst/>
          </a:prstGeom>
        </p:spPr>
      </p:pic>
    </p:spTree>
    <p:extLst>
      <p:ext uri="{BB962C8B-B14F-4D97-AF65-F5344CB8AC3E}">
        <p14:creationId xmlns:p14="http://schemas.microsoft.com/office/powerpoint/2010/main" val="30297827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ADE48917-6D12-4A17-92FE-AE612881698F}"/>
              </a:ext>
            </a:extLst>
          </p:cNvPr>
          <p:cNvSpPr>
            <a:spLocks noGrp="1" noChangeArrowheads="1"/>
          </p:cNvSpPr>
          <p:nvPr>
            <p:ph type="title"/>
          </p:nvPr>
        </p:nvSpPr>
        <p:spPr>
          <a:xfrm>
            <a:off x="2743200" y="685800"/>
            <a:ext cx="4732338" cy="777875"/>
          </a:xfrm>
        </p:spPr>
        <p:txBody>
          <a:bodyPr/>
          <a:lstStyle/>
          <a:p>
            <a:pPr eaLnBrk="1" hangingPunct="1"/>
            <a:r>
              <a:rPr lang="zh-CN" altLang="en-US">
                <a:ea typeface="黑体" panose="02010609060101010101" pitchFamily="49" charset="-122"/>
              </a:rPr>
              <a:t>算术操作符</a:t>
            </a:r>
            <a:r>
              <a:rPr lang="en-US" altLang="zh-CN">
                <a:ea typeface="黑体" panose="02010609060101010101" pitchFamily="49" charset="-122"/>
              </a:rPr>
              <a:t>(*)</a:t>
            </a:r>
          </a:p>
        </p:txBody>
      </p:sp>
      <p:sp>
        <p:nvSpPr>
          <p:cNvPr id="38917" name="Text Box 33">
            <a:extLst>
              <a:ext uri="{FF2B5EF4-FFF2-40B4-BE49-F238E27FC236}">
                <a16:creationId xmlns:a16="http://schemas.microsoft.com/office/drawing/2014/main" id="{C4DCBC3A-57AF-433A-A856-4E3CEF1838BE}"/>
              </a:ext>
            </a:extLst>
          </p:cNvPr>
          <p:cNvSpPr txBox="1">
            <a:spLocks noChangeArrowheads="1"/>
          </p:cNvSpPr>
          <p:nvPr/>
        </p:nvSpPr>
        <p:spPr bwMode="auto">
          <a:xfrm>
            <a:off x="533400" y="2362200"/>
            <a:ext cx="8305800"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乘号也只有一种用法：</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discounttype,stor_id, lowqty, highqty, discount</a:t>
            </a:r>
            <a:r>
              <a:rPr lang="en-US" altLang="zh-CN" sz="2800" b="1">
                <a:solidFill>
                  <a:srgbClr val="FF0000"/>
                </a:solidFill>
                <a:latin typeface="Courier New" panose="02070309020205020404" pitchFamily="49" charset="0"/>
                <a:ea typeface="楷体_GB2312" pitchFamily="49" charset="-122"/>
              </a:rPr>
              <a:t>*3</a:t>
            </a:r>
            <a:r>
              <a:rPr lang="en-US" altLang="zh-CN" sz="2800" b="1">
                <a:solidFill>
                  <a:srgbClr val="3333FF"/>
                </a:solidFill>
                <a:latin typeface="Courier New" panose="02070309020205020404" pitchFamily="49" charset="0"/>
                <a:ea typeface="楷体_GB2312" pitchFamily="49" charset="-122"/>
              </a:rPr>
              <a:t> from discounts</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或者：</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discounttype,stor_id,lowqty, highqty, discount </a:t>
            </a:r>
            <a:r>
              <a:rPr lang="zh-CN" altLang="en-US" sz="2800" b="1">
                <a:solidFill>
                  <a:srgbClr val="3333FF"/>
                </a:solidFill>
                <a:latin typeface="Courier New" panose="02070309020205020404" pitchFamily="49" charset="0"/>
                <a:ea typeface="楷体_GB2312" pitchFamily="49" charset="-122"/>
              </a:rPr>
              <a:t>旧折扣</a:t>
            </a:r>
            <a:r>
              <a:rPr lang="en-US" altLang="zh-CN" sz="2800" b="1">
                <a:solidFill>
                  <a:srgbClr val="3333FF"/>
                </a:solidFill>
                <a:latin typeface="Courier New" panose="02070309020205020404" pitchFamily="49" charset="0"/>
                <a:ea typeface="楷体_GB2312" pitchFamily="49" charset="-122"/>
              </a:rPr>
              <a:t>, discount+4 </a:t>
            </a:r>
            <a:r>
              <a:rPr lang="zh-CN" altLang="en-US" sz="2800" b="1">
                <a:solidFill>
                  <a:srgbClr val="3333FF"/>
                </a:solidFill>
                <a:latin typeface="Courier New" panose="02070309020205020404" pitchFamily="49" charset="0"/>
                <a:ea typeface="楷体_GB2312" pitchFamily="49" charset="-122"/>
              </a:rPr>
              <a:t>新折扣</a:t>
            </a:r>
            <a:r>
              <a:rPr lang="en-US" altLang="zh-CN" sz="2800" b="1">
                <a:solidFill>
                  <a:srgbClr val="3333FF"/>
                </a:solidFill>
                <a:latin typeface="Courier New" panose="02070309020205020404" pitchFamily="49" charset="0"/>
                <a:ea typeface="楷体_GB2312" pitchFamily="49" charset="-122"/>
              </a:rPr>
              <a:t>, (discount+4)</a:t>
            </a:r>
            <a:r>
              <a:rPr lang="en-US" altLang="zh-CN" sz="2800" b="1">
                <a:solidFill>
                  <a:srgbClr val="FF0000"/>
                </a:solidFill>
                <a:latin typeface="Courier New" panose="02070309020205020404" pitchFamily="49" charset="0"/>
                <a:ea typeface="楷体_GB2312" pitchFamily="49" charset="-122"/>
              </a:rPr>
              <a:t>*</a:t>
            </a:r>
            <a:r>
              <a:rPr lang="en-US" altLang="zh-CN" sz="2800" b="1">
                <a:solidFill>
                  <a:srgbClr val="3333FF"/>
                </a:solidFill>
                <a:latin typeface="Courier New" panose="02070309020205020404" pitchFamily="49" charset="0"/>
                <a:ea typeface="楷体_GB2312" pitchFamily="49" charset="-122"/>
              </a:rPr>
              <a:t>discount </a:t>
            </a:r>
            <a:r>
              <a:rPr lang="zh-CN" altLang="en-US" sz="2800" b="1">
                <a:solidFill>
                  <a:srgbClr val="3333FF"/>
                </a:solidFill>
                <a:latin typeface="Courier New" panose="02070309020205020404" pitchFamily="49" charset="0"/>
                <a:ea typeface="楷体_GB2312" pitchFamily="49" charset="-122"/>
              </a:rPr>
              <a:t>折扣乘 </a:t>
            </a:r>
            <a:r>
              <a:rPr lang="en-US" altLang="zh-CN" sz="2800" b="1">
                <a:solidFill>
                  <a:srgbClr val="3333FF"/>
                </a:solidFill>
                <a:latin typeface="Courier New" panose="02070309020205020404" pitchFamily="49" charset="0"/>
                <a:ea typeface="楷体_GB2312" pitchFamily="49" charset="-122"/>
              </a:rPr>
              <a:t>from discounts</a:t>
            </a:r>
          </a:p>
        </p:txBody>
      </p:sp>
    </p:spTree>
    <p:extLst>
      <p:ext uri="{BB962C8B-B14F-4D97-AF65-F5344CB8AC3E}">
        <p14:creationId xmlns:p14="http://schemas.microsoft.com/office/powerpoint/2010/main" val="391353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62EFD7A8-9F45-4B28-8071-DDF23BEF6ADD}"/>
              </a:ext>
            </a:extLst>
          </p:cNvPr>
          <p:cNvSpPr>
            <a:spLocks noGrp="1" noChangeArrowheads="1"/>
          </p:cNvSpPr>
          <p:nvPr>
            <p:ph type="title"/>
          </p:nvPr>
        </p:nvSpPr>
        <p:spPr>
          <a:xfrm>
            <a:off x="2667000" y="685800"/>
            <a:ext cx="4038600" cy="790575"/>
          </a:xfrm>
        </p:spPr>
        <p:txBody>
          <a:bodyPr/>
          <a:lstStyle/>
          <a:p>
            <a:pPr eaLnBrk="1" hangingPunct="1"/>
            <a:r>
              <a:rPr lang="zh-CN" altLang="en-US">
                <a:ea typeface="黑体" panose="02010609060101010101" pitchFamily="49" charset="-122"/>
              </a:rPr>
              <a:t>算术操作符</a:t>
            </a:r>
            <a:r>
              <a:rPr lang="en-US" altLang="zh-CN">
                <a:ea typeface="黑体" panose="02010609060101010101" pitchFamily="49" charset="-122"/>
              </a:rPr>
              <a:t>(%)</a:t>
            </a:r>
          </a:p>
        </p:txBody>
      </p:sp>
      <p:sp>
        <p:nvSpPr>
          <p:cNvPr id="39941" name="Text Box 36">
            <a:extLst>
              <a:ext uri="{FF2B5EF4-FFF2-40B4-BE49-F238E27FC236}">
                <a16:creationId xmlns:a16="http://schemas.microsoft.com/office/drawing/2014/main" id="{BB9C82C4-7131-4C9E-BAE9-FC5A1EBA69D6}"/>
              </a:ext>
            </a:extLst>
          </p:cNvPr>
          <p:cNvSpPr txBox="1">
            <a:spLocks noChangeArrowheads="1"/>
          </p:cNvSpPr>
          <p:nvPr/>
        </p:nvSpPr>
        <p:spPr bwMode="auto">
          <a:xfrm>
            <a:off x="533400" y="2362200"/>
            <a:ext cx="8305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模运算返回除法操作的余数：</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discounttype,stor_id,lowqty, lowqty</a:t>
            </a:r>
            <a:r>
              <a:rPr lang="en-US" altLang="zh-CN" sz="2800" b="1">
                <a:solidFill>
                  <a:srgbClr val="FF0000"/>
                </a:solidFill>
                <a:latin typeface="Courier New" panose="02070309020205020404" pitchFamily="49" charset="0"/>
                <a:ea typeface="楷体_GB2312" pitchFamily="49" charset="-122"/>
              </a:rPr>
              <a:t>%</a:t>
            </a:r>
            <a:r>
              <a:rPr lang="en-US" altLang="zh-CN" sz="2800" b="1">
                <a:solidFill>
                  <a:srgbClr val="3333FF"/>
                </a:solidFill>
                <a:latin typeface="Courier New" panose="02070309020205020404" pitchFamily="49" charset="0"/>
                <a:ea typeface="楷体_GB2312" pitchFamily="49" charset="-122"/>
              </a:rPr>
              <a:t>3 </a:t>
            </a:r>
            <a:r>
              <a:rPr lang="zh-CN" altLang="en-US" sz="2800" b="1">
                <a:solidFill>
                  <a:srgbClr val="3333FF"/>
                </a:solidFill>
                <a:latin typeface="Courier New" panose="02070309020205020404" pitchFamily="49" charset="0"/>
                <a:ea typeface="楷体_GB2312" pitchFamily="49" charset="-122"/>
              </a:rPr>
              <a:t>模</a:t>
            </a:r>
            <a:r>
              <a:rPr lang="en-US" altLang="zh-CN" sz="2800" b="1">
                <a:solidFill>
                  <a:srgbClr val="3333FF"/>
                </a:solidFill>
                <a:latin typeface="Courier New" panose="02070309020205020404" pitchFamily="49" charset="0"/>
                <a:ea typeface="楷体_GB2312" pitchFamily="49" charset="-122"/>
              </a:rPr>
              <a:t>, highqty, discount  from discounts</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后面我们将会看到，模运算还可以作为函数。</a:t>
            </a:r>
          </a:p>
        </p:txBody>
      </p:sp>
    </p:spTree>
    <p:extLst>
      <p:ext uri="{BB962C8B-B14F-4D97-AF65-F5344CB8AC3E}">
        <p14:creationId xmlns:p14="http://schemas.microsoft.com/office/powerpoint/2010/main" val="24267734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B075A116-FD34-49DD-BD36-8383AE066330}"/>
              </a:ext>
            </a:extLst>
          </p:cNvPr>
          <p:cNvSpPr>
            <a:spLocks noGrp="1" noChangeArrowheads="1"/>
          </p:cNvSpPr>
          <p:nvPr>
            <p:ph type="title"/>
          </p:nvPr>
        </p:nvSpPr>
        <p:spPr>
          <a:xfrm>
            <a:off x="2438400" y="685800"/>
            <a:ext cx="5257800" cy="785813"/>
          </a:xfrm>
        </p:spPr>
        <p:txBody>
          <a:bodyPr/>
          <a:lstStyle/>
          <a:p>
            <a:pPr eaLnBrk="1" hangingPunct="1"/>
            <a:r>
              <a:rPr lang="zh-CN" altLang="en-US">
                <a:ea typeface="黑体" panose="02010609060101010101" pitchFamily="49" charset="-122"/>
              </a:rPr>
              <a:t>算术操作符优先级</a:t>
            </a:r>
          </a:p>
        </p:txBody>
      </p:sp>
      <p:sp>
        <p:nvSpPr>
          <p:cNvPr id="40965" name="Text Box 61">
            <a:extLst>
              <a:ext uri="{FF2B5EF4-FFF2-40B4-BE49-F238E27FC236}">
                <a16:creationId xmlns:a16="http://schemas.microsoft.com/office/drawing/2014/main" id="{A3DBEEEE-22F8-4110-86E3-B05CA5BD6488}"/>
              </a:ext>
            </a:extLst>
          </p:cNvPr>
          <p:cNvSpPr txBox="1">
            <a:spLocks noChangeArrowheads="1"/>
          </p:cNvSpPr>
          <p:nvPr/>
        </p:nvSpPr>
        <p:spPr bwMode="auto">
          <a:xfrm>
            <a:off x="533400" y="2362200"/>
            <a:ext cx="830580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先乘除后加减，括号优先。</a:t>
            </a:r>
          </a:p>
          <a:p>
            <a:pPr>
              <a:buFont typeface="Wingdings" panose="05000000000000000000" pitchFamily="2" charset="2"/>
              <a:buNone/>
            </a:pPr>
            <a:endParaRPr lang="en-US" altLang="zh-CN" b="1">
              <a:solidFill>
                <a:srgbClr val="669900"/>
              </a:solidFill>
              <a:latin typeface="Courier New" panose="02070309020205020404" pitchFamily="49" charset="0"/>
              <a:ea typeface="楷体_GB2312" pitchFamily="49" charset="-122"/>
            </a:endParaRPr>
          </a:p>
        </p:txBody>
      </p:sp>
    </p:spTree>
    <p:extLst>
      <p:ext uri="{BB962C8B-B14F-4D97-AF65-F5344CB8AC3E}">
        <p14:creationId xmlns:p14="http://schemas.microsoft.com/office/powerpoint/2010/main" val="21214045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E4DF7D28-5136-4B50-B93F-8313AED35F31}"/>
              </a:ext>
            </a:extLst>
          </p:cNvPr>
          <p:cNvSpPr>
            <a:spLocks noGrp="1" noChangeArrowheads="1"/>
          </p:cNvSpPr>
          <p:nvPr>
            <p:ph type="title"/>
          </p:nvPr>
        </p:nvSpPr>
        <p:spPr>
          <a:xfrm>
            <a:off x="2895600" y="762000"/>
            <a:ext cx="3573463" cy="693738"/>
          </a:xfrm>
        </p:spPr>
        <p:txBody>
          <a:bodyPr/>
          <a:lstStyle/>
          <a:p>
            <a:pPr eaLnBrk="1" hangingPunct="1"/>
            <a:r>
              <a:rPr lang="zh-CN" altLang="en-US">
                <a:ea typeface="黑体" panose="02010609060101010101" pitchFamily="49" charset="-122"/>
              </a:rPr>
              <a:t>比较操作符</a:t>
            </a:r>
          </a:p>
        </p:txBody>
      </p:sp>
      <p:sp>
        <p:nvSpPr>
          <p:cNvPr id="41989" name="Text Box 49">
            <a:extLst>
              <a:ext uri="{FF2B5EF4-FFF2-40B4-BE49-F238E27FC236}">
                <a16:creationId xmlns:a16="http://schemas.microsoft.com/office/drawing/2014/main" id="{59D69C4A-BAC8-4525-B5C4-46AAA06ADDFA}"/>
              </a:ext>
            </a:extLst>
          </p:cNvPr>
          <p:cNvSpPr txBox="1">
            <a:spLocks noChangeArrowheads="1"/>
          </p:cNvSpPr>
          <p:nvPr/>
        </p:nvSpPr>
        <p:spPr bwMode="auto">
          <a:xfrm>
            <a:off x="533400" y="2362200"/>
            <a:ext cx="8077200" cy="260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比较操作符比较两个表达式并返回如下三个值之一，</a:t>
            </a:r>
            <a:r>
              <a:rPr lang="en-US" altLang="zh-CN" b="1">
                <a:solidFill>
                  <a:srgbClr val="669900"/>
                </a:solidFill>
                <a:latin typeface="Courier New" panose="02070309020205020404" pitchFamily="49" charset="0"/>
                <a:ea typeface="楷体_GB2312" pitchFamily="49" charset="-122"/>
              </a:rPr>
              <a:t>TRUE</a:t>
            </a:r>
            <a:r>
              <a:rPr lang="zh-CN" altLang="en-US" b="1">
                <a:solidFill>
                  <a:srgbClr val="669900"/>
                </a:solidFill>
                <a:latin typeface="Courier New" panose="02070309020205020404" pitchFamily="49" charset="0"/>
                <a:ea typeface="楷体_GB2312" pitchFamily="49" charset="-122"/>
              </a:rPr>
              <a:t>，</a:t>
            </a:r>
            <a:r>
              <a:rPr lang="en-US" altLang="zh-CN" b="1">
                <a:solidFill>
                  <a:srgbClr val="669900"/>
                </a:solidFill>
                <a:latin typeface="Courier New" panose="02070309020205020404" pitchFamily="49" charset="0"/>
                <a:ea typeface="楷体_GB2312" pitchFamily="49" charset="-122"/>
              </a:rPr>
              <a:t>FALSE</a:t>
            </a:r>
            <a:r>
              <a:rPr lang="zh-CN" altLang="en-US" b="1">
                <a:solidFill>
                  <a:srgbClr val="669900"/>
                </a:solidFill>
                <a:latin typeface="Courier New" panose="02070309020205020404" pitchFamily="49" charset="0"/>
                <a:ea typeface="楷体_GB2312" pitchFamily="49" charset="-122"/>
              </a:rPr>
              <a:t>或</a:t>
            </a:r>
            <a:r>
              <a:rPr lang="en-US" altLang="zh-CN" b="1">
                <a:solidFill>
                  <a:srgbClr val="669900"/>
                </a:solidFill>
                <a:latin typeface="Courier New" panose="02070309020205020404" pitchFamily="49" charset="0"/>
                <a:ea typeface="楷体_GB2312" pitchFamily="49" charset="-122"/>
              </a:rPr>
              <a:t>NULL</a:t>
            </a:r>
            <a:r>
              <a:rPr lang="zh-CN" altLang="en-US" b="1">
                <a:solidFill>
                  <a:srgbClr val="669900"/>
                </a:solidFill>
                <a:latin typeface="Courier New" panose="02070309020205020404" pitchFamily="49" charset="0"/>
                <a:ea typeface="楷体_GB2312" pitchFamily="49" charset="-122"/>
              </a:rPr>
              <a:t>。</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zh-CN" altLang="en-US" b="1">
                <a:solidFill>
                  <a:srgbClr val="FF0000"/>
                </a:solidFill>
                <a:latin typeface="Courier New" panose="02070309020205020404" pitchFamily="49" charset="0"/>
                <a:ea typeface="楷体_GB2312" pitchFamily="49" charset="-122"/>
              </a:rPr>
              <a:t>重要</a:t>
            </a:r>
            <a:r>
              <a:rPr lang="zh-CN" altLang="en-US" b="1">
                <a:solidFill>
                  <a:srgbClr val="669900"/>
                </a:solidFill>
                <a:latin typeface="Courier New" panose="02070309020205020404" pitchFamily="49" charset="0"/>
                <a:ea typeface="楷体_GB2312" pitchFamily="49" charset="-122"/>
              </a:rPr>
              <a:t>  不能将空值用于区分表中两行所需的信息（例如，外键或主键）。</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如果数据出现空值，则逻辑运算符和比较运算符有可能返回 </a:t>
            </a:r>
            <a:r>
              <a:rPr lang="en-US" altLang="zh-CN" b="1">
                <a:solidFill>
                  <a:srgbClr val="669900"/>
                </a:solidFill>
                <a:latin typeface="Courier New" panose="02070309020205020404" pitchFamily="49" charset="0"/>
                <a:ea typeface="楷体_GB2312" pitchFamily="49" charset="-122"/>
              </a:rPr>
              <a:t>TRUE </a:t>
            </a:r>
            <a:r>
              <a:rPr lang="zh-CN" altLang="en-US" b="1">
                <a:solidFill>
                  <a:srgbClr val="669900"/>
                </a:solidFill>
                <a:latin typeface="Courier New" panose="02070309020205020404" pitchFamily="49" charset="0"/>
                <a:ea typeface="楷体_GB2312" pitchFamily="49" charset="-122"/>
              </a:rPr>
              <a:t>或 </a:t>
            </a:r>
            <a:r>
              <a:rPr lang="en-US" altLang="zh-CN" b="1">
                <a:solidFill>
                  <a:srgbClr val="669900"/>
                </a:solidFill>
                <a:latin typeface="Courier New" panose="02070309020205020404" pitchFamily="49" charset="0"/>
                <a:ea typeface="楷体_GB2312" pitchFamily="49" charset="-122"/>
              </a:rPr>
              <a:t>FALSE </a:t>
            </a:r>
            <a:r>
              <a:rPr lang="zh-CN" altLang="en-US" b="1">
                <a:solidFill>
                  <a:srgbClr val="669900"/>
                </a:solidFill>
                <a:latin typeface="Courier New" panose="02070309020205020404" pitchFamily="49" charset="0"/>
                <a:ea typeface="楷体_GB2312" pitchFamily="49" charset="-122"/>
              </a:rPr>
              <a:t>以外的第三种结果 </a:t>
            </a:r>
            <a:r>
              <a:rPr lang="en-US" altLang="zh-CN" b="1">
                <a:solidFill>
                  <a:srgbClr val="669900"/>
                </a:solidFill>
                <a:latin typeface="Courier New" panose="02070309020205020404" pitchFamily="49" charset="0"/>
                <a:ea typeface="楷体_GB2312" pitchFamily="49" charset="-122"/>
              </a:rPr>
              <a:t>UNKNOWN</a:t>
            </a:r>
            <a:r>
              <a:rPr lang="zh-CN" altLang="en-US" b="1">
                <a:solidFill>
                  <a:srgbClr val="669900"/>
                </a:solidFill>
                <a:latin typeface="Courier New" panose="02070309020205020404" pitchFamily="49" charset="0"/>
                <a:ea typeface="楷体_GB2312" pitchFamily="49" charset="-122"/>
              </a:rPr>
              <a:t>。需要三值逻辑是导致许多应用程序出错之源。</a:t>
            </a:r>
          </a:p>
        </p:txBody>
      </p:sp>
    </p:spTree>
    <p:extLst>
      <p:ext uri="{BB962C8B-B14F-4D97-AF65-F5344CB8AC3E}">
        <p14:creationId xmlns:p14="http://schemas.microsoft.com/office/powerpoint/2010/main" val="2270887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E6FCAA6E-8196-47BF-9EDC-2412A94AF217}"/>
              </a:ext>
            </a:extLst>
          </p:cNvPr>
          <p:cNvSpPr>
            <a:spLocks noGrp="1" noChangeArrowheads="1"/>
          </p:cNvSpPr>
          <p:nvPr>
            <p:ph type="title"/>
          </p:nvPr>
        </p:nvSpPr>
        <p:spPr>
          <a:xfrm>
            <a:off x="2667000" y="609600"/>
            <a:ext cx="4106863" cy="846138"/>
          </a:xfrm>
        </p:spPr>
        <p:txBody>
          <a:bodyPr/>
          <a:lstStyle/>
          <a:p>
            <a:pPr eaLnBrk="1" hangingPunct="1"/>
            <a:r>
              <a:rPr lang="zh-CN" altLang="en-US">
                <a:ea typeface="黑体" panose="02010609060101010101" pitchFamily="49" charset="-122"/>
              </a:rPr>
              <a:t>比较操作符</a:t>
            </a:r>
            <a:r>
              <a:rPr lang="en-US" altLang="zh-CN">
                <a:ea typeface="黑体" panose="02010609060101010101" pitchFamily="49" charset="-122"/>
              </a:rPr>
              <a:t>(=)</a:t>
            </a:r>
          </a:p>
        </p:txBody>
      </p:sp>
      <p:sp>
        <p:nvSpPr>
          <p:cNvPr id="45061" name="Text Box 22">
            <a:extLst>
              <a:ext uri="{FF2B5EF4-FFF2-40B4-BE49-F238E27FC236}">
                <a16:creationId xmlns:a16="http://schemas.microsoft.com/office/drawing/2014/main" id="{2862AC70-BC32-473E-8097-786BB82FD0E2}"/>
              </a:ext>
            </a:extLst>
          </p:cNvPr>
          <p:cNvSpPr txBox="1">
            <a:spLocks noChangeArrowheads="1"/>
          </p:cNvSpPr>
          <p:nvPr/>
        </p:nvSpPr>
        <p:spPr bwMode="auto">
          <a:xfrm>
            <a:off x="533400" y="2362200"/>
            <a:ext cx="8305800"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我们早就用过等号了：</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 </a:t>
            </a:r>
            <a:r>
              <a:rPr lang="en-US" altLang="zh-CN" sz="2800" b="1">
                <a:solidFill>
                  <a:srgbClr val="FF0000"/>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5</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上面字段</a:t>
            </a:r>
            <a:r>
              <a:rPr lang="en-US" altLang="zh-CN" b="1">
                <a:solidFill>
                  <a:srgbClr val="669900"/>
                </a:solidFill>
                <a:latin typeface="Courier New" panose="02070309020205020404" pitchFamily="49" charset="0"/>
                <a:ea typeface="楷体_GB2312" pitchFamily="49" charset="-122"/>
              </a:rPr>
              <a:t>discount</a:t>
            </a:r>
            <a:r>
              <a:rPr lang="zh-CN" altLang="en-US" b="1">
                <a:solidFill>
                  <a:srgbClr val="669900"/>
                </a:solidFill>
                <a:latin typeface="Courier New" panose="02070309020205020404" pitchFamily="49" charset="0"/>
                <a:ea typeface="楷体_GB2312" pitchFamily="49" charset="-122"/>
              </a:rPr>
              <a:t>的数据类型是数字型，对字符串类型的字段记得加上单引号：</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discounttype = </a:t>
            </a:r>
            <a:r>
              <a:rPr lang="en-US" altLang="zh-CN" sz="2800" b="1">
                <a:solidFill>
                  <a:srgbClr val="FF0000"/>
                </a:solidFill>
                <a:latin typeface="Courier New" panose="02070309020205020404" pitchFamily="49" charset="0"/>
                <a:ea typeface="楷体_GB2312" pitchFamily="49" charset="-122"/>
              </a:rPr>
              <a:t>'</a:t>
            </a:r>
            <a:r>
              <a:rPr lang="en-US" altLang="zh-CN" sz="2800" b="1">
                <a:solidFill>
                  <a:srgbClr val="3333FF"/>
                </a:solidFill>
                <a:latin typeface="Courier New" panose="02070309020205020404" pitchFamily="49" charset="0"/>
                <a:ea typeface="楷体_GB2312" pitchFamily="49" charset="-122"/>
              </a:rPr>
              <a:t>Volume Discount</a:t>
            </a:r>
            <a:r>
              <a:rPr lang="en-US" altLang="zh-CN" sz="2800" b="1">
                <a:solidFill>
                  <a:srgbClr val="FF0000"/>
                </a:solidFill>
                <a:latin typeface="Courier New" panose="02070309020205020404" pitchFamily="49" charset="0"/>
                <a:ea typeface="楷体_GB2312" pitchFamily="49" charset="-122"/>
              </a:rPr>
              <a:t>'</a:t>
            </a:r>
          </a:p>
        </p:txBody>
      </p:sp>
    </p:spTree>
    <p:extLst>
      <p:ext uri="{BB962C8B-B14F-4D97-AF65-F5344CB8AC3E}">
        <p14:creationId xmlns:p14="http://schemas.microsoft.com/office/powerpoint/2010/main" val="3468444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276CC700-911A-4F78-BAEC-DEB6151B5F8B}"/>
              </a:ext>
            </a:extLst>
          </p:cNvPr>
          <p:cNvSpPr>
            <a:spLocks noGrp="1" noChangeArrowheads="1"/>
          </p:cNvSpPr>
          <p:nvPr>
            <p:ph type="title"/>
          </p:nvPr>
        </p:nvSpPr>
        <p:spPr>
          <a:xfrm>
            <a:off x="2133600" y="533400"/>
            <a:ext cx="5554663" cy="922338"/>
          </a:xfrm>
        </p:spPr>
        <p:txBody>
          <a:bodyPr/>
          <a:lstStyle/>
          <a:p>
            <a:pPr eaLnBrk="1" hangingPunct="1"/>
            <a:r>
              <a:rPr lang="zh-CN" altLang="en-US">
                <a:ea typeface="黑体" panose="02010609060101010101" pitchFamily="49" charset="-122"/>
              </a:rPr>
              <a:t>比较操作符</a:t>
            </a:r>
            <a:r>
              <a:rPr lang="en-US" altLang="zh-CN">
                <a:ea typeface="黑体" panose="02010609060101010101" pitchFamily="49" charset="-122"/>
              </a:rPr>
              <a:t>(&gt;</a:t>
            </a:r>
            <a:r>
              <a:rPr lang="zh-CN" altLang="en-US">
                <a:ea typeface="黑体" panose="02010609060101010101" pitchFamily="49" charset="-122"/>
              </a:rPr>
              <a:t>和</a:t>
            </a:r>
            <a:r>
              <a:rPr lang="en-US" altLang="zh-CN">
                <a:ea typeface="黑体" panose="02010609060101010101" pitchFamily="49" charset="-122"/>
              </a:rPr>
              <a:t>&gt;=)</a:t>
            </a:r>
          </a:p>
        </p:txBody>
      </p:sp>
      <p:sp>
        <p:nvSpPr>
          <p:cNvPr id="46085" name="Text Box 27">
            <a:extLst>
              <a:ext uri="{FF2B5EF4-FFF2-40B4-BE49-F238E27FC236}">
                <a16:creationId xmlns:a16="http://schemas.microsoft.com/office/drawing/2014/main" id="{E25C117A-540A-44BC-B15F-B6C4FD665A5C}"/>
              </a:ext>
            </a:extLst>
          </p:cNvPr>
          <p:cNvSpPr txBox="1">
            <a:spLocks noChangeArrowheads="1"/>
          </p:cNvSpPr>
          <p:nvPr/>
        </p:nvSpPr>
        <p:spPr bwMode="auto">
          <a:xfrm>
            <a:off x="533400" y="2362200"/>
            <a:ext cx="8305800" cy="370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大于号像这样工作：</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 </a:t>
            </a:r>
            <a:r>
              <a:rPr lang="en-US" altLang="zh-CN" sz="2800" b="1">
                <a:solidFill>
                  <a:srgbClr val="FF0000"/>
                </a:solidFill>
                <a:latin typeface="Courier New" panose="02070309020205020404" pitchFamily="49" charset="0"/>
                <a:ea typeface="楷体_GB2312" pitchFamily="49" charset="-122"/>
              </a:rPr>
              <a:t>&gt; </a:t>
            </a:r>
            <a:r>
              <a:rPr lang="en-US" altLang="zh-CN" sz="2800" b="1">
                <a:solidFill>
                  <a:srgbClr val="3333FF"/>
                </a:solidFill>
                <a:latin typeface="Courier New" panose="02070309020205020404" pitchFamily="49" charset="0"/>
                <a:ea typeface="楷体_GB2312" pitchFamily="49" charset="-122"/>
              </a:rPr>
              <a:t>5</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如果要包括 </a:t>
            </a:r>
            <a:r>
              <a:rPr lang="en-US" altLang="zh-CN" b="1">
                <a:solidFill>
                  <a:srgbClr val="669900"/>
                </a:solidFill>
                <a:latin typeface="Courier New" panose="02070309020205020404" pitchFamily="49" charset="0"/>
                <a:ea typeface="楷体_GB2312" pitchFamily="49" charset="-122"/>
              </a:rPr>
              <a:t>5</a:t>
            </a:r>
            <a:r>
              <a:rPr lang="zh-CN" altLang="en-US" b="1">
                <a:solidFill>
                  <a:srgbClr val="669900"/>
                </a:solidFill>
                <a:latin typeface="Courier New" panose="02070309020205020404" pitchFamily="49" charset="0"/>
                <a:ea typeface="楷体_GB2312" pitchFamily="49" charset="-122"/>
              </a:rPr>
              <a:t>：</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 </a:t>
            </a:r>
            <a:r>
              <a:rPr lang="en-US" altLang="zh-CN" sz="2800" b="1">
                <a:solidFill>
                  <a:srgbClr val="FF0000"/>
                </a:solidFill>
                <a:latin typeface="Courier New" panose="02070309020205020404" pitchFamily="49" charset="0"/>
                <a:ea typeface="楷体_GB2312" pitchFamily="49" charset="-122"/>
              </a:rPr>
              <a:t>&gt;= </a:t>
            </a:r>
            <a:r>
              <a:rPr lang="en-US" altLang="zh-CN" sz="2800" b="1">
                <a:solidFill>
                  <a:srgbClr val="3333FF"/>
                </a:solidFill>
                <a:latin typeface="Courier New" panose="02070309020205020404" pitchFamily="49" charset="0"/>
                <a:ea typeface="楷体_GB2312" pitchFamily="49" charset="-122"/>
              </a:rPr>
              <a:t>5</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字符也可以比较：</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discounttype </a:t>
            </a:r>
            <a:r>
              <a:rPr lang="en-US" altLang="zh-CN" sz="2800" b="1">
                <a:solidFill>
                  <a:srgbClr val="FF0000"/>
                </a:solidFill>
                <a:latin typeface="Courier New" panose="02070309020205020404" pitchFamily="49" charset="0"/>
                <a:ea typeface="楷体_GB2312" pitchFamily="49" charset="-122"/>
              </a:rPr>
              <a:t>&gt;=</a:t>
            </a:r>
            <a:r>
              <a:rPr lang="en-US" altLang="zh-CN" sz="2800" b="1">
                <a:solidFill>
                  <a:srgbClr val="3333FF"/>
                </a:solidFill>
                <a:latin typeface="Courier New" panose="02070309020205020404" pitchFamily="49" charset="0"/>
                <a:ea typeface="楷体_GB2312" pitchFamily="49" charset="-122"/>
              </a:rPr>
              <a:t> </a:t>
            </a:r>
            <a:r>
              <a:rPr lang="en-US" altLang="zh-CN" sz="2800" b="1">
                <a:solidFill>
                  <a:srgbClr val="FF0000"/>
                </a:solidFill>
                <a:latin typeface="Courier New" panose="02070309020205020404" pitchFamily="49" charset="0"/>
                <a:ea typeface="楷体_GB2312" pitchFamily="49" charset="-122"/>
              </a:rPr>
              <a:t>'</a:t>
            </a:r>
            <a:r>
              <a:rPr lang="en-US" altLang="zh-CN" sz="2800" b="1">
                <a:solidFill>
                  <a:srgbClr val="3333FF"/>
                </a:solidFill>
                <a:latin typeface="Courier New" panose="02070309020205020404" pitchFamily="49" charset="0"/>
                <a:ea typeface="楷体_GB2312" pitchFamily="49" charset="-122"/>
              </a:rPr>
              <a:t>Vo</a:t>
            </a:r>
            <a:r>
              <a:rPr lang="en-US" altLang="zh-CN" sz="2800" b="1">
                <a:solidFill>
                  <a:srgbClr val="FF0000"/>
                </a:solidFill>
                <a:latin typeface="Courier New" panose="02070309020205020404" pitchFamily="49" charset="0"/>
                <a:ea typeface="楷体_GB2312" pitchFamily="49" charset="-122"/>
              </a:rPr>
              <a:t>'</a:t>
            </a:r>
            <a:r>
              <a:rPr lang="en-US" altLang="zh-CN" sz="2800" b="1">
                <a:solidFill>
                  <a:srgbClr val="3333FF"/>
                </a:solidFill>
                <a:latin typeface="Courier New" panose="02070309020205020404" pitchFamily="49" charset="0"/>
                <a:ea typeface="楷体_GB2312" pitchFamily="49" charset="-122"/>
              </a:rPr>
              <a:t> </a:t>
            </a:r>
          </a:p>
        </p:txBody>
      </p:sp>
    </p:spTree>
    <p:extLst>
      <p:ext uri="{BB962C8B-B14F-4D97-AF65-F5344CB8AC3E}">
        <p14:creationId xmlns:p14="http://schemas.microsoft.com/office/powerpoint/2010/main" val="12788479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id="{1A1D7AD2-63B6-4BAC-8459-A281CE56FE10}"/>
              </a:ext>
            </a:extLst>
          </p:cNvPr>
          <p:cNvSpPr>
            <a:spLocks noGrp="1" noChangeArrowheads="1"/>
          </p:cNvSpPr>
          <p:nvPr>
            <p:ph type="title"/>
          </p:nvPr>
        </p:nvSpPr>
        <p:spPr>
          <a:xfrm>
            <a:off x="2133600" y="533400"/>
            <a:ext cx="5478463" cy="922338"/>
          </a:xfrm>
        </p:spPr>
        <p:txBody>
          <a:bodyPr/>
          <a:lstStyle/>
          <a:p>
            <a:pPr eaLnBrk="1" hangingPunct="1"/>
            <a:r>
              <a:rPr lang="zh-CN" altLang="en-US">
                <a:ea typeface="黑体" panose="02010609060101010101" pitchFamily="49" charset="-122"/>
              </a:rPr>
              <a:t>比较操作符</a:t>
            </a:r>
            <a:r>
              <a:rPr lang="en-US" altLang="zh-CN">
                <a:ea typeface="黑体" panose="02010609060101010101" pitchFamily="49" charset="-122"/>
              </a:rPr>
              <a:t>(&lt;</a:t>
            </a:r>
            <a:r>
              <a:rPr lang="zh-CN" altLang="en-US">
                <a:ea typeface="黑体" panose="02010609060101010101" pitchFamily="49" charset="-122"/>
              </a:rPr>
              <a:t>和</a:t>
            </a:r>
            <a:r>
              <a:rPr lang="en-US" altLang="zh-CN">
                <a:ea typeface="黑体" panose="02010609060101010101" pitchFamily="49" charset="-122"/>
              </a:rPr>
              <a:t>&lt;=)</a:t>
            </a:r>
          </a:p>
        </p:txBody>
      </p:sp>
      <p:sp>
        <p:nvSpPr>
          <p:cNvPr id="47109" name="Text Box 22">
            <a:extLst>
              <a:ext uri="{FF2B5EF4-FFF2-40B4-BE49-F238E27FC236}">
                <a16:creationId xmlns:a16="http://schemas.microsoft.com/office/drawing/2014/main" id="{12627218-2076-42D0-97BC-9763DE99A616}"/>
              </a:ext>
            </a:extLst>
          </p:cNvPr>
          <p:cNvSpPr txBox="1">
            <a:spLocks noChangeArrowheads="1"/>
          </p:cNvSpPr>
          <p:nvPr/>
        </p:nvSpPr>
        <p:spPr bwMode="auto">
          <a:xfrm>
            <a:off x="533400" y="2362200"/>
            <a:ext cx="8305800" cy="370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小于号像这样工作：</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 </a:t>
            </a:r>
            <a:r>
              <a:rPr lang="en-US" altLang="zh-CN" sz="2800" b="1">
                <a:solidFill>
                  <a:srgbClr val="FF0000"/>
                </a:solidFill>
                <a:latin typeface="Courier New" panose="02070309020205020404" pitchFamily="49" charset="0"/>
                <a:ea typeface="楷体_GB2312" pitchFamily="49" charset="-122"/>
              </a:rPr>
              <a:t>&lt;</a:t>
            </a:r>
            <a:r>
              <a:rPr lang="en-US" altLang="zh-CN" sz="2800" b="1">
                <a:solidFill>
                  <a:srgbClr val="3333FF"/>
                </a:solidFill>
                <a:latin typeface="Courier New" panose="02070309020205020404" pitchFamily="49" charset="0"/>
                <a:ea typeface="楷体_GB2312" pitchFamily="49" charset="-122"/>
              </a:rPr>
              <a:t> 6.7</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如果要包括 </a:t>
            </a:r>
            <a:r>
              <a:rPr lang="en-US" altLang="zh-CN" b="1">
                <a:solidFill>
                  <a:srgbClr val="669900"/>
                </a:solidFill>
                <a:latin typeface="Courier New" panose="02070309020205020404" pitchFamily="49" charset="0"/>
                <a:ea typeface="楷体_GB2312" pitchFamily="49" charset="-122"/>
              </a:rPr>
              <a:t>6.7</a:t>
            </a:r>
            <a:r>
              <a:rPr lang="zh-CN" altLang="en-US" b="1">
                <a:solidFill>
                  <a:srgbClr val="669900"/>
                </a:solidFill>
                <a:latin typeface="Courier New" panose="02070309020205020404" pitchFamily="49" charset="0"/>
                <a:ea typeface="楷体_GB2312" pitchFamily="49" charset="-122"/>
              </a:rPr>
              <a:t>：</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 </a:t>
            </a:r>
            <a:r>
              <a:rPr lang="en-US" altLang="zh-CN" sz="2800" b="1">
                <a:solidFill>
                  <a:srgbClr val="FF0000"/>
                </a:solidFill>
                <a:latin typeface="Courier New" panose="02070309020205020404" pitchFamily="49" charset="0"/>
                <a:ea typeface="楷体_GB2312" pitchFamily="49" charset="-122"/>
              </a:rPr>
              <a:t>&lt;= </a:t>
            </a:r>
            <a:r>
              <a:rPr lang="en-US" altLang="zh-CN" sz="2800" b="1">
                <a:solidFill>
                  <a:srgbClr val="3333FF"/>
                </a:solidFill>
                <a:latin typeface="Courier New" panose="02070309020205020404" pitchFamily="49" charset="0"/>
                <a:ea typeface="楷体_GB2312" pitchFamily="49" charset="-122"/>
              </a:rPr>
              <a:t>6.7</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字符也可以比较：</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discounttype </a:t>
            </a:r>
            <a:r>
              <a:rPr lang="en-US" altLang="zh-CN" sz="2800" b="1">
                <a:solidFill>
                  <a:srgbClr val="FF0000"/>
                </a:solidFill>
                <a:latin typeface="Courier New" panose="02070309020205020404" pitchFamily="49" charset="0"/>
                <a:ea typeface="楷体_GB2312" pitchFamily="49" charset="-122"/>
              </a:rPr>
              <a:t>&lt;=</a:t>
            </a:r>
            <a:r>
              <a:rPr lang="en-US" altLang="zh-CN" sz="2800" b="1">
                <a:solidFill>
                  <a:srgbClr val="3333FF"/>
                </a:solidFill>
                <a:latin typeface="Courier New" panose="02070309020205020404" pitchFamily="49" charset="0"/>
                <a:ea typeface="楷体_GB2312" pitchFamily="49" charset="-122"/>
              </a:rPr>
              <a:t> </a:t>
            </a:r>
            <a:r>
              <a:rPr lang="en-US" altLang="zh-CN" sz="2800" b="1">
                <a:solidFill>
                  <a:srgbClr val="FF0000"/>
                </a:solidFill>
                <a:latin typeface="Courier New" panose="02070309020205020404" pitchFamily="49" charset="0"/>
                <a:ea typeface="楷体_GB2312" pitchFamily="49" charset="-122"/>
              </a:rPr>
              <a:t>'</a:t>
            </a:r>
            <a:r>
              <a:rPr lang="en-US" altLang="zh-CN" sz="2800" b="1">
                <a:solidFill>
                  <a:srgbClr val="3333FF"/>
                </a:solidFill>
                <a:latin typeface="Courier New" panose="02070309020205020404" pitchFamily="49" charset="0"/>
                <a:ea typeface="楷体_GB2312" pitchFamily="49" charset="-122"/>
              </a:rPr>
              <a:t>Vo</a:t>
            </a:r>
            <a:r>
              <a:rPr lang="en-US" altLang="zh-CN" sz="2800" b="1">
                <a:solidFill>
                  <a:srgbClr val="FF0000"/>
                </a:solidFill>
                <a:latin typeface="Courier New" panose="02070309020205020404" pitchFamily="49" charset="0"/>
                <a:ea typeface="楷体_GB2312" pitchFamily="49" charset="-122"/>
              </a:rPr>
              <a:t>'</a:t>
            </a:r>
            <a:r>
              <a:rPr lang="en-US" altLang="zh-CN" sz="2800" b="1">
                <a:solidFill>
                  <a:srgbClr val="3333FF"/>
                </a:solidFill>
                <a:latin typeface="Courier New" panose="02070309020205020404" pitchFamily="49" charset="0"/>
                <a:ea typeface="楷体_GB2312" pitchFamily="49" charset="-122"/>
              </a:rPr>
              <a:t> </a:t>
            </a:r>
          </a:p>
        </p:txBody>
      </p:sp>
    </p:spTree>
    <p:extLst>
      <p:ext uri="{BB962C8B-B14F-4D97-AF65-F5344CB8AC3E}">
        <p14:creationId xmlns:p14="http://schemas.microsoft.com/office/powerpoint/2010/main" val="8804780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AE6C1664-AC3B-4F47-A31A-5738C5E0C179}"/>
              </a:ext>
            </a:extLst>
          </p:cNvPr>
          <p:cNvSpPr>
            <a:spLocks noGrp="1" noChangeArrowheads="1"/>
          </p:cNvSpPr>
          <p:nvPr>
            <p:ph type="title"/>
          </p:nvPr>
        </p:nvSpPr>
        <p:spPr>
          <a:xfrm>
            <a:off x="1981200" y="533400"/>
            <a:ext cx="5478463" cy="922338"/>
          </a:xfrm>
        </p:spPr>
        <p:txBody>
          <a:bodyPr/>
          <a:lstStyle/>
          <a:p>
            <a:pPr eaLnBrk="1" hangingPunct="1"/>
            <a:r>
              <a:rPr lang="zh-CN" altLang="en-US">
                <a:ea typeface="黑体" panose="02010609060101010101" pitchFamily="49" charset="-122"/>
              </a:rPr>
              <a:t>比较操作符</a:t>
            </a:r>
            <a:r>
              <a:rPr lang="en-US" altLang="zh-CN">
                <a:ea typeface="黑体" panose="02010609060101010101" pitchFamily="49" charset="-122"/>
              </a:rPr>
              <a:t>(&lt;&gt;</a:t>
            </a:r>
            <a:r>
              <a:rPr lang="zh-CN" altLang="en-US">
                <a:ea typeface="黑体" panose="02010609060101010101" pitchFamily="49" charset="-122"/>
              </a:rPr>
              <a:t>或</a:t>
            </a:r>
            <a:r>
              <a:rPr lang="en-US" altLang="zh-CN">
                <a:ea typeface="黑体" panose="02010609060101010101" pitchFamily="49" charset="-122"/>
              </a:rPr>
              <a:t>!=)</a:t>
            </a:r>
          </a:p>
        </p:txBody>
      </p:sp>
      <p:sp>
        <p:nvSpPr>
          <p:cNvPr id="48133" name="Text Box 35">
            <a:extLst>
              <a:ext uri="{FF2B5EF4-FFF2-40B4-BE49-F238E27FC236}">
                <a16:creationId xmlns:a16="http://schemas.microsoft.com/office/drawing/2014/main" id="{B09AA02F-683A-4405-BDB2-76DD95F490CB}"/>
              </a:ext>
            </a:extLst>
          </p:cNvPr>
          <p:cNvSpPr txBox="1">
            <a:spLocks noChangeArrowheads="1"/>
          </p:cNvSpPr>
          <p:nvPr/>
        </p:nvSpPr>
        <p:spPr bwMode="auto">
          <a:xfrm>
            <a:off x="533400" y="2362200"/>
            <a:ext cx="8305800" cy="370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不等于可以这样写：</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 </a:t>
            </a:r>
            <a:r>
              <a:rPr lang="en-US" altLang="zh-CN" sz="2800" b="1">
                <a:solidFill>
                  <a:srgbClr val="FF0000"/>
                </a:solidFill>
                <a:latin typeface="Courier New" panose="02070309020205020404" pitchFamily="49" charset="0"/>
                <a:ea typeface="楷体_GB2312" pitchFamily="49" charset="-122"/>
              </a:rPr>
              <a:t>&lt;&gt;</a:t>
            </a:r>
            <a:r>
              <a:rPr lang="en-US" altLang="zh-CN" sz="2800" b="1">
                <a:solidFill>
                  <a:srgbClr val="3333FF"/>
                </a:solidFill>
                <a:latin typeface="Courier New" panose="02070309020205020404" pitchFamily="49" charset="0"/>
                <a:ea typeface="楷体_GB2312" pitchFamily="49" charset="-122"/>
              </a:rPr>
              <a:t> 6.7</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还可以这样写：</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 </a:t>
            </a:r>
            <a:r>
              <a:rPr lang="en-US" altLang="zh-CN" sz="2800" b="1">
                <a:solidFill>
                  <a:srgbClr val="FF0000"/>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6.7</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字符也可以不等于：</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discounttype </a:t>
            </a:r>
            <a:r>
              <a:rPr lang="en-US" altLang="zh-CN" sz="2800" b="1">
                <a:solidFill>
                  <a:srgbClr val="FF0000"/>
                </a:solidFill>
                <a:latin typeface="Courier New" panose="02070309020205020404" pitchFamily="49" charset="0"/>
                <a:ea typeface="楷体_GB2312" pitchFamily="49" charset="-122"/>
              </a:rPr>
              <a:t>&lt;&gt;</a:t>
            </a:r>
            <a:r>
              <a:rPr lang="en-US" altLang="zh-CN" sz="2800" b="1">
                <a:solidFill>
                  <a:srgbClr val="3333FF"/>
                </a:solidFill>
                <a:latin typeface="Courier New" panose="02070309020205020404" pitchFamily="49" charset="0"/>
                <a:ea typeface="楷体_GB2312" pitchFamily="49" charset="-122"/>
              </a:rPr>
              <a:t> ' Volume Discount ' </a:t>
            </a:r>
          </a:p>
        </p:txBody>
      </p:sp>
    </p:spTree>
    <p:extLst>
      <p:ext uri="{BB962C8B-B14F-4D97-AF65-F5344CB8AC3E}">
        <p14:creationId xmlns:p14="http://schemas.microsoft.com/office/powerpoint/2010/main" val="10398779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517A70D6-1A77-4492-9BF0-54CDBC0403A6}"/>
              </a:ext>
            </a:extLst>
          </p:cNvPr>
          <p:cNvSpPr>
            <a:spLocks noGrp="1" noChangeArrowheads="1"/>
          </p:cNvSpPr>
          <p:nvPr>
            <p:ph type="title"/>
          </p:nvPr>
        </p:nvSpPr>
        <p:spPr>
          <a:xfrm>
            <a:off x="2209800" y="457200"/>
            <a:ext cx="5562600" cy="998538"/>
          </a:xfrm>
        </p:spPr>
        <p:txBody>
          <a:bodyPr/>
          <a:lstStyle/>
          <a:p>
            <a:pPr eaLnBrk="1" hangingPunct="1"/>
            <a:r>
              <a:rPr lang="zh-CN" altLang="en-US">
                <a:ea typeface="黑体" panose="02010609060101010101" pitchFamily="49" charset="-122"/>
              </a:rPr>
              <a:t>字符操作符</a:t>
            </a:r>
            <a:r>
              <a:rPr lang="en-US" altLang="zh-CN">
                <a:ea typeface="黑体" panose="02010609060101010101" pitchFamily="49" charset="-122"/>
              </a:rPr>
              <a:t>(like</a:t>
            </a:r>
            <a:r>
              <a:rPr lang="zh-CN" altLang="en-US">
                <a:ea typeface="黑体" panose="02010609060101010101" pitchFamily="49" charset="-122"/>
              </a:rPr>
              <a:t>和</a:t>
            </a:r>
            <a:r>
              <a:rPr lang="en-US" altLang="zh-CN">
                <a:ea typeface="黑体" panose="02010609060101010101" pitchFamily="49" charset="-122"/>
              </a:rPr>
              <a:t>%)</a:t>
            </a:r>
          </a:p>
        </p:txBody>
      </p:sp>
      <p:sp>
        <p:nvSpPr>
          <p:cNvPr id="49157" name="Text Box 55">
            <a:extLst>
              <a:ext uri="{FF2B5EF4-FFF2-40B4-BE49-F238E27FC236}">
                <a16:creationId xmlns:a16="http://schemas.microsoft.com/office/drawing/2014/main" id="{224A5798-B81D-4981-A838-03C91B968741}"/>
              </a:ext>
            </a:extLst>
          </p:cNvPr>
          <p:cNvSpPr txBox="1">
            <a:spLocks noChangeArrowheads="1"/>
          </p:cNvSpPr>
          <p:nvPr/>
        </p:nvSpPr>
        <p:spPr bwMode="auto">
          <a:xfrm>
            <a:off x="533400" y="2362200"/>
            <a:ext cx="83058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如果你想查找不十分精确的数据，</a:t>
            </a:r>
            <a:r>
              <a:rPr lang="en-US" altLang="zh-CN" b="1" dirty="0">
                <a:solidFill>
                  <a:srgbClr val="669900"/>
                </a:solidFill>
                <a:latin typeface="Courier New" panose="02070309020205020404" pitchFamily="49" charset="0"/>
                <a:ea typeface="楷体_GB2312" pitchFamily="49" charset="-122"/>
              </a:rPr>
              <a:t>like </a:t>
            </a:r>
            <a:r>
              <a:rPr lang="zh-CN" altLang="en-US" b="1" dirty="0">
                <a:solidFill>
                  <a:srgbClr val="669900"/>
                </a:solidFill>
                <a:latin typeface="Courier New" panose="02070309020205020404" pitchFamily="49" charset="0"/>
                <a:ea typeface="楷体_GB2312" pitchFamily="49" charset="-122"/>
              </a:rPr>
              <a:t>很好用：</a:t>
            </a:r>
          </a:p>
          <a:p>
            <a:pPr>
              <a:buFont typeface="Wingdings" panose="05000000000000000000" pitchFamily="2" charset="2"/>
              <a:buChar char="w"/>
            </a:pPr>
            <a:r>
              <a:rPr lang="zh-CN" altLang="en-US" sz="2800" b="1" dirty="0">
                <a:solidFill>
                  <a:srgbClr val="3333FF"/>
                </a:solidFill>
                <a:latin typeface="Courier New" panose="02070309020205020404" pitchFamily="49" charset="0"/>
                <a:ea typeface="楷体_GB2312" pitchFamily="49" charset="-122"/>
              </a:rPr>
              <a:t> </a:t>
            </a:r>
            <a:r>
              <a:rPr lang="en-US" altLang="zh-CN" sz="2800" b="1" dirty="0">
                <a:solidFill>
                  <a:srgbClr val="3333FF"/>
                </a:solidFill>
                <a:latin typeface="Courier New" panose="02070309020205020404" pitchFamily="49" charset="0"/>
                <a:ea typeface="楷体_GB2312" pitchFamily="49" charset="-122"/>
              </a:rPr>
              <a:t>select * from authors where </a:t>
            </a:r>
            <a:r>
              <a:rPr lang="en-US" altLang="zh-CN" sz="2800" b="1" dirty="0" err="1">
                <a:solidFill>
                  <a:srgbClr val="3333FF"/>
                </a:solidFill>
                <a:latin typeface="Courier New" panose="02070309020205020404" pitchFamily="49" charset="0"/>
                <a:ea typeface="楷体_GB2312" pitchFamily="49" charset="-122"/>
              </a:rPr>
              <a:t>au_lname</a:t>
            </a:r>
            <a:r>
              <a:rPr lang="en-US" altLang="zh-CN" sz="2800" b="1" dirty="0">
                <a:solidFill>
                  <a:srgbClr val="3333FF"/>
                </a:solidFill>
                <a:latin typeface="Courier New" panose="02070309020205020404" pitchFamily="49" charset="0"/>
                <a:ea typeface="楷体_GB2312" pitchFamily="49" charset="-122"/>
              </a:rPr>
              <a:t> like 'St</a:t>
            </a:r>
            <a:r>
              <a:rPr lang="en-US" altLang="zh-CN" sz="2800" b="1" dirty="0">
                <a:solidFill>
                  <a:srgbClr val="FF0000"/>
                </a:solidFill>
                <a:latin typeface="Courier New" panose="02070309020205020404" pitchFamily="49" charset="0"/>
                <a:ea typeface="楷体_GB2312" pitchFamily="49" charset="-122"/>
              </a:rPr>
              <a:t>%</a:t>
            </a:r>
            <a:r>
              <a:rPr lang="en-US" altLang="zh-CN" sz="2800" b="1" dirty="0">
                <a:solidFill>
                  <a:srgbClr val="3333FF"/>
                </a:solidFill>
                <a:latin typeface="Courier New" panose="02070309020205020404" pitchFamily="49" charset="0"/>
                <a:ea typeface="楷体_GB2312" pitchFamily="49" charset="-122"/>
              </a:rPr>
              <a:t>'</a:t>
            </a:r>
          </a:p>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上面的操作选出</a:t>
            </a:r>
            <a:r>
              <a:rPr lang="en-US" altLang="zh-CN" b="1" dirty="0" err="1">
                <a:solidFill>
                  <a:srgbClr val="669900"/>
                </a:solidFill>
                <a:latin typeface="Courier New" panose="02070309020205020404" pitchFamily="49" charset="0"/>
                <a:ea typeface="楷体_GB2312" pitchFamily="49" charset="-122"/>
              </a:rPr>
              <a:t>au_lname</a:t>
            </a:r>
            <a:r>
              <a:rPr lang="zh-CN" altLang="en-US" b="1" dirty="0">
                <a:solidFill>
                  <a:srgbClr val="669900"/>
                </a:solidFill>
                <a:latin typeface="Courier New" panose="02070309020205020404" pitchFamily="49" charset="0"/>
                <a:ea typeface="楷体_GB2312" pitchFamily="49" charset="-122"/>
              </a:rPr>
              <a:t>的第一个字母是</a:t>
            </a:r>
            <a:r>
              <a:rPr lang="en-US" altLang="zh-CN" b="1" dirty="0">
                <a:solidFill>
                  <a:srgbClr val="669900"/>
                </a:solidFill>
                <a:latin typeface="Courier New" panose="02070309020205020404" pitchFamily="49" charset="0"/>
                <a:ea typeface="楷体_GB2312" pitchFamily="49" charset="-122"/>
              </a:rPr>
              <a:t>S</a:t>
            </a:r>
            <a:r>
              <a:rPr lang="zh-CN" altLang="en-US" b="1" dirty="0">
                <a:solidFill>
                  <a:srgbClr val="669900"/>
                </a:solidFill>
                <a:latin typeface="Courier New" panose="02070309020205020404" pitchFamily="49" charset="0"/>
                <a:ea typeface="楷体_GB2312" pitchFamily="49" charset="-122"/>
              </a:rPr>
              <a:t>的记录，试试小写</a:t>
            </a:r>
          </a:p>
          <a:p>
            <a:pPr>
              <a:buFont typeface="Wingdings" panose="05000000000000000000" pitchFamily="2" charset="2"/>
              <a:buChar char="w"/>
            </a:pPr>
            <a:r>
              <a:rPr lang="zh-CN" altLang="en-US" sz="2800" b="1" dirty="0">
                <a:solidFill>
                  <a:srgbClr val="3333FF"/>
                </a:solidFill>
                <a:latin typeface="Courier New" panose="02070309020205020404" pitchFamily="49" charset="0"/>
                <a:ea typeface="楷体_GB2312" pitchFamily="49" charset="-122"/>
              </a:rPr>
              <a:t> </a:t>
            </a:r>
            <a:r>
              <a:rPr lang="en-US" altLang="zh-CN" sz="2800" b="1" dirty="0">
                <a:solidFill>
                  <a:srgbClr val="3333FF"/>
                </a:solidFill>
                <a:latin typeface="Courier New" panose="02070309020205020404" pitchFamily="49" charset="0"/>
                <a:ea typeface="楷体_GB2312" pitchFamily="49" charset="-122"/>
              </a:rPr>
              <a:t>select * from authors where </a:t>
            </a:r>
            <a:r>
              <a:rPr lang="en-US" altLang="zh-CN" sz="2800" b="1" dirty="0" err="1">
                <a:solidFill>
                  <a:srgbClr val="3333FF"/>
                </a:solidFill>
                <a:latin typeface="Courier New" panose="02070309020205020404" pitchFamily="49" charset="0"/>
                <a:ea typeface="楷体_GB2312" pitchFamily="49" charset="-122"/>
              </a:rPr>
              <a:t>au_lname</a:t>
            </a:r>
            <a:r>
              <a:rPr lang="en-US" altLang="zh-CN" sz="2800" b="1" dirty="0">
                <a:solidFill>
                  <a:srgbClr val="3333FF"/>
                </a:solidFill>
                <a:latin typeface="Courier New" panose="02070309020205020404" pitchFamily="49" charset="0"/>
                <a:ea typeface="楷体_GB2312" pitchFamily="49" charset="-122"/>
              </a:rPr>
              <a:t> like '</a:t>
            </a:r>
            <a:r>
              <a:rPr lang="en-US" altLang="zh-CN" sz="2800" b="1" dirty="0" err="1">
                <a:solidFill>
                  <a:srgbClr val="FF0000"/>
                </a:solidFill>
                <a:latin typeface="Courier New" panose="02070309020205020404" pitchFamily="49" charset="0"/>
                <a:ea typeface="楷体_GB2312" pitchFamily="49" charset="-122"/>
              </a:rPr>
              <a:t>s</a:t>
            </a:r>
            <a:r>
              <a:rPr lang="en-US" altLang="zh-CN" sz="2800" b="1" dirty="0" err="1">
                <a:solidFill>
                  <a:srgbClr val="3333FF"/>
                </a:solidFill>
                <a:latin typeface="Courier New" panose="02070309020205020404" pitchFamily="49" charset="0"/>
                <a:ea typeface="楷体_GB2312" pitchFamily="49" charset="-122"/>
              </a:rPr>
              <a:t>t</a:t>
            </a:r>
            <a:r>
              <a:rPr lang="en-US" altLang="zh-CN" sz="2800" b="1" dirty="0">
                <a:solidFill>
                  <a:srgbClr val="FF0000"/>
                </a:solidFill>
                <a:latin typeface="Courier New" panose="02070309020205020404" pitchFamily="49" charset="0"/>
                <a:ea typeface="楷体_GB2312" pitchFamily="49" charset="-122"/>
              </a:rPr>
              <a:t>%</a:t>
            </a:r>
            <a:r>
              <a:rPr lang="en-US" altLang="zh-CN" sz="2800" b="1" dirty="0">
                <a:solidFill>
                  <a:srgbClr val="3333FF"/>
                </a:solidFill>
                <a:latin typeface="Courier New" panose="02070309020205020404" pitchFamily="49" charset="0"/>
                <a:ea typeface="楷体_GB2312" pitchFamily="49" charset="-122"/>
              </a:rPr>
              <a:t>'</a:t>
            </a:r>
          </a:p>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大小写没关系。</a:t>
            </a:r>
          </a:p>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a:t>
            </a:r>
            <a:r>
              <a:rPr lang="en-US" altLang="zh-CN" b="1" dirty="0">
                <a:solidFill>
                  <a:srgbClr val="669900"/>
                </a:solidFill>
                <a:latin typeface="Courier New" panose="02070309020205020404" pitchFamily="49" charset="0"/>
                <a:ea typeface="楷体_GB2312" pitchFamily="49" charset="-122"/>
              </a:rPr>
              <a:t>%</a:t>
            </a:r>
            <a:r>
              <a:rPr lang="zh-CN" altLang="en-US" b="1" dirty="0">
                <a:solidFill>
                  <a:srgbClr val="669900"/>
                </a:solidFill>
                <a:latin typeface="Courier New" panose="02070309020205020404" pitchFamily="49" charset="0"/>
                <a:ea typeface="楷体_GB2312" pitchFamily="49" charset="-122"/>
              </a:rPr>
              <a:t>是通配符，代表多个字符。</a:t>
            </a:r>
            <a:r>
              <a:rPr lang="en-US" altLang="zh-CN" b="1" dirty="0">
                <a:solidFill>
                  <a:srgbClr val="669900"/>
                </a:solidFill>
                <a:latin typeface="Courier New" panose="02070309020205020404" pitchFamily="49" charset="0"/>
                <a:ea typeface="楷体_GB2312" pitchFamily="49" charset="-122"/>
              </a:rPr>
              <a:t>%</a:t>
            </a:r>
            <a:r>
              <a:rPr lang="zh-CN" altLang="en-US" b="1" dirty="0">
                <a:solidFill>
                  <a:srgbClr val="669900"/>
                </a:solidFill>
                <a:latin typeface="Courier New" panose="02070309020205020404" pitchFamily="49" charset="0"/>
                <a:ea typeface="楷体_GB2312" pitchFamily="49" charset="-122"/>
              </a:rPr>
              <a:t>也可以多个使用，见下面例子。</a:t>
            </a:r>
            <a:endParaRPr lang="zh-CN" altLang="en-US" sz="2800" b="1" dirty="0">
              <a:solidFill>
                <a:srgbClr val="3333FF"/>
              </a:solidFill>
              <a:latin typeface="Courier New" panose="02070309020205020404" pitchFamily="49" charset="0"/>
              <a:ea typeface="楷体_GB2312" pitchFamily="49" charset="-122"/>
            </a:endParaRPr>
          </a:p>
        </p:txBody>
      </p:sp>
    </p:spTree>
    <p:extLst>
      <p:ext uri="{BB962C8B-B14F-4D97-AF65-F5344CB8AC3E}">
        <p14:creationId xmlns:p14="http://schemas.microsoft.com/office/powerpoint/2010/main" val="41128943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01704A64-E2B4-4BED-B9F5-CD633E12DAE8}"/>
              </a:ext>
            </a:extLst>
          </p:cNvPr>
          <p:cNvSpPr>
            <a:spLocks noGrp="1" noChangeArrowheads="1"/>
          </p:cNvSpPr>
          <p:nvPr>
            <p:ph type="title"/>
          </p:nvPr>
        </p:nvSpPr>
        <p:spPr>
          <a:xfrm>
            <a:off x="2819400" y="533400"/>
            <a:ext cx="3878263" cy="922338"/>
          </a:xfrm>
        </p:spPr>
        <p:txBody>
          <a:bodyPr/>
          <a:lstStyle/>
          <a:p>
            <a:pPr eaLnBrk="1" hangingPunct="1"/>
            <a:r>
              <a:rPr lang="zh-CN" altLang="en-US">
                <a:ea typeface="黑体" panose="02010609060101010101" pitchFamily="49" charset="-122"/>
              </a:rPr>
              <a:t>字符操作符</a:t>
            </a:r>
            <a:r>
              <a:rPr lang="en-US" altLang="zh-CN">
                <a:ea typeface="黑体" panose="02010609060101010101" pitchFamily="49" charset="-122"/>
              </a:rPr>
              <a:t>(_)</a:t>
            </a:r>
          </a:p>
        </p:txBody>
      </p:sp>
      <p:sp>
        <p:nvSpPr>
          <p:cNvPr id="50181" name="Text Box 40">
            <a:extLst>
              <a:ext uri="{FF2B5EF4-FFF2-40B4-BE49-F238E27FC236}">
                <a16:creationId xmlns:a16="http://schemas.microsoft.com/office/drawing/2014/main" id="{5285E916-DAE0-4C46-A3D8-7F11300D8E78}"/>
              </a:ext>
            </a:extLst>
          </p:cNvPr>
          <p:cNvSpPr txBox="1">
            <a:spLocks noChangeArrowheads="1"/>
          </p:cNvSpPr>
          <p:nvPr/>
        </p:nvSpPr>
        <p:spPr bwMode="auto">
          <a:xfrm>
            <a:off x="533400" y="2362200"/>
            <a:ext cx="8305800" cy="370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下划线是单个字符通配符：</a:t>
            </a:r>
          </a:p>
          <a:p>
            <a:pPr>
              <a:buFont typeface="Wingdings" panose="05000000000000000000" pitchFamily="2" charset="2"/>
              <a:buChar char="w"/>
            </a:pPr>
            <a:r>
              <a:rPr lang="zh-CN" altLang="en-US" sz="2800" b="1" dirty="0">
                <a:solidFill>
                  <a:srgbClr val="3333FF"/>
                </a:solidFill>
                <a:latin typeface="Courier New" panose="02070309020205020404" pitchFamily="49" charset="0"/>
                <a:ea typeface="楷体_GB2312" pitchFamily="49" charset="-122"/>
              </a:rPr>
              <a:t> </a:t>
            </a:r>
            <a:r>
              <a:rPr lang="en-US" altLang="zh-CN" sz="2800" b="1" dirty="0">
                <a:solidFill>
                  <a:srgbClr val="3333FF"/>
                </a:solidFill>
                <a:latin typeface="Courier New" panose="02070309020205020404" pitchFamily="49" charset="0"/>
                <a:ea typeface="楷体_GB2312" pitchFamily="49" charset="-122"/>
              </a:rPr>
              <a:t>select * from authors where zip like '946</a:t>
            </a:r>
            <a:r>
              <a:rPr lang="en-US" altLang="zh-CN" sz="2800" b="1" dirty="0">
                <a:solidFill>
                  <a:srgbClr val="FF0000"/>
                </a:solidFill>
                <a:latin typeface="Courier New" panose="02070309020205020404" pitchFamily="49" charset="0"/>
                <a:ea typeface="楷体_GB2312" pitchFamily="49" charset="-122"/>
              </a:rPr>
              <a:t>_</a:t>
            </a:r>
            <a:r>
              <a:rPr lang="en-US" altLang="zh-CN" sz="2800" b="1" dirty="0">
                <a:solidFill>
                  <a:srgbClr val="3333FF"/>
                </a:solidFill>
                <a:latin typeface="Courier New" panose="02070309020205020404" pitchFamily="49" charset="0"/>
                <a:ea typeface="楷体_GB2312" pitchFamily="49" charset="-122"/>
              </a:rPr>
              <a:t>9'</a:t>
            </a:r>
          </a:p>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多个下划线使用：</a:t>
            </a:r>
          </a:p>
          <a:p>
            <a:pPr>
              <a:buFont typeface="Wingdings" panose="05000000000000000000" pitchFamily="2" charset="2"/>
              <a:buChar char="w"/>
            </a:pPr>
            <a:r>
              <a:rPr lang="zh-CN" altLang="en-US" sz="2800" b="1" dirty="0">
                <a:solidFill>
                  <a:srgbClr val="3333FF"/>
                </a:solidFill>
                <a:latin typeface="Courier New" panose="02070309020205020404" pitchFamily="49" charset="0"/>
                <a:ea typeface="楷体_GB2312" pitchFamily="49" charset="-122"/>
              </a:rPr>
              <a:t> </a:t>
            </a:r>
            <a:r>
              <a:rPr lang="en-US" altLang="zh-CN" sz="2800" b="1" dirty="0">
                <a:solidFill>
                  <a:srgbClr val="3333FF"/>
                </a:solidFill>
                <a:latin typeface="Courier New" panose="02070309020205020404" pitchFamily="49" charset="0"/>
                <a:ea typeface="楷体_GB2312" pitchFamily="49" charset="-122"/>
              </a:rPr>
              <a:t>select * from authors where zip like '9</a:t>
            </a:r>
            <a:r>
              <a:rPr lang="en-US" altLang="zh-CN" sz="2800" b="1" dirty="0">
                <a:solidFill>
                  <a:srgbClr val="FF0000"/>
                </a:solidFill>
                <a:latin typeface="Courier New" panose="02070309020205020404" pitchFamily="49" charset="0"/>
                <a:ea typeface="楷体_GB2312" pitchFamily="49" charset="-122"/>
              </a:rPr>
              <a:t>_</a:t>
            </a:r>
            <a:r>
              <a:rPr lang="en-US" altLang="zh-CN" sz="2800" b="1" dirty="0">
                <a:solidFill>
                  <a:srgbClr val="3333FF"/>
                </a:solidFill>
                <a:latin typeface="Courier New" panose="02070309020205020404" pitchFamily="49" charset="0"/>
                <a:ea typeface="楷体_GB2312" pitchFamily="49" charset="-122"/>
              </a:rPr>
              <a:t>6</a:t>
            </a:r>
            <a:r>
              <a:rPr lang="en-US" altLang="zh-CN" sz="2800" b="1" dirty="0">
                <a:solidFill>
                  <a:srgbClr val="FF0000"/>
                </a:solidFill>
                <a:latin typeface="Courier New" panose="02070309020205020404" pitchFamily="49" charset="0"/>
                <a:ea typeface="楷体_GB2312" pitchFamily="49" charset="-122"/>
              </a:rPr>
              <a:t>_</a:t>
            </a:r>
            <a:r>
              <a:rPr lang="en-US" altLang="zh-CN" sz="2800" b="1" dirty="0">
                <a:solidFill>
                  <a:srgbClr val="3333FF"/>
                </a:solidFill>
                <a:latin typeface="Courier New" panose="02070309020205020404" pitchFamily="49" charset="0"/>
                <a:ea typeface="楷体_GB2312" pitchFamily="49" charset="-122"/>
              </a:rPr>
              <a:t>8'</a:t>
            </a:r>
          </a:p>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a:t>
            </a:r>
            <a:r>
              <a:rPr lang="en-US" altLang="zh-CN" b="1" dirty="0">
                <a:solidFill>
                  <a:srgbClr val="669900"/>
                </a:solidFill>
                <a:latin typeface="Courier New" panose="02070309020205020404" pitchFamily="49" charset="0"/>
                <a:ea typeface="楷体_GB2312" pitchFamily="49" charset="-122"/>
              </a:rPr>
              <a:t>_</a:t>
            </a:r>
            <a:r>
              <a:rPr lang="zh-CN" altLang="en-US" b="1" dirty="0">
                <a:solidFill>
                  <a:srgbClr val="669900"/>
                </a:solidFill>
                <a:latin typeface="Courier New" panose="02070309020205020404" pitchFamily="49" charset="0"/>
                <a:ea typeface="楷体_GB2312" pitchFamily="49" charset="-122"/>
              </a:rPr>
              <a:t>与</a:t>
            </a:r>
            <a:r>
              <a:rPr lang="en-US" altLang="zh-CN" b="1" dirty="0">
                <a:solidFill>
                  <a:srgbClr val="669900"/>
                </a:solidFill>
                <a:latin typeface="Courier New" panose="02070309020205020404" pitchFamily="49" charset="0"/>
                <a:ea typeface="楷体_GB2312" pitchFamily="49" charset="-122"/>
              </a:rPr>
              <a:t>%</a:t>
            </a:r>
            <a:r>
              <a:rPr lang="zh-CN" altLang="en-US" b="1" dirty="0">
                <a:solidFill>
                  <a:srgbClr val="669900"/>
                </a:solidFill>
                <a:latin typeface="Courier New" panose="02070309020205020404" pitchFamily="49" charset="0"/>
                <a:ea typeface="楷体_GB2312" pitchFamily="49" charset="-122"/>
              </a:rPr>
              <a:t>混合使用：</a:t>
            </a:r>
          </a:p>
          <a:p>
            <a:pPr>
              <a:buFont typeface="Wingdings" panose="05000000000000000000" pitchFamily="2" charset="2"/>
              <a:buChar char="w"/>
            </a:pPr>
            <a:r>
              <a:rPr lang="zh-CN" altLang="en-US" sz="2800" b="1" dirty="0">
                <a:solidFill>
                  <a:srgbClr val="3333FF"/>
                </a:solidFill>
                <a:latin typeface="Courier New" panose="02070309020205020404" pitchFamily="49" charset="0"/>
                <a:ea typeface="楷体_GB2312" pitchFamily="49" charset="-122"/>
              </a:rPr>
              <a:t> </a:t>
            </a:r>
            <a:r>
              <a:rPr lang="en-US" altLang="zh-CN" sz="2800" b="1" dirty="0">
                <a:solidFill>
                  <a:srgbClr val="3333FF"/>
                </a:solidFill>
                <a:latin typeface="Courier New" panose="02070309020205020404" pitchFamily="49" charset="0"/>
                <a:ea typeface="楷体_GB2312" pitchFamily="49" charset="-122"/>
              </a:rPr>
              <a:t>select * from authors where phone like '</a:t>
            </a:r>
            <a:r>
              <a:rPr lang="en-US" altLang="zh-CN" sz="2800" b="1" dirty="0">
                <a:solidFill>
                  <a:srgbClr val="FF0000"/>
                </a:solidFill>
                <a:latin typeface="Courier New" panose="02070309020205020404" pitchFamily="49" charset="0"/>
                <a:ea typeface="楷体_GB2312" pitchFamily="49" charset="-122"/>
              </a:rPr>
              <a:t>%</a:t>
            </a:r>
            <a:r>
              <a:rPr lang="en-US" altLang="zh-CN" sz="2800" b="1" dirty="0">
                <a:solidFill>
                  <a:srgbClr val="3333FF"/>
                </a:solidFill>
                <a:latin typeface="Courier New" panose="02070309020205020404" pitchFamily="49" charset="0"/>
                <a:ea typeface="楷体_GB2312" pitchFamily="49" charset="-122"/>
              </a:rPr>
              <a:t>9</a:t>
            </a:r>
            <a:r>
              <a:rPr lang="en-US" altLang="zh-CN" sz="2800" b="1" dirty="0">
                <a:solidFill>
                  <a:srgbClr val="FF0000"/>
                </a:solidFill>
                <a:latin typeface="Courier New" panose="02070309020205020404" pitchFamily="49" charset="0"/>
                <a:ea typeface="楷体_GB2312" pitchFamily="49" charset="-122"/>
              </a:rPr>
              <a:t>_</a:t>
            </a:r>
            <a:r>
              <a:rPr lang="en-US" altLang="zh-CN" sz="2800" b="1" dirty="0">
                <a:solidFill>
                  <a:srgbClr val="3333FF"/>
                </a:solidFill>
                <a:latin typeface="Courier New" panose="02070309020205020404" pitchFamily="49" charset="0"/>
                <a:ea typeface="楷体_GB2312" pitchFamily="49" charset="-122"/>
              </a:rPr>
              <a:t>6</a:t>
            </a:r>
            <a:r>
              <a:rPr lang="en-US" altLang="zh-CN" sz="2800" b="1" dirty="0">
                <a:solidFill>
                  <a:srgbClr val="FF0000"/>
                </a:solidFill>
                <a:latin typeface="Courier New" panose="02070309020205020404" pitchFamily="49" charset="0"/>
                <a:ea typeface="楷体_GB2312" pitchFamily="49" charset="-122"/>
              </a:rPr>
              <a:t>_</a:t>
            </a:r>
            <a:r>
              <a:rPr lang="en-US" altLang="zh-CN" sz="2800" b="1" dirty="0">
                <a:solidFill>
                  <a:srgbClr val="3333FF"/>
                </a:solidFill>
                <a:latin typeface="Courier New" panose="02070309020205020404" pitchFamily="49" charset="0"/>
                <a:ea typeface="楷体_GB2312" pitchFamily="49" charset="-122"/>
              </a:rPr>
              <a:t>8</a:t>
            </a:r>
            <a:r>
              <a:rPr lang="en-US" altLang="zh-CN" sz="2800" b="1" dirty="0">
                <a:solidFill>
                  <a:srgbClr val="FF0000"/>
                </a:solidFill>
                <a:latin typeface="Courier New" panose="02070309020205020404" pitchFamily="49" charset="0"/>
                <a:ea typeface="楷体_GB2312" pitchFamily="49" charset="-122"/>
              </a:rPr>
              <a:t>%</a:t>
            </a:r>
            <a:r>
              <a:rPr lang="en-US" altLang="zh-CN" sz="2800" b="1" dirty="0">
                <a:solidFill>
                  <a:srgbClr val="3333FF"/>
                </a:solidFill>
                <a:latin typeface="Courier New" panose="02070309020205020404" pitchFamily="49" charset="0"/>
                <a:ea typeface="楷体_GB2312" pitchFamily="49" charset="-122"/>
              </a:rPr>
              <a:t>'</a:t>
            </a:r>
          </a:p>
        </p:txBody>
      </p:sp>
    </p:spTree>
    <p:extLst>
      <p:ext uri="{BB962C8B-B14F-4D97-AF65-F5344CB8AC3E}">
        <p14:creationId xmlns:p14="http://schemas.microsoft.com/office/powerpoint/2010/main" val="372389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12.2  MySQL</a:t>
            </a:r>
            <a:r>
              <a:rPr lang="zh-CN" altLang="en-US" b="0" i="0" u="none" strike="noStrike" kern="1800" baseline="0">
                <a:latin typeface="方正大标宋简体"/>
              </a:rPr>
              <a:t>数据库操作</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启动并成功连接</a:t>
            </a:r>
            <a:r>
              <a:rPr lang="en-US" altLang="zh-CN" b="0" i="0" u="none" strike="noStrike" baseline="0">
                <a:latin typeface="Times New Roman"/>
              </a:rPr>
              <a:t>MySQL</a:t>
            </a:r>
            <a:r>
              <a:rPr lang="zh-CN" altLang="en-US" b="0" i="0" u="none" strike="noStrike" baseline="0">
                <a:latin typeface="Times New Roman"/>
              </a:rPr>
              <a:t>服务器以后我们就可以对</a:t>
            </a:r>
            <a:r>
              <a:rPr lang="en-US" altLang="zh-CN" b="0" i="0" u="none" strike="noStrike" baseline="0">
                <a:latin typeface="Times New Roman"/>
              </a:rPr>
              <a:t>MySQL</a:t>
            </a:r>
            <a:r>
              <a:rPr lang="zh-CN" altLang="en-US" b="0" i="0" u="none" strike="noStrike" baseline="0">
                <a:latin typeface="Times New Roman"/>
              </a:rPr>
              <a:t>数据库进行操作了。数据库是通过一些规定的命令来操作的。操作命令非常简单，通常情况下为大写，我们下面开始详细讲解它们。</a:t>
            </a:r>
          </a:p>
        </p:txBody>
      </p:sp>
    </p:spTree>
    <p:extLst>
      <p:ext uri="{BB962C8B-B14F-4D97-AF65-F5344CB8AC3E}">
        <p14:creationId xmlns:p14="http://schemas.microsoft.com/office/powerpoint/2010/main" val="24791252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1AA71F4C-4546-4151-A1F5-20A59085D962}"/>
              </a:ext>
            </a:extLst>
          </p:cNvPr>
          <p:cNvSpPr>
            <a:spLocks noGrp="1" noChangeArrowheads="1"/>
          </p:cNvSpPr>
          <p:nvPr>
            <p:ph type="title"/>
          </p:nvPr>
        </p:nvSpPr>
        <p:spPr>
          <a:xfrm>
            <a:off x="2819400" y="533400"/>
            <a:ext cx="4335463" cy="922338"/>
          </a:xfrm>
        </p:spPr>
        <p:txBody>
          <a:bodyPr/>
          <a:lstStyle/>
          <a:p>
            <a:pPr eaLnBrk="1" hangingPunct="1"/>
            <a:r>
              <a:rPr lang="zh-CN" altLang="en-US">
                <a:ea typeface="黑体" panose="02010609060101010101" pitchFamily="49" charset="-122"/>
              </a:rPr>
              <a:t>字符操作符</a:t>
            </a:r>
            <a:r>
              <a:rPr lang="en-US" altLang="zh-CN">
                <a:ea typeface="黑体" panose="02010609060101010101" pitchFamily="49" charset="-122"/>
              </a:rPr>
              <a:t>(+)</a:t>
            </a:r>
          </a:p>
        </p:txBody>
      </p:sp>
      <p:sp>
        <p:nvSpPr>
          <p:cNvPr id="51205" name="Text Box 26">
            <a:extLst>
              <a:ext uri="{FF2B5EF4-FFF2-40B4-BE49-F238E27FC236}">
                <a16:creationId xmlns:a16="http://schemas.microsoft.com/office/drawing/2014/main" id="{35250E9E-A332-421F-8018-983681C9EFC0}"/>
              </a:ext>
            </a:extLst>
          </p:cNvPr>
          <p:cNvSpPr txBox="1">
            <a:spLocks noChangeArrowheads="1"/>
          </p:cNvSpPr>
          <p:nvPr/>
        </p:nvSpPr>
        <p:spPr bwMode="auto">
          <a:xfrm>
            <a:off x="533400" y="2362200"/>
            <a:ext cx="83058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连接符</a:t>
            </a:r>
            <a:r>
              <a:rPr lang="en-US" altLang="zh-CN" b="1" dirty="0">
                <a:solidFill>
                  <a:srgbClr val="669900"/>
                </a:solidFill>
                <a:latin typeface="Courier New" panose="02070309020205020404" pitchFamily="49" charset="0"/>
                <a:ea typeface="楷体_GB2312" pitchFamily="49" charset="-122"/>
              </a:rPr>
              <a:t>(+)</a:t>
            </a:r>
            <a:r>
              <a:rPr lang="zh-CN" altLang="en-US" b="1" dirty="0">
                <a:solidFill>
                  <a:srgbClr val="669900"/>
                </a:solidFill>
                <a:latin typeface="Courier New" panose="02070309020205020404" pitchFamily="49" charset="0"/>
                <a:ea typeface="楷体_GB2312" pitchFamily="49" charset="-122"/>
              </a:rPr>
              <a:t>用于连接两个字符串：</a:t>
            </a:r>
          </a:p>
          <a:p>
            <a:pPr>
              <a:buFont typeface="Wingdings" panose="05000000000000000000" pitchFamily="2" charset="2"/>
              <a:buChar char="w"/>
            </a:pPr>
            <a:r>
              <a:rPr lang="zh-CN" altLang="en-US" sz="2800" b="1" dirty="0">
                <a:solidFill>
                  <a:srgbClr val="3333FF"/>
                </a:solidFill>
                <a:latin typeface="Courier New" panose="02070309020205020404" pitchFamily="49" charset="0"/>
                <a:ea typeface="楷体_GB2312" pitchFamily="49" charset="-122"/>
              </a:rPr>
              <a:t> </a:t>
            </a:r>
            <a:r>
              <a:rPr lang="en-US" altLang="zh-CN" sz="2800" b="1" dirty="0">
                <a:solidFill>
                  <a:srgbClr val="3333FF"/>
                </a:solidFill>
                <a:latin typeface="Courier New" panose="02070309020205020404" pitchFamily="49" charset="0"/>
                <a:ea typeface="楷体_GB2312" pitchFamily="49" charset="-122"/>
              </a:rPr>
              <a:t>select </a:t>
            </a:r>
            <a:r>
              <a:rPr lang="en-US" altLang="zh-CN" sz="2800" b="1" dirty="0" err="1">
                <a:solidFill>
                  <a:srgbClr val="3333FF"/>
                </a:solidFill>
                <a:latin typeface="Courier New" panose="02070309020205020404" pitchFamily="49" charset="0"/>
                <a:ea typeface="楷体_GB2312" pitchFamily="49" charset="-122"/>
              </a:rPr>
              <a:t>au_id</a:t>
            </a:r>
            <a:r>
              <a:rPr lang="en-US" altLang="zh-CN" sz="2800" b="1" dirty="0">
                <a:solidFill>
                  <a:srgbClr val="3333FF"/>
                </a:solidFill>
                <a:latin typeface="Courier New" panose="02070309020205020404" pitchFamily="49" charset="0"/>
                <a:ea typeface="楷体_GB2312" pitchFamily="49" charset="-122"/>
              </a:rPr>
              <a:t>, </a:t>
            </a:r>
            <a:r>
              <a:rPr lang="en-US" altLang="zh-CN" sz="2800" b="1" dirty="0" err="1">
                <a:solidFill>
                  <a:srgbClr val="3333FF"/>
                </a:solidFill>
                <a:latin typeface="Courier New" panose="02070309020205020404" pitchFamily="49" charset="0"/>
                <a:ea typeface="楷体_GB2312" pitchFamily="49" charset="-122"/>
              </a:rPr>
              <a:t>au_lname</a:t>
            </a:r>
            <a:r>
              <a:rPr lang="en-US" altLang="zh-CN" sz="2800" b="1" dirty="0">
                <a:solidFill>
                  <a:srgbClr val="3333FF"/>
                </a:solidFill>
                <a:latin typeface="Courier New" panose="02070309020205020404" pitchFamily="49" charset="0"/>
                <a:ea typeface="楷体_GB2312" pitchFamily="49" charset="-122"/>
              </a:rPr>
              <a:t>, </a:t>
            </a:r>
            <a:r>
              <a:rPr lang="en-US" altLang="zh-CN" sz="2800" b="1" dirty="0" err="1">
                <a:solidFill>
                  <a:srgbClr val="3333FF"/>
                </a:solidFill>
                <a:latin typeface="Courier New" panose="02070309020205020404" pitchFamily="49" charset="0"/>
                <a:ea typeface="楷体_GB2312" pitchFamily="49" charset="-122"/>
              </a:rPr>
              <a:t>au_fname</a:t>
            </a:r>
            <a:r>
              <a:rPr lang="en-US" altLang="zh-CN" sz="2800" b="1" dirty="0">
                <a:solidFill>
                  <a:srgbClr val="3333FF"/>
                </a:solidFill>
                <a:latin typeface="Courier New" panose="02070309020205020404" pitchFamily="49" charset="0"/>
                <a:ea typeface="楷体_GB2312" pitchFamily="49" charset="-122"/>
              </a:rPr>
              <a:t>, </a:t>
            </a:r>
            <a:r>
              <a:rPr lang="en-US" altLang="zh-CN" sz="2800" b="1" dirty="0" err="1">
                <a:solidFill>
                  <a:srgbClr val="3333FF"/>
                </a:solidFill>
                <a:latin typeface="Courier New" panose="02070309020205020404" pitchFamily="49" charset="0"/>
                <a:ea typeface="楷体_GB2312" pitchFamily="49" charset="-122"/>
              </a:rPr>
              <a:t>au_lname</a:t>
            </a:r>
            <a:r>
              <a:rPr lang="en-US" altLang="zh-CN" sz="2800" b="1" dirty="0" err="1">
                <a:solidFill>
                  <a:srgbClr val="FF0000"/>
                </a:solidFill>
                <a:latin typeface="Courier New" panose="02070309020205020404" pitchFamily="49" charset="0"/>
                <a:ea typeface="楷体_GB2312" pitchFamily="49" charset="-122"/>
              </a:rPr>
              <a:t>+</a:t>
            </a:r>
            <a:r>
              <a:rPr lang="en-US" altLang="zh-CN" sz="2800" b="1" dirty="0" err="1">
                <a:solidFill>
                  <a:srgbClr val="3333FF"/>
                </a:solidFill>
                <a:latin typeface="Courier New" panose="02070309020205020404" pitchFamily="49" charset="0"/>
                <a:ea typeface="楷体_GB2312" pitchFamily="49" charset="-122"/>
              </a:rPr>
              <a:t>au_fname</a:t>
            </a:r>
            <a:r>
              <a:rPr lang="en-US" altLang="zh-CN" sz="2800" b="1" dirty="0">
                <a:solidFill>
                  <a:srgbClr val="3333FF"/>
                </a:solidFill>
                <a:latin typeface="Courier New" panose="02070309020205020404" pitchFamily="49" charset="0"/>
                <a:ea typeface="楷体_GB2312" pitchFamily="49" charset="-122"/>
              </a:rPr>
              <a:t> from authors</a:t>
            </a:r>
          </a:p>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我们在前面已经学过算术操作符</a:t>
            </a:r>
            <a:r>
              <a:rPr lang="en-US" altLang="zh-CN" b="1" dirty="0">
                <a:solidFill>
                  <a:srgbClr val="669900"/>
                </a:solidFill>
                <a:latin typeface="Courier New" panose="02070309020205020404" pitchFamily="49" charset="0"/>
                <a:ea typeface="楷体_GB2312" pitchFamily="49" charset="-122"/>
              </a:rPr>
              <a:t>+</a:t>
            </a:r>
            <a:r>
              <a:rPr lang="zh-CN" altLang="en-US" b="1" dirty="0">
                <a:solidFill>
                  <a:srgbClr val="669900"/>
                </a:solidFill>
                <a:latin typeface="Courier New" panose="02070309020205020404" pitchFamily="49" charset="0"/>
                <a:ea typeface="楷体_GB2312" pitchFamily="49" charset="-122"/>
              </a:rPr>
              <a:t>的用法。</a:t>
            </a:r>
          </a:p>
        </p:txBody>
      </p:sp>
    </p:spTree>
    <p:extLst>
      <p:ext uri="{BB962C8B-B14F-4D97-AF65-F5344CB8AC3E}">
        <p14:creationId xmlns:p14="http://schemas.microsoft.com/office/powerpoint/2010/main" val="11075003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72FA9AA0-2A48-47A1-9DC0-113DCDCD4BE2}"/>
              </a:ext>
            </a:extLst>
          </p:cNvPr>
          <p:cNvSpPr>
            <a:spLocks noGrp="1" noChangeArrowheads="1"/>
          </p:cNvSpPr>
          <p:nvPr>
            <p:ph type="title"/>
          </p:nvPr>
        </p:nvSpPr>
        <p:spPr>
          <a:xfrm>
            <a:off x="2438400" y="533400"/>
            <a:ext cx="4419600" cy="922338"/>
          </a:xfrm>
        </p:spPr>
        <p:txBody>
          <a:bodyPr/>
          <a:lstStyle/>
          <a:p>
            <a:pPr eaLnBrk="1" hangingPunct="1"/>
            <a:r>
              <a:rPr lang="zh-CN" altLang="en-US">
                <a:ea typeface="黑体" panose="02010609060101010101" pitchFamily="49" charset="-122"/>
              </a:rPr>
              <a:t>逻辑操作符</a:t>
            </a:r>
            <a:r>
              <a:rPr lang="en-US" altLang="zh-CN">
                <a:ea typeface="黑体" panose="02010609060101010101" pitchFamily="49" charset="-122"/>
              </a:rPr>
              <a:t>(and)</a:t>
            </a:r>
          </a:p>
        </p:txBody>
      </p:sp>
      <p:sp>
        <p:nvSpPr>
          <p:cNvPr id="52229" name="Text Box 22">
            <a:extLst>
              <a:ext uri="{FF2B5EF4-FFF2-40B4-BE49-F238E27FC236}">
                <a16:creationId xmlns:a16="http://schemas.microsoft.com/office/drawing/2014/main" id="{85B5C8FA-95D9-43A8-82D8-5173FDD6C7BF}"/>
              </a:ext>
            </a:extLst>
          </p:cNvPr>
          <p:cNvSpPr txBox="1">
            <a:spLocks noChangeArrowheads="1"/>
          </p:cNvSpPr>
          <p:nvPr/>
        </p:nvSpPr>
        <p:spPr bwMode="auto">
          <a:xfrm>
            <a:off x="533400" y="2362200"/>
            <a:ext cx="8305800" cy="199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与</a:t>
            </a:r>
            <a:r>
              <a:rPr lang="en-US" altLang="zh-CN" b="1">
                <a:solidFill>
                  <a:srgbClr val="669900"/>
                </a:solidFill>
                <a:latin typeface="Courier New" panose="02070309020205020404" pitchFamily="49" charset="0"/>
                <a:ea typeface="楷体_GB2312" pitchFamily="49" charset="-122"/>
              </a:rPr>
              <a:t>(and)</a:t>
            </a:r>
            <a:r>
              <a:rPr lang="zh-CN" altLang="en-US" b="1">
                <a:solidFill>
                  <a:srgbClr val="669900"/>
                </a:solidFill>
                <a:latin typeface="Courier New" panose="02070309020205020404" pitchFamily="49" charset="0"/>
                <a:ea typeface="楷体_GB2312" pitchFamily="49" charset="-122"/>
              </a:rPr>
              <a:t>用于连接符两个表达式。只有当两个表达式都为</a:t>
            </a:r>
            <a:r>
              <a:rPr lang="en-US" altLang="zh-CN" b="1">
                <a:solidFill>
                  <a:srgbClr val="669900"/>
                </a:solidFill>
                <a:latin typeface="Courier New" panose="02070309020205020404" pitchFamily="49" charset="0"/>
                <a:ea typeface="楷体_GB2312" pitchFamily="49" charset="-122"/>
              </a:rPr>
              <a:t>TRUE</a:t>
            </a:r>
            <a:r>
              <a:rPr lang="zh-CN" altLang="en-US" b="1">
                <a:solidFill>
                  <a:srgbClr val="669900"/>
                </a:solidFill>
                <a:latin typeface="Courier New" panose="02070309020205020404" pitchFamily="49" charset="0"/>
                <a:ea typeface="楷体_GB2312" pitchFamily="49" charset="-122"/>
              </a:rPr>
              <a:t>时，</a:t>
            </a:r>
            <a:r>
              <a:rPr lang="en-US" altLang="zh-CN" b="1">
                <a:solidFill>
                  <a:srgbClr val="669900"/>
                </a:solidFill>
                <a:latin typeface="Courier New" panose="02070309020205020404" pitchFamily="49" charset="0"/>
                <a:ea typeface="楷体_GB2312" pitchFamily="49" charset="-122"/>
              </a:rPr>
              <a:t>and</a:t>
            </a:r>
            <a:r>
              <a:rPr lang="zh-CN" altLang="en-US" b="1">
                <a:solidFill>
                  <a:srgbClr val="669900"/>
                </a:solidFill>
                <a:latin typeface="Courier New" panose="02070309020205020404" pitchFamily="49" charset="0"/>
                <a:ea typeface="楷体_GB2312" pitchFamily="49" charset="-122"/>
              </a:rPr>
              <a:t>才返回</a:t>
            </a:r>
            <a:r>
              <a:rPr lang="en-US" altLang="zh-CN" b="1">
                <a:solidFill>
                  <a:srgbClr val="669900"/>
                </a:solidFill>
                <a:latin typeface="Courier New" panose="02070309020205020404" pitchFamily="49" charset="0"/>
                <a:ea typeface="楷体_GB2312" pitchFamily="49" charset="-122"/>
              </a:rPr>
              <a:t>TRUE</a:t>
            </a:r>
            <a:r>
              <a:rPr lang="zh-CN" altLang="en-US" b="1">
                <a:solidFill>
                  <a:srgbClr val="669900"/>
                </a:solidFill>
                <a:latin typeface="Courier New" panose="02070309020205020404" pitchFamily="49" charset="0"/>
                <a:ea typeface="楷体_GB2312" pitchFamily="49" charset="-122"/>
              </a:rPr>
              <a:t>，否则返回</a:t>
            </a:r>
            <a:r>
              <a:rPr lang="en-US" altLang="zh-CN" b="1">
                <a:solidFill>
                  <a:srgbClr val="669900"/>
                </a:solidFill>
                <a:latin typeface="Courier New" panose="02070309020205020404" pitchFamily="49" charset="0"/>
                <a:ea typeface="楷体_GB2312" pitchFamily="49" charset="-122"/>
              </a:rPr>
              <a:t>FALSE</a:t>
            </a:r>
            <a:r>
              <a:rPr lang="zh-CN" altLang="en-US" b="1">
                <a:solidFill>
                  <a:srgbClr val="669900"/>
                </a:solidFill>
                <a:latin typeface="Courier New" panose="02070309020205020404" pitchFamily="49" charset="0"/>
                <a:ea typeface="楷体_GB2312" pitchFamily="49" charset="-122"/>
              </a:rPr>
              <a:t>。</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discount&gt;=5 </a:t>
            </a:r>
            <a:r>
              <a:rPr lang="en-US" altLang="zh-CN" sz="2800" b="1">
                <a:solidFill>
                  <a:srgbClr val="FF0000"/>
                </a:solidFill>
                <a:latin typeface="Courier New" panose="02070309020205020404" pitchFamily="49" charset="0"/>
                <a:ea typeface="楷体_GB2312" pitchFamily="49" charset="-122"/>
              </a:rPr>
              <a:t>and</a:t>
            </a:r>
            <a:r>
              <a:rPr lang="en-US" altLang="zh-CN" sz="2800" b="1">
                <a:solidFill>
                  <a:srgbClr val="3333FF"/>
                </a:solidFill>
                <a:latin typeface="Courier New" panose="02070309020205020404" pitchFamily="49" charset="0"/>
                <a:ea typeface="楷体_GB2312" pitchFamily="49" charset="-122"/>
              </a:rPr>
              <a:t> discount&lt;10</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很容易使用。</a:t>
            </a:r>
          </a:p>
        </p:txBody>
      </p:sp>
    </p:spTree>
    <p:extLst>
      <p:ext uri="{BB962C8B-B14F-4D97-AF65-F5344CB8AC3E}">
        <p14:creationId xmlns:p14="http://schemas.microsoft.com/office/powerpoint/2010/main" val="27243530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65A73FB6-6E28-4A67-80AA-C0DAB7DA18D5}"/>
              </a:ext>
            </a:extLst>
          </p:cNvPr>
          <p:cNvSpPr>
            <a:spLocks noGrp="1" noChangeArrowheads="1"/>
          </p:cNvSpPr>
          <p:nvPr>
            <p:ph type="title"/>
          </p:nvPr>
        </p:nvSpPr>
        <p:spPr>
          <a:xfrm>
            <a:off x="2514600" y="609600"/>
            <a:ext cx="4487863" cy="846138"/>
          </a:xfrm>
        </p:spPr>
        <p:txBody>
          <a:bodyPr/>
          <a:lstStyle/>
          <a:p>
            <a:pPr eaLnBrk="1" hangingPunct="1"/>
            <a:r>
              <a:rPr lang="zh-CN" altLang="en-US">
                <a:ea typeface="黑体" panose="02010609060101010101" pitchFamily="49" charset="-122"/>
              </a:rPr>
              <a:t>逻辑操作符</a:t>
            </a:r>
            <a:r>
              <a:rPr lang="en-US" altLang="zh-CN">
                <a:ea typeface="黑体" panose="02010609060101010101" pitchFamily="49" charset="-122"/>
              </a:rPr>
              <a:t>(or)</a:t>
            </a:r>
          </a:p>
        </p:txBody>
      </p:sp>
      <p:sp>
        <p:nvSpPr>
          <p:cNvPr id="53253" name="Text Box 39">
            <a:extLst>
              <a:ext uri="{FF2B5EF4-FFF2-40B4-BE49-F238E27FC236}">
                <a16:creationId xmlns:a16="http://schemas.microsoft.com/office/drawing/2014/main" id="{A9EA21DE-9CF8-4E43-9415-A064DA9FA533}"/>
              </a:ext>
            </a:extLst>
          </p:cNvPr>
          <p:cNvSpPr txBox="1">
            <a:spLocks noChangeArrowheads="1"/>
          </p:cNvSpPr>
          <p:nvPr/>
        </p:nvSpPr>
        <p:spPr bwMode="auto">
          <a:xfrm>
            <a:off x="533400" y="2362200"/>
            <a:ext cx="8305800"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或</a:t>
            </a:r>
            <a:r>
              <a:rPr lang="en-US" altLang="zh-CN" b="1">
                <a:solidFill>
                  <a:srgbClr val="669900"/>
                </a:solidFill>
                <a:latin typeface="Courier New" panose="02070309020205020404" pitchFamily="49" charset="0"/>
                <a:ea typeface="楷体_GB2312" pitchFamily="49" charset="-122"/>
              </a:rPr>
              <a:t>(or)</a:t>
            </a:r>
            <a:r>
              <a:rPr lang="zh-CN" altLang="en-US" b="1">
                <a:solidFill>
                  <a:srgbClr val="669900"/>
                </a:solidFill>
                <a:latin typeface="Courier New" panose="02070309020205020404" pitchFamily="49" charset="0"/>
                <a:ea typeface="楷体_GB2312" pitchFamily="49" charset="-122"/>
              </a:rPr>
              <a:t>也用于连接符两个表达式。当两个表达式中有一个为</a:t>
            </a:r>
            <a:r>
              <a:rPr lang="en-US" altLang="zh-CN" b="1">
                <a:solidFill>
                  <a:srgbClr val="669900"/>
                </a:solidFill>
                <a:latin typeface="Courier New" panose="02070309020205020404" pitchFamily="49" charset="0"/>
                <a:ea typeface="楷体_GB2312" pitchFamily="49" charset="-122"/>
              </a:rPr>
              <a:t>TRUE</a:t>
            </a:r>
            <a:r>
              <a:rPr lang="zh-CN" altLang="en-US" b="1">
                <a:solidFill>
                  <a:srgbClr val="669900"/>
                </a:solidFill>
                <a:latin typeface="Courier New" panose="02070309020205020404" pitchFamily="49" charset="0"/>
                <a:ea typeface="楷体_GB2312" pitchFamily="49" charset="-122"/>
              </a:rPr>
              <a:t>时，</a:t>
            </a:r>
            <a:r>
              <a:rPr lang="en-US" altLang="zh-CN" b="1">
                <a:solidFill>
                  <a:srgbClr val="669900"/>
                </a:solidFill>
                <a:latin typeface="Courier New" panose="02070309020205020404" pitchFamily="49" charset="0"/>
                <a:ea typeface="楷体_GB2312" pitchFamily="49" charset="-122"/>
              </a:rPr>
              <a:t>or</a:t>
            </a:r>
            <a:r>
              <a:rPr lang="zh-CN" altLang="en-US" b="1">
                <a:solidFill>
                  <a:srgbClr val="669900"/>
                </a:solidFill>
                <a:latin typeface="Courier New" panose="02070309020205020404" pitchFamily="49" charset="0"/>
                <a:ea typeface="楷体_GB2312" pitchFamily="49" charset="-122"/>
              </a:rPr>
              <a:t>就返回</a:t>
            </a:r>
            <a:r>
              <a:rPr lang="en-US" altLang="zh-CN" b="1">
                <a:solidFill>
                  <a:srgbClr val="669900"/>
                </a:solidFill>
                <a:latin typeface="Courier New" panose="02070309020205020404" pitchFamily="49" charset="0"/>
                <a:ea typeface="楷体_GB2312" pitchFamily="49" charset="-122"/>
              </a:rPr>
              <a:t>TRUE</a:t>
            </a:r>
            <a:r>
              <a:rPr lang="zh-CN" altLang="en-US" b="1">
                <a:solidFill>
                  <a:srgbClr val="669900"/>
                </a:solidFill>
                <a:latin typeface="Courier New" panose="02070309020205020404" pitchFamily="49" charset="0"/>
                <a:ea typeface="楷体_GB2312" pitchFamily="49" charset="-122"/>
              </a:rPr>
              <a:t>，只有两个表达式都为</a:t>
            </a:r>
            <a:r>
              <a:rPr lang="en-US" altLang="zh-CN" b="1">
                <a:solidFill>
                  <a:srgbClr val="669900"/>
                </a:solidFill>
                <a:latin typeface="Courier New" panose="02070309020205020404" pitchFamily="49" charset="0"/>
                <a:ea typeface="楷体_GB2312" pitchFamily="49" charset="-122"/>
              </a:rPr>
              <a:t>FALSE</a:t>
            </a:r>
            <a:r>
              <a:rPr lang="zh-CN" altLang="en-US" b="1">
                <a:solidFill>
                  <a:srgbClr val="669900"/>
                </a:solidFill>
                <a:latin typeface="Courier New" panose="02070309020205020404" pitchFamily="49" charset="0"/>
                <a:ea typeface="楷体_GB2312" pitchFamily="49" charset="-122"/>
              </a:rPr>
              <a:t>时才返回</a:t>
            </a:r>
            <a:r>
              <a:rPr lang="en-US" altLang="zh-CN" b="1">
                <a:solidFill>
                  <a:srgbClr val="669900"/>
                </a:solidFill>
                <a:latin typeface="Courier New" panose="02070309020205020404" pitchFamily="49" charset="0"/>
                <a:ea typeface="楷体_GB2312" pitchFamily="49" charset="-122"/>
              </a:rPr>
              <a:t>FALSE</a:t>
            </a:r>
            <a:r>
              <a:rPr lang="zh-CN" altLang="en-US" b="1">
                <a:solidFill>
                  <a:srgbClr val="669900"/>
                </a:solidFill>
                <a:latin typeface="Courier New" panose="02070309020205020404" pitchFamily="49" charset="0"/>
                <a:ea typeface="楷体_GB2312" pitchFamily="49" charset="-122"/>
              </a:rPr>
              <a:t>。</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discount=5 </a:t>
            </a:r>
            <a:r>
              <a:rPr lang="en-US" altLang="zh-CN" sz="2800" b="1">
                <a:solidFill>
                  <a:srgbClr val="FF0000"/>
                </a:solidFill>
                <a:latin typeface="Courier New" panose="02070309020205020404" pitchFamily="49" charset="0"/>
                <a:ea typeface="楷体_GB2312" pitchFamily="49" charset="-122"/>
              </a:rPr>
              <a:t>or</a:t>
            </a:r>
            <a:r>
              <a:rPr lang="en-US" altLang="zh-CN" sz="2800" b="1">
                <a:solidFill>
                  <a:srgbClr val="3333FF"/>
                </a:solidFill>
                <a:latin typeface="Courier New" panose="02070309020205020404" pitchFamily="49" charset="0"/>
                <a:ea typeface="楷体_GB2312" pitchFamily="49" charset="-122"/>
              </a:rPr>
              <a:t> discount=6.7</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也很容易使用。</a:t>
            </a:r>
          </a:p>
        </p:txBody>
      </p:sp>
    </p:spTree>
    <p:extLst>
      <p:ext uri="{BB962C8B-B14F-4D97-AF65-F5344CB8AC3E}">
        <p14:creationId xmlns:p14="http://schemas.microsoft.com/office/powerpoint/2010/main" val="27200798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A959DC71-CCEE-4876-AC28-BAD62812C498}"/>
              </a:ext>
            </a:extLst>
          </p:cNvPr>
          <p:cNvSpPr>
            <a:spLocks noGrp="1" noChangeArrowheads="1"/>
          </p:cNvSpPr>
          <p:nvPr>
            <p:ph type="title"/>
          </p:nvPr>
        </p:nvSpPr>
        <p:spPr>
          <a:xfrm>
            <a:off x="2514600" y="609600"/>
            <a:ext cx="4267200" cy="846138"/>
          </a:xfrm>
        </p:spPr>
        <p:txBody>
          <a:bodyPr/>
          <a:lstStyle/>
          <a:p>
            <a:pPr eaLnBrk="1" hangingPunct="1"/>
            <a:r>
              <a:rPr lang="zh-CN" altLang="en-US">
                <a:ea typeface="黑体" panose="02010609060101010101" pitchFamily="49" charset="-122"/>
              </a:rPr>
              <a:t>逻辑操作符</a:t>
            </a:r>
            <a:r>
              <a:rPr lang="en-US" altLang="zh-CN">
                <a:ea typeface="黑体" panose="02010609060101010101" pitchFamily="49" charset="-122"/>
              </a:rPr>
              <a:t>(not)</a:t>
            </a:r>
          </a:p>
        </p:txBody>
      </p:sp>
      <p:sp>
        <p:nvSpPr>
          <p:cNvPr id="54277" name="Text Box 31">
            <a:extLst>
              <a:ext uri="{FF2B5EF4-FFF2-40B4-BE49-F238E27FC236}">
                <a16:creationId xmlns:a16="http://schemas.microsoft.com/office/drawing/2014/main" id="{B1557F00-48DC-47A1-974A-EA0EBE6CC242}"/>
              </a:ext>
            </a:extLst>
          </p:cNvPr>
          <p:cNvSpPr txBox="1">
            <a:spLocks noChangeArrowheads="1"/>
          </p:cNvSpPr>
          <p:nvPr/>
        </p:nvSpPr>
        <p:spPr bwMode="auto">
          <a:xfrm>
            <a:off x="533400" y="2362200"/>
            <a:ext cx="8305800" cy="199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非</a:t>
            </a:r>
            <a:r>
              <a:rPr lang="en-US" altLang="zh-CN" b="1">
                <a:solidFill>
                  <a:srgbClr val="669900"/>
                </a:solidFill>
                <a:latin typeface="Courier New" panose="02070309020205020404" pitchFamily="49" charset="0"/>
                <a:ea typeface="楷体_GB2312" pitchFamily="49" charset="-122"/>
              </a:rPr>
              <a:t>(not)</a:t>
            </a:r>
            <a:r>
              <a:rPr lang="zh-CN" altLang="en-US" b="1">
                <a:solidFill>
                  <a:srgbClr val="669900"/>
                </a:solidFill>
                <a:latin typeface="Courier New" panose="02070309020205020404" pitchFamily="49" charset="0"/>
                <a:ea typeface="楷体_GB2312" pitchFamily="49" charset="-122"/>
              </a:rPr>
              <a:t>是反运算。如果条件为</a:t>
            </a:r>
            <a:r>
              <a:rPr lang="en-US" altLang="zh-CN" b="1">
                <a:solidFill>
                  <a:srgbClr val="669900"/>
                </a:solidFill>
                <a:latin typeface="Courier New" panose="02070309020205020404" pitchFamily="49" charset="0"/>
                <a:ea typeface="楷体_GB2312" pitchFamily="49" charset="-122"/>
              </a:rPr>
              <a:t>TRUE</a:t>
            </a:r>
            <a:r>
              <a:rPr lang="zh-CN" altLang="en-US" b="1">
                <a:solidFill>
                  <a:srgbClr val="669900"/>
                </a:solidFill>
                <a:latin typeface="Courier New" panose="02070309020205020404" pitchFamily="49" charset="0"/>
                <a:ea typeface="楷体_GB2312" pitchFamily="49" charset="-122"/>
              </a:rPr>
              <a:t>，则</a:t>
            </a:r>
            <a:r>
              <a:rPr lang="en-US" altLang="zh-CN" b="1">
                <a:solidFill>
                  <a:srgbClr val="669900"/>
                </a:solidFill>
                <a:latin typeface="Courier New" panose="02070309020205020404" pitchFamily="49" charset="0"/>
                <a:ea typeface="楷体_GB2312" pitchFamily="49" charset="-122"/>
              </a:rPr>
              <a:t>not</a:t>
            </a:r>
            <a:r>
              <a:rPr lang="zh-CN" altLang="en-US" b="1">
                <a:solidFill>
                  <a:srgbClr val="669900"/>
                </a:solidFill>
                <a:latin typeface="Courier New" panose="02070309020205020404" pitchFamily="49" charset="0"/>
                <a:ea typeface="楷体_GB2312" pitchFamily="49" charset="-122"/>
              </a:rPr>
              <a:t>运算后返回</a:t>
            </a:r>
            <a:r>
              <a:rPr lang="en-US" altLang="zh-CN" b="1">
                <a:solidFill>
                  <a:srgbClr val="669900"/>
                </a:solidFill>
                <a:latin typeface="Courier New" panose="02070309020205020404" pitchFamily="49" charset="0"/>
                <a:ea typeface="楷体_GB2312" pitchFamily="49" charset="-122"/>
              </a:rPr>
              <a:t>FALSE</a:t>
            </a:r>
            <a:r>
              <a:rPr lang="zh-CN" altLang="en-US" b="1">
                <a:solidFill>
                  <a:srgbClr val="669900"/>
                </a:solidFill>
                <a:latin typeface="Courier New" panose="02070309020205020404" pitchFamily="49" charset="0"/>
                <a:ea typeface="楷体_GB2312" pitchFamily="49" charset="-122"/>
              </a:rPr>
              <a:t>，反之返回</a:t>
            </a:r>
            <a:r>
              <a:rPr lang="en-US" altLang="zh-CN" b="1">
                <a:solidFill>
                  <a:srgbClr val="669900"/>
                </a:solidFill>
                <a:latin typeface="Courier New" panose="02070309020205020404" pitchFamily="49" charset="0"/>
                <a:ea typeface="楷体_GB2312" pitchFamily="49" charset="-122"/>
              </a:rPr>
              <a:t>TRUE</a:t>
            </a:r>
            <a:r>
              <a:rPr lang="zh-CN" altLang="en-US" b="1">
                <a:solidFill>
                  <a:srgbClr val="669900"/>
                </a:solidFill>
                <a:latin typeface="Courier New" panose="02070309020205020404" pitchFamily="49" charset="0"/>
                <a:ea typeface="楷体_GB2312" pitchFamily="49" charset="-122"/>
              </a:rPr>
              <a:t>。</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a:t>
            </a:r>
            <a:r>
              <a:rPr lang="en-US" altLang="zh-CN" sz="2800" b="1">
                <a:solidFill>
                  <a:srgbClr val="FF0000"/>
                </a:solidFill>
                <a:latin typeface="Courier New" panose="02070309020205020404" pitchFamily="49" charset="0"/>
                <a:ea typeface="楷体_GB2312" pitchFamily="49" charset="-122"/>
              </a:rPr>
              <a:t>not</a:t>
            </a:r>
            <a:r>
              <a:rPr lang="en-US" altLang="zh-CN" sz="2800" b="1">
                <a:solidFill>
                  <a:srgbClr val="3333FF"/>
                </a:solidFill>
                <a:latin typeface="Courier New" panose="02070309020205020404" pitchFamily="49" charset="0"/>
                <a:ea typeface="楷体_GB2312" pitchFamily="49" charset="-122"/>
              </a:rPr>
              <a:t> discount = 5</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也很容易使用。</a:t>
            </a:r>
          </a:p>
        </p:txBody>
      </p:sp>
    </p:spTree>
    <p:extLst>
      <p:ext uri="{BB962C8B-B14F-4D97-AF65-F5344CB8AC3E}">
        <p14:creationId xmlns:p14="http://schemas.microsoft.com/office/powerpoint/2010/main" val="22804506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8A4AC525-3541-4628-B352-F7CF8FCEE4A5}"/>
              </a:ext>
            </a:extLst>
          </p:cNvPr>
          <p:cNvSpPr>
            <a:spLocks noGrp="1" noChangeArrowheads="1"/>
          </p:cNvSpPr>
          <p:nvPr>
            <p:ph type="title"/>
          </p:nvPr>
        </p:nvSpPr>
        <p:spPr>
          <a:xfrm>
            <a:off x="3276600" y="609600"/>
            <a:ext cx="3497263" cy="846138"/>
          </a:xfrm>
        </p:spPr>
        <p:txBody>
          <a:bodyPr/>
          <a:lstStyle/>
          <a:p>
            <a:pPr eaLnBrk="1" hangingPunct="1"/>
            <a:r>
              <a:rPr lang="zh-CN" altLang="en-US">
                <a:ea typeface="黑体" panose="02010609060101010101" pitchFamily="49" charset="-122"/>
              </a:rPr>
              <a:t>操作符</a:t>
            </a:r>
            <a:r>
              <a:rPr lang="en-US" altLang="zh-CN">
                <a:ea typeface="黑体" panose="02010609060101010101" pitchFamily="49" charset="-122"/>
              </a:rPr>
              <a:t>(in)</a:t>
            </a:r>
          </a:p>
        </p:txBody>
      </p:sp>
      <p:sp>
        <p:nvSpPr>
          <p:cNvPr id="55301" name="Text Box 28">
            <a:extLst>
              <a:ext uri="{FF2B5EF4-FFF2-40B4-BE49-F238E27FC236}">
                <a16:creationId xmlns:a16="http://schemas.microsoft.com/office/drawing/2014/main" id="{CE91BAAE-964F-49DD-9673-7E762CD31120}"/>
              </a:ext>
            </a:extLst>
          </p:cNvPr>
          <p:cNvSpPr txBox="1">
            <a:spLocks noChangeArrowheads="1"/>
          </p:cNvSpPr>
          <p:nvPr/>
        </p:nvSpPr>
        <p:spPr bwMode="auto">
          <a:xfrm>
            <a:off x="533400" y="2362200"/>
            <a:ext cx="83058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in</a:t>
            </a:r>
            <a:r>
              <a:rPr lang="zh-CN" altLang="en-US" b="1">
                <a:solidFill>
                  <a:srgbClr val="669900"/>
                </a:solidFill>
                <a:latin typeface="Courier New" panose="02070309020205020404" pitchFamily="49" charset="0"/>
                <a:ea typeface="楷体_GB2312" pitchFamily="49" charset="-122"/>
              </a:rPr>
              <a:t>可以简化你已经学过的一些查询，或者说你不会用</a:t>
            </a:r>
            <a:r>
              <a:rPr lang="en-US" altLang="zh-CN" b="1">
                <a:solidFill>
                  <a:srgbClr val="669900"/>
                </a:solidFill>
                <a:latin typeface="Courier New" panose="02070309020205020404" pitchFamily="49" charset="0"/>
                <a:ea typeface="楷体_GB2312" pitchFamily="49" charset="-122"/>
              </a:rPr>
              <a:t>in</a:t>
            </a:r>
            <a:r>
              <a:rPr lang="zh-CN" altLang="en-US" b="1">
                <a:solidFill>
                  <a:srgbClr val="669900"/>
                </a:solidFill>
                <a:latin typeface="Courier New" panose="02070309020205020404" pitchFamily="49" charset="0"/>
                <a:ea typeface="楷体_GB2312" pitchFamily="49" charset="-122"/>
              </a:rPr>
              <a:t>也没关系，用前面学过的知识可以满足你的要求。我们看前面的一个例子：</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discount=5 </a:t>
            </a:r>
            <a:r>
              <a:rPr lang="en-US" altLang="zh-CN" sz="2800" b="1">
                <a:solidFill>
                  <a:srgbClr val="FF0000"/>
                </a:solidFill>
                <a:latin typeface="Courier New" panose="02070309020205020404" pitchFamily="49" charset="0"/>
                <a:ea typeface="楷体_GB2312" pitchFamily="49" charset="-122"/>
              </a:rPr>
              <a:t>or</a:t>
            </a:r>
            <a:r>
              <a:rPr lang="en-US" altLang="zh-CN" sz="2800" b="1">
                <a:solidFill>
                  <a:srgbClr val="3333FF"/>
                </a:solidFill>
                <a:latin typeface="Courier New" panose="02070309020205020404" pitchFamily="49" charset="0"/>
                <a:ea typeface="楷体_GB2312" pitchFamily="49" charset="-122"/>
              </a:rPr>
              <a:t> discount=6.7</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我们用</a:t>
            </a:r>
            <a:r>
              <a:rPr lang="en-US" altLang="zh-CN" b="1">
                <a:solidFill>
                  <a:srgbClr val="669900"/>
                </a:solidFill>
                <a:latin typeface="Courier New" panose="02070309020205020404" pitchFamily="49" charset="0"/>
                <a:ea typeface="楷体_GB2312" pitchFamily="49" charset="-122"/>
              </a:rPr>
              <a:t>in</a:t>
            </a:r>
            <a:r>
              <a:rPr lang="zh-CN" altLang="en-US" b="1">
                <a:solidFill>
                  <a:srgbClr val="669900"/>
                </a:solidFill>
                <a:latin typeface="Courier New" panose="02070309020205020404" pitchFamily="49" charset="0"/>
                <a:ea typeface="楷体_GB2312" pitchFamily="49" charset="-122"/>
              </a:rPr>
              <a:t>来实现。</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 </a:t>
            </a:r>
            <a:r>
              <a:rPr lang="en-US" altLang="zh-CN" sz="2800" b="1">
                <a:solidFill>
                  <a:srgbClr val="FF0000"/>
                </a:solidFill>
                <a:latin typeface="Courier New" panose="02070309020205020404" pitchFamily="49" charset="0"/>
                <a:ea typeface="楷体_GB2312" pitchFamily="49" charset="-122"/>
              </a:rPr>
              <a:t>in</a:t>
            </a:r>
            <a:r>
              <a:rPr lang="en-US" altLang="zh-CN" sz="2800" b="1">
                <a:solidFill>
                  <a:srgbClr val="3333FF"/>
                </a:solidFill>
                <a:latin typeface="Courier New" panose="02070309020205020404" pitchFamily="49" charset="0"/>
                <a:ea typeface="楷体_GB2312" pitchFamily="49" charset="-122"/>
              </a:rPr>
              <a:t> (5,6.7)</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不仅语句更短了，而且更容易阅读，</a:t>
            </a:r>
            <a:r>
              <a:rPr lang="en-US" altLang="zh-CN" b="1">
                <a:solidFill>
                  <a:srgbClr val="669900"/>
                </a:solidFill>
                <a:latin typeface="Courier New" panose="02070309020205020404" pitchFamily="49" charset="0"/>
                <a:ea typeface="楷体_GB2312" pitchFamily="49" charset="-122"/>
              </a:rPr>
              <a:t>in</a:t>
            </a:r>
            <a:r>
              <a:rPr lang="zh-CN" altLang="en-US" b="1">
                <a:solidFill>
                  <a:srgbClr val="669900"/>
                </a:solidFill>
                <a:latin typeface="Courier New" panose="02070309020205020404" pitchFamily="49" charset="0"/>
                <a:ea typeface="楷体_GB2312" pitchFamily="49" charset="-122"/>
              </a:rPr>
              <a:t>也可用于字符类型的字段。</a:t>
            </a:r>
          </a:p>
        </p:txBody>
      </p:sp>
    </p:spTree>
    <p:extLst>
      <p:ext uri="{BB962C8B-B14F-4D97-AF65-F5344CB8AC3E}">
        <p14:creationId xmlns:p14="http://schemas.microsoft.com/office/powerpoint/2010/main" val="42630892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id="{2043A7C2-A7D5-49AD-86CC-D05EA1FCC80B}"/>
              </a:ext>
            </a:extLst>
          </p:cNvPr>
          <p:cNvSpPr>
            <a:spLocks noGrp="1" noChangeArrowheads="1"/>
          </p:cNvSpPr>
          <p:nvPr>
            <p:ph type="title"/>
          </p:nvPr>
        </p:nvSpPr>
        <p:spPr>
          <a:xfrm>
            <a:off x="2590800" y="533400"/>
            <a:ext cx="4411663" cy="922338"/>
          </a:xfrm>
        </p:spPr>
        <p:txBody>
          <a:bodyPr/>
          <a:lstStyle/>
          <a:p>
            <a:pPr eaLnBrk="1" hangingPunct="1"/>
            <a:r>
              <a:rPr lang="zh-CN" altLang="en-US">
                <a:ea typeface="黑体" panose="02010609060101010101" pitchFamily="49" charset="-122"/>
              </a:rPr>
              <a:t>操作符</a:t>
            </a:r>
            <a:r>
              <a:rPr lang="en-US" altLang="zh-CN">
                <a:ea typeface="黑体" panose="02010609060101010101" pitchFamily="49" charset="-122"/>
              </a:rPr>
              <a:t>(between)</a:t>
            </a:r>
          </a:p>
        </p:txBody>
      </p:sp>
      <p:sp>
        <p:nvSpPr>
          <p:cNvPr id="56325" name="Text Box 17">
            <a:extLst>
              <a:ext uri="{FF2B5EF4-FFF2-40B4-BE49-F238E27FC236}">
                <a16:creationId xmlns:a16="http://schemas.microsoft.com/office/drawing/2014/main" id="{78319047-50C1-4B75-BFD7-18F0D3FB0BF5}"/>
              </a:ext>
            </a:extLst>
          </p:cNvPr>
          <p:cNvSpPr txBox="1">
            <a:spLocks noChangeArrowheads="1"/>
          </p:cNvSpPr>
          <p:nvPr/>
        </p:nvSpPr>
        <p:spPr bwMode="auto">
          <a:xfrm>
            <a:off x="533400" y="2362200"/>
            <a:ext cx="83058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between</a:t>
            </a:r>
            <a:r>
              <a:rPr lang="zh-CN" altLang="en-US" b="1">
                <a:solidFill>
                  <a:srgbClr val="669900"/>
                </a:solidFill>
                <a:latin typeface="Courier New" panose="02070309020205020404" pitchFamily="49" charset="0"/>
                <a:ea typeface="楷体_GB2312" pitchFamily="49" charset="-122"/>
              </a:rPr>
              <a:t>也用来简化你已经学过的一些查询，或者说你不会用</a:t>
            </a:r>
            <a:r>
              <a:rPr lang="en-US" altLang="zh-CN" b="1">
                <a:solidFill>
                  <a:srgbClr val="669900"/>
                </a:solidFill>
                <a:latin typeface="Courier New" panose="02070309020205020404" pitchFamily="49" charset="0"/>
                <a:ea typeface="楷体_GB2312" pitchFamily="49" charset="-122"/>
              </a:rPr>
              <a:t>between</a:t>
            </a:r>
            <a:r>
              <a:rPr lang="zh-CN" altLang="en-US" b="1">
                <a:solidFill>
                  <a:srgbClr val="669900"/>
                </a:solidFill>
                <a:latin typeface="Courier New" panose="02070309020205020404" pitchFamily="49" charset="0"/>
                <a:ea typeface="楷体_GB2312" pitchFamily="49" charset="-122"/>
              </a:rPr>
              <a:t>也没关系，用前面学过的知识可以满足你的要求。我们看前面的一个例子：</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discount&gt;=5 </a:t>
            </a:r>
            <a:r>
              <a:rPr lang="en-US" altLang="zh-CN" sz="2800" b="1">
                <a:solidFill>
                  <a:srgbClr val="FF0000"/>
                </a:solidFill>
                <a:latin typeface="Courier New" panose="02070309020205020404" pitchFamily="49" charset="0"/>
                <a:ea typeface="楷体_GB2312" pitchFamily="49" charset="-122"/>
              </a:rPr>
              <a:t>and</a:t>
            </a:r>
            <a:r>
              <a:rPr lang="en-US" altLang="zh-CN" sz="2800" b="1">
                <a:solidFill>
                  <a:srgbClr val="3333FF"/>
                </a:solidFill>
                <a:latin typeface="Courier New" panose="02070309020205020404" pitchFamily="49" charset="0"/>
                <a:ea typeface="楷体_GB2312" pitchFamily="49" charset="-122"/>
              </a:rPr>
              <a:t> discount&lt;10</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我们用</a:t>
            </a:r>
            <a:r>
              <a:rPr lang="en-US" altLang="zh-CN" b="1">
                <a:solidFill>
                  <a:srgbClr val="669900"/>
                </a:solidFill>
                <a:latin typeface="Courier New" panose="02070309020205020404" pitchFamily="49" charset="0"/>
                <a:ea typeface="楷体_GB2312" pitchFamily="49" charset="-122"/>
              </a:rPr>
              <a:t>between</a:t>
            </a:r>
            <a:r>
              <a:rPr lang="zh-CN" altLang="en-US" b="1">
                <a:solidFill>
                  <a:srgbClr val="669900"/>
                </a:solidFill>
                <a:latin typeface="Courier New" panose="02070309020205020404" pitchFamily="49" charset="0"/>
                <a:ea typeface="楷体_GB2312" pitchFamily="49" charset="-122"/>
              </a:rPr>
              <a:t>来实现。</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discounts where discount </a:t>
            </a:r>
            <a:r>
              <a:rPr lang="en-US" altLang="zh-CN" sz="2800" b="1">
                <a:solidFill>
                  <a:srgbClr val="FF0000"/>
                </a:solidFill>
                <a:latin typeface="Courier New" panose="02070309020205020404" pitchFamily="49" charset="0"/>
                <a:ea typeface="楷体_GB2312" pitchFamily="49" charset="-122"/>
              </a:rPr>
              <a:t>between</a:t>
            </a:r>
            <a:r>
              <a:rPr lang="en-US" altLang="zh-CN" sz="2800" b="1">
                <a:solidFill>
                  <a:srgbClr val="3333FF"/>
                </a:solidFill>
                <a:latin typeface="Courier New" panose="02070309020205020404" pitchFamily="49" charset="0"/>
                <a:ea typeface="楷体_GB2312" pitchFamily="49" charset="-122"/>
              </a:rPr>
              <a:t> 5 and 10</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不仅语句更短了，而且更容易阅读，</a:t>
            </a:r>
            <a:r>
              <a:rPr lang="en-US" altLang="zh-CN" b="1">
                <a:solidFill>
                  <a:srgbClr val="669900"/>
                </a:solidFill>
                <a:latin typeface="Courier New" panose="02070309020205020404" pitchFamily="49" charset="0"/>
                <a:ea typeface="楷体_GB2312" pitchFamily="49" charset="-122"/>
              </a:rPr>
              <a:t>between</a:t>
            </a:r>
            <a:r>
              <a:rPr lang="zh-CN" altLang="en-US" b="1">
                <a:solidFill>
                  <a:srgbClr val="669900"/>
                </a:solidFill>
                <a:latin typeface="Courier New" panose="02070309020205020404" pitchFamily="49" charset="0"/>
                <a:ea typeface="楷体_GB2312" pitchFamily="49" charset="-122"/>
              </a:rPr>
              <a:t>也可用于字符类型的字段。</a:t>
            </a:r>
          </a:p>
        </p:txBody>
      </p:sp>
    </p:spTree>
    <p:extLst>
      <p:ext uri="{BB962C8B-B14F-4D97-AF65-F5344CB8AC3E}">
        <p14:creationId xmlns:p14="http://schemas.microsoft.com/office/powerpoint/2010/main" val="9368731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5868C426-55F1-4C2A-B6DB-9C032E47E54C}"/>
              </a:ext>
            </a:extLst>
          </p:cNvPr>
          <p:cNvSpPr>
            <a:spLocks noGrp="1" noChangeArrowheads="1"/>
          </p:cNvSpPr>
          <p:nvPr>
            <p:ph type="title"/>
          </p:nvPr>
        </p:nvSpPr>
        <p:spPr>
          <a:xfrm>
            <a:off x="2667000" y="609600"/>
            <a:ext cx="4259263" cy="846138"/>
          </a:xfrm>
        </p:spPr>
        <p:txBody>
          <a:bodyPr/>
          <a:lstStyle/>
          <a:p>
            <a:pPr eaLnBrk="1" hangingPunct="1"/>
            <a:r>
              <a:rPr lang="zh-CN" altLang="en-US">
                <a:ea typeface="黑体" panose="02010609060101010101" pitchFamily="49" charset="-122"/>
              </a:rPr>
              <a:t>聚集函数</a:t>
            </a:r>
            <a:r>
              <a:rPr lang="en-US" altLang="zh-CN">
                <a:ea typeface="黑体" panose="02010609060101010101" pitchFamily="49" charset="-122"/>
              </a:rPr>
              <a:t>(count)</a:t>
            </a:r>
          </a:p>
        </p:txBody>
      </p:sp>
      <p:sp>
        <p:nvSpPr>
          <p:cNvPr id="59397" name="Text Box 28">
            <a:extLst>
              <a:ext uri="{FF2B5EF4-FFF2-40B4-BE49-F238E27FC236}">
                <a16:creationId xmlns:a16="http://schemas.microsoft.com/office/drawing/2014/main" id="{02D0470C-1CF9-4AD1-92AA-1E41F6CB1B90}"/>
              </a:ext>
            </a:extLst>
          </p:cNvPr>
          <p:cNvSpPr txBox="1">
            <a:spLocks noChangeArrowheads="1"/>
          </p:cNvSpPr>
          <p:nvPr/>
        </p:nvSpPr>
        <p:spPr bwMode="auto">
          <a:xfrm>
            <a:off x="533400" y="2362200"/>
            <a:ext cx="80010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count</a:t>
            </a:r>
            <a:r>
              <a:rPr lang="zh-CN" altLang="en-US" b="1">
                <a:solidFill>
                  <a:srgbClr val="669900"/>
                </a:solidFill>
                <a:latin typeface="Courier New" panose="02070309020205020404" pitchFamily="49" charset="0"/>
                <a:ea typeface="楷体_GB2312" pitchFamily="49" charset="-122"/>
              </a:rPr>
              <a:t>函数返回符合</a:t>
            </a:r>
            <a:r>
              <a:rPr lang="en-US" altLang="zh-CN" b="1">
                <a:solidFill>
                  <a:srgbClr val="669900"/>
                </a:solidFill>
                <a:latin typeface="Courier New" panose="02070309020205020404" pitchFamily="49" charset="0"/>
                <a:ea typeface="楷体_GB2312" pitchFamily="49" charset="-122"/>
              </a:rPr>
              <a:t>select</a:t>
            </a:r>
            <a:r>
              <a:rPr lang="zh-CN" altLang="en-US" b="1">
                <a:solidFill>
                  <a:srgbClr val="669900"/>
                </a:solidFill>
                <a:latin typeface="Courier New" panose="02070309020205020404" pitchFamily="49" charset="0"/>
                <a:ea typeface="楷体_GB2312" pitchFamily="49" charset="-122"/>
              </a:rPr>
              <a:t>语句中的查询条件的行数。</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a:t>
            </a:r>
            <a:r>
              <a:rPr lang="en-US" altLang="zh-CN" sz="2800" b="1">
                <a:solidFill>
                  <a:srgbClr val="FF0000"/>
                </a:solidFill>
                <a:latin typeface="Courier New" panose="02070309020205020404" pitchFamily="49" charset="0"/>
                <a:ea typeface="楷体_GB2312" pitchFamily="49" charset="-122"/>
              </a:rPr>
              <a:t>count(*)</a:t>
            </a:r>
            <a:r>
              <a:rPr lang="en-US" altLang="zh-CN" sz="2800" b="1">
                <a:solidFill>
                  <a:srgbClr val="3333FF"/>
                </a:solidFill>
                <a:latin typeface="Courier New" panose="02070309020205020404" pitchFamily="49" charset="0"/>
                <a:ea typeface="楷体_GB2312" pitchFamily="49" charset="-122"/>
              </a:rPr>
              <a:t> from discounts where discount&gt;=5 and discount&lt;10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a:extLst>
              <a:ext uri="{FF2B5EF4-FFF2-40B4-BE49-F238E27FC236}">
                <a16:creationId xmlns:a16="http://schemas.microsoft.com/office/drawing/2014/main" id="{D70D643F-A310-40B9-9608-598E5D94241E}"/>
              </a:ext>
            </a:extLst>
          </p:cNvPr>
          <p:cNvSpPr>
            <a:spLocks noGrp="1" noChangeArrowheads="1"/>
          </p:cNvSpPr>
          <p:nvPr>
            <p:ph type="title"/>
          </p:nvPr>
        </p:nvSpPr>
        <p:spPr>
          <a:xfrm>
            <a:off x="2667000" y="609600"/>
            <a:ext cx="4259263" cy="846138"/>
          </a:xfrm>
        </p:spPr>
        <p:txBody>
          <a:bodyPr/>
          <a:lstStyle/>
          <a:p>
            <a:pPr eaLnBrk="1" hangingPunct="1"/>
            <a:r>
              <a:rPr lang="zh-CN" altLang="en-US">
                <a:ea typeface="黑体" panose="02010609060101010101" pitchFamily="49" charset="-122"/>
              </a:rPr>
              <a:t>聚集函数</a:t>
            </a:r>
            <a:r>
              <a:rPr lang="en-US" altLang="zh-CN">
                <a:ea typeface="黑体" panose="02010609060101010101" pitchFamily="49" charset="-122"/>
              </a:rPr>
              <a:t>(sum)</a:t>
            </a:r>
          </a:p>
        </p:txBody>
      </p:sp>
      <p:sp>
        <p:nvSpPr>
          <p:cNvPr id="60421" name="Text Box 34">
            <a:extLst>
              <a:ext uri="{FF2B5EF4-FFF2-40B4-BE49-F238E27FC236}">
                <a16:creationId xmlns:a16="http://schemas.microsoft.com/office/drawing/2014/main" id="{C6881C85-360D-4A82-8DED-F249D6F71538}"/>
              </a:ext>
            </a:extLst>
          </p:cNvPr>
          <p:cNvSpPr txBox="1">
            <a:spLocks noChangeArrowheads="1"/>
          </p:cNvSpPr>
          <p:nvPr/>
        </p:nvSpPr>
        <p:spPr bwMode="auto">
          <a:xfrm>
            <a:off x="533400" y="2362200"/>
            <a:ext cx="8001000"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sum</a:t>
            </a:r>
            <a:r>
              <a:rPr lang="zh-CN" altLang="en-US" b="1">
                <a:solidFill>
                  <a:srgbClr val="669900"/>
                </a:solidFill>
                <a:latin typeface="Courier New" panose="02070309020205020404" pitchFamily="49" charset="0"/>
                <a:ea typeface="楷体_GB2312" pitchFamily="49" charset="-122"/>
              </a:rPr>
              <a:t>函数返回一列中所有值的和。</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a:t>
            </a:r>
            <a:r>
              <a:rPr lang="en-US" altLang="zh-CN" sz="2800" b="1">
                <a:solidFill>
                  <a:srgbClr val="FF0000"/>
                </a:solidFill>
                <a:latin typeface="Courier New" panose="02070309020205020404" pitchFamily="49" charset="0"/>
                <a:ea typeface="楷体_GB2312" pitchFamily="49" charset="-122"/>
              </a:rPr>
              <a:t>sum(discount)</a:t>
            </a:r>
            <a:r>
              <a:rPr lang="en-US" altLang="zh-CN" sz="2800" b="1">
                <a:solidFill>
                  <a:srgbClr val="3333FF"/>
                </a:solidFill>
                <a:latin typeface="Courier New" panose="02070309020205020404" pitchFamily="49" charset="0"/>
                <a:ea typeface="楷体_GB2312" pitchFamily="49" charset="-122"/>
              </a:rPr>
              <a:t> from discounts where discount&gt;=5 and discount&lt;10</a:t>
            </a:r>
          </a:p>
          <a:p>
            <a:pPr>
              <a:buFont typeface="Wingdings" panose="05000000000000000000" pitchFamily="2" charset="2"/>
              <a:buNone/>
            </a:pPr>
            <a:endParaRPr lang="en-US" altLang="zh-CN" b="1">
              <a:solidFill>
                <a:srgbClr val="669900"/>
              </a:solidFill>
              <a:latin typeface="Courier New" panose="02070309020205020404" pitchFamily="49" charset="0"/>
              <a:ea typeface="楷体_GB2312" pitchFamily="49" charset="-122"/>
            </a:endParaRP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只对数值类型字段有效。</a:t>
            </a:r>
          </a:p>
          <a:p>
            <a:pPr>
              <a:buFont typeface="Wingdings" panose="05000000000000000000" pitchFamily="2" charset="2"/>
              <a:buNone/>
            </a:pPr>
            <a:endParaRPr lang="en-US" altLang="zh-CN" sz="2800" b="1">
              <a:solidFill>
                <a:srgbClr val="3333FF"/>
              </a:solidFill>
              <a:latin typeface="Courier New" panose="02070309020205020404" pitchFamily="49" charset="0"/>
              <a:ea typeface="楷体_GB2312"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a:extLst>
              <a:ext uri="{FF2B5EF4-FFF2-40B4-BE49-F238E27FC236}">
                <a16:creationId xmlns:a16="http://schemas.microsoft.com/office/drawing/2014/main" id="{E9121045-E4BB-4E3D-A7CE-25AB12587CD4}"/>
              </a:ext>
            </a:extLst>
          </p:cNvPr>
          <p:cNvSpPr>
            <a:spLocks noGrp="1" noChangeArrowheads="1"/>
          </p:cNvSpPr>
          <p:nvPr>
            <p:ph type="title"/>
          </p:nvPr>
        </p:nvSpPr>
        <p:spPr>
          <a:xfrm>
            <a:off x="2667000" y="609600"/>
            <a:ext cx="3878263" cy="846138"/>
          </a:xfrm>
        </p:spPr>
        <p:txBody>
          <a:bodyPr/>
          <a:lstStyle/>
          <a:p>
            <a:pPr eaLnBrk="1" hangingPunct="1"/>
            <a:r>
              <a:rPr lang="zh-CN" altLang="en-US">
                <a:ea typeface="黑体" panose="02010609060101010101" pitchFamily="49" charset="-122"/>
              </a:rPr>
              <a:t>聚集函数</a:t>
            </a:r>
            <a:r>
              <a:rPr lang="en-US" altLang="zh-CN">
                <a:ea typeface="黑体" panose="02010609060101010101" pitchFamily="49" charset="-122"/>
              </a:rPr>
              <a:t>(avg)</a:t>
            </a:r>
          </a:p>
        </p:txBody>
      </p:sp>
      <p:sp>
        <p:nvSpPr>
          <p:cNvPr id="61445" name="Text Box 34">
            <a:extLst>
              <a:ext uri="{FF2B5EF4-FFF2-40B4-BE49-F238E27FC236}">
                <a16:creationId xmlns:a16="http://schemas.microsoft.com/office/drawing/2014/main" id="{961CD82D-98FD-42FA-B5D1-20207FC1A5A3}"/>
              </a:ext>
            </a:extLst>
          </p:cNvPr>
          <p:cNvSpPr txBox="1">
            <a:spLocks noChangeArrowheads="1"/>
          </p:cNvSpPr>
          <p:nvPr/>
        </p:nvSpPr>
        <p:spPr bwMode="auto">
          <a:xfrm>
            <a:off x="533400" y="2362200"/>
            <a:ext cx="8001000" cy="248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avg</a:t>
            </a:r>
            <a:r>
              <a:rPr lang="zh-CN" altLang="en-US" b="1">
                <a:solidFill>
                  <a:srgbClr val="669900"/>
                </a:solidFill>
                <a:latin typeface="Courier New" panose="02070309020205020404" pitchFamily="49" charset="0"/>
                <a:ea typeface="楷体_GB2312" pitchFamily="49" charset="-122"/>
              </a:rPr>
              <a:t>函数计算一列的平均值。</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a:t>
            </a:r>
            <a:r>
              <a:rPr lang="en-US" altLang="zh-CN" sz="2800" b="1">
                <a:solidFill>
                  <a:srgbClr val="FF0000"/>
                </a:solidFill>
                <a:latin typeface="Courier New" panose="02070309020205020404" pitchFamily="49" charset="0"/>
                <a:ea typeface="楷体_GB2312" pitchFamily="49" charset="-122"/>
              </a:rPr>
              <a:t>avg(discount)</a:t>
            </a:r>
            <a:r>
              <a:rPr lang="en-US" altLang="zh-CN" sz="2800" b="1">
                <a:solidFill>
                  <a:srgbClr val="3333FF"/>
                </a:solidFill>
                <a:latin typeface="Courier New" panose="02070309020205020404" pitchFamily="49" charset="0"/>
                <a:ea typeface="楷体_GB2312" pitchFamily="49" charset="-122"/>
              </a:rPr>
              <a:t> from discounts where discount&gt;=5 and discount&lt;10</a:t>
            </a:r>
          </a:p>
          <a:p>
            <a:pPr>
              <a:buFont typeface="Wingdings" panose="05000000000000000000" pitchFamily="2" charset="2"/>
              <a:buChar char="w"/>
            </a:pPr>
            <a:endParaRPr lang="en-US" altLang="zh-CN" sz="2800" b="1">
              <a:solidFill>
                <a:srgbClr val="3333FF"/>
              </a:solidFill>
              <a:latin typeface="Courier New" panose="02070309020205020404" pitchFamily="49" charset="0"/>
              <a:ea typeface="楷体_GB2312" pitchFamily="49" charset="-122"/>
            </a:endParaRP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只对数值类型字段有效。</a:t>
            </a:r>
            <a:endParaRPr lang="zh-CN" altLang="en-US" sz="2800" b="1">
              <a:solidFill>
                <a:srgbClr val="3333FF"/>
              </a:solidFill>
              <a:latin typeface="Courier New" panose="02070309020205020404" pitchFamily="49" charset="0"/>
              <a:ea typeface="楷体_GB2312"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a:extLst>
              <a:ext uri="{FF2B5EF4-FFF2-40B4-BE49-F238E27FC236}">
                <a16:creationId xmlns:a16="http://schemas.microsoft.com/office/drawing/2014/main" id="{BBF1A073-A477-4DC8-B128-98280F688FCB}"/>
              </a:ext>
            </a:extLst>
          </p:cNvPr>
          <p:cNvSpPr>
            <a:spLocks noGrp="1" noChangeArrowheads="1"/>
          </p:cNvSpPr>
          <p:nvPr>
            <p:ph type="title"/>
          </p:nvPr>
        </p:nvSpPr>
        <p:spPr>
          <a:xfrm>
            <a:off x="2667000" y="609600"/>
            <a:ext cx="4106863" cy="846138"/>
          </a:xfrm>
        </p:spPr>
        <p:txBody>
          <a:bodyPr/>
          <a:lstStyle/>
          <a:p>
            <a:pPr eaLnBrk="1" hangingPunct="1"/>
            <a:r>
              <a:rPr lang="zh-CN" altLang="en-US">
                <a:ea typeface="黑体" panose="02010609060101010101" pitchFamily="49" charset="-122"/>
              </a:rPr>
              <a:t>聚集函数</a:t>
            </a:r>
            <a:r>
              <a:rPr lang="en-US" altLang="zh-CN">
                <a:ea typeface="黑体" panose="02010609060101010101" pitchFamily="49" charset="-122"/>
              </a:rPr>
              <a:t>(max)</a:t>
            </a:r>
          </a:p>
        </p:txBody>
      </p:sp>
      <p:sp>
        <p:nvSpPr>
          <p:cNvPr id="62469" name="Text Box 22">
            <a:extLst>
              <a:ext uri="{FF2B5EF4-FFF2-40B4-BE49-F238E27FC236}">
                <a16:creationId xmlns:a16="http://schemas.microsoft.com/office/drawing/2014/main" id="{917510B3-7000-42D4-8923-419D44A883A7}"/>
              </a:ext>
            </a:extLst>
          </p:cNvPr>
          <p:cNvSpPr txBox="1">
            <a:spLocks noChangeArrowheads="1"/>
          </p:cNvSpPr>
          <p:nvPr/>
        </p:nvSpPr>
        <p:spPr bwMode="auto">
          <a:xfrm>
            <a:off x="533400" y="2362200"/>
            <a:ext cx="8001000" cy="248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max</a:t>
            </a:r>
            <a:r>
              <a:rPr lang="zh-CN" altLang="en-US" b="1">
                <a:solidFill>
                  <a:srgbClr val="669900"/>
                </a:solidFill>
                <a:latin typeface="Courier New" panose="02070309020205020404" pitchFamily="49" charset="0"/>
                <a:ea typeface="楷体_GB2312" pitchFamily="49" charset="-122"/>
              </a:rPr>
              <a:t>函数找到一列的最大值。</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a:t>
            </a:r>
            <a:r>
              <a:rPr lang="en-US" altLang="zh-CN" sz="2800" b="1">
                <a:solidFill>
                  <a:srgbClr val="FF0000"/>
                </a:solidFill>
                <a:latin typeface="Courier New" panose="02070309020205020404" pitchFamily="49" charset="0"/>
                <a:ea typeface="楷体_GB2312" pitchFamily="49" charset="-122"/>
              </a:rPr>
              <a:t>max(discount)</a:t>
            </a:r>
            <a:r>
              <a:rPr lang="en-US" altLang="zh-CN" sz="2800" b="1">
                <a:solidFill>
                  <a:srgbClr val="3333FF"/>
                </a:solidFill>
                <a:latin typeface="Courier New" panose="02070309020205020404" pitchFamily="49" charset="0"/>
                <a:ea typeface="楷体_GB2312" pitchFamily="49" charset="-122"/>
              </a:rPr>
              <a:t> from discounts where discount&gt;=5 and discount&lt;10</a:t>
            </a:r>
          </a:p>
          <a:p>
            <a:pPr>
              <a:buFont typeface="Wingdings" panose="05000000000000000000" pitchFamily="2" charset="2"/>
              <a:buChar char="w"/>
            </a:pPr>
            <a:endParaRPr lang="en-US" altLang="zh-CN" sz="2800" b="1">
              <a:solidFill>
                <a:srgbClr val="3333FF"/>
              </a:solidFill>
              <a:latin typeface="Courier New" panose="02070309020205020404" pitchFamily="49" charset="0"/>
              <a:ea typeface="楷体_GB2312" pitchFamily="49" charset="-122"/>
            </a:endParaRP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可用于字符型字段。</a:t>
            </a:r>
            <a:endParaRPr lang="zh-CN" altLang="en-US" sz="2800" b="1">
              <a:solidFill>
                <a:srgbClr val="3333FF"/>
              </a:solidFill>
              <a:latin typeface="Courier New" panose="02070309020205020404" pitchFamily="49" charset="0"/>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12.2.1  </a:t>
            </a:r>
            <a:r>
              <a:rPr lang="zh-CN" altLang="en-US" b="0" i="0" u="none" strike="noStrike" kern="1800" baseline="0">
                <a:latin typeface="方正大标宋简体"/>
              </a:rPr>
              <a:t>创建数据库</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3412976"/>
          </a:xfrm>
        </p:spPr>
        <p:txBody>
          <a:bodyPr>
            <a:normAutofit fontScale="62500" lnSpcReduction="20000"/>
          </a:bodyPr>
          <a:lstStyle/>
          <a:p>
            <a:pPr marR="0" lvl="0" rtl="0"/>
            <a:r>
              <a:rPr lang="zh-CN" altLang="en-US" b="0" i="0" u="none" strike="noStrike" baseline="0" dirty="0">
                <a:latin typeface="Times New Roman"/>
              </a:rPr>
              <a:t>在</a:t>
            </a:r>
            <a:r>
              <a:rPr lang="en-US" altLang="zh-CN" b="0" i="0" u="none" strike="noStrike" baseline="0" dirty="0">
                <a:latin typeface="Times New Roman"/>
              </a:rPr>
              <a:t>MySQL</a:t>
            </a:r>
            <a:r>
              <a:rPr lang="zh-CN" altLang="en-US" b="0" i="0" u="none" strike="noStrike" baseline="0" dirty="0">
                <a:latin typeface="Times New Roman"/>
              </a:rPr>
              <a:t>数据库中创建数据库的命令是</a:t>
            </a:r>
            <a:r>
              <a:rPr lang="en-US" altLang="zh-CN" b="0" i="0" u="none" strike="noStrike" baseline="0" dirty="0">
                <a:latin typeface="Times New Roman"/>
              </a:rPr>
              <a:t>CREATE DATABASE</a:t>
            </a:r>
            <a:r>
              <a:rPr lang="zh-CN" altLang="en-US" b="0" i="0" u="none" strike="noStrike" baseline="0" dirty="0">
                <a:latin typeface="Times New Roman"/>
              </a:rPr>
              <a:t>，它的语法如图所示。</a:t>
            </a:r>
          </a:p>
          <a:p>
            <a:pPr marR="0" lvl="0" rtl="0"/>
            <a:r>
              <a:rPr lang="zh-CN" altLang="en-US" b="0" i="0" u="none" strike="noStrike" baseline="0" dirty="0">
                <a:latin typeface="Times New Roman"/>
              </a:rPr>
              <a:t>创建数据库时，数据库命名有以下要求：</a:t>
            </a:r>
          </a:p>
          <a:p>
            <a:pPr marR="0" lvl="0" rtl="0"/>
            <a:r>
              <a:rPr lang="zh-CN" altLang="en-US" b="0" i="0" u="none" strike="noStrike" baseline="0" dirty="0">
                <a:latin typeface="Times New Roman"/>
              </a:rPr>
              <a:t>不能与其他数据库同名，同名则会发生错误。</a:t>
            </a:r>
          </a:p>
          <a:p>
            <a:pPr marR="0" lvl="0" rtl="0"/>
            <a:r>
              <a:rPr lang="zh-CN" altLang="en-US" b="0" i="0" u="none" strike="noStrike" baseline="0" dirty="0">
                <a:latin typeface="Times New Roman"/>
              </a:rPr>
              <a:t>名称可以包含任意字母、数字、下划线和美元符号（</a:t>
            </a:r>
            <a:r>
              <a:rPr lang="en-US" altLang="zh-CN" b="0" i="0" u="none" strike="noStrike" baseline="0" dirty="0">
                <a:latin typeface="Times New Roman"/>
              </a:rPr>
              <a:t>$</a:t>
            </a:r>
            <a:r>
              <a:rPr lang="zh-CN" altLang="en-US" b="0" i="0" u="none" strike="noStrike" baseline="0" dirty="0">
                <a:latin typeface="Times New Roman"/>
              </a:rPr>
              <a:t>），但是不能以数字作为开头。</a:t>
            </a:r>
          </a:p>
          <a:p>
            <a:pPr marR="0" lvl="0" rtl="0"/>
            <a:r>
              <a:rPr lang="zh-CN" altLang="en-US" b="0" i="0" u="none" strike="noStrike" baseline="0" dirty="0">
                <a:latin typeface="Times New Roman"/>
              </a:rPr>
              <a:t>名称最长可为</a:t>
            </a:r>
            <a:r>
              <a:rPr lang="en-US" altLang="zh-CN" b="0" i="0" u="none" strike="noStrike" baseline="0" dirty="0">
                <a:latin typeface="Times New Roman"/>
              </a:rPr>
              <a:t>64</a:t>
            </a:r>
            <a:r>
              <a:rPr lang="zh-CN" altLang="en-US" b="0" i="0" u="none" strike="noStrike" baseline="0" dirty="0">
                <a:latin typeface="Times New Roman"/>
              </a:rPr>
              <a:t>个字符。</a:t>
            </a:r>
          </a:p>
          <a:p>
            <a:pPr marR="0" lvl="0" rtl="0"/>
            <a:r>
              <a:rPr lang="zh-CN" altLang="en-US" b="0" i="0" u="none" strike="noStrike" baseline="0" dirty="0">
                <a:latin typeface="Times New Roman"/>
              </a:rPr>
              <a:t>不能使用</a:t>
            </a:r>
            <a:r>
              <a:rPr lang="en-US" altLang="zh-CN" b="0" i="0" u="none" strike="noStrike" baseline="0" dirty="0">
                <a:latin typeface="Times New Roman"/>
              </a:rPr>
              <a:t>MySQL</a:t>
            </a:r>
            <a:r>
              <a:rPr lang="zh-CN" altLang="en-US" b="0" i="0" u="none" strike="noStrike" baseline="0" dirty="0">
                <a:latin typeface="Times New Roman"/>
              </a:rPr>
              <a:t>关键字作为数据库名称。</a:t>
            </a:r>
          </a:p>
          <a:p>
            <a:pPr marR="0" lvl="0" rtl="0"/>
            <a:r>
              <a:rPr lang="zh-CN" altLang="en-US" b="0" i="0" u="none" strike="noStrike" baseline="0" dirty="0">
                <a:latin typeface="Times New Roman"/>
              </a:rPr>
              <a:t>默认情况，</a:t>
            </a:r>
            <a:r>
              <a:rPr lang="en-US" altLang="zh-CN" b="0" i="0" u="none" strike="noStrike" baseline="0" dirty="0">
                <a:latin typeface="Times New Roman"/>
              </a:rPr>
              <a:t>Windows</a:t>
            </a:r>
            <a:r>
              <a:rPr lang="zh-CN" altLang="en-US" b="0" i="0" u="none" strike="noStrike" baseline="0" dirty="0">
                <a:latin typeface="Times New Roman"/>
              </a:rPr>
              <a:t>下不区分数据库名称的大小写，而在</a:t>
            </a:r>
            <a:r>
              <a:rPr lang="en-US" altLang="zh-CN" b="0" i="0" u="none" strike="noStrike" baseline="0" dirty="0">
                <a:latin typeface="Times New Roman"/>
              </a:rPr>
              <a:t>Linux</a:t>
            </a:r>
            <a:r>
              <a:rPr lang="zh-CN" altLang="en-US" b="0" i="0" u="none" strike="noStrike" baseline="0" dirty="0">
                <a:latin typeface="Times New Roman"/>
              </a:rPr>
              <a:t>下是区分大小写的，因此为了便于程序移植，建议使用小写字母的名称。</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10590186"/>
              </p:ext>
            </p:extLst>
          </p:nvPr>
        </p:nvGraphicFramePr>
        <p:xfrm>
          <a:off x="1547663" y="4797152"/>
          <a:ext cx="6144683" cy="576064"/>
        </p:xfrm>
        <a:graphic>
          <a:graphicData uri="http://schemas.openxmlformats.org/presentationml/2006/ole">
            <mc:AlternateContent xmlns:mc="http://schemas.openxmlformats.org/markup-compatibility/2006">
              <mc:Choice xmlns:v="urn:schemas-microsoft-com:vml" Requires="v">
                <p:oleObj name="Visio" r:id="rId2" imgW="3353130" imgH="311090" progId="Visio.Drawing.11">
                  <p:embed/>
                </p:oleObj>
              </mc:Choice>
              <mc:Fallback>
                <p:oleObj name="Visio" r:id="rId2" imgW="3353130" imgH="31109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3" y="4797152"/>
                        <a:ext cx="6144683" cy="576064"/>
                      </a:xfrm>
                      <a:prstGeom prst="rect">
                        <a:avLst/>
                      </a:prstGeom>
                      <a:noFill/>
                    </p:spPr>
                  </p:pic>
                </p:oleObj>
              </mc:Fallback>
            </mc:AlternateContent>
          </a:graphicData>
        </a:graphic>
      </p:graphicFrame>
    </p:spTree>
    <p:extLst>
      <p:ext uri="{BB962C8B-B14F-4D97-AF65-F5344CB8AC3E}">
        <p14:creationId xmlns:p14="http://schemas.microsoft.com/office/powerpoint/2010/main" val="39439344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a:extLst>
              <a:ext uri="{FF2B5EF4-FFF2-40B4-BE49-F238E27FC236}">
                <a16:creationId xmlns:a16="http://schemas.microsoft.com/office/drawing/2014/main" id="{11376578-FD8B-4042-B0E0-A43647E6956C}"/>
              </a:ext>
            </a:extLst>
          </p:cNvPr>
          <p:cNvSpPr>
            <a:spLocks noGrp="1" noChangeArrowheads="1"/>
          </p:cNvSpPr>
          <p:nvPr>
            <p:ph type="title"/>
          </p:nvPr>
        </p:nvSpPr>
        <p:spPr>
          <a:xfrm>
            <a:off x="2667000" y="533400"/>
            <a:ext cx="3954463" cy="922338"/>
          </a:xfrm>
        </p:spPr>
        <p:txBody>
          <a:bodyPr/>
          <a:lstStyle/>
          <a:p>
            <a:pPr eaLnBrk="1" hangingPunct="1"/>
            <a:r>
              <a:rPr lang="zh-CN" altLang="en-US">
                <a:ea typeface="黑体" panose="02010609060101010101" pitchFamily="49" charset="-122"/>
              </a:rPr>
              <a:t>聚集函数</a:t>
            </a:r>
            <a:r>
              <a:rPr lang="en-US" altLang="zh-CN">
                <a:ea typeface="黑体" panose="02010609060101010101" pitchFamily="49" charset="-122"/>
              </a:rPr>
              <a:t>(min)</a:t>
            </a:r>
          </a:p>
        </p:txBody>
      </p:sp>
      <p:sp>
        <p:nvSpPr>
          <p:cNvPr id="63493" name="Text Box 41">
            <a:extLst>
              <a:ext uri="{FF2B5EF4-FFF2-40B4-BE49-F238E27FC236}">
                <a16:creationId xmlns:a16="http://schemas.microsoft.com/office/drawing/2014/main" id="{BEDA372B-CFBD-4B19-8709-695893738BCE}"/>
              </a:ext>
            </a:extLst>
          </p:cNvPr>
          <p:cNvSpPr txBox="1">
            <a:spLocks noChangeArrowheads="1"/>
          </p:cNvSpPr>
          <p:nvPr/>
        </p:nvSpPr>
        <p:spPr bwMode="auto">
          <a:xfrm>
            <a:off x="533400" y="2209800"/>
            <a:ext cx="8001000"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min</a:t>
            </a:r>
            <a:r>
              <a:rPr lang="zh-CN" altLang="en-US" b="1">
                <a:solidFill>
                  <a:srgbClr val="669900"/>
                </a:solidFill>
                <a:latin typeface="Courier New" panose="02070309020205020404" pitchFamily="49" charset="0"/>
                <a:ea typeface="楷体_GB2312" pitchFamily="49" charset="-122"/>
              </a:rPr>
              <a:t>函数找到一列的最小值。</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a:t>
            </a:r>
            <a:r>
              <a:rPr lang="en-US" altLang="zh-CN" sz="2800" b="1">
                <a:solidFill>
                  <a:srgbClr val="FF0000"/>
                </a:solidFill>
                <a:latin typeface="Courier New" panose="02070309020205020404" pitchFamily="49" charset="0"/>
                <a:ea typeface="楷体_GB2312" pitchFamily="49" charset="-122"/>
              </a:rPr>
              <a:t>min(discount)</a:t>
            </a:r>
            <a:r>
              <a:rPr lang="en-US" altLang="zh-CN" sz="2800" b="1">
                <a:solidFill>
                  <a:srgbClr val="3333FF"/>
                </a:solidFill>
                <a:latin typeface="Courier New" panose="02070309020205020404" pitchFamily="49" charset="0"/>
                <a:ea typeface="楷体_GB2312" pitchFamily="49" charset="-122"/>
              </a:rPr>
              <a:t> from discounts where discount&gt;=5 and discount&lt;10</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可用于字符型字段。</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max</a:t>
            </a:r>
            <a:r>
              <a:rPr lang="zh-CN" altLang="en-US" b="1">
                <a:solidFill>
                  <a:srgbClr val="669900"/>
                </a:solidFill>
                <a:latin typeface="Courier New" panose="02070309020205020404" pitchFamily="49" charset="0"/>
                <a:ea typeface="楷体_GB2312" pitchFamily="49" charset="-122"/>
              </a:rPr>
              <a:t>函数和</a:t>
            </a:r>
            <a:r>
              <a:rPr lang="en-US" altLang="zh-CN" b="1">
                <a:solidFill>
                  <a:srgbClr val="669900"/>
                </a:solidFill>
                <a:latin typeface="Courier New" panose="02070309020205020404" pitchFamily="49" charset="0"/>
                <a:ea typeface="楷体_GB2312" pitchFamily="49" charset="-122"/>
              </a:rPr>
              <a:t>min</a:t>
            </a:r>
            <a:r>
              <a:rPr lang="zh-CN" altLang="en-US" b="1">
                <a:solidFill>
                  <a:srgbClr val="669900"/>
                </a:solidFill>
                <a:latin typeface="Courier New" panose="02070309020205020404" pitchFamily="49" charset="0"/>
                <a:ea typeface="楷体_GB2312" pitchFamily="49" charset="-122"/>
              </a:rPr>
              <a:t>函数可以一块儿使用，查出值所在的范围。</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a:t>
            </a:r>
            <a:r>
              <a:rPr lang="en-US" altLang="zh-CN" sz="2800" b="1">
                <a:solidFill>
                  <a:srgbClr val="FF0000"/>
                </a:solidFill>
                <a:latin typeface="Courier New" panose="02070309020205020404" pitchFamily="49" charset="0"/>
                <a:ea typeface="楷体_GB2312" pitchFamily="49" charset="-122"/>
              </a:rPr>
              <a:t>min(discount)</a:t>
            </a:r>
            <a:r>
              <a:rPr lang="en-US" altLang="zh-CN" sz="2800" b="1">
                <a:solidFill>
                  <a:srgbClr val="3333FF"/>
                </a:solidFill>
                <a:latin typeface="Courier New" panose="02070309020205020404" pitchFamily="49" charset="0"/>
                <a:ea typeface="楷体_GB2312" pitchFamily="49" charset="-122"/>
              </a:rPr>
              <a:t>, </a:t>
            </a:r>
            <a:r>
              <a:rPr lang="en-US" altLang="zh-CN" sz="2800" b="1">
                <a:solidFill>
                  <a:srgbClr val="FF0000"/>
                </a:solidFill>
                <a:latin typeface="Courier New" panose="02070309020205020404" pitchFamily="49" charset="0"/>
                <a:ea typeface="楷体_GB2312" pitchFamily="49" charset="-122"/>
              </a:rPr>
              <a:t>max(discount)</a:t>
            </a:r>
            <a:r>
              <a:rPr lang="en-US" altLang="zh-CN" sz="2800" b="1">
                <a:solidFill>
                  <a:srgbClr val="3333FF"/>
                </a:solidFill>
                <a:latin typeface="Courier New" panose="02070309020205020404" pitchFamily="49" charset="0"/>
                <a:ea typeface="楷体_GB2312" pitchFamily="49" charset="-122"/>
              </a:rPr>
              <a:t> from discounts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a:extLst>
              <a:ext uri="{FF2B5EF4-FFF2-40B4-BE49-F238E27FC236}">
                <a16:creationId xmlns:a16="http://schemas.microsoft.com/office/drawing/2014/main" id="{D1DC70F5-3C93-493C-879F-1BCE33D05355}"/>
              </a:ext>
            </a:extLst>
          </p:cNvPr>
          <p:cNvSpPr>
            <a:spLocks noGrp="1" noChangeArrowheads="1"/>
          </p:cNvSpPr>
          <p:nvPr>
            <p:ph type="title"/>
          </p:nvPr>
        </p:nvSpPr>
        <p:spPr>
          <a:xfrm>
            <a:off x="2667000" y="533400"/>
            <a:ext cx="4953000" cy="922338"/>
          </a:xfrm>
        </p:spPr>
        <p:txBody>
          <a:bodyPr/>
          <a:lstStyle/>
          <a:p>
            <a:pPr eaLnBrk="1" hangingPunct="1"/>
            <a:r>
              <a:rPr lang="zh-CN" altLang="en-US">
                <a:ea typeface="黑体" panose="02010609060101010101" pitchFamily="49" charset="-122"/>
              </a:rPr>
              <a:t>聚集函数</a:t>
            </a:r>
            <a:r>
              <a:rPr lang="en-US" altLang="zh-CN">
                <a:ea typeface="黑体" panose="02010609060101010101" pitchFamily="49" charset="-122"/>
              </a:rPr>
              <a:t>(var)</a:t>
            </a:r>
          </a:p>
        </p:txBody>
      </p:sp>
      <p:sp>
        <p:nvSpPr>
          <p:cNvPr id="64517" name="Text Box 19">
            <a:extLst>
              <a:ext uri="{FF2B5EF4-FFF2-40B4-BE49-F238E27FC236}">
                <a16:creationId xmlns:a16="http://schemas.microsoft.com/office/drawing/2014/main" id="{314226A4-3DB4-4802-B69B-8256CBE21493}"/>
              </a:ext>
            </a:extLst>
          </p:cNvPr>
          <p:cNvSpPr txBox="1">
            <a:spLocks noChangeArrowheads="1"/>
          </p:cNvSpPr>
          <p:nvPr/>
        </p:nvSpPr>
        <p:spPr bwMode="auto">
          <a:xfrm>
            <a:off x="533400" y="2209800"/>
            <a:ext cx="80010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var</a:t>
            </a:r>
            <a:r>
              <a:rPr lang="zh-CN" altLang="en-US" b="1">
                <a:solidFill>
                  <a:srgbClr val="669900"/>
                </a:solidFill>
                <a:latin typeface="Courier New" panose="02070309020205020404" pitchFamily="49" charset="0"/>
                <a:ea typeface="楷体_GB2312" pitchFamily="49" charset="-122"/>
              </a:rPr>
              <a:t>函数计算标准差的平方</a:t>
            </a:r>
            <a:r>
              <a:rPr lang="en-US" altLang="zh-CN" b="1">
                <a:solidFill>
                  <a:srgbClr val="669900"/>
                </a:solidFill>
                <a:latin typeface="Courier New" panose="02070309020205020404" pitchFamily="49" charset="0"/>
                <a:ea typeface="楷体_GB2312" pitchFamily="49" charset="-122"/>
              </a:rPr>
              <a:t>—</a:t>
            </a:r>
            <a:r>
              <a:rPr lang="zh-CN" altLang="en-US" b="1">
                <a:solidFill>
                  <a:srgbClr val="669900"/>
                </a:solidFill>
                <a:latin typeface="Courier New" panose="02070309020205020404" pitchFamily="49" charset="0"/>
                <a:ea typeface="楷体_GB2312" pitchFamily="49" charset="-122"/>
              </a:rPr>
              <a:t>方差。</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a:t>
            </a:r>
            <a:r>
              <a:rPr lang="en-US" altLang="zh-CN" sz="2800" b="1">
                <a:solidFill>
                  <a:srgbClr val="FF0000"/>
                </a:solidFill>
                <a:latin typeface="Courier New" panose="02070309020205020404" pitchFamily="49" charset="0"/>
                <a:ea typeface="楷体_GB2312" pitchFamily="49" charset="-122"/>
              </a:rPr>
              <a:t>var(discount)</a:t>
            </a:r>
            <a:r>
              <a:rPr lang="en-US" altLang="zh-CN" sz="2800" b="1">
                <a:solidFill>
                  <a:srgbClr val="3333FF"/>
                </a:solidFill>
                <a:latin typeface="Courier New" panose="02070309020205020404" pitchFamily="49" charset="0"/>
                <a:ea typeface="楷体_GB2312" pitchFamily="49" charset="-122"/>
              </a:rPr>
              <a:t> from discounts</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只对数值类型字段有效。</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a:extLst>
              <a:ext uri="{FF2B5EF4-FFF2-40B4-BE49-F238E27FC236}">
                <a16:creationId xmlns:a16="http://schemas.microsoft.com/office/drawing/2014/main" id="{A807E9DB-CF56-4C74-A19B-5AAD5357AFDF}"/>
              </a:ext>
            </a:extLst>
          </p:cNvPr>
          <p:cNvSpPr>
            <a:spLocks noGrp="1" noChangeArrowheads="1"/>
          </p:cNvSpPr>
          <p:nvPr>
            <p:ph type="title"/>
          </p:nvPr>
        </p:nvSpPr>
        <p:spPr>
          <a:xfrm>
            <a:off x="2667000" y="685800"/>
            <a:ext cx="4343400" cy="769938"/>
          </a:xfrm>
        </p:spPr>
        <p:txBody>
          <a:bodyPr/>
          <a:lstStyle/>
          <a:p>
            <a:pPr eaLnBrk="1" hangingPunct="1"/>
            <a:r>
              <a:rPr lang="zh-CN" altLang="en-US">
                <a:ea typeface="黑体" panose="02010609060101010101" pitchFamily="49" charset="-122"/>
              </a:rPr>
              <a:t>聚集函数</a:t>
            </a:r>
            <a:r>
              <a:rPr lang="en-US" altLang="zh-CN">
                <a:ea typeface="黑体" panose="02010609060101010101" pitchFamily="49" charset="-122"/>
              </a:rPr>
              <a:t>(stdev)</a:t>
            </a:r>
          </a:p>
        </p:txBody>
      </p:sp>
      <p:sp>
        <p:nvSpPr>
          <p:cNvPr id="65541" name="Text Box 19">
            <a:extLst>
              <a:ext uri="{FF2B5EF4-FFF2-40B4-BE49-F238E27FC236}">
                <a16:creationId xmlns:a16="http://schemas.microsoft.com/office/drawing/2014/main" id="{F4114240-B179-4DBF-97B1-54756500930F}"/>
              </a:ext>
            </a:extLst>
          </p:cNvPr>
          <p:cNvSpPr txBox="1">
            <a:spLocks noChangeArrowheads="1"/>
          </p:cNvSpPr>
          <p:nvPr/>
        </p:nvSpPr>
        <p:spPr bwMode="auto">
          <a:xfrm>
            <a:off x="533400" y="2209800"/>
            <a:ext cx="80010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stdev</a:t>
            </a:r>
            <a:r>
              <a:rPr lang="zh-CN" altLang="en-US" b="1">
                <a:solidFill>
                  <a:srgbClr val="669900"/>
                </a:solidFill>
                <a:latin typeface="Courier New" panose="02070309020205020404" pitchFamily="49" charset="0"/>
                <a:ea typeface="楷体_GB2312" pitchFamily="49" charset="-122"/>
              </a:rPr>
              <a:t>函数计算标准差的平方</a:t>
            </a:r>
            <a:r>
              <a:rPr lang="en-US" altLang="zh-CN" b="1">
                <a:solidFill>
                  <a:srgbClr val="669900"/>
                </a:solidFill>
                <a:latin typeface="Courier New" panose="02070309020205020404" pitchFamily="49" charset="0"/>
                <a:ea typeface="楷体_GB2312" pitchFamily="49" charset="-122"/>
              </a:rPr>
              <a:t>—</a:t>
            </a:r>
            <a:r>
              <a:rPr lang="zh-CN" altLang="en-US" b="1">
                <a:solidFill>
                  <a:srgbClr val="669900"/>
                </a:solidFill>
                <a:latin typeface="Courier New" panose="02070309020205020404" pitchFamily="49" charset="0"/>
                <a:ea typeface="楷体_GB2312" pitchFamily="49" charset="-122"/>
              </a:rPr>
              <a:t>方差。</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a:t>
            </a:r>
            <a:r>
              <a:rPr lang="en-US" altLang="zh-CN" sz="2800" b="1">
                <a:solidFill>
                  <a:srgbClr val="FF0000"/>
                </a:solidFill>
                <a:latin typeface="Courier New" panose="02070309020205020404" pitchFamily="49" charset="0"/>
                <a:ea typeface="楷体_GB2312" pitchFamily="49" charset="-122"/>
              </a:rPr>
              <a:t>stdev(discount)</a:t>
            </a:r>
            <a:r>
              <a:rPr lang="en-US" altLang="zh-CN" sz="2800" b="1">
                <a:solidFill>
                  <a:srgbClr val="3333FF"/>
                </a:solidFill>
                <a:latin typeface="Courier New" panose="02070309020205020404" pitchFamily="49" charset="0"/>
                <a:ea typeface="楷体_GB2312" pitchFamily="49" charset="-122"/>
              </a:rPr>
              <a:t> from discounts</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只对数值类型字段有效。</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a:extLst>
              <a:ext uri="{FF2B5EF4-FFF2-40B4-BE49-F238E27FC236}">
                <a16:creationId xmlns:a16="http://schemas.microsoft.com/office/drawing/2014/main" id="{4642CAF7-6499-44D7-BC72-9A57014D388F}"/>
              </a:ext>
            </a:extLst>
          </p:cNvPr>
          <p:cNvSpPr>
            <a:spLocks noGrp="1" noChangeArrowheads="1"/>
          </p:cNvSpPr>
          <p:nvPr>
            <p:ph type="title"/>
          </p:nvPr>
        </p:nvSpPr>
        <p:spPr>
          <a:xfrm>
            <a:off x="2209800" y="609600"/>
            <a:ext cx="5715000" cy="762000"/>
          </a:xfrm>
        </p:spPr>
        <p:txBody>
          <a:bodyPr/>
          <a:lstStyle/>
          <a:p>
            <a:pPr eaLnBrk="1" hangingPunct="1"/>
            <a:r>
              <a:rPr lang="en-US" altLang="zh-CN">
                <a:ea typeface="黑体" panose="02010609060101010101" pitchFamily="49" charset="-122"/>
              </a:rPr>
              <a:t>Select</a:t>
            </a:r>
            <a:r>
              <a:rPr lang="zh-CN" altLang="en-US">
                <a:ea typeface="黑体" panose="02010609060101010101" pitchFamily="49" charset="-122"/>
              </a:rPr>
              <a:t>语句的一般语法</a:t>
            </a:r>
          </a:p>
        </p:txBody>
      </p:sp>
      <p:sp>
        <p:nvSpPr>
          <p:cNvPr id="77829" name="Text Box 23">
            <a:extLst>
              <a:ext uri="{FF2B5EF4-FFF2-40B4-BE49-F238E27FC236}">
                <a16:creationId xmlns:a16="http://schemas.microsoft.com/office/drawing/2014/main" id="{10DA3656-D444-4892-9E5F-CAA5A34600EF}"/>
              </a:ext>
            </a:extLst>
          </p:cNvPr>
          <p:cNvSpPr txBox="1">
            <a:spLocks noChangeArrowheads="1"/>
          </p:cNvSpPr>
          <p:nvPr/>
        </p:nvSpPr>
        <p:spPr bwMode="auto">
          <a:xfrm>
            <a:off x="838200" y="2057400"/>
            <a:ext cx="7924800" cy="442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b="1" dirty="0">
                <a:solidFill>
                  <a:srgbClr val="669900"/>
                </a:solidFill>
                <a:latin typeface="Courier New" panose="02070309020205020404" pitchFamily="49" charset="0"/>
                <a:ea typeface="楷体_GB2312" pitchFamily="49" charset="-122"/>
              </a:rPr>
              <a:t> SELECT [ ALL | DISTINCT ]</a:t>
            </a:r>
            <a:br>
              <a:rPr lang="en-US" altLang="zh-CN" b="1" dirty="0">
                <a:solidFill>
                  <a:srgbClr val="669900"/>
                </a:solidFill>
                <a:latin typeface="Courier New" panose="02070309020205020404" pitchFamily="49" charset="0"/>
                <a:ea typeface="楷体_GB2312" pitchFamily="49" charset="-122"/>
              </a:rPr>
            </a:br>
            <a:r>
              <a:rPr lang="en-US" altLang="zh-CN" b="1" dirty="0">
                <a:solidFill>
                  <a:srgbClr val="669900"/>
                </a:solidFill>
                <a:latin typeface="Courier New" panose="02070309020205020404" pitchFamily="49" charset="0"/>
                <a:ea typeface="楷体_GB2312" pitchFamily="49" charset="-122"/>
              </a:rPr>
              <a:t>    [ TOP </a:t>
            </a:r>
            <a:r>
              <a:rPr lang="en-US" altLang="zh-CN" b="1" i="1" dirty="0">
                <a:solidFill>
                  <a:srgbClr val="669900"/>
                </a:solidFill>
                <a:latin typeface="Courier New" panose="02070309020205020404" pitchFamily="49" charset="0"/>
                <a:ea typeface="楷体_GB2312" pitchFamily="49" charset="-122"/>
              </a:rPr>
              <a:t>n</a:t>
            </a:r>
            <a:r>
              <a:rPr lang="en-US" altLang="zh-CN" b="1" dirty="0">
                <a:solidFill>
                  <a:srgbClr val="669900"/>
                </a:solidFill>
                <a:latin typeface="Courier New" panose="02070309020205020404" pitchFamily="49" charset="0"/>
                <a:ea typeface="楷体_GB2312" pitchFamily="49" charset="-122"/>
              </a:rPr>
              <a:t> [ PERCENT ] [ WITH TIES ] ] </a:t>
            </a:r>
            <a:br>
              <a:rPr lang="en-US" altLang="zh-CN" b="1" dirty="0">
                <a:solidFill>
                  <a:srgbClr val="669900"/>
                </a:solidFill>
                <a:latin typeface="Courier New" panose="02070309020205020404" pitchFamily="49" charset="0"/>
                <a:ea typeface="楷体_GB2312" pitchFamily="49" charset="-122"/>
              </a:rPr>
            </a:br>
            <a:r>
              <a:rPr lang="en-US" altLang="zh-CN" b="1" dirty="0">
                <a:solidFill>
                  <a:srgbClr val="669900"/>
                </a:solidFill>
                <a:latin typeface="Courier New" panose="02070309020205020404" pitchFamily="49" charset="0"/>
                <a:ea typeface="楷体_GB2312" pitchFamily="49" charset="-122"/>
              </a:rPr>
              <a:t>    &lt; </a:t>
            </a:r>
            <a:r>
              <a:rPr lang="en-US" altLang="zh-CN" b="1" dirty="0" err="1">
                <a:solidFill>
                  <a:srgbClr val="669900"/>
                </a:solidFill>
                <a:latin typeface="Courier New" panose="02070309020205020404" pitchFamily="49" charset="0"/>
                <a:ea typeface="楷体_GB2312" pitchFamily="49" charset="-122"/>
              </a:rPr>
              <a:t>select_list</a:t>
            </a:r>
            <a:r>
              <a:rPr lang="en-US" altLang="zh-CN" b="1" dirty="0">
                <a:solidFill>
                  <a:srgbClr val="669900"/>
                </a:solidFill>
                <a:latin typeface="Courier New" panose="02070309020205020404" pitchFamily="49" charset="0"/>
                <a:ea typeface="楷体_GB2312" pitchFamily="49" charset="-122"/>
              </a:rPr>
              <a:t> &gt; </a:t>
            </a:r>
          </a:p>
          <a:p>
            <a:pPr>
              <a:buFont typeface="Wingdings" panose="05000000000000000000" pitchFamily="2" charset="2"/>
              <a:buNone/>
            </a:pPr>
            <a:r>
              <a:rPr lang="en-US" altLang="zh-CN" b="1" dirty="0">
                <a:solidFill>
                  <a:srgbClr val="669900"/>
                </a:solidFill>
                <a:latin typeface="Courier New" panose="02070309020205020404" pitchFamily="49" charset="0"/>
                <a:ea typeface="楷体_GB2312" pitchFamily="49" charset="-122"/>
              </a:rPr>
              <a:t>&lt; </a:t>
            </a:r>
            <a:r>
              <a:rPr lang="en-US" altLang="zh-CN" b="1" dirty="0" err="1">
                <a:solidFill>
                  <a:srgbClr val="669900"/>
                </a:solidFill>
                <a:latin typeface="Courier New" panose="02070309020205020404" pitchFamily="49" charset="0"/>
                <a:ea typeface="楷体_GB2312" pitchFamily="49" charset="-122"/>
              </a:rPr>
              <a:t>select_list</a:t>
            </a:r>
            <a:r>
              <a:rPr lang="en-US" altLang="zh-CN" b="1" dirty="0">
                <a:solidFill>
                  <a:srgbClr val="669900"/>
                </a:solidFill>
                <a:latin typeface="Courier New" panose="02070309020205020404" pitchFamily="49" charset="0"/>
                <a:ea typeface="楷体_GB2312" pitchFamily="49" charset="-122"/>
              </a:rPr>
              <a:t> &gt; ::= </a:t>
            </a:r>
          </a:p>
          <a:p>
            <a:pPr>
              <a:buFont typeface="Wingdings" panose="05000000000000000000" pitchFamily="2" charset="2"/>
              <a:buNone/>
            </a:pPr>
            <a:r>
              <a:rPr lang="en-US" altLang="zh-CN" b="1" dirty="0">
                <a:solidFill>
                  <a:srgbClr val="669900"/>
                </a:solidFill>
                <a:latin typeface="Courier New" panose="02070309020205020404" pitchFamily="49" charset="0"/>
                <a:ea typeface="楷体_GB2312" pitchFamily="49" charset="-122"/>
              </a:rPr>
              <a:t>    {    * </a:t>
            </a:r>
            <a:br>
              <a:rPr lang="en-US" altLang="zh-CN" b="1" dirty="0">
                <a:solidFill>
                  <a:srgbClr val="669900"/>
                </a:solidFill>
                <a:latin typeface="Courier New" panose="02070309020205020404" pitchFamily="49" charset="0"/>
                <a:ea typeface="楷体_GB2312" pitchFamily="49" charset="-122"/>
              </a:rPr>
            </a:br>
            <a:r>
              <a:rPr lang="en-US" altLang="zh-CN" b="1" dirty="0">
                <a:solidFill>
                  <a:srgbClr val="669900"/>
                </a:solidFill>
                <a:latin typeface="Courier New" panose="02070309020205020404" pitchFamily="49" charset="0"/>
                <a:ea typeface="楷体_GB2312" pitchFamily="49" charset="-122"/>
              </a:rPr>
              <a:t>        | { </a:t>
            </a:r>
            <a:r>
              <a:rPr lang="en-US" altLang="zh-CN" b="1" i="1" dirty="0" err="1">
                <a:solidFill>
                  <a:srgbClr val="669900"/>
                </a:solidFill>
                <a:latin typeface="Courier New" panose="02070309020205020404" pitchFamily="49" charset="0"/>
                <a:ea typeface="楷体_GB2312" pitchFamily="49" charset="-122"/>
              </a:rPr>
              <a:t>table_name</a:t>
            </a:r>
            <a:r>
              <a:rPr lang="en-US" altLang="zh-CN" b="1" dirty="0">
                <a:solidFill>
                  <a:srgbClr val="669900"/>
                </a:solidFill>
                <a:latin typeface="Courier New" panose="02070309020205020404" pitchFamily="49" charset="0"/>
                <a:ea typeface="楷体_GB2312" pitchFamily="49" charset="-122"/>
              </a:rPr>
              <a:t> | </a:t>
            </a:r>
            <a:r>
              <a:rPr lang="en-US" altLang="zh-CN" b="1" i="1" dirty="0" err="1">
                <a:solidFill>
                  <a:srgbClr val="669900"/>
                </a:solidFill>
                <a:latin typeface="Courier New" panose="02070309020205020404" pitchFamily="49" charset="0"/>
                <a:ea typeface="楷体_GB2312" pitchFamily="49" charset="-122"/>
              </a:rPr>
              <a:t>view_name</a:t>
            </a:r>
            <a:r>
              <a:rPr lang="en-US" altLang="zh-CN" b="1" dirty="0">
                <a:solidFill>
                  <a:srgbClr val="669900"/>
                </a:solidFill>
                <a:latin typeface="Courier New" panose="02070309020205020404" pitchFamily="49" charset="0"/>
                <a:ea typeface="楷体_GB2312" pitchFamily="49" charset="-122"/>
              </a:rPr>
              <a:t> | </a:t>
            </a:r>
            <a:r>
              <a:rPr lang="en-US" altLang="zh-CN" b="1" i="1" dirty="0" err="1">
                <a:solidFill>
                  <a:srgbClr val="669900"/>
                </a:solidFill>
                <a:latin typeface="Courier New" panose="02070309020205020404" pitchFamily="49" charset="0"/>
                <a:ea typeface="楷体_GB2312" pitchFamily="49" charset="-122"/>
              </a:rPr>
              <a:t>table_alias</a:t>
            </a:r>
            <a:r>
              <a:rPr lang="en-US" altLang="zh-CN" b="1" i="1" dirty="0">
                <a:solidFill>
                  <a:srgbClr val="669900"/>
                </a:solidFill>
                <a:latin typeface="Courier New" panose="02070309020205020404" pitchFamily="49" charset="0"/>
                <a:ea typeface="楷体_GB2312" pitchFamily="49" charset="-122"/>
              </a:rPr>
              <a:t> </a:t>
            </a:r>
            <a:r>
              <a:rPr lang="en-US" altLang="zh-CN" b="1" dirty="0">
                <a:solidFill>
                  <a:srgbClr val="669900"/>
                </a:solidFill>
                <a:latin typeface="Courier New" panose="02070309020205020404" pitchFamily="49" charset="0"/>
                <a:ea typeface="楷体_GB2312" pitchFamily="49" charset="-122"/>
              </a:rPr>
              <a:t>}.* </a:t>
            </a:r>
            <a:br>
              <a:rPr lang="en-US" altLang="zh-CN" b="1" dirty="0">
                <a:solidFill>
                  <a:srgbClr val="669900"/>
                </a:solidFill>
                <a:latin typeface="Courier New" panose="02070309020205020404" pitchFamily="49" charset="0"/>
                <a:ea typeface="楷体_GB2312" pitchFamily="49" charset="-122"/>
              </a:rPr>
            </a:br>
            <a:r>
              <a:rPr lang="en-US" altLang="zh-CN" b="1" dirty="0">
                <a:solidFill>
                  <a:srgbClr val="669900"/>
                </a:solidFill>
                <a:latin typeface="Courier New" panose="02070309020205020404" pitchFamily="49" charset="0"/>
                <a:ea typeface="楷体_GB2312" pitchFamily="49" charset="-122"/>
              </a:rPr>
              <a:t>        |     { </a:t>
            </a:r>
            <a:r>
              <a:rPr lang="en-US" altLang="zh-CN" b="1" i="1" dirty="0" err="1">
                <a:solidFill>
                  <a:srgbClr val="669900"/>
                </a:solidFill>
                <a:latin typeface="Courier New" panose="02070309020205020404" pitchFamily="49" charset="0"/>
                <a:ea typeface="楷体_GB2312" pitchFamily="49" charset="-122"/>
              </a:rPr>
              <a:t>column_name</a:t>
            </a:r>
            <a:r>
              <a:rPr lang="en-US" altLang="zh-CN" b="1" dirty="0">
                <a:solidFill>
                  <a:srgbClr val="669900"/>
                </a:solidFill>
                <a:latin typeface="Courier New" panose="02070309020205020404" pitchFamily="49" charset="0"/>
                <a:ea typeface="楷体_GB2312" pitchFamily="49" charset="-122"/>
              </a:rPr>
              <a:t> | </a:t>
            </a:r>
            <a:r>
              <a:rPr lang="en-US" altLang="zh-CN" b="1" i="1" dirty="0">
                <a:solidFill>
                  <a:srgbClr val="669900"/>
                </a:solidFill>
                <a:latin typeface="Courier New" panose="02070309020205020404" pitchFamily="49" charset="0"/>
                <a:ea typeface="楷体_GB2312" pitchFamily="49" charset="-122"/>
              </a:rPr>
              <a:t>expression </a:t>
            </a:r>
            <a:r>
              <a:rPr lang="en-US" altLang="zh-CN" b="1" dirty="0">
                <a:solidFill>
                  <a:srgbClr val="669900"/>
                </a:solidFill>
                <a:latin typeface="Courier New" panose="02070309020205020404" pitchFamily="49" charset="0"/>
                <a:ea typeface="楷体_GB2312" pitchFamily="49" charset="-122"/>
              </a:rPr>
              <a:t>| IDENTITYCOL | ROWGUIDCOL } </a:t>
            </a:r>
            <a:br>
              <a:rPr lang="en-US" altLang="zh-CN" b="1" dirty="0">
                <a:solidFill>
                  <a:srgbClr val="669900"/>
                </a:solidFill>
                <a:latin typeface="Courier New" panose="02070309020205020404" pitchFamily="49" charset="0"/>
                <a:ea typeface="楷体_GB2312" pitchFamily="49" charset="-122"/>
              </a:rPr>
            </a:br>
            <a:r>
              <a:rPr lang="en-US" altLang="zh-CN" b="1" dirty="0">
                <a:solidFill>
                  <a:srgbClr val="669900"/>
                </a:solidFill>
                <a:latin typeface="Courier New" panose="02070309020205020404" pitchFamily="49" charset="0"/>
                <a:ea typeface="楷体_GB2312" pitchFamily="49" charset="-122"/>
              </a:rPr>
              <a:t>            [ [ AS ] </a:t>
            </a:r>
            <a:r>
              <a:rPr lang="en-US" altLang="zh-CN" b="1" i="1" dirty="0" err="1">
                <a:solidFill>
                  <a:srgbClr val="669900"/>
                </a:solidFill>
                <a:latin typeface="Courier New" panose="02070309020205020404" pitchFamily="49" charset="0"/>
                <a:ea typeface="楷体_GB2312" pitchFamily="49" charset="-122"/>
              </a:rPr>
              <a:t>column_alias</a:t>
            </a:r>
            <a:r>
              <a:rPr lang="en-US" altLang="zh-CN" b="1" dirty="0">
                <a:solidFill>
                  <a:srgbClr val="669900"/>
                </a:solidFill>
                <a:latin typeface="Courier New" panose="02070309020205020404" pitchFamily="49" charset="0"/>
                <a:ea typeface="楷体_GB2312" pitchFamily="49" charset="-122"/>
              </a:rPr>
              <a:t> ] </a:t>
            </a:r>
            <a:br>
              <a:rPr lang="en-US" altLang="zh-CN" b="1" i="1" dirty="0">
                <a:solidFill>
                  <a:srgbClr val="669900"/>
                </a:solidFill>
                <a:latin typeface="Courier New" panose="02070309020205020404" pitchFamily="49" charset="0"/>
                <a:ea typeface="楷体_GB2312" pitchFamily="49" charset="-122"/>
              </a:rPr>
            </a:br>
            <a:r>
              <a:rPr lang="en-US" altLang="zh-CN" b="1" dirty="0">
                <a:solidFill>
                  <a:srgbClr val="669900"/>
                </a:solidFill>
                <a:latin typeface="Courier New" panose="02070309020205020404" pitchFamily="49" charset="0"/>
                <a:ea typeface="楷体_GB2312" pitchFamily="49" charset="-122"/>
              </a:rPr>
              <a:t>        | </a:t>
            </a:r>
            <a:r>
              <a:rPr lang="en-US" altLang="zh-CN" b="1" i="1" dirty="0" err="1">
                <a:solidFill>
                  <a:srgbClr val="669900"/>
                </a:solidFill>
                <a:latin typeface="Courier New" panose="02070309020205020404" pitchFamily="49" charset="0"/>
                <a:ea typeface="楷体_GB2312" pitchFamily="49" charset="-122"/>
              </a:rPr>
              <a:t>column_alias</a:t>
            </a:r>
            <a:r>
              <a:rPr lang="en-US" altLang="zh-CN" b="1" i="1" dirty="0">
                <a:solidFill>
                  <a:srgbClr val="669900"/>
                </a:solidFill>
                <a:latin typeface="Courier New" panose="02070309020205020404" pitchFamily="49" charset="0"/>
                <a:ea typeface="楷体_GB2312" pitchFamily="49" charset="-122"/>
              </a:rPr>
              <a:t> </a:t>
            </a:r>
            <a:r>
              <a:rPr lang="en-US" altLang="zh-CN" b="1" dirty="0">
                <a:solidFill>
                  <a:srgbClr val="669900"/>
                </a:solidFill>
                <a:latin typeface="Courier New" panose="02070309020205020404" pitchFamily="49" charset="0"/>
                <a:ea typeface="楷体_GB2312" pitchFamily="49" charset="-122"/>
              </a:rPr>
              <a:t>= </a:t>
            </a:r>
            <a:r>
              <a:rPr lang="en-US" altLang="zh-CN" b="1" i="1" dirty="0">
                <a:solidFill>
                  <a:srgbClr val="669900"/>
                </a:solidFill>
                <a:latin typeface="Courier New" panose="02070309020205020404" pitchFamily="49" charset="0"/>
                <a:ea typeface="楷体_GB2312" pitchFamily="49" charset="-122"/>
              </a:rPr>
              <a:t>expression </a:t>
            </a:r>
            <a:br>
              <a:rPr lang="en-US" altLang="zh-CN" b="1" i="1" dirty="0">
                <a:solidFill>
                  <a:srgbClr val="669900"/>
                </a:solidFill>
                <a:latin typeface="Courier New" panose="02070309020205020404" pitchFamily="49" charset="0"/>
                <a:ea typeface="楷体_GB2312" pitchFamily="49" charset="-122"/>
              </a:rPr>
            </a:br>
            <a:r>
              <a:rPr lang="en-US" altLang="zh-CN" b="1" dirty="0">
                <a:solidFill>
                  <a:srgbClr val="669900"/>
                </a:solidFill>
                <a:latin typeface="Courier New" panose="02070309020205020404" pitchFamily="49" charset="0"/>
                <a:ea typeface="楷体_GB2312" pitchFamily="49" charset="-122"/>
              </a:rPr>
              <a:t>    }    [ ,...</a:t>
            </a:r>
            <a:r>
              <a:rPr lang="en-US" altLang="zh-CN" b="1" i="1" dirty="0">
                <a:solidFill>
                  <a:srgbClr val="669900"/>
                </a:solidFill>
                <a:latin typeface="Courier New" panose="02070309020205020404" pitchFamily="49" charset="0"/>
                <a:ea typeface="楷体_GB2312" pitchFamily="49" charset="-122"/>
              </a:rPr>
              <a:t>n </a:t>
            </a:r>
            <a:r>
              <a:rPr lang="en-US" altLang="zh-CN" b="1" dirty="0">
                <a:solidFill>
                  <a:srgbClr val="669900"/>
                </a:solidFill>
                <a:latin typeface="Courier New" panose="02070309020205020404" pitchFamily="49" charset="0"/>
                <a:ea typeface="楷体_GB2312" pitchFamily="49" charset="-122"/>
              </a:rPr>
              <a: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a:extLst>
              <a:ext uri="{FF2B5EF4-FFF2-40B4-BE49-F238E27FC236}">
                <a16:creationId xmlns:a16="http://schemas.microsoft.com/office/drawing/2014/main" id="{374998A0-1B86-4063-A47F-403DE48751FC}"/>
              </a:ext>
            </a:extLst>
          </p:cNvPr>
          <p:cNvSpPr>
            <a:spLocks noGrp="1" noChangeArrowheads="1"/>
          </p:cNvSpPr>
          <p:nvPr>
            <p:ph type="title"/>
          </p:nvPr>
        </p:nvSpPr>
        <p:spPr>
          <a:xfrm>
            <a:off x="2438400" y="533400"/>
            <a:ext cx="4564063" cy="846138"/>
          </a:xfrm>
        </p:spPr>
        <p:txBody>
          <a:bodyPr/>
          <a:lstStyle/>
          <a:p>
            <a:pPr eaLnBrk="1" hangingPunct="1"/>
            <a:r>
              <a:rPr lang="en-US" altLang="zh-CN">
                <a:ea typeface="黑体" panose="02010609060101010101" pitchFamily="49" charset="-122"/>
              </a:rPr>
              <a:t>Select</a:t>
            </a:r>
            <a:r>
              <a:rPr lang="zh-CN" altLang="en-US">
                <a:ea typeface="黑体" panose="02010609060101010101" pitchFamily="49" charset="-122"/>
              </a:rPr>
              <a:t>语句的子句</a:t>
            </a:r>
          </a:p>
        </p:txBody>
      </p:sp>
      <p:sp>
        <p:nvSpPr>
          <p:cNvPr id="79877" name="Text Box 17">
            <a:extLst>
              <a:ext uri="{FF2B5EF4-FFF2-40B4-BE49-F238E27FC236}">
                <a16:creationId xmlns:a16="http://schemas.microsoft.com/office/drawing/2014/main" id="{787ACB0E-6A10-42A7-8EE2-86455932E8BD}"/>
              </a:ext>
            </a:extLst>
          </p:cNvPr>
          <p:cNvSpPr txBox="1">
            <a:spLocks noChangeArrowheads="1"/>
          </p:cNvSpPr>
          <p:nvPr/>
        </p:nvSpPr>
        <p:spPr bwMode="auto">
          <a:xfrm>
            <a:off x="685800" y="2286000"/>
            <a:ext cx="7924800" cy="406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Char char="w"/>
            </a:pPr>
            <a:r>
              <a:rPr lang="en-US" altLang="zh-CN" b="1">
                <a:solidFill>
                  <a:srgbClr val="669900"/>
                </a:solidFill>
                <a:latin typeface="Courier New" panose="02070309020205020404" pitchFamily="49" charset="0"/>
                <a:ea typeface="楷体_GB2312" pitchFamily="49" charset="-122"/>
              </a:rPr>
              <a:t> </a:t>
            </a:r>
            <a:r>
              <a:rPr lang="zh-CN" altLang="en-US" b="1">
                <a:solidFill>
                  <a:srgbClr val="669900"/>
                </a:solidFill>
                <a:latin typeface="Courier New" panose="02070309020205020404" pitchFamily="49" charset="0"/>
                <a:ea typeface="楷体_GB2312" pitchFamily="49" charset="-122"/>
              </a:rPr>
              <a:t>从数据库中检索行，并允许从一个或多个表中选择一个或多个行或列。虽然 </a:t>
            </a:r>
            <a:r>
              <a:rPr lang="en-US" altLang="zh-CN" b="1">
                <a:solidFill>
                  <a:srgbClr val="669900"/>
                </a:solidFill>
                <a:latin typeface="Courier New" panose="02070309020205020404" pitchFamily="49" charset="0"/>
                <a:ea typeface="楷体_GB2312" pitchFamily="49" charset="-122"/>
              </a:rPr>
              <a:t>SELECT </a:t>
            </a:r>
            <a:r>
              <a:rPr lang="zh-CN" altLang="en-US" b="1">
                <a:solidFill>
                  <a:srgbClr val="669900"/>
                </a:solidFill>
                <a:latin typeface="Courier New" panose="02070309020205020404" pitchFamily="49" charset="0"/>
                <a:ea typeface="楷体_GB2312" pitchFamily="49" charset="-122"/>
              </a:rPr>
              <a:t>语句的完整语法较复杂，但是其主要的子句可归纳如下：</a:t>
            </a:r>
          </a:p>
          <a:p>
            <a:pPr>
              <a:buFont typeface="Wingdings" panose="05000000000000000000" pitchFamily="2" charset="2"/>
              <a:buChar char="w"/>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SELECT select_list</a:t>
            </a:r>
            <a:br>
              <a:rPr lang="en-US" altLang="zh-CN" b="1">
                <a:solidFill>
                  <a:srgbClr val="669900"/>
                </a:solidFill>
                <a:latin typeface="Courier New" panose="02070309020205020404" pitchFamily="49" charset="0"/>
                <a:ea typeface="楷体_GB2312" pitchFamily="49" charset="-122"/>
              </a:rPr>
            </a:br>
            <a:r>
              <a:rPr lang="en-US" altLang="zh-CN" b="1">
                <a:solidFill>
                  <a:srgbClr val="669900"/>
                </a:solidFill>
                <a:latin typeface="Courier New" panose="02070309020205020404" pitchFamily="49" charset="0"/>
                <a:ea typeface="楷体_GB2312" pitchFamily="49" charset="-122"/>
              </a:rPr>
              <a:t>[ INTO new_table ] </a:t>
            </a:r>
            <a:br>
              <a:rPr lang="en-US" altLang="zh-CN" b="1">
                <a:solidFill>
                  <a:srgbClr val="669900"/>
                </a:solidFill>
                <a:latin typeface="Courier New" panose="02070309020205020404" pitchFamily="49" charset="0"/>
                <a:ea typeface="楷体_GB2312" pitchFamily="49" charset="-122"/>
              </a:rPr>
            </a:br>
            <a:r>
              <a:rPr lang="en-US" altLang="zh-CN" b="1">
                <a:solidFill>
                  <a:srgbClr val="669900"/>
                </a:solidFill>
                <a:latin typeface="Courier New" panose="02070309020205020404" pitchFamily="49" charset="0"/>
                <a:ea typeface="楷体_GB2312" pitchFamily="49" charset="-122"/>
              </a:rPr>
              <a:t>FROM table_source </a:t>
            </a:r>
            <a:br>
              <a:rPr lang="en-US" altLang="zh-CN" b="1">
                <a:solidFill>
                  <a:srgbClr val="669900"/>
                </a:solidFill>
                <a:latin typeface="Courier New" panose="02070309020205020404" pitchFamily="49" charset="0"/>
                <a:ea typeface="楷体_GB2312" pitchFamily="49" charset="-122"/>
              </a:rPr>
            </a:br>
            <a:r>
              <a:rPr lang="en-US" altLang="zh-CN" b="1">
                <a:solidFill>
                  <a:srgbClr val="669900"/>
                </a:solidFill>
                <a:latin typeface="Courier New" panose="02070309020205020404" pitchFamily="49" charset="0"/>
                <a:ea typeface="楷体_GB2312" pitchFamily="49" charset="-122"/>
              </a:rPr>
              <a:t>[ WHERE search_condition ] </a:t>
            </a:r>
            <a:br>
              <a:rPr lang="en-US" altLang="zh-CN" b="1">
                <a:solidFill>
                  <a:srgbClr val="669900"/>
                </a:solidFill>
                <a:latin typeface="Courier New" panose="02070309020205020404" pitchFamily="49" charset="0"/>
                <a:ea typeface="楷体_GB2312" pitchFamily="49" charset="-122"/>
              </a:rPr>
            </a:br>
            <a:r>
              <a:rPr lang="en-US" altLang="zh-CN" b="1">
                <a:solidFill>
                  <a:srgbClr val="669900"/>
                </a:solidFill>
                <a:latin typeface="Courier New" panose="02070309020205020404" pitchFamily="49" charset="0"/>
                <a:ea typeface="楷体_GB2312" pitchFamily="49" charset="-122"/>
              </a:rPr>
              <a:t>[ GROUP BY group_by_expression ] </a:t>
            </a:r>
            <a:br>
              <a:rPr lang="en-US" altLang="zh-CN" b="1">
                <a:solidFill>
                  <a:srgbClr val="669900"/>
                </a:solidFill>
                <a:latin typeface="Courier New" panose="02070309020205020404" pitchFamily="49" charset="0"/>
                <a:ea typeface="楷体_GB2312" pitchFamily="49" charset="-122"/>
              </a:rPr>
            </a:br>
            <a:r>
              <a:rPr lang="en-US" altLang="zh-CN" b="1">
                <a:solidFill>
                  <a:srgbClr val="669900"/>
                </a:solidFill>
                <a:latin typeface="Courier New" panose="02070309020205020404" pitchFamily="49" charset="0"/>
                <a:ea typeface="楷体_GB2312" pitchFamily="49" charset="-122"/>
              </a:rPr>
              <a:t>[ HAVING search_condition ] </a:t>
            </a:r>
            <a:br>
              <a:rPr lang="en-US" altLang="zh-CN" b="1">
                <a:solidFill>
                  <a:srgbClr val="669900"/>
                </a:solidFill>
                <a:latin typeface="Courier New" panose="02070309020205020404" pitchFamily="49" charset="0"/>
                <a:ea typeface="楷体_GB2312" pitchFamily="49" charset="-122"/>
              </a:rPr>
            </a:br>
            <a:r>
              <a:rPr lang="en-US" altLang="zh-CN" b="1">
                <a:solidFill>
                  <a:srgbClr val="669900"/>
                </a:solidFill>
                <a:latin typeface="Courier New" panose="02070309020205020404" pitchFamily="49" charset="0"/>
                <a:ea typeface="楷体_GB2312" pitchFamily="49" charset="-122"/>
              </a:rPr>
              <a:t>[ ORDER BY order_expression [ ASC | DESC ] ]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a:extLst>
              <a:ext uri="{FF2B5EF4-FFF2-40B4-BE49-F238E27FC236}">
                <a16:creationId xmlns:a16="http://schemas.microsoft.com/office/drawing/2014/main" id="{ADB9958D-FBAD-4DE2-8CA8-A51A6815E6CF}"/>
              </a:ext>
            </a:extLst>
          </p:cNvPr>
          <p:cNvSpPr>
            <a:spLocks noGrp="1" noChangeArrowheads="1"/>
          </p:cNvSpPr>
          <p:nvPr>
            <p:ph type="title"/>
          </p:nvPr>
        </p:nvSpPr>
        <p:spPr>
          <a:xfrm>
            <a:off x="2362200" y="533400"/>
            <a:ext cx="5181600" cy="846138"/>
          </a:xfrm>
        </p:spPr>
        <p:txBody>
          <a:bodyPr/>
          <a:lstStyle/>
          <a:p>
            <a:pPr eaLnBrk="1" hangingPunct="1"/>
            <a:r>
              <a:rPr lang="en-US" altLang="zh-CN">
                <a:ea typeface="黑体" panose="02010609060101010101" pitchFamily="49" charset="-122"/>
              </a:rPr>
              <a:t>Select</a:t>
            </a:r>
            <a:r>
              <a:rPr lang="zh-CN" altLang="en-US">
                <a:ea typeface="黑体" panose="02010609060101010101" pitchFamily="49" charset="-122"/>
              </a:rPr>
              <a:t>和</a:t>
            </a:r>
            <a:r>
              <a:rPr lang="en-US" altLang="zh-CN">
                <a:ea typeface="黑体" panose="02010609060101010101" pitchFamily="49" charset="-122"/>
              </a:rPr>
              <a:t>where</a:t>
            </a:r>
            <a:r>
              <a:rPr lang="zh-CN" altLang="en-US">
                <a:ea typeface="黑体" panose="02010609060101010101" pitchFamily="49" charset="-122"/>
              </a:rPr>
              <a:t>子句</a:t>
            </a:r>
          </a:p>
        </p:txBody>
      </p:sp>
      <p:sp>
        <p:nvSpPr>
          <p:cNvPr id="80901" name="Text Box 22">
            <a:extLst>
              <a:ext uri="{FF2B5EF4-FFF2-40B4-BE49-F238E27FC236}">
                <a16:creationId xmlns:a16="http://schemas.microsoft.com/office/drawing/2014/main" id="{0BADFD72-C010-4078-84A1-8EDA1A48A6F9}"/>
              </a:ext>
            </a:extLst>
          </p:cNvPr>
          <p:cNvSpPr txBox="1">
            <a:spLocks noChangeArrowheads="1"/>
          </p:cNvSpPr>
          <p:nvPr/>
        </p:nvSpPr>
        <p:spPr bwMode="auto">
          <a:xfrm>
            <a:off x="685800" y="2286000"/>
            <a:ext cx="792480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指定查询返回的列。你已经上百次地使用过</a:t>
            </a:r>
            <a:r>
              <a:rPr lang="en-US" altLang="zh-CN" b="1">
                <a:solidFill>
                  <a:srgbClr val="669900"/>
                </a:solidFill>
                <a:latin typeface="Courier New" panose="02070309020205020404" pitchFamily="49" charset="0"/>
                <a:ea typeface="楷体_GB2312" pitchFamily="49" charset="-122"/>
              </a:rPr>
              <a:t>Select</a:t>
            </a:r>
            <a:r>
              <a:rPr lang="zh-CN" altLang="en-US" b="1">
                <a:solidFill>
                  <a:srgbClr val="669900"/>
                </a:solidFill>
                <a:latin typeface="Courier New" panose="02070309020205020404" pitchFamily="49" charset="0"/>
                <a:ea typeface="楷体_GB2312" pitchFamily="49" charset="-122"/>
              </a:rPr>
              <a:t>子句和</a:t>
            </a:r>
            <a:r>
              <a:rPr lang="en-US" altLang="zh-CN" b="1">
                <a:solidFill>
                  <a:srgbClr val="669900"/>
                </a:solidFill>
                <a:latin typeface="Courier New" panose="02070309020205020404" pitchFamily="49" charset="0"/>
                <a:ea typeface="楷体_GB2312" pitchFamily="49" charset="-122"/>
              </a:rPr>
              <a:t>where</a:t>
            </a:r>
            <a:r>
              <a:rPr lang="zh-CN" altLang="en-US" b="1">
                <a:solidFill>
                  <a:srgbClr val="669900"/>
                </a:solidFill>
                <a:latin typeface="Courier New" panose="02070309020205020404" pitchFamily="49" charset="0"/>
                <a:ea typeface="楷体_GB2312" pitchFamily="49" charset="-122"/>
              </a:rPr>
              <a:t>子句了，以后你还要更多地使用它们。</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a:extLst>
              <a:ext uri="{FF2B5EF4-FFF2-40B4-BE49-F238E27FC236}">
                <a16:creationId xmlns:a16="http://schemas.microsoft.com/office/drawing/2014/main" id="{EBFBEBA3-6925-4EF8-9884-C759CFF18632}"/>
              </a:ext>
            </a:extLst>
          </p:cNvPr>
          <p:cNvSpPr>
            <a:spLocks noGrp="1" noChangeArrowheads="1"/>
          </p:cNvSpPr>
          <p:nvPr>
            <p:ph type="title"/>
          </p:nvPr>
        </p:nvSpPr>
        <p:spPr>
          <a:xfrm>
            <a:off x="1295400" y="533400"/>
            <a:ext cx="7162800" cy="846138"/>
          </a:xfrm>
        </p:spPr>
        <p:txBody>
          <a:bodyPr/>
          <a:lstStyle/>
          <a:p>
            <a:pPr eaLnBrk="1" hangingPunct="1"/>
            <a:r>
              <a:rPr lang="zh-CN" altLang="en-US">
                <a:ea typeface="黑体" panose="02010609060101010101" pitchFamily="49" charset="-122"/>
              </a:rPr>
              <a:t>从混沌到有序 </a:t>
            </a:r>
            <a:r>
              <a:rPr lang="en-US" altLang="zh-CN">
                <a:ea typeface="黑体" panose="02010609060101010101" pitchFamily="49" charset="-122"/>
              </a:rPr>
              <a:t>Order by</a:t>
            </a:r>
            <a:r>
              <a:rPr lang="zh-CN" altLang="en-US">
                <a:ea typeface="黑体" panose="02010609060101010101" pitchFamily="49" charset="-122"/>
              </a:rPr>
              <a:t>子句</a:t>
            </a:r>
          </a:p>
        </p:txBody>
      </p:sp>
      <p:sp>
        <p:nvSpPr>
          <p:cNvPr id="81925" name="Text Box 21">
            <a:extLst>
              <a:ext uri="{FF2B5EF4-FFF2-40B4-BE49-F238E27FC236}">
                <a16:creationId xmlns:a16="http://schemas.microsoft.com/office/drawing/2014/main" id="{CD72DAD1-B374-47EA-9BE3-83A03B5C37F1}"/>
              </a:ext>
            </a:extLst>
          </p:cNvPr>
          <p:cNvSpPr txBox="1">
            <a:spLocks noChangeArrowheads="1"/>
          </p:cNvSpPr>
          <p:nvPr/>
        </p:nvSpPr>
        <p:spPr bwMode="auto">
          <a:xfrm>
            <a:off x="533400" y="2209800"/>
            <a:ext cx="8229600" cy="4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如果你需要把查询结果按顺序显示，可以使用</a:t>
            </a:r>
            <a:r>
              <a:rPr lang="en-US" altLang="zh-CN" b="1">
                <a:solidFill>
                  <a:srgbClr val="669900"/>
                </a:solidFill>
                <a:latin typeface="Courier New" panose="02070309020205020404" pitchFamily="49" charset="0"/>
                <a:ea typeface="楷体_GB2312" pitchFamily="49" charset="-122"/>
              </a:rPr>
              <a:t>order by</a:t>
            </a:r>
            <a:r>
              <a:rPr lang="zh-CN" altLang="en-US" b="1">
                <a:solidFill>
                  <a:srgbClr val="669900"/>
                </a:solidFill>
                <a:latin typeface="Courier New" panose="02070309020205020404" pitchFamily="49" charset="0"/>
                <a:ea typeface="楷体_GB2312" pitchFamily="49" charset="-122"/>
              </a:rPr>
              <a:t>子句：</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titles</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记录是按录入顺序显示的。下面按价格从小到大排序：</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titles order by price</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按价格从大到小排序：</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titles order by price </a:t>
            </a:r>
            <a:r>
              <a:rPr lang="en-US" altLang="zh-CN" sz="2800" b="1">
                <a:solidFill>
                  <a:srgbClr val="FF0000"/>
                </a:solidFill>
                <a:latin typeface="Courier New" panose="02070309020205020404" pitchFamily="49" charset="0"/>
                <a:ea typeface="楷体_GB2312" pitchFamily="49" charset="-122"/>
              </a:rPr>
              <a:t>desc</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从小到大是升序排列，关键字是</a:t>
            </a:r>
            <a:r>
              <a:rPr lang="en-US" altLang="zh-CN" b="1">
                <a:solidFill>
                  <a:srgbClr val="FF0000"/>
                </a:solidFill>
                <a:latin typeface="Courier New" panose="02070309020205020404" pitchFamily="49" charset="0"/>
                <a:ea typeface="楷体_GB2312" pitchFamily="49" charset="-122"/>
              </a:rPr>
              <a:t>asc</a:t>
            </a:r>
            <a:r>
              <a:rPr lang="zh-CN" altLang="en-US" b="1">
                <a:solidFill>
                  <a:srgbClr val="669900"/>
                </a:solidFill>
                <a:latin typeface="Courier New" panose="02070309020205020404" pitchFamily="49" charset="0"/>
                <a:ea typeface="楷体_GB2312" pitchFamily="49" charset="-122"/>
              </a:rPr>
              <a:t>，系统默认排序为升序，所以</a:t>
            </a:r>
            <a:r>
              <a:rPr lang="en-US" altLang="zh-CN" b="1">
                <a:solidFill>
                  <a:srgbClr val="669900"/>
                </a:solidFill>
                <a:latin typeface="Courier New" panose="02070309020205020404" pitchFamily="49" charset="0"/>
                <a:ea typeface="楷体_GB2312" pitchFamily="49" charset="-122"/>
              </a:rPr>
              <a:t>asc</a:t>
            </a:r>
            <a:r>
              <a:rPr lang="zh-CN" altLang="en-US" b="1">
                <a:solidFill>
                  <a:srgbClr val="669900"/>
                </a:solidFill>
                <a:latin typeface="Courier New" panose="02070309020205020404" pitchFamily="49" charset="0"/>
                <a:ea typeface="楷体_GB2312" pitchFamily="49" charset="-122"/>
              </a:rPr>
              <a:t>可以省略。从大到小是降序排列，关键字是</a:t>
            </a:r>
            <a:r>
              <a:rPr lang="en-US" altLang="zh-CN" b="1">
                <a:solidFill>
                  <a:srgbClr val="FF0000"/>
                </a:solidFill>
                <a:latin typeface="Courier New" panose="02070309020205020404" pitchFamily="49" charset="0"/>
                <a:ea typeface="楷体_GB2312" pitchFamily="49" charset="-122"/>
              </a:rPr>
              <a:t>desc</a:t>
            </a:r>
            <a:r>
              <a:rPr lang="zh-CN" altLang="en-US" b="1">
                <a:solidFill>
                  <a:srgbClr val="669900"/>
                </a:solidFill>
                <a:latin typeface="Courier New" panose="02070309020205020404" pitchFamily="49" charset="0"/>
                <a:ea typeface="楷体_GB2312" pitchFamily="49" charset="-122"/>
              </a:rPr>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a:extLst>
              <a:ext uri="{FF2B5EF4-FFF2-40B4-BE49-F238E27FC236}">
                <a16:creationId xmlns:a16="http://schemas.microsoft.com/office/drawing/2014/main" id="{258BCFFB-68F6-48BE-A013-E578B99DB9EC}"/>
              </a:ext>
            </a:extLst>
          </p:cNvPr>
          <p:cNvSpPr>
            <a:spLocks noGrp="1" noChangeArrowheads="1"/>
          </p:cNvSpPr>
          <p:nvPr>
            <p:ph type="title"/>
          </p:nvPr>
        </p:nvSpPr>
        <p:spPr>
          <a:xfrm>
            <a:off x="2667000" y="533400"/>
            <a:ext cx="4343400" cy="846138"/>
          </a:xfrm>
        </p:spPr>
        <p:txBody>
          <a:bodyPr/>
          <a:lstStyle/>
          <a:p>
            <a:pPr eaLnBrk="1" hangingPunct="1"/>
            <a:r>
              <a:rPr lang="en-US" altLang="zh-CN">
                <a:ea typeface="黑体" panose="02010609060101010101" pitchFamily="49" charset="-122"/>
              </a:rPr>
              <a:t>Order by</a:t>
            </a:r>
            <a:r>
              <a:rPr lang="zh-CN" altLang="en-US">
                <a:ea typeface="黑体" panose="02010609060101010101" pitchFamily="49" charset="-122"/>
              </a:rPr>
              <a:t>子句</a:t>
            </a:r>
            <a:r>
              <a:rPr lang="en-US" altLang="zh-CN">
                <a:ea typeface="黑体" panose="02010609060101010101" pitchFamily="49" charset="-122"/>
              </a:rPr>
              <a:t>(</a:t>
            </a:r>
            <a:r>
              <a:rPr lang="zh-CN" altLang="en-US">
                <a:ea typeface="黑体" panose="02010609060101010101" pitchFamily="49" charset="-122"/>
              </a:rPr>
              <a:t>续</a:t>
            </a:r>
            <a:r>
              <a:rPr lang="en-US" altLang="zh-CN">
                <a:ea typeface="黑体" panose="02010609060101010101" pitchFamily="49" charset="-122"/>
              </a:rPr>
              <a:t>)</a:t>
            </a:r>
          </a:p>
        </p:txBody>
      </p:sp>
      <p:sp>
        <p:nvSpPr>
          <p:cNvPr id="82949" name="Text Box 37">
            <a:extLst>
              <a:ext uri="{FF2B5EF4-FFF2-40B4-BE49-F238E27FC236}">
                <a16:creationId xmlns:a16="http://schemas.microsoft.com/office/drawing/2014/main" id="{648BB612-7991-4742-808C-5B51C2CC3AD4}"/>
              </a:ext>
            </a:extLst>
          </p:cNvPr>
          <p:cNvSpPr txBox="1">
            <a:spLocks noChangeArrowheads="1"/>
          </p:cNvSpPr>
          <p:nvPr/>
        </p:nvSpPr>
        <p:spPr bwMode="auto">
          <a:xfrm>
            <a:off x="533400" y="2209800"/>
            <a:ext cx="8229600" cy="406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order by</a:t>
            </a:r>
            <a:r>
              <a:rPr lang="zh-CN" altLang="en-US" b="1">
                <a:solidFill>
                  <a:srgbClr val="669900"/>
                </a:solidFill>
                <a:latin typeface="Courier New" panose="02070309020205020404" pitchFamily="49" charset="0"/>
                <a:ea typeface="楷体_GB2312" pitchFamily="49" charset="-122"/>
              </a:rPr>
              <a:t>子句也可以用来对字符型数据排序，排序规则较为复杂，可查阅</a:t>
            </a:r>
            <a:r>
              <a:rPr lang="en-US" altLang="zh-CN" b="1">
                <a:solidFill>
                  <a:srgbClr val="669900"/>
                </a:solidFill>
                <a:latin typeface="Courier New" panose="02070309020205020404" pitchFamily="49" charset="0"/>
                <a:ea typeface="楷体_GB2312" pitchFamily="49" charset="-122"/>
              </a:rPr>
              <a:t>SQL Server</a:t>
            </a:r>
            <a:r>
              <a:rPr lang="zh-CN" altLang="en-US" b="1">
                <a:solidFill>
                  <a:srgbClr val="669900"/>
                </a:solidFill>
                <a:latin typeface="Courier New" panose="02070309020205020404" pitchFamily="49" charset="0"/>
                <a:ea typeface="楷体_GB2312" pitchFamily="49" charset="-122"/>
              </a:rPr>
              <a:t>联机丛书。</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titles order by </a:t>
            </a:r>
            <a:r>
              <a:rPr lang="en-US" altLang="zh-CN" sz="2800" b="1">
                <a:solidFill>
                  <a:srgbClr val="FF0000"/>
                </a:solidFill>
                <a:latin typeface="Courier New" panose="02070309020205020404" pitchFamily="49" charset="0"/>
                <a:ea typeface="楷体_GB2312" pitchFamily="49" charset="-122"/>
              </a:rPr>
              <a:t>title</a:t>
            </a:r>
            <a:r>
              <a:rPr lang="en-US" altLang="zh-CN" sz="2800" b="1">
                <a:solidFill>
                  <a:srgbClr val="3333FF"/>
                </a:solidFill>
                <a:latin typeface="Courier New" panose="02070309020205020404" pitchFamily="49" charset="0"/>
                <a:ea typeface="楷体_GB2312" pitchFamily="49" charset="-122"/>
              </a:rPr>
              <a:t> asc</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order by</a:t>
            </a:r>
            <a:r>
              <a:rPr lang="zh-CN" altLang="en-US" b="1">
                <a:solidFill>
                  <a:srgbClr val="669900"/>
                </a:solidFill>
                <a:latin typeface="Courier New" panose="02070309020205020404" pitchFamily="49" charset="0"/>
                <a:ea typeface="楷体_GB2312" pitchFamily="49" charset="-122"/>
              </a:rPr>
              <a:t>子句也可以按多列进行排序：</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titles order by </a:t>
            </a:r>
            <a:r>
              <a:rPr lang="en-US" altLang="zh-CN" sz="2800" b="1">
                <a:solidFill>
                  <a:srgbClr val="FF0000"/>
                </a:solidFill>
                <a:latin typeface="Courier New" panose="02070309020205020404" pitchFamily="49" charset="0"/>
                <a:ea typeface="楷体_GB2312" pitchFamily="49" charset="-122"/>
              </a:rPr>
              <a:t>title, type, price</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注意优先级：</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titles order by </a:t>
            </a:r>
            <a:r>
              <a:rPr lang="en-US" altLang="zh-CN" sz="2800" b="1">
                <a:solidFill>
                  <a:srgbClr val="FF0000"/>
                </a:solidFill>
                <a:latin typeface="Courier New" panose="02070309020205020404" pitchFamily="49" charset="0"/>
                <a:ea typeface="楷体_GB2312" pitchFamily="49" charset="-122"/>
              </a:rPr>
              <a:t>price</a:t>
            </a:r>
            <a:r>
              <a:rPr lang="en-US" altLang="zh-CN" sz="2800" b="1">
                <a:solidFill>
                  <a:srgbClr val="3333FF"/>
                </a:solidFill>
                <a:latin typeface="Courier New" panose="02070309020205020404" pitchFamily="49" charset="0"/>
                <a:ea typeface="楷体_GB2312" pitchFamily="49" charset="-122"/>
              </a:rPr>
              <a:t>, type, </a:t>
            </a:r>
            <a:r>
              <a:rPr lang="en-US" altLang="zh-CN" sz="2800" b="1">
                <a:solidFill>
                  <a:srgbClr val="FF0000"/>
                </a:solidFill>
                <a:latin typeface="Courier New" panose="02070309020205020404" pitchFamily="49" charset="0"/>
                <a:ea typeface="楷体_GB2312" pitchFamily="49" charset="-122"/>
              </a:rPr>
              <a:t>title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a:extLst>
              <a:ext uri="{FF2B5EF4-FFF2-40B4-BE49-F238E27FC236}">
                <a16:creationId xmlns:a16="http://schemas.microsoft.com/office/drawing/2014/main" id="{382B6009-1324-487A-9473-674D8A819797}"/>
              </a:ext>
            </a:extLst>
          </p:cNvPr>
          <p:cNvSpPr>
            <a:spLocks noGrp="1" noChangeArrowheads="1"/>
          </p:cNvSpPr>
          <p:nvPr>
            <p:ph type="title"/>
          </p:nvPr>
        </p:nvSpPr>
        <p:spPr>
          <a:xfrm>
            <a:off x="2819400" y="533400"/>
            <a:ext cx="3649663" cy="846138"/>
          </a:xfrm>
        </p:spPr>
        <p:txBody>
          <a:bodyPr/>
          <a:lstStyle/>
          <a:p>
            <a:pPr eaLnBrk="1" hangingPunct="1"/>
            <a:r>
              <a:rPr lang="en-US" altLang="zh-CN">
                <a:ea typeface="黑体" panose="02010609060101010101" pitchFamily="49" charset="-122"/>
              </a:rPr>
              <a:t>Group by</a:t>
            </a:r>
            <a:r>
              <a:rPr lang="zh-CN" altLang="en-US">
                <a:ea typeface="黑体" panose="02010609060101010101" pitchFamily="49" charset="-122"/>
              </a:rPr>
              <a:t>子句</a:t>
            </a:r>
          </a:p>
        </p:txBody>
      </p:sp>
      <p:sp>
        <p:nvSpPr>
          <p:cNvPr id="83973" name="Text Box 65">
            <a:extLst>
              <a:ext uri="{FF2B5EF4-FFF2-40B4-BE49-F238E27FC236}">
                <a16:creationId xmlns:a16="http://schemas.microsoft.com/office/drawing/2014/main" id="{A43CA71F-92A7-4D6C-96E6-F5E007B1E5EF}"/>
              </a:ext>
            </a:extLst>
          </p:cNvPr>
          <p:cNvSpPr txBox="1">
            <a:spLocks noChangeArrowheads="1"/>
          </p:cNvSpPr>
          <p:nvPr/>
        </p:nvSpPr>
        <p:spPr bwMode="auto">
          <a:xfrm>
            <a:off x="685800" y="2286000"/>
            <a:ext cx="7924800" cy="333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指定用来放置输出行的组，并且如果 </a:t>
            </a:r>
            <a:r>
              <a:rPr lang="en-US" altLang="zh-CN" b="1">
                <a:solidFill>
                  <a:srgbClr val="669900"/>
                </a:solidFill>
                <a:latin typeface="Courier New" panose="02070309020205020404" pitchFamily="49" charset="0"/>
                <a:ea typeface="楷体_GB2312" pitchFamily="49" charset="-122"/>
              </a:rPr>
              <a:t>SELECT </a:t>
            </a:r>
            <a:r>
              <a:rPr lang="zh-CN" altLang="en-US" b="1">
                <a:solidFill>
                  <a:srgbClr val="669900"/>
                </a:solidFill>
                <a:latin typeface="Courier New" panose="02070309020205020404" pitchFamily="49" charset="0"/>
                <a:ea typeface="楷体_GB2312" pitchFamily="49" charset="-122"/>
              </a:rPr>
              <a:t>子句 </a:t>
            </a:r>
            <a:r>
              <a:rPr lang="en-US" altLang="zh-CN" b="1">
                <a:solidFill>
                  <a:srgbClr val="669900"/>
                </a:solidFill>
                <a:latin typeface="Courier New" panose="02070309020205020404" pitchFamily="49" charset="0"/>
                <a:ea typeface="楷体_GB2312" pitchFamily="49" charset="-122"/>
              </a:rPr>
              <a:t>&lt;select list&gt; </a:t>
            </a:r>
            <a:r>
              <a:rPr lang="zh-CN" altLang="en-US" b="1">
                <a:solidFill>
                  <a:srgbClr val="669900"/>
                </a:solidFill>
                <a:latin typeface="Courier New" panose="02070309020205020404" pitchFamily="49" charset="0"/>
                <a:ea typeface="楷体_GB2312" pitchFamily="49" charset="-122"/>
              </a:rPr>
              <a:t>中包含聚合函数，则计算每组的汇总值。指定 </a:t>
            </a:r>
            <a:r>
              <a:rPr lang="en-US" altLang="zh-CN" b="1">
                <a:solidFill>
                  <a:srgbClr val="669900"/>
                </a:solidFill>
                <a:latin typeface="Courier New" panose="02070309020205020404" pitchFamily="49" charset="0"/>
                <a:ea typeface="楷体_GB2312" pitchFamily="49" charset="-122"/>
              </a:rPr>
              <a:t>GROUP BY </a:t>
            </a:r>
            <a:r>
              <a:rPr lang="zh-CN" altLang="en-US" b="1">
                <a:solidFill>
                  <a:srgbClr val="669900"/>
                </a:solidFill>
                <a:latin typeface="Courier New" panose="02070309020205020404" pitchFamily="49" charset="0"/>
                <a:ea typeface="楷体_GB2312" pitchFamily="49" charset="-122"/>
              </a:rPr>
              <a:t>时，选择列表中任一非聚合表达式内的所有列都应包含在 </a:t>
            </a:r>
            <a:r>
              <a:rPr lang="en-US" altLang="zh-CN" b="1">
                <a:solidFill>
                  <a:srgbClr val="669900"/>
                </a:solidFill>
                <a:latin typeface="Courier New" panose="02070309020205020404" pitchFamily="49" charset="0"/>
                <a:ea typeface="楷体_GB2312" pitchFamily="49" charset="-122"/>
              </a:rPr>
              <a:t>GROUP BY </a:t>
            </a:r>
            <a:r>
              <a:rPr lang="zh-CN" altLang="en-US" b="1">
                <a:solidFill>
                  <a:srgbClr val="669900"/>
                </a:solidFill>
                <a:latin typeface="Courier New" panose="02070309020205020404" pitchFamily="49" charset="0"/>
                <a:ea typeface="楷体_GB2312" pitchFamily="49" charset="-122"/>
              </a:rPr>
              <a:t>列表中，或者 </a:t>
            </a:r>
            <a:r>
              <a:rPr lang="en-US" altLang="zh-CN" b="1">
                <a:solidFill>
                  <a:srgbClr val="669900"/>
                </a:solidFill>
                <a:latin typeface="Courier New" panose="02070309020205020404" pitchFamily="49" charset="0"/>
                <a:ea typeface="楷体_GB2312" pitchFamily="49" charset="-122"/>
              </a:rPr>
              <a:t>GROUP BY </a:t>
            </a:r>
            <a:r>
              <a:rPr lang="zh-CN" altLang="en-US" b="1">
                <a:solidFill>
                  <a:srgbClr val="669900"/>
                </a:solidFill>
                <a:latin typeface="Courier New" panose="02070309020205020404" pitchFamily="49" charset="0"/>
                <a:ea typeface="楷体_GB2312" pitchFamily="49" charset="-122"/>
              </a:rPr>
              <a:t>表达式必须与选择列表表达式完全匹配。</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说明  如果未指定 </a:t>
            </a:r>
            <a:r>
              <a:rPr lang="en-US" altLang="zh-CN" b="1">
                <a:solidFill>
                  <a:srgbClr val="669900"/>
                </a:solidFill>
                <a:latin typeface="Courier New" panose="02070309020205020404" pitchFamily="49" charset="0"/>
                <a:ea typeface="楷体_GB2312" pitchFamily="49" charset="-122"/>
              </a:rPr>
              <a:t>ORDER BY </a:t>
            </a:r>
            <a:r>
              <a:rPr lang="zh-CN" altLang="en-US" b="1">
                <a:solidFill>
                  <a:srgbClr val="669900"/>
                </a:solidFill>
                <a:latin typeface="Courier New" panose="02070309020205020404" pitchFamily="49" charset="0"/>
                <a:ea typeface="楷体_GB2312" pitchFamily="49" charset="-122"/>
              </a:rPr>
              <a:t>子句，则使用 </a:t>
            </a:r>
            <a:r>
              <a:rPr lang="en-US" altLang="zh-CN" b="1">
                <a:solidFill>
                  <a:srgbClr val="669900"/>
                </a:solidFill>
                <a:latin typeface="Courier New" panose="02070309020205020404" pitchFamily="49" charset="0"/>
                <a:ea typeface="楷体_GB2312" pitchFamily="49" charset="-122"/>
              </a:rPr>
              <a:t>GROUP BY </a:t>
            </a:r>
            <a:r>
              <a:rPr lang="zh-CN" altLang="en-US" b="1">
                <a:solidFill>
                  <a:srgbClr val="669900"/>
                </a:solidFill>
                <a:latin typeface="Courier New" panose="02070309020205020404" pitchFamily="49" charset="0"/>
                <a:ea typeface="楷体_GB2312" pitchFamily="49" charset="-122"/>
              </a:rPr>
              <a:t>子句返回的组没有任何特定的顺序。</a:t>
            </a:r>
            <a:r>
              <a:rPr lang="zh-CN" altLang="en-US" b="1">
                <a:solidFill>
                  <a:srgbClr val="FF0000"/>
                </a:solidFill>
                <a:latin typeface="Courier New" panose="02070309020205020404" pitchFamily="49" charset="0"/>
                <a:ea typeface="楷体_GB2312" pitchFamily="49" charset="-122"/>
              </a:rPr>
              <a:t>建议始终使用 </a:t>
            </a:r>
            <a:r>
              <a:rPr lang="en-US" altLang="zh-CN" b="1">
                <a:solidFill>
                  <a:srgbClr val="FF0000"/>
                </a:solidFill>
                <a:latin typeface="Courier New" panose="02070309020205020404" pitchFamily="49" charset="0"/>
                <a:ea typeface="楷体_GB2312" pitchFamily="49" charset="-122"/>
              </a:rPr>
              <a:t>ORDER BY </a:t>
            </a:r>
            <a:r>
              <a:rPr lang="zh-CN" altLang="en-US" b="1">
                <a:solidFill>
                  <a:srgbClr val="FF0000"/>
                </a:solidFill>
                <a:latin typeface="Courier New" panose="02070309020205020404" pitchFamily="49" charset="0"/>
                <a:ea typeface="楷体_GB2312" pitchFamily="49" charset="-122"/>
              </a:rPr>
              <a:t>子句指定特定的数据顺序。</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a:extLst>
              <a:ext uri="{FF2B5EF4-FFF2-40B4-BE49-F238E27FC236}">
                <a16:creationId xmlns:a16="http://schemas.microsoft.com/office/drawing/2014/main" id="{1A015F44-B122-4B4F-99CB-54F3406A5CBE}"/>
              </a:ext>
            </a:extLst>
          </p:cNvPr>
          <p:cNvSpPr>
            <a:spLocks noGrp="1" noChangeArrowheads="1"/>
          </p:cNvSpPr>
          <p:nvPr>
            <p:ph type="title"/>
          </p:nvPr>
        </p:nvSpPr>
        <p:spPr>
          <a:xfrm>
            <a:off x="2819400" y="533400"/>
            <a:ext cx="3649663" cy="846138"/>
          </a:xfrm>
        </p:spPr>
        <p:txBody>
          <a:bodyPr/>
          <a:lstStyle/>
          <a:p>
            <a:pPr eaLnBrk="1" hangingPunct="1"/>
            <a:r>
              <a:rPr lang="en-US" altLang="zh-CN">
                <a:ea typeface="黑体" panose="02010609060101010101" pitchFamily="49" charset="-122"/>
              </a:rPr>
              <a:t>Group by</a:t>
            </a:r>
            <a:r>
              <a:rPr lang="zh-CN" altLang="en-US">
                <a:ea typeface="黑体" panose="02010609060101010101" pitchFamily="49" charset="-122"/>
              </a:rPr>
              <a:t>子句</a:t>
            </a:r>
          </a:p>
        </p:txBody>
      </p:sp>
      <p:sp>
        <p:nvSpPr>
          <p:cNvPr id="84997" name="Text Box 25">
            <a:extLst>
              <a:ext uri="{FF2B5EF4-FFF2-40B4-BE49-F238E27FC236}">
                <a16:creationId xmlns:a16="http://schemas.microsoft.com/office/drawing/2014/main" id="{8612208A-B136-4540-9789-B1184968A3C6}"/>
              </a:ext>
            </a:extLst>
          </p:cNvPr>
          <p:cNvSpPr txBox="1">
            <a:spLocks noChangeArrowheads="1"/>
          </p:cNvSpPr>
          <p:nvPr/>
        </p:nvSpPr>
        <p:spPr bwMode="auto">
          <a:xfrm>
            <a:off x="533400" y="2209800"/>
            <a:ext cx="8229600" cy="400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在前面你已经学会了使用聚集函数</a:t>
            </a:r>
            <a:r>
              <a:rPr lang="en-US" altLang="zh-CN" b="1">
                <a:solidFill>
                  <a:srgbClr val="669900"/>
                </a:solidFill>
                <a:latin typeface="Courier New" panose="02070309020205020404" pitchFamily="49" charset="0"/>
                <a:ea typeface="楷体_GB2312" pitchFamily="49" charset="-122"/>
              </a:rPr>
              <a:t>(count, sum, avg, min, max</a:t>
            </a:r>
            <a:r>
              <a:rPr lang="zh-CN" altLang="en-US" b="1">
                <a:solidFill>
                  <a:srgbClr val="669900"/>
                </a:solidFill>
                <a:latin typeface="Courier New" panose="02070309020205020404" pitchFamily="49" charset="0"/>
                <a:ea typeface="楷体_GB2312" pitchFamily="49" charset="-122"/>
              </a:rPr>
              <a:t>等</a:t>
            </a:r>
            <a:r>
              <a:rPr lang="en-US" altLang="zh-CN" b="1">
                <a:solidFill>
                  <a:srgbClr val="669900"/>
                </a:solidFill>
                <a:latin typeface="Courier New" panose="02070309020205020404" pitchFamily="49" charset="0"/>
                <a:ea typeface="楷体_GB2312" pitchFamily="49" charset="-122"/>
              </a:rPr>
              <a:t>)</a:t>
            </a:r>
            <a:r>
              <a:rPr lang="zh-CN" altLang="en-US" b="1">
                <a:solidFill>
                  <a:srgbClr val="669900"/>
                </a:solidFill>
                <a:latin typeface="Courier New" panose="02070309020205020404" pitchFamily="49" charset="0"/>
                <a:ea typeface="楷体_GB2312" pitchFamily="49" charset="-122"/>
              </a:rPr>
              <a:t>，先看下面：</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titleview</a:t>
            </a:r>
          </a:p>
          <a:p>
            <a:pPr>
              <a:buFont typeface="Wingdings" panose="05000000000000000000" pitchFamily="2" charset="2"/>
              <a:buNone/>
            </a:pPr>
            <a:r>
              <a:rPr lang="zh-CN" altLang="en-US" b="1">
                <a:solidFill>
                  <a:srgbClr val="FF0000"/>
                </a:solidFill>
                <a:latin typeface="Courier New" panose="02070309020205020404" pitchFamily="49" charset="0"/>
                <a:ea typeface="楷体_GB2312" pitchFamily="49" charset="-122"/>
              </a:rPr>
              <a:t>注意：</a:t>
            </a:r>
            <a:r>
              <a:rPr lang="en-US" altLang="zh-CN" b="1">
                <a:solidFill>
                  <a:srgbClr val="669900"/>
                </a:solidFill>
                <a:latin typeface="Courier New" panose="02070309020205020404" pitchFamily="49" charset="0"/>
                <a:ea typeface="楷体_GB2312" pitchFamily="49" charset="-122"/>
              </a:rPr>
              <a:t>titleview</a:t>
            </a:r>
            <a:r>
              <a:rPr lang="zh-CN" altLang="en-US" b="1">
                <a:solidFill>
                  <a:srgbClr val="669900"/>
                </a:solidFill>
                <a:latin typeface="Courier New" panose="02070309020205020404" pitchFamily="49" charset="0"/>
                <a:ea typeface="楷体_GB2312" pitchFamily="49" charset="-122"/>
              </a:rPr>
              <a:t>是视图，视图的概念我们将在后面讲解</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我们计算一下总价格：</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a:t>
            </a:r>
            <a:r>
              <a:rPr lang="en-US" altLang="zh-CN" sz="2800" b="1">
                <a:solidFill>
                  <a:srgbClr val="FF0000"/>
                </a:solidFill>
                <a:latin typeface="Courier New" panose="02070309020205020404" pitchFamily="49" charset="0"/>
                <a:ea typeface="楷体_GB2312" pitchFamily="49" charset="-122"/>
              </a:rPr>
              <a:t>sum</a:t>
            </a:r>
            <a:r>
              <a:rPr lang="en-US" altLang="zh-CN" sz="2800" b="1">
                <a:solidFill>
                  <a:srgbClr val="3333FF"/>
                </a:solidFill>
                <a:latin typeface="Courier New" panose="02070309020205020404" pitchFamily="49" charset="0"/>
                <a:ea typeface="楷体_GB2312" pitchFamily="49" charset="-122"/>
              </a:rPr>
              <a:t>(price) from titleview</a:t>
            </a:r>
            <a:endParaRPr lang="en-US" altLang="zh-CN" sz="2800" b="1">
              <a:solidFill>
                <a:srgbClr val="FF0000"/>
              </a:solidFill>
              <a:latin typeface="Courier New" panose="02070309020205020404" pitchFamily="49" charset="0"/>
              <a:ea typeface="楷体_GB2312" pitchFamily="49" charset="-122"/>
            </a:endParaRP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我们使用多个聚集函数，按每个人分组计算价格：</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au_lname, sum(price) </a:t>
            </a:r>
            <a:r>
              <a:rPr lang="zh-CN" altLang="en-US" sz="2800" b="1">
                <a:solidFill>
                  <a:srgbClr val="3333FF"/>
                </a:solidFill>
                <a:latin typeface="Courier New" panose="02070309020205020404" pitchFamily="49" charset="0"/>
                <a:ea typeface="楷体_GB2312" pitchFamily="49" charset="-122"/>
              </a:rPr>
              <a:t>分组和</a:t>
            </a:r>
            <a:r>
              <a:rPr lang="en-US" altLang="zh-CN" sz="2800" b="1">
                <a:solidFill>
                  <a:srgbClr val="3333FF"/>
                </a:solidFill>
                <a:latin typeface="Courier New" panose="02070309020205020404" pitchFamily="49" charset="0"/>
                <a:ea typeface="楷体_GB2312" pitchFamily="49" charset="-122"/>
              </a:rPr>
              <a:t>, count(au_lname) </a:t>
            </a:r>
            <a:r>
              <a:rPr lang="zh-CN" altLang="en-US" sz="2800" b="1">
                <a:solidFill>
                  <a:srgbClr val="3333FF"/>
                </a:solidFill>
                <a:latin typeface="Courier New" panose="02070309020205020404" pitchFamily="49" charset="0"/>
                <a:ea typeface="楷体_GB2312" pitchFamily="49" charset="-122"/>
              </a:rPr>
              <a:t>计数 </a:t>
            </a:r>
            <a:r>
              <a:rPr lang="en-US" altLang="zh-CN" sz="2800" b="1">
                <a:solidFill>
                  <a:srgbClr val="3333FF"/>
                </a:solidFill>
                <a:latin typeface="Courier New" panose="02070309020205020404" pitchFamily="49" charset="0"/>
                <a:ea typeface="楷体_GB2312" pitchFamily="49" charset="-122"/>
              </a:rPr>
              <a:t>from titleview </a:t>
            </a:r>
            <a:r>
              <a:rPr lang="en-US" altLang="zh-CN" sz="2800" b="1">
                <a:solidFill>
                  <a:srgbClr val="FF0000"/>
                </a:solidFill>
                <a:latin typeface="Courier New" panose="02070309020205020404" pitchFamily="49" charset="0"/>
                <a:ea typeface="楷体_GB2312" pitchFamily="49" charset="-122"/>
              </a:rPr>
              <a:t>group by</a:t>
            </a:r>
            <a:r>
              <a:rPr lang="en-US" altLang="zh-CN" sz="2800" b="1">
                <a:solidFill>
                  <a:srgbClr val="3333FF"/>
                </a:solidFill>
                <a:latin typeface="Courier New" panose="02070309020205020404" pitchFamily="49" charset="0"/>
                <a:ea typeface="楷体_GB2312" pitchFamily="49" charset="-122"/>
              </a:rPr>
              <a:t> au_lname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12.2.1  </a:t>
            </a:r>
            <a:r>
              <a:rPr lang="zh-CN" altLang="en-US" b="0" i="0" u="none" strike="noStrike" kern="1800" baseline="0">
                <a:latin typeface="方正大标宋简体"/>
              </a:rPr>
              <a:t>创建数据库</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下面我们就来创建一个名为“</a:t>
            </a:r>
            <a:r>
              <a:rPr lang="en-US" altLang="zh-CN" b="0" i="0" u="none" strike="noStrike" baseline="0" dirty="0" err="1">
                <a:latin typeface="Times New Roman"/>
              </a:rPr>
              <a:t>my_db</a:t>
            </a:r>
            <a:r>
              <a:rPr lang="zh-CN" altLang="en-US" b="0" i="0" u="none" strike="noStrike" baseline="0" dirty="0">
                <a:latin typeface="Times New Roman"/>
              </a:rPr>
              <a:t>”的数据库。</a:t>
            </a:r>
          </a:p>
        </p:txBody>
      </p:sp>
    </p:spTree>
    <p:extLst>
      <p:ext uri="{BB962C8B-B14F-4D97-AF65-F5344CB8AC3E}">
        <p14:creationId xmlns:p14="http://schemas.microsoft.com/office/powerpoint/2010/main" val="19288827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a:extLst>
              <a:ext uri="{FF2B5EF4-FFF2-40B4-BE49-F238E27FC236}">
                <a16:creationId xmlns:a16="http://schemas.microsoft.com/office/drawing/2014/main" id="{F363DD5F-ABE3-4C08-9C29-DBB5BF5B7E2D}"/>
              </a:ext>
            </a:extLst>
          </p:cNvPr>
          <p:cNvSpPr>
            <a:spLocks noGrp="1" noChangeArrowheads="1"/>
          </p:cNvSpPr>
          <p:nvPr>
            <p:ph type="title"/>
          </p:nvPr>
        </p:nvSpPr>
        <p:spPr>
          <a:xfrm>
            <a:off x="3200400" y="533400"/>
            <a:ext cx="4030663" cy="846138"/>
          </a:xfrm>
        </p:spPr>
        <p:txBody>
          <a:bodyPr/>
          <a:lstStyle/>
          <a:p>
            <a:pPr eaLnBrk="1" hangingPunct="1"/>
            <a:r>
              <a:rPr lang="zh-CN" altLang="en-US">
                <a:ea typeface="黑体" panose="02010609060101010101" pitchFamily="49" charset="-122"/>
              </a:rPr>
              <a:t>子句组合</a:t>
            </a:r>
          </a:p>
        </p:txBody>
      </p:sp>
      <p:sp>
        <p:nvSpPr>
          <p:cNvPr id="86021" name="Text Box 65">
            <a:extLst>
              <a:ext uri="{FF2B5EF4-FFF2-40B4-BE49-F238E27FC236}">
                <a16:creationId xmlns:a16="http://schemas.microsoft.com/office/drawing/2014/main" id="{CD6A0B9E-4547-4599-8055-9686785B2A0E}"/>
              </a:ext>
            </a:extLst>
          </p:cNvPr>
          <p:cNvSpPr txBox="1">
            <a:spLocks noChangeArrowheads="1"/>
          </p:cNvSpPr>
          <p:nvPr/>
        </p:nvSpPr>
        <p:spPr bwMode="auto">
          <a:xfrm>
            <a:off x="533400" y="2209800"/>
            <a:ext cx="8229600" cy="248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SQL</a:t>
            </a:r>
            <a:r>
              <a:rPr lang="zh-CN" altLang="en-US" b="1">
                <a:solidFill>
                  <a:srgbClr val="669900"/>
                </a:solidFill>
                <a:latin typeface="Courier New" panose="02070309020205020404" pitchFamily="49" charset="0"/>
                <a:ea typeface="楷体_GB2312" pitchFamily="49" charset="-122"/>
              </a:rPr>
              <a:t>变的越来越有用了。在做项目时，实际情况往往很复杂，我们还可以将子句组合起来使用：</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au_lname, sum(price) </a:t>
            </a:r>
            <a:r>
              <a:rPr lang="zh-CN" altLang="en-US" sz="2800" b="1">
                <a:solidFill>
                  <a:srgbClr val="3333FF"/>
                </a:solidFill>
                <a:latin typeface="Courier New" panose="02070309020205020404" pitchFamily="49" charset="0"/>
                <a:ea typeface="楷体_GB2312" pitchFamily="49" charset="-122"/>
              </a:rPr>
              <a:t>分组和</a:t>
            </a:r>
            <a:r>
              <a:rPr lang="en-US" altLang="zh-CN" sz="2800" b="1">
                <a:solidFill>
                  <a:srgbClr val="3333FF"/>
                </a:solidFill>
                <a:latin typeface="Courier New" panose="02070309020205020404" pitchFamily="49" charset="0"/>
                <a:ea typeface="楷体_GB2312" pitchFamily="49" charset="-122"/>
              </a:rPr>
              <a:t>, count(au_lname) </a:t>
            </a:r>
            <a:r>
              <a:rPr lang="zh-CN" altLang="en-US" sz="2800" b="1">
                <a:solidFill>
                  <a:srgbClr val="3333FF"/>
                </a:solidFill>
                <a:latin typeface="Courier New" panose="02070309020205020404" pitchFamily="49" charset="0"/>
                <a:ea typeface="楷体_GB2312" pitchFamily="49" charset="-122"/>
              </a:rPr>
              <a:t>计数 </a:t>
            </a:r>
            <a:r>
              <a:rPr lang="en-US" altLang="zh-CN" sz="2800" b="1">
                <a:solidFill>
                  <a:srgbClr val="3333FF"/>
                </a:solidFill>
                <a:latin typeface="Courier New" panose="02070309020205020404" pitchFamily="49" charset="0"/>
                <a:ea typeface="楷体_GB2312" pitchFamily="49" charset="-122"/>
              </a:rPr>
              <a:t>from titleview </a:t>
            </a:r>
            <a:r>
              <a:rPr lang="en-US" altLang="zh-CN" sz="2800" b="1">
                <a:solidFill>
                  <a:srgbClr val="FF0000"/>
                </a:solidFill>
                <a:latin typeface="Courier New" panose="02070309020205020404" pitchFamily="49" charset="0"/>
                <a:ea typeface="楷体_GB2312" pitchFamily="49" charset="-122"/>
              </a:rPr>
              <a:t>group by</a:t>
            </a:r>
            <a:r>
              <a:rPr lang="en-US" altLang="zh-CN" sz="2800" b="1">
                <a:solidFill>
                  <a:srgbClr val="3333FF"/>
                </a:solidFill>
                <a:latin typeface="Courier New" panose="02070309020205020404" pitchFamily="49" charset="0"/>
                <a:ea typeface="楷体_GB2312" pitchFamily="49" charset="-122"/>
              </a:rPr>
              <a:t> au_lname </a:t>
            </a:r>
            <a:r>
              <a:rPr lang="en-US" altLang="zh-CN" sz="2800" b="1">
                <a:solidFill>
                  <a:srgbClr val="FF0000"/>
                </a:solidFill>
                <a:latin typeface="Courier New" panose="02070309020205020404" pitchFamily="49" charset="0"/>
                <a:ea typeface="楷体_GB2312" pitchFamily="49" charset="-122"/>
              </a:rPr>
              <a:t>order by</a:t>
            </a:r>
            <a:r>
              <a:rPr lang="en-US" altLang="zh-CN" sz="2800" b="1">
                <a:solidFill>
                  <a:srgbClr val="3333FF"/>
                </a:solidFill>
                <a:latin typeface="Courier New" panose="02070309020205020404" pitchFamily="49" charset="0"/>
                <a:ea typeface="楷体_GB2312" pitchFamily="49" charset="-122"/>
              </a:rPr>
              <a:t> au_lname desc</a:t>
            </a:r>
            <a:endParaRPr lang="en-US" altLang="zh-CN" sz="2800" b="1">
              <a:solidFill>
                <a:srgbClr val="FF0000"/>
              </a:solidFill>
              <a:latin typeface="Courier New" panose="02070309020205020404" pitchFamily="49" charset="0"/>
              <a:ea typeface="楷体_GB2312" pitchFamily="49"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a:extLst>
              <a:ext uri="{FF2B5EF4-FFF2-40B4-BE49-F238E27FC236}">
                <a16:creationId xmlns:a16="http://schemas.microsoft.com/office/drawing/2014/main" id="{3FADCF2B-94FB-459F-9F19-C76807E92281}"/>
              </a:ext>
            </a:extLst>
          </p:cNvPr>
          <p:cNvSpPr>
            <a:spLocks noGrp="1" noChangeArrowheads="1"/>
          </p:cNvSpPr>
          <p:nvPr>
            <p:ph type="title"/>
          </p:nvPr>
        </p:nvSpPr>
        <p:spPr>
          <a:xfrm>
            <a:off x="3124200" y="533400"/>
            <a:ext cx="3344863" cy="846138"/>
          </a:xfrm>
        </p:spPr>
        <p:txBody>
          <a:bodyPr/>
          <a:lstStyle/>
          <a:p>
            <a:pPr eaLnBrk="1" hangingPunct="1"/>
            <a:r>
              <a:rPr lang="en-US" altLang="zh-CN">
                <a:ea typeface="黑体" panose="02010609060101010101" pitchFamily="49" charset="-122"/>
              </a:rPr>
              <a:t>having</a:t>
            </a:r>
            <a:r>
              <a:rPr lang="zh-CN" altLang="en-US">
                <a:ea typeface="黑体" panose="02010609060101010101" pitchFamily="49" charset="-122"/>
              </a:rPr>
              <a:t>子句</a:t>
            </a:r>
          </a:p>
        </p:txBody>
      </p:sp>
      <p:sp>
        <p:nvSpPr>
          <p:cNvPr id="87045" name="Text Box 49">
            <a:extLst>
              <a:ext uri="{FF2B5EF4-FFF2-40B4-BE49-F238E27FC236}">
                <a16:creationId xmlns:a16="http://schemas.microsoft.com/office/drawing/2014/main" id="{B2E1CB99-4CBB-4C96-8D59-AC7D1A28D425}"/>
              </a:ext>
            </a:extLst>
          </p:cNvPr>
          <p:cNvSpPr txBox="1">
            <a:spLocks noChangeArrowheads="1"/>
          </p:cNvSpPr>
          <p:nvPr/>
        </p:nvSpPr>
        <p:spPr bwMode="auto">
          <a:xfrm>
            <a:off x="533400" y="2209800"/>
            <a:ext cx="82296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having</a:t>
            </a:r>
            <a:r>
              <a:rPr lang="zh-CN" altLang="en-US" b="1">
                <a:solidFill>
                  <a:srgbClr val="669900"/>
                </a:solidFill>
                <a:latin typeface="Courier New" panose="02070309020205020404" pitchFamily="49" charset="0"/>
                <a:ea typeface="楷体_GB2312" pitchFamily="49" charset="-122"/>
              </a:rPr>
              <a:t>子句给用在</a:t>
            </a:r>
            <a:r>
              <a:rPr lang="en-US" altLang="zh-CN" b="1">
                <a:solidFill>
                  <a:srgbClr val="669900"/>
                </a:solidFill>
                <a:latin typeface="Courier New" panose="02070309020205020404" pitchFamily="49" charset="0"/>
                <a:ea typeface="楷体_GB2312" pitchFamily="49" charset="-122"/>
              </a:rPr>
              <a:t>group by</a:t>
            </a:r>
            <a:r>
              <a:rPr lang="zh-CN" altLang="en-US" b="1">
                <a:solidFill>
                  <a:srgbClr val="669900"/>
                </a:solidFill>
                <a:latin typeface="Courier New" panose="02070309020205020404" pitchFamily="49" charset="0"/>
                <a:ea typeface="楷体_GB2312" pitchFamily="49" charset="-122"/>
              </a:rPr>
              <a:t>子句中的数据加限制条件。</a:t>
            </a:r>
            <a:r>
              <a:rPr lang="en-US" altLang="zh-CN" b="1">
                <a:solidFill>
                  <a:srgbClr val="669900"/>
                </a:solidFill>
                <a:latin typeface="Courier New" panose="02070309020205020404" pitchFamily="49" charset="0"/>
                <a:ea typeface="楷体_GB2312" pitchFamily="49" charset="-122"/>
              </a:rPr>
              <a:t>HAVING </a:t>
            </a:r>
            <a:r>
              <a:rPr lang="zh-CN" altLang="en-US" b="1">
                <a:solidFill>
                  <a:srgbClr val="669900"/>
                </a:solidFill>
                <a:latin typeface="Courier New" panose="02070309020205020404" pitchFamily="49" charset="0"/>
                <a:ea typeface="楷体_GB2312" pitchFamily="49" charset="-122"/>
              </a:rPr>
              <a:t>通常与 </a:t>
            </a:r>
            <a:r>
              <a:rPr lang="en-US" altLang="zh-CN" b="1">
                <a:solidFill>
                  <a:srgbClr val="669900"/>
                </a:solidFill>
                <a:latin typeface="Courier New" panose="02070309020205020404" pitchFamily="49" charset="0"/>
                <a:ea typeface="楷体_GB2312" pitchFamily="49" charset="-122"/>
              </a:rPr>
              <a:t>GROUP BY </a:t>
            </a:r>
            <a:r>
              <a:rPr lang="zh-CN" altLang="en-US" b="1">
                <a:solidFill>
                  <a:srgbClr val="669900"/>
                </a:solidFill>
                <a:latin typeface="Courier New" panose="02070309020205020404" pitchFamily="49" charset="0"/>
                <a:ea typeface="楷体_GB2312" pitchFamily="49" charset="-122"/>
              </a:rPr>
              <a:t>子句一起使用。如果不使用 </a:t>
            </a:r>
            <a:r>
              <a:rPr lang="en-US" altLang="zh-CN" b="1">
                <a:solidFill>
                  <a:srgbClr val="669900"/>
                </a:solidFill>
                <a:latin typeface="Courier New" panose="02070309020205020404" pitchFamily="49" charset="0"/>
                <a:ea typeface="楷体_GB2312" pitchFamily="49" charset="-122"/>
              </a:rPr>
              <a:t>GROUP BY </a:t>
            </a:r>
            <a:r>
              <a:rPr lang="zh-CN" altLang="en-US" b="1">
                <a:solidFill>
                  <a:srgbClr val="669900"/>
                </a:solidFill>
                <a:latin typeface="Courier New" panose="02070309020205020404" pitchFamily="49" charset="0"/>
                <a:ea typeface="楷体_GB2312" pitchFamily="49" charset="-122"/>
              </a:rPr>
              <a:t>子句，</a:t>
            </a:r>
            <a:r>
              <a:rPr lang="en-US" altLang="zh-CN" b="1">
                <a:solidFill>
                  <a:srgbClr val="669900"/>
                </a:solidFill>
                <a:latin typeface="Courier New" panose="02070309020205020404" pitchFamily="49" charset="0"/>
                <a:ea typeface="楷体_GB2312" pitchFamily="49" charset="-122"/>
              </a:rPr>
              <a:t>HAVING </a:t>
            </a:r>
            <a:r>
              <a:rPr lang="zh-CN" altLang="en-US" b="1">
                <a:solidFill>
                  <a:srgbClr val="669900"/>
                </a:solidFill>
                <a:latin typeface="Courier New" panose="02070309020205020404" pitchFamily="49" charset="0"/>
                <a:ea typeface="楷体_GB2312" pitchFamily="49" charset="-122"/>
              </a:rPr>
              <a:t>的行为与 </a:t>
            </a:r>
            <a:r>
              <a:rPr lang="en-US" altLang="zh-CN" b="1">
                <a:solidFill>
                  <a:srgbClr val="669900"/>
                </a:solidFill>
                <a:latin typeface="Courier New" panose="02070309020205020404" pitchFamily="49" charset="0"/>
                <a:ea typeface="楷体_GB2312" pitchFamily="49" charset="-122"/>
              </a:rPr>
              <a:t>WHERE </a:t>
            </a:r>
            <a:r>
              <a:rPr lang="zh-CN" altLang="en-US" b="1">
                <a:solidFill>
                  <a:srgbClr val="669900"/>
                </a:solidFill>
                <a:latin typeface="Courier New" panose="02070309020205020404" pitchFamily="49" charset="0"/>
                <a:ea typeface="楷体_GB2312" pitchFamily="49" charset="-122"/>
              </a:rPr>
              <a:t>子句一样。</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au_lname, sum(price) </a:t>
            </a:r>
            <a:r>
              <a:rPr lang="zh-CN" altLang="en-US" sz="2800" b="1">
                <a:solidFill>
                  <a:srgbClr val="3333FF"/>
                </a:solidFill>
                <a:latin typeface="Courier New" panose="02070309020205020404" pitchFamily="49" charset="0"/>
                <a:ea typeface="楷体_GB2312" pitchFamily="49" charset="-122"/>
              </a:rPr>
              <a:t>分组和</a:t>
            </a:r>
            <a:r>
              <a:rPr lang="en-US" altLang="zh-CN" sz="2800" b="1">
                <a:solidFill>
                  <a:srgbClr val="3333FF"/>
                </a:solidFill>
                <a:latin typeface="Courier New" panose="02070309020205020404" pitchFamily="49" charset="0"/>
                <a:ea typeface="楷体_GB2312" pitchFamily="49" charset="-122"/>
              </a:rPr>
              <a:t>, count(au_lname) </a:t>
            </a:r>
            <a:r>
              <a:rPr lang="zh-CN" altLang="en-US" sz="2800" b="1">
                <a:solidFill>
                  <a:srgbClr val="3333FF"/>
                </a:solidFill>
                <a:latin typeface="Courier New" panose="02070309020205020404" pitchFamily="49" charset="0"/>
                <a:ea typeface="楷体_GB2312" pitchFamily="49" charset="-122"/>
              </a:rPr>
              <a:t>计数 </a:t>
            </a:r>
            <a:r>
              <a:rPr lang="en-US" altLang="zh-CN" sz="2800" b="1">
                <a:solidFill>
                  <a:srgbClr val="3333FF"/>
                </a:solidFill>
                <a:latin typeface="Courier New" panose="02070309020205020404" pitchFamily="49" charset="0"/>
                <a:ea typeface="楷体_GB2312" pitchFamily="49" charset="-122"/>
              </a:rPr>
              <a:t>from titleview group by au_lname </a:t>
            </a:r>
            <a:r>
              <a:rPr lang="en-US" altLang="zh-CN" sz="2800" b="1">
                <a:solidFill>
                  <a:srgbClr val="FF0000"/>
                </a:solidFill>
                <a:latin typeface="Courier New" panose="02070309020205020404" pitchFamily="49" charset="0"/>
                <a:ea typeface="楷体_GB2312" pitchFamily="49" charset="-122"/>
              </a:rPr>
              <a:t>having</a:t>
            </a:r>
            <a:r>
              <a:rPr lang="en-US" altLang="zh-CN" sz="2800" b="1">
                <a:solidFill>
                  <a:srgbClr val="3333FF"/>
                </a:solidFill>
                <a:latin typeface="Courier New" panose="02070309020205020404" pitchFamily="49" charset="0"/>
                <a:ea typeface="楷体_GB2312" pitchFamily="49" charset="-122"/>
              </a:rPr>
              <a:t> sum(price)&gt;20  order by sum(price)</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HAVING</a:t>
            </a:r>
            <a:r>
              <a:rPr lang="zh-CN" altLang="en-US" b="1">
                <a:solidFill>
                  <a:srgbClr val="669900"/>
                </a:solidFill>
                <a:latin typeface="Courier New" panose="02070309020205020404" pitchFamily="49" charset="0"/>
                <a:ea typeface="楷体_GB2312" pitchFamily="49" charset="-122"/>
              </a:rPr>
              <a:t>可以让你在比较表达式中使用聚集函数，而 </a:t>
            </a:r>
            <a:r>
              <a:rPr lang="en-US" altLang="zh-CN" b="1">
                <a:solidFill>
                  <a:srgbClr val="669900"/>
                </a:solidFill>
                <a:latin typeface="Courier New" panose="02070309020205020404" pitchFamily="49" charset="0"/>
                <a:ea typeface="楷体_GB2312" pitchFamily="49" charset="-122"/>
              </a:rPr>
              <a:t>WHERE</a:t>
            </a:r>
            <a:r>
              <a:rPr lang="zh-CN" altLang="en-US" b="1">
                <a:solidFill>
                  <a:srgbClr val="669900"/>
                </a:solidFill>
                <a:latin typeface="Courier New" panose="02070309020205020404" pitchFamily="49" charset="0"/>
                <a:ea typeface="楷体_GB2312" pitchFamily="49" charset="-122"/>
              </a:rPr>
              <a:t>则不行。</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a:extLst>
              <a:ext uri="{FF2B5EF4-FFF2-40B4-BE49-F238E27FC236}">
                <a16:creationId xmlns:a16="http://schemas.microsoft.com/office/drawing/2014/main" id="{44EC2F28-27C8-43A4-B4DE-42E539FFF7B3}"/>
              </a:ext>
            </a:extLst>
          </p:cNvPr>
          <p:cNvSpPr>
            <a:spLocks noGrp="1" noChangeArrowheads="1"/>
          </p:cNvSpPr>
          <p:nvPr>
            <p:ph type="title"/>
          </p:nvPr>
        </p:nvSpPr>
        <p:spPr>
          <a:xfrm>
            <a:off x="1219200" y="533400"/>
            <a:ext cx="7459663" cy="846138"/>
          </a:xfrm>
        </p:spPr>
        <p:txBody>
          <a:bodyPr/>
          <a:lstStyle/>
          <a:p>
            <a:pPr eaLnBrk="1" hangingPunct="1"/>
            <a:r>
              <a:rPr lang="zh-CN" altLang="en-US">
                <a:ea typeface="黑体" panose="02010609060101010101" pitchFamily="49" charset="-122"/>
              </a:rPr>
              <a:t>正确使用</a:t>
            </a:r>
            <a:r>
              <a:rPr lang="en-US" altLang="zh-CN">
                <a:ea typeface="黑体" panose="02010609060101010101" pitchFamily="49" charset="-122"/>
              </a:rPr>
              <a:t>where</a:t>
            </a:r>
            <a:r>
              <a:rPr lang="zh-CN" altLang="en-US">
                <a:ea typeface="黑体" panose="02010609060101010101" pitchFamily="49" charset="-122"/>
              </a:rPr>
              <a:t>和</a:t>
            </a:r>
            <a:r>
              <a:rPr lang="en-US" altLang="zh-CN">
                <a:ea typeface="黑体" panose="02010609060101010101" pitchFamily="49" charset="-122"/>
              </a:rPr>
              <a:t>having</a:t>
            </a:r>
            <a:r>
              <a:rPr lang="zh-CN" altLang="en-US">
                <a:ea typeface="黑体" panose="02010609060101010101" pitchFamily="49" charset="-122"/>
              </a:rPr>
              <a:t>子句</a:t>
            </a:r>
          </a:p>
        </p:txBody>
      </p:sp>
      <p:sp>
        <p:nvSpPr>
          <p:cNvPr id="88069" name="Text Box 46">
            <a:extLst>
              <a:ext uri="{FF2B5EF4-FFF2-40B4-BE49-F238E27FC236}">
                <a16:creationId xmlns:a16="http://schemas.microsoft.com/office/drawing/2014/main" id="{87984725-F37D-43AD-AD56-F2FD7D5FDA87}"/>
              </a:ext>
            </a:extLst>
          </p:cNvPr>
          <p:cNvSpPr txBox="1">
            <a:spLocks noChangeArrowheads="1"/>
          </p:cNvSpPr>
          <p:nvPr/>
        </p:nvSpPr>
        <p:spPr bwMode="auto">
          <a:xfrm>
            <a:off x="533400" y="2209800"/>
            <a:ext cx="8229600" cy="309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WHERE</a:t>
            </a:r>
            <a:r>
              <a:rPr lang="zh-CN" altLang="en-US" b="1">
                <a:solidFill>
                  <a:srgbClr val="669900"/>
                </a:solidFill>
                <a:latin typeface="Courier New" panose="02070309020205020404" pitchFamily="49" charset="0"/>
                <a:ea typeface="楷体_GB2312" pitchFamily="49" charset="-122"/>
              </a:rPr>
              <a:t>和</a:t>
            </a:r>
            <a:r>
              <a:rPr lang="en-US" altLang="zh-CN" b="1">
                <a:solidFill>
                  <a:srgbClr val="669900"/>
                </a:solidFill>
                <a:latin typeface="Courier New" panose="02070309020205020404" pitchFamily="49" charset="0"/>
                <a:ea typeface="楷体_GB2312" pitchFamily="49" charset="-122"/>
              </a:rPr>
              <a:t>ORDER BY</a:t>
            </a:r>
            <a:r>
              <a:rPr lang="zh-CN" altLang="en-US" b="1">
                <a:solidFill>
                  <a:srgbClr val="669900"/>
                </a:solidFill>
                <a:latin typeface="Courier New" panose="02070309020205020404" pitchFamily="49" charset="0"/>
                <a:ea typeface="楷体_GB2312" pitchFamily="49" charset="-122"/>
              </a:rPr>
              <a:t>子句经常用于单行的查询，就像这样：</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a:t>
            </a:r>
            <a:r>
              <a:rPr lang="en-US" altLang="zh-CN" sz="2800" b="1">
                <a:solidFill>
                  <a:srgbClr val="3333FF"/>
                </a:solidFill>
                <a:latin typeface="Courier New" panose="02070309020205020404" pitchFamily="49" charset="0"/>
                <a:ea typeface="楷体_GB2312" pitchFamily="49" charset="-122"/>
              </a:rPr>
              <a:t>SELECT * from titleview </a:t>
            </a:r>
            <a:r>
              <a:rPr lang="en-US" altLang="zh-CN" sz="2800" b="1">
                <a:solidFill>
                  <a:srgbClr val="FF0000"/>
                </a:solidFill>
                <a:latin typeface="Courier New" panose="02070309020205020404" pitchFamily="49" charset="0"/>
                <a:ea typeface="楷体_GB2312" pitchFamily="49" charset="-122"/>
              </a:rPr>
              <a:t>where</a:t>
            </a:r>
            <a:r>
              <a:rPr lang="en-US" altLang="zh-CN" sz="2800" b="1">
                <a:solidFill>
                  <a:srgbClr val="3333FF"/>
                </a:solidFill>
                <a:latin typeface="Courier New" panose="02070309020205020404" pitchFamily="49" charset="0"/>
                <a:ea typeface="楷体_GB2312" pitchFamily="49" charset="-122"/>
              </a:rPr>
              <a:t> price&gt;20 </a:t>
            </a:r>
            <a:r>
              <a:rPr lang="en-US" altLang="zh-CN" sz="2800" b="1">
                <a:solidFill>
                  <a:srgbClr val="FF0000"/>
                </a:solidFill>
                <a:latin typeface="Courier New" panose="02070309020205020404" pitchFamily="49" charset="0"/>
                <a:ea typeface="楷体_GB2312" pitchFamily="49" charset="-122"/>
              </a:rPr>
              <a:t>order by</a:t>
            </a:r>
            <a:r>
              <a:rPr lang="en-US" altLang="zh-CN" sz="2800" b="1">
                <a:solidFill>
                  <a:srgbClr val="3333FF"/>
                </a:solidFill>
                <a:latin typeface="Courier New" panose="02070309020205020404" pitchFamily="49" charset="0"/>
                <a:ea typeface="楷体_GB2312" pitchFamily="49" charset="-122"/>
              </a:rPr>
              <a:t> au_lname desc</a:t>
            </a: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GROUP BY</a:t>
            </a:r>
            <a:r>
              <a:rPr lang="zh-CN" altLang="en-US" b="1">
                <a:solidFill>
                  <a:srgbClr val="669900"/>
                </a:solidFill>
                <a:latin typeface="Courier New" panose="02070309020205020404" pitchFamily="49" charset="0"/>
                <a:ea typeface="楷体_GB2312" pitchFamily="49" charset="-122"/>
              </a:rPr>
              <a:t>和</a:t>
            </a:r>
            <a:r>
              <a:rPr lang="en-US" altLang="zh-CN" b="1">
                <a:solidFill>
                  <a:srgbClr val="669900"/>
                </a:solidFill>
                <a:latin typeface="Courier New" panose="02070309020205020404" pitchFamily="49" charset="0"/>
                <a:ea typeface="楷体_GB2312" pitchFamily="49" charset="-122"/>
              </a:rPr>
              <a:t>HAVING</a:t>
            </a:r>
            <a:r>
              <a:rPr lang="zh-CN" altLang="en-US" b="1">
                <a:solidFill>
                  <a:srgbClr val="669900"/>
                </a:solidFill>
                <a:latin typeface="Courier New" panose="02070309020205020404" pitchFamily="49" charset="0"/>
                <a:ea typeface="楷体_GB2312" pitchFamily="49" charset="-122"/>
              </a:rPr>
              <a:t>一般用于合计，像上页的例子。</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如果将</a:t>
            </a:r>
            <a:r>
              <a:rPr lang="en-US" altLang="zh-CN" b="1">
                <a:solidFill>
                  <a:srgbClr val="669900"/>
                </a:solidFill>
                <a:latin typeface="Courier New" panose="02070309020205020404" pitchFamily="49" charset="0"/>
                <a:ea typeface="楷体_GB2312" pitchFamily="49" charset="-122"/>
              </a:rPr>
              <a:t>WHERE</a:t>
            </a:r>
            <a:r>
              <a:rPr lang="zh-CN" altLang="en-US" b="1">
                <a:solidFill>
                  <a:srgbClr val="669900"/>
                </a:solidFill>
                <a:latin typeface="Courier New" panose="02070309020205020404" pitchFamily="49" charset="0"/>
                <a:ea typeface="楷体_GB2312" pitchFamily="49" charset="-122"/>
              </a:rPr>
              <a:t>和</a:t>
            </a:r>
            <a:r>
              <a:rPr lang="en-US" altLang="zh-CN" b="1">
                <a:solidFill>
                  <a:srgbClr val="669900"/>
                </a:solidFill>
                <a:latin typeface="Courier New" panose="02070309020205020404" pitchFamily="49" charset="0"/>
                <a:ea typeface="楷体_GB2312" pitchFamily="49" charset="-122"/>
              </a:rPr>
              <a:t>ORDER BY</a:t>
            </a:r>
            <a:r>
              <a:rPr lang="zh-CN" altLang="en-US" b="1">
                <a:solidFill>
                  <a:srgbClr val="669900"/>
                </a:solidFill>
                <a:latin typeface="Courier New" panose="02070309020205020404" pitchFamily="49" charset="0"/>
                <a:ea typeface="楷体_GB2312" pitchFamily="49" charset="-122"/>
              </a:rPr>
              <a:t>、 </a:t>
            </a:r>
            <a:r>
              <a:rPr lang="en-US" altLang="zh-CN" b="1">
                <a:solidFill>
                  <a:srgbClr val="669900"/>
                </a:solidFill>
                <a:latin typeface="Courier New" panose="02070309020205020404" pitchFamily="49" charset="0"/>
                <a:ea typeface="楷体_GB2312" pitchFamily="49" charset="-122"/>
              </a:rPr>
              <a:t>GROUP BY</a:t>
            </a:r>
            <a:r>
              <a:rPr lang="zh-CN" altLang="en-US" b="1">
                <a:solidFill>
                  <a:srgbClr val="669900"/>
                </a:solidFill>
                <a:latin typeface="Courier New" panose="02070309020205020404" pitchFamily="49" charset="0"/>
                <a:ea typeface="楷体_GB2312" pitchFamily="49" charset="-122"/>
              </a:rPr>
              <a:t>和</a:t>
            </a:r>
            <a:r>
              <a:rPr lang="en-US" altLang="zh-CN" b="1">
                <a:solidFill>
                  <a:srgbClr val="669900"/>
                </a:solidFill>
                <a:latin typeface="Courier New" panose="02070309020205020404" pitchFamily="49" charset="0"/>
                <a:ea typeface="楷体_GB2312" pitchFamily="49" charset="-122"/>
              </a:rPr>
              <a:t>HAVING</a:t>
            </a:r>
            <a:r>
              <a:rPr lang="zh-CN" altLang="en-US" b="1">
                <a:solidFill>
                  <a:srgbClr val="669900"/>
                </a:solidFill>
                <a:latin typeface="Courier New" panose="02070309020205020404" pitchFamily="49" charset="0"/>
                <a:ea typeface="楷体_GB2312" pitchFamily="49" charset="-122"/>
              </a:rPr>
              <a:t>这两组子句结合起来，就会产生料想不到的结果，你可以试试看。也许你要的正是这种混乱的局面。</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a:extLst>
              <a:ext uri="{FF2B5EF4-FFF2-40B4-BE49-F238E27FC236}">
                <a16:creationId xmlns:a16="http://schemas.microsoft.com/office/drawing/2014/main" id="{644AAC3A-E84F-4062-AED3-56953F04E7F5}"/>
              </a:ext>
            </a:extLst>
          </p:cNvPr>
          <p:cNvSpPr>
            <a:spLocks noGrp="1" noChangeArrowheads="1"/>
          </p:cNvSpPr>
          <p:nvPr>
            <p:ph type="title"/>
          </p:nvPr>
        </p:nvSpPr>
        <p:spPr>
          <a:xfrm>
            <a:off x="3810000" y="609600"/>
            <a:ext cx="1439863" cy="769938"/>
          </a:xfrm>
        </p:spPr>
        <p:txBody>
          <a:bodyPr/>
          <a:lstStyle/>
          <a:p>
            <a:pPr eaLnBrk="1" hangingPunct="1"/>
            <a:r>
              <a:rPr lang="zh-CN" altLang="en-US">
                <a:ea typeface="黑体" panose="02010609060101010101" pitchFamily="49" charset="-122"/>
              </a:rPr>
              <a:t>主键</a:t>
            </a:r>
          </a:p>
        </p:txBody>
      </p:sp>
      <p:sp>
        <p:nvSpPr>
          <p:cNvPr id="115717" name="Text Box 3">
            <a:extLst>
              <a:ext uri="{FF2B5EF4-FFF2-40B4-BE49-F238E27FC236}">
                <a16:creationId xmlns:a16="http://schemas.microsoft.com/office/drawing/2014/main" id="{AD3F3E75-DB76-4114-BF43-1BBDB017AA7F}"/>
              </a:ext>
            </a:extLst>
          </p:cNvPr>
          <p:cNvSpPr txBox="1">
            <a:spLocks noChangeArrowheads="1"/>
          </p:cNvSpPr>
          <p:nvPr/>
        </p:nvSpPr>
        <p:spPr bwMode="auto">
          <a:xfrm>
            <a:off x="609600" y="2209800"/>
            <a:ext cx="8001000"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主键 </a:t>
            </a:r>
            <a:r>
              <a:rPr lang="en-US" altLang="zh-CN" b="1" dirty="0">
                <a:solidFill>
                  <a:srgbClr val="669900"/>
                </a:solidFill>
                <a:latin typeface="Courier New" panose="02070309020205020404" pitchFamily="49" charset="0"/>
                <a:ea typeface="楷体_GB2312" pitchFamily="49" charset="-122"/>
              </a:rPr>
              <a:t>(PK)</a:t>
            </a:r>
            <a:r>
              <a:rPr lang="zh-CN" altLang="en-US" b="1" dirty="0">
                <a:solidFill>
                  <a:srgbClr val="669900"/>
                </a:solidFill>
                <a:latin typeface="Courier New" panose="02070309020205020404" pitchFamily="49" charset="0"/>
                <a:ea typeface="楷体_GB2312" pitchFamily="49" charset="-122"/>
              </a:rPr>
              <a:t>：唯一标识表中的所有行的一个列或一组列。主键不允许空值。</a:t>
            </a:r>
            <a:r>
              <a:rPr lang="zh-CN" altLang="en-US" b="1" dirty="0">
                <a:solidFill>
                  <a:srgbClr val="FF0000"/>
                </a:solidFill>
                <a:latin typeface="Courier New" panose="02070309020205020404" pitchFamily="49" charset="0"/>
                <a:ea typeface="楷体_GB2312" pitchFamily="49" charset="-122"/>
              </a:rPr>
              <a:t>不能存在具有相同的主键值的两个行，因此主键值总是唯一标识单个行</a:t>
            </a:r>
            <a:r>
              <a:rPr lang="zh-CN" altLang="en-US" b="1" dirty="0">
                <a:solidFill>
                  <a:srgbClr val="669900"/>
                </a:solidFill>
                <a:latin typeface="Courier New" panose="02070309020205020404" pitchFamily="49" charset="0"/>
                <a:ea typeface="楷体_GB2312" pitchFamily="49" charset="-122"/>
              </a:rPr>
              <a:t>。表中可以有不止一个键唯一标识行，每个键都称作候选键。只有一个候选键可以选作表的主键，所有其它候选键称作备用键。尽管表不要求具有主键，但定义主键是很好的做法。 在规范化的表中，每行中的所有数据值都完全依赖于主键。例如，在以 </a:t>
            </a:r>
            <a:r>
              <a:rPr lang="en-US" altLang="zh-CN" b="1" dirty="0" err="1">
                <a:solidFill>
                  <a:srgbClr val="669900"/>
                </a:solidFill>
                <a:latin typeface="Courier New" panose="02070309020205020404" pitchFamily="49" charset="0"/>
                <a:ea typeface="楷体_GB2312" pitchFamily="49" charset="-122"/>
              </a:rPr>
              <a:t>EmployeeID</a:t>
            </a:r>
            <a:r>
              <a:rPr lang="en-US" altLang="zh-CN" b="1" dirty="0">
                <a:solidFill>
                  <a:srgbClr val="669900"/>
                </a:solidFill>
                <a:latin typeface="Courier New" panose="02070309020205020404" pitchFamily="49" charset="0"/>
                <a:ea typeface="楷体_GB2312" pitchFamily="49" charset="-122"/>
              </a:rPr>
              <a:t> </a:t>
            </a:r>
            <a:r>
              <a:rPr lang="zh-CN" altLang="en-US" b="1" dirty="0">
                <a:solidFill>
                  <a:srgbClr val="669900"/>
                </a:solidFill>
                <a:latin typeface="Courier New" panose="02070309020205020404" pitchFamily="49" charset="0"/>
                <a:ea typeface="楷体_GB2312" pitchFamily="49" charset="-122"/>
              </a:rPr>
              <a:t>作为主键的规范化的 </a:t>
            </a:r>
            <a:r>
              <a:rPr lang="en-US" altLang="zh-CN" b="1" dirty="0">
                <a:solidFill>
                  <a:srgbClr val="669900"/>
                </a:solidFill>
                <a:latin typeface="Courier New" panose="02070309020205020404" pitchFamily="49" charset="0"/>
                <a:ea typeface="楷体_GB2312" pitchFamily="49" charset="-122"/>
              </a:rPr>
              <a:t>employee </a:t>
            </a:r>
            <a:r>
              <a:rPr lang="zh-CN" altLang="en-US" b="1" dirty="0">
                <a:solidFill>
                  <a:srgbClr val="669900"/>
                </a:solidFill>
                <a:latin typeface="Courier New" panose="02070309020205020404" pitchFamily="49" charset="0"/>
                <a:ea typeface="楷体_GB2312" pitchFamily="49" charset="-122"/>
              </a:rPr>
              <a:t>表中，所有列都应包含与某个特定职员相关的数据。该表不具有 </a:t>
            </a:r>
            <a:r>
              <a:rPr lang="en-US" altLang="zh-CN" b="1" dirty="0" err="1">
                <a:solidFill>
                  <a:srgbClr val="669900"/>
                </a:solidFill>
                <a:latin typeface="Courier New" panose="02070309020205020404" pitchFamily="49" charset="0"/>
                <a:ea typeface="楷体_GB2312" pitchFamily="49" charset="-122"/>
              </a:rPr>
              <a:t>DepartmentName</a:t>
            </a:r>
            <a:r>
              <a:rPr lang="en-US" altLang="zh-CN" b="1" dirty="0">
                <a:solidFill>
                  <a:srgbClr val="669900"/>
                </a:solidFill>
                <a:latin typeface="Courier New" panose="02070309020205020404" pitchFamily="49" charset="0"/>
                <a:ea typeface="楷体_GB2312" pitchFamily="49" charset="-122"/>
              </a:rPr>
              <a:t> </a:t>
            </a:r>
            <a:r>
              <a:rPr lang="zh-CN" altLang="en-US" b="1" dirty="0">
                <a:solidFill>
                  <a:srgbClr val="669900"/>
                </a:solidFill>
                <a:latin typeface="Courier New" panose="02070309020205020404" pitchFamily="49" charset="0"/>
                <a:ea typeface="楷体_GB2312" pitchFamily="49" charset="-122"/>
              </a:rPr>
              <a:t>列，因为部门的名称依赖于部门 </a:t>
            </a:r>
            <a:r>
              <a:rPr lang="en-US" altLang="zh-CN" b="1" dirty="0">
                <a:solidFill>
                  <a:srgbClr val="669900"/>
                </a:solidFill>
                <a:latin typeface="Courier New" panose="02070309020205020404" pitchFamily="49" charset="0"/>
                <a:ea typeface="楷体_GB2312" pitchFamily="49" charset="-122"/>
              </a:rPr>
              <a:t>ID</a:t>
            </a:r>
            <a:r>
              <a:rPr lang="zh-CN" altLang="en-US" b="1" dirty="0">
                <a:solidFill>
                  <a:srgbClr val="669900"/>
                </a:solidFill>
                <a:latin typeface="Courier New" panose="02070309020205020404" pitchFamily="49" charset="0"/>
                <a:ea typeface="楷体_GB2312" pitchFamily="49" charset="-122"/>
              </a:rPr>
              <a:t>，而不是职员 </a:t>
            </a:r>
            <a:r>
              <a:rPr lang="en-US" altLang="zh-CN" b="1" dirty="0">
                <a:solidFill>
                  <a:srgbClr val="669900"/>
                </a:solidFill>
                <a:latin typeface="Courier New" panose="02070309020205020404" pitchFamily="49" charset="0"/>
                <a:ea typeface="楷体_GB2312" pitchFamily="49" charset="-122"/>
              </a:rPr>
              <a:t>ID</a:t>
            </a:r>
            <a:r>
              <a:rPr lang="zh-CN" altLang="en-US" b="1" dirty="0">
                <a:solidFill>
                  <a:srgbClr val="669900"/>
                </a:solidFill>
                <a:latin typeface="Courier New" panose="02070309020205020404" pitchFamily="49" charset="0"/>
                <a:ea typeface="楷体_GB2312" pitchFamily="49" charset="-122"/>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1026">
            <a:extLst>
              <a:ext uri="{FF2B5EF4-FFF2-40B4-BE49-F238E27FC236}">
                <a16:creationId xmlns:a16="http://schemas.microsoft.com/office/drawing/2014/main" id="{1DB2EBED-4780-4853-B4C4-C6B8EBD00633}"/>
              </a:ext>
            </a:extLst>
          </p:cNvPr>
          <p:cNvSpPr>
            <a:spLocks noGrp="1" noChangeArrowheads="1"/>
          </p:cNvSpPr>
          <p:nvPr>
            <p:ph type="title"/>
          </p:nvPr>
        </p:nvSpPr>
        <p:spPr>
          <a:xfrm>
            <a:off x="3810000" y="685800"/>
            <a:ext cx="1439863" cy="685800"/>
          </a:xfrm>
        </p:spPr>
        <p:txBody>
          <a:bodyPr/>
          <a:lstStyle/>
          <a:p>
            <a:pPr eaLnBrk="1" hangingPunct="1"/>
            <a:r>
              <a:rPr lang="zh-CN" altLang="en-US">
                <a:ea typeface="黑体" panose="02010609060101010101" pitchFamily="49" charset="-122"/>
              </a:rPr>
              <a:t>外键</a:t>
            </a:r>
          </a:p>
        </p:txBody>
      </p:sp>
      <p:sp>
        <p:nvSpPr>
          <p:cNvPr id="116741" name="Text Box 1027">
            <a:extLst>
              <a:ext uri="{FF2B5EF4-FFF2-40B4-BE49-F238E27FC236}">
                <a16:creationId xmlns:a16="http://schemas.microsoft.com/office/drawing/2014/main" id="{2C9B77EC-7BDD-437A-B821-22B4DE862A08}"/>
              </a:ext>
            </a:extLst>
          </p:cNvPr>
          <p:cNvSpPr txBox="1">
            <a:spLocks noChangeArrowheads="1"/>
          </p:cNvSpPr>
          <p:nvPr/>
        </p:nvSpPr>
        <p:spPr bwMode="auto">
          <a:xfrm>
            <a:off x="609600" y="2209800"/>
            <a:ext cx="800100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外键 </a:t>
            </a:r>
            <a:r>
              <a:rPr lang="en-US" altLang="zh-CN" b="1">
                <a:solidFill>
                  <a:srgbClr val="669900"/>
                </a:solidFill>
                <a:latin typeface="Courier New" panose="02070309020205020404" pitchFamily="49" charset="0"/>
                <a:ea typeface="楷体_GB2312" pitchFamily="49" charset="-122"/>
              </a:rPr>
              <a:t>(FK)</a:t>
            </a:r>
            <a:r>
              <a:rPr lang="zh-CN" altLang="en-US" b="1">
                <a:solidFill>
                  <a:srgbClr val="669900"/>
                </a:solidFill>
                <a:latin typeface="Courier New" panose="02070309020205020404" pitchFamily="49" charset="0"/>
                <a:ea typeface="楷体_GB2312" pitchFamily="49" charset="-122"/>
              </a:rPr>
              <a:t>：列或列的组合，其值与同一个表或另一个表中的主键 </a:t>
            </a:r>
            <a:r>
              <a:rPr lang="en-US" altLang="zh-CN" b="1">
                <a:solidFill>
                  <a:srgbClr val="669900"/>
                </a:solidFill>
                <a:latin typeface="Courier New" panose="02070309020205020404" pitchFamily="49" charset="0"/>
                <a:ea typeface="楷体_GB2312" pitchFamily="49" charset="-122"/>
              </a:rPr>
              <a:t>(PK) </a:t>
            </a:r>
            <a:r>
              <a:rPr lang="zh-CN" altLang="en-US" b="1">
                <a:solidFill>
                  <a:srgbClr val="669900"/>
                </a:solidFill>
                <a:latin typeface="Courier New" panose="02070309020205020404" pitchFamily="49" charset="0"/>
                <a:ea typeface="楷体_GB2312" pitchFamily="49" charset="-122"/>
              </a:rPr>
              <a:t>或唯一键相匹配。也称作参照键。</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a:extLst>
              <a:ext uri="{FF2B5EF4-FFF2-40B4-BE49-F238E27FC236}">
                <a16:creationId xmlns:a16="http://schemas.microsoft.com/office/drawing/2014/main" id="{D5806AEE-EE94-407F-9588-0FFA6B0ECC0C}"/>
              </a:ext>
            </a:extLst>
          </p:cNvPr>
          <p:cNvSpPr>
            <a:spLocks noGrp="1" noChangeArrowheads="1"/>
          </p:cNvSpPr>
          <p:nvPr>
            <p:ph type="title"/>
          </p:nvPr>
        </p:nvSpPr>
        <p:spPr>
          <a:xfrm>
            <a:off x="3200400" y="533400"/>
            <a:ext cx="3725863" cy="846138"/>
          </a:xfrm>
        </p:spPr>
        <p:txBody>
          <a:bodyPr/>
          <a:lstStyle/>
          <a:p>
            <a:pPr eaLnBrk="1" hangingPunct="1"/>
            <a:r>
              <a:rPr lang="zh-CN" altLang="en-US">
                <a:ea typeface="黑体" panose="02010609060101010101" pitchFamily="49" charset="-122"/>
              </a:rPr>
              <a:t>连接两个表</a:t>
            </a:r>
          </a:p>
        </p:txBody>
      </p:sp>
      <p:sp>
        <p:nvSpPr>
          <p:cNvPr id="121861" name="Text Box 33">
            <a:extLst>
              <a:ext uri="{FF2B5EF4-FFF2-40B4-BE49-F238E27FC236}">
                <a16:creationId xmlns:a16="http://schemas.microsoft.com/office/drawing/2014/main" id="{975EA9AB-4C6F-469E-8F06-B111BAEB4F34}"/>
              </a:ext>
            </a:extLst>
          </p:cNvPr>
          <p:cNvSpPr txBox="1">
            <a:spLocks noChangeArrowheads="1"/>
          </p:cNvSpPr>
          <p:nvPr/>
        </p:nvSpPr>
        <p:spPr bwMode="auto">
          <a:xfrm>
            <a:off x="533400" y="2057400"/>
            <a:ext cx="8382000"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如果我们需要的信息来自两个表，可以这样：</a:t>
            </a:r>
          </a:p>
          <a:p>
            <a:pPr>
              <a:buFont typeface="Wingdings" panose="05000000000000000000" pitchFamily="2" charset="2"/>
              <a:buChar char="w"/>
            </a:pPr>
            <a:r>
              <a:rPr lang="zh-CN" altLang="en-US" sz="2800" b="1" dirty="0">
                <a:solidFill>
                  <a:srgbClr val="3333FF"/>
                </a:solidFill>
                <a:latin typeface="Courier New" panose="02070309020205020404" pitchFamily="49" charset="0"/>
                <a:ea typeface="楷体_GB2312" pitchFamily="49" charset="-122"/>
              </a:rPr>
              <a:t> </a:t>
            </a:r>
            <a:r>
              <a:rPr lang="en-US" altLang="zh-CN" sz="2800" b="1" strike="sngStrike" dirty="0">
                <a:solidFill>
                  <a:srgbClr val="3333FF"/>
                </a:solidFill>
                <a:latin typeface="Courier New" panose="02070309020205020404" pitchFamily="49" charset="0"/>
                <a:ea typeface="楷体_GB2312" pitchFamily="49" charset="-122"/>
              </a:rPr>
              <a:t>SELECT </a:t>
            </a:r>
            <a:r>
              <a:rPr lang="en-US" altLang="zh-CN" sz="2800" b="1" strike="sngStrike" dirty="0" err="1">
                <a:solidFill>
                  <a:srgbClr val="3333FF"/>
                </a:solidFill>
                <a:latin typeface="Courier New" panose="02070309020205020404" pitchFamily="49" charset="0"/>
                <a:ea typeface="楷体_GB2312" pitchFamily="49" charset="-122"/>
              </a:rPr>
              <a:t>dbo</a:t>
            </a:r>
            <a:r>
              <a:rPr lang="en-US" altLang="zh-CN" sz="2800" b="1" strike="sngStrike" dirty="0">
                <a:solidFill>
                  <a:srgbClr val="3333FF"/>
                </a:solidFill>
                <a:latin typeface="Courier New" panose="02070309020205020404" pitchFamily="49" charset="0"/>
                <a:ea typeface="楷体_GB2312" pitchFamily="49" charset="-122"/>
              </a:rPr>
              <a:t>.</a:t>
            </a:r>
            <a:r>
              <a:rPr lang="zh-CN" altLang="en-US" sz="2800" b="1" strike="sngStrike" dirty="0">
                <a:solidFill>
                  <a:srgbClr val="3333FF"/>
                </a:solidFill>
                <a:latin typeface="Courier New" panose="02070309020205020404" pitchFamily="49" charset="0"/>
                <a:ea typeface="楷体_GB2312" pitchFamily="49" charset="-122"/>
              </a:rPr>
              <a:t>学生档案</a:t>
            </a:r>
            <a:r>
              <a:rPr lang="en-US" altLang="zh-CN" sz="2800" b="1" strike="sngStrike" dirty="0">
                <a:solidFill>
                  <a:srgbClr val="3333FF"/>
                </a:solidFill>
                <a:latin typeface="Courier New" panose="02070309020205020404" pitchFamily="49" charset="0"/>
                <a:ea typeface="楷体_GB2312" pitchFamily="49" charset="-122"/>
              </a:rPr>
              <a:t>.</a:t>
            </a:r>
            <a:r>
              <a:rPr lang="zh-CN" altLang="en-US" sz="2800" b="1" strike="sngStrike" dirty="0">
                <a:solidFill>
                  <a:srgbClr val="3333FF"/>
                </a:solidFill>
                <a:latin typeface="Courier New" panose="02070309020205020404" pitchFamily="49" charset="0"/>
                <a:ea typeface="楷体_GB2312" pitchFamily="49" charset="-122"/>
              </a:rPr>
              <a:t>学号</a:t>
            </a:r>
            <a:r>
              <a:rPr lang="en-US" altLang="zh-CN" sz="2800" b="1" strike="sngStrike" dirty="0">
                <a:solidFill>
                  <a:srgbClr val="3333FF"/>
                </a:solidFill>
                <a:latin typeface="Courier New" panose="02070309020205020404" pitchFamily="49" charset="0"/>
                <a:ea typeface="楷体_GB2312" pitchFamily="49" charset="-122"/>
              </a:rPr>
              <a:t>, </a:t>
            </a:r>
            <a:r>
              <a:rPr lang="en-US" altLang="zh-CN" sz="2800" b="1" strike="sngStrike" dirty="0" err="1">
                <a:solidFill>
                  <a:srgbClr val="3333FF"/>
                </a:solidFill>
                <a:latin typeface="Courier New" panose="02070309020205020404" pitchFamily="49" charset="0"/>
                <a:ea typeface="楷体_GB2312" pitchFamily="49" charset="-122"/>
              </a:rPr>
              <a:t>dbo</a:t>
            </a:r>
            <a:r>
              <a:rPr lang="en-US" altLang="zh-CN" sz="2800" b="1" strike="sngStrike" dirty="0">
                <a:solidFill>
                  <a:srgbClr val="3333FF"/>
                </a:solidFill>
                <a:latin typeface="Courier New" panose="02070309020205020404" pitchFamily="49" charset="0"/>
                <a:ea typeface="楷体_GB2312" pitchFamily="49" charset="-122"/>
              </a:rPr>
              <a:t>.</a:t>
            </a:r>
            <a:r>
              <a:rPr lang="zh-CN" altLang="en-US" sz="2800" b="1" strike="sngStrike" dirty="0">
                <a:solidFill>
                  <a:srgbClr val="3333FF"/>
                </a:solidFill>
                <a:latin typeface="Courier New" panose="02070309020205020404" pitchFamily="49" charset="0"/>
                <a:ea typeface="楷体_GB2312" pitchFamily="49" charset="-122"/>
              </a:rPr>
              <a:t>学生成绩</a:t>
            </a:r>
            <a:r>
              <a:rPr lang="en-US" altLang="zh-CN" sz="2800" b="1" strike="sngStrike" dirty="0">
                <a:solidFill>
                  <a:srgbClr val="3333FF"/>
                </a:solidFill>
                <a:latin typeface="Courier New" panose="02070309020205020404" pitchFamily="49" charset="0"/>
                <a:ea typeface="楷体_GB2312" pitchFamily="49" charset="-122"/>
              </a:rPr>
              <a:t>.</a:t>
            </a:r>
            <a:r>
              <a:rPr lang="zh-CN" altLang="en-US" sz="2800" b="1" strike="sngStrike" dirty="0">
                <a:solidFill>
                  <a:srgbClr val="3333FF"/>
                </a:solidFill>
                <a:latin typeface="Courier New" panose="02070309020205020404" pitchFamily="49" charset="0"/>
                <a:ea typeface="楷体_GB2312" pitchFamily="49" charset="-122"/>
              </a:rPr>
              <a:t>学习科目 </a:t>
            </a:r>
            <a:r>
              <a:rPr lang="en-US" altLang="zh-CN" sz="2800" b="1" strike="sngStrike" dirty="0">
                <a:solidFill>
                  <a:srgbClr val="3333FF"/>
                </a:solidFill>
                <a:latin typeface="Courier New" panose="02070309020205020404" pitchFamily="49" charset="0"/>
                <a:ea typeface="楷体_GB2312" pitchFamily="49" charset="-122"/>
              </a:rPr>
              <a:t>FROM </a:t>
            </a:r>
            <a:r>
              <a:rPr lang="en-US" altLang="zh-CN" sz="2800" b="1" strike="sngStrike" dirty="0" err="1">
                <a:solidFill>
                  <a:srgbClr val="3333FF"/>
                </a:solidFill>
                <a:latin typeface="Courier New" panose="02070309020205020404" pitchFamily="49" charset="0"/>
                <a:ea typeface="楷体_GB2312" pitchFamily="49" charset="-122"/>
              </a:rPr>
              <a:t>dbo</a:t>
            </a:r>
            <a:r>
              <a:rPr lang="en-US" altLang="zh-CN" sz="2800" b="1" strike="sngStrike" dirty="0">
                <a:solidFill>
                  <a:srgbClr val="3333FF"/>
                </a:solidFill>
                <a:latin typeface="Courier New" panose="02070309020205020404" pitchFamily="49" charset="0"/>
                <a:ea typeface="楷体_GB2312" pitchFamily="49" charset="-122"/>
              </a:rPr>
              <a:t>.</a:t>
            </a:r>
            <a:r>
              <a:rPr lang="zh-CN" altLang="en-US" sz="2800" b="1" strike="sngStrike" dirty="0">
                <a:solidFill>
                  <a:srgbClr val="3333FF"/>
                </a:solidFill>
                <a:latin typeface="Courier New" panose="02070309020205020404" pitchFamily="49" charset="0"/>
                <a:ea typeface="楷体_GB2312" pitchFamily="49" charset="-122"/>
              </a:rPr>
              <a:t>学生成绩 </a:t>
            </a:r>
            <a:r>
              <a:rPr lang="en-US" altLang="zh-CN" sz="2800" b="1" strike="sngStrike" dirty="0">
                <a:solidFill>
                  <a:srgbClr val="3333FF"/>
                </a:solidFill>
                <a:latin typeface="Courier New" panose="02070309020205020404" pitchFamily="49" charset="0"/>
                <a:ea typeface="楷体_GB2312" pitchFamily="49" charset="-122"/>
              </a:rPr>
              <a:t>CROSS JOIN       </a:t>
            </a:r>
            <a:r>
              <a:rPr lang="en-US" altLang="zh-CN" sz="2800" b="1" strike="sngStrike" dirty="0" err="1">
                <a:solidFill>
                  <a:srgbClr val="3333FF"/>
                </a:solidFill>
                <a:latin typeface="Courier New" panose="02070309020205020404" pitchFamily="49" charset="0"/>
                <a:ea typeface="楷体_GB2312" pitchFamily="49" charset="-122"/>
              </a:rPr>
              <a:t>dbo</a:t>
            </a:r>
            <a:r>
              <a:rPr lang="en-US" altLang="zh-CN" sz="2800" b="1" strike="sngStrike" dirty="0">
                <a:solidFill>
                  <a:srgbClr val="3333FF"/>
                </a:solidFill>
                <a:latin typeface="Courier New" panose="02070309020205020404" pitchFamily="49" charset="0"/>
                <a:ea typeface="楷体_GB2312" pitchFamily="49" charset="-122"/>
              </a:rPr>
              <a:t>.</a:t>
            </a:r>
            <a:r>
              <a:rPr lang="zh-CN" altLang="en-US" sz="2800" b="1" strike="sngStrike" dirty="0">
                <a:solidFill>
                  <a:srgbClr val="3333FF"/>
                </a:solidFill>
                <a:latin typeface="Courier New" panose="02070309020205020404" pitchFamily="49" charset="0"/>
                <a:ea typeface="楷体_GB2312" pitchFamily="49" charset="-122"/>
              </a:rPr>
              <a:t>学生档案</a:t>
            </a:r>
          </a:p>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这就是两个表的连接，　　　</a:t>
            </a:r>
          </a:p>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仔细观察一下结果，找出其中的规律。</a:t>
            </a:r>
          </a:p>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上面演示的就是所谓的交叉</a:t>
            </a:r>
            <a:r>
              <a:rPr lang="en-US" altLang="zh-CN" b="1" dirty="0">
                <a:solidFill>
                  <a:srgbClr val="669900"/>
                </a:solidFill>
                <a:latin typeface="Courier New" panose="02070309020205020404" pitchFamily="49" charset="0"/>
                <a:ea typeface="楷体_GB2312" pitchFamily="49" charset="-122"/>
              </a:rPr>
              <a:t>(CROSS)</a:t>
            </a:r>
            <a:r>
              <a:rPr lang="zh-CN" altLang="en-US" b="1" dirty="0">
                <a:solidFill>
                  <a:srgbClr val="669900"/>
                </a:solidFill>
                <a:latin typeface="Courier New" panose="02070309020205020404" pitchFamily="49" charset="0"/>
                <a:ea typeface="楷体_GB2312" pitchFamily="49" charset="-122"/>
              </a:rPr>
              <a:t>连接，它虽然不怎么有用，但它用来演示所有连接的。</a:t>
            </a:r>
          </a:p>
          <a:p>
            <a:pPr>
              <a:buFont typeface="Wingdings" panose="05000000000000000000" pitchFamily="2" charset="2"/>
              <a:buNone/>
            </a:pPr>
            <a:r>
              <a:rPr lang="zh-CN" altLang="en-US" b="1" dirty="0">
                <a:solidFill>
                  <a:srgbClr val="669900"/>
                </a:solidFill>
                <a:latin typeface="Courier New" panose="02070309020205020404" pitchFamily="49" charset="0"/>
                <a:ea typeface="楷体_GB2312" pitchFamily="49" charset="-122"/>
              </a:rPr>
              <a:t>　　手工在视图工具中输入下面</a:t>
            </a:r>
            <a:r>
              <a:rPr lang="en-US" altLang="zh-CN" b="1" dirty="0">
                <a:solidFill>
                  <a:srgbClr val="669900"/>
                </a:solidFill>
                <a:latin typeface="Courier New" panose="02070309020205020404" pitchFamily="49" charset="0"/>
                <a:ea typeface="楷体_GB2312" pitchFamily="49" charset="-122"/>
              </a:rPr>
              <a:t>SQL</a:t>
            </a:r>
            <a:r>
              <a:rPr lang="zh-CN" altLang="en-US" b="1" dirty="0">
                <a:solidFill>
                  <a:srgbClr val="669900"/>
                </a:solidFill>
                <a:latin typeface="Courier New" panose="02070309020205020404" pitchFamily="49" charset="0"/>
                <a:ea typeface="楷体_GB2312" pitchFamily="49" charset="-122"/>
              </a:rPr>
              <a:t>语句，看看执行结果。</a:t>
            </a:r>
          </a:p>
          <a:p>
            <a:pPr>
              <a:buFont typeface="Wingdings" panose="05000000000000000000" pitchFamily="2" charset="2"/>
              <a:buChar char="w"/>
            </a:pPr>
            <a:r>
              <a:rPr lang="zh-CN" altLang="en-US" sz="2800" b="1" dirty="0">
                <a:solidFill>
                  <a:srgbClr val="3333FF"/>
                </a:solidFill>
                <a:latin typeface="Courier New" panose="02070309020205020404" pitchFamily="49" charset="0"/>
                <a:ea typeface="楷体_GB2312" pitchFamily="49" charset="-122"/>
              </a:rPr>
              <a:t> </a:t>
            </a:r>
            <a:r>
              <a:rPr lang="en-US" altLang="zh-CN" sz="2800" b="1" dirty="0">
                <a:solidFill>
                  <a:srgbClr val="3333FF"/>
                </a:solidFill>
                <a:latin typeface="Courier New" panose="02070309020205020404" pitchFamily="49" charset="0"/>
                <a:ea typeface="楷体_GB2312" pitchFamily="49" charset="-122"/>
              </a:rPr>
              <a:t>SELECT *</a:t>
            </a:r>
            <a:r>
              <a:rPr lang="zh-CN" altLang="en-US" sz="2800" b="1" dirty="0">
                <a:solidFill>
                  <a:srgbClr val="3333FF"/>
                </a:solidFill>
                <a:latin typeface="Courier New" panose="02070309020205020404" pitchFamily="49" charset="0"/>
                <a:ea typeface="楷体_GB2312" pitchFamily="49" charset="-122"/>
              </a:rPr>
              <a:t>　</a:t>
            </a:r>
            <a:r>
              <a:rPr lang="en-US" altLang="zh-CN" sz="2800" b="1" dirty="0">
                <a:solidFill>
                  <a:srgbClr val="3333FF"/>
                </a:solidFill>
                <a:latin typeface="Courier New" panose="02070309020205020404" pitchFamily="49" charset="0"/>
                <a:ea typeface="楷体_GB2312" pitchFamily="49" charset="-122"/>
              </a:rPr>
              <a:t>FROM </a:t>
            </a:r>
            <a:r>
              <a:rPr lang="zh-CN" altLang="en-US" sz="2800" b="1" dirty="0">
                <a:solidFill>
                  <a:srgbClr val="3333FF"/>
                </a:solidFill>
                <a:latin typeface="Courier New" panose="02070309020205020404" pitchFamily="49" charset="0"/>
                <a:ea typeface="楷体_GB2312" pitchFamily="49" charset="-122"/>
              </a:rPr>
              <a:t>学生档案</a:t>
            </a:r>
            <a:r>
              <a:rPr lang="en-US" altLang="zh-CN" sz="2800" b="1" dirty="0">
                <a:solidFill>
                  <a:srgbClr val="3333FF"/>
                </a:solidFill>
                <a:latin typeface="Courier New" panose="02070309020205020404" pitchFamily="49" charset="0"/>
                <a:ea typeface="楷体_GB2312" pitchFamily="49" charset="-122"/>
              </a:rPr>
              <a:t>,</a:t>
            </a:r>
            <a:r>
              <a:rPr lang="zh-CN" altLang="en-US" sz="2800" b="1" dirty="0">
                <a:solidFill>
                  <a:srgbClr val="3333FF"/>
                </a:solidFill>
                <a:latin typeface="Courier New" panose="02070309020205020404" pitchFamily="49" charset="0"/>
                <a:ea typeface="楷体_GB2312" pitchFamily="49" charset="-122"/>
              </a:rPr>
              <a:t>学生成绩</a:t>
            </a:r>
          </a:p>
        </p:txBody>
      </p:sp>
      <p:sp>
        <p:nvSpPr>
          <p:cNvPr id="2" name="文本框 1">
            <a:extLst>
              <a:ext uri="{FF2B5EF4-FFF2-40B4-BE49-F238E27FC236}">
                <a16:creationId xmlns:a16="http://schemas.microsoft.com/office/drawing/2014/main" id="{5F6BA683-2901-7384-7311-8FC86147F5AF}"/>
              </a:ext>
            </a:extLst>
          </p:cNvPr>
          <p:cNvSpPr txBox="1"/>
          <p:nvPr/>
        </p:nvSpPr>
        <p:spPr>
          <a:xfrm>
            <a:off x="523532" y="1349137"/>
            <a:ext cx="4264492" cy="461665"/>
          </a:xfrm>
          <a:prstGeom prst="rect">
            <a:avLst/>
          </a:prstGeom>
          <a:noFill/>
        </p:spPr>
        <p:txBody>
          <a:bodyPr wrap="square" rtlCol="0">
            <a:spAutoFit/>
          </a:bodyPr>
          <a:lstStyle/>
          <a:p>
            <a:r>
              <a:rPr lang="zh-CN" altLang="en-US" sz="2400" dirty="0">
                <a:solidFill>
                  <a:srgbClr val="FF0000"/>
                </a:solidFill>
              </a:rPr>
              <a:t>信息来源于多个表就要连接</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a:extLst>
              <a:ext uri="{FF2B5EF4-FFF2-40B4-BE49-F238E27FC236}">
                <a16:creationId xmlns:a16="http://schemas.microsoft.com/office/drawing/2014/main" id="{101180EA-F287-4A5E-936C-E37F45F2BE90}"/>
              </a:ext>
            </a:extLst>
          </p:cNvPr>
          <p:cNvSpPr>
            <a:spLocks noGrp="1" noChangeArrowheads="1"/>
          </p:cNvSpPr>
          <p:nvPr>
            <p:ph type="title"/>
          </p:nvPr>
        </p:nvSpPr>
        <p:spPr>
          <a:xfrm>
            <a:off x="3505200" y="609600"/>
            <a:ext cx="2278063" cy="762000"/>
          </a:xfrm>
        </p:spPr>
        <p:txBody>
          <a:bodyPr/>
          <a:lstStyle/>
          <a:p>
            <a:pPr eaLnBrk="1" hangingPunct="1"/>
            <a:r>
              <a:rPr lang="zh-CN" altLang="en-US">
                <a:ea typeface="黑体" panose="02010609060101010101" pitchFamily="49" charset="-122"/>
              </a:rPr>
              <a:t>内联接</a:t>
            </a:r>
          </a:p>
        </p:txBody>
      </p:sp>
      <p:sp>
        <p:nvSpPr>
          <p:cNvPr id="123909" name="Text Box 3">
            <a:extLst>
              <a:ext uri="{FF2B5EF4-FFF2-40B4-BE49-F238E27FC236}">
                <a16:creationId xmlns:a16="http://schemas.microsoft.com/office/drawing/2014/main" id="{7C215E89-7625-4790-88E0-6A79BB3DFEB1}"/>
              </a:ext>
            </a:extLst>
          </p:cNvPr>
          <p:cNvSpPr txBox="1">
            <a:spLocks noChangeArrowheads="1"/>
          </p:cNvSpPr>
          <p:nvPr/>
        </p:nvSpPr>
        <p:spPr bwMode="auto">
          <a:xfrm>
            <a:off x="609600" y="2209800"/>
            <a:ext cx="7848600"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通过比较源表间共享的列的值从多个源表检索行的操作。内联接排除来自不具有与其它源表中的行匹配的行的源表的行。</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2" name="Rectangle 2">
            <a:extLst>
              <a:ext uri="{FF2B5EF4-FFF2-40B4-BE49-F238E27FC236}">
                <a16:creationId xmlns:a16="http://schemas.microsoft.com/office/drawing/2014/main" id="{E7318D0B-A50B-4FF4-82B7-08A8160F4C51}"/>
              </a:ext>
            </a:extLst>
          </p:cNvPr>
          <p:cNvSpPr>
            <a:spLocks noGrp="1" noChangeArrowheads="1"/>
          </p:cNvSpPr>
          <p:nvPr>
            <p:ph type="title"/>
          </p:nvPr>
        </p:nvSpPr>
        <p:spPr>
          <a:xfrm>
            <a:off x="2057400" y="609600"/>
            <a:ext cx="5402263" cy="769938"/>
          </a:xfrm>
        </p:spPr>
        <p:txBody>
          <a:bodyPr/>
          <a:lstStyle/>
          <a:p>
            <a:pPr eaLnBrk="1" hangingPunct="1"/>
            <a:r>
              <a:rPr lang="zh-CN" altLang="en-US">
                <a:ea typeface="黑体" panose="02010609060101010101" pitchFamily="49" charset="-122"/>
              </a:rPr>
              <a:t>视图</a:t>
            </a:r>
            <a:r>
              <a:rPr lang="en-US" altLang="zh-CN">
                <a:ea typeface="黑体" panose="02010609060101010101" pitchFamily="49" charset="-122"/>
              </a:rPr>
              <a:t>(VIEW)</a:t>
            </a:r>
            <a:r>
              <a:rPr lang="zh-CN" altLang="en-US">
                <a:ea typeface="黑体" panose="02010609060101010101" pitchFamily="49" charset="-122"/>
              </a:rPr>
              <a:t>和内连接</a:t>
            </a:r>
          </a:p>
        </p:txBody>
      </p:sp>
      <p:sp>
        <p:nvSpPr>
          <p:cNvPr id="124933" name="Text Box 3">
            <a:extLst>
              <a:ext uri="{FF2B5EF4-FFF2-40B4-BE49-F238E27FC236}">
                <a16:creationId xmlns:a16="http://schemas.microsoft.com/office/drawing/2014/main" id="{BAA1A6E5-EDB4-40A5-B282-871697AB3EA3}"/>
              </a:ext>
            </a:extLst>
          </p:cNvPr>
          <p:cNvSpPr txBox="1">
            <a:spLocks noChangeArrowheads="1"/>
          </p:cNvSpPr>
          <p:nvPr/>
        </p:nvSpPr>
        <p:spPr bwMode="auto">
          <a:xfrm>
            <a:off x="457200" y="2438400"/>
            <a:ext cx="8382000"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我们通过视图来学习内连接。</a:t>
            </a:r>
          </a:p>
          <a:p>
            <a:pPr>
              <a:buFont typeface="Wingdings" panose="05000000000000000000" pitchFamily="2" charset="2"/>
              <a:buChar char="w"/>
            </a:pPr>
            <a:r>
              <a:rPr lang="zh-CN" altLang="en-US" sz="2800" b="1">
                <a:solidFill>
                  <a:srgbClr val="3333FF"/>
                </a:solidFill>
                <a:latin typeface="Courier New" panose="02070309020205020404" pitchFamily="49" charset="0"/>
                <a:ea typeface="楷体_GB2312" pitchFamily="49" charset="-122"/>
              </a:rPr>
              <a:t> 先修改 学生档案 表，加上主键设置，在企业管理器中做 学生档案 和 学生成绩 两个表的视图</a:t>
            </a:r>
          </a:p>
          <a:p>
            <a:pPr>
              <a:buFont typeface="Wingdings" panose="05000000000000000000" pitchFamily="2" charset="2"/>
              <a:buNone/>
            </a:pPr>
            <a:r>
              <a:rPr lang="zh-CN" altLang="en-US" b="1">
                <a:solidFill>
                  <a:srgbClr val="669900"/>
                </a:solidFill>
                <a:latin typeface="Courier New" panose="02070309020205020404" pitchFamily="49" charset="0"/>
                <a:ea typeface="楷体_GB2312" pitchFamily="49" charset="-122"/>
              </a:rPr>
              <a:t>　　这就是两个表的内</a:t>
            </a:r>
            <a:r>
              <a:rPr lang="en-US" altLang="zh-CN" b="1">
                <a:solidFill>
                  <a:srgbClr val="669900"/>
                </a:solidFill>
                <a:latin typeface="Courier New" panose="02070309020205020404" pitchFamily="49" charset="0"/>
                <a:ea typeface="楷体_GB2312" pitchFamily="49" charset="-122"/>
              </a:rPr>
              <a:t>(INNER)</a:t>
            </a:r>
            <a:r>
              <a:rPr lang="zh-CN" altLang="en-US" b="1">
                <a:solidFill>
                  <a:srgbClr val="669900"/>
                </a:solidFill>
                <a:latin typeface="Courier New" panose="02070309020205020404" pitchFamily="49" charset="0"/>
                <a:ea typeface="楷体_GB2312" pitchFamily="49" charset="-122"/>
              </a:rPr>
              <a:t>连接，其</a:t>
            </a:r>
            <a:r>
              <a:rPr lang="en-US" altLang="zh-CN" b="1">
                <a:solidFill>
                  <a:srgbClr val="669900"/>
                </a:solidFill>
                <a:latin typeface="Courier New" panose="02070309020205020404" pitchFamily="49" charset="0"/>
                <a:ea typeface="楷体_GB2312" pitchFamily="49" charset="-122"/>
              </a:rPr>
              <a:t>SQL</a:t>
            </a:r>
            <a:r>
              <a:rPr lang="zh-CN" altLang="en-US" b="1">
                <a:solidFill>
                  <a:srgbClr val="669900"/>
                </a:solidFill>
                <a:latin typeface="Courier New" panose="02070309020205020404" pitchFamily="49" charset="0"/>
                <a:ea typeface="楷体_GB2312" pitchFamily="49" charset="-122"/>
              </a:rPr>
              <a:t>语句如下</a:t>
            </a:r>
            <a:r>
              <a:rPr lang="en-US" altLang="zh-CN" b="1">
                <a:solidFill>
                  <a:srgbClr val="669900"/>
                </a:solidFill>
                <a:latin typeface="Courier New" panose="02070309020205020404" pitchFamily="49" charset="0"/>
                <a:ea typeface="楷体_GB2312" pitchFamily="49" charset="-122"/>
              </a:rPr>
              <a:t>:</a:t>
            </a:r>
          </a:p>
          <a:p>
            <a:pPr>
              <a:buFont typeface="Wingdings" panose="05000000000000000000" pitchFamily="2" charset="2"/>
              <a:buChar char="w"/>
            </a:pPr>
            <a:r>
              <a:rPr lang="en-US" altLang="zh-CN" b="1">
                <a:solidFill>
                  <a:srgbClr val="3333FF"/>
                </a:solidFill>
                <a:latin typeface="Courier New" panose="02070309020205020404" pitchFamily="49" charset="0"/>
                <a:ea typeface="楷体_GB2312" pitchFamily="49" charset="-122"/>
              </a:rPr>
              <a:t> SELECT dbo.</a:t>
            </a:r>
            <a:r>
              <a:rPr lang="zh-CN" altLang="en-US" b="1">
                <a:solidFill>
                  <a:srgbClr val="3333FF"/>
                </a:solidFill>
                <a:latin typeface="Courier New" panose="02070309020205020404" pitchFamily="49" charset="0"/>
                <a:ea typeface="楷体_GB2312" pitchFamily="49" charset="-122"/>
              </a:rPr>
              <a:t>学生档案</a:t>
            </a:r>
            <a:r>
              <a:rPr lang="en-US" altLang="zh-CN" b="1">
                <a:solidFill>
                  <a:srgbClr val="3333FF"/>
                </a:solidFill>
                <a:latin typeface="Courier New" panose="02070309020205020404" pitchFamily="49" charset="0"/>
                <a:ea typeface="楷体_GB2312" pitchFamily="49" charset="-122"/>
              </a:rPr>
              <a:t>.</a:t>
            </a:r>
            <a:r>
              <a:rPr lang="zh-CN" altLang="en-US" b="1">
                <a:solidFill>
                  <a:srgbClr val="3333FF"/>
                </a:solidFill>
                <a:latin typeface="Courier New" panose="02070309020205020404" pitchFamily="49" charset="0"/>
                <a:ea typeface="楷体_GB2312" pitchFamily="49" charset="-122"/>
              </a:rPr>
              <a:t>学号</a:t>
            </a:r>
            <a:r>
              <a:rPr lang="en-US" altLang="zh-CN" b="1">
                <a:solidFill>
                  <a:srgbClr val="3333FF"/>
                </a:solidFill>
                <a:latin typeface="Courier New" panose="02070309020205020404" pitchFamily="49" charset="0"/>
                <a:ea typeface="楷体_GB2312" pitchFamily="49" charset="-122"/>
              </a:rPr>
              <a:t>, dbo.</a:t>
            </a:r>
            <a:r>
              <a:rPr lang="zh-CN" altLang="en-US" b="1">
                <a:solidFill>
                  <a:srgbClr val="3333FF"/>
                </a:solidFill>
                <a:latin typeface="Courier New" panose="02070309020205020404" pitchFamily="49" charset="0"/>
                <a:ea typeface="楷体_GB2312" pitchFamily="49" charset="-122"/>
              </a:rPr>
              <a:t>学生档案</a:t>
            </a:r>
            <a:r>
              <a:rPr lang="en-US" altLang="zh-CN" b="1">
                <a:solidFill>
                  <a:srgbClr val="3333FF"/>
                </a:solidFill>
                <a:latin typeface="Courier New" panose="02070309020205020404" pitchFamily="49" charset="0"/>
                <a:ea typeface="楷体_GB2312" pitchFamily="49" charset="-122"/>
              </a:rPr>
              <a:t>.</a:t>
            </a:r>
            <a:r>
              <a:rPr lang="zh-CN" altLang="en-US" b="1">
                <a:solidFill>
                  <a:srgbClr val="3333FF"/>
                </a:solidFill>
                <a:latin typeface="Courier New" panose="02070309020205020404" pitchFamily="49" charset="0"/>
                <a:ea typeface="楷体_GB2312" pitchFamily="49" charset="-122"/>
              </a:rPr>
              <a:t>姓名</a:t>
            </a:r>
            <a:r>
              <a:rPr lang="en-US" altLang="zh-CN" b="1">
                <a:solidFill>
                  <a:srgbClr val="3333FF"/>
                </a:solidFill>
                <a:latin typeface="Courier New" panose="02070309020205020404" pitchFamily="49" charset="0"/>
                <a:ea typeface="楷体_GB2312" pitchFamily="49" charset="-122"/>
              </a:rPr>
              <a:t>, dbo.</a:t>
            </a:r>
            <a:r>
              <a:rPr lang="zh-CN" altLang="en-US" b="1">
                <a:solidFill>
                  <a:srgbClr val="3333FF"/>
                </a:solidFill>
                <a:latin typeface="Courier New" panose="02070309020205020404" pitchFamily="49" charset="0"/>
                <a:ea typeface="楷体_GB2312" pitchFamily="49" charset="-122"/>
              </a:rPr>
              <a:t>学生档案</a:t>
            </a:r>
            <a:r>
              <a:rPr lang="en-US" altLang="zh-CN" b="1">
                <a:solidFill>
                  <a:srgbClr val="3333FF"/>
                </a:solidFill>
                <a:latin typeface="Courier New" panose="02070309020205020404" pitchFamily="49" charset="0"/>
                <a:ea typeface="楷体_GB2312" pitchFamily="49" charset="-122"/>
              </a:rPr>
              <a:t>.</a:t>
            </a:r>
            <a:r>
              <a:rPr lang="zh-CN" altLang="en-US" b="1">
                <a:solidFill>
                  <a:srgbClr val="3333FF"/>
                </a:solidFill>
                <a:latin typeface="Courier New" panose="02070309020205020404" pitchFamily="49" charset="0"/>
                <a:ea typeface="楷体_GB2312" pitchFamily="49" charset="-122"/>
              </a:rPr>
              <a:t>性别</a:t>
            </a:r>
            <a:r>
              <a:rPr lang="en-US" altLang="zh-CN" b="1">
                <a:solidFill>
                  <a:srgbClr val="3333FF"/>
                </a:solidFill>
                <a:latin typeface="Courier New" panose="02070309020205020404" pitchFamily="49" charset="0"/>
                <a:ea typeface="楷体_GB2312" pitchFamily="49" charset="-122"/>
              </a:rPr>
              <a:t>, dbo.</a:t>
            </a:r>
            <a:r>
              <a:rPr lang="zh-CN" altLang="en-US" b="1">
                <a:solidFill>
                  <a:srgbClr val="3333FF"/>
                </a:solidFill>
                <a:latin typeface="Courier New" panose="02070309020205020404" pitchFamily="49" charset="0"/>
                <a:ea typeface="楷体_GB2312" pitchFamily="49" charset="-122"/>
              </a:rPr>
              <a:t>学生档案</a:t>
            </a:r>
            <a:r>
              <a:rPr lang="en-US" altLang="zh-CN" b="1">
                <a:solidFill>
                  <a:srgbClr val="3333FF"/>
                </a:solidFill>
                <a:latin typeface="Courier New" panose="02070309020205020404" pitchFamily="49" charset="0"/>
                <a:ea typeface="楷体_GB2312" pitchFamily="49" charset="-122"/>
              </a:rPr>
              <a:t>.</a:t>
            </a:r>
            <a:r>
              <a:rPr lang="zh-CN" altLang="en-US" b="1">
                <a:solidFill>
                  <a:srgbClr val="3333FF"/>
                </a:solidFill>
                <a:latin typeface="Courier New" panose="02070309020205020404" pitchFamily="49" charset="0"/>
                <a:ea typeface="楷体_GB2312" pitchFamily="49" charset="-122"/>
              </a:rPr>
              <a:t>班级</a:t>
            </a:r>
            <a:r>
              <a:rPr lang="en-US" altLang="zh-CN" b="1">
                <a:solidFill>
                  <a:srgbClr val="3333FF"/>
                </a:solidFill>
                <a:latin typeface="Courier New" panose="02070309020205020404" pitchFamily="49" charset="0"/>
                <a:ea typeface="楷体_GB2312" pitchFamily="49" charset="-122"/>
              </a:rPr>
              <a:t>, dbo.</a:t>
            </a:r>
            <a:r>
              <a:rPr lang="zh-CN" altLang="en-US" b="1">
                <a:solidFill>
                  <a:srgbClr val="3333FF"/>
                </a:solidFill>
                <a:latin typeface="Courier New" panose="02070309020205020404" pitchFamily="49" charset="0"/>
                <a:ea typeface="楷体_GB2312" pitchFamily="49" charset="-122"/>
              </a:rPr>
              <a:t>学生成绩</a:t>
            </a:r>
            <a:r>
              <a:rPr lang="en-US" altLang="zh-CN" b="1">
                <a:solidFill>
                  <a:srgbClr val="3333FF"/>
                </a:solidFill>
                <a:latin typeface="Courier New" panose="02070309020205020404" pitchFamily="49" charset="0"/>
                <a:ea typeface="楷体_GB2312" pitchFamily="49" charset="-122"/>
              </a:rPr>
              <a:t>.</a:t>
            </a:r>
            <a:r>
              <a:rPr lang="zh-CN" altLang="en-US" b="1">
                <a:solidFill>
                  <a:srgbClr val="3333FF"/>
                </a:solidFill>
                <a:latin typeface="Courier New" panose="02070309020205020404" pitchFamily="49" charset="0"/>
                <a:ea typeface="楷体_GB2312" pitchFamily="49" charset="-122"/>
              </a:rPr>
              <a:t>学习科目</a:t>
            </a:r>
            <a:r>
              <a:rPr lang="en-US" altLang="zh-CN" b="1">
                <a:solidFill>
                  <a:srgbClr val="3333FF"/>
                </a:solidFill>
                <a:latin typeface="Courier New" panose="02070309020205020404" pitchFamily="49" charset="0"/>
                <a:ea typeface="楷体_GB2312" pitchFamily="49" charset="-122"/>
              </a:rPr>
              <a:t>, dbo.</a:t>
            </a:r>
            <a:r>
              <a:rPr lang="zh-CN" altLang="en-US" b="1">
                <a:solidFill>
                  <a:srgbClr val="3333FF"/>
                </a:solidFill>
                <a:latin typeface="Courier New" panose="02070309020205020404" pitchFamily="49" charset="0"/>
                <a:ea typeface="楷体_GB2312" pitchFamily="49" charset="-122"/>
              </a:rPr>
              <a:t>学生成绩</a:t>
            </a:r>
            <a:r>
              <a:rPr lang="en-US" altLang="zh-CN" b="1">
                <a:solidFill>
                  <a:srgbClr val="3333FF"/>
                </a:solidFill>
                <a:latin typeface="Courier New" panose="02070309020205020404" pitchFamily="49" charset="0"/>
                <a:ea typeface="楷体_GB2312" pitchFamily="49" charset="-122"/>
              </a:rPr>
              <a:t>.</a:t>
            </a:r>
            <a:r>
              <a:rPr lang="zh-CN" altLang="en-US" b="1">
                <a:solidFill>
                  <a:srgbClr val="3333FF"/>
                </a:solidFill>
                <a:latin typeface="Courier New" panose="02070309020205020404" pitchFamily="49" charset="0"/>
                <a:ea typeface="楷体_GB2312" pitchFamily="49" charset="-122"/>
              </a:rPr>
              <a:t>学习成绩 </a:t>
            </a:r>
            <a:r>
              <a:rPr lang="en-US" altLang="zh-CN" b="1">
                <a:solidFill>
                  <a:srgbClr val="3333FF"/>
                </a:solidFill>
                <a:latin typeface="Courier New" panose="02070309020205020404" pitchFamily="49" charset="0"/>
                <a:ea typeface="楷体_GB2312" pitchFamily="49" charset="-122"/>
              </a:rPr>
              <a:t>FROM dbo.</a:t>
            </a:r>
            <a:r>
              <a:rPr lang="zh-CN" altLang="en-US" b="1">
                <a:solidFill>
                  <a:srgbClr val="3333FF"/>
                </a:solidFill>
                <a:latin typeface="Courier New" panose="02070309020205020404" pitchFamily="49" charset="0"/>
                <a:ea typeface="楷体_GB2312" pitchFamily="49" charset="-122"/>
              </a:rPr>
              <a:t>学生成绩 </a:t>
            </a:r>
            <a:r>
              <a:rPr lang="en-US" altLang="zh-CN" b="1">
                <a:solidFill>
                  <a:srgbClr val="3333FF"/>
                </a:solidFill>
                <a:latin typeface="Courier New" panose="02070309020205020404" pitchFamily="49" charset="0"/>
                <a:ea typeface="楷体_GB2312" pitchFamily="49" charset="-122"/>
              </a:rPr>
              <a:t>INNER JOIN dbo.</a:t>
            </a:r>
            <a:r>
              <a:rPr lang="zh-CN" altLang="en-US" b="1">
                <a:solidFill>
                  <a:srgbClr val="3333FF"/>
                </a:solidFill>
                <a:latin typeface="Courier New" panose="02070309020205020404" pitchFamily="49" charset="0"/>
                <a:ea typeface="楷体_GB2312" pitchFamily="49" charset="-122"/>
              </a:rPr>
              <a:t>学生档案 </a:t>
            </a:r>
            <a:r>
              <a:rPr lang="en-US" altLang="zh-CN" b="1">
                <a:solidFill>
                  <a:srgbClr val="3333FF"/>
                </a:solidFill>
                <a:latin typeface="Courier New" panose="02070309020205020404" pitchFamily="49" charset="0"/>
                <a:ea typeface="楷体_GB2312" pitchFamily="49" charset="-122"/>
              </a:rPr>
              <a:t>ON dbo.</a:t>
            </a:r>
            <a:r>
              <a:rPr lang="zh-CN" altLang="en-US" b="1">
                <a:solidFill>
                  <a:srgbClr val="3333FF"/>
                </a:solidFill>
                <a:latin typeface="Courier New" panose="02070309020205020404" pitchFamily="49" charset="0"/>
                <a:ea typeface="楷体_GB2312" pitchFamily="49" charset="-122"/>
              </a:rPr>
              <a:t>学生成绩</a:t>
            </a:r>
            <a:r>
              <a:rPr lang="en-US" altLang="zh-CN" b="1">
                <a:solidFill>
                  <a:srgbClr val="3333FF"/>
                </a:solidFill>
                <a:latin typeface="Courier New" panose="02070309020205020404" pitchFamily="49" charset="0"/>
                <a:ea typeface="楷体_GB2312" pitchFamily="49" charset="-122"/>
              </a:rPr>
              <a:t>.s_id = dbo.</a:t>
            </a:r>
            <a:r>
              <a:rPr lang="zh-CN" altLang="en-US" b="1">
                <a:solidFill>
                  <a:srgbClr val="3333FF"/>
                </a:solidFill>
                <a:latin typeface="Courier New" panose="02070309020205020404" pitchFamily="49" charset="0"/>
                <a:ea typeface="楷体_GB2312" pitchFamily="49" charset="-122"/>
              </a:rPr>
              <a:t>学生档案</a:t>
            </a:r>
            <a:r>
              <a:rPr lang="en-US" altLang="zh-CN" b="1">
                <a:solidFill>
                  <a:srgbClr val="3333FF"/>
                </a:solidFill>
                <a:latin typeface="Courier New" panose="02070309020205020404" pitchFamily="49" charset="0"/>
                <a:ea typeface="楷体_GB2312" pitchFamily="49" charset="-122"/>
              </a:rPr>
              <a:t>.s_id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12.5.3  </a:t>
            </a:r>
            <a:r>
              <a:rPr lang="zh-CN" altLang="en-US" b="0" i="0" u="none" strike="noStrike" kern="1800" baseline="0" dirty="0">
                <a:latin typeface="方正大标宋简体"/>
              </a:rPr>
              <a:t>修改记录</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2044824"/>
          </a:xfrm>
        </p:spPr>
        <p:txBody>
          <a:bodyPr>
            <a:normAutofit fontScale="85000" lnSpcReduction="10000"/>
          </a:bodyPr>
          <a:lstStyle/>
          <a:p>
            <a:pPr marR="0" lvl="0" rtl="0"/>
            <a:r>
              <a:rPr lang="zh-CN" altLang="en-US" b="0" i="0" u="none" strike="noStrike" baseline="0" dirty="0">
                <a:latin typeface="Times New Roman"/>
              </a:rPr>
              <a:t>在为数据表插入数据的时候难免会出现插入错误的问题，而且有的时候对数据的修改也是必要的。例如某些账号的密码就需要经常性的修改。下面我们就来学习修改数据的命令。要执行修改操作可以使用</a:t>
            </a:r>
            <a:r>
              <a:rPr lang="en-US" altLang="zh-CN" b="0" i="0" u="none" strike="noStrike" baseline="0" dirty="0">
                <a:latin typeface="Times New Roman"/>
              </a:rPr>
              <a:t>UPDATE</a:t>
            </a:r>
            <a:r>
              <a:rPr lang="zh-CN" altLang="en-US" b="0" i="0" u="none" strike="noStrike" baseline="0" dirty="0">
                <a:latin typeface="Times New Roman"/>
              </a:rPr>
              <a:t>来完成，它的常用语法形式如图所示。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38489513"/>
              </p:ext>
            </p:extLst>
          </p:nvPr>
        </p:nvGraphicFramePr>
        <p:xfrm>
          <a:off x="539552" y="4077072"/>
          <a:ext cx="8480612" cy="1512168"/>
        </p:xfrm>
        <a:graphic>
          <a:graphicData uri="http://schemas.openxmlformats.org/presentationml/2006/ole">
            <mc:AlternateContent xmlns:mc="http://schemas.openxmlformats.org/markup-compatibility/2006">
              <mc:Choice xmlns:v="urn:schemas-microsoft-com:vml" Requires="v">
                <p:oleObj name="Visio" r:id="rId3" imgW="5185890" imgH="922757" progId="Visio.Drawing.11">
                  <p:embed/>
                </p:oleObj>
              </mc:Choice>
              <mc:Fallback>
                <p:oleObj name="Visio" r:id="rId3" imgW="5185890" imgH="92275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077072"/>
                        <a:ext cx="8480612" cy="1512168"/>
                      </a:xfrm>
                      <a:prstGeom prst="rect">
                        <a:avLst/>
                      </a:prstGeom>
                      <a:noFill/>
                    </p:spPr>
                  </p:pic>
                </p:oleObj>
              </mc:Fallback>
            </mc:AlternateContent>
          </a:graphicData>
        </a:graphic>
      </p:graphicFrame>
      <p:sp>
        <p:nvSpPr>
          <p:cNvPr id="6" name="文本框 5">
            <a:extLst>
              <a:ext uri="{FF2B5EF4-FFF2-40B4-BE49-F238E27FC236}">
                <a16:creationId xmlns:a16="http://schemas.microsoft.com/office/drawing/2014/main" id="{D50E4207-D517-6893-30B0-4FAD4D59562F}"/>
              </a:ext>
            </a:extLst>
          </p:cNvPr>
          <p:cNvSpPr txBox="1"/>
          <p:nvPr/>
        </p:nvSpPr>
        <p:spPr>
          <a:xfrm>
            <a:off x="755576" y="5661248"/>
            <a:ext cx="4608512" cy="369332"/>
          </a:xfrm>
          <a:prstGeom prst="rect">
            <a:avLst/>
          </a:prstGeom>
          <a:noFill/>
        </p:spPr>
        <p:txBody>
          <a:bodyPr wrap="square" rtlCol="0">
            <a:spAutoFit/>
          </a:bodyPr>
          <a:lstStyle/>
          <a:p>
            <a:r>
              <a:rPr lang="zh-CN" altLang="en-US" dirty="0">
                <a:solidFill>
                  <a:srgbClr val="FF0000"/>
                </a:solidFill>
              </a:rPr>
              <a:t>看备注！！！！</a:t>
            </a:r>
          </a:p>
        </p:txBody>
      </p:sp>
    </p:spTree>
    <p:extLst>
      <p:ext uri="{BB962C8B-B14F-4D97-AF65-F5344CB8AC3E}">
        <p14:creationId xmlns:p14="http://schemas.microsoft.com/office/powerpoint/2010/main" val="25972245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12.5.3  </a:t>
            </a:r>
            <a:r>
              <a:rPr lang="zh-CN" altLang="en-US" b="0" i="0" u="none" strike="noStrike" kern="1800" baseline="0" dirty="0">
                <a:latin typeface="方正大标宋简体"/>
              </a:rPr>
              <a:t>修改记录</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1972816"/>
          </a:xfrm>
        </p:spPr>
        <p:txBody>
          <a:bodyPr>
            <a:normAutofit/>
          </a:bodyPr>
          <a:lstStyle/>
          <a:p>
            <a:pPr marR="0" lvl="0" rtl="0"/>
            <a:r>
              <a:rPr lang="zh-CN" altLang="en-US" b="0" i="0" u="none" strike="noStrike" baseline="0" dirty="0">
                <a:latin typeface="Times New Roman"/>
              </a:rPr>
              <a:t>在修改之前我们首先创建一个如表所示的数据表，以方便我们学习修改记录的命令。</a:t>
            </a:r>
          </a:p>
          <a:p>
            <a:pPr marR="0" lvl="0" rtl="0"/>
            <a:r>
              <a:rPr lang="zh-CN" altLang="en-US" b="0" i="0" u="none" strike="noStrike" baseline="0" dirty="0">
                <a:latin typeface="Times New Roman"/>
              </a:rPr>
              <a:t>首先我们来看一下该表的结构和数据。</a:t>
            </a:r>
          </a:p>
        </p:txBody>
      </p:sp>
      <p:graphicFrame>
        <p:nvGraphicFramePr>
          <p:cNvPr id="4" name="表格 3"/>
          <p:cNvGraphicFramePr>
            <a:graphicFrameLocks noGrp="1"/>
          </p:cNvGraphicFramePr>
          <p:nvPr>
            <p:extLst>
              <p:ext uri="{D42A27DB-BD31-4B8C-83A1-F6EECF244321}">
                <p14:modId xmlns:p14="http://schemas.microsoft.com/office/powerpoint/2010/main" val="1469952114"/>
              </p:ext>
            </p:extLst>
          </p:nvPr>
        </p:nvGraphicFramePr>
        <p:xfrm>
          <a:off x="1187623" y="3543300"/>
          <a:ext cx="6441267" cy="2333970"/>
        </p:xfrm>
        <a:graphic>
          <a:graphicData uri="http://schemas.openxmlformats.org/drawingml/2006/table">
            <a:tbl>
              <a:tblPr firstRow="1" firstCol="1" bandRow="1">
                <a:tableStyleId>{5C22544A-7EE6-4342-B048-85BDC9FD1C3A}</a:tableStyleId>
              </a:tblPr>
              <a:tblGrid>
                <a:gridCol w="2146866">
                  <a:extLst>
                    <a:ext uri="{9D8B030D-6E8A-4147-A177-3AD203B41FA5}">
                      <a16:colId xmlns:a16="http://schemas.microsoft.com/office/drawing/2014/main" val="20000"/>
                    </a:ext>
                  </a:extLst>
                </a:gridCol>
                <a:gridCol w="2146866">
                  <a:extLst>
                    <a:ext uri="{9D8B030D-6E8A-4147-A177-3AD203B41FA5}">
                      <a16:colId xmlns:a16="http://schemas.microsoft.com/office/drawing/2014/main" val="20001"/>
                    </a:ext>
                  </a:extLst>
                </a:gridCol>
                <a:gridCol w="2147535">
                  <a:extLst>
                    <a:ext uri="{9D8B030D-6E8A-4147-A177-3AD203B41FA5}">
                      <a16:colId xmlns:a16="http://schemas.microsoft.com/office/drawing/2014/main" val="20002"/>
                    </a:ext>
                  </a:extLst>
                </a:gridCol>
              </a:tblGrid>
              <a:tr h="388995">
                <a:tc>
                  <a:txBody>
                    <a:bodyPr/>
                    <a:lstStyle/>
                    <a:p>
                      <a:pPr>
                        <a:lnSpc>
                          <a:spcPts val="1100"/>
                        </a:lnSpc>
                        <a:spcAft>
                          <a:spcPts val="0"/>
                        </a:spcAft>
                      </a:pPr>
                      <a:r>
                        <a:rPr lang="en-US" sz="1200">
                          <a:effectLst/>
                        </a:rPr>
                        <a:t>name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age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score</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88995">
                <a:tc>
                  <a:txBody>
                    <a:bodyPr/>
                    <a:lstStyle/>
                    <a:p>
                      <a:pPr>
                        <a:lnSpc>
                          <a:spcPts val="1100"/>
                        </a:lnSpc>
                        <a:spcAft>
                          <a:spcPts val="0"/>
                        </a:spcAft>
                      </a:pPr>
                      <a:r>
                        <a:rPr lang="en-US" sz="1200" dirty="0" err="1">
                          <a:effectLst/>
                        </a:rPr>
                        <a:t>stu1</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12</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65</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88995">
                <a:tc>
                  <a:txBody>
                    <a:bodyPr/>
                    <a:lstStyle/>
                    <a:p>
                      <a:pPr>
                        <a:lnSpc>
                          <a:spcPts val="1100"/>
                        </a:lnSpc>
                        <a:spcAft>
                          <a:spcPts val="0"/>
                        </a:spcAft>
                      </a:pPr>
                      <a:r>
                        <a:rPr lang="en-US" sz="1200">
                          <a:effectLst/>
                        </a:rPr>
                        <a:t>stu2</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13</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68</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388995">
                <a:tc>
                  <a:txBody>
                    <a:bodyPr/>
                    <a:lstStyle/>
                    <a:p>
                      <a:pPr>
                        <a:lnSpc>
                          <a:spcPts val="1100"/>
                        </a:lnSpc>
                        <a:spcAft>
                          <a:spcPts val="0"/>
                        </a:spcAft>
                      </a:pPr>
                      <a:r>
                        <a:rPr lang="en-US" sz="1200">
                          <a:effectLst/>
                        </a:rPr>
                        <a:t>stu3</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15</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85</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388995">
                <a:tc>
                  <a:txBody>
                    <a:bodyPr/>
                    <a:lstStyle/>
                    <a:p>
                      <a:pPr>
                        <a:lnSpc>
                          <a:spcPts val="1100"/>
                        </a:lnSpc>
                        <a:spcAft>
                          <a:spcPts val="0"/>
                        </a:spcAft>
                      </a:pPr>
                      <a:r>
                        <a:rPr lang="en-US" sz="1200">
                          <a:effectLst/>
                        </a:rPr>
                        <a:t>stu4</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15</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90</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388995">
                <a:tc>
                  <a:txBody>
                    <a:bodyPr/>
                    <a:lstStyle/>
                    <a:p>
                      <a:pPr>
                        <a:lnSpc>
                          <a:spcPts val="1100"/>
                        </a:lnSpc>
                        <a:spcAft>
                          <a:spcPts val="0"/>
                        </a:spcAft>
                      </a:pPr>
                      <a:r>
                        <a:rPr lang="en-US" sz="1200">
                          <a:effectLst/>
                        </a:rPr>
                        <a:t>stu5</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17</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dirty="0">
                          <a:effectLst/>
                        </a:rPr>
                        <a:t>95</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2006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Calligraphy</Template>
  <TotalTime>682</TotalTime>
  <Words>9520</Words>
  <Application>Microsoft Office PowerPoint</Application>
  <PresentationFormat>全屏显示(4:3)</PresentationFormat>
  <Paragraphs>672</Paragraphs>
  <Slides>124</Slides>
  <Notes>26</Notes>
  <HiddenSlides>3</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124</vt:i4>
      </vt:variant>
    </vt:vector>
  </HeadingPairs>
  <TitlesOfParts>
    <vt:vector size="137" baseType="lpstr">
      <vt:lpstr>等线</vt:lpstr>
      <vt:lpstr>方正大标宋简体</vt:lpstr>
      <vt:lpstr>黑体</vt:lpstr>
      <vt:lpstr>Arial</vt:lpstr>
      <vt:lpstr>Calibri</vt:lpstr>
      <vt:lpstr>Cambria</vt:lpstr>
      <vt:lpstr>Courier New</vt:lpstr>
      <vt:lpstr>Garamond</vt:lpstr>
      <vt:lpstr>Times New Roman</vt:lpstr>
      <vt:lpstr>Wingdings</vt:lpstr>
      <vt:lpstr>Wingdings 2</vt:lpstr>
      <vt:lpstr>行云流水</vt:lpstr>
      <vt:lpstr>Visio</vt:lpstr>
      <vt:lpstr>第12章  MySQL数据库基础</vt:lpstr>
      <vt:lpstr>12.1  MySQL基础</vt:lpstr>
      <vt:lpstr>12.1.1  MySQL概述</vt:lpstr>
      <vt:lpstr>12.1.2启动与停止服务</vt:lpstr>
      <vt:lpstr>12.1.3  连接与断开MySQL服务器</vt:lpstr>
      <vt:lpstr>12.1.3  连接与断开MySQL服务器</vt:lpstr>
      <vt:lpstr>12.2  MySQL数据库操作</vt:lpstr>
      <vt:lpstr>12.2.1  创建数据库</vt:lpstr>
      <vt:lpstr>12.2.1  创建数据库</vt:lpstr>
      <vt:lpstr>12.2.3  查看数据库</vt:lpstr>
      <vt:lpstr>12.2.4  选择数据库</vt:lpstr>
      <vt:lpstr>12.2.5  删除数据库</vt:lpstr>
      <vt:lpstr>12.3  数据表设计</vt:lpstr>
      <vt:lpstr>12.3.1  数据表</vt:lpstr>
      <vt:lpstr>12.3.2  MySQL中的数据类型</vt:lpstr>
      <vt:lpstr>1.数值型、字符型和日期型数据类型</vt:lpstr>
      <vt:lpstr>1.数值型、字符型和日期型数据类型</vt:lpstr>
      <vt:lpstr>1.数值型、字符型和日期型数据类型</vt:lpstr>
      <vt:lpstr>2.NULL类型</vt:lpstr>
      <vt:lpstr>3.类型转换</vt:lpstr>
      <vt:lpstr>12.3.3  数据字段属性</vt:lpstr>
      <vt:lpstr>1.UNSIGNED</vt:lpstr>
      <vt:lpstr>2.ZEROFILL</vt:lpstr>
      <vt:lpstr>3.AUTO_INCREMENT</vt:lpstr>
      <vt:lpstr>4.NULL和NOTNULL</vt:lpstr>
      <vt:lpstr>5.DEFAULT</vt:lpstr>
      <vt:lpstr>12.3.4  创建和查看数据表</vt:lpstr>
      <vt:lpstr>1.创建数据表</vt:lpstr>
      <vt:lpstr>1.创建数据表</vt:lpstr>
      <vt:lpstr>2.查看数据表</vt:lpstr>
      <vt:lpstr>12.3.2  查看表结构</vt:lpstr>
      <vt:lpstr>12.3.2  查看表结构</vt:lpstr>
      <vt:lpstr>12.3.3  修改表结构</vt:lpstr>
      <vt:lpstr>12.3.4  重命名表</vt:lpstr>
      <vt:lpstr>12.3.5  删除表</vt:lpstr>
      <vt:lpstr>12.4 数据库设计的三大范式</vt:lpstr>
      <vt:lpstr>12.4.1 数据库设计的第一范式</vt:lpstr>
      <vt:lpstr>12.4.1 数据库设计的第一范式</vt:lpstr>
      <vt:lpstr>12.4.2 数据库设计的第二范式</vt:lpstr>
      <vt:lpstr>12.4.2 数据库设计的第二范式</vt:lpstr>
      <vt:lpstr>12.4.2 数据库设计的第二范式</vt:lpstr>
      <vt:lpstr>12.4.2 数据库设计的第二范式</vt:lpstr>
      <vt:lpstr>12.4.3 数据库设计的第三范式</vt:lpstr>
      <vt:lpstr>12.4.3 数据库设计的第三范式</vt:lpstr>
      <vt:lpstr>12.4.3 数据库设计的第三范式</vt:lpstr>
      <vt:lpstr>12.5  MySQL语句操作</vt:lpstr>
      <vt:lpstr>12.5.1  插入记录</vt:lpstr>
      <vt:lpstr>12.5.1  插入记录</vt:lpstr>
      <vt:lpstr>12.5.1  插入记录</vt:lpstr>
      <vt:lpstr>12.5.1  插入记录</vt:lpstr>
      <vt:lpstr>12.5.1  插入记录</vt:lpstr>
      <vt:lpstr>12.5.2  查询数据库记录</vt:lpstr>
      <vt:lpstr>操作符</vt:lpstr>
      <vt:lpstr>算术操作符(+)</vt:lpstr>
      <vt:lpstr>算术操作符(+) 续</vt:lpstr>
      <vt:lpstr>建立虚拟列</vt:lpstr>
      <vt:lpstr>算术操作符(-)</vt:lpstr>
      <vt:lpstr>算术操作符(-) 续</vt:lpstr>
      <vt:lpstr>算术操作符(/)</vt:lpstr>
      <vt:lpstr>算术操作符(*)</vt:lpstr>
      <vt:lpstr>算术操作符(%)</vt:lpstr>
      <vt:lpstr>算术操作符优先级</vt:lpstr>
      <vt:lpstr>比较操作符</vt:lpstr>
      <vt:lpstr>比较操作符(=)</vt:lpstr>
      <vt:lpstr>比较操作符(&gt;和&gt;=)</vt:lpstr>
      <vt:lpstr>比较操作符(&lt;和&lt;=)</vt:lpstr>
      <vt:lpstr>比较操作符(&lt;&gt;或!=)</vt:lpstr>
      <vt:lpstr>字符操作符(like和%)</vt:lpstr>
      <vt:lpstr>字符操作符(_)</vt:lpstr>
      <vt:lpstr>字符操作符(+)</vt:lpstr>
      <vt:lpstr>逻辑操作符(and)</vt:lpstr>
      <vt:lpstr>逻辑操作符(or)</vt:lpstr>
      <vt:lpstr>逻辑操作符(not)</vt:lpstr>
      <vt:lpstr>操作符(in)</vt:lpstr>
      <vt:lpstr>操作符(between)</vt:lpstr>
      <vt:lpstr>聚集函数(count)</vt:lpstr>
      <vt:lpstr>聚集函数(sum)</vt:lpstr>
      <vt:lpstr>聚集函数(avg)</vt:lpstr>
      <vt:lpstr>聚集函数(max)</vt:lpstr>
      <vt:lpstr>聚集函数(min)</vt:lpstr>
      <vt:lpstr>聚集函数(var)</vt:lpstr>
      <vt:lpstr>聚集函数(stdev)</vt:lpstr>
      <vt:lpstr>Select语句的一般语法</vt:lpstr>
      <vt:lpstr>Select语句的子句</vt:lpstr>
      <vt:lpstr>Select和where子句</vt:lpstr>
      <vt:lpstr>从混沌到有序 Order by子句</vt:lpstr>
      <vt:lpstr>Order by子句(续)</vt:lpstr>
      <vt:lpstr>Group by子句</vt:lpstr>
      <vt:lpstr>Group by子句</vt:lpstr>
      <vt:lpstr>子句组合</vt:lpstr>
      <vt:lpstr>having子句</vt:lpstr>
      <vt:lpstr>正确使用where和having子句</vt:lpstr>
      <vt:lpstr>主键</vt:lpstr>
      <vt:lpstr>外键</vt:lpstr>
      <vt:lpstr>连接两个表</vt:lpstr>
      <vt:lpstr>内联接</vt:lpstr>
      <vt:lpstr>视图(VIEW)和内连接</vt:lpstr>
      <vt:lpstr>12.5.3  修改记录</vt:lpstr>
      <vt:lpstr>12.5.3  修改记录</vt:lpstr>
      <vt:lpstr>12.5.3  修改记录</vt:lpstr>
      <vt:lpstr>12.5.3  修改记录</vt:lpstr>
      <vt:lpstr>12.5.3  修改记录</vt:lpstr>
      <vt:lpstr>12.5.4  删除记录</vt:lpstr>
      <vt:lpstr>12.5.4  删除记录</vt:lpstr>
      <vt:lpstr>12.5.4  删除记录</vt:lpstr>
      <vt:lpstr>12.6  数据库备份与恢复</vt:lpstr>
      <vt:lpstr>12.6.1  数据库备份</vt:lpstr>
      <vt:lpstr>12.6.2  数据库恢复</vt:lpstr>
      <vt:lpstr>12.7  PHP操作MySQL数据库</vt:lpstr>
      <vt:lpstr>12.7.1  访问数据库的一般步骤</vt:lpstr>
      <vt:lpstr>12.7.1  连接与选择数据库</vt:lpstr>
      <vt:lpstr>1.连接数据库</vt:lpstr>
      <vt:lpstr>1.连接数据库</vt:lpstr>
      <vt:lpstr>2.数据库连接信息</vt:lpstr>
      <vt:lpstr>3.选择数据库</vt:lpstr>
      <vt:lpstr>12.7.2  对数据库进行操作</vt:lpstr>
      <vt:lpstr>1.使用mysql_query()执行SQL语句</vt:lpstr>
      <vt:lpstr>2.mysql_fetch_array()</vt:lpstr>
      <vt:lpstr>3.mysql_fetch_object()</vt:lpstr>
      <vt:lpstr>4.mysql_fetch_row()</vt:lpstr>
      <vt:lpstr>5.mysql_num_rows()</vt:lpstr>
      <vt:lpstr>6. mysql_affected_rows()</vt:lpstr>
      <vt:lpstr>12.7.3  断开与数据库的连接</vt:lpstr>
      <vt:lpstr>12.8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MySQL数据库基础</dc:title>
  <dc:creator>yztx1</dc:creator>
  <cp:lastModifiedBy>博 陈</cp:lastModifiedBy>
  <cp:revision>98</cp:revision>
  <dcterms:created xsi:type="dcterms:W3CDTF">2012-10-31T10:40:58Z</dcterms:created>
  <dcterms:modified xsi:type="dcterms:W3CDTF">2024-10-17T11:31:56Z</dcterms:modified>
</cp:coreProperties>
</file>