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8" r:id="rId20"/>
    <p:sldId id="273" r:id="rId21"/>
    <p:sldId id="274" r:id="rId22"/>
    <p:sldId id="279" r:id="rId23"/>
    <p:sldId id="275" r:id="rId24"/>
    <p:sldId id="27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7C3D8-A76A-40C5-A262-F29734787AFC}" type="slidenum">
              <a:rPr lang="zh-CN" altLang="en-US" smtClean="0"/>
              <a:t>‹#›</a:t>
            </a:fld>
            <a:endParaRPr lang="zh-CN" altLang="en-US"/>
          </a:p>
        </p:txBody>
      </p:sp>
    </p:spTree>
    <p:extLst>
      <p:ext uri="{BB962C8B-B14F-4D97-AF65-F5344CB8AC3E}">
        <p14:creationId xmlns:p14="http://schemas.microsoft.com/office/powerpoint/2010/main" val="25309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77C3D8-A76A-40C5-A262-F29734787AFC}"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D5F4F5-BF0D-4866-BA5C-2BC716E7C083}" type="datetimeFigureOut">
              <a:rPr lang="zh-CN" altLang="en-US" smtClean="0"/>
              <a:t>2013/4/4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77C3D8-A76A-40C5-A262-F29734787AF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23D5F4F5-BF0D-4866-BA5C-2BC716E7C083}" type="datetimeFigureOut">
              <a:rPr lang="zh-CN" altLang="en-US" smtClean="0"/>
              <a:t>2013/4/4</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A577C3D8-A76A-40C5-A262-F29734787AF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第</a:t>
            </a:r>
            <a:r>
              <a:rPr lang="en-US" altLang="zh-CN" b="0" i="0" u="none" strike="noStrike" kern="1800" baseline="0" smtClean="0">
                <a:latin typeface="方正大标宋简体"/>
              </a:rPr>
              <a:t>13</a:t>
            </a:r>
            <a:r>
              <a:rPr lang="zh-CN" altLang="en-US" b="0" i="0" u="none" strike="noStrike" kern="1800" baseline="0" smtClean="0">
                <a:latin typeface="方正大标宋简体"/>
              </a:rPr>
              <a:t>章  </a:t>
            </a:r>
            <a:r>
              <a:rPr lang="en-US" altLang="zh-CN" b="0" i="0" u="none" strike="noStrike" kern="1800" baseline="0" smtClean="0">
                <a:latin typeface="方正大标宋简体"/>
              </a:rPr>
              <a:t>Cookie</a:t>
            </a:r>
            <a:r>
              <a:rPr lang="zh-CN" altLang="en-US" b="0" i="0" u="none" strike="noStrike" kern="1800" baseline="0" smtClean="0">
                <a:latin typeface="方正大标宋简体"/>
              </a:rPr>
              <a:t>与</a:t>
            </a:r>
            <a:r>
              <a:rPr lang="en-US" altLang="zh-CN" b="0" i="0" u="none" strike="noStrike" kern="1800" baseline="0" smtClean="0">
                <a:latin typeface="方正大标宋简体"/>
              </a:rPr>
              <a:t>Session</a:t>
            </a:r>
            <a:r>
              <a:rPr lang="zh-CN" altLang="en-US" b="0" i="0" u="none" strike="noStrike" kern="1800" baseline="0" smtClean="0">
                <a:latin typeface="方正大标宋简体"/>
              </a:rPr>
              <a:t>技术</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smtClean="0">
                <a:latin typeface="Times New Roman"/>
              </a:rPr>
              <a:t>Cookie</a:t>
            </a:r>
            <a:r>
              <a:rPr lang="zh-CN" altLang="en-US" b="0" i="0" u="none" strike="noStrike" baseline="0" dirty="0" smtClean="0">
                <a:latin typeface="Times New Roman"/>
              </a:rPr>
              <a:t>和</a:t>
            </a:r>
            <a:r>
              <a:rPr lang="en-US" altLang="zh-CN" b="0" i="0" u="none" strike="noStrike" baseline="0" dirty="0" smtClean="0">
                <a:latin typeface="Times New Roman"/>
              </a:rPr>
              <a:t>Session</a:t>
            </a:r>
            <a:r>
              <a:rPr lang="zh-CN" altLang="en-US" b="0" i="0" u="none" strike="noStrike" baseline="0" dirty="0" smtClean="0">
                <a:latin typeface="Times New Roman"/>
              </a:rPr>
              <a:t>是两种不同的存储机制，</a:t>
            </a:r>
            <a:r>
              <a:rPr lang="en-US" altLang="zh-CN" b="0" i="0" u="none" strike="noStrike" baseline="0" dirty="0" smtClean="0">
                <a:latin typeface="Times New Roman"/>
              </a:rPr>
              <a:t>Cookie</a:t>
            </a:r>
            <a:r>
              <a:rPr lang="zh-CN" altLang="en-US" b="0" i="0" u="none" strike="noStrike" baseline="0" dirty="0" smtClean="0">
                <a:latin typeface="Times New Roman"/>
              </a:rPr>
              <a:t>是从一个</a:t>
            </a:r>
            <a:r>
              <a:rPr lang="en-US" altLang="zh-CN" b="0" i="0" u="none" strike="noStrike" baseline="0" dirty="0" smtClean="0">
                <a:latin typeface="Times New Roman"/>
              </a:rPr>
              <a:t>Web</a:t>
            </a:r>
            <a:r>
              <a:rPr lang="zh-CN" altLang="en-US" b="0" i="0" u="none" strike="noStrike" baseline="0" dirty="0" smtClean="0">
                <a:latin typeface="Times New Roman"/>
              </a:rPr>
              <a:t>页面到另一个页面的数据传递方法，它被存储在客户端。</a:t>
            </a:r>
            <a:r>
              <a:rPr lang="en-US" altLang="zh-CN" b="0" i="0" u="none" strike="noStrike" baseline="0" dirty="0" smtClean="0">
                <a:latin typeface="Times New Roman"/>
              </a:rPr>
              <a:t>Session</a:t>
            </a:r>
            <a:r>
              <a:rPr lang="zh-CN" altLang="en-US" b="0" i="0" u="none" strike="noStrike" baseline="0" dirty="0" smtClean="0">
                <a:latin typeface="Times New Roman"/>
              </a:rPr>
              <a:t>是让数据在页面中持续有效的方法，它存储在服务器端。掌握</a:t>
            </a:r>
            <a:r>
              <a:rPr lang="en-US" altLang="zh-CN" b="0" i="0" u="none" strike="noStrike" baseline="0" dirty="0" smtClean="0">
                <a:latin typeface="Times New Roman"/>
              </a:rPr>
              <a:t>Cookie</a:t>
            </a:r>
            <a:r>
              <a:rPr lang="zh-CN" altLang="en-US" b="0" i="0" u="none" strike="noStrike" baseline="0" dirty="0" smtClean="0">
                <a:latin typeface="Times New Roman"/>
              </a:rPr>
              <a:t>和</a:t>
            </a:r>
            <a:r>
              <a:rPr lang="en-US" altLang="zh-CN" b="0" i="0" u="none" strike="noStrike" baseline="0" dirty="0" smtClean="0">
                <a:latin typeface="Times New Roman"/>
              </a:rPr>
              <a:t>Session</a:t>
            </a:r>
            <a:r>
              <a:rPr lang="zh-CN" altLang="en-US" b="0" i="0" u="none" strike="noStrike" baseline="0" dirty="0" smtClean="0">
                <a:latin typeface="Times New Roman"/>
              </a:rPr>
              <a:t>技术对于</a:t>
            </a:r>
            <a:r>
              <a:rPr lang="en-US" altLang="zh-CN" b="0" i="0" u="none" strike="noStrike" baseline="0" dirty="0" smtClean="0">
                <a:latin typeface="Times New Roman"/>
              </a:rPr>
              <a:t>Web</a:t>
            </a:r>
            <a:r>
              <a:rPr lang="zh-CN" altLang="en-US" b="0" i="0" u="none" strike="noStrike" baseline="0" dirty="0" smtClean="0">
                <a:latin typeface="Times New Roman"/>
              </a:rPr>
              <a:t>页面间的信息传递是必不可少的。</a:t>
            </a:r>
          </a:p>
        </p:txBody>
      </p:sp>
    </p:spTree>
    <p:extLst>
      <p:ext uri="{BB962C8B-B14F-4D97-AF65-F5344CB8AC3E}">
        <p14:creationId xmlns:p14="http://schemas.microsoft.com/office/powerpoint/2010/main" val="28679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13.2  Session</a:t>
            </a:r>
            <a:r>
              <a:rPr lang="zh-CN" altLang="en-US" b="0" i="0" u="none" strike="noStrike" kern="1800" baseline="0" smtClean="0">
                <a:latin typeface="方正大标宋简体"/>
              </a:rPr>
              <a:t>技术</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Session</a:t>
            </a:r>
            <a:r>
              <a:rPr lang="zh-CN" altLang="en-US" b="0" i="0" u="none" strike="noStrike" baseline="0" smtClean="0">
                <a:latin typeface="Times New Roman"/>
              </a:rPr>
              <a:t>技术也是</a:t>
            </a:r>
            <a:r>
              <a:rPr lang="en-US" altLang="zh-CN" b="0" i="0" u="none" strike="noStrike" baseline="0" smtClean="0">
                <a:latin typeface="Times New Roman"/>
              </a:rPr>
              <a:t>Web</a:t>
            </a:r>
            <a:r>
              <a:rPr lang="zh-CN" altLang="en-US" b="0" i="0" u="none" strike="noStrike" baseline="0" smtClean="0">
                <a:latin typeface="Times New Roman"/>
              </a:rPr>
              <a:t>页面间传递数据必不可少的技术。对比</a:t>
            </a:r>
            <a:r>
              <a:rPr lang="en-US" altLang="zh-CN" b="0" i="0" u="none" strike="noStrike" baseline="0" smtClean="0">
                <a:latin typeface="Times New Roman"/>
              </a:rPr>
              <a:t>Cookie</a:t>
            </a:r>
            <a:r>
              <a:rPr lang="zh-CN" altLang="en-US" b="0" i="0" u="none" strike="noStrike" baseline="0" smtClean="0">
                <a:latin typeface="Times New Roman"/>
              </a:rPr>
              <a:t>，</a:t>
            </a:r>
            <a:r>
              <a:rPr lang="en-US" altLang="zh-CN" b="0" i="0" u="none" strike="noStrike" baseline="0" smtClean="0">
                <a:latin typeface="Times New Roman"/>
              </a:rPr>
              <a:t>Session</a:t>
            </a:r>
            <a:r>
              <a:rPr lang="zh-CN" altLang="en-US" b="0" i="0" u="none" strike="noStrike" baseline="0" smtClean="0">
                <a:latin typeface="Times New Roman"/>
              </a:rPr>
              <a:t>文件保存的数据是</a:t>
            </a:r>
            <a:r>
              <a:rPr lang="en-US" altLang="zh-CN" b="0" i="0" u="none" strike="noStrike" baseline="0" smtClean="0">
                <a:latin typeface="Times New Roman"/>
              </a:rPr>
              <a:t>PHP</a:t>
            </a:r>
            <a:r>
              <a:rPr lang="zh-CN" altLang="en-US" b="0" i="0" u="none" strike="noStrike" baseline="0" smtClean="0">
                <a:latin typeface="Times New Roman"/>
              </a:rPr>
              <a:t>程序中以变量的形式创建的，创建的</a:t>
            </a:r>
            <a:r>
              <a:rPr lang="en-US" altLang="zh-CN" b="0" i="0" u="none" strike="noStrike" baseline="0" smtClean="0">
                <a:latin typeface="Times New Roman"/>
              </a:rPr>
              <a:t>Session</a:t>
            </a:r>
            <a:r>
              <a:rPr lang="zh-CN" altLang="en-US" b="0" i="0" u="none" strike="noStrike" baseline="0" smtClean="0">
                <a:latin typeface="Times New Roman"/>
              </a:rPr>
              <a:t>变量在生命周期（</a:t>
            </a:r>
            <a:r>
              <a:rPr lang="en-US" altLang="zh-CN" b="0" i="0" u="none" strike="noStrike" baseline="0" smtClean="0">
                <a:latin typeface="Times New Roman"/>
              </a:rPr>
              <a:t>20</a:t>
            </a:r>
            <a:r>
              <a:rPr lang="zh-CN" altLang="en-US" b="0" i="0" u="none" strike="noStrike" baseline="0" smtClean="0">
                <a:latin typeface="Times New Roman"/>
              </a:rPr>
              <a:t>分钟）中可以被跨页面的请求所使用。另外</a:t>
            </a:r>
            <a:r>
              <a:rPr lang="en-US" altLang="zh-CN" b="0" i="0" u="none" strike="noStrike" baseline="0" smtClean="0">
                <a:latin typeface="Times New Roman"/>
              </a:rPr>
              <a:t>Session</a:t>
            </a:r>
            <a:r>
              <a:rPr lang="zh-CN" altLang="en-US" b="0" i="0" u="none" strike="noStrike" baseline="0" smtClean="0">
                <a:latin typeface="Times New Roman"/>
              </a:rPr>
              <a:t>文件是存储在服务器端的，相对</a:t>
            </a:r>
            <a:r>
              <a:rPr lang="en-US" altLang="zh-CN" b="0" i="0" u="none" strike="noStrike" baseline="0" smtClean="0">
                <a:latin typeface="Times New Roman"/>
              </a:rPr>
              <a:t>Cookie</a:t>
            </a:r>
            <a:r>
              <a:rPr lang="zh-CN" altLang="en-US" b="0" i="0" u="none" strike="noStrike" baseline="0" smtClean="0">
                <a:latin typeface="Times New Roman"/>
              </a:rPr>
              <a:t>存储在客户端安全，而且也没有类似</a:t>
            </a:r>
            <a:r>
              <a:rPr lang="en-US" altLang="zh-CN" b="0" i="0" u="none" strike="noStrike" baseline="0" smtClean="0">
                <a:latin typeface="Times New Roman"/>
              </a:rPr>
              <a:t>Cookie</a:t>
            </a:r>
            <a:r>
              <a:rPr lang="zh-CN" altLang="en-US" b="0" i="0" u="none" strike="noStrike" baseline="0" smtClean="0">
                <a:latin typeface="Times New Roman"/>
              </a:rPr>
              <a:t>的存储长度限制。</a:t>
            </a:r>
          </a:p>
        </p:txBody>
      </p:sp>
    </p:spTree>
    <p:extLst>
      <p:ext uri="{BB962C8B-B14F-4D97-AF65-F5344CB8AC3E}">
        <p14:creationId xmlns:p14="http://schemas.microsoft.com/office/powerpoint/2010/main" val="97780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13.2.1  Session</a:t>
            </a:r>
            <a:r>
              <a:rPr lang="zh-CN" altLang="en-US" b="0" i="0" u="none" strike="noStrike" kern="1800" baseline="0" smtClean="0">
                <a:latin typeface="方正大标宋简体"/>
              </a:rPr>
              <a:t>简介</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在计算机术语中，</a:t>
            </a:r>
            <a:r>
              <a:rPr lang="en-US" altLang="zh-CN" b="0" i="0" u="none" strike="noStrike" baseline="0" smtClean="0">
                <a:latin typeface="Times New Roman"/>
              </a:rPr>
              <a:t>Session</a:t>
            </a:r>
            <a:r>
              <a:rPr lang="zh-CN" altLang="en-US" b="0" i="0" u="none" strike="noStrike" baseline="0" smtClean="0">
                <a:latin typeface="Times New Roman"/>
              </a:rPr>
              <a:t>是指一个终端用户与交互系统进行通信的时间间隔，通常指从注册进入系统到注销退出系统所经过的时间。因此可以说</a:t>
            </a:r>
            <a:r>
              <a:rPr lang="en-US" altLang="zh-CN" b="0" i="0" u="none" strike="noStrike" baseline="0" smtClean="0">
                <a:latin typeface="Times New Roman"/>
              </a:rPr>
              <a:t>Session</a:t>
            </a:r>
            <a:r>
              <a:rPr lang="zh-CN" altLang="en-US" b="0" i="0" u="none" strike="noStrike" baseline="0" smtClean="0">
                <a:latin typeface="Times New Roman"/>
              </a:rPr>
              <a:t>是一个特定的时间概念。</a:t>
            </a:r>
          </a:p>
        </p:txBody>
      </p:sp>
    </p:spTree>
    <p:extLst>
      <p:ext uri="{BB962C8B-B14F-4D97-AF65-F5344CB8AC3E}">
        <p14:creationId xmlns:p14="http://schemas.microsoft.com/office/powerpoint/2010/main" val="167884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1.Session</a:t>
            </a:r>
            <a:r>
              <a:rPr lang="zh-CN" altLang="en-US" b="0" i="0" u="none" strike="noStrike" kern="1800" baseline="0" smtClean="0">
                <a:latin typeface="方正大标宋简体"/>
              </a:rPr>
              <a:t>的工作原理</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当启动一个</a:t>
            </a:r>
            <a:r>
              <a:rPr lang="en-US" altLang="zh-CN" b="0" i="0" u="none" strike="noStrike" baseline="0" smtClean="0">
                <a:latin typeface="Times New Roman"/>
              </a:rPr>
              <a:t>Session</a:t>
            </a:r>
            <a:r>
              <a:rPr lang="zh-CN" altLang="en-US" b="0" i="0" u="none" strike="noStrike" baseline="0" smtClean="0">
                <a:latin typeface="Times New Roman"/>
              </a:rPr>
              <a:t>会话时，程序会随机生成一个唯一的</a:t>
            </a:r>
            <a:r>
              <a:rPr lang="en-US" altLang="zh-CN" b="0" i="0" u="none" strike="noStrike" baseline="0" smtClean="0">
                <a:latin typeface="Times New Roman"/>
              </a:rPr>
              <a:t>session_id</a:t>
            </a:r>
            <a:r>
              <a:rPr lang="zh-CN" altLang="en-US" b="0" i="0" u="none" strike="noStrike" baseline="0" smtClean="0">
                <a:latin typeface="Times New Roman"/>
              </a:rPr>
              <a:t>，它也是</a:t>
            </a:r>
            <a:r>
              <a:rPr lang="en-US" altLang="zh-CN" b="0" i="0" u="none" strike="noStrike" baseline="0" smtClean="0">
                <a:latin typeface="Times New Roman"/>
              </a:rPr>
              <a:t>Session</a:t>
            </a:r>
            <a:r>
              <a:rPr lang="zh-CN" altLang="en-US" b="0" i="0" u="none" strike="noStrike" baseline="0" smtClean="0">
                <a:latin typeface="Times New Roman"/>
              </a:rPr>
              <a:t>的文件名。此时</a:t>
            </a:r>
            <a:r>
              <a:rPr lang="en-US" altLang="zh-CN" b="0" i="0" u="none" strike="noStrike" baseline="0" smtClean="0">
                <a:latin typeface="Times New Roman"/>
              </a:rPr>
              <a:t>session_id</a:t>
            </a:r>
            <a:r>
              <a:rPr lang="zh-CN" altLang="en-US" b="0" i="0" u="none" strike="noStrike" baseline="0" smtClean="0">
                <a:latin typeface="Times New Roman"/>
              </a:rPr>
              <a:t>存储早服务器内存中。当关闭页面关闭后，</a:t>
            </a:r>
            <a:r>
              <a:rPr lang="en-US" altLang="zh-CN" b="0" i="0" u="none" strike="noStrike" baseline="0" smtClean="0">
                <a:latin typeface="Times New Roman"/>
              </a:rPr>
              <a:t>id</a:t>
            </a:r>
            <a:r>
              <a:rPr lang="zh-CN" altLang="en-US" b="0" i="0" u="none" strike="noStrike" baseline="0" smtClean="0">
                <a:latin typeface="Times New Roman"/>
              </a:rPr>
              <a:t>会自动注销，重新登录次页面会再次生成一个随机且唯一的</a:t>
            </a:r>
            <a:r>
              <a:rPr lang="en-US" altLang="zh-CN" b="0" i="0" u="none" strike="noStrike" baseline="0" smtClean="0">
                <a:latin typeface="Times New Roman"/>
              </a:rPr>
              <a:t>id</a:t>
            </a:r>
            <a:r>
              <a:rPr lang="zh-CN" altLang="en-US" b="0" i="0" u="none" strike="noStrike" baseline="0" smtClean="0">
                <a:latin typeface="Times New Roman"/>
              </a:rPr>
              <a:t>。</a:t>
            </a:r>
          </a:p>
        </p:txBody>
      </p:sp>
    </p:spTree>
    <p:extLst>
      <p:ext uri="{BB962C8B-B14F-4D97-AF65-F5344CB8AC3E}">
        <p14:creationId xmlns:p14="http://schemas.microsoft.com/office/powerpoint/2010/main" val="249482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2.Session</a:t>
            </a:r>
            <a:r>
              <a:rPr lang="zh-CN" altLang="en-US" b="0" i="0" u="none" strike="noStrike" kern="1800" baseline="0" smtClean="0">
                <a:latin typeface="方正大标宋简体"/>
              </a:rPr>
              <a:t>的功能</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Session</a:t>
            </a:r>
            <a:r>
              <a:rPr lang="zh-CN" altLang="en-US" b="0" i="0" u="none" strike="noStrike" baseline="0" smtClean="0">
                <a:latin typeface="Times New Roman"/>
              </a:rPr>
              <a:t>在</a:t>
            </a:r>
            <a:r>
              <a:rPr lang="en-US" altLang="zh-CN" b="0" i="0" u="none" strike="noStrike" baseline="0" smtClean="0">
                <a:latin typeface="Times New Roman"/>
              </a:rPr>
              <a:t>Web</a:t>
            </a:r>
            <a:r>
              <a:rPr lang="zh-CN" altLang="en-US" b="0" i="0" u="none" strike="noStrike" baseline="0" smtClean="0">
                <a:latin typeface="Times New Roman"/>
              </a:rPr>
              <a:t>技术中非常重要。由于网页是一种无状态的连接程序，因此无法得知用户的浏览状态。我们可以想象在网上购物时候，把很多商品加入了购物车，而在结账时候网页却不知道你购物车有哪些物品。通过</a:t>
            </a:r>
            <a:r>
              <a:rPr lang="en-US" altLang="zh-CN" b="0" i="0" u="none" strike="noStrike" baseline="0" smtClean="0">
                <a:latin typeface="Times New Roman"/>
              </a:rPr>
              <a:t>Session</a:t>
            </a:r>
            <a:r>
              <a:rPr lang="zh-CN" altLang="en-US" b="0" i="0" u="none" strike="noStrike" baseline="0" smtClean="0">
                <a:latin typeface="Times New Roman"/>
              </a:rPr>
              <a:t>就可以记录这些信息共用户再次使用。</a:t>
            </a:r>
          </a:p>
          <a:p>
            <a:pPr marR="0" lvl="0" rtl="0"/>
            <a:r>
              <a:rPr lang="en-US" altLang="zh-CN" b="0" i="0" u="none" strike="noStrike" baseline="0" smtClean="0">
                <a:latin typeface="Times New Roman"/>
              </a:rPr>
              <a:t>Session</a:t>
            </a:r>
            <a:r>
              <a:rPr lang="zh-CN" altLang="en-US" b="0" i="0" u="none" strike="noStrike" baseline="0" smtClean="0">
                <a:latin typeface="Times New Roman"/>
              </a:rPr>
              <a:t>适用于存储信息量比较少的情况。如果用户需要存储的信息量相对较少，并且对于存储内容不需要长期存储，那么使用</a:t>
            </a:r>
            <a:r>
              <a:rPr lang="en-US" altLang="zh-CN" b="0" i="0" u="none" strike="noStrike" baseline="0" smtClean="0">
                <a:latin typeface="Times New Roman"/>
              </a:rPr>
              <a:t>Session</a:t>
            </a:r>
            <a:r>
              <a:rPr lang="zh-CN" altLang="en-US" b="0" i="0" u="none" strike="noStrike" baseline="0" smtClean="0">
                <a:latin typeface="Times New Roman"/>
              </a:rPr>
              <a:t>把信息存储到服务器端比较合适。</a:t>
            </a:r>
          </a:p>
        </p:txBody>
      </p:sp>
    </p:spTree>
    <p:extLst>
      <p:ext uri="{BB962C8B-B14F-4D97-AF65-F5344CB8AC3E}">
        <p14:creationId xmlns:p14="http://schemas.microsoft.com/office/powerpoint/2010/main" val="415922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13.2.2  Session</a:t>
            </a:r>
            <a:r>
              <a:rPr lang="zh-CN" altLang="en-US" b="0" i="0" u="none" strike="noStrike" kern="1800" baseline="0" smtClean="0">
                <a:latin typeface="方正大标宋简体"/>
              </a:rPr>
              <a:t>控制</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1396752"/>
          </a:xfrm>
        </p:spPr>
        <p:txBody>
          <a:bodyPr/>
          <a:lstStyle/>
          <a:p>
            <a:pPr marR="0" lvl="0" rtl="0"/>
            <a:r>
              <a:rPr lang="zh-CN" altLang="en-US" b="0" i="0" u="none" strike="noStrike" baseline="0" dirty="0" smtClean="0">
                <a:latin typeface="Times New Roman"/>
              </a:rPr>
              <a:t>创建一个完整的</a:t>
            </a:r>
            <a:r>
              <a:rPr lang="en-US" altLang="zh-CN" b="0" i="0" u="none" strike="noStrike" baseline="0" dirty="0" smtClean="0">
                <a:latin typeface="Times New Roman"/>
              </a:rPr>
              <a:t>Session</a:t>
            </a:r>
            <a:r>
              <a:rPr lang="zh-CN" altLang="en-US" b="0" i="0" u="none" strike="noStrike" baseline="0" dirty="0" smtClean="0">
                <a:latin typeface="Times New Roman"/>
              </a:rPr>
              <a:t>控制需要通过如图所示的四个步骤。</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63985732"/>
              </p:ext>
            </p:extLst>
          </p:nvPr>
        </p:nvGraphicFramePr>
        <p:xfrm>
          <a:off x="1043608" y="4293096"/>
          <a:ext cx="7167676" cy="648072"/>
        </p:xfrm>
        <a:graphic>
          <a:graphicData uri="http://schemas.openxmlformats.org/presentationml/2006/ole">
            <mc:AlternateContent xmlns:mc="http://schemas.openxmlformats.org/markup-compatibility/2006">
              <mc:Choice xmlns:v="urn:schemas-microsoft-com:vml" Requires="v">
                <p:oleObj spid="_x0000_s3076" name="Visio" r:id="rId3" imgW="6455700" imgH="587675" progId="Visio.Drawing.11">
                  <p:embed/>
                </p:oleObj>
              </mc:Choice>
              <mc:Fallback>
                <p:oleObj name="Visio" r:id="rId3" imgW="6455700" imgH="58767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293096"/>
                        <a:ext cx="7167676" cy="648072"/>
                      </a:xfrm>
                      <a:prstGeom prst="rect">
                        <a:avLst/>
                      </a:prstGeom>
                      <a:noFill/>
                    </p:spPr>
                  </p:pic>
                </p:oleObj>
              </mc:Fallback>
            </mc:AlternateContent>
          </a:graphicData>
        </a:graphic>
      </p:graphicFrame>
    </p:spTree>
    <p:extLst>
      <p:ext uri="{BB962C8B-B14F-4D97-AF65-F5344CB8AC3E}">
        <p14:creationId xmlns:p14="http://schemas.microsoft.com/office/powerpoint/2010/main" val="151535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a:t>
            </a:r>
            <a:r>
              <a:rPr lang="zh-CN" altLang="en-US" b="0" i="0" u="none" strike="noStrike" kern="1800" baseline="0" smtClean="0">
                <a:latin typeface="方正大标宋简体"/>
              </a:rPr>
              <a:t>启动</a:t>
            </a:r>
            <a:r>
              <a:rPr lang="en-US" altLang="zh-CN" b="0" i="0" u="none" strike="noStrike" kern="1800" baseline="0" smtClean="0">
                <a:latin typeface="方正大标宋简体"/>
              </a:rPr>
              <a:t>Session</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3124944"/>
          </a:xfrm>
        </p:spPr>
        <p:txBody>
          <a:bodyPr/>
          <a:lstStyle/>
          <a:p>
            <a:pPr marR="0" lvl="0" rtl="0"/>
            <a:r>
              <a:rPr lang="zh-CN" altLang="en-US" b="0" i="0" u="none" strike="noStrike" baseline="0" dirty="0" smtClean="0">
                <a:latin typeface="Times New Roman"/>
              </a:rPr>
              <a:t>在</a:t>
            </a:r>
            <a:r>
              <a:rPr lang="en-US" altLang="zh-CN" b="0" i="0" u="none" strike="noStrike" baseline="0" dirty="0" err="1" smtClean="0">
                <a:latin typeface="Times New Roman"/>
              </a:rPr>
              <a:t>PHP</a:t>
            </a:r>
            <a:r>
              <a:rPr lang="zh-CN" altLang="en-US" b="0" i="0" u="none" strike="noStrike" baseline="0" dirty="0" smtClean="0">
                <a:latin typeface="Times New Roman"/>
              </a:rPr>
              <a:t>中我们使用</a:t>
            </a:r>
            <a:r>
              <a:rPr lang="en-US" altLang="zh-CN" b="0" i="0" u="none" strike="noStrike" baseline="0" dirty="0" err="1" smtClean="0">
                <a:latin typeface="Times New Roman"/>
              </a:rPr>
              <a:t>session_start</a:t>
            </a:r>
            <a:r>
              <a:rPr lang="en-US" altLang="zh-CN" b="0" i="0" u="none" strike="noStrike" baseline="0" dirty="0" smtClean="0">
                <a:latin typeface="Times New Roman"/>
              </a:rPr>
              <a:t>()</a:t>
            </a:r>
            <a:r>
              <a:rPr lang="zh-CN" altLang="en-US" b="0" i="0" u="none" strike="noStrike" baseline="0" dirty="0" smtClean="0">
                <a:latin typeface="Times New Roman"/>
              </a:rPr>
              <a:t>来开启一个新的会话，它的语法如图所示。</a:t>
            </a:r>
          </a:p>
          <a:p>
            <a:pPr marR="0" lvl="0" rtl="0"/>
            <a:r>
              <a:rPr lang="zh-CN" altLang="en-US" b="0" i="0" u="none" strike="noStrike" baseline="0" dirty="0" smtClean="0">
                <a:latin typeface="Times New Roman"/>
              </a:rPr>
              <a:t>需要注意的是，在使用</a:t>
            </a:r>
            <a:r>
              <a:rPr lang="en-US" altLang="zh-CN" b="0" i="0" u="none" strike="noStrike" baseline="0" dirty="0" err="1" smtClean="0">
                <a:latin typeface="Times New Roman"/>
              </a:rPr>
              <a:t>session_start</a:t>
            </a:r>
            <a:r>
              <a:rPr lang="en-US" altLang="zh-CN" b="0" i="0" u="none" strike="noStrike" baseline="0" dirty="0" smtClean="0">
                <a:latin typeface="Times New Roman"/>
              </a:rPr>
              <a:t>()</a:t>
            </a:r>
            <a:r>
              <a:rPr lang="zh-CN" altLang="en-US" b="0" i="0" u="none" strike="noStrike" baseline="0" dirty="0" smtClean="0">
                <a:latin typeface="Times New Roman"/>
              </a:rPr>
              <a:t>启动一个新的会话之前不可以有其他的输出。否则会会出现错误。这类似于创建</a:t>
            </a:r>
            <a:r>
              <a:rPr lang="en-US" altLang="zh-CN" b="0" i="0" u="none" strike="noStrike" baseline="0" dirty="0" smtClean="0">
                <a:latin typeface="Times New Roman"/>
              </a:rPr>
              <a:t>Cookie</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65694092"/>
              </p:ext>
            </p:extLst>
          </p:nvPr>
        </p:nvGraphicFramePr>
        <p:xfrm>
          <a:off x="2051720" y="4725144"/>
          <a:ext cx="3168352" cy="1142921"/>
        </p:xfrm>
        <a:graphic>
          <a:graphicData uri="http://schemas.openxmlformats.org/presentationml/2006/ole">
            <mc:AlternateContent xmlns:mc="http://schemas.openxmlformats.org/markup-compatibility/2006">
              <mc:Choice xmlns:v="urn:schemas-microsoft-com:vml" Requires="v">
                <p:oleObj spid="_x0000_s4100" name="Visio" r:id="rId3" imgW="2084400" imgH="754542" progId="Visio.Drawing.11">
                  <p:embed/>
                </p:oleObj>
              </mc:Choice>
              <mc:Fallback>
                <p:oleObj name="Visio" r:id="rId3" imgW="2084400" imgH="75454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725144"/>
                        <a:ext cx="3168352" cy="1142921"/>
                      </a:xfrm>
                      <a:prstGeom prst="rect">
                        <a:avLst/>
                      </a:prstGeom>
                      <a:noFill/>
                    </p:spPr>
                  </p:pic>
                </p:oleObj>
              </mc:Fallback>
            </mc:AlternateContent>
          </a:graphicData>
        </a:graphic>
      </p:graphicFrame>
    </p:spTree>
    <p:extLst>
      <p:ext uri="{BB962C8B-B14F-4D97-AF65-F5344CB8AC3E}">
        <p14:creationId xmlns:p14="http://schemas.microsoft.com/office/powerpoint/2010/main" val="389071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a:t>
            </a:r>
            <a:r>
              <a:rPr lang="zh-CN" altLang="en-US" b="0" i="0" u="none" strike="noStrike" kern="1800" baseline="0" smtClean="0">
                <a:latin typeface="方正大标宋简体"/>
              </a:rPr>
              <a:t>注册</a:t>
            </a:r>
            <a:r>
              <a:rPr lang="en-US" altLang="zh-CN" b="0" i="0" u="none" strike="noStrike" kern="1800" baseline="0" smtClean="0">
                <a:latin typeface="方正大标宋简体"/>
              </a:rPr>
              <a:t>Session</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70000" lnSpcReduction="20000"/>
          </a:bodyPr>
          <a:lstStyle/>
          <a:p>
            <a:pPr marR="0" lvl="0" rtl="0"/>
            <a:r>
              <a:rPr lang="zh-CN" altLang="en-US" b="0" i="0" u="none" strike="noStrike" baseline="0" dirty="0" smtClean="0">
                <a:latin typeface="Times New Roman"/>
              </a:rPr>
              <a:t>在启动</a:t>
            </a:r>
            <a:r>
              <a:rPr lang="en-US" altLang="zh-CN" b="0" i="0" u="none" strike="noStrike" baseline="0" dirty="0" smtClean="0">
                <a:latin typeface="Times New Roman"/>
              </a:rPr>
              <a:t>Session</a:t>
            </a:r>
            <a:r>
              <a:rPr lang="zh-CN" altLang="en-US" b="0" i="0" u="none" strike="noStrike" baseline="0" dirty="0" smtClean="0">
                <a:latin typeface="Times New Roman"/>
              </a:rPr>
              <a:t>之后，所有的</a:t>
            </a:r>
            <a:r>
              <a:rPr lang="en-US" altLang="zh-CN" b="0" i="0" u="none" strike="noStrike" baseline="0" dirty="0" smtClean="0">
                <a:latin typeface="Times New Roman"/>
              </a:rPr>
              <a:t>Session</a:t>
            </a:r>
            <a:r>
              <a:rPr lang="zh-CN" altLang="en-US" b="0" i="0" u="none" strike="noStrike" baseline="0" dirty="0" smtClean="0">
                <a:latin typeface="Times New Roman"/>
              </a:rPr>
              <a:t>变量都会被保存在数组</a:t>
            </a:r>
            <a:r>
              <a:rPr lang="en-US" altLang="zh-CN" b="0" i="0" u="none" strike="noStrike" baseline="0" dirty="0" smtClean="0">
                <a:latin typeface="Times New Roman"/>
              </a:rPr>
              <a:t>$_SESSION</a:t>
            </a:r>
            <a:r>
              <a:rPr lang="zh-CN" altLang="en-US" b="0" i="0" u="none" strike="noStrike" baseline="0" dirty="0" smtClean="0">
                <a:latin typeface="Times New Roman"/>
              </a:rPr>
              <a:t>中。要想创建一个变量只需给</a:t>
            </a:r>
            <a:r>
              <a:rPr lang="en-US" altLang="zh-CN" b="0" i="0" u="none" strike="noStrike" baseline="0" dirty="0" smtClean="0">
                <a:latin typeface="Times New Roman"/>
              </a:rPr>
              <a:t>$_SESSION</a:t>
            </a:r>
            <a:r>
              <a:rPr lang="zh-CN" altLang="en-US" b="0" i="0" u="none" strike="noStrike" baseline="0" dirty="0" smtClean="0">
                <a:latin typeface="Times New Roman"/>
              </a:rPr>
              <a:t>添加一个元素即可。</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演示创建一个</a:t>
            </a:r>
            <a:r>
              <a:rPr lang="en-US" altLang="zh-CN" b="0" i="0" u="none" strike="noStrike" baseline="0" dirty="0" smtClean="0">
                <a:latin typeface="Times New Roman"/>
              </a:rPr>
              <a:t>Session</a:t>
            </a:r>
            <a:r>
              <a:rPr lang="zh-CN" altLang="en-US" b="0" i="0" u="none" strike="noStrike" baseline="0" dirty="0" smtClean="0">
                <a:latin typeface="Times New Roman"/>
              </a:rPr>
              <a:t>变量。</a:t>
            </a:r>
          </a:p>
          <a:p>
            <a:pPr marR="0" lvl="0" rtl="0"/>
            <a:r>
              <a:rPr lang="zh-CN" altLang="en-US" b="0" i="0" u="none" strike="noStrike" baseline="0" dirty="0" smtClean="0">
                <a:latin typeface="Times New Roman"/>
              </a:rPr>
              <a:t>该程序在执行之后，创建的两个变量就会服务器端的某个文件中，这个文件是由</a:t>
            </a:r>
            <a:r>
              <a:rPr lang="en-US" altLang="zh-CN" b="0" i="0" u="none" strike="noStrike" baseline="0" dirty="0" err="1" smtClean="0">
                <a:latin typeface="Times New Roman"/>
              </a:rPr>
              <a:t>php.ini</a:t>
            </a:r>
            <a:r>
              <a:rPr lang="zh-CN" altLang="en-US" b="0" i="0" u="none" strike="noStrike" baseline="0" dirty="0" smtClean="0">
                <a:latin typeface="Times New Roman"/>
              </a:rPr>
              <a:t>配置文件指定的，我们可以通过查看配置文件来中找到这个文件。</a:t>
            </a:r>
          </a:p>
          <a:p>
            <a:pPr marR="0" lvl="0" rtl="0"/>
            <a:r>
              <a:rPr lang="zh-CN" altLang="en-US" b="0" i="0" u="none" strike="noStrike" baseline="0" dirty="0" smtClean="0">
                <a:latin typeface="Times New Roman"/>
              </a:rPr>
              <a:t>这个文件可以使用文本编辑器直接打开，该文件的内容结构如图所示，这从图中所示的文件内容也可以体现出来。</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46430595"/>
              </p:ext>
            </p:extLst>
          </p:nvPr>
        </p:nvGraphicFramePr>
        <p:xfrm>
          <a:off x="2411760" y="4653136"/>
          <a:ext cx="2571750" cy="409575"/>
        </p:xfrm>
        <a:graphic>
          <a:graphicData uri="http://schemas.openxmlformats.org/presentationml/2006/ole">
            <mc:AlternateContent xmlns:mc="http://schemas.openxmlformats.org/markup-compatibility/2006">
              <mc:Choice xmlns:v="urn:schemas-microsoft-com:vml" Requires="v">
                <p:oleObj spid="_x0000_s5124" name="Visio" r:id="rId3" imgW="2567700" imgH="407598" progId="Visio.Drawing.11">
                  <p:embed/>
                </p:oleObj>
              </mc:Choice>
              <mc:Fallback>
                <p:oleObj name="Visio" r:id="rId3" imgW="2567700" imgH="4075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653136"/>
                        <a:ext cx="25717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632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3.</a:t>
            </a:r>
            <a:r>
              <a:rPr lang="zh-CN" altLang="en-US" b="0" i="0" u="none" strike="noStrike" kern="1800" baseline="0" smtClean="0">
                <a:latin typeface="方正大标宋简体"/>
              </a:rPr>
              <a:t>使用</a:t>
            </a:r>
            <a:r>
              <a:rPr lang="en-US" altLang="zh-CN" b="0" i="0" u="none" strike="noStrike" kern="1800" baseline="0" smtClean="0">
                <a:latin typeface="方正大标宋简体"/>
              </a:rPr>
              <a:t>Session</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在注册了</a:t>
            </a:r>
            <a:r>
              <a:rPr lang="en-US" altLang="zh-CN" b="0" i="0" u="none" strike="noStrike" baseline="0" dirty="0" smtClean="0">
                <a:latin typeface="Times New Roman"/>
              </a:rPr>
              <a:t>Session</a:t>
            </a:r>
            <a:r>
              <a:rPr lang="zh-CN" altLang="en-US" b="0" i="0" u="none" strike="noStrike" baseline="0" dirty="0" smtClean="0">
                <a:latin typeface="Times New Roman"/>
              </a:rPr>
              <a:t>变量之后我们就可以使用超全局变量</a:t>
            </a:r>
            <a:r>
              <a:rPr lang="en-US" altLang="zh-CN" b="0" i="0" u="none" strike="noStrike" baseline="0" dirty="0" smtClean="0">
                <a:latin typeface="Times New Roman"/>
              </a:rPr>
              <a:t>$_SESSION</a:t>
            </a:r>
            <a:r>
              <a:rPr lang="zh-CN" altLang="en-US" b="0" i="0" u="none" strike="noStrike" baseline="0" dirty="0" smtClean="0">
                <a:latin typeface="Times New Roman"/>
              </a:rPr>
              <a:t>来使用该变量了。它的使用方法类似于读取</a:t>
            </a:r>
            <a:r>
              <a:rPr lang="en-US" altLang="zh-CN" b="0" i="0" u="none" strike="noStrike" baseline="0" dirty="0" smtClean="0">
                <a:latin typeface="Times New Roman"/>
              </a:rPr>
              <a:t>Cookie</a:t>
            </a:r>
            <a:r>
              <a:rPr lang="zh-CN" altLang="en-US" b="0" i="0" u="none" strike="noStrike" baseline="0" dirty="0" smtClean="0">
                <a:latin typeface="Times New Roman"/>
              </a:rPr>
              <a:t>。</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演示将已经注册的</a:t>
            </a:r>
            <a:r>
              <a:rPr lang="en-US" altLang="zh-CN" b="0" i="0" u="none" strike="noStrike" baseline="0" dirty="0" smtClean="0">
                <a:latin typeface="Times New Roman"/>
              </a:rPr>
              <a:t>Session</a:t>
            </a:r>
            <a:r>
              <a:rPr lang="zh-CN" altLang="en-US" b="0" i="0" u="none" strike="noStrike" baseline="0" dirty="0" smtClean="0">
                <a:latin typeface="Times New Roman"/>
              </a:rPr>
              <a:t>变量值赋值给一个变量。</a:t>
            </a:r>
          </a:p>
        </p:txBody>
      </p:sp>
    </p:spTree>
    <p:extLst>
      <p:ext uri="{BB962C8B-B14F-4D97-AF65-F5344CB8AC3E}">
        <p14:creationId xmlns:p14="http://schemas.microsoft.com/office/powerpoint/2010/main" val="1252794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4.</a:t>
            </a:r>
            <a:r>
              <a:rPr lang="zh-CN" altLang="en-US" b="0" i="0" u="none" strike="noStrike" kern="1800" baseline="0" smtClean="0">
                <a:latin typeface="方正大标宋简体"/>
              </a:rPr>
              <a:t>删除</a:t>
            </a:r>
            <a:r>
              <a:rPr lang="en-US" altLang="zh-CN" b="0" i="0" u="none" strike="noStrike" kern="1800" baseline="0" smtClean="0">
                <a:latin typeface="方正大标宋简体"/>
              </a:rPr>
              <a:t>Session</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删除</a:t>
            </a:r>
            <a:r>
              <a:rPr lang="en-US" altLang="zh-CN" b="0" i="0" u="none" strike="noStrike" baseline="0" dirty="0" smtClean="0">
                <a:latin typeface="Times New Roman"/>
              </a:rPr>
              <a:t>Session</a:t>
            </a:r>
            <a:r>
              <a:rPr lang="zh-CN" altLang="en-US" b="0" i="0" u="none" strike="noStrike" baseline="0" dirty="0" smtClean="0">
                <a:latin typeface="Times New Roman"/>
              </a:rPr>
              <a:t>的方法主要分为删除</a:t>
            </a:r>
            <a:r>
              <a:rPr lang="en-US" altLang="zh-CN" b="0" i="0" u="none" strike="noStrike" baseline="0" dirty="0" smtClean="0">
                <a:latin typeface="Times New Roman"/>
              </a:rPr>
              <a:t>Session</a:t>
            </a:r>
            <a:r>
              <a:rPr lang="zh-CN" altLang="en-US" b="0" i="0" u="none" strike="noStrike" baseline="0" dirty="0" smtClean="0">
                <a:latin typeface="Times New Roman"/>
              </a:rPr>
              <a:t>、删除多个</a:t>
            </a:r>
            <a:r>
              <a:rPr lang="en-US" altLang="zh-CN" b="0" i="0" u="none" strike="noStrike" baseline="0" dirty="0" smtClean="0">
                <a:latin typeface="Times New Roman"/>
              </a:rPr>
              <a:t>Session</a:t>
            </a:r>
            <a:r>
              <a:rPr lang="zh-CN" altLang="en-US" b="0" i="0" u="none" strike="noStrike" baseline="0" dirty="0" smtClean="0">
                <a:latin typeface="Times New Roman"/>
              </a:rPr>
              <a:t>以及结束当前</a:t>
            </a:r>
            <a:r>
              <a:rPr lang="en-US" altLang="zh-CN" b="0" i="0" u="none" strike="noStrike" baseline="0" dirty="0" smtClean="0">
                <a:latin typeface="Times New Roman"/>
              </a:rPr>
              <a:t>Session</a:t>
            </a:r>
            <a:r>
              <a:rPr lang="zh-CN" altLang="en-US" b="0" i="0" u="none" strike="noStrike" baseline="0" dirty="0" smtClean="0">
                <a:latin typeface="Times New Roman"/>
              </a:rPr>
              <a:t>三种。如果要删除单个</a:t>
            </a:r>
            <a:r>
              <a:rPr lang="en-US" altLang="zh-CN" b="0" i="0" u="none" strike="noStrike" baseline="0" dirty="0" smtClean="0">
                <a:latin typeface="Times New Roman"/>
              </a:rPr>
              <a:t>Session</a:t>
            </a:r>
            <a:r>
              <a:rPr lang="zh-CN" altLang="en-US" b="0" i="0" u="none" strike="noStrike" baseline="0" dirty="0" smtClean="0">
                <a:latin typeface="Times New Roman"/>
              </a:rPr>
              <a:t>，只要将制定的变量注销即可。</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演示删除单个</a:t>
            </a:r>
            <a:r>
              <a:rPr lang="en-US" altLang="zh-CN" b="0" i="0" u="none" strike="noStrike" baseline="0" dirty="0" smtClean="0">
                <a:latin typeface="Times New Roman"/>
              </a:rPr>
              <a:t>Session</a:t>
            </a:r>
            <a:r>
              <a:rPr lang="zh-CN" altLang="en-US" b="0" i="0" u="none" strike="noStrike" baseline="0" dirty="0" smtClean="0">
                <a:latin typeface="Times New Roman"/>
              </a:rPr>
              <a:t>。</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演示注销所有</a:t>
            </a:r>
            <a:r>
              <a:rPr lang="en-US" altLang="zh-CN" b="0" i="0" u="none" strike="noStrike" baseline="0" dirty="0" smtClean="0">
                <a:latin typeface="Times New Roman"/>
              </a:rPr>
              <a:t>Session</a:t>
            </a:r>
            <a:r>
              <a:rPr lang="zh-CN" altLang="en-US" b="0" i="0" u="none" strike="noStrike" baseline="0" dirty="0" smtClean="0">
                <a:latin typeface="Times New Roman"/>
              </a:rPr>
              <a:t>。</a:t>
            </a:r>
          </a:p>
        </p:txBody>
      </p:sp>
    </p:spTree>
    <p:extLst>
      <p:ext uri="{BB962C8B-B14F-4D97-AF65-F5344CB8AC3E}">
        <p14:creationId xmlns:p14="http://schemas.microsoft.com/office/powerpoint/2010/main" val="373254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4.</a:t>
            </a:r>
            <a:r>
              <a:rPr lang="zh-CN" altLang="en-US" b="0" i="0" u="none" strike="noStrike" kern="1800" baseline="0" smtClean="0">
                <a:latin typeface="方正大标宋简体"/>
              </a:rPr>
              <a:t>删除</a:t>
            </a:r>
            <a:r>
              <a:rPr lang="en-US" altLang="zh-CN" b="0" i="0" u="none" strike="noStrike" kern="1800" baseline="0" smtClean="0">
                <a:latin typeface="方正大标宋简体"/>
              </a:rPr>
              <a:t>Session</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2980928"/>
          </a:xfrm>
        </p:spPr>
        <p:txBody>
          <a:bodyPr>
            <a:normAutofit fontScale="92500"/>
          </a:bodyPr>
          <a:lstStyle/>
          <a:p>
            <a:pPr marR="0" lvl="0" rtl="0"/>
            <a:r>
              <a:rPr lang="zh-CN" altLang="en-US" b="0" i="0" u="none" strike="noStrike" baseline="0" dirty="0" smtClean="0">
                <a:latin typeface="Times New Roman"/>
              </a:rPr>
              <a:t>如果</a:t>
            </a:r>
            <a:r>
              <a:rPr lang="en-US" altLang="zh-CN" b="0" i="0" u="none" strike="noStrike" baseline="0" dirty="0" smtClean="0">
                <a:latin typeface="Times New Roman"/>
              </a:rPr>
              <a:t>Session</a:t>
            </a:r>
            <a:r>
              <a:rPr lang="zh-CN" altLang="en-US" b="0" i="0" u="none" strike="noStrike" baseline="0" dirty="0" smtClean="0">
                <a:latin typeface="Times New Roman"/>
              </a:rPr>
              <a:t>已经完全使用完毕。那么首先应该注销所有</a:t>
            </a:r>
            <a:r>
              <a:rPr lang="en-US" altLang="zh-CN" b="0" i="0" u="none" strike="noStrike" baseline="0" dirty="0" smtClean="0">
                <a:latin typeface="Times New Roman"/>
              </a:rPr>
              <a:t>Session</a:t>
            </a:r>
            <a:r>
              <a:rPr lang="zh-CN" altLang="en-US" b="0" i="0" u="none" strike="noStrike" baseline="0" dirty="0" smtClean="0">
                <a:latin typeface="Times New Roman"/>
              </a:rPr>
              <a:t>变量，然后使用</a:t>
            </a:r>
            <a:r>
              <a:rPr lang="en-US" altLang="zh-CN" b="0" i="0" u="none" strike="noStrike" baseline="0" dirty="0" err="1" smtClean="0">
                <a:latin typeface="Times New Roman"/>
              </a:rPr>
              <a:t>session_destroy</a:t>
            </a:r>
            <a:r>
              <a:rPr lang="en-US" altLang="zh-CN" b="0" i="0" u="none" strike="noStrike" baseline="0" dirty="0" smtClean="0">
                <a:latin typeface="Times New Roman"/>
              </a:rPr>
              <a:t>()</a:t>
            </a:r>
            <a:r>
              <a:rPr lang="zh-CN" altLang="en-US" b="0" i="0" u="none" strike="noStrike" baseline="0" dirty="0" smtClean="0">
                <a:latin typeface="Times New Roman"/>
              </a:rPr>
              <a:t>清除结束当前的</a:t>
            </a:r>
            <a:r>
              <a:rPr lang="en-US" altLang="zh-CN" b="0" i="0" u="none" strike="noStrike" baseline="0" dirty="0" smtClean="0">
                <a:latin typeface="Times New Roman"/>
              </a:rPr>
              <a:t>Session</a:t>
            </a:r>
            <a:r>
              <a:rPr lang="zh-CN" altLang="en-US" b="0" i="0" u="none" strike="noStrike" baseline="0" dirty="0" smtClean="0">
                <a:latin typeface="Times New Roman"/>
              </a:rPr>
              <a:t>，并释放</a:t>
            </a:r>
            <a:r>
              <a:rPr lang="en-US" altLang="zh-CN" b="0" i="0" u="none" strike="noStrike" baseline="0" dirty="0" smtClean="0">
                <a:latin typeface="Times New Roman"/>
              </a:rPr>
              <a:t>Session</a:t>
            </a:r>
            <a:r>
              <a:rPr lang="zh-CN" altLang="en-US" b="0" i="0" u="none" strike="noStrike" baseline="0" dirty="0" smtClean="0">
                <a:latin typeface="Times New Roman"/>
              </a:rPr>
              <a:t>中所有的资源，彻底将</a:t>
            </a:r>
            <a:r>
              <a:rPr lang="en-US" altLang="zh-CN" b="0" i="0" u="none" strike="noStrike" baseline="0" dirty="0" smtClean="0">
                <a:latin typeface="Times New Roman"/>
              </a:rPr>
              <a:t>Session</a:t>
            </a:r>
            <a:r>
              <a:rPr lang="zh-CN" altLang="en-US" b="0" i="0" u="none" strike="noStrike" baseline="0" dirty="0" smtClean="0">
                <a:latin typeface="Times New Roman"/>
              </a:rPr>
              <a:t>销毁，它的语法如图所示。</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演示使用</a:t>
            </a:r>
            <a:r>
              <a:rPr lang="en-US" altLang="zh-CN" b="0" i="0" u="none" strike="noStrike" baseline="0" dirty="0" err="1" smtClean="0">
                <a:latin typeface="Times New Roman"/>
              </a:rPr>
              <a:t>session_destroy</a:t>
            </a:r>
            <a:r>
              <a:rPr lang="en-US" altLang="zh-CN" b="0" i="0" u="none" strike="noStrike" baseline="0" dirty="0" smtClean="0">
                <a:latin typeface="Times New Roman"/>
              </a:rPr>
              <a:t>()</a:t>
            </a:r>
            <a:r>
              <a:rPr lang="zh-CN" altLang="en-US" b="0" i="0" u="none" strike="noStrike" baseline="0" dirty="0" smtClean="0">
                <a:latin typeface="Times New Roman"/>
              </a:rPr>
              <a:t>完全销毁</a:t>
            </a:r>
            <a:r>
              <a:rPr lang="en-US" altLang="zh-CN" b="0" i="0" u="none" strike="noStrike" baseline="0" dirty="0" smtClean="0">
                <a:latin typeface="Times New Roman"/>
              </a:rPr>
              <a:t>Session</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7506314"/>
              </p:ext>
            </p:extLst>
          </p:nvPr>
        </p:nvGraphicFramePr>
        <p:xfrm>
          <a:off x="2051720" y="4725144"/>
          <a:ext cx="3888432" cy="1317050"/>
        </p:xfrm>
        <a:graphic>
          <a:graphicData uri="http://schemas.openxmlformats.org/presentationml/2006/ole">
            <mc:AlternateContent xmlns:mc="http://schemas.openxmlformats.org/markup-compatibility/2006">
              <mc:Choice xmlns:v="urn:schemas-microsoft-com:vml" Requires="v">
                <p:oleObj spid="_x0000_s6148" name="Visio" r:id="rId3" imgW="2363040" imgH="802796" progId="Visio.Drawing.11">
                  <p:embed/>
                </p:oleObj>
              </mc:Choice>
              <mc:Fallback>
                <p:oleObj name="Visio" r:id="rId3" imgW="2363040" imgH="80279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725144"/>
                        <a:ext cx="3888432" cy="1317050"/>
                      </a:xfrm>
                      <a:prstGeom prst="rect">
                        <a:avLst/>
                      </a:prstGeom>
                      <a:noFill/>
                    </p:spPr>
                  </p:pic>
                </p:oleObj>
              </mc:Fallback>
            </mc:AlternateContent>
          </a:graphicData>
        </a:graphic>
      </p:graphicFrame>
    </p:spTree>
    <p:extLst>
      <p:ext uri="{BB962C8B-B14F-4D97-AF65-F5344CB8AC3E}">
        <p14:creationId xmlns:p14="http://schemas.microsoft.com/office/powerpoint/2010/main" val="397651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13.1  Cookie</a:t>
            </a:r>
            <a:r>
              <a:rPr lang="zh-CN" altLang="en-US" b="0" i="0" u="none" strike="noStrike" kern="1800" baseline="0" smtClean="0">
                <a:latin typeface="方正大标宋简体"/>
              </a:rPr>
              <a:t>技术</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70000" lnSpcReduction="20000"/>
          </a:bodyPr>
          <a:lstStyle/>
          <a:p>
            <a:pPr marR="0" lvl="0" rtl="0"/>
            <a:r>
              <a:rPr lang="en-US" altLang="zh-CN" b="0" i="0" u="none" strike="noStrike" baseline="0" smtClean="0">
                <a:latin typeface="Times New Roman"/>
              </a:rPr>
              <a:t>Cookie</a:t>
            </a:r>
            <a:r>
              <a:rPr lang="zh-CN" altLang="en-US" b="0" i="0" u="none" strike="noStrike" baseline="0" smtClean="0">
                <a:latin typeface="Times New Roman"/>
              </a:rPr>
              <a:t>就是将浏览器浏览网页的特定信息以文件的形式保存在客户端硬盘中。当我们再次访问该网站的时候，浏览器会首先尝试读取</a:t>
            </a:r>
            <a:r>
              <a:rPr lang="en-US" altLang="zh-CN" b="0" i="0" u="none" strike="noStrike" baseline="0" smtClean="0">
                <a:latin typeface="Times New Roman"/>
              </a:rPr>
              <a:t>Cookie</a:t>
            </a:r>
            <a:r>
              <a:rPr lang="zh-CN" altLang="en-US" b="0" i="0" u="none" strike="noStrike" baseline="0" smtClean="0">
                <a:latin typeface="Times New Roman"/>
              </a:rPr>
              <a:t>文件，读取到的数据供浏览器使用。我们常见的应用就是在登陆一些类似空间、博客类网页，这些网页通常每个人都有个性化的设置，通过</a:t>
            </a:r>
            <a:r>
              <a:rPr lang="en-US" altLang="zh-CN" b="0" i="0" u="none" strike="noStrike" baseline="0" smtClean="0">
                <a:latin typeface="Times New Roman"/>
              </a:rPr>
              <a:t>Cookie</a:t>
            </a:r>
            <a:r>
              <a:rPr lang="zh-CN" altLang="en-US" b="0" i="0" u="none" strike="noStrike" baseline="0" smtClean="0">
                <a:latin typeface="Times New Roman"/>
              </a:rPr>
              <a:t>技术就可以很快将它们展示出来。</a:t>
            </a:r>
            <a:r>
              <a:rPr lang="en-US" altLang="zh-CN" b="0" i="0" u="none" strike="noStrike" baseline="0" smtClean="0">
                <a:latin typeface="Times New Roman"/>
              </a:rPr>
              <a:t>Cookie</a:t>
            </a:r>
            <a:r>
              <a:rPr lang="zh-CN" altLang="en-US" b="0" i="0" u="none" strike="noStrike" baseline="0" smtClean="0">
                <a:latin typeface="Times New Roman"/>
              </a:rPr>
              <a:t>常用于以下三个方面：</a:t>
            </a:r>
          </a:p>
          <a:p>
            <a:pPr marR="0" lvl="0" rtl="0"/>
            <a:r>
              <a:rPr lang="zh-CN" altLang="en-US" b="0" i="0" u="none" strike="noStrike" baseline="0" smtClean="0">
                <a:latin typeface="Times New Roman"/>
              </a:rPr>
              <a:t>记录访客的某些信息。就像我们前面说的访问空间或者博客。</a:t>
            </a:r>
          </a:p>
          <a:p>
            <a:pPr marR="0" lvl="0" rtl="0"/>
            <a:r>
              <a:rPr lang="zh-CN" altLang="en-US" b="0" i="0" u="none" strike="noStrike" baseline="0" smtClean="0">
                <a:latin typeface="Times New Roman"/>
              </a:rPr>
              <a:t>在页面之间传递数据。通常</a:t>
            </a:r>
            <a:r>
              <a:rPr lang="en-US" altLang="zh-CN" b="0" i="0" u="none" strike="noStrike" baseline="0" smtClean="0">
                <a:latin typeface="Times New Roman"/>
              </a:rPr>
              <a:t>Cookie</a:t>
            </a:r>
            <a:r>
              <a:rPr lang="zh-CN" altLang="en-US" b="0" i="0" u="none" strike="noStrike" baseline="0" smtClean="0">
                <a:latin typeface="Times New Roman"/>
              </a:rPr>
              <a:t>不会用来保存密码之类的数据。但是在类似在一个页面设置的数据要在另一个页面使用，这就可以通过</a:t>
            </a:r>
            <a:r>
              <a:rPr lang="en-US" altLang="zh-CN" b="0" i="0" u="none" strike="noStrike" baseline="0" smtClean="0">
                <a:latin typeface="Times New Roman"/>
              </a:rPr>
              <a:t>Cookie</a:t>
            </a:r>
            <a:r>
              <a:rPr lang="zh-CN" altLang="en-US" b="0" i="0" u="none" strike="noStrike" baseline="0" smtClean="0">
                <a:latin typeface="Times New Roman"/>
              </a:rPr>
              <a:t>技术来实现。</a:t>
            </a:r>
          </a:p>
          <a:p>
            <a:pPr marR="0" lvl="0" rtl="0"/>
            <a:r>
              <a:rPr lang="zh-CN" altLang="en-US" b="0" i="0" u="none" strike="noStrike" baseline="0" smtClean="0">
                <a:latin typeface="Times New Roman"/>
              </a:rPr>
              <a:t>将查看的</a:t>
            </a:r>
            <a:r>
              <a:rPr lang="en-US" altLang="zh-CN" b="0" i="0" u="none" strike="noStrike" baseline="0" smtClean="0">
                <a:latin typeface="Times New Roman"/>
              </a:rPr>
              <a:t>Web</a:t>
            </a:r>
            <a:r>
              <a:rPr lang="zh-CN" altLang="en-US" b="0" i="0" u="none" strike="noStrike" baseline="0" smtClean="0">
                <a:latin typeface="Times New Roman"/>
              </a:rPr>
              <a:t>网页存储在</a:t>
            </a:r>
            <a:r>
              <a:rPr lang="en-US" altLang="zh-CN" b="0" i="0" u="none" strike="noStrike" baseline="0" smtClean="0">
                <a:latin typeface="Times New Roman"/>
              </a:rPr>
              <a:t>Cookie</a:t>
            </a:r>
            <a:r>
              <a:rPr lang="zh-CN" altLang="en-US" b="0" i="0" u="none" strike="noStrike" baseline="0" smtClean="0">
                <a:latin typeface="Times New Roman"/>
              </a:rPr>
              <a:t>临时文件中，可以加快网页的访问速度。</a:t>
            </a:r>
          </a:p>
          <a:p>
            <a:pPr marR="0" lvl="0" rtl="0"/>
            <a:r>
              <a:rPr lang="zh-CN" altLang="en-US" b="0" i="0" u="none" strike="noStrike" baseline="0" smtClean="0">
                <a:latin typeface="Times New Roman"/>
              </a:rPr>
              <a:t>下面我们就来开始学习</a:t>
            </a:r>
            <a:r>
              <a:rPr lang="en-US" altLang="zh-CN" b="0" i="0" u="none" strike="noStrike" baseline="0" smtClean="0">
                <a:latin typeface="Times New Roman"/>
              </a:rPr>
              <a:t>Cookie</a:t>
            </a:r>
            <a:r>
              <a:rPr lang="zh-CN" altLang="en-US" b="0" i="0" u="none" strike="noStrike" baseline="0" smtClean="0">
                <a:latin typeface="Times New Roman"/>
              </a:rPr>
              <a:t>技术。</a:t>
            </a:r>
          </a:p>
        </p:txBody>
      </p:sp>
    </p:spTree>
    <p:extLst>
      <p:ext uri="{BB962C8B-B14F-4D97-AF65-F5344CB8AC3E}">
        <p14:creationId xmlns:p14="http://schemas.microsoft.com/office/powerpoint/2010/main" val="243484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13.2.3  </a:t>
            </a:r>
            <a:r>
              <a:rPr lang="zh-CN" altLang="en-US" b="0" i="0" u="none" strike="noStrike" kern="1800" baseline="0" smtClean="0">
                <a:latin typeface="方正大标宋简体"/>
              </a:rPr>
              <a:t>传递</a:t>
            </a:r>
            <a:r>
              <a:rPr lang="en-US" altLang="zh-CN" b="0" i="0" u="none" strike="noStrike" kern="1800" baseline="0" smtClean="0">
                <a:latin typeface="方正大标宋简体"/>
              </a:rPr>
              <a:t>Session ID</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前面我们可以使用</a:t>
            </a:r>
            <a:r>
              <a:rPr lang="en-US" altLang="zh-CN" b="0" i="0" u="none" strike="noStrike" baseline="0" smtClean="0">
                <a:latin typeface="Times New Roman"/>
              </a:rPr>
              <a:t>Cookie</a:t>
            </a:r>
            <a:r>
              <a:rPr lang="zh-CN" altLang="en-US" b="0" i="0" u="none" strike="noStrike" baseline="0" smtClean="0">
                <a:latin typeface="Times New Roman"/>
              </a:rPr>
              <a:t>来实现跟踪用户，使用</a:t>
            </a:r>
            <a:r>
              <a:rPr lang="en-US" altLang="zh-CN" b="0" i="0" u="none" strike="noStrike" baseline="0" smtClean="0">
                <a:latin typeface="Times New Roman"/>
              </a:rPr>
              <a:t>Session</a:t>
            </a:r>
            <a:r>
              <a:rPr lang="zh-CN" altLang="en-US" b="0" i="0" u="none" strike="noStrike" baseline="0" smtClean="0">
                <a:latin typeface="Times New Roman"/>
              </a:rPr>
              <a:t>也同样可以实现的。实现跟踪用户利用的是</a:t>
            </a:r>
            <a:r>
              <a:rPr lang="en-US" altLang="zh-CN" b="0" i="0" u="none" strike="noStrike" baseline="0" smtClean="0">
                <a:latin typeface="Times New Roman"/>
              </a:rPr>
              <a:t>Session</a:t>
            </a:r>
            <a:r>
              <a:rPr lang="zh-CN" altLang="en-US" b="0" i="0" u="none" strike="noStrike" baseline="0" smtClean="0">
                <a:latin typeface="Times New Roman"/>
              </a:rPr>
              <a:t>生成的唯一</a:t>
            </a:r>
            <a:r>
              <a:rPr lang="en-US" altLang="zh-CN" b="0" i="0" u="none" strike="noStrike" baseline="0" smtClean="0">
                <a:latin typeface="Times New Roman"/>
              </a:rPr>
              <a:t>ID</a:t>
            </a:r>
            <a:r>
              <a:rPr lang="zh-CN" altLang="en-US" b="0" i="0" u="none" strike="noStrike" baseline="0" smtClean="0">
                <a:latin typeface="Times New Roman"/>
              </a:rPr>
              <a:t>。实现的方法有两种：</a:t>
            </a:r>
          </a:p>
          <a:p>
            <a:pPr marR="0" lvl="0" rtl="0"/>
            <a:r>
              <a:rPr lang="zh-CN" altLang="en-US" b="0" i="0" u="none" strike="noStrike" baseline="0" smtClean="0">
                <a:latin typeface="Times New Roman"/>
              </a:rPr>
              <a:t>第一种是基于</a:t>
            </a:r>
            <a:r>
              <a:rPr lang="en-US" altLang="zh-CN" b="0" i="0" u="none" strike="noStrike" baseline="0" smtClean="0">
                <a:latin typeface="Times New Roman"/>
              </a:rPr>
              <a:t>Cookie</a:t>
            </a:r>
            <a:r>
              <a:rPr lang="zh-CN" altLang="en-US" b="0" i="0" u="none" strike="noStrike" baseline="0" smtClean="0">
                <a:latin typeface="Times New Roman"/>
              </a:rPr>
              <a:t>的方式来传递</a:t>
            </a:r>
            <a:r>
              <a:rPr lang="en-US" altLang="zh-CN" b="0" i="0" u="none" strike="noStrike" baseline="0" smtClean="0">
                <a:latin typeface="Times New Roman"/>
              </a:rPr>
              <a:t>Session</a:t>
            </a:r>
            <a:r>
              <a:rPr lang="zh-CN" altLang="en-US" b="0" i="0" u="none" strike="noStrike" baseline="0" smtClean="0">
                <a:latin typeface="Times New Roman"/>
              </a:rPr>
              <a:t>。这种方法是有限制的，因为客户端可以禁用</a:t>
            </a:r>
            <a:r>
              <a:rPr lang="en-US" altLang="zh-CN" b="0" i="0" u="none" strike="noStrike" baseline="0" smtClean="0">
                <a:latin typeface="Times New Roman"/>
              </a:rPr>
              <a:t>Cookie</a:t>
            </a:r>
            <a:r>
              <a:rPr lang="zh-CN" altLang="en-US" b="0" i="0" u="none" strike="noStrike" baseline="0" smtClean="0">
                <a:latin typeface="Times New Roman"/>
              </a:rPr>
              <a:t>。</a:t>
            </a:r>
          </a:p>
          <a:p>
            <a:pPr marR="0" lvl="0" rtl="0"/>
            <a:r>
              <a:rPr lang="zh-CN" altLang="en-US" b="0" i="0" u="none" strike="noStrike" baseline="0" smtClean="0">
                <a:latin typeface="Times New Roman"/>
              </a:rPr>
              <a:t>第二种是通过</a:t>
            </a:r>
            <a:r>
              <a:rPr lang="en-US" altLang="zh-CN" b="0" i="0" u="none" strike="noStrike" baseline="0" smtClean="0">
                <a:latin typeface="Times New Roman"/>
              </a:rPr>
              <a:t>URL</a:t>
            </a:r>
            <a:r>
              <a:rPr lang="zh-CN" altLang="en-US" b="0" i="0" u="none" strike="noStrike" baseline="0" smtClean="0">
                <a:latin typeface="Times New Roman"/>
              </a:rPr>
              <a:t>参数传递，直接将</a:t>
            </a:r>
            <a:r>
              <a:rPr lang="en-US" altLang="zh-CN" b="0" i="0" u="none" strike="noStrike" baseline="0" smtClean="0">
                <a:latin typeface="Times New Roman"/>
              </a:rPr>
              <a:t>Session ID</a:t>
            </a:r>
            <a:r>
              <a:rPr lang="zh-CN" altLang="en-US" b="0" i="0" u="none" strike="noStrike" baseline="0" smtClean="0">
                <a:latin typeface="Times New Roman"/>
              </a:rPr>
              <a:t>嵌入到</a:t>
            </a:r>
            <a:r>
              <a:rPr lang="en-US" altLang="zh-CN" b="0" i="0" u="none" strike="noStrike" baseline="0" smtClean="0">
                <a:latin typeface="Times New Roman"/>
              </a:rPr>
              <a:t>URL</a:t>
            </a:r>
            <a:r>
              <a:rPr lang="zh-CN" altLang="en-US" b="0" i="0" u="none" strike="noStrike" baseline="0" smtClean="0">
                <a:latin typeface="Times New Roman"/>
              </a:rPr>
              <a:t>中去。</a:t>
            </a:r>
          </a:p>
        </p:txBody>
      </p:sp>
    </p:spTree>
    <p:extLst>
      <p:ext uri="{BB962C8B-B14F-4D97-AF65-F5344CB8AC3E}">
        <p14:creationId xmlns:p14="http://schemas.microsoft.com/office/powerpoint/2010/main" val="278947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a:t>
            </a:r>
            <a:r>
              <a:rPr lang="zh-CN" altLang="en-US" b="0" i="0" u="none" strike="noStrike" kern="1800" baseline="0" smtClean="0">
                <a:latin typeface="方正大标宋简体"/>
              </a:rPr>
              <a:t>基于</a:t>
            </a:r>
            <a:r>
              <a:rPr lang="en-US" altLang="zh-CN" b="0" i="0" u="none" strike="noStrike" kern="1800" baseline="0" smtClean="0">
                <a:latin typeface="方正大标宋简体"/>
              </a:rPr>
              <a:t>Cookie</a:t>
            </a:r>
            <a:r>
              <a:rPr lang="zh-CN" altLang="en-US" b="0" i="0" u="none" strike="noStrike" kern="1800" baseline="0" smtClean="0">
                <a:latin typeface="方正大标宋简体"/>
              </a:rPr>
              <a:t>传递</a:t>
            </a:r>
            <a:r>
              <a:rPr lang="en-US" altLang="zh-CN" b="0" i="0" u="none" strike="noStrike" kern="1800" baseline="0" smtClean="0">
                <a:latin typeface="方正大标宋简体"/>
              </a:rPr>
              <a:t>Cookie ID</a:t>
            </a:r>
            <a:endParaRPr lang="zh-CN" altLang="en-US" b="0" i="0" u="none" strike="noStrike" kern="1800" baseline="0" smtClean="0">
              <a:latin typeface="Times New Roman"/>
            </a:endParaRPr>
          </a:p>
        </p:txBody>
      </p:sp>
      <p:sp>
        <p:nvSpPr>
          <p:cNvPr id="3" name="文本占位符 2"/>
          <p:cNvSpPr>
            <a:spLocks noGrp="1"/>
          </p:cNvSpPr>
          <p:nvPr>
            <p:ph type="body" idx="1"/>
          </p:nvPr>
        </p:nvSpPr>
        <p:spPr>
          <a:xfrm>
            <a:off x="457200" y="1600200"/>
            <a:ext cx="8229600" cy="3052936"/>
          </a:xfrm>
        </p:spPr>
        <p:txBody>
          <a:bodyPr>
            <a:normAutofit fontScale="70000" lnSpcReduction="20000"/>
          </a:bodyPr>
          <a:lstStyle/>
          <a:p>
            <a:pPr marR="0" lvl="0" rtl="0"/>
            <a:r>
              <a:rPr lang="zh-CN" altLang="en-US" b="0" i="0" u="none" strike="noStrike" baseline="0" dirty="0" smtClean="0">
                <a:latin typeface="Times New Roman"/>
              </a:rPr>
              <a:t>基于</a:t>
            </a:r>
            <a:r>
              <a:rPr lang="en-US" altLang="zh-CN" b="0" i="0" u="none" strike="noStrike" baseline="0" dirty="0" smtClean="0">
                <a:latin typeface="Times New Roman"/>
              </a:rPr>
              <a:t>URL</a:t>
            </a:r>
            <a:r>
              <a:rPr lang="zh-CN" altLang="en-US" b="0" i="0" u="none" strike="noStrike" baseline="0" dirty="0" smtClean="0">
                <a:latin typeface="Times New Roman"/>
              </a:rPr>
              <a:t>的传递方式就是将当前</a:t>
            </a:r>
            <a:r>
              <a:rPr lang="en-US" altLang="zh-CN" b="0" i="0" u="none" strike="noStrike" baseline="0" dirty="0" smtClean="0">
                <a:latin typeface="Times New Roman"/>
              </a:rPr>
              <a:t>Session</a:t>
            </a:r>
            <a:r>
              <a:rPr lang="zh-CN" altLang="en-US" b="0" i="0" u="none" strike="noStrike" baseline="0" dirty="0" smtClean="0">
                <a:latin typeface="Times New Roman"/>
              </a:rPr>
              <a:t>的名称和</a:t>
            </a:r>
            <a:r>
              <a:rPr lang="en-US" altLang="zh-CN" b="0" i="0" u="none" strike="noStrike" baseline="0" dirty="0" smtClean="0">
                <a:latin typeface="Times New Roman"/>
              </a:rPr>
              <a:t>ID</a:t>
            </a:r>
            <a:r>
              <a:rPr lang="zh-CN" altLang="en-US" b="0" i="0" u="none" strike="noStrike" baseline="0" dirty="0" smtClean="0">
                <a:latin typeface="Times New Roman"/>
              </a:rPr>
              <a:t>保存在</a:t>
            </a:r>
            <a:r>
              <a:rPr lang="en-US" altLang="zh-CN" b="0" i="0" u="none" strike="noStrike" baseline="0" dirty="0" smtClean="0">
                <a:latin typeface="Times New Roman"/>
              </a:rPr>
              <a:t>Cookie</a:t>
            </a:r>
            <a:r>
              <a:rPr lang="zh-CN" altLang="en-US" b="0" i="0" u="none" strike="noStrike" baseline="0" dirty="0" smtClean="0">
                <a:latin typeface="Times New Roman"/>
              </a:rPr>
              <a:t>中。当用户再次请求服务器时候，就会把</a:t>
            </a:r>
            <a:r>
              <a:rPr lang="en-US" altLang="zh-CN" b="0" i="0" u="none" strike="noStrike" baseline="0" dirty="0" smtClean="0">
                <a:latin typeface="Times New Roman"/>
              </a:rPr>
              <a:t>Session ID</a:t>
            </a:r>
            <a:r>
              <a:rPr lang="zh-CN" altLang="en-US" b="0" i="0" u="none" strike="noStrike" baseline="0" dirty="0" smtClean="0">
                <a:latin typeface="Times New Roman"/>
              </a:rPr>
              <a:t>发送回来。当脚本中再次使用</a:t>
            </a:r>
            <a:r>
              <a:rPr lang="en-US" altLang="zh-CN" b="0" i="0" u="none" strike="noStrike" baseline="0" dirty="0" err="1" smtClean="0">
                <a:latin typeface="Times New Roman"/>
              </a:rPr>
              <a:t>Session_start</a:t>
            </a:r>
            <a:r>
              <a:rPr lang="en-US" altLang="zh-CN" b="0" i="0" u="none" strike="noStrike" baseline="0" dirty="0" smtClean="0">
                <a:latin typeface="Times New Roman"/>
              </a:rPr>
              <a:t>()</a:t>
            </a:r>
            <a:r>
              <a:rPr lang="zh-CN" altLang="en-US" b="0" i="0" u="none" strike="noStrike" baseline="0" dirty="0" smtClean="0">
                <a:latin typeface="Times New Roman"/>
              </a:rPr>
              <a:t>时候，就会根据</a:t>
            </a:r>
            <a:r>
              <a:rPr lang="en-US" altLang="zh-CN" b="0" i="0" u="none" strike="noStrike" baseline="0" dirty="0" smtClean="0">
                <a:latin typeface="Times New Roman"/>
              </a:rPr>
              <a:t>Cookie</a:t>
            </a:r>
            <a:r>
              <a:rPr lang="zh-CN" altLang="en-US" b="0" i="0" u="none" strike="noStrike" baseline="0" dirty="0" smtClean="0">
                <a:latin typeface="Times New Roman"/>
              </a:rPr>
              <a:t>中的</a:t>
            </a:r>
            <a:r>
              <a:rPr lang="en-US" altLang="zh-CN" b="0" i="0" u="none" strike="noStrike" baseline="0" dirty="0" smtClean="0">
                <a:latin typeface="Times New Roman"/>
              </a:rPr>
              <a:t>Session ID</a:t>
            </a:r>
            <a:r>
              <a:rPr lang="zh-CN" altLang="en-US" b="0" i="0" u="none" strike="noStrike" baseline="0" dirty="0" smtClean="0">
                <a:latin typeface="Times New Roman"/>
              </a:rPr>
              <a:t>返回已经存在的</a:t>
            </a:r>
            <a:r>
              <a:rPr lang="en-US" altLang="zh-CN" b="0" i="0" u="none" strike="noStrike" baseline="0" dirty="0" smtClean="0">
                <a:latin typeface="Times New Roman"/>
              </a:rPr>
              <a:t>Session</a:t>
            </a:r>
            <a:r>
              <a:rPr lang="zh-CN" altLang="en-US" b="0" i="0" u="none" strike="noStrike" baseline="0" dirty="0" smtClean="0">
                <a:latin typeface="Times New Roman"/>
              </a:rPr>
              <a:t>。</a:t>
            </a:r>
          </a:p>
          <a:p>
            <a:pPr marR="0" lvl="0" rtl="0"/>
            <a:r>
              <a:rPr lang="zh-CN" altLang="en-US" b="0" i="0" u="none" strike="noStrike" baseline="0" dirty="0" smtClean="0">
                <a:latin typeface="Times New Roman"/>
              </a:rPr>
              <a:t>在将</a:t>
            </a:r>
            <a:r>
              <a:rPr lang="en-US" altLang="zh-CN" b="0" i="0" u="none" strike="noStrike" baseline="0" dirty="0" smtClean="0">
                <a:latin typeface="Times New Roman"/>
              </a:rPr>
              <a:t>Session</a:t>
            </a:r>
            <a:r>
              <a:rPr lang="zh-CN" altLang="en-US" b="0" i="0" u="none" strike="noStrike" baseline="0" dirty="0" smtClean="0">
                <a:latin typeface="Times New Roman"/>
              </a:rPr>
              <a:t>保存在</a:t>
            </a:r>
            <a:r>
              <a:rPr lang="en-US" altLang="zh-CN" b="0" i="0" u="none" strike="noStrike" baseline="0" dirty="0" smtClean="0">
                <a:latin typeface="Times New Roman"/>
              </a:rPr>
              <a:t>Cookie</a:t>
            </a:r>
            <a:r>
              <a:rPr lang="zh-CN" altLang="en-US" b="0" i="0" u="none" strike="noStrike" baseline="0" dirty="0" smtClean="0">
                <a:latin typeface="Times New Roman"/>
              </a:rPr>
              <a:t>中之前我们首先需要学习两个函数</a:t>
            </a:r>
            <a:r>
              <a:rPr lang="en-US" altLang="zh-CN" b="0" i="0" u="none" strike="noStrike" baseline="0" dirty="0" err="1" smtClean="0">
                <a:latin typeface="Times New Roman"/>
              </a:rPr>
              <a:t>session_name</a:t>
            </a:r>
            <a:r>
              <a:rPr lang="en-US" altLang="zh-CN" b="0" i="0" u="none" strike="noStrike" baseline="0" dirty="0" smtClean="0">
                <a:latin typeface="Times New Roman"/>
              </a:rPr>
              <a:t>()</a:t>
            </a:r>
            <a:r>
              <a:rPr lang="zh-CN" altLang="en-US" b="0" i="0" u="none" strike="noStrike" baseline="0" dirty="0" smtClean="0">
                <a:latin typeface="Times New Roman"/>
              </a:rPr>
              <a:t>和</a:t>
            </a:r>
            <a:r>
              <a:rPr lang="en-US" altLang="zh-CN" b="0" i="0" u="none" strike="noStrike" baseline="0" dirty="0" err="1" smtClean="0">
                <a:latin typeface="Times New Roman"/>
              </a:rPr>
              <a:t>session_id</a:t>
            </a:r>
            <a:r>
              <a:rPr lang="en-US" altLang="zh-CN" b="0" i="0" u="none" strike="noStrike" baseline="0" dirty="0" smtClean="0">
                <a:latin typeface="Times New Roman"/>
              </a:rPr>
              <a:t>()</a:t>
            </a:r>
            <a:r>
              <a:rPr lang="zh-CN" altLang="en-US" b="0" i="0" u="none" strike="noStrike" baseline="0" dirty="0" smtClean="0">
                <a:latin typeface="Times New Roman"/>
              </a:rPr>
              <a:t>。</a:t>
            </a:r>
            <a:r>
              <a:rPr lang="en-US" altLang="zh-CN" b="0" i="0" u="none" strike="noStrike" baseline="0" dirty="0" err="1" smtClean="0">
                <a:latin typeface="Times New Roman"/>
              </a:rPr>
              <a:t>Session_name</a:t>
            </a:r>
            <a:r>
              <a:rPr lang="en-US" altLang="zh-CN" b="0" i="0" u="none" strike="noStrike" baseline="0" dirty="0" smtClean="0">
                <a:latin typeface="Times New Roman"/>
              </a:rPr>
              <a:t>()</a:t>
            </a:r>
            <a:r>
              <a:rPr lang="zh-CN" altLang="en-US" b="0" i="0" u="none" strike="noStrike" baseline="0" dirty="0" smtClean="0">
                <a:latin typeface="Times New Roman"/>
              </a:rPr>
              <a:t>用于获得</a:t>
            </a:r>
            <a:r>
              <a:rPr lang="en-US" altLang="zh-CN" b="0" i="0" u="none" strike="noStrike" baseline="0" dirty="0" smtClean="0">
                <a:latin typeface="Times New Roman"/>
              </a:rPr>
              <a:t>Session</a:t>
            </a:r>
            <a:r>
              <a:rPr lang="zh-CN" altLang="en-US" b="0" i="0" u="none" strike="noStrike" baseline="0" dirty="0" smtClean="0">
                <a:latin typeface="Times New Roman"/>
              </a:rPr>
              <a:t>的名称，</a:t>
            </a:r>
            <a:r>
              <a:rPr lang="en-US" altLang="zh-CN" b="0" i="0" u="none" strike="noStrike" baseline="0" dirty="0" err="1" smtClean="0">
                <a:latin typeface="Times New Roman"/>
              </a:rPr>
              <a:t>Session_id</a:t>
            </a:r>
            <a:r>
              <a:rPr lang="en-US" altLang="zh-CN" b="0" i="0" u="none" strike="noStrike" baseline="0" dirty="0" smtClean="0">
                <a:latin typeface="Times New Roman"/>
              </a:rPr>
              <a:t>()</a:t>
            </a:r>
            <a:r>
              <a:rPr lang="zh-CN" altLang="en-US" b="0" i="0" u="none" strike="noStrike" baseline="0" dirty="0" smtClean="0">
                <a:latin typeface="Times New Roman"/>
              </a:rPr>
              <a:t>用于获得</a:t>
            </a:r>
            <a:r>
              <a:rPr lang="en-US" altLang="zh-CN" b="0" i="0" u="none" strike="noStrike" baseline="0" dirty="0" smtClean="0">
                <a:latin typeface="Times New Roman"/>
              </a:rPr>
              <a:t>Session</a:t>
            </a:r>
            <a:r>
              <a:rPr lang="zh-CN" altLang="en-US" b="0" i="0" u="none" strike="noStrike" baseline="0" dirty="0" smtClean="0">
                <a:latin typeface="Times New Roman"/>
              </a:rPr>
              <a:t>的</a:t>
            </a:r>
            <a:r>
              <a:rPr lang="en-US" altLang="zh-CN" b="0" i="0" u="none" strike="noStrike" baseline="0" dirty="0" smtClean="0">
                <a:latin typeface="Times New Roman"/>
              </a:rPr>
              <a:t>ID</a:t>
            </a:r>
            <a:r>
              <a:rPr lang="zh-CN" altLang="en-US" b="0" i="0" u="none" strike="noStrike" baseline="0" dirty="0" smtClean="0">
                <a:latin typeface="Times New Roman"/>
              </a:rPr>
              <a:t>，它们的语法如图所示。</a:t>
            </a:r>
          </a:p>
          <a:p>
            <a:pPr marR="0" lvl="0" rtl="0"/>
            <a:r>
              <a:rPr lang="zh-CN" altLang="en-US" b="0" i="0" u="none" strike="noStrike" baseline="0" dirty="0" smtClean="0">
                <a:latin typeface="Times New Roman"/>
              </a:rPr>
              <a:t>在如图所示的语法中，如果可选的名称或者</a:t>
            </a:r>
            <a:r>
              <a:rPr lang="en-US" altLang="zh-CN" b="0" i="0" u="none" strike="noStrike" baseline="0" dirty="0" smtClean="0">
                <a:latin typeface="Times New Roman"/>
              </a:rPr>
              <a:t>ID</a:t>
            </a:r>
            <a:r>
              <a:rPr lang="zh-CN" altLang="en-US" b="0" i="0" u="none" strike="noStrike" baseline="0" dirty="0" smtClean="0">
                <a:latin typeface="Times New Roman"/>
              </a:rPr>
              <a:t>被传入参数，则它们会替换当前</a:t>
            </a:r>
            <a:r>
              <a:rPr lang="en-US" altLang="zh-CN" b="0" i="0" u="none" strike="noStrike" baseline="0" dirty="0" smtClean="0">
                <a:latin typeface="Times New Roman"/>
              </a:rPr>
              <a:t>Session</a:t>
            </a:r>
            <a:r>
              <a:rPr lang="zh-CN" altLang="en-US" b="0" i="0" u="none" strike="noStrike" baseline="0" dirty="0" smtClean="0">
                <a:latin typeface="Times New Roman"/>
              </a:rPr>
              <a:t>的名称和</a:t>
            </a:r>
            <a:r>
              <a:rPr lang="en-US" altLang="zh-CN" b="0" i="0" u="none" strike="noStrike" baseline="0" dirty="0" smtClean="0">
                <a:latin typeface="Times New Roman"/>
              </a:rPr>
              <a:t>ID</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85294035"/>
              </p:ext>
            </p:extLst>
          </p:nvPr>
        </p:nvGraphicFramePr>
        <p:xfrm>
          <a:off x="1043608" y="4437111"/>
          <a:ext cx="6408712" cy="1929153"/>
        </p:xfrm>
        <a:graphic>
          <a:graphicData uri="http://schemas.openxmlformats.org/presentationml/2006/ole">
            <mc:AlternateContent xmlns:mc="http://schemas.openxmlformats.org/markup-compatibility/2006">
              <mc:Choice xmlns:v="urn:schemas-microsoft-com:vml" Requires="v">
                <p:oleObj spid="_x0000_s7172" name="Visio" r:id="rId3" imgW="3737340" imgH="1123591" progId="Visio.Drawing.11">
                  <p:embed/>
                </p:oleObj>
              </mc:Choice>
              <mc:Fallback>
                <p:oleObj name="Visio" r:id="rId3" imgW="3737340" imgH="112359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437111"/>
                        <a:ext cx="6408712" cy="1929153"/>
                      </a:xfrm>
                      <a:prstGeom prst="rect">
                        <a:avLst/>
                      </a:prstGeom>
                      <a:noFill/>
                    </p:spPr>
                  </p:pic>
                </p:oleObj>
              </mc:Fallback>
            </mc:AlternateContent>
          </a:graphicData>
        </a:graphic>
      </p:graphicFrame>
    </p:spTree>
    <p:extLst>
      <p:ext uri="{BB962C8B-B14F-4D97-AF65-F5344CB8AC3E}">
        <p14:creationId xmlns:p14="http://schemas.microsoft.com/office/powerpoint/2010/main" val="271739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a:t>
            </a:r>
            <a:r>
              <a:rPr lang="zh-CN" altLang="en-US" b="0" i="0" u="none" strike="noStrike" kern="1800" baseline="0" smtClean="0">
                <a:latin typeface="方正大标宋简体"/>
              </a:rPr>
              <a:t>基于</a:t>
            </a:r>
            <a:r>
              <a:rPr lang="en-US" altLang="zh-CN" b="0" i="0" u="none" strike="noStrike" kern="1800" baseline="0" smtClean="0">
                <a:latin typeface="方正大标宋简体"/>
              </a:rPr>
              <a:t>Cookie</a:t>
            </a:r>
            <a:r>
              <a:rPr lang="zh-CN" altLang="en-US" b="0" i="0" u="none" strike="noStrike" kern="1800" baseline="0" smtClean="0">
                <a:latin typeface="方正大标宋简体"/>
              </a:rPr>
              <a:t>传递</a:t>
            </a:r>
            <a:r>
              <a:rPr lang="en-US" altLang="zh-CN" b="0" i="0" u="none" strike="noStrike" kern="1800" baseline="0" smtClean="0">
                <a:latin typeface="方正大标宋简体"/>
              </a:rPr>
              <a:t>Cookie ID</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演示将</a:t>
            </a:r>
            <a:r>
              <a:rPr lang="en-US" altLang="zh-CN" b="0" i="0" u="none" strike="noStrike" baseline="0" dirty="0" smtClean="0">
                <a:latin typeface="Times New Roman"/>
              </a:rPr>
              <a:t>Session</a:t>
            </a:r>
            <a:r>
              <a:rPr lang="zh-CN" altLang="en-US" b="0" i="0" u="none" strike="noStrike" baseline="0" dirty="0" smtClean="0">
                <a:latin typeface="Times New Roman"/>
              </a:rPr>
              <a:t>保存在</a:t>
            </a:r>
            <a:r>
              <a:rPr lang="en-US" altLang="zh-CN" b="0" i="0" u="none" strike="noStrike" baseline="0" dirty="0" smtClean="0">
                <a:latin typeface="Times New Roman"/>
              </a:rPr>
              <a:t>Cookie</a:t>
            </a:r>
            <a:r>
              <a:rPr lang="zh-CN" altLang="en-US" b="0" i="0" u="none" strike="noStrike" baseline="0" dirty="0" smtClean="0">
                <a:latin typeface="Times New Roman"/>
              </a:rPr>
              <a:t>中。</a:t>
            </a:r>
          </a:p>
        </p:txBody>
      </p:sp>
    </p:spTree>
    <p:extLst>
      <p:ext uri="{BB962C8B-B14F-4D97-AF65-F5344CB8AC3E}">
        <p14:creationId xmlns:p14="http://schemas.microsoft.com/office/powerpoint/2010/main" val="400837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a:t>
            </a:r>
            <a:r>
              <a:rPr lang="zh-CN" altLang="en-US" b="0" i="0" u="none" strike="noStrike" kern="1800" baseline="0" smtClean="0">
                <a:latin typeface="方正大标宋简体"/>
              </a:rPr>
              <a:t>通过</a:t>
            </a:r>
            <a:r>
              <a:rPr lang="en-US" altLang="zh-CN" b="0" i="0" u="none" strike="noStrike" kern="1800" baseline="0" smtClean="0">
                <a:latin typeface="方正大标宋简体"/>
              </a:rPr>
              <a:t>URL</a:t>
            </a:r>
            <a:r>
              <a:rPr lang="zh-CN" altLang="en-US" b="0" i="0" u="none" strike="noStrike" kern="1800" baseline="0" smtClean="0">
                <a:latin typeface="方正大标宋简体"/>
              </a:rPr>
              <a:t>传递</a:t>
            </a:r>
            <a:r>
              <a:rPr lang="en-US" altLang="zh-CN" b="0" i="0" u="none" strike="noStrike" kern="1800" baseline="0" smtClean="0">
                <a:latin typeface="方正大标宋简体"/>
              </a:rPr>
              <a:t>Session</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rPr>
              <a:t>前面我们学习的是基于</a:t>
            </a:r>
            <a:r>
              <a:rPr lang="en-US" altLang="zh-CN" b="0" i="0" u="none" strike="noStrike" baseline="0" dirty="0" smtClean="0">
                <a:latin typeface="Times New Roman"/>
              </a:rPr>
              <a:t>Cookie</a:t>
            </a:r>
            <a:r>
              <a:rPr lang="zh-CN" altLang="en-US" b="0" i="0" u="none" strike="noStrike" baseline="0" dirty="0" smtClean="0">
                <a:latin typeface="Times New Roman"/>
              </a:rPr>
              <a:t>的传递方式，而</a:t>
            </a:r>
            <a:r>
              <a:rPr lang="en-US" altLang="zh-CN" b="0" i="0" u="none" strike="noStrike" baseline="0" dirty="0" smtClean="0">
                <a:latin typeface="Times New Roman"/>
              </a:rPr>
              <a:t>Cookie</a:t>
            </a:r>
            <a:r>
              <a:rPr lang="zh-CN" altLang="en-US" b="0" i="0" u="none" strike="noStrike" baseline="0" dirty="0" smtClean="0">
                <a:latin typeface="Times New Roman"/>
              </a:rPr>
              <a:t>在客户端是可以禁用的，那么这种方式就不再行得通。这就需要我们使用</a:t>
            </a:r>
            <a:r>
              <a:rPr lang="en-US" altLang="zh-CN" b="0" i="0" u="none" strike="noStrike" baseline="0" dirty="0" smtClean="0">
                <a:latin typeface="Times New Roman"/>
              </a:rPr>
              <a:t>URL</a:t>
            </a:r>
            <a:r>
              <a:rPr lang="zh-CN" altLang="en-US" b="0" i="0" u="none" strike="noStrike" baseline="0" dirty="0" smtClean="0">
                <a:latin typeface="Times New Roman"/>
              </a:rPr>
              <a:t>来传递</a:t>
            </a:r>
            <a:r>
              <a:rPr lang="en-US" altLang="zh-CN" b="0" i="0" u="none" strike="noStrike" baseline="0" dirty="0" smtClean="0">
                <a:latin typeface="Times New Roman"/>
              </a:rPr>
              <a:t>Session</a:t>
            </a:r>
            <a:r>
              <a:rPr lang="zh-CN" altLang="en-US" b="0" i="0" u="none" strike="noStrike" baseline="0" dirty="0" smtClean="0">
                <a:latin typeface="Times New Roman"/>
              </a:rPr>
              <a:t>。</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演示通过</a:t>
            </a:r>
            <a:r>
              <a:rPr lang="en-US" altLang="zh-CN" b="0" i="0" u="none" strike="noStrike" baseline="0" dirty="0" smtClean="0">
                <a:latin typeface="Times New Roman"/>
              </a:rPr>
              <a:t>URL</a:t>
            </a:r>
            <a:r>
              <a:rPr lang="zh-CN" altLang="en-US" b="0" i="0" u="none" strike="noStrike" baseline="0" dirty="0" smtClean="0">
                <a:latin typeface="Times New Roman"/>
              </a:rPr>
              <a:t>传递</a:t>
            </a:r>
            <a:r>
              <a:rPr lang="en-US" altLang="zh-CN" b="0" i="0" u="none" strike="noStrike" baseline="0" dirty="0" smtClean="0">
                <a:latin typeface="Times New Roman"/>
              </a:rPr>
              <a:t>Session</a:t>
            </a:r>
            <a:r>
              <a:rPr lang="zh-CN" altLang="en-US" b="0" i="0" u="none" strike="noStrike" baseline="0" dirty="0" smtClean="0">
                <a:latin typeface="Times New Roman"/>
              </a:rPr>
              <a:t>。</a:t>
            </a:r>
          </a:p>
          <a:p>
            <a:pPr marR="0" lvl="0" rtl="0"/>
            <a:r>
              <a:rPr lang="zh-CN" altLang="en-US" b="0" i="0" u="none" strike="noStrike" baseline="0" dirty="0" smtClean="0">
                <a:latin typeface="Times New Roman"/>
              </a:rPr>
              <a:t>从上面的代码中我们可以看到，我们在没有使用</a:t>
            </a:r>
            <a:r>
              <a:rPr lang="en-US" altLang="zh-CN" b="0" i="0" u="none" strike="noStrike" baseline="0" dirty="0" smtClean="0">
                <a:latin typeface="Times New Roman"/>
              </a:rPr>
              <a:t>Cookie</a:t>
            </a:r>
            <a:r>
              <a:rPr lang="zh-CN" altLang="en-US" b="0" i="0" u="none" strike="noStrike" baseline="0" dirty="0" smtClean="0">
                <a:latin typeface="Times New Roman"/>
              </a:rPr>
              <a:t>的情况下成功将</a:t>
            </a:r>
            <a:r>
              <a:rPr lang="en-US" altLang="zh-CN" b="0" i="0" u="none" strike="noStrike" baseline="0" dirty="0" smtClean="0">
                <a:latin typeface="Times New Roman"/>
              </a:rPr>
              <a:t>Session</a:t>
            </a:r>
            <a:r>
              <a:rPr lang="zh-CN" altLang="en-US" b="0" i="0" u="none" strike="noStrike" baseline="0" dirty="0" smtClean="0">
                <a:latin typeface="Times New Roman"/>
              </a:rPr>
              <a:t>的变量值传递。</a:t>
            </a:r>
          </a:p>
          <a:p>
            <a:pPr marR="0" lvl="0" rtl="0"/>
            <a:r>
              <a:rPr lang="zh-CN" altLang="en-US" b="0" i="0" u="none" strike="noStrike" baseline="0" dirty="0" smtClean="0">
                <a:latin typeface="Times New Roman"/>
              </a:rPr>
              <a:t>在</a:t>
            </a:r>
            <a:r>
              <a:rPr lang="en-US" altLang="zh-CN" b="0" i="0" u="none" strike="noStrike" baseline="0" dirty="0" err="1" smtClean="0">
                <a:latin typeface="Times New Roman"/>
              </a:rPr>
              <a:t>PHP</a:t>
            </a:r>
            <a:r>
              <a:rPr lang="zh-CN" altLang="en-US" b="0" i="0" u="none" strike="noStrike" baseline="0" dirty="0" smtClean="0">
                <a:latin typeface="Times New Roman"/>
              </a:rPr>
              <a:t>中，为我们提供了一个预定义常量“</a:t>
            </a:r>
            <a:r>
              <a:rPr lang="en-US" altLang="zh-CN" b="0" i="0" u="none" strike="noStrike" baseline="0" dirty="0" smtClean="0">
                <a:latin typeface="Times New Roman"/>
              </a:rPr>
              <a:t>SID</a:t>
            </a:r>
            <a:r>
              <a:rPr lang="zh-CN" altLang="en-US" b="0" i="0" u="none" strike="noStrike" baseline="0" dirty="0" smtClean="0">
                <a:latin typeface="Times New Roman"/>
              </a:rPr>
              <a:t>”，“</a:t>
            </a:r>
            <a:r>
              <a:rPr lang="en-US" altLang="zh-CN" b="0" i="0" u="none" strike="noStrike" baseline="0" dirty="0" smtClean="0">
                <a:latin typeface="Times New Roman"/>
              </a:rPr>
              <a:t>SID</a:t>
            </a:r>
            <a:r>
              <a:rPr lang="zh-CN" altLang="en-US" b="0" i="0" u="none" strike="noStrike" baseline="0" dirty="0" smtClean="0">
                <a:latin typeface="Times New Roman"/>
              </a:rPr>
              <a:t>”是包含着</a:t>
            </a:r>
            <a:r>
              <a:rPr lang="en-US" altLang="zh-CN" b="0" i="0" u="none" strike="noStrike" baseline="0" dirty="0" smtClean="0">
                <a:latin typeface="Times New Roman"/>
              </a:rPr>
              <a:t>Session</a:t>
            </a:r>
            <a:r>
              <a:rPr lang="zh-CN" altLang="en-US" b="0" i="0" u="none" strike="noStrike" baseline="0" dirty="0" smtClean="0">
                <a:latin typeface="Times New Roman"/>
              </a:rPr>
              <a:t>名以及</a:t>
            </a:r>
            <a:r>
              <a:rPr lang="en-US" altLang="zh-CN" b="0" i="0" u="none" strike="noStrike" baseline="0" dirty="0" smtClean="0">
                <a:latin typeface="Times New Roman"/>
              </a:rPr>
              <a:t>Session ID</a:t>
            </a:r>
            <a:r>
              <a:rPr lang="zh-CN" altLang="en-US" b="0" i="0" u="none" strike="noStrike" baseline="0" dirty="0" smtClean="0">
                <a:latin typeface="Times New Roman"/>
              </a:rPr>
              <a:t>的常量，格式为</a:t>
            </a:r>
            <a:r>
              <a:rPr lang="en-US" altLang="zh-CN" b="0" i="0" u="none" strike="noStrike" baseline="0" dirty="0" smtClean="0">
                <a:latin typeface="Times New Roman"/>
              </a:rPr>
              <a:t>"name=ID"</a:t>
            </a:r>
            <a:r>
              <a:rPr lang="zh-CN" altLang="en-US" b="0" i="0" u="none" strike="noStrike" baseline="0" dirty="0" smtClean="0">
                <a:latin typeface="Times New Roman"/>
              </a:rPr>
              <a:t>，或者如果会话</a:t>
            </a:r>
            <a:r>
              <a:rPr lang="en-US" altLang="zh-CN" b="0" i="0" u="none" strike="noStrike" baseline="0" dirty="0" smtClean="0">
                <a:latin typeface="Times New Roman"/>
              </a:rPr>
              <a:t>ID</a:t>
            </a:r>
            <a:r>
              <a:rPr lang="zh-CN" altLang="en-US" b="0" i="0" u="none" strike="noStrike" baseline="0" dirty="0" smtClean="0">
                <a:latin typeface="Times New Roman"/>
              </a:rPr>
              <a:t>已经在适当的会话</a:t>
            </a:r>
            <a:r>
              <a:rPr lang="en-US" altLang="zh-CN" b="0" i="0" u="none" strike="noStrike" baseline="0" dirty="0" smtClean="0">
                <a:latin typeface="Times New Roman"/>
              </a:rPr>
              <a:t>cookie</a:t>
            </a:r>
            <a:r>
              <a:rPr lang="zh-CN" altLang="en-US" b="0" i="0" u="none" strike="noStrike" baseline="0" dirty="0" smtClean="0">
                <a:latin typeface="Times New Roman"/>
              </a:rPr>
              <a:t>中设定时则为空字符串。</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演示使用常量</a:t>
            </a:r>
            <a:r>
              <a:rPr lang="en-US" altLang="zh-CN" b="0" i="0" u="none" strike="noStrike" baseline="0" dirty="0" smtClean="0">
                <a:latin typeface="Times New Roman"/>
              </a:rPr>
              <a:t>SID</a:t>
            </a:r>
            <a:r>
              <a:rPr lang="zh-CN" altLang="en-US" b="0" i="0" u="none" strike="noStrike" baseline="0" dirty="0" smtClean="0">
                <a:latin typeface="Times New Roman"/>
              </a:rPr>
              <a:t>替代“</a:t>
            </a:r>
            <a:r>
              <a:rPr lang="en-US" altLang="zh-CN" b="0" i="0" u="none" strike="noStrike" baseline="0" dirty="0" err="1" smtClean="0">
                <a:latin typeface="Times New Roman"/>
              </a:rPr>
              <a:t>session_name</a:t>
            </a:r>
            <a:r>
              <a:rPr lang="en-US" altLang="zh-CN" b="0" i="0" u="none" strike="noStrike" baseline="0" dirty="0" smtClean="0">
                <a:latin typeface="Times New Roman"/>
              </a:rPr>
              <a:t>()=</a:t>
            </a:r>
            <a:r>
              <a:rPr lang="en-US" altLang="zh-CN" b="0" i="0" u="none" strike="noStrike" baseline="0" dirty="0" err="1" smtClean="0">
                <a:latin typeface="Times New Roman"/>
              </a:rPr>
              <a:t>session_id</a:t>
            </a:r>
            <a:r>
              <a:rPr lang="en-US" altLang="zh-CN" b="0" i="0" u="none" strike="noStrike" baseline="0" dirty="0" smtClean="0">
                <a:latin typeface="Times New Roman"/>
              </a:rPr>
              <a:t>()</a:t>
            </a:r>
            <a:r>
              <a:rPr lang="zh-CN" altLang="en-US" b="0" i="0" u="none" strike="noStrike" baseline="0" dirty="0" smtClean="0">
                <a:latin typeface="Times New Roman"/>
              </a:rPr>
              <a:t>”。</a:t>
            </a:r>
          </a:p>
        </p:txBody>
      </p:sp>
    </p:spTree>
    <p:extLst>
      <p:ext uri="{BB962C8B-B14F-4D97-AF65-F5344CB8AC3E}">
        <p14:creationId xmlns:p14="http://schemas.microsoft.com/office/powerpoint/2010/main" val="2770785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13.3  </a:t>
            </a:r>
            <a:r>
              <a:rPr lang="zh-CN" altLang="en-US" b="0" i="0" u="none" strike="noStrike" kern="1800" baseline="0" smtClean="0">
                <a:latin typeface="方正大标宋简体"/>
              </a:rPr>
              <a:t>小结</a:t>
            </a:r>
            <a:endParaRPr lang="zh-CN" altLang="en-US" b="0" i="0" u="none" strike="noStrike" kern="1800" baseline="0" smtClean="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本章我们主要学习的是</a:t>
            </a:r>
            <a:r>
              <a:rPr lang="en-US" altLang="zh-CN" b="0" i="0" u="none" strike="noStrike" baseline="0" smtClean="0">
                <a:latin typeface="Times New Roman"/>
              </a:rPr>
              <a:t>Web</a:t>
            </a:r>
            <a:r>
              <a:rPr lang="zh-CN" altLang="en-US" b="0" i="0" u="none" strike="noStrike" baseline="0" smtClean="0">
                <a:latin typeface="Times New Roman"/>
              </a:rPr>
              <a:t>页面非常重要的</a:t>
            </a:r>
            <a:r>
              <a:rPr lang="en-US" altLang="zh-CN" b="0" i="0" u="none" strike="noStrike" baseline="0" smtClean="0">
                <a:latin typeface="Times New Roman"/>
              </a:rPr>
              <a:t>Cookie</a:t>
            </a:r>
            <a:r>
              <a:rPr lang="zh-CN" altLang="en-US" b="0" i="0" u="none" strike="noStrike" baseline="0" smtClean="0">
                <a:latin typeface="Times New Roman"/>
              </a:rPr>
              <a:t>和</a:t>
            </a:r>
            <a:r>
              <a:rPr lang="en-US" altLang="zh-CN" b="0" i="0" u="none" strike="noStrike" baseline="0" smtClean="0">
                <a:latin typeface="Times New Roman"/>
              </a:rPr>
              <a:t>Session</a:t>
            </a:r>
            <a:r>
              <a:rPr lang="zh-CN" altLang="en-US" b="0" i="0" u="none" strike="noStrike" baseline="0" smtClean="0">
                <a:latin typeface="Times New Roman"/>
              </a:rPr>
              <a:t>技术。在本章的学习中，核心思想是让读者明白</a:t>
            </a:r>
            <a:r>
              <a:rPr lang="en-US" altLang="zh-CN" b="0" i="0" u="none" strike="noStrike" baseline="0" smtClean="0">
                <a:latin typeface="Times New Roman"/>
              </a:rPr>
              <a:t>Session</a:t>
            </a:r>
            <a:r>
              <a:rPr lang="zh-CN" altLang="en-US" b="0" i="0" u="none" strike="noStrike" baseline="0" smtClean="0">
                <a:latin typeface="Times New Roman"/>
              </a:rPr>
              <a:t>与</a:t>
            </a:r>
            <a:r>
              <a:rPr lang="en-US" altLang="zh-CN" b="0" i="0" u="none" strike="noStrike" baseline="0" smtClean="0">
                <a:latin typeface="Times New Roman"/>
              </a:rPr>
              <a:t>Cookie</a:t>
            </a:r>
            <a:r>
              <a:rPr lang="zh-CN" altLang="en-US" b="0" i="0" u="none" strike="noStrike" baseline="0" smtClean="0">
                <a:latin typeface="Times New Roman"/>
              </a:rPr>
              <a:t>的不同之处以及工作原理，这是非常重要的。语法方面就比较次要了，本章我们新接触的只有简单的几个，使用是没有任何困难的。</a:t>
            </a:r>
          </a:p>
        </p:txBody>
      </p:sp>
    </p:spTree>
    <p:extLst>
      <p:ext uri="{BB962C8B-B14F-4D97-AF65-F5344CB8AC3E}">
        <p14:creationId xmlns:p14="http://schemas.microsoft.com/office/powerpoint/2010/main" val="55707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13.1.1</a:t>
            </a:r>
            <a:r>
              <a:rPr lang="zh-CN" altLang="en-US" b="0" i="0" u="none" strike="noStrike" kern="1800" baseline="0" smtClean="0">
                <a:latin typeface="方正大标宋简体"/>
              </a:rPr>
              <a:t>  创建</a:t>
            </a:r>
            <a:r>
              <a:rPr lang="en-US" altLang="zh-CN" b="0" i="0" u="none" strike="noStrike" kern="1800" baseline="0" smtClean="0">
                <a:latin typeface="方正大标宋简体"/>
              </a:rPr>
              <a:t>Cookie</a:t>
            </a:r>
            <a:endParaRPr lang="zh-CN" altLang="en-US" b="0" i="0" u="none" strike="noStrike" kern="1800" baseline="0" smtClean="0">
              <a:latin typeface="方正大标宋简体"/>
            </a:endParaRPr>
          </a:p>
        </p:txBody>
      </p:sp>
      <p:sp>
        <p:nvSpPr>
          <p:cNvPr id="3" name="文本占位符 2"/>
          <p:cNvSpPr>
            <a:spLocks noGrp="1"/>
          </p:cNvSpPr>
          <p:nvPr>
            <p:ph type="body" idx="1"/>
          </p:nvPr>
        </p:nvSpPr>
        <p:spPr>
          <a:xfrm>
            <a:off x="457200" y="1600200"/>
            <a:ext cx="8229600" cy="2836912"/>
          </a:xfrm>
        </p:spPr>
        <p:txBody>
          <a:bodyPr>
            <a:normAutofit fontScale="77500" lnSpcReduction="20000"/>
          </a:bodyPr>
          <a:lstStyle/>
          <a:p>
            <a:pPr marR="0" lvl="0" rtl="0"/>
            <a:r>
              <a:rPr lang="zh-CN" altLang="en-US" b="0" i="0" u="none" strike="noStrike" baseline="0" dirty="0" smtClean="0">
                <a:latin typeface="Times New Roman"/>
              </a:rPr>
              <a:t>在</a:t>
            </a:r>
            <a:r>
              <a:rPr lang="en-US" altLang="zh-CN" b="0" i="0" u="none" strike="noStrike" baseline="0" dirty="0" err="1" smtClean="0">
                <a:latin typeface="Times New Roman"/>
              </a:rPr>
              <a:t>PHP</a:t>
            </a:r>
            <a:r>
              <a:rPr lang="zh-CN" altLang="en-US" b="0" i="0" u="none" strike="noStrike" baseline="0" dirty="0" smtClean="0">
                <a:latin typeface="Times New Roman"/>
              </a:rPr>
              <a:t>中是通过</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创建一个</a:t>
            </a:r>
            <a:r>
              <a:rPr lang="en-US" altLang="zh-CN" b="0" i="0" u="none" strike="noStrike" baseline="0" dirty="0" smtClean="0">
                <a:latin typeface="Times New Roman"/>
              </a:rPr>
              <a:t>Cookie</a:t>
            </a:r>
            <a:r>
              <a:rPr lang="zh-CN" altLang="en-US" b="0" i="0" u="none" strike="noStrike" baseline="0" dirty="0" smtClean="0">
                <a:latin typeface="Times New Roman"/>
              </a:rPr>
              <a:t>。在创建之前需要注意的是</a:t>
            </a:r>
            <a:r>
              <a:rPr lang="en-US" altLang="zh-CN" b="0" i="0" u="none" strike="noStrike" baseline="0" dirty="0" smtClean="0">
                <a:latin typeface="Times New Roman"/>
              </a:rPr>
              <a:t>Cookie</a:t>
            </a:r>
            <a:r>
              <a:rPr lang="zh-CN" altLang="en-US" b="0" i="0" u="none" strike="noStrike" baseline="0" dirty="0" smtClean="0">
                <a:latin typeface="Times New Roman"/>
              </a:rPr>
              <a:t>是</a:t>
            </a:r>
            <a:r>
              <a:rPr lang="en-US" altLang="zh-CN" b="0" i="0" u="none" strike="noStrike" baseline="0" dirty="0" smtClean="0">
                <a:latin typeface="Times New Roman"/>
              </a:rPr>
              <a:t>HTTP</a:t>
            </a:r>
            <a:r>
              <a:rPr lang="zh-CN" altLang="en-US" b="0" i="0" u="none" strike="noStrike" baseline="0" dirty="0" smtClean="0">
                <a:latin typeface="Times New Roman"/>
              </a:rPr>
              <a:t>标头的组成部分，而标头必须在其他内容之前发送。因此在创建</a:t>
            </a:r>
            <a:r>
              <a:rPr lang="en-US" altLang="zh-CN" b="0" i="0" u="none" strike="noStrike" baseline="0" dirty="0" smtClean="0">
                <a:latin typeface="Times New Roman"/>
              </a:rPr>
              <a:t>Cookie</a:t>
            </a:r>
            <a:r>
              <a:rPr lang="zh-CN" altLang="en-US" b="0" i="0" u="none" strike="noStrike" baseline="0" dirty="0" smtClean="0">
                <a:latin typeface="Times New Roman"/>
              </a:rPr>
              <a:t>之前不可以有任何输出，包括空格和空行。</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的语法如图所示。</a:t>
            </a:r>
          </a:p>
          <a:p>
            <a:pPr marR="0" lvl="0" rtl="0"/>
            <a:r>
              <a:rPr lang="zh-CN" altLang="en-US" b="0" i="0" u="none" strike="noStrike" baseline="0" dirty="0" smtClean="0">
                <a:latin typeface="Times New Roman"/>
              </a:rPr>
              <a:t>在</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的语法中，除了第一个</a:t>
            </a:r>
            <a:r>
              <a:rPr lang="en-US" altLang="zh-CN" b="0" i="0" u="none" strike="noStrike" baseline="0" dirty="0" smtClean="0">
                <a:latin typeface="Times New Roman"/>
              </a:rPr>
              <a:t>$name</a:t>
            </a:r>
            <a:r>
              <a:rPr lang="zh-CN" altLang="en-US" b="0" i="0" u="none" strike="noStrike" baseline="0" dirty="0" smtClean="0">
                <a:latin typeface="Times New Roman"/>
              </a:rPr>
              <a:t>参数值是必须的以外，其他值都是可以选的。我们通常使用的是前三个参数。下面我们就来演示创建一个</a:t>
            </a:r>
            <a:r>
              <a:rPr lang="en-US" altLang="zh-CN" b="0" i="0" u="none" strike="noStrike" baseline="0" dirty="0" smtClean="0">
                <a:latin typeface="Times New Roman"/>
              </a:rPr>
              <a:t>Cookie</a:t>
            </a:r>
            <a:r>
              <a:rPr lang="zh-CN" altLang="en-US" b="0" i="0" u="none" strike="noStrike" baseline="0" dirty="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76668065"/>
              </p:ext>
            </p:extLst>
          </p:nvPr>
        </p:nvGraphicFramePr>
        <p:xfrm>
          <a:off x="683568" y="4293096"/>
          <a:ext cx="7401170" cy="1728192"/>
        </p:xfrm>
        <a:graphic>
          <a:graphicData uri="http://schemas.openxmlformats.org/presentationml/2006/ole">
            <mc:AlternateContent xmlns:mc="http://schemas.openxmlformats.org/markup-compatibility/2006">
              <mc:Choice xmlns:v="urn:schemas-microsoft-com:vml" Requires="v">
                <p:oleObj spid="_x0000_s1028" name="Visio" r:id="rId3" imgW="5627610" imgH="1312563" progId="Visio.Drawing.11">
                  <p:embed/>
                </p:oleObj>
              </mc:Choice>
              <mc:Fallback>
                <p:oleObj name="Visio" r:id="rId3" imgW="5627610" imgH="131256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293096"/>
                        <a:ext cx="7401170" cy="1728192"/>
                      </a:xfrm>
                      <a:prstGeom prst="rect">
                        <a:avLst/>
                      </a:prstGeom>
                      <a:noFill/>
                    </p:spPr>
                  </p:pic>
                </p:oleObj>
              </mc:Fallback>
            </mc:AlternateContent>
          </a:graphicData>
        </a:graphic>
      </p:graphicFrame>
    </p:spTree>
    <p:extLst>
      <p:ext uri="{BB962C8B-B14F-4D97-AF65-F5344CB8AC3E}">
        <p14:creationId xmlns:p14="http://schemas.microsoft.com/office/powerpoint/2010/main" val="221750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13.1.1</a:t>
            </a:r>
            <a:r>
              <a:rPr lang="zh-CN" altLang="en-US" b="0" i="0" u="none" strike="noStrike" kern="1800" baseline="0" smtClean="0">
                <a:latin typeface="方正大标宋简体"/>
              </a:rPr>
              <a:t>  创建</a:t>
            </a:r>
            <a:r>
              <a:rPr lang="en-US" altLang="zh-CN" b="0" i="0" u="none" strike="noStrike" kern="1800" baseline="0" smtClean="0">
                <a:latin typeface="方正大标宋简体"/>
              </a:rPr>
              <a:t>Cookie</a:t>
            </a:r>
            <a:endParaRPr lang="zh-CN" altLang="en-US" b="0" i="0" u="none" strike="noStrike" kern="1800" baseline="0" smtClean="0">
              <a:latin typeface="方正大标宋简体"/>
            </a:endParaRPr>
          </a:p>
        </p:txBody>
      </p:sp>
      <p:sp>
        <p:nvSpPr>
          <p:cNvPr id="3" name="文本占位符 2"/>
          <p:cNvSpPr>
            <a:spLocks noGrp="1"/>
          </p:cNvSpPr>
          <p:nvPr>
            <p:ph type="body" idx="1"/>
          </p:nvPr>
        </p:nvSpPr>
        <p:spPr>
          <a:xfrm>
            <a:off x="457200" y="1600200"/>
            <a:ext cx="8229600" cy="2260848"/>
          </a:xfrm>
        </p:spPr>
        <p:txBody>
          <a:bodyPr>
            <a:normAutofit/>
          </a:bodyPr>
          <a:lstStyle/>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演示通过</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创建一个</a:t>
            </a:r>
            <a:r>
              <a:rPr lang="en-US" altLang="zh-CN" b="0" i="0" u="none" strike="noStrike" baseline="0" dirty="0" smtClean="0">
                <a:latin typeface="Times New Roman"/>
              </a:rPr>
              <a:t>Cookie</a:t>
            </a:r>
            <a:r>
              <a:rPr lang="zh-CN" altLang="en-US" b="0" i="0" u="none" strike="noStrike" baseline="0" dirty="0" smtClean="0">
                <a:latin typeface="Times New Roman"/>
              </a:rPr>
              <a:t>。</a:t>
            </a:r>
          </a:p>
          <a:p>
            <a:pPr marR="0" lvl="0" rtl="0"/>
            <a:r>
              <a:rPr lang="zh-CN" altLang="en-US" b="0" i="0" u="none" strike="noStrike" baseline="0" dirty="0" smtClean="0">
                <a:latin typeface="Times New Roman"/>
              </a:rPr>
              <a:t>前面我们也说过</a:t>
            </a:r>
            <a:r>
              <a:rPr lang="en-US" altLang="zh-CN" b="0" i="0" u="none" strike="noStrike" baseline="0" dirty="0" smtClean="0">
                <a:latin typeface="Times New Roman"/>
              </a:rPr>
              <a:t>Cookie</a:t>
            </a:r>
            <a:r>
              <a:rPr lang="zh-CN" altLang="en-US" b="0" i="0" u="none" strike="noStrike" baseline="0" dirty="0" smtClean="0">
                <a:latin typeface="Times New Roman"/>
              </a:rPr>
              <a:t>是保存在客户端硬盘上的。我们当然可以从硬盘上找到它们。</a:t>
            </a:r>
            <a:r>
              <a:rPr lang="en-US" altLang="zh-CN" b="0" i="0" u="none" strike="noStrike" baseline="0" dirty="0" smtClean="0">
                <a:latin typeface="Times New Roman"/>
              </a:rPr>
              <a:t>Cookie</a:t>
            </a:r>
            <a:r>
              <a:rPr lang="zh-CN" altLang="en-US" b="0" i="0" u="none" strike="noStrike" baseline="0" dirty="0" smtClean="0">
                <a:latin typeface="Times New Roman"/>
              </a:rPr>
              <a:t>文件名通常是如图所示的格式。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97893266"/>
              </p:ext>
            </p:extLst>
          </p:nvPr>
        </p:nvGraphicFramePr>
        <p:xfrm>
          <a:off x="1691680" y="4149080"/>
          <a:ext cx="3744416" cy="1636448"/>
        </p:xfrm>
        <a:graphic>
          <a:graphicData uri="http://schemas.openxmlformats.org/presentationml/2006/ole">
            <mc:AlternateContent xmlns:mc="http://schemas.openxmlformats.org/markup-compatibility/2006">
              <mc:Choice xmlns:v="urn:schemas-microsoft-com:vml" Requires="v">
                <p:oleObj spid="_x0000_s2052" name="Visio" r:id="rId3" imgW="2570130" imgH="1123591" progId="Visio.Drawing.11">
                  <p:embed/>
                </p:oleObj>
              </mc:Choice>
              <mc:Fallback>
                <p:oleObj name="Visio" r:id="rId3" imgW="2570130" imgH="112359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149080"/>
                        <a:ext cx="3744416" cy="1636448"/>
                      </a:xfrm>
                      <a:prstGeom prst="rect">
                        <a:avLst/>
                      </a:prstGeom>
                      <a:noFill/>
                    </p:spPr>
                  </p:pic>
                </p:oleObj>
              </mc:Fallback>
            </mc:AlternateContent>
          </a:graphicData>
        </a:graphic>
      </p:graphicFrame>
    </p:spTree>
    <p:extLst>
      <p:ext uri="{BB962C8B-B14F-4D97-AF65-F5344CB8AC3E}">
        <p14:creationId xmlns:p14="http://schemas.microsoft.com/office/powerpoint/2010/main" val="102734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13.1.2</a:t>
            </a:r>
            <a:r>
              <a:rPr lang="zh-CN" altLang="en-US" b="0" i="0" u="none" strike="noStrike" kern="1800" baseline="0" smtClean="0">
                <a:latin typeface="方正大标宋简体"/>
              </a:rPr>
              <a:t>  读取</a:t>
            </a:r>
            <a:r>
              <a:rPr lang="en-US" altLang="zh-CN" b="0" i="0" u="none" strike="noStrike" kern="1800" baseline="0" smtClean="0">
                <a:latin typeface="方正大标宋简体"/>
              </a:rPr>
              <a:t>Cookie</a:t>
            </a:r>
            <a:endParaRPr lang="zh-CN" altLang="en-US" b="0" i="0" u="none" strike="noStrike" kern="1800" baseline="0" smtClean="0">
              <a:latin typeface="方正大标宋简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rPr>
              <a:t>在</a:t>
            </a:r>
            <a:r>
              <a:rPr lang="en-US" altLang="zh-CN" b="0" i="0" u="none" strike="noStrike" baseline="0" dirty="0" err="1" smtClean="0">
                <a:latin typeface="Times New Roman"/>
              </a:rPr>
              <a:t>PHP</a:t>
            </a:r>
            <a:r>
              <a:rPr lang="zh-CN" altLang="en-US" b="0" i="0" u="none" strike="noStrike" baseline="0" dirty="0" smtClean="0">
                <a:latin typeface="Times New Roman"/>
              </a:rPr>
              <a:t>中可以使用超全局变量</a:t>
            </a:r>
            <a:r>
              <a:rPr lang="en-US" altLang="zh-CN" b="0" i="0" u="none" strike="noStrike" baseline="0" dirty="0" smtClean="0">
                <a:latin typeface="Times New Roman"/>
              </a:rPr>
              <a:t>$_COOKIE</a:t>
            </a:r>
            <a:r>
              <a:rPr lang="zh-CN" altLang="en-US" b="0" i="0" u="none" strike="noStrike" baseline="0" dirty="0" smtClean="0">
                <a:latin typeface="Times New Roman"/>
              </a:rPr>
              <a:t>来读取浏览器端的</a:t>
            </a:r>
            <a:r>
              <a:rPr lang="en-US" altLang="zh-CN" b="0" i="0" u="none" strike="noStrike" baseline="0" dirty="0" smtClean="0">
                <a:latin typeface="Times New Roman"/>
              </a:rPr>
              <a:t>Cookie</a:t>
            </a:r>
            <a:r>
              <a:rPr lang="zh-CN" altLang="en-US" b="0" i="0" u="none" strike="noStrike" baseline="0" dirty="0" smtClean="0">
                <a:latin typeface="Times New Roman"/>
              </a:rPr>
              <a:t>值。</a:t>
            </a:r>
            <a:r>
              <a:rPr lang="en-US" altLang="zh-CN" b="0" i="0" u="none" strike="noStrike" baseline="0" dirty="0" smtClean="0">
                <a:latin typeface="Times New Roman"/>
              </a:rPr>
              <a:t>$_COOKIE</a:t>
            </a:r>
            <a:r>
              <a:rPr lang="zh-CN" altLang="en-US" b="0" i="0" u="none" strike="noStrike" baseline="0" dirty="0" smtClean="0">
                <a:latin typeface="Times New Roman"/>
              </a:rPr>
              <a:t>是一个存储着通过</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设置的键值对，我们可以通过输出数组详细信息来了解这个全局变量的结构。</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演示使用</a:t>
            </a:r>
            <a:r>
              <a:rPr lang="en-US" altLang="zh-CN" b="0" i="0" u="none" strike="noStrike" baseline="0" dirty="0" err="1" smtClean="0">
                <a:latin typeface="Times New Roman"/>
              </a:rPr>
              <a:t>print_r</a:t>
            </a:r>
            <a:r>
              <a:rPr lang="en-US" altLang="zh-CN" b="0" i="0" u="none" strike="noStrike" baseline="0" dirty="0" smtClean="0">
                <a:latin typeface="Times New Roman"/>
              </a:rPr>
              <a:t>()</a:t>
            </a:r>
            <a:r>
              <a:rPr lang="zh-CN" altLang="en-US" b="0" i="0" u="none" strike="noStrike" baseline="0" dirty="0" smtClean="0">
                <a:latin typeface="Times New Roman"/>
              </a:rPr>
              <a:t>输出超全局变量</a:t>
            </a:r>
            <a:r>
              <a:rPr lang="en-US" altLang="zh-CN" b="0" i="0" u="none" strike="noStrike" baseline="0" dirty="0" smtClean="0">
                <a:latin typeface="Times New Roman"/>
              </a:rPr>
              <a:t>$_COOKIE</a:t>
            </a:r>
            <a:r>
              <a:rPr lang="zh-CN" altLang="en-US" b="0" i="0" u="none" strike="noStrike" baseline="0" dirty="0" smtClean="0">
                <a:latin typeface="Times New Roman"/>
              </a:rPr>
              <a:t>的信息。</a:t>
            </a:r>
          </a:p>
          <a:p>
            <a:pPr marR="0" lvl="0" rtl="0"/>
            <a:r>
              <a:rPr lang="en-US" altLang="zh-CN" b="0" i="0" u="none" strike="noStrike" baseline="0" dirty="0" smtClean="0">
                <a:latin typeface="Times New Roman"/>
              </a:rPr>
              <a:t>(2)</a:t>
            </a:r>
            <a:r>
              <a:rPr lang="zh-CN" altLang="en-US" b="0" i="0" u="none" strike="noStrike" baseline="0" dirty="0" smtClean="0">
                <a:latin typeface="Times New Roman"/>
              </a:rPr>
              <a:t>演示使用</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设置一个时间变量，并通过超全局变量</a:t>
            </a:r>
            <a:r>
              <a:rPr lang="en-US" altLang="zh-CN" b="0" i="0" u="none" strike="noStrike" baseline="0" dirty="0" smtClean="0">
                <a:latin typeface="Times New Roman"/>
              </a:rPr>
              <a:t>$_COOKIE</a:t>
            </a:r>
            <a:r>
              <a:rPr lang="zh-CN" altLang="en-US" b="0" i="0" u="none" strike="noStrike" baseline="0" dirty="0" smtClean="0">
                <a:latin typeface="Times New Roman"/>
              </a:rPr>
              <a:t>来获取时间变量的值。</a:t>
            </a:r>
          </a:p>
          <a:p>
            <a:pPr marR="0" lvl="0" rtl="0"/>
            <a:r>
              <a:rPr lang="en-US" altLang="zh-CN" b="0" i="0" u="none" strike="noStrike" baseline="0" dirty="0" smtClean="0">
                <a:latin typeface="Times New Roman"/>
              </a:rPr>
              <a:t>(3)</a:t>
            </a:r>
            <a:r>
              <a:rPr lang="zh-CN" altLang="en-US" b="0" i="0" u="none" strike="noStrike" baseline="0" dirty="0" smtClean="0">
                <a:latin typeface="Times New Roman"/>
              </a:rPr>
              <a:t>演示利用</a:t>
            </a:r>
            <a:r>
              <a:rPr lang="en-US" altLang="zh-CN" b="0" i="0" u="none" strike="noStrike" baseline="0" dirty="0" smtClean="0">
                <a:latin typeface="Times New Roman"/>
              </a:rPr>
              <a:t>Cookie</a:t>
            </a:r>
            <a:r>
              <a:rPr lang="zh-CN" altLang="en-US" b="0" i="0" u="none" strike="noStrike" baseline="0" dirty="0" smtClean="0">
                <a:latin typeface="Times New Roman"/>
              </a:rPr>
              <a:t>记录访客访问次数。</a:t>
            </a:r>
          </a:p>
        </p:txBody>
      </p:sp>
    </p:spTree>
    <p:extLst>
      <p:ext uri="{BB962C8B-B14F-4D97-AF65-F5344CB8AC3E}">
        <p14:creationId xmlns:p14="http://schemas.microsoft.com/office/powerpoint/2010/main" val="187347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13.1.3</a:t>
            </a:r>
            <a:r>
              <a:rPr lang="zh-CN" altLang="en-US" b="0" i="0" u="none" strike="noStrike" kern="1800" baseline="0" smtClean="0">
                <a:latin typeface="方正大标宋简体"/>
              </a:rPr>
              <a:t>  删除</a:t>
            </a:r>
            <a:r>
              <a:rPr lang="en-US" altLang="zh-CN" b="0" i="0" u="none" strike="noStrike" kern="1800" baseline="0" smtClean="0">
                <a:latin typeface="方正大标宋简体"/>
              </a:rPr>
              <a:t>Cookie</a:t>
            </a:r>
            <a:endParaRPr lang="zh-CN" altLang="en-US" b="0" i="0" u="none" strike="noStrike" kern="1800" baseline="0" smtClean="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在前面我们已经学习了如何设置</a:t>
            </a:r>
            <a:r>
              <a:rPr lang="en-US" altLang="zh-CN" b="0" i="0" u="none" strike="noStrike" baseline="0" smtClean="0">
                <a:latin typeface="Times New Roman"/>
              </a:rPr>
              <a:t>Cookie</a:t>
            </a:r>
            <a:r>
              <a:rPr lang="zh-CN" altLang="en-US" b="0" i="0" u="none" strike="noStrike" baseline="0" smtClean="0">
                <a:latin typeface="Times New Roman"/>
              </a:rPr>
              <a:t>并且通过几个简单的示例加深了读者的理解。</a:t>
            </a:r>
            <a:r>
              <a:rPr lang="en-US" altLang="zh-CN" b="0" i="0" u="none" strike="noStrike" baseline="0" smtClean="0">
                <a:latin typeface="Times New Roman"/>
              </a:rPr>
              <a:t>Cookie</a:t>
            </a:r>
            <a:r>
              <a:rPr lang="zh-CN" altLang="en-US" b="0" i="0" u="none" strike="noStrike" baseline="0" smtClean="0">
                <a:latin typeface="Times New Roman"/>
              </a:rPr>
              <a:t>在没有设置失效时间的情况下会随着浏览器的关闭而删除。如果我们需要在浏览器关闭之前就删除</a:t>
            </a:r>
            <a:r>
              <a:rPr lang="en-US" altLang="zh-CN" b="0" i="0" u="none" strike="noStrike" baseline="0" smtClean="0">
                <a:latin typeface="Times New Roman"/>
              </a:rPr>
              <a:t>Cookie</a:t>
            </a:r>
            <a:r>
              <a:rPr lang="zh-CN" altLang="en-US" b="0" i="0" u="none" strike="noStrike" baseline="0" smtClean="0">
                <a:latin typeface="Times New Roman"/>
              </a:rPr>
              <a:t>，有两种方法可以使用。</a:t>
            </a:r>
          </a:p>
        </p:txBody>
      </p:sp>
    </p:spTree>
    <p:extLst>
      <p:ext uri="{BB962C8B-B14F-4D97-AF65-F5344CB8AC3E}">
        <p14:creationId xmlns:p14="http://schemas.microsoft.com/office/powerpoint/2010/main" val="157968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a:t>
            </a:r>
            <a:r>
              <a:rPr lang="zh-CN" altLang="en-US" b="0" i="0" u="none" strike="noStrike" kern="1800" baseline="0" smtClean="0">
                <a:latin typeface="方正大标宋简体"/>
              </a:rPr>
              <a:t>在浏览器手动删除</a:t>
            </a:r>
            <a:r>
              <a:rPr lang="en-US" altLang="zh-CN" b="0" i="0" u="none" strike="noStrike" kern="1800" baseline="0" smtClean="0">
                <a:latin typeface="方正大标宋简体"/>
              </a:rPr>
              <a:t>Cookie</a:t>
            </a:r>
            <a:endParaRPr lang="zh-CN" altLang="en-US" b="0" i="0" u="none" strike="noStrike" kern="1800" baseline="0" smtClean="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我们知道</a:t>
            </a:r>
            <a:r>
              <a:rPr lang="en-US" altLang="zh-CN" b="0" i="0" u="none" strike="noStrike" baseline="0" dirty="0" smtClean="0">
                <a:latin typeface="Times New Roman"/>
              </a:rPr>
              <a:t>Cookie</a:t>
            </a:r>
            <a:r>
              <a:rPr lang="zh-CN" altLang="en-US" b="0" i="0" u="none" strike="noStrike" baseline="0" dirty="0" smtClean="0">
                <a:latin typeface="Times New Roman"/>
              </a:rPr>
              <a:t>是以文件的形式存储在硬盘中的，浏览器为我们提供了删除这些</a:t>
            </a:r>
            <a:r>
              <a:rPr lang="en-US" altLang="zh-CN" b="0" i="0" u="none" strike="noStrike" baseline="0" dirty="0" smtClean="0">
                <a:latin typeface="Times New Roman"/>
              </a:rPr>
              <a:t>Cookie</a:t>
            </a:r>
            <a:r>
              <a:rPr lang="zh-CN" altLang="en-US" b="0" i="0" u="none" strike="noStrike" baseline="0" dirty="0" smtClean="0">
                <a:latin typeface="Times New Roman"/>
              </a:rPr>
              <a:t>的方法。</a:t>
            </a:r>
          </a:p>
        </p:txBody>
      </p:sp>
    </p:spTree>
    <p:extLst>
      <p:ext uri="{BB962C8B-B14F-4D97-AF65-F5344CB8AC3E}">
        <p14:creationId xmlns:p14="http://schemas.microsoft.com/office/powerpoint/2010/main" val="216258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2.</a:t>
            </a:r>
            <a:r>
              <a:rPr lang="zh-CN" altLang="en-US" b="0" i="0" u="none" strike="noStrike" kern="1800" baseline="0" smtClean="0">
                <a:latin typeface="方正大标宋简体"/>
              </a:rPr>
              <a:t>使用</a:t>
            </a:r>
            <a:r>
              <a:rPr lang="en-US" altLang="zh-CN" b="0" i="0" u="none" strike="noStrike" kern="1800" baseline="0" smtClean="0">
                <a:latin typeface="方正大标宋简体"/>
              </a:rPr>
              <a:t>setcookie()</a:t>
            </a:r>
            <a:r>
              <a:rPr lang="zh-CN" altLang="en-US" b="0" i="0" u="none" strike="noStrike" kern="1800" baseline="0" smtClean="0">
                <a:latin typeface="方正大标宋简体"/>
              </a:rPr>
              <a:t>删除</a:t>
            </a:r>
            <a:r>
              <a:rPr lang="en-US" altLang="zh-CN" b="0" i="0" u="none" strike="noStrike" kern="1800" baseline="0" smtClean="0">
                <a:latin typeface="方正大标宋简体"/>
              </a:rPr>
              <a:t>Cookie</a:t>
            </a:r>
            <a:endParaRPr lang="zh-CN" altLang="en-US" b="0" i="0" u="none" strike="noStrike" kern="1800" baseline="0" smtClean="0">
              <a:latin typeface="方正大标宋简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在浏览器端删除是由用户控制而不是程序控制的。要通过程序控制</a:t>
            </a:r>
            <a:r>
              <a:rPr lang="en-US" altLang="zh-CN" b="0" i="0" u="none" strike="noStrike" baseline="0" dirty="0" smtClean="0">
                <a:latin typeface="Times New Roman"/>
              </a:rPr>
              <a:t>Cookie</a:t>
            </a:r>
            <a:r>
              <a:rPr lang="zh-CN" altLang="en-US" b="0" i="0" u="none" strike="noStrike" baseline="0" dirty="0" smtClean="0">
                <a:latin typeface="Times New Roman"/>
              </a:rPr>
              <a:t>的有效时间我们还是通过</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来实现的。我们执行将要删除的</a:t>
            </a:r>
            <a:r>
              <a:rPr lang="en-US" altLang="zh-CN" b="0" i="0" u="none" strike="noStrike" baseline="0" dirty="0" smtClean="0">
                <a:latin typeface="Times New Roman"/>
              </a:rPr>
              <a:t>Cookie</a:t>
            </a:r>
            <a:r>
              <a:rPr lang="zh-CN" altLang="en-US" b="0" i="0" u="none" strike="noStrike" baseline="0" dirty="0" smtClean="0">
                <a:latin typeface="Times New Roman"/>
              </a:rPr>
              <a:t>有效时间设为当前时间之前的时间即可。</a:t>
            </a:r>
          </a:p>
          <a:p>
            <a:pPr marR="0" lvl="0" rtl="0"/>
            <a:r>
              <a:rPr lang="en-US" altLang="zh-CN" b="0" i="0" u="none" strike="noStrike" baseline="0" dirty="0" smtClean="0">
                <a:latin typeface="Times New Roman"/>
              </a:rPr>
              <a:t>(1)</a:t>
            </a:r>
            <a:r>
              <a:rPr lang="zh-CN" altLang="en-US" b="0" i="0" u="none" strike="noStrike" baseline="0" dirty="0" smtClean="0">
                <a:latin typeface="Times New Roman"/>
              </a:rPr>
              <a:t>演示了通过</a:t>
            </a:r>
            <a:r>
              <a:rPr lang="en-US" altLang="zh-CN" b="0" i="0" u="none" strike="noStrike" baseline="0" dirty="0" err="1" smtClean="0">
                <a:latin typeface="Times New Roman"/>
              </a:rPr>
              <a:t>setcookie</a:t>
            </a:r>
            <a:r>
              <a:rPr lang="en-US" altLang="zh-CN" b="0" i="0" u="none" strike="noStrike" baseline="0" dirty="0" smtClean="0">
                <a:latin typeface="Times New Roman"/>
              </a:rPr>
              <a:t>()</a:t>
            </a:r>
            <a:r>
              <a:rPr lang="zh-CN" altLang="en-US" b="0" i="0" u="none" strike="noStrike" baseline="0" dirty="0" smtClean="0">
                <a:latin typeface="Times New Roman"/>
              </a:rPr>
              <a:t>删除</a:t>
            </a:r>
            <a:r>
              <a:rPr lang="en-US" altLang="zh-CN" b="0" i="0" u="none" strike="noStrike" baseline="0" dirty="0" smtClean="0">
                <a:latin typeface="Times New Roman"/>
              </a:rPr>
              <a:t>Cookie</a:t>
            </a:r>
            <a:r>
              <a:rPr lang="zh-CN" altLang="en-US" b="0" i="0" u="none" strike="noStrike" baseline="0" dirty="0" smtClean="0">
                <a:latin typeface="Times New Roman"/>
              </a:rPr>
              <a:t>。</a:t>
            </a:r>
          </a:p>
        </p:txBody>
      </p:sp>
    </p:spTree>
    <p:extLst>
      <p:ext uri="{BB962C8B-B14F-4D97-AF65-F5344CB8AC3E}">
        <p14:creationId xmlns:p14="http://schemas.microsoft.com/office/powerpoint/2010/main" val="44733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方正大标宋简体"/>
              </a:rPr>
              <a:t>13.1.4</a:t>
            </a:r>
            <a:r>
              <a:rPr lang="zh-CN" altLang="en-US" b="0" i="0" u="none" strike="noStrike" kern="1800" baseline="0" dirty="0" smtClean="0">
                <a:latin typeface="方正大标宋简体"/>
              </a:rPr>
              <a:t>  </a:t>
            </a:r>
            <a:r>
              <a:rPr lang="en-US" altLang="zh-CN" b="0" i="0" u="none" strike="noStrike" kern="1800" baseline="0" dirty="0" smtClean="0">
                <a:latin typeface="方正大标宋简体"/>
              </a:rPr>
              <a:t>Cookie</a:t>
            </a:r>
            <a:r>
              <a:rPr lang="zh-CN" altLang="en-US" b="0" i="0" u="none" strike="noStrike" kern="1800" baseline="0" dirty="0" smtClean="0">
                <a:latin typeface="方正大标宋简体"/>
              </a:rPr>
              <a:t>的生命周期</a:t>
            </a:r>
            <a:endParaRPr lang="zh-CN" altLang="en-US" b="0" i="0" u="none" strike="noStrike" kern="1800" baseline="0" dirty="0" smtClean="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rPr>
              <a:t>如果</a:t>
            </a:r>
            <a:r>
              <a:rPr lang="en-US" altLang="zh-CN" b="0" i="0" u="none" strike="noStrike" baseline="0" dirty="0" smtClean="0">
                <a:latin typeface="Times New Roman"/>
              </a:rPr>
              <a:t>Cookie</a:t>
            </a:r>
            <a:r>
              <a:rPr lang="zh-CN" altLang="en-US" b="0" i="0" u="none" strike="noStrike" baseline="0" smtClean="0">
                <a:latin typeface="Times New Roman"/>
              </a:rPr>
              <a:t>不设置过期时间则表示它的生命周期会随着浏览器关闭而结束。这种</a:t>
            </a:r>
            <a:r>
              <a:rPr lang="en-US" altLang="zh-CN" b="0" i="0" u="none" strike="noStrike" baseline="0" dirty="0" smtClean="0">
                <a:latin typeface="Times New Roman"/>
              </a:rPr>
              <a:t>Cookie</a:t>
            </a:r>
            <a:r>
              <a:rPr lang="zh-CN" altLang="en-US" b="0" i="0" u="none" strike="noStrike" baseline="0" dirty="0" smtClean="0">
                <a:latin typeface="Times New Roman"/>
              </a:rPr>
              <a:t>被称为会话</a:t>
            </a:r>
            <a:r>
              <a:rPr lang="en-US" altLang="zh-CN" b="0" i="0" u="none" strike="noStrike" baseline="0" dirty="0" smtClean="0">
                <a:latin typeface="Times New Roman"/>
              </a:rPr>
              <a:t>Cookie</a:t>
            </a:r>
            <a:r>
              <a:rPr lang="zh-CN" altLang="en-US" b="0" i="0" u="none" strike="noStrike" baseline="0" dirty="0" smtClean="0">
                <a:latin typeface="Times New Roman"/>
              </a:rPr>
              <a:t>，一般不会保存在硬盘中而是保存在内存中。</a:t>
            </a:r>
          </a:p>
          <a:p>
            <a:pPr marR="0" lvl="0" rtl="0"/>
            <a:r>
              <a:rPr lang="zh-CN" altLang="en-US" b="0" i="0" u="none" strike="noStrike" baseline="0" dirty="0" smtClean="0">
                <a:latin typeface="Times New Roman"/>
              </a:rPr>
              <a:t>如果设置了过期时间则浏览器会把</a:t>
            </a:r>
            <a:r>
              <a:rPr lang="en-US" altLang="zh-CN" b="0" i="0" u="none" strike="noStrike" baseline="0" dirty="0" smtClean="0">
                <a:latin typeface="Times New Roman"/>
              </a:rPr>
              <a:t>Cookie</a:t>
            </a:r>
            <a:r>
              <a:rPr lang="zh-CN" altLang="en-US" b="0" i="0" u="none" strike="noStrike" baseline="0" dirty="0" smtClean="0">
                <a:latin typeface="Times New Roman"/>
              </a:rPr>
              <a:t>保存在硬盘中，再次打开浏览器会依然生效，直到它的有效时间超时。但是有的情况下是不遵循这个说法的，例如现在的浏览器通常会限制每个域名的</a:t>
            </a:r>
            <a:r>
              <a:rPr lang="en-US" altLang="zh-CN" b="0" i="0" u="none" strike="noStrike" baseline="0" dirty="0" smtClean="0">
                <a:latin typeface="Times New Roman"/>
              </a:rPr>
              <a:t>Cookie</a:t>
            </a:r>
            <a:r>
              <a:rPr lang="zh-CN" altLang="en-US" b="0" i="0" u="none" strike="noStrike" baseline="0" dirty="0" smtClean="0">
                <a:latin typeface="Times New Roman"/>
              </a:rPr>
              <a:t>数量和</a:t>
            </a:r>
            <a:r>
              <a:rPr lang="en-US" altLang="zh-CN" b="0" i="0" u="none" strike="noStrike" baseline="0" dirty="0" smtClean="0">
                <a:latin typeface="Times New Roman"/>
              </a:rPr>
              <a:t>Cookie</a:t>
            </a:r>
            <a:r>
              <a:rPr lang="zh-CN" altLang="en-US" b="0" i="0" u="none" strike="noStrike" baseline="0" dirty="0" smtClean="0">
                <a:latin typeface="Times New Roman"/>
              </a:rPr>
              <a:t>的大小。因此在超过这个限制后，</a:t>
            </a:r>
            <a:r>
              <a:rPr lang="en-US" altLang="zh-CN" b="0" i="0" u="none" strike="noStrike" baseline="0" dirty="0" smtClean="0">
                <a:latin typeface="Times New Roman"/>
              </a:rPr>
              <a:t>Cookie</a:t>
            </a:r>
            <a:r>
              <a:rPr lang="zh-CN" altLang="en-US" b="0" i="0" u="none" strike="noStrike" baseline="0" dirty="0" smtClean="0">
                <a:latin typeface="Times New Roman"/>
              </a:rPr>
              <a:t>很可能会被删除即使没有超过时间限制。</a:t>
            </a:r>
          </a:p>
        </p:txBody>
      </p:sp>
    </p:spTree>
    <p:extLst>
      <p:ext uri="{BB962C8B-B14F-4D97-AF65-F5344CB8AC3E}">
        <p14:creationId xmlns:p14="http://schemas.microsoft.com/office/powerpoint/2010/main" val="2638212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CCE8C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7</TotalTime>
  <Words>1909</Words>
  <Application>Microsoft Office PowerPoint</Application>
  <PresentationFormat>全屏显示(4:3)</PresentationFormat>
  <Paragraphs>76</Paragraphs>
  <Slides>24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行云流水</vt:lpstr>
      <vt:lpstr>Visio</vt:lpstr>
      <vt:lpstr>第13章  Cookie与Session技术</vt:lpstr>
      <vt:lpstr>13.1  Cookie技术</vt:lpstr>
      <vt:lpstr>13.1.1  创建Cookie</vt:lpstr>
      <vt:lpstr>13.1.1  创建Cookie</vt:lpstr>
      <vt:lpstr>13.1.2  读取Cookie</vt:lpstr>
      <vt:lpstr>13.1.3  删除Cookie</vt:lpstr>
      <vt:lpstr>1.在浏览器手动删除Cookie</vt:lpstr>
      <vt:lpstr>2.使用setcookie()删除Cookie</vt:lpstr>
      <vt:lpstr>13.1.4  Cookie的生命周期</vt:lpstr>
      <vt:lpstr>13.2  Session技术</vt:lpstr>
      <vt:lpstr>13.2.1  Session简介</vt:lpstr>
      <vt:lpstr>1.Session的工作原理</vt:lpstr>
      <vt:lpstr>2.Session的功能</vt:lpstr>
      <vt:lpstr>13.2.2  Session控制</vt:lpstr>
      <vt:lpstr>1.启动Session</vt:lpstr>
      <vt:lpstr>2.注册Session</vt:lpstr>
      <vt:lpstr>3.使用Session</vt:lpstr>
      <vt:lpstr>4.删除Session</vt:lpstr>
      <vt:lpstr>4.删除Session</vt:lpstr>
      <vt:lpstr>13.2.3  传递Session ID</vt:lpstr>
      <vt:lpstr>1.基于Cookie传递Cookie ID</vt:lpstr>
      <vt:lpstr>1.基于Cookie传递Cookie ID</vt:lpstr>
      <vt:lpstr>2.通过URL传递Session</vt:lpstr>
      <vt:lpstr>13.3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Cookie与Session技术</dc:title>
  <dc:creator>yztx1</dc:creator>
  <cp:lastModifiedBy>User</cp:lastModifiedBy>
  <cp:revision>2</cp:revision>
  <dcterms:created xsi:type="dcterms:W3CDTF">2012-10-31T12:06:10Z</dcterms:created>
  <dcterms:modified xsi:type="dcterms:W3CDTF">2013-04-04T05:01:52Z</dcterms:modified>
</cp:coreProperties>
</file>