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97" r:id="rId6"/>
    <p:sldId id="260" r:id="rId7"/>
    <p:sldId id="298" r:id="rId8"/>
    <p:sldId id="261" r:id="rId9"/>
    <p:sldId id="262" r:id="rId10"/>
    <p:sldId id="299" r:id="rId11"/>
    <p:sldId id="263" r:id="rId12"/>
    <p:sldId id="300" r:id="rId13"/>
    <p:sldId id="264" r:id="rId14"/>
    <p:sldId id="265" r:id="rId15"/>
    <p:sldId id="266" r:id="rId16"/>
    <p:sldId id="301" r:id="rId17"/>
    <p:sldId id="267" r:id="rId18"/>
    <p:sldId id="302" r:id="rId19"/>
    <p:sldId id="268" r:id="rId20"/>
    <p:sldId id="303" r:id="rId21"/>
    <p:sldId id="269" r:id="rId22"/>
    <p:sldId id="270" r:id="rId23"/>
    <p:sldId id="271" r:id="rId24"/>
    <p:sldId id="272" r:id="rId25"/>
    <p:sldId id="273" r:id="rId26"/>
    <p:sldId id="304" r:id="rId27"/>
    <p:sldId id="305" r:id="rId28"/>
    <p:sldId id="274" r:id="rId29"/>
    <p:sldId id="275" r:id="rId30"/>
    <p:sldId id="276" r:id="rId31"/>
    <p:sldId id="306" r:id="rId32"/>
    <p:sldId id="277" r:id="rId33"/>
    <p:sldId id="307" r:id="rId34"/>
    <p:sldId id="278" r:id="rId35"/>
    <p:sldId id="279" r:id="rId36"/>
    <p:sldId id="308" r:id="rId37"/>
    <p:sldId id="280" r:id="rId38"/>
    <p:sldId id="281" r:id="rId39"/>
    <p:sldId id="282" r:id="rId40"/>
    <p:sldId id="283" r:id="rId41"/>
    <p:sldId id="309" r:id="rId42"/>
    <p:sldId id="284" r:id="rId43"/>
    <p:sldId id="285" r:id="rId44"/>
    <p:sldId id="310" r:id="rId45"/>
    <p:sldId id="311" r:id="rId46"/>
    <p:sldId id="286" r:id="rId47"/>
    <p:sldId id="312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313" r:id="rId58"/>
    <p:sldId id="296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38" autoAdjust="0"/>
  </p:normalViewPr>
  <p:slideViewPr>
    <p:cSldViewPr>
      <p:cViewPr varScale="1">
        <p:scale>
          <a:sx n="92" d="100"/>
          <a:sy n="92" d="100"/>
        </p:scale>
        <p:origin x="14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415AF-C3BA-42DC-A90C-05EFA48C5935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06D67-ABA8-4E09-911B-5DE74A587D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1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单双引号的区别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06D67-ABA8-4E09-911B-5DE74A587D8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09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Bound.php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06D67-ABA8-4E09-911B-5DE74A587D8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7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7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DBBF-3959-466A-9C7F-F333EC68B1F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4899B-0D39-44B2-92E5-52F66DDD23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>
                <a:latin typeface="方正大标宋简体"/>
              </a:rPr>
              <a:t>第</a:t>
            </a:r>
            <a:r>
              <a:rPr lang="en-US" altLang="zh-CN" b="0" i="0" u="none" strike="noStrike" kern="1800" baseline="0">
                <a:latin typeface="方正大标宋简体"/>
              </a:rPr>
              <a:t>2</a:t>
            </a:r>
            <a:r>
              <a:rPr lang="zh-CN" altLang="en-US" b="0" i="0" u="none" strike="noStrike" kern="1800" baseline="0">
                <a:latin typeface="方正大标宋简体"/>
              </a:rPr>
              <a:t>章  </a:t>
            </a:r>
            <a:r>
              <a:rPr lang="en-US" altLang="zh-CN" b="0" i="0" u="none" strike="noStrike" kern="1800" baseline="0">
                <a:latin typeface="方正大标宋简体"/>
              </a:rPr>
              <a:t>PHP</a:t>
            </a:r>
            <a:r>
              <a:rPr lang="zh-CN" altLang="en-US" b="0" i="0" u="none" strike="noStrike" kern="1800" baseline="0">
                <a:latin typeface="方正大标宋简体"/>
              </a:rPr>
              <a:t>基本语法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要学习一门编程语言，我们一般是要从最基本的语法学起的，慢慢地由浅入深的学习，而且基本的语法学习的程度，会关系到我们以后的的学习，这也是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的基础，这一章节我们主要会讲解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的结构，数据类型，变量，常量，变量的定义，还有运算符及其使用。所以我们一定要把基础打好，我们的技术才能过硬，读者不必担心的是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的语法学习也是相对比较简单的，通常通过几个小时的学习，就可写出简单的代码</a:t>
            </a:r>
            <a:r>
              <a:rPr lang="zh-CN" altLang="en-US" b="0" i="0" u="none" strike="noStrike" baseline="0">
                <a:latin typeface="Times New Roman"/>
              </a:rPr>
              <a:t>，所以</a:t>
            </a:r>
            <a:r>
              <a:rPr lang="zh-CN" altLang="en-US">
                <a:latin typeface="Times New Roman"/>
              </a:rPr>
              <a:t>大家</a:t>
            </a:r>
            <a:r>
              <a:rPr lang="zh-CN" altLang="en-US" b="0" i="0" u="none" strike="noStrike" baseline="0">
                <a:latin typeface="Times New Roman"/>
              </a:rPr>
              <a:t>大</a:t>
            </a:r>
            <a:r>
              <a:rPr lang="zh-CN" altLang="en-US" b="0" i="0" u="none" strike="noStrike" baseline="0" dirty="0">
                <a:latin typeface="Times New Roman"/>
              </a:rPr>
              <a:t>可放心轻松地学习。</a:t>
            </a:r>
            <a:endParaRPr lang="zh-CN" altLang="en-US" b="0" i="0" u="none" strike="noStrike" baseline="0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826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二进制数的原码、反码、补码</a:t>
            </a:r>
            <a:endParaRPr lang="zh-CN" altLang="en-US" b="0" i="0" u="none" strike="noStrike" kern="1800" baseline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2044824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负数的反码是将其原码除符号位之外的各位取反。负数的补码是将其原码除符号位之外的各位求反之后再加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，也可以说成是负数的反码加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  <a:endParaRPr lang="zh-CN" altLang="en-US" b="0" i="0" u="none" strike="noStrike" baseline="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038961"/>
              </p:ext>
            </p:extLst>
          </p:nvPr>
        </p:nvGraphicFramePr>
        <p:xfrm>
          <a:off x="611560" y="3501008"/>
          <a:ext cx="8100293" cy="264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27740" imgH="1703717" progId="Visio.Drawing.11">
                  <p:embed/>
                </p:oleObj>
              </mc:Choice>
              <mc:Fallback>
                <p:oleObj name="Visio" r:id="rId2" imgW="5227740" imgH="17037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01008"/>
                        <a:ext cx="8100293" cy="2641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43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十进制数到二进制数的转换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十进制整数转换为二进制整数采用“除</a:t>
            </a:r>
            <a:r>
              <a:rPr lang="en-US" altLang="zh-CN" b="0" i="0" u="none" strike="noStrike" baseline="0" dirty="0">
                <a:latin typeface="Times New Roman"/>
              </a:rPr>
              <a:t>2</a:t>
            </a:r>
            <a:r>
              <a:rPr lang="zh-CN" altLang="en-US" b="0" i="0" u="none" strike="noStrike" baseline="0" dirty="0">
                <a:latin typeface="Times New Roman"/>
              </a:rPr>
              <a:t>取余，逆序排列”法。具体做法是：用</a:t>
            </a:r>
            <a:r>
              <a:rPr lang="en-US" altLang="zh-CN" b="0" i="0" u="none" strike="noStrike" baseline="0" dirty="0">
                <a:latin typeface="Times New Roman"/>
              </a:rPr>
              <a:t>2</a:t>
            </a:r>
            <a:r>
              <a:rPr lang="zh-CN" altLang="en-US" b="0" i="0" u="none" strike="noStrike" baseline="0" dirty="0">
                <a:latin typeface="Times New Roman"/>
              </a:rPr>
              <a:t>去除十进制整数，可以得到一个商和余数；再用</a:t>
            </a:r>
            <a:r>
              <a:rPr lang="en-US" altLang="zh-CN" b="0" i="0" u="none" strike="noStrike" baseline="0" dirty="0">
                <a:latin typeface="Times New Roman"/>
              </a:rPr>
              <a:t>2</a:t>
            </a:r>
            <a:r>
              <a:rPr lang="zh-CN" altLang="en-US" b="0" i="0" u="none" strike="noStrike" baseline="0" dirty="0">
                <a:latin typeface="Times New Roman"/>
              </a:rPr>
              <a:t>去除商，又会得到一个商和余数，如此进行，直到商为</a:t>
            </a:r>
            <a:r>
              <a:rPr lang="en-US" altLang="zh-CN" b="0" i="0" u="none" strike="noStrike" baseline="0" dirty="0">
                <a:latin typeface="Times New Roman"/>
              </a:rPr>
              <a:t>0</a:t>
            </a:r>
            <a:r>
              <a:rPr lang="zh-CN" altLang="en-US" b="0" i="0" u="none" strike="noStrike" baseline="0" dirty="0">
                <a:latin typeface="Times New Roman"/>
              </a:rPr>
              <a:t>时为止，然后把先得到的余数作为二进制数的低位有效位，后得到的余数作为二进制数的高位有效位，依次排列起来。即得到了相应的二进制数。下面我们用十进制数</a:t>
            </a:r>
            <a:r>
              <a:rPr lang="en-US" altLang="zh-CN" b="0" i="0" u="none" strike="noStrike" baseline="0" dirty="0">
                <a:latin typeface="Times New Roman"/>
              </a:rPr>
              <a:t>16</a:t>
            </a:r>
            <a:r>
              <a:rPr lang="zh-CN" altLang="en-US" b="0" i="0" u="none" strike="noStrike" baseline="0" dirty="0">
                <a:latin typeface="Times New Roman"/>
              </a:rPr>
              <a:t>转换为二进制数来说明。</a:t>
            </a:r>
          </a:p>
        </p:txBody>
      </p:sp>
    </p:spTree>
    <p:extLst>
      <p:ext uri="{BB962C8B-B14F-4D97-AF65-F5344CB8AC3E}">
        <p14:creationId xmlns:p14="http://schemas.microsoft.com/office/powerpoint/2010/main" val="207010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十进制数到二进制数的转换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272608"/>
            <a:ext cx="8229600" cy="1108720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从图中我们可以清楚地看出十进制数值</a:t>
            </a:r>
            <a:r>
              <a:rPr lang="en-US" altLang="zh-CN" b="0" i="0" u="none" strike="noStrike" baseline="0" dirty="0">
                <a:latin typeface="Times New Roman"/>
              </a:rPr>
              <a:t>16</a:t>
            </a:r>
            <a:r>
              <a:rPr lang="zh-CN" altLang="en-US" b="0" i="0" u="none" strike="noStrike" baseline="0" dirty="0">
                <a:latin typeface="Times New Roman"/>
              </a:rPr>
              <a:t>对应的二进制数值就为</a:t>
            </a:r>
            <a:r>
              <a:rPr lang="en-US" altLang="zh-CN" b="0" i="0" u="none" strike="noStrike" baseline="0" dirty="0">
                <a:latin typeface="Times New Roman"/>
              </a:rPr>
              <a:t>10000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23694"/>
            <a:ext cx="6696744" cy="363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96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2.2</a:t>
            </a:r>
            <a:r>
              <a:rPr lang="zh-CN" altLang="en-US" b="0" i="0" u="none" strike="noStrike" kern="1800" baseline="0">
                <a:latin typeface="方正大标宋简体"/>
              </a:rPr>
              <a:t>  数据类型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对于计算机来说，所有的数据最终都转化为二进制表示。为了便于区分数据，我们需要对数据进行分类。这样计算机就可以根据指定的类型，对数据进行相应的运算和处理。在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中，数据类型主要包括整型、浮点型、字符型、数组、布尔型。下面将详细讲解这些数据类型。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294930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2.2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1</a:t>
            </a:r>
            <a:r>
              <a:rPr lang="zh-CN" altLang="en-US" b="0" i="0" u="none" strike="noStrike" kern="1800" baseline="0">
                <a:latin typeface="方正大标宋简体"/>
              </a:rPr>
              <a:t>  整型</a:t>
            </a:r>
            <a:endParaRPr lang="zh-CN" altLang="en-US" b="0" i="0" u="none" strike="noStrike" kern="1800" baseline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整型是用来表示整数的一种数据类型。整型数的取值范围一般是</a:t>
            </a:r>
            <a:r>
              <a:rPr lang="en-US" altLang="zh-CN" b="0" i="0" u="none" strike="noStrike" baseline="0">
                <a:latin typeface="Times New Roman"/>
              </a:rPr>
              <a:t>-2</a:t>
            </a:r>
            <a:r>
              <a:rPr lang="en-US" altLang="zh-CN" b="0" i="0" u="none" strike="noStrike" baseline="30000">
                <a:latin typeface="Times New Roman"/>
              </a:rPr>
              <a:t>31</a:t>
            </a:r>
            <a:r>
              <a:rPr lang="zh-CN" altLang="en-US" b="0" i="0" u="none" strike="noStrike" baseline="0">
                <a:latin typeface="Times New Roman"/>
              </a:rPr>
              <a:t>到</a:t>
            </a:r>
            <a:r>
              <a:rPr lang="en-US" altLang="zh-CN" b="0" i="0" u="none" strike="noStrike" baseline="0">
                <a:latin typeface="Times New Roman"/>
              </a:rPr>
              <a:t>+2</a:t>
            </a:r>
            <a:r>
              <a:rPr lang="en-US" altLang="zh-CN" b="0" i="0" u="none" strike="noStrike" baseline="30000">
                <a:latin typeface="Times New Roman"/>
              </a:rPr>
              <a:t>31</a:t>
            </a:r>
            <a:r>
              <a:rPr lang="zh-CN" altLang="en-US" b="0" i="0" u="none" strike="noStrike" baseline="0">
                <a:latin typeface="Times New Roman"/>
              </a:rPr>
              <a:t>。也就是说，整型可以存储的数值范围就是这么大，超过这个范围就会出现问题。它的表现形式主要分为四种：二进制形式、八进制形式、十进制形式、十六进制形式。</a:t>
            </a:r>
          </a:p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在开始讲解之前我们需要了解一下进制。所谓进制，也就是进位制。它是人们规定的一种进位方法。对于任何一种进制</a:t>
            </a:r>
            <a:r>
              <a:rPr lang="en-US" altLang="zh-CN" b="0" i="0" u="none" strike="noStrike" baseline="0">
                <a:latin typeface="Times New Roman"/>
              </a:rPr>
              <a:t>——N</a:t>
            </a:r>
            <a:r>
              <a:rPr lang="zh-CN" altLang="en-US" b="0" i="0" u="none" strike="noStrike" baseline="0">
                <a:latin typeface="Times New Roman"/>
              </a:rPr>
              <a:t>进制，就表示某一位置上的数运算时是逢</a:t>
            </a:r>
            <a:r>
              <a:rPr lang="en-US" altLang="zh-CN" b="0" i="0" u="none" strike="noStrike" baseline="0">
                <a:latin typeface="Times New Roman"/>
              </a:rPr>
              <a:t>N</a:t>
            </a:r>
            <a:r>
              <a:rPr lang="zh-CN" altLang="en-US" b="0" i="0" u="none" strike="noStrike" baseline="0">
                <a:latin typeface="Times New Roman"/>
              </a:rPr>
              <a:t>进一位。十进制是逢十进一，十六进制是逢十六进一。虽然表现形式有多种，但是其一般是由符号位加数值组成的，下面我们来仔细讲解它们。</a:t>
            </a:r>
          </a:p>
        </p:txBody>
      </p:sp>
    </p:spTree>
    <p:extLst>
      <p:ext uri="{BB962C8B-B14F-4D97-AF65-F5344CB8AC3E}">
        <p14:creationId xmlns:p14="http://schemas.microsoft.com/office/powerpoint/2010/main" val="409800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十进制整型数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8229600" cy="1728192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十进制数就是我们日常生活中使用的数，由数字（</a:t>
            </a:r>
            <a:r>
              <a:rPr lang="en-US" altLang="zh-CN" b="0" i="0" u="none" strike="noStrike" baseline="0" dirty="0">
                <a:latin typeface="Times New Roman"/>
              </a:rPr>
              <a:t>0~9</a:t>
            </a:r>
            <a:r>
              <a:rPr lang="zh-CN" altLang="en-US" b="0" i="0" u="none" strike="noStrike" baseline="0" dirty="0">
                <a:latin typeface="Times New Roman"/>
              </a:rPr>
              <a:t>）记数。它的进位规则是“逢十进一”，也就是一个数位满了</a:t>
            </a:r>
            <a:r>
              <a:rPr lang="en-US" altLang="zh-CN" b="0" i="0" u="none" strike="noStrike" baseline="0" dirty="0">
                <a:latin typeface="Times New Roman"/>
              </a:rPr>
              <a:t>10</a:t>
            </a:r>
            <a:r>
              <a:rPr lang="zh-CN" altLang="en-US" b="0" i="0" u="none" strike="noStrike" baseline="0" dirty="0">
                <a:latin typeface="Times New Roman"/>
              </a:rPr>
              <a:t>，它的上一位就要加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，本位归</a:t>
            </a:r>
            <a:r>
              <a:rPr lang="en-US" altLang="zh-CN" b="0" i="0" u="none" strike="noStrike" baseline="0" dirty="0">
                <a:latin typeface="Times New Roman"/>
              </a:rPr>
              <a:t>0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929985"/>
              </p:ext>
            </p:extLst>
          </p:nvPr>
        </p:nvGraphicFramePr>
        <p:xfrm>
          <a:off x="1835696" y="3068960"/>
          <a:ext cx="5184576" cy="3360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33220" imgH="2297592" progId="Visio.Drawing.11">
                  <p:embed/>
                </p:oleObj>
              </mc:Choice>
              <mc:Fallback>
                <p:oleObj name="Visio" r:id="rId2" imgW="3533220" imgH="22975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068960"/>
                        <a:ext cx="5184576" cy="33606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69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十进制整型数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十进制数是由符号位和数值组成的。符号位是表示数值的正负的。如果是正数，“</a:t>
            </a:r>
            <a:r>
              <a:rPr lang="en-US" altLang="zh-CN" b="0" i="0" u="none" strike="noStrike" baseline="0" dirty="0">
                <a:latin typeface="Times New Roman"/>
              </a:rPr>
              <a:t>+</a:t>
            </a:r>
            <a:r>
              <a:rPr lang="zh-CN" altLang="en-US" b="0" i="0" u="none" strike="noStrike" baseline="0" dirty="0">
                <a:latin typeface="Times New Roman"/>
              </a:rPr>
              <a:t>”号可以省略，而负数的“</a:t>
            </a:r>
            <a:r>
              <a:rPr lang="en-US" altLang="zh-CN" b="0" i="0" u="none" strike="noStrike" baseline="0" dirty="0">
                <a:latin typeface="Times New Roman"/>
              </a:rPr>
              <a:t>-</a:t>
            </a:r>
            <a:r>
              <a:rPr lang="zh-CN" altLang="en-US" b="0" i="0" u="none" strike="noStrike" baseline="0" dirty="0">
                <a:latin typeface="Times New Roman"/>
              </a:rPr>
              <a:t>”号则是不可以省略的。数值位是由纯数字组成的，不能出现其他字符。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正确的十进制整型数值。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111211</a:t>
            </a:r>
            <a:r>
              <a:rPr lang="zh-CN" altLang="en-US" b="0" i="0" u="none" strike="noStrike" baseline="0" dirty="0">
                <a:latin typeface="Times New Roman"/>
              </a:rPr>
              <a:t>	</a:t>
            </a:r>
            <a:r>
              <a:rPr lang="en-US" altLang="zh-CN" b="0" i="0" u="none" strike="noStrike" baseline="0" dirty="0">
                <a:latin typeface="Times New Roman"/>
              </a:rPr>
              <a:t>+</a:t>
            </a:r>
            <a:r>
              <a:rPr lang="zh-CN" altLang="en-US" b="0" i="0" u="none" strike="noStrike" baseline="0" dirty="0">
                <a:latin typeface="Times New Roman"/>
              </a:rPr>
              <a:t>号可以省略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+102140011</a:t>
            </a:r>
            <a:r>
              <a:rPr lang="zh-CN" altLang="en-US" b="0" i="0" u="none" strike="noStrike" baseline="0" dirty="0">
                <a:latin typeface="Times New Roman"/>
              </a:rPr>
              <a:t>	</a:t>
            </a:r>
            <a:r>
              <a:rPr lang="en-US" altLang="zh-CN" b="0" i="0" u="none" strike="noStrike" baseline="0" dirty="0">
                <a:latin typeface="Times New Roman"/>
              </a:rPr>
              <a:t>+</a:t>
            </a:r>
            <a:r>
              <a:rPr lang="zh-CN" altLang="en-US" b="0" i="0" u="none" strike="noStrike" baseline="0" dirty="0">
                <a:latin typeface="Times New Roman"/>
              </a:rPr>
              <a:t>号也可写上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-23511</a:t>
            </a:r>
            <a:r>
              <a:rPr lang="zh-CN" altLang="en-US" b="0" i="0" u="none" strike="noStrike" baseline="0" dirty="0">
                <a:latin typeface="Times New Roman"/>
              </a:rPr>
              <a:t>	</a:t>
            </a:r>
            <a:r>
              <a:rPr lang="en-US" altLang="zh-CN" b="0" i="0" u="none" strike="noStrike" baseline="0" dirty="0">
                <a:latin typeface="Times New Roman"/>
              </a:rPr>
              <a:t>-</a:t>
            </a:r>
            <a:r>
              <a:rPr lang="zh-CN" altLang="en-US" b="0" i="0" u="none" strike="noStrike" baseline="0" dirty="0">
                <a:latin typeface="Times New Roman"/>
              </a:rPr>
              <a:t>号则不可以省略</a:t>
            </a:r>
          </a:p>
        </p:txBody>
      </p:sp>
    </p:spTree>
    <p:extLst>
      <p:ext uri="{BB962C8B-B14F-4D97-AF65-F5344CB8AC3E}">
        <p14:creationId xmlns:p14="http://schemas.microsoft.com/office/powerpoint/2010/main" val="15983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八进制整型数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八进制整型数就是由数字（</a:t>
            </a:r>
            <a:r>
              <a:rPr lang="en-US" altLang="zh-CN" b="0" i="0" u="none" strike="noStrike" baseline="0" dirty="0">
                <a:latin typeface="Times New Roman"/>
              </a:rPr>
              <a:t>0-7</a:t>
            </a:r>
            <a:r>
              <a:rPr lang="zh-CN" altLang="en-US" b="0" i="0" u="none" strike="noStrike" baseline="0" dirty="0">
                <a:latin typeface="Times New Roman"/>
              </a:rPr>
              <a:t>）来表示数值的记数方式。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450095"/>
              </p:ext>
            </p:extLst>
          </p:nvPr>
        </p:nvGraphicFramePr>
        <p:xfrm>
          <a:off x="2051720" y="2708920"/>
          <a:ext cx="4824536" cy="3606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12020" imgH="2954008" progId="Visio.Drawing.11">
                  <p:embed/>
                </p:oleObj>
              </mc:Choice>
              <mc:Fallback>
                <p:oleObj name="Visio" r:id="rId2" imgW="3112020" imgH="29540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1051"/>
                      <a:stretch>
                        <a:fillRect/>
                      </a:stretch>
                    </p:blipFill>
                    <p:spPr bwMode="auto">
                      <a:xfrm>
                        <a:off x="2051720" y="2708920"/>
                        <a:ext cx="4824536" cy="36062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27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八进制整型数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以下都是正确的八进制整型数值。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0135</a:t>
            </a:r>
            <a:r>
              <a:rPr lang="zh-CN" altLang="en-US" b="0" i="0" u="none" strike="noStrike" baseline="0" dirty="0">
                <a:latin typeface="Times New Roman"/>
              </a:rPr>
              <a:t>	省略</a:t>
            </a:r>
            <a:r>
              <a:rPr lang="en-US" altLang="zh-CN" b="0" i="0" u="none" strike="noStrike" baseline="0" dirty="0">
                <a:latin typeface="Times New Roman"/>
              </a:rPr>
              <a:t>+</a:t>
            </a:r>
            <a:r>
              <a:rPr lang="zh-CN" altLang="en-US" b="0" i="0" u="none" strike="noStrike" baseline="0" dirty="0">
                <a:latin typeface="Times New Roman"/>
              </a:rPr>
              <a:t>号的八进制数值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+0256</a:t>
            </a:r>
            <a:r>
              <a:rPr lang="zh-CN" altLang="en-US" b="0" i="0" u="none" strike="noStrike" baseline="0" dirty="0">
                <a:latin typeface="Times New Roman"/>
              </a:rPr>
              <a:t>	不省略</a:t>
            </a:r>
            <a:r>
              <a:rPr lang="en-US" altLang="zh-CN" b="0" i="0" u="none" strike="noStrike" baseline="0" dirty="0">
                <a:latin typeface="Times New Roman"/>
              </a:rPr>
              <a:t>+</a:t>
            </a:r>
            <a:r>
              <a:rPr lang="zh-CN" altLang="en-US" b="0" i="0" u="none" strike="noStrike" baseline="0" dirty="0">
                <a:latin typeface="Times New Roman"/>
              </a:rPr>
              <a:t>号的八进制数值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-0143</a:t>
            </a:r>
            <a:r>
              <a:rPr lang="zh-CN" altLang="en-US" b="0" i="0" u="none" strike="noStrike" baseline="0" dirty="0">
                <a:latin typeface="Times New Roman"/>
              </a:rPr>
              <a:t>	负数八进制数值</a:t>
            </a:r>
          </a:p>
        </p:txBody>
      </p:sp>
    </p:spTree>
    <p:extLst>
      <p:ext uri="{BB962C8B-B14F-4D97-AF65-F5344CB8AC3E}">
        <p14:creationId xmlns:p14="http://schemas.microsoft.com/office/powerpoint/2010/main" val="1191743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</a:t>
            </a:r>
            <a:r>
              <a:rPr lang="zh-CN" altLang="en-US" b="0" i="0" u="none" strike="noStrike" kern="1800" baseline="0">
                <a:latin typeface="方正大标宋简体"/>
              </a:rPr>
              <a:t>十六进制整型数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684784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十六进制就是由</a:t>
            </a:r>
            <a:r>
              <a:rPr lang="en-US" altLang="zh-CN" b="0" i="0" u="none" strike="noStrike" baseline="0" dirty="0">
                <a:latin typeface="Times New Roman"/>
              </a:rPr>
              <a:t>0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2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3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4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5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6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7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8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9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A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B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C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D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E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F</a:t>
            </a:r>
            <a:r>
              <a:rPr lang="zh-CN" altLang="en-US" b="0" i="0" u="none" strike="noStrike" baseline="0" dirty="0">
                <a:latin typeface="Times New Roman"/>
              </a:rPr>
              <a:t>表示数值的记数方式。其中</a:t>
            </a:r>
            <a:r>
              <a:rPr lang="en-US" altLang="zh-CN" b="0" i="0" u="none" strike="noStrike" baseline="0" dirty="0">
                <a:latin typeface="Times New Roman"/>
              </a:rPr>
              <a:t>A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B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C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D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E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F</a:t>
            </a:r>
            <a:r>
              <a:rPr lang="zh-CN" altLang="en-US" b="0" i="0" u="none" strike="noStrike" baseline="0" dirty="0">
                <a:latin typeface="Times New Roman"/>
              </a:rPr>
              <a:t>表示十进制中的</a:t>
            </a:r>
            <a:r>
              <a:rPr lang="en-US" altLang="zh-CN" b="0" i="0" u="none" strike="noStrike" baseline="0" dirty="0">
                <a:latin typeface="Times New Roman"/>
              </a:rPr>
              <a:t>10</a:t>
            </a:r>
            <a:r>
              <a:rPr lang="zh-CN" altLang="en-US" b="0" i="0" u="none" strike="noStrike" baseline="0" dirty="0">
                <a:latin typeface="Times New Roman"/>
              </a:rPr>
              <a:t>至</a:t>
            </a:r>
            <a:r>
              <a:rPr lang="en-US" altLang="zh-CN" b="0" i="0" u="none" strike="noStrike" baseline="0" dirty="0">
                <a:latin typeface="Times New Roman"/>
              </a:rPr>
              <a:t>15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270742"/>
              </p:ext>
            </p:extLst>
          </p:nvPr>
        </p:nvGraphicFramePr>
        <p:xfrm>
          <a:off x="2195736" y="2924944"/>
          <a:ext cx="4564807" cy="3386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51610" imgH="3025985" progId="Visio.Drawing.11">
                  <p:embed/>
                </p:oleObj>
              </mc:Choice>
              <mc:Fallback>
                <p:oleObj name="Visio" r:id="rId2" imgW="3251610" imgH="302598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239"/>
                      <a:stretch>
                        <a:fillRect/>
                      </a:stretch>
                    </p:blipFill>
                    <p:spPr bwMode="auto">
                      <a:xfrm>
                        <a:off x="2195736" y="2924944"/>
                        <a:ext cx="4564807" cy="33863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0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2.1  </a:t>
            </a:r>
            <a:r>
              <a:rPr lang="zh-CN" altLang="en-US" b="0" i="0" u="none" strike="noStrike" kern="1800" baseline="0">
                <a:latin typeface="方正大标宋简体"/>
              </a:rPr>
              <a:t>二进制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网站的核心功能是展现信息。信息类型多种多样，如文字、图片、视频、声音。对于计算机来说，这些信息都是统一称为数据。由于计算机的特点，所有的数据都是按照二进制数字来进行存储。下面我们首先了解二进制的表示。</a:t>
            </a:r>
          </a:p>
        </p:txBody>
      </p:sp>
    </p:spTree>
    <p:extLst>
      <p:ext uri="{BB962C8B-B14F-4D97-AF65-F5344CB8AC3E}">
        <p14:creationId xmlns:p14="http://schemas.microsoft.com/office/powerpoint/2010/main" val="4263870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</a:t>
            </a:r>
            <a:r>
              <a:rPr lang="zh-CN" altLang="en-US" b="0" i="0" u="none" strike="noStrike" kern="1800" baseline="0">
                <a:latin typeface="方正大标宋简体"/>
              </a:rPr>
              <a:t>十六进制整型数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以下都是正确的十六进制整型数值。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0xABC</a:t>
            </a:r>
            <a:r>
              <a:rPr lang="zh-CN" altLang="en-US" b="0" i="0" u="none" strike="noStrike" baseline="0" dirty="0">
                <a:latin typeface="Times New Roman"/>
              </a:rPr>
              <a:t>	省略</a:t>
            </a:r>
            <a:r>
              <a:rPr lang="en-US" altLang="zh-CN" b="0" i="0" u="none" strike="noStrike" baseline="0" dirty="0">
                <a:latin typeface="Times New Roman"/>
              </a:rPr>
              <a:t>+</a:t>
            </a:r>
            <a:r>
              <a:rPr lang="zh-CN" altLang="en-US" b="0" i="0" u="none" strike="noStrike" baseline="0" dirty="0">
                <a:latin typeface="Times New Roman"/>
              </a:rPr>
              <a:t>号的十六进制数值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-</a:t>
            </a:r>
            <a:r>
              <a:rPr lang="en-US" altLang="zh-CN" b="0" i="0" u="none" strike="noStrike" baseline="0" dirty="0" err="1">
                <a:latin typeface="Times New Roman"/>
              </a:rPr>
              <a:t>0x148458</a:t>
            </a:r>
            <a:r>
              <a:rPr lang="zh-CN" altLang="en-US" b="0" i="0" u="none" strike="noStrike" baseline="0" dirty="0">
                <a:latin typeface="Times New Roman"/>
              </a:rPr>
              <a:t>	负十六进制数值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+</a:t>
            </a:r>
            <a:r>
              <a:rPr lang="en-US" altLang="zh-CN" b="0" i="0" u="none" strike="noStrike" baseline="0" dirty="0" err="1">
                <a:latin typeface="Times New Roman"/>
              </a:rPr>
              <a:t>0x15F3</a:t>
            </a:r>
            <a:r>
              <a:rPr lang="zh-CN" altLang="en-US" b="0" i="0" u="none" strike="noStrike" baseline="0" dirty="0">
                <a:latin typeface="Times New Roman"/>
              </a:rPr>
              <a:t>	带有</a:t>
            </a:r>
            <a:r>
              <a:rPr lang="en-US" altLang="zh-CN" b="0" i="0" u="none" strike="noStrike" baseline="0" dirty="0">
                <a:latin typeface="Times New Roman"/>
              </a:rPr>
              <a:t>+</a:t>
            </a:r>
            <a:r>
              <a:rPr lang="zh-CN" altLang="en-US" b="0" i="0" u="none" strike="noStrike" baseline="0" dirty="0">
                <a:latin typeface="Times New Roman"/>
              </a:rPr>
              <a:t>号的十六进制数值</a:t>
            </a:r>
          </a:p>
        </p:txBody>
      </p:sp>
    </p:spTree>
    <p:extLst>
      <p:ext uri="{BB962C8B-B14F-4D97-AF65-F5344CB8AC3E}">
        <p14:creationId xmlns:p14="http://schemas.microsoft.com/office/powerpoint/2010/main" val="2279465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4.</a:t>
            </a:r>
            <a:r>
              <a:rPr lang="zh-CN" altLang="en-US" b="0" i="0" u="none" strike="noStrike" kern="1800" baseline="0">
                <a:latin typeface="方正大标宋简体"/>
              </a:rPr>
              <a:t>各进制整型数的转化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1108720"/>
          </a:xfrm>
        </p:spPr>
        <p:txBody>
          <a:bodyPr/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十进制整型数、十六进制整型数、八进制整型数常用的转换。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57071"/>
              </p:ext>
            </p:extLst>
          </p:nvPr>
        </p:nvGraphicFramePr>
        <p:xfrm>
          <a:off x="755575" y="2276867"/>
          <a:ext cx="7056784" cy="43924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0073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十进制整型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十六进制整型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八进制整型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69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21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1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2.2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2</a:t>
            </a:r>
            <a:r>
              <a:rPr lang="zh-CN" altLang="en-US" b="0" i="0" u="none" strike="noStrike" kern="1800" baseline="0">
                <a:latin typeface="方正大标宋简体"/>
              </a:rPr>
              <a:t>  浮点型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浮点型也叫做浮点数或者实数。它表示带小数点的数，也就是我们上学时候学习的小数。它具有</a:t>
            </a:r>
            <a:r>
              <a:rPr lang="en-US" altLang="zh-CN" b="0" i="0" u="none" strike="noStrike" baseline="0">
                <a:latin typeface="Times New Roman"/>
              </a:rPr>
              <a:t>14</a:t>
            </a:r>
            <a:r>
              <a:rPr lang="zh-CN" altLang="en-US" b="0" i="0" u="none" strike="noStrike" baseline="0">
                <a:latin typeface="Times New Roman"/>
              </a:rPr>
              <a:t>位十进制数字的精度。精度就是准确表示结果的位数，也就是</a:t>
            </a:r>
            <a:r>
              <a:rPr lang="en-US" altLang="zh-CN" b="0" i="0" u="none" strike="noStrike" baseline="0">
                <a:latin typeface="Times New Roman"/>
              </a:rPr>
              <a:t>14</a:t>
            </a:r>
            <a:r>
              <a:rPr lang="zh-CN" altLang="en-US" b="0" i="0" u="none" strike="noStrike" baseline="0">
                <a:latin typeface="Times New Roman"/>
              </a:rPr>
              <a:t>位。浮点数通常最大值是</a:t>
            </a:r>
            <a:r>
              <a:rPr lang="en-US" altLang="zh-CN" b="0" i="0" u="none" strike="noStrike" baseline="0">
                <a:latin typeface="Times New Roman"/>
              </a:rPr>
              <a:t>1.8E308</a:t>
            </a:r>
            <a:r>
              <a:rPr lang="zh-CN" altLang="en-US" b="0" i="0" u="none" strike="noStrike" baseline="0">
                <a:latin typeface="Times New Roman"/>
              </a:rPr>
              <a:t>。浮点数的表示形式有两种：十进制表示形式和科学记数表示形式。下面我们就来讲解这两种表示形式。</a:t>
            </a:r>
          </a:p>
        </p:txBody>
      </p:sp>
    </p:spTree>
    <p:extLst>
      <p:ext uri="{BB962C8B-B14F-4D97-AF65-F5344CB8AC3E}">
        <p14:creationId xmlns:p14="http://schemas.microsoft.com/office/powerpoint/2010/main" val="587505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十进制表示形式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十进制表示形式就是小数点前后由十进制数（即数字</a:t>
            </a:r>
            <a:r>
              <a:rPr lang="en-US" altLang="zh-CN" b="0" i="0" u="none" strike="noStrike" baseline="0" dirty="0">
                <a:latin typeface="Times New Roman"/>
              </a:rPr>
              <a:t>0~9</a:t>
            </a:r>
            <a:r>
              <a:rPr lang="zh-CN" altLang="en-US" b="0" i="0" u="none" strike="noStrike" baseline="0" dirty="0">
                <a:latin typeface="Times New Roman"/>
              </a:rPr>
              <a:t>记数）来进行表示。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49951"/>
              </p:ext>
            </p:extLst>
          </p:nvPr>
        </p:nvGraphicFramePr>
        <p:xfrm>
          <a:off x="1403648" y="2924944"/>
          <a:ext cx="5751823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42730" imgH="1400984" progId="Visio.Drawing.11">
                  <p:embed/>
                </p:oleObj>
              </mc:Choice>
              <mc:Fallback>
                <p:oleObj name="Visio" r:id="rId2" imgW="2942730" imgH="140098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24944"/>
                        <a:ext cx="5751823" cy="2736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709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科学记数形式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科学计数形式就是使用科学记数法来表示浮点数，字母</a:t>
            </a:r>
            <a:r>
              <a:rPr lang="en-US" altLang="zh-CN" b="0" i="0" u="none" strike="noStrike" baseline="0" dirty="0">
                <a:latin typeface="Times New Roman"/>
              </a:rPr>
              <a:t>e</a:t>
            </a:r>
            <a:r>
              <a:rPr lang="zh-CN" altLang="en-US" b="0" i="0" u="none" strike="noStrike" baseline="0" dirty="0">
                <a:latin typeface="Times New Roman"/>
              </a:rPr>
              <a:t>或者</a:t>
            </a:r>
            <a:r>
              <a:rPr lang="en-US" altLang="zh-CN" b="0" i="0" u="none" strike="noStrike" baseline="0" dirty="0">
                <a:latin typeface="Times New Roman"/>
              </a:rPr>
              <a:t>E</a:t>
            </a:r>
            <a:r>
              <a:rPr lang="zh-CN" altLang="en-US" b="0" i="0" u="none" strike="noStrike" baseline="0" dirty="0">
                <a:latin typeface="Times New Roman"/>
              </a:rPr>
              <a:t>前面的数字表示基数，其后面的数字表示数的幂。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其中，小数点以前的数用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到</a:t>
            </a:r>
            <a:r>
              <a:rPr lang="en-US" altLang="zh-CN" b="0" i="0" u="none" strike="noStrike" baseline="0" dirty="0">
                <a:latin typeface="Times New Roman"/>
              </a:rPr>
              <a:t>10</a:t>
            </a:r>
            <a:r>
              <a:rPr lang="zh-CN" altLang="en-US" b="0" i="0" u="none" strike="noStrike" baseline="0" dirty="0">
                <a:latin typeface="Times New Roman"/>
              </a:rPr>
              <a:t>之内的整数表示，小数点以后每位可以用</a:t>
            </a:r>
            <a:r>
              <a:rPr lang="en-US" altLang="zh-CN" b="0" i="0" u="none" strike="noStrike" baseline="0" dirty="0">
                <a:latin typeface="Times New Roman"/>
              </a:rPr>
              <a:t>0-9</a:t>
            </a:r>
            <a:r>
              <a:rPr lang="zh-CN" altLang="en-US" b="0" i="0" u="none" strike="noStrike" baseline="0" dirty="0">
                <a:latin typeface="Times New Roman"/>
              </a:rPr>
              <a:t>的整数表示，小数点前或后可以没有值，但不能只留下小数点。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560534"/>
              </p:ext>
            </p:extLst>
          </p:nvPr>
        </p:nvGraphicFramePr>
        <p:xfrm>
          <a:off x="1727684" y="3140968"/>
          <a:ext cx="5688632" cy="307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84320" imgH="2674997" progId="Visio.Drawing.11">
                  <p:embed/>
                </p:oleObj>
              </mc:Choice>
              <mc:Fallback>
                <p:oleObj name="Visio" r:id="rId2" imgW="3784320" imgH="26749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3534"/>
                      <a:stretch>
                        <a:fillRect/>
                      </a:stretch>
                    </p:blipFill>
                    <p:spPr bwMode="auto">
                      <a:xfrm>
                        <a:off x="1727684" y="3140968"/>
                        <a:ext cx="5688632" cy="30730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961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2.2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3</a:t>
            </a:r>
            <a:r>
              <a:rPr lang="zh-CN" altLang="en-US" b="0" i="0" u="none" strike="noStrike" kern="1800" baseline="0">
                <a:latin typeface="方正大标宋简体"/>
              </a:rPr>
              <a:t>  字符串型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050904" cy="4277072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字符串就是由一连串的字符构成的一个集合。字符串型变量可以用三种方法定义，包括单引号定义方式、双引号定义方式和定界符定义方式。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1.</a:t>
            </a:r>
            <a:r>
              <a:rPr lang="zh-CN" altLang="en-US" b="0" i="0" u="none" strike="noStrike" baseline="0" dirty="0">
                <a:latin typeface="Times New Roman"/>
              </a:rPr>
              <a:t>单引号定义方式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单引号定义最为简单，只要把字符串用一对单引号（’）包围起来即可。若想在输出字符串的同时输出单引号，就需要使用转义字符反斜线（</a:t>
            </a:r>
            <a:r>
              <a:rPr lang="en-US" altLang="zh-CN" b="0" i="0" u="none" strike="noStrike" baseline="0" dirty="0">
                <a:latin typeface="Times New Roman"/>
              </a:rPr>
              <a:t>\</a:t>
            </a:r>
            <a:r>
              <a:rPr lang="zh-CN" altLang="en-US" b="0" i="0" u="none" strike="noStrike" baseline="0" dirty="0">
                <a:latin typeface="Times New Roman"/>
              </a:rPr>
              <a:t>）进行转义。若想输出反斜线，则需要使用双斜线（</a:t>
            </a:r>
            <a:r>
              <a:rPr lang="en-US" altLang="zh-CN" b="0" i="0" u="none" strike="noStrike" baseline="0" dirty="0">
                <a:latin typeface="Times New Roman"/>
              </a:rPr>
              <a:t>\\</a:t>
            </a:r>
            <a:r>
              <a:rPr lang="zh-CN" altLang="en-US" b="0" i="0" u="none" strike="noStrike" baseline="0" dirty="0">
                <a:latin typeface="Times New Roman"/>
              </a:rPr>
              <a:t>）。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593008"/>
              </p:ext>
            </p:extLst>
          </p:nvPr>
        </p:nvGraphicFramePr>
        <p:xfrm>
          <a:off x="5796136" y="2348880"/>
          <a:ext cx="2448272" cy="281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134000" imgH="1306902" progId="Visio.Drawing.11">
                  <p:embed/>
                </p:oleObj>
              </mc:Choice>
              <mc:Fallback>
                <p:oleObj name="Visio" r:id="rId3" imgW="1134000" imgH="13069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348880"/>
                        <a:ext cx="2448272" cy="2818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61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2.2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3</a:t>
            </a:r>
            <a:r>
              <a:rPr lang="zh-CN" altLang="en-US" b="0" i="0" u="none" strike="noStrike" kern="1800" baseline="0">
                <a:latin typeface="方正大标宋简体"/>
              </a:rPr>
              <a:t>  字符串型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7248" cy="1756792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2.</a:t>
            </a:r>
            <a:r>
              <a:rPr lang="zh-CN" altLang="en-US" b="0" i="0" u="none" strike="noStrike" baseline="0" dirty="0">
                <a:latin typeface="Times New Roman"/>
              </a:rPr>
              <a:t>双引号定义方式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双引号定义方式就是使用双引号（</a:t>
            </a:r>
            <a:r>
              <a:rPr lang="en-US" altLang="zh-CN" b="0" i="0" u="none" strike="noStrike" baseline="0" dirty="0">
                <a:latin typeface="Times New Roman"/>
              </a:rPr>
              <a:t>""</a:t>
            </a:r>
            <a:r>
              <a:rPr lang="zh-CN" altLang="en-US" b="0" i="0" u="none" strike="noStrike" baseline="0" dirty="0">
                <a:latin typeface="Times New Roman"/>
              </a:rPr>
              <a:t>）包围字符串来显示字符串。</a:t>
            </a:r>
            <a:endParaRPr lang="en-US" altLang="zh-CN" b="0" i="0" u="none" strike="noStrike" baseline="0" dirty="0">
              <a:latin typeface="Times New Roman"/>
            </a:endParaRP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采用双引号方式定义字符串将可以使用更多的转义字符。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299075"/>
              </p:ext>
            </p:extLst>
          </p:nvPr>
        </p:nvGraphicFramePr>
        <p:xfrm>
          <a:off x="683568" y="3356992"/>
          <a:ext cx="2376264" cy="273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34000" imgH="1306902" progId="Visio.Drawing.11">
                  <p:embed/>
                </p:oleObj>
              </mc:Choice>
              <mc:Fallback>
                <p:oleObj name="Visio" r:id="rId2" imgW="1134000" imgH="13069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56992"/>
                        <a:ext cx="2376264" cy="27356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3318"/>
              </p:ext>
            </p:extLst>
          </p:nvPr>
        </p:nvGraphicFramePr>
        <p:xfrm>
          <a:off x="3368357" y="3473450"/>
          <a:ext cx="5092075" cy="25478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7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转义字符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含义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\n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换行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\r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回车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\t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水平制表符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\\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反斜线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\$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美元符号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7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\”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双引号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6675" marR="666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681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2.2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3</a:t>
            </a:r>
            <a:r>
              <a:rPr lang="zh-CN" altLang="en-US" b="0" i="0" u="none" strike="noStrike" kern="1800" baseline="0">
                <a:latin typeface="方正大标宋简体"/>
              </a:rPr>
              <a:t>  字符串型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466728" cy="4565104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3.</a:t>
            </a:r>
            <a:r>
              <a:rPr lang="zh-CN" altLang="en-US" b="0" i="0" u="none" strike="noStrike" baseline="0" dirty="0">
                <a:latin typeface="Times New Roman"/>
              </a:rPr>
              <a:t>定界符定义方式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定界符就是三个连续的小于符号，即“</a:t>
            </a:r>
            <a:r>
              <a:rPr lang="en-US" altLang="zh-CN" b="0" i="0" u="none" strike="noStrike" baseline="0" dirty="0">
                <a:latin typeface="Times New Roman"/>
              </a:rPr>
              <a:t>&lt;&lt;&lt;</a:t>
            </a:r>
            <a:r>
              <a:rPr lang="zh-CN" altLang="en-US" b="0" i="0" u="none" strike="noStrike" baseline="0" dirty="0">
                <a:latin typeface="Times New Roman"/>
              </a:rPr>
              <a:t>”。定界符后需要定义一个标识符，然后换行再写相应的字符串，最后在新的一行以同样的标识符结束。这里要特别注意的是，在</a:t>
            </a:r>
            <a:r>
              <a:rPr lang="zh-CN" altLang="en-US" b="0" i="0" u="none" strike="noStrike" baseline="0" dirty="0">
                <a:solidFill>
                  <a:srgbClr val="FF0000"/>
                </a:solidFill>
                <a:latin typeface="Times New Roman"/>
              </a:rPr>
              <a:t>前定界标识符后面</a:t>
            </a:r>
            <a:r>
              <a:rPr lang="zh-CN" altLang="en-US" b="0" i="0" u="none" strike="noStrike" baseline="0" dirty="0">
                <a:latin typeface="Times New Roman"/>
              </a:rPr>
              <a:t>不可以出现任何字符（包括空格），在</a:t>
            </a:r>
            <a:r>
              <a:rPr lang="zh-CN" altLang="en-US" b="0" i="0" u="none" strike="noStrike" baseline="0" dirty="0">
                <a:solidFill>
                  <a:srgbClr val="FF0000"/>
                </a:solidFill>
                <a:latin typeface="Times New Roman"/>
              </a:rPr>
              <a:t>后标识符的前面</a:t>
            </a:r>
            <a:r>
              <a:rPr lang="zh-CN" altLang="en-US" b="0" i="0" u="none" strike="noStrike" baseline="0" dirty="0">
                <a:latin typeface="Times New Roman"/>
              </a:rPr>
              <a:t>不可以出现任何字符（包括空格）。否则就会出现错误。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013564"/>
              </p:ext>
            </p:extLst>
          </p:nvPr>
        </p:nvGraphicFramePr>
        <p:xfrm>
          <a:off x="4283968" y="1772816"/>
          <a:ext cx="4186298" cy="381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67360" imgH="2157412" progId="Visio.Drawing.11">
                  <p:embed/>
                </p:oleObj>
              </mc:Choice>
              <mc:Fallback>
                <p:oleObj name="Visio" r:id="rId3" imgW="2367360" imgH="215741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772816"/>
                        <a:ext cx="4186298" cy="381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14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2.2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4</a:t>
            </a:r>
            <a:r>
              <a:rPr lang="zh-CN" altLang="en-US" b="0" i="0" u="none" strike="noStrike" kern="1800" baseline="0">
                <a:latin typeface="方正大标宋简体"/>
              </a:rPr>
              <a:t>  </a:t>
            </a:r>
            <a:r>
              <a:rPr lang="en-US" altLang="zh-CN" b="0" i="0" u="none" strike="noStrike" kern="1800" baseline="0">
                <a:latin typeface="方正大标宋简体"/>
              </a:rPr>
              <a:t>PHP</a:t>
            </a:r>
            <a:r>
              <a:rPr lang="zh-CN" altLang="en-US" b="0" i="0" u="none" strike="noStrike" kern="1800" baseline="0">
                <a:latin typeface="方正大标宋简体"/>
              </a:rPr>
              <a:t>的其它数据类型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为了满足实际更多需要，还提供一些其他类型。这里先简要介绍一下，后面章节具体讲解。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1.</a:t>
            </a:r>
            <a:r>
              <a:rPr lang="zh-CN" altLang="en-US" b="0" i="0" u="none" strike="noStrike" baseline="0" dirty="0">
                <a:latin typeface="Times New Roman"/>
              </a:rPr>
              <a:t>对象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对象是对现实生活中物体的模拟。例如一本书、一台电脑，都可以将其看成是一个对象。它可表示具体的事物，也可表示某种抽象的规则、事件等。对象都具有两个特征：状态和形为。这个在以后的学习中我们会详细的讲解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2.</a:t>
            </a:r>
            <a:r>
              <a:rPr lang="zh-CN" altLang="en-US" b="0" i="0" u="none" strike="noStrike" baseline="0" dirty="0">
                <a:latin typeface="Times New Roman"/>
              </a:rPr>
              <a:t>资源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程序能用到的一切东西都可以称为资源。在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中，资源也是变量，用于保存到外部资源的引用。资源类型变量可以保存诸如打开文件、数据库连接、图形画布区域等很多特殊句柄。这部分内容我们也会在后面讲解。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3.NULL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NULL</a:t>
            </a:r>
            <a:r>
              <a:rPr lang="zh-CN" altLang="en-US" b="0" i="0" u="none" strike="noStrike" baseline="0" dirty="0">
                <a:latin typeface="Times New Roman"/>
              </a:rPr>
              <a:t>（空值）表示一个没有值的变量。</a:t>
            </a:r>
            <a:r>
              <a:rPr lang="en-US" altLang="zh-CN" b="0" i="0" u="none" strike="noStrike" baseline="0" dirty="0">
                <a:latin typeface="Times New Roman"/>
              </a:rPr>
              <a:t>NULL</a:t>
            </a:r>
            <a:r>
              <a:rPr lang="zh-CN" altLang="en-US" b="0" i="0" u="none" strike="noStrike" baseline="0" dirty="0">
                <a:latin typeface="Times New Roman"/>
              </a:rPr>
              <a:t>唯一可能的值就是</a:t>
            </a:r>
            <a:r>
              <a:rPr lang="en-US" altLang="zh-CN" b="0" i="0" u="none" strike="noStrike" baseline="0" dirty="0">
                <a:latin typeface="Times New Roman"/>
              </a:rPr>
              <a:t>NULL</a:t>
            </a:r>
            <a:r>
              <a:rPr lang="zh-CN" altLang="en-US" b="0" i="0" u="none" strike="noStrike" baseline="0" dirty="0">
                <a:latin typeface="Times New Roman"/>
              </a:rPr>
              <a:t>。均被视为空值的三种情况包括：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被赋以</a:t>
            </a:r>
            <a:r>
              <a:rPr lang="en-US" altLang="zh-CN" b="0" i="0" u="none" strike="noStrike" baseline="0" dirty="0">
                <a:latin typeface="Times New Roman"/>
              </a:rPr>
              <a:t>NULL</a:t>
            </a:r>
            <a:r>
              <a:rPr lang="zh-CN" altLang="en-US" b="0" i="0" u="none" strike="noStrike" baseline="0" dirty="0">
                <a:latin typeface="Times New Roman"/>
              </a:rPr>
              <a:t>值。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变量没有被赋值。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变量被赋值后，对其使用了</a:t>
            </a:r>
            <a:r>
              <a:rPr lang="en-US" altLang="zh-CN" b="0" i="0" u="none" strike="noStrike" baseline="0" dirty="0">
                <a:latin typeface="Times New Roman"/>
              </a:rPr>
              <a:t>unset</a:t>
            </a:r>
            <a:r>
              <a:rPr lang="zh-CN" altLang="en-US" b="0" i="0" u="none" strike="noStrike" baseline="0" dirty="0">
                <a:latin typeface="Times New Roman"/>
              </a:rPr>
              <a:t>函数。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4.</a:t>
            </a:r>
            <a:r>
              <a:rPr lang="zh-CN" altLang="en-US" b="0" i="0" u="none" strike="noStrike" baseline="0" dirty="0">
                <a:latin typeface="Times New Roman"/>
              </a:rPr>
              <a:t>数组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数组实际上就是一组相似数据的集合。数组分为一维数组和多维数组，数组的内容我们将在以后的章节中讲解。</a:t>
            </a:r>
          </a:p>
        </p:txBody>
      </p:sp>
    </p:spTree>
    <p:extLst>
      <p:ext uri="{BB962C8B-B14F-4D97-AF65-F5344CB8AC3E}">
        <p14:creationId xmlns:p14="http://schemas.microsoft.com/office/powerpoint/2010/main" val="1666695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2.3</a:t>
            </a:r>
            <a:r>
              <a:rPr lang="zh-CN" altLang="en-US" b="0" i="0" u="none" strike="noStrike" kern="1800" baseline="0">
                <a:latin typeface="方正大标宋简体"/>
              </a:rPr>
              <a:t>  变量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在程序中，为了更好指代一个数据，通常会给这个数据指定一个名称。这个名称就被称为变量名。而变量名所指代的数据，就被称为变量。例如，程序员为了在程序中表示学生的成绩，而使用单词</a:t>
            </a:r>
            <a:r>
              <a:rPr lang="en-US" altLang="zh-CN" b="0" i="0" u="none" strike="noStrike" baseline="0">
                <a:latin typeface="Times New Roman"/>
              </a:rPr>
              <a:t>mark</a:t>
            </a:r>
            <a:r>
              <a:rPr lang="zh-CN" altLang="en-US" b="0" i="0" u="none" strike="noStrike" baseline="0">
                <a:latin typeface="Times New Roman"/>
              </a:rPr>
              <a:t>表示这个成绩数据。所以，变量名都是主观设定的。对于同一个问题，不同程序员可能使用不同的变量名指代同一个数值。</a:t>
            </a:r>
            <a:endParaRPr lang="zh-CN" altLang="en-US" b="0" i="0" u="none" strike="noStrike" baseline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59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2.1.1  </a:t>
            </a:r>
            <a:r>
              <a:rPr lang="zh-CN" altLang="en-US" b="0" i="0" u="none" strike="noStrike" kern="1800" baseline="0">
                <a:latin typeface="方正大标宋简体"/>
              </a:rPr>
              <a:t>二进制数的表示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二进制是一种计数的方法，它只用数字</a:t>
            </a:r>
            <a:r>
              <a:rPr lang="en-US" altLang="zh-CN" b="0" i="0" u="none" strike="noStrike" baseline="0">
                <a:latin typeface="Times New Roman"/>
              </a:rPr>
              <a:t>1</a:t>
            </a:r>
            <a:r>
              <a:rPr lang="zh-CN" altLang="en-US" b="0" i="0" u="none" strike="noStrike" baseline="0">
                <a:latin typeface="Times New Roman"/>
              </a:rPr>
              <a:t>和数字</a:t>
            </a:r>
            <a:r>
              <a:rPr lang="en-US" altLang="zh-CN" b="0" i="0" u="none" strike="noStrike" baseline="0">
                <a:latin typeface="Times New Roman"/>
              </a:rPr>
              <a:t>0</a:t>
            </a:r>
            <a:r>
              <a:rPr lang="zh-CN" altLang="en-US" b="0" i="0" u="none" strike="noStrike" baseline="0">
                <a:latin typeface="Times New Roman"/>
              </a:rPr>
              <a:t>来组合表示数值。二进制数分为有符号二进制数和无符号二进制数。有符号二进制数值有正负，无符号二进制数都是正数。</a:t>
            </a:r>
          </a:p>
        </p:txBody>
      </p:sp>
    </p:spTree>
    <p:extLst>
      <p:ext uri="{BB962C8B-B14F-4D97-AF65-F5344CB8AC3E}">
        <p14:creationId xmlns:p14="http://schemas.microsoft.com/office/powerpoint/2010/main" val="3537319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2.3.1  </a:t>
            </a:r>
            <a:r>
              <a:rPr lang="zh-CN" altLang="en-US" b="0" i="0" u="none" strike="noStrike" kern="1800" baseline="0">
                <a:latin typeface="方正大标宋简体"/>
              </a:rPr>
              <a:t>变量名的命名规则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836912"/>
          </a:xfrm>
        </p:spPr>
        <p:txBody>
          <a:bodyPr>
            <a:normAutofit fontScale="62500" lnSpcReduction="20000"/>
          </a:bodyPr>
          <a:lstStyle/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变量的命名需要遵守一定的规则，这个规则是：一个有效的变量名必须由英文字母或下划线开头，后面可以跟任意数量的英文字母、数字、下划线或其组合。符合这个规范的名称，被称为标识符。也就是说，变量名必须是一个标标识符。当然我们只要定义一些符合命名规则的变量名，就可以使用它了。但是我们还是建议读者定义一些有代表意义的字符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</a:t>
            </a:r>
            <a:r>
              <a:rPr lang="en-US" altLang="zh-CN" b="0" i="0" u="none" strike="noStrike" baseline="0" dirty="0" err="1">
                <a:latin typeface="Times New Roman"/>
              </a:rPr>
              <a:t>bool</a:t>
            </a:r>
            <a:endParaRPr lang="en-US" altLang="zh-CN" b="0" i="0" u="none" strike="noStrike" baseline="0" dirty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$true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上面这两个变量的命名虽然符合命名规则，但是在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中这不是合法的变量名。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602783"/>
              </p:ext>
            </p:extLst>
          </p:nvPr>
        </p:nvGraphicFramePr>
        <p:xfrm>
          <a:off x="2211538" y="4005064"/>
          <a:ext cx="4720924" cy="263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78270" imgH="1712613" progId="Visio.Drawing.11">
                  <p:embed/>
                </p:oleObj>
              </mc:Choice>
              <mc:Fallback>
                <p:oleObj name="Visio" r:id="rId2" imgW="3078270" imgH="171261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538" y="4005064"/>
                        <a:ext cx="4720924" cy="26308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435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2.3.1  </a:t>
            </a:r>
            <a:r>
              <a:rPr lang="zh-CN" altLang="en-US" b="0" i="0" u="none" strike="noStrike" kern="1800" baseline="0">
                <a:latin typeface="方正大标宋简体"/>
              </a:rPr>
              <a:t>变量名的命名规则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324744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中是不允许用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的关键字（包括保留关键字）作为变量名的，因为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内部已经使用了这些标示符。这些被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使用了的标示符称为关键字。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常见的关键字。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86201"/>
              </p:ext>
            </p:extLst>
          </p:nvPr>
        </p:nvGraphicFramePr>
        <p:xfrm>
          <a:off x="899592" y="3025112"/>
          <a:ext cx="7488832" cy="350023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__LINE__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array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as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catch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throw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abstract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protected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xor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__FILE__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exception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const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continue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clone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try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final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php_user_filter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declare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default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echo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elseif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empty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enddeclare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endfor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endforeach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endif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endswitch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endwhile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eval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exit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extends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foreach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global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if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 indent="26797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include_once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isset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interface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extends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public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private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list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print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 indent="26797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require_once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797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return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static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switch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unset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while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89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__FUNCTION__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__CLASS__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__METHOD__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257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2.3.2  </a:t>
            </a:r>
            <a:r>
              <a:rPr lang="zh-CN" altLang="en-US" b="0" i="0" u="none" strike="noStrike" kern="1800" baseline="0">
                <a:latin typeface="方正大标宋简体"/>
              </a:rPr>
              <a:t>定义变量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034680" cy="4853136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中使用变量定义符号</a:t>
            </a:r>
            <a:r>
              <a:rPr lang="en-US" altLang="zh-CN" b="0" i="0" u="none" strike="noStrike" baseline="0" dirty="0">
                <a:latin typeface="Times New Roman"/>
              </a:rPr>
              <a:t>$</a:t>
            </a:r>
            <a:r>
              <a:rPr lang="zh-CN" altLang="en-US" b="0" i="0" u="none" strike="noStrike" baseline="0" dirty="0">
                <a:latin typeface="Times New Roman"/>
              </a:rPr>
              <a:t>（美元符）后跟变量名来定义一个变量。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一个比较特殊的情况是用变量的值来作为变量名的情况：我们假设变量</a:t>
            </a:r>
            <a:r>
              <a:rPr lang="en-US" altLang="zh-CN" b="0" i="0" u="none" strike="noStrike" baseline="0" dirty="0">
                <a:latin typeface="Times New Roman"/>
              </a:rPr>
              <a:t>$mark='Tom',</a:t>
            </a:r>
            <a:r>
              <a:rPr lang="zh-CN" altLang="en-US" b="0" i="0" u="none" strike="noStrike" baseline="0" dirty="0">
                <a:latin typeface="Times New Roman"/>
              </a:rPr>
              <a:t>那么我们可以这么写</a:t>
            </a:r>
            <a:r>
              <a:rPr lang="en-US" altLang="zh-CN" b="0" i="0" u="none" strike="noStrike" baseline="0" dirty="0">
                <a:latin typeface="Times New Roman"/>
              </a:rPr>
              <a:t>&amp;&amp;mark,</a:t>
            </a:r>
            <a:r>
              <a:rPr lang="zh-CN" altLang="en-US" b="0" i="0" u="none" strike="noStrike" baseline="0" dirty="0">
                <a:latin typeface="Times New Roman"/>
              </a:rPr>
              <a:t>它就等同于</a:t>
            </a:r>
            <a:r>
              <a:rPr lang="en-US" altLang="zh-CN" b="0" i="0" u="none" strike="noStrike" baseline="0" dirty="0">
                <a:latin typeface="Times New Roman"/>
              </a:rPr>
              <a:t>$Tom</a:t>
            </a:r>
            <a:r>
              <a:rPr lang="zh-CN" altLang="en-US" b="0" i="0" u="none" strike="noStrike" baseline="0" dirty="0">
                <a:latin typeface="Times New Roman"/>
              </a:rPr>
              <a:t>。这种方法叫做变量的间接引用。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30732"/>
              </p:ext>
            </p:extLst>
          </p:nvPr>
        </p:nvGraphicFramePr>
        <p:xfrm>
          <a:off x="3779912" y="1700808"/>
          <a:ext cx="3901163" cy="1568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51760" imgH="708983" progId="Visio.Drawing.11">
                  <p:embed/>
                </p:oleObj>
              </mc:Choice>
              <mc:Fallback>
                <p:oleObj name="Visio" r:id="rId2" imgW="1751760" imgH="70898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700808"/>
                        <a:ext cx="3901163" cy="15689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766290"/>
              </p:ext>
            </p:extLst>
          </p:nvPr>
        </p:nvGraphicFramePr>
        <p:xfrm>
          <a:off x="3563888" y="3933056"/>
          <a:ext cx="5144613" cy="1640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14000" imgH="708983" progId="Visio.Drawing.11">
                  <p:embed/>
                </p:oleObj>
              </mc:Choice>
              <mc:Fallback>
                <p:oleObj name="Visio" r:id="rId4" imgW="2214000" imgH="70898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933056"/>
                        <a:ext cx="5144613" cy="16409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256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2.3.2  </a:t>
            </a:r>
            <a:r>
              <a:rPr lang="zh-CN" altLang="en-US" b="0" i="0" u="none" strike="noStrike" kern="1800" baseline="0">
                <a:latin typeface="方正大标宋简体"/>
              </a:rPr>
              <a:t>定义变量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下面我们定义几个变量来帮助读者加深认识。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</a:t>
            </a:r>
            <a:r>
              <a:rPr lang="en-US" altLang="zh-CN" b="0" i="0" u="none" strike="noStrike" baseline="0" dirty="0" err="1">
                <a:latin typeface="Times New Roman"/>
              </a:rPr>
              <a:t>abc</a:t>
            </a:r>
            <a:endParaRPr lang="en-US" altLang="zh-CN" b="0" i="0" u="none" strike="noStrike" baseline="0" dirty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$_</a:t>
            </a:r>
            <a:r>
              <a:rPr lang="en-US" altLang="zh-CN" b="0" i="0" u="none" strike="noStrike" baseline="0" dirty="0" err="1">
                <a:latin typeface="Times New Roman"/>
              </a:rPr>
              <a:t>abc</a:t>
            </a:r>
            <a:endParaRPr lang="en-US" altLang="zh-CN" b="0" i="0" u="none" strike="noStrike" baseline="0" dirty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$123abc</a:t>
            </a:r>
            <a:r>
              <a:rPr lang="zh-CN" altLang="en-US" b="0" i="0" u="none" strike="noStrike" baseline="0" dirty="0">
                <a:latin typeface="Times New Roman"/>
              </a:rPr>
              <a:t>	</a:t>
            </a:r>
            <a:r>
              <a:rPr lang="en-US" altLang="zh-CN" b="0" i="0" u="none" strike="noStrike" baseline="0" dirty="0">
                <a:latin typeface="Times New Roman"/>
              </a:rPr>
              <a:t>//</a:t>
            </a:r>
            <a:r>
              <a:rPr lang="zh-CN" altLang="en-US" b="0" i="0" u="none" strike="noStrike" baseline="0" dirty="0">
                <a:latin typeface="Times New Roman"/>
              </a:rPr>
              <a:t>这个定义的变量名是错误的，因为它以数字开头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$a123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&amp;&amp;mark</a:t>
            </a:r>
            <a:endParaRPr lang="zh-CN" altLang="en-US" b="0" i="0" u="none" strike="noStrike" baseline="0" dirty="0">
              <a:latin typeface="Times New Roman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94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2.3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3</a:t>
            </a:r>
            <a:r>
              <a:rPr lang="zh-CN" altLang="en-US" b="0" i="0" u="none" strike="noStrike" kern="1800" baseline="0">
                <a:latin typeface="方正大标宋简体"/>
              </a:rPr>
              <a:t>  </a:t>
            </a:r>
            <a:r>
              <a:rPr lang="en-US" altLang="zh-CN" b="0" i="0" u="none" strike="noStrike" kern="1800" baseline="0">
                <a:latin typeface="方正大标宋简体"/>
              </a:rPr>
              <a:t>PHP</a:t>
            </a:r>
            <a:r>
              <a:rPr lang="zh-CN" altLang="en-US" b="0" i="0" u="none" strike="noStrike" kern="1800" baseline="0">
                <a:latin typeface="方正大标宋简体"/>
              </a:rPr>
              <a:t>预定义变量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612776"/>
          </a:xfrm>
        </p:spPr>
        <p:txBody>
          <a:bodyPr/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提供了大量的预定义变量，这些变量大多数依赖于服务器的版本及其配置。预定义变量可以在程序或文件的任何地方使用。</a:t>
            </a:r>
            <a:endParaRPr lang="zh-CN" altLang="en-US" b="0" i="0" u="none" strike="noStrike" baseline="0" dirty="0">
              <a:solidFill>
                <a:srgbClr val="FF0000"/>
              </a:solidFill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61942"/>
              </p:ext>
            </p:extLst>
          </p:nvPr>
        </p:nvGraphicFramePr>
        <p:xfrm>
          <a:off x="611560" y="3212976"/>
          <a:ext cx="7920880" cy="3168352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预定义变量名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作用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$GLOBALS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包含指向当前程序中全局范围内有效的变量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$SERVER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该全局变量是一个包含诸如头信息、路径和脚本位置的数组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$_GET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通过</a:t>
                      </a:r>
                      <a:r>
                        <a:rPr lang="en-US" sz="1400">
                          <a:effectLst/>
                        </a:rPr>
                        <a:t>HTTP</a:t>
                      </a:r>
                      <a:r>
                        <a:rPr lang="zh-CN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GET</a:t>
                      </a:r>
                      <a:r>
                        <a:rPr lang="zh-CN" sz="1400">
                          <a:effectLst/>
                        </a:rPr>
                        <a:t>方法提交至脚本的表单变量。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$_POST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通过</a:t>
                      </a:r>
                      <a:r>
                        <a:rPr lang="en-US" sz="1400">
                          <a:effectLst/>
                        </a:rPr>
                        <a:t>HTTP</a:t>
                      </a:r>
                      <a:r>
                        <a:rPr lang="zh-CN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POST</a:t>
                      </a:r>
                      <a:r>
                        <a:rPr lang="zh-CN" sz="1400">
                          <a:effectLst/>
                        </a:rPr>
                        <a:t>方法提交至脚本的表单变量。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$_FILE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通过</a:t>
                      </a:r>
                      <a:r>
                        <a:rPr lang="en-US" sz="1400">
                          <a:effectLst/>
                        </a:rPr>
                        <a:t>HTTP</a:t>
                      </a:r>
                      <a:r>
                        <a:rPr lang="zh-CN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POST</a:t>
                      </a:r>
                      <a:r>
                        <a:rPr lang="zh-CN" sz="1400">
                          <a:effectLst/>
                        </a:rPr>
                        <a:t>文件上传提交至脚本的变量。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$_COOKIE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通过</a:t>
                      </a:r>
                      <a:r>
                        <a:rPr lang="en-US" sz="1400" dirty="0">
                          <a:effectLst/>
                        </a:rPr>
                        <a:t>HTTP</a:t>
                      </a:r>
                      <a:r>
                        <a:rPr lang="zh-CN" sz="1400" dirty="0">
                          <a:effectLst/>
                        </a:rPr>
                        <a:t>的</a:t>
                      </a:r>
                      <a:r>
                        <a:rPr lang="en-US" sz="1400" dirty="0">
                          <a:effectLst/>
                        </a:rPr>
                        <a:t>Cookies</a:t>
                      </a:r>
                      <a:r>
                        <a:rPr lang="zh-CN" sz="1400" dirty="0">
                          <a:effectLst/>
                        </a:rPr>
                        <a:t>方法提交至脚本的变量。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31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2.4</a:t>
            </a:r>
            <a:r>
              <a:rPr lang="zh-CN" altLang="en-US" b="0" i="0" u="none" strike="noStrike" kern="1800" baseline="0">
                <a:latin typeface="方正大标宋简体"/>
              </a:rPr>
              <a:t>  常量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0" i="0" u="none" strike="noStrike" baseline="0" dirty="0">
                <a:latin typeface="Times New Roman"/>
              </a:rPr>
              <a:t>变量是编程里面不可或缺的一部分，但是有些变量在生活</a:t>
            </a:r>
            <a:r>
              <a:rPr lang="zh-CN" altLang="en-US" dirty="0">
                <a:latin typeface="Times New Roman"/>
              </a:rPr>
              <a:t>中确实是</a:t>
            </a:r>
            <a:r>
              <a:rPr lang="zh-CN" altLang="en-US" b="0" i="0" u="none" strike="noStrike" baseline="0" dirty="0">
                <a:latin typeface="Times New Roman"/>
              </a:rPr>
              <a:t>不怎么改变的，比如圆周率，银行的利率等。如果这些量在程序中使用的话，有时候不经意间会被改变，就会造成意想不到的麻烦，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dirty="0">
                <a:latin typeface="Times New Roman"/>
              </a:rPr>
              <a:t>创始人很显然考虑</a:t>
            </a:r>
            <a:r>
              <a:rPr lang="zh-CN" altLang="en-US" b="0" i="0" u="none" strike="noStrike" baseline="0" dirty="0">
                <a:latin typeface="Times New Roman"/>
              </a:rPr>
              <a:t>到了这些，就给我们带来了常量这个概念。</a:t>
            </a:r>
          </a:p>
        </p:txBody>
      </p:sp>
    </p:spTree>
    <p:extLst>
      <p:ext uri="{BB962C8B-B14F-4D97-AF65-F5344CB8AC3E}">
        <p14:creationId xmlns:p14="http://schemas.microsoft.com/office/powerpoint/2010/main" val="3581134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2.4.1  </a:t>
            </a:r>
            <a:r>
              <a:rPr lang="zh-CN" altLang="en-US" b="0" i="0" u="none" strike="noStrike" kern="1800" baseline="0">
                <a:latin typeface="方正大标宋简体"/>
              </a:rPr>
              <a:t>什么是常量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3250704" cy="5127848"/>
          </a:xfrm>
        </p:spPr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常量通常我们理解为不经常改变的变量。可能有点不恰当地解释就是，“常量”这个词可以理解为通常情况就一直是这个值，那我们就简称为常量。常量分为自定义常量和预定义常量，自定义常量我们将会在后面讲解。由于常量的讲解会使用到我们还没有学习到的知识，所以这里就不做过多讲解，只列出定义常量的两种方法做了解即可。常量的定义方法有两种早期的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版本用</a:t>
            </a:r>
            <a:r>
              <a:rPr lang="en-US" altLang="zh-CN" b="0" i="0" u="none" strike="noStrike" baseline="0" dirty="0">
                <a:latin typeface="Times New Roman"/>
              </a:rPr>
              <a:t>define</a:t>
            </a:r>
            <a:r>
              <a:rPr lang="zh-CN" altLang="en-US" b="0" i="0" u="none" strike="noStrike" baseline="0" dirty="0">
                <a:latin typeface="Times New Roman"/>
              </a:rPr>
              <a:t>定义方法，从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 </a:t>
            </a:r>
            <a:r>
              <a:rPr lang="en-US" altLang="zh-CN" b="0" i="0" u="none" strike="noStrike" baseline="0" dirty="0">
                <a:latin typeface="Times New Roman"/>
              </a:rPr>
              <a:t>5.3.0</a:t>
            </a:r>
            <a:r>
              <a:rPr lang="zh-CN" altLang="en-US" b="0" i="0" u="none" strike="noStrike" baseline="0" dirty="0">
                <a:latin typeface="Times New Roman"/>
              </a:rPr>
              <a:t>开始添加了</a:t>
            </a:r>
            <a:r>
              <a:rPr lang="en-US" altLang="zh-CN" b="0" i="0" u="none" strike="noStrike" baseline="0" dirty="0" err="1">
                <a:latin typeface="Times New Roman"/>
              </a:rPr>
              <a:t>const</a:t>
            </a:r>
            <a:r>
              <a:rPr lang="zh-CN" altLang="en-US" b="0" i="0" u="none" strike="noStrike" baseline="0" dirty="0">
                <a:latin typeface="Times New Roman"/>
              </a:rPr>
              <a:t>定义方法。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637941"/>
              </p:ext>
            </p:extLst>
          </p:nvPr>
        </p:nvGraphicFramePr>
        <p:xfrm>
          <a:off x="3995936" y="1196752"/>
          <a:ext cx="4320480" cy="267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24100" imgH="1808851" progId="Visio.Drawing.11">
                  <p:embed/>
                </p:oleObj>
              </mc:Choice>
              <mc:Fallback>
                <p:oleObj name="Visio" r:id="rId2" imgW="2924100" imgH="180885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196752"/>
                        <a:ext cx="4320480" cy="2673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72062"/>
              </p:ext>
            </p:extLst>
          </p:nvPr>
        </p:nvGraphicFramePr>
        <p:xfrm>
          <a:off x="4067944" y="4005064"/>
          <a:ext cx="3672408" cy="241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194020" imgH="1442498" progId="Visio.Drawing.11">
                  <p:embed/>
                </p:oleObj>
              </mc:Choice>
              <mc:Fallback>
                <p:oleObj name="Visio" r:id="rId4" imgW="2194020" imgH="144249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005064"/>
                        <a:ext cx="3672408" cy="24110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20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2.4.1  </a:t>
            </a:r>
            <a:r>
              <a:rPr lang="zh-CN" altLang="en-US" b="0" i="0" u="none" strike="noStrike" kern="1800" baseline="0">
                <a:latin typeface="方正大标宋简体"/>
              </a:rPr>
              <a:t>什么是常量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下面我们就用上面的方法定义一个常量：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define(MONEY_RATE,0.03)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上面的表达式就是定义了一个名为</a:t>
            </a:r>
            <a:r>
              <a:rPr lang="en-US" altLang="zh-CN" b="0" i="0" u="none" strike="noStrike" baseline="0" dirty="0">
                <a:latin typeface="Times New Roman"/>
              </a:rPr>
              <a:t>MONEY_RATE</a:t>
            </a:r>
            <a:r>
              <a:rPr lang="zh-CN" altLang="en-US" b="0" i="0" u="none" strike="noStrike" baseline="0" dirty="0">
                <a:latin typeface="Times New Roman"/>
              </a:rPr>
              <a:t>的常量，它的值为</a:t>
            </a:r>
            <a:r>
              <a:rPr lang="en-US" altLang="zh-CN" b="0" i="0" u="none" strike="noStrike" baseline="0" dirty="0">
                <a:latin typeface="Times New Roman"/>
              </a:rPr>
              <a:t>0.03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同样我们也用上述方法定义一个常量：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const</a:t>
            </a:r>
            <a:r>
              <a:rPr lang="en-US" altLang="zh-CN" b="0" i="0" u="none" strike="noStrike" baseline="0" dirty="0">
                <a:latin typeface="Times New Roman"/>
              </a:rPr>
              <a:t> MONEY_RATE=0.03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这个表达式也是定义了一个名为</a:t>
            </a:r>
            <a:r>
              <a:rPr lang="en-US" altLang="zh-CN" b="0" i="0" u="none" strike="noStrike" baseline="0" dirty="0">
                <a:latin typeface="Times New Roman"/>
              </a:rPr>
              <a:t>MONEY_RATE</a:t>
            </a:r>
            <a:r>
              <a:rPr lang="zh-CN" altLang="en-US" b="0" i="0" u="none" strike="noStrike" baseline="0" dirty="0">
                <a:latin typeface="Times New Roman"/>
              </a:rPr>
              <a:t>的常量，它的值为</a:t>
            </a:r>
            <a:r>
              <a:rPr lang="en-US" altLang="zh-CN" b="0" i="0" u="none" strike="noStrike" baseline="0" dirty="0">
                <a:latin typeface="Times New Roman"/>
              </a:rPr>
              <a:t>0.03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31495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2.4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2</a:t>
            </a:r>
            <a:r>
              <a:rPr lang="zh-CN" altLang="en-US" b="0" i="0" u="none" strike="noStrike" kern="1800" baseline="0">
                <a:latin typeface="方正大标宋简体"/>
              </a:rPr>
              <a:t>  </a:t>
            </a:r>
            <a:r>
              <a:rPr lang="en-US" altLang="zh-CN" b="0" i="0" u="none" strike="noStrike" kern="1800" baseline="0">
                <a:latin typeface="方正大标宋简体"/>
              </a:rPr>
              <a:t>PHP</a:t>
            </a:r>
            <a:r>
              <a:rPr lang="zh-CN" altLang="en-US" b="0" i="0" u="none" strike="noStrike" kern="1800" baseline="0">
                <a:latin typeface="方正大标宋简体"/>
              </a:rPr>
              <a:t>预定义常量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468760"/>
          </a:xfrm>
        </p:spPr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中，除了用户可以自己定义常量，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默认定义了一些常量，这些都是国际比较通用的。在编程过程中我们可以直接拿来使用而不需要定义。很多常量是由不同的扩展库定义的，只有在加载了这些扩展库时才会出现，这个我们在以后会在需要时候讲解。这里我们介绍一些常用的预定义常量，比如常量</a:t>
            </a:r>
            <a:r>
              <a:rPr lang="en-US" altLang="zh-CN" b="0" i="0" u="none" strike="noStrike" baseline="0" dirty="0">
                <a:latin typeface="Times New Roman"/>
              </a:rPr>
              <a:t>M_PI</a:t>
            </a:r>
            <a:r>
              <a:rPr lang="zh-CN" altLang="en-US" b="0" i="0" u="none" strike="noStrike" baseline="0" dirty="0">
                <a:latin typeface="Times New Roman"/>
              </a:rPr>
              <a:t>，它就表示数学中的</a:t>
            </a:r>
            <a:r>
              <a:rPr lang="el-GR" altLang="zh-CN" b="0" i="0" u="none" strike="noStrike" baseline="0" dirty="0">
                <a:latin typeface="Times New Roman"/>
              </a:rPr>
              <a:t>π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  <a:endParaRPr lang="zh-CN" altLang="en-US" b="0" i="0" u="none" strike="noStrike" baseline="0" dirty="0">
              <a:solidFill>
                <a:srgbClr val="FF0000"/>
              </a:solidFill>
              <a:latin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23952"/>
              </p:ext>
            </p:extLst>
          </p:nvPr>
        </p:nvGraphicFramePr>
        <p:xfrm>
          <a:off x="899592" y="3068960"/>
          <a:ext cx="7628890" cy="333129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814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8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常量名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作用说明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__FILE__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返回当前文件的名称（注意下划线都是两个）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8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__LINE__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返回当前代码所在的行号（注意下划线都是两个）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__FUNCTION__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返回所在函数的函数名（注意下划线都是两个）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__CLASS__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返回所在类的类名（注意下划线都是两个）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PHP_OS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返回操作系统的名称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PHP_VERSION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返回当前</a:t>
                      </a:r>
                      <a:r>
                        <a:rPr lang="en-US" sz="1400">
                          <a:effectLst/>
                        </a:rPr>
                        <a:t>PHP</a:t>
                      </a:r>
                      <a:r>
                        <a:rPr lang="zh-CN" sz="1400">
                          <a:effectLst/>
                        </a:rPr>
                        <a:t>服务器的版本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TRUE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代表布尔值，真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8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FALSE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代表布尔值，假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8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NULL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代表空值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84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M_PI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数学中的π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813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2.6  </a:t>
            </a:r>
            <a:r>
              <a:rPr lang="zh-CN" altLang="en-US" b="0" i="0" u="none" strike="noStrike" kern="1800" baseline="0">
                <a:latin typeface="方正大标宋简体"/>
              </a:rPr>
              <a:t>赋值</a:t>
            </a:r>
            <a:r>
              <a:rPr lang="en-US" altLang="zh-CN" b="0" i="0" u="none" strike="noStrike" kern="1800" baseline="0">
                <a:latin typeface="方正大标宋简体"/>
              </a:rPr>
              <a:t>——</a:t>
            </a:r>
            <a:r>
              <a:rPr lang="zh-CN" altLang="en-US" b="0" i="0" u="none" strike="noStrike" kern="1800" baseline="0">
                <a:latin typeface="方正大标宋简体"/>
              </a:rPr>
              <a:t>最基本的运算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在前面的小节中我们已经认识了变量，通常情况下，变量是要在声明的同时就做初始化的。这样我们就需要学习运算符了。运算符是对一个或多个操作数进行某种运算的符号，也常称作操作符，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中有很多运算符。我们本章将要使用的，是最基本的运算符</a:t>
            </a:r>
            <a:r>
              <a:rPr lang="en-US" altLang="zh-CN" b="0" i="0" u="none" strike="noStrike" baseline="0" dirty="0">
                <a:latin typeface="Times New Roman"/>
              </a:rPr>
              <a:t>——</a:t>
            </a:r>
            <a:r>
              <a:rPr lang="zh-CN" altLang="en-US" b="0" i="0" u="none" strike="noStrike" baseline="0" dirty="0">
                <a:latin typeface="Times New Roman"/>
              </a:rPr>
              <a:t>赋值运算符。赋值运算符常用来给变量赋值和初始化常量。赋值就是用来令变量获取某个值，或者改变变量的值。如果没有赋值，变量也就缺乏存在的意义了。本节将详细讲解赋值在变量中的应用。</a:t>
            </a:r>
            <a:endParaRPr lang="zh-CN" altLang="en-US" b="0" i="0" u="none" strike="noStrike" baseline="0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945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无符号二进制数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612776"/>
          </a:xfrm>
        </p:spPr>
        <p:txBody>
          <a:bodyPr/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无符号二进制数即全部的位数都是表示数值的表示方法，它没有符号位，无符号二进制数都是正数。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045474"/>
              </p:ext>
            </p:extLst>
          </p:nvPr>
        </p:nvGraphicFramePr>
        <p:xfrm>
          <a:off x="3059832" y="3356992"/>
          <a:ext cx="2448272" cy="298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476630" imgH="1804538" progId="Visio.Drawing.11">
                  <p:embed/>
                </p:oleObj>
              </mc:Choice>
              <mc:Fallback>
                <p:oleObj name="Visio" r:id="rId2" imgW="1476630" imgH="18045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356992"/>
                        <a:ext cx="2448272" cy="298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633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2.6.1  </a:t>
            </a:r>
            <a:r>
              <a:rPr lang="zh-CN" altLang="en-US" b="0" i="0" u="none" strike="noStrike" kern="1800" baseline="0">
                <a:latin typeface="方正大标宋简体"/>
              </a:rPr>
              <a:t>变量的赋值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变量的赋值是指给变量指定一个值。</a:t>
            </a:r>
          </a:p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1.</a:t>
            </a:r>
            <a:r>
              <a:rPr lang="zh-CN" altLang="en-US" b="0" i="0" u="none" strike="noStrike" baseline="0">
                <a:latin typeface="Times New Roman"/>
              </a:rPr>
              <a:t>赋值的语法</a:t>
            </a:r>
          </a:p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赋值的语法如图</a:t>
            </a:r>
            <a:r>
              <a:rPr lang="en-US" altLang="zh-CN" b="0" i="0" u="none" strike="noStrike" baseline="0">
                <a:latin typeface="Times New Roman"/>
              </a:rPr>
              <a:t>2.19</a:t>
            </a:r>
            <a:r>
              <a:rPr lang="zh-CN" altLang="en-US" b="0" i="0" u="none" strike="noStrike" baseline="0">
                <a:latin typeface="Times New Roman"/>
              </a:rPr>
              <a:t>所示。</a:t>
            </a:r>
          </a:p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图</a:t>
            </a:r>
            <a:r>
              <a:rPr lang="en-US" altLang="zh-CN" b="0" i="0" u="none" strike="noStrike" baseline="0">
                <a:latin typeface="Times New Roman"/>
              </a:rPr>
              <a:t>2.19</a:t>
            </a:r>
            <a:r>
              <a:rPr lang="zh-CN" altLang="en-US" b="0" i="0" u="none" strike="noStrike" baseline="0">
                <a:latin typeface="Times New Roman"/>
              </a:rPr>
              <a:t>中的数据可以是数值、字符串、也可以是变量等多种类型。我们使用上述的语法来给一个变量赋值，如下所示。</a:t>
            </a:r>
          </a:p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$a=10</a:t>
            </a:r>
          </a:p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就这么简单，我们就完成了变量的赋值。</a:t>
            </a:r>
          </a:p>
        </p:txBody>
      </p:sp>
    </p:spTree>
    <p:extLst>
      <p:ext uri="{BB962C8B-B14F-4D97-AF65-F5344CB8AC3E}">
        <p14:creationId xmlns:p14="http://schemas.microsoft.com/office/powerpoint/2010/main" val="899717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2.6.1  </a:t>
            </a:r>
            <a:r>
              <a:rPr lang="zh-CN" altLang="en-US" b="0" i="0" u="none" strike="noStrike" kern="1800" baseline="0">
                <a:latin typeface="方正大标宋简体"/>
              </a:rPr>
              <a:t>变量的赋值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890664" cy="4724400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变量的赋值是指给变量指定一个值。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1.</a:t>
            </a:r>
            <a:r>
              <a:rPr lang="zh-CN" altLang="en-US" b="0" i="0" u="none" strike="noStrike" baseline="0" dirty="0">
                <a:latin typeface="Times New Roman"/>
              </a:rPr>
              <a:t>赋值的语法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图中的数据可以是数值、字符串、也可以是变量等多种类型。我们使用上述的语法来给一个变量赋值，如下所示。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$a=10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就这么简单，我们就完成了变量的赋值。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68555"/>
              </p:ext>
            </p:extLst>
          </p:nvPr>
        </p:nvGraphicFramePr>
        <p:xfrm>
          <a:off x="3347864" y="2564904"/>
          <a:ext cx="464896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06000" imgH="851319" progId="Visio.Drawing.11">
                  <p:embed/>
                </p:oleObj>
              </mc:Choice>
              <mc:Fallback>
                <p:oleObj name="Visio" r:id="rId2" imgW="2106000" imgH="85131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564904"/>
                        <a:ext cx="4648966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0645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赋值的时机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从赋值发生时间上来分，变量的赋值操作分为变量的初始化和变量的后期赋值。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（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）变量的初始化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变量的初始化是指在定义变量的同时就给变量赋值，在一条语句中完成的。咱们开头的例子就是在定义变量的时候进行了初始化。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（</a:t>
            </a:r>
            <a:r>
              <a:rPr lang="en-US" altLang="zh-CN" b="0" i="0" u="none" strike="noStrike" baseline="0" dirty="0">
                <a:latin typeface="Times New Roman"/>
              </a:rPr>
              <a:t>2</a:t>
            </a:r>
            <a:r>
              <a:rPr lang="zh-CN" altLang="en-US" b="0" i="0" u="none" strike="noStrike" baseline="0" dirty="0">
                <a:latin typeface="Times New Roman"/>
              </a:rPr>
              <a:t>）变量的后期赋值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后期赋值是指先定义变量，在以后的语句中再给变量赋值，是在两条语句中完成的。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$a;</a:t>
            </a:r>
            <a:r>
              <a:rPr lang="zh-CN" altLang="en-US" b="0" i="0" u="none" strike="noStrike" baseline="0" dirty="0">
                <a:latin typeface="Times New Roman"/>
              </a:rPr>
              <a:t>	</a:t>
            </a:r>
            <a:r>
              <a:rPr lang="en-US" altLang="zh-CN" b="0" i="0" u="none" strike="noStrike" baseline="0" dirty="0">
                <a:latin typeface="Times New Roman"/>
              </a:rPr>
              <a:t>//</a:t>
            </a:r>
            <a:r>
              <a:rPr lang="zh-CN" altLang="en-US" b="0" i="0" u="none" strike="noStrike" baseline="0" dirty="0">
                <a:latin typeface="Times New Roman"/>
              </a:rPr>
              <a:t>这里先定义一个变量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$a=20;</a:t>
            </a:r>
            <a:r>
              <a:rPr lang="zh-CN" altLang="en-US" b="0" i="0" u="none" strike="noStrike" baseline="0" dirty="0">
                <a:latin typeface="Times New Roman"/>
              </a:rPr>
              <a:t>	</a:t>
            </a:r>
            <a:r>
              <a:rPr lang="en-US" altLang="zh-CN" b="0" i="0" u="none" strike="noStrike" baseline="0" dirty="0">
                <a:latin typeface="Times New Roman"/>
              </a:rPr>
              <a:t>//</a:t>
            </a:r>
            <a:r>
              <a:rPr lang="zh-CN" altLang="en-US" b="0" i="0" u="none" strike="noStrike" baseline="0" dirty="0">
                <a:latin typeface="Times New Roman"/>
              </a:rPr>
              <a:t>这里给变量赋值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变量可以保存的数据类型很多，因此可以将很多类型的数据赋值给变量。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$a=3;</a:t>
            </a:r>
            <a:r>
              <a:rPr lang="zh-CN" altLang="en-US" b="0" i="0" u="none" strike="noStrike" baseline="0" dirty="0">
                <a:latin typeface="Times New Roman"/>
              </a:rPr>
              <a:t>	</a:t>
            </a:r>
            <a:r>
              <a:rPr lang="en-US" altLang="zh-CN" b="0" i="0" u="none" strike="noStrike" baseline="0" dirty="0">
                <a:latin typeface="Times New Roman"/>
              </a:rPr>
              <a:t>//</a:t>
            </a:r>
            <a:r>
              <a:rPr lang="zh-CN" altLang="en-US" b="0" i="0" u="none" strike="noStrike" baseline="0" dirty="0">
                <a:latin typeface="Times New Roman"/>
              </a:rPr>
              <a:t>可以给变量赋数值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$a='apple';</a:t>
            </a:r>
            <a:r>
              <a:rPr lang="zh-CN" altLang="en-US" b="0" i="0" u="none" strike="noStrike" baseline="0" dirty="0">
                <a:latin typeface="Times New Roman"/>
              </a:rPr>
              <a:t>	</a:t>
            </a:r>
            <a:r>
              <a:rPr lang="en-US" altLang="zh-CN" b="0" i="0" u="none" strike="noStrike" baseline="0" dirty="0">
                <a:latin typeface="Times New Roman"/>
              </a:rPr>
              <a:t>//</a:t>
            </a:r>
            <a:r>
              <a:rPr lang="zh-CN" altLang="en-US" b="0" i="0" u="none" strike="noStrike" baseline="0" dirty="0">
                <a:latin typeface="Times New Roman"/>
              </a:rPr>
              <a:t>也可以赋字符串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$a=$b;</a:t>
            </a:r>
            <a:r>
              <a:rPr lang="zh-CN" altLang="en-US" b="0" i="0" u="none" strike="noStrike" baseline="0" dirty="0">
                <a:latin typeface="Times New Roman"/>
              </a:rPr>
              <a:t>	</a:t>
            </a:r>
            <a:r>
              <a:rPr lang="en-US" altLang="zh-CN" b="0" i="0" u="none" strike="noStrike" baseline="0" dirty="0">
                <a:latin typeface="Times New Roman"/>
              </a:rPr>
              <a:t>//</a:t>
            </a:r>
            <a:r>
              <a:rPr lang="zh-CN" altLang="en-US" b="0" i="0" u="none" strike="noStrike" baseline="0" dirty="0">
                <a:latin typeface="Times New Roman"/>
              </a:rPr>
              <a:t>也可以用变量间接赋值</a:t>
            </a:r>
          </a:p>
        </p:txBody>
      </p:sp>
    </p:spTree>
    <p:extLst>
      <p:ext uri="{BB962C8B-B14F-4D97-AF65-F5344CB8AC3E}">
        <p14:creationId xmlns:p14="http://schemas.microsoft.com/office/powerpoint/2010/main" val="143909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</a:t>
            </a:r>
            <a:r>
              <a:rPr lang="zh-CN" altLang="en-US" b="0" i="0" u="none" strike="noStrike" kern="1800" baseline="0">
                <a:latin typeface="方正大标宋简体"/>
              </a:rPr>
              <a:t>赋值的方式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003232" cy="4608512"/>
          </a:xfrm>
        </p:spPr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变量的赋值方式有两种，一种为传值赋值，一种为引用赋值。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（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）传值赋值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默认的赋值方式就是传值赋值方式。采用传值赋值时，当将一个表达式的值赋给一个变量时，表达式的值是复制一份后赋予了这个变量。并不是把自己的值给了变量。所以其中一个变量改变不会影响到另一个变量。请看代码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46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</a:t>
            </a:r>
            <a:r>
              <a:rPr lang="zh-CN" altLang="en-US" b="0" i="0" u="none" strike="noStrike" kern="1800" baseline="0">
                <a:latin typeface="方正大标宋简体"/>
              </a:rPr>
              <a:t>赋值的方式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（</a:t>
            </a:r>
            <a:r>
              <a:rPr lang="en-US" altLang="zh-CN" b="0" i="0" u="none" strike="noStrike" baseline="0" dirty="0">
                <a:latin typeface="Times New Roman"/>
              </a:rPr>
              <a:t>2</a:t>
            </a:r>
            <a:r>
              <a:rPr lang="zh-CN" altLang="en-US" b="0" i="0" u="none" strike="noStrike" baseline="0" dirty="0">
                <a:latin typeface="Times New Roman"/>
              </a:rPr>
              <a:t>）引用赋值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引用赋值，也就是说新变量直接使用用了原始变量。改变其中一个变量，另一变量都将会受到影响。采用引用赋值，需要在要赋值的变量加一个取地址符（</a:t>
            </a:r>
            <a:r>
              <a:rPr lang="en-US" altLang="zh-CN" b="0" i="0" u="none" strike="noStrike" baseline="0" dirty="0">
                <a:latin typeface="Times New Roman"/>
              </a:rPr>
              <a:t>&amp;</a:t>
            </a:r>
            <a:r>
              <a:rPr lang="zh-CN" altLang="en-US" b="0" i="0" u="none" strike="noStrike" baseline="0" dirty="0">
                <a:latin typeface="Times New Roman"/>
              </a:rPr>
              <a:t>）符号来实现。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我们只要把前面的代码做一下简单的更改就可以看出效果了。请看代码。</a:t>
            </a:r>
          </a:p>
        </p:txBody>
      </p:sp>
    </p:spTree>
    <p:extLst>
      <p:ext uri="{BB962C8B-B14F-4D97-AF65-F5344CB8AC3E}">
        <p14:creationId xmlns:p14="http://schemas.microsoft.com/office/powerpoint/2010/main" val="3356695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</a:t>
            </a:r>
            <a:r>
              <a:rPr lang="zh-CN" altLang="en-US" b="0" i="0" u="none" strike="noStrike" kern="1800" baseline="0">
                <a:latin typeface="方正大标宋简体"/>
              </a:rPr>
              <a:t>赋值的方式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这里还有一个需要注意的，变量输出在单引号方式输出的情况下，值是不会被解析出来的，而在双引号方式下会被解析出值而不会显示变量名。</a:t>
            </a:r>
            <a:r>
              <a:rPr lang="zh-CN" altLang="en-US" dirty="0"/>
              <a:t>请看代码。</a:t>
            </a:r>
            <a:endParaRPr lang="zh-CN" altLang="en-US" b="0" i="0" u="none" strike="noStrike" baseline="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6154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4.</a:t>
            </a:r>
            <a:r>
              <a:rPr lang="zh-CN" altLang="en-US" b="0" i="0" u="none" strike="noStrike" kern="1800" baseline="0">
                <a:latin typeface="方正大标宋简体"/>
              </a:rPr>
              <a:t>表达式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zh-CN" altLang="en-US" dirty="0">
                <a:latin typeface="Times New Roman"/>
              </a:rPr>
              <a:t>表达式，是由数字、运算符、数字分组符号</a:t>
            </a:r>
            <a:r>
              <a:rPr lang="en-US" altLang="zh-CN" dirty="0">
                <a:latin typeface="Times New Roman"/>
              </a:rPr>
              <a:t>(</a:t>
            </a:r>
            <a:r>
              <a:rPr lang="zh-CN" altLang="en-US" dirty="0">
                <a:latin typeface="Times New Roman"/>
              </a:rPr>
              <a:t>括号</a:t>
            </a:r>
            <a:r>
              <a:rPr lang="en-US" altLang="zh-CN" dirty="0">
                <a:latin typeface="Times New Roman"/>
              </a:rPr>
              <a:t>)</a:t>
            </a:r>
            <a:r>
              <a:rPr lang="zh-CN" altLang="en-US" dirty="0">
                <a:latin typeface="Times New Roman"/>
              </a:rPr>
              <a:t>和变量等以能求得数值的有意义排列方法所得的组合。在</a:t>
            </a:r>
            <a:r>
              <a:rPr lang="en-US" altLang="zh-CN" dirty="0">
                <a:latin typeface="Times New Roman"/>
              </a:rPr>
              <a:t>PHP</a:t>
            </a:r>
            <a:r>
              <a:rPr lang="zh-CN" altLang="en-US" dirty="0">
                <a:latin typeface="Times New Roman"/>
              </a:rPr>
              <a:t>中，几乎所写的任何东西都是一个表达式。变量赋值就是一个表达式。下面我们举出几个表达式的例子，让读者更加了解表达式的含义。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$a=$c+$b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echo 'hello'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中，表达式也是有值的，通常可以理解为经过运算后的值就是表达式的值。比如表达式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$a=10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虽然没有做别的步骤，但是它也是有值的，它的值就</a:t>
            </a:r>
            <a:r>
              <a:rPr lang="en-US" altLang="zh-CN" b="0" i="0" u="none" strike="noStrike" baseline="0" dirty="0">
                <a:latin typeface="Times New Roman"/>
              </a:rPr>
              <a:t>10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43872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2.6.2  </a:t>
            </a:r>
            <a:r>
              <a:rPr lang="zh-CN" altLang="en-US" b="0" i="0" u="none" strike="noStrike" kern="1800" baseline="0">
                <a:latin typeface="方正大标宋简体"/>
              </a:rPr>
              <a:t>常量初始化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 fontScale="925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常量的初始化是给特定的常量赋初始值。前面我们已经学习过预定义常量的定义和使用方法，现在我们要学的就是自定义常量的定义方法，也是就常量的初始化。这种定义常量的方法是以赋值的方式初始化的。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409575"/>
              </p:ext>
            </p:extLst>
          </p:nvPr>
        </p:nvGraphicFramePr>
        <p:xfrm>
          <a:off x="2339752" y="4077072"/>
          <a:ext cx="4104456" cy="238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03200" imgH="1271588" progId="Visio.Drawing.11">
                  <p:embed/>
                </p:oleObj>
              </mc:Choice>
              <mc:Fallback>
                <p:oleObj name="Visio" r:id="rId2" imgW="2203200" imgH="127158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077072"/>
                        <a:ext cx="4104456" cy="2380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338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2.6.2  </a:t>
            </a:r>
            <a:r>
              <a:rPr lang="zh-CN" altLang="en-US" b="0" i="0" u="none" strike="noStrike" kern="1800" baseline="0">
                <a:latin typeface="方正大标宋简体"/>
              </a:rPr>
              <a:t>常量初始化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19256" cy="1972816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这里需要强调的是，常量名定义一定要符合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命名规范。常量的值也可以是数值、字符串等多种数据类型。下面我们就定义一个变量：</a:t>
            </a:r>
          </a:p>
          <a:p>
            <a:r>
              <a:rPr lang="en-US" altLang="zh-CN" b="0" i="0" u="none" strike="noStrike" baseline="0" dirty="0" err="1">
                <a:latin typeface="Times New Roman"/>
              </a:rPr>
              <a:t>const</a:t>
            </a:r>
            <a:r>
              <a:rPr lang="en-US" altLang="zh-CN" b="0" i="0" u="none" strike="noStrike" baseline="0" dirty="0">
                <a:latin typeface="Times New Roman"/>
              </a:rPr>
              <a:t> JG=‘</a:t>
            </a:r>
            <a:r>
              <a:rPr lang="zh-CN" altLang="en-US" b="0" i="0" u="none" strike="noStrike" baseline="0" dirty="0">
                <a:latin typeface="Times New Roman"/>
              </a:rPr>
              <a:t>计算结果！</a:t>
            </a:r>
            <a:r>
              <a:rPr lang="en-US" altLang="zh-CN" b="0" i="0" u="none" strike="noStrike" baseline="0" dirty="0">
                <a:latin typeface="Times New Roman"/>
              </a:rPr>
              <a:t>’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  <a:r>
              <a:rPr lang="zh-CN" altLang="zh-CN" dirty="0"/>
              <a:t>我们来用一个例子帮助大家加深记忆。</a:t>
            </a:r>
            <a:r>
              <a:rPr lang="zh-CN" altLang="en-US" b="0" i="0" u="none" strike="noStrike" baseline="0" dirty="0">
                <a:latin typeface="Times New Roman"/>
              </a:rPr>
              <a:t>请看代码。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370457"/>
              </p:ext>
            </p:extLst>
          </p:nvPr>
        </p:nvGraphicFramePr>
        <p:xfrm>
          <a:off x="1619672" y="3501008"/>
          <a:ext cx="5400600" cy="292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73700" imgH="1069945" progId="Visio.Drawing.11">
                  <p:embed/>
                </p:oleObj>
              </mc:Choice>
              <mc:Fallback>
                <p:oleObj name="Visio" r:id="rId2" imgW="1973700" imgH="10699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501008"/>
                        <a:ext cx="5400600" cy="2922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7605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2.7</a:t>
            </a:r>
            <a:r>
              <a:rPr lang="zh-CN" altLang="en-US" b="0" i="0" u="none" strike="noStrike" kern="1800" baseline="0">
                <a:latin typeface="方正大标宋简体"/>
              </a:rPr>
              <a:t>  更多的运算符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中除了上面所讲的最基本的赋值运算符之外，为了满足各种运算，还提供了其他的运算符，我们下面就来讲解他们。</a:t>
            </a:r>
          </a:p>
        </p:txBody>
      </p:sp>
    </p:spTree>
    <p:extLst>
      <p:ext uri="{BB962C8B-B14F-4D97-AF65-F5344CB8AC3E}">
        <p14:creationId xmlns:p14="http://schemas.microsoft.com/office/powerpoint/2010/main" val="15032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无符号二进制数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以下都是正确的无符号二进制数值。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1010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11111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01010101</a:t>
            </a:r>
            <a:r>
              <a:rPr lang="zh-CN" altLang="en-US" b="0" i="0" u="none" strike="noStrike" baseline="0" dirty="0">
                <a:latin typeface="Times New Roman"/>
              </a:rPr>
              <a:t>	这里开头的</a:t>
            </a:r>
            <a:r>
              <a:rPr lang="en-US" altLang="zh-CN" b="0" i="0" u="none" strike="noStrike" baseline="0" dirty="0">
                <a:latin typeface="Times New Roman"/>
              </a:rPr>
              <a:t>0</a:t>
            </a:r>
            <a:r>
              <a:rPr lang="zh-CN" altLang="en-US" b="0" i="0" u="none" strike="noStrike" baseline="0" dirty="0">
                <a:latin typeface="Times New Roman"/>
              </a:rPr>
              <a:t>可以省略</a:t>
            </a:r>
          </a:p>
        </p:txBody>
      </p:sp>
    </p:spTree>
    <p:extLst>
      <p:ext uri="{BB962C8B-B14F-4D97-AF65-F5344CB8AC3E}">
        <p14:creationId xmlns:p14="http://schemas.microsoft.com/office/powerpoint/2010/main" val="13351475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2.7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1</a:t>
            </a:r>
            <a:r>
              <a:rPr lang="zh-CN" altLang="en-US" b="0" i="0" u="none" strike="noStrike" kern="1800" baseline="0">
                <a:latin typeface="方正大标宋简体"/>
              </a:rPr>
              <a:t>  算术运算符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最常用的算术运算符。</a:t>
            </a:r>
          </a:p>
        </p:txBody>
      </p:sp>
    </p:spTree>
    <p:extLst>
      <p:ext uri="{BB962C8B-B14F-4D97-AF65-F5344CB8AC3E}">
        <p14:creationId xmlns:p14="http://schemas.microsoft.com/office/powerpoint/2010/main" val="2210994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四则运算符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7248" cy="2836912"/>
          </a:xfrm>
        </p:spPr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算术运算符是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中很常用的运算符，其中就有我们数学中熟悉的</a:t>
            </a:r>
            <a:r>
              <a:rPr lang="en-US" altLang="zh-CN" b="0" i="0" u="none" strike="noStrike" baseline="0" dirty="0">
                <a:latin typeface="Times New Roman"/>
              </a:rPr>
              <a:t>: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加法运算符（</a:t>
            </a:r>
            <a:r>
              <a:rPr lang="en-US" altLang="zh-CN" b="0" i="0" u="none" strike="noStrike" baseline="0" dirty="0">
                <a:latin typeface="Times New Roman"/>
              </a:rPr>
              <a:t>+</a:t>
            </a:r>
            <a:r>
              <a:rPr lang="zh-CN" altLang="en-US" b="0" i="0" u="none" strike="noStrike" baseline="0" dirty="0">
                <a:latin typeface="Times New Roman"/>
              </a:rPr>
              <a:t>）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减法运算符（</a:t>
            </a:r>
            <a:r>
              <a:rPr lang="en-US" altLang="zh-CN" b="0" i="0" u="none" strike="noStrike" baseline="0" dirty="0">
                <a:latin typeface="Times New Roman"/>
              </a:rPr>
              <a:t>-</a:t>
            </a:r>
            <a:r>
              <a:rPr lang="zh-CN" altLang="en-US" b="0" i="0" u="none" strike="noStrike" baseline="0" dirty="0">
                <a:latin typeface="Times New Roman"/>
              </a:rPr>
              <a:t>）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乘法运算符（*）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除法运算符（</a:t>
            </a:r>
            <a:r>
              <a:rPr lang="en-US" altLang="zh-CN" b="0" i="0" u="none" strike="noStrike" baseline="0" dirty="0">
                <a:latin typeface="Times New Roman"/>
              </a:rPr>
              <a:t>/</a:t>
            </a:r>
            <a:r>
              <a:rPr lang="zh-CN" altLang="en-US" b="0" i="0" u="none" strike="noStrike" baseline="0" dirty="0">
                <a:latin typeface="Times New Roman"/>
              </a:rPr>
              <a:t>）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算术运算符是不会单独拿出来使用的，通常都会与变量配合来完成各种算术运算。我们来看下面的表达式。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$a+10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这五个算数运算符相对比较简单，下面我们就直接通过实例来讲解这些运算符。请看代码。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363815"/>
              </p:ext>
            </p:extLst>
          </p:nvPr>
        </p:nvGraphicFramePr>
        <p:xfrm>
          <a:off x="1907704" y="4437112"/>
          <a:ext cx="4913337" cy="188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06000" imgH="811692" progId="Visio.Drawing.11">
                  <p:embed/>
                </p:oleObj>
              </mc:Choice>
              <mc:Fallback>
                <p:oleObj name="Visio" r:id="rId2" imgW="2106000" imgH="8116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437112"/>
                        <a:ext cx="4913337" cy="18897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392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求余运算符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在四则运算中，由除法运算可以引出另一个运算符，那就是求余运算符（</a:t>
            </a:r>
            <a:r>
              <a:rPr lang="en-US" altLang="zh-CN" b="0" i="0" u="none" strike="noStrike" baseline="0" dirty="0">
                <a:latin typeface="Times New Roman"/>
              </a:rPr>
              <a:t>%</a:t>
            </a:r>
            <a:r>
              <a:rPr lang="zh-CN" altLang="en-US" b="0" i="0" u="none" strike="noStrike" baseline="0" dirty="0">
                <a:latin typeface="Times New Roman"/>
              </a:rPr>
              <a:t>），我们肯定记得在初中还没有学习小数的时候学过，做除法的时候如果除不尽就会有余数，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中的求余运算就类似这个，他会把左右操作数做除法后的余数求出来。我们通过案例来看一下。请看代码。</a:t>
            </a:r>
          </a:p>
        </p:txBody>
      </p:sp>
    </p:spTree>
    <p:extLst>
      <p:ext uri="{BB962C8B-B14F-4D97-AF65-F5344CB8AC3E}">
        <p14:creationId xmlns:p14="http://schemas.microsoft.com/office/powerpoint/2010/main" val="768611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3.</a:t>
            </a:r>
            <a:r>
              <a:rPr lang="zh-CN" altLang="en-US" b="0" i="0" u="none" strike="noStrike" kern="1800" baseline="0">
                <a:latin typeface="方正大标宋简体"/>
              </a:rPr>
              <a:t>递增递减运算符。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在实际应用中我们经常会做像这样的运算：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$a=$a-1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$b=$b+1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也就是变量加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后再赋给变量自己，这尤其在我们后面要学习的循环中使用的非常多。很显然这个表达式只是做了一个加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的运算，上述表达是还有更加简单的写法，那就是：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$a--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$b++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他们的执行的是相同的运算，写法更加简单，而且运行效率也高出许多。这两个操作符，也是算数操作符，他们分别被称为递增运算符（</a:t>
            </a:r>
            <a:r>
              <a:rPr lang="en-US" altLang="zh-CN" b="0" i="0" u="none" strike="noStrike" baseline="0" dirty="0">
                <a:latin typeface="Times New Roman"/>
              </a:rPr>
              <a:t>++</a:t>
            </a:r>
            <a:r>
              <a:rPr lang="zh-CN" altLang="en-US" b="0" i="0" u="none" strike="noStrike" baseline="0" dirty="0">
                <a:latin typeface="Times New Roman"/>
              </a:rPr>
              <a:t>）和递减运算符（</a:t>
            </a:r>
            <a:r>
              <a:rPr lang="en-US" altLang="zh-CN" b="0" i="0" u="none" strike="noStrike" baseline="0" dirty="0">
                <a:latin typeface="Times New Roman"/>
              </a:rPr>
              <a:t>--</a:t>
            </a:r>
            <a:r>
              <a:rPr lang="zh-CN" altLang="en-US" b="0" i="0" u="none" strike="noStrike" baseline="0" dirty="0">
                <a:latin typeface="Times New Roman"/>
              </a:rPr>
              <a:t>）。递增和递减运算符又分两种用法，就是前置和后置，如下所示。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$a++</a:t>
            </a:r>
            <a:r>
              <a:rPr lang="zh-CN" altLang="en-US" b="0" i="0" u="none" strike="noStrike" baseline="0" dirty="0">
                <a:latin typeface="Times New Roman"/>
              </a:rPr>
              <a:t>	后置</a:t>
            </a:r>
            <a:r>
              <a:rPr lang="en-US" altLang="zh-CN" b="0" i="0" u="none" strike="noStrike" baseline="0" dirty="0">
                <a:latin typeface="Times New Roman"/>
              </a:rPr>
              <a:t>++</a:t>
            </a:r>
            <a:r>
              <a:rPr lang="zh-CN" altLang="en-US" b="0" i="0" u="none" strike="noStrike" baseline="0" dirty="0">
                <a:latin typeface="Times New Roman"/>
              </a:rPr>
              <a:t>运算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++$a</a:t>
            </a:r>
            <a:r>
              <a:rPr lang="zh-CN" altLang="en-US" b="0" i="0" u="none" strike="noStrike" baseline="0" dirty="0">
                <a:latin typeface="Times New Roman"/>
              </a:rPr>
              <a:t>	前置</a:t>
            </a:r>
            <a:r>
              <a:rPr lang="en-US" altLang="zh-CN" b="0" i="0" u="none" strike="noStrike" baseline="0" dirty="0">
                <a:latin typeface="Times New Roman"/>
              </a:rPr>
              <a:t>++</a:t>
            </a:r>
            <a:r>
              <a:rPr lang="zh-CN" altLang="en-US" b="0" i="0" u="none" strike="noStrike" baseline="0" dirty="0">
                <a:latin typeface="Times New Roman"/>
              </a:rPr>
              <a:t>运算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$b—</a:t>
            </a:r>
            <a:r>
              <a:rPr lang="zh-CN" altLang="en-US" b="0" i="0" u="none" strike="noStrike" baseline="0" dirty="0">
                <a:latin typeface="Times New Roman"/>
              </a:rPr>
              <a:t>	后置</a:t>
            </a:r>
            <a:r>
              <a:rPr lang="en-US" altLang="zh-CN" b="0" i="0" u="none" strike="noStrike" baseline="0" dirty="0">
                <a:latin typeface="Times New Roman"/>
              </a:rPr>
              <a:t>—</a:t>
            </a:r>
            <a:r>
              <a:rPr lang="zh-CN" altLang="en-US" b="0" i="0" u="none" strike="noStrike" baseline="0" dirty="0">
                <a:latin typeface="Times New Roman"/>
              </a:rPr>
              <a:t>运算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--$b</a:t>
            </a:r>
            <a:r>
              <a:rPr lang="zh-CN" altLang="en-US" b="0" i="0" u="none" strike="noStrike" baseline="0" dirty="0">
                <a:latin typeface="Times New Roman"/>
              </a:rPr>
              <a:t>	前置</a:t>
            </a:r>
            <a:r>
              <a:rPr lang="en-US" altLang="zh-CN" b="0" i="0" u="none" strike="noStrike" baseline="0" dirty="0">
                <a:latin typeface="Times New Roman"/>
              </a:rPr>
              <a:t>—</a:t>
            </a:r>
            <a:r>
              <a:rPr lang="zh-CN" altLang="en-US" b="0" i="0" u="none" strike="noStrike" baseline="0" dirty="0">
                <a:latin typeface="Times New Roman"/>
              </a:rPr>
              <a:t>运算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他们产生的结果是不同的，后置</a:t>
            </a:r>
            <a:r>
              <a:rPr lang="en-US" altLang="zh-CN" b="0" i="0" u="none" strike="noStrike" baseline="0" dirty="0">
                <a:latin typeface="Times New Roman"/>
              </a:rPr>
              <a:t>++</a:t>
            </a:r>
            <a:r>
              <a:rPr lang="zh-CN" altLang="en-US" b="0" i="0" u="none" strike="noStrike" baseline="0" dirty="0">
                <a:latin typeface="Times New Roman"/>
              </a:rPr>
              <a:t>是在执行过了一次该语句后，才会在下一句执行该语句的加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操作，而前置</a:t>
            </a:r>
            <a:r>
              <a:rPr lang="en-US" altLang="zh-CN" b="0" i="0" u="none" strike="noStrike" baseline="0" dirty="0">
                <a:latin typeface="Times New Roman"/>
              </a:rPr>
              <a:t>++</a:t>
            </a:r>
            <a:r>
              <a:rPr lang="zh-CN" altLang="en-US" b="0" i="0" u="none" strike="noStrike" baseline="0" dirty="0">
                <a:latin typeface="Times New Roman"/>
              </a:rPr>
              <a:t>则是在先做了加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操作后，再执行赋值的运算。我们只要理解了这点，在以后的运用中就会很轻松。请看代码。</a:t>
            </a:r>
          </a:p>
        </p:txBody>
      </p:sp>
    </p:spTree>
    <p:extLst>
      <p:ext uri="{BB962C8B-B14F-4D97-AF65-F5344CB8AC3E}">
        <p14:creationId xmlns:p14="http://schemas.microsoft.com/office/powerpoint/2010/main" val="1984603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4.</a:t>
            </a:r>
            <a:r>
              <a:rPr lang="zh-CN" altLang="en-US" b="0" i="0" u="none" strike="noStrike" kern="1800" baseline="0">
                <a:latin typeface="方正大标宋简体"/>
              </a:rPr>
              <a:t>复合运算符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前面我们学习的递增递减执行的是加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或者减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的运算，而且可以简化短，而且提高了运行效率，那么如下的运算可不可以也改改呢？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$a=$a+10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$b=$b+$a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答案是可以的，他们可以改成这样：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$a+=10</a:t>
            </a:r>
            <a:r>
              <a:rPr lang="zh-CN" altLang="en-US" b="0" i="0" u="none" strike="noStrike" baseline="0" dirty="0">
                <a:latin typeface="Times New Roman"/>
              </a:rPr>
              <a:t>	相当于</a:t>
            </a:r>
            <a:r>
              <a:rPr lang="en-US" altLang="zh-CN" b="0" i="0" u="none" strike="noStrike" baseline="0" dirty="0">
                <a:latin typeface="Times New Roman"/>
              </a:rPr>
              <a:t>$a=$a+10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$b+=$a</a:t>
            </a:r>
            <a:r>
              <a:rPr lang="zh-CN" altLang="en-US" b="0" i="0" u="none" strike="noStrike" baseline="0" dirty="0">
                <a:latin typeface="Times New Roman"/>
              </a:rPr>
              <a:t>	相当于</a:t>
            </a:r>
            <a:r>
              <a:rPr lang="en-US" altLang="zh-CN" b="0" i="0" u="none" strike="noStrike" baseline="0" dirty="0">
                <a:latin typeface="Times New Roman"/>
              </a:rPr>
              <a:t>$b=$b+$a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他们的名称叫做复合运算符，当然我们以举一反三的态度来想一下，其他的运算也是可以这么写的：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$a-=10</a:t>
            </a:r>
            <a:r>
              <a:rPr lang="zh-CN" altLang="en-US" b="0" i="0" u="none" strike="noStrike" baseline="0" dirty="0">
                <a:latin typeface="Times New Roman"/>
              </a:rPr>
              <a:t>	相当于</a:t>
            </a:r>
            <a:r>
              <a:rPr lang="en-US" altLang="zh-CN" b="0" i="0" u="none" strike="noStrike" baseline="0" dirty="0">
                <a:latin typeface="Times New Roman"/>
              </a:rPr>
              <a:t>$a=$a-10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$a*=10</a:t>
            </a:r>
            <a:r>
              <a:rPr lang="zh-CN" altLang="en-US" b="0" i="0" u="none" strike="noStrike" baseline="0" dirty="0">
                <a:latin typeface="Times New Roman"/>
              </a:rPr>
              <a:t>	相当于</a:t>
            </a:r>
            <a:r>
              <a:rPr lang="en-US" altLang="zh-CN" b="0" i="0" u="none" strike="noStrike" baseline="0" dirty="0">
                <a:latin typeface="Times New Roman"/>
              </a:rPr>
              <a:t>$a=$a*10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$a/=10</a:t>
            </a:r>
            <a:r>
              <a:rPr lang="zh-CN" altLang="en-US" b="0" i="0" u="none" strike="noStrike" baseline="0" dirty="0">
                <a:latin typeface="Times New Roman"/>
              </a:rPr>
              <a:t>	相当于</a:t>
            </a:r>
            <a:r>
              <a:rPr lang="en-US" altLang="zh-CN" b="0" i="0" u="none" strike="noStrike" baseline="0" dirty="0">
                <a:latin typeface="Times New Roman"/>
              </a:rPr>
              <a:t>$a=$a/10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$a%=10</a:t>
            </a:r>
            <a:r>
              <a:rPr lang="zh-CN" altLang="en-US" b="0" i="0" u="none" strike="noStrike" baseline="0" dirty="0">
                <a:latin typeface="Times New Roman"/>
              </a:rPr>
              <a:t>	相当于</a:t>
            </a:r>
            <a:r>
              <a:rPr lang="en-US" altLang="zh-CN" b="0" i="0" u="none" strike="noStrike" baseline="0" dirty="0">
                <a:latin typeface="Times New Roman"/>
              </a:rPr>
              <a:t>$a=$a%10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虽然他们执行的结果是一样的，但是复合运算符的执行效率要高于普通的运算方法，因此我们推荐使用复合运算符</a:t>
            </a:r>
          </a:p>
        </p:txBody>
      </p:sp>
    </p:spTree>
    <p:extLst>
      <p:ext uri="{BB962C8B-B14F-4D97-AF65-F5344CB8AC3E}">
        <p14:creationId xmlns:p14="http://schemas.microsoft.com/office/powerpoint/2010/main" val="31457592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2.7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2</a:t>
            </a:r>
            <a:r>
              <a:rPr lang="zh-CN" altLang="en-US" b="0" i="0" u="none" strike="noStrike" kern="1800" baseline="0">
                <a:latin typeface="方正大标宋简体"/>
              </a:rPr>
              <a:t>  其他运算符</a:t>
            </a:r>
            <a:endParaRPr lang="zh-CN" altLang="en-US" b="0" i="0" u="none" strike="noStrike" kern="1800" baseline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在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中除了操作符最常用的赋值运算符“</a:t>
            </a:r>
            <a:r>
              <a:rPr lang="en-US" altLang="zh-CN" b="0" i="0" u="none" strike="noStrike" baseline="0">
                <a:latin typeface="Times New Roman"/>
              </a:rPr>
              <a:t>=</a:t>
            </a:r>
            <a:r>
              <a:rPr lang="zh-CN" altLang="en-US" b="0" i="0" u="none" strike="noStrike" baseline="0">
                <a:latin typeface="Times New Roman"/>
              </a:rPr>
              <a:t>”以及我们刚刚学习的四则运算符、求余运算符、递增递减运算符以及复合运算符之外，还有一些其他的运算符，这些运算符我们将会在后面的学习中逐步认识和学习他们。</a:t>
            </a:r>
          </a:p>
        </p:txBody>
      </p:sp>
    </p:spTree>
    <p:extLst>
      <p:ext uri="{BB962C8B-B14F-4D97-AF65-F5344CB8AC3E}">
        <p14:creationId xmlns:p14="http://schemas.microsoft.com/office/powerpoint/2010/main" val="2678319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2.7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3</a:t>
            </a:r>
            <a:r>
              <a:rPr lang="zh-CN" altLang="en-US" b="0" i="0" u="none" strike="noStrike" kern="1800" baseline="0">
                <a:latin typeface="方正大标宋简体"/>
              </a:rPr>
              <a:t>  运算符的优先级</a:t>
            </a:r>
            <a:endParaRPr lang="zh-CN" altLang="en-US" b="0" i="0" u="none" strike="noStrike" kern="1800" baseline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优先级就是指在一条语句中那个运算符应该先执行的问题，就类似于我们数学中学的优先级，比如乘除运算的优先级高于加减运算的优先级，所以一个表达式中同时有加减乘除运算，那么程序运算要先执行。在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中也是有这样的优先级的，但是我们建议的方式是在不确定优先级的情况下，使用小括号来控制优先级。小括号（）的优先级是很高的，因此小括号中的内容会优先执行。比如我们想用</a:t>
            </a:r>
            <a:r>
              <a:rPr lang="en-US" altLang="zh-CN" b="0" i="0" u="none" strike="noStrike" baseline="0" dirty="0">
                <a:latin typeface="Times New Roman"/>
              </a:rPr>
              <a:t>$a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$b</a:t>
            </a:r>
            <a:r>
              <a:rPr lang="zh-CN" altLang="en-US" b="0" i="0" u="none" strike="noStrike" baseline="0" dirty="0">
                <a:latin typeface="Times New Roman"/>
              </a:rPr>
              <a:t>的和与</a:t>
            </a:r>
            <a:r>
              <a:rPr lang="en-US" altLang="zh-CN" b="0" i="0" u="none" strike="noStrike" baseline="0" dirty="0">
                <a:latin typeface="Times New Roman"/>
              </a:rPr>
              <a:t>$c</a:t>
            </a:r>
            <a:r>
              <a:rPr lang="zh-CN" altLang="en-US" b="0" i="0" u="none" strike="noStrike" baseline="0" dirty="0">
                <a:latin typeface="Times New Roman"/>
              </a:rPr>
              <a:t>、</a:t>
            </a:r>
            <a:r>
              <a:rPr lang="en-US" altLang="zh-CN" b="0" i="0" u="none" strike="noStrike" baseline="0" dirty="0">
                <a:latin typeface="Times New Roman"/>
              </a:rPr>
              <a:t>$d</a:t>
            </a:r>
            <a:r>
              <a:rPr lang="zh-CN" altLang="en-US" b="0" i="0" u="none" strike="noStrike" baseline="0" dirty="0">
                <a:latin typeface="Times New Roman"/>
              </a:rPr>
              <a:t>的差做乘法，显然写成这样是错误的：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$a+$b*$c-$d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我们用小括号来解决这个问题：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($a+$b)*($c-$d)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上面的写法就得到了我们期望的结果。</a:t>
            </a:r>
          </a:p>
        </p:txBody>
      </p:sp>
    </p:spTree>
    <p:extLst>
      <p:ext uri="{BB962C8B-B14F-4D97-AF65-F5344CB8AC3E}">
        <p14:creationId xmlns:p14="http://schemas.microsoft.com/office/powerpoint/2010/main" val="27487697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2.7</a:t>
            </a:r>
            <a:r>
              <a:rPr lang="en-US" altLang="zh-CN" b="0" i="0" u="none" strike="noStrike" kern="1800" baseline="0">
                <a:latin typeface="Times New Roman"/>
              </a:rPr>
              <a:t>.</a:t>
            </a:r>
            <a:r>
              <a:rPr lang="en-US" altLang="zh-CN" b="0" i="0" u="none" strike="noStrike" kern="1800" baseline="0">
                <a:latin typeface="方正大标宋简体"/>
              </a:rPr>
              <a:t>3</a:t>
            </a:r>
            <a:r>
              <a:rPr lang="zh-CN" altLang="en-US" b="0" i="0" u="none" strike="noStrike" kern="1800" baseline="0">
                <a:latin typeface="方正大标宋简体"/>
              </a:rPr>
              <a:t>  运算符的优先级</a:t>
            </a:r>
            <a:endParaRPr lang="zh-CN" altLang="en-US" b="0" i="0" u="none" strike="noStrike" kern="1800" baseline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48880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在不确定优先级问题的情况下，一定要使用小括号，而不用去记住那复杂的优先级表。但是为了读者可以读懂别人可能有优先级问题的代码，这里我们列出常用算术运算符的优先级表以供读者参考。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00352"/>
              </p:ext>
            </p:extLst>
          </p:nvPr>
        </p:nvGraphicFramePr>
        <p:xfrm>
          <a:off x="611560" y="4221088"/>
          <a:ext cx="8064896" cy="187221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优先级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运算符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++ --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* / %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 -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= += -= *= /= %=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794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2.8</a:t>
            </a:r>
            <a:r>
              <a:rPr lang="zh-CN" altLang="en-US" b="0" i="0" u="none" strike="noStrike" kern="1800" baseline="0">
                <a:latin typeface="方正大标宋简体"/>
              </a:rPr>
              <a:t>  小结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通过了这一章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基础语法的学习，我们为以后的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之路打好了基础，所以这一章读者一定要完全地理解，不可以似懂非懂就了事，只有把基础打好了，我们的后续学习才会顺利和容易，好多的学习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语言的人都是由于没有学好基础而在后面的学习中举步维艰，不得不返回来重新学习，这里我们希望我们的读者一定要学好这些内容。</a:t>
            </a:r>
          </a:p>
        </p:txBody>
      </p:sp>
    </p:spTree>
    <p:extLst>
      <p:ext uri="{BB962C8B-B14F-4D97-AF65-F5344CB8AC3E}">
        <p14:creationId xmlns:p14="http://schemas.microsoft.com/office/powerpoint/2010/main" val="416536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有符号二进制数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044824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有符号二进制数就是将最高位作为符号位，其余的位为数值位。如果符号位是</a:t>
            </a:r>
            <a:r>
              <a:rPr lang="en-US" altLang="zh-CN" b="0" i="0" u="none" strike="noStrike" baseline="0" dirty="0">
                <a:latin typeface="Times New Roman"/>
              </a:rPr>
              <a:t>0</a:t>
            </a:r>
            <a:r>
              <a:rPr lang="zh-CN" altLang="en-US" b="0" i="0" u="none" strike="noStrike" baseline="0" dirty="0">
                <a:latin typeface="Times New Roman"/>
              </a:rPr>
              <a:t>，就表示这个数值是正数；如果符号位是</a:t>
            </a:r>
            <a:r>
              <a:rPr lang="en-US" altLang="zh-CN" b="0" i="0" u="none" strike="noStrike" baseline="0" dirty="0">
                <a:latin typeface="Times New Roman"/>
              </a:rPr>
              <a:t>1</a:t>
            </a:r>
            <a:r>
              <a:rPr lang="zh-CN" altLang="en-US" b="0" i="0" u="none" strike="noStrike" baseline="0" dirty="0">
                <a:latin typeface="Times New Roman"/>
              </a:rPr>
              <a:t>，则是表示这个数值是负数。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0684"/>
              </p:ext>
            </p:extLst>
          </p:nvPr>
        </p:nvGraphicFramePr>
        <p:xfrm>
          <a:off x="2295624" y="3717032"/>
          <a:ext cx="4552751" cy="295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33220" imgH="2297592" progId="Visio.Drawing.11">
                  <p:embed/>
                </p:oleObj>
              </mc:Choice>
              <mc:Fallback>
                <p:oleObj name="Visio" r:id="rId2" imgW="3533220" imgH="22975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624" y="3717032"/>
                        <a:ext cx="4552751" cy="29511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6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有符号二进制数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以下都是正确的有符号二进制数值。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1001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011101</a:t>
            </a:r>
            <a:r>
              <a:rPr lang="zh-CN" altLang="en-US" b="0" i="0" u="none" strike="noStrike" baseline="0" dirty="0">
                <a:latin typeface="Times New Roman"/>
              </a:rPr>
              <a:t>	这里第一位</a:t>
            </a:r>
            <a:r>
              <a:rPr lang="en-US" altLang="zh-CN" b="0" i="0" u="none" strike="noStrike" baseline="0" dirty="0">
                <a:latin typeface="Times New Roman"/>
              </a:rPr>
              <a:t>0</a:t>
            </a:r>
            <a:r>
              <a:rPr lang="zh-CN" altLang="en-US" b="0" i="0" u="none" strike="noStrike" baseline="0" dirty="0">
                <a:latin typeface="Times New Roman"/>
              </a:rPr>
              <a:t>不可以省略，因为它是表示符号位</a:t>
            </a:r>
          </a:p>
        </p:txBody>
      </p:sp>
    </p:spTree>
    <p:extLst>
      <p:ext uri="{BB962C8B-B14F-4D97-AF65-F5344CB8AC3E}">
        <p14:creationId xmlns:p14="http://schemas.microsoft.com/office/powerpoint/2010/main" val="118727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2.1.2  </a:t>
            </a:r>
            <a:r>
              <a:rPr lang="zh-CN" altLang="en-US" b="0" i="0" u="none" strike="noStrike" kern="1800" baseline="0">
                <a:latin typeface="方正大标宋简体"/>
              </a:rPr>
              <a:t>二进制数的转换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在二进制数值的学习里，在以后会用到的知识点就是进制之间的转换。这里我们只讲二进制到十进制的转换，这在我们</a:t>
            </a:r>
            <a:r>
              <a:rPr lang="en-US" altLang="zh-CN" b="0" i="0" u="none" strike="noStrike" baseline="0" dirty="0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的学习中就够用了。如果想要了解其他进制间的转换，请读者参考相关书籍。在进行转换的学习之前，我们有必要了解一下原码、反码、补码的概念，以便我们更容易地继续后面的学习。</a:t>
            </a:r>
          </a:p>
        </p:txBody>
      </p:sp>
    </p:spTree>
    <p:extLst>
      <p:ext uri="{BB962C8B-B14F-4D97-AF65-F5344CB8AC3E}">
        <p14:creationId xmlns:p14="http://schemas.microsoft.com/office/powerpoint/2010/main" val="142770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二进制数的原码、反码、补码</a:t>
            </a:r>
            <a:endParaRPr lang="zh-CN" altLang="en-US" b="0" i="0" u="none" strike="noStrike" kern="1800" baseline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3196952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数值在计算机中是以二进制形式表示的。数值分为有符号数值和无符号数值。原码、反码、补码都是有符号数才有的表示方法。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原码就是这个数值本身的二进制数值形式。正数的反码和补码都和原码相同。下面我们用八位二进制数值来举例说明。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680769"/>
              </p:ext>
            </p:extLst>
          </p:nvPr>
        </p:nvGraphicFramePr>
        <p:xfrm>
          <a:off x="1331640" y="4293096"/>
          <a:ext cx="6553047" cy="220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61690" imgH="1703717" progId="Visio.Drawing.11">
                  <p:embed/>
                </p:oleObj>
              </mc:Choice>
              <mc:Fallback>
                <p:oleObj name="Visio" r:id="rId2" imgW="5061690" imgH="17037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93096"/>
                        <a:ext cx="6553047" cy="22090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225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202</TotalTime>
  <Words>5168</Words>
  <Application>Microsoft Office PowerPoint</Application>
  <PresentationFormat>全屏显示(4:3)</PresentationFormat>
  <Paragraphs>417</Paragraphs>
  <Slides>58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等线</vt:lpstr>
      <vt:lpstr>方正大标宋简体</vt:lpstr>
      <vt:lpstr>Arial</vt:lpstr>
      <vt:lpstr>Calibri</vt:lpstr>
      <vt:lpstr>Cambria</vt:lpstr>
      <vt:lpstr>Times New Roman</vt:lpstr>
      <vt:lpstr>Wingdings 2</vt:lpstr>
      <vt:lpstr>行云流水</vt:lpstr>
      <vt:lpstr>Visio</vt:lpstr>
      <vt:lpstr>第2章  PHP基本语法</vt:lpstr>
      <vt:lpstr>2.1  二进制</vt:lpstr>
      <vt:lpstr>2.1.1  二进制数的表示</vt:lpstr>
      <vt:lpstr>1.无符号二进制数</vt:lpstr>
      <vt:lpstr>1.无符号二进制数</vt:lpstr>
      <vt:lpstr>2.有符号二进制数</vt:lpstr>
      <vt:lpstr>2.有符号二进制数</vt:lpstr>
      <vt:lpstr>2.1.2  二进制数的转换</vt:lpstr>
      <vt:lpstr>1.二进制数的原码、反码、补码</vt:lpstr>
      <vt:lpstr>1.二进制数的原码、反码、补码</vt:lpstr>
      <vt:lpstr>2.十进制数到二进制数的转换</vt:lpstr>
      <vt:lpstr>2.十进制数到二进制数的转换</vt:lpstr>
      <vt:lpstr>2.2  数据类型</vt:lpstr>
      <vt:lpstr>2.2.1  整型</vt:lpstr>
      <vt:lpstr>1.十进制整型数</vt:lpstr>
      <vt:lpstr>1.十进制整型数</vt:lpstr>
      <vt:lpstr>2.八进制整型数</vt:lpstr>
      <vt:lpstr>2.八进制整型数</vt:lpstr>
      <vt:lpstr>3.十六进制整型数</vt:lpstr>
      <vt:lpstr>3.十六进制整型数</vt:lpstr>
      <vt:lpstr>4.各进制整型数的转化</vt:lpstr>
      <vt:lpstr>2.2.2  浮点型</vt:lpstr>
      <vt:lpstr>1.十进制表示形式</vt:lpstr>
      <vt:lpstr>2.科学记数形式</vt:lpstr>
      <vt:lpstr>2.2.3  字符串型</vt:lpstr>
      <vt:lpstr>2.2.3  字符串型</vt:lpstr>
      <vt:lpstr>2.2.3  字符串型</vt:lpstr>
      <vt:lpstr>2.2.4  PHP的其它数据类型</vt:lpstr>
      <vt:lpstr>2.3  变量</vt:lpstr>
      <vt:lpstr>2.3.1  变量名的命名规则</vt:lpstr>
      <vt:lpstr>2.3.1  变量名的命名规则</vt:lpstr>
      <vt:lpstr>2.3.2  定义变量</vt:lpstr>
      <vt:lpstr>2.3.2  定义变量</vt:lpstr>
      <vt:lpstr>2.3.3  PHP预定义变量</vt:lpstr>
      <vt:lpstr>2.4  常量</vt:lpstr>
      <vt:lpstr>2.4.1  什么是常量</vt:lpstr>
      <vt:lpstr>2.4.1  什么是常量</vt:lpstr>
      <vt:lpstr>2.4.2  PHP预定义常量</vt:lpstr>
      <vt:lpstr>2.6  赋值——最基本的运算</vt:lpstr>
      <vt:lpstr>2.6.1  变量的赋值</vt:lpstr>
      <vt:lpstr>2.6.1  变量的赋值</vt:lpstr>
      <vt:lpstr>2.赋值的时机</vt:lpstr>
      <vt:lpstr>3.赋值的方式</vt:lpstr>
      <vt:lpstr>3.赋值的方式</vt:lpstr>
      <vt:lpstr>3.赋值的方式</vt:lpstr>
      <vt:lpstr>4.表达式</vt:lpstr>
      <vt:lpstr>2.6.2  常量初始化</vt:lpstr>
      <vt:lpstr>2.6.2  常量初始化</vt:lpstr>
      <vt:lpstr>2.7  更多的运算符</vt:lpstr>
      <vt:lpstr>2.7.1  算术运算符</vt:lpstr>
      <vt:lpstr>1.四则运算符</vt:lpstr>
      <vt:lpstr>2.求余运算符</vt:lpstr>
      <vt:lpstr>3.递增递减运算符。</vt:lpstr>
      <vt:lpstr>4.复合运算符</vt:lpstr>
      <vt:lpstr>2.7.2  其他运算符</vt:lpstr>
      <vt:lpstr>2.7.3  运算符的优先级</vt:lpstr>
      <vt:lpstr>2.7.3  运算符的优先级</vt:lpstr>
      <vt:lpstr>2.8 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PHP基本语法</dc:title>
  <dc:creator>yztx1</dc:creator>
  <cp:lastModifiedBy>博 陈</cp:lastModifiedBy>
  <cp:revision>27</cp:revision>
  <dcterms:created xsi:type="dcterms:W3CDTF">2012-10-14T11:59:49Z</dcterms:created>
  <dcterms:modified xsi:type="dcterms:W3CDTF">2024-09-19T12:13:51Z</dcterms:modified>
</cp:coreProperties>
</file>