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81" r:id="rId10"/>
    <p:sldId id="287" r:id="rId11"/>
    <p:sldId id="263" r:id="rId12"/>
    <p:sldId id="282" r:id="rId13"/>
    <p:sldId id="288" r:id="rId14"/>
    <p:sldId id="283" r:id="rId15"/>
    <p:sldId id="289" r:id="rId16"/>
    <p:sldId id="290" r:id="rId17"/>
    <p:sldId id="264" r:id="rId18"/>
    <p:sldId id="265" r:id="rId19"/>
    <p:sldId id="291" r:id="rId20"/>
    <p:sldId id="293" r:id="rId21"/>
    <p:sldId id="266" r:id="rId22"/>
    <p:sldId id="292" r:id="rId23"/>
    <p:sldId id="267" r:id="rId24"/>
    <p:sldId id="294" r:id="rId25"/>
    <p:sldId id="268" r:id="rId26"/>
    <p:sldId id="284" r:id="rId27"/>
    <p:sldId id="295" r:id="rId28"/>
    <p:sldId id="269" r:id="rId29"/>
    <p:sldId id="270" r:id="rId30"/>
    <p:sldId id="271" r:id="rId31"/>
    <p:sldId id="296" r:id="rId32"/>
    <p:sldId id="272" r:id="rId33"/>
    <p:sldId id="297" r:id="rId34"/>
    <p:sldId id="273" r:id="rId35"/>
    <p:sldId id="285" r:id="rId36"/>
    <p:sldId id="298" r:id="rId37"/>
    <p:sldId id="274" r:id="rId38"/>
    <p:sldId id="299" r:id="rId39"/>
    <p:sldId id="275" r:id="rId40"/>
    <p:sldId id="276" r:id="rId41"/>
    <p:sldId id="300" r:id="rId42"/>
    <p:sldId id="277" r:id="rId43"/>
    <p:sldId id="278" r:id="rId44"/>
    <p:sldId id="279" r:id="rId45"/>
    <p:sldId id="28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9" autoAdjust="0"/>
  </p:normalViewPr>
  <p:slideViewPr>
    <p:cSldViewPr>
      <p:cViewPr varScale="1">
        <p:scale>
          <a:sx n="112" d="100"/>
          <a:sy n="112" d="100"/>
        </p:scale>
        <p:origin x="85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BC339-125A-4437-A660-D693356418A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1D98-6EA9-44D5-8D56-F7A3C5315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4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必考，有代码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01D98-6EA9-44D5-8D56-F7A3C531556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8D21-1232-4667-B2FA-822E49BEBF1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8930-49C9-47FC-91FD-A3734C7427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章  语言结构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在前面的章节中，我们已经学习了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的基本语法。为本章的学习做好了基础，在本章里，我们将要学习的是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语言结构。语言结构是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开发的核心部分，它是整个程序的整体框架。框架搭建出了问题，以后再做什么也是白费力气，因此我们一定要理解好本章的内容。我们将会先从最简单的语句开始学习，逐步深入到后面的流程控制，让读者不至于学习得很费力。</a:t>
            </a:r>
            <a:endParaRPr lang="zh-CN" altLang="en-US" b="0" i="0" u="none" strike="noStrike" baseline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11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3.2.1</a:t>
            </a:r>
            <a:r>
              <a:rPr lang="zh-CN" altLang="en-US" b="0" i="0" u="none" strike="noStrike" kern="1800" baseline="0">
                <a:latin typeface="方正大标宋简体"/>
              </a:rPr>
              <a:t>  关系运算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lvl="0"/>
            <a:r>
              <a:rPr lang="zh-CN" altLang="en-US" b="0" i="0" u="none" strike="noStrike" baseline="0" dirty="0">
                <a:latin typeface="Times New Roman"/>
              </a:rPr>
              <a:t>下面我们来看一段</a:t>
            </a:r>
            <a:r>
              <a:rPr lang="zh-CN" altLang="zh-CN" dirty="0"/>
              <a:t>输出比较运算结果</a:t>
            </a:r>
            <a:r>
              <a:rPr lang="zh-CN" altLang="en-US" dirty="0"/>
              <a:t>的代码。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61731"/>
              </p:ext>
            </p:extLst>
          </p:nvPr>
        </p:nvGraphicFramePr>
        <p:xfrm>
          <a:off x="619561" y="2636912"/>
          <a:ext cx="7904878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49070" imgH="2488451" progId="Visio.Drawing.11">
                  <p:embed/>
                </p:oleObj>
              </mc:Choice>
              <mc:Fallback>
                <p:oleObj name="Visio" r:id="rId2" imgW="5249070" imgH="24884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61" y="2636912"/>
                        <a:ext cx="7904878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61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3.2.2</a:t>
            </a:r>
            <a:r>
              <a:rPr lang="zh-CN" altLang="en-US" b="0" i="0" u="none" strike="noStrike" kern="1800" baseline="0">
                <a:latin typeface="方正大标宋简体"/>
              </a:rPr>
              <a:t>  逻辑运算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4" y="1844824"/>
            <a:ext cx="7408333" cy="3450696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逻辑运算是用来判断一条或者多条表达式是成立还是不成立的，逻辑运算的核心是逻辑运算符。它可以帮助我们构建多个条件的组合。在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中，逻辑运算符只能操作布尔型的表达式，而且返回的值也是布尔值。常被用作结构语言的条件判断。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82364"/>
              </p:ext>
            </p:extLst>
          </p:nvPr>
        </p:nvGraphicFramePr>
        <p:xfrm>
          <a:off x="5292725" y="4532313"/>
          <a:ext cx="29860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2020" imgH="1209046" progId="Visio.Drawing.11">
                  <p:embed/>
                </p:oleObj>
              </mc:Choice>
              <mc:Fallback>
                <p:oleObj name="Visio" r:id="rId2" imgW="1762020" imgH="1209046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32313"/>
                        <a:ext cx="2986088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02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3.2.2</a:t>
            </a:r>
            <a:r>
              <a:rPr lang="zh-CN" altLang="en-US" b="0" i="0" u="none" strike="noStrike" kern="1800" baseline="0">
                <a:latin typeface="方正大标宋简体"/>
              </a:rPr>
              <a:t>  逻辑运算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936"/>
              </p:ext>
            </p:extLst>
          </p:nvPr>
        </p:nvGraphicFramePr>
        <p:xfrm>
          <a:off x="827584" y="1844822"/>
          <a:ext cx="7416824" cy="194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运算符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示例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and</a:t>
                      </a:r>
                      <a:r>
                        <a:rPr lang="zh-CN" sz="1200" dirty="0">
                          <a:effectLst/>
                        </a:rPr>
                        <a:t>或</a:t>
                      </a:r>
                      <a:r>
                        <a:rPr lang="en-US" sz="1200" dirty="0">
                          <a:effectLst/>
                        </a:rPr>
                        <a:t>&amp;&amp;</a:t>
                      </a:r>
                      <a:r>
                        <a:rPr lang="zh-CN" sz="1200" dirty="0">
                          <a:effectLst/>
                        </a:rPr>
                        <a:t>或</a:t>
                      </a:r>
                      <a:r>
                        <a:rPr lang="en-US" sz="1200" dirty="0">
                          <a:effectLst/>
                        </a:rPr>
                        <a:t>&amp;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当两个操作数均为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则返回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，否则返回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$a&amp;&amp;$b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||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|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逻辑或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当两个操作数中有一个为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则返回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，否则返回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$a||$b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!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逻辑非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操作数为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r>
                        <a:rPr lang="zh-CN" sz="1200" dirty="0">
                          <a:effectLst/>
                        </a:rPr>
                        <a:t>则返回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zh-CN" sz="1200" dirty="0">
                          <a:effectLst/>
                        </a:rPr>
                        <a:t>，为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r>
                        <a:rPr lang="zh-CN" sz="1200" dirty="0">
                          <a:effectLst/>
                        </a:rPr>
                        <a:t>则返回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!$a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xor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^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逻辑异或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当两个操作数一个为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另一个为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r>
                        <a:rPr lang="zh-CN" sz="1200">
                          <a:effectLst/>
                        </a:rPr>
                        <a:t>则返回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，否则返回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$a </a:t>
                      </a:r>
                      <a:r>
                        <a:rPr lang="en-US" sz="1200" dirty="0" err="1">
                          <a:effectLst/>
                        </a:rPr>
                        <a:t>xor</a:t>
                      </a:r>
                      <a:r>
                        <a:rPr lang="en-US" sz="1200" dirty="0">
                          <a:effectLst/>
                        </a:rPr>
                        <a:t> $b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36257"/>
              </p:ext>
            </p:extLst>
          </p:nvPr>
        </p:nvGraphicFramePr>
        <p:xfrm>
          <a:off x="827585" y="3933055"/>
          <a:ext cx="1944216" cy="720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&amp;&amp;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5313"/>
              </p:ext>
            </p:extLst>
          </p:nvPr>
        </p:nvGraphicFramePr>
        <p:xfrm>
          <a:off x="2915816" y="3933054"/>
          <a:ext cx="1944216" cy="720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||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46244"/>
              </p:ext>
            </p:extLst>
          </p:nvPr>
        </p:nvGraphicFramePr>
        <p:xfrm>
          <a:off x="5004048" y="3933054"/>
          <a:ext cx="2088231" cy="720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^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41542"/>
              </p:ext>
            </p:extLst>
          </p:nvPr>
        </p:nvGraphicFramePr>
        <p:xfrm>
          <a:off x="2339751" y="5157192"/>
          <a:ext cx="3312370" cy="50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！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结果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3.2.2</a:t>
            </a:r>
            <a:r>
              <a:rPr lang="zh-CN" altLang="en-US" b="0" i="0" u="none" strike="noStrike" kern="1800" baseline="0" dirty="0">
                <a:latin typeface="方正大标宋简体"/>
              </a:rPr>
              <a:t>  逻辑运算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61233" y="1484784"/>
            <a:ext cx="8640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/>
              <a:t>以下代码输出逻辑运算的结果。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65698"/>
              </p:ext>
            </p:extLst>
          </p:nvPr>
        </p:nvGraphicFramePr>
        <p:xfrm>
          <a:off x="460925" y="2132856"/>
          <a:ext cx="822214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80090" imgH="2589003" progId="Visio.Drawing.11">
                  <p:embed/>
                </p:oleObj>
              </mc:Choice>
              <mc:Fallback>
                <p:oleObj name="Visio" r:id="rId2" imgW="5580090" imgH="25890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25" y="2132856"/>
                        <a:ext cx="8222149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57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3.2.2</a:t>
            </a:r>
            <a:r>
              <a:rPr lang="zh-CN" altLang="en-US" b="0" i="0" u="none" strike="noStrike" kern="1800" baseline="0" dirty="0">
                <a:latin typeface="方正大标宋简体"/>
              </a:rPr>
              <a:t>  逻辑运算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38154"/>
              </p:ext>
            </p:extLst>
          </p:nvPr>
        </p:nvGraphicFramePr>
        <p:xfrm>
          <a:off x="611560" y="4797152"/>
          <a:ext cx="6840760" cy="103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28290" imgH="502219" progId="Visio.Drawing.11">
                  <p:embed/>
                </p:oleObj>
              </mc:Choice>
              <mc:Fallback>
                <p:oleObj name="Visio" r:id="rId2" imgW="3328290" imgH="5022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6840760" cy="1038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38316"/>
              </p:ext>
            </p:extLst>
          </p:nvPr>
        </p:nvGraphicFramePr>
        <p:xfrm>
          <a:off x="827584" y="3933056"/>
          <a:ext cx="663832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28290" imgH="502219" progId="Visio.Drawing.11">
                  <p:embed/>
                </p:oleObj>
              </mc:Choice>
              <mc:Fallback>
                <p:oleObj name="Visio" r:id="rId4" imgW="3328290" imgH="50221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663832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51520" y="1926124"/>
            <a:ext cx="864096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在逻辑判断语句中我们还需要注意的是逻辑与和逻辑或的短路问题，在平常编程中我们常用的是（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&amp;&amp;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）和（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||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），他们和（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&amp;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）（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|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）的区别就是有短路原则。也就是说，逻辑与，只要第一个操作数的值为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FALSE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，它就不会再去验证或者执行第二个表达式了，因为表达式结果已经确定为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FALSE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itchFamily="18" charset="0"/>
              </a:rPr>
              <a:t>了。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+mn-ea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85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3.2.2</a:t>
            </a:r>
            <a:r>
              <a:rPr lang="zh-CN" altLang="en-US" b="0" i="0" u="none" strike="noStrike" kern="1800" baseline="0" dirty="0">
                <a:latin typeface="方正大标宋简体"/>
              </a:rPr>
              <a:t>  逻辑运算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65042" y="1412776"/>
            <a:ext cx="864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/>
              <a:t>以下代码演示了使用逻辑与（</a:t>
            </a:r>
            <a:r>
              <a:rPr lang="en-US" altLang="zh-CN" sz="2400" dirty="0"/>
              <a:t>&amp;&amp;</a:t>
            </a:r>
            <a:r>
              <a:rPr lang="zh-CN" altLang="zh-CN" sz="2400" dirty="0"/>
              <a:t>）、逻辑或（</a:t>
            </a:r>
            <a:r>
              <a:rPr lang="en-US" altLang="zh-CN" sz="2400" dirty="0"/>
              <a:t>||</a:t>
            </a:r>
            <a:r>
              <a:rPr lang="zh-CN" altLang="zh-CN" sz="2400" dirty="0"/>
              <a:t>）的短路原则。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52109"/>
              </p:ext>
            </p:extLst>
          </p:nvPr>
        </p:nvGraphicFramePr>
        <p:xfrm>
          <a:off x="819694" y="2132856"/>
          <a:ext cx="7504612" cy="43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7340" imgH="2308105" progId="Visio.Drawing.11">
                  <p:embed/>
                </p:oleObj>
              </mc:Choice>
              <mc:Fallback>
                <p:oleObj name="Visio" r:id="rId2" imgW="4007340" imgH="23081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4" y="2132856"/>
                        <a:ext cx="7504612" cy="431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92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3.2.2</a:t>
            </a:r>
            <a:r>
              <a:rPr lang="zh-CN" altLang="en-US" b="0" i="0" u="none" strike="noStrike" kern="1800" baseline="0" dirty="0">
                <a:latin typeface="方正大标宋简体"/>
              </a:rPr>
              <a:t>  逻辑运算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65042" y="1412776"/>
            <a:ext cx="864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400" dirty="0"/>
              <a:t>以下代码演示了使用逻辑与（</a:t>
            </a:r>
            <a:r>
              <a:rPr lang="en-US" altLang="zh-CN" sz="2400" dirty="0"/>
              <a:t>&amp;</a:t>
            </a:r>
            <a:r>
              <a:rPr lang="zh-CN" altLang="zh-CN" sz="2400" dirty="0"/>
              <a:t>）、逻辑或（</a:t>
            </a:r>
            <a:r>
              <a:rPr lang="en-US" altLang="zh-CN" sz="2400" dirty="0"/>
              <a:t>|</a:t>
            </a:r>
            <a:r>
              <a:rPr lang="zh-CN" altLang="zh-CN" sz="2400" dirty="0"/>
              <a:t>）消除逻辑与（</a:t>
            </a:r>
            <a:r>
              <a:rPr lang="en-US" altLang="zh-CN" sz="2400" dirty="0"/>
              <a:t>&amp;&amp;</a:t>
            </a:r>
            <a:r>
              <a:rPr lang="zh-CN" altLang="zh-CN" sz="2400" dirty="0"/>
              <a:t>）和逻辑或（</a:t>
            </a:r>
            <a:r>
              <a:rPr lang="en-US" altLang="zh-CN" sz="2400" dirty="0"/>
              <a:t>||</a:t>
            </a:r>
            <a:r>
              <a:rPr lang="zh-CN" altLang="zh-CN" sz="2400" dirty="0"/>
              <a:t>）的短路原则。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95476"/>
              </p:ext>
            </p:extLst>
          </p:nvPr>
        </p:nvGraphicFramePr>
        <p:xfrm>
          <a:off x="683568" y="2492896"/>
          <a:ext cx="7327873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40460" imgH="2427527" progId="Visio.Drawing.11">
                  <p:embed/>
                </p:oleObj>
              </mc:Choice>
              <mc:Fallback>
                <p:oleObj name="Visio" r:id="rId2" imgW="4940460" imgH="24275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6"/>
                        <a:ext cx="7327873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89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</a:t>
            </a:r>
            <a:r>
              <a:rPr lang="zh-CN" altLang="en-US" b="0" i="0" u="none" strike="noStrike" kern="1800" baseline="0" dirty="0">
                <a:latin typeface="方正大标宋简体"/>
              </a:rPr>
              <a:t>  分支结构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前面我们所学习讲解和自己写的案例中，我们可以看出所写的代码基本没有什么转折，都是从上到下顺序就执行下来了，而这样的结构有的功能往往是不能实现或者是很难实现的，于是分支结构语句就随之产生了。分支结构语句主要包含四种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语句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if…else</a:t>
            </a:r>
            <a:r>
              <a:rPr lang="zh-CN" altLang="en-US" b="0" i="0" u="none" strike="noStrike" baseline="0" dirty="0">
                <a:latin typeface="Times New Roman"/>
              </a:rPr>
              <a:t>语句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if…</a:t>
            </a:r>
            <a:r>
              <a:rPr lang="en-US" altLang="zh-CN" b="0" i="0" u="none" strike="noStrike" baseline="0" dirty="0" err="1">
                <a:latin typeface="Times New Roman"/>
              </a:rPr>
              <a:t>elseif</a:t>
            </a:r>
            <a:r>
              <a:rPr lang="en-US" altLang="zh-CN" b="0" i="0" u="none" strike="noStrike" baseline="0" dirty="0">
                <a:latin typeface="Times New Roman"/>
              </a:rPr>
              <a:t>…if</a:t>
            </a:r>
            <a:r>
              <a:rPr lang="zh-CN" altLang="en-US" b="0" i="0" u="none" strike="noStrike" baseline="0" dirty="0">
                <a:latin typeface="Times New Roman"/>
              </a:rPr>
              <a:t>语句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语句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7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3.3.1  if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340769"/>
            <a:ext cx="8568952" cy="1224136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翻译成我们的汉语就是如果的意思，我们可以这样理解：如果某个条件成立，就做某件事情。在</a:t>
            </a:r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语句中就是如果条件语句成立，就执行条件判断语句后面的一句语句。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74284"/>
              </p:ext>
            </p:extLst>
          </p:nvPr>
        </p:nvGraphicFramePr>
        <p:xfrm>
          <a:off x="1547664" y="2708920"/>
          <a:ext cx="5812132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69020" imgH="1701830" progId="Visio.Drawing.11">
                  <p:embed/>
                </p:oleObj>
              </mc:Choice>
              <mc:Fallback>
                <p:oleObj name="Visio" r:id="rId2" imgW="2869020" imgH="17018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08920"/>
                        <a:ext cx="5812132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37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3.3.1  if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340769"/>
            <a:ext cx="8568952" cy="122413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以下代码定义两个变量，然后使用</a:t>
            </a:r>
            <a:r>
              <a:rPr lang="en-US" altLang="zh-CN" dirty="0"/>
              <a:t>if</a:t>
            </a:r>
            <a:r>
              <a:rPr lang="zh-CN" altLang="zh-CN" dirty="0"/>
              <a:t>语句依次判断是否大于</a:t>
            </a:r>
            <a:r>
              <a:rPr lang="en-US" altLang="zh-CN" dirty="0"/>
              <a:t>10</a:t>
            </a:r>
            <a:r>
              <a:rPr lang="zh-CN" altLang="zh-CN" dirty="0"/>
              <a:t>，并输出判断结果。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43651"/>
              </p:ext>
            </p:extLst>
          </p:nvPr>
        </p:nvGraphicFramePr>
        <p:xfrm>
          <a:off x="683568" y="2420888"/>
          <a:ext cx="7488832" cy="433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6630" imgH="2423753" progId="Visio.Drawing.11">
                  <p:embed/>
                </p:oleObj>
              </mc:Choice>
              <mc:Fallback>
                <p:oleObj name="Visio" r:id="rId2" imgW="4176630" imgH="24237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7488832" cy="4332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4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3.1</a:t>
            </a:r>
            <a:r>
              <a:rPr lang="zh-CN" altLang="en-US" b="0" i="0" u="none" strike="noStrike" kern="1800" baseline="0" dirty="0">
                <a:solidFill>
                  <a:srgbClr val="FF0000"/>
                </a:solidFill>
                <a:latin typeface="方正大标宋简体"/>
              </a:rPr>
              <a:t>  </a:t>
            </a:r>
            <a:r>
              <a:rPr lang="zh-CN" altLang="en-US" b="0" i="0" u="none" strike="noStrike" kern="1800" baseline="0" dirty="0">
                <a:solidFill>
                  <a:schemeClr val="bg1"/>
                </a:solidFill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在前面的章节中我们已经学习了表达式。语句通常就是由表达式组成的，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程序就是由多条语句组成的。可以说没有语句，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程序就无法建立起来，下面我们就进入语句的学习。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49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3.3.1  if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340769"/>
            <a:ext cx="8568952" cy="1224136"/>
          </a:xfrm>
        </p:spPr>
        <p:txBody>
          <a:bodyPr>
            <a:normAutofit/>
          </a:bodyPr>
          <a:lstStyle/>
          <a:p>
            <a:r>
              <a:rPr lang="zh-CN" altLang="zh-CN" dirty="0"/>
              <a:t>以下代码定义两个变量，通过</a:t>
            </a:r>
            <a:r>
              <a:rPr lang="en-US" altLang="zh-CN" dirty="0"/>
              <a:t>if</a:t>
            </a:r>
            <a:r>
              <a:rPr lang="zh-CN" altLang="zh-CN" dirty="0"/>
              <a:t>语句判断是否为‘小明’和‘小陈’，并输出判断结果。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60291"/>
              </p:ext>
            </p:extLst>
          </p:nvPr>
        </p:nvGraphicFramePr>
        <p:xfrm>
          <a:off x="251520" y="2708920"/>
          <a:ext cx="8476252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50540" imgH="2807089" progId="Visio.Drawing.11">
                  <p:embed/>
                </p:oleObj>
              </mc:Choice>
              <mc:Fallback>
                <p:oleObj name="Visio" r:id="rId2" imgW="6750540" imgH="28070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08920"/>
                        <a:ext cx="8476252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47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3.3.2  if…else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595347"/>
            <a:ext cx="8640960" cy="1545621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if…else</a:t>
            </a:r>
            <a:r>
              <a:rPr lang="zh-CN" altLang="en-US" b="0" i="0" u="none" strike="noStrike" baseline="0" dirty="0">
                <a:latin typeface="Times New Roman"/>
              </a:rPr>
              <a:t>语句和</a:t>
            </a:r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语句很类似，只是多了一个条件判断。</a:t>
            </a:r>
            <a:r>
              <a:rPr lang="en-US" altLang="zh-CN" b="0" i="0" u="none" strike="noStrike" baseline="0" dirty="0">
                <a:latin typeface="Times New Roman"/>
              </a:rPr>
              <a:t>else</a:t>
            </a:r>
            <a:r>
              <a:rPr lang="zh-CN" altLang="en-US" b="0" i="0" u="none" strike="noStrike" baseline="0" dirty="0">
                <a:latin typeface="Times New Roman"/>
              </a:rPr>
              <a:t>中文含义就是否则的意思，从字面意义我们就可以这样理解：</a:t>
            </a:r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后面的判断条件不成立，那么就执行</a:t>
            </a:r>
            <a:r>
              <a:rPr lang="en-US" altLang="zh-CN" b="0" i="0" u="none" strike="noStrike" baseline="0" dirty="0">
                <a:latin typeface="Times New Roman"/>
              </a:rPr>
              <a:t>else</a:t>
            </a:r>
            <a:r>
              <a:rPr lang="zh-CN" altLang="en-US" b="0" i="0" u="none" strike="noStrike" baseline="0" dirty="0">
                <a:latin typeface="Times New Roman"/>
              </a:rPr>
              <a:t>后的语句。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25023"/>
              </p:ext>
            </p:extLst>
          </p:nvPr>
        </p:nvGraphicFramePr>
        <p:xfrm>
          <a:off x="2051720" y="2780928"/>
          <a:ext cx="5297562" cy="349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63520" imgH="1955500" progId="Visio.Drawing.11">
                  <p:embed/>
                </p:oleObj>
              </mc:Choice>
              <mc:Fallback>
                <p:oleObj name="Visio" r:id="rId2" imgW="2963520" imgH="1955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80928"/>
                        <a:ext cx="5297562" cy="349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20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3.3.2  if…else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595347"/>
            <a:ext cx="8640960" cy="969557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以下代码演示使用</a:t>
            </a:r>
            <a:r>
              <a:rPr lang="en-US" altLang="zh-CN" dirty="0"/>
              <a:t>if…else</a:t>
            </a:r>
            <a:r>
              <a:rPr lang="zh-CN" altLang="zh-CN" dirty="0"/>
              <a:t>语句判断定义的一个变量的值是‘</a:t>
            </a:r>
            <a:r>
              <a:rPr lang="en-US" altLang="zh-CN" dirty="0" err="1"/>
              <a:t>xiaochen</a:t>
            </a:r>
            <a:r>
              <a:rPr lang="zh-CN" altLang="zh-CN" dirty="0"/>
              <a:t>’还是‘</a:t>
            </a:r>
            <a:r>
              <a:rPr lang="en-US" altLang="zh-CN" dirty="0" err="1"/>
              <a:t>xiaoming</a:t>
            </a:r>
            <a:r>
              <a:rPr lang="zh-CN" altLang="zh-CN" dirty="0"/>
              <a:t>’的执行步骤。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93796"/>
              </p:ext>
            </p:extLst>
          </p:nvPr>
        </p:nvGraphicFramePr>
        <p:xfrm>
          <a:off x="827584" y="2492895"/>
          <a:ext cx="7128792" cy="379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72140" imgH="2169274" progId="Visio.Drawing.11">
                  <p:embed/>
                </p:oleObj>
              </mc:Choice>
              <mc:Fallback>
                <p:oleObj name="Visio" r:id="rId2" imgW="4072140" imgH="21692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5"/>
                        <a:ext cx="7128792" cy="3797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85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3.3.3  if…</a:t>
            </a:r>
            <a:r>
              <a:rPr lang="en-US" altLang="zh-CN" b="0" i="0" u="none" strike="noStrike" kern="1800" baseline="0" dirty="0" err="1">
                <a:latin typeface="方正大标宋简体"/>
              </a:rPr>
              <a:t>elseif</a:t>
            </a:r>
            <a:r>
              <a:rPr lang="en-US" altLang="zh-CN" b="0" i="0" u="none" strike="noStrike" kern="1800" baseline="0" dirty="0">
                <a:latin typeface="方正大标宋简体"/>
              </a:rPr>
              <a:t>…else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7" y="1340768"/>
            <a:ext cx="7408333" cy="1833653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if…</a:t>
            </a:r>
            <a:r>
              <a:rPr lang="en-US" altLang="zh-CN" b="0" i="0" u="none" strike="noStrike" baseline="0" dirty="0" err="1">
                <a:latin typeface="Times New Roman"/>
              </a:rPr>
              <a:t>elseif</a:t>
            </a:r>
            <a:r>
              <a:rPr lang="en-US" altLang="zh-CN" b="0" i="0" u="none" strike="noStrike" baseline="0" dirty="0">
                <a:latin typeface="Times New Roman"/>
              </a:rPr>
              <a:t>…else</a:t>
            </a:r>
            <a:r>
              <a:rPr lang="zh-CN" altLang="en-US" b="0" i="0" u="none" strike="noStrike" baseline="0" dirty="0">
                <a:latin typeface="Times New Roman"/>
              </a:rPr>
              <a:t>语句也是</a:t>
            </a:r>
            <a:r>
              <a:rPr lang="en-US" altLang="zh-CN" b="0" i="0" u="none" strike="noStrike" baseline="0" dirty="0">
                <a:latin typeface="Times New Roman"/>
              </a:rPr>
              <a:t>if</a:t>
            </a:r>
            <a:r>
              <a:rPr lang="zh-CN" altLang="en-US" b="0" i="0" u="none" strike="noStrike" baseline="0" dirty="0">
                <a:latin typeface="Times New Roman"/>
              </a:rPr>
              <a:t>语句的一种衍生，它的作用是根据不同的条件执行不同的</a:t>
            </a:r>
            <a:r>
              <a:rPr lang="zh-CN" altLang="en-US" dirty="0">
                <a:latin typeface="Times New Roman"/>
              </a:rPr>
              <a:t>语句</a:t>
            </a:r>
            <a:r>
              <a:rPr lang="zh-CN" altLang="en-US" b="0" i="0" u="none" strike="noStrike" baseline="0" dirty="0">
                <a:latin typeface="Times New Roman"/>
              </a:rPr>
              <a:t>，类似于多个</a:t>
            </a:r>
            <a:r>
              <a:rPr lang="en-US" altLang="zh-CN" b="0" i="0" u="none" strike="noStrike" baseline="0" dirty="0">
                <a:latin typeface="Times New Roman"/>
              </a:rPr>
              <a:t>if…else</a:t>
            </a:r>
            <a:r>
              <a:rPr lang="zh-CN" altLang="en-US" b="0" i="0" u="none" strike="noStrike" baseline="0" dirty="0">
                <a:latin typeface="Times New Roman"/>
              </a:rPr>
              <a:t>嵌套。下面我们看它语法的结构。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2239"/>
              </p:ext>
            </p:extLst>
          </p:nvPr>
        </p:nvGraphicFramePr>
        <p:xfrm>
          <a:off x="1907704" y="3140968"/>
          <a:ext cx="5109464" cy="34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69700" imgH="2207554" progId="Visio.Drawing.11">
                  <p:embed/>
                </p:oleObj>
              </mc:Choice>
              <mc:Fallback>
                <p:oleObj name="Visio" r:id="rId2" imgW="3269700" imgH="22075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0968"/>
                        <a:ext cx="5109464" cy="3455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52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3.3.3  if…</a:t>
            </a:r>
            <a:r>
              <a:rPr lang="en-US" altLang="zh-CN" b="0" i="0" u="none" strike="noStrike" kern="1800" baseline="0" dirty="0" err="1">
                <a:latin typeface="方正大标宋简体"/>
              </a:rPr>
              <a:t>elseif</a:t>
            </a:r>
            <a:r>
              <a:rPr lang="en-US" altLang="zh-CN" b="0" i="0" u="none" strike="noStrike" kern="1800" baseline="0" dirty="0">
                <a:latin typeface="方正大标宋简体"/>
              </a:rPr>
              <a:t>…else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7" y="1340769"/>
            <a:ext cx="7408333" cy="115212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以下代码是通过使用</a:t>
            </a:r>
            <a:r>
              <a:rPr lang="en-US" altLang="zh-CN" dirty="0"/>
              <a:t>if…</a:t>
            </a:r>
            <a:r>
              <a:rPr lang="en-US" altLang="zh-CN" dirty="0" err="1"/>
              <a:t>elseif</a:t>
            </a:r>
            <a:r>
              <a:rPr lang="en-US" altLang="zh-CN" dirty="0"/>
              <a:t>…else</a:t>
            </a:r>
            <a:r>
              <a:rPr lang="zh-CN" altLang="zh-CN" dirty="0"/>
              <a:t>语句来判断一个变量在什么范围内，并输出对应的结果的案例。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78761"/>
              </p:ext>
            </p:extLst>
          </p:nvPr>
        </p:nvGraphicFramePr>
        <p:xfrm>
          <a:off x="1907704" y="3140968"/>
          <a:ext cx="5109464" cy="34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69700" imgH="2207554" progId="Visio.Drawing.11">
                  <p:embed/>
                </p:oleObj>
              </mc:Choice>
              <mc:Fallback>
                <p:oleObj name="Visio" r:id="rId2" imgW="3269700" imgH="2207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0968"/>
                        <a:ext cx="5109464" cy="3455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49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3.3.4  switch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语句和前面讲到的</a:t>
            </a:r>
            <a:r>
              <a:rPr lang="en-US" altLang="zh-CN" b="0" i="0" u="none" strike="noStrike" baseline="0" dirty="0">
                <a:latin typeface="Times New Roman"/>
              </a:rPr>
              <a:t>if…</a:t>
            </a:r>
            <a:r>
              <a:rPr lang="en-US" altLang="zh-CN" b="0" i="0" u="none" strike="noStrike" baseline="0" dirty="0" err="1">
                <a:latin typeface="Times New Roman"/>
              </a:rPr>
              <a:t>elseif</a:t>
            </a:r>
            <a:r>
              <a:rPr lang="en-US" altLang="zh-CN" b="0" i="0" u="none" strike="noStrike" baseline="0" dirty="0">
                <a:latin typeface="Times New Roman"/>
              </a:rPr>
              <a:t>…else</a:t>
            </a:r>
            <a:r>
              <a:rPr lang="zh-CN" altLang="en-US" b="0" i="0" u="none" strike="noStrike" baseline="0" dirty="0">
                <a:latin typeface="Times New Roman"/>
              </a:rPr>
              <a:t>语句相类似，也是根据不同的条件执行不同的语句。和</a:t>
            </a:r>
            <a:r>
              <a:rPr lang="en-US" altLang="zh-CN" b="0" i="0" u="none" strike="noStrike" baseline="0" dirty="0">
                <a:latin typeface="Times New Roman"/>
              </a:rPr>
              <a:t>if…</a:t>
            </a:r>
            <a:r>
              <a:rPr lang="en-US" altLang="zh-CN" b="0" i="0" u="none" strike="noStrike" baseline="0" dirty="0" err="1">
                <a:latin typeface="Times New Roman"/>
              </a:rPr>
              <a:t>elseif</a:t>
            </a:r>
            <a:r>
              <a:rPr lang="en-US" altLang="zh-CN" b="0" i="0" u="none" strike="noStrike" baseline="0" dirty="0">
                <a:latin typeface="Times New Roman"/>
              </a:rPr>
              <a:t>…else</a:t>
            </a:r>
            <a:r>
              <a:rPr lang="zh-CN" altLang="en-US" b="0" i="0" u="none" strike="noStrike" baseline="0" dirty="0">
                <a:latin typeface="Times New Roman"/>
              </a:rPr>
              <a:t>语句不同点在于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常用于对不同的值判断作出响应，图中表示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语句的语法结构。</a:t>
            </a:r>
          </a:p>
        </p:txBody>
      </p:sp>
    </p:spTree>
    <p:extLst>
      <p:ext uri="{BB962C8B-B14F-4D97-AF65-F5344CB8AC3E}">
        <p14:creationId xmlns:p14="http://schemas.microsoft.com/office/powerpoint/2010/main" val="133327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3.2.4  switch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02568"/>
              </p:ext>
            </p:extLst>
          </p:nvPr>
        </p:nvGraphicFramePr>
        <p:xfrm>
          <a:off x="592767" y="1196752"/>
          <a:ext cx="7867665" cy="541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49240" imgH="3683210" progId="Visio.Drawing.11">
                  <p:embed/>
                </p:oleObj>
              </mc:Choice>
              <mc:Fallback>
                <p:oleObj name="Visio" r:id="rId2" imgW="5349240" imgH="36832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67" y="1196752"/>
                        <a:ext cx="7867665" cy="5417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22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3.3.4  switch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141277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使用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语句判断电脑的三种状态‘运行’、‘重启’、‘关闭’，并输出相应提示。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使用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语句判断电脑的三种状态‘运行’、‘重启’、‘关闭’，并输出相应提示。</a:t>
            </a:r>
            <a:r>
              <a:rPr lang="zh-CN" altLang="en-US" sz="2400" dirty="0"/>
              <a:t>（无</a:t>
            </a:r>
            <a:r>
              <a:rPr lang="en-US" altLang="zh-CN" sz="2400" dirty="0"/>
              <a:t>break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使用</a:t>
            </a:r>
            <a:r>
              <a:rPr lang="en-US" altLang="zh-CN" sz="2400" dirty="0"/>
              <a:t>switch</a:t>
            </a:r>
            <a:r>
              <a:rPr lang="zh-CN" altLang="zh-CN" sz="2400" dirty="0"/>
              <a:t>结构不写</a:t>
            </a:r>
            <a:r>
              <a:rPr lang="en-US" altLang="zh-CN" sz="2400" dirty="0"/>
              <a:t>break</a:t>
            </a:r>
            <a:r>
              <a:rPr lang="zh-CN" altLang="zh-CN" sz="2400" dirty="0"/>
              <a:t>实现计算本周剩余天数。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展示</a:t>
            </a:r>
            <a:r>
              <a:rPr lang="en-US" altLang="zh-CN" sz="2400" dirty="0"/>
              <a:t>case</a:t>
            </a:r>
            <a:r>
              <a:rPr lang="zh-CN" altLang="zh-CN" sz="2400" dirty="0"/>
              <a:t>语句为空的情况。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255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3.3.5</a:t>
            </a:r>
            <a:r>
              <a:rPr lang="zh-CN" altLang="en-US" b="0" i="0" u="none" strike="noStrike" kern="1800" baseline="0" dirty="0">
                <a:latin typeface="方正大标宋简体"/>
              </a:rPr>
              <a:t>  分支结构的嵌套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前面我们所讲的分支结构都是包含一种分支结构语句的程序，其实在分支语句中还可以使用分支语句，这就叫做嵌套。这种结构运用在某个分支选择后又出现新的分支的情况，下面我们就用适婚年龄的例子来讲解多分支结构。</a:t>
            </a:r>
          </a:p>
        </p:txBody>
      </p:sp>
    </p:spTree>
    <p:extLst>
      <p:ext uri="{BB962C8B-B14F-4D97-AF65-F5344CB8AC3E}">
        <p14:creationId xmlns:p14="http://schemas.microsoft.com/office/powerpoint/2010/main" val="3201428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</a:t>
            </a:r>
            <a:r>
              <a:rPr lang="zh-CN" altLang="en-US" b="0" i="0" u="none" strike="noStrike" kern="1800" baseline="0" dirty="0">
                <a:latin typeface="方正大标宋简体"/>
              </a:rPr>
              <a:t>  循环结构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在讲本节之前我们先假设有这么一个需求，就是我们需要输出同样的话五次，这个对读者来说，就最简单不过了，我们可以这样写：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&lt;?php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echo '</a:t>
            </a:r>
            <a:r>
              <a:rPr lang="zh-CN" altLang="en-US" b="0" i="0" u="none" strike="noStrike" baseline="0">
                <a:latin typeface="Times New Roman"/>
              </a:rPr>
              <a:t>你好，中国</a:t>
            </a:r>
            <a:r>
              <a:rPr lang="en-US" altLang="zh-CN" b="0" i="0" u="none" strike="noStrike" baseline="0">
                <a:latin typeface="Times New Roman"/>
              </a:rPr>
              <a:t>';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echo '</a:t>
            </a:r>
            <a:r>
              <a:rPr lang="zh-CN" altLang="en-US" b="0" i="0" u="none" strike="noStrike" baseline="0">
                <a:latin typeface="Times New Roman"/>
              </a:rPr>
              <a:t>你好，中国</a:t>
            </a:r>
            <a:r>
              <a:rPr lang="en-US" altLang="zh-CN" b="0" i="0" u="none" strike="noStrike" baseline="0">
                <a:latin typeface="Times New Roman"/>
              </a:rPr>
              <a:t>';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echo '</a:t>
            </a:r>
            <a:r>
              <a:rPr lang="zh-CN" altLang="en-US" b="0" i="0" u="none" strike="noStrike" baseline="0">
                <a:latin typeface="Times New Roman"/>
              </a:rPr>
              <a:t>你好，中国</a:t>
            </a:r>
            <a:r>
              <a:rPr lang="en-US" altLang="zh-CN" b="0" i="0" u="none" strike="noStrike" baseline="0">
                <a:latin typeface="Times New Roman"/>
              </a:rPr>
              <a:t>';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echo '</a:t>
            </a:r>
            <a:r>
              <a:rPr lang="zh-CN" altLang="en-US" b="0" i="0" u="none" strike="noStrike" baseline="0">
                <a:latin typeface="Times New Roman"/>
              </a:rPr>
              <a:t>你好，中国</a:t>
            </a:r>
            <a:r>
              <a:rPr lang="en-US" altLang="zh-CN" b="0" i="0" u="none" strike="noStrike" baseline="0">
                <a:latin typeface="Times New Roman"/>
              </a:rPr>
              <a:t>';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echo '</a:t>
            </a:r>
            <a:r>
              <a:rPr lang="zh-CN" altLang="en-US" b="0" i="0" u="none" strike="noStrike" baseline="0">
                <a:latin typeface="Times New Roman"/>
              </a:rPr>
              <a:t>你好，中国</a:t>
            </a:r>
            <a:r>
              <a:rPr lang="en-US" altLang="zh-CN" b="0" i="0" u="none" strike="noStrike" baseline="0">
                <a:latin typeface="Times New Roman"/>
              </a:rPr>
              <a:t>';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?&gt;</a:t>
            </a:r>
            <a:endParaRPr lang="zh-CN" altLang="en-US" b="0" i="0" u="none" strike="noStrike" baseline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38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3.1.1</a:t>
            </a:r>
            <a:r>
              <a:rPr lang="zh-CN" altLang="en-US" b="0" i="0" u="none" strike="noStrike" kern="1800" baseline="0">
                <a:latin typeface="方正大标宋简体"/>
              </a:rPr>
              <a:t>  什么是语句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语句就是一条完整的句子。在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中，语句通常是由一个表达式加分号（</a:t>
            </a:r>
            <a:r>
              <a:rPr lang="en-US" altLang="zh-CN" b="0" i="0" u="none" strike="noStrike" baseline="0" dirty="0">
                <a:latin typeface="Times New Roman"/>
              </a:rPr>
              <a:t>;</a:t>
            </a:r>
            <a:r>
              <a:rPr lang="zh-CN" altLang="en-US" b="0" i="0" u="none" strike="noStrike" baseline="0" dirty="0">
                <a:latin typeface="Times New Roman"/>
              </a:rPr>
              <a:t>）结尾构成。最简单的语句就是空语句（只有一个分号）。下面我们就举例出几条语句，让读者来认识一下语句。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以下都是正确的语句。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$a=10;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$b="</a:t>
            </a:r>
            <a:r>
              <a:rPr lang="zh-CN" altLang="en-US" b="0" i="0" u="none" strike="noStrike" baseline="0" dirty="0">
                <a:latin typeface="Times New Roman"/>
              </a:rPr>
              <a:t>你好！</a:t>
            </a:r>
            <a:r>
              <a:rPr lang="en-US" altLang="zh-CN" b="0" i="0" u="none" strike="noStrike" baseline="0" dirty="0">
                <a:latin typeface="Times New Roman"/>
              </a:rPr>
              <a:t>";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$c=$v+5;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/>
              </a:rPr>
              <a:t> 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echo "hello PHP";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;</a:t>
            </a:r>
            <a:r>
              <a:rPr lang="zh-CN" altLang="en-US" b="0" i="0" u="none" strike="noStrike" baseline="0" dirty="0">
                <a:latin typeface="Times New Roman"/>
              </a:rPr>
              <a:t>	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虽然只有一个分号，但是它也是一条语句</a:t>
            </a:r>
          </a:p>
        </p:txBody>
      </p:sp>
    </p:spTree>
    <p:extLst>
      <p:ext uri="{BB962C8B-B14F-4D97-AF65-F5344CB8AC3E}">
        <p14:creationId xmlns:p14="http://schemas.microsoft.com/office/powerpoint/2010/main" val="1740016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3.4.1  while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while</a:t>
            </a:r>
            <a:r>
              <a:rPr lang="zh-CN" altLang="en-US" b="0" i="0" u="none" strike="noStrike" baseline="0" dirty="0">
                <a:latin typeface="Times New Roman"/>
              </a:rPr>
              <a:t>循环是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中最简单的循环类型。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11200"/>
              </p:ext>
            </p:extLst>
          </p:nvPr>
        </p:nvGraphicFramePr>
        <p:xfrm>
          <a:off x="611560" y="2564904"/>
          <a:ext cx="4602708" cy="309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1700" imgH="1577556" progId="Visio.Drawing.11">
                  <p:embed/>
                </p:oleObj>
              </mc:Choice>
              <mc:Fallback>
                <p:oleObj name="Visio" r:id="rId2" imgW="2351700" imgH="15775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64904"/>
                        <a:ext cx="4602708" cy="3093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60626"/>
              </p:ext>
            </p:extLst>
          </p:nvPr>
        </p:nvGraphicFramePr>
        <p:xfrm>
          <a:off x="5508104" y="2564904"/>
          <a:ext cx="2664296" cy="302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41430" imgH="1748736" progId="Visio.Drawing.11">
                  <p:embed/>
                </p:oleObj>
              </mc:Choice>
              <mc:Fallback>
                <p:oleObj name="Visio" r:id="rId4" imgW="1541430" imgH="174873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564904"/>
                        <a:ext cx="2664296" cy="3026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28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3.4.1  while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使用</a:t>
            </a:r>
            <a:r>
              <a:rPr lang="en-US" altLang="zh-CN" dirty="0"/>
              <a:t>while</a:t>
            </a:r>
            <a:r>
              <a:rPr lang="zh-CN" altLang="zh-CN" dirty="0"/>
              <a:t>循环实现输出输出五条“你好，中国”。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4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3.4.2  do…while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do…while</a:t>
            </a:r>
            <a:r>
              <a:rPr lang="zh-CN" altLang="en-US" b="0" i="0" u="none" strike="noStrike" baseline="0" dirty="0">
                <a:latin typeface="Times New Roman"/>
              </a:rPr>
              <a:t>循环和</a:t>
            </a:r>
            <a:r>
              <a:rPr lang="en-US" altLang="zh-CN" b="0" i="0" u="none" strike="noStrike" baseline="0" dirty="0">
                <a:latin typeface="Times New Roman"/>
              </a:rPr>
              <a:t>while</a:t>
            </a:r>
            <a:r>
              <a:rPr lang="zh-CN" altLang="en-US" b="0" i="0" u="none" strike="noStrike" baseline="0" dirty="0">
                <a:latin typeface="Times New Roman"/>
              </a:rPr>
              <a:t>循环非常相似。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87496"/>
              </p:ext>
            </p:extLst>
          </p:nvPr>
        </p:nvGraphicFramePr>
        <p:xfrm>
          <a:off x="683568" y="2276872"/>
          <a:ext cx="4948055" cy="306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55520" imgH="1775694" progId="Visio.Drawing.11">
                  <p:embed/>
                </p:oleObj>
              </mc:Choice>
              <mc:Fallback>
                <p:oleObj name="Visio" r:id="rId2" imgW="2855520" imgH="17756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4948055" cy="3067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02618"/>
              </p:ext>
            </p:extLst>
          </p:nvPr>
        </p:nvGraphicFramePr>
        <p:xfrm>
          <a:off x="5868144" y="2348880"/>
          <a:ext cx="2746005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24690" imgH="1840931" progId="Visio.Drawing.11">
                  <p:embed/>
                </p:oleObj>
              </mc:Choice>
              <mc:Fallback>
                <p:oleObj name="Visio" r:id="rId4" imgW="1524690" imgH="184093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48880"/>
                        <a:ext cx="2746005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468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3.4.2  do…while</a:t>
            </a:r>
            <a:r>
              <a:rPr lang="zh-CN" altLang="en-US" b="0" i="0" u="none" strike="noStrike" kern="1800" baseline="0" dirty="0">
                <a:latin typeface="方正大标宋简体"/>
              </a:rPr>
              <a:t>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zh-CN" dirty="0"/>
              <a:t>使用</a:t>
            </a:r>
            <a:r>
              <a:rPr lang="en-US" altLang="zh-CN" dirty="0"/>
              <a:t>do…while</a:t>
            </a:r>
            <a:r>
              <a:rPr lang="zh-CN" altLang="zh-CN" dirty="0"/>
              <a:t>循环实现输出五句“你好，中国”。</a:t>
            </a:r>
            <a:endParaRPr lang="en-US" altLang="zh-CN" dirty="0"/>
          </a:p>
          <a:p>
            <a:pPr lv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en-US" altLang="zh-CN" dirty="0"/>
              <a:t> do…while</a:t>
            </a:r>
            <a:r>
              <a:rPr lang="zh-CN" altLang="zh-CN" dirty="0"/>
              <a:t>循环的特殊使用方式。</a:t>
            </a:r>
            <a:r>
              <a:rPr lang="en-US" altLang="zh-CN" dirty="0"/>
              <a:t>(</a:t>
            </a:r>
            <a:r>
              <a:rPr lang="zh-CN" altLang="en-US" dirty="0"/>
              <a:t>判断条件为</a:t>
            </a:r>
            <a:r>
              <a:rPr lang="en-US" altLang="zh-CN" dirty="0"/>
              <a:t>0)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3.4.3  for</a:t>
            </a:r>
            <a:r>
              <a:rPr lang="zh-CN" altLang="en-US" b="0" i="0" u="none" strike="noStrike" kern="1800" baseline="0" dirty="0">
                <a:latin typeface="方正大标宋简体"/>
              </a:rPr>
              <a:t>循环语句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1540768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for</a:t>
            </a:r>
            <a:r>
              <a:rPr lang="zh-CN" altLang="en-US" b="0" i="0" u="none" strike="noStrike" baseline="0" dirty="0">
                <a:latin typeface="Times New Roman"/>
              </a:rPr>
              <a:t>循环语句常被说成是循环语句里面最复杂的循环语句，其实完全没有什么复杂的，</a:t>
            </a:r>
            <a:r>
              <a:rPr lang="en-US" altLang="zh-CN" b="0" i="0" u="none" strike="noStrike" baseline="0" dirty="0">
                <a:latin typeface="Times New Roman"/>
              </a:rPr>
              <a:t>for</a:t>
            </a:r>
            <a:r>
              <a:rPr lang="zh-CN" altLang="en-US" b="0" i="0" u="none" strike="noStrike" baseline="0" dirty="0">
                <a:latin typeface="Times New Roman"/>
              </a:rPr>
              <a:t>循环语句是简洁强大的循环语句。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81725"/>
              </p:ext>
            </p:extLst>
          </p:nvPr>
        </p:nvGraphicFramePr>
        <p:xfrm>
          <a:off x="1331640" y="2924944"/>
          <a:ext cx="6620091" cy="35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3520" imgH="1721509" progId="Visio.Drawing.11">
                  <p:embed/>
                </p:oleObj>
              </mc:Choice>
              <mc:Fallback>
                <p:oleObj name="Visio" r:id="rId2" imgW="3233520" imgH="17215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24944"/>
                        <a:ext cx="6620091" cy="352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19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3.4.3  for</a:t>
            </a:r>
            <a:r>
              <a:rPr lang="zh-CN" altLang="en-US" b="0" i="0" u="none" strike="noStrike" kern="1800" baseline="0" dirty="0">
                <a:latin typeface="方正大标宋简体"/>
              </a:rPr>
              <a:t>循环语句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2823"/>
              </p:ext>
            </p:extLst>
          </p:nvPr>
        </p:nvGraphicFramePr>
        <p:xfrm>
          <a:off x="1907704" y="1340768"/>
          <a:ext cx="4968552" cy="479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03770" imgH="1841200" progId="Visio.Drawing.11">
                  <p:embed/>
                </p:oleObj>
              </mc:Choice>
              <mc:Fallback>
                <p:oleObj name="Visio" r:id="rId2" imgW="1903770" imgH="18412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40768"/>
                        <a:ext cx="4968552" cy="4794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3.4.3  for</a:t>
            </a:r>
            <a:r>
              <a:rPr lang="zh-CN" altLang="en-US" b="0" i="0" u="none" strike="noStrike" kern="1800" baseline="0" dirty="0">
                <a:latin typeface="方正大标宋简体"/>
              </a:rPr>
              <a:t>循环语句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lt"/>
              </a:rPr>
              <a:t>for</a:t>
            </a:r>
            <a:r>
              <a:rPr lang="zh-CN" altLang="zh-CN" sz="2000" dirty="0">
                <a:latin typeface="+mj-lt"/>
              </a:rPr>
              <a:t>循环语句的写法也就比较多样，如下所示。</a:t>
            </a:r>
          </a:p>
          <a:p>
            <a:r>
              <a:rPr lang="en-US" altLang="zh-CN" sz="2000" dirty="0">
                <a:latin typeface="+mj-lt"/>
              </a:rPr>
              <a:t>for($a=0;$a&lt;10;$a++){</a:t>
            </a:r>
            <a:r>
              <a:rPr lang="zh-CN" altLang="zh-CN" sz="2000" dirty="0">
                <a:latin typeface="+mj-lt"/>
              </a:rPr>
              <a:t>……</a:t>
            </a:r>
            <a:r>
              <a:rPr lang="en-US" altLang="zh-CN" sz="2000" dirty="0">
                <a:latin typeface="+mj-lt"/>
              </a:rPr>
              <a:t>}</a:t>
            </a:r>
            <a:endParaRPr lang="zh-CN" altLang="zh-CN" sz="2000" dirty="0">
              <a:latin typeface="+mj-lt"/>
            </a:endParaRPr>
          </a:p>
          <a:p>
            <a:r>
              <a:rPr lang="en-US" altLang="zh-CN" sz="2000" dirty="0">
                <a:latin typeface="+mj-lt"/>
              </a:rPr>
              <a:t>for( ;$a&lt;10;$a++){</a:t>
            </a:r>
            <a:r>
              <a:rPr lang="zh-CN" altLang="zh-CN" sz="2000" dirty="0">
                <a:latin typeface="+mj-lt"/>
              </a:rPr>
              <a:t>……</a:t>
            </a:r>
            <a:r>
              <a:rPr lang="en-US" altLang="zh-CN" sz="2000" dirty="0">
                <a:latin typeface="+mj-lt"/>
              </a:rPr>
              <a:t>}	//</a:t>
            </a:r>
            <a:r>
              <a:rPr lang="zh-CN" altLang="zh-CN" sz="2000" dirty="0">
                <a:latin typeface="+mj-lt"/>
              </a:rPr>
              <a:t>初始化语句为空</a:t>
            </a:r>
          </a:p>
          <a:p>
            <a:r>
              <a:rPr lang="en-US" altLang="zh-CN" sz="2000" dirty="0">
                <a:latin typeface="+mj-lt"/>
              </a:rPr>
              <a:t>for( ; ;$a++)	//</a:t>
            </a:r>
            <a:r>
              <a:rPr lang="zh-CN" altLang="zh-CN" sz="2000" dirty="0">
                <a:latin typeface="+mj-lt"/>
              </a:rPr>
              <a:t>初始化和循环条件语句为空</a:t>
            </a:r>
          </a:p>
          <a:p>
            <a:r>
              <a:rPr lang="en-US" altLang="zh-CN" sz="2000" dirty="0">
                <a:latin typeface="+mj-lt"/>
              </a:rPr>
              <a:t>for(;;){</a:t>
            </a:r>
            <a:r>
              <a:rPr lang="zh-CN" altLang="zh-CN" sz="2000" dirty="0">
                <a:latin typeface="+mj-lt"/>
              </a:rPr>
              <a:t>……</a:t>
            </a:r>
            <a:r>
              <a:rPr lang="en-US" altLang="zh-CN" sz="2000" dirty="0">
                <a:latin typeface="+mj-lt"/>
              </a:rPr>
              <a:t>}	//</a:t>
            </a:r>
            <a:r>
              <a:rPr lang="zh-CN" altLang="zh-CN" sz="2000" dirty="0">
                <a:latin typeface="+mj-lt"/>
              </a:rPr>
              <a:t>所有语句都为空</a:t>
            </a:r>
          </a:p>
          <a:p>
            <a:r>
              <a:rPr lang="en-US" altLang="zh-CN" sz="2000" dirty="0">
                <a:latin typeface="+mj-lt"/>
              </a:rPr>
              <a:t>for($x=1,$y=3,$z=5;$x&lt;8,$y&gt;3,$z&lt;=10;$x++,$y++,$z++){</a:t>
            </a:r>
            <a:r>
              <a:rPr lang="zh-CN" altLang="zh-CN" sz="2000" dirty="0">
                <a:latin typeface="+mj-lt"/>
              </a:rPr>
              <a:t>……</a:t>
            </a:r>
            <a:r>
              <a:rPr lang="en-US" altLang="zh-CN" sz="2000" dirty="0">
                <a:latin typeface="+mj-lt"/>
              </a:rPr>
              <a:t>}		//</a:t>
            </a:r>
            <a:r>
              <a:rPr lang="zh-CN" altLang="zh-CN" sz="2000" dirty="0">
                <a:latin typeface="+mj-lt"/>
              </a:rPr>
              <a:t>各语句中有多个表达式，表达式间用逗号</a:t>
            </a:r>
          </a:p>
          <a:p>
            <a:r>
              <a:rPr lang="en-US" altLang="zh-CN" sz="2000" dirty="0">
                <a:latin typeface="+mj-lt"/>
              </a:rPr>
              <a:t>for($c='</a:t>
            </a:r>
            <a:r>
              <a:rPr lang="en-US" altLang="zh-CN" sz="2000" dirty="0" err="1">
                <a:latin typeface="+mj-lt"/>
              </a:rPr>
              <a:t>apple',$d</a:t>
            </a:r>
            <a:r>
              <a:rPr lang="en-US" altLang="zh-CN" sz="2000" dirty="0">
                <a:latin typeface="+mj-lt"/>
              </a:rPr>
              <a:t>=5;$d&lt;10;$d++){</a:t>
            </a:r>
            <a:r>
              <a:rPr lang="zh-CN" altLang="zh-CN" sz="2000" dirty="0">
                <a:latin typeface="+mj-lt"/>
              </a:rPr>
              <a:t>……</a:t>
            </a:r>
            <a:r>
              <a:rPr lang="en-US" altLang="zh-CN" sz="2000" dirty="0">
                <a:latin typeface="+mj-lt"/>
              </a:rPr>
              <a:t>}	//</a:t>
            </a:r>
            <a:r>
              <a:rPr lang="zh-CN" altLang="zh-CN" sz="2000" dirty="0">
                <a:latin typeface="+mj-lt"/>
              </a:rPr>
              <a:t>初始化语句中有多个表达式</a:t>
            </a:r>
            <a:endParaRPr lang="en-US" altLang="zh-CN" sz="2000" dirty="0">
              <a:latin typeface="+mj-lt"/>
            </a:endParaRPr>
          </a:p>
          <a:p>
            <a:r>
              <a:rPr lang="zh-CN" altLang="en-US" sz="2000" dirty="0">
                <a:latin typeface="+mj-lt"/>
              </a:rPr>
              <a:t>（</a:t>
            </a:r>
            <a:r>
              <a:rPr lang="en-US" altLang="zh-CN" sz="2000" dirty="0">
                <a:latin typeface="+mj-lt"/>
              </a:rPr>
              <a:t>1</a:t>
            </a:r>
            <a:r>
              <a:rPr lang="zh-CN" altLang="en-US" sz="2000" dirty="0">
                <a:latin typeface="+mj-lt"/>
              </a:rPr>
              <a:t>）使用</a:t>
            </a:r>
            <a:r>
              <a:rPr lang="en-US" altLang="zh-CN" sz="2000" dirty="0">
                <a:latin typeface="+mj-lt"/>
              </a:rPr>
              <a:t>for</a:t>
            </a:r>
            <a:r>
              <a:rPr lang="zh-CN" altLang="en-US" sz="2000" dirty="0">
                <a:latin typeface="+mj-lt"/>
              </a:rPr>
              <a:t>循环实现输出五句“你好，中国”。</a:t>
            </a:r>
            <a:endParaRPr lang="en-US" altLang="zh-CN" sz="2000" dirty="0">
              <a:latin typeface="+mj-lt"/>
            </a:endParaRPr>
          </a:p>
          <a:p>
            <a:r>
              <a:rPr lang="zh-CN" altLang="en-US" sz="2000" dirty="0">
                <a:latin typeface="+mj-lt"/>
              </a:rPr>
              <a:t>（</a:t>
            </a:r>
            <a:r>
              <a:rPr lang="en-US" altLang="zh-CN" sz="2000" dirty="0">
                <a:latin typeface="+mj-lt"/>
              </a:rPr>
              <a:t>2</a:t>
            </a:r>
            <a:r>
              <a:rPr lang="zh-CN" altLang="en-US" sz="2000" dirty="0">
                <a:latin typeface="+mj-lt"/>
              </a:rPr>
              <a:t>）演示</a:t>
            </a:r>
            <a:r>
              <a:rPr lang="en-US" altLang="zh-CN" sz="2000" dirty="0">
                <a:latin typeface="+mj-lt"/>
              </a:rPr>
              <a:t>for</a:t>
            </a:r>
            <a:r>
              <a:rPr lang="zh-CN" altLang="en-US" sz="2000" dirty="0">
                <a:latin typeface="+mj-lt"/>
              </a:rPr>
              <a:t>循环语句的特性。</a:t>
            </a:r>
            <a:endParaRPr lang="zh-CN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65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3.4.4  </a:t>
            </a:r>
            <a:r>
              <a:rPr lang="zh-CN" altLang="en-US" b="0" i="0" u="none" strike="noStrike" kern="1800" baseline="0" dirty="0">
                <a:latin typeface="方正大标宋简体"/>
              </a:rPr>
              <a:t>循环结构的嵌套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前面我们在学习分支结构的时候，学习了分支结构的嵌套，那么作为同是语言结构的循环结构，也是可以嵌套的，我们常用九九乘法表的案例来讲解本节的内容。九九乘法表相信大多数读者都比较熟悉。</a:t>
            </a:r>
          </a:p>
        </p:txBody>
      </p:sp>
      <p:pic>
        <p:nvPicPr>
          <p:cNvPr id="16386" name="Picture 2" descr="SNAGHTMLede5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07924"/>
            <a:ext cx="4537298" cy="253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195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3.4.4  </a:t>
            </a:r>
            <a:r>
              <a:rPr lang="zh-CN" altLang="en-US" b="0" i="0" u="none" strike="noStrike" kern="1800" baseline="0" dirty="0">
                <a:latin typeface="方正大标宋简体"/>
              </a:rPr>
              <a:t>循环结构的嵌套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使用</a:t>
            </a:r>
            <a:r>
              <a:rPr lang="en-US" altLang="zh-CN" dirty="0"/>
              <a:t>for</a:t>
            </a:r>
            <a:r>
              <a:rPr lang="zh-CN" altLang="zh-CN" dirty="0"/>
              <a:t>循环实现输出九九乘法表。</a:t>
            </a:r>
            <a:endParaRPr lang="en-US" altLang="zh-CN" dirty="0"/>
          </a:p>
          <a:p>
            <a:pPr lvl="0"/>
            <a:r>
              <a:rPr lang="zh-CN" altLang="en-US" b="0" i="0" u="none" strike="noStrike" baseline="0" dirty="0">
                <a:latin typeface="Times New Roman"/>
              </a:rPr>
              <a:t>（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）</a:t>
            </a:r>
            <a:r>
              <a:rPr lang="zh-CN" altLang="zh-CN" dirty="0"/>
              <a:t>使用</a:t>
            </a:r>
            <a:r>
              <a:rPr lang="en-US" altLang="zh-CN" dirty="0"/>
              <a:t>while</a:t>
            </a:r>
            <a:r>
              <a:rPr lang="zh-CN" altLang="zh-CN" dirty="0"/>
              <a:t>循环实现输出九九乘法表。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166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3.4.5</a:t>
            </a:r>
            <a:r>
              <a:rPr lang="zh-CN" altLang="en-US" b="0" i="0" u="none" strike="noStrike" kern="1800" baseline="0" dirty="0">
                <a:latin typeface="方正大标宋简体"/>
              </a:rPr>
              <a:t>  跳转语句</a:t>
            </a:r>
            <a:endParaRPr lang="zh-CN" altLang="en-US" b="0" i="0" u="none" strike="noStrike" kern="1800" baseline="0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中有一些跳出结构的语句，就比如我们将</a:t>
            </a:r>
            <a:r>
              <a:rPr lang="en-US" altLang="zh-CN" b="0" i="0" u="none" strike="noStrike" baseline="0">
                <a:latin typeface="Times New Roman"/>
              </a:rPr>
              <a:t>switch</a:t>
            </a:r>
            <a:r>
              <a:rPr lang="zh-CN" altLang="en-US" b="0" i="0" u="none" strike="noStrike" baseline="0">
                <a:latin typeface="Times New Roman"/>
              </a:rPr>
              <a:t>语句的时候用到的</a:t>
            </a:r>
            <a:r>
              <a:rPr lang="en-US" altLang="zh-CN" b="0" i="0" u="none" strike="noStrike" baseline="0">
                <a:latin typeface="Times New Roman"/>
              </a:rPr>
              <a:t>break</a:t>
            </a:r>
            <a:r>
              <a:rPr lang="zh-CN" altLang="en-US" b="0" i="0" u="none" strike="noStrike" baseline="0">
                <a:latin typeface="Times New Roman"/>
              </a:rPr>
              <a:t>就是一种跳出结构的语句，跳转语句也是也是一种控制结构的语句。</a:t>
            </a:r>
          </a:p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常用的跳转语句有</a:t>
            </a:r>
            <a:r>
              <a:rPr lang="en-US" altLang="zh-CN" b="0" i="0" u="none" strike="noStrike" baseline="0">
                <a:latin typeface="Times New Roman"/>
              </a:rPr>
              <a:t>continue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break</a:t>
            </a:r>
            <a:r>
              <a:rPr lang="zh-CN" altLang="en-US" b="0" i="0" u="none" strike="noStrike" baseline="0">
                <a:latin typeface="Times New Roman"/>
              </a:rPr>
              <a:t>、</a:t>
            </a:r>
            <a:r>
              <a:rPr lang="en-US" altLang="zh-CN" b="0" i="0" u="none" strike="noStrike" baseline="0">
                <a:latin typeface="Times New Roman"/>
              </a:rPr>
              <a:t>return</a:t>
            </a:r>
            <a:r>
              <a:rPr lang="zh-CN" altLang="en-US" b="0" i="0" u="none" strike="noStrike" baseline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824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3.1.2</a:t>
            </a:r>
            <a:r>
              <a:rPr lang="zh-CN" altLang="en-US" b="0" i="0" u="none" strike="noStrike" kern="1800" baseline="0">
                <a:latin typeface="方正大标宋简体"/>
              </a:rPr>
              <a:t>  语句块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7" y="2132856"/>
            <a:ext cx="7408333" cy="2337709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中，我们为了程序结构更加清晰和阅读更加容易，通常把完成某个功能的多条语句用花括号括起来，它就构成了一个语句块。语句块是一个整体，在程序执行中是被当做一条语句执行的。图</a:t>
            </a:r>
            <a:r>
              <a:rPr lang="zh-CN" altLang="en-US" dirty="0">
                <a:latin typeface="Times New Roman"/>
              </a:rPr>
              <a:t>中</a:t>
            </a:r>
            <a:r>
              <a:rPr lang="zh-CN" altLang="en-US" b="0" i="0" u="none" strike="noStrike" baseline="0" dirty="0">
                <a:latin typeface="Times New Roman"/>
              </a:rPr>
              <a:t>所示是语句块的语法结构。下面来看一个示例。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97276"/>
              </p:ext>
            </p:extLst>
          </p:nvPr>
        </p:nvGraphicFramePr>
        <p:xfrm>
          <a:off x="3987352" y="4293096"/>
          <a:ext cx="4200328" cy="208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91160" imgH="1433602" progId="Visio.Drawing.11">
                  <p:embed/>
                </p:oleObj>
              </mc:Choice>
              <mc:Fallback>
                <p:oleObj name="Visio" r:id="rId2" imgW="2891160" imgH="14336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352" y="4293096"/>
                        <a:ext cx="4200328" cy="2086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44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1.continue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continue</a:t>
            </a:r>
            <a:r>
              <a:rPr lang="zh-CN" altLang="en-US" b="0" i="0" u="none" strike="noStrike" baseline="0">
                <a:latin typeface="Times New Roman"/>
              </a:rPr>
              <a:t>语句用来在循环结构中跳过本次循环中剩余的代码，并在循环条件为真时开始执行下一次循环。我们用循环输出</a:t>
            </a:r>
            <a:r>
              <a:rPr lang="en-US" altLang="zh-CN" b="0" i="0" u="none" strike="noStrike" baseline="0">
                <a:latin typeface="Times New Roman"/>
              </a:rPr>
              <a:t>1</a:t>
            </a:r>
            <a:r>
              <a:rPr lang="zh-CN" altLang="en-US" b="0" i="0" u="none" strike="noStrike" baseline="0">
                <a:latin typeface="Times New Roman"/>
              </a:rPr>
              <a:t>到</a:t>
            </a:r>
            <a:r>
              <a:rPr lang="en-US" altLang="zh-CN" b="0" i="0" u="none" strike="noStrike" baseline="0">
                <a:latin typeface="Times New Roman"/>
              </a:rPr>
              <a:t>15</a:t>
            </a:r>
            <a:r>
              <a:rPr lang="zh-CN" altLang="en-US" b="0" i="0" u="none" strike="noStrike" baseline="0">
                <a:latin typeface="Times New Roman"/>
              </a:rPr>
              <a:t>间的奇数来认识一下</a:t>
            </a:r>
            <a:r>
              <a:rPr lang="en-US" altLang="zh-CN" b="0" i="0" u="none" strike="noStrike" baseline="0">
                <a:latin typeface="Times New Roman"/>
              </a:rPr>
              <a:t>continue</a:t>
            </a:r>
            <a:r>
              <a:rPr lang="zh-CN" altLang="en-US" b="0" i="0" u="none" strike="noStrike" baseline="0">
                <a:latin typeface="Times New Roman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1633012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1.continue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16832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输出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15</a:t>
            </a:r>
            <a:r>
              <a:rPr lang="zh-CN" altLang="zh-CN" dirty="0"/>
              <a:t>间的奇数。</a:t>
            </a:r>
            <a:r>
              <a:rPr lang="zh-CN" altLang="en-US" dirty="0"/>
              <a:t>看代码。</a:t>
            </a:r>
            <a:endParaRPr lang="en-US" altLang="zh-CN" dirty="0"/>
          </a:p>
          <a:p>
            <a:pPr lvl="0"/>
            <a:r>
              <a:rPr lang="en-US" altLang="zh-CN" dirty="0"/>
              <a:t>continue</a:t>
            </a:r>
            <a:r>
              <a:rPr lang="zh-CN" altLang="zh-CN" dirty="0"/>
              <a:t>语句后面可以接受一个整型参数，用来控制一次跳出几层循环结构。</a:t>
            </a:r>
            <a:r>
              <a:rPr lang="zh-CN" altLang="en-US" dirty="0"/>
              <a:t>看代码。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004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2.break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052936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break</a:t>
            </a:r>
            <a:r>
              <a:rPr lang="zh-CN" altLang="en-US" b="0" i="0" u="none" strike="noStrike" baseline="0" dirty="0">
                <a:latin typeface="Times New Roman"/>
              </a:rPr>
              <a:t>语句常用来结束当前</a:t>
            </a:r>
            <a:r>
              <a:rPr lang="en-US" altLang="zh-CN" b="0" i="0" u="none" strike="noStrike" baseline="0" dirty="0">
                <a:latin typeface="Times New Roman"/>
              </a:rPr>
              <a:t>for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 err="1">
                <a:latin typeface="Times New Roman"/>
              </a:rPr>
              <a:t>foreach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while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do-while</a:t>
            </a:r>
            <a:r>
              <a:rPr lang="zh-CN" altLang="en-US" b="0" i="0" u="none" strike="noStrike" baseline="0" dirty="0">
                <a:latin typeface="Times New Roman"/>
              </a:rPr>
              <a:t>或者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结构的执行。也就是说，程序结构执行中遇到</a:t>
            </a:r>
            <a:r>
              <a:rPr lang="en-US" altLang="zh-CN" b="0" i="0" u="none" strike="noStrike" baseline="0" dirty="0">
                <a:latin typeface="Times New Roman"/>
              </a:rPr>
              <a:t>break</a:t>
            </a:r>
            <a:r>
              <a:rPr lang="zh-CN" altLang="en-US" b="0" i="0" u="none" strike="noStrike" baseline="0" dirty="0">
                <a:latin typeface="Times New Roman"/>
              </a:rPr>
              <a:t>语句就会跳出这个结构，执行结构后面的语句。我们已经在学习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结构的时候多次使用到了</a:t>
            </a:r>
            <a:r>
              <a:rPr lang="en-US" altLang="zh-CN" b="0" i="0" u="none" strike="noStrike" baseline="0" dirty="0">
                <a:latin typeface="Times New Roman"/>
              </a:rPr>
              <a:t>break</a:t>
            </a:r>
            <a:r>
              <a:rPr lang="zh-CN" altLang="en-US" b="0" i="0" u="none" strike="noStrike" baseline="0" dirty="0">
                <a:latin typeface="Times New Roman"/>
              </a:rPr>
              <a:t>语句。看代码。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76990"/>
              </p:ext>
            </p:extLst>
          </p:nvPr>
        </p:nvGraphicFramePr>
        <p:xfrm>
          <a:off x="1403648" y="5013176"/>
          <a:ext cx="5825366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48200" imgH="646172" progId="Visio.Drawing.11">
                  <p:embed/>
                </p:oleObj>
              </mc:Choice>
              <mc:Fallback>
                <p:oleObj name="Visio" r:id="rId2" imgW="3148200" imgH="6461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13176"/>
                        <a:ext cx="5825366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188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3.goto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3322712" cy="5256584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goto</a:t>
            </a:r>
            <a:r>
              <a:rPr lang="zh-CN" altLang="en-US" b="0" i="0" u="none" strike="noStrike" baseline="0" dirty="0">
                <a:latin typeface="Times New Roman"/>
              </a:rPr>
              <a:t>操作符可以用来跳转到程序中的某一指定位置。该目标位置可以用目标名称加上冒号来标记。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中的</a:t>
            </a:r>
            <a:r>
              <a:rPr lang="en-US" altLang="zh-CN" b="0" i="0" u="none" strike="noStrike" baseline="0" dirty="0" err="1">
                <a:latin typeface="Times New Roman"/>
              </a:rPr>
              <a:t>goto</a:t>
            </a:r>
            <a:r>
              <a:rPr lang="zh-CN" altLang="en-US" b="0" i="0" u="none" strike="noStrike" baseline="0" dirty="0">
                <a:latin typeface="Times New Roman"/>
              </a:rPr>
              <a:t>是有一定限制的，它无法跳入到任何循环或者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结构中。常见的用法是用来跳出循环或者</a:t>
            </a:r>
            <a:r>
              <a:rPr lang="en-US" altLang="zh-CN" b="0" i="0" u="none" strike="noStrike" baseline="0" dirty="0">
                <a:latin typeface="Times New Roman"/>
              </a:rPr>
              <a:t>switch</a:t>
            </a:r>
            <a:r>
              <a:rPr lang="zh-CN" altLang="en-US" b="0" i="0" u="none" strike="noStrike" baseline="0" dirty="0">
                <a:latin typeface="Times New Roman"/>
              </a:rPr>
              <a:t>，可以代替多层的</a:t>
            </a:r>
            <a:r>
              <a:rPr lang="en-US" altLang="zh-CN" b="0" i="0" u="none" strike="noStrike" baseline="0" dirty="0">
                <a:latin typeface="Times New Roman"/>
              </a:rPr>
              <a:t>break</a:t>
            </a:r>
            <a:r>
              <a:rPr lang="zh-CN" altLang="en-US" b="0" i="0" u="none" strike="noStrike" baseline="0" dirty="0">
                <a:latin typeface="Times New Roman"/>
              </a:rPr>
              <a:t>。看代码。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61815"/>
              </p:ext>
            </p:extLst>
          </p:nvPr>
        </p:nvGraphicFramePr>
        <p:xfrm>
          <a:off x="3779912" y="1772816"/>
          <a:ext cx="5081989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2200" imgH="2086245" progId="Visio.Drawing.11">
                  <p:embed/>
                </p:oleObj>
              </mc:Choice>
              <mc:Fallback>
                <p:oleObj name="Visio" r:id="rId2" imgW="3202200" imgH="20862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772816"/>
                        <a:ext cx="5081989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45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4.return</a:t>
            </a:r>
            <a:r>
              <a:rPr lang="zh-CN" altLang="en-US" b="0" i="0" u="none" strike="noStrike" kern="1800" baseline="0">
                <a:latin typeface="方正大标宋简体"/>
              </a:rPr>
              <a:t>语句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中，除了以上我们讲的三种跳转语句外，还有一种跳转语句叫做</a:t>
            </a:r>
            <a:r>
              <a:rPr lang="en-US" altLang="zh-CN" b="0" i="0" u="none" strike="noStrike" baseline="0">
                <a:latin typeface="Times New Roman"/>
              </a:rPr>
              <a:t>return</a:t>
            </a:r>
            <a:r>
              <a:rPr lang="zh-CN" altLang="en-US" b="0" i="0" u="none" strike="noStrike" baseline="0">
                <a:latin typeface="Times New Roman"/>
              </a:rPr>
              <a:t>语句，这个跳转语句由于我们现在所学的知识还不足以理解它的用法，因此我们将会在讲解函数的章节里面讲解。</a:t>
            </a:r>
          </a:p>
        </p:txBody>
      </p:sp>
    </p:spTree>
    <p:extLst>
      <p:ext uri="{BB962C8B-B14F-4D97-AF65-F5344CB8AC3E}">
        <p14:creationId xmlns:p14="http://schemas.microsoft.com/office/powerpoint/2010/main" val="1465230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3.4</a:t>
            </a:r>
            <a:r>
              <a:rPr lang="zh-CN" altLang="en-US" b="0" i="0" u="none" strike="noStrike" kern="1800" baseline="0">
                <a:latin typeface="方正大标宋简体"/>
              </a:rPr>
              <a:t>  小结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本章我们学习了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的语言结构，通常来说，掌握一门语言最主要的就是在语言结构上，结构就是一个大的框架，它会指导程序该按什么样的顺序执行，就比如程序出什么问题了，我们就需要用哪个方法来解决，是要出现分支的，而不是不管有什么问题，程序都一口气往下执行。那就什么也做不成了。只有这个结构做好了，我们才可以添砖加瓦来一步步地完善它。</a:t>
            </a:r>
          </a:p>
        </p:txBody>
      </p:sp>
    </p:spTree>
    <p:extLst>
      <p:ext uri="{BB962C8B-B14F-4D97-AF65-F5344CB8AC3E}">
        <p14:creationId xmlns:p14="http://schemas.microsoft.com/office/powerpoint/2010/main" val="41708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3.1.2</a:t>
            </a:r>
            <a:r>
              <a:rPr lang="zh-CN" altLang="en-US" b="0" i="0" u="none" strike="noStrike" kern="1800" baseline="0">
                <a:latin typeface="方正大标宋简体"/>
              </a:rPr>
              <a:t>  语句块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11320"/>
              </p:ext>
            </p:extLst>
          </p:nvPr>
        </p:nvGraphicFramePr>
        <p:xfrm>
          <a:off x="639313" y="2060848"/>
          <a:ext cx="7865374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78350" imgH="1828800" progId="Visio.Drawing.11">
                  <p:embed/>
                </p:oleObj>
              </mc:Choice>
              <mc:Fallback>
                <p:oleObj name="Visio" r:id="rId2" imgW="4078350" imgH="1828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13" y="2060848"/>
                        <a:ext cx="7865374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60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3.1.3  </a:t>
            </a:r>
            <a:r>
              <a:rPr lang="zh-CN" altLang="en-US" b="0" i="0" u="none" strike="noStrike" kern="1800" baseline="0">
                <a:latin typeface="方正大标宋简体"/>
              </a:rPr>
              <a:t>语句的执行流程</a:t>
            </a:r>
            <a:r>
              <a:rPr lang="en-US" altLang="zh-CN" b="0" i="0" u="none" strike="noStrike" kern="1800" baseline="0">
                <a:latin typeface="方正大标宋简体"/>
              </a:rPr>
              <a:t>——</a:t>
            </a:r>
            <a:r>
              <a:rPr lang="zh-CN" altLang="en-US" b="0" i="0" u="none" strike="noStrike" kern="1800" baseline="0">
                <a:latin typeface="方正大标宋简体"/>
              </a:rPr>
              <a:t>顺序执行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虽然示例中的程序由很多个语句构成，并且其中还包括语句块。但是输出结果，仍是由上而下顺序执行。我们来看代码。</a:t>
            </a:r>
          </a:p>
        </p:txBody>
      </p:sp>
    </p:spTree>
    <p:extLst>
      <p:ext uri="{BB962C8B-B14F-4D97-AF65-F5344CB8AC3E}">
        <p14:creationId xmlns:p14="http://schemas.microsoft.com/office/powerpoint/2010/main" val="385342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</a:t>
            </a:r>
            <a:r>
              <a:rPr lang="zh-CN" altLang="en-US" b="0" i="0" u="none" strike="noStrike" kern="1800" baseline="0">
                <a:latin typeface="方正大标宋简体"/>
              </a:rPr>
              <a:t>  条件的构成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上一节的最后，我们提出了很多时候顺序执行程序有些时候是不能解决问题的。我们就需要学习另一种语句结构了，那就是分支结构。我们在学习语句分支结构之前，首先要学习条件的构成。因为语言结构实现分支，通常是通过条件判断来实现的。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中常用来做条件判断的语句是关系运算表达式和逻辑运算表达式。只有掌握了这些运算，才可以完成分支语句。这里我们就来学习它们。</a:t>
            </a:r>
            <a:endParaRPr lang="zh-CN" altLang="en-US" b="0" i="0" u="none" strike="noStrike" baseline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3.2.1</a:t>
            </a:r>
            <a:r>
              <a:rPr lang="zh-CN" altLang="en-US" b="0" i="0" u="none" strike="noStrike" kern="1800" baseline="0">
                <a:latin typeface="方正大标宋简体"/>
              </a:rPr>
              <a:t>  关系运算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600" y="1772816"/>
            <a:ext cx="7408333" cy="2481725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关系运算符是在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中比较常用的二元操作符，又被称作条件运算符或者比较运算符。它的作用是用作对运算符两边的操作数进行比较，从而构成一个条件。关系运算表达式的值为布尔值，也就是关系成立即为真（</a:t>
            </a:r>
            <a:r>
              <a:rPr lang="en-US" altLang="zh-CN" b="0" i="0" u="none" strike="noStrike" baseline="0" dirty="0">
                <a:latin typeface="Times New Roman"/>
              </a:rPr>
              <a:t>TRUE</a:t>
            </a:r>
            <a:r>
              <a:rPr lang="zh-CN" altLang="en-US" b="0" i="0" u="none" strike="noStrike" baseline="0" dirty="0">
                <a:latin typeface="Times New Roman"/>
              </a:rPr>
              <a:t>），关系不成立即为假（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）。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08286"/>
              </p:ext>
            </p:extLst>
          </p:nvPr>
        </p:nvGraphicFramePr>
        <p:xfrm>
          <a:off x="3203848" y="4005064"/>
          <a:ext cx="3107035" cy="241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69140" imgH="1294232" progId="Visio.Drawing.11">
                  <p:embed/>
                </p:oleObj>
              </mc:Choice>
              <mc:Fallback>
                <p:oleObj name="Visio" r:id="rId2" imgW="1669140" imgH="12942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05064"/>
                        <a:ext cx="3107035" cy="2414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29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3.2.1</a:t>
            </a:r>
            <a:r>
              <a:rPr lang="zh-CN" altLang="en-US" b="0" i="0" u="none" strike="noStrike" kern="1800" baseline="0">
                <a:latin typeface="方正大标宋简体"/>
              </a:rPr>
              <a:t>  关系运算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关系运算符较简单，大部分等同于我们数学中学到的比较运算。这里不做太多讲解，我们用表列出这些运算符及其作用。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81848"/>
              </p:ext>
            </p:extLst>
          </p:nvPr>
        </p:nvGraphicFramePr>
        <p:xfrm>
          <a:off x="755575" y="4005066"/>
          <a:ext cx="7992889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运算符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示例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大于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左操作数大于右操作数返回真，否则返回假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$a&gt;$b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 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左操作数小于右操作数返回真，否则返回假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$a&lt;$b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大于等于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左操作数大于等于右操作数返回真，否则返回假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$a&gt;=$b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小于等于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左操作数小于等于右操作数返回真，否则返回假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$a&lt;=$b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左操作数等于右操作数返回真，否则返回假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$a==$b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全等于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左操作数等于右操作数（包括类型）返回真，否则返回假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$a===$b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&lt;&gt;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!=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不等于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左右操作数不相等返回真，否则返回假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$a!=$b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!==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非全等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左右操作数数值或者类型不相等返回真，否则返回假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$a!==$b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8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454</TotalTime>
  <Words>2607</Words>
  <Application>Microsoft Office PowerPoint</Application>
  <PresentationFormat>全屏显示(4:3)</PresentationFormat>
  <Paragraphs>209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方正大标宋简体</vt:lpstr>
      <vt:lpstr>Arial</vt:lpstr>
      <vt:lpstr>Calibri</vt:lpstr>
      <vt:lpstr>Cambria</vt:lpstr>
      <vt:lpstr>Times New Roman</vt:lpstr>
      <vt:lpstr>Wingdings 2</vt:lpstr>
      <vt:lpstr>行云流水</vt:lpstr>
      <vt:lpstr>Visio</vt:lpstr>
      <vt:lpstr>第3章  语言结构</vt:lpstr>
      <vt:lpstr>3.1  语句</vt:lpstr>
      <vt:lpstr>3.1.1  什么是语句</vt:lpstr>
      <vt:lpstr>3.1.2  语句块</vt:lpstr>
      <vt:lpstr>3.1.2  语句块</vt:lpstr>
      <vt:lpstr>3.1.3  语句的执行流程——顺序执行</vt:lpstr>
      <vt:lpstr>3.2  条件的构成</vt:lpstr>
      <vt:lpstr>3.2.1  关系运算</vt:lpstr>
      <vt:lpstr>3.2.1  关系运算</vt:lpstr>
      <vt:lpstr>3.2.1  关系运算</vt:lpstr>
      <vt:lpstr>3.2.2  逻辑运算</vt:lpstr>
      <vt:lpstr>3.2.2  逻辑运算</vt:lpstr>
      <vt:lpstr>3.2.2  逻辑运算</vt:lpstr>
      <vt:lpstr>3.2.2  逻辑运算</vt:lpstr>
      <vt:lpstr>3.2.2  逻辑运算</vt:lpstr>
      <vt:lpstr>3.2.2  逻辑运算</vt:lpstr>
      <vt:lpstr>3.3  分支结构</vt:lpstr>
      <vt:lpstr>3.3.1  if语句</vt:lpstr>
      <vt:lpstr>3.3.1  if语句</vt:lpstr>
      <vt:lpstr>3.3.1  if语句</vt:lpstr>
      <vt:lpstr>3.3.2  if…else语句</vt:lpstr>
      <vt:lpstr>3.3.2  if…else语句</vt:lpstr>
      <vt:lpstr>3.3.3  if…elseif…else语句</vt:lpstr>
      <vt:lpstr>3.3.3  if…elseif…else语句</vt:lpstr>
      <vt:lpstr>3.3.4  switch语句</vt:lpstr>
      <vt:lpstr>3.2.4  switch语句</vt:lpstr>
      <vt:lpstr>3.3.4  switch语句</vt:lpstr>
      <vt:lpstr>3.3.5  分支结构的嵌套</vt:lpstr>
      <vt:lpstr>3.4  循环结构</vt:lpstr>
      <vt:lpstr>3.4.1  while语句</vt:lpstr>
      <vt:lpstr>3.4.1  while语句</vt:lpstr>
      <vt:lpstr>3.4.2  do…while语句</vt:lpstr>
      <vt:lpstr>3.4.2  do…while语句</vt:lpstr>
      <vt:lpstr>3.4.3  for循环语句</vt:lpstr>
      <vt:lpstr>3.4.3  for循环语句</vt:lpstr>
      <vt:lpstr>3.4.3  for循环语句</vt:lpstr>
      <vt:lpstr>3.4.4  循环结构的嵌套</vt:lpstr>
      <vt:lpstr>3.4.4  循环结构的嵌套</vt:lpstr>
      <vt:lpstr>3.4.5  跳转语句</vt:lpstr>
      <vt:lpstr>1.continue语句</vt:lpstr>
      <vt:lpstr>1.continue语句</vt:lpstr>
      <vt:lpstr>2.break语句</vt:lpstr>
      <vt:lpstr>3.goto语句</vt:lpstr>
      <vt:lpstr>4.return语句</vt:lpstr>
      <vt:lpstr>3.4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语言结构</dc:title>
  <dc:creator>yztx1</dc:creator>
  <cp:lastModifiedBy>博 陈</cp:lastModifiedBy>
  <cp:revision>20</cp:revision>
  <dcterms:created xsi:type="dcterms:W3CDTF">2012-10-14T11:20:16Z</dcterms:created>
  <dcterms:modified xsi:type="dcterms:W3CDTF">2024-09-24T11:03:01Z</dcterms:modified>
</cp:coreProperties>
</file>