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9" r:id="rId4"/>
    <p:sldId id="260" r:id="rId5"/>
    <p:sldId id="261" r:id="rId6"/>
    <p:sldId id="262" r:id="rId7"/>
    <p:sldId id="263" r:id="rId8"/>
    <p:sldId id="264" r:id="rId9"/>
    <p:sldId id="300" r:id="rId10"/>
    <p:sldId id="265" r:id="rId11"/>
    <p:sldId id="266" r:id="rId12"/>
    <p:sldId id="267" r:id="rId13"/>
    <p:sldId id="268" r:id="rId14"/>
    <p:sldId id="269" r:id="rId15"/>
    <p:sldId id="301" r:id="rId16"/>
    <p:sldId id="270" r:id="rId17"/>
    <p:sldId id="302" r:id="rId18"/>
    <p:sldId id="271" r:id="rId19"/>
    <p:sldId id="303" r:id="rId20"/>
    <p:sldId id="272" r:id="rId21"/>
    <p:sldId id="273" r:id="rId22"/>
    <p:sldId id="274" r:id="rId23"/>
    <p:sldId id="304" r:id="rId24"/>
    <p:sldId id="275" r:id="rId25"/>
    <p:sldId id="276" r:id="rId26"/>
    <p:sldId id="277" r:id="rId27"/>
    <p:sldId id="278" r:id="rId28"/>
    <p:sldId id="279" r:id="rId29"/>
    <p:sldId id="280" r:id="rId30"/>
    <p:sldId id="281" r:id="rId31"/>
    <p:sldId id="282" r:id="rId32"/>
    <p:sldId id="305" r:id="rId33"/>
    <p:sldId id="283" r:id="rId34"/>
    <p:sldId id="306" r:id="rId35"/>
    <p:sldId id="284" r:id="rId36"/>
    <p:sldId id="285" r:id="rId37"/>
    <p:sldId id="287" r:id="rId38"/>
    <p:sldId id="288" r:id="rId39"/>
    <p:sldId id="307" r:id="rId40"/>
    <p:sldId id="308" r:id="rId41"/>
    <p:sldId id="290" r:id="rId42"/>
    <p:sldId id="291" r:id="rId43"/>
    <p:sldId id="292" r:id="rId44"/>
    <p:sldId id="294" r:id="rId45"/>
    <p:sldId id="309" r:id="rId46"/>
    <p:sldId id="295" r:id="rId47"/>
    <p:sldId id="310" r:id="rId48"/>
    <p:sldId id="296" r:id="rId49"/>
    <p:sldId id="297" r:id="rId50"/>
    <p:sldId id="312" r:id="rId51"/>
    <p:sldId id="311" r:id="rId52"/>
    <p:sldId id="298" r:id="rId53"/>
    <p:sldId id="313" r:id="rId54"/>
    <p:sldId id="299" r:id="rId5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59" autoAdjust="0"/>
  </p:normalViewPr>
  <p:slideViewPr>
    <p:cSldViewPr>
      <p:cViewPr varScale="1">
        <p:scale>
          <a:sx n="67" d="100"/>
          <a:sy n="67" d="100"/>
        </p:scale>
        <p:origin x="-1254" y="-102"/>
      </p:cViewPr>
      <p:guideLst>
        <p:guide orient="horz" pos="2160"/>
        <p:guide pos="2880"/>
      </p:guideLst>
    </p:cSldViewPr>
  </p:slideViewPr>
  <p:outlineViewPr>
    <p:cViewPr>
      <p:scale>
        <a:sx n="33" d="100"/>
        <a:sy n="33" d="100"/>
      </p:scale>
      <p:origin x="72" y="3679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981200"/>
            <a:ext cx="7772400" cy="1876428"/>
          </a:xfrm>
        </p:spPr>
        <p:txBody>
          <a:bodyPr anchor="b">
            <a:sp3d contourW="8890">
              <a:contourClr>
                <a:schemeClr val="accent3">
                  <a:shade val="55000"/>
                </a:schemeClr>
              </a:contourClr>
            </a:sp3d>
          </a:bodyPr>
          <a:lstStyle>
            <a:lvl1pPr algn="ctr">
              <a:defRPr sz="4400" dirty="0">
                <a:ln w="15875" cmpd="sng">
                  <a:solidFill>
                    <a:srgbClr val="FFFFFF"/>
                  </a:solidFill>
                  <a:prstDash val="solid"/>
                </a:ln>
                <a:solidFill>
                  <a:srgbClr val="FFFFFF"/>
                </a:solidFill>
                <a:effectLst>
                  <a:outerShdw blurRad="31750" dir="3600000" algn="tl" rotWithShape="0">
                    <a:srgbClr val="000000">
                      <a:alpha val="60000"/>
                    </a:srgbClr>
                  </a:outerShdw>
                </a:effectLst>
              </a:defRPr>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857628"/>
            <a:ext cx="6400800" cy="1753200"/>
          </a:xfrm>
        </p:spPr>
        <p:txBody>
          <a:bodyPr/>
          <a:lstStyle>
            <a:lvl1pPr marL="0" indent="0" algn="ctr">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A63BC3BD-92D9-467A-8E59-09740B9EB749}" type="datetimeFigureOut">
              <a:rPr lang="zh-CN" altLang="en-US" smtClean="0"/>
              <a:t>2012/10/28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8E8850-2790-40E7-AE12-397573EE92B2}"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A63BC3BD-92D9-467A-8E59-09740B9EB749}" type="datetimeFigureOut">
              <a:rPr lang="zh-CN" altLang="en-US" smtClean="0"/>
              <a:t>2012/10/28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8E8850-2790-40E7-AE12-397573EE92B2}"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86644" y="274640"/>
            <a:ext cx="1400156" cy="5851525"/>
          </a:xfrm>
        </p:spPr>
        <p:txBody>
          <a:bodyPr vert="eaVert"/>
          <a:lstStyle>
            <a:lvl1pPr>
              <a:defRPr lang="zh-CN" altLang="en-US" dirty="0">
                <a:ln w="15875" cmpd="sng">
                  <a:solidFill>
                    <a:srgbClr val="FFFFFF"/>
                  </a:solidFill>
                  <a:prstDash val="solid"/>
                </a:ln>
                <a:solidFill>
                  <a:srgbClr val="FFFFFF"/>
                </a:solidFill>
                <a:effectLst>
                  <a:outerShdw blurRad="31750" dir="3600000" algn="tl" rotWithShape="0">
                    <a:srgbClr val="000000">
                      <a:alpha val="60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0"/>
            <a:ext cx="6829444"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A63BC3BD-92D9-467A-8E59-09740B9EB749}" type="datetimeFigureOut">
              <a:rPr lang="zh-CN" altLang="en-US" smtClean="0"/>
              <a:t>2012/10/28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8E8850-2790-40E7-AE12-397573EE92B2}"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63BC3BD-92D9-467A-8E59-09740B9EB749}" type="datetimeFigureOut">
              <a:rPr lang="zh-CN" altLang="en-US" smtClean="0"/>
              <a:t>2012/10/28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8E8850-2790-40E7-AE12-397573EE92B2}" type="slidenum">
              <a:rPr lang="zh-CN" altLang="en-US" smtClean="0"/>
              <a:t>‹#›</a:t>
            </a:fld>
            <a:endParaRPr lang="zh-CN" altLang="en-US"/>
          </a:p>
        </p:txBody>
      </p:sp>
    </p:spTree>
    <p:extLst>
      <p:ext uri="{BB962C8B-B14F-4D97-AF65-F5344CB8AC3E}">
        <p14:creationId xmlns:p14="http://schemas.microsoft.com/office/powerpoint/2010/main" val="2505556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A63BC3BD-92D9-467A-8E59-09740B9EB749}" type="datetimeFigureOut">
              <a:rPr lang="zh-CN" altLang="en-US" smtClean="0"/>
              <a:t>2012/10/28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8E8850-2790-40E7-AE12-397573EE92B2}"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3854150"/>
            <a:ext cx="7772400" cy="1860850"/>
          </a:xfrm>
        </p:spPr>
        <p:txBody>
          <a:bodyPr anchor="t"/>
          <a:lstStyle>
            <a:lvl1pPr algn="l">
              <a:defRPr sz="44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2356428"/>
            <a:ext cx="7772400" cy="1501200"/>
          </a:xfrm>
        </p:spPr>
        <p:txBody>
          <a:bodyPr anchor="b"/>
          <a:lstStyle>
            <a:lvl1pPr marL="0" indent="0" algn="l">
              <a:buNone/>
              <a:defRPr sz="2000">
                <a:solidFill>
                  <a:schemeClr val="tx2"/>
                </a:solidFill>
              </a:defRPr>
            </a:lvl1pPr>
            <a:lvl2pPr marL="457200" indent="0" algn="l">
              <a:buNone/>
              <a:defRPr sz="1800">
                <a:solidFill>
                  <a:schemeClr val="tx2"/>
                </a:solidFill>
              </a:defRPr>
            </a:lvl2pPr>
            <a:lvl3pPr marL="914400" indent="0" algn="l">
              <a:buNone/>
              <a:defRPr sz="1600">
                <a:solidFill>
                  <a:schemeClr val="tx2"/>
                </a:solidFill>
              </a:defRPr>
            </a:lvl3pPr>
            <a:lvl4pPr marL="1371600" indent="0" algn="l">
              <a:buNone/>
              <a:defRPr sz="1400">
                <a:solidFill>
                  <a:schemeClr val="tx2"/>
                </a:solidFill>
              </a:defRPr>
            </a:lvl4pPr>
            <a:lvl5pPr marL="1828800" indent="0" algn="l">
              <a:buNone/>
              <a:defRPr sz="1400">
                <a:solidFill>
                  <a:schemeClr val="tx2"/>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A63BC3BD-92D9-467A-8E59-09740B9EB749}" type="datetimeFigureOut">
              <a:rPr lang="zh-CN" altLang="en-US" smtClean="0"/>
              <a:t>2012/10/28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8E8850-2790-40E7-AE12-397573EE92B2}"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A63BC3BD-92D9-467A-8E59-09740B9EB749}" type="datetimeFigureOut">
              <a:rPr lang="zh-CN" altLang="en-US" smtClean="0"/>
              <a:t>2012/10/28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8E8850-2790-40E7-AE12-397573EE92B2}"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A63BC3BD-92D9-467A-8E59-09740B9EB749}" type="datetimeFigureOut">
              <a:rPr lang="zh-CN" altLang="en-US" smtClean="0"/>
              <a:t>2012/10/28 Sunday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38E8850-2790-40E7-AE12-397573EE92B2}" type="slidenum">
              <a:rPr lang="zh-CN" altLang="en-US" smtClean="0"/>
              <a:t>‹#›</a:t>
            </a:fld>
            <a:endParaRPr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A63BC3BD-92D9-467A-8E59-09740B9EB749}" type="datetimeFigureOut">
              <a:rPr lang="zh-CN" altLang="en-US" smtClean="0"/>
              <a:t>2012/10/28 Sunday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38E8850-2790-40E7-AE12-397573EE92B2}"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63BC3BD-92D9-467A-8E59-09740B9EB749}" type="datetimeFigureOut">
              <a:rPr lang="zh-CN" altLang="en-US" smtClean="0"/>
              <a:t>2012/10/28 Sunday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38E8850-2790-40E7-AE12-397573EE92B2}"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26258" y="381000"/>
            <a:ext cx="2667000" cy="1833554"/>
          </a:xfrm>
        </p:spPr>
        <p:txBody>
          <a:bodyPr anchor="ctr">
            <a:scene3d>
              <a:camera prst="orthographicFront"/>
              <a:lightRig rig="soft" dir="tl">
                <a:rot lat="0" lon="0" rev="0"/>
              </a:lightRig>
            </a:scene3d>
            <a:sp3d contourW="8890">
              <a:contourClr>
                <a:schemeClr val="accent3">
                  <a:shade val="55000"/>
                </a:schemeClr>
              </a:contourClr>
            </a:sp3d>
          </a:bodyPr>
          <a:lstStyle>
            <a:lvl1pPr algn="l">
              <a:defRPr sz="3200" b="1" kern="1200" cap="all" spc="50">
                <a:ln w="15875">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3352800" y="380999"/>
            <a:ext cx="5410200" cy="574516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326258" y="2214554"/>
            <a:ext cx="2667000" cy="391218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A63BC3BD-92D9-467A-8E59-09740B9EB749}" type="datetimeFigureOut">
              <a:rPr lang="zh-CN" altLang="en-US" smtClean="0"/>
              <a:t>2012/10/28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8E8850-2790-40E7-AE12-397573EE92B2}"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组合 7"/>
          <p:cNvGrpSpPr/>
          <p:nvPr/>
        </p:nvGrpSpPr>
        <p:grpSpPr>
          <a:xfrm>
            <a:off x="1580474" y="553734"/>
            <a:ext cx="7349244" cy="4741531"/>
            <a:chOff x="428596" y="553734"/>
            <a:chExt cx="7349244" cy="4741531"/>
          </a:xfrm>
        </p:grpSpPr>
        <p:sp>
          <p:nvSpPr>
            <p:cNvPr id="16" name="矩形 15"/>
            <p:cNvSpPr/>
            <p:nvPr/>
          </p:nvSpPr>
          <p:spPr>
            <a:xfrm rot="21480000">
              <a:off x="428596" y="580356"/>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sp>
          <p:nvSpPr>
            <p:cNvPr id="17" name="矩形 16"/>
            <p:cNvSpPr/>
            <p:nvPr/>
          </p:nvSpPr>
          <p:spPr>
            <a:xfrm rot="21540000">
              <a:off x="437473" y="571479"/>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sp>
          <p:nvSpPr>
            <p:cNvPr id="18" name="矩形 17"/>
            <p:cNvSpPr/>
            <p:nvPr/>
          </p:nvSpPr>
          <p:spPr>
            <a:xfrm>
              <a:off x="437481" y="553734"/>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grpSp>
      <p:sp>
        <p:nvSpPr>
          <p:cNvPr id="3" name="图片占位符 2"/>
          <p:cNvSpPr>
            <a:spLocks noGrp="1"/>
          </p:cNvSpPr>
          <p:nvPr>
            <p:ph type="pic" idx="1"/>
          </p:nvPr>
        </p:nvSpPr>
        <p:spPr>
          <a:xfrm>
            <a:off x="1651912" y="612776"/>
            <a:ext cx="7215238" cy="4602175"/>
          </a:xfrm>
          <a:solidFill>
            <a:schemeClr val="bg2">
              <a:tint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useBgFill="1">
        <p:nvSpPr>
          <p:cNvPr id="2" name="标题 1"/>
          <p:cNvSpPr>
            <a:spLocks noGrp="1"/>
          </p:cNvSpPr>
          <p:nvPr>
            <p:ph type="title"/>
          </p:nvPr>
        </p:nvSpPr>
        <p:spPr>
          <a:xfrm>
            <a:off x="0" y="595295"/>
            <a:ext cx="1357290" cy="5691227"/>
          </a:xfrm>
          <a:noFill/>
        </p:spPr>
        <p:txBody>
          <a:bodyPr vert="eaVert" anchor="ctr">
            <a:noAutofit/>
          </a:bodyPr>
          <a:lstStyle>
            <a:lvl1pPr algn="l">
              <a:defRPr lang="zh-CN" altLang="en-US" sz="3200" dirty="0">
                <a:ln w="15875" cmpd="sng">
                  <a:solidFill>
                    <a:srgbClr val="FFFFFF"/>
                  </a:solidFill>
                  <a:prstDash val="solid"/>
                </a:ln>
                <a:solidFill>
                  <a:srgbClr val="FFFFFF"/>
                </a:solidFill>
                <a:effectLst>
                  <a:outerShdw blurRad="31750" dir="3600000" algn="tl" rotWithShape="0">
                    <a:srgbClr val="000000">
                      <a:alpha val="60000"/>
                    </a:srgbClr>
                  </a:outerShdw>
                </a:effectLst>
                <a:latin typeface="+mj-lt"/>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1714480" y="5481658"/>
            <a:ext cx="7215238" cy="804862"/>
          </a:xfrm>
        </p:spPr>
        <p:txBody>
          <a:bodyPr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A63BC3BD-92D9-467A-8E59-09740B9EB749}" type="datetimeFigureOut">
              <a:rPr lang="zh-CN" altLang="en-US" smtClean="0"/>
              <a:t>2012/10/28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8E8850-2790-40E7-AE12-397573EE92B2}"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rtlCol="0" anchor="ctr">
            <a:noAutofit/>
            <a:scene3d>
              <a:camera prst="orthographicFront"/>
              <a:lightRig rig="soft" dir="tl">
                <a:rot lat="0" lon="0" rev="0"/>
              </a:lightRig>
            </a:scene3d>
            <a:sp3d contourW="8890">
              <a:contourClr>
                <a:schemeClr val="accent3">
                  <a:shade val="55000"/>
                </a:schemeClr>
              </a:contourClr>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72440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8878" y="6483997"/>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A63BC3BD-92D9-467A-8E59-09740B9EB749}" type="datetimeFigureOut">
              <a:rPr lang="zh-CN" altLang="en-US" smtClean="0"/>
              <a:t>2012/10/28 Sunday</a:t>
            </a:fld>
            <a:endParaRPr lang="zh-CN" altLang="en-US"/>
          </a:p>
        </p:txBody>
      </p:sp>
      <p:sp>
        <p:nvSpPr>
          <p:cNvPr id="5" name="页脚占位符 4"/>
          <p:cNvSpPr>
            <a:spLocks noGrp="1"/>
          </p:cNvSpPr>
          <p:nvPr>
            <p:ph type="ftr" sz="quarter" idx="3"/>
          </p:nvPr>
        </p:nvSpPr>
        <p:spPr>
          <a:xfrm>
            <a:off x="3124200" y="6483997"/>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992644" y="6483997"/>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638E8850-2790-40E7-AE12-397573EE92B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rtl="0" eaLnBrk="1" latinLnBrk="0" hangingPunct="1">
        <a:spcBef>
          <a:spcPct val="0"/>
        </a:spcBef>
        <a:buNone/>
        <a:defRPr kumimoji="0" sz="4000" b="1" kern="1200" cap="all" spc="50" dirty="0">
          <a:ln w="15875" cmpd="sng">
            <a:solidFill>
              <a:srgbClr val="FFFFFF"/>
            </a:solidFill>
            <a:prstDash val="solid"/>
          </a:ln>
          <a:solidFill>
            <a:srgbClr val="FFFFFF"/>
          </a:solidFill>
          <a:effectLst>
            <a:outerShdw blurRad="31750" dir="3600000" algn="tl" rotWithShape="0">
              <a:srgbClr val="000000">
                <a:alpha val="6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90000"/>
        <a:buFont typeface="Cambria"/>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100000"/>
        <a:buFont typeface="Cambria"/>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Ï"/>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90000"/>
        <a:buFont typeface="Calibri"/>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100000"/>
        <a:buFont typeface="Cambria"/>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7.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8.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image" Target="../media/image9.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9.vml"/><Relationship Id="rId4" Type="http://schemas.openxmlformats.org/officeDocument/2006/relationships/image" Target="../media/image10.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10.vml"/><Relationship Id="rId4" Type="http://schemas.openxmlformats.org/officeDocument/2006/relationships/image" Target="../media/image11.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11.vml"/><Relationship Id="rId4" Type="http://schemas.openxmlformats.org/officeDocument/2006/relationships/image" Target="../media/image12.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12.vml"/><Relationship Id="rId4" Type="http://schemas.openxmlformats.org/officeDocument/2006/relationships/image" Target="../media/image13.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2.xml"/><Relationship Id="rId1" Type="http://schemas.openxmlformats.org/officeDocument/2006/relationships/vmlDrawing" Target="../drawings/vmlDrawing13.vml"/><Relationship Id="rId4" Type="http://schemas.openxmlformats.org/officeDocument/2006/relationships/image" Target="../media/image14.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14.vml"/><Relationship Id="rId4" Type="http://schemas.openxmlformats.org/officeDocument/2006/relationships/image" Target="../media/image15.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15.vml"/><Relationship Id="rId4" Type="http://schemas.openxmlformats.org/officeDocument/2006/relationships/image" Target="../media/image1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16.vml"/><Relationship Id="rId4" Type="http://schemas.openxmlformats.org/officeDocument/2006/relationships/image" Target="../media/image17.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2.xml"/><Relationship Id="rId1" Type="http://schemas.openxmlformats.org/officeDocument/2006/relationships/vmlDrawing" Target="../drawings/vmlDrawing17.vml"/><Relationship Id="rId4" Type="http://schemas.openxmlformats.org/officeDocument/2006/relationships/image" Target="../media/image18.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2.xml"/><Relationship Id="rId1" Type="http://schemas.openxmlformats.org/officeDocument/2006/relationships/vmlDrawing" Target="../drawings/vmlDrawing18.vml"/><Relationship Id="rId4" Type="http://schemas.openxmlformats.org/officeDocument/2006/relationships/image" Target="../media/image19.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2.xml"/><Relationship Id="rId1" Type="http://schemas.openxmlformats.org/officeDocument/2006/relationships/vmlDrawing" Target="../drawings/vmlDrawing19.vml"/><Relationship Id="rId4" Type="http://schemas.openxmlformats.org/officeDocument/2006/relationships/image" Target="../media/image20.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2.xml"/><Relationship Id="rId1" Type="http://schemas.openxmlformats.org/officeDocument/2006/relationships/vmlDrawing" Target="../drawings/vmlDrawing20.vml"/><Relationship Id="rId4" Type="http://schemas.openxmlformats.org/officeDocument/2006/relationships/image" Target="../media/image21.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2.xml"/><Relationship Id="rId1" Type="http://schemas.openxmlformats.org/officeDocument/2006/relationships/vmlDrawing" Target="../drawings/vmlDrawing21.vml"/><Relationship Id="rId4" Type="http://schemas.openxmlformats.org/officeDocument/2006/relationships/image" Target="../media/image22.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2.xml"/><Relationship Id="rId1" Type="http://schemas.openxmlformats.org/officeDocument/2006/relationships/vmlDrawing" Target="../drawings/vmlDrawing22.vml"/><Relationship Id="rId4" Type="http://schemas.openxmlformats.org/officeDocument/2006/relationships/image" Target="../media/image23.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2.xml"/><Relationship Id="rId1" Type="http://schemas.openxmlformats.org/officeDocument/2006/relationships/vmlDrawing" Target="../drawings/vmlDrawing23.vml"/><Relationship Id="rId4" Type="http://schemas.openxmlformats.org/officeDocument/2006/relationships/image" Target="../media/image24.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dirty="0" smtClean="0">
                <a:latin typeface="方正大标宋简体"/>
              </a:rPr>
              <a:t>第</a:t>
            </a:r>
            <a:r>
              <a:rPr lang="en-US" altLang="zh-CN" b="0" i="0" u="none" strike="noStrike" kern="1800" baseline="0" dirty="0" smtClean="0">
                <a:latin typeface="方正大标宋简体"/>
              </a:rPr>
              <a:t>6</a:t>
            </a:r>
            <a:r>
              <a:rPr lang="zh-CN" altLang="en-US" b="0" i="0" u="none" strike="noStrike" kern="1800" baseline="0" dirty="0" smtClean="0">
                <a:latin typeface="方正大标宋简体"/>
              </a:rPr>
              <a:t>章  面向对象程序设计</a:t>
            </a:r>
            <a:endParaRPr lang="zh-CN" altLang="en-US" b="0" i="0" u="none" strike="noStrike" kern="1800" baseline="0" dirty="0" smtClean="0">
              <a:latin typeface="Times New Roman"/>
            </a:endParaRPr>
          </a:p>
        </p:txBody>
      </p:sp>
      <p:sp>
        <p:nvSpPr>
          <p:cNvPr id="3" name="文本占位符 2"/>
          <p:cNvSpPr>
            <a:spLocks noGrp="1"/>
          </p:cNvSpPr>
          <p:nvPr>
            <p:ph type="body" idx="1"/>
          </p:nvPr>
        </p:nvSpPr>
        <p:spPr/>
        <p:txBody>
          <a:bodyPr>
            <a:normAutofit lnSpcReduction="10000"/>
          </a:bodyPr>
          <a:lstStyle/>
          <a:p>
            <a:pPr marR="0" lvl="0" rtl="0"/>
            <a:r>
              <a:rPr lang="zh-CN" altLang="en-US" b="0" i="0" u="none" strike="noStrike" baseline="0" dirty="0" smtClean="0">
                <a:latin typeface="Times New Roman"/>
              </a:rPr>
              <a:t>自</a:t>
            </a:r>
            <a:r>
              <a:rPr lang="en-US" altLang="zh-CN" b="0" i="0" u="none" strike="noStrike" baseline="0" dirty="0" smtClean="0">
                <a:latin typeface="Times New Roman"/>
              </a:rPr>
              <a:t>PHP</a:t>
            </a:r>
            <a:r>
              <a:rPr lang="zh-CN" altLang="en-US" b="0" i="0" u="none" strike="noStrike" baseline="0" dirty="0" smtClean="0">
                <a:latin typeface="Times New Roman"/>
              </a:rPr>
              <a:t> </a:t>
            </a:r>
            <a:r>
              <a:rPr lang="en-US" altLang="zh-CN" b="0" i="0" u="none" strike="noStrike" baseline="0" dirty="0" smtClean="0">
                <a:latin typeface="Times New Roman"/>
              </a:rPr>
              <a:t>5</a:t>
            </a:r>
            <a:r>
              <a:rPr lang="zh-CN" altLang="en-US" b="0" i="0" u="none" strike="noStrike" baseline="0" dirty="0" smtClean="0">
                <a:latin typeface="Times New Roman"/>
              </a:rPr>
              <a:t>发布以来，最大的特性就是引入了面向对象的全部机制。数组和对象都是</a:t>
            </a:r>
            <a:r>
              <a:rPr lang="en-US" altLang="zh-CN" b="0" i="0" u="none" strike="noStrike" baseline="0" dirty="0" smtClean="0">
                <a:latin typeface="Times New Roman"/>
              </a:rPr>
              <a:t>PHP</a:t>
            </a:r>
            <a:r>
              <a:rPr lang="zh-CN" altLang="en-US" b="0" i="0" u="none" strike="noStrike" baseline="0" dirty="0" smtClean="0">
                <a:latin typeface="Times New Roman"/>
              </a:rPr>
              <a:t>复合数据类型中的一种。前面我们已经学习过了数组。我们可以感受到</a:t>
            </a:r>
            <a:r>
              <a:rPr lang="en-US" altLang="zh-CN" b="0" i="0" u="none" strike="noStrike" baseline="0" dirty="0" smtClean="0">
                <a:latin typeface="Times New Roman"/>
              </a:rPr>
              <a:t>PHP</a:t>
            </a:r>
            <a:r>
              <a:rPr lang="zh-CN" altLang="en-US" b="0" i="0" u="none" strike="noStrike" baseline="0" dirty="0" smtClean="0">
                <a:latin typeface="Times New Roman"/>
              </a:rPr>
              <a:t>的数组是非常强大的。而对象不仅可以存储任意类型的数据，而且可以储存函数。并且对象还可以封装保护类中的成员不受到非法操作。可以通过继承对类进行扩展。本章的核心就是让读者理解面向对象程序设计的思想，达到灵活应用面向对象方法的目的。</a:t>
            </a:r>
          </a:p>
        </p:txBody>
      </p:sp>
    </p:spTree>
    <p:extLst>
      <p:ext uri="{BB962C8B-B14F-4D97-AF65-F5344CB8AC3E}">
        <p14:creationId xmlns:p14="http://schemas.microsoft.com/office/powerpoint/2010/main" val="9029624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6.3.2  </a:t>
            </a:r>
            <a:r>
              <a:rPr lang="zh-CN" altLang="en-US" b="0" i="0" u="none" strike="noStrike" kern="1800" baseline="0" smtClean="0">
                <a:latin typeface="方正大标宋简体"/>
              </a:rPr>
              <a:t>访问成员属性</a:t>
            </a:r>
            <a:endParaRPr lang="zh-CN" altLang="en-US" b="0" i="0" u="none" strike="noStrike" kern="1800" baseline="0" smtClean="0">
              <a:latin typeface="Times New Roman"/>
            </a:endParaRPr>
          </a:p>
        </p:txBody>
      </p:sp>
      <p:sp>
        <p:nvSpPr>
          <p:cNvPr id="3" name="文本占位符 2"/>
          <p:cNvSpPr>
            <a:spLocks noGrp="1"/>
          </p:cNvSpPr>
          <p:nvPr>
            <p:ph type="body" idx="1"/>
          </p:nvPr>
        </p:nvSpPr>
        <p:spPr>
          <a:xfrm>
            <a:off x="457200" y="1600200"/>
            <a:ext cx="8229600" cy="2836912"/>
          </a:xfrm>
        </p:spPr>
        <p:txBody>
          <a:bodyPr>
            <a:normAutofit fontScale="77500" lnSpcReduction="20000"/>
          </a:bodyPr>
          <a:lstStyle/>
          <a:p>
            <a:pPr marR="0" lvl="0" rtl="0"/>
            <a:r>
              <a:rPr lang="zh-CN" altLang="en-US" b="0" i="0" u="none" strike="noStrike" baseline="0" dirty="0" smtClean="0">
                <a:latin typeface="Times New Roman"/>
              </a:rPr>
              <a:t>在</a:t>
            </a:r>
            <a:r>
              <a:rPr lang="en-US" altLang="zh-CN" b="0" i="0" u="none" strike="noStrike" baseline="0" dirty="0" smtClean="0">
                <a:latin typeface="Times New Roman"/>
              </a:rPr>
              <a:t>PHP</a:t>
            </a:r>
            <a:r>
              <a:rPr lang="zh-CN" altLang="en-US" b="0" i="0" u="none" strike="noStrike" baseline="0" dirty="0" smtClean="0">
                <a:latin typeface="Times New Roman"/>
              </a:rPr>
              <a:t>中我们使用“</a:t>
            </a:r>
            <a:r>
              <a:rPr lang="en-US" altLang="zh-CN" b="0" i="0" u="none" strike="noStrike" baseline="0" dirty="0" smtClean="0">
                <a:latin typeface="Times New Roman"/>
              </a:rPr>
              <a:t>-&gt;</a:t>
            </a:r>
            <a:r>
              <a:rPr lang="zh-CN" altLang="en-US" b="0" i="0" u="none" strike="noStrike" baseline="0" dirty="0" smtClean="0">
                <a:latin typeface="Times New Roman"/>
              </a:rPr>
              <a:t>”来访问对象的成员属性，它的语法如图</a:t>
            </a:r>
            <a:r>
              <a:rPr lang="en-US" altLang="zh-CN" b="0" i="0" u="none" strike="noStrike" baseline="0" dirty="0" smtClean="0">
                <a:latin typeface="Times New Roman"/>
              </a:rPr>
              <a:t>6.6</a:t>
            </a:r>
            <a:r>
              <a:rPr lang="zh-CN" altLang="en-US" b="0" i="0" u="none" strike="noStrike" baseline="0" dirty="0" smtClean="0">
                <a:latin typeface="Times New Roman"/>
              </a:rPr>
              <a:t>所示。</a:t>
            </a:r>
          </a:p>
          <a:p>
            <a:pPr marR="0" lvl="0" rtl="0"/>
            <a:r>
              <a:rPr lang="en-US" altLang="zh-CN" b="0" i="0" u="none" strike="noStrike" baseline="0" dirty="0" smtClean="0">
                <a:latin typeface="Times New Roman"/>
              </a:rPr>
              <a:t>(1)</a:t>
            </a:r>
            <a:r>
              <a:rPr lang="zh-CN" altLang="en-US" b="0" i="0" u="none" strike="noStrike" baseline="0" dirty="0" smtClean="0">
                <a:latin typeface="Times New Roman"/>
              </a:rPr>
              <a:t>创建</a:t>
            </a:r>
            <a:r>
              <a:rPr lang="zh-CN" altLang="en-US" b="0" i="0" u="none" strike="noStrike" baseline="0" dirty="0" smtClean="0">
                <a:latin typeface="Times New Roman"/>
              </a:rPr>
              <a:t>一个</a:t>
            </a:r>
            <a:r>
              <a:rPr lang="en-US" altLang="zh-CN" b="0" i="0" u="none" strike="noStrike" baseline="0" dirty="0" err="1" smtClean="0">
                <a:latin typeface="Times New Roman"/>
              </a:rPr>
              <a:t>ren</a:t>
            </a:r>
            <a:r>
              <a:rPr lang="zh-CN" altLang="en-US" b="0" i="0" u="none" strike="noStrike" baseline="0" dirty="0" smtClean="0">
                <a:latin typeface="Times New Roman"/>
              </a:rPr>
              <a:t>类的对象</a:t>
            </a:r>
            <a:r>
              <a:rPr lang="en-US" altLang="zh-CN" b="0" i="0" u="none" strike="noStrike" baseline="0" dirty="0" smtClean="0">
                <a:latin typeface="Times New Roman"/>
              </a:rPr>
              <a:t>$</a:t>
            </a:r>
            <a:r>
              <a:rPr lang="en-US" altLang="zh-CN" b="0" i="0" u="none" strike="noStrike" baseline="0" dirty="0" err="1" smtClean="0">
                <a:latin typeface="Times New Roman"/>
              </a:rPr>
              <a:t>xiaoyang</a:t>
            </a:r>
            <a:r>
              <a:rPr lang="zh-CN" altLang="en-US" b="0" i="0" u="none" strike="noStrike" baseline="0" dirty="0" smtClean="0">
                <a:latin typeface="Times New Roman"/>
              </a:rPr>
              <a:t>，并且用“</a:t>
            </a:r>
            <a:r>
              <a:rPr lang="en-US" altLang="zh-CN" b="0" i="0" u="none" strike="noStrike" baseline="0" dirty="0" smtClean="0">
                <a:latin typeface="Times New Roman"/>
              </a:rPr>
              <a:t>-&gt;</a:t>
            </a:r>
            <a:r>
              <a:rPr lang="zh-CN" altLang="en-US" b="0" i="0" u="none" strike="noStrike" baseline="0" dirty="0" smtClean="0">
                <a:latin typeface="Times New Roman"/>
              </a:rPr>
              <a:t>”操作符访问它的属性并执行赋值操作，并在最后访问输出这些属性。</a:t>
            </a:r>
          </a:p>
          <a:p>
            <a:pPr marR="0" lvl="0" rtl="0"/>
            <a:r>
              <a:rPr lang="en-US" altLang="zh-CN" b="0" i="0" u="none" strike="noStrike" baseline="0" dirty="0" smtClean="0">
                <a:latin typeface="Times New Roman"/>
              </a:rPr>
              <a:t>(2)</a:t>
            </a:r>
            <a:r>
              <a:rPr lang="zh-CN" altLang="en-US" b="0" i="0" u="none" strike="noStrike" baseline="0" dirty="0" smtClean="0">
                <a:latin typeface="Times New Roman"/>
              </a:rPr>
              <a:t>实例化</a:t>
            </a:r>
            <a:r>
              <a:rPr lang="en-US" altLang="zh-CN" b="0" i="0" u="none" strike="noStrike" baseline="0" dirty="0" err="1" smtClean="0">
                <a:latin typeface="Times New Roman"/>
              </a:rPr>
              <a:t>ren</a:t>
            </a:r>
            <a:r>
              <a:rPr lang="zh-CN" altLang="en-US" b="0" i="0" u="none" strike="noStrike" baseline="0" dirty="0" smtClean="0">
                <a:latin typeface="Times New Roman"/>
              </a:rPr>
              <a:t>类的两个对象，并且给其中一个对象的</a:t>
            </a:r>
            <a:r>
              <a:rPr lang="en-US" altLang="zh-CN" b="0" i="0" u="none" strike="noStrike" baseline="0" dirty="0" err="1" smtClean="0">
                <a:latin typeface="Times New Roman"/>
              </a:rPr>
              <a:t>xingming</a:t>
            </a:r>
            <a:r>
              <a:rPr lang="zh-CN" altLang="en-US" b="0" i="0" u="none" strike="noStrike" baseline="0" dirty="0" smtClean="0">
                <a:latin typeface="Times New Roman"/>
              </a:rPr>
              <a:t>属性赋值。然后输出两个对象对应的</a:t>
            </a:r>
            <a:r>
              <a:rPr lang="en-US" altLang="zh-CN" b="0" i="0" u="none" strike="noStrike" baseline="0" dirty="0" err="1" smtClean="0">
                <a:latin typeface="Times New Roman"/>
              </a:rPr>
              <a:t>xingming</a:t>
            </a:r>
            <a:r>
              <a:rPr lang="zh-CN" altLang="en-US" b="0" i="0" u="none" strike="noStrike" baseline="0" dirty="0" smtClean="0">
                <a:latin typeface="Times New Roman"/>
              </a:rPr>
              <a:t>属性的值。</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643867602"/>
              </p:ext>
            </p:extLst>
          </p:nvPr>
        </p:nvGraphicFramePr>
        <p:xfrm>
          <a:off x="2807804" y="4293096"/>
          <a:ext cx="3528392" cy="1975132"/>
        </p:xfrm>
        <a:graphic>
          <a:graphicData uri="http://schemas.openxmlformats.org/presentationml/2006/ole">
            <mc:AlternateContent xmlns:mc="http://schemas.openxmlformats.org/markup-compatibility/2006">
              <mc:Choice xmlns:v="urn:schemas-microsoft-com:vml" Requires="v">
                <p:oleObj spid="_x0000_s4118" name="Visio" r:id="rId3" imgW="1749600" imgH="977750" progId="Visio.Drawing.11">
                  <p:embed/>
                </p:oleObj>
              </mc:Choice>
              <mc:Fallback>
                <p:oleObj name="Visio" r:id="rId3" imgW="1749600" imgH="97775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7804" y="4293096"/>
                        <a:ext cx="3528392" cy="1975132"/>
                      </a:xfrm>
                      <a:prstGeom prst="rect">
                        <a:avLst/>
                      </a:prstGeom>
                      <a:noFill/>
                    </p:spPr>
                  </p:pic>
                </p:oleObj>
              </mc:Fallback>
            </mc:AlternateContent>
          </a:graphicData>
        </a:graphic>
      </p:graphicFrame>
    </p:spTree>
    <p:extLst>
      <p:ext uri="{BB962C8B-B14F-4D97-AF65-F5344CB8AC3E}">
        <p14:creationId xmlns:p14="http://schemas.microsoft.com/office/powerpoint/2010/main" val="12670018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6.4  </a:t>
            </a:r>
            <a:r>
              <a:rPr lang="zh-CN" altLang="en-US" b="0" i="0" u="none" strike="noStrike" kern="1800" baseline="0" smtClean="0">
                <a:latin typeface="方正大标宋简体"/>
              </a:rPr>
              <a:t>成员方法</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前面的章节中我们已经了解了成员属性，已经学会了访问成员属性的语法。我们可以清楚的体验出，光有成员属性的类是非常单薄和没有多大用处的。这里我们就要再给类添加一种成员</a:t>
            </a:r>
            <a:r>
              <a:rPr lang="en-US" altLang="zh-CN" b="0" i="0" u="none" strike="noStrike" baseline="0" smtClean="0">
                <a:latin typeface="Times New Roman"/>
              </a:rPr>
              <a:t>——</a:t>
            </a:r>
            <a:r>
              <a:rPr lang="zh-CN" altLang="en-US" b="0" i="0" u="none" strike="noStrike" baseline="0" smtClean="0">
                <a:latin typeface="Times New Roman"/>
              </a:rPr>
              <a:t>成员方法。成员方法可以操作类里面的成员属性，也可以独立完成一些操作，它为类添加了强大的功能，下面我们就来学习它。</a:t>
            </a:r>
          </a:p>
        </p:txBody>
      </p:sp>
    </p:spTree>
    <p:extLst>
      <p:ext uri="{BB962C8B-B14F-4D97-AF65-F5344CB8AC3E}">
        <p14:creationId xmlns:p14="http://schemas.microsoft.com/office/powerpoint/2010/main" val="245229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6.4.1  </a:t>
            </a:r>
            <a:r>
              <a:rPr lang="zh-CN" altLang="en-US" b="0" i="0" u="none" strike="noStrike" kern="1800" baseline="0" smtClean="0">
                <a:latin typeface="方正大标宋简体"/>
              </a:rPr>
              <a:t>成员方法</a:t>
            </a:r>
            <a:endParaRPr lang="zh-CN" altLang="en-US" b="0" i="0" u="none" strike="noStrike" kern="1800" baseline="0" smtClean="0">
              <a:latin typeface="Times New Roman"/>
            </a:endParaRPr>
          </a:p>
        </p:txBody>
      </p:sp>
      <p:sp>
        <p:nvSpPr>
          <p:cNvPr id="3" name="文本占位符 2"/>
          <p:cNvSpPr>
            <a:spLocks noGrp="1"/>
          </p:cNvSpPr>
          <p:nvPr>
            <p:ph type="body" idx="1"/>
          </p:nvPr>
        </p:nvSpPr>
        <p:spPr>
          <a:xfrm>
            <a:off x="457200" y="1600200"/>
            <a:ext cx="8229600" cy="2116832"/>
          </a:xfrm>
        </p:spPr>
        <p:txBody>
          <a:bodyPr>
            <a:normAutofit fontScale="92500" lnSpcReduction="20000"/>
          </a:bodyPr>
          <a:lstStyle/>
          <a:p>
            <a:pPr marR="0" lvl="0" rtl="0"/>
            <a:r>
              <a:rPr lang="zh-CN" altLang="en-US" b="0" i="0" u="none" strike="noStrike" baseline="0" dirty="0" smtClean="0">
                <a:latin typeface="Times New Roman"/>
              </a:rPr>
              <a:t>成员方法也就是函数。它可以完成一些我们需要的操作。成员方法的定义很简单，只要在函数前面加上访问控制修饰符关键字即可，语法如</a:t>
            </a:r>
            <a:r>
              <a:rPr lang="zh-CN" altLang="en-US" b="0" i="0" u="none" strike="noStrike" baseline="0" dirty="0" smtClean="0">
                <a:latin typeface="Times New Roman"/>
              </a:rPr>
              <a:t>图所</a:t>
            </a:r>
            <a:r>
              <a:rPr lang="zh-CN" altLang="en-US" b="0" i="0" u="none" strike="noStrike" baseline="0" dirty="0" smtClean="0">
                <a:latin typeface="Times New Roman"/>
              </a:rPr>
              <a:t>示。</a:t>
            </a:r>
          </a:p>
          <a:p>
            <a:pPr marR="0" lvl="0" rtl="0"/>
            <a:r>
              <a:rPr lang="en-US" altLang="zh-CN" b="0" i="0" u="none" strike="noStrike" baseline="0" dirty="0" smtClean="0">
                <a:latin typeface="Times New Roman"/>
              </a:rPr>
              <a:t>(1)</a:t>
            </a:r>
            <a:r>
              <a:rPr lang="zh-CN" altLang="en-US" b="0" i="0" u="none" strike="noStrike" baseline="0" dirty="0" smtClean="0">
                <a:latin typeface="Times New Roman"/>
              </a:rPr>
              <a:t>给</a:t>
            </a:r>
            <a:r>
              <a:rPr lang="en-US" altLang="zh-CN" b="0" i="0" u="none" strike="noStrike" baseline="0" dirty="0" err="1" smtClean="0">
                <a:latin typeface="Times New Roman"/>
              </a:rPr>
              <a:t>ren</a:t>
            </a:r>
            <a:r>
              <a:rPr lang="zh-CN" altLang="en-US" b="0" i="0" u="none" strike="noStrike" baseline="0" dirty="0" smtClean="0">
                <a:latin typeface="Times New Roman"/>
              </a:rPr>
              <a:t>类定一个成员方法</a:t>
            </a:r>
            <a:r>
              <a:rPr lang="en-US" altLang="zh-CN" b="0" i="0" u="none" strike="noStrike" baseline="0" dirty="0" smtClean="0">
                <a:latin typeface="Times New Roman"/>
              </a:rPr>
              <a:t>say</a:t>
            </a:r>
            <a:r>
              <a:rPr lang="zh-CN" altLang="en-US" b="0" i="0" u="none" strike="noStrike" baseline="0" dirty="0" smtClean="0">
                <a:latin typeface="Times New Roman"/>
              </a:rPr>
              <a:t>。</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755847396"/>
              </p:ext>
            </p:extLst>
          </p:nvPr>
        </p:nvGraphicFramePr>
        <p:xfrm>
          <a:off x="1907704" y="3789040"/>
          <a:ext cx="5328592" cy="2346698"/>
        </p:xfrm>
        <a:graphic>
          <a:graphicData uri="http://schemas.openxmlformats.org/presentationml/2006/ole">
            <mc:AlternateContent xmlns:mc="http://schemas.openxmlformats.org/markup-compatibility/2006">
              <mc:Choice xmlns:v="urn:schemas-microsoft-com:vml" Requires="v">
                <p:oleObj spid="_x0000_s5141" name="Visio" r:id="rId3" imgW="2878380" imgH="1267878" progId="Visio.Drawing.11">
                  <p:embed/>
                </p:oleObj>
              </mc:Choice>
              <mc:Fallback>
                <p:oleObj name="Visio" r:id="rId3" imgW="2878380" imgH="1267878"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3789040"/>
                        <a:ext cx="5328592" cy="2346698"/>
                      </a:xfrm>
                      <a:prstGeom prst="rect">
                        <a:avLst/>
                      </a:prstGeom>
                      <a:noFill/>
                    </p:spPr>
                  </p:pic>
                </p:oleObj>
              </mc:Fallback>
            </mc:AlternateContent>
          </a:graphicData>
        </a:graphic>
      </p:graphicFrame>
    </p:spTree>
    <p:extLst>
      <p:ext uri="{BB962C8B-B14F-4D97-AF65-F5344CB8AC3E}">
        <p14:creationId xmlns:p14="http://schemas.microsoft.com/office/powerpoint/2010/main" val="12981441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6.4.2</a:t>
            </a:r>
            <a:r>
              <a:rPr lang="zh-CN" altLang="en-US" b="0" i="0" u="none" strike="noStrike" kern="1800" baseline="0" smtClean="0">
                <a:latin typeface="方正大标宋简体"/>
              </a:rPr>
              <a:t>  访问成员方法</a:t>
            </a:r>
            <a:endParaRPr lang="zh-CN" altLang="en-US" b="0" i="0" u="none" strike="noStrike" kern="1800" baseline="0" smtClean="0">
              <a:latin typeface="Times New Roman"/>
            </a:endParaRPr>
          </a:p>
        </p:txBody>
      </p:sp>
      <p:sp>
        <p:nvSpPr>
          <p:cNvPr id="3" name="文本占位符 2"/>
          <p:cNvSpPr>
            <a:spLocks noGrp="1"/>
          </p:cNvSpPr>
          <p:nvPr>
            <p:ph type="body" idx="1"/>
          </p:nvPr>
        </p:nvSpPr>
        <p:spPr>
          <a:xfrm>
            <a:off x="457200" y="1600200"/>
            <a:ext cx="8229600" cy="2188840"/>
          </a:xfrm>
        </p:spPr>
        <p:txBody>
          <a:bodyPr/>
          <a:lstStyle/>
          <a:p>
            <a:pPr marR="0" lvl="0" rtl="0"/>
            <a:r>
              <a:rPr lang="zh-CN" altLang="en-US" b="0" i="0" u="none" strike="noStrike" baseline="0" dirty="0" smtClean="0">
                <a:latin typeface="Times New Roman"/>
              </a:rPr>
              <a:t>成员方法的访问与成员变量的访问方法是相同的都是使用“</a:t>
            </a:r>
            <a:r>
              <a:rPr lang="en-US" altLang="zh-CN" b="0" i="0" u="none" strike="noStrike" baseline="0" dirty="0" smtClean="0">
                <a:latin typeface="Times New Roman"/>
              </a:rPr>
              <a:t>-&gt;</a:t>
            </a:r>
            <a:r>
              <a:rPr lang="zh-CN" altLang="en-US" b="0" i="0" u="none" strike="noStrike" baseline="0" dirty="0" smtClean="0">
                <a:latin typeface="Times New Roman"/>
              </a:rPr>
              <a:t>”操作符来完成的，语法如</a:t>
            </a:r>
            <a:r>
              <a:rPr lang="zh-CN" altLang="en-US" b="0" i="0" u="none" strike="noStrike" baseline="0" dirty="0" smtClean="0">
                <a:latin typeface="Times New Roman"/>
              </a:rPr>
              <a:t>图所</a:t>
            </a:r>
            <a:r>
              <a:rPr lang="zh-CN" altLang="en-US" b="0" i="0" u="none" strike="noStrike" baseline="0" dirty="0" smtClean="0">
                <a:latin typeface="Times New Roman"/>
              </a:rPr>
              <a:t>示。</a:t>
            </a:r>
          </a:p>
          <a:p>
            <a:pPr marR="0" lvl="0" rtl="0"/>
            <a:r>
              <a:rPr lang="en-US" altLang="zh-CN" b="0" i="0" u="none" strike="noStrike" baseline="0" dirty="0" smtClean="0">
                <a:latin typeface="Times New Roman"/>
              </a:rPr>
              <a:t>(1)</a:t>
            </a:r>
            <a:r>
              <a:rPr lang="zh-CN" altLang="en-US" b="0" i="0" u="none" strike="noStrike" baseline="0" dirty="0" smtClean="0">
                <a:latin typeface="Times New Roman"/>
              </a:rPr>
              <a:t>访问</a:t>
            </a:r>
            <a:r>
              <a:rPr lang="en-US" altLang="zh-CN" b="0" i="0" u="none" strike="noStrike" baseline="0" dirty="0" err="1" smtClean="0">
                <a:latin typeface="Times New Roman"/>
              </a:rPr>
              <a:t>ren</a:t>
            </a:r>
            <a:r>
              <a:rPr lang="zh-CN" altLang="en-US" b="0" i="0" u="none" strike="noStrike" baseline="0" dirty="0" smtClean="0">
                <a:latin typeface="Times New Roman"/>
              </a:rPr>
              <a:t>类中的成员方法</a:t>
            </a:r>
            <a:r>
              <a:rPr lang="en-US" altLang="zh-CN" b="0" i="0" u="none" strike="noStrike" baseline="0" dirty="0" smtClean="0">
                <a:latin typeface="Times New Roman"/>
              </a:rPr>
              <a:t>say</a:t>
            </a:r>
            <a:r>
              <a:rPr lang="zh-CN" altLang="en-US" b="0" i="0" u="none" strike="noStrike" baseline="0" dirty="0" smtClean="0">
                <a:latin typeface="Times New Roman"/>
              </a:rPr>
              <a:t>。</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201265777"/>
              </p:ext>
            </p:extLst>
          </p:nvPr>
        </p:nvGraphicFramePr>
        <p:xfrm>
          <a:off x="1367644" y="4221088"/>
          <a:ext cx="6408712" cy="1579484"/>
        </p:xfrm>
        <a:graphic>
          <a:graphicData uri="http://schemas.openxmlformats.org/presentationml/2006/ole">
            <mc:AlternateContent xmlns:mc="http://schemas.openxmlformats.org/markup-compatibility/2006">
              <mc:Choice xmlns:v="urn:schemas-microsoft-com:vml" Requires="v">
                <p:oleObj spid="_x0000_s6164" name="Visio" r:id="rId3" imgW="3364543" imgH="826537" progId="Visio.Drawing.11">
                  <p:embed/>
                </p:oleObj>
              </mc:Choice>
              <mc:Fallback>
                <p:oleObj name="Visio" r:id="rId3" imgW="3364543" imgH="826537"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7644" y="4221088"/>
                        <a:ext cx="6408712" cy="1579484"/>
                      </a:xfrm>
                      <a:prstGeom prst="rect">
                        <a:avLst/>
                      </a:prstGeom>
                      <a:noFill/>
                    </p:spPr>
                  </p:pic>
                </p:oleObj>
              </mc:Fallback>
            </mc:AlternateContent>
          </a:graphicData>
        </a:graphic>
      </p:graphicFrame>
    </p:spTree>
    <p:extLst>
      <p:ext uri="{BB962C8B-B14F-4D97-AF65-F5344CB8AC3E}">
        <p14:creationId xmlns:p14="http://schemas.microsoft.com/office/powerpoint/2010/main" val="32846085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6.4.6  $this</a:t>
            </a:r>
            <a:r>
              <a:rPr lang="zh-CN" altLang="en-US" b="0" i="0" u="none" strike="noStrike" kern="1800" baseline="0" smtClean="0">
                <a:latin typeface="方正大标宋简体"/>
              </a:rPr>
              <a:t>关键字</a:t>
            </a:r>
            <a:endParaRPr lang="zh-CN" altLang="en-US" b="0" i="0" u="none" strike="noStrike" kern="1800" baseline="0" smtClean="0">
              <a:latin typeface="Times New Roman"/>
            </a:endParaRPr>
          </a:p>
        </p:txBody>
      </p:sp>
      <p:sp>
        <p:nvSpPr>
          <p:cNvPr id="3" name="文本占位符 2"/>
          <p:cNvSpPr>
            <a:spLocks noGrp="1"/>
          </p:cNvSpPr>
          <p:nvPr>
            <p:ph type="body" idx="1"/>
          </p:nvPr>
        </p:nvSpPr>
        <p:spPr>
          <a:xfrm>
            <a:off x="457200" y="1600200"/>
            <a:ext cx="8229600" cy="3052936"/>
          </a:xfrm>
        </p:spPr>
        <p:txBody>
          <a:bodyPr>
            <a:normAutofit fontScale="92500" lnSpcReduction="20000"/>
          </a:bodyPr>
          <a:lstStyle/>
          <a:p>
            <a:pPr marR="0" lvl="0" rtl="0"/>
            <a:r>
              <a:rPr lang="zh-CN" altLang="en-US" b="0" i="0" u="none" strike="noStrike" baseline="0" dirty="0" smtClean="0">
                <a:latin typeface="Times New Roman"/>
              </a:rPr>
              <a:t>在定义了成员方法后，我们常常会用到的一个问题是怎么使用类的其他成员，比如使用成员属性，调用成员方法。要实现这种操作，我们只能使用</a:t>
            </a:r>
            <a:r>
              <a:rPr lang="en-US" altLang="zh-CN" b="0" i="0" u="none" strike="noStrike" baseline="0" dirty="0" smtClean="0">
                <a:latin typeface="Times New Roman"/>
              </a:rPr>
              <a:t>$this</a:t>
            </a:r>
            <a:r>
              <a:rPr lang="zh-CN" altLang="en-US" b="0" i="0" u="none" strike="noStrike" baseline="0" dirty="0" smtClean="0">
                <a:latin typeface="Times New Roman"/>
              </a:rPr>
              <a:t>，它的语法如</a:t>
            </a:r>
            <a:r>
              <a:rPr lang="zh-CN" altLang="en-US" b="0" i="0" u="none" strike="noStrike" baseline="0" dirty="0" smtClean="0">
                <a:latin typeface="Times New Roman"/>
              </a:rPr>
              <a:t>图所</a:t>
            </a:r>
            <a:r>
              <a:rPr lang="zh-CN" altLang="en-US" b="0" i="0" u="none" strike="noStrike" baseline="0" dirty="0" smtClean="0">
                <a:latin typeface="Times New Roman"/>
              </a:rPr>
              <a:t>示。</a:t>
            </a:r>
          </a:p>
          <a:p>
            <a:pPr marR="0" lvl="0" rtl="0"/>
            <a:r>
              <a:rPr lang="zh-CN" altLang="en-US" b="0" i="0" u="none" strike="noStrike" baseline="0" dirty="0" smtClean="0">
                <a:latin typeface="Times New Roman"/>
              </a:rPr>
              <a:t>它会把查找范围缩小在一个类以内，也就是说使用了</a:t>
            </a:r>
            <a:r>
              <a:rPr lang="en-US" altLang="zh-CN" b="0" i="0" u="none" strike="noStrike" baseline="0" dirty="0" smtClean="0">
                <a:latin typeface="Times New Roman"/>
              </a:rPr>
              <a:t>$this</a:t>
            </a:r>
            <a:r>
              <a:rPr lang="zh-CN" altLang="en-US" b="0" i="0" u="none" strike="noStrike" baseline="0" dirty="0" smtClean="0">
                <a:latin typeface="Times New Roman"/>
              </a:rPr>
              <a:t>语法后，程序只会在类内寻找这个同名成员，而不会在类范围外的地方去查找</a:t>
            </a:r>
            <a:r>
              <a:rPr lang="zh-CN" altLang="en-US" b="0" i="0" u="none" strike="noStrike" baseline="0" dirty="0" smtClean="0">
                <a:latin typeface="Times New Roman"/>
              </a:rPr>
              <a:t>。</a:t>
            </a:r>
            <a:endParaRPr lang="zh-CN" altLang="en-US" b="0" i="0" u="none" strike="noStrike" baseline="0" dirty="0" smtClean="0">
              <a:latin typeface="Times New Roman"/>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048548644"/>
              </p:ext>
            </p:extLst>
          </p:nvPr>
        </p:nvGraphicFramePr>
        <p:xfrm>
          <a:off x="1123698" y="4797152"/>
          <a:ext cx="6896603" cy="936104"/>
        </p:xfrm>
        <a:graphic>
          <a:graphicData uri="http://schemas.openxmlformats.org/presentationml/2006/ole">
            <mc:AlternateContent xmlns:mc="http://schemas.openxmlformats.org/markup-compatibility/2006">
              <mc:Choice xmlns:v="urn:schemas-microsoft-com:vml" Requires="v">
                <p:oleObj spid="_x0000_s7188" name="Visio" r:id="rId3" imgW="3436617" imgH="466715" progId="Visio.Drawing.11">
                  <p:embed/>
                </p:oleObj>
              </mc:Choice>
              <mc:Fallback>
                <p:oleObj name="Visio" r:id="rId3" imgW="3436617" imgH="466715"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3698" y="4797152"/>
                        <a:ext cx="6896603" cy="936104"/>
                      </a:xfrm>
                      <a:prstGeom prst="rect">
                        <a:avLst/>
                      </a:prstGeom>
                      <a:noFill/>
                    </p:spPr>
                  </p:pic>
                </p:oleObj>
              </mc:Fallback>
            </mc:AlternateContent>
          </a:graphicData>
        </a:graphic>
      </p:graphicFrame>
    </p:spTree>
    <p:extLst>
      <p:ext uri="{BB962C8B-B14F-4D97-AF65-F5344CB8AC3E}">
        <p14:creationId xmlns:p14="http://schemas.microsoft.com/office/powerpoint/2010/main" val="38670594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6.4.6  $this</a:t>
            </a:r>
            <a:r>
              <a:rPr lang="zh-CN" altLang="en-US" b="0" i="0" u="none" strike="noStrike" kern="1800" baseline="0" smtClean="0">
                <a:latin typeface="方正大标宋简体"/>
              </a:rPr>
              <a:t>关键字</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normAutofit/>
          </a:bodyPr>
          <a:lstStyle/>
          <a:p>
            <a:pPr marR="0" lvl="0" rtl="0"/>
            <a:r>
              <a:rPr lang="en-US" altLang="zh-CN" b="0" i="0" u="none" strike="noStrike" baseline="0" dirty="0" smtClean="0">
                <a:latin typeface="Times New Roman"/>
              </a:rPr>
              <a:t>(1)</a:t>
            </a:r>
            <a:r>
              <a:rPr lang="zh-CN" altLang="en-US" b="0" i="0" u="none" strike="noStrike" baseline="0" dirty="0" smtClean="0">
                <a:latin typeface="Times New Roman"/>
              </a:rPr>
              <a:t>使用</a:t>
            </a:r>
            <a:r>
              <a:rPr lang="en-US" altLang="zh-CN" b="0" i="0" u="none" strike="noStrike" baseline="0" dirty="0" smtClean="0">
                <a:latin typeface="Times New Roman"/>
              </a:rPr>
              <a:t>$this</a:t>
            </a:r>
            <a:r>
              <a:rPr lang="zh-CN" altLang="en-US" b="0" i="0" u="none" strike="noStrike" baseline="0" dirty="0" smtClean="0">
                <a:latin typeface="Times New Roman"/>
              </a:rPr>
              <a:t>在成员方法中访问成员属性。</a:t>
            </a:r>
          </a:p>
          <a:p>
            <a:pPr marR="0" lvl="0" rtl="0"/>
            <a:r>
              <a:rPr lang="en-US" altLang="zh-CN" b="0" i="0" u="none" strike="noStrike" baseline="0" dirty="0" smtClean="0">
                <a:latin typeface="Times New Roman"/>
              </a:rPr>
              <a:t>(2)</a:t>
            </a:r>
            <a:r>
              <a:rPr lang="zh-CN" altLang="en-US" b="0" i="0" u="none" strike="noStrike" baseline="0" dirty="0" smtClean="0">
                <a:latin typeface="Times New Roman"/>
              </a:rPr>
              <a:t>在</a:t>
            </a:r>
            <a:r>
              <a:rPr lang="zh-CN" altLang="en-US" b="0" i="0" u="none" strike="noStrike" baseline="0" dirty="0" smtClean="0">
                <a:latin typeface="Times New Roman"/>
              </a:rPr>
              <a:t>一个成员方法中使用</a:t>
            </a:r>
            <a:r>
              <a:rPr lang="en-US" altLang="zh-CN" b="0" i="0" u="none" strike="noStrike" baseline="0" dirty="0" smtClean="0">
                <a:latin typeface="Times New Roman"/>
              </a:rPr>
              <a:t>$this</a:t>
            </a:r>
            <a:r>
              <a:rPr lang="zh-CN" altLang="en-US" b="0" i="0" u="none" strike="noStrike" baseline="0" dirty="0" smtClean="0">
                <a:latin typeface="Times New Roman"/>
              </a:rPr>
              <a:t>访问另一个成员方法。</a:t>
            </a:r>
          </a:p>
        </p:txBody>
      </p:sp>
    </p:spTree>
    <p:extLst>
      <p:ext uri="{BB962C8B-B14F-4D97-AF65-F5344CB8AC3E}">
        <p14:creationId xmlns:p14="http://schemas.microsoft.com/office/powerpoint/2010/main" val="37316793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6.4.6</a:t>
            </a:r>
            <a:r>
              <a:rPr lang="zh-CN" altLang="en-US" b="0" i="0" u="none" strike="noStrike" kern="1800" baseline="0" smtClean="0">
                <a:latin typeface="方正大标宋简体"/>
              </a:rPr>
              <a:t>  构造方法</a:t>
            </a:r>
            <a:endParaRPr lang="zh-CN" altLang="en-US" b="0" i="0" u="none" strike="noStrike" kern="1800" baseline="0" smtClean="0">
              <a:latin typeface="Times New Roman"/>
            </a:endParaRPr>
          </a:p>
        </p:txBody>
      </p:sp>
      <p:sp>
        <p:nvSpPr>
          <p:cNvPr id="3" name="文本占位符 2"/>
          <p:cNvSpPr>
            <a:spLocks noGrp="1"/>
          </p:cNvSpPr>
          <p:nvPr>
            <p:ph type="body" idx="1"/>
          </p:nvPr>
        </p:nvSpPr>
        <p:spPr>
          <a:xfrm>
            <a:off x="457200" y="1600200"/>
            <a:ext cx="8229600" cy="2836912"/>
          </a:xfrm>
        </p:spPr>
        <p:txBody>
          <a:bodyPr>
            <a:normAutofit fontScale="77500" lnSpcReduction="20000"/>
          </a:bodyPr>
          <a:lstStyle/>
          <a:p>
            <a:pPr marR="0" lvl="0" rtl="0"/>
            <a:r>
              <a:rPr lang="zh-CN" altLang="en-US" b="0" i="0" u="none" strike="noStrike" baseline="0" dirty="0" smtClean="0">
                <a:latin typeface="Times New Roman"/>
              </a:rPr>
              <a:t>在类的方法中有一种特殊的方法就是构造方法。</a:t>
            </a:r>
            <a:r>
              <a:rPr lang="en-US" altLang="zh-CN" b="0" i="0" u="none" strike="noStrike" baseline="0" dirty="0" smtClean="0">
                <a:latin typeface="Times New Roman"/>
              </a:rPr>
              <a:t>PHP 5 </a:t>
            </a:r>
            <a:r>
              <a:rPr lang="zh-CN" altLang="en-US" b="0" i="0" u="none" strike="noStrike" baseline="0" dirty="0" smtClean="0">
                <a:latin typeface="Times New Roman"/>
              </a:rPr>
              <a:t>允行开发者在一个类中定义一个方法作为构造函数。我们先来看它的语法，如</a:t>
            </a:r>
            <a:r>
              <a:rPr lang="zh-CN" altLang="en-US" b="0" i="0" u="none" strike="noStrike" baseline="0" dirty="0" smtClean="0">
                <a:latin typeface="Times New Roman"/>
              </a:rPr>
              <a:t>图所</a:t>
            </a:r>
            <a:r>
              <a:rPr lang="zh-CN" altLang="en-US" b="0" i="0" u="none" strike="noStrike" baseline="0" dirty="0" smtClean="0">
                <a:latin typeface="Times New Roman"/>
              </a:rPr>
              <a:t>示。</a:t>
            </a:r>
          </a:p>
          <a:p>
            <a:pPr marR="0" lvl="0" rtl="0"/>
            <a:r>
              <a:rPr lang="zh-CN" altLang="en-US" b="0" i="0" u="none" strike="noStrike" baseline="0" dirty="0" smtClean="0">
                <a:latin typeface="Times New Roman"/>
              </a:rPr>
              <a:t>由于构造方法是由系统自动调用的，我们不可以主动调用，因此不需要加访问控制关键字。这个读者一定要注意。构造函数会在每次创建新对象时被调用，所以非常适合在使用对象之前做一些初始化工作。如果我们不显式地创建构造方法，在类也是有默认的构造方法的</a:t>
            </a:r>
            <a:r>
              <a:rPr lang="zh-CN" altLang="en-US" b="0" i="0" u="none" strike="noStrike" baseline="0" dirty="0" smtClean="0">
                <a:latin typeface="Times New Roman"/>
              </a:rPr>
              <a:t>。</a:t>
            </a:r>
            <a:endParaRPr lang="zh-CN" altLang="en-US" b="0" i="0" u="none" strike="noStrike" baseline="0" dirty="0" smtClean="0">
              <a:latin typeface="Times New Roman"/>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175088731"/>
              </p:ext>
            </p:extLst>
          </p:nvPr>
        </p:nvGraphicFramePr>
        <p:xfrm>
          <a:off x="2267744" y="4221088"/>
          <a:ext cx="3959465" cy="2293071"/>
        </p:xfrm>
        <a:graphic>
          <a:graphicData uri="http://schemas.openxmlformats.org/presentationml/2006/ole">
            <mc:AlternateContent xmlns:mc="http://schemas.openxmlformats.org/markup-compatibility/2006">
              <mc:Choice xmlns:v="urn:schemas-microsoft-com:vml" Requires="v">
                <p:oleObj spid="_x0000_s8211" name="Visio" r:id="rId3" imgW="2651130" imgH="1535232" progId="Visio.Drawing.11">
                  <p:embed/>
                </p:oleObj>
              </mc:Choice>
              <mc:Fallback>
                <p:oleObj name="Visio" r:id="rId3" imgW="2651130" imgH="153523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4221088"/>
                        <a:ext cx="3959465" cy="2293071"/>
                      </a:xfrm>
                      <a:prstGeom prst="rect">
                        <a:avLst/>
                      </a:prstGeom>
                      <a:noFill/>
                    </p:spPr>
                  </p:pic>
                </p:oleObj>
              </mc:Fallback>
            </mc:AlternateContent>
          </a:graphicData>
        </a:graphic>
      </p:graphicFrame>
    </p:spTree>
    <p:extLst>
      <p:ext uri="{BB962C8B-B14F-4D97-AF65-F5344CB8AC3E}">
        <p14:creationId xmlns:p14="http://schemas.microsoft.com/office/powerpoint/2010/main" val="33788860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6.4.6</a:t>
            </a:r>
            <a:r>
              <a:rPr lang="zh-CN" altLang="en-US" b="0" i="0" u="none" strike="noStrike" kern="1800" baseline="0" smtClean="0">
                <a:latin typeface="方正大标宋简体"/>
              </a:rPr>
              <a:t>  构造方法</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normAutofit/>
          </a:bodyPr>
          <a:lstStyle/>
          <a:p>
            <a:pPr marR="0" lvl="0" rtl="0"/>
            <a:r>
              <a:rPr lang="en-US" altLang="zh-CN" b="0" i="0" u="none" strike="noStrike" baseline="0" dirty="0" smtClean="0">
                <a:latin typeface="Times New Roman"/>
              </a:rPr>
              <a:t>(1)</a:t>
            </a:r>
            <a:r>
              <a:rPr lang="zh-CN" altLang="en-US" b="0" i="0" u="none" strike="noStrike" baseline="0" dirty="0" smtClean="0">
                <a:latin typeface="Times New Roman"/>
              </a:rPr>
              <a:t>在</a:t>
            </a:r>
            <a:r>
              <a:rPr lang="zh-CN" altLang="en-US" b="0" i="0" u="none" strike="noStrike" baseline="0" dirty="0" smtClean="0">
                <a:latin typeface="Times New Roman"/>
              </a:rPr>
              <a:t>类中定义一个构造方法用来对对象进行初始化。</a:t>
            </a:r>
          </a:p>
          <a:p>
            <a:pPr marR="0" lvl="0" rtl="0"/>
            <a:r>
              <a:rPr lang="en-US" altLang="zh-CN" b="0" i="0" u="none" strike="noStrike" baseline="0" dirty="0" smtClean="0">
                <a:latin typeface="Times New Roman"/>
              </a:rPr>
              <a:t>(2)</a:t>
            </a:r>
            <a:r>
              <a:rPr lang="zh-CN" altLang="en-US" b="0" i="0" u="none" strike="noStrike" baseline="0" dirty="0" smtClean="0">
                <a:latin typeface="Times New Roman"/>
              </a:rPr>
              <a:t>给</a:t>
            </a:r>
            <a:r>
              <a:rPr lang="zh-CN" altLang="en-US" b="0" i="0" u="none" strike="noStrike" baseline="0" dirty="0" smtClean="0">
                <a:latin typeface="Times New Roman"/>
              </a:rPr>
              <a:t>类的构造方法定义默认参数。</a:t>
            </a:r>
          </a:p>
        </p:txBody>
      </p:sp>
    </p:spTree>
    <p:extLst>
      <p:ext uri="{BB962C8B-B14F-4D97-AF65-F5344CB8AC3E}">
        <p14:creationId xmlns:p14="http://schemas.microsoft.com/office/powerpoint/2010/main" val="30977458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6.4.7</a:t>
            </a:r>
            <a:r>
              <a:rPr lang="zh-CN" altLang="en-US" b="0" i="0" u="none" strike="noStrike" kern="1800" baseline="0" smtClean="0">
                <a:latin typeface="方正大标宋简体"/>
              </a:rPr>
              <a:t>  析构方法</a:t>
            </a:r>
            <a:endParaRPr lang="zh-CN" altLang="en-US" b="0" i="0" u="none" strike="noStrike" kern="1800" baseline="0" smtClean="0">
              <a:latin typeface="Times New Roman"/>
            </a:endParaRPr>
          </a:p>
        </p:txBody>
      </p:sp>
      <p:sp>
        <p:nvSpPr>
          <p:cNvPr id="3" name="文本占位符 2"/>
          <p:cNvSpPr>
            <a:spLocks noGrp="1"/>
          </p:cNvSpPr>
          <p:nvPr>
            <p:ph type="body" idx="1"/>
          </p:nvPr>
        </p:nvSpPr>
        <p:spPr>
          <a:xfrm>
            <a:off x="457200" y="1600200"/>
            <a:ext cx="8229600" cy="1900808"/>
          </a:xfrm>
        </p:spPr>
        <p:txBody>
          <a:bodyPr>
            <a:normAutofit fontScale="62500" lnSpcReduction="20000"/>
          </a:bodyPr>
          <a:lstStyle/>
          <a:p>
            <a:pPr marR="0" lvl="0" rtl="0"/>
            <a:r>
              <a:rPr lang="zh-CN" altLang="en-US" b="0" i="0" u="none" strike="noStrike" baseline="0" dirty="0" smtClean="0">
                <a:latin typeface="Times New Roman"/>
              </a:rPr>
              <a:t>与构造函数的名称类似，一个类的析构函数名称必须是</a:t>
            </a:r>
            <a:r>
              <a:rPr lang="en-US" altLang="zh-CN" b="0" i="0" u="none" strike="noStrike" baseline="0" dirty="0" smtClean="0">
                <a:latin typeface="Times New Roman"/>
              </a:rPr>
              <a:t>__destruct()</a:t>
            </a:r>
            <a:r>
              <a:rPr lang="zh-CN" altLang="en-US" b="0" i="0" u="none" strike="noStrike" baseline="0" dirty="0" smtClean="0">
                <a:latin typeface="Times New Roman"/>
              </a:rPr>
              <a:t>。析构函数不能带有任何参数。同样的，析构函数也不需要访问控制关键字。它的语法如</a:t>
            </a:r>
            <a:r>
              <a:rPr lang="zh-CN" altLang="en-US" b="0" i="0" u="none" strike="noStrike" baseline="0" dirty="0" smtClean="0">
                <a:latin typeface="Times New Roman"/>
              </a:rPr>
              <a:t>图所</a:t>
            </a:r>
            <a:r>
              <a:rPr lang="zh-CN" altLang="en-US" b="0" i="0" u="none" strike="noStrike" baseline="0" dirty="0" smtClean="0">
                <a:latin typeface="Times New Roman"/>
              </a:rPr>
              <a:t>示。</a:t>
            </a:r>
          </a:p>
          <a:p>
            <a:pPr marR="0" lvl="0" rtl="0"/>
            <a:r>
              <a:rPr lang="zh-CN" altLang="en-US" b="0" i="0" u="none" strike="noStrike" baseline="0" dirty="0" smtClean="0">
                <a:latin typeface="Times New Roman"/>
              </a:rPr>
              <a:t>析构函数允许在销毁一个类之前执行一些操作或完成一些功能。析构函数会在到某个对象的所有引用都被删除或者当对象被显式销毁时执行，也就是对象在内存中被销毁前自动调用析构函数。下面我们来看一个示例</a:t>
            </a:r>
            <a:r>
              <a:rPr lang="zh-CN" altLang="en-US" b="0" i="0" u="none" strike="noStrike" baseline="0" dirty="0" smtClean="0">
                <a:latin typeface="Times New Roman"/>
              </a:rPr>
              <a:t>。</a:t>
            </a:r>
            <a:endParaRPr lang="zh-CN" altLang="en-US" b="0" i="0" u="none" strike="noStrike" baseline="0" dirty="0" smtClean="0">
              <a:latin typeface="Times New Roman"/>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891814230"/>
              </p:ext>
            </p:extLst>
          </p:nvPr>
        </p:nvGraphicFramePr>
        <p:xfrm>
          <a:off x="2843808" y="3315744"/>
          <a:ext cx="2808312" cy="2878084"/>
        </p:xfrm>
        <a:graphic>
          <a:graphicData uri="http://schemas.openxmlformats.org/presentationml/2006/ole">
            <mc:AlternateContent xmlns:mc="http://schemas.openxmlformats.org/markup-compatibility/2006">
              <mc:Choice xmlns:v="urn:schemas-microsoft-com:vml" Requires="v">
                <p:oleObj spid="_x0000_s9234" name="Visio" r:id="rId3" imgW="1529280" imgH="1574051" progId="Visio.Drawing.11">
                  <p:embed/>
                </p:oleObj>
              </mc:Choice>
              <mc:Fallback>
                <p:oleObj name="Visio" r:id="rId3" imgW="1529280" imgH="1574051"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3315744"/>
                        <a:ext cx="2808312" cy="2878084"/>
                      </a:xfrm>
                      <a:prstGeom prst="rect">
                        <a:avLst/>
                      </a:prstGeom>
                      <a:noFill/>
                    </p:spPr>
                  </p:pic>
                </p:oleObj>
              </mc:Fallback>
            </mc:AlternateContent>
          </a:graphicData>
        </a:graphic>
      </p:graphicFrame>
    </p:spTree>
    <p:extLst>
      <p:ext uri="{BB962C8B-B14F-4D97-AF65-F5344CB8AC3E}">
        <p14:creationId xmlns:p14="http://schemas.microsoft.com/office/powerpoint/2010/main" val="11316819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6.4.7</a:t>
            </a:r>
            <a:r>
              <a:rPr lang="zh-CN" altLang="en-US" b="0" i="0" u="none" strike="noStrike" kern="1800" baseline="0" smtClean="0">
                <a:latin typeface="方正大标宋简体"/>
              </a:rPr>
              <a:t>  析构方法</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normAutofit/>
          </a:bodyPr>
          <a:lstStyle/>
          <a:p>
            <a:pPr marR="0" lvl="0" rtl="0"/>
            <a:r>
              <a:rPr lang="en-US" altLang="zh-CN" b="0" i="0" u="none" strike="noStrike" baseline="0" dirty="0" smtClean="0">
                <a:latin typeface="Times New Roman"/>
              </a:rPr>
              <a:t>(1)</a:t>
            </a:r>
            <a:r>
              <a:rPr lang="zh-CN" altLang="en-US" b="0" i="0" u="none" strike="noStrike" baseline="0" dirty="0" smtClean="0">
                <a:latin typeface="Times New Roman"/>
              </a:rPr>
              <a:t>为</a:t>
            </a:r>
            <a:r>
              <a:rPr lang="zh-CN" altLang="en-US" b="0" i="0" u="none" strike="noStrike" baseline="0" dirty="0" smtClean="0">
                <a:latin typeface="Times New Roman"/>
              </a:rPr>
              <a:t>类定义一个析构方法，在对象不再被使用后，系统会自动调用析构函数并输出函数体中的内容。</a:t>
            </a:r>
          </a:p>
          <a:p>
            <a:pPr marR="0" lvl="0" rtl="0"/>
            <a:r>
              <a:rPr lang="en-US" altLang="zh-CN" b="0" i="0" u="none" strike="noStrike" baseline="0" dirty="0" smtClean="0">
                <a:latin typeface="Times New Roman"/>
              </a:rPr>
              <a:t>(2)</a:t>
            </a:r>
            <a:r>
              <a:rPr lang="zh-CN" altLang="en-US" b="0" i="0" u="none" strike="noStrike" baseline="0" dirty="0" smtClean="0">
                <a:latin typeface="Times New Roman"/>
              </a:rPr>
              <a:t>实例化</a:t>
            </a:r>
            <a:r>
              <a:rPr lang="zh-CN" altLang="en-US" b="0" i="0" u="none" strike="noStrike" baseline="0" dirty="0" smtClean="0">
                <a:latin typeface="Times New Roman"/>
              </a:rPr>
              <a:t>一个类的对象后使用</a:t>
            </a:r>
            <a:r>
              <a:rPr lang="en-US" altLang="zh-CN" b="0" i="0" u="none" strike="noStrike" baseline="0" dirty="0" smtClean="0">
                <a:latin typeface="Times New Roman"/>
              </a:rPr>
              <a:t>unset</a:t>
            </a:r>
            <a:r>
              <a:rPr lang="zh-CN" altLang="en-US" b="0" i="0" u="none" strike="noStrike" baseline="0" dirty="0" smtClean="0">
                <a:latin typeface="Times New Roman"/>
              </a:rPr>
              <a:t>函数销毁对象名。</a:t>
            </a:r>
          </a:p>
        </p:txBody>
      </p:sp>
    </p:spTree>
    <p:extLst>
      <p:ext uri="{BB962C8B-B14F-4D97-AF65-F5344CB8AC3E}">
        <p14:creationId xmlns:p14="http://schemas.microsoft.com/office/powerpoint/2010/main" val="18125520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6.1  </a:t>
            </a:r>
            <a:r>
              <a:rPr lang="zh-CN" altLang="en-US" b="0" i="0" u="none" strike="noStrike" kern="1800" baseline="0" smtClean="0">
                <a:latin typeface="方正大标宋简体"/>
              </a:rPr>
              <a:t>面向对象概述</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normAutofit fontScale="92500" lnSpcReduction="10000"/>
          </a:bodyPr>
          <a:lstStyle/>
          <a:p>
            <a:pPr marR="0" lvl="0" rtl="0"/>
            <a:r>
              <a:rPr lang="zh-CN" altLang="en-US" b="0" i="0" u="none" strike="noStrike" baseline="0" smtClean="0">
                <a:latin typeface="Times New Roman"/>
              </a:rPr>
              <a:t>面向对象程序设计是一种计算机编程架构，它一直是程序开发中的热门话题。使用面向对象思想设计的程序代码更加简洁，更加易于维护，并且有更强的课重用性。这些特性就达到了软件工程的三个目标：重用性、灵活性和扩展性。并且面向对象的思想相对面向过程的思想更加符合人类看待事物的一般规律。</a:t>
            </a:r>
            <a:r>
              <a:rPr lang="en-US" altLang="zh-CN" b="0" i="0" u="none" strike="noStrike" baseline="0" smtClean="0">
                <a:latin typeface="Times New Roman"/>
              </a:rPr>
              <a:t>PHP</a:t>
            </a:r>
            <a:r>
              <a:rPr lang="zh-CN" altLang="en-US" b="0" i="0" u="none" strike="noStrike" baseline="0" smtClean="0">
                <a:latin typeface="Times New Roman"/>
              </a:rPr>
              <a:t>虽不是一个真正的面向对象的编程语言，但是面向对象的思想我们是完全可以借鉴，并且大部分都可以很好地实现，这在大型项目的设计中是很有优势的。</a:t>
            </a:r>
          </a:p>
        </p:txBody>
      </p:sp>
    </p:spTree>
    <p:extLst>
      <p:ext uri="{BB962C8B-B14F-4D97-AF65-F5344CB8AC3E}">
        <p14:creationId xmlns:p14="http://schemas.microsoft.com/office/powerpoint/2010/main" val="41390488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6.5</a:t>
            </a:r>
            <a:r>
              <a:rPr lang="zh-CN" altLang="en-US" b="0" i="0" u="none" strike="noStrike" kern="1800" baseline="0" smtClean="0">
                <a:latin typeface="方正大标宋简体"/>
              </a:rPr>
              <a:t>  封装性</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封装性是面向对象的三大特性之一，封装的最主要作用就是把数据封起来，不让外界可以随意访问，修改。这样就可以使得数据更加的安全可靠。封装性还是比较好理解和学习的，下面我们就来学习他们。</a:t>
            </a:r>
          </a:p>
        </p:txBody>
      </p:sp>
    </p:spTree>
    <p:extLst>
      <p:ext uri="{BB962C8B-B14F-4D97-AF65-F5344CB8AC3E}">
        <p14:creationId xmlns:p14="http://schemas.microsoft.com/office/powerpoint/2010/main" val="6295735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6.5.1  </a:t>
            </a:r>
            <a:r>
              <a:rPr lang="zh-CN" altLang="en-US" b="0" i="0" u="none" strike="noStrike" kern="1800" baseline="0" smtClean="0">
                <a:latin typeface="方正大标宋简体"/>
              </a:rPr>
              <a:t>封装性的含义</a:t>
            </a:r>
            <a:endParaRPr lang="zh-CN" altLang="en-US" b="0" i="0" u="none" strike="noStrike" kern="1800" baseline="0" smtClean="0">
              <a:latin typeface="Times New Roman"/>
            </a:endParaRPr>
          </a:p>
        </p:txBody>
      </p:sp>
      <p:sp>
        <p:nvSpPr>
          <p:cNvPr id="3" name="文本占位符 2"/>
          <p:cNvSpPr>
            <a:spLocks noGrp="1"/>
          </p:cNvSpPr>
          <p:nvPr>
            <p:ph type="body" idx="1"/>
          </p:nvPr>
        </p:nvSpPr>
        <p:spPr>
          <a:xfrm>
            <a:off x="457200" y="1600200"/>
            <a:ext cx="2530624" cy="4724400"/>
          </a:xfrm>
        </p:spPr>
        <p:txBody>
          <a:bodyPr>
            <a:normAutofit fontScale="70000" lnSpcReduction="20000"/>
          </a:bodyPr>
          <a:lstStyle/>
          <a:p>
            <a:pPr marR="0" lvl="0" rtl="0"/>
            <a:r>
              <a:rPr lang="en-US" altLang="zh-CN" b="0" i="0" u="none" strike="noStrike" baseline="0" dirty="0" smtClean="0">
                <a:latin typeface="Times New Roman"/>
              </a:rPr>
              <a:t>PHP</a:t>
            </a:r>
            <a:r>
              <a:rPr lang="zh-CN" altLang="en-US" b="0" i="0" u="none" strike="noStrike" baseline="0" dirty="0" smtClean="0">
                <a:latin typeface="Times New Roman"/>
              </a:rPr>
              <a:t>的封装以有两个方面的含义。我们先来看第一个含义。如</a:t>
            </a:r>
            <a:r>
              <a:rPr lang="zh-CN" altLang="en-US" b="0" i="0" u="none" strike="noStrike" baseline="0" dirty="0" smtClean="0">
                <a:latin typeface="Times New Roman"/>
              </a:rPr>
              <a:t>图所</a:t>
            </a:r>
            <a:r>
              <a:rPr lang="zh-CN" altLang="en-US" b="0" i="0" u="none" strike="noStrike" baseline="0" dirty="0" smtClean="0">
                <a:latin typeface="Times New Roman"/>
              </a:rPr>
              <a:t>示。</a:t>
            </a:r>
          </a:p>
          <a:p>
            <a:pPr marR="0" lvl="0" rtl="0"/>
            <a:r>
              <a:rPr lang="zh-CN" altLang="en-US" b="0" i="0" u="none" strike="noStrike" baseline="0" dirty="0" smtClean="0">
                <a:latin typeface="Times New Roman"/>
              </a:rPr>
              <a:t>我们可以看到我们使用的类的成员属性和成员函数都是被集中放置在类里面的，这就是封装性的一个方面。从结构角度上体现出来的。</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982832307"/>
              </p:ext>
            </p:extLst>
          </p:nvPr>
        </p:nvGraphicFramePr>
        <p:xfrm>
          <a:off x="3059832" y="1340768"/>
          <a:ext cx="5544616" cy="5312516"/>
        </p:xfrm>
        <a:graphic>
          <a:graphicData uri="http://schemas.openxmlformats.org/presentationml/2006/ole">
            <mc:AlternateContent xmlns:mc="http://schemas.openxmlformats.org/markup-compatibility/2006">
              <mc:Choice xmlns:v="urn:schemas-microsoft-com:vml" Requires="v">
                <p:oleObj spid="_x0000_s10257" name="Visio" r:id="rId3" imgW="4092120" imgH="3919627" progId="Visio.Drawing.11">
                  <p:embed/>
                </p:oleObj>
              </mc:Choice>
              <mc:Fallback>
                <p:oleObj name="Visio" r:id="rId3" imgW="4092120" imgH="3919627"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832" y="1340768"/>
                        <a:ext cx="5544616" cy="5312516"/>
                      </a:xfrm>
                      <a:prstGeom prst="rect">
                        <a:avLst/>
                      </a:prstGeom>
                      <a:noFill/>
                    </p:spPr>
                  </p:pic>
                </p:oleObj>
              </mc:Fallback>
            </mc:AlternateContent>
          </a:graphicData>
        </a:graphic>
      </p:graphicFrame>
    </p:spTree>
    <p:extLst>
      <p:ext uri="{BB962C8B-B14F-4D97-AF65-F5344CB8AC3E}">
        <p14:creationId xmlns:p14="http://schemas.microsoft.com/office/powerpoint/2010/main" val="39648961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方正大标宋简体"/>
              </a:rPr>
              <a:t>6.5.2  </a:t>
            </a:r>
            <a:r>
              <a:rPr lang="zh-CN" altLang="en-US" b="0" i="0" u="none" strike="noStrike" kern="1800" baseline="0" smtClean="0">
                <a:latin typeface="方正大标宋简体"/>
              </a:rPr>
              <a:t>访问控制关键字</a:t>
            </a:r>
            <a:r>
              <a:rPr lang="en-US" altLang="zh-CN" b="0" i="0" u="none" strike="noStrike" kern="1800" baseline="0" smtClean="0">
                <a:latin typeface="方正大标宋简体"/>
              </a:rPr>
              <a:t>public</a:t>
            </a:r>
            <a:r>
              <a:rPr lang="zh-CN" altLang="en-US" b="0" i="0" u="none" strike="noStrike" kern="1800" baseline="0" smtClean="0">
                <a:latin typeface="方正大标宋简体"/>
              </a:rPr>
              <a:t>、</a:t>
            </a:r>
            <a:r>
              <a:rPr lang="en-US" altLang="zh-CN" b="0" i="0" u="none" strike="noStrike" kern="1800" baseline="0" smtClean="0">
                <a:latin typeface="方正大标宋简体"/>
              </a:rPr>
              <a:t>protected</a:t>
            </a:r>
            <a:r>
              <a:rPr lang="zh-CN" altLang="en-US" b="0" i="0" u="none" strike="noStrike" kern="1800" baseline="0" smtClean="0">
                <a:latin typeface="方正大标宋简体"/>
              </a:rPr>
              <a:t>、</a:t>
            </a:r>
            <a:r>
              <a:rPr lang="en-US" altLang="zh-CN" b="0" i="0" u="none" strike="noStrike" kern="1800" baseline="0" smtClean="0">
                <a:latin typeface="方正大标宋简体"/>
              </a:rPr>
              <a:t>private</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normAutofit fontScale="62500" lnSpcReduction="20000"/>
          </a:bodyPr>
          <a:lstStyle/>
          <a:p>
            <a:pPr marR="0" lvl="0" rtl="0"/>
            <a:r>
              <a:rPr lang="zh-CN" altLang="en-US" b="0" i="0" u="none" strike="noStrike" baseline="0" dirty="0" smtClean="0">
                <a:latin typeface="Times New Roman"/>
              </a:rPr>
              <a:t>另一种体现就是在数据上的，我们由生活中的案例就很容易想到，比如我们的个人隐私，手机号码，生日，居住地址之类的数据并不想随意就让别人得到或者修改</a:t>
            </a:r>
            <a:r>
              <a:rPr lang="zh-CN" altLang="en-US" b="0" i="0" u="none" strike="noStrike" baseline="0" dirty="0" smtClean="0">
                <a:latin typeface="Times New Roman"/>
              </a:rPr>
              <a:t>。有些</a:t>
            </a:r>
            <a:r>
              <a:rPr lang="zh-CN" altLang="en-US" b="0" i="0" u="none" strike="noStrike" baseline="0" dirty="0" smtClean="0">
                <a:latin typeface="Times New Roman"/>
              </a:rPr>
              <a:t>就是我们不愿公开的。</a:t>
            </a:r>
          </a:p>
          <a:p>
            <a:pPr marR="0" lvl="0" rtl="0"/>
            <a:r>
              <a:rPr lang="zh-CN" altLang="en-US" b="0" i="0" u="none" strike="noStrike" baseline="0" dirty="0" smtClean="0">
                <a:latin typeface="Times New Roman"/>
              </a:rPr>
              <a:t>我们在网上注册一些账号的时候也可以体现出来，就比如生日和联系方式可以设置为自己的好友可见而非好友不可见等等状态。要实现这些，我们知道在学习面向对象程序设计以前是做不到的，所有变量或者函数都是可以被随意操作。这在类中可以使用访问关键字来约束它们。访问控制关键字有如下三种：</a:t>
            </a:r>
          </a:p>
          <a:p>
            <a:pPr marR="0" lvl="0" rtl="0"/>
            <a:r>
              <a:rPr lang="en-US" altLang="zh-CN" b="0" i="0" u="none" strike="noStrike" baseline="0" dirty="0" smtClean="0">
                <a:latin typeface="Times New Roman"/>
              </a:rPr>
              <a:t>public</a:t>
            </a:r>
            <a:r>
              <a:rPr lang="zh-CN" altLang="en-US" b="0" i="0" u="none" strike="noStrike" baseline="0" dirty="0" smtClean="0">
                <a:latin typeface="Times New Roman"/>
              </a:rPr>
              <a:t>	由它修饰的成员被称为公共成员，可以在类内部和外部被访问。</a:t>
            </a:r>
          </a:p>
          <a:p>
            <a:pPr marR="0" lvl="0" rtl="0"/>
            <a:r>
              <a:rPr lang="en-US" altLang="zh-CN" b="0" i="0" u="none" strike="noStrike" baseline="0" dirty="0" smtClean="0">
                <a:latin typeface="Times New Roman"/>
              </a:rPr>
              <a:t>protected</a:t>
            </a:r>
            <a:r>
              <a:rPr lang="zh-CN" altLang="en-US" b="0" i="0" u="none" strike="noStrike" baseline="0" dirty="0" smtClean="0">
                <a:latin typeface="Times New Roman"/>
              </a:rPr>
              <a:t>	由它修饰的成员被称为保护成员，可以在类内部被访问。</a:t>
            </a:r>
          </a:p>
          <a:p>
            <a:pPr marR="0" lvl="0" rtl="0"/>
            <a:r>
              <a:rPr lang="en-US" altLang="zh-CN" b="0" i="0" u="none" strike="noStrike" baseline="0" dirty="0" smtClean="0">
                <a:latin typeface="Times New Roman"/>
              </a:rPr>
              <a:t>private</a:t>
            </a:r>
            <a:r>
              <a:rPr lang="zh-CN" altLang="en-US" b="0" i="0" u="none" strike="noStrike" baseline="0" dirty="0" smtClean="0">
                <a:latin typeface="Times New Roman"/>
              </a:rPr>
              <a:t>	由它修饰的成员被称为私有成员，只可以在类内部被访问。</a:t>
            </a:r>
          </a:p>
          <a:p>
            <a:pPr marR="0" lvl="0" rtl="0"/>
            <a:r>
              <a:rPr lang="zh-CN" altLang="en-US" b="0" i="0" u="none" strike="noStrike" baseline="0" dirty="0" smtClean="0">
                <a:latin typeface="Times New Roman"/>
              </a:rPr>
              <a:t>我们前面一直使用的是</a:t>
            </a:r>
            <a:r>
              <a:rPr lang="en-US" altLang="zh-CN" b="0" i="0" u="none" strike="noStrike" baseline="0" dirty="0" smtClean="0">
                <a:latin typeface="Times New Roman"/>
              </a:rPr>
              <a:t>public</a:t>
            </a:r>
            <a:r>
              <a:rPr lang="zh-CN" altLang="en-US" b="0" i="0" u="none" strike="noStrike" baseline="0" dirty="0" smtClean="0">
                <a:latin typeface="Times New Roman"/>
              </a:rPr>
              <a:t>关键字修饰成员的，由它修饰的成员可以在类内部和外部访问。由</a:t>
            </a:r>
            <a:r>
              <a:rPr lang="en-US" altLang="zh-CN" b="0" i="0" u="none" strike="noStrike" baseline="0" dirty="0" smtClean="0">
                <a:latin typeface="Times New Roman"/>
              </a:rPr>
              <a:t>private</a:t>
            </a:r>
            <a:r>
              <a:rPr lang="zh-CN" altLang="en-US" b="0" i="0" u="none" strike="noStrike" baseline="0" dirty="0" smtClean="0">
                <a:latin typeface="Times New Roman"/>
              </a:rPr>
              <a:t>和</a:t>
            </a:r>
            <a:r>
              <a:rPr lang="en-US" altLang="zh-CN" b="0" i="0" u="none" strike="noStrike" baseline="0" dirty="0" smtClean="0">
                <a:latin typeface="Times New Roman"/>
              </a:rPr>
              <a:t>protected</a:t>
            </a:r>
            <a:r>
              <a:rPr lang="zh-CN" altLang="en-US" b="0" i="0" u="none" strike="noStrike" baseline="0" dirty="0" smtClean="0">
                <a:latin typeface="Times New Roman"/>
              </a:rPr>
              <a:t>修饰的成员不可以被外部成员访问</a:t>
            </a:r>
            <a:r>
              <a:rPr lang="zh-CN" altLang="en-US" b="0" i="0" u="none" strike="noStrike" baseline="0" dirty="0" smtClean="0">
                <a:latin typeface="Times New Roman"/>
              </a:rPr>
              <a:t>。</a:t>
            </a:r>
            <a:endParaRPr lang="zh-CN" altLang="en-US" b="0" i="0" u="none" strike="noStrike" baseline="0" dirty="0" smtClean="0">
              <a:latin typeface="Times New Roman"/>
            </a:endParaRPr>
          </a:p>
        </p:txBody>
      </p:sp>
    </p:spTree>
    <p:extLst>
      <p:ext uri="{BB962C8B-B14F-4D97-AF65-F5344CB8AC3E}">
        <p14:creationId xmlns:p14="http://schemas.microsoft.com/office/powerpoint/2010/main" val="1991833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方正大标宋简体"/>
              </a:rPr>
              <a:t>6.5.2  </a:t>
            </a:r>
            <a:r>
              <a:rPr lang="zh-CN" altLang="en-US" b="0" i="0" u="none" strike="noStrike" kern="1800" baseline="0" smtClean="0">
                <a:latin typeface="方正大标宋简体"/>
              </a:rPr>
              <a:t>访问控制关键字</a:t>
            </a:r>
            <a:r>
              <a:rPr lang="en-US" altLang="zh-CN" b="0" i="0" u="none" strike="noStrike" kern="1800" baseline="0" smtClean="0">
                <a:latin typeface="方正大标宋简体"/>
              </a:rPr>
              <a:t>public</a:t>
            </a:r>
            <a:r>
              <a:rPr lang="zh-CN" altLang="en-US" b="0" i="0" u="none" strike="noStrike" kern="1800" baseline="0" smtClean="0">
                <a:latin typeface="方正大标宋简体"/>
              </a:rPr>
              <a:t>、</a:t>
            </a:r>
            <a:r>
              <a:rPr lang="en-US" altLang="zh-CN" b="0" i="0" u="none" strike="noStrike" kern="1800" baseline="0" smtClean="0">
                <a:latin typeface="方正大标宋简体"/>
              </a:rPr>
              <a:t>protected</a:t>
            </a:r>
            <a:r>
              <a:rPr lang="zh-CN" altLang="en-US" b="0" i="0" u="none" strike="noStrike" kern="1800" baseline="0" smtClean="0">
                <a:latin typeface="方正大标宋简体"/>
              </a:rPr>
              <a:t>、</a:t>
            </a:r>
            <a:r>
              <a:rPr lang="en-US" altLang="zh-CN" b="0" i="0" u="none" strike="noStrike" kern="1800" baseline="0" smtClean="0">
                <a:latin typeface="方正大标宋简体"/>
              </a:rPr>
              <a:t>private</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normAutofit/>
          </a:bodyPr>
          <a:lstStyle/>
          <a:p>
            <a:pPr marR="0" lvl="0" rtl="0"/>
            <a:r>
              <a:rPr lang="en-US" altLang="zh-CN" b="0" i="0" u="none" strike="noStrike" baseline="0" dirty="0" smtClean="0">
                <a:latin typeface="Times New Roman"/>
              </a:rPr>
              <a:t>(1)</a:t>
            </a:r>
            <a:r>
              <a:rPr lang="zh-CN" altLang="en-US" b="0" i="0" u="none" strike="noStrike" baseline="0" dirty="0" smtClean="0">
                <a:latin typeface="Times New Roman"/>
              </a:rPr>
              <a:t>演示</a:t>
            </a:r>
            <a:r>
              <a:rPr lang="en-US" altLang="zh-CN" b="0" i="0" u="none" strike="noStrike" baseline="0" dirty="0" smtClean="0">
                <a:latin typeface="Times New Roman"/>
              </a:rPr>
              <a:t>private</a:t>
            </a:r>
            <a:r>
              <a:rPr lang="zh-CN" altLang="en-US" b="0" i="0" u="none" strike="noStrike" baseline="0" dirty="0" smtClean="0">
                <a:latin typeface="Times New Roman"/>
              </a:rPr>
              <a:t>和</a:t>
            </a:r>
            <a:r>
              <a:rPr lang="en-US" altLang="zh-CN" b="0" i="0" u="none" strike="noStrike" baseline="0" dirty="0" smtClean="0">
                <a:latin typeface="Times New Roman"/>
              </a:rPr>
              <a:t>protected</a:t>
            </a:r>
            <a:r>
              <a:rPr lang="zh-CN" altLang="en-US" b="0" i="0" u="none" strike="noStrike" baseline="0" dirty="0" smtClean="0">
                <a:latin typeface="Times New Roman"/>
              </a:rPr>
              <a:t>修饰的成员不可以在类外被访问。</a:t>
            </a:r>
          </a:p>
          <a:p>
            <a:pPr marR="0" lvl="0" rtl="0"/>
            <a:r>
              <a:rPr lang="en-US" altLang="zh-CN" b="0" i="0" u="none" strike="noStrike" baseline="0" dirty="0" smtClean="0">
                <a:latin typeface="Times New Roman"/>
              </a:rPr>
              <a:t>(2)</a:t>
            </a:r>
            <a:r>
              <a:rPr lang="zh-CN" altLang="en-US" b="0" i="0" u="none" strike="noStrike" baseline="0" dirty="0" smtClean="0">
                <a:latin typeface="Times New Roman"/>
              </a:rPr>
              <a:t>使用</a:t>
            </a:r>
            <a:r>
              <a:rPr lang="zh-CN" altLang="en-US" b="0" i="0" u="none" strike="noStrike" baseline="0" dirty="0" smtClean="0">
                <a:latin typeface="Times New Roman"/>
              </a:rPr>
              <a:t>接口函数访问类的私有成员属性。</a:t>
            </a:r>
          </a:p>
          <a:p>
            <a:pPr marR="0" lvl="0" rtl="0"/>
            <a:r>
              <a:rPr lang="en-US" altLang="zh-CN" b="0" i="0" u="none" strike="noStrike" baseline="0" dirty="0" smtClean="0">
                <a:latin typeface="Times New Roman"/>
              </a:rPr>
              <a:t>(3)</a:t>
            </a:r>
            <a:r>
              <a:rPr lang="zh-CN" altLang="en-US" b="0" i="0" u="none" strike="noStrike" baseline="0" dirty="0" smtClean="0">
                <a:latin typeface="Times New Roman"/>
              </a:rPr>
              <a:t>在</a:t>
            </a:r>
            <a:r>
              <a:rPr lang="zh-CN" altLang="en-US" b="0" i="0" u="none" strike="noStrike" baseline="0" dirty="0" smtClean="0">
                <a:latin typeface="Times New Roman"/>
              </a:rPr>
              <a:t>接口函数中加入判断，防止非法访问私有属性。</a:t>
            </a:r>
          </a:p>
        </p:txBody>
      </p:sp>
    </p:spTree>
    <p:extLst>
      <p:ext uri="{BB962C8B-B14F-4D97-AF65-F5344CB8AC3E}">
        <p14:creationId xmlns:p14="http://schemas.microsoft.com/office/powerpoint/2010/main" val="20416182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6.6</a:t>
            </a:r>
            <a:r>
              <a:rPr lang="zh-CN" altLang="en-US" b="0" i="0" u="none" strike="noStrike" kern="1800" baseline="0" smtClean="0">
                <a:latin typeface="方正大标宋简体"/>
              </a:rPr>
              <a:t>  继承性</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继承性是面向对象编程的三大特性之一，我们知道人类有遗传，有继承财产这些的说法。类中的继承性就是这些特性的抽象，正是由于继承性而增强了面向对象的可扩展性，下面我们就来学习这个重要的特性。</a:t>
            </a:r>
          </a:p>
        </p:txBody>
      </p:sp>
    </p:spTree>
    <p:extLst>
      <p:ext uri="{BB962C8B-B14F-4D97-AF65-F5344CB8AC3E}">
        <p14:creationId xmlns:p14="http://schemas.microsoft.com/office/powerpoint/2010/main" val="22095018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6.6.1  </a:t>
            </a:r>
            <a:r>
              <a:rPr lang="zh-CN" altLang="en-US" b="0" i="0" u="none" strike="noStrike" kern="1800" baseline="0" smtClean="0">
                <a:latin typeface="方正大标宋简体"/>
              </a:rPr>
              <a:t>继承概述</a:t>
            </a:r>
            <a:endParaRPr lang="zh-CN" altLang="en-US" b="0" i="0" u="none" strike="noStrike" kern="1800" baseline="0" smtClean="0">
              <a:latin typeface="Times New Roman"/>
            </a:endParaRPr>
          </a:p>
        </p:txBody>
      </p:sp>
      <p:sp>
        <p:nvSpPr>
          <p:cNvPr id="3" name="文本占位符 2"/>
          <p:cNvSpPr>
            <a:spLocks noGrp="1"/>
          </p:cNvSpPr>
          <p:nvPr>
            <p:ph type="body" idx="1"/>
          </p:nvPr>
        </p:nvSpPr>
        <p:spPr>
          <a:xfrm>
            <a:off x="457200" y="1600200"/>
            <a:ext cx="8229600" cy="2260848"/>
          </a:xfrm>
        </p:spPr>
        <p:txBody>
          <a:bodyPr>
            <a:normAutofit fontScale="85000" lnSpcReduction="10000"/>
          </a:bodyPr>
          <a:lstStyle/>
          <a:p>
            <a:pPr marR="0" lvl="0" rtl="0"/>
            <a:r>
              <a:rPr lang="en-US" altLang="zh-CN" b="0" i="0" u="none" strike="noStrike" baseline="0" dirty="0" smtClean="0">
                <a:latin typeface="Times New Roman"/>
              </a:rPr>
              <a:t>PHP </a:t>
            </a:r>
            <a:r>
              <a:rPr lang="zh-CN" altLang="en-US" b="0" i="0" u="none" strike="noStrike" baseline="0" dirty="0" smtClean="0">
                <a:latin typeface="Times New Roman"/>
              </a:rPr>
              <a:t>的对象模型也使用了继承。继承将会影响到类与类，对象与对象之间的关系。继承对于功能的设计和抽象是非常有用的，而且对于类似的对象增加新功能就无须重新再写这些公用的功能。继承使用</a:t>
            </a:r>
            <a:r>
              <a:rPr lang="en-US" altLang="zh-CN" b="0" i="0" u="none" strike="noStrike" baseline="0" dirty="0" smtClean="0">
                <a:latin typeface="Times New Roman"/>
              </a:rPr>
              <a:t>extends</a:t>
            </a:r>
            <a:r>
              <a:rPr lang="zh-CN" altLang="en-US" b="0" i="0" u="none" strike="noStrike" baseline="0" dirty="0" smtClean="0">
                <a:latin typeface="Times New Roman"/>
              </a:rPr>
              <a:t>关键字进行的，语法如</a:t>
            </a:r>
            <a:r>
              <a:rPr lang="zh-CN" altLang="en-US" b="0" i="0" u="none" strike="noStrike" baseline="0" dirty="0" smtClean="0">
                <a:latin typeface="Times New Roman"/>
              </a:rPr>
              <a:t>图所</a:t>
            </a:r>
            <a:r>
              <a:rPr lang="zh-CN" altLang="en-US" b="0" i="0" u="none" strike="noStrike" baseline="0" dirty="0" smtClean="0">
                <a:latin typeface="Times New Roman"/>
              </a:rPr>
              <a:t>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962777854"/>
              </p:ext>
            </p:extLst>
          </p:nvPr>
        </p:nvGraphicFramePr>
        <p:xfrm>
          <a:off x="1763688" y="3645024"/>
          <a:ext cx="6058247" cy="2845298"/>
        </p:xfrm>
        <a:graphic>
          <a:graphicData uri="http://schemas.openxmlformats.org/presentationml/2006/ole">
            <mc:AlternateContent xmlns:mc="http://schemas.openxmlformats.org/markup-compatibility/2006">
              <mc:Choice xmlns:v="urn:schemas-microsoft-com:vml" Requires="v">
                <p:oleObj spid="_x0000_s11280" name="Visio" r:id="rId3" imgW="3605040" imgH="1697247" progId="Visio.Drawing.11">
                  <p:embed/>
                </p:oleObj>
              </mc:Choice>
              <mc:Fallback>
                <p:oleObj name="Visio" r:id="rId3" imgW="3605040" imgH="1697247"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3645024"/>
                        <a:ext cx="6058247" cy="2845298"/>
                      </a:xfrm>
                      <a:prstGeom prst="rect">
                        <a:avLst/>
                      </a:prstGeom>
                      <a:noFill/>
                    </p:spPr>
                  </p:pic>
                </p:oleObj>
              </mc:Fallback>
            </mc:AlternateContent>
          </a:graphicData>
        </a:graphic>
      </p:graphicFrame>
    </p:spTree>
    <p:extLst>
      <p:ext uri="{BB962C8B-B14F-4D97-AF65-F5344CB8AC3E}">
        <p14:creationId xmlns:p14="http://schemas.microsoft.com/office/powerpoint/2010/main" val="12839012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6.6</a:t>
            </a:r>
            <a:r>
              <a:rPr lang="en-US" altLang="zh-CN" b="0" i="0" u="none" strike="noStrike" kern="1800" baseline="0" smtClean="0">
                <a:latin typeface="Times New Roman"/>
              </a:rPr>
              <a:t>.</a:t>
            </a:r>
            <a:r>
              <a:rPr lang="en-US" altLang="zh-CN" b="0" i="0" u="none" strike="noStrike" kern="1800" baseline="0" smtClean="0">
                <a:latin typeface="方正大标宋简体"/>
              </a:rPr>
              <a:t>2</a:t>
            </a:r>
            <a:r>
              <a:rPr lang="zh-CN" altLang="en-US" b="0" i="0" u="none" strike="noStrike" kern="1800" baseline="0" smtClean="0">
                <a:latin typeface="方正大标宋简体"/>
              </a:rPr>
              <a:t>  继承</a:t>
            </a:r>
            <a:r>
              <a:rPr lang="en-US" altLang="zh-CN" b="0" i="0" u="none" strike="noStrike" kern="1800" baseline="0" smtClean="0">
                <a:latin typeface="方正大标宋简体"/>
              </a:rPr>
              <a:t>public</a:t>
            </a:r>
            <a:r>
              <a:rPr lang="zh-CN" altLang="en-US" b="0" i="0" u="none" strike="noStrike" kern="1800" baseline="0" smtClean="0">
                <a:latin typeface="方正大标宋简体"/>
              </a:rPr>
              <a:t>成员</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smtClean="0">
                <a:latin typeface="Times New Roman"/>
              </a:rPr>
              <a:t>我们知道类的成员有不同的访问权限，是由访问控制关键字来控制的。在</a:t>
            </a:r>
            <a:r>
              <a:rPr lang="en-US" altLang="zh-CN" b="0" i="0" u="none" strike="noStrike" baseline="0" dirty="0" smtClean="0">
                <a:latin typeface="Times New Roman"/>
              </a:rPr>
              <a:t>PHP</a:t>
            </a:r>
            <a:r>
              <a:rPr lang="zh-CN" altLang="en-US" b="0" i="0" u="none" strike="noStrike" baseline="0" dirty="0" smtClean="0">
                <a:latin typeface="Times New Roman"/>
              </a:rPr>
              <a:t>中所有的</a:t>
            </a:r>
            <a:r>
              <a:rPr lang="en-US" altLang="zh-CN" b="0" i="0" u="none" strike="noStrike" baseline="0" dirty="0" smtClean="0">
                <a:latin typeface="Times New Roman"/>
              </a:rPr>
              <a:t>public</a:t>
            </a:r>
            <a:r>
              <a:rPr lang="zh-CN" altLang="en-US" b="0" i="0" u="none" strike="noStrike" baseline="0" dirty="0" smtClean="0">
                <a:latin typeface="Times New Roman"/>
              </a:rPr>
              <a:t>成员均可以被继承。</a:t>
            </a:r>
          </a:p>
          <a:p>
            <a:pPr marR="0" lvl="0" rtl="0"/>
            <a:r>
              <a:rPr lang="en-US" altLang="zh-CN" b="0" i="0" u="none" strike="noStrike" baseline="0" dirty="0" smtClean="0">
                <a:latin typeface="Times New Roman"/>
              </a:rPr>
              <a:t>(1)</a:t>
            </a:r>
            <a:r>
              <a:rPr lang="zh-CN" altLang="en-US" b="0" i="0" u="none" strike="noStrike" baseline="0" dirty="0" smtClean="0">
                <a:latin typeface="Times New Roman"/>
              </a:rPr>
              <a:t>演示</a:t>
            </a:r>
            <a:r>
              <a:rPr lang="zh-CN" altLang="en-US" b="0" i="0" u="none" strike="noStrike" baseline="0" dirty="0" smtClean="0">
                <a:latin typeface="Times New Roman"/>
              </a:rPr>
              <a:t>儿子类继承父亲的高个子、高智商的属性，继承了父亲绝活的函数。</a:t>
            </a:r>
          </a:p>
        </p:txBody>
      </p:sp>
    </p:spTree>
    <p:extLst>
      <p:ext uri="{BB962C8B-B14F-4D97-AF65-F5344CB8AC3E}">
        <p14:creationId xmlns:p14="http://schemas.microsoft.com/office/powerpoint/2010/main" val="14912050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6.6.3  </a:t>
            </a:r>
            <a:r>
              <a:rPr lang="zh-CN" altLang="en-US" b="0" i="0" u="none" strike="noStrike" kern="1800" baseline="0" smtClean="0">
                <a:latin typeface="方正大标宋简体"/>
              </a:rPr>
              <a:t>继承</a:t>
            </a:r>
            <a:r>
              <a:rPr lang="en-US" altLang="zh-CN" b="0" i="0" u="none" strike="noStrike" kern="1800" baseline="0" smtClean="0">
                <a:latin typeface="方正大标宋简体"/>
              </a:rPr>
              <a:t>protected</a:t>
            </a:r>
            <a:r>
              <a:rPr lang="zh-CN" altLang="en-US" b="0" i="0" u="none" strike="noStrike" kern="1800" baseline="0" smtClean="0">
                <a:latin typeface="方正大标宋简体"/>
              </a:rPr>
              <a:t>成员</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normAutofit fontScale="92500" lnSpcReduction="10000"/>
          </a:bodyPr>
          <a:lstStyle/>
          <a:p>
            <a:pPr marR="0" lvl="0" rtl="0"/>
            <a:r>
              <a:rPr lang="zh-CN" altLang="en-US" b="0" i="0" u="none" strike="noStrike" baseline="0" dirty="0" smtClean="0">
                <a:latin typeface="Times New Roman"/>
              </a:rPr>
              <a:t>很多情况下有些类继承的属性是不想被在类外部访问的，及比如儿子继承了父亲</a:t>
            </a:r>
            <a:r>
              <a:rPr lang="en-US" altLang="zh-CN" b="0" i="0" u="none" strike="noStrike" baseline="0" dirty="0" smtClean="0">
                <a:latin typeface="Times New Roman"/>
              </a:rPr>
              <a:t>100</a:t>
            </a:r>
            <a:r>
              <a:rPr lang="zh-CN" altLang="en-US" b="0" i="0" u="none" strike="noStrike" baseline="0" dirty="0" smtClean="0">
                <a:latin typeface="Times New Roman"/>
              </a:rPr>
              <a:t>万的存款，而父亲不期望外人知道孩子的存款。就可以把存款成员声明为一个保护成员也就使用</a:t>
            </a:r>
            <a:r>
              <a:rPr lang="en-US" altLang="zh-CN" b="0" i="0" u="none" strike="noStrike" baseline="0" dirty="0" smtClean="0">
                <a:latin typeface="Times New Roman"/>
              </a:rPr>
              <a:t>protected</a:t>
            </a:r>
            <a:r>
              <a:rPr lang="zh-CN" altLang="en-US" b="0" i="0" u="none" strike="noStrike" baseline="0" dirty="0" smtClean="0">
                <a:latin typeface="Times New Roman"/>
              </a:rPr>
              <a:t>修饰的成员。保护成员的性质就是不可以在类外部被访问到，但是可以在子类内部访问到。也是就说我们可以在子类设置一个接口函数来访问保护成员</a:t>
            </a:r>
            <a:r>
              <a:rPr lang="zh-CN" altLang="en-US" b="0" i="0" u="none" strike="noStrike" baseline="0" dirty="0" smtClean="0">
                <a:latin typeface="Times New Roman"/>
              </a:rPr>
              <a:t>。</a:t>
            </a:r>
            <a:endParaRPr lang="en-US" altLang="zh-CN" b="0" i="0" u="none" strike="noStrike" baseline="0" dirty="0" smtClean="0">
              <a:latin typeface="Times New Roman"/>
            </a:endParaRPr>
          </a:p>
          <a:p>
            <a:pPr marR="0" lvl="0" rtl="0"/>
            <a:r>
              <a:rPr lang="en-US" altLang="zh-CN" b="0" i="0" u="none" strike="noStrike" baseline="0" dirty="0" smtClean="0">
                <a:latin typeface="Times New Roman"/>
              </a:rPr>
              <a:t>(1)</a:t>
            </a:r>
            <a:r>
              <a:rPr lang="zh-CN" altLang="en-US" b="0" i="0" u="none" strike="noStrike" baseline="0" dirty="0" smtClean="0">
                <a:latin typeface="Times New Roman"/>
              </a:rPr>
              <a:t>在</a:t>
            </a:r>
            <a:r>
              <a:rPr lang="zh-CN" altLang="en-US" b="0" i="0" u="none" strike="noStrike" baseline="0" dirty="0" smtClean="0">
                <a:latin typeface="Times New Roman"/>
              </a:rPr>
              <a:t>类外部不可以访问到类的</a:t>
            </a:r>
            <a:r>
              <a:rPr lang="en-US" altLang="zh-CN" b="0" i="0" u="none" strike="noStrike" baseline="0" dirty="0" smtClean="0">
                <a:latin typeface="Times New Roman"/>
              </a:rPr>
              <a:t>protected</a:t>
            </a:r>
            <a:r>
              <a:rPr lang="zh-CN" altLang="en-US" b="0" i="0" u="none" strike="noStrike" baseline="0" dirty="0" smtClean="0">
                <a:latin typeface="Times New Roman"/>
              </a:rPr>
              <a:t>成员，而可以在类内部访问到。</a:t>
            </a:r>
          </a:p>
        </p:txBody>
      </p:sp>
    </p:spTree>
    <p:extLst>
      <p:ext uri="{BB962C8B-B14F-4D97-AF65-F5344CB8AC3E}">
        <p14:creationId xmlns:p14="http://schemas.microsoft.com/office/powerpoint/2010/main" val="2561026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6.6.4  private</a:t>
            </a:r>
            <a:r>
              <a:rPr lang="zh-CN" altLang="en-US" b="0" i="0" u="none" strike="noStrike" kern="1800" baseline="0" smtClean="0">
                <a:latin typeface="方正大标宋简体"/>
              </a:rPr>
              <a:t>成员</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rPr>
              <a:t>使用</a:t>
            </a:r>
            <a:r>
              <a:rPr lang="en-US" altLang="zh-CN" b="0" i="0" u="none" strike="noStrike" baseline="0" dirty="0" smtClean="0">
                <a:latin typeface="Times New Roman"/>
              </a:rPr>
              <a:t>private</a:t>
            </a:r>
            <a:r>
              <a:rPr lang="zh-CN" altLang="en-US" b="0" i="0" u="none" strike="noStrike" baseline="0" dirty="0" smtClean="0">
                <a:latin typeface="Times New Roman"/>
              </a:rPr>
              <a:t>修饰的成员被称为私有成员。父类中的私有成员不会被子类继承，因此不会被子类访问到</a:t>
            </a:r>
            <a:r>
              <a:rPr lang="zh-CN" altLang="en-US" b="0" i="0" u="none" strike="noStrike" baseline="0" dirty="0" smtClean="0">
                <a:latin typeface="Times New Roman"/>
              </a:rPr>
              <a:t>。</a:t>
            </a:r>
            <a:endParaRPr lang="en-US" altLang="zh-CN" b="0" i="0" u="none" strike="noStrike" baseline="0" dirty="0" smtClean="0">
              <a:latin typeface="Times New Roman"/>
            </a:endParaRPr>
          </a:p>
          <a:p>
            <a:pPr marR="0" lvl="0" rtl="0"/>
            <a:r>
              <a:rPr lang="en-US" altLang="zh-CN" b="0" i="0" u="none" strike="noStrike" baseline="0" dirty="0" smtClean="0">
                <a:latin typeface="Times New Roman"/>
              </a:rPr>
              <a:t>(1)</a:t>
            </a:r>
            <a:r>
              <a:rPr lang="zh-CN" altLang="en-US" b="0" i="0" u="none" strike="noStrike" baseline="0" dirty="0" smtClean="0">
                <a:latin typeface="Times New Roman"/>
              </a:rPr>
              <a:t>演示父</a:t>
            </a:r>
            <a:r>
              <a:rPr lang="zh-CN" altLang="en-US" b="0" i="0" u="none" strike="noStrike" baseline="0" dirty="0" smtClean="0">
                <a:latin typeface="Times New Roman"/>
              </a:rPr>
              <a:t>类中的私有成员不会被子类继承和访问。</a:t>
            </a:r>
          </a:p>
        </p:txBody>
      </p:sp>
    </p:spTree>
    <p:extLst>
      <p:ext uri="{BB962C8B-B14F-4D97-AF65-F5344CB8AC3E}">
        <p14:creationId xmlns:p14="http://schemas.microsoft.com/office/powerpoint/2010/main" val="15644697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6.6.5  </a:t>
            </a:r>
            <a:r>
              <a:rPr lang="zh-CN" altLang="en-US" b="0" i="0" u="none" strike="noStrike" kern="1800" baseline="0" smtClean="0">
                <a:latin typeface="方正大标宋简体"/>
              </a:rPr>
              <a:t>继承的扩展</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normAutofit lnSpcReduction="10000"/>
          </a:bodyPr>
          <a:lstStyle/>
          <a:p>
            <a:pPr marR="0" lvl="0" rtl="0"/>
            <a:r>
              <a:rPr lang="zh-CN" altLang="en-US" b="0" i="0" u="none" strike="noStrike" baseline="0" dirty="0" smtClean="0">
                <a:latin typeface="Times New Roman"/>
              </a:rPr>
              <a:t>所谓继承的扩展，两个方面的扩展，一方面就是成员的扩展，一方面就是成员函数的覆盖。这个还是比较容易理解的。成员的扩展就好似在继承了父类的属性后，自己还可以有自己独特的成员属性和方法。而如果成员方法如果和父类继承下来的成员方法同名，那么就会子类中的方法就会覆盖了从父类继承的方法。这就像把父亲那里学来的手艺加了改进一样</a:t>
            </a:r>
            <a:r>
              <a:rPr lang="zh-CN" altLang="en-US" b="0" i="0" u="none" strike="noStrike" baseline="0" dirty="0" smtClean="0">
                <a:latin typeface="Times New Roman"/>
              </a:rPr>
              <a:t>。</a:t>
            </a:r>
            <a:endParaRPr lang="en-US" altLang="zh-CN" b="0" i="0" u="none" strike="noStrike" baseline="0" dirty="0" smtClean="0">
              <a:latin typeface="Times New Roman"/>
            </a:endParaRPr>
          </a:p>
          <a:p>
            <a:pPr marR="0" lvl="0" rtl="0"/>
            <a:r>
              <a:rPr lang="en-US" altLang="zh-CN" b="0" i="0" u="none" strike="noStrike" baseline="0" dirty="0" smtClean="0">
                <a:latin typeface="Times New Roman"/>
              </a:rPr>
              <a:t>(1)</a:t>
            </a:r>
            <a:r>
              <a:rPr lang="zh-CN" altLang="en-US" b="0" i="0" u="none" strike="noStrike" baseline="0" dirty="0" smtClean="0">
                <a:latin typeface="Times New Roman"/>
              </a:rPr>
              <a:t>演示在</a:t>
            </a:r>
            <a:r>
              <a:rPr lang="zh-CN" altLang="en-US" b="0" i="0" u="none" strike="noStrike" baseline="0" dirty="0" smtClean="0">
                <a:latin typeface="Times New Roman"/>
              </a:rPr>
              <a:t>子类中可以有新的属性和方法。</a:t>
            </a:r>
          </a:p>
        </p:txBody>
      </p:sp>
    </p:spTree>
    <p:extLst>
      <p:ext uri="{BB962C8B-B14F-4D97-AF65-F5344CB8AC3E}">
        <p14:creationId xmlns:p14="http://schemas.microsoft.com/office/powerpoint/2010/main" val="27027969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6.1.2  </a:t>
            </a:r>
            <a:r>
              <a:rPr lang="zh-CN" altLang="en-US" b="0" i="0" u="none" strike="noStrike" kern="1800" baseline="0" smtClean="0">
                <a:latin typeface="方正大标宋简体"/>
              </a:rPr>
              <a:t>面向对象程序设计</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normAutofit fontScale="92500" lnSpcReduction="20000"/>
          </a:bodyPr>
          <a:lstStyle/>
          <a:p>
            <a:pPr marR="0" lvl="0" rtl="0"/>
            <a:r>
              <a:rPr lang="zh-CN" altLang="en-US" b="0" i="0" u="none" strike="noStrike" baseline="0" smtClean="0">
                <a:latin typeface="Times New Roman"/>
              </a:rPr>
              <a:t>面向对象程序设计就将上一小节中的思想融入到程序设计中。我们需要核心掌握的就是如何使用面向对象模式的思想去设计程序。就比如说一个项目需要多少个类、应该定义什么样的类、每个类在什么时候创建对象、哪里能用到对象、对象和对象之间的关系以及对象和对象之间如何传递信息等这些内容。</a:t>
            </a:r>
          </a:p>
          <a:p>
            <a:pPr marR="0" lvl="0" rtl="0"/>
            <a:r>
              <a:rPr lang="zh-CN" altLang="en-US" b="0" i="0" u="none" strike="noStrike" baseline="0" smtClean="0">
                <a:latin typeface="Times New Roman"/>
              </a:rPr>
              <a:t>开发一个面向对象的程序大都是把每个独立的功能模块抽象成类并实例化成对象，再由多个对象组成这个系统。这些对象之间都能够接受信息，处理数据和向其他对象发送信息等相互作用，就构成了面向对象的程序。</a:t>
            </a:r>
          </a:p>
        </p:txBody>
      </p:sp>
    </p:spTree>
    <p:extLst>
      <p:ext uri="{BB962C8B-B14F-4D97-AF65-F5344CB8AC3E}">
        <p14:creationId xmlns:p14="http://schemas.microsoft.com/office/powerpoint/2010/main" val="2384636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6.7  </a:t>
            </a:r>
            <a:r>
              <a:rPr lang="zh-CN" altLang="en-US" b="0" i="0" u="none" strike="noStrike" kern="1800" baseline="0" smtClean="0">
                <a:latin typeface="方正大标宋简体"/>
              </a:rPr>
              <a:t>抽象类和接口</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前面我们已经学习了继承，子类可以继承父类的成员方法和成员属性，也可以修改继承来的成员方法。而抽象类就是在类中定义了一个父类不曾实现的方法，而规定子类必须实现。这也是一种很有用的方法，只要看到父类中的方法名，就可以不必看子类而直接调用子类中的方法了。</a:t>
            </a:r>
          </a:p>
        </p:txBody>
      </p:sp>
    </p:spTree>
    <p:extLst>
      <p:ext uri="{BB962C8B-B14F-4D97-AF65-F5344CB8AC3E}">
        <p14:creationId xmlns:p14="http://schemas.microsoft.com/office/powerpoint/2010/main" val="1224548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6.7.1  </a:t>
            </a:r>
            <a:r>
              <a:rPr lang="zh-CN" altLang="en-US" b="0" i="0" u="none" strike="noStrike" kern="1800" baseline="0" smtClean="0">
                <a:latin typeface="方正大标宋简体"/>
              </a:rPr>
              <a:t>抽象类和抽象方法</a:t>
            </a:r>
            <a:endParaRPr lang="zh-CN" altLang="en-US" b="0" i="0" u="none" strike="noStrike" kern="1800" baseline="0" smtClean="0">
              <a:latin typeface="Times New Roman"/>
            </a:endParaRPr>
          </a:p>
        </p:txBody>
      </p:sp>
      <p:sp>
        <p:nvSpPr>
          <p:cNvPr id="3" name="文本占位符 2"/>
          <p:cNvSpPr>
            <a:spLocks noGrp="1"/>
          </p:cNvSpPr>
          <p:nvPr>
            <p:ph type="body" idx="1"/>
          </p:nvPr>
        </p:nvSpPr>
        <p:spPr>
          <a:xfrm>
            <a:off x="457200" y="1600200"/>
            <a:ext cx="8229600" cy="2404864"/>
          </a:xfrm>
        </p:spPr>
        <p:txBody>
          <a:bodyPr>
            <a:normAutofit fontScale="55000" lnSpcReduction="20000"/>
          </a:bodyPr>
          <a:lstStyle/>
          <a:p>
            <a:pPr marR="0" lvl="0" rtl="0"/>
            <a:r>
              <a:rPr lang="zh-CN" altLang="en-US" b="0" i="0" u="none" strike="noStrike" baseline="0" dirty="0" smtClean="0">
                <a:latin typeface="Times New Roman"/>
              </a:rPr>
              <a:t>在前面我们学过类可以被继承，这里就一个吧继承做到极致的类，那就是抽象类。抽象类和方法使用</a:t>
            </a:r>
            <a:r>
              <a:rPr lang="en-US" altLang="zh-CN" b="0" i="0" u="none" strike="noStrike" baseline="0" dirty="0" smtClean="0">
                <a:latin typeface="Times New Roman"/>
              </a:rPr>
              <a:t>abstract</a:t>
            </a:r>
            <a:r>
              <a:rPr lang="zh-CN" altLang="en-US" b="0" i="0" u="none" strike="noStrike" baseline="0" dirty="0" smtClean="0">
                <a:latin typeface="Times New Roman"/>
              </a:rPr>
              <a:t>修饰，语法如</a:t>
            </a:r>
            <a:r>
              <a:rPr lang="zh-CN" altLang="en-US" b="0" i="0" u="none" strike="noStrike" baseline="0" dirty="0" smtClean="0">
                <a:latin typeface="Times New Roman"/>
              </a:rPr>
              <a:t>图所</a:t>
            </a:r>
            <a:r>
              <a:rPr lang="zh-CN" altLang="en-US" b="0" i="0" u="none" strike="noStrike" baseline="0" dirty="0" smtClean="0">
                <a:latin typeface="Times New Roman"/>
              </a:rPr>
              <a:t>示。</a:t>
            </a:r>
          </a:p>
          <a:p>
            <a:pPr marR="0" lvl="0" rtl="0"/>
            <a:r>
              <a:rPr lang="zh-CN" altLang="en-US" b="0" i="0" u="none" strike="noStrike" baseline="0" dirty="0" smtClean="0">
                <a:latin typeface="Times New Roman"/>
              </a:rPr>
              <a:t>任何一个类，如果它里面至少有一个方法是被声明为抽象的，那么这个类就必须被声明为抽象类。</a:t>
            </a:r>
          </a:p>
          <a:p>
            <a:pPr marR="0" lvl="0" rtl="0"/>
            <a:r>
              <a:rPr lang="zh-CN" altLang="en-US" b="0" i="0" u="none" strike="noStrike" baseline="0" dirty="0" smtClean="0">
                <a:latin typeface="Times New Roman"/>
              </a:rPr>
              <a:t>抽象</a:t>
            </a:r>
            <a:r>
              <a:rPr lang="zh-CN" altLang="en-US" b="0" i="0" u="none" strike="noStrike" baseline="0" dirty="0" smtClean="0">
                <a:latin typeface="Times New Roman"/>
              </a:rPr>
              <a:t>类不能直接被实例化，必须先继承该抽象类，然后再实例化子类。继承一个抽象类的时候，子类必须实现抽象类中的所有抽象方法；另外，这些方法的可访问性必须和抽象类中一样（或者更为宽松）。如抽象类中某个抽象方法被声明为</a:t>
            </a:r>
            <a:r>
              <a:rPr lang="en-US" altLang="zh-CN" b="0" i="0" u="none" strike="noStrike" baseline="0" dirty="0" smtClean="0">
                <a:latin typeface="Times New Roman"/>
              </a:rPr>
              <a:t>protected</a:t>
            </a:r>
            <a:r>
              <a:rPr lang="zh-CN" altLang="en-US" b="0" i="0" u="none" strike="noStrike" baseline="0" dirty="0" smtClean="0">
                <a:latin typeface="Times New Roman"/>
              </a:rPr>
              <a:t>，那么子类中实现的方法就应该声明为</a:t>
            </a:r>
            <a:r>
              <a:rPr lang="en-US" altLang="zh-CN" b="0" i="0" u="none" strike="noStrike" baseline="0" dirty="0" smtClean="0">
                <a:latin typeface="Times New Roman"/>
              </a:rPr>
              <a:t>protected</a:t>
            </a:r>
            <a:r>
              <a:rPr lang="zh-CN" altLang="en-US" b="0" i="0" u="none" strike="noStrike" baseline="0" dirty="0" smtClean="0">
                <a:latin typeface="Times New Roman"/>
              </a:rPr>
              <a:t>或者</a:t>
            </a:r>
            <a:r>
              <a:rPr lang="en-US" altLang="zh-CN" b="0" i="0" u="none" strike="noStrike" baseline="0" dirty="0" smtClean="0">
                <a:latin typeface="Times New Roman"/>
              </a:rPr>
              <a:t>public</a:t>
            </a:r>
            <a:r>
              <a:rPr lang="zh-CN" altLang="en-US" b="0" i="0" u="none" strike="noStrike" baseline="0" dirty="0" smtClean="0">
                <a:latin typeface="Times New Roman"/>
              </a:rPr>
              <a:t>，而不能定义为</a:t>
            </a:r>
            <a:r>
              <a:rPr lang="en-US" altLang="zh-CN" b="0" i="0" u="none" strike="noStrike" baseline="0" dirty="0" smtClean="0">
                <a:latin typeface="Times New Roman"/>
              </a:rPr>
              <a:t>private</a:t>
            </a:r>
            <a:r>
              <a:rPr lang="zh-CN" altLang="en-US" b="0" i="0" u="none" strike="noStrike" baseline="0" dirty="0" smtClean="0">
                <a:latin typeface="Times New Roman"/>
              </a:rPr>
              <a:t>。</a:t>
            </a:r>
            <a:endParaRPr lang="zh-CN" altLang="en-US" b="0" i="0" u="none" strike="noStrike" baseline="0" dirty="0" smtClean="0">
              <a:latin typeface="Times New Roman"/>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857274644"/>
              </p:ext>
            </p:extLst>
          </p:nvPr>
        </p:nvGraphicFramePr>
        <p:xfrm>
          <a:off x="1043608" y="3789040"/>
          <a:ext cx="6840760" cy="2774885"/>
        </p:xfrm>
        <a:graphic>
          <a:graphicData uri="http://schemas.openxmlformats.org/presentationml/2006/ole">
            <mc:AlternateContent xmlns:mc="http://schemas.openxmlformats.org/markup-compatibility/2006">
              <mc:Choice xmlns:v="urn:schemas-microsoft-com:vml" Requires="v">
                <p:oleObj spid="_x0000_s12300" name="Visio" r:id="rId3" imgW="4390740" imgH="1780816" progId="Visio.Drawing.11">
                  <p:embed/>
                </p:oleObj>
              </mc:Choice>
              <mc:Fallback>
                <p:oleObj name="Visio" r:id="rId3" imgW="4390740" imgH="1780816"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3789040"/>
                        <a:ext cx="6840760" cy="2774885"/>
                      </a:xfrm>
                      <a:prstGeom prst="rect">
                        <a:avLst/>
                      </a:prstGeom>
                      <a:noFill/>
                    </p:spPr>
                  </p:pic>
                </p:oleObj>
              </mc:Fallback>
            </mc:AlternateContent>
          </a:graphicData>
        </a:graphic>
      </p:graphicFrame>
    </p:spTree>
    <p:extLst>
      <p:ext uri="{BB962C8B-B14F-4D97-AF65-F5344CB8AC3E}">
        <p14:creationId xmlns:p14="http://schemas.microsoft.com/office/powerpoint/2010/main" val="18233354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6.7.1  </a:t>
            </a:r>
            <a:r>
              <a:rPr lang="zh-CN" altLang="en-US" b="0" i="0" u="none" strike="noStrike" kern="1800" baseline="0" smtClean="0">
                <a:latin typeface="方正大标宋简体"/>
              </a:rPr>
              <a:t>抽象类和抽象方法</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normAutofit/>
          </a:bodyPr>
          <a:lstStyle/>
          <a:p>
            <a:pPr marR="0" lvl="0" rtl="0"/>
            <a:r>
              <a:rPr lang="en-US" altLang="zh-CN" b="0" i="0" u="none" strike="noStrike" baseline="0" dirty="0" smtClean="0">
                <a:latin typeface="Times New Roman"/>
              </a:rPr>
              <a:t>(1)</a:t>
            </a:r>
            <a:r>
              <a:rPr lang="zh-CN" altLang="en-US" b="0" i="0" u="none" strike="noStrike" baseline="0" dirty="0" smtClean="0">
                <a:latin typeface="Times New Roman"/>
              </a:rPr>
              <a:t>通过</a:t>
            </a:r>
            <a:r>
              <a:rPr lang="en-US" altLang="zh-CN" b="0" i="0" u="none" strike="noStrike" baseline="0" dirty="0" err="1" smtClean="0">
                <a:latin typeface="Times New Roman"/>
              </a:rPr>
              <a:t>fangxing</a:t>
            </a:r>
            <a:r>
              <a:rPr lang="zh-CN" altLang="en-US" b="0" i="0" u="none" strike="noStrike" baseline="0" dirty="0" smtClean="0">
                <a:latin typeface="Times New Roman"/>
              </a:rPr>
              <a:t>类继承并实现抽象类的</a:t>
            </a:r>
            <a:r>
              <a:rPr lang="en-US" altLang="zh-CN" b="0" i="0" u="none" strike="noStrike" baseline="0" dirty="0" err="1" smtClean="0">
                <a:latin typeface="Times New Roman"/>
              </a:rPr>
              <a:t>mianji</a:t>
            </a:r>
            <a:r>
              <a:rPr lang="zh-CN" altLang="en-US" b="0" i="0" u="none" strike="noStrike" baseline="0" dirty="0" smtClean="0">
                <a:latin typeface="Times New Roman"/>
              </a:rPr>
              <a:t>的抽象方法并计算长方形的面积。</a:t>
            </a:r>
          </a:p>
          <a:p>
            <a:pPr marR="0" lvl="0" rtl="0"/>
            <a:r>
              <a:rPr lang="en-US" altLang="zh-CN" dirty="0" smtClean="0">
                <a:latin typeface="Times New Roman"/>
              </a:rPr>
              <a:t>(2)</a:t>
            </a:r>
            <a:r>
              <a:rPr lang="zh-CN" altLang="en-US" b="0" i="0" u="none" strike="noStrike" baseline="0" dirty="0" smtClean="0">
                <a:latin typeface="Times New Roman"/>
              </a:rPr>
              <a:t>演示抽象</a:t>
            </a:r>
            <a:r>
              <a:rPr lang="zh-CN" altLang="en-US" b="0" i="0" u="none" strike="noStrike" baseline="0" dirty="0" smtClean="0">
                <a:latin typeface="Times New Roman"/>
              </a:rPr>
              <a:t>类中的非抽象方法会继承。</a:t>
            </a:r>
          </a:p>
        </p:txBody>
      </p:sp>
    </p:spTree>
    <p:extLst>
      <p:ext uri="{BB962C8B-B14F-4D97-AF65-F5344CB8AC3E}">
        <p14:creationId xmlns:p14="http://schemas.microsoft.com/office/powerpoint/2010/main" val="42773350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6.7.2  </a:t>
            </a:r>
            <a:r>
              <a:rPr lang="zh-CN" altLang="en-US" b="0" i="0" u="none" strike="noStrike" kern="1800" baseline="0" smtClean="0">
                <a:latin typeface="方正大标宋简体"/>
              </a:rPr>
              <a:t>接口</a:t>
            </a:r>
            <a:endParaRPr lang="zh-CN" altLang="en-US" b="0" i="0" u="none" strike="noStrike" kern="1800" baseline="0" smtClean="0">
              <a:latin typeface="Times New Roman"/>
            </a:endParaRPr>
          </a:p>
        </p:txBody>
      </p:sp>
      <p:sp>
        <p:nvSpPr>
          <p:cNvPr id="3" name="文本占位符 2"/>
          <p:cNvSpPr>
            <a:spLocks noGrp="1"/>
          </p:cNvSpPr>
          <p:nvPr>
            <p:ph type="body" idx="1"/>
          </p:nvPr>
        </p:nvSpPr>
        <p:spPr>
          <a:xfrm>
            <a:off x="457200" y="1600200"/>
            <a:ext cx="2962672" cy="5141168"/>
          </a:xfrm>
        </p:spPr>
        <p:txBody>
          <a:bodyPr>
            <a:normAutofit fontScale="47500" lnSpcReduction="20000"/>
          </a:bodyPr>
          <a:lstStyle/>
          <a:p>
            <a:pPr marR="0" lvl="0" rtl="0"/>
            <a:r>
              <a:rPr lang="zh-CN" altLang="en-US" b="0" i="0" u="none" strike="noStrike" baseline="0" dirty="0" smtClean="0">
                <a:latin typeface="Times New Roman"/>
              </a:rPr>
              <a:t>本节我们并不需要学习新的思想，接口是一种特殊的抽象类它的全部成员方法都是抽象方法。并且不能在接口中声明变量，只能使用</a:t>
            </a:r>
            <a:r>
              <a:rPr lang="en-US" altLang="zh-CN" b="0" i="0" u="none" strike="noStrike" baseline="0" dirty="0" err="1" smtClean="0">
                <a:latin typeface="Times New Roman"/>
              </a:rPr>
              <a:t>const</a:t>
            </a:r>
            <a:r>
              <a:rPr lang="zh-CN" altLang="en-US" b="0" i="0" u="none" strike="noStrike" baseline="0" dirty="0" smtClean="0">
                <a:latin typeface="Times New Roman"/>
              </a:rPr>
              <a:t>声明常量属性。并且所有的成员都必须有</a:t>
            </a:r>
            <a:r>
              <a:rPr lang="en-US" altLang="zh-CN" b="0" i="0" u="none" strike="noStrike" baseline="0" dirty="0" smtClean="0">
                <a:latin typeface="Times New Roman"/>
              </a:rPr>
              <a:t>public</a:t>
            </a:r>
            <a:r>
              <a:rPr lang="zh-CN" altLang="en-US" b="0" i="0" u="none" strike="noStrike" baseline="0" dirty="0" smtClean="0">
                <a:latin typeface="Times New Roman"/>
              </a:rPr>
              <a:t>的访问权限。它的语法如</a:t>
            </a:r>
            <a:r>
              <a:rPr lang="zh-CN" altLang="en-US" b="0" i="0" u="none" strike="noStrike" baseline="0" dirty="0" smtClean="0">
                <a:latin typeface="Times New Roman"/>
              </a:rPr>
              <a:t>图所</a:t>
            </a:r>
            <a:r>
              <a:rPr lang="zh-CN" altLang="en-US" b="0" i="0" u="none" strike="noStrike" baseline="0" dirty="0" smtClean="0">
                <a:latin typeface="Times New Roman"/>
              </a:rPr>
              <a:t>示。</a:t>
            </a:r>
          </a:p>
          <a:p>
            <a:pPr marR="0" lvl="0" rtl="0"/>
            <a:r>
              <a:rPr lang="zh-CN" altLang="en-US" b="0" i="0" u="none" strike="noStrike" baseline="0" dirty="0" smtClean="0">
                <a:latin typeface="Times New Roman"/>
              </a:rPr>
              <a:t>那接口类有什么作用呢？其实他们的作用很简单，当有很多人一起开发一个项目时，可能都会去调用别人写的一些类。那你就会问，我怎么知道他的某个功能的实现方法是怎么命名的。这个时候</a:t>
            </a:r>
            <a:r>
              <a:rPr lang="en-US" altLang="zh-CN" b="0" i="0" u="none" strike="noStrike" baseline="0" dirty="0" err="1" smtClean="0">
                <a:latin typeface="Times New Roman"/>
              </a:rPr>
              <a:t>php</a:t>
            </a:r>
            <a:r>
              <a:rPr lang="zh-CN" altLang="en-US" b="0" i="0" u="none" strike="noStrike" baseline="0" dirty="0" smtClean="0">
                <a:latin typeface="Times New Roman"/>
              </a:rPr>
              <a:t>接口类就起到作用了。实际上接口类说白了就是一个类的模板，一个类的规定。如果你属于这类，你就必须遵循我的规定，少一个都不行，但是具体你怎么去做，那是你的事</a:t>
            </a:r>
            <a:r>
              <a:rPr lang="zh-CN" altLang="en-US" b="0" i="0" u="none" strike="noStrike" baseline="0" dirty="0" smtClean="0">
                <a:latin typeface="Times New Roman"/>
              </a:rPr>
              <a:t>。</a:t>
            </a:r>
            <a:endParaRPr lang="zh-CN" altLang="en-US" b="0" i="0" u="none" strike="noStrike" baseline="0" dirty="0" smtClean="0">
              <a:latin typeface="Times New Roman"/>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950825038"/>
              </p:ext>
            </p:extLst>
          </p:nvPr>
        </p:nvGraphicFramePr>
        <p:xfrm>
          <a:off x="3347864" y="1844824"/>
          <a:ext cx="5326109" cy="3240360"/>
        </p:xfrm>
        <a:graphic>
          <a:graphicData uri="http://schemas.openxmlformats.org/presentationml/2006/ole">
            <mc:AlternateContent xmlns:mc="http://schemas.openxmlformats.org/markup-compatibility/2006">
              <mc:Choice xmlns:v="urn:schemas-microsoft-com:vml" Requires="v">
                <p:oleObj spid="_x0000_s13323" name="Visio" r:id="rId3" imgW="2728350" imgH="1661124" progId="Visio.Drawing.11">
                  <p:embed/>
                </p:oleObj>
              </mc:Choice>
              <mc:Fallback>
                <p:oleObj name="Visio" r:id="rId3" imgW="2728350" imgH="166112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1844824"/>
                        <a:ext cx="5326109" cy="3240360"/>
                      </a:xfrm>
                      <a:prstGeom prst="rect">
                        <a:avLst/>
                      </a:prstGeom>
                      <a:noFill/>
                    </p:spPr>
                  </p:pic>
                </p:oleObj>
              </mc:Fallback>
            </mc:AlternateContent>
          </a:graphicData>
        </a:graphic>
      </p:graphicFrame>
    </p:spTree>
    <p:extLst>
      <p:ext uri="{BB962C8B-B14F-4D97-AF65-F5344CB8AC3E}">
        <p14:creationId xmlns:p14="http://schemas.microsoft.com/office/powerpoint/2010/main" val="34416753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6.7.2  </a:t>
            </a:r>
            <a:r>
              <a:rPr lang="zh-CN" altLang="en-US" b="0" i="0" u="none" strike="noStrike" kern="1800" baseline="0" smtClean="0">
                <a:latin typeface="方正大标宋简体"/>
              </a:rPr>
              <a:t>接口</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normAutofit/>
          </a:bodyPr>
          <a:lstStyle/>
          <a:p>
            <a:pPr marR="0" lvl="0" rtl="0"/>
            <a:r>
              <a:rPr lang="en-US" altLang="zh-CN" b="0" i="0" u="none" strike="noStrike" baseline="0" dirty="0" smtClean="0">
                <a:latin typeface="Times New Roman"/>
              </a:rPr>
              <a:t>(1)</a:t>
            </a:r>
            <a:r>
              <a:rPr lang="zh-CN" altLang="en-US" b="0" i="0" u="none" strike="noStrike" baseline="0" dirty="0" smtClean="0">
                <a:latin typeface="Times New Roman"/>
              </a:rPr>
              <a:t>演示</a:t>
            </a:r>
            <a:r>
              <a:rPr lang="zh-CN" altLang="en-US" b="0" i="0" u="none" strike="noStrike" baseline="0" dirty="0" smtClean="0">
                <a:latin typeface="Times New Roman"/>
              </a:rPr>
              <a:t>实现一个接口类。</a:t>
            </a:r>
          </a:p>
          <a:p>
            <a:pPr marR="0" lvl="0" rtl="0"/>
            <a:r>
              <a:rPr lang="en-US" altLang="zh-CN" b="0" i="0" u="none" strike="noStrike" baseline="0" dirty="0" smtClean="0">
                <a:latin typeface="Times New Roman"/>
              </a:rPr>
              <a:t>(2)</a:t>
            </a:r>
            <a:r>
              <a:rPr lang="zh-CN" altLang="en-US" b="0" i="0" u="none" strike="noStrike" baseline="0" dirty="0" smtClean="0">
                <a:latin typeface="Times New Roman"/>
              </a:rPr>
              <a:t>演示</a:t>
            </a:r>
            <a:r>
              <a:rPr lang="zh-CN" altLang="en-US" b="0" i="0" u="none" strike="noStrike" baseline="0" dirty="0" smtClean="0">
                <a:latin typeface="Times New Roman"/>
              </a:rPr>
              <a:t>接口类继承接口类实现功能的扩展。</a:t>
            </a:r>
          </a:p>
          <a:p>
            <a:pPr marR="0" lvl="0" rtl="0"/>
            <a:r>
              <a:rPr lang="en-US" altLang="zh-CN" b="0" i="0" u="none" strike="noStrike" baseline="0" dirty="0" smtClean="0">
                <a:latin typeface="Times New Roman"/>
              </a:rPr>
              <a:t>(3)</a:t>
            </a:r>
            <a:r>
              <a:rPr lang="zh-CN" altLang="en-US" b="0" i="0" u="none" strike="noStrike" baseline="0" dirty="0" smtClean="0">
                <a:latin typeface="Times New Roman"/>
              </a:rPr>
              <a:t>在</a:t>
            </a:r>
            <a:r>
              <a:rPr lang="zh-CN" altLang="en-US" b="0" i="0" u="none" strike="noStrike" baseline="0" dirty="0" smtClean="0">
                <a:latin typeface="Times New Roman"/>
              </a:rPr>
              <a:t>继承的同时实现多个接口。</a:t>
            </a:r>
          </a:p>
        </p:txBody>
      </p:sp>
    </p:spTree>
    <p:extLst>
      <p:ext uri="{BB962C8B-B14F-4D97-AF65-F5344CB8AC3E}">
        <p14:creationId xmlns:p14="http://schemas.microsoft.com/office/powerpoint/2010/main" val="9098396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6.8  </a:t>
            </a:r>
            <a:r>
              <a:rPr lang="zh-CN" altLang="en-US" b="0" i="0" u="none" strike="noStrike" kern="1800" baseline="0" smtClean="0">
                <a:latin typeface="方正大标宋简体"/>
              </a:rPr>
              <a:t>多态性</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lstStyle/>
          <a:p>
            <a:pPr marR="0" lvl="0" rtl="0"/>
            <a:r>
              <a:rPr lang="en-US" altLang="zh-CN" b="0" i="0" u="none" strike="noStrike" baseline="0" dirty="0" smtClean="0">
                <a:latin typeface="Times New Roman"/>
              </a:rPr>
              <a:t>PHP</a:t>
            </a:r>
            <a:r>
              <a:rPr lang="zh-CN" altLang="en-US" b="0" i="0" u="none" strike="noStrike" baseline="0" dirty="0" smtClean="0">
                <a:latin typeface="Times New Roman"/>
              </a:rPr>
              <a:t>由于是弱类型语言的原因。因此</a:t>
            </a:r>
            <a:r>
              <a:rPr lang="en-US" altLang="zh-CN" b="0" i="0" u="none" strike="noStrike" baseline="0" dirty="0" smtClean="0">
                <a:latin typeface="Times New Roman"/>
              </a:rPr>
              <a:t>PHP</a:t>
            </a:r>
            <a:r>
              <a:rPr lang="zh-CN" altLang="en-US" b="0" i="0" u="none" strike="noStrike" baseline="0" dirty="0" smtClean="0">
                <a:latin typeface="Times New Roman"/>
              </a:rPr>
              <a:t>并不是支持完全的多态性。在</a:t>
            </a:r>
            <a:r>
              <a:rPr lang="en-US" altLang="zh-CN" b="0" i="0" u="none" strike="noStrike" baseline="0" dirty="0" smtClean="0">
                <a:latin typeface="Times New Roman"/>
              </a:rPr>
              <a:t>PHP</a:t>
            </a:r>
            <a:r>
              <a:rPr lang="zh-CN" altLang="en-US" b="0" i="0" u="none" strike="noStrike" baseline="0" dirty="0" smtClean="0">
                <a:latin typeface="Times New Roman"/>
              </a:rPr>
              <a:t>中我们的多态我们理解为一段程序能够处理多种类型对象的能力</a:t>
            </a:r>
            <a:r>
              <a:rPr lang="zh-CN" altLang="en-US" b="0" i="0" u="none" strike="noStrike" baseline="0" dirty="0" smtClean="0">
                <a:latin typeface="Times New Roman"/>
              </a:rPr>
              <a:t>。</a:t>
            </a:r>
            <a:endParaRPr lang="zh-CN" altLang="en-US" b="0" i="0" u="none" strike="noStrike" baseline="0" dirty="0" smtClean="0">
              <a:latin typeface="Times New Roman"/>
            </a:endParaRPr>
          </a:p>
          <a:p>
            <a:pPr marR="0" lvl="0" rtl="0"/>
            <a:r>
              <a:rPr lang="en-US" altLang="zh-CN" b="0" i="0" u="none" strike="noStrike" baseline="0" dirty="0" smtClean="0">
                <a:latin typeface="Times New Roman"/>
              </a:rPr>
              <a:t>(1)</a:t>
            </a:r>
            <a:r>
              <a:rPr lang="zh-CN" altLang="en-US" b="0" i="0" u="none" strike="noStrike" baseline="0" dirty="0" smtClean="0">
                <a:latin typeface="Times New Roman"/>
              </a:rPr>
              <a:t>演示多态性</a:t>
            </a:r>
            <a:r>
              <a:rPr lang="zh-CN" altLang="en-US" b="0" i="0" u="none" strike="noStrike" baseline="0" dirty="0" smtClean="0">
                <a:latin typeface="Times New Roman"/>
              </a:rPr>
              <a:t>的应用。</a:t>
            </a:r>
          </a:p>
        </p:txBody>
      </p:sp>
    </p:spTree>
    <p:extLst>
      <p:ext uri="{BB962C8B-B14F-4D97-AF65-F5344CB8AC3E}">
        <p14:creationId xmlns:p14="http://schemas.microsoft.com/office/powerpoint/2010/main" val="3604450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6.9</a:t>
            </a:r>
            <a:r>
              <a:rPr lang="zh-CN" altLang="en-US" b="0" i="0" u="none" strike="noStrike" kern="1800" baseline="0" smtClean="0">
                <a:latin typeface="方正大标宋简体"/>
              </a:rPr>
              <a:t>  静态成员</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静态成员是一种特殊的成员，它在类中可以被所有对象共享。静态成员是属于类的成员，且并不会被实例化到对象中。这样的优势就在于可以不实例化一个对象就可以通过类来访问到这些成员。下面我们就来学习这些知识。</a:t>
            </a:r>
          </a:p>
        </p:txBody>
      </p:sp>
    </p:spTree>
    <p:extLst>
      <p:ext uri="{BB962C8B-B14F-4D97-AF65-F5344CB8AC3E}">
        <p14:creationId xmlns:p14="http://schemas.microsoft.com/office/powerpoint/2010/main" val="26806320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1.</a:t>
            </a:r>
            <a:r>
              <a:rPr lang="zh-CN" altLang="en-US" b="0" i="0" u="none" strike="noStrike" kern="1800" baseline="0" smtClean="0">
                <a:latin typeface="方正大标宋简体"/>
              </a:rPr>
              <a:t>静态成员属性的定义</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rPr>
              <a:t>静态成员属性是一个特殊的成员属性。它被类的所有对象共享，的语法如图</a:t>
            </a:r>
            <a:r>
              <a:rPr lang="en-US" altLang="zh-CN" b="0" i="0" u="none" strike="noStrike" baseline="0" dirty="0" smtClean="0">
                <a:latin typeface="Times New Roman"/>
              </a:rPr>
              <a:t>6.24</a:t>
            </a:r>
            <a:r>
              <a:rPr lang="zh-CN" altLang="en-US" b="0" i="0" u="none" strike="noStrike" baseline="0" dirty="0" smtClean="0">
                <a:latin typeface="Times New Roman"/>
              </a:rPr>
              <a:t>所示。</a:t>
            </a:r>
          </a:p>
          <a:p>
            <a:pPr marR="0" lvl="0" rtl="0"/>
            <a:r>
              <a:rPr lang="zh-CN" altLang="en-US" b="0" i="0" u="none" strike="noStrike" baseline="0" dirty="0" smtClean="0">
                <a:latin typeface="Times New Roman"/>
              </a:rPr>
              <a:t>静态属性能被初始化为一个字符值或一个常量，不能使用表达式</a:t>
            </a:r>
            <a:r>
              <a:rPr lang="zh-CN" altLang="en-US" b="0" i="0" u="none" strike="noStrike" baseline="0" dirty="0" smtClean="0">
                <a:latin typeface="Times New Roman"/>
              </a:rPr>
              <a:t>。</a:t>
            </a:r>
            <a:endParaRPr lang="zh-CN" altLang="en-US" b="0" i="0" u="none" strike="noStrike" baseline="0" dirty="0" smtClean="0">
              <a:latin typeface="Times New Roman"/>
            </a:endParaRPr>
          </a:p>
          <a:p>
            <a:pPr marR="0" lvl="0" rtl="0"/>
            <a:r>
              <a:rPr lang="en-US" altLang="zh-CN" b="0" i="0" u="none" strike="noStrike" baseline="0" dirty="0" smtClean="0">
                <a:latin typeface="Times New Roman"/>
              </a:rPr>
              <a:t>(1)</a:t>
            </a:r>
            <a:r>
              <a:rPr lang="zh-CN" altLang="en-US" b="0" i="0" u="none" strike="noStrike" baseline="0" dirty="0" smtClean="0">
                <a:latin typeface="Times New Roman"/>
              </a:rPr>
              <a:t>给</a:t>
            </a:r>
            <a:r>
              <a:rPr lang="en-US" altLang="zh-CN" b="0" i="0" u="none" strike="noStrike" baseline="0" dirty="0" err="1" smtClean="0">
                <a:latin typeface="Times New Roman"/>
              </a:rPr>
              <a:t>ren</a:t>
            </a:r>
            <a:r>
              <a:rPr lang="zh-CN" altLang="en-US" b="0" i="0" u="none" strike="noStrike" baseline="0" dirty="0" smtClean="0">
                <a:latin typeface="Times New Roman"/>
              </a:rPr>
              <a:t>类定义一个静态成员属性。</a:t>
            </a:r>
          </a:p>
        </p:txBody>
      </p:sp>
    </p:spTree>
    <p:extLst>
      <p:ext uri="{BB962C8B-B14F-4D97-AF65-F5344CB8AC3E}">
        <p14:creationId xmlns:p14="http://schemas.microsoft.com/office/powerpoint/2010/main" val="30324408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2.</a:t>
            </a:r>
            <a:r>
              <a:rPr lang="zh-CN" altLang="en-US" b="0" i="0" u="none" strike="noStrike" kern="1800" baseline="0" smtClean="0">
                <a:latin typeface="方正大标宋简体"/>
              </a:rPr>
              <a:t>访问静态成员属性</a:t>
            </a:r>
            <a:endParaRPr lang="zh-CN" altLang="en-US" b="0" i="0" u="none" strike="noStrike" kern="1800" baseline="0" smtClean="0">
              <a:latin typeface="Times New Roman"/>
            </a:endParaRPr>
          </a:p>
        </p:txBody>
      </p:sp>
      <p:sp>
        <p:nvSpPr>
          <p:cNvPr id="3" name="文本占位符 2"/>
          <p:cNvSpPr>
            <a:spLocks noGrp="1"/>
          </p:cNvSpPr>
          <p:nvPr>
            <p:ph type="body" idx="1"/>
          </p:nvPr>
        </p:nvSpPr>
        <p:spPr>
          <a:xfrm>
            <a:off x="457200" y="1600200"/>
            <a:ext cx="8229600" cy="1828800"/>
          </a:xfrm>
        </p:spPr>
        <p:txBody>
          <a:bodyPr>
            <a:normAutofit fontScale="92500"/>
          </a:bodyPr>
          <a:lstStyle/>
          <a:p>
            <a:pPr marR="0" lvl="0" rtl="0"/>
            <a:r>
              <a:rPr lang="zh-CN" altLang="en-US" b="0" i="0" u="none" strike="noStrike" baseline="0" dirty="0" smtClean="0">
                <a:latin typeface="Times New Roman"/>
              </a:rPr>
              <a:t>由于</a:t>
            </a:r>
            <a:r>
              <a:rPr lang="zh-CN" altLang="en-US" b="0" i="0" u="none" strike="noStrike" baseline="0" dirty="0" smtClean="0">
                <a:latin typeface="Times New Roman"/>
              </a:rPr>
              <a:t>静态成员属性是属于类的属性。因此只能通过类访问。</a:t>
            </a:r>
            <a:r>
              <a:rPr lang="en-US" altLang="zh-CN" b="0" i="0" u="none" strike="noStrike" baseline="0" dirty="0" smtClean="0">
                <a:latin typeface="Times New Roman"/>
              </a:rPr>
              <a:t>PHP</a:t>
            </a:r>
            <a:r>
              <a:rPr lang="zh-CN" altLang="en-US" b="0" i="0" u="none" strike="noStrike" baseline="0" dirty="0" smtClean="0">
                <a:latin typeface="Times New Roman"/>
              </a:rPr>
              <a:t>中使用作用域限定符“</a:t>
            </a:r>
            <a:r>
              <a:rPr lang="en-US" altLang="zh-CN" b="0" i="0" u="none" strike="noStrike" baseline="0" dirty="0" smtClean="0">
                <a:latin typeface="Times New Roman"/>
              </a:rPr>
              <a:t>::</a:t>
            </a:r>
            <a:r>
              <a:rPr lang="zh-CN" altLang="en-US" b="0" i="0" u="none" strike="noStrike" baseline="0" dirty="0" smtClean="0">
                <a:latin typeface="Times New Roman"/>
              </a:rPr>
              <a:t>”来访问类的静态成员属性。语法如</a:t>
            </a:r>
            <a:r>
              <a:rPr lang="zh-CN" altLang="en-US" b="0" i="0" u="none" strike="noStrike" baseline="0" dirty="0" smtClean="0">
                <a:latin typeface="Times New Roman"/>
              </a:rPr>
              <a:t>图所</a:t>
            </a:r>
            <a:r>
              <a:rPr lang="zh-CN" altLang="en-US" b="0" i="0" u="none" strike="noStrike" baseline="0" dirty="0" smtClean="0">
                <a:latin typeface="Times New Roman"/>
              </a:rPr>
              <a:t>示</a:t>
            </a:r>
            <a:r>
              <a:rPr lang="zh-CN" altLang="en-US" b="0" i="0" u="none" strike="noStrike" baseline="0" dirty="0" smtClean="0">
                <a:latin typeface="Times New Roman"/>
              </a:rPr>
              <a:t>。</a:t>
            </a:r>
            <a:endParaRPr lang="zh-CN" altLang="en-US" b="0" i="0" u="none" strike="noStrike" baseline="0" dirty="0" smtClean="0">
              <a:latin typeface="Times New Roman"/>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714280108"/>
              </p:ext>
            </p:extLst>
          </p:nvPr>
        </p:nvGraphicFramePr>
        <p:xfrm>
          <a:off x="2051720" y="3284984"/>
          <a:ext cx="4608512" cy="2760307"/>
        </p:xfrm>
        <a:graphic>
          <a:graphicData uri="http://schemas.openxmlformats.org/presentationml/2006/ole">
            <mc:AlternateContent xmlns:mc="http://schemas.openxmlformats.org/markup-compatibility/2006">
              <mc:Choice xmlns:v="urn:schemas-microsoft-com:vml" Requires="v">
                <p:oleObj spid="_x0000_s14345" name="Visio" r:id="rId3" imgW="1825740" imgH="1096633" progId="Visio.Drawing.11">
                  <p:embed/>
                </p:oleObj>
              </mc:Choice>
              <mc:Fallback>
                <p:oleObj name="Visio" r:id="rId3" imgW="1825740" imgH="1096633"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3284984"/>
                        <a:ext cx="4608512" cy="2760307"/>
                      </a:xfrm>
                      <a:prstGeom prst="rect">
                        <a:avLst/>
                      </a:prstGeom>
                      <a:noFill/>
                    </p:spPr>
                  </p:pic>
                </p:oleObj>
              </mc:Fallback>
            </mc:AlternateContent>
          </a:graphicData>
        </a:graphic>
      </p:graphicFrame>
    </p:spTree>
    <p:extLst>
      <p:ext uri="{BB962C8B-B14F-4D97-AF65-F5344CB8AC3E}">
        <p14:creationId xmlns:p14="http://schemas.microsoft.com/office/powerpoint/2010/main" val="5064230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2.</a:t>
            </a:r>
            <a:r>
              <a:rPr lang="zh-CN" altLang="en-US" b="0" i="0" u="none" strike="noStrike" kern="1800" baseline="0" smtClean="0">
                <a:latin typeface="方正大标宋简体"/>
              </a:rPr>
              <a:t>访问静态成员属性</a:t>
            </a:r>
            <a:endParaRPr lang="zh-CN" altLang="en-US" b="0" i="0" u="none" strike="noStrike" kern="1800" baseline="0" smtClean="0">
              <a:latin typeface="Times New Roman"/>
            </a:endParaRPr>
          </a:p>
        </p:txBody>
      </p:sp>
      <p:sp>
        <p:nvSpPr>
          <p:cNvPr id="3" name="文本占位符 2"/>
          <p:cNvSpPr>
            <a:spLocks noGrp="1"/>
          </p:cNvSpPr>
          <p:nvPr>
            <p:ph type="body" idx="1"/>
          </p:nvPr>
        </p:nvSpPr>
        <p:spPr>
          <a:xfrm>
            <a:off x="457200" y="1600200"/>
            <a:ext cx="8229600" cy="2404864"/>
          </a:xfrm>
        </p:spPr>
        <p:txBody>
          <a:bodyPr>
            <a:normAutofit lnSpcReduction="10000"/>
          </a:bodyPr>
          <a:lstStyle/>
          <a:p>
            <a:pPr marR="0" lvl="0" rtl="0"/>
            <a:r>
              <a:rPr lang="zh-CN" altLang="en-US" b="0" i="0" u="none" strike="noStrike" baseline="0" dirty="0" smtClean="0">
                <a:latin typeface="Times New Roman"/>
              </a:rPr>
              <a:t>虽然</a:t>
            </a:r>
            <a:r>
              <a:rPr lang="zh-CN" altLang="en-US" b="0" i="0" u="none" strike="noStrike" baseline="0" dirty="0" smtClean="0">
                <a:latin typeface="Times New Roman"/>
              </a:rPr>
              <a:t>在函数内部也可以使用作用域限定符来访问类的静态变量，但是为了使增强灵活性，通常在类内部使用</a:t>
            </a:r>
            <a:r>
              <a:rPr lang="en-US" altLang="zh-CN" b="0" i="0" u="none" strike="noStrike" baseline="0" dirty="0" smtClean="0">
                <a:latin typeface="Times New Roman"/>
              </a:rPr>
              <a:t>self</a:t>
            </a:r>
            <a:r>
              <a:rPr lang="zh-CN" altLang="en-US" b="0" i="0" u="none" strike="noStrike" baseline="0" dirty="0" smtClean="0">
                <a:latin typeface="Times New Roman"/>
              </a:rPr>
              <a:t>来代替类名，这样的好处是不会被类名的变化影响到访问。它会写成如</a:t>
            </a:r>
            <a:r>
              <a:rPr lang="zh-CN" altLang="en-US" b="0" i="0" u="none" strike="noStrike" baseline="0" dirty="0" smtClean="0">
                <a:latin typeface="Times New Roman"/>
              </a:rPr>
              <a:t>图所</a:t>
            </a:r>
            <a:r>
              <a:rPr lang="zh-CN" altLang="en-US" b="0" i="0" u="none" strike="noStrike" baseline="0" dirty="0" smtClean="0">
                <a:latin typeface="Times New Roman"/>
              </a:rPr>
              <a:t>示的形式</a:t>
            </a:r>
            <a:r>
              <a:rPr lang="zh-CN" altLang="en-US" b="0" i="0" u="none" strike="noStrike" baseline="0" dirty="0" smtClean="0">
                <a:latin typeface="Times New Roman"/>
              </a:rPr>
              <a:t>。</a:t>
            </a:r>
            <a:endParaRPr lang="zh-CN" altLang="en-US" b="0" i="0" u="none" strike="noStrike" baseline="0" dirty="0" smtClean="0">
              <a:latin typeface="Times New Roman"/>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993323109"/>
              </p:ext>
            </p:extLst>
          </p:nvPr>
        </p:nvGraphicFramePr>
        <p:xfrm>
          <a:off x="1907704" y="4005064"/>
          <a:ext cx="4575952" cy="2016224"/>
        </p:xfrm>
        <a:graphic>
          <a:graphicData uri="http://schemas.openxmlformats.org/presentationml/2006/ole">
            <mc:AlternateContent xmlns:mc="http://schemas.openxmlformats.org/markup-compatibility/2006">
              <mc:Choice xmlns:v="urn:schemas-microsoft-com:vml" Requires="v">
                <p:oleObj spid="_x0000_s15369" name="Visio" r:id="rId3" imgW="2483730" imgH="1096633" progId="Visio.Drawing.11">
                  <p:embed/>
                </p:oleObj>
              </mc:Choice>
              <mc:Fallback>
                <p:oleObj name="Visio" r:id="rId3" imgW="2483730" imgH="1096633"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4005064"/>
                        <a:ext cx="4575952" cy="2016224"/>
                      </a:xfrm>
                      <a:prstGeom prst="rect">
                        <a:avLst/>
                      </a:prstGeom>
                      <a:noFill/>
                    </p:spPr>
                  </p:pic>
                </p:oleObj>
              </mc:Fallback>
            </mc:AlternateContent>
          </a:graphicData>
        </a:graphic>
      </p:graphicFrame>
    </p:spTree>
    <p:extLst>
      <p:ext uri="{BB962C8B-B14F-4D97-AF65-F5344CB8AC3E}">
        <p14:creationId xmlns:p14="http://schemas.microsoft.com/office/powerpoint/2010/main" val="12946319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6.2  </a:t>
            </a:r>
            <a:r>
              <a:rPr lang="zh-CN" altLang="en-US" b="0" i="0" u="none" strike="noStrike" kern="1800" baseline="0" smtClean="0">
                <a:latin typeface="方正大标宋简体"/>
              </a:rPr>
              <a:t>创建一个类</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初步使用面向对象程序设计，我们要掌握的就是使用面向对象的思想抽象出一个类，这是一种思想的转化，难点也就是在这里。而这些思想的体现在程序中就是代码。在这里，要写出代码，掌握语法，这些都是很简单的，而能正确地抽象出一个类才是我们的希望读者可以完成的。我们就先以简单的语法开始逐渐深入地讲解他们。</a:t>
            </a:r>
          </a:p>
        </p:txBody>
      </p:sp>
    </p:spTree>
    <p:extLst>
      <p:ext uri="{BB962C8B-B14F-4D97-AF65-F5344CB8AC3E}">
        <p14:creationId xmlns:p14="http://schemas.microsoft.com/office/powerpoint/2010/main" val="25330828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2.</a:t>
            </a:r>
            <a:r>
              <a:rPr lang="zh-CN" altLang="en-US" b="0" i="0" u="none" strike="noStrike" kern="1800" baseline="0" smtClean="0">
                <a:latin typeface="方正大标宋简体"/>
              </a:rPr>
              <a:t>访问静态成员属性</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normAutofit/>
          </a:bodyPr>
          <a:lstStyle/>
          <a:p>
            <a:pPr marR="0" lvl="0" rtl="0"/>
            <a:r>
              <a:rPr lang="en-US" altLang="zh-CN" b="0" i="0" u="none" strike="noStrike" baseline="0" dirty="0" smtClean="0">
                <a:latin typeface="Times New Roman"/>
              </a:rPr>
              <a:t>(1)</a:t>
            </a:r>
            <a:r>
              <a:rPr lang="zh-CN" altLang="en-US" b="0" i="0" u="none" strike="noStrike" baseline="0" dirty="0" smtClean="0">
                <a:latin typeface="Times New Roman"/>
              </a:rPr>
              <a:t>在</a:t>
            </a:r>
            <a:r>
              <a:rPr lang="zh-CN" altLang="en-US" b="0" i="0" u="none" strike="noStrike" baseline="0" dirty="0" smtClean="0">
                <a:latin typeface="Times New Roman"/>
              </a:rPr>
              <a:t>若干个类中定义若干个静态成员方法，使用作用域限定符来访问它们。</a:t>
            </a:r>
          </a:p>
        </p:txBody>
      </p:sp>
    </p:spTree>
    <p:extLst>
      <p:ext uri="{BB962C8B-B14F-4D97-AF65-F5344CB8AC3E}">
        <p14:creationId xmlns:p14="http://schemas.microsoft.com/office/powerpoint/2010/main" val="798227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1.</a:t>
            </a:r>
            <a:r>
              <a:rPr lang="zh-CN" altLang="en-US" b="0" i="0" u="none" strike="noStrike" kern="1800" baseline="0" smtClean="0">
                <a:latin typeface="方正大标宋简体"/>
              </a:rPr>
              <a:t>静态成员方法</a:t>
            </a:r>
            <a:endParaRPr lang="zh-CN" altLang="en-US" b="0" i="0" u="none" strike="noStrike" kern="1800" baseline="0" smtClean="0">
              <a:latin typeface="Times New Roman"/>
            </a:endParaRPr>
          </a:p>
        </p:txBody>
      </p:sp>
      <p:sp>
        <p:nvSpPr>
          <p:cNvPr id="3" name="文本占位符 2"/>
          <p:cNvSpPr>
            <a:spLocks noGrp="1"/>
          </p:cNvSpPr>
          <p:nvPr>
            <p:ph type="body" idx="1"/>
          </p:nvPr>
        </p:nvSpPr>
        <p:spPr>
          <a:xfrm>
            <a:off x="457200" y="1600200"/>
            <a:ext cx="8229600" cy="2116832"/>
          </a:xfrm>
        </p:spPr>
        <p:txBody>
          <a:bodyPr>
            <a:normAutofit lnSpcReduction="10000"/>
          </a:bodyPr>
          <a:lstStyle/>
          <a:p>
            <a:pPr marR="0" lvl="0" rtl="0"/>
            <a:r>
              <a:rPr lang="zh-CN" altLang="en-US" b="0" i="0" u="none" strike="noStrike" baseline="0" dirty="0" smtClean="0">
                <a:latin typeface="Times New Roman"/>
              </a:rPr>
              <a:t>成员属性可以是静态的，同样的，成员方法也可以是静态成员方法。它的语法如</a:t>
            </a:r>
            <a:r>
              <a:rPr lang="zh-CN" altLang="en-US" b="0" i="0" u="none" strike="noStrike" baseline="0" dirty="0" smtClean="0">
                <a:latin typeface="Times New Roman"/>
              </a:rPr>
              <a:t>图所</a:t>
            </a:r>
            <a:r>
              <a:rPr lang="zh-CN" altLang="en-US" b="0" i="0" u="none" strike="noStrike" baseline="0" dirty="0" smtClean="0">
                <a:latin typeface="Times New Roman"/>
              </a:rPr>
              <a:t>示。</a:t>
            </a:r>
          </a:p>
          <a:p>
            <a:pPr marR="0" lvl="0" rtl="0"/>
            <a:r>
              <a:rPr lang="en-US" altLang="zh-CN" b="0" i="0" u="none" strike="noStrike" baseline="0" dirty="0" smtClean="0">
                <a:latin typeface="Times New Roman"/>
              </a:rPr>
              <a:t>(1)</a:t>
            </a:r>
            <a:r>
              <a:rPr lang="zh-CN" altLang="en-US" b="0" i="0" u="none" strike="noStrike" baseline="0" dirty="0" smtClean="0">
                <a:latin typeface="Times New Roman"/>
              </a:rPr>
              <a:t>为</a:t>
            </a:r>
            <a:r>
              <a:rPr lang="en-US" altLang="zh-CN" b="0" i="0" u="none" strike="noStrike" baseline="0" dirty="0" err="1" smtClean="0">
                <a:latin typeface="Times New Roman"/>
              </a:rPr>
              <a:t>ren</a:t>
            </a:r>
            <a:r>
              <a:rPr lang="zh-CN" altLang="en-US" b="0" i="0" u="none" strike="noStrike" baseline="0" dirty="0" smtClean="0">
                <a:latin typeface="Times New Roman"/>
              </a:rPr>
              <a:t>类定义一个静态成员方法</a:t>
            </a:r>
            <a:r>
              <a:rPr lang="en-US" altLang="zh-CN" b="0" i="0" u="none" strike="noStrike" baseline="0" dirty="0" err="1" smtClean="0">
                <a:latin typeface="Times New Roman"/>
              </a:rPr>
              <a:t>renlei</a:t>
            </a:r>
            <a:r>
              <a:rPr lang="en-US" altLang="zh-CN" b="0" i="0" u="none" strike="noStrike" baseline="0" dirty="0" smtClean="0">
                <a:latin typeface="Times New Roman"/>
              </a:rPr>
              <a:t>()</a:t>
            </a:r>
            <a:r>
              <a:rPr lang="zh-CN" altLang="en-US" b="0" i="0" u="none" strike="noStrike" baseline="0" dirty="0" smtClean="0">
                <a:latin typeface="Times New Roman"/>
              </a:rPr>
              <a:t>。</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904537973"/>
              </p:ext>
            </p:extLst>
          </p:nvPr>
        </p:nvGraphicFramePr>
        <p:xfrm>
          <a:off x="1295636" y="4221088"/>
          <a:ext cx="6552728" cy="1240565"/>
        </p:xfrm>
        <a:graphic>
          <a:graphicData uri="http://schemas.openxmlformats.org/presentationml/2006/ole">
            <mc:AlternateContent xmlns:mc="http://schemas.openxmlformats.org/markup-compatibility/2006">
              <mc:Choice xmlns:v="urn:schemas-microsoft-com:vml" Requires="v">
                <p:oleObj spid="_x0000_s16393" name="Visio" r:id="rId3" imgW="3928450" imgH="742857" progId="Visio.Drawing.11">
                  <p:embed/>
                </p:oleObj>
              </mc:Choice>
              <mc:Fallback>
                <p:oleObj name="Visio" r:id="rId3" imgW="3928450" imgH="742857"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636" y="4221088"/>
                        <a:ext cx="6552728" cy="1240565"/>
                      </a:xfrm>
                      <a:prstGeom prst="rect">
                        <a:avLst/>
                      </a:prstGeom>
                      <a:noFill/>
                    </p:spPr>
                  </p:pic>
                </p:oleObj>
              </mc:Fallback>
            </mc:AlternateContent>
          </a:graphicData>
        </a:graphic>
      </p:graphicFrame>
    </p:spTree>
    <p:extLst>
      <p:ext uri="{BB962C8B-B14F-4D97-AF65-F5344CB8AC3E}">
        <p14:creationId xmlns:p14="http://schemas.microsoft.com/office/powerpoint/2010/main" val="36625317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2.</a:t>
            </a:r>
            <a:r>
              <a:rPr lang="zh-CN" altLang="en-US" b="0" i="0" u="none" strike="noStrike" kern="1800" baseline="0" smtClean="0">
                <a:latin typeface="方正大标宋简体"/>
              </a:rPr>
              <a:t>访问静态成员方法</a:t>
            </a:r>
            <a:endParaRPr lang="zh-CN" altLang="en-US" b="0" i="0" u="none" strike="noStrike" kern="1800" baseline="0" smtClean="0">
              <a:latin typeface="Times New Roman"/>
            </a:endParaRPr>
          </a:p>
        </p:txBody>
      </p:sp>
      <p:sp>
        <p:nvSpPr>
          <p:cNvPr id="3" name="文本占位符 2"/>
          <p:cNvSpPr>
            <a:spLocks noGrp="1"/>
          </p:cNvSpPr>
          <p:nvPr>
            <p:ph type="body" idx="1"/>
          </p:nvPr>
        </p:nvSpPr>
        <p:spPr>
          <a:xfrm>
            <a:off x="457200" y="1600200"/>
            <a:ext cx="8229600" cy="2260848"/>
          </a:xfrm>
        </p:spPr>
        <p:txBody>
          <a:bodyPr/>
          <a:lstStyle/>
          <a:p>
            <a:pPr marR="0" lvl="0" rtl="0"/>
            <a:r>
              <a:rPr lang="zh-CN" altLang="en-US" b="0" i="0" u="none" strike="noStrike" baseline="0" dirty="0" smtClean="0">
                <a:latin typeface="Times New Roman"/>
              </a:rPr>
              <a:t>静态成员方法的访问语法和访问静态属性的语法是一样的，都是使用类名和作用域限定操作符来完成的。它的语法如</a:t>
            </a:r>
            <a:r>
              <a:rPr lang="zh-CN" altLang="en-US" b="0" i="0" u="none" strike="noStrike" baseline="0" dirty="0" smtClean="0">
                <a:latin typeface="Times New Roman"/>
              </a:rPr>
              <a:t>图所</a:t>
            </a:r>
            <a:r>
              <a:rPr lang="zh-CN" altLang="en-US" b="0" i="0" u="none" strike="noStrike" baseline="0" dirty="0" smtClean="0">
                <a:latin typeface="Times New Roman"/>
              </a:rPr>
              <a:t>示。</a:t>
            </a:r>
          </a:p>
          <a:p>
            <a:pPr marR="0" lvl="0" rtl="0"/>
            <a:r>
              <a:rPr lang="en-US" altLang="zh-CN" b="0" i="0" u="none" strike="noStrike" baseline="0" dirty="0" smtClean="0">
                <a:latin typeface="Times New Roman"/>
              </a:rPr>
              <a:t>(1)</a:t>
            </a:r>
            <a:r>
              <a:rPr lang="zh-CN" altLang="en-US" b="0" i="0" u="none" strike="noStrike" baseline="0" dirty="0" smtClean="0">
                <a:latin typeface="Times New Roman"/>
              </a:rPr>
              <a:t>访问</a:t>
            </a:r>
            <a:r>
              <a:rPr lang="en-US" altLang="zh-CN" b="0" i="0" u="none" strike="noStrike" baseline="0" dirty="0" err="1" smtClean="0">
                <a:latin typeface="Times New Roman"/>
              </a:rPr>
              <a:t>ren</a:t>
            </a:r>
            <a:r>
              <a:rPr lang="zh-CN" altLang="en-US" b="0" i="0" u="none" strike="noStrike" baseline="0" dirty="0" smtClean="0">
                <a:latin typeface="Times New Roman"/>
              </a:rPr>
              <a:t>类中的静态成员方法</a:t>
            </a:r>
            <a:r>
              <a:rPr lang="en-US" altLang="zh-CN" b="0" i="0" u="none" strike="noStrike" baseline="0" dirty="0" err="1" smtClean="0">
                <a:latin typeface="Times New Roman"/>
              </a:rPr>
              <a:t>renlei</a:t>
            </a:r>
            <a:r>
              <a:rPr lang="en-US" altLang="zh-CN" b="0" i="0" u="none" strike="noStrike" baseline="0" dirty="0" smtClean="0">
                <a:latin typeface="Times New Roman"/>
              </a:rPr>
              <a:t>()</a:t>
            </a:r>
            <a:r>
              <a:rPr lang="zh-CN" altLang="en-US" b="0" i="0" u="none" strike="noStrike" baseline="0" dirty="0" smtClean="0">
                <a:latin typeface="Times New Roman"/>
              </a:rPr>
              <a:t>。</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136707460"/>
              </p:ext>
            </p:extLst>
          </p:nvPr>
        </p:nvGraphicFramePr>
        <p:xfrm>
          <a:off x="1151620" y="4365104"/>
          <a:ext cx="6840760" cy="1532330"/>
        </p:xfrm>
        <a:graphic>
          <a:graphicData uri="http://schemas.openxmlformats.org/presentationml/2006/ole">
            <mc:AlternateContent xmlns:mc="http://schemas.openxmlformats.org/markup-compatibility/2006">
              <mc:Choice xmlns:v="urn:schemas-microsoft-com:vml" Requires="v">
                <p:oleObj spid="_x0000_s17417" name="Visio" r:id="rId3" imgW="3571588" imgH="800893" progId="Visio.Drawing.11">
                  <p:embed/>
                </p:oleObj>
              </mc:Choice>
              <mc:Fallback>
                <p:oleObj name="Visio" r:id="rId3" imgW="3571588" imgH="800893"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1620" y="4365104"/>
                        <a:ext cx="6840760" cy="1532330"/>
                      </a:xfrm>
                      <a:prstGeom prst="rect">
                        <a:avLst/>
                      </a:prstGeom>
                      <a:noFill/>
                    </p:spPr>
                  </p:pic>
                </p:oleObj>
              </mc:Fallback>
            </mc:AlternateContent>
          </a:graphicData>
        </a:graphic>
      </p:graphicFrame>
    </p:spTree>
    <p:extLst>
      <p:ext uri="{BB962C8B-B14F-4D97-AF65-F5344CB8AC3E}">
        <p14:creationId xmlns:p14="http://schemas.microsoft.com/office/powerpoint/2010/main" val="30290037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6.10</a:t>
            </a:r>
            <a:r>
              <a:rPr lang="zh-CN" altLang="en-US" b="0" i="0" u="none" strike="noStrike" kern="1800" baseline="0" smtClean="0">
                <a:latin typeface="方正大标宋简体"/>
              </a:rPr>
              <a:t>  常见关键字和魔术方法</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在前面的学习中我们已经学习了很多在面向对象编程中非常用的关键字，比如</a:t>
            </a:r>
            <a:r>
              <a:rPr lang="en-US" altLang="zh-CN" b="0" i="0" u="none" strike="noStrike" baseline="0" smtClean="0">
                <a:latin typeface="Times New Roman"/>
              </a:rPr>
              <a:t>public</a:t>
            </a:r>
            <a:r>
              <a:rPr lang="zh-CN" altLang="en-US" b="0" i="0" u="none" strike="noStrike" baseline="0" smtClean="0">
                <a:latin typeface="Times New Roman"/>
              </a:rPr>
              <a:t>、</a:t>
            </a:r>
            <a:r>
              <a:rPr lang="en-US" altLang="zh-CN" b="0" i="0" u="none" strike="noStrike" baseline="0" smtClean="0">
                <a:latin typeface="Times New Roman"/>
              </a:rPr>
              <a:t>protected</a:t>
            </a:r>
            <a:r>
              <a:rPr lang="zh-CN" altLang="en-US" b="0" i="0" u="none" strike="noStrike" baseline="0" smtClean="0">
                <a:latin typeface="Times New Roman"/>
              </a:rPr>
              <a:t>、</a:t>
            </a:r>
            <a:r>
              <a:rPr lang="en-US" altLang="zh-CN" b="0" i="0" u="none" strike="noStrike" baseline="0" smtClean="0">
                <a:latin typeface="Times New Roman"/>
              </a:rPr>
              <a:t>static</a:t>
            </a:r>
            <a:r>
              <a:rPr lang="zh-CN" altLang="en-US" b="0" i="0" u="none" strike="noStrike" baseline="0" smtClean="0">
                <a:latin typeface="Times New Roman"/>
              </a:rPr>
              <a:t>以及描述类的</a:t>
            </a:r>
            <a:r>
              <a:rPr lang="en-US" altLang="zh-CN" b="0" i="0" u="none" strike="noStrike" baseline="0" smtClean="0">
                <a:latin typeface="Times New Roman"/>
              </a:rPr>
              <a:t>abstract</a:t>
            </a:r>
            <a:r>
              <a:rPr lang="zh-CN" altLang="en-US" b="0" i="0" u="none" strike="noStrike" baseline="0" smtClean="0">
                <a:latin typeface="Times New Roman"/>
              </a:rPr>
              <a:t>和</a:t>
            </a:r>
            <a:r>
              <a:rPr lang="en-US" altLang="zh-CN" b="0" i="0" u="none" strike="noStrike" baseline="0" smtClean="0">
                <a:latin typeface="Times New Roman"/>
              </a:rPr>
              <a:t>interface</a:t>
            </a:r>
            <a:r>
              <a:rPr lang="zh-CN" altLang="en-US" b="0" i="0" u="none" strike="noStrike" baseline="0" smtClean="0">
                <a:latin typeface="Times New Roman"/>
              </a:rPr>
              <a:t>。在面向对象编程中，还有其他一些有用的关键字和方法会被使用到。下面我们就来讲解他们。</a:t>
            </a:r>
          </a:p>
        </p:txBody>
      </p:sp>
    </p:spTree>
    <p:extLst>
      <p:ext uri="{BB962C8B-B14F-4D97-AF65-F5344CB8AC3E}">
        <p14:creationId xmlns:p14="http://schemas.microsoft.com/office/powerpoint/2010/main" val="11623182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1.final</a:t>
            </a:r>
            <a:r>
              <a:rPr lang="zh-CN" altLang="en-US" b="0" i="0" u="none" strike="noStrike" kern="1800" baseline="0" smtClean="0">
                <a:latin typeface="方正大标宋简体"/>
              </a:rPr>
              <a:t>关键字</a:t>
            </a:r>
            <a:endParaRPr lang="zh-CN" altLang="en-US" b="0" i="0" u="none" strike="noStrike" kern="1800" baseline="0" smtClean="0">
              <a:latin typeface="Times New Roman"/>
            </a:endParaRPr>
          </a:p>
        </p:txBody>
      </p:sp>
      <p:sp>
        <p:nvSpPr>
          <p:cNvPr id="3" name="文本占位符 2"/>
          <p:cNvSpPr>
            <a:spLocks noGrp="1"/>
          </p:cNvSpPr>
          <p:nvPr>
            <p:ph type="body" idx="1"/>
          </p:nvPr>
        </p:nvSpPr>
        <p:spPr>
          <a:xfrm>
            <a:off x="457200" y="1600200"/>
            <a:ext cx="8229600" cy="2044824"/>
          </a:xfrm>
        </p:spPr>
        <p:txBody>
          <a:bodyPr>
            <a:normAutofit fontScale="92500" lnSpcReduction="20000"/>
          </a:bodyPr>
          <a:lstStyle/>
          <a:p>
            <a:pPr marR="0" lvl="0" rtl="0"/>
            <a:r>
              <a:rPr lang="en-US" altLang="zh-CN" b="0" i="0" u="none" strike="noStrike" baseline="0" dirty="0" smtClean="0">
                <a:latin typeface="Times New Roman"/>
              </a:rPr>
              <a:t>final</a:t>
            </a:r>
            <a:r>
              <a:rPr lang="zh-CN" altLang="en-US" b="0" i="0" u="none" strike="noStrike" baseline="0" dirty="0" smtClean="0">
                <a:latin typeface="Times New Roman"/>
              </a:rPr>
              <a:t>关键字是在</a:t>
            </a:r>
            <a:r>
              <a:rPr lang="en-US" altLang="zh-CN" b="0" i="0" u="none" strike="noStrike" baseline="0" dirty="0" smtClean="0">
                <a:latin typeface="Times New Roman"/>
              </a:rPr>
              <a:t>PHP 5</a:t>
            </a:r>
            <a:r>
              <a:rPr lang="zh-CN" altLang="en-US" b="0" i="0" u="none" strike="noStrike" baseline="0" dirty="0" smtClean="0">
                <a:latin typeface="Times New Roman"/>
              </a:rPr>
              <a:t>后新增的。</a:t>
            </a:r>
            <a:r>
              <a:rPr lang="en-US" altLang="zh-CN" b="0" i="0" u="none" strike="noStrike" baseline="0" dirty="0" smtClean="0">
                <a:latin typeface="Times New Roman"/>
              </a:rPr>
              <a:t>final</a:t>
            </a:r>
            <a:r>
              <a:rPr lang="zh-CN" altLang="en-US" b="0" i="0" u="none" strike="noStrike" baseline="0" dirty="0" smtClean="0">
                <a:latin typeface="Times New Roman"/>
              </a:rPr>
              <a:t>有“最终的”含义。如果父类中的方法被声明为</a:t>
            </a:r>
            <a:r>
              <a:rPr lang="en-US" altLang="zh-CN" b="0" i="0" u="none" strike="noStrike" baseline="0" dirty="0" smtClean="0">
                <a:latin typeface="Times New Roman"/>
              </a:rPr>
              <a:t>final</a:t>
            </a:r>
            <a:r>
              <a:rPr lang="zh-CN" altLang="en-US" b="0" i="0" u="none" strike="noStrike" baseline="0" dirty="0" smtClean="0">
                <a:latin typeface="Times New Roman"/>
              </a:rPr>
              <a:t>，则子类无法覆盖该方法；如果一个类被声明为</a:t>
            </a:r>
            <a:r>
              <a:rPr lang="en-US" altLang="zh-CN" b="0" i="0" u="none" strike="noStrike" baseline="0" dirty="0" smtClean="0">
                <a:latin typeface="Times New Roman"/>
              </a:rPr>
              <a:t>final</a:t>
            </a:r>
            <a:r>
              <a:rPr lang="zh-CN" altLang="en-US" b="0" i="0" u="none" strike="noStrike" baseline="0" dirty="0" smtClean="0">
                <a:latin typeface="Times New Roman"/>
              </a:rPr>
              <a:t>，则不能被继承。</a:t>
            </a:r>
            <a:r>
              <a:rPr lang="en-US" altLang="zh-CN" b="0" i="0" u="none" strike="noStrike" baseline="0" dirty="0" smtClean="0">
                <a:latin typeface="Times New Roman"/>
              </a:rPr>
              <a:t>final</a:t>
            </a:r>
            <a:r>
              <a:rPr lang="zh-CN" altLang="en-US" b="0" i="0" u="none" strike="noStrike" baseline="0" dirty="0" smtClean="0">
                <a:latin typeface="Times New Roman"/>
              </a:rPr>
              <a:t>关键字</a:t>
            </a:r>
            <a:r>
              <a:rPr lang="zh-CN" altLang="en-US" b="0" i="0" u="none" strike="noStrike" baseline="0" dirty="0" smtClean="0">
                <a:latin typeface="Times New Roman"/>
              </a:rPr>
              <a:t>修饰一个类的语法如</a:t>
            </a:r>
            <a:r>
              <a:rPr lang="zh-CN" altLang="en-US" b="0" i="0" u="none" strike="noStrike" baseline="0" dirty="0" smtClean="0">
                <a:latin typeface="Times New Roman"/>
              </a:rPr>
              <a:t>图所</a:t>
            </a:r>
            <a:r>
              <a:rPr lang="zh-CN" altLang="en-US" b="0" i="0" u="none" strike="noStrike" baseline="0" dirty="0" smtClean="0">
                <a:latin typeface="Times New Roman"/>
              </a:rPr>
              <a:t>示</a:t>
            </a:r>
            <a:r>
              <a:rPr lang="zh-CN" altLang="en-US" b="0" i="0" u="none" strike="noStrike" baseline="0" dirty="0" smtClean="0">
                <a:latin typeface="Times New Roman"/>
              </a:rPr>
              <a:t>。</a:t>
            </a:r>
            <a:endParaRPr lang="zh-CN" altLang="en-US" b="0" i="0" u="none" strike="noStrike" baseline="0" dirty="0" smtClean="0">
              <a:latin typeface="Times New Roman"/>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623343919"/>
              </p:ext>
            </p:extLst>
          </p:nvPr>
        </p:nvGraphicFramePr>
        <p:xfrm>
          <a:off x="2123728" y="3789040"/>
          <a:ext cx="4896544" cy="1993145"/>
        </p:xfrm>
        <a:graphic>
          <a:graphicData uri="http://schemas.openxmlformats.org/presentationml/2006/ole">
            <mc:AlternateContent xmlns:mc="http://schemas.openxmlformats.org/markup-compatibility/2006">
              <mc:Choice xmlns:v="urn:schemas-microsoft-com:vml" Requires="v">
                <p:oleObj spid="_x0000_s18441" name="Visio" r:id="rId3" imgW="2975828" imgH="1210652" progId="Visio.Drawing.11">
                  <p:embed/>
                </p:oleObj>
              </mc:Choice>
              <mc:Fallback>
                <p:oleObj name="Visio" r:id="rId3" imgW="2975828" imgH="121065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3789040"/>
                        <a:ext cx="4896544" cy="1993145"/>
                      </a:xfrm>
                      <a:prstGeom prst="rect">
                        <a:avLst/>
                      </a:prstGeom>
                      <a:noFill/>
                    </p:spPr>
                  </p:pic>
                </p:oleObj>
              </mc:Fallback>
            </mc:AlternateContent>
          </a:graphicData>
        </a:graphic>
      </p:graphicFrame>
    </p:spTree>
    <p:extLst>
      <p:ext uri="{BB962C8B-B14F-4D97-AF65-F5344CB8AC3E}">
        <p14:creationId xmlns:p14="http://schemas.microsoft.com/office/powerpoint/2010/main" val="27428223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1.final</a:t>
            </a:r>
            <a:r>
              <a:rPr lang="zh-CN" altLang="en-US" b="0" i="0" u="none" strike="noStrike" kern="1800" baseline="0" smtClean="0">
                <a:latin typeface="方正大标宋简体"/>
              </a:rPr>
              <a:t>关键字</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normAutofit/>
          </a:bodyPr>
          <a:lstStyle/>
          <a:p>
            <a:pPr marR="0" lvl="0" rtl="0"/>
            <a:r>
              <a:rPr lang="en-US" altLang="zh-CN" b="0" i="0" u="none" strike="noStrike" baseline="0" dirty="0" smtClean="0">
                <a:latin typeface="Times New Roman"/>
              </a:rPr>
              <a:t>(1)</a:t>
            </a:r>
            <a:r>
              <a:rPr lang="zh-CN" altLang="en-US" b="0" i="0" u="none" strike="noStrike" baseline="0" dirty="0" smtClean="0">
                <a:latin typeface="Times New Roman"/>
              </a:rPr>
              <a:t>演示一</a:t>
            </a:r>
            <a:r>
              <a:rPr lang="zh-CN" altLang="en-US" b="0" i="0" u="none" strike="noStrike" baseline="0" dirty="0" smtClean="0">
                <a:latin typeface="Times New Roman"/>
              </a:rPr>
              <a:t>个</a:t>
            </a:r>
            <a:r>
              <a:rPr lang="en-US" altLang="zh-CN" b="0" i="0" u="none" strike="noStrike" baseline="0" dirty="0" smtClean="0">
                <a:latin typeface="Times New Roman"/>
              </a:rPr>
              <a:t>final</a:t>
            </a:r>
            <a:r>
              <a:rPr lang="zh-CN" altLang="en-US" b="0" i="0" u="none" strike="noStrike" baseline="0" dirty="0" smtClean="0">
                <a:latin typeface="Times New Roman"/>
              </a:rPr>
              <a:t>修饰的类不会可以被继承。</a:t>
            </a:r>
          </a:p>
          <a:p>
            <a:pPr marR="0" lvl="0" rtl="0"/>
            <a:r>
              <a:rPr lang="en-US" altLang="zh-CN" b="0" i="0" u="none" strike="noStrike" baseline="0" dirty="0" smtClean="0">
                <a:latin typeface="Times New Roman"/>
              </a:rPr>
              <a:t>(2)</a:t>
            </a:r>
            <a:r>
              <a:rPr lang="zh-CN" altLang="en-US" b="0" i="0" u="none" strike="noStrike" baseline="0" dirty="0" smtClean="0">
                <a:latin typeface="Times New Roman"/>
              </a:rPr>
              <a:t>演示子</a:t>
            </a:r>
            <a:r>
              <a:rPr lang="zh-CN" altLang="en-US" b="0" i="0" u="none" strike="noStrike" baseline="0" dirty="0" smtClean="0">
                <a:latin typeface="Times New Roman"/>
              </a:rPr>
              <a:t>类继承</a:t>
            </a:r>
            <a:r>
              <a:rPr lang="en-US" altLang="zh-CN" b="0" i="0" u="none" strike="noStrike" baseline="0" dirty="0" smtClean="0">
                <a:latin typeface="Times New Roman"/>
              </a:rPr>
              <a:t>final</a:t>
            </a:r>
            <a:r>
              <a:rPr lang="zh-CN" altLang="en-US" b="0" i="0" u="none" strike="noStrike" baseline="0" dirty="0" smtClean="0">
                <a:latin typeface="Times New Roman"/>
              </a:rPr>
              <a:t>成员方法并访问</a:t>
            </a:r>
            <a:r>
              <a:rPr lang="en-US" altLang="zh-CN" b="0" i="0" u="none" strike="noStrike" baseline="0" dirty="0" smtClean="0">
                <a:latin typeface="Times New Roman"/>
              </a:rPr>
              <a:t>final</a:t>
            </a:r>
            <a:r>
              <a:rPr lang="zh-CN" altLang="en-US" b="0" i="0" u="none" strike="noStrike" baseline="0" dirty="0" smtClean="0">
                <a:latin typeface="Times New Roman"/>
              </a:rPr>
              <a:t>成员方法。</a:t>
            </a:r>
          </a:p>
          <a:p>
            <a:pPr marR="0" lvl="0" rtl="0"/>
            <a:r>
              <a:rPr lang="en-US" altLang="zh-CN" b="0" i="0" u="none" strike="noStrike" baseline="0" dirty="0" smtClean="0">
                <a:latin typeface="Times New Roman"/>
              </a:rPr>
              <a:t>(3)</a:t>
            </a:r>
            <a:r>
              <a:rPr lang="zh-CN" altLang="en-US" b="0" i="0" u="none" strike="noStrike" baseline="0" dirty="0" smtClean="0">
                <a:latin typeface="Times New Roman"/>
              </a:rPr>
              <a:t>尝试</a:t>
            </a:r>
            <a:r>
              <a:rPr lang="zh-CN" altLang="en-US" b="0" i="0" u="none" strike="noStrike" baseline="0" dirty="0" smtClean="0">
                <a:latin typeface="Times New Roman"/>
              </a:rPr>
              <a:t>覆盖子类中的</a:t>
            </a:r>
            <a:r>
              <a:rPr lang="en-US" altLang="zh-CN" b="0" i="0" u="none" strike="noStrike" baseline="0" dirty="0" smtClean="0">
                <a:latin typeface="Times New Roman"/>
              </a:rPr>
              <a:t>final</a:t>
            </a:r>
            <a:r>
              <a:rPr lang="zh-CN" altLang="en-US" b="0" i="0" u="none" strike="noStrike" baseline="0" dirty="0" smtClean="0">
                <a:latin typeface="Times New Roman"/>
              </a:rPr>
              <a:t>成员方法。</a:t>
            </a:r>
          </a:p>
          <a:p>
            <a:pPr marR="0" lvl="0" rtl="0"/>
            <a:r>
              <a:rPr lang="en-US" altLang="zh-CN" b="0" i="0" u="none" strike="noStrike" baseline="0" dirty="0" smtClean="0">
                <a:latin typeface="Times New Roman"/>
              </a:rPr>
              <a:t>(4)</a:t>
            </a:r>
            <a:r>
              <a:rPr lang="zh-CN" altLang="en-US" b="0" i="0" u="none" strike="noStrike" baseline="0" dirty="0" smtClean="0">
                <a:latin typeface="Times New Roman"/>
              </a:rPr>
              <a:t>把</a:t>
            </a:r>
            <a:r>
              <a:rPr lang="zh-CN" altLang="en-US" b="0" i="0" u="none" strike="noStrike" baseline="0" dirty="0" smtClean="0">
                <a:latin typeface="Times New Roman"/>
              </a:rPr>
              <a:t>类中的方法使用</a:t>
            </a:r>
            <a:r>
              <a:rPr lang="en-US" altLang="zh-CN" b="0" i="0" u="none" strike="noStrike" baseline="0" dirty="0" smtClean="0">
                <a:latin typeface="Times New Roman"/>
              </a:rPr>
              <a:t>final</a:t>
            </a:r>
            <a:r>
              <a:rPr lang="zh-CN" altLang="en-US" b="0" i="0" u="none" strike="noStrike" baseline="0" dirty="0" smtClean="0">
                <a:latin typeface="Times New Roman"/>
              </a:rPr>
              <a:t>修饰，以达到防止被覆盖的目的。</a:t>
            </a:r>
          </a:p>
        </p:txBody>
      </p:sp>
    </p:spTree>
    <p:extLst>
      <p:ext uri="{BB962C8B-B14F-4D97-AF65-F5344CB8AC3E}">
        <p14:creationId xmlns:p14="http://schemas.microsoft.com/office/powerpoint/2010/main" val="10323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2.clone</a:t>
            </a:r>
            <a:r>
              <a:rPr lang="zh-CN" altLang="en-US" b="0" i="0" u="none" strike="noStrike" kern="1800" baseline="0" smtClean="0">
                <a:latin typeface="方正大标宋简体"/>
              </a:rPr>
              <a:t>关键字</a:t>
            </a:r>
            <a:endParaRPr lang="zh-CN" altLang="en-US" b="0" i="0" u="none" strike="noStrike" kern="1800" baseline="0" smtClean="0">
              <a:latin typeface="Times New Roman"/>
            </a:endParaRPr>
          </a:p>
        </p:txBody>
      </p:sp>
      <p:sp>
        <p:nvSpPr>
          <p:cNvPr id="3" name="文本占位符 2"/>
          <p:cNvSpPr>
            <a:spLocks noGrp="1"/>
          </p:cNvSpPr>
          <p:nvPr>
            <p:ph type="body" idx="1"/>
          </p:nvPr>
        </p:nvSpPr>
        <p:spPr>
          <a:xfrm>
            <a:off x="457200" y="1600200"/>
            <a:ext cx="8229600" cy="2188840"/>
          </a:xfrm>
        </p:spPr>
        <p:txBody>
          <a:bodyPr>
            <a:normAutofit fontScale="70000" lnSpcReduction="20000"/>
          </a:bodyPr>
          <a:lstStyle/>
          <a:p>
            <a:pPr marR="0" lvl="0" rtl="0"/>
            <a:r>
              <a:rPr lang="zh-CN" altLang="en-US" b="0" i="0" u="none" strike="noStrike" baseline="0" dirty="0" smtClean="0">
                <a:latin typeface="Times New Roman"/>
              </a:rPr>
              <a:t>在编程的过程中有的情况下我们需要建立一个对象的副本，希望对原对象的修改不会影响到副本对象。实际上我们可以再实例化一个对象再给属性添加相同的值。但是这是比较繁琐的，特别是属性很多的时候。这里我们就可以使用</a:t>
            </a:r>
            <a:r>
              <a:rPr lang="en-US" altLang="zh-CN" b="0" i="0" u="none" strike="noStrike" baseline="0" dirty="0" smtClean="0">
                <a:latin typeface="Times New Roman"/>
              </a:rPr>
              <a:t>clone</a:t>
            </a:r>
            <a:r>
              <a:rPr lang="zh-CN" altLang="en-US" b="0" i="0" u="none" strike="noStrike" baseline="0" dirty="0" smtClean="0">
                <a:latin typeface="Times New Roman"/>
              </a:rPr>
              <a:t>关键字来复制一个一模一样的对象。它的语法如</a:t>
            </a:r>
            <a:r>
              <a:rPr lang="zh-CN" altLang="en-US" b="0" i="0" u="none" strike="noStrike" baseline="0" dirty="0" smtClean="0">
                <a:latin typeface="Times New Roman"/>
              </a:rPr>
              <a:t>图所</a:t>
            </a:r>
            <a:r>
              <a:rPr lang="zh-CN" altLang="en-US" b="0" i="0" u="none" strike="noStrike" baseline="0" dirty="0" smtClean="0">
                <a:latin typeface="Times New Roman"/>
              </a:rPr>
              <a:t>示。</a:t>
            </a:r>
          </a:p>
          <a:p>
            <a:pPr marR="0" lvl="0" rtl="0"/>
            <a:r>
              <a:rPr lang="en-US" altLang="zh-CN" b="0" i="0" u="none" strike="noStrike" baseline="0" dirty="0" smtClean="0">
                <a:latin typeface="Times New Roman"/>
              </a:rPr>
              <a:t>(1)</a:t>
            </a:r>
            <a:r>
              <a:rPr lang="zh-CN" altLang="en-US" b="0" i="0" u="none" strike="noStrike" baseline="0" dirty="0" smtClean="0">
                <a:latin typeface="Times New Roman"/>
              </a:rPr>
              <a:t>复制</a:t>
            </a:r>
            <a:r>
              <a:rPr lang="zh-CN" altLang="en-US" b="0" i="0" u="none" strike="noStrike" baseline="0" dirty="0" smtClean="0">
                <a:latin typeface="Times New Roman"/>
              </a:rPr>
              <a:t>一个对象并赋值给一个新的对象名，并输出它们的信息</a:t>
            </a:r>
            <a:r>
              <a:rPr lang="zh-CN" altLang="en-US" b="0" i="0" u="none" strike="noStrike" baseline="0" dirty="0" smtClean="0">
                <a:latin typeface="Times New Roman"/>
              </a:rPr>
              <a:t>。</a:t>
            </a:r>
            <a:endParaRPr lang="zh-CN" altLang="en-US" b="0" i="0" u="none" strike="noStrike" baseline="0" dirty="0" smtClean="0">
              <a:latin typeface="Times New Roman"/>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22395810"/>
              </p:ext>
            </p:extLst>
          </p:nvPr>
        </p:nvGraphicFramePr>
        <p:xfrm>
          <a:off x="2411760" y="3789040"/>
          <a:ext cx="4320480" cy="2479580"/>
        </p:xfrm>
        <a:graphic>
          <a:graphicData uri="http://schemas.openxmlformats.org/presentationml/2006/ole">
            <mc:AlternateContent xmlns:mc="http://schemas.openxmlformats.org/markup-compatibility/2006">
              <mc:Choice xmlns:v="urn:schemas-microsoft-com:vml" Requires="v">
                <p:oleObj spid="_x0000_s19464" name="Visio" r:id="rId3" imgW="2192130" imgH="1255683" progId="Visio.Drawing.11">
                  <p:embed/>
                </p:oleObj>
              </mc:Choice>
              <mc:Fallback>
                <p:oleObj name="Visio" r:id="rId3" imgW="2192130" imgH="1255683"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3789040"/>
                        <a:ext cx="4320480" cy="2479580"/>
                      </a:xfrm>
                      <a:prstGeom prst="rect">
                        <a:avLst/>
                      </a:prstGeom>
                      <a:noFill/>
                    </p:spPr>
                  </p:pic>
                </p:oleObj>
              </mc:Fallback>
            </mc:AlternateContent>
          </a:graphicData>
        </a:graphic>
      </p:graphicFrame>
    </p:spTree>
    <p:extLst>
      <p:ext uri="{BB962C8B-B14F-4D97-AF65-F5344CB8AC3E}">
        <p14:creationId xmlns:p14="http://schemas.microsoft.com/office/powerpoint/2010/main" val="26444677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2.clone</a:t>
            </a:r>
            <a:r>
              <a:rPr lang="zh-CN" altLang="en-US" b="0" i="0" u="none" strike="noStrike" kern="1800" baseline="0" smtClean="0">
                <a:latin typeface="方正大标宋简体"/>
              </a:rPr>
              <a:t>关键字</a:t>
            </a:r>
            <a:endParaRPr lang="zh-CN" altLang="en-US" b="0" i="0" u="none" strike="noStrike" kern="1800" baseline="0" smtClean="0">
              <a:latin typeface="Times New Roman"/>
            </a:endParaRPr>
          </a:p>
        </p:txBody>
      </p:sp>
      <p:sp>
        <p:nvSpPr>
          <p:cNvPr id="3" name="文本占位符 2"/>
          <p:cNvSpPr>
            <a:spLocks noGrp="1"/>
          </p:cNvSpPr>
          <p:nvPr>
            <p:ph type="body" idx="1"/>
          </p:nvPr>
        </p:nvSpPr>
        <p:spPr>
          <a:xfrm>
            <a:off x="457200" y="1600200"/>
            <a:ext cx="8229600" cy="1684784"/>
          </a:xfrm>
        </p:spPr>
        <p:txBody>
          <a:bodyPr>
            <a:normAutofit/>
          </a:bodyPr>
          <a:lstStyle/>
          <a:p>
            <a:pPr marR="0" lvl="0" rtl="0"/>
            <a:r>
              <a:rPr lang="zh-CN" altLang="en-US" b="0" i="0" u="none" strike="noStrike" baseline="0" dirty="0" smtClean="0">
                <a:latin typeface="Times New Roman"/>
              </a:rPr>
              <a:t>下面</a:t>
            </a:r>
            <a:r>
              <a:rPr lang="zh-CN" altLang="en-US" b="0" i="0" u="none" strike="noStrike" baseline="0" dirty="0" smtClean="0">
                <a:latin typeface="Times New Roman"/>
              </a:rPr>
              <a:t>我们来看</a:t>
            </a:r>
            <a:r>
              <a:rPr lang="en-US" altLang="zh-CN" b="0" i="0" u="none" strike="noStrike" baseline="0" dirty="0" smtClean="0">
                <a:latin typeface="Times New Roman"/>
              </a:rPr>
              <a:t>__clone</a:t>
            </a:r>
            <a:r>
              <a:rPr lang="zh-CN" altLang="en-US" b="0" i="0" u="none" strike="noStrike" baseline="0" dirty="0" smtClean="0">
                <a:latin typeface="Times New Roman"/>
              </a:rPr>
              <a:t>的语法，如</a:t>
            </a:r>
            <a:r>
              <a:rPr lang="zh-CN" altLang="en-US" b="0" i="0" u="none" strike="noStrike" baseline="0" dirty="0" smtClean="0">
                <a:latin typeface="Times New Roman"/>
              </a:rPr>
              <a:t>图所</a:t>
            </a:r>
            <a:r>
              <a:rPr lang="zh-CN" altLang="en-US" b="0" i="0" u="none" strike="noStrike" baseline="0" dirty="0" smtClean="0">
                <a:latin typeface="Times New Roman"/>
              </a:rPr>
              <a:t>示。</a:t>
            </a:r>
          </a:p>
          <a:p>
            <a:pPr marR="0" lvl="0" rtl="0"/>
            <a:r>
              <a:rPr lang="en-US" altLang="zh-CN" b="0" i="0" u="none" strike="noStrike" baseline="0" dirty="0" smtClean="0">
                <a:latin typeface="Times New Roman"/>
              </a:rPr>
              <a:t>(1)</a:t>
            </a:r>
            <a:r>
              <a:rPr lang="zh-CN" altLang="en-US" b="0" i="0" u="none" strike="noStrike" baseline="0" dirty="0" smtClean="0">
                <a:latin typeface="Times New Roman"/>
              </a:rPr>
              <a:t>使用</a:t>
            </a:r>
            <a:r>
              <a:rPr lang="en-US" altLang="zh-CN" b="0" i="0" u="none" strike="noStrike" baseline="0" dirty="0" smtClean="0">
                <a:latin typeface="Times New Roman"/>
              </a:rPr>
              <a:t>__clone</a:t>
            </a:r>
            <a:r>
              <a:rPr lang="zh-CN" altLang="en-US" b="0" i="0" u="none" strike="noStrike" baseline="0" dirty="0" smtClean="0">
                <a:latin typeface="Times New Roman"/>
              </a:rPr>
              <a:t>方法在复制对象的时候做一些初始化工作。</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127767508"/>
              </p:ext>
            </p:extLst>
          </p:nvPr>
        </p:nvGraphicFramePr>
        <p:xfrm>
          <a:off x="1763688" y="3501008"/>
          <a:ext cx="5976664" cy="2747891"/>
        </p:xfrm>
        <a:graphic>
          <a:graphicData uri="http://schemas.openxmlformats.org/presentationml/2006/ole">
            <mc:AlternateContent xmlns:mc="http://schemas.openxmlformats.org/markup-compatibility/2006">
              <mc:Choice xmlns:v="urn:schemas-microsoft-com:vml" Requires="v">
                <p:oleObj spid="_x0000_s20487" name="Visio" r:id="rId3" imgW="3317220" imgH="1519327" progId="Visio.Drawing.11">
                  <p:embed/>
                </p:oleObj>
              </mc:Choice>
              <mc:Fallback>
                <p:oleObj name="Visio" r:id="rId3" imgW="3317220" imgH="1519327"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3501008"/>
                        <a:ext cx="5976664" cy="2747891"/>
                      </a:xfrm>
                      <a:prstGeom prst="rect">
                        <a:avLst/>
                      </a:prstGeom>
                      <a:noFill/>
                    </p:spPr>
                  </p:pic>
                </p:oleObj>
              </mc:Fallback>
            </mc:AlternateContent>
          </a:graphicData>
        </a:graphic>
      </p:graphicFrame>
    </p:spTree>
    <p:extLst>
      <p:ext uri="{BB962C8B-B14F-4D97-AF65-F5344CB8AC3E}">
        <p14:creationId xmlns:p14="http://schemas.microsoft.com/office/powerpoint/2010/main" val="32687146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6.10.2  </a:t>
            </a:r>
            <a:r>
              <a:rPr lang="zh-CN" altLang="en-US" b="0" i="0" u="none" strike="noStrike" kern="1800" baseline="0" smtClean="0">
                <a:latin typeface="方正大标宋简体"/>
              </a:rPr>
              <a:t>常用魔术方法</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normAutofit lnSpcReduction="10000"/>
          </a:bodyPr>
          <a:lstStyle/>
          <a:p>
            <a:pPr marR="0" lvl="0" rtl="0"/>
            <a:r>
              <a:rPr lang="zh-CN" altLang="en-US" b="0" i="0" u="none" strike="noStrike" baseline="0" smtClean="0">
                <a:latin typeface="Times New Roman"/>
              </a:rPr>
              <a:t>所谓魔术方法，就和我们前面学习过的类的构造函数</a:t>
            </a:r>
            <a:r>
              <a:rPr lang="en-US" altLang="zh-CN" b="0" i="0" u="none" strike="noStrike" baseline="0" smtClean="0">
                <a:latin typeface="Times New Roman"/>
              </a:rPr>
              <a:t>__construct</a:t>
            </a:r>
            <a:r>
              <a:rPr lang="zh-CN" altLang="en-US" b="0" i="0" u="none" strike="noStrike" baseline="0" smtClean="0">
                <a:latin typeface="Times New Roman"/>
              </a:rPr>
              <a:t>和复制对象时候自动调用的函数</a:t>
            </a:r>
            <a:r>
              <a:rPr lang="en-US" altLang="zh-CN" b="0" i="0" u="none" strike="noStrike" baseline="0" smtClean="0">
                <a:latin typeface="Times New Roman"/>
              </a:rPr>
              <a:t>__clone</a:t>
            </a:r>
            <a:r>
              <a:rPr lang="zh-CN" altLang="en-US" b="0" i="0" u="none" strike="noStrike" baseline="0" smtClean="0">
                <a:latin typeface="Times New Roman"/>
              </a:rPr>
              <a:t>。这些函数的共同特点就是在执行某一操作时候会被自动调用。通常和一个关键字相关联。就像使用</a:t>
            </a:r>
            <a:r>
              <a:rPr lang="en-US" altLang="zh-CN" b="0" i="0" u="none" strike="noStrike" baseline="0" smtClean="0">
                <a:latin typeface="Times New Roman"/>
              </a:rPr>
              <a:t>new</a:t>
            </a:r>
            <a:r>
              <a:rPr lang="zh-CN" altLang="en-US" b="0" i="0" u="none" strike="noStrike" baseline="0" smtClean="0">
                <a:latin typeface="Times New Roman"/>
              </a:rPr>
              <a:t>关键字实例化一个对象的时候，系统会自动调用构造函数。使用</a:t>
            </a:r>
            <a:r>
              <a:rPr lang="en-US" altLang="zh-CN" b="0" i="0" u="none" strike="noStrike" baseline="0" smtClean="0">
                <a:latin typeface="Times New Roman"/>
              </a:rPr>
              <a:t>clone</a:t>
            </a:r>
            <a:r>
              <a:rPr lang="zh-CN" altLang="en-US" b="0" i="0" u="none" strike="noStrike" baseline="0" smtClean="0">
                <a:latin typeface="Times New Roman"/>
              </a:rPr>
              <a:t>函数复制一个对象的时候系统会自动调用</a:t>
            </a:r>
            <a:r>
              <a:rPr lang="en-US" altLang="zh-CN" b="0" i="0" u="none" strike="noStrike" baseline="0" smtClean="0">
                <a:latin typeface="Times New Roman"/>
              </a:rPr>
              <a:t>__clone</a:t>
            </a:r>
            <a:r>
              <a:rPr lang="zh-CN" altLang="en-US" b="0" i="0" u="none" strike="noStrike" baseline="0" smtClean="0">
                <a:latin typeface="Times New Roman"/>
              </a:rPr>
              <a:t>函数一样。下面我们就来学习一些其他常用的魔术方法。</a:t>
            </a:r>
          </a:p>
        </p:txBody>
      </p:sp>
    </p:spTree>
    <p:extLst>
      <p:ext uri="{BB962C8B-B14F-4D97-AF65-F5344CB8AC3E}">
        <p14:creationId xmlns:p14="http://schemas.microsoft.com/office/powerpoint/2010/main" val="36508965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方正大标宋简体"/>
              </a:rPr>
              <a:t>1.__set()</a:t>
            </a:r>
            <a:r>
              <a:rPr lang="zh-CN" altLang="en-US" b="0" i="0" u="none" strike="noStrike" kern="1800" baseline="0" smtClean="0">
                <a:latin typeface="方正大标宋简体"/>
              </a:rPr>
              <a:t>、</a:t>
            </a:r>
            <a:r>
              <a:rPr lang="en-US" altLang="zh-CN" b="0" i="0" u="none" strike="noStrike" kern="1800" baseline="0" smtClean="0">
                <a:latin typeface="方正大标宋简体"/>
              </a:rPr>
              <a:t>__get()</a:t>
            </a:r>
            <a:r>
              <a:rPr lang="zh-CN" altLang="en-US" b="0" i="0" u="none" strike="noStrike" kern="1800" baseline="0" smtClean="0">
                <a:latin typeface="方正大标宋简体"/>
              </a:rPr>
              <a:t>、</a:t>
            </a:r>
            <a:r>
              <a:rPr lang="en-US" altLang="zh-CN" b="0" i="0" u="none" strike="noStrike" kern="1800" baseline="0" smtClean="0">
                <a:latin typeface="方正大标宋简体"/>
              </a:rPr>
              <a:t>__isset()</a:t>
            </a:r>
            <a:r>
              <a:rPr lang="zh-CN" altLang="en-US" b="0" i="0" u="none" strike="noStrike" kern="1800" baseline="0" smtClean="0">
                <a:latin typeface="方正大标宋简体"/>
              </a:rPr>
              <a:t>、</a:t>
            </a:r>
            <a:r>
              <a:rPr lang="en-US" altLang="zh-CN" b="0" i="0" u="none" strike="noStrike" kern="1800" baseline="0" smtClean="0">
                <a:latin typeface="方正大标宋简体"/>
              </a:rPr>
              <a:t>__unset()</a:t>
            </a:r>
            <a:endParaRPr lang="zh-CN" altLang="en-US" b="0" i="0" u="none" strike="noStrike" kern="1800" baseline="0" smtClean="0">
              <a:latin typeface="Times New Roman"/>
            </a:endParaRPr>
          </a:p>
        </p:txBody>
      </p:sp>
      <p:sp>
        <p:nvSpPr>
          <p:cNvPr id="3" name="文本占位符 2"/>
          <p:cNvSpPr>
            <a:spLocks noGrp="1"/>
          </p:cNvSpPr>
          <p:nvPr>
            <p:ph type="body" idx="1"/>
          </p:nvPr>
        </p:nvSpPr>
        <p:spPr>
          <a:xfrm>
            <a:off x="457200" y="1600200"/>
            <a:ext cx="8229600" cy="2260848"/>
          </a:xfrm>
        </p:spPr>
        <p:txBody>
          <a:bodyPr>
            <a:normAutofit fontScale="77500" lnSpcReduction="20000"/>
          </a:bodyPr>
          <a:lstStyle/>
          <a:p>
            <a:pPr marR="0" lvl="0" rtl="0"/>
            <a:r>
              <a:rPr lang="zh-CN" altLang="en-US" b="0" i="0" u="none" strike="noStrike" baseline="0" dirty="0" smtClean="0">
                <a:latin typeface="Times New Roman"/>
              </a:rPr>
              <a:t>通常情况下在类中会定义为私有属性，这是为了保护数据而使用的措施，但是给我也带来了一点麻烦。就是我们想要修改它们的值的时候，是需要通过调用我们定义的接口函数来完成的。每次需要修改变量都要调用不同的接口这是比较麻烦的。于是在</a:t>
            </a:r>
            <a:r>
              <a:rPr lang="en-US" altLang="zh-CN" b="0" i="0" u="none" strike="noStrike" baseline="0" dirty="0" smtClean="0">
                <a:latin typeface="Times New Roman"/>
              </a:rPr>
              <a:t>PHP</a:t>
            </a:r>
            <a:r>
              <a:rPr lang="zh-CN" altLang="en-US" b="0" i="0" u="none" strike="noStrike" baseline="0" dirty="0" smtClean="0">
                <a:latin typeface="Times New Roman"/>
              </a:rPr>
              <a:t>系统中就为我们提供了一个魔术方法</a:t>
            </a:r>
            <a:r>
              <a:rPr lang="en-US" altLang="zh-CN" b="0" i="0" u="none" strike="noStrike" baseline="0" dirty="0" smtClean="0">
                <a:latin typeface="Times New Roman"/>
              </a:rPr>
              <a:t>__set()</a:t>
            </a:r>
            <a:r>
              <a:rPr lang="zh-CN" altLang="en-US" b="0" i="0" u="none" strike="noStrike" baseline="0" dirty="0" smtClean="0">
                <a:latin typeface="Times New Roman"/>
              </a:rPr>
              <a:t>。来方便我们的赋值操作。它的语法如</a:t>
            </a:r>
            <a:r>
              <a:rPr lang="zh-CN" altLang="en-US" b="0" i="0" u="none" strike="noStrike" baseline="0" dirty="0" smtClean="0">
                <a:latin typeface="Times New Roman"/>
              </a:rPr>
              <a:t>图所</a:t>
            </a:r>
            <a:r>
              <a:rPr lang="zh-CN" altLang="en-US" b="0" i="0" u="none" strike="noStrike" baseline="0" dirty="0" smtClean="0">
                <a:latin typeface="Times New Roman"/>
              </a:rPr>
              <a:t>示</a:t>
            </a:r>
            <a:r>
              <a:rPr lang="zh-CN" altLang="en-US" b="0" i="0" u="none" strike="noStrike" baseline="0" dirty="0" smtClean="0">
                <a:latin typeface="Times New Roman"/>
              </a:rPr>
              <a:t>。</a:t>
            </a:r>
            <a:endParaRPr lang="zh-CN" altLang="en-US" b="0" i="0" u="none" strike="noStrike" baseline="0" dirty="0" smtClean="0">
              <a:latin typeface="Times New Roman"/>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542124789"/>
              </p:ext>
            </p:extLst>
          </p:nvPr>
        </p:nvGraphicFramePr>
        <p:xfrm>
          <a:off x="1403648" y="3717032"/>
          <a:ext cx="6840760" cy="2512932"/>
        </p:xfrm>
        <a:graphic>
          <a:graphicData uri="http://schemas.openxmlformats.org/presentationml/2006/ole">
            <mc:AlternateContent xmlns:mc="http://schemas.openxmlformats.org/markup-compatibility/2006">
              <mc:Choice xmlns:v="urn:schemas-microsoft-com:vml" Requires="v">
                <p:oleObj spid="_x0000_s21511" name="Visio" r:id="rId3" imgW="4667278" imgH="2081188" progId="Visio.Drawing.11">
                  <p:embed/>
                </p:oleObj>
              </mc:Choice>
              <mc:Fallback>
                <p:oleObj name="Visio" r:id="rId3" imgW="4667278" imgH="2081188"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b="17615"/>
                      <a:stretch>
                        <a:fillRect/>
                      </a:stretch>
                    </p:blipFill>
                    <p:spPr bwMode="auto">
                      <a:xfrm>
                        <a:off x="1403648" y="3717032"/>
                        <a:ext cx="6840760" cy="2512932"/>
                      </a:xfrm>
                      <a:prstGeom prst="rect">
                        <a:avLst/>
                      </a:prstGeom>
                      <a:noFill/>
                    </p:spPr>
                  </p:pic>
                </p:oleObj>
              </mc:Fallback>
            </mc:AlternateContent>
          </a:graphicData>
        </a:graphic>
      </p:graphicFrame>
    </p:spTree>
    <p:extLst>
      <p:ext uri="{BB962C8B-B14F-4D97-AF65-F5344CB8AC3E}">
        <p14:creationId xmlns:p14="http://schemas.microsoft.com/office/powerpoint/2010/main" val="1690908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6.2.1  </a:t>
            </a:r>
            <a:r>
              <a:rPr lang="zh-CN" altLang="en-US" b="0" i="0" u="none" strike="noStrike" kern="1800" baseline="0" smtClean="0">
                <a:latin typeface="方正大标宋简体"/>
              </a:rPr>
              <a:t>创建类</a:t>
            </a:r>
            <a:endParaRPr lang="zh-CN" altLang="en-US" b="0" i="0" u="none" strike="noStrike" kern="1800" baseline="0" smtClean="0">
              <a:latin typeface="Times New Roman"/>
            </a:endParaRPr>
          </a:p>
        </p:txBody>
      </p:sp>
      <p:sp>
        <p:nvSpPr>
          <p:cNvPr id="3" name="文本占位符 2"/>
          <p:cNvSpPr>
            <a:spLocks noGrp="1"/>
          </p:cNvSpPr>
          <p:nvPr>
            <p:ph type="body" idx="1"/>
          </p:nvPr>
        </p:nvSpPr>
        <p:spPr>
          <a:xfrm>
            <a:off x="457200" y="1600200"/>
            <a:ext cx="8229600" cy="2044824"/>
          </a:xfrm>
        </p:spPr>
        <p:txBody>
          <a:bodyPr>
            <a:normAutofit/>
          </a:bodyPr>
          <a:lstStyle/>
          <a:p>
            <a:pPr marR="0" lvl="0" rtl="0"/>
            <a:r>
              <a:rPr lang="en-US" altLang="zh-CN" b="0" i="0" u="none" strike="noStrike" baseline="0" dirty="0" smtClean="0">
                <a:latin typeface="Times New Roman"/>
              </a:rPr>
              <a:t>PHP</a:t>
            </a:r>
            <a:r>
              <a:rPr lang="zh-CN" altLang="en-US" b="0" i="0" u="none" strike="noStrike" baseline="0" dirty="0" smtClean="0">
                <a:latin typeface="Times New Roman"/>
              </a:rPr>
              <a:t>类由三部分构成：第一部分是表示类的关键字</a:t>
            </a:r>
            <a:r>
              <a:rPr lang="en-US" altLang="zh-CN" b="0" i="0" u="none" strike="noStrike" baseline="0" dirty="0" smtClean="0">
                <a:latin typeface="Times New Roman"/>
              </a:rPr>
              <a:t>class</a:t>
            </a:r>
            <a:r>
              <a:rPr lang="zh-CN" altLang="en-US" b="0" i="0" u="none" strike="noStrike" baseline="0" dirty="0" smtClean="0">
                <a:latin typeface="Times New Roman"/>
              </a:rPr>
              <a:t>；第二部分是表示类名的</a:t>
            </a:r>
            <a:r>
              <a:rPr lang="en-US" altLang="zh-CN" b="0" i="0" u="none" strike="noStrike" baseline="0" dirty="0" smtClean="0">
                <a:latin typeface="Times New Roman"/>
              </a:rPr>
              <a:t>PHP</a:t>
            </a:r>
            <a:r>
              <a:rPr lang="zh-CN" altLang="en-US" b="0" i="0" u="none" strike="noStrike" baseline="0" dirty="0" smtClean="0">
                <a:latin typeface="Times New Roman"/>
              </a:rPr>
              <a:t>合法标示符；第三部分是使用花括号括起来的一组代码。整个类的语法如</a:t>
            </a:r>
            <a:r>
              <a:rPr lang="zh-CN" altLang="en-US" b="0" i="0" u="none" strike="noStrike" baseline="0" dirty="0" smtClean="0">
                <a:latin typeface="Times New Roman"/>
              </a:rPr>
              <a:t>图所</a:t>
            </a:r>
            <a:r>
              <a:rPr lang="zh-CN" altLang="en-US" b="0" i="0" u="none" strike="noStrike" baseline="0" dirty="0" smtClean="0">
                <a:latin typeface="Times New Roman"/>
              </a:rPr>
              <a:t>示</a:t>
            </a:r>
            <a:r>
              <a:rPr lang="zh-CN" altLang="en-US" b="0" i="0" u="none" strike="noStrike" baseline="0" dirty="0" smtClean="0">
                <a:latin typeface="Times New Roman"/>
              </a:rPr>
              <a:t>。</a:t>
            </a:r>
            <a:endParaRPr lang="zh-CN" altLang="en-US" b="0" i="0" u="none" strike="noStrike" baseline="0" dirty="0" smtClean="0">
              <a:latin typeface="Times New Roman"/>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469396332"/>
              </p:ext>
            </p:extLst>
          </p:nvPr>
        </p:nvGraphicFramePr>
        <p:xfrm>
          <a:off x="1403648" y="3645024"/>
          <a:ext cx="5832648" cy="2800902"/>
        </p:xfrm>
        <a:graphic>
          <a:graphicData uri="http://schemas.openxmlformats.org/presentationml/2006/ole">
            <mc:AlternateContent xmlns:mc="http://schemas.openxmlformats.org/markup-compatibility/2006">
              <mc:Choice xmlns:v="urn:schemas-microsoft-com:vml" Requires="v">
                <p:oleObj spid="_x0000_s1047" name="Visio" r:id="rId3" imgW="3605040" imgH="1733101" progId="Visio.Drawing.11">
                  <p:embed/>
                </p:oleObj>
              </mc:Choice>
              <mc:Fallback>
                <p:oleObj name="Visio" r:id="rId3" imgW="3605040" imgH="1733101"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3645024"/>
                        <a:ext cx="5832648" cy="2800902"/>
                      </a:xfrm>
                      <a:prstGeom prst="rect">
                        <a:avLst/>
                      </a:prstGeom>
                      <a:noFill/>
                    </p:spPr>
                  </p:pic>
                </p:oleObj>
              </mc:Fallback>
            </mc:AlternateContent>
          </a:graphicData>
        </a:graphic>
      </p:graphicFrame>
    </p:spTree>
    <p:extLst>
      <p:ext uri="{BB962C8B-B14F-4D97-AF65-F5344CB8AC3E}">
        <p14:creationId xmlns:p14="http://schemas.microsoft.com/office/powerpoint/2010/main" val="17508168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方正大标宋简体"/>
              </a:rPr>
              <a:t>1.__set()</a:t>
            </a:r>
            <a:r>
              <a:rPr lang="zh-CN" altLang="en-US" b="0" i="0" u="none" strike="noStrike" kern="1800" baseline="0" smtClean="0">
                <a:latin typeface="方正大标宋简体"/>
              </a:rPr>
              <a:t>、</a:t>
            </a:r>
            <a:r>
              <a:rPr lang="en-US" altLang="zh-CN" b="0" i="0" u="none" strike="noStrike" kern="1800" baseline="0" smtClean="0">
                <a:latin typeface="方正大标宋简体"/>
              </a:rPr>
              <a:t>__get()</a:t>
            </a:r>
            <a:r>
              <a:rPr lang="zh-CN" altLang="en-US" b="0" i="0" u="none" strike="noStrike" kern="1800" baseline="0" smtClean="0">
                <a:latin typeface="方正大标宋简体"/>
              </a:rPr>
              <a:t>、</a:t>
            </a:r>
            <a:r>
              <a:rPr lang="en-US" altLang="zh-CN" b="0" i="0" u="none" strike="noStrike" kern="1800" baseline="0" smtClean="0">
                <a:latin typeface="方正大标宋简体"/>
              </a:rPr>
              <a:t>__isset()</a:t>
            </a:r>
            <a:r>
              <a:rPr lang="zh-CN" altLang="en-US" b="0" i="0" u="none" strike="noStrike" kern="1800" baseline="0" smtClean="0">
                <a:latin typeface="方正大标宋简体"/>
              </a:rPr>
              <a:t>、</a:t>
            </a:r>
            <a:r>
              <a:rPr lang="en-US" altLang="zh-CN" b="0" i="0" u="none" strike="noStrike" kern="1800" baseline="0" smtClean="0">
                <a:latin typeface="方正大标宋简体"/>
              </a:rPr>
              <a:t>__unset()</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normAutofit/>
          </a:bodyPr>
          <a:lstStyle/>
          <a:p>
            <a:pPr marR="0" lvl="0" rtl="0"/>
            <a:r>
              <a:rPr lang="en-US" altLang="zh-CN" b="0" i="0" u="none" strike="noStrike" baseline="0" dirty="0" smtClean="0">
                <a:latin typeface="Times New Roman"/>
              </a:rPr>
              <a:t>(1)</a:t>
            </a:r>
            <a:r>
              <a:rPr lang="zh-CN" altLang="en-US" b="0" i="0" u="none" strike="noStrike" baseline="0" dirty="0" smtClean="0">
                <a:latin typeface="Times New Roman"/>
              </a:rPr>
              <a:t>演示使用</a:t>
            </a:r>
            <a:r>
              <a:rPr lang="en-US" altLang="zh-CN" b="0" i="0" u="none" strike="noStrike" baseline="0" dirty="0" smtClean="0">
                <a:latin typeface="Times New Roman"/>
              </a:rPr>
              <a:t>__set()</a:t>
            </a:r>
            <a:r>
              <a:rPr lang="zh-CN" altLang="en-US" b="0" i="0" u="none" strike="noStrike" baseline="0" dirty="0" smtClean="0">
                <a:latin typeface="Times New Roman"/>
              </a:rPr>
              <a:t>控制成员属性赋值</a:t>
            </a:r>
            <a:r>
              <a:rPr lang="zh-CN" altLang="en-US" b="0" i="0" u="none" strike="noStrike" baseline="0" dirty="0" smtClean="0">
                <a:latin typeface="Times New Roman"/>
              </a:rPr>
              <a:t>。</a:t>
            </a:r>
            <a:endParaRPr lang="zh-CN" altLang="en-US" b="0" i="0" u="none" strike="noStrike" baseline="0" dirty="0" smtClean="0">
              <a:latin typeface="Times New Roman"/>
            </a:endParaRPr>
          </a:p>
        </p:txBody>
      </p:sp>
    </p:spTree>
    <p:extLst>
      <p:ext uri="{BB962C8B-B14F-4D97-AF65-F5344CB8AC3E}">
        <p14:creationId xmlns:p14="http://schemas.microsoft.com/office/powerpoint/2010/main" val="380227883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方正大标宋简体"/>
              </a:rPr>
              <a:t>1.__set()</a:t>
            </a:r>
            <a:r>
              <a:rPr lang="zh-CN" altLang="en-US" b="0" i="0" u="none" strike="noStrike" kern="1800" baseline="0" smtClean="0">
                <a:latin typeface="方正大标宋简体"/>
              </a:rPr>
              <a:t>、</a:t>
            </a:r>
            <a:r>
              <a:rPr lang="en-US" altLang="zh-CN" b="0" i="0" u="none" strike="noStrike" kern="1800" baseline="0" smtClean="0">
                <a:latin typeface="方正大标宋简体"/>
              </a:rPr>
              <a:t>__get()</a:t>
            </a:r>
            <a:r>
              <a:rPr lang="zh-CN" altLang="en-US" b="0" i="0" u="none" strike="noStrike" kern="1800" baseline="0" smtClean="0">
                <a:latin typeface="方正大标宋简体"/>
              </a:rPr>
              <a:t>、</a:t>
            </a:r>
            <a:r>
              <a:rPr lang="en-US" altLang="zh-CN" b="0" i="0" u="none" strike="noStrike" kern="1800" baseline="0" smtClean="0">
                <a:latin typeface="方正大标宋简体"/>
              </a:rPr>
              <a:t>__isset()</a:t>
            </a:r>
            <a:r>
              <a:rPr lang="zh-CN" altLang="en-US" b="0" i="0" u="none" strike="noStrike" kern="1800" baseline="0" smtClean="0">
                <a:latin typeface="方正大标宋简体"/>
              </a:rPr>
              <a:t>、</a:t>
            </a:r>
            <a:r>
              <a:rPr lang="en-US" altLang="zh-CN" b="0" i="0" u="none" strike="noStrike" kern="1800" baseline="0" smtClean="0">
                <a:latin typeface="方正大标宋简体"/>
              </a:rPr>
              <a:t>__unset()</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smtClean="0">
                <a:latin typeface="Times New Roman"/>
              </a:rPr>
              <a:t>类似</a:t>
            </a:r>
            <a:r>
              <a:rPr lang="zh-CN" altLang="en-US" b="0" i="0" u="none" strike="noStrike" baseline="0" dirty="0" smtClean="0">
                <a:latin typeface="Times New Roman"/>
              </a:rPr>
              <a:t>的另一个魔术方法就是</a:t>
            </a:r>
            <a:r>
              <a:rPr lang="en-US" altLang="zh-CN" b="0" i="0" u="none" strike="noStrike" baseline="0" dirty="0" smtClean="0">
                <a:latin typeface="Times New Roman"/>
              </a:rPr>
              <a:t>__get()</a:t>
            </a:r>
            <a:r>
              <a:rPr lang="zh-CN" altLang="en-US" b="0" i="0" u="none" strike="noStrike" baseline="0" dirty="0" smtClean="0">
                <a:latin typeface="Times New Roman"/>
              </a:rPr>
              <a:t>方法，它的作用是在类的外部访问类的私有成员属性的时候，会自动调用</a:t>
            </a:r>
            <a:r>
              <a:rPr lang="en-US" altLang="zh-CN" b="0" i="0" u="none" strike="noStrike" baseline="0" dirty="0" smtClean="0">
                <a:latin typeface="Times New Roman"/>
              </a:rPr>
              <a:t>__get()</a:t>
            </a:r>
            <a:r>
              <a:rPr lang="zh-CN" altLang="en-US" b="0" i="0" u="none" strike="noStrike" baseline="0" dirty="0" smtClean="0">
                <a:latin typeface="Times New Roman"/>
              </a:rPr>
              <a:t>方法返回属性的值，它有一个参数用来接收属性名，它的语法如</a:t>
            </a:r>
            <a:r>
              <a:rPr lang="zh-CN" altLang="en-US" b="0" i="0" u="none" strike="noStrike" baseline="0" dirty="0" smtClean="0">
                <a:latin typeface="Times New Roman"/>
              </a:rPr>
              <a:t>图所</a:t>
            </a:r>
            <a:r>
              <a:rPr lang="zh-CN" altLang="en-US" b="0" i="0" u="none" strike="noStrike" baseline="0" dirty="0" smtClean="0">
                <a:latin typeface="Times New Roman"/>
              </a:rPr>
              <a:t>示。</a:t>
            </a:r>
          </a:p>
          <a:p>
            <a:pPr marR="0" lvl="0" rtl="0"/>
            <a:r>
              <a:rPr lang="en-US" altLang="zh-CN" dirty="0" smtClean="0">
                <a:latin typeface="Times New Roman"/>
              </a:rPr>
              <a:t>(1)</a:t>
            </a:r>
            <a:r>
              <a:rPr lang="zh-CN" altLang="en-US" b="0" i="0" u="none" strike="noStrike" baseline="0" dirty="0" smtClean="0">
                <a:latin typeface="Times New Roman"/>
              </a:rPr>
              <a:t>演示在</a:t>
            </a:r>
            <a:r>
              <a:rPr lang="zh-CN" altLang="en-US" b="0" i="0" u="none" strike="noStrike" baseline="0" dirty="0" smtClean="0">
                <a:latin typeface="Times New Roman"/>
              </a:rPr>
              <a:t>类外部自动调用</a:t>
            </a:r>
            <a:r>
              <a:rPr lang="en-US" altLang="zh-CN" b="0" i="0" u="none" strike="noStrike" baseline="0" dirty="0" smtClean="0">
                <a:latin typeface="Times New Roman"/>
              </a:rPr>
              <a:t>__get()</a:t>
            </a:r>
            <a:r>
              <a:rPr lang="zh-CN" altLang="en-US" b="0" i="0" u="none" strike="noStrike" baseline="0" dirty="0" smtClean="0">
                <a:latin typeface="Times New Roman"/>
              </a:rPr>
              <a:t>方法访问类的私有属性。</a:t>
            </a:r>
          </a:p>
        </p:txBody>
      </p:sp>
    </p:spTree>
    <p:extLst>
      <p:ext uri="{BB962C8B-B14F-4D97-AF65-F5344CB8AC3E}">
        <p14:creationId xmlns:p14="http://schemas.microsoft.com/office/powerpoint/2010/main" val="56146428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2.__call()</a:t>
            </a:r>
            <a:r>
              <a:rPr lang="zh-CN" altLang="en-US" b="0" i="0" u="none" strike="noStrike" kern="1800" baseline="0" smtClean="0">
                <a:latin typeface="方正大标宋简体"/>
              </a:rPr>
              <a:t>和</a:t>
            </a:r>
            <a:r>
              <a:rPr lang="en-US" altLang="zh-CN" b="0" i="0" u="none" strike="noStrike" kern="1800" baseline="0" smtClean="0">
                <a:latin typeface="方正大标宋简体"/>
              </a:rPr>
              <a:t>__callStatic()</a:t>
            </a:r>
            <a:endParaRPr lang="zh-CN" altLang="en-US" b="0" i="0" u="none" strike="noStrike" kern="1800" baseline="0" smtClean="0">
              <a:latin typeface="Times New Roman"/>
            </a:endParaRPr>
          </a:p>
        </p:txBody>
      </p:sp>
      <p:sp>
        <p:nvSpPr>
          <p:cNvPr id="3" name="文本占位符 2"/>
          <p:cNvSpPr>
            <a:spLocks noGrp="1"/>
          </p:cNvSpPr>
          <p:nvPr>
            <p:ph type="body" idx="1"/>
          </p:nvPr>
        </p:nvSpPr>
        <p:spPr>
          <a:xfrm>
            <a:off x="457200" y="1600200"/>
            <a:ext cx="8229600" cy="2404864"/>
          </a:xfrm>
        </p:spPr>
        <p:txBody>
          <a:bodyPr>
            <a:normAutofit fontScale="77500" lnSpcReduction="20000"/>
          </a:bodyPr>
          <a:lstStyle/>
          <a:p>
            <a:pPr marR="0" lvl="0" rtl="0"/>
            <a:r>
              <a:rPr lang="en-US" altLang="zh-CN" b="0" i="0" u="none" strike="noStrike" baseline="0" dirty="0" smtClean="0">
                <a:latin typeface="Times New Roman"/>
              </a:rPr>
              <a:t>__call()</a:t>
            </a:r>
            <a:r>
              <a:rPr lang="zh-CN" altLang="en-US" b="0" i="0" u="none" strike="noStrike" baseline="0" dirty="0" smtClean="0">
                <a:latin typeface="Times New Roman"/>
              </a:rPr>
              <a:t>方法用于对象访问的函数不存在或者没有足够的访问权限的时候会被系统自动调用，它有两个参数，第一个参数用于接收要访问的方法名，第二个参数用于接收方法名的参数列表。它的语法如</a:t>
            </a:r>
            <a:r>
              <a:rPr lang="zh-CN" altLang="en-US" b="0" i="0" u="none" strike="noStrike" baseline="0" dirty="0" smtClean="0">
                <a:latin typeface="Times New Roman"/>
              </a:rPr>
              <a:t>图所</a:t>
            </a:r>
            <a:r>
              <a:rPr lang="zh-CN" altLang="en-US" b="0" i="0" u="none" strike="noStrike" baseline="0" dirty="0" smtClean="0">
                <a:latin typeface="Times New Roman"/>
              </a:rPr>
              <a:t>示。</a:t>
            </a:r>
          </a:p>
          <a:p>
            <a:pPr marR="0" lvl="0" rtl="0"/>
            <a:r>
              <a:rPr lang="en-US" altLang="zh-CN" b="0" i="0" u="none" strike="noStrike" baseline="0" dirty="0" smtClean="0">
                <a:latin typeface="Times New Roman"/>
              </a:rPr>
              <a:t>(1)</a:t>
            </a:r>
            <a:r>
              <a:rPr lang="zh-CN" altLang="en-US" b="0" i="0" u="none" strike="noStrike" baseline="0" dirty="0" smtClean="0">
                <a:latin typeface="Times New Roman"/>
              </a:rPr>
              <a:t>演示调用</a:t>
            </a:r>
            <a:r>
              <a:rPr lang="zh-CN" altLang="en-US" b="0" i="0" u="none" strike="noStrike" baseline="0" dirty="0" smtClean="0">
                <a:latin typeface="Times New Roman"/>
              </a:rPr>
              <a:t>不存在或者不可见的成员方法时，系统会自动调用</a:t>
            </a:r>
            <a:r>
              <a:rPr lang="en-US" altLang="zh-CN" b="0" i="0" u="none" strike="noStrike" baseline="0" dirty="0" smtClean="0">
                <a:latin typeface="Times New Roman"/>
              </a:rPr>
              <a:t>__call()</a:t>
            </a:r>
            <a:r>
              <a:rPr lang="zh-CN" altLang="en-US" b="0" i="0" u="none" strike="noStrike" baseline="0" dirty="0" smtClean="0">
                <a:latin typeface="Times New Roman"/>
              </a:rPr>
              <a:t>。</a:t>
            </a:r>
            <a:endParaRPr lang="zh-CN" altLang="en-US" b="0" i="0" u="none" strike="noStrike" baseline="0" dirty="0" smtClean="0">
              <a:latin typeface="Times New Roman"/>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218899957"/>
              </p:ext>
            </p:extLst>
          </p:nvPr>
        </p:nvGraphicFramePr>
        <p:xfrm>
          <a:off x="935596" y="3501008"/>
          <a:ext cx="7272808" cy="2754631"/>
        </p:xfrm>
        <a:graphic>
          <a:graphicData uri="http://schemas.openxmlformats.org/presentationml/2006/ole">
            <mc:AlternateContent xmlns:mc="http://schemas.openxmlformats.org/markup-compatibility/2006">
              <mc:Choice xmlns:v="urn:schemas-microsoft-com:vml" Requires="v">
                <p:oleObj spid="_x0000_s22536" name="Visio" r:id="rId3" imgW="4757168" imgH="2104672" progId="Visio.Drawing.11">
                  <p:embed/>
                </p:oleObj>
              </mc:Choice>
              <mc:Fallback>
                <p:oleObj name="Visio" r:id="rId3" imgW="4757168" imgH="210467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b="14510"/>
                      <a:stretch>
                        <a:fillRect/>
                      </a:stretch>
                    </p:blipFill>
                    <p:spPr bwMode="auto">
                      <a:xfrm>
                        <a:off x="935596" y="3501008"/>
                        <a:ext cx="7272808" cy="2754631"/>
                      </a:xfrm>
                      <a:prstGeom prst="rect">
                        <a:avLst/>
                      </a:prstGeom>
                      <a:noFill/>
                    </p:spPr>
                  </p:pic>
                </p:oleObj>
              </mc:Fallback>
            </mc:AlternateContent>
          </a:graphicData>
        </a:graphic>
      </p:graphicFrame>
    </p:spTree>
    <p:extLst>
      <p:ext uri="{BB962C8B-B14F-4D97-AF65-F5344CB8AC3E}">
        <p14:creationId xmlns:p14="http://schemas.microsoft.com/office/powerpoint/2010/main" val="39652552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2.__call()</a:t>
            </a:r>
            <a:r>
              <a:rPr lang="zh-CN" altLang="en-US" b="0" i="0" u="none" strike="noStrike" kern="1800" baseline="0" smtClean="0">
                <a:latin typeface="方正大标宋简体"/>
              </a:rPr>
              <a:t>和</a:t>
            </a:r>
            <a:r>
              <a:rPr lang="en-US" altLang="zh-CN" b="0" i="0" u="none" strike="noStrike" kern="1800" baseline="0" smtClean="0">
                <a:latin typeface="方正大标宋简体"/>
              </a:rPr>
              <a:t>__callStatic()</a:t>
            </a:r>
            <a:endParaRPr lang="zh-CN" altLang="en-US" b="0" i="0" u="none" strike="noStrike" kern="1800" baseline="0" smtClean="0">
              <a:latin typeface="Times New Roman"/>
            </a:endParaRPr>
          </a:p>
        </p:txBody>
      </p:sp>
      <p:sp>
        <p:nvSpPr>
          <p:cNvPr id="3" name="文本占位符 2"/>
          <p:cNvSpPr>
            <a:spLocks noGrp="1"/>
          </p:cNvSpPr>
          <p:nvPr>
            <p:ph type="body" idx="1"/>
          </p:nvPr>
        </p:nvSpPr>
        <p:spPr>
          <a:xfrm>
            <a:off x="457200" y="1600200"/>
            <a:ext cx="8229600" cy="2188840"/>
          </a:xfrm>
        </p:spPr>
        <p:txBody>
          <a:bodyPr>
            <a:normAutofit fontScale="70000" lnSpcReduction="20000"/>
          </a:bodyPr>
          <a:lstStyle/>
          <a:p>
            <a:pPr marR="0" lvl="0" rtl="0"/>
            <a:r>
              <a:rPr lang="zh-CN" altLang="en-US" b="0" i="0" u="none" strike="noStrike" baseline="0" dirty="0" smtClean="0">
                <a:latin typeface="Times New Roman"/>
              </a:rPr>
              <a:t>在</a:t>
            </a:r>
            <a:r>
              <a:rPr lang="zh-CN" altLang="en-US" b="0" i="0" u="none" strike="noStrike" baseline="0" dirty="0" smtClean="0">
                <a:latin typeface="Times New Roman"/>
              </a:rPr>
              <a:t>学习类的时候我们还学习过了不会被对象实例化的函数</a:t>
            </a:r>
            <a:r>
              <a:rPr lang="en-US" altLang="zh-CN" b="0" i="0" u="none" strike="noStrike" baseline="0" dirty="0" smtClean="0">
                <a:latin typeface="Times New Roman"/>
              </a:rPr>
              <a:t>——</a:t>
            </a:r>
            <a:r>
              <a:rPr lang="zh-CN" altLang="en-US" b="0" i="0" u="none" strike="noStrike" baseline="0" dirty="0" smtClean="0">
                <a:latin typeface="Times New Roman"/>
              </a:rPr>
              <a:t>静态函数。</a:t>
            </a:r>
            <a:r>
              <a:rPr lang="en-US" altLang="zh-CN" b="0" i="0" u="none" strike="noStrike" baseline="0" dirty="0" smtClean="0">
                <a:latin typeface="Times New Roman"/>
              </a:rPr>
              <a:t>__</a:t>
            </a:r>
            <a:r>
              <a:rPr lang="en-US" altLang="zh-CN" b="0" i="0" u="none" strike="noStrike" baseline="0" dirty="0" err="1" smtClean="0">
                <a:latin typeface="Times New Roman"/>
              </a:rPr>
              <a:t>callStatic</a:t>
            </a:r>
            <a:r>
              <a:rPr lang="en-US" altLang="zh-CN" b="0" i="0" u="none" strike="noStrike" baseline="0" dirty="0" smtClean="0">
                <a:latin typeface="Times New Roman"/>
              </a:rPr>
              <a:t>()</a:t>
            </a:r>
            <a:r>
              <a:rPr lang="zh-CN" altLang="en-US" b="0" i="0" u="none" strike="noStrike" baseline="0" dirty="0" smtClean="0">
                <a:latin typeface="Times New Roman"/>
              </a:rPr>
              <a:t>就是针对调用</a:t>
            </a:r>
            <a:r>
              <a:rPr lang="en-US" altLang="zh-CN" b="0" i="0" u="none" strike="noStrike" baseline="0" dirty="0" smtClean="0">
                <a:latin typeface="Times New Roman"/>
              </a:rPr>
              <a:t>static</a:t>
            </a:r>
            <a:r>
              <a:rPr lang="zh-CN" altLang="en-US" b="0" i="0" u="none" strike="noStrike" baseline="0" dirty="0" smtClean="0">
                <a:latin typeface="Times New Roman"/>
              </a:rPr>
              <a:t>函数而定义的函数。它的功能和</a:t>
            </a:r>
            <a:r>
              <a:rPr lang="en-US" altLang="zh-CN" b="0" i="0" u="none" strike="noStrike" baseline="0" dirty="0" smtClean="0">
                <a:latin typeface="Times New Roman"/>
              </a:rPr>
              <a:t>__call()</a:t>
            </a:r>
            <a:r>
              <a:rPr lang="zh-CN" altLang="en-US" b="0" i="0" u="none" strike="noStrike" baseline="0" dirty="0" smtClean="0">
                <a:latin typeface="Times New Roman"/>
              </a:rPr>
              <a:t>是一样的。只不过是针对静态函数的。下面我们就来看</a:t>
            </a:r>
            <a:r>
              <a:rPr lang="en-US" altLang="zh-CN" b="0" i="0" u="none" strike="noStrike" baseline="0" dirty="0" smtClean="0">
                <a:latin typeface="Times New Roman"/>
              </a:rPr>
              <a:t>__</a:t>
            </a:r>
            <a:r>
              <a:rPr lang="en-US" altLang="zh-CN" b="0" i="0" u="none" strike="noStrike" baseline="0" dirty="0" err="1" smtClean="0">
                <a:latin typeface="Times New Roman"/>
              </a:rPr>
              <a:t>callStatic</a:t>
            </a:r>
            <a:r>
              <a:rPr lang="en-US" altLang="zh-CN" b="0" i="0" u="none" strike="noStrike" baseline="0" dirty="0" smtClean="0">
                <a:latin typeface="Times New Roman"/>
              </a:rPr>
              <a:t>()</a:t>
            </a:r>
            <a:r>
              <a:rPr lang="zh-CN" altLang="en-US" b="0" i="0" u="none" strike="noStrike" baseline="0" dirty="0" smtClean="0">
                <a:latin typeface="Times New Roman"/>
              </a:rPr>
              <a:t>的语法。如</a:t>
            </a:r>
            <a:r>
              <a:rPr lang="zh-CN" altLang="en-US" b="0" i="0" u="none" strike="noStrike" baseline="0" dirty="0" smtClean="0">
                <a:latin typeface="Times New Roman"/>
              </a:rPr>
              <a:t>图所</a:t>
            </a:r>
            <a:r>
              <a:rPr lang="zh-CN" altLang="en-US" b="0" i="0" u="none" strike="noStrike" baseline="0" dirty="0" smtClean="0">
                <a:latin typeface="Times New Roman"/>
              </a:rPr>
              <a:t>示。</a:t>
            </a:r>
          </a:p>
          <a:p>
            <a:pPr marR="0" lvl="0" rtl="0"/>
            <a:r>
              <a:rPr lang="en-US" altLang="zh-CN" b="0" i="0" u="none" strike="noStrike" baseline="0" dirty="0" smtClean="0">
                <a:latin typeface="Times New Roman"/>
              </a:rPr>
              <a:t>(1)</a:t>
            </a:r>
            <a:r>
              <a:rPr lang="zh-CN" altLang="en-US" b="0" i="0" u="none" strike="noStrike" baseline="0" dirty="0" smtClean="0">
                <a:latin typeface="Times New Roman"/>
              </a:rPr>
              <a:t>演示调用</a:t>
            </a:r>
            <a:r>
              <a:rPr lang="zh-CN" altLang="en-US" b="0" i="0" u="none" strike="noStrike" baseline="0" dirty="0" smtClean="0">
                <a:latin typeface="Times New Roman"/>
              </a:rPr>
              <a:t>不存在或者不可见的静态函数时，系统会自动调用</a:t>
            </a:r>
            <a:r>
              <a:rPr lang="en-US" altLang="zh-CN" b="0" i="0" u="none" strike="noStrike" baseline="0" dirty="0" smtClean="0">
                <a:latin typeface="Times New Roman"/>
              </a:rPr>
              <a:t>__</a:t>
            </a:r>
            <a:r>
              <a:rPr lang="en-US" altLang="zh-CN" b="0" i="0" u="none" strike="noStrike" baseline="0" dirty="0" err="1" smtClean="0">
                <a:latin typeface="Times New Roman"/>
              </a:rPr>
              <a:t>callStatic</a:t>
            </a:r>
            <a:r>
              <a:rPr lang="en-US" altLang="zh-CN" b="0" i="0" u="none" strike="noStrike" baseline="0" dirty="0" smtClean="0">
                <a:latin typeface="Times New Roman"/>
              </a:rPr>
              <a:t>()</a:t>
            </a:r>
            <a:r>
              <a:rPr lang="zh-CN" altLang="en-US" b="0" i="0" u="none" strike="noStrike" baseline="0" dirty="0" smtClean="0">
                <a:latin typeface="Times New Roman"/>
              </a:rPr>
              <a:t>。</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844934021"/>
              </p:ext>
            </p:extLst>
          </p:nvPr>
        </p:nvGraphicFramePr>
        <p:xfrm>
          <a:off x="738240" y="3501008"/>
          <a:ext cx="7667519" cy="2520280"/>
        </p:xfrm>
        <a:graphic>
          <a:graphicData uri="http://schemas.openxmlformats.org/presentationml/2006/ole">
            <mc:AlternateContent xmlns:mc="http://schemas.openxmlformats.org/markup-compatibility/2006">
              <mc:Choice xmlns:v="urn:schemas-microsoft-com:vml" Requires="v">
                <p:oleObj spid="_x0000_s23559" name="Visio" r:id="rId3" imgW="5477100" imgH="2113580" progId="Visio.Drawing.11">
                  <p:embed/>
                </p:oleObj>
              </mc:Choice>
              <mc:Fallback>
                <p:oleObj name="Visio" r:id="rId3" imgW="5477100" imgH="211358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b="14865"/>
                      <a:stretch>
                        <a:fillRect/>
                      </a:stretch>
                    </p:blipFill>
                    <p:spPr bwMode="auto">
                      <a:xfrm>
                        <a:off x="738240" y="3501008"/>
                        <a:ext cx="7667519" cy="2520280"/>
                      </a:xfrm>
                      <a:prstGeom prst="rect">
                        <a:avLst/>
                      </a:prstGeom>
                      <a:noFill/>
                    </p:spPr>
                  </p:pic>
                </p:oleObj>
              </mc:Fallback>
            </mc:AlternateContent>
          </a:graphicData>
        </a:graphic>
      </p:graphicFrame>
    </p:spTree>
    <p:extLst>
      <p:ext uri="{BB962C8B-B14F-4D97-AF65-F5344CB8AC3E}">
        <p14:creationId xmlns:p14="http://schemas.microsoft.com/office/powerpoint/2010/main" val="179052270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dirty="0" smtClean="0">
                <a:latin typeface="方正大标宋简体"/>
              </a:rPr>
              <a:t>6.11</a:t>
            </a:r>
            <a:r>
              <a:rPr lang="zh-CN" altLang="en-US" b="0" i="0" u="none" strike="noStrike" kern="1800" baseline="0" dirty="0" smtClean="0">
                <a:latin typeface="方正大标宋简体"/>
              </a:rPr>
              <a:t>  小结</a:t>
            </a:r>
            <a:endParaRPr lang="zh-CN" altLang="en-US" b="0" i="0" u="none" strike="noStrike" kern="1800" baseline="0" dirty="0" smtClean="0">
              <a:latin typeface="Times New Roman"/>
            </a:endParaRPr>
          </a:p>
        </p:txBody>
      </p:sp>
      <p:sp>
        <p:nvSpPr>
          <p:cNvPr id="3" name="文本占位符 2"/>
          <p:cNvSpPr>
            <a:spLocks noGrp="1"/>
          </p:cNvSpPr>
          <p:nvPr>
            <p:ph type="body" idx="1"/>
          </p:nvPr>
        </p:nvSpPr>
        <p:spPr/>
        <p:txBody>
          <a:bodyPr>
            <a:normAutofit fontScale="92500" lnSpcReduction="20000"/>
          </a:bodyPr>
          <a:lstStyle/>
          <a:p>
            <a:pPr marR="0" lvl="0" rtl="0"/>
            <a:r>
              <a:rPr lang="zh-CN" altLang="en-US" b="0" i="0" u="none" strike="noStrike" baseline="0" dirty="0" smtClean="0">
                <a:latin typeface="Times New Roman"/>
              </a:rPr>
              <a:t>本章的面向对象的学习就结束了，在本章这么多知识的讲解中我们也尽量通过了简单通俗，容易理解的例子来讲解。本章最重要的就是面向对象这个抽象的思想。也就是说要学会把一个事物抽象成一个类，然后在通过实例化来完成。然后还学习了一些类的引申，就像继承，接口这些知识。都通过了非常简单的例子做了讲解。读者不要嫌弃这些简单的例子，通过越简单的例子才可以学到最本质的知识。我们要的是读者掌握了方法而不是记住了代码，因此读者一定要亲手写示例中的代码，以及后面的习题。</a:t>
            </a:r>
          </a:p>
        </p:txBody>
      </p:sp>
    </p:spTree>
    <p:extLst>
      <p:ext uri="{BB962C8B-B14F-4D97-AF65-F5344CB8AC3E}">
        <p14:creationId xmlns:p14="http://schemas.microsoft.com/office/powerpoint/2010/main" val="29298539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6.2.2  </a:t>
            </a:r>
            <a:r>
              <a:rPr lang="zh-CN" altLang="en-US" b="0" i="0" u="none" strike="noStrike" kern="1800" baseline="0" smtClean="0">
                <a:latin typeface="方正大标宋简体"/>
              </a:rPr>
              <a:t>实例化对象</a:t>
            </a:r>
            <a:endParaRPr lang="zh-CN" altLang="en-US" b="0" i="0" u="none" strike="noStrike" kern="1800" baseline="0" smtClean="0">
              <a:latin typeface="Times New Roman"/>
            </a:endParaRPr>
          </a:p>
        </p:txBody>
      </p:sp>
      <p:sp>
        <p:nvSpPr>
          <p:cNvPr id="3" name="文本占位符 2"/>
          <p:cNvSpPr>
            <a:spLocks noGrp="1"/>
          </p:cNvSpPr>
          <p:nvPr>
            <p:ph type="body" idx="1"/>
          </p:nvPr>
        </p:nvSpPr>
        <p:spPr>
          <a:xfrm>
            <a:off x="457200" y="1600200"/>
            <a:ext cx="8229600" cy="2332856"/>
          </a:xfrm>
        </p:spPr>
        <p:txBody>
          <a:bodyPr>
            <a:normAutofit fontScale="92500"/>
          </a:bodyPr>
          <a:lstStyle/>
          <a:p>
            <a:pPr marR="0" lvl="0" rtl="0"/>
            <a:r>
              <a:rPr lang="en-US" altLang="zh-CN" b="0" i="0" u="none" strike="noStrike" baseline="0" dirty="0" smtClean="0">
                <a:latin typeface="Times New Roman"/>
              </a:rPr>
              <a:t>PHP</a:t>
            </a:r>
            <a:r>
              <a:rPr lang="zh-CN" altLang="en-US" b="0" i="0" u="none" strike="noStrike" baseline="0" dirty="0" smtClean="0">
                <a:latin typeface="Times New Roman"/>
              </a:rPr>
              <a:t>中实例化一个对象类似赋值操作。它使用</a:t>
            </a:r>
            <a:r>
              <a:rPr lang="en-US" altLang="zh-CN" b="0" i="0" u="none" strike="noStrike" baseline="0" dirty="0" smtClean="0">
                <a:latin typeface="Times New Roman"/>
              </a:rPr>
              <a:t>new</a:t>
            </a:r>
            <a:r>
              <a:rPr lang="zh-CN" altLang="en-US" b="0" i="0" u="none" strike="noStrike" baseline="0" dirty="0" smtClean="0">
                <a:latin typeface="Times New Roman"/>
              </a:rPr>
              <a:t>操作符加类名和参数列表来实例化一个对象，然后赋值给一个变量。语法如</a:t>
            </a:r>
            <a:r>
              <a:rPr lang="zh-CN" altLang="en-US" b="0" i="0" u="none" strike="noStrike" baseline="0" dirty="0" smtClean="0">
                <a:latin typeface="Times New Roman"/>
              </a:rPr>
              <a:t>图所</a:t>
            </a:r>
            <a:r>
              <a:rPr lang="zh-CN" altLang="en-US" b="0" i="0" u="none" strike="noStrike" baseline="0" dirty="0" smtClean="0">
                <a:latin typeface="Times New Roman"/>
              </a:rPr>
              <a:t>示。</a:t>
            </a:r>
          </a:p>
          <a:p>
            <a:pPr marR="0" lvl="0" rtl="0"/>
            <a:r>
              <a:rPr lang="en-US" altLang="zh-CN" b="0" i="0" u="none" strike="noStrike" baseline="0" dirty="0" smtClean="0">
                <a:latin typeface="Times New Roman"/>
              </a:rPr>
              <a:t>(1)</a:t>
            </a:r>
            <a:r>
              <a:rPr lang="zh-CN" altLang="en-US" b="0" i="0" u="none" strike="noStrike" baseline="0" dirty="0" smtClean="0">
                <a:latin typeface="Times New Roman"/>
              </a:rPr>
              <a:t>创建</a:t>
            </a:r>
            <a:r>
              <a:rPr lang="zh-CN" altLang="en-US" b="0" i="0" u="none" strike="noStrike" baseline="0" dirty="0" smtClean="0">
                <a:latin typeface="Times New Roman"/>
              </a:rPr>
              <a:t>一个</a:t>
            </a:r>
            <a:r>
              <a:rPr lang="en-US" altLang="zh-CN" b="0" i="0" u="none" strike="noStrike" baseline="0" dirty="0" err="1" smtClean="0">
                <a:latin typeface="Times New Roman"/>
              </a:rPr>
              <a:t>ren</a:t>
            </a:r>
            <a:r>
              <a:rPr lang="zh-CN" altLang="en-US" b="0" i="0" u="none" strike="noStrike" baseline="0" dirty="0" smtClean="0">
                <a:latin typeface="Times New Roman"/>
              </a:rPr>
              <a:t>类并且实例化三个对象。</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069810917"/>
              </p:ext>
            </p:extLst>
          </p:nvPr>
        </p:nvGraphicFramePr>
        <p:xfrm>
          <a:off x="1907704" y="3933056"/>
          <a:ext cx="4608512" cy="2304256"/>
        </p:xfrm>
        <a:graphic>
          <a:graphicData uri="http://schemas.openxmlformats.org/presentationml/2006/ole">
            <mc:AlternateContent xmlns:mc="http://schemas.openxmlformats.org/markup-compatibility/2006">
              <mc:Choice xmlns:v="urn:schemas-microsoft-com:vml" Requires="v">
                <p:oleObj spid="_x0000_s2071" name="Visio" r:id="rId3" imgW="2266650" imgH="1132756" progId="Visio.Drawing.11">
                  <p:embed/>
                </p:oleObj>
              </mc:Choice>
              <mc:Fallback>
                <p:oleObj name="Visio" r:id="rId3" imgW="2266650" imgH="1132756"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3933056"/>
                        <a:ext cx="4608512" cy="2304256"/>
                      </a:xfrm>
                      <a:prstGeom prst="rect">
                        <a:avLst/>
                      </a:prstGeom>
                      <a:noFill/>
                    </p:spPr>
                  </p:pic>
                </p:oleObj>
              </mc:Fallback>
            </mc:AlternateContent>
          </a:graphicData>
        </a:graphic>
      </p:graphicFrame>
    </p:spTree>
    <p:extLst>
      <p:ext uri="{BB962C8B-B14F-4D97-AF65-F5344CB8AC3E}">
        <p14:creationId xmlns:p14="http://schemas.microsoft.com/office/powerpoint/2010/main" val="21563768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6.3  </a:t>
            </a:r>
            <a:r>
              <a:rPr lang="zh-CN" altLang="en-US" b="0" i="0" u="none" strike="noStrike" kern="1800" baseline="0" smtClean="0">
                <a:latin typeface="方正大标宋简体"/>
              </a:rPr>
              <a:t>成员属性</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在前面的章节中我们声明了类并且也实例化了对象，但是我们很清楚的知道那些类及其对象是没有任何意义的，因为他们不会做任何事情，也没有任何的特性。学习就是要循序渐进的，类就是要慢慢补充的。成员属性就是类的核心之一。下面我们来开始学习他们。</a:t>
            </a:r>
          </a:p>
        </p:txBody>
      </p:sp>
    </p:spTree>
    <p:extLst>
      <p:ext uri="{BB962C8B-B14F-4D97-AF65-F5344CB8AC3E}">
        <p14:creationId xmlns:p14="http://schemas.microsoft.com/office/powerpoint/2010/main" val="35523993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6.3.1  </a:t>
            </a:r>
            <a:r>
              <a:rPr lang="zh-CN" altLang="en-US" b="0" i="0" u="none" strike="noStrike" kern="1800" baseline="0" smtClean="0">
                <a:latin typeface="方正大标宋简体"/>
              </a:rPr>
              <a:t>成员属性</a:t>
            </a:r>
            <a:endParaRPr lang="zh-CN" altLang="en-US" b="0" i="0" u="none" strike="noStrike" kern="1800" baseline="0" smtClean="0">
              <a:latin typeface="Times New Roman"/>
            </a:endParaRPr>
          </a:p>
        </p:txBody>
      </p:sp>
      <p:sp>
        <p:nvSpPr>
          <p:cNvPr id="3" name="文本占位符 2"/>
          <p:cNvSpPr>
            <a:spLocks noGrp="1"/>
          </p:cNvSpPr>
          <p:nvPr>
            <p:ph type="body" idx="1"/>
          </p:nvPr>
        </p:nvSpPr>
        <p:spPr>
          <a:xfrm>
            <a:off x="457200" y="1600200"/>
            <a:ext cx="8229600" cy="1684784"/>
          </a:xfrm>
        </p:spPr>
        <p:txBody>
          <a:bodyPr>
            <a:normAutofit fontScale="92500" lnSpcReduction="20000"/>
          </a:bodyPr>
          <a:lstStyle/>
          <a:p>
            <a:pPr marR="0" lvl="0" rtl="0"/>
            <a:r>
              <a:rPr lang="zh-CN" altLang="en-US" b="0" i="0" u="none" strike="noStrike" baseline="0" dirty="0" smtClean="0">
                <a:latin typeface="Times New Roman"/>
              </a:rPr>
              <a:t>我们知道人都有一定的共有属性，例如姓名、年龄、生日、户籍地等等这些都是一个人常常必备的一些性质，而它们体现在类中就是类的成员属性。定义</a:t>
            </a:r>
            <a:r>
              <a:rPr lang="en-US" altLang="zh-CN" b="0" i="0" u="none" strike="noStrike" baseline="0" dirty="0" smtClean="0">
                <a:latin typeface="Times New Roman"/>
              </a:rPr>
              <a:t>×</a:t>
            </a:r>
            <a:r>
              <a:rPr lang="zh-CN" altLang="en-US" b="0" i="0" u="none" strike="noStrike" baseline="0" dirty="0" smtClean="0">
                <a:latin typeface="Times New Roman"/>
              </a:rPr>
              <a:t>成员属性的语法如</a:t>
            </a:r>
            <a:r>
              <a:rPr lang="zh-CN" altLang="en-US" b="0" i="0" u="none" strike="noStrike" baseline="0" dirty="0" smtClean="0">
                <a:latin typeface="Times New Roman"/>
              </a:rPr>
              <a:t>图所</a:t>
            </a:r>
            <a:r>
              <a:rPr lang="zh-CN" altLang="en-US" b="0" i="0" u="none" strike="noStrike" baseline="0" dirty="0" smtClean="0">
                <a:latin typeface="Times New Roman"/>
              </a:rPr>
              <a:t>示。</a:t>
            </a:r>
          </a:p>
          <a:p>
            <a:pPr marR="0" lvl="0" rtl="0"/>
            <a:endParaRPr lang="zh-CN" altLang="en-US" b="0" i="0" u="none" strike="noStrike" baseline="0" dirty="0" smtClean="0">
              <a:latin typeface="Times New Roman"/>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093316661"/>
              </p:ext>
            </p:extLst>
          </p:nvPr>
        </p:nvGraphicFramePr>
        <p:xfrm>
          <a:off x="2843808" y="3645024"/>
          <a:ext cx="2808312" cy="2234350"/>
        </p:xfrm>
        <a:graphic>
          <a:graphicData uri="http://schemas.openxmlformats.org/presentationml/2006/ole">
            <mc:AlternateContent xmlns:mc="http://schemas.openxmlformats.org/markup-compatibility/2006">
              <mc:Choice xmlns:v="urn:schemas-microsoft-com:vml" Requires="v">
                <p:oleObj spid="_x0000_s3095" name="Visio" r:id="rId3" imgW="1307610" imgH="1042718" progId="Visio.Drawing.11">
                  <p:embed/>
                </p:oleObj>
              </mc:Choice>
              <mc:Fallback>
                <p:oleObj name="Visio" r:id="rId3" imgW="1307610" imgH="1042718"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3645024"/>
                        <a:ext cx="2808312" cy="2234350"/>
                      </a:xfrm>
                      <a:prstGeom prst="rect">
                        <a:avLst/>
                      </a:prstGeom>
                      <a:noFill/>
                    </p:spPr>
                  </p:pic>
                </p:oleObj>
              </mc:Fallback>
            </mc:AlternateContent>
          </a:graphicData>
        </a:graphic>
      </p:graphicFrame>
    </p:spTree>
    <p:extLst>
      <p:ext uri="{BB962C8B-B14F-4D97-AF65-F5344CB8AC3E}">
        <p14:creationId xmlns:p14="http://schemas.microsoft.com/office/powerpoint/2010/main" val="11897389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6.3.1  </a:t>
            </a:r>
            <a:r>
              <a:rPr lang="zh-CN" altLang="en-US" b="0" i="0" u="none" strike="noStrike" kern="1800" baseline="0" smtClean="0">
                <a:latin typeface="方正大标宋简体"/>
              </a:rPr>
              <a:t>成员属性</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normAutofit fontScale="92500" lnSpcReduction="20000"/>
          </a:bodyPr>
          <a:lstStyle/>
          <a:p>
            <a:pPr marR="0" lvl="0" rtl="0"/>
            <a:r>
              <a:rPr lang="zh-CN" altLang="en-US" b="0" i="0" u="none" strike="noStrike" baseline="0" dirty="0" smtClean="0">
                <a:latin typeface="Times New Roman"/>
              </a:rPr>
              <a:t>在</a:t>
            </a:r>
            <a:r>
              <a:rPr lang="zh-CN" altLang="en-US" b="0" i="0" u="none" strike="noStrike" baseline="0" dirty="0" smtClean="0">
                <a:latin typeface="Times New Roman"/>
              </a:rPr>
              <a:t>早前的</a:t>
            </a:r>
            <a:r>
              <a:rPr lang="en-US" altLang="zh-CN" b="0" i="0" u="none" strike="noStrike" baseline="0" dirty="0" smtClean="0">
                <a:latin typeface="Times New Roman"/>
              </a:rPr>
              <a:t>PHP</a:t>
            </a:r>
            <a:r>
              <a:rPr lang="zh-CN" altLang="en-US" b="0" i="0" u="none" strike="noStrike" baseline="0" dirty="0" smtClean="0">
                <a:latin typeface="Times New Roman"/>
              </a:rPr>
              <a:t>版本中使用如下这种写法：</a:t>
            </a:r>
          </a:p>
          <a:p>
            <a:pPr marR="0" lvl="0" rtl="0"/>
            <a:r>
              <a:rPr lang="en-US" altLang="zh-CN" b="0" i="0" u="none" strike="noStrike" baseline="0" dirty="0" err="1" smtClean="0">
                <a:latin typeface="Times New Roman"/>
              </a:rPr>
              <a:t>var</a:t>
            </a:r>
            <a:r>
              <a:rPr lang="en-US" altLang="zh-CN" b="0" i="0" u="none" strike="noStrike" baseline="0" dirty="0" smtClean="0">
                <a:latin typeface="Times New Roman"/>
              </a:rPr>
              <a:t> $name</a:t>
            </a:r>
          </a:p>
          <a:p>
            <a:pPr marR="0" lvl="0" rtl="0"/>
            <a:r>
              <a:rPr lang="zh-CN" altLang="en-US" b="0" i="0" u="none" strike="noStrike" baseline="0" dirty="0" smtClean="0">
                <a:latin typeface="Times New Roman"/>
              </a:rPr>
              <a:t>这种写法的含义和用法与</a:t>
            </a:r>
          </a:p>
          <a:p>
            <a:pPr marR="0" lvl="0" rtl="0"/>
            <a:r>
              <a:rPr lang="en-US" altLang="zh-CN" b="0" i="0" u="none" strike="noStrike" baseline="0" dirty="0" smtClean="0">
                <a:latin typeface="Times New Roman"/>
              </a:rPr>
              <a:t>public $name</a:t>
            </a:r>
          </a:p>
          <a:p>
            <a:pPr marR="0" lvl="0" rtl="0"/>
            <a:r>
              <a:rPr lang="zh-CN" altLang="en-US" b="0" i="0" u="none" strike="noStrike" baseline="0" dirty="0" smtClean="0">
                <a:latin typeface="Times New Roman"/>
              </a:rPr>
              <a:t>是完全一样的，在</a:t>
            </a:r>
            <a:r>
              <a:rPr lang="en-US" altLang="zh-CN" b="0" i="0" u="none" strike="noStrike" baseline="0" dirty="0" smtClean="0">
                <a:latin typeface="Times New Roman"/>
              </a:rPr>
              <a:t>PHP 5</a:t>
            </a:r>
            <a:r>
              <a:rPr lang="zh-CN" altLang="en-US" b="0" i="0" u="none" strike="noStrike" baseline="0" dirty="0" smtClean="0">
                <a:latin typeface="Times New Roman"/>
              </a:rPr>
              <a:t>中改为使用</a:t>
            </a:r>
            <a:r>
              <a:rPr lang="en-US" altLang="zh-CN" b="0" i="0" u="none" strike="noStrike" baseline="0" dirty="0" smtClean="0">
                <a:latin typeface="Times New Roman"/>
              </a:rPr>
              <a:t>public</a:t>
            </a:r>
            <a:r>
              <a:rPr lang="zh-CN" altLang="en-US" b="0" i="0" u="none" strike="noStrike" baseline="0" dirty="0" smtClean="0">
                <a:latin typeface="Times New Roman"/>
              </a:rPr>
              <a:t>修饰。但是为了兼容以前的程序，这种写法依然可以使用，但是并不是我们推荐的</a:t>
            </a:r>
            <a:r>
              <a:rPr lang="zh-CN" altLang="en-US" b="0" i="0" u="none" strike="noStrike" baseline="0" dirty="0" smtClean="0">
                <a:latin typeface="Times New Roman"/>
              </a:rPr>
              <a:t>。</a:t>
            </a:r>
            <a:endParaRPr lang="zh-CN" altLang="en-US" b="0" i="0" u="none" strike="noStrike" baseline="0" dirty="0" smtClean="0">
              <a:latin typeface="Times New Roman"/>
            </a:endParaRPr>
          </a:p>
          <a:p>
            <a:pPr marR="0" lvl="0" rtl="0"/>
            <a:r>
              <a:rPr lang="en-US" altLang="zh-CN" b="0" i="0" u="none" strike="noStrike" baseline="0" dirty="0" smtClean="0">
                <a:latin typeface="Times New Roman"/>
              </a:rPr>
              <a:t>(1)</a:t>
            </a:r>
            <a:r>
              <a:rPr lang="zh-CN" altLang="en-US" b="0" i="0" u="none" strike="noStrike" baseline="0" dirty="0" smtClean="0">
                <a:latin typeface="Times New Roman"/>
              </a:rPr>
              <a:t>定义</a:t>
            </a:r>
            <a:r>
              <a:rPr lang="zh-CN" altLang="en-US" b="0" i="0" u="none" strike="noStrike" baseline="0" dirty="0" smtClean="0">
                <a:latin typeface="Times New Roman"/>
              </a:rPr>
              <a:t>一个含有姓名，性别，年龄，生日，户籍属性的</a:t>
            </a:r>
            <a:r>
              <a:rPr lang="en-US" altLang="zh-CN" b="0" i="0" u="none" strike="noStrike" baseline="0" dirty="0" err="1" smtClean="0">
                <a:latin typeface="Times New Roman"/>
              </a:rPr>
              <a:t>ren</a:t>
            </a:r>
            <a:r>
              <a:rPr lang="zh-CN" altLang="en-US" b="0" i="0" u="none" strike="noStrike" baseline="0" dirty="0" smtClean="0">
                <a:latin typeface="Times New Roman"/>
              </a:rPr>
              <a:t>类，并且实例化若干个对象。</a:t>
            </a:r>
          </a:p>
          <a:p>
            <a:pPr marR="0" lvl="0" rtl="0"/>
            <a:r>
              <a:rPr lang="en-US" altLang="zh-CN" b="0" i="0" u="none" strike="noStrike" baseline="0" dirty="0" smtClean="0">
                <a:latin typeface="Times New Roman"/>
              </a:rPr>
              <a:t>(2)</a:t>
            </a:r>
            <a:r>
              <a:rPr lang="zh-CN" altLang="en-US" b="0" i="0" u="none" strike="noStrike" baseline="0" dirty="0" smtClean="0">
                <a:latin typeface="Times New Roman"/>
              </a:rPr>
              <a:t>定义</a:t>
            </a:r>
            <a:r>
              <a:rPr lang="zh-CN" altLang="en-US" b="0" i="0" u="none" strike="noStrike" baseline="0" dirty="0" smtClean="0">
                <a:latin typeface="Times New Roman"/>
              </a:rPr>
              <a:t>一个</a:t>
            </a:r>
            <a:r>
              <a:rPr lang="en-US" altLang="zh-CN" b="0" i="0" u="none" strike="noStrike" baseline="0" dirty="0" err="1" smtClean="0">
                <a:latin typeface="Times New Roman"/>
              </a:rPr>
              <a:t>ren</a:t>
            </a:r>
            <a:r>
              <a:rPr lang="zh-CN" altLang="en-US" b="0" i="0" u="none" strike="noStrike" baseline="0" dirty="0" smtClean="0">
                <a:latin typeface="Times New Roman"/>
              </a:rPr>
              <a:t>类，在示例</a:t>
            </a:r>
            <a:r>
              <a:rPr lang="en-US" altLang="zh-CN" b="0" i="0" u="none" strike="noStrike" baseline="0" dirty="0" smtClean="0">
                <a:latin typeface="Times New Roman"/>
              </a:rPr>
              <a:t>6-2</a:t>
            </a:r>
            <a:r>
              <a:rPr lang="zh-CN" altLang="en-US" b="0" i="0" u="none" strike="noStrike" baseline="0" dirty="0" smtClean="0">
                <a:latin typeface="Times New Roman"/>
              </a:rPr>
              <a:t>中</a:t>
            </a:r>
            <a:r>
              <a:rPr lang="en-US" altLang="zh-CN" b="0" i="0" u="none" strike="noStrike" baseline="0" dirty="0" err="1" smtClean="0">
                <a:latin typeface="Times New Roman"/>
              </a:rPr>
              <a:t>ren</a:t>
            </a:r>
            <a:r>
              <a:rPr lang="zh-CN" altLang="en-US" b="0" i="0" u="none" strike="noStrike" baseline="0" dirty="0" smtClean="0">
                <a:latin typeface="Times New Roman"/>
              </a:rPr>
              <a:t>类的基础上去掉一个属性，并实例化若干个对象。</a:t>
            </a:r>
          </a:p>
        </p:txBody>
      </p:sp>
    </p:spTree>
    <p:extLst>
      <p:ext uri="{BB962C8B-B14F-4D97-AF65-F5344CB8AC3E}">
        <p14:creationId xmlns:p14="http://schemas.microsoft.com/office/powerpoint/2010/main" val="19241570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行云流水">
  <a:themeElements>
    <a:clrScheme name="行云流水">
      <a:dk1>
        <a:sysClr val="windowText" lastClr="000000"/>
      </a:dk1>
      <a:lt1>
        <a:sysClr val="window" lastClr="FFFFFF"/>
      </a:lt1>
      <a:dk2>
        <a:srgbClr val="411401"/>
      </a:dk2>
      <a:lt2>
        <a:srgbClr val="FFE6E6"/>
      </a:lt2>
      <a:accent1>
        <a:srgbClr val="A24A48"/>
      </a:accent1>
      <a:accent2>
        <a:srgbClr val="B2935C"/>
      </a:accent2>
      <a:accent3>
        <a:srgbClr val="6A9A9A"/>
      </a:accent3>
      <a:accent4>
        <a:srgbClr val="B2B787"/>
      </a:accent4>
      <a:accent5>
        <a:srgbClr val="91644B"/>
      </a:accent5>
      <a:accent6>
        <a:srgbClr val="654A76"/>
      </a:accent6>
      <a:hlink>
        <a:srgbClr val="00A800"/>
      </a:hlink>
      <a:folHlink>
        <a:srgbClr val="FF00FF"/>
      </a:folHlink>
    </a:clrScheme>
    <a:fontScheme name="行云流水">
      <a:majorFont>
        <a:latin typeface="Cambria"/>
        <a:ea typeface=""/>
        <a:cs typeface=""/>
        <a:font script="Jpan" typeface="ＭＳ Ｐゴシック"/>
        <a:font script="Hang" typeface="맑은 고딕"/>
        <a:font script="Hans" typeface="华文行楷"/>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明朝"/>
        <a:font script="Hang" typeface="HY견명조"/>
        <a:font script="Hans" typeface="华文行楷"/>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100000"/>
                <a:shade val="80000"/>
                <a:hueMod val="100000"/>
                <a:satMod val="300000"/>
              </a:schemeClr>
            </a:gs>
            <a:gs pos="72000">
              <a:schemeClr val="phClr">
                <a:tint val="100000"/>
                <a:shade val="100000"/>
                <a:hueMod val="100000"/>
                <a:satMod val="100000"/>
              </a:schemeClr>
            </a:gs>
            <a:gs pos="81000">
              <a:schemeClr val="phClr">
                <a:tint val="98000"/>
                <a:shade val="100000"/>
                <a:hueMod val="100000"/>
                <a:satMod val="150000"/>
              </a:schemeClr>
            </a:gs>
            <a:gs pos="100000">
              <a:schemeClr val="phClr">
                <a:tint val="100000"/>
                <a:shade val="100000"/>
                <a:hueMod val="100000"/>
                <a:satMod val="200000"/>
              </a:schemeClr>
            </a:gs>
          </a:gsLst>
          <a:lin ang="16200000" scaled="1"/>
        </a:gradFill>
        <a:blipFill>
          <a:blip xmlns:r="http://schemas.openxmlformats.org/officeDocument/2006/relationships" r:embed="rId1">
            <a:duotone>
              <a:schemeClr val="phClr">
                <a:tint val="100000"/>
                <a:shade val="39000"/>
                <a:hueMod val="100000"/>
                <a:satMod val="150000"/>
              </a:schemeClr>
              <a:schemeClr val="phClr">
                <a:tint val="90000"/>
                <a:shade val="100000"/>
                <a:hueMod val="100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Calligraphy</Template>
  <TotalTime>424</TotalTime>
  <Words>4324</Words>
  <Application>Microsoft Office PowerPoint</Application>
  <PresentationFormat>全屏显示(4:3)</PresentationFormat>
  <Paragraphs>157</Paragraphs>
  <Slides>54</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54</vt:i4>
      </vt:variant>
    </vt:vector>
  </HeadingPairs>
  <TitlesOfParts>
    <vt:vector size="56" baseType="lpstr">
      <vt:lpstr>行云流水</vt:lpstr>
      <vt:lpstr>Microsoft Visio 绘图</vt:lpstr>
      <vt:lpstr>第6章  面向对象程序设计</vt:lpstr>
      <vt:lpstr>6.1  面向对象概述</vt:lpstr>
      <vt:lpstr>6.1.2  面向对象程序设计</vt:lpstr>
      <vt:lpstr>6.2  创建一个类</vt:lpstr>
      <vt:lpstr>6.2.1  创建类</vt:lpstr>
      <vt:lpstr>6.2.2  实例化对象</vt:lpstr>
      <vt:lpstr>6.3  成员属性</vt:lpstr>
      <vt:lpstr>6.3.1  成员属性</vt:lpstr>
      <vt:lpstr>6.3.1  成员属性</vt:lpstr>
      <vt:lpstr>6.3.2  访问成员属性</vt:lpstr>
      <vt:lpstr>6.4  成员方法</vt:lpstr>
      <vt:lpstr>6.4.1  成员方法</vt:lpstr>
      <vt:lpstr>6.4.2  访问成员方法</vt:lpstr>
      <vt:lpstr>6.4.6  $this关键字</vt:lpstr>
      <vt:lpstr>6.4.6  $this关键字</vt:lpstr>
      <vt:lpstr>6.4.6  构造方法</vt:lpstr>
      <vt:lpstr>6.4.6  构造方法</vt:lpstr>
      <vt:lpstr>6.4.7  析构方法</vt:lpstr>
      <vt:lpstr>6.4.7  析构方法</vt:lpstr>
      <vt:lpstr>6.5  封装性</vt:lpstr>
      <vt:lpstr>6.5.1  封装性的含义</vt:lpstr>
      <vt:lpstr>6.5.2  访问控制关键字public、protected、private</vt:lpstr>
      <vt:lpstr>6.5.2  访问控制关键字public、protected、private</vt:lpstr>
      <vt:lpstr>6.6  继承性</vt:lpstr>
      <vt:lpstr>6.6.1  继承概述</vt:lpstr>
      <vt:lpstr>6.6.2  继承public成员</vt:lpstr>
      <vt:lpstr>6.6.3  继承protected成员</vt:lpstr>
      <vt:lpstr>6.6.4  private成员</vt:lpstr>
      <vt:lpstr>6.6.5  继承的扩展</vt:lpstr>
      <vt:lpstr>6.7  抽象类和接口</vt:lpstr>
      <vt:lpstr>6.7.1  抽象类和抽象方法</vt:lpstr>
      <vt:lpstr>6.7.1  抽象类和抽象方法</vt:lpstr>
      <vt:lpstr>6.7.2  接口</vt:lpstr>
      <vt:lpstr>6.7.2  接口</vt:lpstr>
      <vt:lpstr>6.8  多态性</vt:lpstr>
      <vt:lpstr>6.9  静态成员</vt:lpstr>
      <vt:lpstr>1.静态成员属性的定义</vt:lpstr>
      <vt:lpstr>2.访问静态成员属性</vt:lpstr>
      <vt:lpstr>2.访问静态成员属性</vt:lpstr>
      <vt:lpstr>2.访问静态成员属性</vt:lpstr>
      <vt:lpstr>1.静态成员方法</vt:lpstr>
      <vt:lpstr>2.访问静态成员方法</vt:lpstr>
      <vt:lpstr>6.10  常见关键字和魔术方法</vt:lpstr>
      <vt:lpstr>1.final关键字</vt:lpstr>
      <vt:lpstr>1.final关键字</vt:lpstr>
      <vt:lpstr>2.clone关键字</vt:lpstr>
      <vt:lpstr>2.clone关键字</vt:lpstr>
      <vt:lpstr>6.10.2  常用魔术方法</vt:lpstr>
      <vt:lpstr>1.__set()、__get()、__isset()、__unset()</vt:lpstr>
      <vt:lpstr>1.__set()、__get()、__isset()、__unset()</vt:lpstr>
      <vt:lpstr>1.__set()、__get()、__isset()、__unset()</vt:lpstr>
      <vt:lpstr>2.__call()和__callStatic()</vt:lpstr>
      <vt:lpstr>2.__call()和__callStatic()</vt:lpstr>
      <vt:lpstr>6.11  小结</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面向对象程序设计</dc:title>
  <dc:creator>Sky123.Org</dc:creator>
  <cp:lastModifiedBy>Sky123.Org</cp:lastModifiedBy>
  <cp:revision>22</cp:revision>
  <dcterms:created xsi:type="dcterms:W3CDTF">2012-10-28T07:46:37Z</dcterms:created>
  <dcterms:modified xsi:type="dcterms:W3CDTF">2012-10-28T14:51:17Z</dcterms:modified>
</cp:coreProperties>
</file>