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8"/>
  </p:notesMasterIdLst>
  <p:sldIdLst>
    <p:sldId id="256" r:id="rId2"/>
    <p:sldId id="257" r:id="rId3"/>
    <p:sldId id="258" r:id="rId4"/>
    <p:sldId id="259" r:id="rId5"/>
    <p:sldId id="260" r:id="rId6"/>
    <p:sldId id="273" r:id="rId7"/>
    <p:sldId id="261" r:id="rId8"/>
    <p:sldId id="274" r:id="rId9"/>
    <p:sldId id="262" r:id="rId10"/>
    <p:sldId id="263" r:id="rId11"/>
    <p:sldId id="275" r:id="rId12"/>
    <p:sldId id="276" r:id="rId13"/>
    <p:sldId id="264" r:id="rId14"/>
    <p:sldId id="265" r:id="rId15"/>
    <p:sldId id="277" r:id="rId16"/>
    <p:sldId id="266" r:id="rId17"/>
    <p:sldId id="278" r:id="rId18"/>
    <p:sldId id="267" r:id="rId19"/>
    <p:sldId id="268" r:id="rId20"/>
    <p:sldId id="279" r:id="rId21"/>
    <p:sldId id="269" r:id="rId22"/>
    <p:sldId id="270" r:id="rId23"/>
    <p:sldId id="280" r:id="rId24"/>
    <p:sldId id="271" r:id="rId25"/>
    <p:sldId id="281" r:id="rId26"/>
    <p:sldId id="272" r:id="rId2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880" autoAdjust="0"/>
  </p:normalViewPr>
  <p:slideViewPr>
    <p:cSldViewPr>
      <p:cViewPr varScale="1">
        <p:scale>
          <a:sx n="107" d="100"/>
          <a:sy n="107" d="100"/>
        </p:scale>
        <p:origin x="1180" y="7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BE594C-64CD-45A3-BFAA-3A227F83BE67}" type="datetimeFigureOut">
              <a:rPr lang="zh-CN" altLang="en-US" smtClean="0"/>
              <a:t>2024/9/24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3DF338-2D8E-46AD-A00C-B3B4DD80A35C}" type="slidenum">
              <a:rPr lang="zh-CN" altLang="en-US" smtClean="0"/>
              <a:t>‹#›</a:t>
            </a:fld>
            <a:endParaRPr lang="zh-CN" altLang="en-US"/>
          </a:p>
        </p:txBody>
      </p:sp>
    </p:spTree>
    <p:extLst>
      <p:ext uri="{BB962C8B-B14F-4D97-AF65-F5344CB8AC3E}">
        <p14:creationId xmlns:p14="http://schemas.microsoft.com/office/powerpoint/2010/main" val="18654256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了解，不考</a:t>
            </a:r>
          </a:p>
        </p:txBody>
      </p:sp>
      <p:sp>
        <p:nvSpPr>
          <p:cNvPr id="4" name="灯片编号占位符 3"/>
          <p:cNvSpPr>
            <a:spLocks noGrp="1"/>
          </p:cNvSpPr>
          <p:nvPr>
            <p:ph type="sldNum" sz="quarter" idx="5"/>
          </p:nvPr>
        </p:nvSpPr>
        <p:spPr/>
        <p:txBody>
          <a:bodyPr/>
          <a:lstStyle/>
          <a:p>
            <a:fld id="{373DF338-2D8E-46AD-A00C-B3B4DD80A35C}" type="slidenum">
              <a:rPr lang="zh-CN" altLang="en-US" smtClean="0"/>
              <a:t>1</a:t>
            </a:fld>
            <a:endParaRPr lang="zh-CN" altLang="en-US"/>
          </a:p>
        </p:txBody>
      </p:sp>
    </p:spTree>
    <p:extLst>
      <p:ext uri="{BB962C8B-B14F-4D97-AF65-F5344CB8AC3E}">
        <p14:creationId xmlns:p14="http://schemas.microsoft.com/office/powerpoint/2010/main" val="11155311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981200"/>
            <a:ext cx="7772400" cy="1876428"/>
          </a:xfrm>
        </p:spPr>
        <p:txBody>
          <a:bodyPr anchor="b">
            <a:sp3d contourW="8890">
              <a:contourClr>
                <a:schemeClr val="accent3">
                  <a:shade val="55000"/>
                </a:schemeClr>
              </a:contourClr>
            </a:sp3d>
          </a:bodyPr>
          <a:lstStyle>
            <a:lvl1pPr algn="ctr">
              <a:defRPr sz="4400" dirty="0">
                <a:ln w="15875" cmpd="sng">
                  <a:solidFill>
                    <a:srgbClr val="FFFFFF"/>
                  </a:solidFill>
                  <a:prstDash val="solid"/>
                </a:ln>
                <a:solidFill>
                  <a:srgbClr val="FFFFFF"/>
                </a:solidFill>
                <a:effectLst>
                  <a:outerShdw blurRad="31750" dir="3600000" algn="tl" rotWithShape="0">
                    <a:srgbClr val="000000">
                      <a:alpha val="60000"/>
                    </a:srgbClr>
                  </a:outerShdw>
                </a:effectLst>
              </a:defRPr>
            </a:lvl1pPr>
          </a:lstStyle>
          <a:p>
            <a:r>
              <a:rPr kumimoji="0" lang="zh-CN" altLang="en-US"/>
              <a:t>单击此处编辑母版标题样式</a:t>
            </a:r>
            <a:endParaRPr kumimoji="0" lang="en-US"/>
          </a:p>
        </p:txBody>
      </p:sp>
      <p:sp>
        <p:nvSpPr>
          <p:cNvPr id="3" name="副标题 2"/>
          <p:cNvSpPr>
            <a:spLocks noGrp="1"/>
          </p:cNvSpPr>
          <p:nvPr>
            <p:ph type="subTitle" idx="1"/>
          </p:nvPr>
        </p:nvSpPr>
        <p:spPr>
          <a:xfrm>
            <a:off x="1371600" y="3857628"/>
            <a:ext cx="6400800" cy="1753200"/>
          </a:xfrm>
        </p:spPr>
        <p:txBody>
          <a:bodyPr/>
          <a:lstStyle>
            <a:lvl1pPr marL="0" indent="0" algn="ctr">
              <a:buNone/>
              <a:defRPr sz="24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a:t>单击此处编辑母版副标题样式</a:t>
            </a:r>
            <a:endParaRPr kumimoji="0" lang="en-US"/>
          </a:p>
        </p:txBody>
      </p:sp>
      <p:sp>
        <p:nvSpPr>
          <p:cNvPr id="4" name="日期占位符 3"/>
          <p:cNvSpPr>
            <a:spLocks noGrp="1"/>
          </p:cNvSpPr>
          <p:nvPr>
            <p:ph type="dt" sz="half" idx="10"/>
          </p:nvPr>
        </p:nvSpPr>
        <p:spPr/>
        <p:txBody>
          <a:bodyPr/>
          <a:lstStyle/>
          <a:p>
            <a:fld id="{2EB262BE-2117-4F14-AFA7-4421DC27E3F9}" type="datetimeFigureOut">
              <a:rPr lang="zh-CN" altLang="en-US" smtClean="0"/>
              <a:t>2024/9/24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57EB48-7A37-4DA8-AEE5-40A2F3AC5584}"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2EB262BE-2117-4F14-AFA7-4421DC27E3F9}" type="datetimeFigureOut">
              <a:rPr lang="zh-CN" altLang="en-US" smtClean="0"/>
              <a:t>2024/9/24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57EB48-7A37-4DA8-AEE5-40A2F3AC5584}"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86644" y="274640"/>
            <a:ext cx="1400156" cy="5851525"/>
          </a:xfrm>
        </p:spPr>
        <p:txBody>
          <a:bodyPr vert="eaVert"/>
          <a:lstStyle>
            <a:lvl1pPr>
              <a:defRPr lang="zh-CN" altLang="en-US" dirty="0">
                <a:ln w="15875" cmpd="sng">
                  <a:solidFill>
                    <a:srgbClr val="FFFFFF"/>
                  </a:solidFill>
                  <a:prstDash val="solid"/>
                </a:ln>
                <a:solidFill>
                  <a:srgbClr val="FFFFFF"/>
                </a:solidFill>
                <a:effectLst>
                  <a:outerShdw blurRad="31750" dir="3600000" algn="tl" rotWithShape="0">
                    <a:srgbClr val="000000">
                      <a:alpha val="60000"/>
                    </a:srgbClr>
                  </a:outerShdw>
                </a:effectLst>
              </a:defRPr>
            </a:lvl1p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274640"/>
            <a:ext cx="6829444" cy="5851525"/>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2EB262BE-2117-4F14-AFA7-4421DC27E3F9}" type="datetimeFigureOut">
              <a:rPr lang="zh-CN" altLang="en-US" smtClean="0"/>
              <a:t>2024/9/24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57EB48-7A37-4DA8-AEE5-40A2F3AC5584}"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标题和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文本占位符 2"/>
          <p:cNvSpPr>
            <a:spLocks noGrp="1"/>
          </p:cNvSpPr>
          <p:nvPr>
            <p:ph type="body"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EB262BE-2117-4F14-AFA7-4421DC27E3F9}" type="datetimeFigureOut">
              <a:rPr lang="zh-CN" altLang="en-US" smtClean="0"/>
              <a:t>2024/9/24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57EB48-7A37-4DA8-AEE5-40A2F3AC5584}" type="slidenum">
              <a:rPr lang="zh-CN" altLang="en-US" smtClean="0"/>
              <a:t>‹#›</a:t>
            </a:fld>
            <a:endParaRPr lang="zh-CN" altLang="en-US"/>
          </a:p>
        </p:txBody>
      </p:sp>
    </p:spTree>
    <p:extLst>
      <p:ext uri="{BB962C8B-B14F-4D97-AF65-F5344CB8AC3E}">
        <p14:creationId xmlns:p14="http://schemas.microsoft.com/office/powerpoint/2010/main" val="4056269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2EB262BE-2117-4F14-AFA7-4421DC27E3F9}" type="datetimeFigureOut">
              <a:rPr lang="zh-CN" altLang="en-US" smtClean="0"/>
              <a:t>2024/9/24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57EB48-7A37-4DA8-AEE5-40A2F3AC558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685800" y="3854150"/>
            <a:ext cx="7772400" cy="1860850"/>
          </a:xfrm>
        </p:spPr>
        <p:txBody>
          <a:bodyPr anchor="t"/>
          <a:lstStyle>
            <a:lvl1pPr algn="l">
              <a:defRPr sz="4400" b="1" cap="all"/>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685800" y="2356428"/>
            <a:ext cx="7772400" cy="1501200"/>
          </a:xfrm>
        </p:spPr>
        <p:txBody>
          <a:bodyPr anchor="b"/>
          <a:lstStyle>
            <a:lvl1pPr marL="0" indent="0" algn="l">
              <a:buNone/>
              <a:defRPr sz="2000">
                <a:solidFill>
                  <a:schemeClr val="tx2"/>
                </a:solidFill>
              </a:defRPr>
            </a:lvl1pPr>
            <a:lvl2pPr marL="457200" indent="0" algn="l">
              <a:buNone/>
              <a:defRPr sz="1800">
                <a:solidFill>
                  <a:schemeClr val="tx2"/>
                </a:solidFill>
              </a:defRPr>
            </a:lvl2pPr>
            <a:lvl3pPr marL="914400" indent="0" algn="l">
              <a:buNone/>
              <a:defRPr sz="1600">
                <a:solidFill>
                  <a:schemeClr val="tx2"/>
                </a:solidFill>
              </a:defRPr>
            </a:lvl3pPr>
            <a:lvl4pPr marL="1371600" indent="0" algn="l">
              <a:buNone/>
              <a:defRPr sz="1400">
                <a:solidFill>
                  <a:schemeClr val="tx2"/>
                </a:solidFill>
              </a:defRPr>
            </a:lvl4pPr>
            <a:lvl5pPr marL="1828800" indent="0" algn="l">
              <a:buNone/>
              <a:defRPr sz="1400">
                <a:solidFill>
                  <a:schemeClr val="tx2"/>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2EB262BE-2117-4F14-AFA7-4421DC27E3F9}" type="datetimeFigureOut">
              <a:rPr lang="zh-CN" altLang="en-US" smtClean="0"/>
              <a:t>2024/9/24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057EB48-7A37-4DA8-AEE5-40A2F3AC5584}"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2EB262BE-2117-4F14-AFA7-4421DC27E3F9}" type="datetimeFigureOut">
              <a:rPr lang="zh-CN" altLang="en-US" smtClean="0"/>
              <a:t>2024/9/24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57EB48-7A37-4DA8-AEE5-40A2F3AC558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7" name="日期占位符 6"/>
          <p:cNvSpPr>
            <a:spLocks noGrp="1"/>
          </p:cNvSpPr>
          <p:nvPr>
            <p:ph type="dt" sz="half" idx="10"/>
          </p:nvPr>
        </p:nvSpPr>
        <p:spPr/>
        <p:txBody>
          <a:bodyPr/>
          <a:lstStyle/>
          <a:p>
            <a:fld id="{2EB262BE-2117-4F14-AFA7-4421DC27E3F9}" type="datetimeFigureOut">
              <a:rPr lang="zh-CN" altLang="en-US" smtClean="0"/>
              <a:t>2024/9/24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057EB48-7A37-4DA8-AEE5-40A2F3AC5584}" type="slidenum">
              <a:rPr lang="zh-CN" altLang="en-US" smtClean="0"/>
              <a:t>‹#›</a:t>
            </a:fld>
            <a:endParaRPr lang="zh-CN" altLang="en-US"/>
          </a:p>
        </p:txBody>
      </p:sp>
      <p:sp>
        <p:nvSpPr>
          <p:cNvPr id="2" name="标题 1"/>
          <p:cNvSpPr>
            <a:spLocks noGrp="1"/>
          </p:cNvSpPr>
          <p:nvPr>
            <p:ph type="title"/>
          </p:nvPr>
        </p:nvSpPr>
        <p:spPr/>
        <p:txBody>
          <a:bodyPr/>
          <a:lstStyle>
            <a:lvl1pPr>
              <a:defRPr/>
            </a:lvl1pPr>
          </a:lstStyle>
          <a:p>
            <a:r>
              <a:rPr kumimoji="0" lang="zh-CN" altLang="en-US"/>
              <a:t>单击此处编辑母版标题样式</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日期占位符 2"/>
          <p:cNvSpPr>
            <a:spLocks noGrp="1"/>
          </p:cNvSpPr>
          <p:nvPr>
            <p:ph type="dt" sz="half" idx="10"/>
          </p:nvPr>
        </p:nvSpPr>
        <p:spPr/>
        <p:txBody>
          <a:bodyPr/>
          <a:lstStyle/>
          <a:p>
            <a:fld id="{2EB262BE-2117-4F14-AFA7-4421DC27E3F9}" type="datetimeFigureOut">
              <a:rPr lang="zh-CN" altLang="en-US" smtClean="0"/>
              <a:t>2024/9/24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057EB48-7A37-4DA8-AEE5-40A2F3AC558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EB262BE-2117-4F14-AFA7-4421DC27E3F9}" type="datetimeFigureOut">
              <a:rPr lang="zh-CN" altLang="en-US" smtClean="0"/>
              <a:t>2024/9/24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057EB48-7A37-4DA8-AEE5-40A2F3AC558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326258" y="381000"/>
            <a:ext cx="2667000" cy="1833554"/>
          </a:xfrm>
        </p:spPr>
        <p:txBody>
          <a:bodyPr anchor="ctr">
            <a:scene3d>
              <a:camera prst="orthographicFront"/>
              <a:lightRig rig="soft" dir="tl">
                <a:rot lat="0" lon="0" rev="0"/>
              </a:lightRig>
            </a:scene3d>
            <a:sp3d contourW="8890">
              <a:contourClr>
                <a:schemeClr val="accent3">
                  <a:shade val="55000"/>
                </a:schemeClr>
              </a:contourClr>
            </a:sp3d>
          </a:bodyPr>
          <a:lstStyle>
            <a:lvl1pPr algn="l">
              <a:defRPr sz="3200" b="1" kern="1200" cap="all" spc="50">
                <a:ln w="15875">
                  <a:noFill/>
                </a:ln>
                <a:solidFill>
                  <a:schemeClr val="tx2"/>
                </a:solidFill>
                <a:effectLst/>
                <a:latin typeface="+mj-lt"/>
                <a:ea typeface="+mj-ea"/>
                <a:cs typeface="+mj-cs"/>
              </a:defRPr>
            </a:lvl1pPr>
          </a:lstStyle>
          <a:p>
            <a:r>
              <a:rPr kumimoji="0" lang="zh-CN" altLang="en-US"/>
              <a:t>单击此处编辑母版标题样式</a:t>
            </a:r>
            <a:endParaRPr kumimoji="0" lang="en-US"/>
          </a:p>
        </p:txBody>
      </p:sp>
      <p:sp>
        <p:nvSpPr>
          <p:cNvPr id="3" name="内容占位符 2"/>
          <p:cNvSpPr>
            <a:spLocks noGrp="1"/>
          </p:cNvSpPr>
          <p:nvPr>
            <p:ph idx="1"/>
          </p:nvPr>
        </p:nvSpPr>
        <p:spPr>
          <a:xfrm>
            <a:off x="3352800" y="380999"/>
            <a:ext cx="5410200" cy="574516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文本占位符 3"/>
          <p:cNvSpPr>
            <a:spLocks noGrp="1"/>
          </p:cNvSpPr>
          <p:nvPr>
            <p:ph type="body" sz="half" idx="2"/>
          </p:nvPr>
        </p:nvSpPr>
        <p:spPr>
          <a:xfrm>
            <a:off x="326258" y="2214554"/>
            <a:ext cx="2667000" cy="391218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2EB262BE-2117-4F14-AFA7-4421DC27E3F9}" type="datetimeFigureOut">
              <a:rPr lang="zh-CN" altLang="en-US" smtClean="0"/>
              <a:t>2024/9/24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57EB48-7A37-4DA8-AEE5-40A2F3AC5584}"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8" name="组合 7"/>
          <p:cNvGrpSpPr/>
          <p:nvPr/>
        </p:nvGrpSpPr>
        <p:grpSpPr>
          <a:xfrm>
            <a:off x="1580474" y="553734"/>
            <a:ext cx="7349244" cy="4741531"/>
            <a:chOff x="428596" y="553734"/>
            <a:chExt cx="7349244" cy="4741531"/>
          </a:xfrm>
        </p:grpSpPr>
        <p:sp>
          <p:nvSpPr>
            <p:cNvPr id="16" name="矩形 15"/>
            <p:cNvSpPr/>
            <p:nvPr/>
          </p:nvSpPr>
          <p:spPr>
            <a:xfrm rot="21480000">
              <a:off x="428596" y="580356"/>
              <a:ext cx="7340359" cy="4714909"/>
            </a:xfrm>
            <a:prstGeom prst="rect">
              <a:avLst/>
            </a:prstGeom>
            <a:ln w="1270" cap="flat" cmpd="sng" algn="ctr">
              <a:noFill/>
              <a:prstDash val="solid"/>
              <a:miter lim="800000"/>
            </a:ln>
            <a:effectLst>
              <a:outerShdw blurRad="54991" dist="17780" dir="5400000" algn="tl" rotWithShape="0">
                <a:srgbClr val="000000">
                  <a:alpha val="66000"/>
                </a:srgb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eaLnBrk="1" latinLnBrk="0" hangingPunct="1"/>
              <a:endParaRPr kumimoji="0" lang="zh-CN" altLang="en-US"/>
            </a:p>
          </p:txBody>
        </p:sp>
        <p:sp>
          <p:nvSpPr>
            <p:cNvPr id="17" name="矩形 16"/>
            <p:cNvSpPr/>
            <p:nvPr/>
          </p:nvSpPr>
          <p:spPr>
            <a:xfrm rot="21540000">
              <a:off x="437473" y="571479"/>
              <a:ext cx="7340359" cy="4714909"/>
            </a:xfrm>
            <a:prstGeom prst="rect">
              <a:avLst/>
            </a:prstGeom>
            <a:ln w="1270" cap="flat" cmpd="sng" algn="ctr">
              <a:noFill/>
              <a:prstDash val="solid"/>
              <a:miter lim="800000"/>
            </a:ln>
            <a:effectLst>
              <a:outerShdw blurRad="54991" dist="17780" dir="5400000" algn="tl" rotWithShape="0">
                <a:srgbClr val="000000">
                  <a:alpha val="66000"/>
                </a:srgb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eaLnBrk="1" latinLnBrk="0" hangingPunct="1"/>
              <a:endParaRPr kumimoji="0" lang="zh-CN" altLang="en-US"/>
            </a:p>
          </p:txBody>
        </p:sp>
        <p:sp>
          <p:nvSpPr>
            <p:cNvPr id="18" name="矩形 17"/>
            <p:cNvSpPr/>
            <p:nvPr/>
          </p:nvSpPr>
          <p:spPr>
            <a:xfrm>
              <a:off x="437481" y="553734"/>
              <a:ext cx="7340359" cy="4714909"/>
            </a:xfrm>
            <a:prstGeom prst="rect">
              <a:avLst/>
            </a:prstGeom>
            <a:ln w="1270" cap="flat" cmpd="sng" algn="ctr">
              <a:noFill/>
              <a:prstDash val="solid"/>
              <a:miter lim="800000"/>
            </a:ln>
            <a:effectLst>
              <a:outerShdw blurRad="54991" dist="17780" dir="5400000" algn="tl" rotWithShape="0">
                <a:srgbClr val="000000">
                  <a:alpha val="66000"/>
                </a:srgb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eaLnBrk="1" latinLnBrk="0" hangingPunct="1"/>
              <a:endParaRPr kumimoji="0" lang="zh-CN" altLang="en-US"/>
            </a:p>
          </p:txBody>
        </p:sp>
      </p:grpSp>
      <p:sp>
        <p:nvSpPr>
          <p:cNvPr id="3" name="图片占位符 2"/>
          <p:cNvSpPr>
            <a:spLocks noGrp="1"/>
          </p:cNvSpPr>
          <p:nvPr>
            <p:ph type="pic" idx="1"/>
          </p:nvPr>
        </p:nvSpPr>
        <p:spPr>
          <a:xfrm>
            <a:off x="1651912" y="612776"/>
            <a:ext cx="7215238" cy="4602175"/>
          </a:xfrm>
          <a:solidFill>
            <a:schemeClr val="bg2">
              <a:tint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a:t>单击图标添加图片</a:t>
            </a:r>
            <a:endParaRPr kumimoji="0" lang="en-US"/>
          </a:p>
        </p:txBody>
      </p:sp>
      <p:sp useBgFill="1">
        <p:nvSpPr>
          <p:cNvPr id="2" name="标题 1"/>
          <p:cNvSpPr>
            <a:spLocks noGrp="1"/>
          </p:cNvSpPr>
          <p:nvPr>
            <p:ph type="title"/>
          </p:nvPr>
        </p:nvSpPr>
        <p:spPr>
          <a:xfrm>
            <a:off x="0" y="595295"/>
            <a:ext cx="1357290" cy="5691227"/>
          </a:xfrm>
          <a:noFill/>
        </p:spPr>
        <p:txBody>
          <a:bodyPr vert="eaVert" anchor="ctr">
            <a:noAutofit/>
          </a:bodyPr>
          <a:lstStyle>
            <a:lvl1pPr algn="l">
              <a:defRPr lang="zh-CN" altLang="en-US" sz="3200" dirty="0">
                <a:ln w="15875" cmpd="sng">
                  <a:solidFill>
                    <a:srgbClr val="FFFFFF"/>
                  </a:solidFill>
                  <a:prstDash val="solid"/>
                </a:ln>
                <a:solidFill>
                  <a:srgbClr val="FFFFFF"/>
                </a:solidFill>
                <a:effectLst>
                  <a:outerShdw blurRad="31750" dir="3600000" algn="tl" rotWithShape="0">
                    <a:srgbClr val="000000">
                      <a:alpha val="60000"/>
                    </a:srgbClr>
                  </a:outerShdw>
                </a:effectLst>
                <a:latin typeface="+mj-lt"/>
              </a:defRPr>
            </a:lvl1pPr>
          </a:lstStyle>
          <a:p>
            <a:r>
              <a:rPr kumimoji="0" lang="zh-CN" altLang="en-US"/>
              <a:t>单击此处编辑母版标题样式</a:t>
            </a:r>
            <a:endParaRPr kumimoji="0" lang="en-US"/>
          </a:p>
        </p:txBody>
      </p:sp>
      <p:sp>
        <p:nvSpPr>
          <p:cNvPr id="4" name="文本占位符 3"/>
          <p:cNvSpPr>
            <a:spLocks noGrp="1"/>
          </p:cNvSpPr>
          <p:nvPr>
            <p:ph type="body" sz="half" idx="2"/>
          </p:nvPr>
        </p:nvSpPr>
        <p:spPr>
          <a:xfrm>
            <a:off x="1714480" y="5481658"/>
            <a:ext cx="7215238" cy="804862"/>
          </a:xfrm>
        </p:spPr>
        <p:txBody>
          <a:bodyPr anchor="ctr"/>
          <a:lstStyle>
            <a:lvl1pPr marL="0" indent="0" algn="ctr">
              <a:buNone/>
              <a:defRPr sz="1400"/>
            </a:lvl1pPr>
            <a:lvl2pPr marL="457200" indent="0" algn="ctr">
              <a:buNone/>
              <a:defRPr sz="1200"/>
            </a:lvl2pPr>
            <a:lvl3pPr marL="914400" indent="0" algn="ctr">
              <a:buNone/>
              <a:defRPr sz="1000"/>
            </a:lvl3pPr>
            <a:lvl4pPr marL="1371600" indent="0" algn="ctr">
              <a:buNone/>
              <a:defRPr sz="900"/>
            </a:lvl4pPr>
            <a:lvl5pPr marL="1828800" indent="0" algn="ct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2EB262BE-2117-4F14-AFA7-4421DC27E3F9}" type="datetimeFigureOut">
              <a:rPr lang="zh-CN" altLang="en-US" smtClean="0"/>
              <a:t>2024/9/24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057EB48-7A37-4DA8-AEE5-40A2F3AC558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rtlCol="0" anchor="ctr">
            <a:noAutofit/>
            <a:scene3d>
              <a:camera prst="orthographicFront"/>
              <a:lightRig rig="soft" dir="tl">
                <a:rot lat="0" lon="0" rev="0"/>
              </a:lightRig>
            </a:scene3d>
            <a:sp3d contourW="8890">
              <a:contourClr>
                <a:schemeClr val="accent3">
                  <a:shade val="55000"/>
                </a:schemeClr>
              </a:contourClr>
            </a:sp3d>
          </a:body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1600200"/>
            <a:ext cx="8229600" cy="4724400"/>
          </a:xfrm>
          <a:prstGeom prst="rect">
            <a:avLst/>
          </a:prstGeom>
        </p:spPr>
        <p:txBody>
          <a:bodyPr vert="horz" rtlCol="0">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4" name="日期占位符 3"/>
          <p:cNvSpPr>
            <a:spLocks noGrp="1"/>
          </p:cNvSpPr>
          <p:nvPr>
            <p:ph type="dt" sz="half" idx="2"/>
          </p:nvPr>
        </p:nvSpPr>
        <p:spPr>
          <a:xfrm>
            <a:off x="8878" y="6483997"/>
            <a:ext cx="2133600" cy="365125"/>
          </a:xfrm>
          <a:prstGeom prst="rect">
            <a:avLst/>
          </a:prstGeom>
        </p:spPr>
        <p:txBody>
          <a:bodyPr vert="horz" rtlCol="0" anchor="ctr"/>
          <a:lstStyle>
            <a:lvl1pPr algn="l" eaLnBrk="1" latinLnBrk="0" hangingPunct="1">
              <a:defRPr kumimoji="0" sz="1200">
                <a:solidFill>
                  <a:schemeClr val="tx1">
                    <a:tint val="75000"/>
                  </a:schemeClr>
                </a:solidFill>
              </a:defRPr>
            </a:lvl1pPr>
          </a:lstStyle>
          <a:p>
            <a:fld id="{2EB262BE-2117-4F14-AFA7-4421DC27E3F9}" type="datetimeFigureOut">
              <a:rPr lang="zh-CN" altLang="en-US" smtClean="0"/>
              <a:t>2024/9/24</a:t>
            </a:fld>
            <a:endParaRPr lang="zh-CN" altLang="en-US"/>
          </a:p>
        </p:txBody>
      </p:sp>
      <p:sp>
        <p:nvSpPr>
          <p:cNvPr id="5" name="页脚占位符 4"/>
          <p:cNvSpPr>
            <a:spLocks noGrp="1"/>
          </p:cNvSpPr>
          <p:nvPr>
            <p:ph type="ftr" sz="quarter" idx="3"/>
          </p:nvPr>
        </p:nvSpPr>
        <p:spPr>
          <a:xfrm>
            <a:off x="3124200" y="6483997"/>
            <a:ext cx="2895600" cy="365125"/>
          </a:xfrm>
          <a:prstGeom prst="rect">
            <a:avLst/>
          </a:prstGeom>
        </p:spPr>
        <p:txBody>
          <a:bodyPr vert="horz" rtlCol="0" anchor="ctr"/>
          <a:lstStyle>
            <a:lvl1pPr algn="ctr" eaLnBrk="1" latinLnBrk="0" hangingPunct="1">
              <a:defRPr kumimoji="0"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992644" y="6483997"/>
            <a:ext cx="2133600" cy="365125"/>
          </a:xfrm>
          <a:prstGeom prst="rect">
            <a:avLst/>
          </a:prstGeom>
        </p:spPr>
        <p:txBody>
          <a:bodyPr vert="horz" rtlCol="0" anchor="ctr"/>
          <a:lstStyle>
            <a:lvl1pPr algn="r" eaLnBrk="1" latinLnBrk="0" hangingPunct="1">
              <a:defRPr kumimoji="0" sz="1200">
                <a:solidFill>
                  <a:schemeClr val="tx1">
                    <a:tint val="75000"/>
                  </a:schemeClr>
                </a:solidFill>
              </a:defRPr>
            </a:lvl1pPr>
          </a:lstStyle>
          <a:p>
            <a:fld id="{6057EB48-7A37-4DA8-AEE5-40A2F3AC558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ctr" rtl="0" eaLnBrk="1" latinLnBrk="0" hangingPunct="1">
        <a:spcBef>
          <a:spcPct val="0"/>
        </a:spcBef>
        <a:buNone/>
        <a:defRPr kumimoji="0" sz="4000" b="1" kern="1200" cap="all" spc="50" dirty="0">
          <a:ln w="15875" cmpd="sng">
            <a:solidFill>
              <a:srgbClr val="FFFFFF"/>
            </a:solidFill>
            <a:prstDash val="solid"/>
          </a:ln>
          <a:solidFill>
            <a:srgbClr val="FFFFFF"/>
          </a:solidFill>
          <a:effectLst>
            <a:outerShdw blurRad="31750" dir="3600000" algn="tl" rotWithShape="0">
              <a:srgbClr val="000000">
                <a:alpha val="6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90000"/>
        <a:buFont typeface="Cambria"/>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100000"/>
        <a:buFont typeface="Cambria"/>
        <a:buChar char="–"/>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2"/>
        <a:buChar char="Ï"/>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90000"/>
        <a:buFont typeface="Calibri"/>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100000"/>
        <a:buFont typeface="Cambria"/>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1.bin"/><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oleObject" Target="../embeddings/oleObject2.bin"/><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oleObject" Target="../embeddings/oleObject3.bin"/><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4.bin"/><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5.bin"/><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oleObject" Target="../embeddings/oleObject6.bin"/><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oleObject" Target="../embeddings/oleObject7.bin"/><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0" i="0" u="none" strike="noStrike" kern="1800" baseline="0">
                <a:latin typeface="方正大标宋简体"/>
              </a:rPr>
              <a:t>第</a:t>
            </a:r>
            <a:r>
              <a:rPr lang="en-US" altLang="zh-CN" b="0" i="0" u="none" strike="noStrike" kern="1800" baseline="0">
                <a:latin typeface="方正大标宋简体"/>
              </a:rPr>
              <a:t>7</a:t>
            </a:r>
            <a:r>
              <a:rPr lang="zh-CN" altLang="en-US" b="0" i="0" u="none" strike="noStrike" kern="1800" baseline="0">
                <a:latin typeface="方正大标宋简体"/>
              </a:rPr>
              <a:t>章  </a:t>
            </a:r>
            <a:r>
              <a:rPr lang="en-US" altLang="zh-CN" b="0" i="0" u="none" strike="noStrike" kern="1800" baseline="0">
                <a:latin typeface="方正大标宋简体"/>
              </a:rPr>
              <a:t>PHP</a:t>
            </a:r>
            <a:r>
              <a:rPr lang="zh-CN" altLang="en-US" b="0" i="0" u="none" strike="noStrike" kern="1800" baseline="0">
                <a:latin typeface="方正大标宋简体"/>
              </a:rPr>
              <a:t>的错误和异常处理</a:t>
            </a:r>
            <a:endParaRPr lang="zh-CN" altLang="en-US" b="0" i="0" u="none" strike="noStrike" kern="1800" baseline="0">
              <a:latin typeface="Times New Roman"/>
            </a:endParaRPr>
          </a:p>
        </p:txBody>
      </p:sp>
      <p:sp>
        <p:nvSpPr>
          <p:cNvPr id="3" name="文本占位符 2"/>
          <p:cNvSpPr>
            <a:spLocks noGrp="1"/>
          </p:cNvSpPr>
          <p:nvPr>
            <p:ph type="body" idx="1"/>
          </p:nvPr>
        </p:nvSpPr>
        <p:spPr/>
        <p:txBody>
          <a:bodyPr/>
          <a:lstStyle/>
          <a:p>
            <a:pPr marR="0" lvl="0" rtl="0"/>
            <a:r>
              <a:rPr lang="en-US" altLang="zh-CN" b="0" i="0" u="none" strike="noStrike" baseline="0" dirty="0">
                <a:latin typeface="Times New Roman"/>
              </a:rPr>
              <a:t>PHP</a:t>
            </a:r>
            <a:r>
              <a:rPr lang="zh-CN" altLang="en-US" b="0" i="0" u="none" strike="noStrike" baseline="0" dirty="0">
                <a:latin typeface="Times New Roman"/>
              </a:rPr>
              <a:t>的错误和异常处理是</a:t>
            </a:r>
            <a:r>
              <a:rPr lang="en-US" altLang="zh-CN" b="0" i="0" u="none" strike="noStrike" baseline="0" dirty="0">
                <a:latin typeface="Times New Roman"/>
              </a:rPr>
              <a:t>PHP</a:t>
            </a:r>
            <a:r>
              <a:rPr lang="zh-CN" altLang="en-US" b="0" i="0" u="none" strike="noStrike" baseline="0" dirty="0">
                <a:latin typeface="Times New Roman"/>
              </a:rPr>
              <a:t>中常用的模块之一，在开发项目的时候合理使用异常处理，将有利于发现错误和加快我们的开发速度。本章就从最基本的认识</a:t>
            </a:r>
            <a:r>
              <a:rPr lang="en-US" altLang="zh-CN" b="0" i="0" u="none" strike="noStrike" baseline="0" dirty="0">
                <a:latin typeface="Times New Roman"/>
              </a:rPr>
              <a:t>PHP</a:t>
            </a:r>
            <a:r>
              <a:rPr lang="zh-CN" altLang="en-US" b="0" i="0" u="none" strike="noStrike" baseline="0" dirty="0">
                <a:latin typeface="Times New Roman"/>
              </a:rPr>
              <a:t>的错误类型开始，再到以后的处理异常逐步深入讲解。</a:t>
            </a:r>
          </a:p>
        </p:txBody>
      </p:sp>
    </p:spTree>
    <p:extLst>
      <p:ext uri="{BB962C8B-B14F-4D97-AF65-F5344CB8AC3E}">
        <p14:creationId xmlns:p14="http://schemas.microsoft.com/office/powerpoint/2010/main" val="17639551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a:latin typeface="方正大标宋简体"/>
              </a:rPr>
              <a:t>7.3.1  </a:t>
            </a:r>
            <a:r>
              <a:rPr lang="zh-CN" altLang="en-US" b="0" i="0" u="none" strike="noStrike" kern="1800" baseline="0">
                <a:latin typeface="方正大标宋简体"/>
              </a:rPr>
              <a:t>使用指定的文件记录错误报告日志</a:t>
            </a:r>
            <a:endParaRPr lang="zh-CN" altLang="en-US" b="0" i="0" u="none" strike="noStrike" kern="1800" baseline="0">
              <a:latin typeface="Times New Roman"/>
            </a:endParaRPr>
          </a:p>
        </p:txBody>
      </p:sp>
      <p:sp>
        <p:nvSpPr>
          <p:cNvPr id="3" name="文本占位符 2"/>
          <p:cNvSpPr>
            <a:spLocks noGrp="1"/>
          </p:cNvSpPr>
          <p:nvPr>
            <p:ph type="body" idx="1"/>
          </p:nvPr>
        </p:nvSpPr>
        <p:spPr>
          <a:xfrm>
            <a:off x="467544" y="1628800"/>
            <a:ext cx="8229600" cy="1224136"/>
          </a:xfrm>
        </p:spPr>
        <p:txBody>
          <a:bodyPr>
            <a:normAutofit fontScale="40000" lnSpcReduction="20000"/>
          </a:bodyPr>
          <a:lstStyle/>
          <a:p>
            <a:pPr marR="0" lvl="0" rtl="0"/>
            <a:r>
              <a:rPr lang="zh-CN" altLang="en-US" b="0" i="0" u="none" strike="noStrike" baseline="0" dirty="0">
                <a:latin typeface="Times New Roman"/>
              </a:rPr>
              <a:t>如果需要将错误信息写入文本文件中我们就要在</a:t>
            </a:r>
            <a:r>
              <a:rPr lang="en-US" altLang="zh-CN" b="0" i="0" u="none" strike="noStrike" baseline="0" dirty="0" err="1">
                <a:latin typeface="Times New Roman"/>
              </a:rPr>
              <a:t>PHP</a:t>
            </a:r>
            <a:r>
              <a:rPr lang="zh-CN" altLang="en-US" b="0" i="0" u="none" strike="noStrike" baseline="0" dirty="0">
                <a:latin typeface="Times New Roman"/>
              </a:rPr>
              <a:t>配置文件中把</a:t>
            </a:r>
            <a:r>
              <a:rPr lang="en-US" altLang="zh-CN" b="0" i="0" u="none" strike="noStrike" baseline="0" dirty="0" err="1">
                <a:latin typeface="Times New Roman"/>
              </a:rPr>
              <a:t>log_errors</a:t>
            </a:r>
            <a:r>
              <a:rPr lang="zh-CN" altLang="en-US" b="0" i="0" u="none" strike="noStrike" baseline="0" dirty="0">
                <a:latin typeface="Times New Roman"/>
              </a:rPr>
              <a:t>开启。虽然在我们使用的集成环境中是开启的。但是这里也展示一下</a:t>
            </a:r>
            <a:r>
              <a:rPr lang="en-US" altLang="zh-CN" b="0" i="0" u="none" strike="noStrike" baseline="0" dirty="0" err="1">
                <a:latin typeface="Times New Roman"/>
              </a:rPr>
              <a:t>log_errors</a:t>
            </a:r>
            <a:r>
              <a:rPr lang="zh-CN" altLang="en-US" b="0" i="0" u="none" strike="noStrike" baseline="0" dirty="0">
                <a:latin typeface="Times New Roman"/>
              </a:rPr>
              <a:t>开启后的形式。</a:t>
            </a:r>
          </a:p>
          <a:p>
            <a:pPr marR="0" lvl="0" rtl="0"/>
            <a:r>
              <a:rPr lang="zh-CN" altLang="en-US" b="0" i="0" u="none" strike="noStrike" baseline="0" dirty="0">
                <a:latin typeface="Times New Roman"/>
              </a:rPr>
              <a:t>在我们的集成环境中，无需我们做任何改动就已经可以实现使用指定的文件记录错误日志的了。但是在默认的</a:t>
            </a:r>
            <a:r>
              <a:rPr lang="en-US" altLang="zh-CN" b="0" i="0" u="none" strike="noStrike" baseline="0" dirty="0" err="1">
                <a:latin typeface="Times New Roman"/>
              </a:rPr>
              <a:t>PHP</a:t>
            </a:r>
            <a:r>
              <a:rPr lang="zh-CN" altLang="en-US" b="0" i="0" u="none" strike="noStrike" baseline="0" dirty="0">
                <a:latin typeface="Times New Roman"/>
              </a:rPr>
              <a:t>配置中，我们还需要知道一些地方需要做更改，如下所示就是应该修改的地方，虽然我们现在不需要去修改，但是这里我们以备读者在以后自己配置环境的时候使用。如图所示。</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427811849"/>
              </p:ext>
            </p:extLst>
          </p:nvPr>
        </p:nvGraphicFramePr>
        <p:xfrm>
          <a:off x="1115616" y="2492896"/>
          <a:ext cx="6480720" cy="4138612"/>
        </p:xfrm>
        <a:graphic>
          <a:graphicData uri="http://schemas.openxmlformats.org/presentationml/2006/ole">
            <mc:AlternateContent xmlns:mc="http://schemas.openxmlformats.org/markup-compatibility/2006">
              <mc:Choice xmlns:v="urn:schemas-microsoft-com:vml" Requires="v">
                <p:oleObj name="Visio" r:id="rId2" imgW="4637790" imgH="2964791" progId="Visio.Drawing.11">
                  <p:embed/>
                </p:oleObj>
              </mc:Choice>
              <mc:Fallback>
                <p:oleObj name="Visio" r:id="rId2" imgW="4637790" imgH="2964791"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2492896"/>
                        <a:ext cx="6480720" cy="4138612"/>
                      </a:xfrm>
                      <a:prstGeom prst="rect">
                        <a:avLst/>
                      </a:prstGeom>
                      <a:noFill/>
                    </p:spPr>
                  </p:pic>
                </p:oleObj>
              </mc:Fallback>
            </mc:AlternateContent>
          </a:graphicData>
        </a:graphic>
      </p:graphicFrame>
    </p:spTree>
    <p:extLst>
      <p:ext uri="{BB962C8B-B14F-4D97-AF65-F5344CB8AC3E}">
        <p14:creationId xmlns:p14="http://schemas.microsoft.com/office/powerpoint/2010/main" val="37715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a:latin typeface="方正大标宋简体"/>
              </a:rPr>
              <a:t>7.3.1  </a:t>
            </a:r>
            <a:r>
              <a:rPr lang="zh-CN" altLang="en-US" b="0" i="0" u="none" strike="noStrike" kern="1800" baseline="0">
                <a:latin typeface="方正大标宋简体"/>
              </a:rPr>
              <a:t>使用指定的文件记录错误报告日志</a:t>
            </a:r>
            <a:endParaRPr lang="zh-CN" altLang="en-US" b="0" i="0" u="none" strike="noStrike" kern="1800" baseline="0">
              <a:latin typeface="Times New Roman"/>
            </a:endParaRPr>
          </a:p>
        </p:txBody>
      </p:sp>
      <p:sp>
        <p:nvSpPr>
          <p:cNvPr id="3" name="文本占位符 2"/>
          <p:cNvSpPr>
            <a:spLocks noGrp="1"/>
          </p:cNvSpPr>
          <p:nvPr>
            <p:ph type="body" idx="1"/>
          </p:nvPr>
        </p:nvSpPr>
        <p:spPr>
          <a:xfrm>
            <a:off x="457200" y="1600200"/>
            <a:ext cx="8229600" cy="2980928"/>
          </a:xfrm>
        </p:spPr>
        <p:txBody>
          <a:bodyPr>
            <a:normAutofit fontScale="55000" lnSpcReduction="20000"/>
          </a:bodyPr>
          <a:lstStyle/>
          <a:p>
            <a:pPr marR="0" lvl="0" rtl="0"/>
            <a:r>
              <a:rPr lang="zh-CN" altLang="en-US" b="0" i="0" u="none" strike="noStrike" baseline="0" dirty="0">
                <a:latin typeface="Times New Roman"/>
              </a:rPr>
              <a:t>这样</a:t>
            </a:r>
            <a:r>
              <a:rPr lang="en-US" altLang="zh-CN" b="0" i="0" u="none" strike="noStrike" baseline="0" dirty="0" err="1">
                <a:latin typeface="Times New Roman"/>
              </a:rPr>
              <a:t>PHP</a:t>
            </a:r>
            <a:r>
              <a:rPr lang="zh-CN" altLang="en-US" b="0" i="0" u="none" strike="noStrike" baseline="0" dirty="0">
                <a:latin typeface="Times New Roman"/>
              </a:rPr>
              <a:t>的所有错误都会记录在</a:t>
            </a:r>
            <a:r>
              <a:rPr lang="en-US" altLang="zh-CN" b="0" i="0" u="none" strike="noStrike" baseline="0" dirty="0" err="1">
                <a:latin typeface="Times New Roman"/>
              </a:rPr>
              <a:t>php_error_log</a:t>
            </a:r>
            <a:r>
              <a:rPr lang="zh-CN" altLang="en-US" b="0" i="0" u="none" strike="noStrike" baseline="0" dirty="0">
                <a:latin typeface="Times New Roman"/>
              </a:rPr>
              <a:t>这个文件中了。由于自从装好环境后它就在记录日志了。因此我们当然可以打开这个文件看看它里面的内容。</a:t>
            </a:r>
            <a:endParaRPr lang="en-US" altLang="zh-CN" b="0" i="0" u="none" strike="noStrike" baseline="0" dirty="0">
              <a:latin typeface="Times New Roman"/>
            </a:endParaRPr>
          </a:p>
          <a:p>
            <a:pPr marR="0" lvl="0" rtl="0"/>
            <a:r>
              <a:rPr lang="zh-CN" altLang="en-US" b="0" i="0" u="none" strike="noStrike" baseline="0" dirty="0">
                <a:latin typeface="Times New Roman"/>
              </a:rPr>
              <a:t>我们可以使用</a:t>
            </a:r>
            <a:r>
              <a:rPr lang="en-US" altLang="zh-CN" b="0" i="0" u="none" strike="noStrike" baseline="0" dirty="0" err="1">
                <a:latin typeface="Times New Roman"/>
              </a:rPr>
              <a:t>error_log</a:t>
            </a:r>
            <a:r>
              <a:rPr lang="en-US" altLang="zh-CN" b="0" i="0" u="none" strike="noStrike" baseline="0" dirty="0">
                <a:latin typeface="Times New Roman"/>
              </a:rPr>
              <a:t>()</a:t>
            </a:r>
            <a:r>
              <a:rPr lang="zh-CN" altLang="en-US" b="0" i="0" u="none" strike="noStrike" baseline="0" dirty="0">
                <a:latin typeface="Times New Roman"/>
              </a:rPr>
              <a:t>来自定义错误信息。它的语法如图所示。</a:t>
            </a:r>
          </a:p>
          <a:p>
            <a:pPr marR="0" lvl="0" rtl="0"/>
            <a:r>
              <a:rPr lang="zh-CN" altLang="en-US" b="0" i="0" u="none" strike="noStrike" baseline="0" dirty="0">
                <a:latin typeface="Times New Roman"/>
              </a:rPr>
              <a:t>这个函数执行完毕会返回一个布尔值，因此我们可以使用判断语句判断它是否成功执行。在图中所示的语法中</a:t>
            </a:r>
            <a:r>
              <a:rPr lang="en-US" altLang="zh-CN" b="0" i="0" u="none" strike="noStrike" baseline="0" dirty="0">
                <a:latin typeface="Times New Roman"/>
              </a:rPr>
              <a:t>$</a:t>
            </a:r>
            <a:r>
              <a:rPr lang="en-US" altLang="zh-CN" b="0" i="0" u="none" strike="noStrike" baseline="0" dirty="0" err="1">
                <a:latin typeface="Times New Roman"/>
              </a:rPr>
              <a:t>message_type</a:t>
            </a:r>
            <a:r>
              <a:rPr lang="zh-CN" altLang="en-US" b="0" i="0" u="none" strike="noStrike" baseline="0" dirty="0">
                <a:latin typeface="Times New Roman"/>
              </a:rPr>
              <a:t>有如下几种形式：</a:t>
            </a:r>
          </a:p>
          <a:p>
            <a:pPr marR="0" lvl="0" rtl="0"/>
            <a:r>
              <a:rPr lang="en-US" altLang="zh-CN" b="0" i="0" u="none" strike="noStrike" baseline="0" dirty="0">
                <a:latin typeface="Times New Roman"/>
              </a:rPr>
              <a:t>0</a:t>
            </a:r>
            <a:r>
              <a:rPr lang="zh-CN" altLang="en-US" b="0" i="0" u="none" strike="noStrike" baseline="0" dirty="0">
                <a:latin typeface="Times New Roman"/>
              </a:rPr>
              <a:t>：把日志存放到操作系统的日志中。这是默认值。</a:t>
            </a:r>
          </a:p>
          <a:p>
            <a:pPr marR="0" lvl="0" rtl="0"/>
            <a:r>
              <a:rPr lang="en-US" altLang="zh-CN" b="0" i="0" u="none" strike="noStrike" baseline="0" dirty="0">
                <a:latin typeface="Times New Roman"/>
              </a:rPr>
              <a:t>1</a:t>
            </a:r>
            <a:r>
              <a:rPr lang="zh-CN" altLang="en-US" b="0" i="0" u="none" strike="noStrike" baseline="0" dirty="0">
                <a:latin typeface="Times New Roman"/>
              </a:rPr>
              <a:t>：把日志发送到</a:t>
            </a:r>
            <a:r>
              <a:rPr lang="en-US" altLang="zh-CN" b="0" i="0" u="none" strike="noStrike" baseline="0" dirty="0">
                <a:latin typeface="Times New Roman"/>
              </a:rPr>
              <a:t>$destination</a:t>
            </a:r>
            <a:r>
              <a:rPr lang="zh-CN" altLang="en-US" b="0" i="0" u="none" strike="noStrike" baseline="0" dirty="0">
                <a:latin typeface="Times New Roman"/>
              </a:rPr>
              <a:t>指定的电子邮件中。</a:t>
            </a:r>
          </a:p>
          <a:p>
            <a:pPr marR="0" lvl="0" rtl="0"/>
            <a:r>
              <a:rPr lang="en-US" altLang="zh-CN" b="0" i="0" u="none" strike="noStrike" baseline="0" dirty="0">
                <a:latin typeface="Times New Roman"/>
              </a:rPr>
              <a:t>3</a:t>
            </a:r>
            <a:r>
              <a:rPr lang="zh-CN" altLang="en-US" b="0" i="0" u="none" strike="noStrike" baseline="0" dirty="0">
                <a:latin typeface="Times New Roman"/>
              </a:rPr>
              <a:t>：在</a:t>
            </a:r>
            <a:r>
              <a:rPr lang="en-US" altLang="zh-CN" b="0" i="0" u="none" strike="noStrike" baseline="0" dirty="0">
                <a:latin typeface="Times New Roman"/>
              </a:rPr>
              <a:t>$destination</a:t>
            </a:r>
            <a:r>
              <a:rPr lang="zh-CN" altLang="en-US" b="0" i="0" u="none" strike="noStrike" baseline="0" dirty="0">
                <a:latin typeface="Times New Roman"/>
              </a:rPr>
              <a:t>指定的文件中不换行加入日志消息。</a:t>
            </a:r>
          </a:p>
          <a:p>
            <a:pPr marR="0" lvl="0" rtl="0"/>
            <a:r>
              <a:rPr lang="en-US" altLang="zh-CN" b="0" i="0" u="none" strike="noStrike" baseline="0" dirty="0">
                <a:latin typeface="Times New Roman"/>
              </a:rPr>
              <a:t>4</a:t>
            </a:r>
            <a:r>
              <a:rPr lang="zh-CN" altLang="en-US" b="0" i="0" u="none" strike="noStrike" baseline="0" dirty="0">
                <a:latin typeface="Times New Roman"/>
              </a:rPr>
              <a:t>：附加头信息。只在类型为</a:t>
            </a:r>
            <a:r>
              <a:rPr lang="en-US" altLang="zh-CN" b="0" i="0" u="none" strike="noStrike" baseline="0" dirty="0">
                <a:latin typeface="Times New Roman"/>
              </a:rPr>
              <a:t>1</a:t>
            </a:r>
            <a:r>
              <a:rPr lang="zh-CN" altLang="en-US" b="0" i="0" u="none" strike="noStrike" baseline="0" dirty="0">
                <a:latin typeface="Times New Roman"/>
              </a:rPr>
              <a:t>时可用。</a:t>
            </a:r>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2863233112"/>
              </p:ext>
            </p:extLst>
          </p:nvPr>
        </p:nvGraphicFramePr>
        <p:xfrm>
          <a:off x="683568" y="4221088"/>
          <a:ext cx="7776864" cy="2209502"/>
        </p:xfrm>
        <a:graphic>
          <a:graphicData uri="http://schemas.openxmlformats.org/presentationml/2006/ole">
            <mc:AlternateContent xmlns:mc="http://schemas.openxmlformats.org/markup-compatibility/2006">
              <mc:Choice xmlns:v="urn:schemas-microsoft-com:vml" Requires="v">
                <p:oleObj name="Visio" r:id="rId2" imgW="5090850" imgH="1447620" progId="Visio.Drawing.11">
                  <p:embed/>
                </p:oleObj>
              </mc:Choice>
              <mc:Fallback>
                <p:oleObj name="Visio" r:id="rId2" imgW="5090850" imgH="1447620" progId="Visio.Drawing.11">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4221088"/>
                        <a:ext cx="7776864" cy="2209502"/>
                      </a:xfrm>
                      <a:prstGeom prst="rect">
                        <a:avLst/>
                      </a:prstGeom>
                      <a:noFill/>
                    </p:spPr>
                  </p:pic>
                </p:oleObj>
              </mc:Fallback>
            </mc:AlternateContent>
          </a:graphicData>
        </a:graphic>
      </p:graphicFrame>
    </p:spTree>
    <p:extLst>
      <p:ext uri="{BB962C8B-B14F-4D97-AF65-F5344CB8AC3E}">
        <p14:creationId xmlns:p14="http://schemas.microsoft.com/office/powerpoint/2010/main" val="2422652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a:latin typeface="方正大标宋简体"/>
              </a:rPr>
              <a:t>7.3.1  </a:t>
            </a:r>
            <a:r>
              <a:rPr lang="zh-CN" altLang="en-US" b="0" i="0" u="none" strike="noStrike" kern="1800" baseline="0">
                <a:latin typeface="方正大标宋简体"/>
              </a:rPr>
              <a:t>使用指定的文件记录错误报告日志</a:t>
            </a:r>
            <a:endParaRPr lang="zh-CN" altLang="en-US" b="0" i="0" u="none" strike="noStrike" kern="1800" baseline="0">
              <a:latin typeface="Times New Roman"/>
            </a:endParaRPr>
          </a:p>
        </p:txBody>
      </p:sp>
      <p:sp>
        <p:nvSpPr>
          <p:cNvPr id="3" name="文本占位符 2"/>
          <p:cNvSpPr>
            <a:spLocks noGrp="1"/>
          </p:cNvSpPr>
          <p:nvPr>
            <p:ph type="body" idx="1"/>
          </p:nvPr>
        </p:nvSpPr>
        <p:spPr/>
        <p:txBody>
          <a:bodyPr>
            <a:normAutofit/>
          </a:bodyPr>
          <a:lstStyle/>
          <a:p>
            <a:pPr marR="0" lvl="0" rtl="0"/>
            <a:r>
              <a:rPr lang="zh-CN" altLang="en-US" b="0" i="0" u="none" strike="noStrike" baseline="0" dirty="0">
                <a:latin typeface="Times New Roman"/>
              </a:rPr>
              <a:t>（</a:t>
            </a:r>
            <a:r>
              <a:rPr lang="en-US" altLang="zh-CN" b="0" i="0" u="none" strike="noStrike" baseline="0" dirty="0">
                <a:latin typeface="Times New Roman"/>
              </a:rPr>
              <a:t>1</a:t>
            </a:r>
            <a:r>
              <a:rPr lang="zh-CN" altLang="en-US" b="0" i="0" u="none" strike="noStrike" baseline="0" dirty="0">
                <a:latin typeface="Times New Roman"/>
              </a:rPr>
              <a:t>）演示把自定义日志信息加入到</a:t>
            </a:r>
            <a:r>
              <a:rPr lang="en-US" altLang="zh-CN" b="0" i="0" u="none" strike="noStrike" baseline="0" dirty="0" err="1">
                <a:latin typeface="Times New Roman"/>
              </a:rPr>
              <a:t>PHP</a:t>
            </a:r>
            <a:r>
              <a:rPr lang="zh-CN" altLang="en-US" b="0" i="0" u="none" strike="noStrike" baseline="0" dirty="0">
                <a:latin typeface="Times New Roman"/>
              </a:rPr>
              <a:t>配置中的文件中。</a:t>
            </a:r>
          </a:p>
        </p:txBody>
      </p:sp>
    </p:spTree>
    <p:extLst>
      <p:ext uri="{BB962C8B-B14F-4D97-AF65-F5344CB8AC3E}">
        <p14:creationId xmlns:p14="http://schemas.microsoft.com/office/powerpoint/2010/main" val="2970123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a:latin typeface="方正大标宋简体"/>
              </a:rPr>
              <a:t>7.3.2</a:t>
            </a:r>
            <a:r>
              <a:rPr lang="zh-CN" altLang="en-US" b="0" i="0" u="none" strike="noStrike" kern="1800" baseline="0">
                <a:latin typeface="方正大标宋简体"/>
              </a:rPr>
              <a:t>  日志信息记录到操作系统日志</a:t>
            </a:r>
            <a:endParaRPr lang="zh-CN" altLang="en-US" b="0" i="0" u="none" strike="noStrike" kern="1800" baseline="0">
              <a:latin typeface="Times New Roman"/>
            </a:endParaRPr>
          </a:p>
        </p:txBody>
      </p:sp>
      <p:sp>
        <p:nvSpPr>
          <p:cNvPr id="3" name="文本占位符 2"/>
          <p:cNvSpPr>
            <a:spLocks noGrp="1"/>
          </p:cNvSpPr>
          <p:nvPr>
            <p:ph type="body" idx="1"/>
          </p:nvPr>
        </p:nvSpPr>
        <p:spPr/>
        <p:txBody>
          <a:bodyPr>
            <a:normAutofit lnSpcReduction="10000"/>
          </a:bodyPr>
          <a:lstStyle/>
          <a:p>
            <a:pPr marR="0" lvl="0" rtl="0"/>
            <a:r>
              <a:rPr lang="zh-CN" altLang="en-US" b="0" i="0" u="none" strike="noStrike" baseline="0">
                <a:latin typeface="Times New Roman"/>
              </a:rPr>
              <a:t>在前以章节的学习中我们已经学习了把自定义的日志信息保存到指定文件中。本节中我们要学习的是把日志信息记录到操作系统日志中。虽然使用</a:t>
            </a:r>
            <a:r>
              <a:rPr lang="en-US" altLang="zh-CN" b="0" i="0" u="none" strike="noStrike" baseline="0">
                <a:latin typeface="Times New Roman"/>
              </a:rPr>
              <a:t>error_log()</a:t>
            </a:r>
            <a:r>
              <a:rPr lang="zh-CN" altLang="en-US" b="0" i="0" u="none" strike="noStrike" baseline="0">
                <a:latin typeface="Times New Roman"/>
              </a:rPr>
              <a:t>也可以把日志信息记录到系统日志中。但是通常情况下我们使用三个新的函数联合起来实现这个功能。使用这些函数的作用是使日志记录的信息更加详细和给开发人员更大的自定义空间。下面我们就来认识这是三个新的函数。</a:t>
            </a:r>
          </a:p>
        </p:txBody>
      </p:sp>
    </p:spTree>
    <p:extLst>
      <p:ext uri="{BB962C8B-B14F-4D97-AF65-F5344CB8AC3E}">
        <p14:creationId xmlns:p14="http://schemas.microsoft.com/office/powerpoint/2010/main" val="28865636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1.openlog()</a:t>
            </a:r>
            <a:r>
              <a:rPr lang="zh-CN" altLang="en-US" b="0" i="0" u="none" strike="noStrike" kern="1800" baseline="0">
                <a:latin typeface="方正大标宋简体"/>
              </a:rPr>
              <a:t>打开日志连接</a:t>
            </a:r>
            <a:endParaRPr lang="zh-CN" altLang="en-US" b="0" i="0" u="none" strike="noStrike" kern="1800" baseline="0">
              <a:latin typeface="Times New Roman"/>
            </a:endParaRPr>
          </a:p>
        </p:txBody>
      </p:sp>
      <p:sp>
        <p:nvSpPr>
          <p:cNvPr id="3" name="文本占位符 2"/>
          <p:cNvSpPr>
            <a:spLocks noGrp="1"/>
          </p:cNvSpPr>
          <p:nvPr>
            <p:ph type="body" idx="1"/>
          </p:nvPr>
        </p:nvSpPr>
        <p:spPr>
          <a:xfrm>
            <a:off x="457200" y="1600200"/>
            <a:ext cx="8229600" cy="1756792"/>
          </a:xfrm>
        </p:spPr>
        <p:txBody>
          <a:bodyPr>
            <a:normAutofit fontScale="92500" lnSpcReduction="10000"/>
          </a:bodyPr>
          <a:lstStyle/>
          <a:p>
            <a:pPr marR="0" lvl="0" rtl="0"/>
            <a:r>
              <a:rPr lang="en-US" altLang="zh-CN" b="0" i="0" u="none" strike="noStrike" baseline="0" dirty="0" err="1">
                <a:latin typeface="Times New Roman"/>
              </a:rPr>
              <a:t>openlog</a:t>
            </a:r>
            <a:r>
              <a:rPr lang="en-US" altLang="zh-CN" b="0" i="0" u="none" strike="noStrike" baseline="0" dirty="0">
                <a:latin typeface="Times New Roman"/>
              </a:rPr>
              <a:t>()</a:t>
            </a:r>
            <a:r>
              <a:rPr lang="zh-CN" altLang="en-US" b="0" i="0" u="none" strike="noStrike" baseline="0" dirty="0">
                <a:latin typeface="Times New Roman"/>
              </a:rPr>
              <a:t>函数通过指定几个将在日志中文使用的参数，为向系统系统日志插入消息做好准备。它的语法如图所示。执行成功则返回</a:t>
            </a:r>
            <a:r>
              <a:rPr lang="en-US" altLang="zh-CN" b="0" i="0" u="none" strike="noStrike" baseline="0" dirty="0">
                <a:latin typeface="Times New Roman"/>
              </a:rPr>
              <a:t>TRUE</a:t>
            </a:r>
            <a:r>
              <a:rPr lang="zh-CN" altLang="en-US" b="0" i="0" u="none" strike="noStrike" baseline="0" dirty="0">
                <a:latin typeface="Times New Roman"/>
              </a:rPr>
              <a:t>，失败则返回</a:t>
            </a:r>
            <a:r>
              <a:rPr lang="en-US" altLang="zh-CN" b="0" i="0" u="none" strike="noStrike" baseline="0" dirty="0">
                <a:latin typeface="Times New Roman"/>
              </a:rPr>
              <a:t>FALSE</a:t>
            </a:r>
            <a:r>
              <a:rPr lang="zh-CN" altLang="en-US" b="0" i="0" u="none" strike="noStrike" baseline="0" dirty="0">
                <a:latin typeface="Times New Roman"/>
              </a:rPr>
              <a:t>。</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573164908"/>
              </p:ext>
            </p:extLst>
          </p:nvPr>
        </p:nvGraphicFramePr>
        <p:xfrm>
          <a:off x="1907704" y="3501008"/>
          <a:ext cx="4968552" cy="2423259"/>
        </p:xfrm>
        <a:graphic>
          <a:graphicData uri="http://schemas.openxmlformats.org/presentationml/2006/ole">
            <mc:AlternateContent xmlns:mc="http://schemas.openxmlformats.org/markup-compatibility/2006">
              <mc:Choice xmlns:v="urn:schemas-microsoft-com:vml" Requires="v">
                <p:oleObj name="Visio" r:id="rId2" imgW="2711610" imgH="1321729" progId="Visio.Drawing.11">
                  <p:embed/>
                </p:oleObj>
              </mc:Choice>
              <mc:Fallback>
                <p:oleObj name="Visio" r:id="rId2" imgW="2711610" imgH="1321729"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704" y="3501008"/>
                        <a:ext cx="4968552" cy="2423259"/>
                      </a:xfrm>
                      <a:prstGeom prst="rect">
                        <a:avLst/>
                      </a:prstGeom>
                      <a:noFill/>
                    </p:spPr>
                  </p:pic>
                </p:oleObj>
              </mc:Fallback>
            </mc:AlternateContent>
          </a:graphicData>
        </a:graphic>
      </p:graphicFrame>
    </p:spTree>
    <p:extLst>
      <p:ext uri="{BB962C8B-B14F-4D97-AF65-F5344CB8AC3E}">
        <p14:creationId xmlns:p14="http://schemas.microsoft.com/office/powerpoint/2010/main" val="2738346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1.openlog()</a:t>
            </a:r>
            <a:r>
              <a:rPr lang="zh-CN" altLang="en-US" b="0" i="0" u="none" strike="noStrike" kern="1800" baseline="0">
                <a:latin typeface="方正大标宋简体"/>
              </a:rPr>
              <a:t>打开日志连接</a:t>
            </a:r>
            <a:endParaRPr lang="zh-CN" altLang="en-US" b="0" i="0" u="none" strike="noStrike" kern="1800" baseline="0">
              <a:latin typeface="Times New Roman"/>
            </a:endParaRPr>
          </a:p>
        </p:txBody>
      </p:sp>
      <p:sp>
        <p:nvSpPr>
          <p:cNvPr id="3" name="文本占位符 2"/>
          <p:cNvSpPr>
            <a:spLocks noGrp="1"/>
          </p:cNvSpPr>
          <p:nvPr>
            <p:ph type="body" idx="1"/>
          </p:nvPr>
        </p:nvSpPr>
        <p:spPr/>
        <p:txBody>
          <a:bodyPr>
            <a:normAutofit/>
          </a:bodyPr>
          <a:lstStyle/>
          <a:p>
            <a:pPr marR="0" lvl="0" rtl="0"/>
            <a:r>
              <a:rPr lang="zh-CN" altLang="en-US" b="0" i="0" u="none" strike="noStrike" baseline="0" dirty="0">
                <a:latin typeface="Times New Roman"/>
              </a:rPr>
              <a:t>图中各个参数的解释如下：</a:t>
            </a:r>
          </a:p>
          <a:p>
            <a:pPr marR="0" lvl="0" rtl="0"/>
            <a:r>
              <a:rPr lang="en-US" altLang="zh-CN" b="0" i="0" u="none" strike="noStrike" baseline="0" dirty="0" err="1">
                <a:latin typeface="Times New Roman"/>
              </a:rPr>
              <a:t>ident</a:t>
            </a:r>
            <a:r>
              <a:rPr lang="zh-CN" altLang="en-US" b="0" i="0" u="none" strike="noStrike" baseline="0" dirty="0">
                <a:latin typeface="Times New Roman"/>
              </a:rPr>
              <a:t>：增加到每一项开始处的标识符，通常设置为程序名。</a:t>
            </a:r>
          </a:p>
          <a:p>
            <a:pPr marR="0" lvl="0" rtl="0"/>
            <a:r>
              <a:rPr lang="en-US" altLang="zh-CN" b="0" i="0" u="none" strike="noStrike" baseline="0" dirty="0">
                <a:latin typeface="Times New Roman"/>
              </a:rPr>
              <a:t>option</a:t>
            </a:r>
            <a:r>
              <a:rPr lang="zh-CN" altLang="en-US" b="0" i="0" u="none" strike="noStrike" baseline="0" dirty="0">
                <a:latin typeface="Times New Roman"/>
              </a:rPr>
              <a:t>：确定生成消息时使用哪些日志选项。 </a:t>
            </a:r>
          </a:p>
          <a:p>
            <a:pPr marR="0" lvl="0" rtl="0"/>
            <a:r>
              <a:rPr lang="en-US" altLang="zh-CN" b="0" i="0" u="none" strike="noStrike" baseline="0" dirty="0">
                <a:latin typeface="Times New Roman"/>
              </a:rPr>
              <a:t>facility</a:t>
            </a:r>
            <a:r>
              <a:rPr lang="zh-CN" altLang="en-US" b="0" i="0" u="none" strike="noStrike" baseline="0" dirty="0">
                <a:latin typeface="Times New Roman"/>
              </a:rPr>
              <a:t>：这个参数用于指定日志消息类型。</a:t>
            </a:r>
          </a:p>
        </p:txBody>
      </p:sp>
    </p:spTree>
    <p:extLst>
      <p:ext uri="{BB962C8B-B14F-4D97-AF65-F5344CB8AC3E}">
        <p14:creationId xmlns:p14="http://schemas.microsoft.com/office/powerpoint/2010/main" val="6950826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2.syslog()</a:t>
            </a:r>
            <a:r>
              <a:rPr lang="zh-CN" altLang="en-US" b="0" i="0" u="none" strike="noStrike" kern="1800" baseline="0">
                <a:latin typeface="方正大标宋简体"/>
              </a:rPr>
              <a:t>生成日志消息</a:t>
            </a:r>
            <a:endParaRPr lang="zh-CN" altLang="en-US" b="0" i="0" u="none" strike="noStrike" kern="1800" baseline="0">
              <a:latin typeface="Times New Roman"/>
            </a:endParaRPr>
          </a:p>
        </p:txBody>
      </p:sp>
      <p:sp>
        <p:nvSpPr>
          <p:cNvPr id="3" name="文本占位符 2"/>
          <p:cNvSpPr>
            <a:spLocks noGrp="1"/>
          </p:cNvSpPr>
          <p:nvPr>
            <p:ph type="body" idx="1"/>
          </p:nvPr>
        </p:nvSpPr>
        <p:spPr>
          <a:xfrm>
            <a:off x="457200" y="1600200"/>
            <a:ext cx="8229600" cy="1396752"/>
          </a:xfrm>
        </p:spPr>
        <p:txBody>
          <a:bodyPr>
            <a:normAutofit fontScale="92500" lnSpcReduction="10000"/>
          </a:bodyPr>
          <a:lstStyle/>
          <a:p>
            <a:pPr marR="0" lvl="0" rtl="0"/>
            <a:r>
              <a:rPr lang="en-US" altLang="zh-CN" b="0" i="0" u="none" strike="noStrike" baseline="0" dirty="0">
                <a:latin typeface="Times New Roman"/>
              </a:rPr>
              <a:t>syslog()</a:t>
            </a:r>
            <a:r>
              <a:rPr lang="zh-CN" altLang="en-US" b="0" i="0" u="none" strike="noStrike" baseline="0" dirty="0">
                <a:latin typeface="Times New Roman"/>
              </a:rPr>
              <a:t>用于向</a:t>
            </a:r>
            <a:r>
              <a:rPr lang="en-US" altLang="zh-CN" b="0" i="0" u="none" strike="noStrike" baseline="0" dirty="0">
                <a:latin typeface="Times New Roman"/>
              </a:rPr>
              <a:t>syslog</a:t>
            </a:r>
            <a:r>
              <a:rPr lang="zh-CN" altLang="en-US" b="0" i="0" u="none" strike="noStrike" baseline="0" dirty="0">
                <a:latin typeface="Times New Roman"/>
              </a:rPr>
              <a:t>发送一条定制消息。执行成功则返回</a:t>
            </a:r>
            <a:r>
              <a:rPr lang="en-US" altLang="zh-CN" b="0" i="0" u="none" strike="noStrike" baseline="0" dirty="0">
                <a:latin typeface="Times New Roman"/>
              </a:rPr>
              <a:t>TRUE</a:t>
            </a:r>
            <a:r>
              <a:rPr lang="zh-CN" altLang="en-US" b="0" i="0" u="none" strike="noStrike" baseline="0" dirty="0">
                <a:latin typeface="Times New Roman"/>
              </a:rPr>
              <a:t>，失败则返回</a:t>
            </a:r>
            <a:r>
              <a:rPr lang="en-US" altLang="zh-CN" b="0" i="0" u="none" strike="noStrike" baseline="0" dirty="0">
                <a:latin typeface="Times New Roman"/>
              </a:rPr>
              <a:t>FALSE</a:t>
            </a:r>
            <a:r>
              <a:rPr lang="zh-CN" altLang="en-US" b="0" i="0" u="none" strike="noStrike" baseline="0" dirty="0">
                <a:latin typeface="Times New Roman"/>
              </a:rPr>
              <a:t>。它的语法如图所示。</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409383352"/>
              </p:ext>
            </p:extLst>
          </p:nvPr>
        </p:nvGraphicFramePr>
        <p:xfrm>
          <a:off x="2123728" y="3284984"/>
          <a:ext cx="4536504" cy="2394807"/>
        </p:xfrm>
        <a:graphic>
          <a:graphicData uri="http://schemas.openxmlformats.org/presentationml/2006/ole">
            <mc:AlternateContent xmlns:mc="http://schemas.openxmlformats.org/markup-compatibility/2006">
              <mc:Choice xmlns:v="urn:schemas-microsoft-com:vml" Requires="v">
                <p:oleObj name="Visio" r:id="rId2" imgW="2217240" imgH="1168610" progId="Visio.Drawing.11">
                  <p:embed/>
                </p:oleObj>
              </mc:Choice>
              <mc:Fallback>
                <p:oleObj name="Visio" r:id="rId2" imgW="2217240" imgH="1168610"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3284984"/>
                        <a:ext cx="4536504" cy="2394807"/>
                      </a:xfrm>
                      <a:prstGeom prst="rect">
                        <a:avLst/>
                      </a:prstGeom>
                      <a:noFill/>
                    </p:spPr>
                  </p:pic>
                </p:oleObj>
              </mc:Fallback>
            </mc:AlternateContent>
          </a:graphicData>
        </a:graphic>
      </p:graphicFrame>
    </p:spTree>
    <p:extLst>
      <p:ext uri="{BB962C8B-B14F-4D97-AF65-F5344CB8AC3E}">
        <p14:creationId xmlns:p14="http://schemas.microsoft.com/office/powerpoint/2010/main" val="40114135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2.syslog()</a:t>
            </a:r>
            <a:r>
              <a:rPr lang="zh-CN" altLang="en-US" b="0" i="0" u="none" strike="noStrike" kern="1800" baseline="0">
                <a:latin typeface="方正大标宋简体"/>
              </a:rPr>
              <a:t>生成日志消息</a:t>
            </a:r>
            <a:endParaRPr lang="zh-CN" altLang="en-US" b="0" i="0" u="none" strike="noStrike" kern="1800" baseline="0">
              <a:latin typeface="Times New Roman"/>
            </a:endParaRPr>
          </a:p>
        </p:txBody>
      </p:sp>
      <p:sp>
        <p:nvSpPr>
          <p:cNvPr id="3" name="文本占位符 2"/>
          <p:cNvSpPr>
            <a:spLocks noGrp="1"/>
          </p:cNvSpPr>
          <p:nvPr>
            <p:ph type="body" idx="1"/>
          </p:nvPr>
        </p:nvSpPr>
        <p:spPr>
          <a:xfrm>
            <a:off x="457200" y="1600200"/>
            <a:ext cx="8229600" cy="1324744"/>
          </a:xfrm>
        </p:spPr>
        <p:txBody>
          <a:bodyPr/>
          <a:lstStyle/>
          <a:p>
            <a:pPr marR="0" lvl="0" rtl="0"/>
            <a:r>
              <a:rPr lang="zh-CN" altLang="en-US" b="0" i="0" u="none" strike="noStrike" baseline="0" dirty="0">
                <a:latin typeface="Times New Roman"/>
              </a:rPr>
              <a:t>在图中的语法中，等级选项可以接受的参数如表所示。</a:t>
            </a:r>
          </a:p>
        </p:txBody>
      </p:sp>
      <p:graphicFrame>
        <p:nvGraphicFramePr>
          <p:cNvPr id="4" name="表格 3"/>
          <p:cNvGraphicFramePr>
            <a:graphicFrameLocks noGrp="1"/>
          </p:cNvGraphicFramePr>
          <p:nvPr>
            <p:extLst>
              <p:ext uri="{D42A27DB-BD31-4B8C-83A1-F6EECF244321}">
                <p14:modId xmlns:p14="http://schemas.microsoft.com/office/powerpoint/2010/main" val="4209981635"/>
              </p:ext>
            </p:extLst>
          </p:nvPr>
        </p:nvGraphicFramePr>
        <p:xfrm>
          <a:off x="827584" y="2852936"/>
          <a:ext cx="7704856" cy="3528392"/>
        </p:xfrm>
        <a:graphic>
          <a:graphicData uri="http://schemas.openxmlformats.org/drawingml/2006/table">
            <a:tbl>
              <a:tblPr firstRow="1" firstCol="1" bandRow="1">
                <a:tableStyleId>{5C22544A-7EE6-4342-B048-85BDC9FD1C3A}</a:tableStyleId>
              </a:tblPr>
              <a:tblGrid>
                <a:gridCol w="3852428">
                  <a:extLst>
                    <a:ext uri="{9D8B030D-6E8A-4147-A177-3AD203B41FA5}">
                      <a16:colId xmlns:a16="http://schemas.microsoft.com/office/drawing/2014/main" val="20000"/>
                    </a:ext>
                  </a:extLst>
                </a:gridCol>
                <a:gridCol w="3852428">
                  <a:extLst>
                    <a:ext uri="{9D8B030D-6E8A-4147-A177-3AD203B41FA5}">
                      <a16:colId xmlns:a16="http://schemas.microsoft.com/office/drawing/2014/main" val="20001"/>
                    </a:ext>
                  </a:extLst>
                </a:gridCol>
              </a:tblGrid>
              <a:tr h="441049">
                <a:tc>
                  <a:txBody>
                    <a:bodyPr/>
                    <a:lstStyle/>
                    <a:p>
                      <a:pPr>
                        <a:lnSpc>
                          <a:spcPts val="1100"/>
                        </a:lnSpc>
                        <a:spcAft>
                          <a:spcPts val="0"/>
                        </a:spcAft>
                      </a:pPr>
                      <a:r>
                        <a:rPr lang="en-US" sz="1200" dirty="0" err="1">
                          <a:effectLst/>
                        </a:rPr>
                        <a:t>LOG_EMERG</a:t>
                      </a:r>
                      <a:endParaRPr lang="zh-CN" sz="1200" dirty="0">
                        <a:effectLst/>
                        <a:latin typeface="Times New Roman"/>
                        <a:ea typeface="宋体"/>
                      </a:endParaRPr>
                    </a:p>
                  </a:txBody>
                  <a:tcPr marL="68580" marR="68580" marT="0" marB="0" anchor="ctr"/>
                </a:tc>
                <a:tc>
                  <a:txBody>
                    <a:bodyPr/>
                    <a:lstStyle/>
                    <a:p>
                      <a:pPr>
                        <a:lnSpc>
                          <a:spcPts val="1100"/>
                        </a:lnSpc>
                        <a:spcAft>
                          <a:spcPts val="0"/>
                        </a:spcAft>
                      </a:pPr>
                      <a:r>
                        <a:rPr lang="zh-CN" sz="1200">
                          <a:effectLst/>
                        </a:rPr>
                        <a:t>系统奔溃</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0"/>
                  </a:ext>
                </a:extLst>
              </a:tr>
              <a:tr h="441049">
                <a:tc>
                  <a:txBody>
                    <a:bodyPr/>
                    <a:lstStyle/>
                    <a:p>
                      <a:pPr>
                        <a:lnSpc>
                          <a:spcPts val="1100"/>
                        </a:lnSpc>
                        <a:spcAft>
                          <a:spcPts val="0"/>
                        </a:spcAft>
                      </a:pPr>
                      <a:r>
                        <a:rPr lang="en-US" sz="1200">
                          <a:effectLst/>
                        </a:rPr>
                        <a:t>LOG_ALERT</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zh-CN" sz="1200">
                          <a:effectLst/>
                        </a:rPr>
                        <a:t>立即执行动作</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1"/>
                  </a:ext>
                </a:extLst>
              </a:tr>
              <a:tr h="441049">
                <a:tc>
                  <a:txBody>
                    <a:bodyPr/>
                    <a:lstStyle/>
                    <a:p>
                      <a:pPr>
                        <a:lnSpc>
                          <a:spcPts val="1100"/>
                        </a:lnSpc>
                        <a:spcAft>
                          <a:spcPts val="0"/>
                        </a:spcAft>
                      </a:pPr>
                      <a:r>
                        <a:rPr lang="en-US" sz="1200">
                          <a:effectLst/>
                        </a:rPr>
                        <a:t>LOG_CRIT</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zh-CN" sz="1200">
                          <a:effectLst/>
                        </a:rPr>
                        <a:t>危险的状态</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2"/>
                  </a:ext>
                </a:extLst>
              </a:tr>
              <a:tr h="441049">
                <a:tc>
                  <a:txBody>
                    <a:bodyPr/>
                    <a:lstStyle/>
                    <a:p>
                      <a:pPr>
                        <a:lnSpc>
                          <a:spcPts val="1100"/>
                        </a:lnSpc>
                        <a:spcAft>
                          <a:spcPts val="0"/>
                        </a:spcAft>
                      </a:pPr>
                      <a:r>
                        <a:rPr lang="en-US" sz="1200">
                          <a:effectLst/>
                        </a:rPr>
                        <a:t>LOG_ERR</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zh-CN" sz="1200">
                          <a:effectLst/>
                        </a:rPr>
                        <a:t>错误信息</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3"/>
                  </a:ext>
                </a:extLst>
              </a:tr>
              <a:tr h="441049">
                <a:tc>
                  <a:txBody>
                    <a:bodyPr/>
                    <a:lstStyle/>
                    <a:p>
                      <a:pPr>
                        <a:lnSpc>
                          <a:spcPts val="1100"/>
                        </a:lnSpc>
                        <a:spcAft>
                          <a:spcPts val="0"/>
                        </a:spcAft>
                      </a:pPr>
                      <a:r>
                        <a:rPr lang="en-US" sz="1200">
                          <a:effectLst/>
                        </a:rPr>
                        <a:t>LOG_WARNING</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zh-CN" sz="1200">
                          <a:effectLst/>
                        </a:rPr>
                        <a:t>警告信息</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4"/>
                  </a:ext>
                </a:extLst>
              </a:tr>
              <a:tr h="441049">
                <a:tc>
                  <a:txBody>
                    <a:bodyPr/>
                    <a:lstStyle/>
                    <a:p>
                      <a:pPr>
                        <a:lnSpc>
                          <a:spcPts val="1100"/>
                        </a:lnSpc>
                        <a:spcAft>
                          <a:spcPts val="0"/>
                        </a:spcAft>
                      </a:pPr>
                      <a:r>
                        <a:rPr lang="en-US" sz="1200">
                          <a:effectLst/>
                        </a:rPr>
                        <a:t>LOG_NOTICE</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zh-CN" sz="1200">
                          <a:effectLst/>
                        </a:rPr>
                        <a:t>提醒信息</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5"/>
                  </a:ext>
                </a:extLst>
              </a:tr>
              <a:tr h="441049">
                <a:tc>
                  <a:txBody>
                    <a:bodyPr/>
                    <a:lstStyle/>
                    <a:p>
                      <a:pPr>
                        <a:lnSpc>
                          <a:spcPts val="1100"/>
                        </a:lnSpc>
                        <a:spcAft>
                          <a:spcPts val="0"/>
                        </a:spcAft>
                      </a:pPr>
                      <a:r>
                        <a:rPr lang="en-US" sz="1200">
                          <a:effectLst/>
                        </a:rPr>
                        <a:t>LOG_INFO</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zh-CN" sz="1200">
                          <a:effectLst/>
                        </a:rPr>
                        <a:t>报告信息</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6"/>
                  </a:ext>
                </a:extLst>
              </a:tr>
              <a:tr h="441049">
                <a:tc>
                  <a:txBody>
                    <a:bodyPr/>
                    <a:lstStyle/>
                    <a:p>
                      <a:pPr>
                        <a:lnSpc>
                          <a:spcPts val="1100"/>
                        </a:lnSpc>
                        <a:spcAft>
                          <a:spcPts val="0"/>
                        </a:spcAft>
                      </a:pPr>
                      <a:r>
                        <a:rPr lang="en-US" sz="1200" dirty="0" err="1">
                          <a:effectLst/>
                        </a:rPr>
                        <a:t>LOG_DEBUG</a:t>
                      </a:r>
                      <a:endParaRPr lang="zh-CN" sz="1200" dirty="0">
                        <a:effectLst/>
                        <a:latin typeface="Times New Roman"/>
                        <a:ea typeface="宋体"/>
                      </a:endParaRPr>
                    </a:p>
                  </a:txBody>
                  <a:tcPr marL="68580" marR="68580" marT="0" marB="0" anchor="ctr"/>
                </a:tc>
                <a:tc>
                  <a:txBody>
                    <a:bodyPr/>
                    <a:lstStyle/>
                    <a:p>
                      <a:pPr>
                        <a:lnSpc>
                          <a:spcPts val="1100"/>
                        </a:lnSpc>
                        <a:spcAft>
                          <a:spcPts val="0"/>
                        </a:spcAft>
                      </a:pPr>
                      <a:r>
                        <a:rPr lang="zh-CN" sz="1200" dirty="0">
                          <a:effectLst/>
                        </a:rPr>
                        <a:t>调试信息</a:t>
                      </a:r>
                      <a:endParaRPr lang="zh-CN" sz="1200" dirty="0">
                        <a:effectLst/>
                        <a:latin typeface="Times New Roman"/>
                        <a:ea typeface="宋体"/>
                      </a:endParaRPr>
                    </a:p>
                  </a:txBody>
                  <a:tcPr marL="68580" marR="68580" marT="0" marB="0"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2239860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3.closelog()</a:t>
            </a:r>
            <a:r>
              <a:rPr lang="zh-CN" altLang="en-US" b="0" i="0" u="none" strike="noStrike" kern="1800" baseline="0">
                <a:latin typeface="方正大标宋简体"/>
              </a:rPr>
              <a:t>关闭日志连接</a:t>
            </a:r>
            <a:endParaRPr lang="zh-CN" altLang="en-US" b="0" i="0" u="none" strike="noStrike" kern="1800" baseline="0">
              <a:latin typeface="Times New Roman"/>
            </a:endParaRPr>
          </a:p>
        </p:txBody>
      </p:sp>
      <p:sp>
        <p:nvSpPr>
          <p:cNvPr id="3" name="文本占位符 2"/>
          <p:cNvSpPr>
            <a:spLocks noGrp="1"/>
          </p:cNvSpPr>
          <p:nvPr>
            <p:ph type="body" idx="1"/>
          </p:nvPr>
        </p:nvSpPr>
        <p:spPr/>
        <p:txBody>
          <a:bodyPr>
            <a:normAutofit lnSpcReduction="10000"/>
          </a:bodyPr>
          <a:lstStyle/>
          <a:p>
            <a:pPr marR="0" lvl="0" rtl="0"/>
            <a:r>
              <a:rPr lang="en-US" altLang="zh-CN" b="0" i="0" u="none" strike="noStrike" baseline="0" dirty="0" err="1">
                <a:latin typeface="Times New Roman"/>
              </a:rPr>
              <a:t>closelog</a:t>
            </a:r>
            <a:r>
              <a:rPr lang="en-US" altLang="zh-CN" b="0" i="0" u="none" strike="noStrike" baseline="0" dirty="0">
                <a:latin typeface="Times New Roman"/>
              </a:rPr>
              <a:t>()</a:t>
            </a:r>
            <a:r>
              <a:rPr lang="zh-CN" altLang="en-US" b="0" i="0" u="none" strike="noStrike" baseline="0" dirty="0">
                <a:latin typeface="Times New Roman"/>
              </a:rPr>
              <a:t>用于关闭日志连接。它不接受任何参数，并且这个函数是可选的。如果我们不主动调用，系统也会在相关函数停止执行后自动调用</a:t>
            </a:r>
            <a:r>
              <a:rPr lang="en-US" altLang="zh-CN" b="0" i="0" u="none" strike="noStrike" baseline="0" dirty="0" err="1">
                <a:latin typeface="Times New Roman"/>
              </a:rPr>
              <a:t>closelog</a:t>
            </a:r>
            <a:r>
              <a:rPr lang="en-US" altLang="zh-CN" b="0" i="0" u="none" strike="noStrike" baseline="0" dirty="0">
                <a:latin typeface="Times New Roman"/>
              </a:rPr>
              <a:t>()</a:t>
            </a:r>
            <a:r>
              <a:rPr lang="zh-CN" altLang="en-US" b="0" i="0" u="none" strike="noStrike" baseline="0" dirty="0">
                <a:latin typeface="Times New Roman"/>
              </a:rPr>
              <a:t>。</a:t>
            </a:r>
            <a:endParaRPr lang="en-US" altLang="zh-CN" b="0" i="0" u="none" strike="noStrike" baseline="0" dirty="0">
              <a:latin typeface="Times New Roman"/>
            </a:endParaRPr>
          </a:p>
          <a:p>
            <a:pPr marR="0" lvl="0" rtl="0"/>
            <a:r>
              <a:rPr lang="zh-CN" altLang="en-US" b="0" i="0" u="none" strike="noStrike" baseline="0" dirty="0">
                <a:latin typeface="Times New Roman"/>
              </a:rPr>
              <a:t>（</a:t>
            </a:r>
            <a:r>
              <a:rPr lang="en-US" altLang="zh-CN" b="0" i="0" u="none" strike="noStrike" baseline="0" dirty="0">
                <a:latin typeface="Times New Roman"/>
              </a:rPr>
              <a:t>1</a:t>
            </a:r>
            <a:r>
              <a:rPr lang="zh-CN" altLang="en-US" b="0" i="0" u="none" strike="noStrike" baseline="0" dirty="0">
                <a:latin typeface="Times New Roman"/>
              </a:rPr>
              <a:t>）演示使用</a:t>
            </a:r>
            <a:r>
              <a:rPr lang="en-US" altLang="zh-CN" b="0" i="0" u="none" strike="noStrike" baseline="0" dirty="0" err="1">
                <a:latin typeface="Times New Roman"/>
              </a:rPr>
              <a:t>openlog</a:t>
            </a:r>
            <a:r>
              <a:rPr lang="en-US" altLang="zh-CN" b="0" i="0" u="none" strike="noStrike" baseline="0" dirty="0">
                <a:latin typeface="Times New Roman"/>
              </a:rPr>
              <a:t>()</a:t>
            </a:r>
            <a:r>
              <a:rPr lang="zh-CN" altLang="en-US" b="0" i="0" u="none" strike="noStrike" baseline="0" dirty="0">
                <a:latin typeface="Times New Roman"/>
              </a:rPr>
              <a:t>、</a:t>
            </a:r>
            <a:r>
              <a:rPr lang="en-US" altLang="zh-CN" b="0" i="0" u="none" strike="noStrike" baseline="0" dirty="0">
                <a:latin typeface="Times New Roman"/>
              </a:rPr>
              <a:t>syslog()</a:t>
            </a:r>
            <a:r>
              <a:rPr lang="zh-CN" altLang="en-US" b="0" i="0" u="none" strike="noStrike" baseline="0" dirty="0">
                <a:latin typeface="Times New Roman"/>
              </a:rPr>
              <a:t>和</a:t>
            </a:r>
            <a:r>
              <a:rPr lang="en-US" altLang="zh-CN" b="0" i="0" u="none" strike="noStrike" baseline="0" dirty="0" err="1">
                <a:latin typeface="Times New Roman"/>
              </a:rPr>
              <a:t>closelog</a:t>
            </a:r>
            <a:r>
              <a:rPr lang="en-US" altLang="zh-CN" b="0" i="0" u="none" strike="noStrike" baseline="0" dirty="0">
                <a:latin typeface="Times New Roman"/>
              </a:rPr>
              <a:t>()</a:t>
            </a:r>
            <a:r>
              <a:rPr lang="zh-CN" altLang="en-US" b="0" i="0" u="none" strike="noStrike" baseline="0" dirty="0">
                <a:latin typeface="Times New Roman"/>
              </a:rPr>
              <a:t>将日志信息记录到操作系统。</a:t>
            </a:r>
          </a:p>
          <a:p>
            <a:pPr marR="0" lvl="0" rtl="0"/>
            <a:r>
              <a:rPr lang="zh-CN" altLang="en-US" b="0" i="0" u="none" strike="noStrike" baseline="0" dirty="0">
                <a:latin typeface="Times New Roman"/>
              </a:rPr>
              <a:t>我们只用最基本的三个函数完成了操作。因此浏览器不会有任何输出，但是日志已经写入到了操作系统的日志中了。我们可以来查看一下。</a:t>
            </a:r>
          </a:p>
        </p:txBody>
      </p:sp>
    </p:spTree>
    <p:extLst>
      <p:ext uri="{BB962C8B-B14F-4D97-AF65-F5344CB8AC3E}">
        <p14:creationId xmlns:p14="http://schemas.microsoft.com/office/powerpoint/2010/main" val="23059299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7.4</a:t>
            </a:r>
            <a:r>
              <a:rPr lang="zh-CN" altLang="en-US" b="0" i="0" u="none" strike="noStrike" kern="1800" baseline="0">
                <a:latin typeface="方正大标宋简体"/>
              </a:rPr>
              <a:t>  异常处理</a:t>
            </a:r>
            <a:endParaRPr lang="zh-CN" altLang="en-US" b="0" i="0" u="none" strike="noStrike" kern="1800" baseline="0">
              <a:latin typeface="Times New Roman"/>
            </a:endParaRPr>
          </a:p>
        </p:txBody>
      </p:sp>
      <p:sp>
        <p:nvSpPr>
          <p:cNvPr id="3" name="文本占位符 2"/>
          <p:cNvSpPr>
            <a:spLocks noGrp="1"/>
          </p:cNvSpPr>
          <p:nvPr>
            <p:ph type="body" idx="1"/>
          </p:nvPr>
        </p:nvSpPr>
        <p:spPr/>
        <p:txBody>
          <a:bodyPr/>
          <a:lstStyle/>
          <a:p>
            <a:pPr marR="0" lvl="0" rtl="0"/>
            <a:r>
              <a:rPr lang="zh-CN" altLang="en-US" b="0" i="0" u="none" strike="noStrike" baseline="0">
                <a:latin typeface="Times New Roman"/>
              </a:rPr>
              <a:t>异常处理就是用于在指定的错误发生的时候改变程序的正常运行流程，是</a:t>
            </a:r>
            <a:r>
              <a:rPr lang="en-US" altLang="zh-CN" b="0" i="0" u="none" strike="noStrike" baseline="0">
                <a:latin typeface="Times New Roman"/>
              </a:rPr>
              <a:t>PHP 5</a:t>
            </a:r>
            <a:r>
              <a:rPr lang="zh-CN" altLang="en-US" b="0" i="0" u="none" strike="noStrike" baseline="0">
                <a:latin typeface="Times New Roman"/>
              </a:rPr>
              <a:t>中的一个新的重要的特性。异常处理是一种可扩展、易维护的错误处理统一机制，并且提供了新的面向对象的错误处理方式。</a:t>
            </a:r>
          </a:p>
        </p:txBody>
      </p:sp>
    </p:spTree>
    <p:extLst>
      <p:ext uri="{BB962C8B-B14F-4D97-AF65-F5344CB8AC3E}">
        <p14:creationId xmlns:p14="http://schemas.microsoft.com/office/powerpoint/2010/main" val="3406332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7.1  </a:t>
            </a:r>
            <a:r>
              <a:rPr lang="zh-CN" altLang="en-US" b="0" i="0" u="none" strike="noStrike" kern="1800" baseline="0">
                <a:latin typeface="方正大标宋简体"/>
              </a:rPr>
              <a:t>错误类型</a:t>
            </a:r>
            <a:endParaRPr lang="zh-CN" altLang="en-US" b="0" i="0" u="none" strike="noStrike" kern="1800" baseline="0">
              <a:latin typeface="Times New Roman"/>
            </a:endParaRPr>
          </a:p>
        </p:txBody>
      </p:sp>
      <p:sp>
        <p:nvSpPr>
          <p:cNvPr id="3" name="文本占位符 2"/>
          <p:cNvSpPr>
            <a:spLocks noGrp="1"/>
          </p:cNvSpPr>
          <p:nvPr>
            <p:ph type="body" idx="1"/>
          </p:nvPr>
        </p:nvSpPr>
        <p:spPr/>
        <p:txBody>
          <a:bodyPr/>
          <a:lstStyle/>
          <a:p>
            <a:pPr marR="0" lvl="0" rtl="0"/>
            <a:r>
              <a:rPr lang="zh-CN" altLang="en-US" b="0" i="0" u="none" strike="noStrike" baseline="0">
                <a:latin typeface="Times New Roman"/>
              </a:rPr>
              <a:t>任何程序员在开发时候都会或多或少地有一些失误，碰到一些错误或者其他原因导致的错误。当然也有用户不愿意遵守程序的约束，也会引发一些错误。程序的错误一般分为三类：语法错误、执行时错误和逻辑错误。下面依次讲解这三种错误。</a:t>
            </a:r>
            <a:endParaRPr lang="zh-CN" altLang="en-US" b="0" i="0" u="none" strike="noStrike" baseline="0">
              <a:solidFill>
                <a:srgbClr val="FF0000"/>
              </a:solidFill>
              <a:latin typeface="Times New Roman"/>
            </a:endParaRPr>
          </a:p>
        </p:txBody>
      </p:sp>
    </p:spTree>
    <p:extLst>
      <p:ext uri="{BB962C8B-B14F-4D97-AF65-F5344CB8AC3E}">
        <p14:creationId xmlns:p14="http://schemas.microsoft.com/office/powerpoint/2010/main" val="5890991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7.4.1</a:t>
            </a:r>
            <a:r>
              <a:rPr lang="zh-CN" altLang="en-US" b="0" i="0" u="none" strike="noStrike" kern="1800" baseline="0">
                <a:latin typeface="方正大标宋简体"/>
              </a:rPr>
              <a:t>  异常处理实现</a:t>
            </a:r>
            <a:endParaRPr lang="zh-CN" altLang="en-US" b="0" i="0" u="none" strike="noStrike" kern="1800" baseline="0">
              <a:latin typeface="Times New Roman"/>
            </a:endParaRPr>
          </a:p>
        </p:txBody>
      </p:sp>
      <p:sp>
        <p:nvSpPr>
          <p:cNvPr id="3" name="文本占位符 2"/>
          <p:cNvSpPr>
            <a:spLocks noGrp="1"/>
          </p:cNvSpPr>
          <p:nvPr>
            <p:ph type="body" idx="1"/>
          </p:nvPr>
        </p:nvSpPr>
        <p:spPr>
          <a:xfrm>
            <a:off x="457200" y="1600200"/>
            <a:ext cx="8229600" cy="1900808"/>
          </a:xfrm>
        </p:spPr>
        <p:txBody>
          <a:bodyPr>
            <a:normAutofit lnSpcReduction="10000"/>
          </a:bodyPr>
          <a:lstStyle/>
          <a:p>
            <a:pPr marR="0" lvl="0" rtl="0"/>
            <a:r>
              <a:rPr lang="zh-CN" altLang="en-US" b="0" i="0" u="none" strike="noStrike" baseline="0" dirty="0">
                <a:latin typeface="Times New Roman"/>
              </a:rPr>
              <a:t>异常就是在程序执行过程中出现的一些预料之外的事件，如果不对此事件进行处理，则程序在运行过程中遇到异常将会奔溃。在</a:t>
            </a:r>
            <a:r>
              <a:rPr lang="en-US" altLang="zh-CN" b="0" i="0" u="none" strike="noStrike" baseline="0" dirty="0" err="1">
                <a:latin typeface="Times New Roman"/>
              </a:rPr>
              <a:t>PHP</a:t>
            </a:r>
            <a:r>
              <a:rPr lang="zh-CN" altLang="en-US" b="0" i="0" u="none" strike="noStrike" baseline="0" dirty="0">
                <a:latin typeface="Times New Roman"/>
              </a:rPr>
              <a:t>中使用以下语句处理异常，如图所示。</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695798062"/>
              </p:ext>
            </p:extLst>
          </p:nvPr>
        </p:nvGraphicFramePr>
        <p:xfrm>
          <a:off x="1763688" y="3429000"/>
          <a:ext cx="5328592" cy="3129491"/>
        </p:xfrm>
        <a:graphic>
          <a:graphicData uri="http://schemas.openxmlformats.org/presentationml/2006/ole">
            <mc:AlternateContent xmlns:mc="http://schemas.openxmlformats.org/markup-compatibility/2006">
              <mc:Choice xmlns:v="urn:schemas-microsoft-com:vml" Requires="v">
                <p:oleObj name="Visio" r:id="rId2" imgW="3600720" imgH="2117515" progId="Visio.Drawing.11">
                  <p:embed/>
                </p:oleObj>
              </mc:Choice>
              <mc:Fallback>
                <p:oleObj name="Visio" r:id="rId2" imgW="3600720" imgH="2117515"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3429000"/>
                        <a:ext cx="5328592" cy="3129491"/>
                      </a:xfrm>
                      <a:prstGeom prst="rect">
                        <a:avLst/>
                      </a:prstGeom>
                      <a:noFill/>
                    </p:spPr>
                  </p:pic>
                </p:oleObj>
              </mc:Fallback>
            </mc:AlternateContent>
          </a:graphicData>
        </a:graphic>
      </p:graphicFrame>
    </p:spTree>
    <p:extLst>
      <p:ext uri="{BB962C8B-B14F-4D97-AF65-F5344CB8AC3E}">
        <p14:creationId xmlns:p14="http://schemas.microsoft.com/office/powerpoint/2010/main" val="448975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7.4.1</a:t>
            </a:r>
            <a:r>
              <a:rPr lang="zh-CN" altLang="en-US" b="0" i="0" u="none" strike="noStrike" kern="1800" baseline="0">
                <a:latin typeface="方正大标宋简体"/>
              </a:rPr>
              <a:t>  异常处理实现</a:t>
            </a:r>
            <a:endParaRPr lang="zh-CN" altLang="en-US" b="0" i="0" u="none" strike="noStrike" kern="1800" baseline="0">
              <a:latin typeface="Times New Roman"/>
            </a:endParaRPr>
          </a:p>
        </p:txBody>
      </p:sp>
      <p:sp>
        <p:nvSpPr>
          <p:cNvPr id="3" name="文本占位符 2"/>
          <p:cNvSpPr>
            <a:spLocks noGrp="1"/>
          </p:cNvSpPr>
          <p:nvPr>
            <p:ph type="body" idx="1"/>
          </p:nvPr>
        </p:nvSpPr>
        <p:spPr>
          <a:xfrm>
            <a:off x="457200" y="1600200"/>
            <a:ext cx="8229600" cy="2188840"/>
          </a:xfrm>
        </p:spPr>
        <p:txBody>
          <a:bodyPr>
            <a:normAutofit fontScale="70000" lnSpcReduction="20000"/>
          </a:bodyPr>
          <a:lstStyle/>
          <a:p>
            <a:pPr marR="0" lvl="0" rtl="0"/>
            <a:r>
              <a:rPr lang="zh-CN" altLang="en-US" b="0" i="0" u="none" strike="noStrike" baseline="0" dirty="0">
                <a:latin typeface="Times New Roman"/>
              </a:rPr>
              <a:t>在</a:t>
            </a:r>
            <a:r>
              <a:rPr lang="en-US" altLang="zh-CN" b="0" i="0" u="none" strike="noStrike" baseline="0" dirty="0" err="1">
                <a:latin typeface="Times New Roman"/>
              </a:rPr>
              <a:t>PHP</a:t>
            </a:r>
            <a:r>
              <a:rPr lang="zh-CN" altLang="en-US" b="0" i="0" u="none" strike="noStrike" baseline="0" dirty="0">
                <a:latin typeface="Times New Roman"/>
              </a:rPr>
              <a:t>代码中的异常可以被</a:t>
            </a:r>
            <a:r>
              <a:rPr lang="en-US" altLang="zh-CN" b="0" i="0" u="none" strike="noStrike" baseline="0" dirty="0">
                <a:latin typeface="Times New Roman"/>
              </a:rPr>
              <a:t>throw</a:t>
            </a:r>
            <a:r>
              <a:rPr lang="zh-CN" altLang="en-US" b="0" i="0" u="none" strike="noStrike" baseline="0" dirty="0">
                <a:latin typeface="Times New Roman"/>
              </a:rPr>
              <a:t>语句抛出而被</a:t>
            </a:r>
            <a:r>
              <a:rPr lang="en-US" altLang="zh-CN" b="0" i="0" u="none" strike="noStrike" baseline="0" dirty="0">
                <a:latin typeface="Times New Roman"/>
              </a:rPr>
              <a:t>catch</a:t>
            </a:r>
            <a:r>
              <a:rPr lang="zh-CN" altLang="en-US" b="0" i="0" u="none" strike="noStrike" baseline="0" dirty="0">
                <a:latin typeface="Times New Roman"/>
              </a:rPr>
              <a:t>语句捕获。</a:t>
            </a:r>
            <a:r>
              <a:rPr lang="en-US" altLang="zh-CN" b="0" i="0" u="none" strike="noStrike" baseline="0" dirty="0">
                <a:latin typeface="Times New Roman"/>
              </a:rPr>
              <a:t>throw</a:t>
            </a:r>
            <a:r>
              <a:rPr lang="zh-CN" altLang="en-US" b="0" i="0" u="none" strike="noStrike" baseline="0" dirty="0">
                <a:latin typeface="Times New Roman"/>
              </a:rPr>
              <a:t>是一个语句结构而不是一个函数，但必须给他传递一个对象作为值。它的语法如图所示。</a:t>
            </a:r>
          </a:p>
          <a:p>
            <a:pPr marR="0" lvl="0" rtl="0"/>
            <a:r>
              <a:rPr lang="zh-CN" altLang="en-US" b="0" i="0" u="none" strike="noStrike" baseline="0" dirty="0">
                <a:latin typeface="Times New Roman"/>
              </a:rPr>
              <a:t>在</a:t>
            </a:r>
            <a:r>
              <a:rPr lang="en-US" altLang="zh-CN" b="0" i="0" u="none" strike="noStrike" baseline="0" dirty="0" err="1">
                <a:latin typeface="Times New Roman"/>
              </a:rPr>
              <a:t>PHP</a:t>
            </a:r>
            <a:r>
              <a:rPr lang="zh-CN" altLang="en-US" b="0" i="0" u="none" strike="noStrike" baseline="0" dirty="0">
                <a:latin typeface="Times New Roman"/>
              </a:rPr>
              <a:t>中如果</a:t>
            </a:r>
            <a:r>
              <a:rPr lang="en-US" altLang="zh-CN" b="0" i="0" u="none" strike="noStrike" baseline="0" dirty="0">
                <a:latin typeface="Times New Roman"/>
              </a:rPr>
              <a:t>try</a:t>
            </a:r>
            <a:r>
              <a:rPr lang="zh-CN" altLang="en-US" b="0" i="0" u="none" strike="noStrike" baseline="0" dirty="0">
                <a:latin typeface="Times New Roman"/>
              </a:rPr>
              <a:t>代码块中出现了一个错误，我们就可以执行一个抛出异常的操作。</a:t>
            </a:r>
            <a:r>
              <a:rPr lang="en-US" altLang="zh-CN" b="0" i="0" u="none" strike="noStrike" baseline="0" dirty="0" err="1">
                <a:latin typeface="Times New Roman"/>
              </a:rPr>
              <a:t>PHP</a:t>
            </a:r>
            <a:r>
              <a:rPr lang="zh-CN" altLang="en-US" b="0" i="0" u="none" strike="noStrike" baseline="0" dirty="0">
                <a:latin typeface="Times New Roman"/>
              </a:rPr>
              <a:t>中的异常必须手动抛出。最简单的情况下我们可以</a:t>
            </a:r>
            <a:endParaRPr lang="en-US" altLang="zh-CN" b="0" i="0" u="none" strike="noStrike" baseline="0" dirty="0">
              <a:latin typeface="Times New Roman"/>
            </a:endParaRPr>
          </a:p>
          <a:p>
            <a:pPr marR="0" lvl="0" rtl="0"/>
            <a:r>
              <a:rPr lang="zh-CN" altLang="en-US" b="0" i="0" u="none" strike="noStrike" baseline="0" dirty="0">
                <a:latin typeface="Times New Roman"/>
              </a:rPr>
              <a:t>（</a:t>
            </a:r>
            <a:r>
              <a:rPr lang="en-US" altLang="zh-CN" b="0" i="0" u="none" strike="noStrike" baseline="0" dirty="0">
                <a:latin typeface="Times New Roman"/>
              </a:rPr>
              <a:t>1</a:t>
            </a:r>
            <a:r>
              <a:rPr lang="zh-CN" altLang="en-US" b="0" i="0" u="none" strike="noStrike" baseline="0" dirty="0">
                <a:latin typeface="Times New Roman"/>
              </a:rPr>
              <a:t>）以下代码使用异常处理语句处理一个异常。</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17143859"/>
              </p:ext>
            </p:extLst>
          </p:nvPr>
        </p:nvGraphicFramePr>
        <p:xfrm>
          <a:off x="2915816" y="4077072"/>
          <a:ext cx="2304256" cy="2011652"/>
        </p:xfrm>
        <a:graphic>
          <a:graphicData uri="http://schemas.openxmlformats.org/presentationml/2006/ole">
            <mc:AlternateContent xmlns:mc="http://schemas.openxmlformats.org/markup-compatibility/2006">
              <mc:Choice xmlns:v="urn:schemas-microsoft-com:vml" Requires="v">
                <p:oleObj name="Visio" r:id="rId2" imgW="1203120" imgH="1044605" progId="Visio.Drawing.11">
                  <p:embed/>
                </p:oleObj>
              </mc:Choice>
              <mc:Fallback>
                <p:oleObj name="Visio" r:id="rId2" imgW="1203120" imgH="1044605"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5816" y="4077072"/>
                        <a:ext cx="2304256" cy="2011652"/>
                      </a:xfrm>
                      <a:prstGeom prst="rect">
                        <a:avLst/>
                      </a:prstGeom>
                      <a:noFill/>
                    </p:spPr>
                  </p:pic>
                </p:oleObj>
              </mc:Fallback>
            </mc:AlternateContent>
          </a:graphicData>
        </a:graphic>
      </p:graphicFrame>
    </p:spTree>
    <p:extLst>
      <p:ext uri="{BB962C8B-B14F-4D97-AF65-F5344CB8AC3E}">
        <p14:creationId xmlns:p14="http://schemas.microsoft.com/office/powerpoint/2010/main" val="18016846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7.4.2</a:t>
            </a:r>
            <a:r>
              <a:rPr lang="zh-CN" altLang="en-US" b="0" i="0" u="none" strike="noStrike" kern="1800" baseline="0">
                <a:latin typeface="方正大标宋简体"/>
              </a:rPr>
              <a:t>  扩展</a:t>
            </a:r>
            <a:r>
              <a:rPr lang="en-US" altLang="zh-CN" b="0" i="0" u="none" strike="noStrike" kern="1800" baseline="0">
                <a:latin typeface="方正大标宋简体"/>
              </a:rPr>
              <a:t>PHP</a:t>
            </a:r>
            <a:r>
              <a:rPr lang="zh-CN" altLang="en-US" b="0" i="0" u="none" strike="noStrike" kern="1800" baseline="0">
                <a:latin typeface="方正大标宋简体"/>
              </a:rPr>
              <a:t>内置异常处理类</a:t>
            </a:r>
            <a:endParaRPr lang="zh-CN" altLang="en-US" b="0" i="0" u="none" strike="noStrike" kern="1800" baseline="0">
              <a:latin typeface="Times New Roman"/>
            </a:endParaRPr>
          </a:p>
        </p:txBody>
      </p:sp>
      <p:sp>
        <p:nvSpPr>
          <p:cNvPr id="3" name="文本占位符 2"/>
          <p:cNvSpPr>
            <a:spLocks noGrp="1"/>
          </p:cNvSpPr>
          <p:nvPr>
            <p:ph type="body" idx="1"/>
          </p:nvPr>
        </p:nvSpPr>
        <p:spPr/>
        <p:txBody>
          <a:bodyPr>
            <a:normAutofit fontScale="47500" lnSpcReduction="20000"/>
          </a:bodyPr>
          <a:lstStyle/>
          <a:p>
            <a:pPr marR="0" lvl="0" rtl="0"/>
            <a:r>
              <a:rPr lang="zh-CN" altLang="en-US" b="0" i="0" u="none" strike="noStrike" baseline="0" dirty="0">
                <a:latin typeface="Times New Roman"/>
              </a:rPr>
              <a:t>虽然内置的异常处理类已经有非常不错的特性了，但在某些情况下需要使用更多的功能，这就需要通过扩展异常处理来解决了。由于内置的异常类是所有异常类的基类，因此我们只要通过继承异常类来扩展。我们先来看以下</a:t>
            </a:r>
            <a:r>
              <a:rPr lang="en-US" altLang="zh-CN" b="0" i="0" u="none" strike="noStrike" baseline="0" dirty="0" err="1">
                <a:latin typeface="Times New Roman"/>
              </a:rPr>
              <a:t>PHP</a:t>
            </a:r>
            <a:r>
              <a:rPr lang="zh-CN" altLang="en-US" b="0" i="0" u="none" strike="noStrike" baseline="0" dirty="0">
                <a:latin typeface="Times New Roman"/>
              </a:rPr>
              <a:t>内置异常类可以被继承的成员：</a:t>
            </a:r>
          </a:p>
          <a:p>
            <a:pPr marR="0" lvl="0" rtl="0"/>
            <a:r>
              <a:rPr lang="en-US" altLang="zh-CN" b="0" i="0" u="none" strike="noStrike" baseline="0" dirty="0">
                <a:latin typeface="Times New Roman"/>
              </a:rPr>
              <a:t>class Exception{</a:t>
            </a:r>
          </a:p>
          <a:p>
            <a:pPr marR="0" lvl="0" rtl="0"/>
            <a:r>
              <a:rPr lang="zh-CN" altLang="en-US" b="0" i="0" u="none" strike="noStrike" baseline="0" dirty="0">
                <a:latin typeface="Times New Roman"/>
              </a:rPr>
              <a:t>    </a:t>
            </a:r>
            <a:r>
              <a:rPr lang="en-US" altLang="zh-CN" b="0" i="0" u="none" strike="noStrike" baseline="0" dirty="0">
                <a:latin typeface="Times New Roman"/>
              </a:rPr>
              <a:t>protected $message = 'Unknown exception';   // </a:t>
            </a:r>
            <a:r>
              <a:rPr lang="zh-CN" altLang="en-US" b="0" i="0" u="none" strike="noStrike" baseline="0" dirty="0">
                <a:latin typeface="Times New Roman"/>
              </a:rPr>
              <a:t>异常信息</a:t>
            </a:r>
          </a:p>
          <a:p>
            <a:pPr marR="0" lvl="0" rtl="0"/>
            <a:r>
              <a:rPr lang="zh-CN" altLang="en-US" b="0" i="0" u="none" strike="noStrike" baseline="0" dirty="0">
                <a:latin typeface="Times New Roman"/>
              </a:rPr>
              <a:t>    </a:t>
            </a:r>
            <a:r>
              <a:rPr lang="en-US" altLang="zh-CN" b="0" i="0" u="none" strike="noStrike" baseline="0" dirty="0">
                <a:latin typeface="Times New Roman"/>
              </a:rPr>
              <a:t>protected $code = 0;                        // </a:t>
            </a:r>
            <a:r>
              <a:rPr lang="zh-CN" altLang="en-US" b="0" i="0" u="none" strike="noStrike" baseline="0" dirty="0">
                <a:latin typeface="Times New Roman"/>
              </a:rPr>
              <a:t>用户自定义异常代码</a:t>
            </a:r>
          </a:p>
          <a:p>
            <a:pPr marR="0" lvl="0" rtl="0"/>
            <a:r>
              <a:rPr lang="zh-CN" altLang="en-US" b="0" i="0" u="none" strike="noStrike" baseline="0" dirty="0">
                <a:latin typeface="Times New Roman"/>
              </a:rPr>
              <a:t>    </a:t>
            </a:r>
            <a:r>
              <a:rPr lang="en-US" altLang="zh-CN" b="0" i="0" u="none" strike="noStrike" baseline="0" dirty="0">
                <a:latin typeface="Times New Roman"/>
              </a:rPr>
              <a:t>protected $file;                            // </a:t>
            </a:r>
            <a:r>
              <a:rPr lang="zh-CN" altLang="en-US" b="0" i="0" u="none" strike="noStrike" baseline="0" dirty="0">
                <a:latin typeface="Times New Roman"/>
              </a:rPr>
              <a:t>出现异常的文件</a:t>
            </a:r>
          </a:p>
          <a:p>
            <a:pPr marR="0" lvl="0" rtl="0"/>
            <a:r>
              <a:rPr lang="zh-CN" altLang="en-US" b="0" i="0" u="none" strike="noStrike" baseline="0" dirty="0">
                <a:latin typeface="Times New Roman"/>
              </a:rPr>
              <a:t>    </a:t>
            </a:r>
            <a:r>
              <a:rPr lang="en-US" altLang="zh-CN" b="0" i="0" u="none" strike="noStrike" baseline="0" dirty="0">
                <a:latin typeface="Times New Roman"/>
              </a:rPr>
              <a:t>protected $line;                </a:t>
            </a:r>
            <a:r>
              <a:rPr lang="zh-CN" altLang="en-US" b="0" i="0" u="none" strike="noStrike" baseline="0" dirty="0">
                <a:latin typeface="Times New Roman"/>
              </a:rPr>
              <a:t>            </a:t>
            </a:r>
            <a:r>
              <a:rPr lang="en-US" altLang="zh-CN" b="0" i="0" u="none" strike="noStrike" baseline="0" dirty="0">
                <a:latin typeface="Times New Roman"/>
              </a:rPr>
              <a:t>// </a:t>
            </a:r>
            <a:r>
              <a:rPr lang="zh-CN" altLang="en-US" b="0" i="0" u="none" strike="noStrike" baseline="0" dirty="0">
                <a:latin typeface="Times New Roman"/>
              </a:rPr>
              <a:t>出现异常的代码所在的行</a:t>
            </a:r>
          </a:p>
          <a:p>
            <a:pPr marR="0" lvl="0" rtl="0"/>
            <a:r>
              <a:rPr lang="zh-CN" altLang="en-US" b="0" i="0" u="none" strike="noStrike" baseline="0" dirty="0">
                <a:latin typeface="Times New Roman"/>
              </a:rPr>
              <a:t>    </a:t>
            </a:r>
            <a:r>
              <a:rPr lang="en-US" altLang="zh-CN" b="0" i="0" u="none" strike="noStrike" baseline="0" dirty="0">
                <a:latin typeface="Times New Roman"/>
              </a:rPr>
              <a:t>public function __construct($message = null, $code = 0, $previous = null){};</a:t>
            </a:r>
          </a:p>
          <a:p>
            <a:pPr marR="0" lvl="0" rtl="0"/>
            <a:r>
              <a:rPr lang="zh-CN" altLang="en-US" b="0" i="0" u="none" strike="noStrike" baseline="0" dirty="0">
                <a:latin typeface="Times New Roman"/>
              </a:rPr>
              <a:t>    </a:t>
            </a:r>
            <a:r>
              <a:rPr lang="en-US" altLang="zh-CN" b="0" i="0" u="none" strike="noStrike" baseline="0" dirty="0">
                <a:latin typeface="Times New Roman"/>
              </a:rPr>
              <a:t>final public  function </a:t>
            </a:r>
            <a:r>
              <a:rPr lang="en-US" altLang="zh-CN" b="0" i="0" u="none" strike="noStrike" baseline="0" dirty="0" err="1">
                <a:latin typeface="Times New Roman"/>
              </a:rPr>
              <a:t>getMessage</a:t>
            </a:r>
            <a:r>
              <a:rPr lang="en-US" altLang="zh-CN" b="0" i="0" u="none" strike="noStrike" baseline="0" dirty="0">
                <a:latin typeface="Times New Roman"/>
              </a:rPr>
              <a:t>();        // </a:t>
            </a:r>
            <a:r>
              <a:rPr lang="zh-CN" altLang="en-US" b="0" i="0" u="none" strike="noStrike" baseline="0" dirty="0">
                <a:latin typeface="Times New Roman"/>
              </a:rPr>
              <a:t>返回异常信息</a:t>
            </a:r>
          </a:p>
          <a:p>
            <a:pPr marR="0" lvl="0" rtl="0"/>
            <a:r>
              <a:rPr lang="zh-CN" altLang="en-US" b="0" i="0" u="none" strike="noStrike" baseline="0" dirty="0">
                <a:latin typeface="Times New Roman"/>
              </a:rPr>
              <a:t>    </a:t>
            </a:r>
            <a:r>
              <a:rPr lang="en-US" altLang="zh-CN" b="0" i="0" u="none" strike="noStrike" baseline="0" dirty="0">
                <a:latin typeface="Times New Roman"/>
              </a:rPr>
              <a:t>final public  function </a:t>
            </a:r>
            <a:r>
              <a:rPr lang="en-US" altLang="zh-CN" b="0" i="0" u="none" strike="noStrike" baseline="0" dirty="0" err="1">
                <a:latin typeface="Times New Roman"/>
              </a:rPr>
              <a:t>getCode</a:t>
            </a:r>
            <a:r>
              <a:rPr lang="en-US" altLang="zh-CN" b="0" i="0" u="none" strike="noStrike" baseline="0" dirty="0">
                <a:latin typeface="Times New Roman"/>
              </a:rPr>
              <a:t>();           // </a:t>
            </a:r>
            <a:r>
              <a:rPr lang="zh-CN" altLang="en-US" b="0" i="0" u="none" strike="noStrike" baseline="0" dirty="0">
                <a:latin typeface="Times New Roman"/>
              </a:rPr>
              <a:t>返回异常代码</a:t>
            </a:r>
          </a:p>
          <a:p>
            <a:pPr marR="0" lvl="0" rtl="0"/>
            <a:r>
              <a:rPr lang="zh-CN" altLang="en-US" b="0" i="0" u="none" strike="noStrike" baseline="0" dirty="0">
                <a:latin typeface="Times New Roman"/>
              </a:rPr>
              <a:t>    </a:t>
            </a:r>
            <a:r>
              <a:rPr lang="en-US" altLang="zh-CN" b="0" i="0" u="none" strike="noStrike" baseline="0" dirty="0">
                <a:latin typeface="Times New Roman"/>
              </a:rPr>
              <a:t>final public  function </a:t>
            </a:r>
            <a:r>
              <a:rPr lang="en-US" altLang="zh-CN" b="0" i="0" u="none" strike="noStrike" baseline="0" dirty="0" err="1">
                <a:latin typeface="Times New Roman"/>
              </a:rPr>
              <a:t>getFile</a:t>
            </a:r>
            <a:r>
              <a:rPr lang="en-US" altLang="zh-CN" b="0" i="0" u="none" strike="noStrike" baseline="0" dirty="0">
                <a:latin typeface="Times New Roman"/>
              </a:rPr>
              <a:t>();           // </a:t>
            </a:r>
            <a:r>
              <a:rPr lang="zh-CN" altLang="en-US" b="0" i="0" u="none" strike="noStrike" baseline="0" dirty="0">
                <a:latin typeface="Times New Roman"/>
              </a:rPr>
              <a:t>返回发生异常的文件名</a:t>
            </a:r>
          </a:p>
          <a:p>
            <a:pPr marR="0" lvl="0" rtl="0"/>
            <a:r>
              <a:rPr lang="zh-CN" altLang="en-US" b="0" i="0" u="none" strike="noStrike" baseline="0" dirty="0">
                <a:latin typeface="Times New Roman"/>
              </a:rPr>
              <a:t>    </a:t>
            </a:r>
            <a:r>
              <a:rPr lang="en-US" altLang="zh-CN" b="0" i="0" u="none" strike="noStrike" baseline="0" dirty="0">
                <a:latin typeface="Times New Roman"/>
              </a:rPr>
              <a:t>final public  function </a:t>
            </a:r>
            <a:r>
              <a:rPr lang="en-US" altLang="zh-CN" b="0" i="0" u="none" strike="noStrike" baseline="0" dirty="0" err="1">
                <a:latin typeface="Times New Roman"/>
              </a:rPr>
              <a:t>getLine</a:t>
            </a:r>
            <a:r>
              <a:rPr lang="en-US" altLang="zh-CN" b="0" i="0" u="none" strike="noStrike" baseline="0" dirty="0">
                <a:latin typeface="Times New Roman"/>
              </a:rPr>
              <a:t>();           // </a:t>
            </a:r>
            <a:r>
              <a:rPr lang="zh-CN" altLang="en-US" b="0" i="0" u="none" strike="noStrike" baseline="0" dirty="0">
                <a:latin typeface="Times New Roman"/>
              </a:rPr>
              <a:t>返回发生异常的代码行号</a:t>
            </a:r>
          </a:p>
          <a:p>
            <a:pPr marR="0" lvl="0" rtl="0"/>
            <a:r>
              <a:rPr lang="zh-CN" altLang="en-US" b="0" i="0" u="none" strike="noStrike" baseline="0" dirty="0">
                <a:latin typeface="Times New Roman"/>
              </a:rPr>
              <a:t>    </a:t>
            </a:r>
            <a:r>
              <a:rPr lang="en-US" altLang="zh-CN" b="0" i="0" u="none" strike="noStrike" baseline="0" dirty="0">
                <a:latin typeface="Times New Roman"/>
              </a:rPr>
              <a:t>final public  function </a:t>
            </a:r>
            <a:r>
              <a:rPr lang="en-US" altLang="zh-CN" b="0" i="0" u="none" strike="noStrike" baseline="0" dirty="0" err="1">
                <a:latin typeface="Times New Roman"/>
              </a:rPr>
              <a:t>getTrace</a:t>
            </a:r>
            <a:r>
              <a:rPr lang="en-US" altLang="zh-CN" b="0" i="0" u="none" strike="noStrike" baseline="0" dirty="0">
                <a:latin typeface="Times New Roman"/>
              </a:rPr>
              <a:t>();          // </a:t>
            </a:r>
            <a:r>
              <a:rPr lang="zh-CN" altLang="en-US" b="0" i="0" u="none" strike="noStrike" baseline="0" dirty="0">
                <a:latin typeface="Times New Roman"/>
              </a:rPr>
              <a:t>以数组形式返回异常传递的路线</a:t>
            </a:r>
          </a:p>
          <a:p>
            <a:pPr marR="0" lvl="0" rtl="0"/>
            <a:r>
              <a:rPr lang="zh-CN" altLang="en-US" b="0" i="0" u="none" strike="noStrike" baseline="0" dirty="0">
                <a:latin typeface="Times New Roman"/>
              </a:rPr>
              <a:t>    </a:t>
            </a:r>
            <a:r>
              <a:rPr lang="en-US" altLang="zh-CN" b="0" i="0" u="none" strike="noStrike" baseline="0" dirty="0">
                <a:latin typeface="Times New Roman"/>
              </a:rPr>
              <a:t>final public  function </a:t>
            </a:r>
            <a:r>
              <a:rPr lang="en-US" altLang="zh-CN" b="0" i="0" u="none" strike="noStrike" baseline="0" dirty="0" err="1">
                <a:latin typeface="Times New Roman"/>
              </a:rPr>
              <a:t>getPrevious</a:t>
            </a:r>
            <a:r>
              <a:rPr lang="en-US" altLang="zh-CN" b="0" i="0" u="none" strike="noStrike" baseline="0" dirty="0">
                <a:latin typeface="Times New Roman"/>
              </a:rPr>
              <a:t>();       // </a:t>
            </a:r>
            <a:r>
              <a:rPr lang="zh-CN" altLang="en-US" b="0" i="0" u="none" strike="noStrike" baseline="0" dirty="0">
                <a:latin typeface="Times New Roman"/>
              </a:rPr>
              <a:t>返回格式化的异常</a:t>
            </a:r>
          </a:p>
          <a:p>
            <a:pPr marR="0" lvl="0" rtl="0"/>
            <a:r>
              <a:rPr lang="zh-CN" altLang="en-US" b="0" i="0" u="none" strike="noStrike" baseline="0" dirty="0">
                <a:latin typeface="Times New Roman"/>
              </a:rPr>
              <a:t>    </a:t>
            </a:r>
            <a:r>
              <a:rPr lang="en-US" altLang="zh-CN" b="0" i="0" u="none" strike="noStrike" baseline="0" dirty="0">
                <a:latin typeface="Times New Roman"/>
              </a:rPr>
              <a:t>final public  function </a:t>
            </a:r>
            <a:r>
              <a:rPr lang="en-US" altLang="zh-CN" b="0" i="0" u="none" strike="noStrike" baseline="0" dirty="0" err="1">
                <a:latin typeface="Times New Roman"/>
              </a:rPr>
              <a:t>getTraceAsString</a:t>
            </a:r>
            <a:r>
              <a:rPr lang="en-US" altLang="zh-CN" b="0" i="0" u="none" strike="noStrike" baseline="0" dirty="0">
                <a:latin typeface="Times New Roman"/>
              </a:rPr>
              <a:t>();  // </a:t>
            </a:r>
            <a:r>
              <a:rPr lang="zh-CN" altLang="en-US" b="0" i="0" u="none" strike="noStrike" baseline="0" dirty="0">
                <a:latin typeface="Times New Roman"/>
              </a:rPr>
              <a:t>返回格式化成字符串的</a:t>
            </a:r>
            <a:r>
              <a:rPr lang="en-US" altLang="zh-CN" b="0" i="0" u="none" strike="noStrike" baseline="0" dirty="0" err="1">
                <a:latin typeface="Times New Roman"/>
              </a:rPr>
              <a:t>getTrace</a:t>
            </a:r>
            <a:r>
              <a:rPr lang="zh-CN" altLang="en-US" b="0" i="0" u="none" strike="noStrike" baseline="0" dirty="0">
                <a:latin typeface="Times New Roman"/>
              </a:rPr>
              <a:t>函数信息</a:t>
            </a:r>
          </a:p>
          <a:p>
            <a:pPr marR="0" lvl="0" rtl="0"/>
            <a:r>
              <a:rPr lang="zh-CN" altLang="en-US" b="0" i="0" u="none" strike="noStrike" baseline="0" dirty="0">
                <a:latin typeface="Times New Roman"/>
              </a:rPr>
              <a:t>    </a:t>
            </a:r>
            <a:r>
              <a:rPr lang="en-US" altLang="zh-CN" b="0" i="0" u="none" strike="noStrike" baseline="0" dirty="0">
                <a:latin typeface="Times New Roman"/>
              </a:rPr>
              <a:t>public function __</a:t>
            </a:r>
            <a:r>
              <a:rPr lang="en-US" altLang="zh-CN" b="0" i="0" u="none" strike="noStrike" baseline="0" dirty="0" err="1">
                <a:latin typeface="Times New Roman"/>
              </a:rPr>
              <a:t>toString</a:t>
            </a:r>
            <a:r>
              <a:rPr lang="en-US" altLang="zh-CN" b="0" i="0" u="none" strike="noStrike" baseline="0" dirty="0">
                <a:latin typeface="Times New Roman"/>
              </a:rPr>
              <a:t>();               // </a:t>
            </a:r>
            <a:r>
              <a:rPr lang="zh-CN" altLang="en-US" b="0" i="0" u="none" strike="noStrike" baseline="0" dirty="0">
                <a:latin typeface="Times New Roman"/>
              </a:rPr>
              <a:t>可重载，用于返回可输出的字符串</a:t>
            </a:r>
          </a:p>
          <a:p>
            <a:pPr marR="0" lvl="0" rtl="0"/>
            <a:r>
              <a:rPr lang="en-US" altLang="zh-CN" b="0" i="0" u="none" strike="noStrike" baseline="0" dirty="0">
                <a:latin typeface="Times New Roman"/>
              </a:rPr>
              <a:t>}</a:t>
            </a:r>
          </a:p>
        </p:txBody>
      </p:sp>
    </p:spTree>
    <p:extLst>
      <p:ext uri="{BB962C8B-B14F-4D97-AF65-F5344CB8AC3E}">
        <p14:creationId xmlns:p14="http://schemas.microsoft.com/office/powerpoint/2010/main" val="21557861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7.4.2</a:t>
            </a:r>
            <a:r>
              <a:rPr lang="zh-CN" altLang="en-US" b="0" i="0" u="none" strike="noStrike" kern="1800" baseline="0">
                <a:latin typeface="方正大标宋简体"/>
              </a:rPr>
              <a:t>  扩展</a:t>
            </a:r>
            <a:r>
              <a:rPr lang="en-US" altLang="zh-CN" b="0" i="0" u="none" strike="noStrike" kern="1800" baseline="0">
                <a:latin typeface="方正大标宋简体"/>
              </a:rPr>
              <a:t>PHP</a:t>
            </a:r>
            <a:r>
              <a:rPr lang="zh-CN" altLang="en-US" b="0" i="0" u="none" strike="noStrike" kern="1800" baseline="0">
                <a:latin typeface="方正大标宋简体"/>
              </a:rPr>
              <a:t>内置异常处理类</a:t>
            </a:r>
            <a:endParaRPr lang="zh-CN" altLang="en-US" b="0" i="0" u="none" strike="noStrike" kern="1800" baseline="0">
              <a:latin typeface="Times New Roman"/>
            </a:endParaRPr>
          </a:p>
        </p:txBody>
      </p:sp>
      <p:sp>
        <p:nvSpPr>
          <p:cNvPr id="3" name="文本占位符 2"/>
          <p:cNvSpPr>
            <a:spLocks noGrp="1"/>
          </p:cNvSpPr>
          <p:nvPr>
            <p:ph type="body" idx="1"/>
          </p:nvPr>
        </p:nvSpPr>
        <p:spPr/>
        <p:txBody>
          <a:bodyPr>
            <a:normAutofit/>
          </a:bodyPr>
          <a:lstStyle/>
          <a:p>
            <a:pPr marR="0" lvl="0" rtl="0"/>
            <a:r>
              <a:rPr lang="zh-CN" altLang="en-US" b="0" i="0" u="none" strike="noStrike" baseline="0" dirty="0">
                <a:latin typeface="Times New Roman"/>
              </a:rPr>
              <a:t>（</a:t>
            </a:r>
            <a:r>
              <a:rPr lang="en-US" altLang="zh-CN" b="0" i="0" u="none" strike="noStrike" baseline="0" dirty="0">
                <a:latin typeface="Times New Roman"/>
              </a:rPr>
              <a:t>1</a:t>
            </a:r>
            <a:r>
              <a:rPr lang="zh-CN" altLang="en-US" b="0" i="0" u="none" strike="noStrike" baseline="0" dirty="0">
                <a:latin typeface="Times New Roman"/>
              </a:rPr>
              <a:t>）通过继承内置异常类并扩展它。</a:t>
            </a:r>
          </a:p>
          <a:p>
            <a:pPr marR="0" lvl="0" rtl="0"/>
            <a:r>
              <a:rPr lang="zh-CN" altLang="en-US" b="0" i="0" u="none" strike="noStrike" baseline="0" dirty="0">
                <a:latin typeface="Times New Roman"/>
              </a:rPr>
              <a:t>（</a:t>
            </a:r>
            <a:r>
              <a:rPr lang="en-US" altLang="zh-CN" b="0" i="0" u="none" strike="noStrike" baseline="0" dirty="0">
                <a:latin typeface="Times New Roman"/>
              </a:rPr>
              <a:t>2</a:t>
            </a:r>
            <a:r>
              <a:rPr lang="zh-CN" altLang="en-US" b="0" i="0" u="none" strike="noStrike" baseline="0" dirty="0">
                <a:latin typeface="Times New Roman"/>
              </a:rPr>
              <a:t>）通过一条件判断语句判断是否抛出异常。</a:t>
            </a:r>
          </a:p>
          <a:p>
            <a:pPr marR="0" lvl="0" rtl="0"/>
            <a:r>
              <a:rPr lang="zh-CN" altLang="en-US" b="0" i="0" u="none" strike="noStrike" baseline="0" dirty="0">
                <a:latin typeface="Times New Roman"/>
              </a:rPr>
              <a:t>（</a:t>
            </a:r>
            <a:r>
              <a:rPr lang="en-US" altLang="zh-CN" b="0" i="0" u="none" strike="noStrike" baseline="0" dirty="0">
                <a:latin typeface="Times New Roman"/>
              </a:rPr>
              <a:t>3</a:t>
            </a:r>
            <a:r>
              <a:rPr lang="zh-CN" altLang="en-US" b="0" i="0" u="none" strike="noStrike" baseline="0" dirty="0">
                <a:latin typeface="Times New Roman"/>
              </a:rPr>
              <a:t>）定义</a:t>
            </a:r>
            <a:r>
              <a:rPr lang="en-US" altLang="zh-CN" b="0" i="0" u="none" strike="noStrike" baseline="0" dirty="0">
                <a:latin typeface="Times New Roman"/>
              </a:rPr>
              <a:t>$a</a:t>
            </a:r>
            <a:r>
              <a:rPr lang="zh-CN" altLang="en-US" b="0" i="0" u="none" strike="noStrike" baseline="0" dirty="0">
                <a:latin typeface="Times New Roman"/>
              </a:rPr>
              <a:t>，并输出结果。</a:t>
            </a:r>
          </a:p>
        </p:txBody>
      </p:sp>
    </p:spTree>
    <p:extLst>
      <p:ext uri="{BB962C8B-B14F-4D97-AF65-F5344CB8AC3E}">
        <p14:creationId xmlns:p14="http://schemas.microsoft.com/office/powerpoint/2010/main" val="6402882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7.4.3</a:t>
            </a:r>
            <a:r>
              <a:rPr lang="zh-CN" altLang="en-US" b="0" i="0" u="none" strike="noStrike" kern="1800" baseline="0">
                <a:latin typeface="方正大标宋简体"/>
              </a:rPr>
              <a:t>  捕获多个异常</a:t>
            </a:r>
            <a:endParaRPr lang="zh-CN" altLang="en-US" b="0" i="0" u="none" strike="noStrike" kern="1800" baseline="0">
              <a:latin typeface="Times New Roman"/>
            </a:endParaRPr>
          </a:p>
        </p:txBody>
      </p:sp>
      <p:sp>
        <p:nvSpPr>
          <p:cNvPr id="3" name="文本占位符 2"/>
          <p:cNvSpPr>
            <a:spLocks noGrp="1"/>
          </p:cNvSpPr>
          <p:nvPr>
            <p:ph type="body" idx="1"/>
          </p:nvPr>
        </p:nvSpPr>
        <p:spPr>
          <a:xfrm>
            <a:off x="457200" y="1600200"/>
            <a:ext cx="2530624" cy="4724400"/>
          </a:xfrm>
        </p:spPr>
        <p:txBody>
          <a:bodyPr>
            <a:normAutofit fontScale="85000" lnSpcReduction="20000"/>
          </a:bodyPr>
          <a:lstStyle/>
          <a:p>
            <a:pPr marR="0" lvl="0" rtl="0"/>
            <a:r>
              <a:rPr lang="zh-CN" altLang="en-US" b="0" i="0" u="none" strike="noStrike" baseline="0" dirty="0">
                <a:latin typeface="Times New Roman"/>
              </a:rPr>
              <a:t>在异常处理的语句中，虽然</a:t>
            </a:r>
            <a:r>
              <a:rPr lang="en-US" altLang="zh-CN" b="0" i="0" u="none" strike="noStrike" baseline="0" dirty="0">
                <a:latin typeface="Times New Roman"/>
              </a:rPr>
              <a:t>try</a:t>
            </a:r>
            <a:r>
              <a:rPr lang="zh-CN" altLang="en-US" b="0" i="0" u="none" strike="noStrike" baseline="0" dirty="0">
                <a:latin typeface="Times New Roman"/>
              </a:rPr>
              <a:t>语句和</a:t>
            </a:r>
            <a:r>
              <a:rPr lang="en-US" altLang="zh-CN" b="0" i="0" u="none" strike="noStrike" baseline="0" dirty="0">
                <a:latin typeface="Times New Roman"/>
              </a:rPr>
              <a:t>catch</a:t>
            </a:r>
            <a:r>
              <a:rPr lang="zh-CN" altLang="en-US" b="0" i="0" u="none" strike="noStrike" baseline="0" dirty="0">
                <a:latin typeface="Times New Roman"/>
              </a:rPr>
              <a:t>语句不可以单独出现。但是</a:t>
            </a:r>
            <a:r>
              <a:rPr lang="en-US" altLang="zh-CN" b="0" i="0" u="none" strike="noStrike" baseline="0" dirty="0">
                <a:latin typeface="Times New Roman"/>
              </a:rPr>
              <a:t>try</a:t>
            </a:r>
            <a:r>
              <a:rPr lang="zh-CN" altLang="en-US" b="0" i="0" u="none" strike="noStrike" baseline="0" dirty="0">
                <a:latin typeface="Times New Roman"/>
              </a:rPr>
              <a:t>语句是可以联合多个</a:t>
            </a:r>
            <a:r>
              <a:rPr lang="en-US" altLang="zh-CN" b="0" i="0" u="none" strike="noStrike" baseline="0" dirty="0">
                <a:latin typeface="Times New Roman"/>
              </a:rPr>
              <a:t>catch</a:t>
            </a:r>
            <a:r>
              <a:rPr lang="zh-CN" altLang="en-US" b="0" i="0" u="none" strike="noStrike" baseline="0" dirty="0">
                <a:latin typeface="Times New Roman"/>
              </a:rPr>
              <a:t>语句实现捕获多个异常的。它的语法形式如图所示。</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428316786"/>
              </p:ext>
            </p:extLst>
          </p:nvPr>
        </p:nvGraphicFramePr>
        <p:xfrm>
          <a:off x="3491880" y="1342187"/>
          <a:ext cx="3205315" cy="5515813"/>
        </p:xfrm>
        <a:graphic>
          <a:graphicData uri="http://schemas.openxmlformats.org/presentationml/2006/ole">
            <mc:AlternateContent xmlns:mc="http://schemas.openxmlformats.org/markup-compatibility/2006">
              <mc:Choice xmlns:v="urn:schemas-microsoft-com:vml" Requires="v">
                <p:oleObj name="Visio" r:id="rId2" imgW="2289600" imgH="3931219" progId="Visio.Drawing.11">
                  <p:embed/>
                </p:oleObj>
              </mc:Choice>
              <mc:Fallback>
                <p:oleObj name="Visio" r:id="rId2" imgW="2289600" imgH="3931219"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1880" y="1342187"/>
                        <a:ext cx="3205315" cy="5515813"/>
                      </a:xfrm>
                      <a:prstGeom prst="rect">
                        <a:avLst/>
                      </a:prstGeom>
                      <a:noFill/>
                    </p:spPr>
                  </p:pic>
                </p:oleObj>
              </mc:Fallback>
            </mc:AlternateContent>
          </a:graphicData>
        </a:graphic>
      </p:graphicFrame>
    </p:spTree>
    <p:extLst>
      <p:ext uri="{BB962C8B-B14F-4D97-AF65-F5344CB8AC3E}">
        <p14:creationId xmlns:p14="http://schemas.microsoft.com/office/powerpoint/2010/main" val="38136618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7.4.3</a:t>
            </a:r>
            <a:r>
              <a:rPr lang="zh-CN" altLang="en-US" b="0" i="0" u="none" strike="noStrike" kern="1800" baseline="0">
                <a:latin typeface="方正大标宋简体"/>
              </a:rPr>
              <a:t>  捕获多个异常</a:t>
            </a:r>
            <a:endParaRPr lang="zh-CN" altLang="en-US" b="0" i="0" u="none" strike="noStrike" kern="1800" baseline="0">
              <a:latin typeface="Times New Roman"/>
            </a:endParaRPr>
          </a:p>
        </p:txBody>
      </p:sp>
      <p:sp>
        <p:nvSpPr>
          <p:cNvPr id="3" name="文本占位符 2"/>
          <p:cNvSpPr>
            <a:spLocks noGrp="1"/>
          </p:cNvSpPr>
          <p:nvPr>
            <p:ph type="body" idx="1"/>
          </p:nvPr>
        </p:nvSpPr>
        <p:spPr/>
        <p:txBody>
          <a:bodyPr/>
          <a:lstStyle/>
          <a:p>
            <a:pPr marR="0" lvl="0" rtl="0"/>
            <a:r>
              <a:rPr lang="zh-CN" altLang="en-US" b="0" i="0" u="none" strike="noStrike" baseline="0" dirty="0">
                <a:latin typeface="Times New Roman"/>
              </a:rPr>
              <a:t>捕获多个异常没有新的知识，我们直接来看一个使用它的示例。</a:t>
            </a:r>
          </a:p>
          <a:p>
            <a:pPr marR="0" lvl="0" rtl="0"/>
            <a:r>
              <a:rPr lang="zh-CN" altLang="en-US" b="0" i="0" u="none" strike="noStrike" baseline="0" dirty="0">
                <a:latin typeface="Times New Roman"/>
              </a:rPr>
              <a:t>（</a:t>
            </a:r>
            <a:r>
              <a:rPr lang="en-US" altLang="zh-CN" b="0" i="0" u="none" strike="noStrike" baseline="0" dirty="0">
                <a:latin typeface="Times New Roman"/>
              </a:rPr>
              <a:t>1</a:t>
            </a:r>
            <a:r>
              <a:rPr lang="zh-CN" altLang="en-US" b="0" i="0" u="none" strike="noStrike" baseline="0" dirty="0">
                <a:latin typeface="Times New Roman"/>
              </a:rPr>
              <a:t>）使用异常处理语句实现捕获多个异常。</a:t>
            </a:r>
          </a:p>
        </p:txBody>
      </p:sp>
    </p:spTree>
    <p:extLst>
      <p:ext uri="{BB962C8B-B14F-4D97-AF65-F5344CB8AC3E}">
        <p14:creationId xmlns:p14="http://schemas.microsoft.com/office/powerpoint/2010/main" val="19439782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7.5</a:t>
            </a:r>
            <a:r>
              <a:rPr lang="zh-CN" altLang="en-US" b="0" i="0" u="none" strike="noStrike" kern="1800" baseline="0">
                <a:latin typeface="方正大标宋简体"/>
              </a:rPr>
              <a:t>  小结</a:t>
            </a:r>
            <a:endParaRPr lang="zh-CN" altLang="en-US" b="0" i="0" u="none" strike="noStrike" kern="1800" baseline="0">
              <a:latin typeface="Times New Roman"/>
            </a:endParaRPr>
          </a:p>
        </p:txBody>
      </p:sp>
      <p:sp>
        <p:nvSpPr>
          <p:cNvPr id="3" name="文本占位符 2"/>
          <p:cNvSpPr>
            <a:spLocks noGrp="1"/>
          </p:cNvSpPr>
          <p:nvPr>
            <p:ph type="body" idx="1"/>
          </p:nvPr>
        </p:nvSpPr>
        <p:spPr/>
        <p:txBody>
          <a:bodyPr/>
          <a:lstStyle/>
          <a:p>
            <a:pPr marR="0" lvl="0" rtl="0"/>
            <a:r>
              <a:rPr lang="zh-CN" altLang="en-US" b="0" i="0" u="none" strike="noStrike" baseline="0">
                <a:latin typeface="Times New Roman"/>
              </a:rPr>
              <a:t>本章我们学习的是</a:t>
            </a:r>
            <a:r>
              <a:rPr lang="en-US" altLang="zh-CN" b="0" i="0" u="none" strike="noStrike" baseline="0">
                <a:latin typeface="Times New Roman"/>
              </a:rPr>
              <a:t>PHP</a:t>
            </a:r>
            <a:r>
              <a:rPr lang="zh-CN" altLang="en-US" b="0" i="0" u="none" strike="noStrike" baseline="0">
                <a:latin typeface="Times New Roman"/>
              </a:rPr>
              <a:t>的错误和异常处理，主要的宗旨是帮助读者了解一下</a:t>
            </a:r>
            <a:r>
              <a:rPr lang="en-US" altLang="zh-CN" b="0" i="0" u="none" strike="noStrike" baseline="0">
                <a:latin typeface="Times New Roman"/>
              </a:rPr>
              <a:t>PHP</a:t>
            </a:r>
            <a:r>
              <a:rPr lang="zh-CN" altLang="en-US" b="0" i="0" u="none" strike="noStrike" baseline="0">
                <a:latin typeface="Times New Roman"/>
              </a:rPr>
              <a:t>的错误机制，已经</a:t>
            </a:r>
            <a:r>
              <a:rPr lang="en-US" altLang="zh-CN" b="0" i="0" u="none" strike="noStrike" baseline="0">
                <a:latin typeface="Times New Roman"/>
              </a:rPr>
              <a:t>PHP</a:t>
            </a:r>
            <a:r>
              <a:rPr lang="zh-CN" altLang="en-US" b="0" i="0" u="none" strike="noStrike" baseline="0">
                <a:latin typeface="Times New Roman"/>
              </a:rPr>
              <a:t>错误环境的控制配置。以及学会简单的异常处理。总体来说内容还是比较少的，而且也没有太过难的知识点。多是我们前面所学知识的一个综合，相信读者是可以比较轻松地掌握本章知识的。还是要提醒读者，不要记代码，一定要亲手做章节后面的习题。</a:t>
            </a:r>
          </a:p>
        </p:txBody>
      </p:sp>
    </p:spTree>
    <p:extLst>
      <p:ext uri="{BB962C8B-B14F-4D97-AF65-F5344CB8AC3E}">
        <p14:creationId xmlns:p14="http://schemas.microsoft.com/office/powerpoint/2010/main" val="684003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7.1.1  </a:t>
            </a:r>
            <a:r>
              <a:rPr lang="zh-CN" altLang="en-US" b="0" i="0" u="none" strike="noStrike" kern="1800" baseline="0">
                <a:latin typeface="方正大标宋简体"/>
              </a:rPr>
              <a:t>语法错误</a:t>
            </a:r>
            <a:endParaRPr lang="zh-CN" altLang="en-US" b="0" i="0" u="none" strike="noStrike" kern="1800" baseline="0">
              <a:latin typeface="Times New Roman"/>
            </a:endParaRPr>
          </a:p>
        </p:txBody>
      </p:sp>
      <p:sp>
        <p:nvSpPr>
          <p:cNvPr id="3" name="文本占位符 2"/>
          <p:cNvSpPr>
            <a:spLocks noGrp="1"/>
          </p:cNvSpPr>
          <p:nvPr>
            <p:ph type="body" idx="1"/>
          </p:nvPr>
        </p:nvSpPr>
        <p:spPr/>
        <p:txBody>
          <a:bodyPr/>
          <a:lstStyle/>
          <a:p>
            <a:pPr marR="0" lvl="0" rtl="0"/>
            <a:r>
              <a:rPr lang="zh-CN" altLang="en-US" b="0" i="0" u="none" strike="noStrike" baseline="0" dirty="0">
                <a:latin typeface="Times New Roman"/>
              </a:rPr>
              <a:t>语法错误是我们在编程中最容易碰到也是最容易解决的一种错误。这种错误会停止程序的执行，显示出错误信息。我们可以根据错误信息改正程序重新执行即可。</a:t>
            </a:r>
          </a:p>
          <a:p>
            <a:pPr marR="0" lvl="0" rtl="0"/>
            <a:r>
              <a:rPr lang="en-US" altLang="zh-CN" b="0" i="0" u="none" strike="noStrike" baseline="0" dirty="0">
                <a:latin typeface="Times New Roman"/>
              </a:rPr>
              <a:t>(1)</a:t>
            </a:r>
            <a:r>
              <a:rPr lang="zh-CN" altLang="en-US" b="0" i="0" u="none" strike="noStrike" baseline="0" dirty="0">
                <a:latin typeface="Times New Roman"/>
              </a:rPr>
              <a:t>演示常见语法错误和相关的错误信息。</a:t>
            </a:r>
          </a:p>
        </p:txBody>
      </p:sp>
    </p:spTree>
    <p:extLst>
      <p:ext uri="{BB962C8B-B14F-4D97-AF65-F5344CB8AC3E}">
        <p14:creationId xmlns:p14="http://schemas.microsoft.com/office/powerpoint/2010/main" val="2509273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7.1.2  </a:t>
            </a:r>
            <a:r>
              <a:rPr lang="zh-CN" altLang="en-US" b="0" i="0" u="none" strike="noStrike" kern="1800" baseline="0">
                <a:latin typeface="方正大标宋简体"/>
              </a:rPr>
              <a:t>执行时错误</a:t>
            </a:r>
            <a:endParaRPr lang="zh-CN" altLang="en-US" b="0" i="0" u="none" strike="noStrike" kern="1800" baseline="0">
              <a:latin typeface="Times New Roman"/>
            </a:endParaRPr>
          </a:p>
        </p:txBody>
      </p:sp>
      <p:sp>
        <p:nvSpPr>
          <p:cNvPr id="3" name="文本占位符 2"/>
          <p:cNvSpPr>
            <a:spLocks noGrp="1"/>
          </p:cNvSpPr>
          <p:nvPr>
            <p:ph type="body" idx="1"/>
          </p:nvPr>
        </p:nvSpPr>
        <p:spPr/>
        <p:txBody>
          <a:bodyPr/>
          <a:lstStyle/>
          <a:p>
            <a:pPr marR="0" lvl="0" rtl="0"/>
            <a:r>
              <a:rPr lang="zh-CN" altLang="en-US" b="0" i="0" u="none" strike="noStrike" baseline="0" dirty="0">
                <a:latin typeface="Times New Roman"/>
              </a:rPr>
              <a:t>执行时错误也是就在执行的时候的错误。这种程序的语法没有错误，但是会在执行的过程中，</a:t>
            </a:r>
            <a:r>
              <a:rPr lang="en-US" altLang="zh-CN" b="0" i="0" u="none" strike="noStrike" baseline="0" dirty="0" err="1">
                <a:latin typeface="Times New Roman"/>
              </a:rPr>
              <a:t>PHP</a:t>
            </a:r>
            <a:r>
              <a:rPr lang="zh-CN" altLang="en-US" b="0" i="0" u="none" strike="noStrike" baseline="0" dirty="0">
                <a:latin typeface="Times New Roman"/>
              </a:rPr>
              <a:t>会发现程序有些不合理的地方，会提示出警告信息。并且，程序会继续向下执行。</a:t>
            </a:r>
            <a:endParaRPr lang="en-US" altLang="zh-CN" b="0" i="0" u="none" strike="noStrike" baseline="0" dirty="0">
              <a:latin typeface="Times New Roman"/>
            </a:endParaRPr>
          </a:p>
          <a:p>
            <a:pPr marR="0" lvl="0" rtl="0"/>
            <a:r>
              <a:rPr lang="en-US" altLang="zh-CN" dirty="0">
                <a:latin typeface="Times New Roman"/>
              </a:rPr>
              <a:t>(1)</a:t>
            </a:r>
            <a:r>
              <a:rPr lang="zh-CN" altLang="en-US" b="0" i="0" u="none" strike="noStrike" baseline="0" dirty="0">
                <a:latin typeface="Times New Roman"/>
              </a:rPr>
              <a:t>演示把</a:t>
            </a:r>
            <a:r>
              <a:rPr lang="en-US" altLang="zh-CN" b="0" i="0" u="none" strike="noStrike" baseline="0" dirty="0">
                <a:latin typeface="Times New Roman"/>
              </a:rPr>
              <a:t>0</a:t>
            </a:r>
            <a:r>
              <a:rPr lang="zh-CN" altLang="en-US" b="0" i="0" u="none" strike="noStrike" baseline="0" dirty="0">
                <a:latin typeface="Times New Roman"/>
              </a:rPr>
              <a:t>作为除数的错误程序，以及运行时输出的错误信息。</a:t>
            </a:r>
          </a:p>
        </p:txBody>
      </p:sp>
    </p:spTree>
    <p:extLst>
      <p:ext uri="{BB962C8B-B14F-4D97-AF65-F5344CB8AC3E}">
        <p14:creationId xmlns:p14="http://schemas.microsoft.com/office/powerpoint/2010/main" val="2493364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7.1.3  </a:t>
            </a:r>
            <a:r>
              <a:rPr lang="zh-CN" altLang="en-US" b="0" i="0" u="none" strike="noStrike" kern="1800" baseline="0">
                <a:latin typeface="方正大标宋简体"/>
              </a:rPr>
              <a:t>逻辑错误</a:t>
            </a:r>
            <a:endParaRPr lang="zh-CN" altLang="en-US" b="0" i="0" u="none" strike="noStrike" kern="1800" baseline="0">
              <a:latin typeface="Times New Roman"/>
            </a:endParaRPr>
          </a:p>
        </p:txBody>
      </p:sp>
      <p:sp>
        <p:nvSpPr>
          <p:cNvPr id="3" name="文本占位符 2"/>
          <p:cNvSpPr>
            <a:spLocks noGrp="1"/>
          </p:cNvSpPr>
          <p:nvPr>
            <p:ph type="body" idx="1"/>
          </p:nvPr>
        </p:nvSpPr>
        <p:spPr/>
        <p:txBody>
          <a:bodyPr/>
          <a:lstStyle/>
          <a:p>
            <a:pPr marR="0" lvl="0" rtl="0"/>
            <a:r>
              <a:rPr lang="zh-CN" altLang="en-US" b="0" i="0" u="none" strike="noStrike" baseline="0" dirty="0">
                <a:latin typeface="Times New Roman"/>
              </a:rPr>
              <a:t>逻辑错误是发生在程序员思想上的错误。这种代码语法错误和运行时错误都是不存在的。因此程序在执行执行中不会报出任何的错误信息，并且程序会正常执行。只是输出的结果不是我们期望的结果而已。</a:t>
            </a:r>
            <a:endParaRPr lang="en-US" altLang="zh-CN" b="0" i="0" u="none" strike="noStrike" baseline="0" dirty="0">
              <a:latin typeface="Times New Roman"/>
            </a:endParaRPr>
          </a:p>
          <a:p>
            <a:pPr marR="0" lvl="0" rtl="0"/>
            <a:r>
              <a:rPr lang="en-US" altLang="zh-CN" b="0" i="0" u="none" strike="noStrike" baseline="0" dirty="0">
                <a:latin typeface="Times New Roman"/>
              </a:rPr>
              <a:t>(1)</a:t>
            </a:r>
            <a:r>
              <a:rPr lang="zh-CN" altLang="en-US" b="0" i="0" u="none" strike="noStrike" baseline="0" dirty="0">
                <a:latin typeface="Times New Roman"/>
              </a:rPr>
              <a:t>演示一段逻辑错误的代码，以及不符合期望的输出结果。</a:t>
            </a:r>
          </a:p>
        </p:txBody>
      </p:sp>
    </p:spTree>
    <p:extLst>
      <p:ext uri="{BB962C8B-B14F-4D97-AF65-F5344CB8AC3E}">
        <p14:creationId xmlns:p14="http://schemas.microsoft.com/office/powerpoint/2010/main" val="2306068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7.2</a:t>
            </a:r>
            <a:r>
              <a:rPr lang="zh-CN" altLang="en-US" b="0" i="0" u="none" strike="noStrike" kern="1800" baseline="0">
                <a:latin typeface="方正大标宋简体"/>
              </a:rPr>
              <a:t>  异常产生</a:t>
            </a:r>
            <a:endParaRPr lang="zh-CN" altLang="en-US" b="0" i="0" u="none" strike="noStrike" kern="1800" baseline="0">
              <a:solidFill>
                <a:srgbClr val="FF0000"/>
              </a:solidFill>
              <a:latin typeface="Times New Roman"/>
            </a:endParaRPr>
          </a:p>
        </p:txBody>
      </p:sp>
      <p:sp>
        <p:nvSpPr>
          <p:cNvPr id="3" name="文本占位符 2"/>
          <p:cNvSpPr>
            <a:spLocks noGrp="1"/>
          </p:cNvSpPr>
          <p:nvPr>
            <p:ph type="body" idx="1"/>
          </p:nvPr>
        </p:nvSpPr>
        <p:spPr/>
        <p:txBody>
          <a:bodyPr>
            <a:normAutofit/>
          </a:bodyPr>
          <a:lstStyle/>
          <a:p>
            <a:pPr marR="0" lvl="0" rtl="0"/>
            <a:r>
              <a:rPr lang="zh-CN" altLang="en-US" b="0" i="0" u="none" strike="noStrike" baseline="0" dirty="0">
                <a:latin typeface="Times New Roman"/>
              </a:rPr>
              <a:t>在运行</a:t>
            </a:r>
            <a:r>
              <a:rPr lang="en-US" altLang="zh-CN" b="0" i="0" u="none" strike="noStrike" baseline="0" dirty="0" err="1">
                <a:latin typeface="Times New Roman"/>
              </a:rPr>
              <a:t>PHP</a:t>
            </a:r>
            <a:r>
              <a:rPr lang="zh-CN" altLang="en-US" b="0" i="0" u="none" strike="noStrike" baseline="0" dirty="0">
                <a:latin typeface="Times New Roman"/>
              </a:rPr>
              <a:t>脚本的时候，</a:t>
            </a:r>
            <a:r>
              <a:rPr lang="en-US" altLang="zh-CN" b="0" i="0" u="none" strike="noStrike" baseline="0" dirty="0" err="1">
                <a:latin typeface="Times New Roman"/>
              </a:rPr>
              <a:t>PHP</a:t>
            </a:r>
            <a:r>
              <a:rPr lang="zh-CN" altLang="en-US" b="0" i="0" u="none" strike="noStrike" baseline="0" dirty="0">
                <a:latin typeface="Times New Roman"/>
              </a:rPr>
              <a:t>的解析器会尽可能地报告它遇到的问题的。而这些错误报告的行为都是与</a:t>
            </a:r>
            <a:r>
              <a:rPr lang="en-US" altLang="zh-CN" b="0" i="0" u="none" strike="noStrike" baseline="0" dirty="0" err="1">
                <a:latin typeface="Times New Roman"/>
              </a:rPr>
              <a:t>PHP</a:t>
            </a:r>
            <a:r>
              <a:rPr lang="zh-CN" altLang="en-US" b="0" i="0" u="none" strike="noStrike" baseline="0" dirty="0">
                <a:latin typeface="Times New Roman"/>
              </a:rPr>
              <a:t>的配置文件</a:t>
            </a:r>
            <a:r>
              <a:rPr lang="en-US" altLang="zh-CN" b="0" i="0" u="none" strike="noStrike" baseline="0" dirty="0" err="1">
                <a:latin typeface="Times New Roman"/>
              </a:rPr>
              <a:t>php.ini</a:t>
            </a:r>
            <a:r>
              <a:rPr lang="zh-CN" altLang="en-US" b="0" i="0" u="none" strike="noStrike" baseline="0" dirty="0">
                <a:latin typeface="Times New Roman"/>
              </a:rPr>
              <a:t>中的配置指令相关的。这个文件我们可以通过</a:t>
            </a:r>
            <a:r>
              <a:rPr lang="en-US" altLang="zh-CN" b="0" i="0" u="none" strike="noStrike" baseline="0" dirty="0" err="1">
                <a:latin typeface="Times New Roman"/>
              </a:rPr>
              <a:t>XAMPP</a:t>
            </a:r>
            <a:r>
              <a:rPr lang="zh-CN" altLang="en-US" b="0" i="0" u="none" strike="noStrike" baseline="0" dirty="0">
                <a:latin typeface="Times New Roman"/>
              </a:rPr>
              <a:t>的控制面板很容易的找到。</a:t>
            </a:r>
          </a:p>
          <a:p>
            <a:pPr marR="0" lvl="0" rtl="0"/>
            <a:r>
              <a:rPr lang="zh-CN" altLang="en-US" b="0" i="0" u="none" strike="noStrike" baseline="0" dirty="0">
                <a:latin typeface="Times New Roman"/>
              </a:rPr>
              <a:t>我们使用</a:t>
            </a:r>
            <a:r>
              <a:rPr lang="en-US" altLang="zh-CN" b="0" i="0" u="none" strike="noStrike" baseline="0" dirty="0">
                <a:latin typeface="Times New Roman"/>
              </a:rPr>
              <a:t>notepad++</a:t>
            </a:r>
            <a:r>
              <a:rPr lang="zh-CN" altLang="en-US" b="0" i="0" u="none" strike="noStrike" baseline="0" dirty="0">
                <a:latin typeface="Times New Roman"/>
              </a:rPr>
              <a:t>打开这个文件。</a:t>
            </a:r>
          </a:p>
        </p:txBody>
      </p:sp>
    </p:spTree>
    <p:extLst>
      <p:ext uri="{BB962C8B-B14F-4D97-AF65-F5344CB8AC3E}">
        <p14:creationId xmlns:p14="http://schemas.microsoft.com/office/powerpoint/2010/main" val="1604962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7.2</a:t>
            </a:r>
            <a:r>
              <a:rPr lang="zh-CN" altLang="en-US" b="0" i="0" u="none" strike="noStrike" kern="1800" baseline="0">
                <a:latin typeface="方正大标宋简体"/>
              </a:rPr>
              <a:t>  异常产生</a:t>
            </a:r>
            <a:endParaRPr lang="zh-CN" altLang="en-US" b="0" i="0" u="none" strike="noStrike" kern="1800" baseline="0">
              <a:solidFill>
                <a:srgbClr val="FF0000"/>
              </a:solidFill>
              <a:latin typeface="Times New Roman"/>
            </a:endParaRPr>
          </a:p>
        </p:txBody>
      </p:sp>
      <p:sp>
        <p:nvSpPr>
          <p:cNvPr id="3" name="文本占位符 2"/>
          <p:cNvSpPr>
            <a:spLocks noGrp="1"/>
          </p:cNvSpPr>
          <p:nvPr>
            <p:ph type="body" idx="1"/>
          </p:nvPr>
        </p:nvSpPr>
        <p:spPr>
          <a:xfrm>
            <a:off x="457200" y="1600200"/>
            <a:ext cx="8229600" cy="964704"/>
          </a:xfrm>
        </p:spPr>
        <p:txBody>
          <a:bodyPr>
            <a:normAutofit fontScale="70000" lnSpcReduction="20000"/>
          </a:bodyPr>
          <a:lstStyle/>
          <a:p>
            <a:pPr marR="0" lvl="0" rtl="0"/>
            <a:r>
              <a:rPr lang="zh-CN" altLang="en-US" b="0" i="0" u="none" strike="noStrike" baseline="0" dirty="0">
                <a:latin typeface="Times New Roman"/>
              </a:rPr>
              <a:t>另外</a:t>
            </a:r>
            <a:r>
              <a:rPr lang="en-US" altLang="zh-CN" b="0" i="0" u="none" strike="noStrike" baseline="0" dirty="0" err="1">
                <a:latin typeface="Times New Roman"/>
              </a:rPr>
              <a:t>PHP</a:t>
            </a:r>
            <a:r>
              <a:rPr lang="zh-CN" altLang="en-US" b="0" i="0" u="none" strike="noStrike" baseline="0" dirty="0">
                <a:latin typeface="Times New Roman"/>
              </a:rPr>
              <a:t>还有多种错误级别，我们可以根据不同的报告采取不同的调试方法。当然我们也是可以自己调整这些错误级别显示与否。表</a:t>
            </a:r>
            <a:r>
              <a:rPr lang="zh-CN" altLang="en-US" dirty="0">
                <a:latin typeface="Times New Roman"/>
              </a:rPr>
              <a:t>中</a:t>
            </a:r>
            <a:r>
              <a:rPr lang="zh-CN" altLang="en-US" b="0" i="0" u="none" strike="noStrike" baseline="0" dirty="0">
                <a:latin typeface="Times New Roman"/>
              </a:rPr>
              <a:t>所示就是</a:t>
            </a:r>
            <a:r>
              <a:rPr lang="en-US" altLang="zh-CN" b="0" i="0" u="none" strike="noStrike" baseline="0" dirty="0" err="1">
                <a:latin typeface="Times New Roman"/>
              </a:rPr>
              <a:t>PHP</a:t>
            </a:r>
            <a:r>
              <a:rPr lang="zh-CN" altLang="en-US" b="0" i="0" u="none" strike="noStrike" baseline="0" dirty="0">
                <a:latin typeface="Times New Roman"/>
              </a:rPr>
              <a:t>中大多数的错误报告级别。</a:t>
            </a:r>
          </a:p>
        </p:txBody>
      </p:sp>
      <p:graphicFrame>
        <p:nvGraphicFramePr>
          <p:cNvPr id="4" name="表格 3"/>
          <p:cNvGraphicFramePr>
            <a:graphicFrameLocks noGrp="1"/>
          </p:cNvGraphicFramePr>
          <p:nvPr>
            <p:extLst>
              <p:ext uri="{D42A27DB-BD31-4B8C-83A1-F6EECF244321}">
                <p14:modId xmlns:p14="http://schemas.microsoft.com/office/powerpoint/2010/main" val="3558695942"/>
              </p:ext>
            </p:extLst>
          </p:nvPr>
        </p:nvGraphicFramePr>
        <p:xfrm>
          <a:off x="467544" y="2924941"/>
          <a:ext cx="8280920" cy="3384375"/>
        </p:xfrm>
        <a:graphic>
          <a:graphicData uri="http://schemas.openxmlformats.org/drawingml/2006/table">
            <a:tbl>
              <a:tblPr firstRow="1" firstCol="1" bandRow="1">
                <a:tableStyleId>{5C22544A-7EE6-4342-B048-85BDC9FD1C3A}</a:tableStyleId>
              </a:tblPr>
              <a:tblGrid>
                <a:gridCol w="4140460">
                  <a:extLst>
                    <a:ext uri="{9D8B030D-6E8A-4147-A177-3AD203B41FA5}">
                      <a16:colId xmlns:a16="http://schemas.microsoft.com/office/drawing/2014/main" val="20000"/>
                    </a:ext>
                  </a:extLst>
                </a:gridCol>
                <a:gridCol w="4140460">
                  <a:extLst>
                    <a:ext uri="{9D8B030D-6E8A-4147-A177-3AD203B41FA5}">
                      <a16:colId xmlns:a16="http://schemas.microsoft.com/office/drawing/2014/main" val="20001"/>
                    </a:ext>
                  </a:extLst>
                </a:gridCol>
              </a:tblGrid>
              <a:tr h="225625">
                <a:tc>
                  <a:txBody>
                    <a:bodyPr/>
                    <a:lstStyle/>
                    <a:p>
                      <a:pPr>
                        <a:lnSpc>
                          <a:spcPts val="1100"/>
                        </a:lnSpc>
                        <a:spcAft>
                          <a:spcPts val="0"/>
                        </a:spcAft>
                      </a:pPr>
                      <a:r>
                        <a:rPr lang="zh-CN" sz="1200">
                          <a:effectLst/>
                        </a:rPr>
                        <a:t>错误级别</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zh-CN" sz="1200">
                          <a:effectLst/>
                        </a:rPr>
                        <a:t>说明</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0"/>
                  </a:ext>
                </a:extLst>
              </a:tr>
              <a:tr h="225625">
                <a:tc>
                  <a:txBody>
                    <a:bodyPr/>
                    <a:lstStyle/>
                    <a:p>
                      <a:pPr>
                        <a:lnSpc>
                          <a:spcPts val="1100"/>
                        </a:lnSpc>
                        <a:spcAft>
                          <a:spcPts val="0"/>
                        </a:spcAft>
                      </a:pPr>
                      <a:r>
                        <a:rPr lang="en-US" sz="1200" dirty="0" err="1">
                          <a:effectLst/>
                        </a:rPr>
                        <a:t>E_ALL</a:t>
                      </a:r>
                      <a:endParaRPr lang="zh-CN" sz="1200" dirty="0">
                        <a:effectLst/>
                        <a:latin typeface="Times New Roman"/>
                        <a:ea typeface="宋体"/>
                      </a:endParaRPr>
                    </a:p>
                  </a:txBody>
                  <a:tcPr marL="68580" marR="68580" marT="0" marB="0" anchor="ctr"/>
                </a:tc>
                <a:tc>
                  <a:txBody>
                    <a:bodyPr/>
                    <a:lstStyle/>
                    <a:p>
                      <a:pPr>
                        <a:lnSpc>
                          <a:spcPts val="1100"/>
                        </a:lnSpc>
                        <a:spcAft>
                          <a:spcPts val="0"/>
                        </a:spcAft>
                      </a:pPr>
                      <a:r>
                        <a:rPr lang="zh-CN" sz="1200">
                          <a:effectLst/>
                        </a:rPr>
                        <a:t>所有的错误和警告</a:t>
                      </a:r>
                      <a:r>
                        <a:rPr lang="en-US" sz="1200">
                          <a:effectLst/>
                        </a:rPr>
                        <a:t>(</a:t>
                      </a:r>
                      <a:r>
                        <a:rPr lang="zh-CN" sz="1200">
                          <a:effectLst/>
                        </a:rPr>
                        <a:t>不包括</a:t>
                      </a:r>
                      <a:r>
                        <a:rPr lang="en-US" sz="1200">
                          <a:effectLst/>
                        </a:rPr>
                        <a:t> E_STRICT)</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1"/>
                  </a:ext>
                </a:extLst>
              </a:tr>
              <a:tr h="225625">
                <a:tc>
                  <a:txBody>
                    <a:bodyPr/>
                    <a:lstStyle/>
                    <a:p>
                      <a:pPr>
                        <a:lnSpc>
                          <a:spcPts val="1100"/>
                        </a:lnSpc>
                        <a:spcAft>
                          <a:spcPts val="0"/>
                        </a:spcAft>
                      </a:pPr>
                      <a:r>
                        <a:rPr lang="en-US" sz="1200" dirty="0" err="1">
                          <a:effectLst/>
                        </a:rPr>
                        <a:t>E_ERROR</a:t>
                      </a:r>
                      <a:endParaRPr lang="zh-CN" sz="1200" dirty="0">
                        <a:effectLst/>
                        <a:latin typeface="Times New Roman"/>
                        <a:ea typeface="宋体"/>
                      </a:endParaRPr>
                    </a:p>
                  </a:txBody>
                  <a:tcPr marL="68580" marR="68580" marT="0" marB="0" anchor="ctr"/>
                </a:tc>
                <a:tc>
                  <a:txBody>
                    <a:bodyPr/>
                    <a:lstStyle/>
                    <a:p>
                      <a:pPr>
                        <a:lnSpc>
                          <a:spcPts val="1100"/>
                        </a:lnSpc>
                        <a:spcAft>
                          <a:spcPts val="0"/>
                        </a:spcAft>
                      </a:pPr>
                      <a:r>
                        <a:rPr lang="zh-CN" sz="1200">
                          <a:effectLst/>
                        </a:rPr>
                        <a:t>致命的运行时错误，程序会停止运行</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2"/>
                  </a:ext>
                </a:extLst>
              </a:tr>
              <a:tr h="225625">
                <a:tc>
                  <a:txBody>
                    <a:bodyPr/>
                    <a:lstStyle/>
                    <a:p>
                      <a:pPr>
                        <a:lnSpc>
                          <a:spcPts val="1100"/>
                        </a:lnSpc>
                        <a:spcAft>
                          <a:spcPts val="0"/>
                        </a:spcAft>
                      </a:pPr>
                      <a:r>
                        <a:rPr lang="en-US" sz="1200">
                          <a:effectLst/>
                        </a:rPr>
                        <a:t>E_WARNING</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zh-CN" sz="1200">
                          <a:effectLst/>
                        </a:rPr>
                        <a:t>运行时警告</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3"/>
                  </a:ext>
                </a:extLst>
              </a:tr>
              <a:tr h="225625">
                <a:tc>
                  <a:txBody>
                    <a:bodyPr/>
                    <a:lstStyle/>
                    <a:p>
                      <a:pPr>
                        <a:lnSpc>
                          <a:spcPts val="1100"/>
                        </a:lnSpc>
                        <a:spcAft>
                          <a:spcPts val="0"/>
                        </a:spcAft>
                      </a:pPr>
                      <a:r>
                        <a:rPr lang="en-US" sz="1200">
                          <a:effectLst/>
                        </a:rPr>
                        <a:t>E_PARSE</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zh-CN" sz="1200">
                          <a:effectLst/>
                        </a:rPr>
                        <a:t>编译时解析错误</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4"/>
                  </a:ext>
                </a:extLst>
              </a:tr>
              <a:tr h="225625">
                <a:tc>
                  <a:txBody>
                    <a:bodyPr/>
                    <a:lstStyle/>
                    <a:p>
                      <a:pPr>
                        <a:lnSpc>
                          <a:spcPts val="1100"/>
                        </a:lnSpc>
                        <a:spcAft>
                          <a:spcPts val="0"/>
                        </a:spcAft>
                      </a:pPr>
                      <a:r>
                        <a:rPr lang="en-US" sz="1200">
                          <a:effectLst/>
                        </a:rPr>
                        <a:t>E_NOTICE</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zh-CN" sz="1200">
                          <a:effectLst/>
                        </a:rPr>
                        <a:t>运行时错误提醒</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5"/>
                  </a:ext>
                </a:extLst>
              </a:tr>
              <a:tr h="451250">
                <a:tc>
                  <a:txBody>
                    <a:bodyPr/>
                    <a:lstStyle/>
                    <a:p>
                      <a:pPr>
                        <a:lnSpc>
                          <a:spcPts val="1100"/>
                        </a:lnSpc>
                        <a:spcAft>
                          <a:spcPts val="0"/>
                        </a:spcAft>
                      </a:pPr>
                      <a:r>
                        <a:rPr lang="en-US" sz="1200">
                          <a:effectLst/>
                        </a:rPr>
                        <a:t>E_STRICT</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zh-CN" sz="1200">
                          <a:effectLst/>
                        </a:rPr>
                        <a:t>编码标准化警告，允许</a:t>
                      </a:r>
                      <a:r>
                        <a:rPr lang="en-US" sz="1200">
                          <a:effectLst/>
                        </a:rPr>
                        <a:t>PHP</a:t>
                      </a:r>
                      <a:r>
                        <a:rPr lang="zh-CN" sz="1200">
                          <a:effectLst/>
                        </a:rPr>
                        <a:t>建议如何修改代码以确保最佳的互操作性向前兼容性</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6"/>
                  </a:ext>
                </a:extLst>
              </a:tr>
              <a:tr h="225625">
                <a:tc>
                  <a:txBody>
                    <a:bodyPr/>
                    <a:lstStyle/>
                    <a:p>
                      <a:pPr>
                        <a:lnSpc>
                          <a:spcPts val="1100"/>
                        </a:lnSpc>
                        <a:spcAft>
                          <a:spcPts val="0"/>
                        </a:spcAft>
                      </a:pPr>
                      <a:r>
                        <a:rPr lang="en-US" sz="1200">
                          <a:effectLst/>
                        </a:rPr>
                        <a:t>E_CORE_ERROR</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en-US" sz="1200">
                          <a:effectLst/>
                        </a:rPr>
                        <a:t>PHP</a:t>
                      </a:r>
                      <a:r>
                        <a:rPr lang="zh-CN" sz="1200">
                          <a:effectLst/>
                        </a:rPr>
                        <a:t>启动时初始化过程中的致命错误</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7"/>
                  </a:ext>
                </a:extLst>
              </a:tr>
              <a:tr h="225625">
                <a:tc>
                  <a:txBody>
                    <a:bodyPr/>
                    <a:lstStyle/>
                    <a:p>
                      <a:pPr>
                        <a:lnSpc>
                          <a:spcPts val="1100"/>
                        </a:lnSpc>
                        <a:spcAft>
                          <a:spcPts val="0"/>
                        </a:spcAft>
                      </a:pPr>
                      <a:r>
                        <a:rPr lang="en-US" sz="1200">
                          <a:effectLst/>
                        </a:rPr>
                        <a:t>E_CORE_WARNING</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en-US" sz="1200">
                          <a:effectLst/>
                        </a:rPr>
                        <a:t>PHP</a:t>
                      </a:r>
                      <a:r>
                        <a:rPr lang="zh-CN" sz="1200">
                          <a:effectLst/>
                        </a:rPr>
                        <a:t>启动时初始化过程中的警告</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8"/>
                  </a:ext>
                </a:extLst>
              </a:tr>
              <a:tr h="225625">
                <a:tc>
                  <a:txBody>
                    <a:bodyPr/>
                    <a:lstStyle/>
                    <a:p>
                      <a:pPr>
                        <a:lnSpc>
                          <a:spcPts val="1100"/>
                        </a:lnSpc>
                        <a:spcAft>
                          <a:spcPts val="0"/>
                        </a:spcAft>
                      </a:pPr>
                      <a:r>
                        <a:rPr lang="en-US" sz="1200">
                          <a:effectLst/>
                        </a:rPr>
                        <a:t>E_COMPILE_ERROR</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zh-CN" sz="1200">
                          <a:effectLst/>
                        </a:rPr>
                        <a:t>编译时致命性错误</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9"/>
                  </a:ext>
                </a:extLst>
              </a:tr>
              <a:tr h="225625">
                <a:tc>
                  <a:txBody>
                    <a:bodyPr/>
                    <a:lstStyle/>
                    <a:p>
                      <a:pPr>
                        <a:lnSpc>
                          <a:spcPts val="1100"/>
                        </a:lnSpc>
                        <a:spcAft>
                          <a:spcPts val="0"/>
                        </a:spcAft>
                      </a:pPr>
                      <a:r>
                        <a:rPr lang="en-US" sz="1200">
                          <a:effectLst/>
                        </a:rPr>
                        <a:t>E_COMPILE_WARNING</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zh-CN" sz="1200">
                          <a:effectLst/>
                        </a:rPr>
                        <a:t>编译时警告</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10"/>
                  </a:ext>
                </a:extLst>
              </a:tr>
              <a:tr h="225625">
                <a:tc>
                  <a:txBody>
                    <a:bodyPr/>
                    <a:lstStyle/>
                    <a:p>
                      <a:pPr>
                        <a:lnSpc>
                          <a:spcPts val="1100"/>
                        </a:lnSpc>
                        <a:spcAft>
                          <a:spcPts val="0"/>
                        </a:spcAft>
                      </a:pPr>
                      <a:r>
                        <a:rPr lang="en-US" sz="1200">
                          <a:effectLst/>
                        </a:rPr>
                        <a:t>E_USER_ERROR</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zh-CN" sz="1200">
                          <a:effectLst/>
                        </a:rPr>
                        <a:t>用户自定义的错误消息</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11"/>
                  </a:ext>
                </a:extLst>
              </a:tr>
              <a:tr h="225625">
                <a:tc>
                  <a:txBody>
                    <a:bodyPr/>
                    <a:lstStyle/>
                    <a:p>
                      <a:pPr>
                        <a:lnSpc>
                          <a:spcPts val="1100"/>
                        </a:lnSpc>
                        <a:spcAft>
                          <a:spcPts val="0"/>
                        </a:spcAft>
                      </a:pPr>
                      <a:r>
                        <a:rPr lang="en-US" sz="1200">
                          <a:effectLst/>
                        </a:rPr>
                        <a:t>E_USER_WARNING</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zh-CN" sz="1200">
                          <a:effectLst/>
                        </a:rPr>
                        <a:t>用户自定义的警告消息</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12"/>
                  </a:ext>
                </a:extLst>
              </a:tr>
              <a:tr h="225625">
                <a:tc>
                  <a:txBody>
                    <a:bodyPr/>
                    <a:lstStyle/>
                    <a:p>
                      <a:pPr>
                        <a:lnSpc>
                          <a:spcPts val="1100"/>
                        </a:lnSpc>
                        <a:spcAft>
                          <a:spcPts val="0"/>
                        </a:spcAft>
                      </a:pPr>
                      <a:r>
                        <a:rPr lang="en-US" sz="1200">
                          <a:effectLst/>
                        </a:rPr>
                        <a:t>E_USER_NOTICE</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zh-CN" sz="1200" dirty="0">
                          <a:effectLst/>
                        </a:rPr>
                        <a:t>用户自定义的提醒消息</a:t>
                      </a:r>
                      <a:endParaRPr lang="zh-CN" sz="1200" dirty="0">
                        <a:effectLst/>
                        <a:latin typeface="Times New Roman"/>
                        <a:ea typeface="宋体"/>
                      </a:endParaRPr>
                    </a:p>
                  </a:txBody>
                  <a:tcPr marL="68580" marR="68580" marT="0" marB="0" anchor="ct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1960632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7.2</a:t>
            </a:r>
            <a:r>
              <a:rPr lang="zh-CN" altLang="en-US" b="0" i="0" u="none" strike="noStrike" kern="1800" baseline="0">
                <a:latin typeface="方正大标宋简体"/>
              </a:rPr>
              <a:t>  异常产生</a:t>
            </a:r>
            <a:endParaRPr lang="zh-CN" altLang="en-US" b="0" i="0" u="none" strike="noStrike" kern="1800" baseline="0">
              <a:solidFill>
                <a:srgbClr val="FF0000"/>
              </a:solidFill>
              <a:latin typeface="Times New Roman"/>
            </a:endParaRPr>
          </a:p>
        </p:txBody>
      </p:sp>
      <p:sp>
        <p:nvSpPr>
          <p:cNvPr id="3" name="文本占位符 2"/>
          <p:cNvSpPr>
            <a:spLocks noGrp="1"/>
          </p:cNvSpPr>
          <p:nvPr>
            <p:ph type="body" idx="1"/>
          </p:nvPr>
        </p:nvSpPr>
        <p:spPr>
          <a:xfrm>
            <a:off x="457200" y="1600200"/>
            <a:ext cx="8229600" cy="1180728"/>
          </a:xfrm>
        </p:spPr>
        <p:txBody>
          <a:bodyPr>
            <a:normAutofit/>
          </a:bodyPr>
          <a:lstStyle/>
          <a:p>
            <a:pPr marR="0" lvl="0" rtl="0"/>
            <a:r>
              <a:rPr lang="zh-CN" altLang="en-US" b="0" i="0" u="none" strike="noStrike" baseline="0" dirty="0">
                <a:latin typeface="Times New Roman"/>
              </a:rPr>
              <a:t>这些错误级别对应</a:t>
            </a:r>
            <a:r>
              <a:rPr lang="en-US" altLang="zh-CN" b="0" i="0" u="none" strike="noStrike" baseline="0" dirty="0" err="1">
                <a:latin typeface="Times New Roman"/>
              </a:rPr>
              <a:t>php.ini</a:t>
            </a:r>
            <a:r>
              <a:rPr lang="zh-CN" altLang="en-US" b="0" i="0" u="none" strike="noStrike" baseline="0" dirty="0">
                <a:latin typeface="Times New Roman"/>
              </a:rPr>
              <a:t>的显示。</a:t>
            </a:r>
          </a:p>
          <a:p>
            <a:pPr marR="0" lvl="0" rtl="0"/>
            <a:r>
              <a:rPr lang="zh-CN" altLang="en-US" b="0" i="0" u="none" strike="noStrike" baseline="0" dirty="0">
                <a:latin typeface="Times New Roman"/>
              </a:rPr>
              <a:t>（</a:t>
            </a:r>
            <a:r>
              <a:rPr lang="en-US" altLang="zh-CN" b="0" i="0" u="none" strike="noStrike" baseline="0" dirty="0">
                <a:latin typeface="Times New Roman"/>
              </a:rPr>
              <a:t>1</a:t>
            </a:r>
            <a:r>
              <a:rPr lang="zh-CN" altLang="en-US" b="0" i="0" u="none" strike="noStrike" baseline="0" dirty="0">
                <a:latin typeface="Times New Roman"/>
              </a:rPr>
              <a:t>）演示使用</a:t>
            </a:r>
            <a:r>
              <a:rPr lang="en-US" altLang="zh-CN" b="0" i="0" u="none" strike="noStrike" baseline="0" dirty="0" err="1">
                <a:latin typeface="Times New Roman"/>
              </a:rPr>
              <a:t>error_reporting</a:t>
            </a:r>
            <a:r>
              <a:rPr lang="en-US" altLang="zh-CN" b="0" i="0" u="none" strike="noStrike" baseline="0" dirty="0">
                <a:latin typeface="Times New Roman"/>
              </a:rPr>
              <a:t>()</a:t>
            </a:r>
            <a:r>
              <a:rPr lang="zh-CN" altLang="en-US" b="0" i="0" u="none" strike="noStrike" baseline="0" dirty="0">
                <a:latin typeface="Times New Roman"/>
              </a:rPr>
              <a:t>关闭错误。</a:t>
            </a:r>
          </a:p>
        </p:txBody>
      </p:sp>
    </p:spTree>
    <p:extLst>
      <p:ext uri="{BB962C8B-B14F-4D97-AF65-F5344CB8AC3E}">
        <p14:creationId xmlns:p14="http://schemas.microsoft.com/office/powerpoint/2010/main" val="3440655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7.3</a:t>
            </a:r>
            <a:r>
              <a:rPr lang="zh-CN" altLang="en-US" b="0" i="0" u="none" strike="noStrike" kern="1800" baseline="0">
                <a:latin typeface="方正大标宋简体"/>
              </a:rPr>
              <a:t>  错误日志</a:t>
            </a:r>
            <a:endParaRPr lang="zh-CN" altLang="en-US" b="0" i="0" u="none" strike="noStrike" kern="1800" baseline="0">
              <a:latin typeface="Times New Roman"/>
            </a:endParaRPr>
          </a:p>
        </p:txBody>
      </p:sp>
      <p:sp>
        <p:nvSpPr>
          <p:cNvPr id="3" name="文本占位符 2"/>
          <p:cNvSpPr>
            <a:spLocks noGrp="1"/>
          </p:cNvSpPr>
          <p:nvPr>
            <p:ph type="body" idx="1"/>
          </p:nvPr>
        </p:nvSpPr>
        <p:spPr/>
        <p:txBody>
          <a:bodyPr/>
          <a:lstStyle/>
          <a:p>
            <a:pPr marR="0" lvl="0" rtl="0"/>
            <a:r>
              <a:rPr lang="zh-CN" altLang="en-US" b="0" i="0" u="none" strike="noStrike" baseline="0">
                <a:latin typeface="Times New Roman"/>
              </a:rPr>
              <a:t>对于开发者来说，在开发的产品投入使用后，通常就会把所有的错误提示都关闭。因为那些错误提示对于开发者来说是好事。对于消费者来说只会影响到对产品的体验。同时也避免错误信息透露的路径、数据库链接等信息而遭到黑客攻击。但是在一个产品投入使用后，难免会出现一些错误。错误日志就可以把这些错误保存到单独的文本文件中而不会显示在浏览器中。</a:t>
            </a:r>
          </a:p>
        </p:txBody>
      </p:sp>
    </p:spTree>
    <p:extLst>
      <p:ext uri="{BB962C8B-B14F-4D97-AF65-F5344CB8AC3E}">
        <p14:creationId xmlns:p14="http://schemas.microsoft.com/office/powerpoint/2010/main" val="24235222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行云流水">
  <a:themeElements>
    <a:clrScheme name="行云流水">
      <a:dk1>
        <a:sysClr val="windowText" lastClr="000000"/>
      </a:dk1>
      <a:lt1>
        <a:sysClr val="window" lastClr="FFFFFF"/>
      </a:lt1>
      <a:dk2>
        <a:srgbClr val="411401"/>
      </a:dk2>
      <a:lt2>
        <a:srgbClr val="FFE6E6"/>
      </a:lt2>
      <a:accent1>
        <a:srgbClr val="A24A48"/>
      </a:accent1>
      <a:accent2>
        <a:srgbClr val="B2935C"/>
      </a:accent2>
      <a:accent3>
        <a:srgbClr val="6A9A9A"/>
      </a:accent3>
      <a:accent4>
        <a:srgbClr val="B2B787"/>
      </a:accent4>
      <a:accent5>
        <a:srgbClr val="91644B"/>
      </a:accent5>
      <a:accent6>
        <a:srgbClr val="654A76"/>
      </a:accent6>
      <a:hlink>
        <a:srgbClr val="00A800"/>
      </a:hlink>
      <a:folHlink>
        <a:srgbClr val="FF00FF"/>
      </a:folHlink>
    </a:clrScheme>
    <a:fontScheme name="行云流水">
      <a:majorFont>
        <a:latin typeface="Cambria"/>
        <a:ea typeface=""/>
        <a:cs typeface=""/>
        <a:font script="Jpan" typeface="ＭＳ Ｐゴシック"/>
        <a:font script="Hang" typeface="맑은 고딕"/>
        <a:font script="Hans" typeface="华文行楷"/>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Ｐ明朝"/>
        <a:font script="Hang" typeface="HY견명조"/>
        <a:font script="Hans" typeface="华文行楷"/>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行云流水">
      <a:fillStyleLst>
        <a:solidFill>
          <a:schemeClr val="phClr"/>
        </a:solidFill>
        <a:gradFill rotWithShape="1">
          <a:gsLst>
            <a:gs pos="0">
              <a:schemeClr val="phClr">
                <a:tint val="90000"/>
                <a:satMod val="130000"/>
              </a:schemeClr>
            </a:gs>
            <a:gs pos="50000">
              <a:schemeClr val="phClr">
                <a:tint val="45000"/>
                <a:satMod val="220000"/>
              </a:schemeClr>
            </a:gs>
            <a:gs pos="100000">
              <a:schemeClr val="phClr">
                <a:tint val="90000"/>
                <a:satMod val="130000"/>
              </a:schemeClr>
            </a:gs>
          </a:gsLst>
          <a:lin ang="5400000" scaled="1"/>
        </a:gradFill>
        <a:gradFill rotWithShape="1">
          <a:gsLst>
            <a:gs pos="0">
              <a:schemeClr val="phClr">
                <a:tint val="100000"/>
                <a:shade val="90000"/>
                <a:hueMod val="100000"/>
                <a:satMod val="200000"/>
              </a:schemeClr>
            </a:gs>
            <a:gs pos="50000">
              <a:schemeClr val="phClr">
                <a:tint val="100000"/>
                <a:shade val="60000"/>
                <a:hueMod val="100000"/>
                <a:satMod val="180000"/>
              </a:schemeClr>
            </a:gs>
            <a:gs pos="100000">
              <a:schemeClr val="phClr">
                <a:tint val="100000"/>
                <a:shade val="90000"/>
                <a:hueMod val="100000"/>
                <a:satMod val="200000"/>
              </a:schemeClr>
            </a:gs>
          </a:gsLst>
          <a:lin ang="5400000" scaled="1"/>
        </a:grad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50600">
              <a:schemeClr val="phClr">
                <a:alpha val="40000"/>
              </a:schemeClr>
            </a:glow>
          </a:effectLst>
        </a:effectStyle>
        <a:effectStyle>
          <a:effectLst>
            <a:glow rad="101600">
              <a:schemeClr val="phClr">
                <a:alpha val="60000"/>
              </a:schemeClr>
            </a:glow>
          </a:effectLst>
          <a:scene3d>
            <a:camera prst="isometricLeftDown" fov="0">
              <a:rot lat="0" lon="0" rev="0"/>
            </a:camera>
            <a:lightRig rig="harsh" dir="tl">
              <a:rot lat="0" lon="0" rev="14280000"/>
            </a:lightRig>
          </a:scene3d>
          <a:sp3d prstMaterial="flat">
            <a:bevelT w="38100" h="50800" prst="softRound"/>
          </a:sp3d>
        </a:effectStyle>
        <a:effectStyle>
          <a:effectLst>
            <a:glow>
              <a:schemeClr val="phClr"/>
            </a:glow>
          </a:effectLst>
          <a:scene3d>
            <a:camera prst="isometricLeftDown">
              <a:rot lat="0" lon="0" rev="0"/>
            </a:camera>
            <a:lightRig rig="harsh" dir="tl">
              <a:rot lat="0" lon="0" rev="14280000"/>
            </a:lightRig>
          </a:scene3d>
          <a:sp3d extrusionH="63500" contourW="38100" prstMaterial="flat">
            <a:bevelT w="50800" h="63500" prst="softRound"/>
            <a:contourClr>
              <a:schemeClr val="phClr">
                <a:tint val="5"/>
                <a:satMod val="130000"/>
              </a:schemeClr>
            </a:contourClr>
          </a:sp3d>
        </a:effectStyle>
      </a:effectStyleLst>
      <a:bgFillStyleLst>
        <a:solidFill>
          <a:schemeClr val="phClr"/>
        </a:solidFill>
        <a:gradFill rotWithShape="1">
          <a:gsLst>
            <a:gs pos="0">
              <a:schemeClr val="phClr">
                <a:tint val="100000"/>
                <a:shade val="80000"/>
                <a:hueMod val="100000"/>
                <a:satMod val="300000"/>
              </a:schemeClr>
            </a:gs>
            <a:gs pos="72000">
              <a:schemeClr val="phClr">
                <a:tint val="100000"/>
                <a:shade val="100000"/>
                <a:hueMod val="100000"/>
                <a:satMod val="100000"/>
              </a:schemeClr>
            </a:gs>
            <a:gs pos="81000">
              <a:schemeClr val="phClr">
                <a:tint val="98000"/>
                <a:shade val="100000"/>
                <a:hueMod val="100000"/>
                <a:satMod val="150000"/>
              </a:schemeClr>
            </a:gs>
            <a:gs pos="100000">
              <a:schemeClr val="phClr">
                <a:tint val="100000"/>
                <a:shade val="100000"/>
                <a:hueMod val="100000"/>
                <a:satMod val="200000"/>
              </a:schemeClr>
            </a:gs>
          </a:gsLst>
          <a:lin ang="16200000" scaled="1"/>
        </a:gradFill>
        <a:blipFill>
          <a:blip xmlns:r="http://schemas.openxmlformats.org/officeDocument/2006/relationships" r:embed="rId1">
            <a:duotone>
              <a:schemeClr val="phClr">
                <a:tint val="100000"/>
                <a:shade val="39000"/>
                <a:hueMod val="100000"/>
                <a:satMod val="150000"/>
              </a:schemeClr>
              <a:schemeClr val="phClr">
                <a:tint val="90000"/>
                <a:shade val="100000"/>
                <a:hueMod val="100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Calligraphy</Template>
  <TotalTime>77</TotalTime>
  <Words>2173</Words>
  <Application>Microsoft Office PowerPoint</Application>
  <PresentationFormat>全屏显示(4:3)</PresentationFormat>
  <Paragraphs>135</Paragraphs>
  <Slides>26</Slides>
  <Notes>1</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26</vt:i4>
      </vt:variant>
    </vt:vector>
  </HeadingPairs>
  <TitlesOfParts>
    <vt:vector size="35" baseType="lpstr">
      <vt:lpstr>等线</vt:lpstr>
      <vt:lpstr>方正大标宋简体</vt:lpstr>
      <vt:lpstr>Arial</vt:lpstr>
      <vt:lpstr>Calibri</vt:lpstr>
      <vt:lpstr>Cambria</vt:lpstr>
      <vt:lpstr>Times New Roman</vt:lpstr>
      <vt:lpstr>Wingdings 2</vt:lpstr>
      <vt:lpstr>行云流水</vt:lpstr>
      <vt:lpstr>Visio</vt:lpstr>
      <vt:lpstr>第7章  PHP的错误和异常处理</vt:lpstr>
      <vt:lpstr>7.1  错误类型</vt:lpstr>
      <vt:lpstr>7.1.1  语法错误</vt:lpstr>
      <vt:lpstr>7.1.2  执行时错误</vt:lpstr>
      <vt:lpstr>7.1.3  逻辑错误</vt:lpstr>
      <vt:lpstr>7.2  异常产生</vt:lpstr>
      <vt:lpstr>7.2  异常产生</vt:lpstr>
      <vt:lpstr>7.2  异常产生</vt:lpstr>
      <vt:lpstr>7.3  错误日志</vt:lpstr>
      <vt:lpstr>7.3.1  使用指定的文件记录错误报告日志</vt:lpstr>
      <vt:lpstr>7.3.1  使用指定的文件记录错误报告日志</vt:lpstr>
      <vt:lpstr>7.3.1  使用指定的文件记录错误报告日志</vt:lpstr>
      <vt:lpstr>7.3.2  日志信息记录到操作系统日志</vt:lpstr>
      <vt:lpstr>1.openlog()打开日志连接</vt:lpstr>
      <vt:lpstr>1.openlog()打开日志连接</vt:lpstr>
      <vt:lpstr>2.syslog()生成日志消息</vt:lpstr>
      <vt:lpstr>2.syslog()生成日志消息</vt:lpstr>
      <vt:lpstr>3.closelog()关闭日志连接</vt:lpstr>
      <vt:lpstr>7.4  异常处理</vt:lpstr>
      <vt:lpstr>7.4.1  异常处理实现</vt:lpstr>
      <vt:lpstr>7.4.1  异常处理实现</vt:lpstr>
      <vt:lpstr>7.4.2  扩展PHP内置异常处理类</vt:lpstr>
      <vt:lpstr>7.4.2  扩展PHP内置异常处理类</vt:lpstr>
      <vt:lpstr>7.4.3  捕获多个异常</vt:lpstr>
      <vt:lpstr>7.4.3  捕获多个异常</vt:lpstr>
      <vt:lpstr>7.5  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第7章  PHP的错误和异常处理</dc:title>
  <dc:creator>yztx1</dc:creator>
  <cp:lastModifiedBy>博 陈</cp:lastModifiedBy>
  <cp:revision>12</cp:revision>
  <dcterms:created xsi:type="dcterms:W3CDTF">2012-10-29T10:59:29Z</dcterms:created>
  <dcterms:modified xsi:type="dcterms:W3CDTF">2024-09-24T13:06:02Z</dcterms:modified>
</cp:coreProperties>
</file>