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86"/>
  </p:notesMasterIdLst>
  <p:sldIdLst>
    <p:sldId id="256" r:id="rId2"/>
    <p:sldId id="257" r:id="rId3"/>
    <p:sldId id="258" r:id="rId4"/>
    <p:sldId id="259" r:id="rId5"/>
    <p:sldId id="311" r:id="rId6"/>
    <p:sldId id="260" r:id="rId7"/>
    <p:sldId id="312" r:id="rId8"/>
    <p:sldId id="313" r:id="rId9"/>
    <p:sldId id="261" r:id="rId10"/>
    <p:sldId id="262" r:id="rId11"/>
    <p:sldId id="263" r:id="rId12"/>
    <p:sldId id="314" r:id="rId13"/>
    <p:sldId id="264" r:id="rId14"/>
    <p:sldId id="265" r:id="rId15"/>
    <p:sldId id="266" r:id="rId16"/>
    <p:sldId id="315" r:id="rId17"/>
    <p:sldId id="316" r:id="rId18"/>
    <p:sldId id="267" r:id="rId19"/>
    <p:sldId id="268" r:id="rId20"/>
    <p:sldId id="269" r:id="rId21"/>
    <p:sldId id="317" r:id="rId22"/>
    <p:sldId id="270" r:id="rId23"/>
    <p:sldId id="318" r:id="rId24"/>
    <p:sldId id="271" r:id="rId25"/>
    <p:sldId id="272" r:id="rId26"/>
    <p:sldId id="319" r:id="rId27"/>
    <p:sldId id="273" r:id="rId28"/>
    <p:sldId id="274" r:id="rId29"/>
    <p:sldId id="275" r:id="rId30"/>
    <p:sldId id="320" r:id="rId31"/>
    <p:sldId id="276" r:id="rId32"/>
    <p:sldId id="321" r:id="rId33"/>
    <p:sldId id="277" r:id="rId34"/>
    <p:sldId id="278" r:id="rId35"/>
    <p:sldId id="322" r:id="rId36"/>
    <p:sldId id="279" r:id="rId37"/>
    <p:sldId id="323" r:id="rId38"/>
    <p:sldId id="280" r:id="rId39"/>
    <p:sldId id="324" r:id="rId40"/>
    <p:sldId id="281" r:id="rId41"/>
    <p:sldId id="282" r:id="rId42"/>
    <p:sldId id="283" r:id="rId43"/>
    <p:sldId id="284" r:id="rId44"/>
    <p:sldId id="285" r:id="rId45"/>
    <p:sldId id="325" r:id="rId46"/>
    <p:sldId id="286" r:id="rId47"/>
    <p:sldId id="326" r:id="rId48"/>
    <p:sldId id="327" r:id="rId49"/>
    <p:sldId id="287" r:id="rId50"/>
    <p:sldId id="288" r:id="rId51"/>
    <p:sldId id="289" r:id="rId52"/>
    <p:sldId id="290" r:id="rId53"/>
    <p:sldId id="291" r:id="rId54"/>
    <p:sldId id="292" r:id="rId55"/>
    <p:sldId id="293" r:id="rId56"/>
    <p:sldId id="294" r:id="rId57"/>
    <p:sldId id="328" r:id="rId58"/>
    <p:sldId id="330" r:id="rId59"/>
    <p:sldId id="332" r:id="rId60"/>
    <p:sldId id="333" r:id="rId61"/>
    <p:sldId id="295" r:id="rId62"/>
    <p:sldId id="296" r:id="rId63"/>
    <p:sldId id="334" r:id="rId64"/>
    <p:sldId id="298" r:id="rId65"/>
    <p:sldId id="299" r:id="rId66"/>
    <p:sldId id="300" r:id="rId67"/>
    <p:sldId id="335" r:id="rId68"/>
    <p:sldId id="301" r:id="rId69"/>
    <p:sldId id="336" r:id="rId70"/>
    <p:sldId id="302" r:id="rId71"/>
    <p:sldId id="337" r:id="rId72"/>
    <p:sldId id="338" r:id="rId73"/>
    <p:sldId id="339" r:id="rId74"/>
    <p:sldId id="303" r:id="rId75"/>
    <p:sldId id="304" r:id="rId76"/>
    <p:sldId id="305" r:id="rId77"/>
    <p:sldId id="340" r:id="rId78"/>
    <p:sldId id="306" r:id="rId79"/>
    <p:sldId id="307" r:id="rId80"/>
    <p:sldId id="341" r:id="rId81"/>
    <p:sldId id="308" r:id="rId82"/>
    <p:sldId id="342" r:id="rId83"/>
    <p:sldId id="309" r:id="rId84"/>
    <p:sldId id="310" r:id="rId8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516" autoAdjust="0"/>
  </p:normalViewPr>
  <p:slideViewPr>
    <p:cSldViewPr>
      <p:cViewPr varScale="1">
        <p:scale>
          <a:sx n="111" d="100"/>
          <a:sy n="111" d="100"/>
        </p:scale>
        <p:origin x="1080" y="84"/>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40E3BA-E1C3-4A98-A4C0-74C89BAAC3F5}" type="datetimeFigureOut">
              <a:rPr lang="zh-CN" altLang="en-US" smtClean="0"/>
              <a:t>2024/9/26</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5E6230-EA59-4DA8-A462-B02DEB125DC3}" type="slidenum">
              <a:rPr lang="zh-CN" altLang="en-US" smtClean="0"/>
              <a:t>‹#›</a:t>
            </a:fld>
            <a:endParaRPr lang="zh-CN" altLang="en-US"/>
          </a:p>
        </p:txBody>
      </p:sp>
    </p:spTree>
    <p:extLst>
      <p:ext uri="{BB962C8B-B14F-4D97-AF65-F5344CB8AC3E}">
        <p14:creationId xmlns:p14="http://schemas.microsoft.com/office/powerpoint/2010/main" val="840349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Echo()</a:t>
            </a:r>
            <a:r>
              <a:rPr lang="zh-CN" altLang="en-US" dirty="0"/>
              <a:t>和</a:t>
            </a:r>
            <a:r>
              <a:rPr lang="en-US" altLang="zh-CN" dirty="0"/>
              <a:t>die()</a:t>
            </a:r>
            <a:endParaRPr lang="zh-CN" altLang="en-US" dirty="0"/>
          </a:p>
        </p:txBody>
      </p:sp>
      <p:sp>
        <p:nvSpPr>
          <p:cNvPr id="4" name="灯片编号占位符 3"/>
          <p:cNvSpPr>
            <a:spLocks noGrp="1"/>
          </p:cNvSpPr>
          <p:nvPr>
            <p:ph type="sldNum" sz="quarter" idx="5"/>
          </p:nvPr>
        </p:nvSpPr>
        <p:spPr/>
        <p:txBody>
          <a:bodyPr/>
          <a:lstStyle/>
          <a:p>
            <a:fld id="{AF5E6230-EA59-4DA8-A462-B02DEB125DC3}" type="slidenum">
              <a:rPr lang="zh-CN" altLang="en-US" smtClean="0"/>
              <a:t>2</a:t>
            </a:fld>
            <a:endParaRPr lang="zh-CN" altLang="en-US"/>
          </a:p>
        </p:txBody>
      </p:sp>
    </p:spTree>
    <p:extLst>
      <p:ext uri="{BB962C8B-B14F-4D97-AF65-F5344CB8AC3E}">
        <p14:creationId xmlns:p14="http://schemas.microsoft.com/office/powerpoint/2010/main" val="426364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Die</a:t>
            </a:r>
            <a:r>
              <a:rPr lang="zh-CN" altLang="en-US" dirty="0"/>
              <a:t>可用于</a:t>
            </a:r>
            <a:r>
              <a:rPr lang="en-US" altLang="zh-CN" dirty="0"/>
              <a:t>debug</a:t>
            </a:r>
            <a:endParaRPr lang="zh-CN" altLang="en-US" dirty="0"/>
          </a:p>
        </p:txBody>
      </p:sp>
      <p:sp>
        <p:nvSpPr>
          <p:cNvPr id="4" name="灯片编号占位符 3"/>
          <p:cNvSpPr>
            <a:spLocks noGrp="1"/>
          </p:cNvSpPr>
          <p:nvPr>
            <p:ph type="sldNum" sz="quarter" idx="5"/>
          </p:nvPr>
        </p:nvSpPr>
        <p:spPr/>
        <p:txBody>
          <a:bodyPr/>
          <a:lstStyle/>
          <a:p>
            <a:fld id="{AF5E6230-EA59-4DA8-A462-B02DEB125DC3}" type="slidenum">
              <a:rPr lang="zh-CN" altLang="en-US" smtClean="0"/>
              <a:t>8</a:t>
            </a:fld>
            <a:endParaRPr lang="zh-CN" altLang="en-US"/>
          </a:p>
        </p:txBody>
      </p:sp>
    </p:spTree>
    <p:extLst>
      <p:ext uri="{BB962C8B-B14F-4D97-AF65-F5344CB8AC3E}">
        <p14:creationId xmlns:p14="http://schemas.microsoft.com/office/powerpoint/2010/main" val="3295399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AF5E6230-EA59-4DA8-A462-B02DEB125DC3}" type="slidenum">
              <a:rPr lang="zh-CN" altLang="en-US" smtClean="0"/>
              <a:t>25</a:t>
            </a:fld>
            <a:endParaRPr lang="zh-CN" altLang="en-US"/>
          </a:p>
        </p:txBody>
      </p:sp>
    </p:spTree>
    <p:extLst>
      <p:ext uri="{BB962C8B-B14F-4D97-AF65-F5344CB8AC3E}">
        <p14:creationId xmlns:p14="http://schemas.microsoft.com/office/powerpoint/2010/main" val="2709905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注册密码转化为</a:t>
            </a:r>
            <a:r>
              <a:rPr lang="en-US" altLang="zh-CN" dirty="0"/>
              <a:t>md5</a:t>
            </a:r>
            <a:r>
              <a:rPr lang="zh-CN" altLang="en-US" dirty="0"/>
              <a:t>，存入数据库，登陆密码也转化为</a:t>
            </a:r>
            <a:r>
              <a:rPr lang="en-US" altLang="zh-CN" dirty="0"/>
              <a:t>md5</a:t>
            </a:r>
            <a:r>
              <a:rPr lang="zh-CN" altLang="en-US" dirty="0"/>
              <a:t>，与数据库中的比较</a:t>
            </a:r>
          </a:p>
        </p:txBody>
      </p:sp>
      <p:sp>
        <p:nvSpPr>
          <p:cNvPr id="4" name="灯片编号占位符 3"/>
          <p:cNvSpPr>
            <a:spLocks noGrp="1"/>
          </p:cNvSpPr>
          <p:nvPr>
            <p:ph type="sldNum" sz="quarter" idx="5"/>
          </p:nvPr>
        </p:nvSpPr>
        <p:spPr/>
        <p:txBody>
          <a:bodyPr/>
          <a:lstStyle/>
          <a:p>
            <a:fld id="{AF5E6230-EA59-4DA8-A462-B02DEB125DC3}" type="slidenum">
              <a:rPr lang="zh-CN" altLang="en-US" smtClean="0"/>
              <a:t>31</a:t>
            </a:fld>
            <a:endParaRPr lang="zh-CN" altLang="en-US"/>
          </a:p>
        </p:txBody>
      </p:sp>
    </p:spTree>
    <p:extLst>
      <p:ext uri="{BB962C8B-B14F-4D97-AF65-F5344CB8AC3E}">
        <p14:creationId xmlns:p14="http://schemas.microsoft.com/office/powerpoint/2010/main" val="9936864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能认就行</a:t>
            </a:r>
            <a:endParaRPr lang="en-US" altLang="zh-CN"/>
          </a:p>
          <a:p>
            <a:endParaRPr lang="zh-CN" altLang="en-US"/>
          </a:p>
        </p:txBody>
      </p:sp>
      <p:sp>
        <p:nvSpPr>
          <p:cNvPr id="4" name="灯片编号占位符 3"/>
          <p:cNvSpPr>
            <a:spLocks noGrp="1"/>
          </p:cNvSpPr>
          <p:nvPr>
            <p:ph type="sldNum" sz="quarter" idx="5"/>
          </p:nvPr>
        </p:nvSpPr>
        <p:spPr/>
        <p:txBody>
          <a:bodyPr/>
          <a:lstStyle/>
          <a:p>
            <a:fld id="{AF5E6230-EA59-4DA8-A462-B02DEB125DC3}" type="slidenum">
              <a:rPr lang="zh-CN" altLang="en-US" smtClean="0"/>
              <a:t>40</a:t>
            </a:fld>
            <a:endParaRPr lang="zh-CN" altLang="en-US"/>
          </a:p>
        </p:txBody>
      </p:sp>
    </p:spTree>
    <p:extLst>
      <p:ext uri="{BB962C8B-B14F-4D97-AF65-F5344CB8AC3E}">
        <p14:creationId xmlns:p14="http://schemas.microsoft.com/office/powerpoint/2010/main" val="16585333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t>
            </a:r>
            <a:r>
              <a:rPr lang="zh-CN" altLang="en-US" dirty="0"/>
              <a:t>：多次匹配</a:t>
            </a:r>
            <a:endParaRPr lang="en-US" altLang="zh-CN" dirty="0"/>
          </a:p>
          <a:p>
            <a:r>
              <a:rPr lang="en-US" altLang="zh-CN" dirty="0"/>
              <a:t>.edu.cn</a:t>
            </a:r>
          </a:p>
          <a:p>
            <a:r>
              <a:rPr lang="zh-CN" altLang="en-US" dirty="0"/>
              <a:t>重点这一页就够了</a:t>
            </a:r>
          </a:p>
        </p:txBody>
      </p:sp>
      <p:sp>
        <p:nvSpPr>
          <p:cNvPr id="4" name="灯片编号占位符 3"/>
          <p:cNvSpPr>
            <a:spLocks noGrp="1"/>
          </p:cNvSpPr>
          <p:nvPr>
            <p:ph type="sldNum" sz="quarter" idx="5"/>
          </p:nvPr>
        </p:nvSpPr>
        <p:spPr/>
        <p:txBody>
          <a:bodyPr/>
          <a:lstStyle/>
          <a:p>
            <a:fld id="{AF5E6230-EA59-4DA8-A462-B02DEB125DC3}" type="slidenum">
              <a:rPr lang="zh-CN" altLang="en-US" smtClean="0"/>
              <a:t>49</a:t>
            </a:fld>
            <a:endParaRPr lang="zh-CN" altLang="en-US"/>
          </a:p>
        </p:txBody>
      </p:sp>
    </p:spTree>
    <p:extLst>
      <p:ext uri="{BB962C8B-B14F-4D97-AF65-F5344CB8AC3E}">
        <p14:creationId xmlns:p14="http://schemas.microsoft.com/office/powerpoint/2010/main" val="3090370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给正则表达式，要知道是正则表达式</a:t>
            </a:r>
          </a:p>
        </p:txBody>
      </p:sp>
      <p:sp>
        <p:nvSpPr>
          <p:cNvPr id="4" name="灯片编号占位符 3"/>
          <p:cNvSpPr>
            <a:spLocks noGrp="1"/>
          </p:cNvSpPr>
          <p:nvPr>
            <p:ph type="sldNum" sz="quarter" idx="5"/>
          </p:nvPr>
        </p:nvSpPr>
        <p:spPr/>
        <p:txBody>
          <a:bodyPr/>
          <a:lstStyle/>
          <a:p>
            <a:fld id="{AF5E6230-EA59-4DA8-A462-B02DEB125DC3}" type="slidenum">
              <a:rPr lang="zh-CN" altLang="en-US" smtClean="0"/>
              <a:t>63</a:t>
            </a:fld>
            <a:endParaRPr lang="zh-CN" altLang="en-US"/>
          </a:p>
        </p:txBody>
      </p:sp>
    </p:spTree>
    <p:extLst>
      <p:ext uri="{BB962C8B-B14F-4D97-AF65-F5344CB8AC3E}">
        <p14:creationId xmlns:p14="http://schemas.microsoft.com/office/powerpoint/2010/main" val="4067044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981200"/>
            <a:ext cx="7772400" cy="1876428"/>
          </a:xfrm>
        </p:spPr>
        <p:txBody>
          <a:bodyPr anchor="b">
            <a:sp3d contourW="8890">
              <a:contourClr>
                <a:schemeClr val="accent3">
                  <a:shade val="55000"/>
                </a:schemeClr>
              </a:contourClr>
            </a:sp3d>
          </a:bodyPr>
          <a:lstStyle>
            <a:lvl1pPr algn="ctr">
              <a:defRPr sz="4400"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副标题 2"/>
          <p:cNvSpPr>
            <a:spLocks noGrp="1"/>
          </p:cNvSpPr>
          <p:nvPr>
            <p:ph type="subTitle" idx="1"/>
          </p:nvPr>
        </p:nvSpPr>
        <p:spPr>
          <a:xfrm>
            <a:off x="1371600" y="3857628"/>
            <a:ext cx="6400800" cy="1753200"/>
          </a:xfrm>
        </p:spPr>
        <p:txBody>
          <a:bodyPr/>
          <a:lstStyle>
            <a:lvl1pPr marL="0" indent="0" algn="ctr">
              <a:buNone/>
              <a:defRPr sz="24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kumimoji="0" lang="zh-CN" altLang="en-US"/>
              <a:t>单击此处编辑母版副标题样式</a:t>
            </a:r>
            <a:endParaRPr kumimoji="0" lang="en-US"/>
          </a:p>
        </p:txBody>
      </p:sp>
      <p:sp>
        <p:nvSpPr>
          <p:cNvPr id="4" name="日期占位符 3"/>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840EAF-613D-49CA-B344-5614C9AC5B2C}"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840EAF-613D-49CA-B344-5614C9AC5B2C}"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286644" y="274640"/>
            <a:ext cx="1400156" cy="5851525"/>
          </a:xfrm>
        </p:spPr>
        <p:txBody>
          <a:bodyPr vert="eaVert"/>
          <a:lstStyle>
            <a:lvl1pPr>
              <a:defRPr lang="zh-CN" altLang="en-US" dirty="0">
                <a:ln w="15875" cmpd="sng">
                  <a:solidFill>
                    <a:srgbClr val="FFFFFF"/>
                  </a:solidFill>
                  <a:prstDash val="solid"/>
                </a:ln>
                <a:solidFill>
                  <a:srgbClr val="FFFFFF"/>
                </a:solidFill>
                <a:effectLst>
                  <a:outerShdw blurRad="31750" dir="3600000" algn="tl" rotWithShape="0">
                    <a:srgbClr val="000000">
                      <a:alpha val="60000"/>
                    </a:srgbClr>
                  </a:outerShdw>
                </a:effectLst>
              </a:defRPr>
            </a:lvl1p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0"/>
            <a:ext cx="6829444"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840EAF-613D-49CA-B344-5614C9AC5B2C}"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标题和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文本占位符 2"/>
          <p:cNvSpPr>
            <a:spLocks noGrp="1"/>
          </p:cNvSpPr>
          <p:nvPr>
            <p:ph type="body"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840EAF-613D-49CA-B344-5614C9AC5B2C}" type="slidenum">
              <a:rPr lang="zh-CN" altLang="en-US" smtClean="0"/>
              <a:t>‹#›</a:t>
            </a:fld>
            <a:endParaRPr lang="zh-CN" altLang="en-US"/>
          </a:p>
        </p:txBody>
      </p:sp>
    </p:spTree>
    <p:extLst>
      <p:ext uri="{BB962C8B-B14F-4D97-AF65-F5344CB8AC3E}">
        <p14:creationId xmlns:p14="http://schemas.microsoft.com/office/powerpoint/2010/main" val="6196072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840EAF-613D-49CA-B344-5614C9AC5B2C}"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3">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685800" y="3854150"/>
            <a:ext cx="7772400" cy="1860850"/>
          </a:xfrm>
        </p:spPr>
        <p:txBody>
          <a:bodyPr anchor="t"/>
          <a:lstStyle>
            <a:lvl1pPr algn="l">
              <a:defRPr sz="4400" b="1" cap="all"/>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685800" y="2356428"/>
            <a:ext cx="7772400" cy="1501200"/>
          </a:xfrm>
        </p:spPr>
        <p:txBody>
          <a:bodyPr anchor="b"/>
          <a:lstStyle>
            <a:lvl1pPr marL="0" indent="0" algn="l">
              <a:buNone/>
              <a:defRPr sz="2000">
                <a:solidFill>
                  <a:schemeClr val="tx2"/>
                </a:solidFill>
              </a:defRPr>
            </a:lvl1pPr>
            <a:lvl2pPr marL="457200" indent="0" algn="l">
              <a:buNone/>
              <a:defRPr sz="1800">
                <a:solidFill>
                  <a:schemeClr val="tx2"/>
                </a:solidFill>
              </a:defRPr>
            </a:lvl2pPr>
            <a:lvl3pPr marL="914400" indent="0" algn="l">
              <a:buNone/>
              <a:defRPr sz="1600">
                <a:solidFill>
                  <a:schemeClr val="tx2"/>
                </a:solidFill>
              </a:defRPr>
            </a:lvl3pPr>
            <a:lvl4pPr marL="1371600" indent="0" algn="l">
              <a:buNone/>
              <a:defRPr sz="1400">
                <a:solidFill>
                  <a:schemeClr val="tx2"/>
                </a:solidFill>
              </a:defRPr>
            </a:lvl4pPr>
            <a:lvl5pPr marL="1828800" indent="0" algn="l">
              <a:buNone/>
              <a:defRPr sz="1400">
                <a:solidFill>
                  <a:schemeClr val="tx2"/>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1840EAF-613D-49CA-B344-5614C9AC5B2C}" type="slidenum">
              <a:rPr lang="zh-CN" altLang="en-US" smtClean="0"/>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840EAF-613D-49CA-B344-5614C9AC5B2C}"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eaLnBrk="1" latinLnBrk="0" hangingPunct="1"/>
            <a:r>
              <a:rPr kumimoji="0"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1840EAF-613D-49CA-B344-5614C9AC5B2C}" type="slidenum">
              <a:rPr lang="zh-CN" altLang="en-US" smtClean="0"/>
              <a:t>‹#›</a:t>
            </a:fld>
            <a:endParaRPr lang="zh-CN" altLang="en-US"/>
          </a:p>
        </p:txBody>
      </p:sp>
      <p:sp>
        <p:nvSpPr>
          <p:cNvPr id="2" name="标题 1"/>
          <p:cNvSpPr>
            <a:spLocks noGrp="1"/>
          </p:cNvSpPr>
          <p:nvPr>
            <p:ph type="title"/>
          </p:nvPr>
        </p:nvSpPr>
        <p:spPr/>
        <p:txBody>
          <a:bodyPr/>
          <a:lstStyle>
            <a:lvl1pPr>
              <a:defRPr/>
            </a:lvl1pPr>
          </a:lstStyle>
          <a:p>
            <a:r>
              <a:rPr kumimoji="0" lang="zh-CN" altLang="en-US"/>
              <a:t>单击此处编辑母版标题样式</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40EAF-613D-49CA-B344-5614C9AC5B2C}"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1840EAF-613D-49CA-B344-5614C9AC5B2C}"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326258" y="381000"/>
            <a:ext cx="2667000" cy="1833554"/>
          </a:xfrm>
        </p:spPr>
        <p:txBody>
          <a:bodyPr anchor="ctr">
            <a:scene3d>
              <a:camera prst="orthographicFront"/>
              <a:lightRig rig="soft" dir="tl">
                <a:rot lat="0" lon="0" rev="0"/>
              </a:lightRig>
            </a:scene3d>
            <a:sp3d contourW="8890">
              <a:contourClr>
                <a:schemeClr val="accent3">
                  <a:shade val="55000"/>
                </a:schemeClr>
              </a:contourClr>
            </a:sp3d>
          </a:bodyPr>
          <a:lstStyle>
            <a:lvl1pPr algn="l">
              <a:defRPr sz="3200" b="1" kern="1200" cap="all" spc="50">
                <a:ln w="15875">
                  <a:noFill/>
                </a:ln>
                <a:solidFill>
                  <a:schemeClr val="tx2"/>
                </a:solidFill>
                <a:effectLst/>
                <a:latin typeface="+mj-lt"/>
                <a:ea typeface="+mj-ea"/>
                <a:cs typeface="+mj-cs"/>
              </a:defRPr>
            </a:lvl1pPr>
          </a:lstStyle>
          <a:p>
            <a:r>
              <a:rPr kumimoji="0" lang="zh-CN" altLang="en-US"/>
              <a:t>单击此处编辑母版标题样式</a:t>
            </a:r>
            <a:endParaRPr kumimoji="0" lang="en-US"/>
          </a:p>
        </p:txBody>
      </p:sp>
      <p:sp>
        <p:nvSpPr>
          <p:cNvPr id="3" name="内容占位符 2"/>
          <p:cNvSpPr>
            <a:spLocks noGrp="1"/>
          </p:cNvSpPr>
          <p:nvPr>
            <p:ph idx="1"/>
          </p:nvPr>
        </p:nvSpPr>
        <p:spPr>
          <a:xfrm>
            <a:off x="3352800" y="380999"/>
            <a:ext cx="5410200" cy="57451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文本占位符 3"/>
          <p:cNvSpPr>
            <a:spLocks noGrp="1"/>
          </p:cNvSpPr>
          <p:nvPr>
            <p:ph type="body" sz="half" idx="2"/>
          </p:nvPr>
        </p:nvSpPr>
        <p:spPr>
          <a:xfrm>
            <a:off x="326258" y="2214554"/>
            <a:ext cx="2667000" cy="391218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840EAF-613D-49CA-B344-5614C9AC5B2C}"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组合 7"/>
          <p:cNvGrpSpPr/>
          <p:nvPr/>
        </p:nvGrpSpPr>
        <p:grpSpPr>
          <a:xfrm>
            <a:off x="1580474" y="553734"/>
            <a:ext cx="7349244" cy="4741531"/>
            <a:chOff x="428596" y="553734"/>
            <a:chExt cx="7349244" cy="4741531"/>
          </a:xfrm>
        </p:grpSpPr>
        <p:sp>
          <p:nvSpPr>
            <p:cNvPr id="16" name="矩形 15"/>
            <p:cNvSpPr/>
            <p:nvPr/>
          </p:nvSpPr>
          <p:spPr>
            <a:xfrm rot="21480000">
              <a:off x="428596" y="580356"/>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7" name="矩形 16"/>
            <p:cNvSpPr/>
            <p:nvPr/>
          </p:nvSpPr>
          <p:spPr>
            <a:xfrm rot="21540000">
              <a:off x="437473" y="571479"/>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sp>
          <p:nvSpPr>
            <p:cNvPr id="18" name="矩形 17"/>
            <p:cNvSpPr/>
            <p:nvPr/>
          </p:nvSpPr>
          <p:spPr>
            <a:xfrm>
              <a:off x="437481" y="553734"/>
              <a:ext cx="7340359" cy="4714909"/>
            </a:xfrm>
            <a:prstGeom prst="rect">
              <a:avLst/>
            </a:prstGeom>
            <a:ln w="1270" cap="flat" cmpd="sng" algn="ctr">
              <a:noFill/>
              <a:prstDash val="solid"/>
              <a:miter lim="800000"/>
            </a:ln>
            <a:effectLst>
              <a:outerShdw blurRad="54991" dist="17780" dir="5400000" algn="tl" rotWithShape="0">
                <a:srgbClr val="000000">
                  <a:alpha val="66000"/>
                </a:srgbClr>
              </a:outerShdw>
            </a:effectLst>
          </p:spPr>
          <p:style>
            <a:lnRef idx="2">
              <a:schemeClr val="accent1"/>
            </a:lnRef>
            <a:fillRef idx="1">
              <a:schemeClr val="lt1"/>
            </a:fillRef>
            <a:effectRef idx="0">
              <a:schemeClr val="accent1"/>
            </a:effectRef>
            <a:fontRef idx="minor">
              <a:schemeClr val="dk1"/>
            </a:fontRef>
          </p:style>
          <p:txBody>
            <a:bodyPr rtlCol="0" anchor="ctr"/>
            <a:lstStyle/>
            <a:p>
              <a:pPr algn="ctr" eaLnBrk="1" latinLnBrk="0" hangingPunct="1"/>
              <a:endParaRPr kumimoji="0" lang="zh-CN" altLang="en-US"/>
            </a:p>
          </p:txBody>
        </p:sp>
      </p:grpSp>
      <p:sp>
        <p:nvSpPr>
          <p:cNvPr id="3" name="图片占位符 2"/>
          <p:cNvSpPr>
            <a:spLocks noGrp="1"/>
          </p:cNvSpPr>
          <p:nvPr>
            <p:ph type="pic" idx="1"/>
          </p:nvPr>
        </p:nvSpPr>
        <p:spPr>
          <a:xfrm>
            <a:off x="1651912" y="612776"/>
            <a:ext cx="7215238" cy="4602175"/>
          </a:xfrm>
          <a:solidFill>
            <a:schemeClr val="bg2">
              <a:tint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0" lang="zh-CN" altLang="en-US"/>
              <a:t>单击图标添加图片</a:t>
            </a:r>
            <a:endParaRPr kumimoji="0" lang="en-US"/>
          </a:p>
        </p:txBody>
      </p:sp>
      <p:sp useBgFill="1">
        <p:nvSpPr>
          <p:cNvPr id="2" name="标题 1"/>
          <p:cNvSpPr>
            <a:spLocks noGrp="1"/>
          </p:cNvSpPr>
          <p:nvPr>
            <p:ph type="title"/>
          </p:nvPr>
        </p:nvSpPr>
        <p:spPr>
          <a:xfrm>
            <a:off x="0" y="595295"/>
            <a:ext cx="1357290" cy="5691227"/>
          </a:xfrm>
          <a:noFill/>
        </p:spPr>
        <p:txBody>
          <a:bodyPr vert="eaVert" anchor="ctr">
            <a:noAutofit/>
          </a:bodyPr>
          <a:lstStyle>
            <a:lvl1pPr algn="l">
              <a:defRPr lang="zh-CN" altLang="en-US" sz="320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defRPr>
            </a:lvl1pPr>
          </a:lstStyle>
          <a:p>
            <a:r>
              <a:rPr kumimoji="0" lang="zh-CN" altLang="en-US"/>
              <a:t>单击此处编辑母版标题样式</a:t>
            </a:r>
            <a:endParaRPr kumimoji="0" lang="en-US"/>
          </a:p>
        </p:txBody>
      </p:sp>
      <p:sp>
        <p:nvSpPr>
          <p:cNvPr id="4" name="文本占位符 3"/>
          <p:cNvSpPr>
            <a:spLocks noGrp="1"/>
          </p:cNvSpPr>
          <p:nvPr>
            <p:ph type="body" sz="half" idx="2"/>
          </p:nvPr>
        </p:nvSpPr>
        <p:spPr>
          <a:xfrm>
            <a:off x="1714480" y="5481658"/>
            <a:ext cx="7215238" cy="804862"/>
          </a:xfrm>
        </p:spPr>
        <p:txBody>
          <a:bodyPr anchor="ctr"/>
          <a:lstStyle>
            <a:lvl1pPr marL="0" indent="0" algn="ctr">
              <a:buNone/>
              <a:defRPr sz="1400"/>
            </a:lvl1pPr>
            <a:lvl2pPr marL="457200" indent="0" algn="ctr">
              <a:buNone/>
              <a:defRPr sz="1200"/>
            </a:lvl2pPr>
            <a:lvl3pPr marL="914400" indent="0" algn="ctr">
              <a:buNone/>
              <a:defRPr sz="1000"/>
            </a:lvl3pPr>
            <a:lvl4pPr marL="1371600" indent="0" algn="ctr">
              <a:buNone/>
              <a:defRPr sz="900"/>
            </a:lvl4pPr>
            <a:lvl5pPr marL="1828800" indent="0" algn="ctr">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75051FE3-F733-47CF-90C4-CF80D4524101}" type="datetimeFigureOut">
              <a:rPr lang="zh-CN" altLang="en-US" smtClean="0"/>
              <a:t>2024/9/26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1840EAF-613D-49CA-B344-5614C9AC5B2C}"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rtlCol="0" anchor="ctr">
            <a:noAutofit/>
            <a:scene3d>
              <a:camera prst="orthographicFront"/>
              <a:lightRig rig="soft" dir="tl">
                <a:rot lat="0" lon="0" rev="0"/>
              </a:lightRig>
            </a:scene3d>
            <a:sp3d contourW="8890">
              <a:contourClr>
                <a:schemeClr val="accent3">
                  <a:shade val="55000"/>
                </a:schemeClr>
              </a:contourClr>
            </a:sp3d>
          </a:body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600200"/>
            <a:ext cx="8229600" cy="4724400"/>
          </a:xfrm>
          <a:prstGeom prst="rect">
            <a:avLst/>
          </a:prstGeom>
        </p:spPr>
        <p:txBody>
          <a:bodyPr vert="horz" rtlCol="0">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4" name="日期占位符 3"/>
          <p:cNvSpPr>
            <a:spLocks noGrp="1"/>
          </p:cNvSpPr>
          <p:nvPr>
            <p:ph type="dt" sz="half" idx="2"/>
          </p:nvPr>
        </p:nvSpPr>
        <p:spPr>
          <a:xfrm>
            <a:off x="8878" y="6483997"/>
            <a:ext cx="2133600" cy="365125"/>
          </a:xfrm>
          <a:prstGeom prst="rect">
            <a:avLst/>
          </a:prstGeom>
        </p:spPr>
        <p:txBody>
          <a:bodyPr vert="horz" rtlCol="0" anchor="ctr"/>
          <a:lstStyle>
            <a:lvl1pPr algn="l" eaLnBrk="1" latinLnBrk="0" hangingPunct="1">
              <a:defRPr kumimoji="0" sz="1200">
                <a:solidFill>
                  <a:schemeClr val="tx1">
                    <a:tint val="75000"/>
                  </a:schemeClr>
                </a:solidFill>
              </a:defRPr>
            </a:lvl1pPr>
          </a:lstStyle>
          <a:p>
            <a:fld id="{75051FE3-F733-47CF-90C4-CF80D4524101}" type="datetimeFigureOut">
              <a:rPr lang="zh-CN" altLang="en-US" smtClean="0"/>
              <a:t>2024/9/26</a:t>
            </a:fld>
            <a:endParaRPr lang="zh-CN" altLang="en-US"/>
          </a:p>
        </p:txBody>
      </p:sp>
      <p:sp>
        <p:nvSpPr>
          <p:cNvPr id="5" name="页脚占位符 4"/>
          <p:cNvSpPr>
            <a:spLocks noGrp="1"/>
          </p:cNvSpPr>
          <p:nvPr>
            <p:ph type="ftr" sz="quarter" idx="3"/>
          </p:nvPr>
        </p:nvSpPr>
        <p:spPr>
          <a:xfrm>
            <a:off x="3124200" y="6483997"/>
            <a:ext cx="2895600" cy="365125"/>
          </a:xfrm>
          <a:prstGeom prst="rect">
            <a:avLst/>
          </a:prstGeom>
        </p:spPr>
        <p:txBody>
          <a:bodyPr vert="horz" rtlCol="0" anchor="ctr"/>
          <a:lstStyle>
            <a:lvl1pPr algn="ctr" eaLnBrk="1" latinLnBrk="0" hangingPunct="1">
              <a:defRPr kumimoji="0"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992644" y="6483997"/>
            <a:ext cx="2133600" cy="365125"/>
          </a:xfrm>
          <a:prstGeom prst="rect">
            <a:avLst/>
          </a:prstGeom>
        </p:spPr>
        <p:txBody>
          <a:bodyPr vert="horz" rtlCol="0" anchor="ctr"/>
          <a:lstStyle>
            <a:lvl1pPr algn="r" eaLnBrk="1" latinLnBrk="0" hangingPunct="1">
              <a:defRPr kumimoji="0" sz="1200">
                <a:solidFill>
                  <a:schemeClr val="tx1">
                    <a:tint val="75000"/>
                  </a:schemeClr>
                </a:solidFill>
              </a:defRPr>
            </a:lvl1pPr>
          </a:lstStyle>
          <a:p>
            <a:fld id="{11840EAF-613D-49CA-B344-5614C9AC5B2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ctr" rtl="0" eaLnBrk="1" latinLnBrk="0" hangingPunct="1">
        <a:spcBef>
          <a:spcPct val="0"/>
        </a:spcBef>
        <a:buNone/>
        <a:defRPr kumimoji="0" sz="4000" b="1" kern="1200" cap="all" spc="50" dirty="0">
          <a:ln w="15875" cmpd="sng">
            <a:solidFill>
              <a:srgbClr val="FFFFFF"/>
            </a:solidFill>
            <a:prstDash val="solid"/>
          </a:ln>
          <a:solidFill>
            <a:srgbClr val="FFFFFF"/>
          </a:solidFill>
          <a:effectLst>
            <a:outerShdw blurRad="31750" dir="3600000" algn="tl" rotWithShape="0">
              <a:srgbClr val="000000">
                <a:alpha val="60000"/>
              </a:srgbClr>
            </a:outerShdw>
          </a:effectLst>
          <a:latin typeface="+mj-lt"/>
          <a:ea typeface="+mj-ea"/>
          <a:cs typeface="+mj-cs"/>
        </a:defRPr>
      </a:lvl1pPr>
      <a:lvl2pPr eaLnBrk="1" latinLnBrk="0" hangingPunct="1">
        <a:defRPr kumimoji="0">
          <a:solidFill>
            <a:schemeClr val="tx2"/>
          </a:solidFill>
        </a:defRPr>
      </a:lvl2pPr>
      <a:lvl3pPr eaLnBrk="1" latinLnBrk="0" hangingPunct="1">
        <a:defRPr kumimoji="0">
          <a:solidFill>
            <a:schemeClr val="tx2"/>
          </a:solidFill>
        </a:defRPr>
      </a:lvl3pPr>
      <a:lvl4pPr eaLnBrk="1" latinLnBrk="0" hangingPunct="1">
        <a:defRPr kumimoji="0">
          <a:solidFill>
            <a:schemeClr val="tx2"/>
          </a:solidFill>
        </a:defRPr>
      </a:lvl4pPr>
      <a:lvl5pPr eaLnBrk="1" latinLnBrk="0" hangingPunct="1">
        <a:defRPr kumimoji="0">
          <a:solidFill>
            <a:schemeClr val="tx2"/>
          </a:solidFill>
        </a:defRPr>
      </a:lvl5pPr>
      <a:lvl6pPr eaLnBrk="1" latinLnBrk="0" hangingPunct="1">
        <a:defRPr kumimoji="0">
          <a:solidFill>
            <a:schemeClr val="tx2"/>
          </a:solidFill>
        </a:defRPr>
      </a:lvl6pPr>
      <a:lvl7pPr eaLnBrk="1" latinLnBrk="0" hangingPunct="1">
        <a:defRPr kumimoji="0">
          <a:solidFill>
            <a:schemeClr val="tx2"/>
          </a:solidFill>
        </a:defRPr>
      </a:lvl7pPr>
      <a:lvl8pPr eaLnBrk="1" latinLnBrk="0" hangingPunct="1">
        <a:defRPr kumimoji="0">
          <a:solidFill>
            <a:schemeClr val="tx2"/>
          </a:solidFill>
        </a:defRPr>
      </a:lvl8pPr>
      <a:lvl9pPr eaLnBrk="1" latinLnBrk="0" hangingPunct="1">
        <a:defRPr kumimoji="0">
          <a:solidFill>
            <a:schemeClr val="tx2"/>
          </a:solidFill>
        </a:defRPr>
      </a:lvl9pPr>
    </p:titleStyle>
    <p:bodyStyle>
      <a:lvl1pPr marL="342900" indent="-342900" algn="l" rtl="0" eaLnBrk="1" latinLnBrk="0" hangingPunct="1">
        <a:spcBef>
          <a:spcPct val="20000"/>
        </a:spcBef>
        <a:buClr>
          <a:schemeClr val="tx2"/>
        </a:buClr>
        <a:buSzPct val="90000"/>
        <a:buFont typeface="Cambria"/>
        <a:buChar char="+"/>
        <a:defRPr kumimoji="0" sz="3200" kern="1200">
          <a:solidFill>
            <a:schemeClr val="tx1"/>
          </a:solidFill>
          <a:latin typeface="+mn-lt"/>
          <a:ea typeface="+mn-ea"/>
          <a:cs typeface="+mn-cs"/>
        </a:defRPr>
      </a:lvl1pPr>
      <a:lvl2pPr marL="742950" indent="-285750" algn="l" rtl="0" eaLnBrk="1" latinLnBrk="0" hangingPunct="1">
        <a:spcBef>
          <a:spcPct val="20000"/>
        </a:spcBef>
        <a:buClr>
          <a:schemeClr val="tx2"/>
        </a:buClr>
        <a:buSzPct val="100000"/>
        <a:buFont typeface="Cambria"/>
        <a:buChar char="–"/>
        <a:defRPr kumimoji="0" sz="2800" kern="1200">
          <a:solidFill>
            <a:schemeClr val="tx1"/>
          </a:solidFill>
          <a:latin typeface="+mn-lt"/>
          <a:ea typeface="+mn-ea"/>
          <a:cs typeface="+mn-cs"/>
        </a:defRPr>
      </a:lvl2pPr>
      <a:lvl3pPr marL="1143000" indent="-228600" algn="l" rtl="0" eaLnBrk="1" latinLnBrk="0" hangingPunct="1">
        <a:spcBef>
          <a:spcPct val="20000"/>
        </a:spcBef>
        <a:buClr>
          <a:schemeClr val="tx2"/>
        </a:buClr>
        <a:buSzPct val="60000"/>
        <a:buFont typeface="Wingdings 2"/>
        <a:buChar char="Ï"/>
        <a:defRPr kumimoji="0" sz="2400" kern="1200">
          <a:solidFill>
            <a:schemeClr val="tx1"/>
          </a:solidFill>
          <a:latin typeface="+mn-lt"/>
          <a:ea typeface="+mn-ea"/>
          <a:cs typeface="+mn-cs"/>
        </a:defRPr>
      </a:lvl3pPr>
      <a:lvl4pPr marL="1600200" indent="-228600" algn="l" rtl="0" eaLnBrk="1" latinLnBrk="0" hangingPunct="1">
        <a:spcBef>
          <a:spcPct val="20000"/>
        </a:spcBef>
        <a:buClr>
          <a:schemeClr val="tx2"/>
        </a:buClr>
        <a:buSzPct val="90000"/>
        <a:buFont typeface="Calibri"/>
        <a:buChar char="÷"/>
        <a:defRPr kumimoji="0" sz="2000" kern="1200">
          <a:solidFill>
            <a:schemeClr val="tx1"/>
          </a:solidFill>
          <a:latin typeface="+mn-lt"/>
          <a:ea typeface="+mn-ea"/>
          <a:cs typeface="+mn-cs"/>
        </a:defRPr>
      </a:lvl4pPr>
      <a:lvl5pPr marL="2057400" indent="-228600" algn="l" rtl="0" eaLnBrk="1" latinLnBrk="0" hangingPunct="1">
        <a:spcBef>
          <a:spcPct val="20000"/>
        </a:spcBef>
        <a:buClr>
          <a:schemeClr val="tx2"/>
        </a:buClr>
        <a:buSzPct val="100000"/>
        <a:buFont typeface="Cambria"/>
        <a:buChar char="="/>
        <a:defRPr kumimoji="0" sz="2000" kern="1200">
          <a:solidFill>
            <a:schemeClr val="tx1"/>
          </a:solidFill>
          <a:latin typeface="+mn-lt"/>
          <a:ea typeface="+mn-ea"/>
          <a:cs typeface="+mn-cs"/>
        </a:defRPr>
      </a:lvl5pPr>
      <a:lvl6pPr marL="2514600" indent="-228600" algn="l" rtl="0" eaLnBrk="1" latinLnBrk="0" hangingPunct="1">
        <a:spcBef>
          <a:spcPct val="20000"/>
        </a:spcBef>
        <a:buFont typeface="Arial"/>
        <a:buChar char="•"/>
        <a:defRPr kumimoji="0" sz="2000" kern="1200">
          <a:solidFill>
            <a:schemeClr val="tx1"/>
          </a:solidFill>
          <a:latin typeface="+mn-lt"/>
          <a:ea typeface="+mn-ea"/>
          <a:cs typeface="+mn-cs"/>
        </a:defRPr>
      </a:lvl6pPr>
      <a:lvl7pPr marL="2971800" indent="-228600" algn="l" rtl="0" eaLnBrk="1" latinLnBrk="0" hangingPunct="1">
        <a:spcBef>
          <a:spcPct val="20000"/>
        </a:spcBef>
        <a:buFont typeface="Arial"/>
        <a:buChar char="•"/>
        <a:defRPr kumimoji="0" sz="2000" kern="1200">
          <a:solidFill>
            <a:schemeClr val="tx1"/>
          </a:solidFill>
          <a:latin typeface="+mn-lt"/>
          <a:ea typeface="+mn-ea"/>
          <a:cs typeface="+mn-cs"/>
        </a:defRPr>
      </a:lvl7pPr>
      <a:lvl8pPr marL="3429000" indent="-228600" algn="l" rtl="0" eaLnBrk="1" latinLnBrk="0" hangingPunct="1">
        <a:spcBef>
          <a:spcPct val="20000"/>
        </a:spcBef>
        <a:buFont typeface="Arial"/>
        <a:buChar char="•"/>
        <a:defRPr kumimoji="0" sz="2000" kern="1200">
          <a:solidFill>
            <a:schemeClr val="tx1"/>
          </a:solidFill>
          <a:latin typeface="+mn-lt"/>
          <a:ea typeface="+mn-ea"/>
          <a:cs typeface="+mn-cs"/>
        </a:defRPr>
      </a:lvl8pPr>
      <a:lvl9pPr marL="3886200" indent="-228600" algn="l" rtl="0" eaLnBrk="1" latinLnBrk="0" hangingPunct="1">
        <a:spcBef>
          <a:spcPct val="20000"/>
        </a:spcBef>
        <a:buFont typeface="Arial"/>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oleObject" Target="../embeddings/oleObject4.bin"/><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6.bin"/><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7.bin"/><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8.bin"/><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9.bin"/><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11.bin"/><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13.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oleObject" Target="../embeddings/oleObject13.bin"/><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4.bin"/><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oleObject" Target="../embeddings/oleObject15.bin"/><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oleObject" Target="../embeddings/oleObject16.bin"/><Relationship Id="rId1" Type="http://schemas.openxmlformats.org/officeDocument/2006/relationships/slideLayout" Target="../slideLayouts/slideLayout12.xml"/><Relationship Id="rId5" Type="http://schemas.openxmlformats.org/officeDocument/2006/relationships/image" Target="../media/image18.emf"/><Relationship Id="rId4" Type="http://schemas.openxmlformats.org/officeDocument/2006/relationships/oleObject" Target="../embeddings/oleObject17.bin"/></Relationships>
</file>

<file path=ppt/slides/_rels/slide49.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notesSlide" Target="../notesSlides/notesSlide6.xml"/><Relationship Id="rId1" Type="http://schemas.openxmlformats.org/officeDocument/2006/relationships/slideLayout" Target="../slideLayouts/slideLayout12.xml"/><Relationship Id="rId6" Type="http://schemas.openxmlformats.org/officeDocument/2006/relationships/image" Target="../media/image20.emf"/><Relationship Id="rId5" Type="http://schemas.openxmlformats.org/officeDocument/2006/relationships/oleObject" Target="../embeddings/oleObject19.bin"/><Relationship Id="rId4" Type="http://schemas.openxmlformats.org/officeDocument/2006/relationships/image" Target="../media/image19.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0.bin"/><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oleObject" Target="../embeddings/oleObject21.bin"/><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oleObject" Target="../embeddings/oleObject22.bin"/><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23.bin"/><Relationship Id="rId1" Type="http://schemas.openxmlformats.org/officeDocument/2006/relationships/slideLayout" Target="../slideLayouts/slideLayout12.xml"/><Relationship Id="rId6" Type="http://schemas.openxmlformats.org/officeDocument/2006/relationships/oleObject" Target="../embeddings/oleObject25.bin"/><Relationship Id="rId5" Type="http://schemas.openxmlformats.org/officeDocument/2006/relationships/image" Target="../media/image25.emf"/><Relationship Id="rId4" Type="http://schemas.openxmlformats.org/officeDocument/2006/relationships/oleObject" Target="../embeddings/oleObject24.bin"/></Relationships>
</file>

<file path=ppt/slides/_rels/slide5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oleObject" Target="../embeddings/oleObject26.bin"/><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oleObject" Target="../embeddings/oleObject27.bin"/><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oleObject" Target="../embeddings/oleObject28.bin"/><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image" Target="../media/image30.emf"/><Relationship Id="rId2" Type="http://schemas.openxmlformats.org/officeDocument/2006/relationships/oleObject" Target="../embeddings/oleObject29.bin"/><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oleObject" Target="../embeddings/oleObject30.bin"/><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oleObject" Target="../embeddings/oleObject31.bin"/><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oleObject" Target="../embeddings/oleObject32.bin"/><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33.bin"/><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34.bin"/><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oleObject" Target="../embeddings/oleObject35.bin"/><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37.emf"/><Relationship Id="rId2" Type="http://schemas.openxmlformats.org/officeDocument/2006/relationships/oleObject" Target="../embeddings/oleObject36.bin"/><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37.bin"/><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38.bin"/><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39.bin"/><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40.bin"/><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2.xml"/><Relationship Id="rId1" Type="http://schemas.openxmlformats.org/officeDocument/2006/relationships/slideLayout" Target="../slideLayouts/slideLayout12.xml"/><Relationship Id="rId4" Type="http://schemas.openxmlformats.org/officeDocument/2006/relationships/image" Target="../media/image4.emf"/></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1.xml.rels><?xml version="1.0" encoding="UTF-8" standalone="yes"?>
<Relationships xmlns="http://schemas.openxmlformats.org/package/2006/relationships"><Relationship Id="rId3" Type="http://schemas.openxmlformats.org/officeDocument/2006/relationships/image" Target="../media/image42.emf"/><Relationship Id="rId2" Type="http://schemas.openxmlformats.org/officeDocument/2006/relationships/oleObject" Target="../embeddings/oleObject41.bin"/><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42.bin"/><Relationship Id="rId1" Type="http://schemas.openxmlformats.org/officeDocument/2006/relationships/slideLayout" Target="../slideLayouts/slideLayout1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zh-CN" altLang="en-US" b="0" i="0" u="none" strike="noStrike" kern="1800" baseline="0">
                <a:latin typeface="方正大标宋简体"/>
              </a:rPr>
              <a:t>第</a:t>
            </a:r>
            <a:r>
              <a:rPr lang="en-US" altLang="zh-CN" b="0" i="0" u="none" strike="noStrike" kern="1800" baseline="0">
                <a:latin typeface="方正大标宋简体"/>
              </a:rPr>
              <a:t>8</a:t>
            </a:r>
            <a:r>
              <a:rPr lang="zh-CN" altLang="en-US" b="0" i="0" u="none" strike="noStrike" kern="1800" baseline="0">
                <a:latin typeface="方正大标宋简体"/>
              </a:rPr>
              <a:t>章  字符串处理和正则表达式</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在</a:t>
            </a:r>
            <a:r>
              <a:rPr lang="en-US" altLang="zh-CN" b="0" i="0" u="none" strike="noStrike" baseline="0">
                <a:latin typeface="Times New Roman"/>
              </a:rPr>
              <a:t>PHP</a:t>
            </a:r>
            <a:r>
              <a:rPr lang="zh-CN" altLang="en-US" b="0" i="0" u="none" strike="noStrike" baseline="0">
                <a:latin typeface="Times New Roman"/>
              </a:rPr>
              <a:t>中，字符串被作为一种基本的数据类型来处理。通常对字符串的处理有字符串的格式化、字符串的分割和连接、字符串的比较，以及字符串的查找匹配和替换。</a:t>
            </a:r>
            <a:r>
              <a:rPr lang="en-US" altLang="zh-CN" b="0" i="0" u="none" strike="noStrike" baseline="0">
                <a:latin typeface="Times New Roman"/>
              </a:rPr>
              <a:t>PHP</a:t>
            </a:r>
            <a:r>
              <a:rPr lang="zh-CN" altLang="en-US" b="0" i="0" u="none" strike="noStrike" baseline="0">
                <a:latin typeface="Times New Roman"/>
              </a:rPr>
              <a:t>中提供了大量的处理字符串的函数。这些函数给功能强大，使用也很简单。下面我们就来分别学习他们其中一些常用的函数。</a:t>
            </a:r>
          </a:p>
        </p:txBody>
      </p:sp>
    </p:spTree>
    <p:extLst>
      <p:ext uri="{BB962C8B-B14F-4D97-AF65-F5344CB8AC3E}">
        <p14:creationId xmlns:p14="http://schemas.microsoft.com/office/powerpoint/2010/main" val="2931884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8.1.3  printf()</a:t>
            </a:r>
            <a:r>
              <a:rPr lang="zh-CN" altLang="en-US" b="0" i="0" u="none" strike="noStrike" kern="1800" baseline="0">
                <a:latin typeface="方正大标宋简体"/>
              </a:rPr>
              <a:t>函数和</a:t>
            </a:r>
            <a:r>
              <a:rPr lang="en-US" altLang="zh-CN" b="0" i="0" u="none" strike="noStrike" kern="1800" baseline="0">
                <a:latin typeface="方正大标宋简体"/>
              </a:rPr>
              <a:t>sprintf()</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a:latin typeface="Times New Roman"/>
              </a:rPr>
              <a:t>printf()</a:t>
            </a:r>
            <a:r>
              <a:rPr lang="zh-CN" altLang="en-US" b="0" i="0" u="none" strike="noStrike" baseline="0">
                <a:latin typeface="Times New Roman"/>
              </a:rPr>
              <a:t>和</a:t>
            </a:r>
            <a:r>
              <a:rPr lang="en-US" altLang="zh-CN" b="0" i="0" u="none" strike="noStrike" baseline="0">
                <a:latin typeface="Times New Roman"/>
              </a:rPr>
              <a:t>sprintf()</a:t>
            </a:r>
            <a:r>
              <a:rPr lang="zh-CN" altLang="en-US" b="0" i="0" u="none" strike="noStrike" baseline="0">
                <a:latin typeface="Times New Roman"/>
              </a:rPr>
              <a:t>的功能类似，都用于格式化字符串，但是它们也是有些许的不同之处，下面我们就来详细学习这两个函数。</a:t>
            </a:r>
          </a:p>
        </p:txBody>
      </p:sp>
    </p:spTree>
    <p:extLst>
      <p:ext uri="{BB962C8B-B14F-4D97-AF65-F5344CB8AC3E}">
        <p14:creationId xmlns:p14="http://schemas.microsoft.com/office/powerpoint/2010/main" val="2783994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1.printf()</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196752"/>
            <a:ext cx="8229600" cy="2664296"/>
          </a:xfrm>
        </p:spPr>
        <p:txBody>
          <a:bodyPr>
            <a:normAutofit fontScale="47500" lnSpcReduction="20000"/>
          </a:bodyPr>
          <a:lstStyle/>
          <a:p>
            <a:pPr marR="0" lvl="0" rtl="0"/>
            <a:r>
              <a:rPr lang="en-US" altLang="zh-CN" b="0" i="0" u="none" strike="noStrike" baseline="0" dirty="0" err="1">
                <a:latin typeface="Times New Roman"/>
              </a:rPr>
              <a:t>printf</a:t>
            </a:r>
            <a:r>
              <a:rPr lang="en-US" altLang="zh-CN" b="0" i="0" u="none" strike="noStrike" baseline="0" dirty="0">
                <a:latin typeface="Times New Roman"/>
              </a:rPr>
              <a:t>()</a:t>
            </a:r>
            <a:r>
              <a:rPr lang="zh-CN" altLang="en-US" b="0" i="0" u="none" strike="noStrike" baseline="0" dirty="0">
                <a:latin typeface="Times New Roman"/>
              </a:rPr>
              <a:t>的作用是根据第一个参数规定的格式输出字符串。它的语法如图所示。</a:t>
            </a:r>
          </a:p>
          <a:p>
            <a:pPr marR="0" lvl="0" rtl="0"/>
            <a:r>
              <a:rPr lang="zh-CN" altLang="en-US" b="0" i="0" u="none" strike="noStrike" baseline="0" dirty="0">
                <a:latin typeface="Times New Roman"/>
              </a:rPr>
              <a:t>格式化表示方法如图所示。</a:t>
            </a:r>
          </a:p>
          <a:p>
            <a:pPr marR="0" lvl="0" rtl="0"/>
            <a:r>
              <a:rPr lang="zh-CN" altLang="en-US" b="0" i="0" u="none" strike="noStrike" baseline="0" dirty="0">
                <a:latin typeface="Times New Roman"/>
              </a:rPr>
              <a:t>下面我们来说明一下这种表示方法：</a:t>
            </a:r>
          </a:p>
          <a:p>
            <a:pPr marR="0" lvl="0" rtl="0"/>
            <a:r>
              <a:rPr lang="zh-CN" altLang="en-US" b="0" i="0" u="none" strike="noStrike" baseline="0" dirty="0">
                <a:latin typeface="Times New Roman"/>
              </a:rPr>
              <a:t>所有的转换说明都是以</a:t>
            </a:r>
            <a:r>
              <a:rPr lang="en-US" altLang="zh-CN" b="0" i="0" u="none" strike="noStrike" baseline="0" dirty="0">
                <a:latin typeface="Times New Roman"/>
              </a:rPr>
              <a:t>%</a:t>
            </a:r>
            <a:r>
              <a:rPr lang="zh-CN" altLang="en-US" b="0" i="0" u="none" strike="noStrike" baseline="0" dirty="0">
                <a:latin typeface="Times New Roman"/>
              </a:rPr>
              <a:t>开始，如果想打印一个</a:t>
            </a:r>
            <a:r>
              <a:rPr lang="en-US" altLang="zh-CN" b="0" i="0" u="none" strike="noStrike" baseline="0" dirty="0">
                <a:latin typeface="Times New Roman"/>
              </a:rPr>
              <a:t>%</a:t>
            </a:r>
            <a:r>
              <a:rPr lang="zh-CN" altLang="en-US" b="0" i="0" u="none" strike="noStrike" baseline="0" dirty="0">
                <a:latin typeface="Times New Roman"/>
              </a:rPr>
              <a:t>符号，必须用</a:t>
            </a:r>
            <a:r>
              <a:rPr lang="en-US" altLang="zh-CN" b="0" i="0" u="none" strike="noStrike" baseline="0" dirty="0">
                <a:latin typeface="Times New Roman"/>
              </a:rPr>
              <a:t>%%</a:t>
            </a:r>
            <a:r>
              <a:rPr lang="zh-CN" altLang="en-US" b="0" i="0" u="none" strike="noStrike" baseline="0" dirty="0">
                <a:latin typeface="Times New Roman"/>
              </a:rPr>
              <a:t>。</a:t>
            </a:r>
          </a:p>
          <a:p>
            <a:pPr marR="0" lvl="0" rtl="0"/>
            <a:r>
              <a:rPr lang="zh-CN" altLang="en-US" b="0" i="0" u="none" strike="noStrike" baseline="0" dirty="0">
                <a:latin typeface="Times New Roman"/>
              </a:rPr>
              <a:t>参数</a:t>
            </a:r>
            <a:r>
              <a:rPr lang="en-US" altLang="zh-CN" b="0" i="0" u="none" strike="noStrike" baseline="0" dirty="0">
                <a:latin typeface="Times New Roman"/>
              </a:rPr>
              <a:t>'</a:t>
            </a:r>
            <a:r>
              <a:rPr lang="en-US" altLang="zh-CN" b="0" i="0" u="none" strike="noStrike" baseline="0" dirty="0" err="1">
                <a:latin typeface="Times New Roman"/>
              </a:rPr>
              <a:t>padding_character</a:t>
            </a:r>
            <a:r>
              <a:rPr lang="zh-CN" altLang="en-US" b="0" i="0" u="none" strike="noStrike" baseline="0" dirty="0">
                <a:latin typeface="Times New Roman"/>
              </a:rPr>
              <a:t>是可选。它将被用来填充变量直至所指定的宽度。该参数的作用就在变量前面填充。默认的填充字符是一个空格，如果指定</a:t>
            </a:r>
            <a:r>
              <a:rPr lang="en-US" altLang="zh-CN" b="0" i="0" u="none" strike="noStrike" baseline="0" dirty="0">
                <a:latin typeface="Times New Roman"/>
              </a:rPr>
              <a:t>0</a:t>
            </a:r>
            <a:r>
              <a:rPr lang="zh-CN" altLang="en-US" b="0" i="0" u="none" strike="noStrike" baseline="0" dirty="0">
                <a:latin typeface="Times New Roman"/>
              </a:rPr>
              <a:t>或者空格，就不需要单引号（</a:t>
            </a:r>
            <a:r>
              <a:rPr lang="en-US" altLang="zh-CN" b="0" i="0" u="none" strike="noStrike" baseline="0" dirty="0">
                <a:latin typeface="Times New Roman"/>
              </a:rPr>
              <a:t>'</a:t>
            </a:r>
            <a:r>
              <a:rPr lang="zh-CN" altLang="en-US" b="0" i="0" u="none" strike="noStrike" baseline="0" dirty="0">
                <a:latin typeface="Times New Roman"/>
              </a:rPr>
              <a:t>）作为前缀，其他字符就必须指定单引号作为前缀。</a:t>
            </a:r>
          </a:p>
          <a:p>
            <a:pPr marR="0" lvl="0" rtl="0"/>
            <a:r>
              <a:rPr lang="zh-CN" altLang="en-US" b="0" i="0" u="none" strike="noStrike" baseline="0" dirty="0">
                <a:latin typeface="Times New Roman"/>
              </a:rPr>
              <a:t>参数“</a:t>
            </a:r>
            <a:r>
              <a:rPr lang="en-US" altLang="zh-CN" b="0" i="0" u="none" strike="noStrike" baseline="0" dirty="0">
                <a:latin typeface="Times New Roman"/>
              </a:rPr>
              <a:t>-</a:t>
            </a:r>
            <a:r>
              <a:rPr lang="zh-CN" altLang="en-US" b="0" i="0" u="none" strike="noStrike" baseline="0" dirty="0">
                <a:latin typeface="Times New Roman"/>
              </a:rPr>
              <a:t>”是可选的，它指左对齐，默认是右对齐。</a:t>
            </a:r>
          </a:p>
          <a:p>
            <a:pPr marR="0" lvl="0" rtl="0"/>
            <a:r>
              <a:rPr lang="zh-CN" altLang="en-US" b="0" i="0" u="none" strike="noStrike" baseline="0" dirty="0">
                <a:latin typeface="Times New Roman"/>
              </a:rPr>
              <a:t>参数</a:t>
            </a:r>
            <a:r>
              <a:rPr lang="en-US" altLang="zh-CN" b="0" i="0" u="none" strike="noStrike" baseline="0" dirty="0">
                <a:latin typeface="Times New Roman"/>
              </a:rPr>
              <a:t>width</a:t>
            </a:r>
            <a:r>
              <a:rPr lang="zh-CN" altLang="en-US" b="0" i="0" u="none" strike="noStrike" baseline="0" dirty="0">
                <a:latin typeface="Times New Roman"/>
              </a:rPr>
              <a:t>是指被替换的变量的长度。</a:t>
            </a:r>
          </a:p>
          <a:p>
            <a:pPr marR="0" lvl="0" rtl="0"/>
            <a:r>
              <a:rPr lang="zh-CN" altLang="en-US" b="0" i="0" u="none" strike="noStrike" baseline="0" dirty="0">
                <a:latin typeface="Times New Roman"/>
              </a:rPr>
              <a:t>参数</a:t>
            </a:r>
            <a:r>
              <a:rPr lang="en-US" altLang="zh-CN" b="0" i="0" u="none" strike="noStrike" baseline="0" dirty="0">
                <a:latin typeface="Times New Roman"/>
              </a:rPr>
              <a:t>precision</a:t>
            </a:r>
            <a:r>
              <a:rPr lang="zh-CN" altLang="en-US" b="0" i="0" u="none" strike="noStrike" baseline="0" dirty="0">
                <a:latin typeface="Times New Roman"/>
              </a:rPr>
              <a:t>表示以小数点开始。它指明小数点后要显示的位数。</a:t>
            </a:r>
          </a:p>
          <a:p>
            <a:pPr marR="0" lvl="0" rtl="0"/>
            <a:r>
              <a:rPr lang="zh-CN" altLang="en-US" b="0" i="0" u="none" strike="noStrike" baseline="0" dirty="0">
                <a:latin typeface="Times New Roman"/>
              </a:rPr>
              <a:t>参数</a:t>
            </a:r>
            <a:r>
              <a:rPr lang="en-US" altLang="zh-CN" b="0" i="0" u="none" strike="noStrike" baseline="0" dirty="0">
                <a:latin typeface="Times New Roman"/>
              </a:rPr>
              <a:t>type</a:t>
            </a:r>
            <a:r>
              <a:rPr lang="zh-CN" altLang="en-US" b="0" i="0" u="none" strike="noStrike" baseline="0" dirty="0">
                <a:latin typeface="Times New Roman"/>
              </a:rPr>
              <a:t>是类型码。</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779426338"/>
              </p:ext>
            </p:extLst>
          </p:nvPr>
        </p:nvGraphicFramePr>
        <p:xfrm>
          <a:off x="539552" y="3573016"/>
          <a:ext cx="4740144" cy="2808312"/>
        </p:xfrm>
        <a:graphic>
          <a:graphicData uri="http://schemas.openxmlformats.org/presentationml/2006/ole">
            <mc:AlternateContent xmlns:mc="http://schemas.openxmlformats.org/markup-compatibility/2006">
              <mc:Choice xmlns:v="urn:schemas-microsoft-com:vml" Requires="v">
                <p:oleObj name="Visio" r:id="rId2" imgW="2519640" imgH="1492639" progId="Visio.Drawing.11">
                  <p:embed/>
                </p:oleObj>
              </mc:Choice>
              <mc:Fallback>
                <p:oleObj name="Visio" r:id="rId2" imgW="2519640" imgH="149263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3573016"/>
                        <a:ext cx="4740144" cy="2808312"/>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731362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1.printf()</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使用图中的格式输出字符串。</a:t>
            </a:r>
          </a:p>
          <a:p>
            <a:pPr marR="0" lvl="0" rtl="0"/>
            <a:r>
              <a:rPr lang="en-US" altLang="zh-CN" b="0" i="0" u="none" strike="noStrike" baseline="0" dirty="0">
                <a:latin typeface="Times New Roman"/>
              </a:rPr>
              <a:t>(2)</a:t>
            </a:r>
            <a:r>
              <a:rPr lang="zh-CN" altLang="en-US" b="0" i="0" u="none" strike="noStrike" baseline="0" dirty="0">
                <a:latin typeface="Times New Roman"/>
              </a:rPr>
              <a:t>演示占位符的使用及其使用后的输出结果。</a:t>
            </a:r>
          </a:p>
        </p:txBody>
      </p:sp>
      <p:graphicFrame>
        <p:nvGraphicFramePr>
          <p:cNvPr id="4" name="对象 3"/>
          <p:cNvGraphicFramePr>
            <a:graphicFrameLocks noChangeAspect="1"/>
          </p:cNvGraphicFramePr>
          <p:nvPr>
            <p:extLst>
              <p:ext uri="{D42A27DB-BD31-4B8C-83A1-F6EECF244321}">
                <p14:modId xmlns:p14="http://schemas.microsoft.com/office/powerpoint/2010/main" val="2165527291"/>
              </p:ext>
            </p:extLst>
          </p:nvPr>
        </p:nvGraphicFramePr>
        <p:xfrm>
          <a:off x="971600" y="4077072"/>
          <a:ext cx="6797675" cy="647700"/>
        </p:xfrm>
        <a:graphic>
          <a:graphicData uri="http://schemas.openxmlformats.org/presentationml/2006/ole">
            <mc:AlternateContent xmlns:mc="http://schemas.openxmlformats.org/markup-compatibility/2006">
              <mc:Choice xmlns:v="urn:schemas-microsoft-com:vml" Requires="v">
                <p:oleObj name="Visio" r:id="rId2" imgW="4853520" imgH="469331" progId="Visio.Drawing.11">
                  <p:embed/>
                </p:oleObj>
              </mc:Choice>
              <mc:Fallback>
                <p:oleObj name="Visio" r:id="rId2" imgW="4853520" imgH="469331" progId="Visio.Drawing.11">
                  <p:embed/>
                  <p:pic>
                    <p:nvPicPr>
                      <p:cNvPr id="0" name="对象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600" y="4077072"/>
                        <a:ext cx="679767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0033877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2.sprintf()</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dirty="0" err="1">
                <a:latin typeface="Times New Roman"/>
              </a:rPr>
              <a:t>sprintf</a:t>
            </a:r>
            <a:r>
              <a:rPr lang="en-US" altLang="zh-CN" b="0" i="0" u="none" strike="noStrike" baseline="0" dirty="0">
                <a:latin typeface="Times New Roman"/>
              </a:rPr>
              <a:t>()</a:t>
            </a:r>
            <a:r>
              <a:rPr lang="zh-CN" altLang="en-US" b="0" i="0" u="none" strike="noStrike" baseline="0" dirty="0">
                <a:latin typeface="Times New Roman"/>
              </a:rPr>
              <a:t>的使用方法和</a:t>
            </a:r>
            <a:r>
              <a:rPr lang="en-US" altLang="zh-CN" b="0" i="0" u="none" strike="noStrike" baseline="0" dirty="0" err="1">
                <a:latin typeface="Times New Roman"/>
              </a:rPr>
              <a:t>printf</a:t>
            </a:r>
            <a:r>
              <a:rPr lang="en-US" altLang="zh-CN" b="0" i="0" u="none" strike="noStrike" baseline="0" dirty="0">
                <a:latin typeface="Times New Roman"/>
              </a:rPr>
              <a:t>()</a:t>
            </a:r>
            <a:r>
              <a:rPr lang="zh-CN" altLang="en-US" b="0" i="0" u="none" strike="noStrike" baseline="0" dirty="0">
                <a:latin typeface="Times New Roman"/>
              </a:rPr>
              <a:t>类似。区别就是</a:t>
            </a:r>
            <a:r>
              <a:rPr lang="en-US" altLang="zh-CN" b="0" i="0" u="none" strike="noStrike" baseline="0" dirty="0" err="1">
                <a:latin typeface="Times New Roman"/>
              </a:rPr>
              <a:t>sprintf</a:t>
            </a:r>
            <a:r>
              <a:rPr lang="en-US" altLang="zh-CN" b="0" i="0" u="none" strike="noStrike" baseline="0" dirty="0">
                <a:latin typeface="Times New Roman"/>
              </a:rPr>
              <a:t>()</a:t>
            </a:r>
            <a:r>
              <a:rPr lang="zh-CN" altLang="en-US" b="0" i="0" u="none" strike="noStrike" baseline="0" dirty="0">
                <a:latin typeface="Times New Roman"/>
              </a:rPr>
              <a:t>不会输出格式化后的字符串，而是会把结果返回给一个变量。这样格式化后的字符串就可以在需要的时候使用了。</a:t>
            </a:r>
          </a:p>
          <a:p>
            <a:pPr marR="0" lvl="0" rtl="0"/>
            <a:r>
              <a:rPr lang="en-US" altLang="zh-CN" dirty="0">
                <a:latin typeface="Times New Roman"/>
              </a:rPr>
              <a:t>(1)</a:t>
            </a:r>
            <a:r>
              <a:rPr lang="zh-CN" altLang="en-US" b="0" i="0" u="none" strike="noStrike" baseline="0" dirty="0">
                <a:latin typeface="Times New Roman"/>
              </a:rPr>
              <a:t>演示了</a:t>
            </a:r>
            <a:r>
              <a:rPr lang="en-US" altLang="zh-CN" b="0" i="0" u="none" strike="noStrike" baseline="0" dirty="0" err="1">
                <a:latin typeface="Times New Roman"/>
              </a:rPr>
              <a:t>sprintf</a:t>
            </a:r>
            <a:r>
              <a:rPr lang="en-US" altLang="zh-CN" b="0" i="0" u="none" strike="noStrike" baseline="0" dirty="0">
                <a:latin typeface="Times New Roman"/>
              </a:rPr>
              <a:t>()</a:t>
            </a:r>
            <a:r>
              <a:rPr lang="zh-CN" altLang="en-US" b="0" i="0" u="none" strike="noStrike" baseline="0" dirty="0">
                <a:latin typeface="Times New Roman"/>
              </a:rPr>
              <a:t>的使用及其使用后的输出结果。</a:t>
            </a:r>
          </a:p>
        </p:txBody>
      </p:sp>
    </p:spTree>
    <p:extLst>
      <p:ext uri="{BB962C8B-B14F-4D97-AF65-F5344CB8AC3E}">
        <p14:creationId xmlns:p14="http://schemas.microsoft.com/office/powerpoint/2010/main" val="2670988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8.2</a:t>
            </a:r>
            <a:r>
              <a:rPr lang="zh-CN" altLang="en-US" b="0" i="0" u="none" strike="noStrike" kern="1800" baseline="0">
                <a:latin typeface="方正大标宋简体"/>
              </a:rPr>
              <a:t>  常用的字符串格式化函数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lnSpcReduction="10000"/>
          </a:bodyPr>
          <a:lstStyle/>
          <a:p>
            <a:pPr lvl="0"/>
            <a:r>
              <a:rPr lang="zh-CN" altLang="en-US" b="0" i="0" u="none" strike="noStrike" baseline="0" dirty="0">
                <a:latin typeface="Times New Roman"/>
              </a:rPr>
              <a:t>在实际项目的开发过程中，</a:t>
            </a:r>
            <a:r>
              <a:rPr lang="en-US" altLang="zh-CN" b="0" i="0" u="none" strike="noStrike" baseline="0" dirty="0" err="1">
                <a:latin typeface="Times New Roman"/>
              </a:rPr>
              <a:t>PHP</a:t>
            </a:r>
            <a:r>
              <a:rPr lang="zh-CN" altLang="en-US" b="0" i="0" u="none" strike="noStrike" baseline="0" dirty="0">
                <a:latin typeface="Times New Roman"/>
              </a:rPr>
              <a:t>常用来接受从</a:t>
            </a:r>
            <a:r>
              <a:rPr lang="en-US" altLang="zh-CN" b="0" i="0" u="none" strike="noStrike" baseline="0" dirty="0">
                <a:latin typeface="Times New Roman"/>
              </a:rPr>
              <a:t>HTML</a:t>
            </a:r>
            <a:r>
              <a:rPr lang="zh-CN" altLang="en-US" b="0" i="0" u="none" strike="noStrike" baseline="0" dirty="0">
                <a:latin typeface="Times New Roman"/>
              </a:rPr>
              <a:t>表单发送过来的数据。这些数据都是以字符串的形式提交过来的。因此，为了可以正确的使用它们，就需要对一些字符串按照一定的格式处理后再去使用。这就是字符串格式化要做的工作。在前面的章节中</a:t>
            </a:r>
            <a:r>
              <a:rPr lang="en-US" altLang="zh-CN" b="0" i="0" u="none" strike="noStrike" baseline="0" dirty="0" err="1">
                <a:latin typeface="Times New Roman"/>
              </a:rPr>
              <a:t>printf</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sprintf</a:t>
            </a:r>
            <a:r>
              <a:rPr lang="en-US" altLang="zh-CN" b="0" i="0" u="none" strike="noStrike" baseline="0" dirty="0">
                <a:latin typeface="Times New Roman"/>
              </a:rPr>
              <a:t>()</a:t>
            </a:r>
            <a:r>
              <a:rPr lang="zh-CN" altLang="en-US" b="0" i="0" u="none" strike="noStrike" baseline="0" dirty="0">
                <a:latin typeface="Times New Roman"/>
              </a:rPr>
              <a:t>就可以格式化字符。除这两个函数之外，</a:t>
            </a:r>
            <a:r>
              <a:rPr lang="en-US" altLang="zh-CN" b="0" i="0" u="none" strike="noStrike" baseline="0" dirty="0" err="1">
                <a:latin typeface="Times New Roman"/>
              </a:rPr>
              <a:t>PHP</a:t>
            </a:r>
            <a:r>
              <a:rPr lang="zh-CN" altLang="en-US" b="0" i="0" u="none" strike="noStrike" baseline="0" dirty="0">
                <a:latin typeface="Times New Roman"/>
              </a:rPr>
              <a:t>还提供了大量的字符串格式化函数。我们会选一些经常使用</a:t>
            </a:r>
            <a:r>
              <a:rPr lang="zh-CN" altLang="en-US" dirty="0">
                <a:latin typeface="Times New Roman"/>
              </a:rPr>
              <a:t>的</a:t>
            </a:r>
            <a:r>
              <a:rPr lang="zh-CN" altLang="en-US" b="0" i="0" u="none" strike="noStrike" baseline="0" dirty="0">
                <a:latin typeface="Times New Roman"/>
              </a:rPr>
              <a:t>函数来学习。</a:t>
            </a:r>
          </a:p>
        </p:txBody>
      </p:sp>
    </p:spTree>
    <p:extLst>
      <p:ext uri="{BB962C8B-B14F-4D97-AF65-F5344CB8AC3E}">
        <p14:creationId xmlns:p14="http://schemas.microsoft.com/office/powerpoint/2010/main" val="5934325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8.2.1  </a:t>
            </a:r>
            <a:r>
              <a:rPr lang="zh-CN" altLang="en-US" b="0" i="0" u="none" strike="noStrike" kern="1800" baseline="0">
                <a:latin typeface="方正大标宋简体"/>
              </a:rPr>
              <a:t>删除和填补字符函数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404864"/>
          </a:xfrm>
        </p:spPr>
        <p:txBody>
          <a:bodyPr>
            <a:normAutofit fontScale="40000" lnSpcReduction="20000"/>
          </a:bodyPr>
          <a:lstStyle/>
          <a:p>
            <a:pPr marR="0" lvl="0" rtl="0"/>
            <a:r>
              <a:rPr lang="zh-CN" altLang="en-US" b="0" i="0" u="none" strike="noStrike" baseline="0" dirty="0">
                <a:latin typeface="Times New Roman"/>
              </a:rPr>
              <a:t>空格也是一个有效的字符，在字符串中也会占据一个位置。用户在输入数据时常会在无意间输入都多余的空格，这在像登陆系统时候常常会出现错误。在</a:t>
            </a:r>
            <a:r>
              <a:rPr lang="en-US" altLang="zh-CN" b="0" i="0" u="none" strike="noStrike" baseline="0" dirty="0" err="1">
                <a:latin typeface="Times New Roman"/>
              </a:rPr>
              <a:t>PHP</a:t>
            </a:r>
            <a:r>
              <a:rPr lang="zh-CN" altLang="en-US" b="0" i="0" u="none" strike="noStrike" baseline="0" dirty="0">
                <a:latin typeface="Times New Roman"/>
              </a:rPr>
              <a:t>接收到用户传来的数据后常会删除空格或者其他没有意义的字符串。我们通常使用</a:t>
            </a:r>
            <a:r>
              <a:rPr lang="en-US" altLang="zh-CN" b="0" i="0" u="none" strike="noStrike" baseline="0" dirty="0" err="1">
                <a:latin typeface="Times New Roman"/>
              </a:rPr>
              <a:t>ltrim</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rtrim</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a:latin typeface="Times New Roman"/>
              </a:rPr>
              <a:t>trim()</a:t>
            </a:r>
            <a:r>
              <a:rPr lang="zh-CN" altLang="en-US" b="0" i="0" u="none" strike="noStrike" baseline="0" dirty="0">
                <a:latin typeface="Times New Roman"/>
              </a:rPr>
              <a:t>来完成这些工作。它们的语法如图所示。</a:t>
            </a:r>
          </a:p>
          <a:p>
            <a:pPr marR="0" lvl="0" rtl="0"/>
            <a:r>
              <a:rPr lang="en-US" altLang="zh-CN" b="0" i="0" u="none" strike="noStrike" baseline="0" dirty="0" err="1">
                <a:latin typeface="Times New Roman"/>
              </a:rPr>
              <a:t>ltrim</a:t>
            </a:r>
            <a:r>
              <a:rPr lang="en-US" altLang="zh-CN" b="0" i="0" u="none" strike="noStrike" baseline="0" dirty="0">
                <a:latin typeface="Times New Roman"/>
              </a:rPr>
              <a:t>()</a:t>
            </a:r>
            <a:r>
              <a:rPr lang="zh-CN" altLang="en-US" b="0" i="0" u="none" strike="noStrike" baseline="0" dirty="0">
                <a:latin typeface="Times New Roman"/>
              </a:rPr>
              <a:t>用于去除字符串开始处的空白字符或者其他字符。</a:t>
            </a:r>
            <a:r>
              <a:rPr lang="en-US" altLang="zh-CN" b="0" i="0" u="none" strike="noStrike" baseline="0" dirty="0" err="1">
                <a:latin typeface="Times New Roman"/>
              </a:rPr>
              <a:t>rtrim</a:t>
            </a:r>
            <a:r>
              <a:rPr lang="en-US" altLang="zh-CN" b="0" i="0" u="none" strike="noStrike" baseline="0" dirty="0">
                <a:latin typeface="Times New Roman"/>
              </a:rPr>
              <a:t>()</a:t>
            </a:r>
            <a:r>
              <a:rPr lang="zh-CN" altLang="en-US" b="0" i="0" u="none" strike="noStrike" baseline="0" dirty="0">
                <a:latin typeface="Times New Roman"/>
              </a:rPr>
              <a:t>用于去除字符串结尾处的空白字符或者其他字符。</a:t>
            </a:r>
            <a:r>
              <a:rPr lang="en-US" altLang="zh-CN" b="0" i="0" u="none" strike="noStrike" baseline="0" dirty="0">
                <a:latin typeface="Times New Roman"/>
              </a:rPr>
              <a:t>trim()</a:t>
            </a:r>
            <a:r>
              <a:rPr lang="zh-CN" altLang="en-US" b="0" i="0" u="none" strike="noStrike" baseline="0" dirty="0">
                <a:latin typeface="Times New Roman"/>
              </a:rPr>
              <a:t>用于去除字符串开头和结尾处的空白字符或者其他字符。这三个函数都必须传入第一个参数，如果不指定第二个参数，它们将去除这些字符： </a:t>
            </a:r>
          </a:p>
          <a:p>
            <a:pPr marR="0" lvl="0" rtl="0"/>
            <a:r>
              <a:rPr lang="en-US" altLang="zh-CN" b="0" i="0" u="none" strike="noStrike" baseline="0" dirty="0">
                <a:latin typeface="Times New Roman"/>
              </a:rPr>
              <a:t>" " (ASCII 32 (</a:t>
            </a:r>
            <a:r>
              <a:rPr lang="en-US" altLang="zh-CN" b="0" i="0" u="none" strike="noStrike" baseline="0" dirty="0" err="1">
                <a:latin typeface="Times New Roman"/>
              </a:rPr>
              <a:t>0x20</a:t>
            </a:r>
            <a:r>
              <a:rPr lang="en-US" altLang="zh-CN" b="0" i="0" u="none" strike="noStrike" baseline="0" dirty="0">
                <a:latin typeface="Times New Roman"/>
              </a:rPr>
              <a:t>))</a:t>
            </a:r>
            <a:r>
              <a:rPr lang="zh-CN" altLang="en-US" b="0" i="0" u="none" strike="noStrike" baseline="0" dirty="0">
                <a:latin typeface="Times New Roman"/>
              </a:rPr>
              <a:t>，普通空格符。</a:t>
            </a:r>
          </a:p>
          <a:p>
            <a:pPr marR="0" lvl="0" rtl="0"/>
            <a:r>
              <a:rPr lang="en-US" altLang="zh-CN" b="0" i="0" u="none" strike="noStrike" baseline="0" dirty="0">
                <a:latin typeface="Times New Roman"/>
              </a:rPr>
              <a:t>"\t" (ASCII 9 (</a:t>
            </a:r>
            <a:r>
              <a:rPr lang="en-US" altLang="zh-CN" b="0" i="0" u="none" strike="noStrike" baseline="0" dirty="0" err="1">
                <a:latin typeface="Times New Roman"/>
              </a:rPr>
              <a:t>0x09</a:t>
            </a:r>
            <a:r>
              <a:rPr lang="en-US" altLang="zh-CN" b="0" i="0" u="none" strike="noStrike" baseline="0" dirty="0">
                <a:latin typeface="Times New Roman"/>
              </a:rPr>
              <a:t>))</a:t>
            </a:r>
            <a:r>
              <a:rPr lang="zh-CN" altLang="en-US" b="0" i="0" u="none" strike="noStrike" baseline="0" dirty="0">
                <a:latin typeface="Times New Roman"/>
              </a:rPr>
              <a:t>，制表符。</a:t>
            </a:r>
          </a:p>
          <a:p>
            <a:pPr marR="0" lvl="0" rtl="0"/>
            <a:r>
              <a:rPr lang="en-US" altLang="zh-CN" b="0" i="0" u="none" strike="noStrike" baseline="0" dirty="0">
                <a:latin typeface="Times New Roman"/>
              </a:rPr>
              <a:t>"\n" (ASCII 10 (</a:t>
            </a:r>
            <a:r>
              <a:rPr lang="en-US" altLang="zh-CN" b="0" i="0" u="none" strike="noStrike" baseline="0" dirty="0" err="1">
                <a:latin typeface="Times New Roman"/>
              </a:rPr>
              <a:t>0x0A</a:t>
            </a:r>
            <a:r>
              <a:rPr lang="en-US" altLang="zh-CN" b="0" i="0" u="none" strike="noStrike" baseline="0" dirty="0">
                <a:latin typeface="Times New Roman"/>
              </a:rPr>
              <a:t>))</a:t>
            </a:r>
            <a:r>
              <a:rPr lang="zh-CN" altLang="en-US" b="0" i="0" u="none" strike="noStrike" baseline="0" dirty="0">
                <a:latin typeface="Times New Roman"/>
              </a:rPr>
              <a:t>，换行符。</a:t>
            </a:r>
          </a:p>
          <a:p>
            <a:pPr marR="0" lvl="0" rtl="0"/>
            <a:r>
              <a:rPr lang="en-US" altLang="zh-CN" b="0" i="0" u="none" strike="noStrike" baseline="0" dirty="0">
                <a:latin typeface="Times New Roman"/>
              </a:rPr>
              <a:t>"\r" (ASCII 13 (</a:t>
            </a:r>
            <a:r>
              <a:rPr lang="en-US" altLang="zh-CN" b="0" i="0" u="none" strike="noStrike" baseline="0" dirty="0" err="1">
                <a:latin typeface="Times New Roman"/>
              </a:rPr>
              <a:t>0x0D</a:t>
            </a:r>
            <a:r>
              <a:rPr lang="en-US" altLang="zh-CN" b="0" i="0" u="none" strike="noStrike" baseline="0" dirty="0">
                <a:latin typeface="Times New Roman"/>
              </a:rPr>
              <a:t>))</a:t>
            </a:r>
            <a:r>
              <a:rPr lang="zh-CN" altLang="en-US" b="0" i="0" u="none" strike="noStrike" baseline="0" dirty="0">
                <a:latin typeface="Times New Roman"/>
              </a:rPr>
              <a:t>，回车符。</a:t>
            </a:r>
          </a:p>
          <a:p>
            <a:pPr marR="0" lvl="0" rtl="0"/>
            <a:r>
              <a:rPr lang="en-US" altLang="zh-CN" b="0" i="0" u="none" strike="noStrike" baseline="0" dirty="0">
                <a:latin typeface="Times New Roman"/>
              </a:rPr>
              <a:t>"\0" (ASCII 0 (</a:t>
            </a:r>
            <a:r>
              <a:rPr lang="en-US" altLang="zh-CN" b="0" i="0" u="none" strike="noStrike" baseline="0" dirty="0" err="1">
                <a:latin typeface="Times New Roman"/>
              </a:rPr>
              <a:t>0x00</a:t>
            </a:r>
            <a:r>
              <a:rPr lang="en-US" altLang="zh-CN" b="0" i="0" u="none" strike="noStrike" baseline="0" dirty="0">
                <a:latin typeface="Times New Roman"/>
              </a:rPr>
              <a:t>))</a:t>
            </a:r>
            <a:r>
              <a:rPr lang="zh-CN" altLang="en-US" b="0" i="0" u="none" strike="noStrike" baseline="0" dirty="0">
                <a:latin typeface="Times New Roman"/>
              </a:rPr>
              <a:t>，空字节符。</a:t>
            </a:r>
          </a:p>
          <a:p>
            <a:pPr marR="0" lvl="0" rtl="0"/>
            <a:r>
              <a:rPr lang="en-US" altLang="zh-CN" b="0" i="0" u="none" strike="noStrike" baseline="0" dirty="0">
                <a:latin typeface="Times New Roman"/>
              </a:rPr>
              <a:t>"\</a:t>
            </a:r>
            <a:r>
              <a:rPr lang="en-US" altLang="zh-CN" b="0" i="0" u="none" strike="noStrike" baseline="0" dirty="0" err="1">
                <a:latin typeface="Times New Roman"/>
              </a:rPr>
              <a:t>x0B</a:t>
            </a:r>
            <a:r>
              <a:rPr lang="en-US" altLang="zh-CN" b="0" i="0" u="none" strike="noStrike" baseline="0" dirty="0">
                <a:latin typeface="Times New Roman"/>
              </a:rPr>
              <a:t>" (ASCII 11 (</a:t>
            </a:r>
            <a:r>
              <a:rPr lang="en-US" altLang="zh-CN" b="0" i="0" u="none" strike="noStrike" baseline="0" dirty="0" err="1">
                <a:latin typeface="Times New Roman"/>
              </a:rPr>
              <a:t>0x0B</a:t>
            </a:r>
            <a:r>
              <a:rPr lang="en-US" altLang="zh-CN" b="0" i="0" u="none" strike="noStrike" baseline="0" dirty="0">
                <a:latin typeface="Times New Roman"/>
              </a:rPr>
              <a:t>))</a:t>
            </a:r>
            <a:r>
              <a:rPr lang="zh-CN" altLang="en-US" b="0" i="0" u="none" strike="noStrike" baseline="0" dirty="0">
                <a:latin typeface="Times New Roman"/>
              </a:rPr>
              <a:t>，垂直制表符。</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05901563"/>
              </p:ext>
            </p:extLst>
          </p:nvPr>
        </p:nvGraphicFramePr>
        <p:xfrm>
          <a:off x="1475656" y="4005064"/>
          <a:ext cx="5616624" cy="2430666"/>
        </p:xfrm>
        <a:graphic>
          <a:graphicData uri="http://schemas.openxmlformats.org/presentationml/2006/ole">
            <mc:AlternateContent xmlns:mc="http://schemas.openxmlformats.org/markup-compatibility/2006">
              <mc:Choice xmlns:v="urn:schemas-microsoft-com:vml" Requires="v">
                <p:oleObj name="Visio" r:id="rId2" imgW="3897990" imgH="1687003" progId="Visio.Drawing.11">
                  <p:embed/>
                </p:oleObj>
              </mc:Choice>
              <mc:Fallback>
                <p:oleObj name="Visio" r:id="rId2" imgW="3897990" imgH="168700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005064"/>
                        <a:ext cx="5616624" cy="2430666"/>
                      </a:xfrm>
                      <a:prstGeom prst="rect">
                        <a:avLst/>
                      </a:prstGeom>
                      <a:noFill/>
                    </p:spPr>
                  </p:pic>
                </p:oleObj>
              </mc:Fallback>
            </mc:AlternateContent>
          </a:graphicData>
        </a:graphic>
      </p:graphicFrame>
    </p:spTree>
    <p:extLst>
      <p:ext uri="{BB962C8B-B14F-4D97-AF65-F5344CB8AC3E}">
        <p14:creationId xmlns:p14="http://schemas.microsoft.com/office/powerpoint/2010/main" val="32590921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8.2.1  </a:t>
            </a:r>
            <a:r>
              <a:rPr lang="zh-CN" altLang="en-US" b="0" i="0" u="none" strike="noStrike" kern="1800" baseline="0">
                <a:latin typeface="方正大标宋简体"/>
              </a:rPr>
              <a:t>删除和填补字符函数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ltrim</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rtrim</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a:latin typeface="Times New Roman"/>
              </a:rPr>
              <a:t>trim()</a:t>
            </a:r>
            <a:r>
              <a:rPr lang="zh-CN" altLang="en-US" b="0" i="0" u="none" strike="noStrike" baseline="0" dirty="0">
                <a:latin typeface="Times New Roman"/>
              </a:rPr>
              <a:t>的用法及其使用后的输出结果。</a:t>
            </a:r>
          </a:p>
          <a:p>
            <a:pPr marR="0" lvl="0" rtl="0"/>
            <a:r>
              <a:rPr lang="en-US" altLang="zh-CN" b="0" i="0" u="none" strike="noStrike" baseline="0" dirty="0">
                <a:latin typeface="Times New Roman"/>
              </a:rPr>
              <a:t>(2)</a:t>
            </a:r>
            <a:r>
              <a:rPr lang="zh-CN" altLang="en-US" b="0" i="0" u="none" strike="noStrike" baseline="0" dirty="0">
                <a:latin typeface="Times New Roman"/>
              </a:rPr>
              <a:t>演示</a:t>
            </a:r>
            <a:r>
              <a:rPr lang="en-US" altLang="zh-CN" b="0" i="0" u="none" strike="noStrike" baseline="0" dirty="0" err="1">
                <a:latin typeface="Times New Roman"/>
              </a:rPr>
              <a:t>ltrim</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rtrim</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a:latin typeface="Times New Roman"/>
              </a:rPr>
              <a:t>trim()</a:t>
            </a:r>
            <a:r>
              <a:rPr lang="zh-CN" altLang="en-US" b="0" i="0" u="none" strike="noStrike" baseline="0" dirty="0">
                <a:latin typeface="Times New Roman"/>
              </a:rPr>
              <a:t>的用法及其使用后的输出结果。</a:t>
            </a:r>
          </a:p>
        </p:txBody>
      </p:sp>
    </p:spTree>
    <p:extLst>
      <p:ext uri="{BB962C8B-B14F-4D97-AF65-F5344CB8AC3E}">
        <p14:creationId xmlns:p14="http://schemas.microsoft.com/office/powerpoint/2010/main" val="12164564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8.2.1  </a:t>
            </a:r>
            <a:r>
              <a:rPr lang="zh-CN" altLang="en-US" b="0" i="0" u="none" strike="noStrike" kern="1800" baseline="0">
                <a:latin typeface="方正大标宋简体"/>
              </a:rPr>
              <a:t>删除和填补字符函数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692896"/>
          </a:xfrm>
        </p:spPr>
        <p:txBody>
          <a:bodyPr>
            <a:normAutofit fontScale="55000" lnSpcReduction="20000"/>
          </a:bodyPr>
          <a:lstStyle/>
          <a:p>
            <a:pPr marR="0" lvl="0" rtl="0"/>
            <a:r>
              <a:rPr lang="zh-CN" altLang="en-US" b="0" i="0" u="none" strike="noStrike" baseline="0" dirty="0">
                <a:latin typeface="Times New Roman"/>
              </a:rPr>
              <a:t>这一组处理字符串的函数还是比较简单的，我们就只通过几个简单的示例讲解即可。上面我们讲解的是删除字符串的函数，下面我们就来讲解一个填充字符串的函数</a:t>
            </a:r>
            <a:r>
              <a:rPr lang="en-US" altLang="zh-CN" b="0" i="0" u="none" strike="noStrike" baseline="0" dirty="0" err="1">
                <a:latin typeface="Times New Roman"/>
              </a:rPr>
              <a:t>str_pad</a:t>
            </a:r>
            <a:r>
              <a:rPr lang="en-US" altLang="zh-CN" b="0" i="0" u="none" strike="noStrike" baseline="0" dirty="0">
                <a:latin typeface="Times New Roman"/>
              </a:rPr>
              <a:t>()</a:t>
            </a:r>
            <a:r>
              <a:rPr lang="zh-CN" altLang="en-US" b="0" i="0" u="none" strike="noStrike" baseline="0" dirty="0">
                <a:latin typeface="Times New Roman"/>
              </a:rPr>
              <a:t>，它的语法如图所示。</a:t>
            </a:r>
          </a:p>
          <a:p>
            <a:pPr marR="0" lvl="0" rtl="0"/>
            <a:r>
              <a:rPr lang="zh-CN" altLang="en-US" b="0" i="0" u="none" strike="noStrike" baseline="0" dirty="0">
                <a:latin typeface="Times New Roman"/>
              </a:rPr>
              <a:t>在图中：</a:t>
            </a:r>
          </a:p>
          <a:p>
            <a:pPr marR="0" lvl="0" rtl="0"/>
            <a:r>
              <a:rPr lang="zh-CN" altLang="en-US" b="0" i="0" u="none" strike="noStrike" baseline="0" dirty="0">
                <a:latin typeface="Times New Roman"/>
              </a:rPr>
              <a:t>如果</a:t>
            </a:r>
            <a:r>
              <a:rPr lang="en-US" altLang="zh-CN" b="0" i="0" u="none" strike="noStrike" baseline="0" dirty="0" err="1">
                <a:latin typeface="Times New Roman"/>
              </a:rPr>
              <a:t>pad_length</a:t>
            </a:r>
            <a:r>
              <a:rPr lang="zh-CN" altLang="en-US" b="0" i="0" u="none" strike="noStrike" baseline="0" dirty="0">
                <a:latin typeface="Times New Roman"/>
              </a:rPr>
              <a:t>的值是负数，小于或者等于输入字符串的长度，不会发生任何填充。</a:t>
            </a:r>
          </a:p>
          <a:p>
            <a:pPr marR="0" lvl="0" rtl="0"/>
            <a:r>
              <a:rPr lang="zh-CN" altLang="en-US" b="0" i="0" u="none" strike="noStrike" baseline="0" dirty="0">
                <a:latin typeface="Times New Roman"/>
              </a:rPr>
              <a:t>如果填充字符的长度不能被</a:t>
            </a:r>
            <a:r>
              <a:rPr lang="en-US" altLang="zh-CN" b="0" i="0" u="none" strike="noStrike" baseline="0" dirty="0" err="1">
                <a:latin typeface="Times New Roman"/>
              </a:rPr>
              <a:t>pad_string</a:t>
            </a:r>
            <a:r>
              <a:rPr lang="zh-CN" altLang="en-US" b="0" i="0" u="none" strike="noStrike" baseline="0" dirty="0">
                <a:latin typeface="Times New Roman"/>
              </a:rPr>
              <a:t>整除，那么</a:t>
            </a:r>
            <a:r>
              <a:rPr lang="en-US" altLang="zh-CN" b="0" i="0" u="none" strike="noStrike" baseline="0" dirty="0" err="1">
                <a:latin typeface="Times New Roman"/>
              </a:rPr>
              <a:t>pad_string</a:t>
            </a:r>
            <a:r>
              <a:rPr lang="zh-CN" altLang="en-US" b="0" i="0" u="none" strike="noStrike" baseline="0" dirty="0">
                <a:latin typeface="Times New Roman"/>
              </a:rPr>
              <a:t>可能会被缩短。</a:t>
            </a:r>
          </a:p>
          <a:p>
            <a:pPr marR="0" lvl="0" rtl="0"/>
            <a:r>
              <a:rPr lang="zh-CN" altLang="en-US" b="0" i="0" u="none" strike="noStrike" baseline="0" dirty="0">
                <a:latin typeface="Times New Roman"/>
              </a:rPr>
              <a:t>可选的</a:t>
            </a:r>
            <a:r>
              <a:rPr lang="en-US" altLang="zh-CN" b="0" i="0" u="none" strike="noStrike" baseline="0" dirty="0" err="1">
                <a:latin typeface="Times New Roman"/>
              </a:rPr>
              <a:t>pad_type</a:t>
            </a:r>
            <a:r>
              <a:rPr lang="zh-CN" altLang="en-US" b="0" i="0" u="none" strike="noStrike" baseline="0" dirty="0">
                <a:latin typeface="Times New Roman"/>
              </a:rPr>
              <a:t>参数的可能值为</a:t>
            </a:r>
            <a:r>
              <a:rPr lang="en-US" altLang="zh-CN" b="0" i="0" u="none" strike="noStrike" baseline="0" dirty="0" err="1">
                <a:latin typeface="Times New Roman"/>
              </a:rPr>
              <a:t>STR_PAD_RIGHT</a:t>
            </a:r>
            <a:r>
              <a:rPr lang="zh-CN" altLang="en-US" b="0" i="0" u="none" strike="noStrike" baseline="0" dirty="0">
                <a:latin typeface="Times New Roman"/>
              </a:rPr>
              <a:t>，</a:t>
            </a:r>
            <a:r>
              <a:rPr lang="en-US" altLang="zh-CN" b="0" i="0" u="none" strike="noStrike" baseline="0" dirty="0" err="1">
                <a:latin typeface="Times New Roman"/>
              </a:rPr>
              <a:t>STR_PAD_LEFT</a:t>
            </a:r>
            <a:r>
              <a:rPr lang="zh-CN" altLang="en-US" b="0" i="0" u="none" strike="noStrike" baseline="0" dirty="0">
                <a:latin typeface="Times New Roman"/>
              </a:rPr>
              <a:t>或</a:t>
            </a:r>
            <a:r>
              <a:rPr lang="en-US" altLang="zh-CN" b="0" i="0" u="none" strike="noStrike" baseline="0" dirty="0" err="1">
                <a:latin typeface="Times New Roman"/>
              </a:rPr>
              <a:t>STR_PAD_BOTH</a:t>
            </a:r>
            <a:r>
              <a:rPr lang="zh-CN" altLang="en-US" b="0" i="0" u="none" strike="noStrike" baseline="0" dirty="0">
                <a:latin typeface="Times New Roman"/>
              </a:rPr>
              <a:t>。如果没有指定</a:t>
            </a:r>
            <a:r>
              <a:rPr lang="en-US" altLang="zh-CN" b="0" i="0" u="none" strike="noStrike" baseline="0" dirty="0" err="1">
                <a:latin typeface="Times New Roman"/>
              </a:rPr>
              <a:t>pad_type</a:t>
            </a:r>
            <a:r>
              <a:rPr lang="zh-CN" altLang="en-US" b="0" i="0" u="none" strike="noStrike" baseline="0" dirty="0">
                <a:latin typeface="Times New Roman"/>
              </a:rPr>
              <a:t>，默认是 </a:t>
            </a:r>
            <a:r>
              <a:rPr lang="en-US" altLang="zh-CN" b="0" i="0" u="none" strike="noStrike" baseline="0" dirty="0" err="1">
                <a:latin typeface="Times New Roman"/>
              </a:rPr>
              <a:t>STR_PAD_RIGHT</a:t>
            </a:r>
            <a:r>
              <a:rPr lang="zh-CN" altLang="en-US" b="0" i="0" u="none" strike="noStrike" baseline="0" dirty="0">
                <a:latin typeface="Times New Roman"/>
              </a:rPr>
              <a:t>。</a:t>
            </a:r>
          </a:p>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str_pad</a:t>
            </a:r>
            <a:r>
              <a:rPr lang="en-US" altLang="zh-CN" b="0" i="0" u="none" strike="noStrike" baseline="0" dirty="0">
                <a:latin typeface="Times New Roman"/>
              </a:rPr>
              <a:t>()</a:t>
            </a:r>
            <a:r>
              <a:rPr lang="zh-CN" altLang="en-US" b="0" i="0" u="none" strike="noStrike" baseline="0" dirty="0">
                <a:latin typeface="Times New Roman"/>
              </a:rPr>
              <a:t>的使用及其使用后的输出结果。</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244644448"/>
              </p:ext>
            </p:extLst>
          </p:nvPr>
        </p:nvGraphicFramePr>
        <p:xfrm>
          <a:off x="827584" y="4293096"/>
          <a:ext cx="7488832" cy="2110489"/>
        </p:xfrm>
        <a:graphic>
          <a:graphicData uri="http://schemas.openxmlformats.org/presentationml/2006/ole">
            <mc:AlternateContent xmlns:mc="http://schemas.openxmlformats.org/markup-compatibility/2006">
              <mc:Choice xmlns:v="urn:schemas-microsoft-com:vml" Requires="v">
                <p:oleObj name="Visio" r:id="rId2" imgW="5237460" imgH="1474578" progId="Visio.Drawing.11">
                  <p:embed/>
                </p:oleObj>
              </mc:Choice>
              <mc:Fallback>
                <p:oleObj name="Visio" r:id="rId2" imgW="5237460" imgH="1474578"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4" y="4293096"/>
                        <a:ext cx="7488832" cy="2110489"/>
                      </a:xfrm>
                      <a:prstGeom prst="rect">
                        <a:avLst/>
                      </a:prstGeom>
                      <a:noFill/>
                    </p:spPr>
                  </p:pic>
                </p:oleObj>
              </mc:Fallback>
            </mc:AlternateContent>
          </a:graphicData>
        </a:graphic>
      </p:graphicFrame>
    </p:spTree>
    <p:extLst>
      <p:ext uri="{BB962C8B-B14F-4D97-AF65-F5344CB8AC3E}">
        <p14:creationId xmlns:p14="http://schemas.microsoft.com/office/powerpoint/2010/main" val="27500615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8.2.2  </a:t>
            </a:r>
            <a:r>
              <a:rPr lang="zh-CN" altLang="en-US" b="0" i="0" u="none" strike="noStrike" kern="1800" baseline="0">
                <a:latin typeface="方正大标宋简体"/>
              </a:rPr>
              <a:t>转换大小写函数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85000" lnSpcReduction="20000"/>
          </a:bodyPr>
          <a:lstStyle/>
          <a:p>
            <a:pPr marR="0" lvl="0" rtl="0"/>
            <a:r>
              <a:rPr lang="en-US" altLang="zh-CN" b="0" i="0" u="none" strike="noStrike" baseline="0" dirty="0" err="1">
                <a:latin typeface="Times New Roman"/>
              </a:rPr>
              <a:t>PHP</a:t>
            </a:r>
            <a:r>
              <a:rPr lang="zh-CN" altLang="en-US" b="0" i="0" u="none" strike="noStrike" baseline="0" dirty="0">
                <a:latin typeface="Times New Roman"/>
              </a:rPr>
              <a:t>提供了四个转换大小写的处理函数：</a:t>
            </a:r>
          </a:p>
          <a:p>
            <a:pPr marR="0" lvl="0" rtl="0"/>
            <a:r>
              <a:rPr lang="en-US" altLang="zh-CN" b="0" i="0" u="none" strike="noStrike" baseline="0" dirty="0" err="1">
                <a:latin typeface="Times New Roman"/>
              </a:rPr>
              <a:t>strtolower</a:t>
            </a:r>
            <a:r>
              <a:rPr lang="en-US" altLang="zh-CN" b="0" i="0" u="none" strike="noStrike" baseline="0" dirty="0">
                <a:latin typeface="Times New Roman"/>
              </a:rPr>
              <a:t>()</a:t>
            </a:r>
            <a:r>
              <a:rPr lang="zh-CN" altLang="en-US" b="0" i="0" u="none" strike="noStrike" baseline="0" dirty="0">
                <a:latin typeface="Times New Roman"/>
              </a:rPr>
              <a:t>	将字符串转化为小写。</a:t>
            </a:r>
          </a:p>
          <a:p>
            <a:pPr marR="0" lvl="0" rtl="0"/>
            <a:r>
              <a:rPr lang="en-US" altLang="zh-CN" b="0" i="0" u="none" strike="noStrike" baseline="0" dirty="0" err="1">
                <a:latin typeface="Times New Roman"/>
              </a:rPr>
              <a:t>strtoupper</a:t>
            </a:r>
            <a:r>
              <a:rPr lang="en-US" altLang="zh-CN" b="0" i="0" u="none" strike="noStrike" baseline="0" dirty="0">
                <a:latin typeface="Times New Roman"/>
              </a:rPr>
              <a:t>()</a:t>
            </a:r>
            <a:r>
              <a:rPr lang="zh-CN" altLang="en-US" b="0" i="0" u="none" strike="noStrike" baseline="0" dirty="0">
                <a:latin typeface="Times New Roman"/>
              </a:rPr>
              <a:t>	将字符串转换我大写。</a:t>
            </a:r>
          </a:p>
          <a:p>
            <a:pPr marR="0" lvl="0" rtl="0"/>
            <a:r>
              <a:rPr lang="en-US" altLang="zh-CN" b="0" i="0" u="none" strike="noStrike" baseline="0" dirty="0" err="1">
                <a:latin typeface="Times New Roman"/>
              </a:rPr>
              <a:t>ucfirst</a:t>
            </a:r>
            <a:r>
              <a:rPr lang="en-US" altLang="zh-CN" b="0" i="0" u="none" strike="noStrike" baseline="0" dirty="0">
                <a:latin typeface="Times New Roman"/>
              </a:rPr>
              <a:t>()</a:t>
            </a:r>
            <a:r>
              <a:rPr lang="zh-CN" altLang="en-US" b="0" i="0" u="none" strike="noStrike" baseline="0" dirty="0">
                <a:latin typeface="Times New Roman"/>
              </a:rPr>
              <a:t>		将字符串的首字母转换为大写。</a:t>
            </a:r>
          </a:p>
          <a:p>
            <a:pPr marR="0" lvl="0" rtl="0"/>
            <a:r>
              <a:rPr lang="en-US" altLang="zh-CN" b="0" i="0" u="none" strike="noStrike" baseline="0" dirty="0" err="1">
                <a:latin typeface="Times New Roman"/>
              </a:rPr>
              <a:t>ucwords</a:t>
            </a:r>
            <a:r>
              <a:rPr lang="en-US" altLang="zh-CN" b="0" i="0" u="none" strike="noStrike" baseline="0" dirty="0">
                <a:latin typeface="Times New Roman"/>
              </a:rPr>
              <a:t>()</a:t>
            </a:r>
            <a:r>
              <a:rPr lang="zh-CN" altLang="en-US" b="0" i="0" u="none" strike="noStrike" baseline="0" dirty="0">
                <a:latin typeface="Times New Roman"/>
              </a:rPr>
              <a:t>		将字符串中各单词的首字母转换为大写。</a:t>
            </a:r>
          </a:p>
          <a:p>
            <a:pPr marR="0" lvl="0" rtl="0"/>
            <a:r>
              <a:rPr lang="zh-CN" altLang="en-US" b="0" i="0" u="none" strike="noStrike" baseline="0" dirty="0">
                <a:latin typeface="Times New Roman"/>
              </a:rPr>
              <a:t>由于这四个函数均只有一个必须的参数，也就是传入要处理的字符串，它们均返回一个新的字符串。因此我们不再讲解详细的函数语法。</a:t>
            </a:r>
          </a:p>
          <a:p>
            <a:pPr marR="0" lvl="0" rtl="0"/>
            <a:r>
              <a:rPr lang="en-US" altLang="zh-CN" b="0" i="0" u="none" strike="noStrike" baseline="0" dirty="0">
                <a:latin typeface="Times New Roman"/>
              </a:rPr>
              <a:t>(1)</a:t>
            </a:r>
            <a:r>
              <a:rPr lang="zh-CN" altLang="en-US" b="0" i="0" u="none" strike="noStrike" baseline="0" dirty="0">
                <a:latin typeface="Times New Roman"/>
              </a:rPr>
              <a:t>演示了转换字符串大小写的函数</a:t>
            </a:r>
            <a:r>
              <a:rPr lang="en-US" altLang="zh-CN" b="0" i="0" u="none" strike="noStrike" baseline="0" dirty="0" err="1">
                <a:latin typeface="Times New Roman"/>
              </a:rPr>
              <a:t>strtolower</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strtoupper</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ucfirst</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ucwords</a:t>
            </a:r>
            <a:r>
              <a:rPr lang="en-US" altLang="zh-CN" b="0" i="0" u="none" strike="noStrike" baseline="0" dirty="0">
                <a:latin typeface="Times New Roman"/>
              </a:rPr>
              <a:t>()</a:t>
            </a:r>
            <a:r>
              <a:rPr lang="zh-CN" altLang="en-US" b="0" i="0" u="none" strike="noStrike" baseline="0" dirty="0">
                <a:latin typeface="Times New Roman"/>
              </a:rPr>
              <a:t>的用法及其使用后的输出结果。</a:t>
            </a:r>
          </a:p>
        </p:txBody>
      </p:sp>
    </p:spTree>
    <p:extLst>
      <p:ext uri="{BB962C8B-B14F-4D97-AF65-F5344CB8AC3E}">
        <p14:creationId xmlns:p14="http://schemas.microsoft.com/office/powerpoint/2010/main" val="1994128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a:latin typeface="方正大标宋简体"/>
              </a:rPr>
              <a:t>8.2.3  HTML</a:t>
            </a:r>
            <a:r>
              <a:rPr lang="zh-CN" altLang="en-US" b="0" i="0" u="none" strike="noStrike" kern="1800" baseline="0">
                <a:latin typeface="方正大标宋简体"/>
              </a:rPr>
              <a:t>相关字符串格式化函数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a:latin typeface="Times New Roman"/>
              </a:rPr>
              <a:t>PHP</a:t>
            </a:r>
            <a:r>
              <a:rPr lang="zh-CN" altLang="en-US" b="0" i="0" u="none" strike="noStrike" baseline="0">
                <a:latin typeface="Times New Roman"/>
              </a:rPr>
              <a:t>和</a:t>
            </a:r>
            <a:r>
              <a:rPr lang="en-US" altLang="zh-CN" b="0" i="0" u="none" strike="noStrike" baseline="0">
                <a:latin typeface="Times New Roman"/>
              </a:rPr>
              <a:t>HTML</a:t>
            </a:r>
            <a:r>
              <a:rPr lang="zh-CN" altLang="en-US" b="0" i="0" u="none" strike="noStrike" baseline="0">
                <a:latin typeface="Times New Roman"/>
              </a:rPr>
              <a:t>的联系是非常紧密的。在</a:t>
            </a:r>
            <a:r>
              <a:rPr lang="en-US" altLang="zh-CN" b="0" i="0" u="none" strike="noStrike" baseline="0">
                <a:latin typeface="Times New Roman"/>
              </a:rPr>
              <a:t>PHP</a:t>
            </a:r>
            <a:r>
              <a:rPr lang="zh-CN" altLang="en-US" b="0" i="0" u="none" strike="noStrike" baseline="0">
                <a:latin typeface="Times New Roman"/>
              </a:rPr>
              <a:t>文件中可以解析</a:t>
            </a:r>
            <a:r>
              <a:rPr lang="en-US" altLang="zh-CN" b="0" i="0" u="none" strike="noStrike" baseline="0">
                <a:latin typeface="Times New Roman"/>
              </a:rPr>
              <a:t>HTML</a:t>
            </a:r>
            <a:r>
              <a:rPr lang="zh-CN" altLang="en-US" b="0" i="0" u="none" strike="noStrike" baseline="0">
                <a:latin typeface="Times New Roman"/>
              </a:rPr>
              <a:t>的代码。有时候我们并不希望这些代码被解析，我们就需要使用</a:t>
            </a:r>
            <a:r>
              <a:rPr lang="en-US" altLang="zh-CN" b="0" i="0" u="none" strike="noStrike" baseline="0">
                <a:latin typeface="Times New Roman"/>
              </a:rPr>
              <a:t>HTML</a:t>
            </a:r>
            <a:r>
              <a:rPr lang="zh-CN" altLang="en-US" b="0" i="0" u="none" strike="noStrike" baseline="0">
                <a:latin typeface="Times New Roman"/>
              </a:rPr>
              <a:t>相关的格式化函数。常用的</a:t>
            </a:r>
            <a:r>
              <a:rPr lang="en-US" altLang="zh-CN" b="0" i="0" u="none" strike="noStrike" baseline="0">
                <a:latin typeface="Times New Roman"/>
              </a:rPr>
              <a:t>nl2br()</a:t>
            </a:r>
            <a:r>
              <a:rPr lang="zh-CN" altLang="en-US" b="0" i="0" u="none" strike="noStrike" baseline="0">
                <a:latin typeface="Times New Roman"/>
              </a:rPr>
              <a:t>和</a:t>
            </a:r>
            <a:r>
              <a:rPr lang="en-US" altLang="zh-CN" b="0" i="0" u="none" strike="noStrike" baseline="0">
                <a:latin typeface="Times New Roman"/>
              </a:rPr>
              <a:t>htmlspecialchars()</a:t>
            </a:r>
            <a:r>
              <a:rPr lang="zh-CN" altLang="en-US" b="0" i="0" u="none" strike="noStrike" baseline="0">
                <a:latin typeface="Times New Roman"/>
              </a:rPr>
              <a:t>。</a:t>
            </a:r>
          </a:p>
        </p:txBody>
      </p:sp>
    </p:spTree>
    <p:extLst>
      <p:ext uri="{BB962C8B-B14F-4D97-AF65-F5344CB8AC3E}">
        <p14:creationId xmlns:p14="http://schemas.microsoft.com/office/powerpoint/2010/main" val="877420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8.1</a:t>
            </a:r>
            <a:r>
              <a:rPr lang="zh-CN" altLang="en-US" b="0" i="0" u="none" strike="noStrike" kern="1800" baseline="0">
                <a:latin typeface="方正大标宋简体"/>
              </a:rPr>
              <a:t>  常用的字符串输出函数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612776"/>
          </a:xfrm>
        </p:spPr>
        <p:txBody>
          <a:bodyPr>
            <a:normAutofit fontScale="92500" lnSpcReduction="20000"/>
          </a:bodyPr>
          <a:lstStyle/>
          <a:p>
            <a:pPr marR="0" lvl="0" rtl="0"/>
            <a:r>
              <a:rPr lang="zh-CN" altLang="en-US" b="0" i="0" u="none" strike="noStrike" baseline="0" dirty="0">
                <a:latin typeface="Times New Roman"/>
              </a:rPr>
              <a:t>在前面章节的学习中，我们常常使用的输出字符串的函数就是</a:t>
            </a:r>
            <a:r>
              <a:rPr lang="en-US" altLang="zh-CN" b="0" i="0" u="none" strike="noStrike" baseline="0" dirty="0">
                <a:latin typeface="Times New Roman"/>
              </a:rPr>
              <a:t>echo()</a:t>
            </a:r>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中还有一些其他不同功能的字符串输出函数。我们先用表列出它们，然后再分别讲解它们。</a:t>
            </a:r>
          </a:p>
        </p:txBody>
      </p:sp>
      <p:graphicFrame>
        <p:nvGraphicFramePr>
          <p:cNvPr id="4" name="表格 3"/>
          <p:cNvGraphicFramePr>
            <a:graphicFrameLocks noGrp="1"/>
          </p:cNvGraphicFramePr>
          <p:nvPr>
            <p:extLst>
              <p:ext uri="{D42A27DB-BD31-4B8C-83A1-F6EECF244321}">
                <p14:modId xmlns:p14="http://schemas.microsoft.com/office/powerpoint/2010/main" val="2368211184"/>
              </p:ext>
            </p:extLst>
          </p:nvPr>
        </p:nvGraphicFramePr>
        <p:xfrm>
          <a:off x="683568" y="3543300"/>
          <a:ext cx="7848872" cy="2838030"/>
        </p:xfrm>
        <a:graphic>
          <a:graphicData uri="http://schemas.openxmlformats.org/drawingml/2006/table">
            <a:tbl>
              <a:tblPr firstRow="1" firstCol="1" bandRow="1">
                <a:tableStyleId>{5C22544A-7EE6-4342-B048-85BDC9FD1C3A}</a:tableStyleId>
              </a:tblPr>
              <a:tblGrid>
                <a:gridCol w="3924436">
                  <a:extLst>
                    <a:ext uri="{9D8B030D-6E8A-4147-A177-3AD203B41FA5}">
                      <a16:colId xmlns:a16="http://schemas.microsoft.com/office/drawing/2014/main" val="20000"/>
                    </a:ext>
                  </a:extLst>
                </a:gridCol>
                <a:gridCol w="3924436">
                  <a:extLst>
                    <a:ext uri="{9D8B030D-6E8A-4147-A177-3AD203B41FA5}">
                      <a16:colId xmlns:a16="http://schemas.microsoft.com/office/drawing/2014/main" val="20001"/>
                    </a:ext>
                  </a:extLst>
                </a:gridCol>
              </a:tblGrid>
              <a:tr h="473005">
                <a:tc>
                  <a:txBody>
                    <a:bodyPr/>
                    <a:lstStyle/>
                    <a:p>
                      <a:pPr>
                        <a:lnSpc>
                          <a:spcPts val="1100"/>
                        </a:lnSpc>
                        <a:spcAft>
                          <a:spcPts val="0"/>
                        </a:spcAft>
                      </a:pPr>
                      <a:r>
                        <a:rPr lang="zh-CN" sz="1200" dirty="0">
                          <a:effectLst/>
                        </a:rPr>
                        <a:t>函数名</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73005">
                <a:tc>
                  <a:txBody>
                    <a:bodyPr/>
                    <a:lstStyle/>
                    <a:p>
                      <a:pPr>
                        <a:lnSpc>
                          <a:spcPts val="1100"/>
                        </a:lnSpc>
                        <a:spcAft>
                          <a:spcPts val="0"/>
                        </a:spcAft>
                      </a:pPr>
                      <a:r>
                        <a:rPr lang="en-US" sz="1200">
                          <a:effectLst/>
                        </a:rPr>
                        <a:t>echo()</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输出字符串</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73005">
                <a:tc>
                  <a:txBody>
                    <a:bodyPr/>
                    <a:lstStyle/>
                    <a:p>
                      <a:pPr>
                        <a:lnSpc>
                          <a:spcPts val="1100"/>
                        </a:lnSpc>
                        <a:spcAft>
                          <a:spcPts val="0"/>
                        </a:spcAft>
                      </a:pPr>
                      <a:r>
                        <a:rPr lang="en-US" sz="1200">
                          <a:effectLst/>
                        </a:rPr>
                        <a:t>print()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输出一个或者多个字符串</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73005">
                <a:tc>
                  <a:txBody>
                    <a:bodyPr/>
                    <a:lstStyle/>
                    <a:p>
                      <a:pPr>
                        <a:lnSpc>
                          <a:spcPts val="1100"/>
                        </a:lnSpc>
                        <a:spcAft>
                          <a:spcPts val="0"/>
                        </a:spcAft>
                      </a:pPr>
                      <a:r>
                        <a:rPr lang="en-US" sz="1200">
                          <a:effectLst/>
                        </a:rPr>
                        <a:t>die()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输出字符串并退出当前脚本</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73005">
                <a:tc>
                  <a:txBody>
                    <a:bodyPr/>
                    <a:lstStyle/>
                    <a:p>
                      <a:pPr>
                        <a:lnSpc>
                          <a:spcPts val="1100"/>
                        </a:lnSpc>
                        <a:spcAft>
                          <a:spcPts val="0"/>
                        </a:spcAft>
                      </a:pPr>
                      <a:r>
                        <a:rPr lang="en-US" sz="1200">
                          <a:effectLst/>
                        </a:rPr>
                        <a:t>printf()</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输出格式化字符串</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473005">
                <a:tc>
                  <a:txBody>
                    <a:bodyPr/>
                    <a:lstStyle/>
                    <a:p>
                      <a:pPr>
                        <a:lnSpc>
                          <a:spcPts val="1100"/>
                        </a:lnSpc>
                        <a:spcAft>
                          <a:spcPts val="0"/>
                        </a:spcAft>
                      </a:pPr>
                      <a:r>
                        <a:rPr lang="en-US" sz="1200">
                          <a:effectLst/>
                        </a:rPr>
                        <a:t>sprintf()</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把格式化的字符串写入一个变量中</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410965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1.nl2br()</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044824"/>
          </a:xfrm>
        </p:spPr>
        <p:txBody>
          <a:bodyPr>
            <a:normAutofit fontScale="77500" lnSpcReduction="20000"/>
          </a:bodyPr>
          <a:lstStyle/>
          <a:p>
            <a:pPr marR="0" lvl="0" rtl="0"/>
            <a:r>
              <a:rPr lang="zh-CN" altLang="en-US" b="0" i="0" u="none" strike="noStrike" baseline="0" dirty="0">
                <a:latin typeface="Times New Roman"/>
              </a:rPr>
              <a:t>我们知道在浏览器中输出空格要使用“</a:t>
            </a:r>
            <a:r>
              <a:rPr lang="en-US" altLang="zh-CN" b="0" i="0" u="none" strike="noStrike" baseline="0" dirty="0">
                <a:latin typeface="Times New Roman"/>
              </a:rPr>
              <a:t>&lt;</a:t>
            </a:r>
            <a:r>
              <a:rPr lang="en-US" altLang="zh-CN" b="0" i="0" u="none" strike="noStrike" baseline="0" dirty="0" err="1">
                <a:latin typeface="Times New Roman"/>
              </a:rPr>
              <a:t>br</a:t>
            </a:r>
            <a:r>
              <a:rPr lang="en-US" altLang="zh-CN" b="0" i="0" u="none" strike="noStrike" baseline="0" dirty="0">
                <a:latin typeface="Times New Roman"/>
              </a:rPr>
              <a:t> /&gt;</a:t>
            </a:r>
            <a:r>
              <a:rPr lang="zh-CN" altLang="en-US" b="0" i="0" u="none" strike="noStrike" baseline="0" dirty="0">
                <a:latin typeface="Times New Roman"/>
              </a:rPr>
              <a:t>”这个</a:t>
            </a:r>
            <a:r>
              <a:rPr lang="en-US" altLang="zh-CN" b="0" i="0" u="none" strike="noStrike" baseline="0" dirty="0">
                <a:latin typeface="Times New Roman"/>
              </a:rPr>
              <a:t>HTML</a:t>
            </a:r>
            <a:r>
              <a:rPr lang="zh-CN" altLang="en-US" b="0" i="0" u="none" strike="noStrike" baseline="0" dirty="0">
                <a:latin typeface="Times New Roman"/>
              </a:rPr>
              <a:t>标签。而在编程语言中我们常用的换行符是“</a:t>
            </a:r>
            <a:r>
              <a:rPr lang="en-US" altLang="zh-CN" b="0" i="0" u="none" strike="noStrike" baseline="0" dirty="0">
                <a:latin typeface="Times New Roman"/>
              </a:rPr>
              <a:t>\n</a:t>
            </a:r>
            <a:r>
              <a:rPr lang="zh-CN" altLang="en-US" b="0" i="0" u="none" strike="noStrike" baseline="0" dirty="0">
                <a:latin typeface="Times New Roman"/>
              </a:rPr>
              <a:t>”。如果我们要在浏览器输出一段编程代码。一一去修改显然会花费很多的时间。</a:t>
            </a:r>
            <a:r>
              <a:rPr lang="en-US" altLang="zh-CN" b="0" i="0" u="none" strike="noStrike" baseline="0" dirty="0" err="1">
                <a:latin typeface="Times New Roman"/>
              </a:rPr>
              <a:t>nl2br</a:t>
            </a:r>
            <a:r>
              <a:rPr lang="en-US" altLang="zh-CN" b="0" i="0" u="none" strike="noStrike" baseline="0" dirty="0">
                <a:latin typeface="Times New Roman"/>
              </a:rPr>
              <a:t>()</a:t>
            </a:r>
            <a:r>
              <a:rPr lang="zh-CN" altLang="en-US" b="0" i="0" u="none" strike="noStrike" baseline="0" dirty="0">
                <a:latin typeface="Times New Roman"/>
              </a:rPr>
              <a:t>函数就可以在字符串中的“</a:t>
            </a:r>
            <a:r>
              <a:rPr lang="en-US" altLang="zh-CN" b="0" i="0" u="none" strike="noStrike" baseline="0" dirty="0">
                <a:latin typeface="Times New Roman"/>
              </a:rPr>
              <a:t>\n</a:t>
            </a:r>
            <a:r>
              <a:rPr lang="zh-CN" altLang="en-US" b="0" i="0" u="none" strike="noStrike" baseline="0" dirty="0">
                <a:latin typeface="Times New Roman"/>
              </a:rPr>
              <a:t>”前面添加“</a:t>
            </a:r>
            <a:r>
              <a:rPr lang="en-US" altLang="zh-CN" b="0" i="0" u="none" strike="noStrike" baseline="0" dirty="0">
                <a:latin typeface="Times New Roman"/>
              </a:rPr>
              <a:t>&lt;</a:t>
            </a:r>
            <a:r>
              <a:rPr lang="en-US" altLang="zh-CN" b="0" i="0" u="none" strike="noStrike" baseline="0" dirty="0" err="1">
                <a:latin typeface="Times New Roman"/>
              </a:rPr>
              <a:t>br</a:t>
            </a:r>
            <a:r>
              <a:rPr lang="en-US" altLang="zh-CN" b="0" i="0" u="none" strike="noStrike" baseline="0" dirty="0">
                <a:latin typeface="Times New Roman"/>
              </a:rPr>
              <a:t> /&gt;</a:t>
            </a:r>
            <a:r>
              <a:rPr lang="zh-CN" altLang="en-US" b="0" i="0" u="none" strike="noStrike" baseline="0" dirty="0">
                <a:latin typeface="Times New Roman"/>
              </a:rPr>
              <a:t>”。它的语法如图所示。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777841823"/>
              </p:ext>
            </p:extLst>
          </p:nvPr>
        </p:nvGraphicFramePr>
        <p:xfrm>
          <a:off x="1763688" y="3717032"/>
          <a:ext cx="4608512" cy="2384265"/>
        </p:xfrm>
        <a:graphic>
          <a:graphicData uri="http://schemas.openxmlformats.org/presentationml/2006/ole">
            <mc:AlternateContent xmlns:mc="http://schemas.openxmlformats.org/markup-compatibility/2006">
              <mc:Choice xmlns:v="urn:schemas-microsoft-com:vml" Requires="v">
                <p:oleObj name="Visio" r:id="rId2" imgW="2747520" imgH="1420663" progId="Visio.Drawing.11">
                  <p:embed/>
                </p:oleObj>
              </mc:Choice>
              <mc:Fallback>
                <p:oleObj name="Visio" r:id="rId2" imgW="2747520" imgH="142066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3717032"/>
                        <a:ext cx="4608512" cy="2384265"/>
                      </a:xfrm>
                      <a:prstGeom prst="rect">
                        <a:avLst/>
                      </a:prstGeom>
                      <a:noFill/>
                    </p:spPr>
                  </p:pic>
                </p:oleObj>
              </mc:Fallback>
            </mc:AlternateContent>
          </a:graphicData>
        </a:graphic>
      </p:graphicFrame>
    </p:spTree>
    <p:extLst>
      <p:ext uri="{BB962C8B-B14F-4D97-AF65-F5344CB8AC3E}">
        <p14:creationId xmlns:p14="http://schemas.microsoft.com/office/powerpoint/2010/main" val="3299357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1.nl2br()</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演示了使用</a:t>
            </a:r>
            <a:r>
              <a:rPr lang="en-US" altLang="zh-CN" b="0" i="0" u="none" strike="noStrike" baseline="0" dirty="0" err="1">
                <a:latin typeface="Times New Roman"/>
              </a:rPr>
              <a:t>nl2br</a:t>
            </a:r>
            <a:r>
              <a:rPr lang="en-US" altLang="zh-CN" b="0" i="0" u="none" strike="noStrike" baseline="0" dirty="0">
                <a:latin typeface="Times New Roman"/>
              </a:rPr>
              <a:t>()</a:t>
            </a:r>
            <a:r>
              <a:rPr lang="zh-CN" altLang="en-US" b="0" i="0" u="none" strike="noStrike" baseline="0" dirty="0">
                <a:latin typeface="Times New Roman"/>
              </a:rPr>
              <a:t>与不使用的区别。</a:t>
            </a:r>
          </a:p>
          <a:p>
            <a:pPr marR="0" lvl="0" rtl="0"/>
            <a:r>
              <a:rPr lang="en-US" altLang="zh-CN" b="0" i="0" u="none" strike="noStrike" baseline="0" dirty="0">
                <a:latin typeface="Times New Roman"/>
              </a:rPr>
              <a:t>(2)</a:t>
            </a:r>
            <a:r>
              <a:rPr lang="zh-CN" altLang="en-US" b="0" i="0" u="none" strike="noStrike" baseline="0" dirty="0">
                <a:latin typeface="Times New Roman"/>
              </a:rPr>
              <a:t>演示了给</a:t>
            </a:r>
            <a:r>
              <a:rPr lang="en-US" altLang="zh-CN" b="0" i="0" u="none" strike="noStrike" baseline="0" dirty="0" err="1">
                <a:latin typeface="Times New Roman"/>
              </a:rPr>
              <a:t>nl2br</a:t>
            </a:r>
            <a:r>
              <a:rPr lang="zh-CN" altLang="en-US" b="0" i="0" u="none" strike="noStrike" baseline="0" dirty="0">
                <a:latin typeface="Times New Roman"/>
              </a:rPr>
              <a:t>函数传入单引号包围的字符串不会被函数识别。</a:t>
            </a:r>
          </a:p>
        </p:txBody>
      </p:sp>
    </p:spTree>
    <p:extLst>
      <p:ext uri="{BB962C8B-B14F-4D97-AF65-F5344CB8AC3E}">
        <p14:creationId xmlns:p14="http://schemas.microsoft.com/office/powerpoint/2010/main" val="24876126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dirty="0">
                <a:latin typeface="方正大标宋简体"/>
              </a:rPr>
              <a:t>2.htmlspecialchars()</a:t>
            </a:r>
            <a:r>
              <a:rPr lang="zh-CN" altLang="en-US" b="0" i="0" u="none" strike="noStrike" kern="1800" baseline="0" dirty="0">
                <a:latin typeface="方正大标宋简体"/>
              </a:rPr>
              <a:t>函数</a:t>
            </a:r>
            <a:endParaRPr lang="zh-CN" altLang="en-US" b="0" i="0" u="none" strike="noStrike" kern="1800" baseline="0" dirty="0">
              <a:latin typeface="Times New Roman"/>
            </a:endParaRPr>
          </a:p>
        </p:txBody>
      </p:sp>
      <p:sp>
        <p:nvSpPr>
          <p:cNvPr id="3" name="文本占位符 2"/>
          <p:cNvSpPr>
            <a:spLocks noGrp="1"/>
          </p:cNvSpPr>
          <p:nvPr>
            <p:ph type="body" idx="1"/>
          </p:nvPr>
        </p:nvSpPr>
        <p:spPr>
          <a:xfrm>
            <a:off x="457200" y="1600200"/>
            <a:ext cx="8229600" cy="2116832"/>
          </a:xfrm>
        </p:spPr>
        <p:txBody>
          <a:bodyPr>
            <a:normAutofit fontScale="85000" lnSpcReduction="10000"/>
          </a:bodyPr>
          <a:lstStyle/>
          <a:p>
            <a:pPr marR="0" lvl="0" rtl="0"/>
            <a:r>
              <a:rPr lang="en-US" altLang="zh-CN" b="0" i="0" u="none" strike="noStrike" baseline="0" dirty="0" err="1">
                <a:latin typeface="Times New Roman"/>
              </a:rPr>
              <a:t>htmlspecialchars</a:t>
            </a:r>
            <a:r>
              <a:rPr lang="en-US" altLang="zh-CN" b="0" i="0" u="none" strike="noStrike" baseline="0" dirty="0">
                <a:latin typeface="Times New Roman"/>
              </a:rPr>
              <a:t>()</a:t>
            </a:r>
            <a:r>
              <a:rPr lang="zh-CN" altLang="en-US" b="0" i="0" u="none" strike="noStrike" baseline="0" dirty="0">
                <a:latin typeface="Times New Roman"/>
              </a:rPr>
              <a:t>的作用就是把我们不希望被浏览器解析的</a:t>
            </a:r>
            <a:r>
              <a:rPr lang="en-US" altLang="zh-CN" b="0" i="0" u="none" strike="noStrike" baseline="0" dirty="0">
                <a:latin typeface="Times New Roman"/>
              </a:rPr>
              <a:t>HTML</a:t>
            </a:r>
            <a:r>
              <a:rPr lang="zh-CN" altLang="en-US" b="0" i="0" u="none" strike="noStrike" baseline="0" dirty="0">
                <a:latin typeface="Times New Roman"/>
              </a:rPr>
              <a:t>代码中的标记转换为字符实体。例如将“</a:t>
            </a:r>
            <a:r>
              <a:rPr lang="en-US" altLang="zh-CN" b="0" i="0" u="none" strike="noStrike" baseline="0" dirty="0">
                <a:latin typeface="Times New Roman"/>
              </a:rPr>
              <a:t>&lt;</a:t>
            </a:r>
            <a:r>
              <a:rPr lang="zh-CN" altLang="en-US" b="0" i="0" u="none" strike="noStrike" baseline="0" dirty="0">
                <a:latin typeface="Times New Roman"/>
              </a:rPr>
              <a:t>”转换为“</a:t>
            </a:r>
            <a:r>
              <a:rPr lang="en-US" altLang="zh-CN" b="0" i="0" u="none" strike="noStrike" baseline="0" dirty="0">
                <a:latin typeface="Times New Roman"/>
              </a:rPr>
              <a:t>&amp;</a:t>
            </a:r>
            <a:r>
              <a:rPr lang="en-US" altLang="zh-CN" b="0" i="0" u="none" strike="noStrike" baseline="0" dirty="0" err="1">
                <a:latin typeface="Times New Roman"/>
              </a:rPr>
              <a:t>lt</a:t>
            </a:r>
            <a:r>
              <a:rPr lang="en-US" altLang="zh-CN" b="0" i="0" u="none" strike="noStrike" baseline="0" dirty="0">
                <a:latin typeface="Times New Roman"/>
              </a:rPr>
              <a:t>;</a:t>
            </a:r>
            <a:r>
              <a:rPr lang="zh-CN" altLang="en-US" b="0" i="0" u="none" strike="noStrike" baseline="0" dirty="0">
                <a:latin typeface="Times New Roman"/>
              </a:rPr>
              <a:t>”，将“</a:t>
            </a:r>
            <a:r>
              <a:rPr lang="en-US" altLang="zh-CN" b="0" i="0" u="none" strike="noStrike" baseline="0" dirty="0">
                <a:latin typeface="Times New Roman"/>
              </a:rPr>
              <a:t>&gt;</a:t>
            </a:r>
            <a:r>
              <a:rPr lang="zh-CN" altLang="en-US" b="0" i="0" u="none" strike="noStrike" baseline="0" dirty="0">
                <a:latin typeface="Times New Roman"/>
              </a:rPr>
              <a:t>”转换为“</a:t>
            </a:r>
            <a:r>
              <a:rPr lang="en-US" altLang="zh-CN" b="0" i="0" u="none" strike="noStrike" baseline="0" dirty="0">
                <a:latin typeface="Times New Roman"/>
              </a:rPr>
              <a:t>&amp;</a:t>
            </a:r>
            <a:r>
              <a:rPr lang="en-US" altLang="zh-CN" b="0" i="0" u="none" strike="noStrike" baseline="0" dirty="0" err="1">
                <a:latin typeface="Times New Roman"/>
              </a:rPr>
              <a:t>gt</a:t>
            </a:r>
            <a:r>
              <a:rPr lang="en-US" altLang="zh-CN" b="0" i="0" u="none" strike="noStrike" baseline="0" dirty="0">
                <a:latin typeface="Times New Roman"/>
              </a:rPr>
              <a:t>;</a:t>
            </a:r>
            <a:r>
              <a:rPr lang="zh-CN" altLang="en-US" b="0" i="0" u="none" strike="noStrike" baseline="0" dirty="0">
                <a:latin typeface="Times New Roman"/>
              </a:rPr>
              <a:t>”。这样浏览器就不会解析这些标记了。下面我们就来看</a:t>
            </a:r>
            <a:r>
              <a:rPr lang="en-US" altLang="zh-CN" b="0" i="0" u="none" strike="noStrike" baseline="0" dirty="0" err="1">
                <a:latin typeface="Times New Roman"/>
              </a:rPr>
              <a:t>htmlspecialchars</a:t>
            </a:r>
            <a:r>
              <a:rPr lang="en-US" altLang="zh-CN" b="0" i="0" u="none" strike="noStrike" baseline="0" dirty="0">
                <a:latin typeface="Times New Roman"/>
              </a:rPr>
              <a:t>()</a:t>
            </a:r>
            <a:r>
              <a:rPr lang="zh-CN" altLang="en-US" b="0" i="0" u="none" strike="noStrike" baseline="0" dirty="0">
                <a:latin typeface="Times New Roman"/>
              </a:rPr>
              <a:t>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72482291"/>
              </p:ext>
            </p:extLst>
          </p:nvPr>
        </p:nvGraphicFramePr>
        <p:xfrm>
          <a:off x="860921" y="3789040"/>
          <a:ext cx="7422158" cy="2376264"/>
        </p:xfrm>
        <a:graphic>
          <a:graphicData uri="http://schemas.openxmlformats.org/presentationml/2006/ole">
            <mc:AlternateContent xmlns:mc="http://schemas.openxmlformats.org/markup-compatibility/2006">
              <mc:Choice xmlns:v="urn:schemas-microsoft-com:vml" Requires="v">
                <p:oleObj name="Visio" r:id="rId2" imgW="4823280" imgH="1540624" progId="Visio.Drawing.11">
                  <p:embed/>
                </p:oleObj>
              </mc:Choice>
              <mc:Fallback>
                <p:oleObj name="Visio" r:id="rId2" imgW="4823280" imgH="1540624"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0921" y="3789040"/>
                        <a:ext cx="7422158" cy="2376264"/>
                      </a:xfrm>
                      <a:prstGeom prst="rect">
                        <a:avLst/>
                      </a:prstGeom>
                      <a:noFill/>
                    </p:spPr>
                  </p:pic>
                </p:oleObj>
              </mc:Fallback>
            </mc:AlternateContent>
          </a:graphicData>
        </a:graphic>
      </p:graphicFrame>
    </p:spTree>
    <p:extLst>
      <p:ext uri="{BB962C8B-B14F-4D97-AF65-F5344CB8AC3E}">
        <p14:creationId xmlns:p14="http://schemas.microsoft.com/office/powerpoint/2010/main" val="2516620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2.htmlspecialchars()</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92500" lnSpcReduction="20000"/>
          </a:bodyPr>
          <a:lstStyle/>
          <a:p>
            <a:pPr marR="0" lvl="0" rtl="0"/>
            <a:r>
              <a:rPr lang="zh-CN" altLang="en-US" b="0" i="0" u="none" strike="noStrike" baseline="0" dirty="0">
                <a:latin typeface="Times New Roman"/>
              </a:rPr>
              <a:t>在</a:t>
            </a:r>
            <a:r>
              <a:rPr lang="en-US" altLang="zh-CN" b="0" i="0" u="none" strike="noStrike" baseline="0" dirty="0" err="1">
                <a:latin typeface="Times New Roman"/>
              </a:rPr>
              <a:t>htmlspecialchars</a:t>
            </a:r>
            <a:r>
              <a:rPr lang="en-US" altLang="zh-CN" b="0" i="0" u="none" strike="noStrike" baseline="0" dirty="0">
                <a:latin typeface="Times New Roman"/>
              </a:rPr>
              <a:t>()</a:t>
            </a:r>
            <a:r>
              <a:rPr lang="zh-CN" altLang="en-US" b="0" i="0" u="none" strike="noStrike" baseline="0" dirty="0">
                <a:latin typeface="Times New Roman"/>
              </a:rPr>
              <a:t>语法中，</a:t>
            </a:r>
            <a:r>
              <a:rPr lang="en-US" altLang="zh-CN" b="0" i="0" u="none" strike="noStrike" baseline="0" dirty="0">
                <a:latin typeface="Times New Roman"/>
              </a:rPr>
              <a:t>$</a:t>
            </a:r>
            <a:r>
              <a:rPr lang="en-US" altLang="zh-CN" b="0" i="0" u="none" strike="noStrike" baseline="0" dirty="0" err="1">
                <a:latin typeface="Times New Roman"/>
              </a:rPr>
              <a:t>quotestyle</a:t>
            </a:r>
            <a:r>
              <a:rPr lang="zh-CN" altLang="en-US" b="0" i="0" u="none" strike="noStrike" baseline="0" dirty="0">
                <a:latin typeface="Times New Roman"/>
              </a:rPr>
              <a:t>常用的可选值如有：</a:t>
            </a:r>
          </a:p>
          <a:p>
            <a:pPr marR="0" lvl="0" rtl="0"/>
            <a:r>
              <a:rPr lang="en-US" altLang="zh-CN" b="0" i="0" u="none" strike="noStrike" baseline="0" dirty="0" err="1">
                <a:latin typeface="Times New Roman"/>
              </a:rPr>
              <a:t>ENT_COMPAT</a:t>
            </a:r>
            <a:r>
              <a:rPr lang="en-US" altLang="zh-CN" b="0" i="0" u="none" strike="noStrike" baseline="0" dirty="0">
                <a:latin typeface="Times New Roman"/>
              </a:rPr>
              <a:t> - </a:t>
            </a:r>
            <a:r>
              <a:rPr lang="zh-CN" altLang="en-US" b="0" i="0" u="none" strike="noStrike" baseline="0" dirty="0">
                <a:latin typeface="Times New Roman"/>
              </a:rPr>
              <a:t>默认。仅编码双引号。</a:t>
            </a:r>
          </a:p>
          <a:p>
            <a:pPr marR="0" lvl="0" rtl="0"/>
            <a:r>
              <a:rPr lang="en-US" altLang="zh-CN" b="0" i="0" u="none" strike="noStrike" baseline="0" dirty="0" err="1">
                <a:latin typeface="Times New Roman"/>
              </a:rPr>
              <a:t>ENT_QUOTES</a:t>
            </a:r>
            <a:r>
              <a:rPr lang="en-US" altLang="zh-CN" b="0" i="0" u="none" strike="noStrike" baseline="0" dirty="0">
                <a:latin typeface="Times New Roman"/>
              </a:rPr>
              <a:t> - </a:t>
            </a:r>
            <a:r>
              <a:rPr lang="zh-CN" altLang="en-US" b="0" i="0" u="none" strike="noStrike" baseline="0" dirty="0">
                <a:latin typeface="Times New Roman"/>
              </a:rPr>
              <a:t>编码双引号和单引号。</a:t>
            </a:r>
          </a:p>
          <a:p>
            <a:pPr marR="0" lvl="0" rtl="0"/>
            <a:r>
              <a:rPr lang="en-US" altLang="zh-CN" b="0" i="0" u="none" strike="noStrike" baseline="0" dirty="0" err="1">
                <a:latin typeface="Times New Roman"/>
              </a:rPr>
              <a:t>ENT_NOQUOTES</a:t>
            </a:r>
            <a:r>
              <a:rPr lang="en-US" altLang="zh-CN" b="0" i="0" u="none" strike="noStrike" baseline="0" dirty="0">
                <a:latin typeface="Times New Roman"/>
              </a:rPr>
              <a:t> - </a:t>
            </a:r>
            <a:r>
              <a:rPr lang="zh-CN" altLang="en-US" b="0" i="0" u="none" strike="noStrike" baseline="0" dirty="0">
                <a:latin typeface="Times New Roman"/>
              </a:rPr>
              <a:t>不编码任何引号。</a:t>
            </a:r>
          </a:p>
          <a:p>
            <a:pPr marR="0" lvl="0" rtl="0"/>
            <a:r>
              <a:rPr lang="en-US" altLang="zh-CN" b="0" i="0" u="none" strike="noStrike" baseline="0" dirty="0">
                <a:latin typeface="Times New Roman"/>
              </a:rPr>
              <a:t>$character-set</a:t>
            </a:r>
            <a:r>
              <a:rPr lang="zh-CN" altLang="en-US" b="0" i="0" u="none" strike="noStrike" baseline="0" dirty="0">
                <a:latin typeface="Times New Roman"/>
              </a:rPr>
              <a:t>可选的参数如表</a:t>
            </a:r>
            <a:r>
              <a:rPr lang="en-US" altLang="zh-CN" b="0" i="0" u="none" strike="noStrike" baseline="0" dirty="0">
                <a:latin typeface="Times New Roman"/>
              </a:rPr>
              <a:t>8.3</a:t>
            </a:r>
            <a:r>
              <a:rPr lang="zh-CN" altLang="en-US" b="0" i="0" u="none" strike="noStrike" baseline="0" dirty="0">
                <a:latin typeface="Times New Roman"/>
              </a:rPr>
              <a:t>所示。</a:t>
            </a:r>
          </a:p>
          <a:p>
            <a:pPr marR="0" lvl="0" rtl="0"/>
            <a:r>
              <a:rPr lang="en-US" altLang="zh-CN" b="0" i="0" u="none" strike="noStrike" baseline="0" dirty="0">
                <a:latin typeface="Times New Roman"/>
              </a:rPr>
              <a:t>(1)</a:t>
            </a:r>
            <a:r>
              <a:rPr lang="zh-CN" altLang="en-US" b="0" i="0" u="none" strike="noStrike" baseline="0" dirty="0">
                <a:latin typeface="Times New Roman"/>
              </a:rPr>
              <a:t>演示在</a:t>
            </a:r>
            <a:r>
              <a:rPr lang="en-US" altLang="zh-CN" b="0" i="0" u="none" strike="noStrike" baseline="0" dirty="0" err="1">
                <a:latin typeface="Times New Roman"/>
              </a:rPr>
              <a:t>PHP</a:t>
            </a:r>
            <a:r>
              <a:rPr lang="zh-CN" altLang="en-US" b="0" i="0" u="none" strike="noStrike" baseline="0" dirty="0">
                <a:latin typeface="Times New Roman"/>
              </a:rPr>
              <a:t>代码中输出一段</a:t>
            </a:r>
            <a:r>
              <a:rPr lang="en-US" altLang="zh-CN" b="0" i="0" u="none" strike="noStrike" baseline="0" dirty="0">
                <a:latin typeface="Times New Roman"/>
              </a:rPr>
              <a:t>HTML</a:t>
            </a:r>
            <a:r>
              <a:rPr lang="zh-CN" altLang="en-US" b="0" i="0" u="none" strike="noStrike" baseline="0" dirty="0">
                <a:latin typeface="Times New Roman"/>
              </a:rPr>
              <a:t>代码的效果。</a:t>
            </a:r>
          </a:p>
          <a:p>
            <a:pPr marR="0" lvl="0" rtl="0"/>
            <a:r>
              <a:rPr lang="en-US" altLang="zh-CN" b="0" i="0" u="none" strike="noStrike" baseline="0" dirty="0">
                <a:latin typeface="Times New Roman"/>
              </a:rPr>
              <a:t>(2)</a:t>
            </a:r>
            <a:r>
              <a:rPr lang="zh-CN" altLang="en-US" b="0" i="0" u="none" strike="noStrike" baseline="0" dirty="0">
                <a:latin typeface="Times New Roman"/>
              </a:rPr>
              <a:t>演示在</a:t>
            </a:r>
            <a:r>
              <a:rPr lang="en-US" altLang="zh-CN" b="0" i="0" u="none" strike="noStrike" baseline="0" dirty="0" err="1">
                <a:latin typeface="Times New Roman"/>
              </a:rPr>
              <a:t>PHP</a:t>
            </a:r>
            <a:r>
              <a:rPr lang="zh-CN" altLang="en-US" b="0" i="0" u="none" strike="noStrike" baseline="0" dirty="0">
                <a:latin typeface="Times New Roman"/>
              </a:rPr>
              <a:t>代码中输出使用</a:t>
            </a:r>
            <a:r>
              <a:rPr lang="en-US" altLang="zh-CN" b="0" i="0" u="none" strike="noStrike" baseline="0" dirty="0" err="1">
                <a:latin typeface="Times New Roman"/>
              </a:rPr>
              <a:t>htmlspecialchars</a:t>
            </a:r>
            <a:r>
              <a:rPr lang="en-US" altLang="zh-CN" b="0" i="0" u="none" strike="noStrike" baseline="0" dirty="0">
                <a:latin typeface="Times New Roman"/>
              </a:rPr>
              <a:t>()</a:t>
            </a:r>
            <a:r>
              <a:rPr lang="zh-CN" altLang="en-US" b="0" i="0" u="none" strike="noStrike" baseline="0" dirty="0">
                <a:latin typeface="Times New Roman"/>
              </a:rPr>
              <a:t>处理后的</a:t>
            </a:r>
            <a:r>
              <a:rPr lang="en-US" altLang="zh-CN" b="0" i="0" u="none" strike="noStrike" baseline="0" dirty="0">
                <a:latin typeface="Times New Roman"/>
              </a:rPr>
              <a:t>HTML</a:t>
            </a:r>
            <a:r>
              <a:rPr lang="zh-CN" altLang="en-US" b="0" i="0" u="none" strike="noStrike" baseline="0" dirty="0">
                <a:latin typeface="Times New Roman"/>
              </a:rPr>
              <a:t>代码。</a:t>
            </a:r>
          </a:p>
        </p:txBody>
      </p:sp>
    </p:spTree>
    <p:extLst>
      <p:ext uri="{BB962C8B-B14F-4D97-AF65-F5344CB8AC3E}">
        <p14:creationId xmlns:p14="http://schemas.microsoft.com/office/powerpoint/2010/main" val="217261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3.htmlentities()</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在</a:t>
            </a:r>
            <a:r>
              <a:rPr lang="en-US" altLang="zh-CN" b="0" i="0" u="none" strike="noStrike" baseline="0" dirty="0" err="1">
                <a:latin typeface="Times New Roman"/>
              </a:rPr>
              <a:t>PHP</a:t>
            </a:r>
            <a:r>
              <a:rPr lang="zh-CN" altLang="en-US" b="0" i="0" u="none" strike="noStrike" baseline="0" dirty="0">
                <a:latin typeface="Times New Roman"/>
              </a:rPr>
              <a:t>函数中还提供了</a:t>
            </a:r>
            <a:r>
              <a:rPr lang="en-US" altLang="zh-CN" b="0" i="0" u="none" strike="noStrike" baseline="0" dirty="0" err="1">
                <a:latin typeface="Times New Roman"/>
              </a:rPr>
              <a:t>htmlentities</a:t>
            </a:r>
            <a:r>
              <a:rPr lang="en-US" altLang="zh-CN" b="0" i="0" u="none" strike="noStrike" baseline="0" dirty="0">
                <a:latin typeface="Times New Roman"/>
              </a:rPr>
              <a:t>()</a:t>
            </a:r>
            <a:r>
              <a:rPr lang="zh-CN" altLang="en-US" b="0" i="0" u="none" strike="noStrike" baseline="0" dirty="0">
                <a:latin typeface="Times New Roman"/>
              </a:rPr>
              <a:t>，它可以把所有支持的代码转换为</a:t>
            </a:r>
            <a:r>
              <a:rPr lang="en-US" altLang="zh-CN" b="0" i="0" u="none" strike="noStrike" baseline="0" dirty="0">
                <a:latin typeface="Times New Roman"/>
              </a:rPr>
              <a:t>HTML</a:t>
            </a:r>
            <a:r>
              <a:rPr lang="zh-CN" altLang="en-US" b="0" i="0" u="none" strike="noStrike" baseline="0" dirty="0">
                <a:latin typeface="Times New Roman"/>
              </a:rPr>
              <a:t>实体。无法被识别的字符集将被忽略，并由 </a:t>
            </a:r>
            <a:r>
              <a:rPr lang="en-US" altLang="zh-CN" b="0" i="0" u="none" strike="noStrike" baseline="0" dirty="0">
                <a:latin typeface="Times New Roman"/>
              </a:rPr>
              <a:t>ISO-8859-1 </a:t>
            </a:r>
            <a:r>
              <a:rPr lang="zh-CN" altLang="en-US" b="0" i="0" u="none" strike="noStrike" baseline="0" dirty="0">
                <a:latin typeface="Times New Roman"/>
              </a:rPr>
              <a:t>代替。它的语法和</a:t>
            </a:r>
            <a:r>
              <a:rPr lang="en-US" altLang="zh-CN" b="0" i="0" u="none" strike="noStrike" baseline="0" dirty="0" err="1">
                <a:latin typeface="Times New Roman"/>
              </a:rPr>
              <a:t>htmlspecialchars</a:t>
            </a:r>
            <a:r>
              <a:rPr lang="en-US" altLang="zh-CN" b="0" i="0" u="none" strike="noStrike" baseline="0" dirty="0">
                <a:latin typeface="Times New Roman"/>
              </a:rPr>
              <a:t>()</a:t>
            </a:r>
            <a:r>
              <a:rPr lang="zh-CN" altLang="en-US" b="0" i="0" u="none" strike="noStrike" baseline="0" dirty="0">
                <a:latin typeface="Times New Roman"/>
              </a:rPr>
              <a:t>的语法相同，因此我们就不做语法部分的讲解了。</a:t>
            </a:r>
          </a:p>
          <a:p>
            <a:pPr marR="0" lvl="0" rtl="0"/>
            <a:r>
              <a:rPr lang="en-US" altLang="zh-CN" b="0" i="0" u="none" strike="noStrike" baseline="0" dirty="0">
                <a:latin typeface="Times New Roman"/>
              </a:rPr>
              <a:t>(1)</a:t>
            </a:r>
            <a:r>
              <a:rPr lang="zh-CN" altLang="en-US" b="0" i="0" u="none" strike="noStrike" baseline="0" dirty="0">
                <a:latin typeface="Times New Roman"/>
              </a:rPr>
              <a:t>演示了</a:t>
            </a:r>
            <a:r>
              <a:rPr lang="en-US" altLang="zh-CN" b="0" i="0" u="none" strike="noStrike" baseline="0" dirty="0" err="1">
                <a:latin typeface="Times New Roman"/>
              </a:rPr>
              <a:t>htmlentities</a:t>
            </a:r>
            <a:r>
              <a:rPr lang="en-US" altLang="zh-CN" b="0" i="0" u="none" strike="noStrike" baseline="0" dirty="0">
                <a:latin typeface="Times New Roman"/>
              </a:rPr>
              <a:t>()</a:t>
            </a:r>
            <a:r>
              <a:rPr lang="zh-CN" altLang="en-US" b="0" i="0" u="none" strike="noStrike" baseline="0" dirty="0">
                <a:latin typeface="Times New Roman"/>
              </a:rPr>
              <a:t>函数的使用方法及其运行结果。</a:t>
            </a:r>
          </a:p>
          <a:p>
            <a:pPr marR="0" lvl="0" rtl="0"/>
            <a:r>
              <a:rPr lang="en-US" altLang="zh-CN" b="0" i="0" u="none" strike="noStrike" baseline="0" dirty="0">
                <a:latin typeface="Times New Roman"/>
              </a:rPr>
              <a:t>(2)</a:t>
            </a:r>
            <a:r>
              <a:rPr lang="zh-CN" altLang="en-US" b="0" i="0" u="none" strike="noStrike" baseline="0" dirty="0">
                <a:latin typeface="Times New Roman"/>
              </a:rPr>
              <a:t>演示使用</a:t>
            </a:r>
            <a:r>
              <a:rPr lang="en-US" altLang="zh-CN" b="0" i="0" u="none" strike="noStrike" baseline="0" dirty="0" err="1">
                <a:latin typeface="Times New Roman"/>
              </a:rPr>
              <a:t>htmlentities</a:t>
            </a:r>
            <a:r>
              <a:rPr lang="en-US" altLang="zh-CN" b="0" i="0" u="none" strike="noStrike" baseline="0" dirty="0">
                <a:latin typeface="Times New Roman"/>
              </a:rPr>
              <a:t>()</a:t>
            </a:r>
            <a:r>
              <a:rPr lang="zh-CN" altLang="en-US" b="0" i="0" u="none" strike="noStrike" baseline="0" dirty="0">
                <a:latin typeface="Times New Roman"/>
              </a:rPr>
              <a:t>转换</a:t>
            </a:r>
            <a:r>
              <a:rPr lang="en-US" altLang="zh-CN" b="0" i="0" u="none" strike="noStrike" baseline="0" dirty="0">
                <a:latin typeface="Times New Roman"/>
              </a:rPr>
              <a:t>HTML</a:t>
            </a:r>
            <a:r>
              <a:rPr lang="zh-CN" altLang="en-US" b="0" i="0" u="none" strike="noStrike" baseline="0" dirty="0">
                <a:latin typeface="Times New Roman"/>
              </a:rPr>
              <a:t>代码。</a:t>
            </a:r>
          </a:p>
        </p:txBody>
      </p:sp>
    </p:spTree>
    <p:extLst>
      <p:ext uri="{BB962C8B-B14F-4D97-AF65-F5344CB8AC3E}">
        <p14:creationId xmlns:p14="http://schemas.microsoft.com/office/powerpoint/2010/main" val="3836539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4.strip_tags()</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188840"/>
          </a:xfrm>
        </p:spPr>
        <p:txBody>
          <a:bodyPr>
            <a:normAutofit/>
          </a:bodyPr>
          <a:lstStyle/>
          <a:p>
            <a:pPr marR="0" lvl="0" rtl="0"/>
            <a:r>
              <a:rPr lang="zh-CN" altLang="en-US" b="0" i="0" u="none" strike="noStrike" baseline="0" dirty="0">
                <a:latin typeface="Times New Roman"/>
              </a:rPr>
              <a:t>在有些时候，字符串中是不允许出现</a:t>
            </a:r>
            <a:r>
              <a:rPr lang="en-US" altLang="zh-CN" b="0" i="0" u="none" strike="noStrike" baseline="0" dirty="0">
                <a:latin typeface="Times New Roman"/>
              </a:rPr>
              <a:t>HTML</a:t>
            </a:r>
            <a:r>
              <a:rPr lang="zh-CN" altLang="en-US" b="0" i="0" u="none" strike="noStrike" baseline="0" dirty="0">
                <a:latin typeface="Times New Roman"/>
              </a:rPr>
              <a:t>标签的，例如发帖的时候。</a:t>
            </a:r>
            <a:r>
              <a:rPr lang="en-US" altLang="zh-CN" b="0" i="0" u="none" strike="noStrike" baseline="0" dirty="0" err="1">
                <a:latin typeface="Times New Roman"/>
              </a:rPr>
              <a:t>PHP</a:t>
            </a:r>
            <a:r>
              <a:rPr lang="zh-CN" altLang="en-US" b="0" i="0" u="none" strike="noStrike" baseline="0" dirty="0">
                <a:latin typeface="Times New Roman"/>
              </a:rPr>
              <a:t>中使用</a:t>
            </a:r>
            <a:r>
              <a:rPr lang="en-US" altLang="zh-CN" b="0" i="0" u="none" strike="noStrike" baseline="0" dirty="0" err="1">
                <a:latin typeface="Times New Roman"/>
              </a:rPr>
              <a:t>strip_tags</a:t>
            </a:r>
            <a:r>
              <a:rPr lang="en-US" altLang="zh-CN" b="0" i="0" u="none" strike="noStrike" baseline="0" dirty="0">
                <a:latin typeface="Times New Roman"/>
              </a:rPr>
              <a:t>()</a:t>
            </a:r>
            <a:r>
              <a:rPr lang="zh-CN" altLang="en-US" b="0" i="0" u="none" strike="noStrike" baseline="0" dirty="0">
                <a:latin typeface="Times New Roman"/>
              </a:rPr>
              <a:t>来去除</a:t>
            </a:r>
            <a:r>
              <a:rPr lang="en-US" altLang="zh-CN" b="0" i="0" u="none" strike="noStrike" baseline="0" dirty="0">
                <a:latin typeface="Times New Roman"/>
              </a:rPr>
              <a:t>HTML</a:t>
            </a:r>
            <a:r>
              <a:rPr lang="zh-CN" altLang="en-US" b="0" i="0" u="none" strike="noStrike" baseline="0" dirty="0">
                <a:latin typeface="Times New Roman"/>
              </a:rPr>
              <a:t>和</a:t>
            </a:r>
            <a:r>
              <a:rPr lang="en-US" altLang="zh-CN" b="0" i="0" u="none" strike="noStrike" baseline="0" dirty="0" err="1">
                <a:latin typeface="Times New Roman"/>
              </a:rPr>
              <a:t>PHP</a:t>
            </a:r>
            <a:r>
              <a:rPr lang="zh-CN" altLang="en-US" b="0" i="0" u="none" strike="noStrike" baseline="0" dirty="0">
                <a:latin typeface="Times New Roman"/>
              </a:rPr>
              <a:t>标记。它的语法如图所示。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63869398"/>
              </p:ext>
            </p:extLst>
          </p:nvPr>
        </p:nvGraphicFramePr>
        <p:xfrm>
          <a:off x="2123728" y="3717032"/>
          <a:ext cx="4608512" cy="2734721"/>
        </p:xfrm>
        <a:graphic>
          <a:graphicData uri="http://schemas.openxmlformats.org/presentationml/2006/ole">
            <mc:AlternateContent xmlns:mc="http://schemas.openxmlformats.org/markup-compatibility/2006">
              <mc:Choice xmlns:v="urn:schemas-microsoft-com:vml" Requires="v">
                <p:oleObj name="Visio" r:id="rId3" imgW="2603610" imgH="1546554" progId="Visio.Drawing.11">
                  <p:embed/>
                </p:oleObj>
              </mc:Choice>
              <mc:Fallback>
                <p:oleObj name="Visio" r:id="rId3" imgW="2603610" imgH="154655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23728" y="3717032"/>
                        <a:ext cx="4608512" cy="2734721"/>
                      </a:xfrm>
                      <a:prstGeom prst="rect">
                        <a:avLst/>
                      </a:prstGeom>
                      <a:noFill/>
                    </p:spPr>
                  </p:pic>
                </p:oleObj>
              </mc:Fallback>
            </mc:AlternateContent>
          </a:graphicData>
        </a:graphic>
      </p:graphicFrame>
    </p:spTree>
    <p:extLst>
      <p:ext uri="{BB962C8B-B14F-4D97-AF65-F5344CB8AC3E}">
        <p14:creationId xmlns:p14="http://schemas.microsoft.com/office/powerpoint/2010/main" val="4119386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4.strip_tags()</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这里需要读者注意的是</a:t>
            </a:r>
            <a:r>
              <a:rPr lang="en-US" altLang="zh-CN" b="0" i="0" u="none" strike="noStrike" baseline="0" dirty="0">
                <a:latin typeface="Times New Roman"/>
              </a:rPr>
              <a:t>HTML</a:t>
            </a:r>
            <a:r>
              <a:rPr lang="zh-CN" altLang="en-US" b="0" i="0" u="none" strike="noStrike" baseline="0" dirty="0">
                <a:latin typeface="Times New Roman"/>
              </a:rPr>
              <a:t>注释和 </a:t>
            </a:r>
            <a:r>
              <a:rPr lang="en-US" altLang="zh-CN" b="0" i="0" u="none" strike="noStrike" baseline="0" dirty="0" err="1">
                <a:latin typeface="Times New Roman"/>
              </a:rPr>
              <a:t>PHP</a:t>
            </a:r>
            <a:r>
              <a:rPr lang="en-US" altLang="zh-CN" b="0" i="0" u="none" strike="noStrike" baseline="0" dirty="0">
                <a:latin typeface="Times New Roman"/>
              </a:rPr>
              <a:t> </a:t>
            </a:r>
            <a:r>
              <a:rPr lang="zh-CN" altLang="en-US" b="0" i="0" u="none" strike="noStrike" baseline="0" dirty="0">
                <a:latin typeface="Times New Roman"/>
              </a:rPr>
              <a:t>标签也会被去除。而且是我们不可以控制的。</a:t>
            </a:r>
          </a:p>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strip_tags</a:t>
            </a:r>
            <a:r>
              <a:rPr lang="en-US" altLang="zh-CN" b="0" i="0" u="none" strike="noStrike" baseline="0" dirty="0">
                <a:latin typeface="Times New Roman"/>
              </a:rPr>
              <a:t>()</a:t>
            </a:r>
            <a:r>
              <a:rPr lang="zh-CN" altLang="en-US" b="0" i="0" u="none" strike="noStrike" baseline="0" dirty="0">
                <a:latin typeface="Times New Roman"/>
              </a:rPr>
              <a:t>的用法和输出结果。</a:t>
            </a:r>
          </a:p>
          <a:p>
            <a:pPr marR="0" lvl="0" rtl="0"/>
            <a:r>
              <a:rPr lang="en-US" altLang="zh-CN" dirty="0">
                <a:latin typeface="Times New Roman"/>
              </a:rPr>
              <a:t>(2)</a:t>
            </a:r>
            <a:r>
              <a:rPr lang="zh-CN" altLang="en-US" b="0" i="0" u="none" strike="noStrike" baseline="0" dirty="0">
                <a:latin typeface="Times New Roman"/>
              </a:rPr>
              <a:t>演示使用</a:t>
            </a:r>
            <a:r>
              <a:rPr lang="en-US" altLang="zh-CN" b="0" i="0" u="none" strike="noStrike" baseline="0" dirty="0" err="1">
                <a:latin typeface="Times New Roman"/>
              </a:rPr>
              <a:t>strip_tags</a:t>
            </a:r>
            <a:r>
              <a:rPr lang="en-US" altLang="zh-CN" b="0" i="0" u="none" strike="noStrike" baseline="0" dirty="0">
                <a:latin typeface="Times New Roman"/>
              </a:rPr>
              <a:t>()</a:t>
            </a:r>
            <a:r>
              <a:rPr lang="zh-CN" altLang="en-US" b="0" i="0" u="none" strike="noStrike" baseline="0" dirty="0">
                <a:latin typeface="Times New Roman"/>
              </a:rPr>
              <a:t>应该注意的情况。</a:t>
            </a:r>
          </a:p>
          <a:p>
            <a:pPr marR="0" lvl="0" rtl="0"/>
            <a:r>
              <a:rPr lang="en-US" altLang="zh-CN" b="0" i="0" u="none" strike="noStrike" baseline="0" dirty="0">
                <a:latin typeface="Times New Roman"/>
              </a:rPr>
              <a:t>(3)</a:t>
            </a:r>
            <a:r>
              <a:rPr lang="zh-CN" altLang="en-US" b="0" i="0" u="none" strike="noStrike" baseline="0" dirty="0">
                <a:latin typeface="Times New Roman"/>
              </a:rPr>
              <a:t>演示带参数的</a:t>
            </a:r>
            <a:r>
              <a:rPr lang="en-US" altLang="zh-CN" b="0" i="0" u="none" strike="noStrike" baseline="0" dirty="0" err="1">
                <a:latin typeface="Times New Roman"/>
              </a:rPr>
              <a:t>strip_tags</a:t>
            </a:r>
            <a:r>
              <a:rPr lang="en-US" altLang="zh-CN" b="0" i="0" u="none" strike="noStrike" baseline="0" dirty="0">
                <a:latin typeface="Times New Roman"/>
              </a:rPr>
              <a:t>()</a:t>
            </a:r>
            <a:r>
              <a:rPr lang="zh-CN" altLang="en-US" b="0" i="0" u="none" strike="noStrike" baseline="0" dirty="0">
                <a:latin typeface="Times New Roman"/>
              </a:rPr>
              <a:t>的应用。</a:t>
            </a:r>
          </a:p>
        </p:txBody>
      </p:sp>
    </p:spTree>
    <p:extLst>
      <p:ext uri="{BB962C8B-B14F-4D97-AF65-F5344CB8AC3E}">
        <p14:creationId xmlns:p14="http://schemas.microsoft.com/office/powerpoint/2010/main" val="1025887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8.2.4  </a:t>
            </a:r>
            <a:r>
              <a:rPr lang="zh-CN" altLang="en-US" b="0" i="0" u="none" strike="noStrike" kern="1800" baseline="0">
                <a:latin typeface="方正大标宋简体"/>
              </a:rPr>
              <a:t>其他字符串格式化函数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a:latin typeface="Times New Roman"/>
              </a:rPr>
              <a:t>PHP</a:t>
            </a:r>
            <a:r>
              <a:rPr lang="zh-CN" altLang="en-US" b="0" i="0" u="none" strike="noStrike" baseline="0">
                <a:latin typeface="Times New Roman"/>
              </a:rPr>
              <a:t>提供的字符串格式化函数是很多的，只要需要得到格式化后的字符串，基本可以通过调用系统的函数来解决的，很少需要自己定义格式化字符串的函数。</a:t>
            </a:r>
          </a:p>
        </p:txBody>
      </p:sp>
    </p:spTree>
    <p:extLst>
      <p:ext uri="{BB962C8B-B14F-4D97-AF65-F5344CB8AC3E}">
        <p14:creationId xmlns:p14="http://schemas.microsoft.com/office/powerpoint/2010/main" val="2163112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1.strrev()</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dirty="0" err="1">
                <a:latin typeface="Times New Roman"/>
              </a:rPr>
              <a:t>strrev</a:t>
            </a:r>
            <a:r>
              <a:rPr lang="en-US" altLang="zh-CN" b="0" i="0" u="none" strike="noStrike" baseline="0" dirty="0">
                <a:latin typeface="Times New Roman"/>
              </a:rPr>
              <a:t>()</a:t>
            </a:r>
            <a:r>
              <a:rPr lang="zh-CN" altLang="en-US" b="0" i="0" u="none" strike="noStrike" baseline="0" dirty="0">
                <a:latin typeface="Times New Roman"/>
              </a:rPr>
              <a:t>的作用是反转字符串后返回新的字符串，它只有一个参数用来接受需要处理的字符串。</a:t>
            </a:r>
          </a:p>
          <a:p>
            <a:pPr marR="0" lvl="0" rtl="0"/>
            <a:r>
              <a:rPr lang="en-US" altLang="zh-CN" dirty="0">
                <a:latin typeface="Times New Roman"/>
              </a:rPr>
              <a:t>(1)</a:t>
            </a:r>
            <a:r>
              <a:rPr lang="zh-CN" altLang="en-US" b="0" i="0" u="none" strike="noStrike" baseline="0" dirty="0">
                <a:latin typeface="Times New Roman"/>
              </a:rPr>
              <a:t>演示了</a:t>
            </a:r>
            <a:r>
              <a:rPr lang="en-US" altLang="zh-CN" b="0" i="0" u="none" strike="noStrike" baseline="0" dirty="0" err="1">
                <a:latin typeface="Times New Roman"/>
              </a:rPr>
              <a:t>strrev</a:t>
            </a:r>
            <a:r>
              <a:rPr lang="en-US" altLang="zh-CN" b="0" i="0" u="none" strike="noStrike" baseline="0" dirty="0">
                <a:latin typeface="Times New Roman"/>
              </a:rPr>
              <a:t>()</a:t>
            </a:r>
            <a:r>
              <a:rPr lang="zh-CN" altLang="en-US" b="0" i="0" u="none" strike="noStrike" baseline="0" dirty="0">
                <a:latin typeface="Times New Roman"/>
              </a:rPr>
              <a:t>的使用及其输出效果。</a:t>
            </a:r>
          </a:p>
          <a:p>
            <a:pPr marR="0" lvl="0" rtl="0"/>
            <a:r>
              <a:rPr lang="zh-CN" altLang="en-US" b="0" i="0" u="none" strike="noStrike" baseline="0" dirty="0">
                <a:latin typeface="Times New Roman"/>
              </a:rPr>
              <a:t>目前</a:t>
            </a:r>
            <a:r>
              <a:rPr lang="en-US" altLang="zh-CN" b="0" i="0" u="none" strike="noStrike" baseline="0" dirty="0" err="1">
                <a:latin typeface="Times New Roman"/>
              </a:rPr>
              <a:t>PHP</a:t>
            </a:r>
            <a:r>
              <a:rPr lang="zh-CN" altLang="en-US" b="0" i="0" u="none" strike="noStrike" baseline="0" dirty="0">
                <a:latin typeface="Times New Roman"/>
              </a:rPr>
              <a:t>对中文的处理还不太强，因此转换后会出现乱码。所以读者不可以使用</a:t>
            </a:r>
            <a:r>
              <a:rPr lang="en-US" altLang="zh-CN" b="0" i="0" u="none" strike="noStrike" baseline="0" dirty="0" err="1">
                <a:latin typeface="Times New Roman"/>
              </a:rPr>
              <a:t>strrev</a:t>
            </a:r>
            <a:r>
              <a:rPr lang="en-US" altLang="zh-CN" b="0" i="0" u="none" strike="noStrike" baseline="0" dirty="0">
                <a:latin typeface="Times New Roman"/>
              </a:rPr>
              <a:t>()</a:t>
            </a:r>
            <a:r>
              <a:rPr lang="zh-CN" altLang="en-US" b="0" i="0" u="none" strike="noStrike" baseline="0" dirty="0">
                <a:latin typeface="Times New Roman"/>
              </a:rPr>
              <a:t>去反转中文。</a:t>
            </a:r>
          </a:p>
        </p:txBody>
      </p:sp>
    </p:spTree>
    <p:extLst>
      <p:ext uri="{BB962C8B-B14F-4D97-AF65-F5344CB8AC3E}">
        <p14:creationId xmlns:p14="http://schemas.microsoft.com/office/powerpoint/2010/main" val="3585905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2.number_format()</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620888"/>
          </a:xfrm>
        </p:spPr>
        <p:txBody>
          <a:bodyPr>
            <a:normAutofit fontScale="55000" lnSpcReduction="20000"/>
          </a:bodyPr>
          <a:lstStyle/>
          <a:p>
            <a:pPr marR="0" lvl="0" rtl="0"/>
            <a:r>
              <a:rPr lang="zh-CN" altLang="en-US" b="0" i="0" u="none" strike="noStrike" baseline="0" dirty="0">
                <a:latin typeface="Times New Roman"/>
              </a:rPr>
              <a:t>我们知道时间上有许多不同的表示货币、数字或者时间的格式。</a:t>
            </a:r>
            <a:r>
              <a:rPr lang="en-US" altLang="zh-CN" b="0" i="0" u="none" strike="noStrike" baseline="0" dirty="0" err="1">
                <a:latin typeface="Times New Roman"/>
              </a:rPr>
              <a:t>number_format</a:t>
            </a:r>
            <a:r>
              <a:rPr lang="en-US" altLang="zh-CN" b="0" i="0" u="none" strike="noStrike" baseline="0" dirty="0">
                <a:latin typeface="Times New Roman"/>
              </a:rPr>
              <a:t>()</a:t>
            </a:r>
            <a:r>
              <a:rPr lang="zh-CN" altLang="en-US" b="0" i="0" u="none" strike="noStrike" baseline="0" dirty="0">
                <a:latin typeface="Times New Roman"/>
              </a:rPr>
              <a:t>用来通过千位分组来格式化数字。它的语法形式如图所示。</a:t>
            </a:r>
          </a:p>
          <a:p>
            <a:pPr marR="0" lvl="0" rtl="0"/>
            <a:r>
              <a:rPr lang="en-US" altLang="zh-CN" b="0" i="0" u="none" strike="noStrike" baseline="0" dirty="0" err="1">
                <a:latin typeface="Times New Roman"/>
              </a:rPr>
              <a:t>number_format</a:t>
            </a:r>
            <a:r>
              <a:rPr lang="en-US" altLang="zh-CN" b="0" i="0" u="none" strike="noStrike" baseline="0" dirty="0">
                <a:latin typeface="Times New Roman"/>
              </a:rPr>
              <a:t>()</a:t>
            </a:r>
            <a:r>
              <a:rPr lang="zh-CN" altLang="en-US" b="0" i="0" u="none" strike="noStrike" baseline="0" dirty="0">
                <a:latin typeface="Times New Roman"/>
              </a:rPr>
              <a:t>支持一个、两个或四个参数（不可以是三个）。它还有如下的说明：</a:t>
            </a:r>
          </a:p>
          <a:p>
            <a:pPr marR="0" lvl="0" rtl="0"/>
            <a:r>
              <a:rPr lang="zh-CN" altLang="en-US" b="0" i="0" u="none" strike="noStrike" baseline="0" dirty="0">
                <a:latin typeface="Times New Roman"/>
              </a:rPr>
              <a:t>设置第一个参数后，如果未设置其他参数，则数字会被格式化为不带小数点且以逗号 </a:t>
            </a:r>
            <a:r>
              <a:rPr lang="en-US" altLang="zh-CN" b="0" i="0" u="none" strike="noStrike" baseline="0" dirty="0">
                <a:latin typeface="Times New Roman"/>
              </a:rPr>
              <a:t>(,) </a:t>
            </a:r>
            <a:r>
              <a:rPr lang="zh-CN" altLang="en-US" b="0" i="0" u="none" strike="noStrike" baseline="0" dirty="0">
                <a:latin typeface="Times New Roman"/>
              </a:rPr>
              <a:t>作为分隔符。</a:t>
            </a:r>
          </a:p>
          <a:p>
            <a:pPr marR="0" lvl="0" rtl="0"/>
            <a:r>
              <a:rPr lang="zh-CN" altLang="en-US" b="0" i="0" u="none" strike="noStrike" baseline="0" dirty="0">
                <a:latin typeface="Times New Roman"/>
              </a:rPr>
              <a:t>如果设置了第二个参数，则使用点号 </a:t>
            </a:r>
            <a:r>
              <a:rPr lang="en-US" altLang="zh-CN" b="0" i="0" u="none" strike="noStrike" baseline="0" dirty="0">
                <a:latin typeface="Times New Roman"/>
              </a:rPr>
              <a:t>(.) </a:t>
            </a:r>
            <a:r>
              <a:rPr lang="zh-CN" altLang="en-US" b="0" i="0" u="none" strike="noStrike" baseline="0" dirty="0">
                <a:latin typeface="Times New Roman"/>
              </a:rPr>
              <a:t>作为小数点来格式化数字。</a:t>
            </a:r>
          </a:p>
          <a:p>
            <a:pPr marR="0" lvl="0" rtl="0"/>
            <a:r>
              <a:rPr lang="zh-CN" altLang="en-US" b="0" i="0" u="none" strike="noStrike" baseline="0" dirty="0">
                <a:latin typeface="Times New Roman"/>
              </a:rPr>
              <a:t>仅使用该参数的第一个字符。比如 </a:t>
            </a:r>
            <a:r>
              <a:rPr lang="en-US" altLang="zh-CN" b="0" i="0" u="none" strike="noStrike" baseline="0" dirty="0">
                <a:latin typeface="Times New Roman"/>
              </a:rPr>
              <a:t>"xyz" </a:t>
            </a:r>
            <a:r>
              <a:rPr lang="zh-CN" altLang="en-US" b="0" i="0" u="none" strike="noStrike" baseline="0" dirty="0">
                <a:latin typeface="Times New Roman"/>
              </a:rPr>
              <a:t>仅输出 </a:t>
            </a:r>
            <a:r>
              <a:rPr lang="en-US" altLang="zh-CN" b="0" i="0" u="none" strike="noStrike" baseline="0" dirty="0">
                <a:latin typeface="Times New Roman"/>
              </a:rPr>
              <a:t>"x"</a:t>
            </a:r>
            <a:r>
              <a:rPr lang="zh-CN" altLang="en-US" b="0" i="0" u="none" strike="noStrike" baseline="0" dirty="0">
                <a:latin typeface="Times New Roman"/>
              </a:rPr>
              <a:t>。如果设置了该参数，那么所有其他参数都是必需设置。</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818782626"/>
              </p:ext>
            </p:extLst>
          </p:nvPr>
        </p:nvGraphicFramePr>
        <p:xfrm>
          <a:off x="755576" y="3933056"/>
          <a:ext cx="7344816" cy="2622020"/>
        </p:xfrm>
        <a:graphic>
          <a:graphicData uri="http://schemas.openxmlformats.org/presentationml/2006/ole">
            <mc:AlternateContent xmlns:mc="http://schemas.openxmlformats.org/markup-compatibility/2006">
              <mc:Choice xmlns:v="urn:schemas-microsoft-com:vml" Requires="v">
                <p:oleObj name="Visio" r:id="rId2" imgW="4433130" imgH="1582678" progId="Visio.Drawing.11">
                  <p:embed/>
                </p:oleObj>
              </mc:Choice>
              <mc:Fallback>
                <p:oleObj name="Visio" r:id="rId2" imgW="4433130" imgH="1582678"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576" y="3933056"/>
                        <a:ext cx="7344816" cy="2622020"/>
                      </a:xfrm>
                      <a:prstGeom prst="rect">
                        <a:avLst/>
                      </a:prstGeom>
                      <a:noFill/>
                    </p:spPr>
                  </p:pic>
                </p:oleObj>
              </mc:Fallback>
            </mc:AlternateContent>
          </a:graphicData>
        </a:graphic>
      </p:graphicFrame>
    </p:spTree>
    <p:extLst>
      <p:ext uri="{BB962C8B-B14F-4D97-AF65-F5344CB8AC3E}">
        <p14:creationId xmlns:p14="http://schemas.microsoft.com/office/powerpoint/2010/main" val="1711990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a:latin typeface="方正大标宋简体"/>
              </a:rPr>
              <a:t>8.1.1  echo()</a:t>
            </a:r>
            <a:r>
              <a:rPr lang="zh-CN" altLang="en-US" b="0" i="0" u="none" strike="noStrike" kern="1800" baseline="0">
                <a:latin typeface="方正大标宋简体"/>
              </a:rPr>
              <a:t>函数和</a:t>
            </a:r>
            <a:r>
              <a:rPr lang="en-US" altLang="zh-CN" b="0" i="0" u="none" strike="noStrike" kern="1800" baseline="0">
                <a:latin typeface="方正大标宋简体"/>
              </a:rPr>
              <a:t>print()</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输出是一个程序重要的组成部分，如果一个程序没有输出个功能，很大一部分的功能都会受到限制。例如给</a:t>
            </a:r>
            <a:r>
              <a:rPr lang="en-US" altLang="zh-CN" b="0" i="0" u="none" strike="noStrike" baseline="0" dirty="0">
                <a:latin typeface="Times New Roman"/>
              </a:rPr>
              <a:t>HTML</a:t>
            </a:r>
            <a:r>
              <a:rPr lang="zh-CN" altLang="en-US" b="0" i="0" u="none" strike="noStrike" baseline="0" dirty="0">
                <a:latin typeface="Times New Roman"/>
              </a:rPr>
              <a:t>网页输出处理结果这些必须的功能就都会缺失。输出函数的使用通常都非常简单，下面我们就来学习他们。</a:t>
            </a:r>
          </a:p>
        </p:txBody>
      </p:sp>
    </p:spTree>
    <p:extLst>
      <p:ext uri="{BB962C8B-B14F-4D97-AF65-F5344CB8AC3E}">
        <p14:creationId xmlns:p14="http://schemas.microsoft.com/office/powerpoint/2010/main" val="26820787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2.number_format()</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演示了</a:t>
            </a:r>
            <a:r>
              <a:rPr lang="en-US" altLang="zh-CN" b="0" i="0" u="none" strike="noStrike" baseline="0" dirty="0" err="1">
                <a:latin typeface="Times New Roman"/>
              </a:rPr>
              <a:t>number_format</a:t>
            </a:r>
            <a:r>
              <a:rPr lang="en-US" altLang="zh-CN" b="0" i="0" u="none" strike="noStrike" baseline="0" dirty="0">
                <a:latin typeface="Times New Roman"/>
              </a:rPr>
              <a:t>()</a:t>
            </a:r>
            <a:r>
              <a:rPr lang="zh-CN" altLang="en-US" b="0" i="0" u="none" strike="noStrike" baseline="0" dirty="0">
                <a:latin typeface="Times New Roman"/>
              </a:rPr>
              <a:t>的使用及其输出结果。</a:t>
            </a:r>
          </a:p>
        </p:txBody>
      </p:sp>
    </p:spTree>
    <p:extLst>
      <p:ext uri="{BB962C8B-B14F-4D97-AF65-F5344CB8AC3E}">
        <p14:creationId xmlns:p14="http://schemas.microsoft.com/office/powerpoint/2010/main" val="14230996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3.MD5()</a:t>
            </a:r>
            <a:r>
              <a:rPr lang="zh-CN" altLang="en-US" b="0" i="0" u="none" strike="noStrike" kern="1800" baseline="0">
                <a:latin typeface="方正大标宋简体"/>
              </a:rPr>
              <a:t>和</a:t>
            </a:r>
            <a:r>
              <a:rPr lang="en-US" altLang="zh-CN" b="0" i="0" u="none" strike="noStrike" kern="1800" baseline="0">
                <a:latin typeface="方正大标宋简体"/>
              </a:rPr>
              <a:t>sha1()</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188840"/>
          </a:xfrm>
        </p:spPr>
        <p:txBody>
          <a:bodyPr>
            <a:normAutofit fontScale="85000" lnSpcReduction="20000"/>
          </a:bodyPr>
          <a:lstStyle/>
          <a:p>
            <a:pPr marR="0" lvl="0" rtl="0"/>
            <a:r>
              <a:rPr lang="zh-CN" altLang="en-US" b="0" i="0" u="none" strike="noStrike" baseline="0" dirty="0">
                <a:latin typeface="Times New Roman"/>
              </a:rPr>
              <a:t>随着网路的普及，安全问题是越来越重要了。</a:t>
            </a:r>
            <a:r>
              <a:rPr lang="en-US" altLang="zh-CN" b="0" i="0" u="none" strike="noStrike" baseline="0" dirty="0" err="1">
                <a:latin typeface="Times New Roman"/>
              </a:rPr>
              <a:t>MD5</a:t>
            </a:r>
            <a:r>
              <a:rPr lang="zh-CN" altLang="en-US" b="0" i="0" u="none" strike="noStrike" baseline="0" dirty="0">
                <a:latin typeface="Times New Roman"/>
              </a:rPr>
              <a:t>是一种加密算法，它的作用就是对一个字符串进行</a:t>
            </a:r>
            <a:r>
              <a:rPr lang="en-US" altLang="zh-CN" b="0" i="0" u="none" strike="noStrike" baseline="0" dirty="0" err="1">
                <a:latin typeface="Times New Roman"/>
              </a:rPr>
              <a:t>MD5</a:t>
            </a:r>
            <a:r>
              <a:rPr lang="zh-CN" altLang="en-US" b="0" i="0" u="none" strike="noStrike" baseline="0" dirty="0">
                <a:latin typeface="Times New Roman"/>
              </a:rPr>
              <a:t>算法加密。默认会返回一个</a:t>
            </a:r>
            <a:r>
              <a:rPr lang="en-US" altLang="zh-CN" b="0" i="0" u="none" strike="noStrike" baseline="0" dirty="0">
                <a:latin typeface="Times New Roman"/>
              </a:rPr>
              <a:t>32</a:t>
            </a:r>
            <a:r>
              <a:rPr lang="zh-CN" altLang="en-US" b="0" i="0" u="none" strike="noStrike" baseline="0" dirty="0">
                <a:latin typeface="Times New Roman"/>
              </a:rPr>
              <a:t>位的十六进制字符串。它的语法如图所示。</a:t>
            </a:r>
          </a:p>
          <a:p>
            <a:pPr marR="0" lvl="0" rtl="0"/>
            <a:r>
              <a:rPr lang="zh-CN" altLang="en-US" b="0" i="0" u="none" strike="noStrike" baseline="0" dirty="0">
                <a:latin typeface="Times New Roman"/>
              </a:rPr>
              <a:t>参数</a:t>
            </a:r>
            <a:r>
              <a:rPr lang="en-US" altLang="zh-CN" b="0" i="0" u="none" strike="noStrike" baseline="0" dirty="0">
                <a:latin typeface="Times New Roman"/>
              </a:rPr>
              <a:t>$</a:t>
            </a:r>
            <a:r>
              <a:rPr lang="en-US" altLang="zh-CN" b="0" i="0" u="none" strike="noStrike" baseline="0" dirty="0" err="1">
                <a:latin typeface="Times New Roman"/>
              </a:rPr>
              <a:t>raw_output</a:t>
            </a:r>
            <a:r>
              <a:rPr lang="zh-CN" altLang="en-US" b="0" i="0" u="none" strike="noStrike" baseline="0" dirty="0">
                <a:latin typeface="Times New Roman"/>
              </a:rPr>
              <a:t>如果被设置为</a:t>
            </a:r>
            <a:r>
              <a:rPr lang="en-US" altLang="zh-CN" b="1" i="0" u="none" strike="noStrike" baseline="0" dirty="0">
                <a:latin typeface="宋体"/>
                <a:ea typeface="宋体"/>
              </a:rPr>
              <a:t>TRUE</a:t>
            </a:r>
            <a:r>
              <a:rPr lang="zh-CN" altLang="en-US" b="0" i="0" u="none" strike="noStrike" baseline="0" dirty="0">
                <a:latin typeface="Times New Roman"/>
                <a:ea typeface="宋体"/>
              </a:rPr>
              <a:t>，那么结果将以</a:t>
            </a:r>
            <a:r>
              <a:rPr lang="en-US" altLang="zh-CN" b="0" i="0" u="none" strike="noStrike" baseline="0" dirty="0">
                <a:latin typeface="Times New Roman"/>
                <a:ea typeface="宋体"/>
              </a:rPr>
              <a:t>16</a:t>
            </a:r>
            <a:r>
              <a:rPr lang="zh-CN" altLang="en-US" b="0" i="0" u="none" strike="noStrike" baseline="0" dirty="0">
                <a:latin typeface="Times New Roman"/>
                <a:ea typeface="宋体"/>
              </a:rPr>
              <a:t>位二进制格式返回。</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97516267"/>
              </p:ext>
            </p:extLst>
          </p:nvPr>
        </p:nvGraphicFramePr>
        <p:xfrm>
          <a:off x="2051720" y="3861048"/>
          <a:ext cx="4032448" cy="2580767"/>
        </p:xfrm>
        <a:graphic>
          <a:graphicData uri="http://schemas.openxmlformats.org/presentationml/2006/ole">
            <mc:AlternateContent xmlns:mc="http://schemas.openxmlformats.org/markup-compatibility/2006">
              <mc:Choice xmlns:v="urn:schemas-microsoft-com:vml" Requires="v">
                <p:oleObj name="Visio" r:id="rId3" imgW="2140560" imgH="1375644" progId="Visio.Drawing.11">
                  <p:embed/>
                </p:oleObj>
              </mc:Choice>
              <mc:Fallback>
                <p:oleObj name="Visio" r:id="rId3" imgW="2140560" imgH="1375644"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1720" y="3861048"/>
                        <a:ext cx="4032448" cy="2580767"/>
                      </a:xfrm>
                      <a:prstGeom prst="rect">
                        <a:avLst/>
                      </a:prstGeom>
                      <a:noFill/>
                    </p:spPr>
                  </p:pic>
                </p:oleObj>
              </mc:Fallback>
            </mc:AlternateContent>
          </a:graphicData>
        </a:graphic>
      </p:graphicFrame>
    </p:spTree>
    <p:extLst>
      <p:ext uri="{BB962C8B-B14F-4D97-AF65-F5344CB8AC3E}">
        <p14:creationId xmlns:p14="http://schemas.microsoft.com/office/powerpoint/2010/main" val="17723720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3.MD5()</a:t>
            </a:r>
            <a:r>
              <a:rPr lang="zh-CN" altLang="en-US" b="0" i="0" u="none" strike="noStrike" kern="1800" baseline="0">
                <a:latin typeface="方正大标宋简体"/>
              </a:rPr>
              <a:t>和</a:t>
            </a:r>
            <a:r>
              <a:rPr lang="en-US" altLang="zh-CN" b="0" i="0" u="none" strike="noStrike" kern="1800" baseline="0">
                <a:latin typeface="方正大标宋简体"/>
              </a:rPr>
              <a:t>sha1()</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MD5</a:t>
            </a:r>
            <a:r>
              <a:rPr lang="en-US" altLang="zh-CN" b="0" i="0" u="none" strike="noStrike" baseline="0" dirty="0">
                <a:latin typeface="Times New Roman"/>
              </a:rPr>
              <a:t>()</a:t>
            </a:r>
            <a:r>
              <a:rPr lang="zh-CN" altLang="en-US" b="0" i="0" u="none" strike="noStrike" baseline="0" dirty="0">
                <a:latin typeface="Times New Roman"/>
              </a:rPr>
              <a:t>的使用方法以及输出结果。</a:t>
            </a:r>
          </a:p>
          <a:p>
            <a:pPr marR="0" lvl="0" rtl="0"/>
            <a:r>
              <a:rPr lang="en-US" altLang="zh-CN" b="0" i="0" u="none" strike="noStrike" baseline="0" dirty="0">
                <a:latin typeface="Times New Roman"/>
              </a:rPr>
              <a:t>(2)</a:t>
            </a:r>
            <a:r>
              <a:rPr lang="zh-CN" altLang="en-US" b="0" i="0" u="none" strike="noStrike" baseline="0" dirty="0">
                <a:latin typeface="Times New Roman"/>
              </a:rPr>
              <a:t>演示</a:t>
            </a:r>
            <a:r>
              <a:rPr lang="en-US" altLang="zh-CN" b="0" i="0" u="none" strike="noStrike" baseline="0" dirty="0" err="1">
                <a:latin typeface="Times New Roman"/>
              </a:rPr>
              <a:t>sha1</a:t>
            </a:r>
            <a:r>
              <a:rPr lang="en-US" altLang="zh-CN" b="0" i="0" u="none" strike="noStrike" baseline="0" dirty="0">
                <a:latin typeface="Times New Roman"/>
              </a:rPr>
              <a:t>()</a:t>
            </a:r>
            <a:r>
              <a:rPr lang="zh-CN" altLang="en-US" b="0" i="0" u="none" strike="noStrike" baseline="0" dirty="0">
                <a:latin typeface="Times New Roman"/>
              </a:rPr>
              <a:t>的使用方法以及输出结果。</a:t>
            </a:r>
          </a:p>
        </p:txBody>
      </p:sp>
    </p:spTree>
    <p:extLst>
      <p:ext uri="{BB962C8B-B14F-4D97-AF65-F5344CB8AC3E}">
        <p14:creationId xmlns:p14="http://schemas.microsoft.com/office/powerpoint/2010/main" val="4252365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8.3</a:t>
            </a:r>
            <a:r>
              <a:rPr lang="zh-CN" altLang="en-US" b="0" i="0" u="none" strike="noStrike" kern="1800" baseline="0">
                <a:latin typeface="方正大标宋简体"/>
              </a:rPr>
              <a:t>  常用的字符串比较函数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比较字符串是编程语言字符串处理功能中重要的特性之一。在</a:t>
            </a:r>
            <a:r>
              <a:rPr lang="en-US" altLang="zh-CN" b="0" i="0" u="none" strike="noStrike" baseline="0">
                <a:latin typeface="Times New Roman"/>
              </a:rPr>
              <a:t>PHP</a:t>
            </a:r>
            <a:r>
              <a:rPr lang="zh-CN" altLang="en-US" b="0" i="0" u="none" strike="noStrike" baseline="0">
                <a:latin typeface="Times New Roman"/>
              </a:rPr>
              <a:t>中，我们除了可以使用比较运算符进行比较之外。</a:t>
            </a:r>
            <a:r>
              <a:rPr lang="en-US" altLang="zh-CN" b="0" i="0" u="none" strike="noStrike" baseline="0">
                <a:latin typeface="Times New Roman"/>
              </a:rPr>
              <a:t>PHP</a:t>
            </a:r>
            <a:r>
              <a:rPr lang="zh-CN" altLang="en-US" b="0" i="0" u="none" strike="noStrike" baseline="0">
                <a:latin typeface="Times New Roman"/>
              </a:rPr>
              <a:t>还提供了了一系列的比较函数，它们可以用于复杂字符串的比较。</a:t>
            </a:r>
          </a:p>
        </p:txBody>
      </p:sp>
    </p:spTree>
    <p:extLst>
      <p:ext uri="{BB962C8B-B14F-4D97-AF65-F5344CB8AC3E}">
        <p14:creationId xmlns:p14="http://schemas.microsoft.com/office/powerpoint/2010/main" val="15438269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a:latin typeface="方正大标宋简体"/>
              </a:rPr>
              <a:t>8.3.1  </a:t>
            </a:r>
            <a:r>
              <a:rPr lang="zh-CN" altLang="en-US" b="0" i="0" u="none" strike="noStrike" kern="1800" baseline="0">
                <a:latin typeface="方正大标宋简体"/>
              </a:rPr>
              <a:t>按照字节</a:t>
            </a:r>
            <a:r>
              <a:rPr lang="en-US" altLang="zh-CN" b="0" i="0" u="none" strike="noStrike" kern="1800" baseline="0">
                <a:latin typeface="方正大标宋简体"/>
              </a:rPr>
              <a:t>ASCII</a:t>
            </a:r>
            <a:r>
              <a:rPr lang="zh-CN" altLang="en-US" b="0" i="0" u="none" strike="noStrike" kern="1800" baseline="0">
                <a:latin typeface="方正大标宋简体"/>
              </a:rPr>
              <a:t>值进行比较</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908920"/>
          </a:xfrm>
        </p:spPr>
        <p:txBody>
          <a:bodyPr>
            <a:normAutofit fontScale="62500" lnSpcReduction="20000"/>
          </a:bodyPr>
          <a:lstStyle/>
          <a:p>
            <a:pPr marR="0" lvl="0" rtl="0"/>
            <a:r>
              <a:rPr lang="zh-CN" altLang="en-US" b="0" i="0" u="none" strike="noStrike" baseline="0" dirty="0">
                <a:latin typeface="Times New Roman"/>
              </a:rPr>
              <a:t>按照自己的</a:t>
            </a:r>
            <a:r>
              <a:rPr lang="en-US" altLang="zh-CN" b="0" i="0" u="none" strike="noStrike" baseline="0" dirty="0">
                <a:latin typeface="Times New Roman"/>
              </a:rPr>
              <a:t>ASCII</a:t>
            </a:r>
            <a:r>
              <a:rPr lang="zh-CN" altLang="en-US" b="0" i="0" u="none" strike="noStrike" baseline="0" dirty="0">
                <a:latin typeface="Times New Roman"/>
              </a:rPr>
              <a:t>值进行比较可以使用</a:t>
            </a:r>
            <a:r>
              <a:rPr lang="en-US" altLang="zh-CN" b="0" i="0" u="none" strike="noStrike" baseline="0" dirty="0" err="1">
                <a:latin typeface="Times New Roman"/>
              </a:rPr>
              <a:t>strcmp</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strcasecmp</a:t>
            </a:r>
            <a:r>
              <a:rPr lang="en-US" altLang="zh-CN" b="0" i="0" u="none" strike="noStrike" baseline="0" dirty="0">
                <a:latin typeface="Times New Roman"/>
              </a:rPr>
              <a:t>()</a:t>
            </a:r>
            <a:r>
              <a:rPr lang="zh-CN" altLang="en-US" b="0" i="0" u="none" strike="noStrike" baseline="0" dirty="0">
                <a:latin typeface="Times New Roman"/>
              </a:rPr>
              <a:t>进行比较。它们具有相同的语法。如图所示。</a:t>
            </a:r>
          </a:p>
          <a:p>
            <a:pPr marR="0" lvl="0" rtl="0"/>
            <a:r>
              <a:rPr lang="en-US" altLang="zh-CN" b="0" i="0" u="none" strike="noStrike" baseline="0" dirty="0" err="1">
                <a:latin typeface="Times New Roman"/>
              </a:rPr>
              <a:t>strcmp</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strcasecmp</a:t>
            </a:r>
            <a:r>
              <a:rPr lang="en-US" altLang="zh-CN" b="0" i="0" u="none" strike="noStrike" baseline="0" dirty="0">
                <a:latin typeface="Times New Roman"/>
              </a:rPr>
              <a:t>()</a:t>
            </a:r>
            <a:r>
              <a:rPr lang="zh-CN" altLang="en-US" b="0" i="0" u="none" strike="noStrike" baseline="0" dirty="0">
                <a:latin typeface="Times New Roman"/>
              </a:rPr>
              <a:t>的区别就在于</a:t>
            </a:r>
            <a:r>
              <a:rPr lang="en-US" altLang="zh-CN" b="0" i="0" u="none" strike="noStrike" baseline="0" dirty="0" err="1">
                <a:latin typeface="Times New Roman"/>
              </a:rPr>
              <a:t>strcasecmp</a:t>
            </a:r>
            <a:r>
              <a:rPr lang="en-US" altLang="zh-CN" b="0" i="0" u="none" strike="noStrike" baseline="0" dirty="0">
                <a:latin typeface="Times New Roman"/>
              </a:rPr>
              <a:t>()</a:t>
            </a:r>
            <a:r>
              <a:rPr lang="zh-CN" altLang="en-US" b="0" i="0" u="none" strike="noStrike" baseline="0" dirty="0">
                <a:latin typeface="Times New Roman"/>
              </a:rPr>
              <a:t>不区分比较的字符串的大小写。它们的比较方式是从接受到的两个字符串的开头以</a:t>
            </a:r>
            <a:r>
              <a:rPr lang="en-US" altLang="zh-CN" b="0" i="0" u="none" strike="noStrike" baseline="0" dirty="0">
                <a:latin typeface="Times New Roman"/>
              </a:rPr>
              <a:t>ASCII</a:t>
            </a:r>
            <a:r>
              <a:rPr lang="zh-CN" altLang="en-US" b="0" i="0" u="none" strike="noStrike" baseline="0" dirty="0">
                <a:latin typeface="Times New Roman"/>
              </a:rPr>
              <a:t>码值进行比较，如果相等就接着比较下一位，直到比较完所有的代码为止。比较结束后它们均会返回一个整型数：</a:t>
            </a:r>
          </a:p>
          <a:p>
            <a:pPr marR="0" lvl="0" rtl="0"/>
            <a:r>
              <a:rPr lang="zh-CN" altLang="en-US" b="0" i="0" u="none" strike="noStrike" baseline="0" dirty="0">
                <a:latin typeface="Times New Roman"/>
              </a:rPr>
              <a:t>如果</a:t>
            </a:r>
            <a:r>
              <a:rPr lang="en-US" altLang="zh-CN" b="0" i="0" u="none" strike="noStrike" baseline="0" dirty="0" err="1">
                <a:latin typeface="Times New Roman"/>
              </a:rPr>
              <a:t>str1</a:t>
            </a:r>
            <a:r>
              <a:rPr lang="zh-CN" altLang="en-US" b="0" i="0" u="none" strike="noStrike" baseline="0" dirty="0">
                <a:latin typeface="Times New Roman"/>
              </a:rPr>
              <a:t>小于</a:t>
            </a:r>
            <a:r>
              <a:rPr lang="en-US" altLang="zh-CN" b="0" i="0" u="none" strike="noStrike" baseline="0" dirty="0" err="1">
                <a:latin typeface="Times New Roman"/>
              </a:rPr>
              <a:t>str2</a:t>
            </a:r>
            <a:r>
              <a:rPr lang="zh-CN" altLang="en-US" b="0" i="0" u="none" strike="noStrike" baseline="0" dirty="0">
                <a:latin typeface="Times New Roman"/>
              </a:rPr>
              <a:t>，返回负数。</a:t>
            </a:r>
          </a:p>
          <a:p>
            <a:pPr marR="0" lvl="0" rtl="0"/>
            <a:r>
              <a:rPr lang="zh-CN" altLang="en-US" b="0" i="0" u="none" strike="noStrike" baseline="0" dirty="0">
                <a:latin typeface="Times New Roman"/>
              </a:rPr>
              <a:t>如果</a:t>
            </a:r>
            <a:r>
              <a:rPr lang="en-US" altLang="zh-CN" b="0" i="0" u="none" strike="noStrike" baseline="0" dirty="0" err="1">
                <a:latin typeface="Times New Roman"/>
              </a:rPr>
              <a:t>str1</a:t>
            </a:r>
            <a:r>
              <a:rPr lang="zh-CN" altLang="en-US" b="0" i="0" u="none" strike="noStrike" baseline="0" dirty="0">
                <a:latin typeface="Times New Roman"/>
              </a:rPr>
              <a:t>大于</a:t>
            </a:r>
            <a:r>
              <a:rPr lang="en-US" altLang="zh-CN" b="0" i="0" u="none" strike="noStrike" baseline="0" dirty="0" err="1">
                <a:latin typeface="Times New Roman"/>
              </a:rPr>
              <a:t>str2</a:t>
            </a:r>
            <a:r>
              <a:rPr lang="zh-CN" altLang="en-US" b="0" i="0" u="none" strike="noStrike" baseline="0" dirty="0">
                <a:latin typeface="Times New Roman"/>
              </a:rPr>
              <a:t>，返回正数。</a:t>
            </a:r>
          </a:p>
          <a:p>
            <a:pPr marR="0" lvl="0" rtl="0"/>
            <a:r>
              <a:rPr lang="zh-CN" altLang="en-US" b="0" i="0" u="none" strike="noStrike" baseline="0" dirty="0">
                <a:latin typeface="Times New Roman"/>
              </a:rPr>
              <a:t>二者相等则返回</a:t>
            </a:r>
            <a:r>
              <a:rPr lang="en-US" altLang="zh-CN" b="0" i="0" u="none" strike="noStrike" baseline="0" dirty="0">
                <a:latin typeface="Times New Roman"/>
              </a:rPr>
              <a:t>0</a:t>
            </a:r>
            <a:r>
              <a:rPr lang="zh-CN" altLang="en-US" b="0" i="0" u="none" strike="noStrike" baseline="0" dirty="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03272167"/>
              </p:ext>
            </p:extLst>
          </p:nvPr>
        </p:nvGraphicFramePr>
        <p:xfrm>
          <a:off x="1187624" y="4005064"/>
          <a:ext cx="6768752" cy="2534347"/>
        </p:xfrm>
        <a:graphic>
          <a:graphicData uri="http://schemas.openxmlformats.org/presentationml/2006/ole">
            <mc:AlternateContent xmlns:mc="http://schemas.openxmlformats.org/markup-compatibility/2006">
              <mc:Choice xmlns:v="urn:schemas-microsoft-com:vml" Requires="v">
                <p:oleObj name="Visio" r:id="rId2" imgW="4091580" imgH="1528762" progId="Visio.Drawing.11">
                  <p:embed/>
                </p:oleObj>
              </mc:Choice>
              <mc:Fallback>
                <p:oleObj name="Visio" r:id="rId2" imgW="4091580" imgH="152876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4005064"/>
                        <a:ext cx="6768752" cy="2534347"/>
                      </a:xfrm>
                      <a:prstGeom prst="rect">
                        <a:avLst/>
                      </a:prstGeom>
                      <a:noFill/>
                    </p:spPr>
                  </p:pic>
                </p:oleObj>
              </mc:Fallback>
            </mc:AlternateContent>
          </a:graphicData>
        </a:graphic>
      </p:graphicFrame>
    </p:spTree>
    <p:extLst>
      <p:ext uri="{BB962C8B-B14F-4D97-AF65-F5344CB8AC3E}">
        <p14:creationId xmlns:p14="http://schemas.microsoft.com/office/powerpoint/2010/main" val="34223515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marR="0" rtl="0"/>
            <a:r>
              <a:rPr lang="en-US" altLang="zh-CN" b="0" i="0" u="none" strike="noStrike" kern="1800" baseline="0">
                <a:latin typeface="方正大标宋简体"/>
              </a:rPr>
              <a:t>8.3.1  </a:t>
            </a:r>
            <a:r>
              <a:rPr lang="zh-CN" altLang="en-US" b="0" i="0" u="none" strike="noStrike" kern="1800" baseline="0">
                <a:latin typeface="方正大标宋简体"/>
              </a:rPr>
              <a:t>按照字节</a:t>
            </a:r>
            <a:r>
              <a:rPr lang="en-US" altLang="zh-CN" b="0" i="0" u="none" strike="noStrike" kern="1800" baseline="0">
                <a:latin typeface="方正大标宋简体"/>
              </a:rPr>
              <a:t>ASCII</a:t>
            </a:r>
            <a:r>
              <a:rPr lang="zh-CN" altLang="en-US" b="0" i="0" u="none" strike="noStrike" kern="1800" baseline="0">
                <a:latin typeface="方正大标宋简体"/>
              </a:rPr>
              <a:t>值进行比较</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演示了</a:t>
            </a:r>
            <a:r>
              <a:rPr lang="en-US" altLang="zh-CN" b="0" i="0" u="none" strike="noStrike" baseline="0" dirty="0" err="1">
                <a:latin typeface="Times New Roman"/>
              </a:rPr>
              <a:t>strcmp</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strcasecmp</a:t>
            </a:r>
            <a:r>
              <a:rPr lang="en-US" altLang="zh-CN" b="0" i="0" u="none" strike="noStrike" baseline="0" dirty="0">
                <a:latin typeface="Times New Roman"/>
              </a:rPr>
              <a:t>()</a:t>
            </a:r>
            <a:r>
              <a:rPr lang="zh-CN" altLang="en-US" b="0" i="0" u="none" strike="noStrike" baseline="0" dirty="0">
                <a:latin typeface="Times New Roman"/>
              </a:rPr>
              <a:t>的使用方法以及输出结果。</a:t>
            </a:r>
          </a:p>
          <a:p>
            <a:pPr marR="0" lvl="0" rtl="0"/>
            <a:r>
              <a:rPr lang="en-US" altLang="zh-CN" dirty="0">
                <a:latin typeface="Times New Roman"/>
              </a:rPr>
              <a:t>(2)</a:t>
            </a:r>
            <a:r>
              <a:rPr lang="zh-CN" altLang="en-US" b="0" i="0" u="none" strike="noStrike" baseline="0" dirty="0">
                <a:latin typeface="Times New Roman"/>
              </a:rPr>
              <a:t>演示了给</a:t>
            </a:r>
            <a:r>
              <a:rPr lang="en-US" altLang="zh-CN" b="0" i="0" u="none" strike="noStrike" baseline="0" dirty="0" err="1">
                <a:latin typeface="Times New Roman"/>
              </a:rPr>
              <a:t>strcmp</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strcasecmp</a:t>
            </a:r>
            <a:r>
              <a:rPr lang="en-US" altLang="zh-CN" b="0" i="0" u="none" strike="noStrike" baseline="0" dirty="0">
                <a:latin typeface="Times New Roman"/>
              </a:rPr>
              <a:t>()</a:t>
            </a:r>
            <a:r>
              <a:rPr lang="zh-CN" altLang="en-US" b="0" i="0" u="none" strike="noStrike" baseline="0" dirty="0">
                <a:latin typeface="Times New Roman"/>
              </a:rPr>
              <a:t>传入非字符串的参数返回的结果。</a:t>
            </a:r>
          </a:p>
        </p:txBody>
      </p:sp>
    </p:spTree>
    <p:extLst>
      <p:ext uri="{BB962C8B-B14F-4D97-AF65-F5344CB8AC3E}">
        <p14:creationId xmlns:p14="http://schemas.microsoft.com/office/powerpoint/2010/main" val="20551744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8.3.2  strnatcmp()</a:t>
            </a:r>
            <a:r>
              <a:rPr lang="zh-CN" altLang="en-US" b="0" i="0" u="none" strike="noStrike" kern="1800" baseline="0">
                <a:latin typeface="方正大标宋简体"/>
              </a:rPr>
              <a:t>和</a:t>
            </a:r>
            <a:r>
              <a:rPr lang="en-US" altLang="zh-CN" b="0" i="0" u="none" strike="noStrike" kern="1800" baseline="0">
                <a:latin typeface="方正大标宋简体"/>
              </a:rPr>
              <a:t>strnatcasecmp()</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3124944"/>
          </a:xfrm>
        </p:spPr>
        <p:txBody>
          <a:bodyPr>
            <a:normAutofit fontScale="55000" lnSpcReduction="20000"/>
          </a:bodyPr>
          <a:lstStyle/>
          <a:p>
            <a:pPr marR="0" lvl="0" rtl="0"/>
            <a:r>
              <a:rPr lang="en-US" altLang="zh-CN" b="0" i="0" u="none" strike="noStrike" baseline="0" dirty="0" err="1">
                <a:latin typeface="Times New Roman"/>
              </a:rPr>
              <a:t>PHP</a:t>
            </a:r>
            <a:r>
              <a:rPr lang="zh-CN" altLang="en-US" b="0" i="0" u="none" strike="noStrike" baseline="0" dirty="0">
                <a:latin typeface="Times New Roman"/>
              </a:rPr>
              <a:t>除了提供了使用字节</a:t>
            </a:r>
            <a:r>
              <a:rPr lang="en-US" altLang="zh-CN" b="0" i="0" u="none" strike="noStrike" baseline="0" dirty="0">
                <a:latin typeface="Times New Roman"/>
              </a:rPr>
              <a:t>ASCII</a:t>
            </a:r>
            <a:r>
              <a:rPr lang="zh-CN" altLang="en-US" b="0" i="0" u="none" strike="noStrike" baseline="0" dirty="0">
                <a:latin typeface="Times New Roman"/>
              </a:rPr>
              <a:t>值进行比较的函数外，还提供了比较接近“自然排序”的字符串比较方法。就比如使用字节</a:t>
            </a:r>
            <a:r>
              <a:rPr lang="en-US" altLang="zh-CN" b="0" i="0" u="none" strike="noStrike" baseline="0" dirty="0">
                <a:latin typeface="Times New Roman"/>
              </a:rPr>
              <a:t>ASCII</a:t>
            </a:r>
            <a:r>
              <a:rPr lang="zh-CN" altLang="en-US" b="0" i="0" u="none" strike="noStrike" baseline="0" dirty="0">
                <a:latin typeface="Times New Roman"/>
              </a:rPr>
              <a:t>码值比较时，“</a:t>
            </a:r>
            <a:r>
              <a:rPr lang="en-US" altLang="zh-CN" b="0" i="0" u="none" strike="noStrike" baseline="0" dirty="0">
                <a:latin typeface="Times New Roman"/>
              </a:rPr>
              <a:t>9</a:t>
            </a:r>
            <a:r>
              <a:rPr lang="zh-CN" altLang="en-US" b="0" i="0" u="none" strike="noStrike" baseline="0" dirty="0">
                <a:latin typeface="Times New Roman"/>
              </a:rPr>
              <a:t>”是大于“</a:t>
            </a:r>
            <a:r>
              <a:rPr lang="en-US" altLang="zh-CN" b="0" i="0" u="none" strike="noStrike" baseline="0" dirty="0">
                <a:latin typeface="Times New Roman"/>
              </a:rPr>
              <a:t>33</a:t>
            </a:r>
            <a:r>
              <a:rPr lang="zh-CN" altLang="en-US" b="0" i="0" u="none" strike="noStrike" baseline="0" dirty="0">
                <a:latin typeface="Times New Roman"/>
              </a:rPr>
              <a:t>”的，因为“</a:t>
            </a:r>
            <a:r>
              <a:rPr lang="en-US" altLang="zh-CN" b="0" i="0" u="none" strike="noStrike" baseline="0" dirty="0">
                <a:latin typeface="Times New Roman"/>
              </a:rPr>
              <a:t>9</a:t>
            </a:r>
            <a:r>
              <a:rPr lang="zh-CN" altLang="en-US" b="0" i="0" u="none" strike="noStrike" baseline="0" dirty="0">
                <a:latin typeface="Times New Roman"/>
              </a:rPr>
              <a:t>”的</a:t>
            </a:r>
            <a:r>
              <a:rPr lang="en-US" altLang="zh-CN" b="0" i="0" u="none" strike="noStrike" baseline="0" dirty="0">
                <a:latin typeface="Times New Roman"/>
              </a:rPr>
              <a:t>ASCII</a:t>
            </a:r>
            <a:r>
              <a:rPr lang="zh-CN" altLang="en-US" b="0" i="0" u="none" strike="noStrike" baseline="0" dirty="0">
                <a:latin typeface="Times New Roman"/>
              </a:rPr>
              <a:t>值大于“</a:t>
            </a:r>
            <a:r>
              <a:rPr lang="en-US" altLang="zh-CN" b="0" i="0" u="none" strike="noStrike" baseline="0" dirty="0">
                <a:latin typeface="Times New Roman"/>
              </a:rPr>
              <a:t>33</a:t>
            </a:r>
            <a:r>
              <a:rPr lang="zh-CN" altLang="en-US" b="0" i="0" u="none" strike="noStrike" baseline="0" dirty="0">
                <a:latin typeface="Times New Roman"/>
              </a:rPr>
              <a:t>”第一个字符的值。使用自然排序法则“</a:t>
            </a:r>
            <a:r>
              <a:rPr lang="en-US" altLang="zh-CN" b="0" i="0" u="none" strike="noStrike" baseline="0" dirty="0">
                <a:latin typeface="Times New Roman"/>
              </a:rPr>
              <a:t>33</a:t>
            </a:r>
            <a:r>
              <a:rPr lang="zh-CN" altLang="en-US" b="0" i="0" u="none" strike="noStrike" baseline="0" dirty="0">
                <a:latin typeface="Times New Roman"/>
              </a:rPr>
              <a:t>是大于“</a:t>
            </a:r>
            <a:r>
              <a:rPr lang="en-US" altLang="zh-CN" b="0" i="0" u="none" strike="noStrike" baseline="0" dirty="0">
                <a:latin typeface="Times New Roman"/>
              </a:rPr>
              <a:t>9</a:t>
            </a:r>
            <a:r>
              <a:rPr lang="zh-CN" altLang="en-US" b="0" i="0" u="none" strike="noStrike" baseline="0" dirty="0">
                <a:latin typeface="Times New Roman"/>
              </a:rPr>
              <a:t>”的。</a:t>
            </a:r>
            <a:r>
              <a:rPr lang="en-US" altLang="zh-CN" b="0" i="0" u="none" strike="noStrike" baseline="0" dirty="0" err="1">
                <a:latin typeface="Times New Roman"/>
              </a:rPr>
              <a:t>PHP</a:t>
            </a:r>
            <a:r>
              <a:rPr lang="zh-CN" altLang="en-US" b="0" i="0" u="none" strike="noStrike" baseline="0" dirty="0">
                <a:latin typeface="Times New Roman"/>
              </a:rPr>
              <a:t>中可以使用</a:t>
            </a:r>
            <a:r>
              <a:rPr lang="en-US" altLang="zh-CN" b="0" i="0" u="none" strike="noStrike" baseline="0" dirty="0" err="1">
                <a:latin typeface="Times New Roman"/>
              </a:rPr>
              <a:t>strnatcmp</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strnatcasecmp</a:t>
            </a:r>
            <a:r>
              <a:rPr lang="en-US" altLang="zh-CN" b="0" i="0" u="none" strike="noStrike" baseline="0" dirty="0">
                <a:latin typeface="Times New Roman"/>
              </a:rPr>
              <a:t>()</a:t>
            </a:r>
            <a:r>
              <a:rPr lang="zh-CN" altLang="en-US" b="0" i="0" u="none" strike="noStrike" baseline="0" dirty="0">
                <a:latin typeface="Times New Roman"/>
              </a:rPr>
              <a:t>来按照自然排序的方式比较两个字符串。它们的语法如图所示。</a:t>
            </a:r>
          </a:p>
          <a:p>
            <a:pPr marR="0" lvl="0" rtl="0"/>
            <a:r>
              <a:rPr lang="en-US" altLang="zh-CN" b="0" i="0" u="none" strike="noStrike" baseline="0" dirty="0" err="1">
                <a:latin typeface="Times New Roman"/>
              </a:rPr>
              <a:t>strnatcmp</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strnatcasecmp</a:t>
            </a:r>
            <a:r>
              <a:rPr lang="en-US" altLang="zh-CN" b="0" i="0" u="none" strike="noStrike" baseline="0" dirty="0">
                <a:latin typeface="Times New Roman"/>
              </a:rPr>
              <a:t>()</a:t>
            </a:r>
            <a:r>
              <a:rPr lang="zh-CN" altLang="en-US" b="0" i="0" u="none" strike="noStrike" baseline="0" dirty="0">
                <a:latin typeface="Times New Roman"/>
              </a:rPr>
              <a:t>语法的区别是</a:t>
            </a:r>
            <a:r>
              <a:rPr lang="en-US" altLang="zh-CN" b="0" i="0" u="none" strike="noStrike" baseline="0" dirty="0" err="1">
                <a:latin typeface="Times New Roman"/>
              </a:rPr>
              <a:t>strnatcasecmp</a:t>
            </a:r>
            <a:r>
              <a:rPr lang="en-US" altLang="zh-CN" b="0" i="0" u="none" strike="noStrike" baseline="0" dirty="0">
                <a:latin typeface="Times New Roman"/>
              </a:rPr>
              <a:t>()</a:t>
            </a:r>
            <a:r>
              <a:rPr lang="zh-CN" altLang="en-US" b="0" i="0" u="none" strike="noStrike" baseline="0" dirty="0">
                <a:latin typeface="Times New Roman"/>
              </a:rPr>
              <a:t>不区分比较的字符串的大小写。它们会把字符串中的数字部分按照数字大小进行比较，字母部分按照“</a:t>
            </a:r>
            <a:r>
              <a:rPr lang="en-US" altLang="zh-CN" b="0" i="0" u="none" strike="noStrike" baseline="0" dirty="0">
                <a:latin typeface="Times New Roman"/>
              </a:rPr>
              <a:t>A&lt;B&lt;C&lt;…Z&lt;a&lt;b&lt;c&lt;…z</a:t>
            </a:r>
            <a:r>
              <a:rPr lang="zh-CN" altLang="en-US" b="0" i="0" u="none" strike="noStrike" baseline="0" dirty="0">
                <a:latin typeface="Times New Roman"/>
              </a:rPr>
              <a:t>”的方式进行比较。比较结束后它们均会返回一个整型数：</a:t>
            </a:r>
          </a:p>
          <a:p>
            <a:pPr marR="0" lvl="0" rtl="0"/>
            <a:r>
              <a:rPr lang="zh-CN" altLang="en-US" b="0" i="0" u="none" strike="noStrike" baseline="0" dirty="0">
                <a:latin typeface="Times New Roman"/>
              </a:rPr>
              <a:t>如果</a:t>
            </a:r>
            <a:r>
              <a:rPr lang="en-US" altLang="zh-CN" b="0" i="0" u="none" strike="noStrike" baseline="0" dirty="0" err="1">
                <a:latin typeface="Times New Roman"/>
              </a:rPr>
              <a:t>str1</a:t>
            </a:r>
            <a:r>
              <a:rPr lang="zh-CN" altLang="en-US" b="0" i="0" u="none" strike="noStrike" baseline="0" dirty="0">
                <a:latin typeface="Times New Roman"/>
              </a:rPr>
              <a:t>小于</a:t>
            </a:r>
            <a:r>
              <a:rPr lang="en-US" altLang="zh-CN" b="0" i="0" u="none" strike="noStrike" baseline="0" dirty="0" err="1">
                <a:latin typeface="Times New Roman"/>
              </a:rPr>
              <a:t>str2</a:t>
            </a:r>
            <a:r>
              <a:rPr lang="zh-CN" altLang="en-US" b="0" i="0" u="none" strike="noStrike" baseline="0" dirty="0">
                <a:latin typeface="Times New Roman"/>
              </a:rPr>
              <a:t>，返回负数。</a:t>
            </a:r>
          </a:p>
          <a:p>
            <a:pPr marR="0" lvl="0" rtl="0"/>
            <a:r>
              <a:rPr lang="zh-CN" altLang="en-US" b="0" i="0" u="none" strike="noStrike" baseline="0" dirty="0">
                <a:latin typeface="Times New Roman"/>
              </a:rPr>
              <a:t>如果</a:t>
            </a:r>
            <a:r>
              <a:rPr lang="en-US" altLang="zh-CN" b="0" i="0" u="none" strike="noStrike" baseline="0" dirty="0" err="1">
                <a:latin typeface="Times New Roman"/>
              </a:rPr>
              <a:t>str1</a:t>
            </a:r>
            <a:r>
              <a:rPr lang="zh-CN" altLang="en-US" b="0" i="0" u="none" strike="noStrike" baseline="0" dirty="0">
                <a:latin typeface="Times New Roman"/>
              </a:rPr>
              <a:t>大于</a:t>
            </a:r>
            <a:r>
              <a:rPr lang="en-US" altLang="zh-CN" b="0" i="0" u="none" strike="noStrike" baseline="0" dirty="0" err="1">
                <a:latin typeface="Times New Roman"/>
              </a:rPr>
              <a:t>str2</a:t>
            </a:r>
            <a:r>
              <a:rPr lang="zh-CN" altLang="en-US" b="0" i="0" u="none" strike="noStrike" baseline="0" dirty="0">
                <a:latin typeface="Times New Roman"/>
              </a:rPr>
              <a:t>，返回正数。</a:t>
            </a:r>
          </a:p>
          <a:p>
            <a:pPr marR="0" lvl="0" rtl="0"/>
            <a:r>
              <a:rPr lang="zh-CN" altLang="en-US" b="0" i="0" u="none" strike="noStrike" baseline="0" dirty="0">
                <a:latin typeface="Times New Roman"/>
              </a:rPr>
              <a:t>二者相等则返回</a:t>
            </a:r>
            <a:r>
              <a:rPr lang="en-US" altLang="zh-CN" b="0" i="0" u="none" strike="noStrike" baseline="0" dirty="0">
                <a:latin typeface="Times New Roman"/>
              </a:rPr>
              <a:t>0</a:t>
            </a:r>
            <a:r>
              <a:rPr lang="zh-CN" altLang="en-US" b="0" i="0" u="none" strike="noStrike" baseline="0" dirty="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720698583"/>
              </p:ext>
            </p:extLst>
          </p:nvPr>
        </p:nvGraphicFramePr>
        <p:xfrm>
          <a:off x="1115616" y="4509120"/>
          <a:ext cx="5688632" cy="2067426"/>
        </p:xfrm>
        <a:graphic>
          <a:graphicData uri="http://schemas.openxmlformats.org/presentationml/2006/ole">
            <mc:AlternateContent xmlns:mc="http://schemas.openxmlformats.org/markup-compatibility/2006">
              <mc:Choice xmlns:v="urn:schemas-microsoft-com:vml" Requires="v">
                <p:oleObj name="Visio" r:id="rId2" imgW="4216320" imgH="1528762" progId="Visio.Drawing.11">
                  <p:embed/>
                </p:oleObj>
              </mc:Choice>
              <mc:Fallback>
                <p:oleObj name="Visio" r:id="rId2" imgW="4216320" imgH="152876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509120"/>
                        <a:ext cx="5688632" cy="2067426"/>
                      </a:xfrm>
                      <a:prstGeom prst="rect">
                        <a:avLst/>
                      </a:prstGeom>
                      <a:noFill/>
                    </p:spPr>
                  </p:pic>
                </p:oleObj>
              </mc:Fallback>
            </mc:AlternateContent>
          </a:graphicData>
        </a:graphic>
      </p:graphicFrame>
    </p:spTree>
    <p:extLst>
      <p:ext uri="{BB962C8B-B14F-4D97-AF65-F5344CB8AC3E}">
        <p14:creationId xmlns:p14="http://schemas.microsoft.com/office/powerpoint/2010/main" val="23903748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8.3.2  strnatcmp()</a:t>
            </a:r>
            <a:r>
              <a:rPr lang="zh-CN" altLang="en-US" b="0" i="0" u="none" strike="noStrike" kern="1800" baseline="0">
                <a:latin typeface="方正大标宋简体"/>
              </a:rPr>
              <a:t>和</a:t>
            </a:r>
            <a:r>
              <a:rPr lang="en-US" altLang="zh-CN" b="0" i="0" u="none" strike="noStrike" kern="1800" baseline="0">
                <a:latin typeface="方正大标宋简体"/>
              </a:rPr>
              <a:t>strnatcasecmp()</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strnatcmp</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strnatcasecmp</a:t>
            </a:r>
            <a:r>
              <a:rPr lang="en-US" altLang="zh-CN" b="0" i="0" u="none" strike="noStrike" baseline="0" dirty="0">
                <a:latin typeface="Times New Roman"/>
              </a:rPr>
              <a:t>()</a:t>
            </a:r>
            <a:r>
              <a:rPr lang="zh-CN" altLang="en-US" b="0" i="0" u="none" strike="noStrike" baseline="0" dirty="0">
                <a:latin typeface="Times New Roman"/>
              </a:rPr>
              <a:t>的使用方法以及与</a:t>
            </a:r>
            <a:r>
              <a:rPr lang="en-US" altLang="zh-CN" b="0" i="0" u="none" strike="noStrike" baseline="0" dirty="0" err="1">
                <a:latin typeface="Times New Roman"/>
              </a:rPr>
              <a:t>strcmp</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strcasecmp</a:t>
            </a:r>
            <a:r>
              <a:rPr lang="en-US" altLang="zh-CN" b="0" i="0" u="none" strike="noStrike" baseline="0" dirty="0">
                <a:latin typeface="Times New Roman"/>
              </a:rPr>
              <a:t>()</a:t>
            </a:r>
            <a:r>
              <a:rPr lang="zh-CN" altLang="en-US" b="0" i="0" u="none" strike="noStrike" baseline="0" dirty="0">
                <a:latin typeface="Times New Roman"/>
              </a:rPr>
              <a:t>输出结果的对比。</a:t>
            </a:r>
          </a:p>
        </p:txBody>
      </p:sp>
    </p:spTree>
    <p:extLst>
      <p:ext uri="{BB962C8B-B14F-4D97-AF65-F5344CB8AC3E}">
        <p14:creationId xmlns:p14="http://schemas.microsoft.com/office/powerpoint/2010/main" val="23411796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8.3.3  strncmp()</a:t>
            </a:r>
            <a:r>
              <a:rPr lang="zh-CN" altLang="en-US" b="0" i="0" u="none" strike="noStrike" kern="1800" baseline="0">
                <a:latin typeface="方正大标宋简体"/>
              </a:rPr>
              <a:t>和</a:t>
            </a:r>
            <a:r>
              <a:rPr lang="en-US" altLang="zh-CN" b="0" i="0" u="none" strike="noStrike" kern="1800" baseline="0">
                <a:latin typeface="方正大标宋简体"/>
              </a:rPr>
              <a:t>strncasecmp()</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3196952"/>
          </a:xfrm>
        </p:spPr>
        <p:txBody>
          <a:bodyPr>
            <a:normAutofit fontScale="62500" lnSpcReduction="20000"/>
          </a:bodyPr>
          <a:lstStyle/>
          <a:p>
            <a:pPr marR="0" lvl="0" rtl="0"/>
            <a:r>
              <a:rPr lang="en-US" altLang="zh-CN" b="0" i="0" u="none" strike="noStrike" baseline="0" dirty="0" err="1">
                <a:latin typeface="Times New Roman"/>
              </a:rPr>
              <a:t>strncmp</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strncmp</a:t>
            </a:r>
            <a:r>
              <a:rPr lang="en-US" altLang="zh-CN" b="0" i="0" u="none" strike="noStrike" baseline="0" dirty="0">
                <a:latin typeface="Times New Roman"/>
              </a:rPr>
              <a:t>()</a:t>
            </a:r>
            <a:r>
              <a:rPr lang="zh-CN" altLang="en-US" b="0" i="0" u="none" strike="noStrike" baseline="0" dirty="0">
                <a:latin typeface="Times New Roman"/>
              </a:rPr>
              <a:t>函数和我们前面所学习的函数点区别，它们可以比较两个字符串中规定长度的字符串的大小。它的功能和</a:t>
            </a:r>
            <a:r>
              <a:rPr lang="en-US" altLang="zh-CN" b="0" i="0" u="none" strike="noStrike" baseline="0" dirty="0" err="1">
                <a:latin typeface="Times New Roman"/>
              </a:rPr>
              <a:t>strcmp</a:t>
            </a:r>
            <a:r>
              <a:rPr lang="en-US" altLang="zh-CN" b="0" i="0" u="none" strike="noStrike" baseline="0" dirty="0">
                <a:latin typeface="Times New Roman"/>
              </a:rPr>
              <a:t>()</a:t>
            </a:r>
            <a:r>
              <a:rPr lang="zh-CN" altLang="en-US" b="0" i="0" u="none" strike="noStrike" baseline="0" dirty="0">
                <a:latin typeface="Times New Roman"/>
              </a:rPr>
              <a:t>类似，也是以</a:t>
            </a:r>
            <a:r>
              <a:rPr lang="en-US" altLang="zh-CN" b="0" i="0" u="none" strike="noStrike" baseline="0" dirty="0">
                <a:latin typeface="Times New Roman"/>
              </a:rPr>
              <a:t>ASCII</a:t>
            </a:r>
            <a:r>
              <a:rPr lang="zh-CN" altLang="en-US" b="0" i="0" u="none" strike="noStrike" baseline="0" dirty="0">
                <a:latin typeface="Times New Roman"/>
              </a:rPr>
              <a:t>码的值进行比较的。它们的语法如图所示。</a:t>
            </a:r>
          </a:p>
          <a:p>
            <a:pPr marR="0" lvl="0" rtl="0"/>
            <a:r>
              <a:rPr lang="en-US" altLang="zh-CN" b="0" i="0" u="none" strike="noStrike" baseline="0" dirty="0" err="1">
                <a:latin typeface="Times New Roman"/>
              </a:rPr>
              <a:t>strncmp</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strncasecmp</a:t>
            </a:r>
            <a:r>
              <a:rPr lang="en-US" altLang="zh-CN" b="0" i="0" u="none" strike="noStrike" baseline="0" dirty="0">
                <a:latin typeface="Times New Roman"/>
              </a:rPr>
              <a:t>()</a:t>
            </a:r>
            <a:r>
              <a:rPr lang="zh-CN" altLang="en-US" b="0" i="0" u="none" strike="noStrike" baseline="0" dirty="0">
                <a:latin typeface="Times New Roman"/>
              </a:rPr>
              <a:t>的区别是</a:t>
            </a:r>
            <a:r>
              <a:rPr lang="en-US" altLang="zh-CN" b="0" i="0" u="none" strike="noStrike" baseline="0" dirty="0" err="1">
                <a:latin typeface="Times New Roman"/>
              </a:rPr>
              <a:t>strncasecmp</a:t>
            </a:r>
            <a:r>
              <a:rPr lang="en-US" altLang="zh-CN" b="0" i="0" u="none" strike="noStrike" baseline="0" dirty="0">
                <a:latin typeface="Times New Roman"/>
              </a:rPr>
              <a:t>()</a:t>
            </a:r>
            <a:r>
              <a:rPr lang="zh-CN" altLang="en-US" b="0" i="0" u="none" strike="noStrike" baseline="0" dirty="0">
                <a:latin typeface="Times New Roman"/>
              </a:rPr>
              <a:t>不区分比较的字符串的大小写。它们的比较方式是从接受到的两个字符串的开头以</a:t>
            </a:r>
            <a:r>
              <a:rPr lang="en-US" altLang="zh-CN" b="0" i="0" u="none" strike="noStrike" baseline="0" dirty="0">
                <a:latin typeface="Times New Roman"/>
              </a:rPr>
              <a:t>ASCII</a:t>
            </a:r>
            <a:r>
              <a:rPr lang="zh-CN" altLang="en-US" b="0" i="0" u="none" strike="noStrike" baseline="0" dirty="0">
                <a:latin typeface="Times New Roman"/>
              </a:rPr>
              <a:t>码值进行比较，如果相等就接着比较下一位，直到比较完规定的的长度为止。比较结束后它们均会返回一个整型数：</a:t>
            </a:r>
          </a:p>
          <a:p>
            <a:pPr marR="0" lvl="0" rtl="0"/>
            <a:r>
              <a:rPr lang="zh-CN" altLang="en-US" b="0" i="0" u="none" strike="noStrike" baseline="0" dirty="0">
                <a:latin typeface="Times New Roman"/>
              </a:rPr>
              <a:t>如果</a:t>
            </a:r>
            <a:r>
              <a:rPr lang="en-US" altLang="zh-CN" b="0" i="0" u="none" strike="noStrike" baseline="0" dirty="0" err="1">
                <a:latin typeface="Times New Roman"/>
              </a:rPr>
              <a:t>str1</a:t>
            </a:r>
            <a:r>
              <a:rPr lang="zh-CN" altLang="en-US" b="0" i="0" u="none" strike="noStrike" baseline="0" dirty="0">
                <a:latin typeface="Times New Roman"/>
              </a:rPr>
              <a:t>小于</a:t>
            </a:r>
            <a:r>
              <a:rPr lang="en-US" altLang="zh-CN" b="0" i="0" u="none" strike="noStrike" baseline="0" dirty="0" err="1">
                <a:latin typeface="Times New Roman"/>
              </a:rPr>
              <a:t>str2</a:t>
            </a:r>
            <a:r>
              <a:rPr lang="zh-CN" altLang="en-US" b="0" i="0" u="none" strike="noStrike" baseline="0" dirty="0">
                <a:latin typeface="Times New Roman"/>
              </a:rPr>
              <a:t>，返回负数。</a:t>
            </a:r>
          </a:p>
          <a:p>
            <a:pPr marR="0" lvl="0" rtl="0"/>
            <a:r>
              <a:rPr lang="zh-CN" altLang="en-US" b="0" i="0" u="none" strike="noStrike" baseline="0" dirty="0">
                <a:latin typeface="Times New Roman"/>
              </a:rPr>
              <a:t>如果</a:t>
            </a:r>
            <a:r>
              <a:rPr lang="en-US" altLang="zh-CN" b="0" i="0" u="none" strike="noStrike" baseline="0" dirty="0" err="1">
                <a:latin typeface="Times New Roman"/>
              </a:rPr>
              <a:t>str1</a:t>
            </a:r>
            <a:r>
              <a:rPr lang="zh-CN" altLang="en-US" b="0" i="0" u="none" strike="noStrike" baseline="0" dirty="0">
                <a:latin typeface="Times New Roman"/>
              </a:rPr>
              <a:t>大于</a:t>
            </a:r>
            <a:r>
              <a:rPr lang="en-US" altLang="zh-CN" b="0" i="0" u="none" strike="noStrike" baseline="0" dirty="0" err="1">
                <a:latin typeface="Times New Roman"/>
              </a:rPr>
              <a:t>str2</a:t>
            </a:r>
            <a:r>
              <a:rPr lang="zh-CN" altLang="en-US" b="0" i="0" u="none" strike="noStrike" baseline="0" dirty="0">
                <a:latin typeface="Times New Roman"/>
              </a:rPr>
              <a:t>，返回正数。</a:t>
            </a:r>
          </a:p>
          <a:p>
            <a:pPr marR="0" lvl="0" rtl="0"/>
            <a:r>
              <a:rPr lang="zh-CN" altLang="en-US" b="0" i="0" u="none" strike="noStrike" baseline="0" dirty="0">
                <a:latin typeface="Times New Roman"/>
              </a:rPr>
              <a:t>二者相等则返回</a:t>
            </a:r>
            <a:r>
              <a:rPr lang="en-US" altLang="zh-CN" b="0" i="0" u="none" strike="noStrike" baseline="0" dirty="0">
                <a:latin typeface="Times New Roman"/>
              </a:rPr>
              <a:t>0</a:t>
            </a:r>
            <a:r>
              <a:rPr lang="zh-CN" altLang="en-US" b="0" i="0" u="none" strike="noStrike" baseline="0" dirty="0">
                <a:latin typeface="Times New Roman"/>
              </a:rPr>
              <a:t>。</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211880908"/>
              </p:ext>
            </p:extLst>
          </p:nvPr>
        </p:nvGraphicFramePr>
        <p:xfrm>
          <a:off x="683568" y="4365104"/>
          <a:ext cx="7560840" cy="2138559"/>
        </p:xfrm>
        <a:graphic>
          <a:graphicData uri="http://schemas.openxmlformats.org/presentationml/2006/ole">
            <mc:AlternateContent xmlns:mc="http://schemas.openxmlformats.org/markup-compatibility/2006">
              <mc:Choice xmlns:v="urn:schemas-microsoft-com:vml" Requires="v">
                <p:oleObj name="Visio" r:id="rId2" imgW="5218560" imgH="1480778" progId="Visio.Drawing.11">
                  <p:embed/>
                </p:oleObj>
              </mc:Choice>
              <mc:Fallback>
                <p:oleObj name="Visio" r:id="rId2" imgW="5218560" imgH="1480778"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4365104"/>
                        <a:ext cx="7560840" cy="2138559"/>
                      </a:xfrm>
                      <a:prstGeom prst="rect">
                        <a:avLst/>
                      </a:prstGeom>
                      <a:noFill/>
                    </p:spPr>
                  </p:pic>
                </p:oleObj>
              </mc:Fallback>
            </mc:AlternateContent>
          </a:graphicData>
        </a:graphic>
      </p:graphicFrame>
    </p:spTree>
    <p:extLst>
      <p:ext uri="{BB962C8B-B14F-4D97-AF65-F5344CB8AC3E}">
        <p14:creationId xmlns:p14="http://schemas.microsoft.com/office/powerpoint/2010/main" val="35585043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pPr marR="0" rtl="0"/>
            <a:r>
              <a:rPr lang="en-US" altLang="zh-CN" b="0" i="0" u="none" strike="noStrike" kern="1800" baseline="0">
                <a:latin typeface="方正大标宋简体"/>
              </a:rPr>
              <a:t>8.3.3  strncmp()</a:t>
            </a:r>
            <a:r>
              <a:rPr lang="zh-CN" altLang="en-US" b="0" i="0" u="none" strike="noStrike" kern="1800" baseline="0">
                <a:latin typeface="方正大标宋简体"/>
              </a:rPr>
              <a:t>和</a:t>
            </a:r>
            <a:r>
              <a:rPr lang="en-US" altLang="zh-CN" b="0" i="0" u="none" strike="noStrike" kern="1800" baseline="0">
                <a:latin typeface="方正大标宋简体"/>
              </a:rPr>
              <a:t>strncasecmp()</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strncmp</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strncasecmp</a:t>
            </a:r>
            <a:r>
              <a:rPr lang="en-US" altLang="zh-CN" b="0" i="0" u="none" strike="noStrike" baseline="0" dirty="0">
                <a:latin typeface="Times New Roman"/>
              </a:rPr>
              <a:t>()</a:t>
            </a:r>
            <a:r>
              <a:rPr lang="zh-CN" altLang="en-US" b="0" i="0" u="none" strike="noStrike" baseline="0" dirty="0">
                <a:latin typeface="Times New Roman"/>
              </a:rPr>
              <a:t>的用法和使用后的输出结果。</a:t>
            </a:r>
          </a:p>
        </p:txBody>
      </p:sp>
    </p:spTree>
    <p:extLst>
      <p:ext uri="{BB962C8B-B14F-4D97-AF65-F5344CB8AC3E}">
        <p14:creationId xmlns:p14="http://schemas.microsoft.com/office/powerpoint/2010/main" val="18930850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1.echo()</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260848"/>
          </a:xfrm>
        </p:spPr>
        <p:txBody>
          <a:bodyPr>
            <a:normAutofit/>
          </a:bodyPr>
          <a:lstStyle/>
          <a:p>
            <a:pPr marR="0" lvl="0" rtl="0"/>
            <a:r>
              <a:rPr lang="en-US" altLang="zh-CN" b="0" i="0" u="none" strike="noStrike" baseline="0" dirty="0">
                <a:latin typeface="Times New Roman"/>
              </a:rPr>
              <a:t>echo()</a:t>
            </a:r>
            <a:r>
              <a:rPr lang="zh-CN" altLang="en-US" b="0" i="0" u="none" strike="noStrike" baseline="0" dirty="0">
                <a:latin typeface="Times New Roman"/>
              </a:rPr>
              <a:t>用于输出一个或者多个字符串，它是</a:t>
            </a:r>
            <a:r>
              <a:rPr lang="en-US" altLang="zh-CN" b="0" i="0" u="none" strike="noStrike" baseline="0" dirty="0" err="1">
                <a:latin typeface="Times New Roman"/>
              </a:rPr>
              <a:t>PHP</a:t>
            </a:r>
            <a:r>
              <a:rPr lang="zh-CN" altLang="en-US" b="0" i="0" u="none" strike="noStrike" baseline="0" dirty="0">
                <a:latin typeface="Times New Roman"/>
              </a:rPr>
              <a:t>中使用最多的输出函数。因为它只是单纯的输出而不做其他操作。因此它的效率比其他函数效率要高，它的语法如图所示。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117243012"/>
              </p:ext>
            </p:extLst>
          </p:nvPr>
        </p:nvGraphicFramePr>
        <p:xfrm>
          <a:off x="2483768" y="3933056"/>
          <a:ext cx="3744416" cy="2617270"/>
        </p:xfrm>
        <a:graphic>
          <a:graphicData uri="http://schemas.openxmlformats.org/presentationml/2006/ole">
            <mc:AlternateContent xmlns:mc="http://schemas.openxmlformats.org/markup-compatibility/2006">
              <mc:Choice xmlns:v="urn:schemas-microsoft-com:vml" Requires="v">
                <p:oleObj name="Visio" r:id="rId2" imgW="1866240" imgH="1303667" progId="Visio.Drawing.11">
                  <p:embed/>
                </p:oleObj>
              </mc:Choice>
              <mc:Fallback>
                <p:oleObj name="Visio" r:id="rId2" imgW="1866240" imgH="130366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3933056"/>
                        <a:ext cx="3744416" cy="2617270"/>
                      </a:xfrm>
                      <a:prstGeom prst="rect">
                        <a:avLst/>
                      </a:prstGeom>
                      <a:noFill/>
                    </p:spPr>
                  </p:pic>
                </p:oleObj>
              </mc:Fallback>
            </mc:AlternateContent>
          </a:graphicData>
        </a:graphic>
      </p:graphicFrame>
    </p:spTree>
    <p:extLst>
      <p:ext uri="{BB962C8B-B14F-4D97-AF65-F5344CB8AC3E}">
        <p14:creationId xmlns:p14="http://schemas.microsoft.com/office/powerpoint/2010/main" val="39862553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8.4  </a:t>
            </a:r>
            <a:r>
              <a:rPr lang="zh-CN" altLang="en-US" b="0" i="0" u="none" strike="noStrike" kern="1800" baseline="0">
                <a:latin typeface="方正大标宋简体"/>
              </a:rPr>
              <a:t>正则表达式</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读者可能有的听过正则表达式，大概的印象是很难学很复杂，有种深不可测的感觉。其实它是没有那么神秘。它其实是一种描述字符排列模式的一种自定义的语法规则。在</a:t>
            </a:r>
            <a:r>
              <a:rPr lang="en-US" altLang="zh-CN" b="0" i="0" u="none" strike="noStrike" baseline="0">
                <a:latin typeface="Times New Roman"/>
              </a:rPr>
              <a:t>PHP</a:t>
            </a:r>
            <a:r>
              <a:rPr lang="zh-CN" altLang="en-US" b="0" i="0" u="none" strike="noStrike" baseline="0">
                <a:latin typeface="Times New Roman"/>
              </a:rPr>
              <a:t>中我们可以使用函数联合正则表达式对字符串进行匹配、查找、分割、替换等操作，它的应用非常广泛。</a:t>
            </a:r>
          </a:p>
        </p:txBody>
      </p:sp>
    </p:spTree>
    <p:extLst>
      <p:ext uri="{BB962C8B-B14F-4D97-AF65-F5344CB8AC3E}">
        <p14:creationId xmlns:p14="http://schemas.microsoft.com/office/powerpoint/2010/main" val="26282429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8.4.1</a:t>
            </a:r>
            <a:r>
              <a:rPr lang="zh-CN" altLang="en-US" b="0" i="0" u="none" strike="noStrike" kern="1800" baseline="0">
                <a:latin typeface="方正大标宋简体"/>
              </a:rPr>
              <a:t>  正则表达式的语法</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在使用函数之前我们一定要学习正则表达式的语法。正则表达式是作为一个匹配的模版，它由原子（普通字符，例如字母</a:t>
            </a:r>
            <a:r>
              <a:rPr lang="en-US" altLang="zh-CN" b="0" i="0" u="none" strike="noStrike" baseline="0">
                <a:latin typeface="Times New Roman"/>
              </a:rPr>
              <a:t>A~Z</a:t>
            </a:r>
            <a:r>
              <a:rPr lang="zh-CN" altLang="en-US" b="0" i="0" u="none" strike="noStrike" baseline="0">
                <a:latin typeface="Times New Roman"/>
              </a:rPr>
              <a:t>）、元字符（有特殊功能的字符，如*、</a:t>
            </a:r>
            <a:r>
              <a:rPr lang="en-US" altLang="zh-CN" b="0" i="0" u="none" strike="noStrike" baseline="0">
                <a:latin typeface="Times New Roman"/>
              </a:rPr>
              <a:t>+</a:t>
            </a:r>
            <a:r>
              <a:rPr lang="zh-CN" altLang="en-US" b="0" i="0" u="none" strike="noStrike" baseline="0">
                <a:latin typeface="Times New Roman"/>
              </a:rPr>
              <a:t>和</a:t>
            </a:r>
            <a:r>
              <a:rPr lang="en-US" altLang="zh-CN" b="0" i="0" u="none" strike="noStrike" baseline="0">
                <a:latin typeface="Times New Roman"/>
              </a:rPr>
              <a:t>?</a:t>
            </a:r>
            <a:r>
              <a:rPr lang="zh-CN" altLang="en-US" b="0" i="0" u="none" strike="noStrike" baseline="0">
                <a:latin typeface="Times New Roman"/>
              </a:rPr>
              <a:t>等）以及模式修正符三部分组成。一个最简单的正则表达式，至少要包含一个原子，如“</a:t>
            </a:r>
            <a:r>
              <a:rPr lang="en-US" altLang="zh-CN" b="0" i="0" u="none" strike="noStrike" baseline="0">
                <a:latin typeface="Times New Roman"/>
              </a:rPr>
              <a:t>/a/</a:t>
            </a:r>
            <a:r>
              <a:rPr lang="zh-CN" altLang="en-US" b="0" i="0" u="none" strike="noStrike" baseline="0">
                <a:latin typeface="Times New Roman"/>
              </a:rPr>
              <a:t>”。而在使用</a:t>
            </a:r>
            <a:r>
              <a:rPr lang="en-US" altLang="zh-CN" b="0" i="0" u="none" strike="noStrike" baseline="0">
                <a:latin typeface="Times New Roman"/>
              </a:rPr>
              <a:t>PCRE</a:t>
            </a:r>
            <a:r>
              <a:rPr lang="zh-CN" altLang="en-US" b="0" i="0" u="none" strike="noStrike" baseline="0">
                <a:latin typeface="Times New Roman"/>
              </a:rPr>
              <a:t>库函数的时候，一定要给正则表达式加上定界符，即将表达式包含在两个反斜杠“</a:t>
            </a:r>
            <a:r>
              <a:rPr lang="en-US" altLang="zh-CN" b="0" i="0" u="none" strike="noStrike" baseline="0">
                <a:latin typeface="Times New Roman"/>
              </a:rPr>
              <a:t>\</a:t>
            </a:r>
            <a:r>
              <a:rPr lang="zh-CN" altLang="en-US" b="0" i="0" u="none" strike="noStrike" baseline="0">
                <a:latin typeface="Times New Roman"/>
              </a:rPr>
              <a:t>”之间。</a:t>
            </a:r>
          </a:p>
        </p:txBody>
      </p:sp>
    </p:spTree>
    <p:extLst>
      <p:ext uri="{BB962C8B-B14F-4D97-AF65-F5344CB8AC3E}">
        <p14:creationId xmlns:p14="http://schemas.microsoft.com/office/powerpoint/2010/main" val="182287750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8.4.2  </a:t>
            </a:r>
            <a:r>
              <a:rPr lang="zh-CN" altLang="en-US" b="0" i="0" u="none" strike="noStrike" kern="1800" baseline="0">
                <a:latin typeface="方正大标宋简体"/>
              </a:rPr>
              <a:t>定界符和原子</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定界符不是正则表达式的一部分，但是在正则表达式中使用的正则表达式则必须要用到定界符。而原子则是正则表达式最基本的组成单位。下面我们就来详细学习这些知识。</a:t>
            </a:r>
          </a:p>
        </p:txBody>
      </p:sp>
    </p:spTree>
    <p:extLst>
      <p:ext uri="{BB962C8B-B14F-4D97-AF65-F5344CB8AC3E}">
        <p14:creationId xmlns:p14="http://schemas.microsoft.com/office/powerpoint/2010/main" val="2770113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定界符</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85000" lnSpcReduction="20000"/>
          </a:bodyPr>
          <a:lstStyle/>
          <a:p>
            <a:pPr marR="0" lvl="0" rtl="0"/>
            <a:r>
              <a:rPr lang="zh-CN" altLang="en-US" b="0" i="0" u="none" strike="noStrike" baseline="0" dirty="0">
                <a:latin typeface="Times New Roman"/>
              </a:rPr>
              <a:t>在程序语言中，使用</a:t>
            </a:r>
            <a:r>
              <a:rPr lang="en-US" altLang="zh-CN" b="0" i="0" u="none" strike="noStrike" baseline="0" dirty="0">
                <a:latin typeface="Times New Roman"/>
              </a:rPr>
              <a:t>PCRE</a:t>
            </a:r>
            <a:r>
              <a:rPr lang="zh-CN" altLang="en-US" b="0" i="0" u="none" strike="noStrike" baseline="0" dirty="0">
                <a:latin typeface="Times New Roman"/>
              </a:rPr>
              <a:t>正则表达式函数，通常要把正则表达式放入定界符之间。定界符不只局限于反斜线“</a:t>
            </a:r>
            <a:r>
              <a:rPr lang="en-US" altLang="zh-CN" b="0" i="0" u="none" strike="noStrike" baseline="0" dirty="0">
                <a:latin typeface="Times New Roman"/>
              </a:rPr>
              <a:t>\</a:t>
            </a:r>
            <a:r>
              <a:rPr lang="zh-CN" altLang="en-US" b="0" i="0" u="none" strike="noStrike" baseline="0" dirty="0">
                <a:latin typeface="Times New Roman"/>
              </a:rPr>
              <a:t>”。除了字母、数字和正斜线“</a:t>
            </a:r>
            <a:r>
              <a:rPr lang="en-US" altLang="zh-CN" b="0" i="0" u="none" strike="noStrike" baseline="0" dirty="0">
                <a:latin typeface="Times New Roman"/>
              </a:rPr>
              <a:t>/</a:t>
            </a:r>
            <a:r>
              <a:rPr lang="zh-CN" altLang="en-US" b="0" i="0" u="none" strike="noStrike" baseline="0" dirty="0">
                <a:latin typeface="Times New Roman"/>
              </a:rPr>
              <a:t>”之外的全部字符都可以做为定界符，例如“</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a:latin typeface="Times New Roman"/>
              </a:rPr>
              <a:t>{}</a:t>
            </a:r>
            <a:r>
              <a:rPr lang="zh-CN" altLang="en-US" b="0" i="0" u="none" strike="noStrike" baseline="0" dirty="0">
                <a:latin typeface="Times New Roman"/>
              </a:rPr>
              <a:t>”都是可以的。通常习惯将模式表达式包含在两个反斜线“</a:t>
            </a:r>
            <a:r>
              <a:rPr lang="en-US" altLang="zh-CN" b="0" i="0" u="none" strike="noStrike" baseline="0" dirty="0">
                <a:latin typeface="Times New Roman"/>
              </a:rPr>
              <a:t>/</a:t>
            </a:r>
            <a:r>
              <a:rPr lang="zh-CN" altLang="en-US" b="0" i="0" u="none" strike="noStrike" baseline="0" dirty="0">
                <a:latin typeface="Times New Roman"/>
              </a:rPr>
              <a:t>”之间。下面是一些模式表达式的应用，如下所示。</a:t>
            </a:r>
          </a:p>
          <a:p>
            <a:pPr marR="0" lvl="0" rtl="0"/>
            <a:r>
              <a:rPr lang="en-US" altLang="zh-CN" b="0" i="0" u="none" strike="noStrike" baseline="0" dirty="0">
                <a:latin typeface="Times New Roman"/>
              </a:rPr>
              <a:t>/&lt;w+&gt;/</a:t>
            </a:r>
            <a:r>
              <a:rPr lang="zh-CN" altLang="en-US" b="0" i="0" u="none" strike="noStrike" baseline="0" dirty="0">
                <a:latin typeface="Times New Roman"/>
              </a:rPr>
              <a:t>		</a:t>
            </a:r>
            <a:r>
              <a:rPr lang="en-US" altLang="zh-CN" b="0" i="0" u="none" strike="noStrike" baseline="0" dirty="0">
                <a:latin typeface="Times New Roman"/>
              </a:rPr>
              <a:t>//</a:t>
            </a:r>
            <a:r>
              <a:rPr lang="zh-CN" altLang="en-US" b="0" i="0" u="none" strike="noStrike" baseline="0" dirty="0">
                <a:latin typeface="Times New Roman"/>
              </a:rPr>
              <a:t>使用反斜线作为定界符</a:t>
            </a:r>
          </a:p>
          <a:p>
            <a:pPr marR="0" lvl="0" rtl="0"/>
            <a:r>
              <a:rPr lang="en-US" altLang="zh-CN" b="0" i="0" u="none" strike="noStrike" baseline="0" dirty="0">
                <a:latin typeface="Times New Roman"/>
              </a:rPr>
              <a:t>!^PHP[43]!</a:t>
            </a:r>
            <a:r>
              <a:rPr lang="zh-CN" altLang="en-US" b="0" i="0" u="none" strike="noStrike" baseline="0" dirty="0">
                <a:latin typeface="Times New Roman"/>
              </a:rPr>
              <a:t>	</a:t>
            </a:r>
            <a:r>
              <a:rPr lang="en-US" altLang="zh-CN" b="0" i="0" u="none" strike="noStrike" baseline="0" dirty="0">
                <a:latin typeface="Times New Roman"/>
              </a:rPr>
              <a:t>//</a:t>
            </a:r>
            <a:r>
              <a:rPr lang="zh-CN" altLang="en-US" b="0" i="0" u="none" strike="noStrike" baseline="0" dirty="0">
                <a:latin typeface="Times New Roman"/>
              </a:rPr>
              <a:t>使用感叹号作为定界符</a:t>
            </a:r>
          </a:p>
          <a:p>
            <a:pPr marR="0" lvl="0" rtl="0"/>
            <a:r>
              <a:rPr lang="en-US" altLang="zh-CN" b="0" i="0" u="none" strike="noStrike" baseline="0" dirty="0">
                <a:latin typeface="Times New Roman"/>
              </a:rPr>
              <a:t>#[-a-z]#</a:t>
            </a:r>
            <a:r>
              <a:rPr lang="zh-CN" altLang="en-US" b="0" i="0" u="none" strike="noStrike" baseline="0" dirty="0">
                <a:latin typeface="Times New Roman"/>
              </a:rPr>
              <a:t>		</a:t>
            </a:r>
            <a:r>
              <a:rPr lang="en-US" altLang="zh-CN" b="0" i="0" u="none" strike="noStrike" baseline="0" dirty="0">
                <a:latin typeface="Times New Roman"/>
              </a:rPr>
              <a:t>//</a:t>
            </a:r>
            <a:r>
              <a:rPr lang="zh-CN" altLang="en-US" b="0" i="0" u="none" strike="noStrike" baseline="0" dirty="0">
                <a:latin typeface="Times New Roman"/>
              </a:rPr>
              <a:t>使用“</a:t>
            </a:r>
            <a:r>
              <a:rPr lang="en-US" altLang="zh-CN" b="0" i="0" u="none" strike="noStrike" baseline="0" dirty="0">
                <a:latin typeface="Times New Roman"/>
              </a:rPr>
              <a:t>#</a:t>
            </a:r>
            <a:r>
              <a:rPr lang="zh-CN" altLang="en-US" b="0" i="0" u="none" strike="noStrike" baseline="0" dirty="0">
                <a:latin typeface="Times New Roman"/>
              </a:rPr>
              <a:t>”号作为定界符</a:t>
            </a:r>
          </a:p>
          <a:p>
            <a:pPr marR="0" lvl="0" rtl="0"/>
            <a:r>
              <a:rPr lang="en-US" altLang="zh-CN" b="0" i="0" u="none" strike="noStrike" baseline="0" dirty="0">
                <a:latin typeface="Times New Roman"/>
              </a:rPr>
              <a:t>{</a:t>
            </a:r>
            <a:r>
              <a:rPr lang="zh-CN" altLang="en-US" b="0" i="0" u="none" strike="noStrike" baseline="0" dirty="0">
                <a:latin typeface="Times New Roman"/>
              </a:rPr>
              <a:t> </a:t>
            </a:r>
            <a:r>
              <a:rPr lang="en-US" altLang="zh-CN" b="0" i="0" u="none" strike="noStrike" baseline="0" dirty="0">
                <a:latin typeface="Times New Roman"/>
              </a:rPr>
              <a:t>Windows(?=95 |98 |NT )}</a:t>
            </a:r>
            <a:r>
              <a:rPr lang="zh-CN" altLang="en-US" b="0" i="0" u="none" strike="noStrike" baseline="0" dirty="0">
                <a:latin typeface="Times New Roman"/>
              </a:rPr>
              <a:t>		</a:t>
            </a:r>
            <a:r>
              <a:rPr lang="en-US" altLang="zh-CN" b="0" i="0" u="none" strike="noStrike" baseline="0" dirty="0">
                <a:latin typeface="Times New Roman"/>
              </a:rPr>
              <a:t>//</a:t>
            </a:r>
            <a:r>
              <a:rPr lang="zh-CN" altLang="en-US" b="0" i="0" u="none" strike="noStrike" baseline="0" dirty="0">
                <a:latin typeface="Times New Roman"/>
              </a:rPr>
              <a:t>使用花括号作为定界符</a:t>
            </a:r>
          </a:p>
        </p:txBody>
      </p:sp>
    </p:spTree>
    <p:extLst>
      <p:ext uri="{BB962C8B-B14F-4D97-AF65-F5344CB8AC3E}">
        <p14:creationId xmlns:p14="http://schemas.microsoft.com/office/powerpoint/2010/main" val="39625080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原子</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dirty="0">
                <a:latin typeface="Times New Roman"/>
              </a:rPr>
              <a:t>原子是正则表达式最基本的组成单位，而且每个模式最少要包含一个原子。原子是由所有那些未指定为元字符的打印和非打印字符组成，包括所有的大写和小写字母字符、所有数字、所有标点符号以及一些其他字符。还包括一些非打印字符，如表所示列出了正则表达式中常用的非打印字符及其含义。</a:t>
            </a:r>
          </a:p>
        </p:txBody>
      </p:sp>
    </p:spTree>
    <p:extLst>
      <p:ext uri="{BB962C8B-B14F-4D97-AF65-F5344CB8AC3E}">
        <p14:creationId xmlns:p14="http://schemas.microsoft.com/office/powerpoint/2010/main" val="9044309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原子</a:t>
            </a:r>
            <a:endParaRPr lang="zh-CN" altLang="en-US" b="0" i="0" u="none" strike="noStrike" kern="1800" baseline="0">
              <a:latin typeface="Times New Roman"/>
            </a:endParaRPr>
          </a:p>
        </p:txBody>
      </p:sp>
      <p:graphicFrame>
        <p:nvGraphicFramePr>
          <p:cNvPr id="5" name="表格 4"/>
          <p:cNvGraphicFramePr>
            <a:graphicFrameLocks noGrp="1"/>
          </p:cNvGraphicFramePr>
          <p:nvPr>
            <p:extLst>
              <p:ext uri="{D42A27DB-BD31-4B8C-83A1-F6EECF244321}">
                <p14:modId xmlns:p14="http://schemas.microsoft.com/office/powerpoint/2010/main" val="2310604610"/>
              </p:ext>
            </p:extLst>
          </p:nvPr>
        </p:nvGraphicFramePr>
        <p:xfrm>
          <a:off x="827584" y="1700808"/>
          <a:ext cx="7704856" cy="4320480"/>
        </p:xfrm>
        <a:graphic>
          <a:graphicData uri="http://schemas.openxmlformats.org/drawingml/2006/table">
            <a:tbl>
              <a:tblPr firstRow="1" firstCol="1" bandRow="1">
                <a:tableStyleId>{5C22544A-7EE6-4342-B048-85BDC9FD1C3A}</a:tableStyleId>
              </a:tblPr>
              <a:tblGrid>
                <a:gridCol w="1178775">
                  <a:extLst>
                    <a:ext uri="{9D8B030D-6E8A-4147-A177-3AD203B41FA5}">
                      <a16:colId xmlns:a16="http://schemas.microsoft.com/office/drawing/2014/main" val="20000"/>
                    </a:ext>
                  </a:extLst>
                </a:gridCol>
                <a:gridCol w="6526081">
                  <a:extLst>
                    <a:ext uri="{9D8B030D-6E8A-4147-A177-3AD203B41FA5}">
                      <a16:colId xmlns:a16="http://schemas.microsoft.com/office/drawing/2014/main" val="20001"/>
                    </a:ext>
                  </a:extLst>
                </a:gridCol>
              </a:tblGrid>
              <a:tr h="540060">
                <a:tc>
                  <a:txBody>
                    <a:bodyPr/>
                    <a:lstStyle/>
                    <a:p>
                      <a:pPr algn="ctr">
                        <a:lnSpc>
                          <a:spcPts val="1100"/>
                        </a:lnSpc>
                        <a:spcAft>
                          <a:spcPts val="0"/>
                        </a:spcAft>
                      </a:pPr>
                      <a:r>
                        <a:rPr lang="zh-CN" sz="1200" dirty="0">
                          <a:effectLst/>
                        </a:rPr>
                        <a:t>原子字符</a:t>
                      </a:r>
                      <a:endParaRPr lang="zh-CN" sz="1200" dirty="0">
                        <a:effectLst/>
                        <a:latin typeface="Times New Roman"/>
                        <a:ea typeface="宋体"/>
                      </a:endParaRPr>
                    </a:p>
                  </a:txBody>
                  <a:tcPr marL="68580" marR="68580" marT="0" marB="0" anchor="ctr"/>
                </a:tc>
                <a:tc>
                  <a:txBody>
                    <a:bodyPr/>
                    <a:lstStyle/>
                    <a:p>
                      <a:pPr algn="ct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1080120">
                <a:tc>
                  <a:txBody>
                    <a:bodyPr/>
                    <a:lstStyle/>
                    <a:p>
                      <a:pPr algn="ctr">
                        <a:lnSpc>
                          <a:spcPts val="1100"/>
                        </a:lnSpc>
                        <a:spcAft>
                          <a:spcPts val="0"/>
                        </a:spcAft>
                      </a:pPr>
                      <a:r>
                        <a:rPr lang="en-US" sz="1200">
                          <a:effectLst/>
                        </a:rPr>
                        <a:t>\cx</a:t>
                      </a:r>
                      <a:endParaRPr lang="zh-CN" sz="1200">
                        <a:effectLst/>
                        <a:latin typeface="Times New Roman"/>
                        <a:ea typeface="宋体"/>
                      </a:endParaRPr>
                    </a:p>
                  </a:txBody>
                  <a:tcPr marL="68580" marR="68580" marT="0" marB="0" anchor="ctr"/>
                </a:tc>
                <a:tc>
                  <a:txBody>
                    <a:bodyPr/>
                    <a:lstStyle/>
                    <a:p>
                      <a:pPr algn="ctr">
                        <a:lnSpc>
                          <a:spcPts val="1100"/>
                        </a:lnSpc>
                        <a:spcAft>
                          <a:spcPts val="0"/>
                        </a:spcAft>
                      </a:pPr>
                      <a:r>
                        <a:rPr lang="zh-CN" sz="1200">
                          <a:effectLst/>
                        </a:rPr>
                        <a:t>匹配由</a:t>
                      </a:r>
                      <a:r>
                        <a:rPr lang="en-US" sz="1200">
                          <a:effectLst/>
                        </a:rPr>
                        <a:t>x</a:t>
                      </a:r>
                      <a:r>
                        <a:rPr lang="zh-CN" sz="1200">
                          <a:effectLst/>
                        </a:rPr>
                        <a:t>指明的控制字符。例如，</a:t>
                      </a:r>
                      <a:r>
                        <a:rPr lang="en-US" sz="1200">
                          <a:effectLst/>
                        </a:rPr>
                        <a:t> \cM </a:t>
                      </a:r>
                      <a:r>
                        <a:rPr lang="zh-CN" sz="1200">
                          <a:effectLst/>
                        </a:rPr>
                        <a:t>匹配一个</a:t>
                      </a:r>
                      <a:r>
                        <a:rPr lang="en-US" sz="1200">
                          <a:effectLst/>
                        </a:rPr>
                        <a:t> Control-M </a:t>
                      </a:r>
                      <a:r>
                        <a:rPr lang="zh-CN" sz="1200">
                          <a:effectLst/>
                        </a:rPr>
                        <a:t>或回车符。</a:t>
                      </a:r>
                      <a:r>
                        <a:rPr lang="en-US" sz="1200">
                          <a:effectLst/>
                        </a:rPr>
                        <a:t>x </a:t>
                      </a:r>
                      <a:r>
                        <a:rPr lang="zh-CN" sz="1200">
                          <a:effectLst/>
                        </a:rPr>
                        <a:t>的值必须为</a:t>
                      </a:r>
                      <a:r>
                        <a:rPr lang="en-US" sz="1200">
                          <a:effectLst/>
                        </a:rPr>
                        <a:t> A-Z </a:t>
                      </a:r>
                      <a:r>
                        <a:rPr lang="zh-CN" sz="1200">
                          <a:effectLst/>
                        </a:rPr>
                        <a:t>或</a:t>
                      </a:r>
                      <a:r>
                        <a:rPr lang="en-US" sz="1200">
                          <a:effectLst/>
                        </a:rPr>
                        <a:t> a-z </a:t>
                      </a:r>
                      <a:r>
                        <a:rPr lang="zh-CN" sz="1200">
                          <a:effectLst/>
                        </a:rPr>
                        <a:t>之一。否则，将</a:t>
                      </a:r>
                      <a:r>
                        <a:rPr lang="en-US" sz="1200">
                          <a:effectLst/>
                        </a:rPr>
                        <a:t> c </a:t>
                      </a:r>
                      <a:r>
                        <a:rPr lang="zh-CN" sz="1200">
                          <a:effectLst/>
                        </a:rPr>
                        <a:t>视为一个原义的</a:t>
                      </a:r>
                      <a:r>
                        <a:rPr lang="en-US" sz="1200">
                          <a:effectLst/>
                        </a:rPr>
                        <a:t> 'c' </a:t>
                      </a:r>
                      <a:r>
                        <a:rPr lang="zh-CN" sz="1200">
                          <a:effectLst/>
                        </a:rPr>
                        <a:t>字符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540060">
                <a:tc>
                  <a:txBody>
                    <a:bodyPr/>
                    <a:lstStyle/>
                    <a:p>
                      <a:pPr algn="ctr">
                        <a:lnSpc>
                          <a:spcPts val="1100"/>
                        </a:lnSpc>
                        <a:spcAft>
                          <a:spcPts val="0"/>
                        </a:spcAft>
                      </a:pPr>
                      <a:r>
                        <a:rPr lang="en-US" sz="1200">
                          <a:effectLst/>
                        </a:rPr>
                        <a:t>\f</a:t>
                      </a:r>
                      <a:endParaRPr lang="zh-CN" sz="1200">
                        <a:effectLst/>
                        <a:latin typeface="Times New Roman"/>
                        <a:ea typeface="宋体"/>
                      </a:endParaRPr>
                    </a:p>
                  </a:txBody>
                  <a:tcPr marL="68580" marR="68580" marT="0" marB="0" anchor="ctr"/>
                </a:tc>
                <a:tc>
                  <a:txBody>
                    <a:bodyPr/>
                    <a:lstStyle/>
                    <a:p>
                      <a:pPr algn="ctr">
                        <a:lnSpc>
                          <a:spcPts val="1100"/>
                        </a:lnSpc>
                        <a:spcAft>
                          <a:spcPts val="0"/>
                        </a:spcAft>
                      </a:pPr>
                      <a:r>
                        <a:rPr lang="zh-CN" sz="1200">
                          <a:effectLst/>
                        </a:rPr>
                        <a:t>匹配一个换页符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540060">
                <a:tc>
                  <a:txBody>
                    <a:bodyPr/>
                    <a:lstStyle/>
                    <a:p>
                      <a:pPr algn="ctr">
                        <a:lnSpc>
                          <a:spcPts val="1100"/>
                        </a:lnSpc>
                        <a:spcAft>
                          <a:spcPts val="0"/>
                        </a:spcAft>
                      </a:pPr>
                      <a:r>
                        <a:rPr lang="en-US" sz="1200">
                          <a:effectLst/>
                        </a:rPr>
                        <a:t>\n</a:t>
                      </a:r>
                      <a:endParaRPr lang="zh-CN" sz="1200">
                        <a:effectLst/>
                        <a:latin typeface="Times New Roman"/>
                        <a:ea typeface="宋体"/>
                      </a:endParaRPr>
                    </a:p>
                  </a:txBody>
                  <a:tcPr marL="68580" marR="68580" marT="0" marB="0" anchor="ctr"/>
                </a:tc>
                <a:tc>
                  <a:txBody>
                    <a:bodyPr/>
                    <a:lstStyle/>
                    <a:p>
                      <a:pPr algn="ctr">
                        <a:lnSpc>
                          <a:spcPts val="1100"/>
                        </a:lnSpc>
                        <a:spcAft>
                          <a:spcPts val="0"/>
                        </a:spcAft>
                      </a:pPr>
                      <a:r>
                        <a:rPr lang="zh-CN" sz="1200">
                          <a:effectLst/>
                        </a:rPr>
                        <a:t>匹配一个换行符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540060">
                <a:tc>
                  <a:txBody>
                    <a:bodyPr/>
                    <a:lstStyle/>
                    <a:p>
                      <a:pPr algn="ctr">
                        <a:lnSpc>
                          <a:spcPts val="1100"/>
                        </a:lnSpc>
                        <a:spcAft>
                          <a:spcPts val="0"/>
                        </a:spcAft>
                      </a:pPr>
                      <a:r>
                        <a:rPr lang="en-US" sz="1200">
                          <a:effectLst/>
                        </a:rPr>
                        <a:t>\r</a:t>
                      </a:r>
                      <a:endParaRPr lang="zh-CN" sz="1200">
                        <a:effectLst/>
                        <a:latin typeface="Times New Roman"/>
                        <a:ea typeface="宋体"/>
                      </a:endParaRPr>
                    </a:p>
                  </a:txBody>
                  <a:tcPr marL="68580" marR="68580" marT="0" marB="0" anchor="ctr"/>
                </a:tc>
                <a:tc>
                  <a:txBody>
                    <a:bodyPr/>
                    <a:lstStyle/>
                    <a:p>
                      <a:pPr algn="ctr">
                        <a:lnSpc>
                          <a:spcPts val="1100"/>
                        </a:lnSpc>
                        <a:spcAft>
                          <a:spcPts val="0"/>
                        </a:spcAft>
                      </a:pPr>
                      <a:r>
                        <a:rPr lang="zh-CN" sz="1200">
                          <a:effectLst/>
                        </a:rPr>
                        <a:t>匹配一个回车符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540060">
                <a:tc>
                  <a:txBody>
                    <a:bodyPr/>
                    <a:lstStyle/>
                    <a:p>
                      <a:pPr algn="ctr">
                        <a:lnSpc>
                          <a:spcPts val="1100"/>
                        </a:lnSpc>
                        <a:spcAft>
                          <a:spcPts val="0"/>
                        </a:spcAft>
                      </a:pPr>
                      <a:r>
                        <a:rPr lang="en-US" sz="1200">
                          <a:effectLst/>
                        </a:rPr>
                        <a:t>\t</a:t>
                      </a:r>
                      <a:endParaRPr lang="zh-CN" sz="1200">
                        <a:effectLst/>
                        <a:latin typeface="Times New Roman"/>
                        <a:ea typeface="宋体"/>
                      </a:endParaRPr>
                    </a:p>
                  </a:txBody>
                  <a:tcPr marL="68580" marR="68580" marT="0" marB="0" anchor="ctr"/>
                </a:tc>
                <a:tc>
                  <a:txBody>
                    <a:bodyPr/>
                    <a:lstStyle/>
                    <a:p>
                      <a:pPr algn="ctr">
                        <a:lnSpc>
                          <a:spcPts val="1100"/>
                        </a:lnSpc>
                        <a:spcAft>
                          <a:spcPts val="0"/>
                        </a:spcAft>
                      </a:pPr>
                      <a:r>
                        <a:rPr lang="zh-CN" sz="1200">
                          <a:effectLst/>
                        </a:rPr>
                        <a:t>匹配一个制表符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540060">
                <a:tc>
                  <a:txBody>
                    <a:bodyPr/>
                    <a:lstStyle/>
                    <a:p>
                      <a:pPr algn="ctr">
                        <a:lnSpc>
                          <a:spcPts val="1100"/>
                        </a:lnSpc>
                        <a:spcAft>
                          <a:spcPts val="0"/>
                        </a:spcAft>
                      </a:pPr>
                      <a:r>
                        <a:rPr lang="en-US" sz="1200">
                          <a:effectLst/>
                        </a:rPr>
                        <a:t>\v</a:t>
                      </a:r>
                      <a:endParaRPr lang="zh-CN" sz="1200">
                        <a:effectLst/>
                        <a:latin typeface="Times New Roman"/>
                        <a:ea typeface="宋体"/>
                      </a:endParaRPr>
                    </a:p>
                  </a:txBody>
                  <a:tcPr marL="68580" marR="68580" marT="0" marB="0" anchor="ctr"/>
                </a:tc>
                <a:tc>
                  <a:txBody>
                    <a:bodyPr/>
                    <a:lstStyle/>
                    <a:p>
                      <a:pPr algn="ctr">
                        <a:lnSpc>
                          <a:spcPts val="1100"/>
                        </a:lnSpc>
                        <a:spcAft>
                          <a:spcPts val="0"/>
                        </a:spcAft>
                      </a:pPr>
                      <a:r>
                        <a:rPr lang="zh-CN" sz="1200" dirty="0">
                          <a:effectLst/>
                        </a:rPr>
                        <a:t>匹配一个垂直制表符</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72720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8.4.3</a:t>
            </a:r>
            <a:r>
              <a:rPr lang="zh-CN" altLang="en-US" b="0" i="0" u="none" strike="noStrike" kern="1800" baseline="0">
                <a:latin typeface="方正大标宋简体"/>
              </a:rPr>
              <a:t>  元字符</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964704"/>
          </a:xfrm>
        </p:spPr>
        <p:txBody>
          <a:bodyPr>
            <a:normAutofit fontScale="70000" lnSpcReduction="20000"/>
          </a:bodyPr>
          <a:lstStyle/>
          <a:p>
            <a:pPr marR="0" lvl="0" rtl="0"/>
            <a:r>
              <a:rPr lang="zh-CN" altLang="en-US" b="0" i="0" u="none" strike="noStrike" baseline="0" dirty="0">
                <a:latin typeface="Times New Roman"/>
              </a:rPr>
              <a:t>元字符就是用于构建正则表达式的具有特殊含义的字符。如果要在正则表达式中包含元字符本身，则必须在其前面加上“</a:t>
            </a:r>
            <a:r>
              <a:rPr lang="en-US" altLang="zh-CN" b="0" i="0" u="none" strike="noStrike" baseline="0" dirty="0">
                <a:latin typeface="Times New Roman"/>
              </a:rPr>
              <a:t>\</a:t>
            </a:r>
            <a:r>
              <a:rPr lang="zh-CN" altLang="en-US" b="0" i="0" u="none" strike="noStrike" baseline="0" dirty="0">
                <a:latin typeface="Times New Roman"/>
              </a:rPr>
              <a:t>”进行转义。正则表达式有以下特殊字符，如表所示。</a:t>
            </a:r>
          </a:p>
        </p:txBody>
      </p:sp>
      <p:graphicFrame>
        <p:nvGraphicFramePr>
          <p:cNvPr id="4" name="表格 3"/>
          <p:cNvGraphicFramePr>
            <a:graphicFrameLocks noGrp="1"/>
          </p:cNvGraphicFramePr>
          <p:nvPr>
            <p:extLst>
              <p:ext uri="{D42A27DB-BD31-4B8C-83A1-F6EECF244321}">
                <p14:modId xmlns:p14="http://schemas.microsoft.com/office/powerpoint/2010/main" val="3906409872"/>
              </p:ext>
            </p:extLst>
          </p:nvPr>
        </p:nvGraphicFramePr>
        <p:xfrm>
          <a:off x="539552" y="2495550"/>
          <a:ext cx="8064896" cy="3957786"/>
        </p:xfrm>
        <a:graphic>
          <a:graphicData uri="http://schemas.openxmlformats.org/drawingml/2006/table">
            <a:tbl>
              <a:tblPr firstRow="1" firstCol="1" bandRow="1">
                <a:tableStyleId>{5C22544A-7EE6-4342-B048-85BDC9FD1C3A}</a:tableStyleId>
              </a:tblPr>
              <a:tblGrid>
                <a:gridCol w="1145906">
                  <a:extLst>
                    <a:ext uri="{9D8B030D-6E8A-4147-A177-3AD203B41FA5}">
                      <a16:colId xmlns:a16="http://schemas.microsoft.com/office/drawing/2014/main" val="20000"/>
                    </a:ext>
                  </a:extLst>
                </a:gridCol>
                <a:gridCol w="6918990">
                  <a:extLst>
                    <a:ext uri="{9D8B030D-6E8A-4147-A177-3AD203B41FA5}">
                      <a16:colId xmlns:a16="http://schemas.microsoft.com/office/drawing/2014/main" val="20001"/>
                    </a:ext>
                  </a:extLst>
                </a:gridCol>
              </a:tblGrid>
              <a:tr h="188466">
                <a:tc>
                  <a:txBody>
                    <a:bodyPr/>
                    <a:lstStyle/>
                    <a:p>
                      <a:pPr>
                        <a:lnSpc>
                          <a:spcPts val="1100"/>
                        </a:lnSpc>
                        <a:spcAft>
                          <a:spcPts val="0"/>
                        </a:spcAft>
                      </a:pPr>
                      <a:r>
                        <a:rPr lang="zh-CN" sz="1200">
                          <a:effectLst/>
                        </a:rPr>
                        <a:t>字符</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188466">
                <a:tc>
                  <a:txBody>
                    <a:bodyPr/>
                    <a:lstStyle/>
                    <a:p>
                      <a:pPr>
                        <a:lnSpc>
                          <a:spcPts val="1100"/>
                        </a:lnSpc>
                        <a:spcAft>
                          <a:spcPts val="0"/>
                        </a:spcAft>
                      </a:pPr>
                      <a:r>
                        <a:rPr lang="en-US" sz="1200" dirty="0">
                          <a:effectLst/>
                        </a:rPr>
                        <a:t>$</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匹配输入字符串的结尾位置。如果设置了</a:t>
                      </a:r>
                      <a:r>
                        <a:rPr lang="en-US" sz="1200">
                          <a:effectLst/>
                        </a:rPr>
                        <a:t> RegExp </a:t>
                      </a:r>
                      <a:r>
                        <a:rPr lang="zh-CN" sz="1200">
                          <a:effectLst/>
                        </a:rPr>
                        <a:t>对象的</a:t>
                      </a:r>
                      <a:r>
                        <a:rPr lang="en-US" sz="1200">
                          <a:effectLst/>
                        </a:rPr>
                        <a:t> Multiline </a:t>
                      </a:r>
                      <a:r>
                        <a:rPr lang="zh-CN" sz="1200">
                          <a:effectLst/>
                        </a:rPr>
                        <a:t>属性，则</a:t>
                      </a:r>
                      <a:r>
                        <a:rPr lang="en-US" sz="1200">
                          <a:effectLst/>
                        </a:rPr>
                        <a:t> $ </a:t>
                      </a:r>
                      <a:r>
                        <a:rPr lang="zh-CN" sz="1200">
                          <a:effectLst/>
                        </a:rPr>
                        <a:t>也匹配</a:t>
                      </a:r>
                      <a:r>
                        <a:rPr lang="en-US" sz="1200">
                          <a:effectLst/>
                        </a:rPr>
                        <a:t> '\n' </a:t>
                      </a:r>
                      <a:r>
                        <a:rPr lang="zh-CN" sz="1200">
                          <a:effectLst/>
                        </a:rPr>
                        <a:t>或</a:t>
                      </a:r>
                      <a:r>
                        <a:rPr lang="en-US" sz="1200">
                          <a:effectLst/>
                        </a:rPr>
                        <a:t> '\r'</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188466">
                <a:tc>
                  <a:txBody>
                    <a:bodyPr/>
                    <a:lstStyle/>
                    <a:p>
                      <a:pPr>
                        <a:lnSpc>
                          <a:spcPts val="1100"/>
                        </a:lnSpc>
                        <a:spcAft>
                          <a:spcPts val="0"/>
                        </a:spcAft>
                      </a:pPr>
                      <a:r>
                        <a:rPr lang="en-US" sz="1200">
                          <a:effectLst/>
                        </a:rPr>
                        <a:t>( )</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标记一个子表达式的开始和结束位置。子表达式可以获取供以后使用</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188466">
                <a:tc>
                  <a:txBody>
                    <a:bodyPr/>
                    <a:lstStyle/>
                    <a:p>
                      <a:pPr>
                        <a:lnSpc>
                          <a:spcPts val="11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匹配前面的子表达式零次或多次</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188466">
                <a:tc>
                  <a:txBody>
                    <a:bodyPr/>
                    <a:lstStyle/>
                    <a:p>
                      <a:pPr>
                        <a:lnSpc>
                          <a:spcPts val="11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匹配前面的子表达式一次或多次</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188466">
                <a:tc>
                  <a:txBody>
                    <a:bodyPr/>
                    <a:lstStyle/>
                    <a:p>
                      <a:pPr>
                        <a:lnSpc>
                          <a:spcPts val="11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匹配除换行符</a:t>
                      </a:r>
                      <a:r>
                        <a:rPr lang="en-US" sz="1200">
                          <a:effectLst/>
                        </a:rPr>
                        <a:t> \n</a:t>
                      </a:r>
                      <a:r>
                        <a:rPr lang="zh-CN" sz="1200">
                          <a:effectLst/>
                        </a:rPr>
                        <a:t>之外的任何单字符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188466">
                <a:tc>
                  <a:txBody>
                    <a:bodyPr/>
                    <a:lstStyle/>
                    <a:p>
                      <a:pPr>
                        <a:lnSpc>
                          <a:spcPts val="11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匹配方括号中指定的任意一个原子</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188466">
                <a:tc>
                  <a:txBody>
                    <a:bodyPr/>
                    <a:lstStyle/>
                    <a:p>
                      <a:pPr>
                        <a:lnSpc>
                          <a:spcPts val="11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匹配除方括号内原子以外的任意字符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188466">
                <a:tc>
                  <a:txBody>
                    <a:bodyPr/>
                    <a:lstStyle/>
                    <a:p>
                      <a:pPr>
                        <a:lnSpc>
                          <a:spcPts val="11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匹配前面的子表达式零次或一次，或指明一个非贪婪限定符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188466">
                <a:tc>
                  <a:txBody>
                    <a:bodyPr/>
                    <a:lstStyle/>
                    <a:p>
                      <a:pPr>
                        <a:lnSpc>
                          <a:spcPts val="11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将下一个字符标记为或特殊字符、或原义字符、或向后引用、或八进制转义符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9"/>
                  </a:ext>
                </a:extLst>
              </a:tr>
              <a:tr h="188466">
                <a:tc>
                  <a:txBody>
                    <a:bodyPr/>
                    <a:lstStyle/>
                    <a:p>
                      <a:pPr>
                        <a:lnSpc>
                          <a:spcPts val="11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匹配输入字符串的开始位置，除非在方括号表达式中使用，此时它表示不接受该字符集合</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0"/>
                  </a:ext>
                </a:extLst>
              </a:tr>
              <a:tr h="188466">
                <a:tc>
                  <a:txBody>
                    <a:bodyPr/>
                    <a:lstStyle/>
                    <a:p>
                      <a:pPr>
                        <a:lnSpc>
                          <a:spcPts val="11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指明两项之间的一个选择</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1"/>
                  </a:ext>
                </a:extLst>
              </a:tr>
              <a:tr h="188466">
                <a:tc>
                  <a:txBody>
                    <a:bodyPr/>
                    <a:lstStyle/>
                    <a:p>
                      <a:pPr>
                        <a:lnSpc>
                          <a:spcPts val="1100"/>
                        </a:lnSpc>
                        <a:spcAft>
                          <a:spcPts val="0"/>
                        </a:spcAft>
                      </a:pPr>
                      <a:r>
                        <a:rPr lang="en-US" sz="1200">
                          <a:effectLst/>
                        </a:rPr>
                        <a:t>\s</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匹配任何空白字符，包括空格、制表符、换页符等</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2"/>
                  </a:ext>
                </a:extLst>
              </a:tr>
              <a:tr h="188466">
                <a:tc>
                  <a:txBody>
                    <a:bodyPr/>
                    <a:lstStyle/>
                    <a:p>
                      <a:pPr>
                        <a:lnSpc>
                          <a:spcPts val="1100"/>
                        </a:lnSpc>
                        <a:spcAft>
                          <a:spcPts val="0"/>
                        </a:spcAft>
                      </a:pPr>
                      <a:r>
                        <a:rPr lang="en-US" sz="1200">
                          <a:effectLst/>
                        </a:rPr>
                        <a:t>\S</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匹配任何非空白字符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3"/>
                  </a:ext>
                </a:extLst>
              </a:tr>
              <a:tr h="188466">
                <a:tc>
                  <a:txBody>
                    <a:bodyPr/>
                    <a:lstStyle/>
                    <a:p>
                      <a:pPr>
                        <a:lnSpc>
                          <a:spcPts val="1100"/>
                        </a:lnSpc>
                        <a:spcAft>
                          <a:spcPts val="0"/>
                        </a:spcAft>
                      </a:pPr>
                      <a:r>
                        <a:rPr lang="en-US" sz="1200">
                          <a:effectLst/>
                        </a:rPr>
                        <a:t>\w</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匹配匹配任意一个数字、字母或下划线</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4"/>
                  </a:ext>
                </a:extLst>
              </a:tr>
              <a:tr h="188466">
                <a:tc>
                  <a:txBody>
                    <a:bodyPr/>
                    <a:lstStyle/>
                    <a:p>
                      <a:pPr>
                        <a:lnSpc>
                          <a:spcPts val="1100"/>
                        </a:lnSpc>
                        <a:spcAft>
                          <a:spcPts val="0"/>
                        </a:spcAft>
                      </a:pPr>
                      <a:r>
                        <a:rPr lang="en-US" sz="1200">
                          <a:effectLst/>
                        </a:rPr>
                        <a:t>\W</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匹配除数字、字母或下划线的任意字符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5"/>
                  </a:ext>
                </a:extLst>
              </a:tr>
              <a:tr h="188466">
                <a:tc>
                  <a:txBody>
                    <a:bodyPr/>
                    <a:lstStyle/>
                    <a:p>
                      <a:pPr>
                        <a:lnSpc>
                          <a:spcPts val="1100"/>
                        </a:lnSpc>
                        <a:spcAft>
                          <a:spcPts val="0"/>
                        </a:spcAft>
                      </a:pPr>
                      <a:r>
                        <a:rPr lang="en-US" sz="1200">
                          <a:effectLst/>
                        </a:rPr>
                        <a:t>\b</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匹配单词的边界</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6"/>
                  </a:ext>
                </a:extLst>
              </a:tr>
              <a:tr h="188466">
                <a:tc>
                  <a:txBody>
                    <a:bodyPr/>
                    <a:lstStyle/>
                    <a:p>
                      <a:pPr>
                        <a:lnSpc>
                          <a:spcPts val="1100"/>
                        </a:lnSpc>
                        <a:spcAft>
                          <a:spcPts val="0"/>
                        </a:spcAft>
                      </a:pPr>
                      <a:r>
                        <a:rPr lang="en-US" sz="1200">
                          <a:effectLst/>
                        </a:rPr>
                        <a:t>\B</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匹配除单词边界以外的部分</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7"/>
                  </a:ext>
                </a:extLst>
              </a:tr>
              <a:tr h="188466">
                <a:tc>
                  <a:txBody>
                    <a:bodyPr/>
                    <a:lstStyle/>
                    <a:p>
                      <a:pPr>
                        <a:lnSpc>
                          <a:spcPts val="1100"/>
                        </a:lnSpc>
                        <a:spcAft>
                          <a:spcPts val="0"/>
                        </a:spcAft>
                      </a:pPr>
                      <a:r>
                        <a:rPr lang="en-US" sz="1200">
                          <a:effectLst/>
                        </a:rPr>
                        <a:t>{n}</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表示其前面的原子正好出现</a:t>
                      </a:r>
                      <a:r>
                        <a:rPr lang="en-US" sz="1200">
                          <a:effectLst/>
                        </a:rPr>
                        <a:t>n</a:t>
                      </a:r>
                      <a:r>
                        <a:rPr lang="zh-CN" sz="1200">
                          <a:effectLst/>
                        </a:rPr>
                        <a:t>次</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8"/>
                  </a:ext>
                </a:extLst>
              </a:tr>
              <a:tr h="188466">
                <a:tc>
                  <a:txBody>
                    <a:bodyPr/>
                    <a:lstStyle/>
                    <a:p>
                      <a:pPr>
                        <a:lnSpc>
                          <a:spcPts val="1100"/>
                        </a:lnSpc>
                        <a:spcAft>
                          <a:spcPts val="0"/>
                        </a:spcAft>
                      </a:pPr>
                      <a:r>
                        <a:rPr lang="en-US" sz="1200">
                          <a:effectLst/>
                        </a:rPr>
                        <a:t>{n, }</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表示其前面的原子至少出现</a:t>
                      </a:r>
                      <a:r>
                        <a:rPr lang="en-US" sz="1200">
                          <a:effectLst/>
                        </a:rPr>
                        <a:t>n</a:t>
                      </a:r>
                      <a:r>
                        <a:rPr lang="zh-CN" sz="1200">
                          <a:effectLst/>
                        </a:rPr>
                        <a:t>次</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19"/>
                  </a:ext>
                </a:extLst>
              </a:tr>
              <a:tr h="188466">
                <a:tc>
                  <a:txBody>
                    <a:bodyPr/>
                    <a:lstStyle/>
                    <a:p>
                      <a:pPr>
                        <a:lnSpc>
                          <a:spcPts val="1100"/>
                        </a:lnSpc>
                        <a:spcAft>
                          <a:spcPts val="0"/>
                        </a:spcAft>
                      </a:pPr>
                      <a:r>
                        <a:rPr lang="en-US" sz="1200">
                          <a:effectLst/>
                        </a:rPr>
                        <a:t>{n,m}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表示其前面的原子至少出现</a:t>
                      </a:r>
                      <a:r>
                        <a:rPr lang="en-US" sz="1200" dirty="0">
                          <a:effectLst/>
                        </a:rPr>
                        <a:t>n</a:t>
                      </a:r>
                      <a:r>
                        <a:rPr lang="zh-CN" sz="1200" dirty="0">
                          <a:effectLst/>
                        </a:rPr>
                        <a:t>次，至多出现</a:t>
                      </a:r>
                      <a:r>
                        <a:rPr lang="en-US" sz="1200" dirty="0">
                          <a:effectLst/>
                        </a:rPr>
                        <a:t>m</a:t>
                      </a:r>
                      <a:r>
                        <a:rPr lang="zh-CN" sz="1200" dirty="0">
                          <a:effectLst/>
                        </a:rPr>
                        <a:t>次</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20"/>
                  </a:ext>
                </a:extLst>
              </a:tr>
            </a:tbl>
          </a:graphicData>
        </a:graphic>
      </p:graphicFrame>
    </p:spTree>
    <p:extLst>
      <p:ext uri="{BB962C8B-B14F-4D97-AF65-F5344CB8AC3E}">
        <p14:creationId xmlns:p14="http://schemas.microsoft.com/office/powerpoint/2010/main" val="22503546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8.4.3</a:t>
            </a:r>
            <a:r>
              <a:rPr lang="zh-CN" altLang="en-US" b="0" i="0" u="none" strike="noStrike" kern="1800" baseline="0">
                <a:latin typeface="方正大标宋简体"/>
              </a:rPr>
              <a:t>  元字符</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zh-CN" altLang="en-US" b="0" i="0" u="none" strike="noStrike" baseline="0" dirty="0">
                <a:latin typeface="Times New Roman"/>
              </a:rPr>
              <a:t>构造正则表达式的方法和创建数学表达式的方法相似，就是通过使用多种元字符与操作符将小的表达式结合起来创建一个大的表达式。元字符是正则表达式最重要的组成部分。下面将这些元字符分成几类分别讲解。</a:t>
            </a:r>
          </a:p>
        </p:txBody>
      </p:sp>
    </p:spTree>
    <p:extLst>
      <p:ext uri="{BB962C8B-B14F-4D97-AF65-F5344CB8AC3E}">
        <p14:creationId xmlns:p14="http://schemas.microsoft.com/office/powerpoint/2010/main" val="3243178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通用字符类型</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3178696" cy="4724400"/>
          </a:xfrm>
        </p:spPr>
        <p:txBody>
          <a:bodyPr>
            <a:normAutofit fontScale="70000" lnSpcReduction="20000"/>
          </a:bodyPr>
          <a:lstStyle/>
          <a:p>
            <a:pPr marR="0" lvl="0" rtl="0"/>
            <a:r>
              <a:rPr lang="zh-CN" altLang="en-US" b="0" i="0" u="none" strike="noStrike" baseline="0" dirty="0">
                <a:latin typeface="Times New Roman"/>
              </a:rPr>
              <a:t>通用字符类型可以相应类型中的任意一个字符，如“</a:t>
            </a:r>
            <a:r>
              <a:rPr lang="en-US" altLang="zh-CN" b="0" i="0" u="none" strike="noStrike" baseline="0" dirty="0">
                <a:latin typeface="Times New Roman"/>
              </a:rPr>
              <a:t>\d</a:t>
            </a:r>
            <a:r>
              <a:rPr lang="zh-CN" altLang="en-US" b="0" i="0" u="none" strike="noStrike" baseline="0" dirty="0">
                <a:latin typeface="Times New Roman"/>
              </a:rPr>
              <a:t>”可以匹配任意一个十进制的数字。当然也可以使用原子表实现同样的功能，例如“</a:t>
            </a:r>
            <a:r>
              <a:rPr lang="en-US" altLang="zh-CN" b="0" i="0" u="none" strike="noStrike" baseline="0" dirty="0">
                <a:latin typeface="Times New Roman"/>
              </a:rPr>
              <a:t>[0-9]</a:t>
            </a:r>
            <a:r>
              <a:rPr lang="zh-CN" altLang="en-US" b="0" i="0" u="none" strike="noStrike" baseline="0" dirty="0">
                <a:latin typeface="Times New Roman"/>
              </a:rPr>
              <a:t>”就和“</a:t>
            </a:r>
            <a:r>
              <a:rPr lang="en-US" altLang="zh-CN" b="0" i="0" u="none" strike="noStrike" baseline="0" dirty="0">
                <a:latin typeface="Times New Roman"/>
              </a:rPr>
              <a:t>\d</a:t>
            </a:r>
            <a:r>
              <a:rPr lang="zh-CN" altLang="en-US" b="0" i="0" u="none" strike="noStrike" baseline="0" dirty="0">
                <a:latin typeface="Times New Roman"/>
              </a:rPr>
              <a:t>”的功能一样。使用通用字符类型要方便很多。如图所示，是我们常用的邮箱格式。</a:t>
            </a:r>
          </a:p>
          <a:p>
            <a:pPr marR="0" lvl="0" rtl="0"/>
            <a:r>
              <a:rPr lang="zh-CN" altLang="en-US" b="0" i="0" u="none" strike="noStrike" baseline="0" dirty="0">
                <a:latin typeface="Times New Roman"/>
              </a:rPr>
              <a:t>那么我们就可以把邮箱的格式总结出来，如图所示。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25925459"/>
              </p:ext>
            </p:extLst>
          </p:nvPr>
        </p:nvGraphicFramePr>
        <p:xfrm>
          <a:off x="4067944" y="1268760"/>
          <a:ext cx="3960440" cy="2497091"/>
        </p:xfrm>
        <a:graphic>
          <a:graphicData uri="http://schemas.openxmlformats.org/presentationml/2006/ole">
            <mc:AlternateContent xmlns:mc="http://schemas.openxmlformats.org/markup-compatibility/2006">
              <mc:Choice xmlns:v="urn:schemas-microsoft-com:vml" Requires="v">
                <p:oleObj name="Visio" r:id="rId2" imgW="2813130" imgH="1775694" progId="Visio.Drawing.11">
                  <p:embed/>
                </p:oleObj>
              </mc:Choice>
              <mc:Fallback>
                <p:oleObj name="Visio" r:id="rId2" imgW="2813130" imgH="1775694"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7944" y="1268760"/>
                        <a:ext cx="3960440" cy="2497091"/>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13405993"/>
              </p:ext>
            </p:extLst>
          </p:nvPr>
        </p:nvGraphicFramePr>
        <p:xfrm>
          <a:off x="4427538" y="3549650"/>
          <a:ext cx="3024187" cy="3308350"/>
        </p:xfrm>
        <a:graphic>
          <a:graphicData uri="http://schemas.openxmlformats.org/presentationml/2006/ole">
            <mc:AlternateContent xmlns:mc="http://schemas.openxmlformats.org/markup-compatibility/2006">
              <mc:Choice xmlns:v="urn:schemas-microsoft-com:vml" Requires="v">
                <p:oleObj name="Visio" r:id="rId4" imgW="2330939" imgH="2549523" progId="Visio.Drawing.11">
                  <p:embed/>
                </p:oleObj>
              </mc:Choice>
              <mc:Fallback>
                <p:oleObj name="Visio" r:id="rId4" imgW="2330939" imgH="2549523"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7538" y="3549650"/>
                        <a:ext cx="3024187" cy="3308350"/>
                      </a:xfrm>
                      <a:prstGeom prst="rect">
                        <a:avLst/>
                      </a:prstGeom>
                      <a:noFill/>
                    </p:spPr>
                  </p:pic>
                </p:oleObj>
              </mc:Fallback>
            </mc:AlternateContent>
          </a:graphicData>
        </a:graphic>
      </p:graphicFrame>
    </p:spTree>
    <p:extLst>
      <p:ext uri="{BB962C8B-B14F-4D97-AF65-F5344CB8AC3E}">
        <p14:creationId xmlns:p14="http://schemas.microsoft.com/office/powerpoint/2010/main" val="19249859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a:t>
            </a:r>
            <a:r>
              <a:rPr lang="zh-CN" altLang="en-US" b="0" i="0" u="none" strike="noStrike" kern="1800" baseline="0">
                <a:latin typeface="方正大标宋简体"/>
              </a:rPr>
              <a:t>通用字符类型</a:t>
            </a:r>
            <a:endParaRPr lang="zh-CN" altLang="en-US" b="0" i="0" u="none" strike="noStrike" kern="1800" baseline="0">
              <a:latin typeface="Times New Roman"/>
            </a:endParaRPr>
          </a:p>
        </p:txBody>
      </p:sp>
      <p:sp>
        <p:nvSpPr>
          <p:cNvPr id="3" name="文本占位符 2"/>
          <p:cNvSpPr>
            <a:spLocks noGrp="1"/>
          </p:cNvSpPr>
          <p:nvPr>
            <p:ph type="body" idx="1"/>
          </p:nvPr>
        </p:nvSpPr>
        <p:spPr>
          <a:xfrm>
            <a:off x="467544" y="1268760"/>
            <a:ext cx="7787208" cy="1252736"/>
          </a:xfrm>
        </p:spPr>
        <p:txBody>
          <a:bodyPr>
            <a:normAutofit fontScale="47500" lnSpcReduction="20000"/>
          </a:bodyPr>
          <a:lstStyle/>
          <a:p>
            <a:pPr marR="0" lvl="0" rtl="0"/>
            <a:r>
              <a:rPr lang="zh-CN" altLang="en-US" b="0" i="0" u="none" strike="noStrike" baseline="0" dirty="0">
                <a:latin typeface="Times New Roman"/>
              </a:rPr>
              <a:t>知道了邮箱格式以后我们就可以使用正则表达式来表示了，如图所示。</a:t>
            </a:r>
          </a:p>
          <a:p>
            <a:pPr marR="0" lvl="0" rtl="0"/>
            <a:r>
              <a:rPr lang="zh-CN" altLang="en-US" b="0" i="0" u="none" strike="noStrike" baseline="0" dirty="0">
                <a:latin typeface="Times New Roman"/>
              </a:rPr>
              <a:t>由于原子表“</a:t>
            </a:r>
            <a:r>
              <a:rPr lang="en-US" altLang="zh-CN" b="0" i="0" u="none" strike="noStrike" baseline="0" dirty="0">
                <a:latin typeface="Times New Roman"/>
              </a:rPr>
              <a:t>[a-</a:t>
            </a:r>
            <a:r>
              <a:rPr lang="en-US" altLang="zh-CN" b="0" i="0" u="none" strike="noStrike" baseline="0" dirty="0" err="1">
                <a:latin typeface="Times New Roman"/>
              </a:rPr>
              <a:t>zA</a:t>
            </a:r>
            <a:r>
              <a:rPr lang="en-US" altLang="zh-CN" b="0" i="0" u="none" strike="noStrike" baseline="0" dirty="0">
                <a:latin typeface="Times New Roman"/>
              </a:rPr>
              <a:t>-</a:t>
            </a:r>
            <a:r>
              <a:rPr lang="en-US" altLang="zh-CN" b="0" i="0" u="none" strike="noStrike" baseline="0" dirty="0" err="1">
                <a:latin typeface="Times New Roman"/>
              </a:rPr>
              <a:t>Z0</a:t>
            </a:r>
            <a:r>
              <a:rPr lang="en-US" altLang="zh-CN" b="0" i="0" u="none" strike="noStrike" baseline="0" dirty="0">
                <a:latin typeface="Times New Roman"/>
              </a:rPr>
              <a:t>-9_]</a:t>
            </a:r>
            <a:r>
              <a:rPr lang="zh-CN" altLang="en-US" b="0" i="0" u="none" strike="noStrike" baseline="0" dirty="0">
                <a:latin typeface="Times New Roman"/>
              </a:rPr>
              <a:t>”表示匹配所有字母、数字和下划线，而通用字符类型“</a:t>
            </a:r>
            <a:r>
              <a:rPr lang="en-US" altLang="zh-CN" b="0" i="0" u="none" strike="noStrike" baseline="0" dirty="0">
                <a:latin typeface="Times New Roman"/>
              </a:rPr>
              <a:t>\w</a:t>
            </a:r>
            <a:r>
              <a:rPr lang="zh-CN" altLang="en-US" b="0" i="0" u="none" strike="noStrike" baseline="0" dirty="0">
                <a:latin typeface="Times New Roman"/>
              </a:rPr>
              <a:t>”也是表示相同的功能。因此我们可以把图中的原子表替换为通用字符类型，如图所示。</a:t>
            </a:r>
          </a:p>
          <a:p>
            <a:pPr marR="0" lvl="0" rtl="0"/>
            <a:r>
              <a:rPr lang="zh-CN" altLang="en-US" b="0" i="0" u="none" strike="noStrike" baseline="0" dirty="0">
                <a:latin typeface="Times New Roman"/>
              </a:rPr>
              <a:t>我们可以看到通用字符形式的正则表达式在很大程序上精简了长度，也使得表达式更加容易阅读。因此我们在允许的情况下应该多使用通用字符形式。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1635291539"/>
              </p:ext>
            </p:extLst>
          </p:nvPr>
        </p:nvGraphicFramePr>
        <p:xfrm>
          <a:off x="611188" y="2420938"/>
          <a:ext cx="7632700" cy="2308225"/>
        </p:xfrm>
        <a:graphic>
          <a:graphicData uri="http://schemas.openxmlformats.org/presentationml/2006/ole">
            <mc:AlternateContent xmlns:mc="http://schemas.openxmlformats.org/markup-compatibility/2006">
              <mc:Choice xmlns:v="urn:schemas-microsoft-com:vml" Requires="v">
                <p:oleObj name="Visio" r:id="rId3" imgW="5447520" imgH="1643062" progId="Visio.Drawing.11">
                  <p:embed/>
                </p:oleObj>
              </mc:Choice>
              <mc:Fallback>
                <p:oleObj name="Visio" r:id="rId3" imgW="5447520" imgH="1643062" progId="Visio.Drawing.11">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420938"/>
                        <a:ext cx="7632700" cy="2308225"/>
                      </a:xfrm>
                      <a:prstGeom prst="rect">
                        <a:avLst/>
                      </a:prstGeom>
                      <a:noFill/>
                    </p:spPr>
                  </p:pic>
                </p:oleObj>
              </mc:Fallback>
            </mc:AlternateContent>
          </a:graphicData>
        </a:graphic>
      </p:graphicFrame>
      <p:sp>
        <p:nvSpPr>
          <p:cNvPr id="10"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1" name="对象 10"/>
          <p:cNvGraphicFramePr>
            <a:graphicFrameLocks noChangeAspect="1"/>
          </p:cNvGraphicFramePr>
          <p:nvPr>
            <p:extLst>
              <p:ext uri="{D42A27DB-BD31-4B8C-83A1-F6EECF244321}">
                <p14:modId xmlns:p14="http://schemas.microsoft.com/office/powerpoint/2010/main" val="1649013574"/>
              </p:ext>
            </p:extLst>
          </p:nvPr>
        </p:nvGraphicFramePr>
        <p:xfrm>
          <a:off x="683568" y="4941168"/>
          <a:ext cx="6912768" cy="1616598"/>
        </p:xfrm>
        <a:graphic>
          <a:graphicData uri="http://schemas.openxmlformats.org/presentationml/2006/ole">
            <mc:AlternateContent xmlns:mc="http://schemas.openxmlformats.org/markup-compatibility/2006">
              <mc:Choice xmlns:v="urn:schemas-microsoft-com:vml" Requires="v">
                <p:oleObj name="Visio" r:id="rId5" imgW="5455350" imgH="1280753" progId="Visio.Drawing.11">
                  <p:embed/>
                </p:oleObj>
              </mc:Choice>
              <mc:Fallback>
                <p:oleObj name="Visio" r:id="rId5" imgW="5455350" imgH="1280753" progId="Visio.Drawing.11">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3568" y="4941168"/>
                        <a:ext cx="6912768" cy="1616598"/>
                      </a:xfrm>
                      <a:prstGeom prst="rect">
                        <a:avLst/>
                      </a:prstGeom>
                      <a:noFill/>
                    </p:spPr>
                  </p:pic>
                </p:oleObj>
              </mc:Fallback>
            </mc:AlternateContent>
          </a:graphicData>
        </a:graphic>
      </p:graphicFrame>
    </p:spTree>
    <p:extLst>
      <p:ext uri="{BB962C8B-B14F-4D97-AF65-F5344CB8AC3E}">
        <p14:creationId xmlns:p14="http://schemas.microsoft.com/office/powerpoint/2010/main" val="1272189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1.echo()</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a:latin typeface="Times New Roman"/>
              </a:rPr>
              <a:t>echo()</a:t>
            </a:r>
            <a:r>
              <a:rPr lang="zh-CN" altLang="en-US" b="0" i="0" u="none" strike="noStrike" baseline="0" dirty="0">
                <a:latin typeface="Times New Roman"/>
              </a:rPr>
              <a:t>的用法及其使用后的输出结果。</a:t>
            </a:r>
          </a:p>
          <a:p>
            <a:pPr marR="0" lvl="0" rtl="0"/>
            <a:r>
              <a:rPr lang="en-US" altLang="zh-CN" b="0" i="0" u="none" strike="noStrike" baseline="0" dirty="0">
                <a:latin typeface="Times New Roman"/>
              </a:rPr>
              <a:t>(2)</a:t>
            </a:r>
            <a:r>
              <a:rPr lang="zh-CN" altLang="en-US" b="0" i="0" u="none" strike="noStrike" baseline="0" dirty="0">
                <a:latin typeface="Times New Roman"/>
              </a:rPr>
              <a:t>演示</a:t>
            </a:r>
            <a:r>
              <a:rPr lang="en-US" altLang="zh-CN" b="0" i="0" u="none" strike="noStrike" baseline="0" dirty="0">
                <a:latin typeface="Times New Roman"/>
              </a:rPr>
              <a:t>echo()</a:t>
            </a:r>
            <a:r>
              <a:rPr lang="zh-CN" altLang="en-US" b="0" i="0" u="none" strike="noStrike" baseline="0" dirty="0">
                <a:latin typeface="Times New Roman"/>
              </a:rPr>
              <a:t>需要注意的用法及其使用后的输出结果。</a:t>
            </a:r>
          </a:p>
        </p:txBody>
      </p:sp>
    </p:spTree>
    <p:extLst>
      <p:ext uri="{BB962C8B-B14F-4D97-AF65-F5344CB8AC3E}">
        <p14:creationId xmlns:p14="http://schemas.microsoft.com/office/powerpoint/2010/main" val="259298610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限定符</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2458616" cy="4637112"/>
          </a:xfrm>
        </p:spPr>
        <p:txBody>
          <a:bodyPr>
            <a:normAutofit fontScale="62500" lnSpcReduction="20000"/>
          </a:bodyPr>
          <a:lstStyle/>
          <a:p>
            <a:pPr marR="0" lvl="0" rtl="0"/>
            <a:r>
              <a:rPr lang="zh-CN" altLang="en-US" b="0" i="0" u="none" strike="noStrike" baseline="0" dirty="0">
                <a:latin typeface="Times New Roman"/>
              </a:rPr>
              <a:t>限定符用来指定一个正则表达式给定的原子必须出现多少次才可以满足匹配。限定符共有六种“*”、“</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a:latin typeface="Times New Roman"/>
              </a:rPr>
              <a:t>{n}</a:t>
            </a:r>
            <a:r>
              <a:rPr lang="zh-CN" altLang="en-US" b="0" i="0" u="none" strike="noStrike" baseline="0" dirty="0">
                <a:latin typeface="Times New Roman"/>
              </a:rPr>
              <a:t>”、“</a:t>
            </a:r>
            <a:r>
              <a:rPr lang="en-US" altLang="zh-CN" b="0" i="0" u="none" strike="noStrike" baseline="0" dirty="0">
                <a:latin typeface="Times New Roman"/>
              </a:rPr>
              <a:t>{n, }</a:t>
            </a:r>
            <a:r>
              <a:rPr lang="zh-CN" altLang="en-US" b="0" i="0" u="none" strike="noStrike" baseline="0" dirty="0">
                <a:latin typeface="Times New Roman"/>
              </a:rPr>
              <a:t>”以及“</a:t>
            </a:r>
            <a:r>
              <a:rPr lang="en-US" altLang="zh-CN" b="0" i="0" u="none" strike="noStrike" baseline="0" dirty="0">
                <a:latin typeface="Times New Roman"/>
              </a:rPr>
              <a:t>{</a:t>
            </a:r>
            <a:r>
              <a:rPr lang="en-US" altLang="zh-CN" b="0" i="0" u="none" strike="noStrike" baseline="0" dirty="0" err="1">
                <a:latin typeface="Times New Roman"/>
              </a:rPr>
              <a:t>n,m</a:t>
            </a:r>
            <a:r>
              <a:rPr lang="en-US" altLang="zh-CN" b="0" i="0" u="none" strike="noStrike" baseline="0" dirty="0">
                <a:latin typeface="Times New Roman"/>
              </a:rPr>
              <a:t>}</a:t>
            </a:r>
            <a:r>
              <a:rPr lang="zh-CN" altLang="en-US" b="0" i="0" u="none" strike="noStrike" baseline="0" dirty="0">
                <a:latin typeface="Times New Roman"/>
              </a:rPr>
              <a:t>”。它们的区别主要是匹配次数的不同。其中“*”、“</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a:latin typeface="Times New Roman"/>
              </a:rPr>
              <a:t>{n, }</a:t>
            </a:r>
            <a:r>
              <a:rPr lang="zh-CN" altLang="en-US" b="0" i="0" u="none" strike="noStrike" baseline="0" dirty="0">
                <a:latin typeface="Times New Roman"/>
              </a:rPr>
              <a:t>”都是贪婪的，因为它们会尽可能多地匹配字符，如图所示。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610651734"/>
              </p:ext>
            </p:extLst>
          </p:nvPr>
        </p:nvGraphicFramePr>
        <p:xfrm>
          <a:off x="3131840" y="1988840"/>
          <a:ext cx="5257800" cy="3733800"/>
        </p:xfrm>
        <a:graphic>
          <a:graphicData uri="http://schemas.openxmlformats.org/presentationml/2006/ole">
            <mc:AlternateContent xmlns:mc="http://schemas.openxmlformats.org/markup-compatibility/2006">
              <mc:Choice xmlns:v="urn:schemas-microsoft-com:vml" Requires="v">
                <p:oleObj name="Visio" r:id="rId2" imgW="5261220" imgH="3737664" progId="Visio.Drawing.11">
                  <p:embed/>
                </p:oleObj>
              </mc:Choice>
              <mc:Fallback>
                <p:oleObj name="Visio" r:id="rId2" imgW="5261220" imgH="3737664"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1988840"/>
                        <a:ext cx="5257800" cy="3733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05160674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a:t>
            </a:r>
            <a:r>
              <a:rPr lang="zh-CN" altLang="en-US" b="0" i="0" u="none" strike="noStrike" kern="1800" baseline="0">
                <a:latin typeface="方正大标宋简体"/>
              </a:rPr>
              <a:t>边界限制</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260848"/>
          </a:xfrm>
        </p:spPr>
        <p:txBody>
          <a:bodyPr>
            <a:normAutofit fontScale="85000" lnSpcReduction="20000"/>
          </a:bodyPr>
          <a:lstStyle/>
          <a:p>
            <a:pPr marR="0" lvl="0" rtl="0"/>
            <a:r>
              <a:rPr lang="zh-CN" altLang="en-US" b="0" i="0" u="none" strike="noStrike" baseline="0" dirty="0">
                <a:latin typeface="Times New Roman"/>
              </a:rPr>
              <a:t>边界限制是用来限制字符串或者单词的边界，以获得更准确的匹配结果。“</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a:latin typeface="Times New Roman"/>
              </a:rPr>
              <a:t>$</a:t>
            </a:r>
            <a:r>
              <a:rPr lang="zh-CN" altLang="en-US" b="0" i="0" u="none" strike="noStrike" baseline="0" dirty="0">
                <a:latin typeface="Times New Roman"/>
              </a:rPr>
              <a:t>”分别表示字符串的开始和结束。“</a:t>
            </a:r>
            <a:r>
              <a:rPr lang="en-US" altLang="zh-CN" b="0" i="0" u="none" strike="noStrike" baseline="0" dirty="0">
                <a:latin typeface="Times New Roman"/>
              </a:rPr>
              <a:t>\b</a:t>
            </a:r>
            <a:r>
              <a:rPr lang="zh-CN" altLang="en-US" b="0" i="0" u="none" strike="noStrike" baseline="0" dirty="0">
                <a:latin typeface="Times New Roman"/>
              </a:rPr>
              <a:t>”用于匹配字符串中每个单词的前或后边界。“</a:t>
            </a:r>
            <a:r>
              <a:rPr lang="en-US" altLang="zh-CN" b="0" i="0" u="none" strike="noStrike" baseline="0" dirty="0">
                <a:latin typeface="Times New Roman"/>
              </a:rPr>
              <a:t>\B</a:t>
            </a:r>
            <a:r>
              <a:rPr lang="zh-CN" altLang="en-US" b="0" i="0" u="none" strike="noStrike" baseline="0" dirty="0">
                <a:latin typeface="Times New Roman"/>
              </a:rPr>
              <a:t>”表示非单词边界比如这有一段字符串“</a:t>
            </a:r>
            <a:r>
              <a:rPr lang="en-US" altLang="zh-CN" b="0" i="0" u="none" strike="noStrike" baseline="0" dirty="0">
                <a:latin typeface="Times New Roman"/>
              </a:rPr>
              <a:t>this is </a:t>
            </a:r>
            <a:r>
              <a:rPr lang="en-US" altLang="zh-CN" b="0" i="0" u="none" strike="noStrike" baseline="0" dirty="0" err="1">
                <a:latin typeface="Times New Roman"/>
              </a:rPr>
              <a:t>PHP</a:t>
            </a:r>
            <a:r>
              <a:rPr lang="zh-CN" altLang="en-US" b="0" i="0" u="none" strike="noStrike" baseline="0" dirty="0">
                <a:latin typeface="Times New Roman"/>
              </a:rPr>
              <a:t>”，我们来尝试使用不同的正则表达式来匹配它们，如图所示。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53400903"/>
              </p:ext>
            </p:extLst>
          </p:nvPr>
        </p:nvGraphicFramePr>
        <p:xfrm>
          <a:off x="1259632" y="3717032"/>
          <a:ext cx="6264696" cy="2739269"/>
        </p:xfrm>
        <a:graphic>
          <a:graphicData uri="http://schemas.openxmlformats.org/presentationml/2006/ole">
            <mc:AlternateContent xmlns:mc="http://schemas.openxmlformats.org/markup-compatibility/2006">
              <mc:Choice xmlns:v="urn:schemas-microsoft-com:vml" Requires="v">
                <p:oleObj name="Visio" r:id="rId2" imgW="4852980" imgH="2122637" progId="Visio.Drawing.11">
                  <p:embed/>
                </p:oleObj>
              </mc:Choice>
              <mc:Fallback>
                <p:oleObj name="Visio" r:id="rId2" imgW="4852980" imgH="212263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3717032"/>
                        <a:ext cx="6264696" cy="2739269"/>
                      </a:xfrm>
                      <a:prstGeom prst="rect">
                        <a:avLst/>
                      </a:prstGeom>
                      <a:noFill/>
                    </p:spPr>
                  </p:pic>
                </p:oleObj>
              </mc:Fallback>
            </mc:AlternateContent>
          </a:graphicData>
        </a:graphic>
      </p:graphicFrame>
    </p:spTree>
    <p:extLst>
      <p:ext uri="{BB962C8B-B14F-4D97-AF65-F5344CB8AC3E}">
        <p14:creationId xmlns:p14="http://schemas.microsoft.com/office/powerpoint/2010/main" val="308827561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a:t>
            </a:r>
            <a:r>
              <a:rPr lang="zh-CN" altLang="en-US" b="0" i="0" u="none" strike="noStrike" kern="1800" baseline="0">
                <a:latin typeface="方正大标宋简体"/>
              </a:rPr>
              <a:t>圆点（</a:t>
            </a:r>
            <a:r>
              <a:rPr lang="en-US" altLang="zh-CN" b="0" i="0" u="none" strike="noStrike" kern="1800" baseline="0">
                <a:latin typeface="Times New Roman"/>
              </a:rPr>
              <a:t>.</a:t>
            </a:r>
            <a:r>
              <a:rPr lang="zh-CN" altLang="en-US" b="0" i="0" u="none" strike="noStrike" kern="1800" baseline="0">
                <a:latin typeface="方正大标宋简体"/>
              </a:rPr>
              <a:t>）</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684784"/>
          </a:xfrm>
        </p:spPr>
        <p:txBody>
          <a:bodyPr/>
          <a:lstStyle/>
          <a:p>
            <a:pPr marR="0" lvl="0" rtl="0"/>
            <a:r>
              <a:rPr lang="zh-CN" altLang="en-US" b="0" i="0" u="none" strike="noStrike" baseline="0" dirty="0">
                <a:latin typeface="Times New Roman"/>
              </a:rPr>
              <a:t>圆点可以匹配目标中的任意一个字符，包括非打印字符。但它不匹配换行符（默认情况下），如图所示。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20446669"/>
              </p:ext>
            </p:extLst>
          </p:nvPr>
        </p:nvGraphicFramePr>
        <p:xfrm>
          <a:off x="1619672" y="3861048"/>
          <a:ext cx="4968552" cy="1242138"/>
        </p:xfrm>
        <a:graphic>
          <a:graphicData uri="http://schemas.openxmlformats.org/presentationml/2006/ole">
            <mc:AlternateContent xmlns:mc="http://schemas.openxmlformats.org/markup-compatibility/2006">
              <mc:Choice xmlns:v="urn:schemas-microsoft-com:vml" Requires="v">
                <p:oleObj name="Visio" r:id="rId2" imgW="3237030" imgH="806031" progId="Visio.Drawing.11">
                  <p:embed/>
                </p:oleObj>
              </mc:Choice>
              <mc:Fallback>
                <p:oleObj name="Visio" r:id="rId2" imgW="3237030" imgH="80603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861048"/>
                        <a:ext cx="4968552" cy="1242138"/>
                      </a:xfrm>
                      <a:prstGeom prst="rect">
                        <a:avLst/>
                      </a:prstGeom>
                      <a:noFill/>
                    </p:spPr>
                  </p:pic>
                </p:oleObj>
              </mc:Fallback>
            </mc:AlternateContent>
          </a:graphicData>
        </a:graphic>
      </p:graphicFrame>
    </p:spTree>
    <p:extLst>
      <p:ext uri="{BB962C8B-B14F-4D97-AF65-F5344CB8AC3E}">
        <p14:creationId xmlns:p14="http://schemas.microsoft.com/office/powerpoint/2010/main" val="930874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5.</a:t>
            </a:r>
            <a:r>
              <a:rPr lang="zh-CN" altLang="en-US" b="0" i="0" u="none" strike="noStrike" kern="1800" baseline="0">
                <a:latin typeface="方正大标宋简体"/>
              </a:rPr>
              <a:t>模式选择符（</a:t>
            </a:r>
            <a:r>
              <a:rPr lang="en-US" altLang="zh-CN" b="0" i="0" u="none" strike="noStrike" kern="1800" baseline="0">
                <a:latin typeface="方正大标宋简体"/>
              </a:rPr>
              <a:t>|</a:t>
            </a:r>
            <a:r>
              <a:rPr lang="zh-CN" altLang="en-US" b="0" i="0" u="none" strike="noStrike" kern="1800" baseline="0">
                <a:latin typeface="方正大标宋简体"/>
              </a:rPr>
              <a:t>）</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a:t>
            </a:r>
            <a:r>
              <a:rPr lang="en-US" altLang="zh-CN" b="0" i="0" u="none" strike="noStrike" baseline="0">
                <a:latin typeface="Times New Roman"/>
              </a:rPr>
              <a:t>|</a:t>
            </a:r>
            <a:r>
              <a:rPr lang="zh-CN" altLang="en-US" b="0" i="0" u="none" strike="noStrike" baseline="0">
                <a:latin typeface="Times New Roman"/>
              </a:rPr>
              <a:t>”用来分割多个选择，例如“</a:t>
            </a:r>
            <a:r>
              <a:rPr lang="en-US" altLang="zh-CN" b="0" i="0" u="none" strike="noStrike" baseline="0">
                <a:latin typeface="Times New Roman"/>
              </a:rPr>
              <a:t>PHP|HTML</a:t>
            </a:r>
            <a:r>
              <a:rPr lang="zh-CN" altLang="en-US" b="0" i="0" u="none" strike="noStrike" baseline="0">
                <a:latin typeface="Times New Roman"/>
              </a:rPr>
              <a:t>”可以匹配“</a:t>
            </a:r>
            <a:r>
              <a:rPr lang="en-US" altLang="zh-CN" b="0" i="0" u="none" strike="noStrike" baseline="0">
                <a:latin typeface="Times New Roman"/>
              </a:rPr>
              <a:t>PHP</a:t>
            </a:r>
            <a:r>
              <a:rPr lang="zh-CN" altLang="en-US" b="0" i="0" u="none" strike="noStrike" baseline="0">
                <a:latin typeface="Times New Roman"/>
              </a:rPr>
              <a:t>”也可以匹配“</a:t>
            </a:r>
            <a:r>
              <a:rPr lang="en-US" altLang="zh-CN" b="0" i="0" u="none" strike="noStrike" baseline="0">
                <a:latin typeface="Times New Roman"/>
              </a:rPr>
              <a:t>HTML</a:t>
            </a:r>
            <a:r>
              <a:rPr lang="zh-CN" altLang="en-US" b="0" i="0" u="none" strike="noStrike" baseline="0">
                <a:latin typeface="Times New Roman"/>
              </a:rPr>
              <a:t>”。当然也可有多个选择例如“</a:t>
            </a:r>
            <a:r>
              <a:rPr lang="en-US" altLang="zh-CN" b="0" i="0" u="none" strike="noStrike" baseline="0">
                <a:latin typeface="Times New Roman"/>
              </a:rPr>
              <a:t>PHP|HTML|CSS|XML</a:t>
            </a:r>
            <a:r>
              <a:rPr lang="zh-CN" altLang="en-US" b="0" i="0" u="none" strike="noStrike" baseline="0">
                <a:latin typeface="Times New Roman"/>
              </a:rPr>
              <a:t>”可以匹配任意一组。</a:t>
            </a:r>
          </a:p>
        </p:txBody>
      </p:sp>
    </p:spTree>
    <p:extLst>
      <p:ext uri="{BB962C8B-B14F-4D97-AF65-F5344CB8AC3E}">
        <p14:creationId xmlns:p14="http://schemas.microsoft.com/office/powerpoint/2010/main" val="147291740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6.</a:t>
            </a:r>
            <a:r>
              <a:rPr lang="zh-CN" altLang="en-US" b="0" i="0" u="none" strike="noStrike" kern="1800" baseline="0">
                <a:latin typeface="方正大标宋简体"/>
              </a:rPr>
              <a:t>原子表</a:t>
            </a:r>
            <a:r>
              <a:rPr lang="en-US" altLang="zh-CN" b="0" i="0" u="none" strike="noStrike" kern="1800" baseline="0">
                <a:latin typeface="方正大标宋简体"/>
              </a:rPr>
              <a:t>[]</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3106688" cy="4724400"/>
          </a:xfrm>
        </p:spPr>
        <p:txBody>
          <a:bodyPr>
            <a:normAutofit fontScale="70000" lnSpcReduction="20000"/>
          </a:bodyPr>
          <a:lstStyle/>
          <a:p>
            <a:pPr marR="0" lvl="0" rtl="0"/>
            <a:r>
              <a:rPr lang="zh-CN" altLang="en-US" b="0" i="0" u="none" strike="noStrike" baseline="0" dirty="0">
                <a:latin typeface="Times New Roman"/>
              </a:rPr>
              <a:t>原子表“</a:t>
            </a:r>
            <a:r>
              <a:rPr lang="en-US" altLang="zh-CN" b="0" i="0" u="none" strike="noStrike" baseline="0" dirty="0">
                <a:latin typeface="Times New Roman"/>
              </a:rPr>
              <a:t>[]</a:t>
            </a:r>
            <a:r>
              <a:rPr lang="zh-CN" altLang="en-US" b="0" i="0" u="none" strike="noStrike" baseline="0" dirty="0">
                <a:latin typeface="Times New Roman"/>
              </a:rPr>
              <a:t>”可以定义一组彼此平等的原子，且从原子表中仅选择一个原子进行匹配即可，如图所示。</a:t>
            </a:r>
          </a:p>
          <a:p>
            <a:pPr marR="0" lvl="0" rtl="0"/>
            <a:r>
              <a:rPr lang="zh-CN" altLang="en-US" b="0" i="0" u="none" strike="noStrike" baseline="0" dirty="0">
                <a:latin typeface="Times New Roman"/>
              </a:rPr>
              <a:t>也可使用原子表“</a:t>
            </a:r>
            <a:r>
              <a:rPr lang="en-US" altLang="zh-CN" b="0" i="0" u="none" strike="noStrike" baseline="0" dirty="0">
                <a:latin typeface="Times New Roman"/>
              </a:rPr>
              <a:t>[^]</a:t>
            </a:r>
            <a:r>
              <a:rPr lang="zh-CN" altLang="en-US" b="0" i="0" u="none" strike="noStrike" baseline="0" dirty="0">
                <a:latin typeface="Times New Roman"/>
              </a:rPr>
              <a:t>”匹配除表内原子外的任意一个字符，如图所示。</a:t>
            </a:r>
          </a:p>
          <a:p>
            <a:pPr marR="0" lvl="0" rtl="0"/>
            <a:r>
              <a:rPr lang="zh-CN" altLang="en-US" b="0" i="0" u="none" strike="noStrike" baseline="0" dirty="0">
                <a:latin typeface="Times New Roman"/>
              </a:rPr>
              <a:t>在原子表中可以使用负号“</a:t>
            </a:r>
            <a:r>
              <a:rPr lang="en-US" altLang="zh-CN" b="0" i="0" u="none" strike="noStrike" baseline="0" dirty="0">
                <a:latin typeface="Times New Roman"/>
              </a:rPr>
              <a:t>-</a:t>
            </a:r>
            <a:r>
              <a:rPr lang="zh-CN" altLang="en-US" b="0" i="0" u="none" strike="noStrike" baseline="0" dirty="0">
                <a:latin typeface="Times New Roman"/>
              </a:rPr>
              <a:t>”来连接</a:t>
            </a:r>
            <a:r>
              <a:rPr lang="en-US" altLang="zh-CN" b="0" i="0" u="none" strike="noStrike" baseline="0" dirty="0">
                <a:latin typeface="Times New Roman"/>
              </a:rPr>
              <a:t>ASCII</a:t>
            </a:r>
            <a:r>
              <a:rPr lang="zh-CN" altLang="en-US" b="0" i="0" u="none" strike="noStrike" baseline="0" dirty="0">
                <a:latin typeface="Times New Roman"/>
              </a:rPr>
              <a:t>码顺序排列的原子，能够简化书写，如图所示。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657441317"/>
              </p:ext>
            </p:extLst>
          </p:nvPr>
        </p:nvGraphicFramePr>
        <p:xfrm>
          <a:off x="3851920" y="1628800"/>
          <a:ext cx="4824536" cy="1213271"/>
        </p:xfrm>
        <a:graphic>
          <a:graphicData uri="http://schemas.openxmlformats.org/presentationml/2006/ole">
            <mc:AlternateContent xmlns:mc="http://schemas.openxmlformats.org/markup-compatibility/2006">
              <mc:Choice xmlns:v="urn:schemas-microsoft-com:vml" Requires="v">
                <p:oleObj name="Visio" r:id="rId2" imgW="3221640" imgH="806031" progId="Visio.Drawing.11">
                  <p:embed/>
                </p:oleObj>
              </mc:Choice>
              <mc:Fallback>
                <p:oleObj name="Visio" r:id="rId2" imgW="3221640" imgH="80603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920" y="1628800"/>
                        <a:ext cx="4824536" cy="1213271"/>
                      </a:xfrm>
                      <a:prstGeom prst="rect">
                        <a:avLst/>
                      </a:prstGeom>
                      <a:noFill/>
                    </p:spPr>
                  </p:pic>
                </p:oleObj>
              </mc:Fallback>
            </mc:AlternateContent>
          </a:graphicData>
        </a:graphic>
      </p:graphicFrame>
      <p:sp>
        <p:nvSpPr>
          <p:cNvPr id="6" name="Rectangle 4"/>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432278306"/>
              </p:ext>
            </p:extLst>
          </p:nvPr>
        </p:nvGraphicFramePr>
        <p:xfrm>
          <a:off x="3995936" y="3140968"/>
          <a:ext cx="4464496" cy="1139586"/>
        </p:xfrm>
        <a:graphic>
          <a:graphicData uri="http://schemas.openxmlformats.org/presentationml/2006/ole">
            <mc:AlternateContent xmlns:mc="http://schemas.openxmlformats.org/markup-compatibility/2006">
              <mc:Choice xmlns:v="urn:schemas-microsoft-com:vml" Requires="v">
                <p:oleObj name="Visio" r:id="rId4" imgW="3175200" imgH="806031" progId="Visio.Drawing.11">
                  <p:embed/>
                </p:oleObj>
              </mc:Choice>
              <mc:Fallback>
                <p:oleObj name="Visio" r:id="rId4" imgW="3175200" imgH="806031" progId="Visio.Drawing.11">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95936" y="3140968"/>
                        <a:ext cx="4464496" cy="1139586"/>
                      </a:xfrm>
                      <a:prstGeom prst="rect">
                        <a:avLst/>
                      </a:prstGeom>
                      <a:noFill/>
                    </p:spPr>
                  </p:pic>
                </p:oleObj>
              </mc:Fallback>
            </mc:AlternateContent>
          </a:graphicData>
        </a:graphic>
      </p:graphicFrame>
      <p:sp>
        <p:nvSpPr>
          <p:cNvPr id="8" name="Rectangle 6"/>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2504342022"/>
              </p:ext>
            </p:extLst>
          </p:nvPr>
        </p:nvGraphicFramePr>
        <p:xfrm>
          <a:off x="3779912" y="4509120"/>
          <a:ext cx="4649175" cy="1152128"/>
        </p:xfrm>
        <a:graphic>
          <a:graphicData uri="http://schemas.openxmlformats.org/presentationml/2006/ole">
            <mc:AlternateContent xmlns:mc="http://schemas.openxmlformats.org/markup-compatibility/2006">
              <mc:Choice xmlns:v="urn:schemas-microsoft-com:vml" Requires="v">
                <p:oleObj name="Visio" r:id="rId6" imgW="3267810" imgH="806031" progId="Visio.Drawing.11">
                  <p:embed/>
                </p:oleObj>
              </mc:Choice>
              <mc:Fallback>
                <p:oleObj name="Visio" r:id="rId6" imgW="3267810" imgH="806031" progId="Visio.Drawing.11">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79912" y="4509120"/>
                        <a:ext cx="4649175" cy="1152128"/>
                      </a:xfrm>
                      <a:prstGeom prst="rect">
                        <a:avLst/>
                      </a:prstGeom>
                      <a:noFill/>
                    </p:spPr>
                  </p:pic>
                </p:oleObj>
              </mc:Fallback>
            </mc:AlternateContent>
          </a:graphicData>
        </a:graphic>
      </p:graphicFrame>
    </p:spTree>
    <p:extLst>
      <p:ext uri="{BB962C8B-B14F-4D97-AF65-F5344CB8AC3E}">
        <p14:creationId xmlns:p14="http://schemas.microsoft.com/office/powerpoint/2010/main" val="285058461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7.</a:t>
            </a:r>
            <a:r>
              <a:rPr lang="zh-CN" altLang="en-US" b="0" i="0" u="none" strike="noStrike" kern="1800" baseline="0">
                <a:latin typeface="方正大标宋简体"/>
              </a:rPr>
              <a:t>模式单元</a:t>
            </a:r>
            <a:r>
              <a:rPr lang="en-US" altLang="zh-CN" b="0" i="0" u="none" strike="noStrike" kern="1800" baseline="0">
                <a:latin typeface="方正大标宋简体"/>
              </a:rPr>
              <a:t>()</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2332856"/>
          </a:xfrm>
        </p:spPr>
        <p:txBody>
          <a:bodyPr>
            <a:normAutofit fontScale="92500" lnSpcReduction="10000"/>
          </a:bodyPr>
          <a:lstStyle/>
          <a:p>
            <a:pPr marR="0" lvl="0" rtl="0"/>
            <a:r>
              <a:rPr lang="zh-CN" altLang="en-US" b="0" i="0" u="none" strike="noStrike" baseline="0" dirty="0">
                <a:latin typeface="Times New Roman"/>
              </a:rPr>
              <a:t>模式单元是使用元字符“</a:t>
            </a:r>
            <a:r>
              <a:rPr lang="en-US" altLang="zh-CN" b="0" i="0" u="none" strike="noStrike" baseline="0" dirty="0">
                <a:latin typeface="Times New Roman"/>
              </a:rPr>
              <a:t>()</a:t>
            </a:r>
            <a:r>
              <a:rPr lang="zh-CN" altLang="en-US" b="0" i="0" u="none" strike="noStrike" baseline="0" dirty="0">
                <a:latin typeface="Times New Roman"/>
              </a:rPr>
              <a:t>”将多个原子组成大的原子被当做一个单元来使用。模式单元中的表达式将被优先匹配，如图所示。</a:t>
            </a:r>
          </a:p>
          <a:p>
            <a:pPr marR="0" lvl="0" rtl="0"/>
            <a:r>
              <a:rPr lang="zh-CN" altLang="en-US" b="0" i="0" u="none" strike="noStrike" baseline="0" dirty="0">
                <a:latin typeface="Times New Roman"/>
              </a:rPr>
              <a:t>在上面的表达式中，“</a:t>
            </a:r>
            <a:r>
              <a:rPr lang="en-US" altLang="zh-CN" b="0" i="0" u="none" strike="noStrike" baseline="0" dirty="0">
                <a:latin typeface="Times New Roman"/>
              </a:rPr>
              <a:t>very</a:t>
            </a:r>
            <a:r>
              <a:rPr lang="zh-CN" altLang="en-US" b="0" i="0" u="none" strike="noStrike" baseline="0" dirty="0">
                <a:latin typeface="Times New Roman"/>
              </a:rPr>
              <a:t>”是被当做一个整体来匹配的，因此可以没有也可以有多个。</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06290960"/>
              </p:ext>
            </p:extLst>
          </p:nvPr>
        </p:nvGraphicFramePr>
        <p:xfrm>
          <a:off x="1259632" y="4221088"/>
          <a:ext cx="6048672" cy="1218334"/>
        </p:xfrm>
        <a:graphic>
          <a:graphicData uri="http://schemas.openxmlformats.org/presentationml/2006/ole">
            <mc:AlternateContent xmlns:mc="http://schemas.openxmlformats.org/markup-compatibility/2006">
              <mc:Choice xmlns:v="urn:schemas-microsoft-com:vml" Requires="v">
                <p:oleObj name="Visio" r:id="rId2" imgW="4023810" imgH="806031" progId="Visio.Drawing.11">
                  <p:embed/>
                </p:oleObj>
              </mc:Choice>
              <mc:Fallback>
                <p:oleObj name="Visio" r:id="rId2" imgW="4023810" imgH="80603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221088"/>
                        <a:ext cx="6048672" cy="1218334"/>
                      </a:xfrm>
                      <a:prstGeom prst="rect">
                        <a:avLst/>
                      </a:prstGeom>
                      <a:noFill/>
                    </p:spPr>
                  </p:pic>
                </p:oleObj>
              </mc:Fallback>
            </mc:AlternateContent>
          </a:graphicData>
        </a:graphic>
      </p:graphicFrame>
    </p:spTree>
    <p:extLst>
      <p:ext uri="{BB962C8B-B14F-4D97-AF65-F5344CB8AC3E}">
        <p14:creationId xmlns:p14="http://schemas.microsoft.com/office/powerpoint/2010/main" val="8256041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a:t>
            </a:r>
            <a:r>
              <a:rPr lang="zh-CN" altLang="en-US" b="0" i="0" u="none" strike="noStrike" kern="1800" baseline="0">
                <a:latin typeface="方正大标宋简体"/>
              </a:rPr>
              <a:t>后向引用</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540768"/>
          </a:xfrm>
        </p:spPr>
        <p:txBody>
          <a:bodyPr>
            <a:normAutofit fontScale="85000" lnSpcReduction="20000"/>
          </a:bodyPr>
          <a:lstStyle/>
          <a:p>
            <a:pPr marR="0" lvl="0" rtl="0"/>
            <a:r>
              <a:rPr lang="zh-CN" altLang="en-US" b="0" i="0" u="none" strike="noStrike" baseline="0" dirty="0">
                <a:latin typeface="Times New Roman"/>
              </a:rPr>
              <a:t>由于模式单元是多个原子，因此这个模式单元机会存储在一个临时缓冲区中。缓冲区的编号从</a:t>
            </a:r>
            <a:r>
              <a:rPr lang="en-US" altLang="zh-CN" b="0" i="0" u="none" strike="noStrike" baseline="0" dirty="0">
                <a:latin typeface="Times New Roman"/>
              </a:rPr>
              <a:t>1</a:t>
            </a:r>
            <a:r>
              <a:rPr lang="zh-CN" altLang="en-US" b="0" i="0" u="none" strike="noStrike" baseline="0" dirty="0">
                <a:latin typeface="Times New Roman"/>
              </a:rPr>
              <a:t>开始，最大可以到编号</a:t>
            </a:r>
            <a:r>
              <a:rPr lang="en-US" altLang="zh-CN" b="0" i="0" u="none" strike="noStrike" baseline="0" dirty="0">
                <a:latin typeface="Times New Roman"/>
              </a:rPr>
              <a:t>99</a:t>
            </a:r>
            <a:r>
              <a:rPr lang="zh-CN" altLang="en-US" b="0" i="0" u="none" strike="noStrike" baseline="0" dirty="0">
                <a:latin typeface="Times New Roman"/>
              </a:rPr>
              <a:t>。我们可以使用“</a:t>
            </a:r>
            <a:r>
              <a:rPr lang="en-US" altLang="zh-CN" b="0" i="0" u="none" strike="noStrike" baseline="0" dirty="0">
                <a:latin typeface="Times New Roman"/>
              </a:rPr>
              <a:t>\x</a:t>
            </a:r>
            <a:r>
              <a:rPr lang="zh-CN" altLang="en-US" b="0" i="0" u="none" strike="noStrike" baseline="0" dirty="0">
                <a:latin typeface="Times New Roman"/>
              </a:rPr>
              <a:t>”来访问缓冲区的内容，“</a:t>
            </a:r>
            <a:r>
              <a:rPr lang="en-US" altLang="zh-CN" b="0" i="0" u="none" strike="noStrike" baseline="0" dirty="0">
                <a:latin typeface="Times New Roman"/>
              </a:rPr>
              <a:t>x</a:t>
            </a:r>
            <a:r>
              <a:rPr lang="zh-CN" altLang="en-US" b="0" i="0" u="none" strike="noStrike" baseline="0" dirty="0">
                <a:latin typeface="Times New Roman"/>
              </a:rPr>
              <a:t>”表示编号，它的说明如图所示。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66592123"/>
              </p:ext>
            </p:extLst>
          </p:nvPr>
        </p:nvGraphicFramePr>
        <p:xfrm>
          <a:off x="1619672" y="3284984"/>
          <a:ext cx="5623950" cy="2984443"/>
        </p:xfrm>
        <a:graphic>
          <a:graphicData uri="http://schemas.openxmlformats.org/presentationml/2006/ole">
            <mc:AlternateContent xmlns:mc="http://schemas.openxmlformats.org/markup-compatibility/2006">
              <mc:Choice xmlns:v="urn:schemas-microsoft-com:vml" Requires="v">
                <p:oleObj name="Visio" r:id="rId2" imgW="3575610" imgH="1898081" progId="Visio.Drawing.11">
                  <p:embed/>
                </p:oleObj>
              </mc:Choice>
              <mc:Fallback>
                <p:oleObj name="Visio" r:id="rId2" imgW="3575610" imgH="1898081"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9672" y="3284984"/>
                        <a:ext cx="5623950" cy="2984443"/>
                      </a:xfrm>
                      <a:prstGeom prst="rect">
                        <a:avLst/>
                      </a:prstGeom>
                      <a:noFill/>
                    </p:spPr>
                  </p:pic>
                </p:oleObj>
              </mc:Fallback>
            </mc:AlternateContent>
          </a:graphicData>
        </a:graphic>
      </p:graphicFrame>
    </p:spTree>
    <p:extLst>
      <p:ext uri="{BB962C8B-B14F-4D97-AF65-F5344CB8AC3E}">
        <p14:creationId xmlns:p14="http://schemas.microsoft.com/office/powerpoint/2010/main" val="75772961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a:t>
            </a:r>
            <a:r>
              <a:rPr lang="zh-CN" altLang="en-US" b="0" i="0" u="none" strike="noStrike" kern="1800" baseline="0">
                <a:latin typeface="方正大标宋简体"/>
              </a:rPr>
              <a:t>后向引用</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324744"/>
          </a:xfrm>
        </p:spPr>
        <p:txBody>
          <a:bodyPr>
            <a:normAutofit/>
          </a:bodyPr>
          <a:lstStyle/>
          <a:p>
            <a:pPr marR="0" lvl="0" rtl="0"/>
            <a:r>
              <a:rPr lang="zh-CN" altLang="en-US" b="0" i="0" u="none" strike="noStrike" baseline="0" dirty="0">
                <a:latin typeface="Times New Roman"/>
              </a:rPr>
              <a:t>在正则表达的模式中，还需要在前面再加一个“</a:t>
            </a:r>
            <a:r>
              <a:rPr lang="en-US" altLang="zh-CN" b="0" i="0" u="none" strike="noStrike" baseline="0" dirty="0">
                <a:latin typeface="Times New Roman"/>
              </a:rPr>
              <a:t>\</a:t>
            </a:r>
            <a:r>
              <a:rPr lang="zh-CN" altLang="en-US" b="0" i="0" u="none" strike="noStrike" baseline="0" dirty="0">
                <a:latin typeface="Times New Roman"/>
              </a:rPr>
              <a:t>”，我们看图。</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44731021"/>
              </p:ext>
            </p:extLst>
          </p:nvPr>
        </p:nvGraphicFramePr>
        <p:xfrm>
          <a:off x="855116" y="3212976"/>
          <a:ext cx="7433767" cy="2160240"/>
        </p:xfrm>
        <a:graphic>
          <a:graphicData uri="http://schemas.openxmlformats.org/presentationml/2006/ole">
            <mc:AlternateContent xmlns:mc="http://schemas.openxmlformats.org/markup-compatibility/2006">
              <mc:Choice xmlns:v="urn:schemas-microsoft-com:vml" Requires="v">
                <p:oleObj name="Visio" r:id="rId2" imgW="4457700" imgH="1294232" progId="Visio.Drawing.11">
                  <p:embed/>
                </p:oleObj>
              </mc:Choice>
              <mc:Fallback>
                <p:oleObj name="Visio" r:id="rId2" imgW="4457700" imgH="129423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5116" y="3212976"/>
                        <a:ext cx="7433767" cy="2160240"/>
                      </a:xfrm>
                      <a:prstGeom prst="rect">
                        <a:avLst/>
                      </a:prstGeom>
                      <a:noFill/>
                    </p:spPr>
                  </p:pic>
                </p:oleObj>
              </mc:Fallback>
            </mc:AlternateContent>
          </a:graphicData>
        </a:graphic>
      </p:graphicFrame>
    </p:spTree>
    <p:extLst>
      <p:ext uri="{BB962C8B-B14F-4D97-AF65-F5344CB8AC3E}">
        <p14:creationId xmlns:p14="http://schemas.microsoft.com/office/powerpoint/2010/main" val="14964104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a:t>
            </a:r>
            <a:r>
              <a:rPr lang="zh-CN" altLang="en-US" b="0" i="0" u="none" strike="noStrike" kern="1800" baseline="0">
                <a:latin typeface="方正大标宋简体"/>
              </a:rPr>
              <a:t>后向引用</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1612776"/>
          </a:xfrm>
        </p:spPr>
        <p:txBody>
          <a:bodyPr>
            <a:normAutofit/>
          </a:bodyPr>
          <a:lstStyle/>
          <a:p>
            <a:pPr marR="0" lvl="0" rtl="0"/>
            <a:r>
              <a:rPr lang="zh-CN" altLang="en-US" b="0" i="0" u="none" strike="noStrike" baseline="0" dirty="0">
                <a:latin typeface="Times New Roman"/>
              </a:rPr>
              <a:t>这里需要读者理解的是，在模式单元匹配成功后，缓存区中的内容就会更新。引用是使用更新后的内容，如图所示。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86067561"/>
              </p:ext>
            </p:extLst>
          </p:nvPr>
        </p:nvGraphicFramePr>
        <p:xfrm>
          <a:off x="1187624" y="3356992"/>
          <a:ext cx="6552728" cy="2792513"/>
        </p:xfrm>
        <a:graphic>
          <a:graphicData uri="http://schemas.openxmlformats.org/presentationml/2006/ole">
            <mc:AlternateContent xmlns:mc="http://schemas.openxmlformats.org/markup-compatibility/2006">
              <mc:Choice xmlns:v="urn:schemas-microsoft-com:vml" Requires="v">
                <p:oleObj name="Visio" r:id="rId2" imgW="4511700" imgH="1924769" progId="Visio.Drawing.11">
                  <p:embed/>
                </p:oleObj>
              </mc:Choice>
              <mc:Fallback>
                <p:oleObj name="Visio" r:id="rId2" imgW="4511700" imgH="192476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624" y="3356992"/>
                        <a:ext cx="6552728" cy="2792513"/>
                      </a:xfrm>
                      <a:prstGeom prst="rect">
                        <a:avLst/>
                      </a:prstGeom>
                      <a:noFill/>
                    </p:spPr>
                  </p:pic>
                </p:oleObj>
              </mc:Fallback>
            </mc:AlternateContent>
          </a:graphicData>
        </a:graphic>
      </p:graphicFrame>
    </p:spTree>
    <p:extLst>
      <p:ext uri="{BB962C8B-B14F-4D97-AF65-F5344CB8AC3E}">
        <p14:creationId xmlns:p14="http://schemas.microsoft.com/office/powerpoint/2010/main" val="4428595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a:t>
            </a:r>
            <a:r>
              <a:rPr lang="zh-CN" altLang="en-US" b="0" i="0" u="none" strike="noStrike" kern="1800" baseline="0">
                <a:latin typeface="方正大标宋简体"/>
              </a:rPr>
              <a:t>后向引用</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964704"/>
          </a:xfrm>
        </p:spPr>
        <p:txBody>
          <a:bodyPr>
            <a:normAutofit fontScale="70000" lnSpcReduction="20000"/>
          </a:bodyPr>
          <a:lstStyle/>
          <a:p>
            <a:pPr marR="0" lvl="0" rtl="0"/>
            <a:r>
              <a:rPr lang="zh-CN" altLang="en-US" b="0" i="0" u="none" strike="noStrike" baseline="0" dirty="0">
                <a:latin typeface="Times New Roman"/>
              </a:rPr>
              <a:t>缓冲区更新了也就导致了引用的改变，也就是说在模式单元匹配后引用它的地方都要使用匹配的这个原子了，如图是一个匹配时间的正则表达式。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39979407"/>
              </p:ext>
            </p:extLst>
          </p:nvPr>
        </p:nvGraphicFramePr>
        <p:xfrm>
          <a:off x="2627784" y="2492896"/>
          <a:ext cx="5040560" cy="3890529"/>
        </p:xfrm>
        <a:graphic>
          <a:graphicData uri="http://schemas.openxmlformats.org/presentationml/2006/ole">
            <mc:AlternateContent xmlns:mc="http://schemas.openxmlformats.org/markup-compatibility/2006">
              <mc:Choice xmlns:v="urn:schemas-microsoft-com:vml" Requires="v">
                <p:oleObj name="Visio" r:id="rId2" imgW="3926610" imgH="3031107" progId="Visio.Drawing.11">
                  <p:embed/>
                </p:oleObj>
              </mc:Choice>
              <mc:Fallback>
                <p:oleObj name="Visio" r:id="rId2" imgW="3926610" imgH="303110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2492896"/>
                        <a:ext cx="5040560" cy="3890529"/>
                      </a:xfrm>
                      <a:prstGeom prst="rect">
                        <a:avLst/>
                      </a:prstGeom>
                      <a:noFill/>
                    </p:spPr>
                  </p:pic>
                </p:oleObj>
              </mc:Fallback>
            </mc:AlternateContent>
          </a:graphicData>
        </a:graphic>
      </p:graphicFrame>
    </p:spTree>
    <p:extLst>
      <p:ext uri="{BB962C8B-B14F-4D97-AF65-F5344CB8AC3E}">
        <p14:creationId xmlns:p14="http://schemas.microsoft.com/office/powerpoint/2010/main" val="309033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2.print()</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332856"/>
          </a:xfrm>
        </p:spPr>
        <p:txBody>
          <a:bodyPr>
            <a:normAutofit lnSpcReduction="10000"/>
          </a:bodyPr>
          <a:lstStyle/>
          <a:p>
            <a:pPr marR="0" lvl="0" rtl="0"/>
            <a:r>
              <a:rPr lang="en-US" altLang="zh-CN" b="0" i="0" u="none" strike="noStrike" baseline="0" dirty="0">
                <a:latin typeface="Times New Roman"/>
              </a:rPr>
              <a:t>print()</a:t>
            </a:r>
            <a:r>
              <a:rPr lang="zh-CN" altLang="en-US" b="0" i="0" u="none" strike="noStrike" baseline="0" dirty="0">
                <a:latin typeface="Times New Roman"/>
              </a:rPr>
              <a:t>和</a:t>
            </a:r>
            <a:r>
              <a:rPr lang="en-US" altLang="zh-CN" b="0" i="0" u="none" strike="noStrike" baseline="0" dirty="0">
                <a:latin typeface="Times New Roman"/>
              </a:rPr>
              <a:t>echo()</a:t>
            </a:r>
            <a:r>
              <a:rPr lang="zh-CN" altLang="en-US" b="0" i="0" u="none" strike="noStrike" baseline="0" dirty="0">
                <a:latin typeface="Times New Roman"/>
              </a:rPr>
              <a:t>的功能是相同的，不同的是</a:t>
            </a:r>
            <a:r>
              <a:rPr lang="en-US" altLang="zh-CN" b="0" i="0" u="none" strike="noStrike" baseline="0" dirty="0">
                <a:latin typeface="Times New Roman"/>
              </a:rPr>
              <a:t>print()</a:t>
            </a:r>
            <a:r>
              <a:rPr lang="zh-CN" altLang="en-US" b="0" i="0" u="none" strike="noStrike" baseline="0" dirty="0">
                <a:latin typeface="Times New Roman"/>
              </a:rPr>
              <a:t>是有返回值的。它总会返回</a:t>
            </a:r>
            <a:r>
              <a:rPr lang="en-US" altLang="zh-CN" b="0" i="0" u="none" strike="noStrike" baseline="0" dirty="0">
                <a:latin typeface="Times New Roman"/>
              </a:rPr>
              <a:t>1</a:t>
            </a:r>
            <a:r>
              <a:rPr lang="zh-CN" altLang="en-US" b="0" i="0" u="none" strike="noStrike" baseline="0" dirty="0">
                <a:latin typeface="Times New Roman"/>
              </a:rPr>
              <a:t>。因此可以把</a:t>
            </a:r>
            <a:r>
              <a:rPr lang="en-US" altLang="zh-CN" b="0" i="0" u="none" strike="noStrike" baseline="0" dirty="0">
                <a:latin typeface="Times New Roman"/>
              </a:rPr>
              <a:t>print()</a:t>
            </a:r>
            <a:r>
              <a:rPr lang="zh-CN" altLang="en-US" b="0" i="0" u="none" strike="noStrike" baseline="0" dirty="0">
                <a:latin typeface="Times New Roman"/>
              </a:rPr>
              <a:t>作为分支结构的判断语句。但是它的执行效率是没有</a:t>
            </a:r>
            <a:r>
              <a:rPr lang="en-US" altLang="zh-CN" b="0" i="0" u="none" strike="noStrike" baseline="0" dirty="0">
                <a:latin typeface="Times New Roman"/>
              </a:rPr>
              <a:t>echo()</a:t>
            </a:r>
            <a:r>
              <a:rPr lang="zh-CN" altLang="en-US" b="0" i="0" u="none" strike="noStrike" baseline="0" dirty="0">
                <a:latin typeface="Times New Roman"/>
              </a:rPr>
              <a:t>高。它的语法如图所示。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865628081"/>
              </p:ext>
            </p:extLst>
          </p:nvPr>
        </p:nvGraphicFramePr>
        <p:xfrm>
          <a:off x="3347864" y="3717032"/>
          <a:ext cx="2880320" cy="2838877"/>
        </p:xfrm>
        <a:graphic>
          <a:graphicData uri="http://schemas.openxmlformats.org/presentationml/2006/ole">
            <mc:AlternateContent xmlns:mc="http://schemas.openxmlformats.org/markup-compatibility/2006">
              <mc:Choice xmlns:v="urn:schemas-microsoft-com:vml" Requires="v">
                <p:oleObj name="Visio" r:id="rId2" imgW="1326240" imgH="1303667" progId="Visio.Drawing.11">
                  <p:embed/>
                </p:oleObj>
              </mc:Choice>
              <mc:Fallback>
                <p:oleObj name="Visio" r:id="rId2" imgW="1326240" imgH="1303667"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7864" y="3717032"/>
                        <a:ext cx="2880320" cy="2838877"/>
                      </a:xfrm>
                      <a:prstGeom prst="rect">
                        <a:avLst/>
                      </a:prstGeom>
                      <a:noFill/>
                    </p:spPr>
                  </p:pic>
                </p:oleObj>
              </mc:Fallback>
            </mc:AlternateContent>
          </a:graphicData>
        </a:graphic>
      </p:graphicFrame>
    </p:spTree>
    <p:extLst>
      <p:ext uri="{BB962C8B-B14F-4D97-AF65-F5344CB8AC3E}">
        <p14:creationId xmlns:p14="http://schemas.microsoft.com/office/powerpoint/2010/main" val="181574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a:t>
            </a:r>
            <a:r>
              <a:rPr lang="zh-CN" altLang="en-US" b="0" i="0" u="none" strike="noStrike" kern="1800" baseline="0">
                <a:latin typeface="方正大标宋简体"/>
              </a:rPr>
              <a:t>后向引用</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2746648" cy="4421088"/>
          </a:xfrm>
        </p:spPr>
        <p:txBody>
          <a:bodyPr>
            <a:normAutofit/>
          </a:bodyPr>
          <a:lstStyle/>
          <a:p>
            <a:pPr marR="0" lvl="0" rtl="0"/>
            <a:r>
              <a:rPr lang="zh-CN" altLang="en-US" b="0" i="0" u="none" strike="noStrike" baseline="0" dirty="0">
                <a:latin typeface="Times New Roman"/>
              </a:rPr>
              <a:t>当然这种更新缓冲区是可以由我们控制的，我们使用“</a:t>
            </a:r>
            <a:r>
              <a:rPr lang="en-US" altLang="zh-CN" b="0" i="0" u="none" strike="noStrike" baseline="0" dirty="0">
                <a:latin typeface="Times New Roman"/>
              </a:rPr>
              <a:t>?:</a:t>
            </a:r>
            <a:r>
              <a:rPr lang="zh-CN" altLang="en-US" b="0" i="0" u="none" strike="noStrike" baseline="0" dirty="0">
                <a:latin typeface="Times New Roman"/>
              </a:rPr>
              <a:t>”来阻止模式单元被储存，如图所示。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38170962"/>
              </p:ext>
            </p:extLst>
          </p:nvPr>
        </p:nvGraphicFramePr>
        <p:xfrm>
          <a:off x="3923928" y="1412776"/>
          <a:ext cx="4392488" cy="4476959"/>
        </p:xfrm>
        <a:graphic>
          <a:graphicData uri="http://schemas.openxmlformats.org/presentationml/2006/ole">
            <mc:AlternateContent xmlns:mc="http://schemas.openxmlformats.org/markup-compatibility/2006">
              <mc:Choice xmlns:v="urn:schemas-microsoft-com:vml" Requires="v">
                <p:oleObj name="Visio" r:id="rId2" imgW="2475900" imgH="2527540" progId="Visio.Drawing.11">
                  <p:embed/>
                </p:oleObj>
              </mc:Choice>
              <mc:Fallback>
                <p:oleObj name="Visio" r:id="rId2" imgW="2475900" imgH="252754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1412776"/>
                        <a:ext cx="4392488" cy="4476959"/>
                      </a:xfrm>
                      <a:prstGeom prst="rect">
                        <a:avLst/>
                      </a:prstGeom>
                      <a:noFill/>
                    </p:spPr>
                  </p:pic>
                </p:oleObj>
              </mc:Fallback>
            </mc:AlternateContent>
          </a:graphicData>
        </a:graphic>
      </p:graphicFrame>
    </p:spTree>
    <p:extLst>
      <p:ext uri="{BB962C8B-B14F-4D97-AF65-F5344CB8AC3E}">
        <p14:creationId xmlns:p14="http://schemas.microsoft.com/office/powerpoint/2010/main" val="423062416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9.</a:t>
            </a:r>
            <a:r>
              <a:rPr lang="zh-CN" altLang="en-US" b="0" i="0" u="none" strike="noStrike" kern="1800" baseline="0">
                <a:latin typeface="方正大标宋简体"/>
              </a:rPr>
              <a:t>模式匹配的优先级</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260848"/>
          </a:xfrm>
        </p:spPr>
        <p:txBody>
          <a:bodyPr>
            <a:normAutofit fontScale="92500" lnSpcReduction="10000"/>
          </a:bodyPr>
          <a:lstStyle/>
          <a:p>
            <a:pPr marR="0" lvl="0" rtl="0"/>
            <a:r>
              <a:rPr lang="zh-CN" altLang="en-US" b="0" i="0" u="none" strike="noStrike" baseline="0" dirty="0">
                <a:latin typeface="Times New Roman"/>
              </a:rPr>
              <a:t>在使用正则表达式的时候，需要注意匹配的顺序。这就使用到了优先级。相同优先级从左向右运算，不同优先级按优先级从高到底的顺序进行运算。我们来列一个简单的优先级表，如表所示。</a:t>
            </a:r>
          </a:p>
        </p:txBody>
      </p:sp>
      <p:graphicFrame>
        <p:nvGraphicFramePr>
          <p:cNvPr id="4" name="表格 3"/>
          <p:cNvGraphicFramePr>
            <a:graphicFrameLocks noGrp="1"/>
          </p:cNvGraphicFramePr>
          <p:nvPr>
            <p:extLst>
              <p:ext uri="{D42A27DB-BD31-4B8C-83A1-F6EECF244321}">
                <p14:modId xmlns:p14="http://schemas.microsoft.com/office/powerpoint/2010/main" val="725593889"/>
              </p:ext>
            </p:extLst>
          </p:nvPr>
        </p:nvGraphicFramePr>
        <p:xfrm>
          <a:off x="899593" y="3789042"/>
          <a:ext cx="7704855" cy="2520276"/>
        </p:xfrm>
        <a:graphic>
          <a:graphicData uri="http://schemas.openxmlformats.org/drawingml/2006/table">
            <a:tbl>
              <a:tblPr firstRow="1" firstCol="1" bandRow="1">
                <a:tableStyleId>{5C22544A-7EE6-4342-B048-85BDC9FD1C3A}</a:tableStyleId>
              </a:tblPr>
              <a:tblGrid>
                <a:gridCol w="2568018">
                  <a:extLst>
                    <a:ext uri="{9D8B030D-6E8A-4147-A177-3AD203B41FA5}">
                      <a16:colId xmlns:a16="http://schemas.microsoft.com/office/drawing/2014/main" val="20000"/>
                    </a:ext>
                  </a:extLst>
                </a:gridCol>
                <a:gridCol w="2568018">
                  <a:extLst>
                    <a:ext uri="{9D8B030D-6E8A-4147-A177-3AD203B41FA5}">
                      <a16:colId xmlns:a16="http://schemas.microsoft.com/office/drawing/2014/main" val="20001"/>
                    </a:ext>
                  </a:extLst>
                </a:gridCol>
                <a:gridCol w="2568819">
                  <a:extLst>
                    <a:ext uri="{9D8B030D-6E8A-4147-A177-3AD203B41FA5}">
                      <a16:colId xmlns:a16="http://schemas.microsoft.com/office/drawing/2014/main" val="20002"/>
                    </a:ext>
                  </a:extLst>
                </a:gridCol>
              </a:tblGrid>
              <a:tr h="420046">
                <a:tc>
                  <a:txBody>
                    <a:bodyPr/>
                    <a:lstStyle/>
                    <a:p>
                      <a:pPr>
                        <a:lnSpc>
                          <a:spcPts val="1100"/>
                        </a:lnSpc>
                        <a:spcAft>
                          <a:spcPts val="0"/>
                        </a:spcAft>
                      </a:pPr>
                      <a:r>
                        <a:rPr lang="zh-CN" sz="1200" dirty="0">
                          <a:effectLst/>
                        </a:rPr>
                        <a:t>优先级</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元字符</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420046">
                <a:tc>
                  <a:txBody>
                    <a:bodyPr/>
                    <a:lstStyle/>
                    <a:p>
                      <a:pPr>
                        <a:lnSpc>
                          <a:spcPts val="1100"/>
                        </a:lnSpc>
                        <a:spcAft>
                          <a:spcPts val="0"/>
                        </a:spcAft>
                      </a:pPr>
                      <a:r>
                        <a:rPr lang="en-US" sz="1200">
                          <a:effectLst/>
                        </a:rPr>
                        <a:t>1</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转义符</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420046">
                <a:tc>
                  <a:txBody>
                    <a:bodyPr/>
                    <a:lstStyle/>
                    <a:p>
                      <a:pPr>
                        <a:lnSpc>
                          <a:spcPts val="1100"/>
                        </a:lnSpc>
                        <a:spcAft>
                          <a:spcPts val="0"/>
                        </a:spcAft>
                      </a:pPr>
                      <a:r>
                        <a:rPr lang="en-US" sz="1200">
                          <a:effectLst/>
                        </a:rPr>
                        <a:t>2</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a:t>
                      </a:r>
                      <a:r>
                        <a:rPr lang="zh-CN" sz="1200">
                          <a:effectLst/>
                        </a:rPr>
                        <a:t>、</a:t>
                      </a:r>
                      <a:r>
                        <a:rPr lang="en-US" sz="1200">
                          <a:effectLst/>
                        </a:rPr>
                        <a:t>(?:)</a:t>
                      </a:r>
                      <a:r>
                        <a:rPr lang="zh-CN" sz="1200">
                          <a:effectLst/>
                        </a:rPr>
                        <a:t>、</a:t>
                      </a: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模式单元和原子表</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420046">
                <a:tc>
                  <a:txBody>
                    <a:bodyPr/>
                    <a:lstStyle/>
                    <a:p>
                      <a:pPr>
                        <a:lnSpc>
                          <a:spcPts val="1100"/>
                        </a:lnSpc>
                        <a:spcAft>
                          <a:spcPts val="0"/>
                        </a:spcAft>
                      </a:pPr>
                      <a:r>
                        <a:rPr lang="en-US" sz="1200">
                          <a:effectLst/>
                        </a:rPr>
                        <a:t>3</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a:t>
                      </a:r>
                      <a:r>
                        <a:rPr lang="zh-CN" sz="1200">
                          <a:effectLst/>
                        </a:rPr>
                        <a:t>、</a:t>
                      </a:r>
                      <a:r>
                        <a:rPr lang="en-US" sz="1200">
                          <a:effectLst/>
                        </a:rPr>
                        <a:t>+</a:t>
                      </a:r>
                      <a:r>
                        <a:rPr lang="zh-CN" sz="1200">
                          <a:effectLst/>
                        </a:rPr>
                        <a:t>、</a:t>
                      </a:r>
                      <a:r>
                        <a:rPr lang="en-US" sz="1200">
                          <a:effectLst/>
                        </a:rPr>
                        <a:t>?</a:t>
                      </a:r>
                      <a:r>
                        <a:rPr lang="zh-CN" sz="1200">
                          <a:effectLst/>
                        </a:rPr>
                        <a:t>、</a:t>
                      </a:r>
                      <a:r>
                        <a:rPr lang="en-US" sz="1200">
                          <a:effectLst/>
                        </a:rPr>
                        <a:t>{n}</a:t>
                      </a:r>
                      <a:r>
                        <a:rPr lang="zh-CN" sz="1200">
                          <a:effectLst/>
                        </a:rPr>
                        <a:t>、</a:t>
                      </a:r>
                      <a:r>
                        <a:rPr lang="en-US" sz="1200">
                          <a:effectLst/>
                        </a:rPr>
                        <a:t>{n, }</a:t>
                      </a:r>
                      <a:r>
                        <a:rPr lang="zh-CN" sz="1200">
                          <a:effectLst/>
                        </a:rPr>
                        <a:t>、</a:t>
                      </a:r>
                      <a:r>
                        <a:rPr lang="en-US" sz="1200">
                          <a:effectLst/>
                        </a:rPr>
                        <a:t>{n,m}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重复匹配</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420046">
                <a:tc>
                  <a:txBody>
                    <a:bodyPr/>
                    <a:lstStyle/>
                    <a:p>
                      <a:pPr>
                        <a:lnSpc>
                          <a:spcPts val="1100"/>
                        </a:lnSpc>
                        <a:spcAft>
                          <a:spcPts val="0"/>
                        </a:spcAft>
                      </a:pPr>
                      <a:r>
                        <a:rPr lang="en-US" sz="1200">
                          <a:effectLst/>
                        </a:rPr>
                        <a:t>4</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a:t>
                      </a:r>
                      <a:r>
                        <a:rPr lang="zh-CN" sz="1200">
                          <a:effectLst/>
                        </a:rPr>
                        <a:t>、</a:t>
                      </a:r>
                      <a:r>
                        <a:rPr lang="en-US" sz="1200">
                          <a:effectLst/>
                        </a:rPr>
                        <a:t>$</a:t>
                      </a:r>
                      <a:r>
                        <a:rPr lang="zh-CN" sz="1200">
                          <a:effectLst/>
                        </a:rPr>
                        <a:t>、</a:t>
                      </a:r>
                      <a:r>
                        <a:rPr lang="en-US" sz="1200">
                          <a:effectLst/>
                        </a:rPr>
                        <a:t>\b</a:t>
                      </a:r>
                      <a:r>
                        <a:rPr lang="zh-CN" sz="1200">
                          <a:effectLst/>
                        </a:rPr>
                        <a:t>、</a:t>
                      </a:r>
                      <a:r>
                        <a:rPr lang="en-US" sz="1200">
                          <a:effectLst/>
                        </a:rPr>
                        <a:t>\B</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边界限制</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420046">
                <a:tc>
                  <a:txBody>
                    <a:bodyPr/>
                    <a:lstStyle/>
                    <a:p>
                      <a:pPr>
                        <a:lnSpc>
                          <a:spcPts val="1100"/>
                        </a:lnSpc>
                        <a:spcAft>
                          <a:spcPts val="0"/>
                        </a:spcAft>
                      </a:pPr>
                      <a:r>
                        <a:rPr lang="en-US" sz="1200">
                          <a:effectLst/>
                        </a:rPr>
                        <a:t>5</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en-US" sz="1200">
                          <a:effectLst/>
                        </a:rPr>
                        <a: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模式选择</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647627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10.</a:t>
            </a:r>
            <a:r>
              <a:rPr lang="zh-CN" altLang="en-US" b="0" i="0" u="none" strike="noStrike" kern="1800" baseline="0">
                <a:latin typeface="方正大标宋简体"/>
              </a:rPr>
              <a:t>模式修正符</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044824"/>
          </a:xfrm>
        </p:spPr>
        <p:txBody>
          <a:bodyPr>
            <a:normAutofit fontScale="77500" lnSpcReduction="20000"/>
          </a:bodyPr>
          <a:lstStyle/>
          <a:p>
            <a:pPr marR="0" lvl="0" rtl="0"/>
            <a:r>
              <a:rPr lang="zh-CN" altLang="en-US" b="0" i="0" u="none" strike="noStrike" baseline="0" dirty="0">
                <a:latin typeface="Times New Roman"/>
              </a:rPr>
              <a:t>模式修正符在正则表达式的定界符之外使用。例如“</a:t>
            </a:r>
            <a:r>
              <a:rPr lang="en-US" altLang="zh-CN" b="0" i="0" u="none" strike="noStrike" baseline="0" dirty="0">
                <a:latin typeface="Times New Roman"/>
              </a:rPr>
              <a:t>/</a:t>
            </a:r>
            <a:r>
              <a:rPr lang="en-US" altLang="zh-CN" b="0" i="0" u="none" strike="noStrike" baseline="0" dirty="0" err="1">
                <a:latin typeface="Times New Roman"/>
              </a:rPr>
              <a:t>php</a:t>
            </a:r>
            <a:r>
              <a:rPr lang="en-US" altLang="zh-CN" b="0" i="0" u="none" strike="noStrike" baseline="0" dirty="0">
                <a:latin typeface="Times New Roman"/>
              </a:rPr>
              <a:t>/i</a:t>
            </a:r>
            <a:r>
              <a:rPr lang="zh-CN" altLang="en-US" b="0" i="0" u="none" strike="noStrike" baseline="0" dirty="0">
                <a:latin typeface="Times New Roman"/>
              </a:rPr>
              <a:t>”，其中的“</a:t>
            </a:r>
            <a:r>
              <a:rPr lang="en-US" altLang="zh-CN" b="0" i="0" u="none" strike="noStrike" baseline="0" dirty="0">
                <a:latin typeface="Times New Roman"/>
              </a:rPr>
              <a:t>i</a:t>
            </a:r>
            <a:r>
              <a:rPr lang="zh-CN" altLang="en-US" b="0" i="0" u="none" strike="noStrike" baseline="0" dirty="0">
                <a:latin typeface="Times New Roman"/>
              </a:rPr>
              <a:t>”就是模式修正符，用来在匹配时不区分大小写。模式修正符也是可以组合使用的。例如“</a:t>
            </a:r>
            <a:r>
              <a:rPr lang="en-US" altLang="zh-CN" b="0" i="0" u="none" strike="noStrike" baseline="0" dirty="0">
                <a:latin typeface="Times New Roman"/>
              </a:rPr>
              <a:t>/</a:t>
            </a:r>
            <a:r>
              <a:rPr lang="en-US" altLang="zh-CN" b="0" i="0" u="none" strike="noStrike" baseline="0" dirty="0" err="1">
                <a:latin typeface="Times New Roman"/>
              </a:rPr>
              <a:t>php</a:t>
            </a:r>
            <a:r>
              <a:rPr lang="en-US" altLang="zh-CN" b="0" i="0" u="none" strike="noStrike" baseline="0" dirty="0">
                <a:latin typeface="Times New Roman"/>
              </a:rPr>
              <a:t>/ism</a:t>
            </a:r>
            <a:r>
              <a:rPr lang="zh-CN" altLang="en-US" b="0" i="0" u="none" strike="noStrike" baseline="0" dirty="0">
                <a:latin typeface="Times New Roman"/>
              </a:rPr>
              <a:t>”就是“</a:t>
            </a:r>
            <a:r>
              <a:rPr lang="en-US" altLang="zh-CN" b="0" i="0" u="none" strike="noStrike" baseline="0" dirty="0">
                <a:latin typeface="Times New Roman"/>
              </a:rPr>
              <a:t>i</a:t>
            </a:r>
            <a:r>
              <a:rPr lang="zh-CN" altLang="en-US" b="0" i="0" u="none" strike="noStrike" baseline="0" dirty="0">
                <a:latin typeface="Times New Roman"/>
              </a:rPr>
              <a:t>”、“</a:t>
            </a:r>
            <a:r>
              <a:rPr lang="en-US" altLang="zh-CN" b="0" i="0" u="none" strike="noStrike" baseline="0" dirty="0">
                <a:latin typeface="Times New Roman"/>
              </a:rPr>
              <a:t>s</a:t>
            </a:r>
            <a:r>
              <a:rPr lang="zh-CN" altLang="en-US" b="0" i="0" u="none" strike="noStrike" baseline="0" dirty="0">
                <a:latin typeface="Times New Roman"/>
              </a:rPr>
              <a:t>”、“</a:t>
            </a:r>
            <a:r>
              <a:rPr lang="en-US" altLang="zh-CN" b="0" i="0" u="none" strike="noStrike" baseline="0" dirty="0">
                <a:latin typeface="Times New Roman"/>
              </a:rPr>
              <a:t>m</a:t>
            </a:r>
            <a:r>
              <a:rPr lang="zh-CN" altLang="en-US" b="0" i="0" u="none" strike="noStrike" baseline="0" dirty="0">
                <a:latin typeface="Times New Roman"/>
              </a:rPr>
              <a:t>”三个修正符组合使用的。模式修正符对编写简洁的正则表达式有很大的帮助。表列出了一些修正符以及功能描述。</a:t>
            </a:r>
          </a:p>
        </p:txBody>
      </p:sp>
      <p:graphicFrame>
        <p:nvGraphicFramePr>
          <p:cNvPr id="4" name="表格 3"/>
          <p:cNvGraphicFramePr>
            <a:graphicFrameLocks noGrp="1"/>
          </p:cNvGraphicFramePr>
          <p:nvPr>
            <p:extLst>
              <p:ext uri="{D42A27DB-BD31-4B8C-83A1-F6EECF244321}">
                <p14:modId xmlns:p14="http://schemas.microsoft.com/office/powerpoint/2010/main" val="2833718615"/>
              </p:ext>
            </p:extLst>
          </p:nvPr>
        </p:nvGraphicFramePr>
        <p:xfrm>
          <a:off x="755576" y="3573020"/>
          <a:ext cx="7776864" cy="2808310"/>
        </p:xfrm>
        <a:graphic>
          <a:graphicData uri="http://schemas.openxmlformats.org/drawingml/2006/table">
            <a:tbl>
              <a:tblPr firstRow="1" firstCol="1" bandRow="1">
                <a:tableStyleId>{5C22544A-7EE6-4342-B048-85BDC9FD1C3A}</a:tableStyleId>
              </a:tblPr>
              <a:tblGrid>
                <a:gridCol w="1805286">
                  <a:extLst>
                    <a:ext uri="{9D8B030D-6E8A-4147-A177-3AD203B41FA5}">
                      <a16:colId xmlns:a16="http://schemas.microsoft.com/office/drawing/2014/main" val="20000"/>
                    </a:ext>
                  </a:extLst>
                </a:gridCol>
                <a:gridCol w="5971578">
                  <a:extLst>
                    <a:ext uri="{9D8B030D-6E8A-4147-A177-3AD203B41FA5}">
                      <a16:colId xmlns:a16="http://schemas.microsoft.com/office/drawing/2014/main" val="20001"/>
                    </a:ext>
                  </a:extLst>
                </a:gridCol>
              </a:tblGrid>
              <a:tr h="280831">
                <a:tc>
                  <a:txBody>
                    <a:bodyPr/>
                    <a:lstStyle/>
                    <a:p>
                      <a:pPr>
                        <a:lnSpc>
                          <a:spcPts val="1100"/>
                        </a:lnSpc>
                        <a:spcAft>
                          <a:spcPts val="0"/>
                        </a:spcAft>
                      </a:pPr>
                      <a:r>
                        <a:rPr lang="zh-CN" sz="1200" dirty="0">
                          <a:effectLst/>
                        </a:rPr>
                        <a:t>模式修正符</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280831">
                <a:tc>
                  <a:txBody>
                    <a:bodyPr/>
                    <a:lstStyle/>
                    <a:p>
                      <a:pPr>
                        <a:lnSpc>
                          <a:spcPts val="1100"/>
                        </a:lnSpc>
                        <a:spcAft>
                          <a:spcPts val="0"/>
                        </a:spcAft>
                      </a:pPr>
                      <a:r>
                        <a:rPr lang="en-US" sz="1200">
                          <a:effectLst/>
                        </a:rPr>
                        <a:t>i</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不区分大小写的匹配</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280831">
                <a:tc>
                  <a:txBody>
                    <a:bodyPr/>
                    <a:lstStyle/>
                    <a:p>
                      <a:pPr>
                        <a:lnSpc>
                          <a:spcPts val="1100"/>
                        </a:lnSpc>
                        <a:spcAft>
                          <a:spcPts val="0"/>
                        </a:spcAft>
                      </a:pPr>
                      <a:r>
                        <a:rPr lang="en-US" sz="1200">
                          <a:effectLst/>
                        </a:rPr>
                        <a:t>m</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将字符串视为多行</a:t>
                      </a:r>
                      <a:r>
                        <a:rPr lang="en-US" sz="1200">
                          <a:effectLst/>
                        </a:rPr>
                        <a:t>,</a:t>
                      </a:r>
                      <a:r>
                        <a:rPr lang="zh-CN" sz="1200">
                          <a:effectLst/>
                        </a:rPr>
                        <a:t>不管是那行都能匹配</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280831">
                <a:tc>
                  <a:txBody>
                    <a:bodyPr/>
                    <a:lstStyle/>
                    <a:p>
                      <a:pPr>
                        <a:lnSpc>
                          <a:spcPts val="1100"/>
                        </a:lnSpc>
                        <a:spcAft>
                          <a:spcPts val="0"/>
                        </a:spcAft>
                      </a:pPr>
                      <a:r>
                        <a:rPr lang="en-US" sz="1200">
                          <a:effectLst/>
                        </a:rPr>
                        <a:t>s</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将字符串视为单行</a:t>
                      </a:r>
                      <a:r>
                        <a:rPr lang="en-US" sz="1200">
                          <a:effectLst/>
                        </a:rPr>
                        <a:t>,</a:t>
                      </a:r>
                      <a:r>
                        <a:rPr lang="zh-CN" sz="1200">
                          <a:effectLst/>
                        </a:rPr>
                        <a:t>换行符作为普通字符</a:t>
                      </a:r>
                      <a:r>
                        <a:rPr lang="en-US" sz="1200">
                          <a:effectLst/>
                        </a:rPr>
                        <a:t>;</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280831">
                <a:tc>
                  <a:txBody>
                    <a:bodyPr/>
                    <a:lstStyle/>
                    <a:p>
                      <a:pPr>
                        <a:lnSpc>
                          <a:spcPts val="1100"/>
                        </a:lnSpc>
                        <a:spcAft>
                          <a:spcPts val="0"/>
                        </a:spcAft>
                      </a:pPr>
                      <a:r>
                        <a:rPr lang="en-US" sz="1200">
                          <a:effectLst/>
                        </a:rPr>
                        <a:t>x</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将模式中的空白忽略</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280831">
                <a:tc>
                  <a:txBody>
                    <a:bodyPr/>
                    <a:lstStyle/>
                    <a:p>
                      <a:pPr>
                        <a:lnSpc>
                          <a:spcPts val="1100"/>
                        </a:lnSpc>
                        <a:spcAft>
                          <a:spcPts val="0"/>
                        </a:spcAft>
                      </a:pPr>
                      <a:r>
                        <a:rPr lang="en-US" sz="1200">
                          <a:effectLst/>
                        </a:rPr>
                        <a:t>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配合函数</a:t>
                      </a:r>
                      <a:r>
                        <a:rPr lang="en-US" sz="1200">
                          <a:effectLst/>
                        </a:rPr>
                        <a:t>preg_replace()</a:t>
                      </a:r>
                      <a:r>
                        <a:rPr lang="zh-CN" sz="1200">
                          <a:effectLst/>
                        </a:rPr>
                        <a:t>使用</a:t>
                      </a:r>
                      <a:r>
                        <a:rPr lang="en-US" sz="1200">
                          <a:effectLst/>
                        </a:rPr>
                        <a:t>,</a:t>
                      </a:r>
                      <a:r>
                        <a:rPr lang="zh-CN" sz="1200">
                          <a:effectLst/>
                        </a:rPr>
                        <a:t>可以把匹配来的字符串当作正则表达式执行</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280831">
                <a:tc>
                  <a:txBody>
                    <a:bodyPr/>
                    <a:lstStyle/>
                    <a:p>
                      <a:pPr>
                        <a:lnSpc>
                          <a:spcPts val="1100"/>
                        </a:lnSpc>
                        <a:spcAft>
                          <a:spcPts val="0"/>
                        </a:spcAft>
                      </a:pPr>
                      <a:r>
                        <a:rPr lang="en-US" sz="1200">
                          <a:effectLst/>
                        </a:rPr>
                        <a:t>A</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强制从目标字符串开头匹配</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6"/>
                  </a:ext>
                </a:extLst>
              </a:tr>
              <a:tr h="280831">
                <a:tc>
                  <a:txBody>
                    <a:bodyPr/>
                    <a:lstStyle/>
                    <a:p>
                      <a:pPr>
                        <a:lnSpc>
                          <a:spcPts val="1100"/>
                        </a:lnSpc>
                        <a:spcAft>
                          <a:spcPts val="0"/>
                        </a:spcAft>
                      </a:pPr>
                      <a:r>
                        <a:rPr lang="en-US" sz="1200">
                          <a:effectLst/>
                        </a:rPr>
                        <a:t>D</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如果使用</a:t>
                      </a:r>
                      <a:r>
                        <a:rPr lang="en-US" sz="1200">
                          <a:effectLst/>
                        </a:rPr>
                        <a:t>$</a:t>
                      </a:r>
                      <a:r>
                        <a:rPr lang="zh-CN" sz="1200">
                          <a:effectLst/>
                        </a:rPr>
                        <a:t>限制结尾字符</a:t>
                      </a:r>
                      <a:r>
                        <a:rPr lang="en-US" sz="1200">
                          <a:effectLst/>
                        </a:rPr>
                        <a:t>,</a:t>
                      </a:r>
                      <a:r>
                        <a:rPr lang="zh-CN" sz="1200">
                          <a:effectLst/>
                        </a:rPr>
                        <a:t>则不允许结尾有换行</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7"/>
                  </a:ext>
                </a:extLst>
              </a:tr>
              <a:tr h="280831">
                <a:tc>
                  <a:txBody>
                    <a:bodyPr/>
                    <a:lstStyle/>
                    <a:p>
                      <a:pPr>
                        <a:lnSpc>
                          <a:spcPts val="1100"/>
                        </a:lnSpc>
                        <a:spcAft>
                          <a:spcPts val="0"/>
                        </a:spcAft>
                      </a:pPr>
                      <a:r>
                        <a:rPr lang="en-US" sz="1200">
                          <a:effectLst/>
                        </a:rPr>
                        <a:t>S</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如果设定了此修正符则会进行额外的分析</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8"/>
                  </a:ext>
                </a:extLst>
              </a:tr>
              <a:tr h="280831">
                <a:tc>
                  <a:txBody>
                    <a:bodyPr/>
                    <a:lstStyle/>
                    <a:p>
                      <a:pPr>
                        <a:lnSpc>
                          <a:spcPts val="1100"/>
                        </a:lnSpc>
                        <a:spcAft>
                          <a:spcPts val="0"/>
                        </a:spcAft>
                      </a:pPr>
                      <a:r>
                        <a:rPr lang="en-US" sz="1200">
                          <a:effectLst/>
                        </a:rPr>
                        <a:t>U</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只匹配最近的一个字符串</a:t>
                      </a:r>
                      <a:r>
                        <a:rPr lang="en-US" sz="1200" dirty="0">
                          <a:effectLst/>
                        </a:rPr>
                        <a:t>;</a:t>
                      </a:r>
                      <a:r>
                        <a:rPr lang="zh-CN" sz="1200" dirty="0">
                          <a:effectLst/>
                        </a:rPr>
                        <a:t>不重复匹配</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29700327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8.5  </a:t>
            </a:r>
            <a:r>
              <a:rPr lang="zh-CN" altLang="en-US" b="0" i="0" u="none" strike="noStrike" kern="1800" baseline="0">
                <a:latin typeface="方正大标宋简体"/>
              </a:rPr>
              <a:t>正则表达式函数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260848"/>
          </a:xfrm>
        </p:spPr>
        <p:txBody>
          <a:bodyPr>
            <a:normAutofit fontScale="70000" lnSpcReduction="20000"/>
          </a:bodyPr>
          <a:lstStyle/>
          <a:p>
            <a:pPr marR="0" lvl="0" rtl="0"/>
            <a:r>
              <a:rPr lang="zh-CN" altLang="en-US" b="0" i="0" u="none" strike="noStrike" baseline="0" dirty="0">
                <a:latin typeface="Times New Roman"/>
              </a:rPr>
              <a:t>在前面的章节中，我们以及详细地学习了正则表达式的语法，它是一套非常完整的语法体系。它不是</a:t>
            </a:r>
            <a:r>
              <a:rPr lang="en-US" altLang="zh-CN" b="0" i="0" u="none" strike="noStrike" baseline="0" dirty="0" err="1">
                <a:latin typeface="Times New Roman"/>
              </a:rPr>
              <a:t>PHP</a:t>
            </a:r>
            <a:r>
              <a:rPr lang="zh-CN" altLang="en-US" b="0" i="0" u="none" strike="noStrike" baseline="0" dirty="0">
                <a:latin typeface="Times New Roman"/>
              </a:rPr>
              <a:t>自己的产物，在</a:t>
            </a:r>
            <a:r>
              <a:rPr lang="en-US" altLang="zh-CN" b="0" i="0" u="none" strike="noStrike" baseline="0" dirty="0" err="1">
                <a:latin typeface="Times New Roman"/>
              </a:rPr>
              <a:t>PHP</a:t>
            </a:r>
            <a:r>
              <a:rPr lang="zh-CN" altLang="en-US" b="0" i="0" u="none" strike="noStrike" baseline="0" dirty="0">
                <a:latin typeface="Times New Roman"/>
              </a:rPr>
              <a:t>中支持两套正则表达式处理函数库。一套是由“</a:t>
            </a:r>
            <a:r>
              <a:rPr lang="en-US" altLang="zh-CN" b="0" i="0" u="none" strike="noStrike" baseline="0" dirty="0" err="1">
                <a:latin typeface="Times New Roman"/>
              </a:rPr>
              <a:t>preg</a:t>
            </a:r>
            <a:r>
              <a:rPr lang="en-US" altLang="zh-CN" b="0" i="0" u="none" strike="noStrike" baseline="0" dirty="0">
                <a:latin typeface="Times New Roman"/>
              </a:rPr>
              <a:t>_</a:t>
            </a:r>
            <a:r>
              <a:rPr lang="zh-CN" altLang="en-US" b="0" i="0" u="none" strike="noStrike" baseline="0" dirty="0">
                <a:latin typeface="Times New Roman"/>
              </a:rPr>
              <a:t>”为前缀命名的由</a:t>
            </a:r>
            <a:r>
              <a:rPr lang="en-US" altLang="zh-CN" b="0" i="0" u="none" strike="noStrike" baseline="0" dirty="0" err="1">
                <a:latin typeface="Times New Roman"/>
              </a:rPr>
              <a:t>PCRE</a:t>
            </a:r>
            <a:r>
              <a:rPr lang="zh-CN" altLang="en-US" b="0" i="0" u="none" strike="noStrike" baseline="0" dirty="0">
                <a:latin typeface="Times New Roman"/>
              </a:rPr>
              <a:t>库提供的函数。一套是由“</a:t>
            </a:r>
            <a:r>
              <a:rPr lang="en-US" altLang="zh-CN" b="0" i="0" u="none" strike="noStrike" baseline="0" dirty="0" err="1">
                <a:latin typeface="Times New Roman"/>
              </a:rPr>
              <a:t>ereg</a:t>
            </a:r>
            <a:r>
              <a:rPr lang="en-US" altLang="zh-CN" b="0" i="0" u="none" strike="noStrike" baseline="0" dirty="0">
                <a:latin typeface="Times New Roman"/>
              </a:rPr>
              <a:t>_</a:t>
            </a:r>
            <a:r>
              <a:rPr lang="zh-CN" altLang="en-US" b="0" i="0" u="none" strike="noStrike" baseline="0" dirty="0">
                <a:latin typeface="Times New Roman"/>
              </a:rPr>
              <a:t>”为前缀命名的</a:t>
            </a:r>
            <a:r>
              <a:rPr lang="en-US" altLang="zh-CN" b="0" i="0" u="none" strike="noStrike" baseline="0" dirty="0">
                <a:latin typeface="Times New Roman"/>
              </a:rPr>
              <a:t>POSIX</a:t>
            </a:r>
            <a:r>
              <a:rPr lang="zh-CN" altLang="en-US" b="0" i="0" u="none" strike="noStrike" baseline="0" dirty="0">
                <a:latin typeface="Times New Roman"/>
              </a:rPr>
              <a:t>库提供的函数。这两个库功能类似，执行效率稍有不同。一般我们使用的是第一套</a:t>
            </a:r>
            <a:r>
              <a:rPr lang="en-US" altLang="zh-CN" b="0" i="0" u="none" strike="noStrike" baseline="0" dirty="0" err="1">
                <a:latin typeface="Times New Roman"/>
              </a:rPr>
              <a:t>PCRE</a:t>
            </a:r>
            <a:r>
              <a:rPr lang="zh-CN" altLang="en-US" b="0" i="0" u="none" strike="noStrike" baseline="0" dirty="0">
                <a:latin typeface="Times New Roman"/>
              </a:rPr>
              <a:t>库。因此本节主要学习的就是以“</a:t>
            </a:r>
            <a:r>
              <a:rPr lang="en-US" altLang="zh-CN" b="0" i="0" u="none" strike="noStrike" baseline="0" dirty="0" err="1">
                <a:latin typeface="Times New Roman"/>
              </a:rPr>
              <a:t>preg</a:t>
            </a:r>
            <a:r>
              <a:rPr lang="en-US" altLang="zh-CN" b="0" i="0" u="none" strike="noStrike" baseline="0" dirty="0">
                <a:latin typeface="Times New Roman"/>
              </a:rPr>
              <a:t>_</a:t>
            </a:r>
            <a:r>
              <a:rPr lang="zh-CN" altLang="en-US" b="0" i="0" u="none" strike="noStrike" baseline="0" dirty="0">
                <a:latin typeface="Times New Roman"/>
              </a:rPr>
              <a:t>”为前缀的函数，如表所示。</a:t>
            </a:r>
          </a:p>
        </p:txBody>
      </p:sp>
      <p:graphicFrame>
        <p:nvGraphicFramePr>
          <p:cNvPr id="4" name="表格 3"/>
          <p:cNvGraphicFramePr>
            <a:graphicFrameLocks noGrp="1"/>
          </p:cNvGraphicFramePr>
          <p:nvPr>
            <p:extLst>
              <p:ext uri="{D42A27DB-BD31-4B8C-83A1-F6EECF244321}">
                <p14:modId xmlns:p14="http://schemas.microsoft.com/office/powerpoint/2010/main" val="3555374385"/>
              </p:ext>
            </p:extLst>
          </p:nvPr>
        </p:nvGraphicFramePr>
        <p:xfrm>
          <a:off x="1115616" y="3789040"/>
          <a:ext cx="7056784" cy="2547839"/>
        </p:xfrm>
        <a:graphic>
          <a:graphicData uri="http://schemas.openxmlformats.org/drawingml/2006/table">
            <a:tbl>
              <a:tblPr firstRow="1" firstCol="1" bandRow="1">
                <a:tableStyleId>{5C22544A-7EE6-4342-B048-85BDC9FD1C3A}</a:tableStyleId>
              </a:tblPr>
              <a:tblGrid>
                <a:gridCol w="3528392">
                  <a:extLst>
                    <a:ext uri="{9D8B030D-6E8A-4147-A177-3AD203B41FA5}">
                      <a16:colId xmlns:a16="http://schemas.microsoft.com/office/drawing/2014/main" val="20000"/>
                    </a:ext>
                  </a:extLst>
                </a:gridCol>
                <a:gridCol w="3528392">
                  <a:extLst>
                    <a:ext uri="{9D8B030D-6E8A-4147-A177-3AD203B41FA5}">
                      <a16:colId xmlns:a16="http://schemas.microsoft.com/office/drawing/2014/main" val="20001"/>
                    </a:ext>
                  </a:extLst>
                </a:gridCol>
              </a:tblGrid>
              <a:tr h="363977">
                <a:tc>
                  <a:txBody>
                    <a:bodyPr/>
                    <a:lstStyle/>
                    <a:p>
                      <a:pPr>
                        <a:lnSpc>
                          <a:spcPts val="1100"/>
                        </a:lnSpc>
                        <a:spcAft>
                          <a:spcPts val="0"/>
                        </a:spcAft>
                      </a:pPr>
                      <a:r>
                        <a:rPr lang="zh-CN" sz="1200" dirty="0">
                          <a:effectLst/>
                        </a:rPr>
                        <a:t>函数名</a:t>
                      </a:r>
                      <a:endParaRPr lang="zh-CN" sz="1200" dirty="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描述</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0"/>
                  </a:ext>
                </a:extLst>
              </a:tr>
              <a:tr h="363977">
                <a:tc>
                  <a:txBody>
                    <a:bodyPr/>
                    <a:lstStyle/>
                    <a:p>
                      <a:pPr>
                        <a:lnSpc>
                          <a:spcPts val="1100"/>
                        </a:lnSpc>
                        <a:spcAft>
                          <a:spcPts val="0"/>
                        </a:spcAft>
                      </a:pPr>
                      <a:r>
                        <a:rPr lang="en-US" sz="1200">
                          <a:effectLst/>
                        </a:rPr>
                        <a:t>preg_match()</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进行正则表达式匹配</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1"/>
                  </a:ext>
                </a:extLst>
              </a:tr>
              <a:tr h="363977">
                <a:tc>
                  <a:txBody>
                    <a:bodyPr/>
                    <a:lstStyle/>
                    <a:p>
                      <a:pPr>
                        <a:lnSpc>
                          <a:spcPts val="1100"/>
                        </a:lnSpc>
                        <a:spcAft>
                          <a:spcPts val="0"/>
                        </a:spcAft>
                      </a:pPr>
                      <a:r>
                        <a:rPr lang="en-US" sz="1200">
                          <a:effectLst/>
                        </a:rPr>
                        <a:t>preg_match_all()</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进行全局正则表达式匹配</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2"/>
                  </a:ext>
                </a:extLst>
              </a:tr>
              <a:tr h="363977">
                <a:tc>
                  <a:txBody>
                    <a:bodyPr/>
                    <a:lstStyle/>
                    <a:p>
                      <a:pPr>
                        <a:lnSpc>
                          <a:spcPts val="1100"/>
                        </a:lnSpc>
                        <a:spcAft>
                          <a:spcPts val="0"/>
                        </a:spcAft>
                      </a:pPr>
                      <a:r>
                        <a:rPr lang="en-US" sz="1200">
                          <a:effectLst/>
                        </a:rPr>
                        <a:t>preg_replace()</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进行正则表达式的搜索和替换</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3"/>
                  </a:ext>
                </a:extLst>
              </a:tr>
              <a:tr h="363977">
                <a:tc>
                  <a:txBody>
                    <a:bodyPr/>
                    <a:lstStyle/>
                    <a:p>
                      <a:pPr>
                        <a:lnSpc>
                          <a:spcPts val="1100"/>
                        </a:lnSpc>
                        <a:spcAft>
                          <a:spcPts val="0"/>
                        </a:spcAft>
                      </a:pPr>
                      <a:r>
                        <a:rPr lang="en-US" sz="1200">
                          <a:effectLst/>
                        </a:rPr>
                        <a:t>preg_split()</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用正则表达式分割字符串</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4"/>
                  </a:ext>
                </a:extLst>
              </a:tr>
              <a:tr h="363977">
                <a:tc>
                  <a:txBody>
                    <a:bodyPr/>
                    <a:lstStyle/>
                    <a:p>
                      <a:pPr>
                        <a:lnSpc>
                          <a:spcPts val="1100"/>
                        </a:lnSpc>
                        <a:spcAft>
                          <a:spcPts val="0"/>
                        </a:spcAft>
                      </a:pPr>
                      <a:r>
                        <a:rPr lang="en-US" sz="1200">
                          <a:effectLst/>
                        </a:rPr>
                        <a:t>preg_grep()</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a:effectLst/>
                        </a:rPr>
                        <a:t>返回与模式匹配的数组元素</a:t>
                      </a:r>
                      <a:endParaRPr lang="zh-CN" sz="1200">
                        <a:effectLst/>
                        <a:latin typeface="Times New Roman"/>
                        <a:ea typeface="宋体"/>
                      </a:endParaRPr>
                    </a:p>
                  </a:txBody>
                  <a:tcPr marL="68580" marR="68580" marT="0" marB="0" anchor="ctr"/>
                </a:tc>
                <a:extLst>
                  <a:ext uri="{0D108BD9-81ED-4DB2-BD59-A6C34878D82A}">
                    <a16:rowId xmlns:a16="http://schemas.microsoft.com/office/drawing/2014/main" val="10005"/>
                  </a:ext>
                </a:extLst>
              </a:tr>
              <a:tr h="363977">
                <a:tc>
                  <a:txBody>
                    <a:bodyPr/>
                    <a:lstStyle/>
                    <a:p>
                      <a:pPr>
                        <a:lnSpc>
                          <a:spcPts val="1100"/>
                        </a:lnSpc>
                        <a:spcAft>
                          <a:spcPts val="0"/>
                        </a:spcAft>
                      </a:pPr>
                      <a:r>
                        <a:rPr lang="en-US" sz="1200">
                          <a:effectLst/>
                        </a:rPr>
                        <a:t>preg_replace_callback()</a:t>
                      </a:r>
                      <a:endParaRPr lang="zh-CN" sz="1200">
                        <a:effectLst/>
                        <a:latin typeface="Times New Roman"/>
                        <a:ea typeface="宋体"/>
                      </a:endParaRPr>
                    </a:p>
                  </a:txBody>
                  <a:tcPr marL="68580" marR="68580" marT="0" marB="0" anchor="ctr"/>
                </a:tc>
                <a:tc>
                  <a:txBody>
                    <a:bodyPr/>
                    <a:lstStyle/>
                    <a:p>
                      <a:pPr>
                        <a:lnSpc>
                          <a:spcPts val="1100"/>
                        </a:lnSpc>
                        <a:spcAft>
                          <a:spcPts val="0"/>
                        </a:spcAft>
                      </a:pPr>
                      <a:r>
                        <a:rPr lang="zh-CN" sz="1200" dirty="0">
                          <a:effectLst/>
                        </a:rPr>
                        <a:t>用回调函数执行正则表达式的搜索和替换</a:t>
                      </a:r>
                      <a:endParaRPr lang="zh-CN" sz="1200" dirty="0">
                        <a:effectLst/>
                        <a:latin typeface="Times New Roman"/>
                        <a:ea typeface="宋体"/>
                      </a:endParaRPr>
                    </a:p>
                  </a:txBody>
                  <a:tcPr marL="68580" marR="68580"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413358574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8.5.1  </a:t>
            </a:r>
            <a:r>
              <a:rPr lang="zh-CN" altLang="en-US" b="0" i="0" u="none" strike="noStrike" kern="1800" baseline="0">
                <a:latin typeface="方正大标宋简体"/>
              </a:rPr>
              <a:t>字符串匹配与查找</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116832"/>
          </a:xfrm>
        </p:spPr>
        <p:txBody>
          <a:bodyPr>
            <a:normAutofit fontScale="77500" lnSpcReduction="20000"/>
          </a:bodyPr>
          <a:lstStyle/>
          <a:p>
            <a:r>
              <a:rPr lang="zh-CN" altLang="en-US" b="0" i="0" u="none" strike="noStrike" baseline="0" dirty="0">
                <a:latin typeface="Times New Roman"/>
              </a:rPr>
              <a:t>字符串匹配与查找是字符串操作中非常重要的内容之一。对于一些比较复杂的字符串替换操作，可以通过正则表达式的替换函数完成。而对字符串做简单的替换处理，我们则可以使用字符串处理函数</a:t>
            </a:r>
            <a:r>
              <a:rPr lang="en-US" altLang="zh-CN" b="0" i="0" u="none" strike="noStrike" baseline="0" dirty="0" err="1">
                <a:latin typeface="Times New Roman"/>
              </a:rPr>
              <a:t>strstr</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strpos</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err="1">
                <a:latin typeface="Times New Roman"/>
              </a:rPr>
              <a:t>strrpos</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substr</a:t>
            </a:r>
            <a:r>
              <a:rPr lang="en-US" altLang="zh-CN" b="0" i="0" u="none" strike="noStrike" baseline="0" dirty="0">
                <a:latin typeface="Times New Roman"/>
              </a:rPr>
              <a:t>()</a:t>
            </a:r>
            <a:r>
              <a:rPr lang="zh-CN" altLang="en-US" b="0" i="0" u="none" strike="noStrike" baseline="0" dirty="0">
                <a:latin typeface="Times New Roman"/>
              </a:rPr>
              <a:t>等函数。</a:t>
            </a:r>
            <a:r>
              <a:rPr lang="en-US" altLang="zh-CN" dirty="0" err="1">
                <a:latin typeface="Times New Roman"/>
              </a:rPr>
              <a:t>preg_match</a:t>
            </a:r>
            <a:r>
              <a:rPr lang="en-US" altLang="zh-CN" dirty="0">
                <a:latin typeface="Times New Roman"/>
              </a:rPr>
              <a:t>()</a:t>
            </a:r>
            <a:r>
              <a:rPr lang="zh-CN" altLang="en-US" dirty="0">
                <a:latin typeface="Times New Roman"/>
              </a:rPr>
              <a:t>用于执行一个正则表达式的匹配，它的语法如图所示。</a:t>
            </a:r>
          </a:p>
          <a:p>
            <a:pPr marR="0" lvl="0" rtl="0"/>
            <a:endParaRPr lang="zh-CN" altLang="en-US" b="0" i="0" u="none" strike="noStrike" baseline="0" dirty="0">
              <a:latin typeface="Times New Roman"/>
            </a:endParaRP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948299067"/>
              </p:ext>
            </p:extLst>
          </p:nvPr>
        </p:nvGraphicFramePr>
        <p:xfrm>
          <a:off x="611560" y="3789040"/>
          <a:ext cx="7200800" cy="2296551"/>
        </p:xfrm>
        <a:graphic>
          <a:graphicData uri="http://schemas.openxmlformats.org/presentationml/2006/ole">
            <mc:AlternateContent xmlns:mc="http://schemas.openxmlformats.org/markup-compatibility/2006">
              <mc:Choice xmlns:v="urn:schemas-microsoft-com:vml" Requires="v">
                <p:oleObj name="Visio" r:id="rId2" imgW="4631040" imgH="1474578" progId="Visio.Drawing.11">
                  <p:embed/>
                </p:oleObj>
              </mc:Choice>
              <mc:Fallback>
                <p:oleObj name="Visio" r:id="rId2" imgW="4631040" imgH="1474578"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560" y="3789040"/>
                        <a:ext cx="7200800" cy="2296551"/>
                      </a:xfrm>
                      <a:prstGeom prst="rect">
                        <a:avLst/>
                      </a:prstGeom>
                      <a:noFill/>
                    </p:spPr>
                  </p:pic>
                </p:oleObj>
              </mc:Fallback>
            </mc:AlternateContent>
          </a:graphicData>
        </a:graphic>
      </p:graphicFrame>
    </p:spTree>
    <p:extLst>
      <p:ext uri="{BB962C8B-B14F-4D97-AF65-F5344CB8AC3E}">
        <p14:creationId xmlns:p14="http://schemas.microsoft.com/office/powerpoint/2010/main" val="1646461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1.preg_match()</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dirty="0" err="1">
                <a:latin typeface="Times New Roman"/>
              </a:rPr>
              <a:t>preg_match</a:t>
            </a:r>
            <a:r>
              <a:rPr lang="en-US" altLang="zh-CN" b="0" i="0" u="none" strike="noStrike" baseline="0" dirty="0">
                <a:latin typeface="Times New Roman"/>
              </a:rPr>
              <a:t>()</a:t>
            </a:r>
            <a:r>
              <a:rPr lang="zh-CN" altLang="en-US" b="0" i="0" u="none" strike="noStrike" baseline="0" dirty="0">
                <a:latin typeface="Times New Roman"/>
              </a:rPr>
              <a:t>函数返回匹配的次数，</a:t>
            </a:r>
            <a:r>
              <a:rPr lang="en-US" altLang="zh-CN" b="0" i="0" u="none" strike="noStrike" baseline="0" dirty="0">
                <a:latin typeface="Times New Roman"/>
              </a:rPr>
              <a:t>0</a:t>
            </a:r>
            <a:r>
              <a:rPr lang="zh-CN" altLang="en-US" b="0" i="0" u="none" strike="noStrike" baseline="0" dirty="0">
                <a:latin typeface="Times New Roman"/>
              </a:rPr>
              <a:t>则表示没有匹配项，</a:t>
            </a:r>
            <a:r>
              <a:rPr lang="en-US" altLang="zh-CN" b="0" i="0" u="none" strike="noStrike" baseline="0" dirty="0">
                <a:latin typeface="Times New Roman"/>
              </a:rPr>
              <a:t>1</a:t>
            </a:r>
            <a:r>
              <a:rPr lang="zh-CN" altLang="en-US" b="0" i="0" u="none" strike="noStrike" baseline="0" dirty="0">
                <a:latin typeface="Times New Roman"/>
              </a:rPr>
              <a:t>则表示有匹配项。在语法中，如果设置了第四个参数</a:t>
            </a:r>
            <a:r>
              <a:rPr lang="en-US" altLang="zh-CN" b="0" i="0" u="none" strike="noStrike" baseline="0" dirty="0">
                <a:latin typeface="Times New Roman"/>
              </a:rPr>
              <a:t>$</a:t>
            </a:r>
            <a:r>
              <a:rPr lang="en-US" altLang="zh-CN" b="0" i="0" u="none" strike="noStrike" baseline="0" dirty="0" err="1">
                <a:latin typeface="Times New Roman"/>
              </a:rPr>
              <a:t>flage</a:t>
            </a:r>
            <a:r>
              <a:rPr lang="zh-CN" altLang="en-US" b="0" i="0" u="none" strike="noStrike" baseline="0" dirty="0">
                <a:latin typeface="Times New Roman"/>
              </a:rPr>
              <a:t>，则第三个参数</a:t>
            </a:r>
            <a:r>
              <a:rPr lang="en-US" altLang="zh-CN" b="0" i="0" u="none" strike="noStrike" baseline="0" dirty="0">
                <a:latin typeface="Times New Roman"/>
              </a:rPr>
              <a:t>$matches</a:t>
            </a:r>
            <a:r>
              <a:rPr lang="zh-CN" altLang="en-US" b="0" i="0" u="none" strike="noStrike" baseline="0" dirty="0">
                <a:latin typeface="Times New Roman"/>
              </a:rPr>
              <a:t>的返回结果会受到影响。</a:t>
            </a:r>
            <a:r>
              <a:rPr lang="en-US" altLang="zh-CN" b="0" i="0" u="none" strike="noStrike" baseline="0" dirty="0">
                <a:latin typeface="Times New Roman"/>
              </a:rPr>
              <a:t>$</a:t>
            </a:r>
            <a:r>
              <a:rPr lang="en-US" altLang="zh-CN" b="0" i="0" u="none" strike="noStrike" baseline="0" dirty="0" err="1">
                <a:latin typeface="Times New Roman"/>
              </a:rPr>
              <a:t>flage</a:t>
            </a:r>
            <a:r>
              <a:rPr lang="zh-CN" altLang="en-US" b="0" i="0" u="none" strike="noStrike" baseline="0" dirty="0">
                <a:latin typeface="Times New Roman"/>
              </a:rPr>
              <a:t>只可以被设置为“</a:t>
            </a:r>
            <a:r>
              <a:rPr lang="en-US" altLang="zh-CN" b="0" i="0" u="none" strike="noStrike" baseline="0" dirty="0" err="1">
                <a:latin typeface="Times New Roman"/>
              </a:rPr>
              <a:t>PREG_OFFSET_CAPTURE</a:t>
            </a:r>
            <a:r>
              <a:rPr lang="zh-CN" altLang="en-US" b="0" i="0" u="none" strike="noStrike" baseline="0" dirty="0">
                <a:latin typeface="Times New Roman"/>
              </a:rPr>
              <a:t>”。下面我们就来看一个使用</a:t>
            </a:r>
            <a:r>
              <a:rPr lang="en-US" altLang="zh-CN" b="0" i="0" u="none" strike="noStrike" baseline="0" dirty="0" err="1">
                <a:latin typeface="Times New Roman"/>
              </a:rPr>
              <a:t>preg_match</a:t>
            </a:r>
            <a:r>
              <a:rPr lang="en-US" altLang="zh-CN" b="0" i="0" u="none" strike="noStrike" baseline="0" dirty="0">
                <a:latin typeface="Times New Roman"/>
              </a:rPr>
              <a:t>()</a:t>
            </a:r>
            <a:r>
              <a:rPr lang="zh-CN" altLang="en-US" b="0" i="0" u="none" strike="noStrike" baseline="0" dirty="0">
                <a:latin typeface="Times New Roman"/>
              </a:rPr>
              <a:t>的示例。</a:t>
            </a:r>
          </a:p>
          <a:p>
            <a:pPr marR="0" lvl="0" rtl="0"/>
            <a:r>
              <a:rPr lang="en-US" altLang="zh-CN" dirty="0">
                <a:latin typeface="Times New Roman"/>
              </a:rPr>
              <a:t>(1)</a:t>
            </a:r>
            <a:r>
              <a:rPr lang="zh-CN" altLang="en-US" b="0" i="0" u="none" strike="noStrike" baseline="0" dirty="0">
                <a:latin typeface="Times New Roman"/>
              </a:rPr>
              <a:t>演示使用</a:t>
            </a:r>
            <a:r>
              <a:rPr lang="en-US" altLang="zh-CN" b="0" i="0" u="none" strike="noStrike" baseline="0" dirty="0" err="1">
                <a:latin typeface="Times New Roman"/>
              </a:rPr>
              <a:t>preg_match</a:t>
            </a:r>
            <a:r>
              <a:rPr lang="en-US" altLang="zh-CN" b="0" i="0" u="none" strike="noStrike" baseline="0" dirty="0">
                <a:latin typeface="Times New Roman"/>
              </a:rPr>
              <a:t>()</a:t>
            </a:r>
            <a:r>
              <a:rPr lang="zh-CN" altLang="en-US" b="0" i="0" u="none" strike="noStrike" baseline="0" dirty="0">
                <a:latin typeface="Times New Roman"/>
              </a:rPr>
              <a:t>验证邮箱是否合法，并输出提示。</a:t>
            </a:r>
          </a:p>
          <a:p>
            <a:pPr marR="0" lvl="0" rtl="0"/>
            <a:r>
              <a:rPr lang="en-US" altLang="zh-CN" b="0" i="0" u="none" strike="noStrike" baseline="0" dirty="0">
                <a:latin typeface="Times New Roman"/>
              </a:rPr>
              <a:t>(2)</a:t>
            </a:r>
            <a:r>
              <a:rPr lang="zh-CN" altLang="en-US" b="0" i="0" u="none" strike="noStrike" baseline="0" dirty="0">
                <a:latin typeface="Times New Roman"/>
              </a:rPr>
              <a:t>演示了使用</a:t>
            </a:r>
            <a:r>
              <a:rPr lang="en-US" altLang="zh-CN" b="0" i="0" u="none" strike="noStrike" baseline="0" dirty="0" err="1">
                <a:latin typeface="Times New Roman"/>
              </a:rPr>
              <a:t>preg_match</a:t>
            </a:r>
            <a:r>
              <a:rPr lang="en-US" altLang="zh-CN" b="0" i="0" u="none" strike="noStrike" baseline="0" dirty="0">
                <a:latin typeface="Times New Roman"/>
              </a:rPr>
              <a:t>()</a:t>
            </a:r>
            <a:r>
              <a:rPr lang="zh-CN" altLang="en-US" b="0" i="0" u="none" strike="noStrike" baseline="0" dirty="0">
                <a:latin typeface="Times New Roman"/>
              </a:rPr>
              <a:t>并传入多个参数来匹配网址中的域名。</a:t>
            </a:r>
          </a:p>
          <a:p>
            <a:pPr marR="0" lvl="0" rtl="0"/>
            <a:r>
              <a:rPr lang="en-US" altLang="zh-CN" b="0" i="0" u="none" strike="noStrike" baseline="0" dirty="0">
                <a:latin typeface="Times New Roman"/>
              </a:rPr>
              <a:t>(3)</a:t>
            </a:r>
            <a:r>
              <a:rPr lang="zh-CN" altLang="en-US" b="0" i="0" u="none" strike="noStrike" baseline="0" dirty="0">
                <a:latin typeface="Times New Roman"/>
              </a:rPr>
              <a:t>通过</a:t>
            </a:r>
            <a:r>
              <a:rPr lang="en-US" altLang="zh-CN" b="0" i="0" u="none" strike="noStrike" baseline="0" dirty="0" err="1">
                <a:latin typeface="Times New Roman"/>
              </a:rPr>
              <a:t>preg_match</a:t>
            </a:r>
            <a:r>
              <a:rPr lang="en-US" altLang="zh-CN" b="0" i="0" u="none" strike="noStrike" baseline="0" dirty="0">
                <a:latin typeface="Times New Roman"/>
              </a:rPr>
              <a:t>()</a:t>
            </a:r>
            <a:r>
              <a:rPr lang="zh-CN" altLang="en-US" b="0" i="0" u="none" strike="noStrike" baseline="0" dirty="0">
                <a:latin typeface="Times New Roman"/>
              </a:rPr>
              <a:t>返回的数组元素的内容，使读者加深理解。</a:t>
            </a:r>
          </a:p>
          <a:p>
            <a:pPr marR="0" lvl="0" rtl="0"/>
            <a:r>
              <a:rPr lang="en-US" altLang="zh-CN" b="0" i="0" u="none" strike="noStrike" baseline="0" dirty="0">
                <a:latin typeface="Times New Roman"/>
              </a:rPr>
              <a:t>(4)</a:t>
            </a:r>
            <a:r>
              <a:rPr lang="zh-CN" altLang="en-US" b="0" i="0" u="none" strike="noStrike" baseline="0" dirty="0">
                <a:latin typeface="Times New Roman"/>
              </a:rPr>
              <a:t>演示</a:t>
            </a:r>
            <a:r>
              <a:rPr lang="en-US" altLang="zh-CN" b="0" i="0" u="none" strike="noStrike" baseline="0" dirty="0" err="1">
                <a:latin typeface="Times New Roman"/>
              </a:rPr>
              <a:t>preg_match</a:t>
            </a:r>
            <a:r>
              <a:rPr lang="en-US" altLang="zh-CN" b="0" i="0" u="none" strike="noStrike" baseline="0" dirty="0">
                <a:latin typeface="Times New Roman"/>
              </a:rPr>
              <a:t>()</a:t>
            </a:r>
            <a:r>
              <a:rPr lang="zh-CN" altLang="en-US" b="0" i="0" u="none" strike="noStrike" baseline="0" dirty="0">
                <a:latin typeface="Times New Roman"/>
              </a:rPr>
              <a:t>第四个参数的作用。</a:t>
            </a:r>
          </a:p>
          <a:p>
            <a:pPr marR="0" lvl="0" rtl="0"/>
            <a:r>
              <a:rPr lang="en-US" altLang="zh-CN" b="0" i="0" u="none" strike="noStrike" baseline="0" dirty="0">
                <a:latin typeface="Times New Roman"/>
              </a:rPr>
              <a:t>(5)</a:t>
            </a:r>
            <a:r>
              <a:rPr lang="zh-CN" altLang="en-US" b="0" i="0" u="none" strike="noStrike" baseline="0" dirty="0">
                <a:latin typeface="Times New Roman"/>
              </a:rPr>
              <a:t>演示了</a:t>
            </a:r>
            <a:r>
              <a:rPr lang="en-US" altLang="zh-CN" b="0" i="0" u="none" strike="noStrike" baseline="0" dirty="0" err="1">
                <a:latin typeface="Times New Roman"/>
              </a:rPr>
              <a:t>preg_match</a:t>
            </a:r>
            <a:r>
              <a:rPr lang="en-US" altLang="zh-CN" b="0" i="0" u="none" strike="noStrike" baseline="0" dirty="0">
                <a:latin typeface="Times New Roman"/>
              </a:rPr>
              <a:t>()</a:t>
            </a:r>
            <a:r>
              <a:rPr lang="zh-CN" altLang="en-US" b="0" i="0" u="none" strike="noStrike" baseline="0" dirty="0">
                <a:latin typeface="Times New Roman"/>
              </a:rPr>
              <a:t>的参数</a:t>
            </a:r>
            <a:r>
              <a:rPr lang="en-US" altLang="zh-CN" b="0" i="0" u="none" strike="noStrike" baseline="0" dirty="0">
                <a:latin typeface="Times New Roman"/>
              </a:rPr>
              <a:t>$offset</a:t>
            </a:r>
            <a:r>
              <a:rPr lang="zh-CN" altLang="en-US" b="0" i="0" u="none" strike="noStrike" baseline="0" dirty="0">
                <a:latin typeface="Times New Roman"/>
              </a:rPr>
              <a:t>的作用。</a:t>
            </a:r>
          </a:p>
        </p:txBody>
      </p:sp>
    </p:spTree>
    <p:extLst>
      <p:ext uri="{BB962C8B-B14F-4D97-AF65-F5344CB8AC3E}">
        <p14:creationId xmlns:p14="http://schemas.microsoft.com/office/powerpoint/2010/main" val="406562358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 </a:t>
            </a:r>
            <a:r>
              <a:rPr lang="en-US" altLang="zh-CN" b="0" i="0" u="none" strike="noStrike" kern="1800" baseline="0">
                <a:latin typeface="方正大标宋简体"/>
              </a:rPr>
              <a:t>preg_match_all()</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764904"/>
          </a:xfrm>
        </p:spPr>
        <p:txBody>
          <a:bodyPr>
            <a:normAutofit fontScale="47500" lnSpcReduction="20000"/>
          </a:bodyPr>
          <a:lstStyle/>
          <a:p>
            <a:pPr marR="0" lvl="0" rtl="0"/>
            <a:r>
              <a:rPr lang="en-US" altLang="zh-CN" b="0" i="0" u="none" strike="noStrike" baseline="0" dirty="0" err="1">
                <a:latin typeface="Times New Roman"/>
              </a:rPr>
              <a:t>preg_match_all</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preg_match</a:t>
            </a:r>
            <a:r>
              <a:rPr lang="en-US" altLang="zh-CN" b="0" i="0" u="none" strike="noStrike" baseline="0" dirty="0">
                <a:latin typeface="Times New Roman"/>
              </a:rPr>
              <a:t>()</a:t>
            </a:r>
            <a:r>
              <a:rPr lang="zh-CN" altLang="en-US" b="0" i="0" u="none" strike="noStrike" baseline="0" dirty="0">
                <a:latin typeface="Times New Roman"/>
              </a:rPr>
              <a:t>的功能类似，不同的是</a:t>
            </a:r>
            <a:r>
              <a:rPr lang="en-US" altLang="zh-CN" b="0" i="0" u="none" strike="noStrike" baseline="0" dirty="0" err="1">
                <a:latin typeface="Times New Roman"/>
              </a:rPr>
              <a:t>preg_match</a:t>
            </a:r>
            <a:r>
              <a:rPr lang="en-US" altLang="zh-CN" b="0" i="0" u="none" strike="noStrike" baseline="0" dirty="0">
                <a:latin typeface="Times New Roman"/>
              </a:rPr>
              <a:t>()</a:t>
            </a:r>
            <a:r>
              <a:rPr lang="zh-CN" altLang="en-US" b="0" i="0" u="none" strike="noStrike" baseline="0" dirty="0">
                <a:latin typeface="Times New Roman"/>
              </a:rPr>
              <a:t>在第一次匹配后就会停止搜索，而</a:t>
            </a:r>
            <a:r>
              <a:rPr lang="en-US" altLang="zh-CN" b="0" i="0" u="none" strike="noStrike" baseline="0" dirty="0" err="1">
                <a:latin typeface="Times New Roman"/>
              </a:rPr>
              <a:t>preg_match_all</a:t>
            </a:r>
            <a:r>
              <a:rPr lang="en-US" altLang="zh-CN" b="0" i="0" u="none" strike="noStrike" baseline="0" dirty="0">
                <a:latin typeface="Times New Roman"/>
              </a:rPr>
              <a:t>()</a:t>
            </a:r>
            <a:r>
              <a:rPr lang="zh-CN" altLang="en-US" b="0" i="0" u="none" strike="noStrike" baseline="0" dirty="0">
                <a:latin typeface="Times New Roman"/>
              </a:rPr>
              <a:t>则会一直搜索到字符串的结尾，获取所有的匹配项。它的语法如图所示。</a:t>
            </a:r>
          </a:p>
          <a:p>
            <a:pPr marR="0" lvl="0" rtl="0"/>
            <a:r>
              <a:rPr lang="en-US" altLang="zh-CN" b="0" i="0" u="none" strike="noStrike" baseline="0" dirty="0" err="1">
                <a:latin typeface="Times New Roman"/>
              </a:rPr>
              <a:t>preg_match_all</a:t>
            </a:r>
            <a:r>
              <a:rPr lang="en-US" altLang="zh-CN" b="0" i="0" u="none" strike="noStrike" baseline="0" dirty="0">
                <a:latin typeface="Times New Roman"/>
              </a:rPr>
              <a:t>()</a:t>
            </a:r>
            <a:r>
              <a:rPr lang="zh-CN" altLang="en-US" b="0" i="0" u="none" strike="noStrike" baseline="0" dirty="0">
                <a:latin typeface="Times New Roman"/>
              </a:rPr>
              <a:t>函数会返回整个正则表达式匹配的次数，</a:t>
            </a:r>
            <a:r>
              <a:rPr lang="en-US" altLang="zh-CN" b="0" i="0" u="none" strike="noStrike" baseline="0" dirty="0">
                <a:latin typeface="Times New Roman"/>
              </a:rPr>
              <a:t>$flags</a:t>
            </a:r>
            <a:r>
              <a:rPr lang="zh-CN" altLang="en-US" b="0" i="0" u="none" strike="noStrike" baseline="0" dirty="0">
                <a:latin typeface="Times New Roman"/>
              </a:rPr>
              <a:t>可以指定的参数有三个：</a:t>
            </a:r>
          </a:p>
          <a:p>
            <a:pPr marR="0" lvl="0" rtl="0"/>
            <a:r>
              <a:rPr lang="en-US" altLang="zh-CN" b="0" i="0" u="none" strike="noStrike" baseline="0" dirty="0" err="1">
                <a:latin typeface="Times New Roman"/>
              </a:rPr>
              <a:t>PREG_PATTERN_ORDER</a:t>
            </a:r>
            <a:r>
              <a:rPr lang="zh-CN" altLang="en-US" b="0" i="0" u="none" strike="noStrike" baseline="0" dirty="0">
                <a:latin typeface="Times New Roman"/>
              </a:rPr>
              <a:t>：结果排序为</a:t>
            </a:r>
            <a:r>
              <a:rPr lang="en-US" altLang="zh-CN" b="0" i="0" u="none" strike="noStrike" baseline="0" dirty="0">
                <a:latin typeface="Times New Roman"/>
              </a:rPr>
              <a:t>$matches[0]</a:t>
            </a:r>
            <a:r>
              <a:rPr lang="zh-CN" altLang="en-US" b="0" i="0" u="none" strike="noStrike" baseline="0" dirty="0">
                <a:latin typeface="Times New Roman"/>
              </a:rPr>
              <a:t>保存完整模式的所有匹配，</a:t>
            </a:r>
            <a:r>
              <a:rPr lang="en-US" altLang="zh-CN" b="0" i="0" u="none" strike="noStrike" baseline="0" dirty="0">
                <a:latin typeface="Times New Roman"/>
              </a:rPr>
              <a:t>$matches[1]</a:t>
            </a:r>
            <a:r>
              <a:rPr lang="zh-CN" altLang="en-US" b="0" i="0" u="none" strike="noStrike" baseline="0" dirty="0">
                <a:latin typeface="Times New Roman"/>
              </a:rPr>
              <a:t>保存第一个子组的所有匹配，以此类推。</a:t>
            </a:r>
          </a:p>
          <a:p>
            <a:pPr marR="0" lvl="0" rtl="0"/>
            <a:r>
              <a:rPr lang="en-US" altLang="zh-CN" b="0" i="0" u="none" strike="noStrike" baseline="0" dirty="0" err="1">
                <a:latin typeface="Times New Roman"/>
              </a:rPr>
              <a:t>PREG_SET_ORDER</a:t>
            </a:r>
            <a:r>
              <a:rPr lang="zh-CN" altLang="en-US" b="0" i="0" u="none" strike="noStrike" baseline="0" dirty="0">
                <a:latin typeface="Times New Roman"/>
              </a:rPr>
              <a:t>：结果排序为</a:t>
            </a:r>
            <a:r>
              <a:rPr lang="en-US" altLang="zh-CN" b="0" i="0" u="none" strike="noStrike" baseline="0" dirty="0">
                <a:latin typeface="Times New Roman"/>
              </a:rPr>
              <a:t>$matches[0]</a:t>
            </a:r>
            <a:r>
              <a:rPr lang="zh-CN" altLang="en-US" b="0" i="0" u="none" strike="noStrike" baseline="0" dirty="0">
                <a:latin typeface="Times New Roman"/>
              </a:rPr>
              <a:t>包含第一次匹配得到的所有匹配</a:t>
            </a:r>
            <a:r>
              <a:rPr lang="en-US" altLang="zh-CN" b="0" i="0" u="none" strike="noStrike" baseline="0" dirty="0">
                <a:latin typeface="Times New Roman"/>
              </a:rPr>
              <a:t>(</a:t>
            </a:r>
            <a:r>
              <a:rPr lang="zh-CN" altLang="en-US" b="0" i="0" u="none" strike="noStrike" baseline="0" dirty="0">
                <a:latin typeface="Times New Roman"/>
              </a:rPr>
              <a:t>包含子组</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a:latin typeface="Times New Roman"/>
              </a:rPr>
              <a:t>$matches[1]</a:t>
            </a:r>
            <a:r>
              <a:rPr lang="zh-CN" altLang="en-US" b="0" i="0" u="none" strike="noStrike" baseline="0" dirty="0">
                <a:latin typeface="Times New Roman"/>
              </a:rPr>
              <a:t>是包含第二次匹配到的所有匹配</a:t>
            </a:r>
            <a:r>
              <a:rPr lang="en-US" altLang="zh-CN" b="0" i="0" u="none" strike="noStrike" baseline="0" dirty="0">
                <a:latin typeface="Times New Roman"/>
              </a:rPr>
              <a:t>(</a:t>
            </a:r>
            <a:r>
              <a:rPr lang="zh-CN" altLang="en-US" b="0" i="0" u="none" strike="noStrike" baseline="0" dirty="0">
                <a:latin typeface="Times New Roman"/>
              </a:rPr>
              <a:t>包含子组</a:t>
            </a:r>
            <a:r>
              <a:rPr lang="en-US" altLang="zh-CN" b="0" i="0" u="none" strike="noStrike" baseline="0" dirty="0">
                <a:latin typeface="Times New Roman"/>
              </a:rPr>
              <a:t>)</a:t>
            </a:r>
            <a:r>
              <a:rPr lang="zh-CN" altLang="en-US" b="0" i="0" u="none" strike="noStrike" baseline="0" dirty="0">
                <a:latin typeface="Times New Roman"/>
              </a:rPr>
              <a:t>的数组，以此类推。</a:t>
            </a:r>
          </a:p>
          <a:p>
            <a:pPr marR="0" lvl="0" rtl="0"/>
            <a:r>
              <a:rPr lang="en-US" altLang="zh-CN" b="0" i="0" u="none" strike="noStrike" baseline="0" dirty="0" err="1">
                <a:latin typeface="Times New Roman"/>
              </a:rPr>
              <a:t>PREG_OFFSET_CAPTURE</a:t>
            </a:r>
            <a:r>
              <a:rPr lang="zh-CN" altLang="en-US" b="0" i="0" u="none" strike="noStrike" baseline="0" dirty="0">
                <a:latin typeface="Times New Roman"/>
              </a:rPr>
              <a:t>：如果这个标记被传递，每个发现的匹配返回时会增加它相对目标字符串的偏移量。</a:t>
            </a:r>
          </a:p>
          <a:p>
            <a:pPr marR="0" lvl="0" rtl="0"/>
            <a:r>
              <a:rPr lang="en-US" altLang="zh-CN" b="0" i="0" u="none" strike="noStrike" baseline="0" dirty="0">
                <a:latin typeface="Times New Roman"/>
              </a:rPr>
              <a:t>$flags</a:t>
            </a:r>
            <a:r>
              <a:rPr lang="zh-CN" altLang="en-US" b="0" i="0" u="none" strike="noStrike" baseline="0" dirty="0">
                <a:latin typeface="Times New Roman"/>
              </a:rPr>
              <a:t>的值会影响数组</a:t>
            </a:r>
            <a:r>
              <a:rPr lang="en-US" altLang="zh-CN" b="0" i="0" u="none" strike="noStrike" baseline="0" dirty="0">
                <a:latin typeface="Times New Roman"/>
              </a:rPr>
              <a:t>$match</a:t>
            </a:r>
            <a:r>
              <a:rPr lang="zh-CN" altLang="en-US" b="0" i="0" u="none" strike="noStrike" baseline="0" dirty="0">
                <a:latin typeface="Times New Roman"/>
              </a:rPr>
              <a:t>的元素。下面我们以匹配</a:t>
            </a:r>
            <a:r>
              <a:rPr lang="en-US" altLang="zh-CN" b="0" i="0" u="none" strike="noStrike" baseline="0" dirty="0">
                <a:latin typeface="Times New Roman"/>
              </a:rPr>
              <a:t>HTML</a:t>
            </a:r>
            <a:r>
              <a:rPr lang="zh-CN" altLang="en-US" b="0" i="0" u="none" strike="noStrike" baseline="0" dirty="0">
                <a:latin typeface="Times New Roman"/>
              </a:rPr>
              <a:t>标签中的内容的示例来讲解整个函数。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899891883"/>
              </p:ext>
            </p:extLst>
          </p:nvPr>
        </p:nvGraphicFramePr>
        <p:xfrm>
          <a:off x="876495" y="4221088"/>
          <a:ext cx="7391010" cy="2304256"/>
        </p:xfrm>
        <a:graphic>
          <a:graphicData uri="http://schemas.openxmlformats.org/presentationml/2006/ole">
            <mc:AlternateContent xmlns:mc="http://schemas.openxmlformats.org/markup-compatibility/2006">
              <mc:Choice xmlns:v="urn:schemas-microsoft-com:vml" Requires="v">
                <p:oleObj name="Visio" r:id="rId2" imgW="4855950" imgH="1516632" progId="Visio.Drawing.11">
                  <p:embed/>
                </p:oleObj>
              </mc:Choice>
              <mc:Fallback>
                <p:oleObj name="Visio" r:id="rId2" imgW="4855950" imgH="151663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76495" y="4221088"/>
                        <a:ext cx="7391010" cy="2304256"/>
                      </a:xfrm>
                      <a:prstGeom prst="rect">
                        <a:avLst/>
                      </a:prstGeom>
                      <a:noFill/>
                    </p:spPr>
                  </p:pic>
                </p:oleObj>
              </mc:Fallback>
            </mc:AlternateContent>
          </a:graphicData>
        </a:graphic>
      </p:graphicFrame>
    </p:spTree>
    <p:extLst>
      <p:ext uri="{BB962C8B-B14F-4D97-AF65-F5344CB8AC3E}">
        <p14:creationId xmlns:p14="http://schemas.microsoft.com/office/powerpoint/2010/main" val="321581226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a:t>
            </a:r>
            <a:r>
              <a:rPr lang="zh-CN" altLang="en-US" b="0" i="0" u="none" strike="noStrike" kern="1800" baseline="0">
                <a:latin typeface="方正大标宋简体"/>
              </a:rPr>
              <a:t> </a:t>
            </a:r>
            <a:r>
              <a:rPr lang="en-US" altLang="zh-CN" b="0" i="0" u="none" strike="noStrike" kern="1800" baseline="0">
                <a:latin typeface="方正大标宋简体"/>
              </a:rPr>
              <a:t>preg_match_all()</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preg_match_all</a:t>
            </a:r>
            <a:r>
              <a:rPr lang="en-US" altLang="zh-CN" b="0" i="0" u="none" strike="noStrike" baseline="0" dirty="0">
                <a:latin typeface="Times New Roman"/>
              </a:rPr>
              <a:t>()</a:t>
            </a:r>
            <a:r>
              <a:rPr lang="zh-CN" altLang="en-US" b="0" i="0" u="none" strike="noStrike" baseline="0" dirty="0">
                <a:latin typeface="Times New Roman"/>
              </a:rPr>
              <a:t>函数在</a:t>
            </a:r>
            <a:r>
              <a:rPr lang="en-US" altLang="zh-CN" b="0" i="0" u="none" strike="noStrike" baseline="0" dirty="0">
                <a:latin typeface="Times New Roman"/>
              </a:rPr>
              <a:t>$flags</a:t>
            </a:r>
            <a:r>
              <a:rPr lang="zh-CN" altLang="en-US" b="0" i="0" u="none" strike="noStrike" baseline="0" dirty="0">
                <a:latin typeface="Times New Roman"/>
              </a:rPr>
              <a:t>不同的赋值下输出的数组内容。</a:t>
            </a:r>
          </a:p>
          <a:p>
            <a:pPr marR="0" lvl="0" rtl="0"/>
            <a:r>
              <a:rPr lang="en-US" altLang="zh-CN" b="0" i="0" u="none" strike="noStrike" baseline="0" dirty="0">
                <a:latin typeface="Times New Roman"/>
              </a:rPr>
              <a:t>(2)</a:t>
            </a:r>
            <a:r>
              <a:rPr lang="zh-CN" altLang="en-US" b="0" i="0" u="none" strike="noStrike" baseline="0" dirty="0">
                <a:latin typeface="Times New Roman"/>
              </a:rPr>
              <a:t>演示改变示例中</a:t>
            </a:r>
            <a:r>
              <a:rPr lang="en-US" altLang="zh-CN" b="0" i="0" u="none" strike="noStrike" baseline="0" dirty="0" err="1">
                <a:latin typeface="Times New Roman"/>
              </a:rPr>
              <a:t>preg_match_all</a:t>
            </a:r>
            <a:r>
              <a:rPr lang="en-US" altLang="zh-CN" b="0" i="0" u="none" strike="noStrike" baseline="0" dirty="0">
                <a:latin typeface="Times New Roman"/>
              </a:rPr>
              <a:t>()</a:t>
            </a:r>
            <a:r>
              <a:rPr lang="zh-CN" altLang="en-US" b="0" i="0" u="none" strike="noStrike" baseline="0" dirty="0">
                <a:latin typeface="Times New Roman"/>
              </a:rPr>
              <a:t>的</a:t>
            </a:r>
            <a:r>
              <a:rPr lang="en-US" altLang="zh-CN" b="0" i="0" u="none" strike="noStrike" baseline="0" dirty="0">
                <a:latin typeface="Times New Roman"/>
              </a:rPr>
              <a:t>$flags</a:t>
            </a:r>
            <a:r>
              <a:rPr lang="zh-CN" altLang="en-US" b="0" i="0" u="none" strike="noStrike" baseline="0" dirty="0">
                <a:latin typeface="Times New Roman"/>
              </a:rPr>
              <a:t>参数对数组内容的影响。</a:t>
            </a:r>
          </a:p>
          <a:p>
            <a:pPr marR="0" lvl="0" rtl="0"/>
            <a:r>
              <a:rPr lang="en-US" altLang="zh-CN" b="0" i="0" u="none" strike="noStrike" baseline="0" dirty="0">
                <a:latin typeface="Times New Roman"/>
              </a:rPr>
              <a:t>(3)</a:t>
            </a:r>
            <a:r>
              <a:rPr lang="zh-CN" altLang="en-US" b="0" i="0" u="none" strike="noStrike" baseline="0" dirty="0">
                <a:latin typeface="Times New Roman"/>
              </a:rPr>
              <a:t>演示改变示例中</a:t>
            </a:r>
            <a:r>
              <a:rPr lang="en-US" altLang="zh-CN" b="0" i="0" u="none" strike="noStrike" baseline="0" dirty="0" err="1">
                <a:latin typeface="Times New Roman"/>
              </a:rPr>
              <a:t>preg_match_all</a:t>
            </a:r>
            <a:r>
              <a:rPr lang="en-US" altLang="zh-CN" b="0" i="0" u="none" strike="noStrike" baseline="0" dirty="0">
                <a:latin typeface="Times New Roman"/>
              </a:rPr>
              <a:t>()</a:t>
            </a:r>
            <a:r>
              <a:rPr lang="zh-CN" altLang="en-US" b="0" i="0" u="none" strike="noStrike" baseline="0" dirty="0">
                <a:latin typeface="Times New Roman"/>
              </a:rPr>
              <a:t>的</a:t>
            </a:r>
            <a:r>
              <a:rPr lang="en-US" altLang="zh-CN" b="0" i="0" u="none" strike="noStrike" baseline="0" dirty="0">
                <a:latin typeface="Times New Roman"/>
              </a:rPr>
              <a:t>$flags</a:t>
            </a:r>
            <a:r>
              <a:rPr lang="zh-CN" altLang="en-US" b="0" i="0" u="none" strike="noStrike" baseline="0" dirty="0">
                <a:latin typeface="Times New Roman"/>
              </a:rPr>
              <a:t>参数对数组内容的影响。</a:t>
            </a:r>
          </a:p>
        </p:txBody>
      </p:sp>
    </p:spTree>
    <p:extLst>
      <p:ext uri="{BB962C8B-B14F-4D97-AF65-F5344CB8AC3E}">
        <p14:creationId xmlns:p14="http://schemas.microsoft.com/office/powerpoint/2010/main" val="7719722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3.preg_grep()</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2260848"/>
          </a:xfrm>
        </p:spPr>
        <p:txBody>
          <a:bodyPr>
            <a:normAutofit fontScale="85000" lnSpcReduction="20000"/>
          </a:bodyPr>
          <a:lstStyle/>
          <a:p>
            <a:pPr marR="0" lvl="0" rtl="0"/>
            <a:r>
              <a:rPr lang="en-US" altLang="zh-CN" b="0" i="0" u="none" strike="noStrike" baseline="0" dirty="0" err="1">
                <a:latin typeface="Times New Roman"/>
              </a:rPr>
              <a:t>preg_grep</a:t>
            </a:r>
            <a:r>
              <a:rPr lang="en-US" altLang="zh-CN" b="0" i="0" u="none" strike="noStrike" baseline="0" dirty="0">
                <a:latin typeface="Times New Roman"/>
              </a:rPr>
              <a:t>()</a:t>
            </a:r>
            <a:r>
              <a:rPr lang="zh-CN" altLang="en-US" b="0" i="0" u="none" strike="noStrike" baseline="0" dirty="0">
                <a:latin typeface="Times New Roman"/>
              </a:rPr>
              <a:t>用于将数组中的元素与正则表达式匹配，返回所有匹配项组成的一个数组。它的语法如图所示。</a:t>
            </a:r>
          </a:p>
          <a:p>
            <a:pPr marR="0" lvl="0" rtl="0"/>
            <a:r>
              <a:rPr lang="zh-CN" altLang="en-US" b="0" i="0" u="none" strike="noStrike" baseline="0" dirty="0">
                <a:latin typeface="Times New Roman"/>
              </a:rPr>
              <a:t>在图所示的语法中，</a:t>
            </a:r>
            <a:r>
              <a:rPr lang="en-US" altLang="zh-CN" b="0" i="0" u="none" strike="noStrike" baseline="0" dirty="0">
                <a:latin typeface="Times New Roman"/>
              </a:rPr>
              <a:t>$flags</a:t>
            </a:r>
            <a:r>
              <a:rPr lang="zh-CN" altLang="en-US" b="0" i="0" u="none" strike="noStrike" baseline="0" dirty="0">
                <a:latin typeface="Times New Roman"/>
              </a:rPr>
              <a:t>被设置的值为“</a:t>
            </a:r>
            <a:r>
              <a:rPr lang="en-US" altLang="zh-CN" b="0" i="0" u="none" strike="noStrike" baseline="0" dirty="0" err="1">
                <a:latin typeface="Times New Roman"/>
              </a:rPr>
              <a:t>PREG_GREP_INVERT</a:t>
            </a:r>
            <a:r>
              <a:rPr lang="zh-CN" altLang="en-US" b="0" i="0" u="none" strike="noStrike" baseline="0" dirty="0">
                <a:latin typeface="Times New Roman"/>
              </a:rPr>
              <a:t>”后，函数将返回不与正则表达式匹配的元素组成的数组。</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500985375"/>
              </p:ext>
            </p:extLst>
          </p:nvPr>
        </p:nvGraphicFramePr>
        <p:xfrm>
          <a:off x="1403648" y="3933056"/>
          <a:ext cx="5976664" cy="2529999"/>
        </p:xfrm>
        <a:graphic>
          <a:graphicData uri="http://schemas.openxmlformats.org/presentationml/2006/ole">
            <mc:AlternateContent xmlns:mc="http://schemas.openxmlformats.org/markup-compatibility/2006">
              <mc:Choice xmlns:v="urn:schemas-microsoft-com:vml" Requires="v">
                <p:oleObj name="Visio" r:id="rId2" imgW="3101220" imgH="1309598" progId="Visio.Drawing.11">
                  <p:embed/>
                </p:oleObj>
              </mc:Choice>
              <mc:Fallback>
                <p:oleObj name="Visio" r:id="rId2" imgW="3101220" imgH="1309598"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648" y="3933056"/>
                        <a:ext cx="5976664" cy="2529999"/>
                      </a:xfrm>
                      <a:prstGeom prst="rect">
                        <a:avLst/>
                      </a:prstGeom>
                      <a:noFill/>
                    </p:spPr>
                  </p:pic>
                </p:oleObj>
              </mc:Fallback>
            </mc:AlternateContent>
          </a:graphicData>
        </a:graphic>
      </p:graphicFrame>
    </p:spTree>
    <p:extLst>
      <p:ext uri="{BB962C8B-B14F-4D97-AF65-F5344CB8AC3E}">
        <p14:creationId xmlns:p14="http://schemas.microsoft.com/office/powerpoint/2010/main" val="125219519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3.preg_grep()</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preg_grep</a:t>
            </a:r>
            <a:r>
              <a:rPr lang="en-US" altLang="zh-CN" b="0" i="0" u="none" strike="noStrike" baseline="0" dirty="0">
                <a:latin typeface="Times New Roman"/>
              </a:rPr>
              <a:t>()</a:t>
            </a:r>
            <a:r>
              <a:rPr lang="zh-CN" altLang="en-US" b="0" i="0" u="none" strike="noStrike" baseline="0" dirty="0">
                <a:latin typeface="Times New Roman"/>
              </a:rPr>
              <a:t>的用法以及输出返回数组的信息。</a:t>
            </a:r>
          </a:p>
          <a:p>
            <a:pPr marR="0" lvl="0" rtl="0"/>
            <a:r>
              <a:rPr lang="en-US" altLang="zh-CN" b="0" i="0" u="none" strike="noStrike" baseline="0" dirty="0">
                <a:latin typeface="Times New Roman"/>
              </a:rPr>
              <a:t>(2)</a:t>
            </a:r>
            <a:r>
              <a:rPr lang="zh-CN" altLang="en-US" b="0" i="0" u="none" strike="noStrike" baseline="0" dirty="0">
                <a:latin typeface="Times New Roman"/>
              </a:rPr>
              <a:t>演示</a:t>
            </a:r>
            <a:r>
              <a:rPr lang="en-US" altLang="zh-CN" b="0" i="0" u="none" strike="noStrike" baseline="0" dirty="0" err="1">
                <a:latin typeface="Times New Roman"/>
              </a:rPr>
              <a:t>preg_grep</a:t>
            </a:r>
            <a:r>
              <a:rPr lang="en-US" altLang="zh-CN" b="0" i="0" u="none" strike="noStrike" baseline="0" dirty="0">
                <a:latin typeface="Times New Roman"/>
              </a:rPr>
              <a:t>()</a:t>
            </a:r>
            <a:r>
              <a:rPr lang="zh-CN" altLang="en-US" b="0" i="0" u="none" strike="noStrike" baseline="0" dirty="0">
                <a:latin typeface="Times New Roman"/>
              </a:rPr>
              <a:t>全部参数被设置后返回的数组信息。</a:t>
            </a:r>
          </a:p>
        </p:txBody>
      </p:sp>
    </p:spTree>
    <p:extLst>
      <p:ext uri="{BB962C8B-B14F-4D97-AF65-F5344CB8AC3E}">
        <p14:creationId xmlns:p14="http://schemas.microsoft.com/office/powerpoint/2010/main" val="2086348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2.print()</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a:latin typeface="Times New Roman"/>
              </a:rPr>
              <a:t>print()</a:t>
            </a:r>
            <a:r>
              <a:rPr lang="zh-CN" altLang="en-US" b="0" i="0" u="none" strike="noStrike" baseline="0" dirty="0">
                <a:latin typeface="Times New Roman"/>
              </a:rPr>
              <a:t>的用法及其使用后的输出结果。</a:t>
            </a:r>
          </a:p>
        </p:txBody>
      </p:sp>
    </p:spTree>
    <p:extLst>
      <p:ext uri="{BB962C8B-B14F-4D97-AF65-F5344CB8AC3E}">
        <p14:creationId xmlns:p14="http://schemas.microsoft.com/office/powerpoint/2010/main" val="282301053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a:t>
            </a:r>
            <a:r>
              <a:rPr lang="zh-CN" altLang="en-US" b="0" i="0" u="none" strike="noStrike" kern="1800" baseline="0">
                <a:latin typeface="方正大标宋简体"/>
              </a:rPr>
              <a:t>字符串处理函数</a:t>
            </a:r>
            <a:r>
              <a:rPr lang="en-US" altLang="zh-CN" b="0" i="0" u="none" strike="noStrike" kern="1800" baseline="0">
                <a:latin typeface="方正大标宋简体"/>
              </a:rPr>
              <a:t>strstr()</a:t>
            </a:r>
            <a:r>
              <a:rPr lang="zh-CN" altLang="en-US" b="0" i="0" u="none" strike="noStrike" kern="1800" baseline="0">
                <a:latin typeface="方正大标宋简体"/>
              </a:rPr>
              <a:t>、</a:t>
            </a:r>
            <a:r>
              <a:rPr lang="en-US" altLang="zh-CN" b="0" i="0" u="none" strike="noStrike" kern="1800" baseline="0">
                <a:latin typeface="方正大标宋简体"/>
              </a:rPr>
              <a:t>strpos()</a:t>
            </a:r>
            <a:r>
              <a:rPr lang="zh-CN" altLang="en-US" b="0" i="0" u="none" strike="noStrike" kern="1800" baseline="0">
                <a:latin typeface="方正大标宋简体"/>
              </a:rPr>
              <a:t>、</a:t>
            </a:r>
            <a:r>
              <a:rPr lang="en-US" altLang="zh-CN" b="0" i="0" u="none" strike="noStrike" kern="1800" baseline="0">
                <a:latin typeface="方正大标宋简体"/>
              </a:rPr>
              <a:t>strrpos()</a:t>
            </a:r>
            <a:r>
              <a:rPr lang="zh-CN" altLang="en-US" b="0" i="0" u="none" strike="noStrike" kern="1800" baseline="0">
                <a:latin typeface="方正大标宋简体"/>
              </a:rPr>
              <a:t>和</a:t>
            </a:r>
            <a:r>
              <a:rPr lang="en-US" altLang="zh-CN" b="0" i="0" u="none" strike="noStrike" kern="1800" baseline="0">
                <a:latin typeface="方正大标宋简体"/>
              </a:rPr>
              <a:t>substr()</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2188840"/>
          </a:xfrm>
        </p:spPr>
        <p:txBody>
          <a:bodyPr>
            <a:normAutofit fontScale="62500" lnSpcReduction="20000"/>
          </a:bodyPr>
          <a:lstStyle/>
          <a:p>
            <a:pPr marR="0" lvl="0" rtl="0"/>
            <a:r>
              <a:rPr lang="zh-CN" altLang="en-US" b="0" i="0" u="none" strike="noStrike" baseline="0" dirty="0">
                <a:latin typeface="Times New Roman"/>
              </a:rPr>
              <a:t>正则表达式函数可以处理复杂的字符串，但是有些时候处理一些比较简单的字符串的时候，我们可以使用字符串处理函数，由于它们的功能比较简单，因此执行效率要比使用正则表达式的函数稍高。</a:t>
            </a:r>
          </a:p>
          <a:p>
            <a:pPr marR="0" lvl="0" rtl="0"/>
            <a:r>
              <a:rPr lang="en-US" altLang="zh-CN" b="0" i="0" u="none" strike="noStrike" baseline="0" dirty="0" err="1">
                <a:latin typeface="Times New Roman"/>
              </a:rPr>
              <a:t>strstr</a:t>
            </a:r>
            <a:r>
              <a:rPr lang="en-US" altLang="zh-CN" b="0" i="0" u="none" strike="noStrike" baseline="0" dirty="0">
                <a:latin typeface="Times New Roman"/>
              </a:rPr>
              <a:t>()</a:t>
            </a:r>
            <a:r>
              <a:rPr lang="zh-CN" altLang="en-US" b="0" i="0" u="none" strike="noStrike" baseline="0" dirty="0">
                <a:latin typeface="Times New Roman"/>
              </a:rPr>
              <a:t>返回字符串从指定字符串第一次出现的位置开始到结尾的字符串。如果没有该字符则会返回假值。如果指定的值为一个整型数则会被当做字符的</a:t>
            </a:r>
            <a:r>
              <a:rPr lang="en-US" altLang="zh-CN" b="0" i="0" u="none" strike="noStrike" baseline="0" dirty="0">
                <a:latin typeface="Times New Roman"/>
              </a:rPr>
              <a:t>ASCII</a:t>
            </a:r>
            <a:r>
              <a:rPr lang="zh-CN" altLang="en-US" b="0" i="0" u="none" strike="noStrike" baseline="0" dirty="0">
                <a:latin typeface="Times New Roman"/>
              </a:rPr>
              <a:t>码来匹配字符串。它的语法如图所示。</a:t>
            </a:r>
          </a:p>
          <a:p>
            <a:pPr marR="0" lvl="0" rtl="0"/>
            <a:r>
              <a:rPr lang="zh-CN" altLang="en-US" b="0" i="0" u="none" strike="noStrike" baseline="0" dirty="0">
                <a:latin typeface="Times New Roman"/>
              </a:rPr>
              <a:t>在图所示的语法中，如果</a:t>
            </a:r>
            <a:r>
              <a:rPr lang="en-US" altLang="zh-CN" b="0" i="0" u="none" strike="noStrike" baseline="0" dirty="0">
                <a:latin typeface="Times New Roman"/>
              </a:rPr>
              <a:t>$</a:t>
            </a:r>
            <a:r>
              <a:rPr lang="en-US" altLang="zh-CN" b="0" i="0" u="none" strike="noStrike" baseline="0" dirty="0" err="1">
                <a:latin typeface="Times New Roman"/>
              </a:rPr>
              <a:t>before_needle</a:t>
            </a:r>
            <a:r>
              <a:rPr lang="zh-CN" altLang="en-US" b="0" i="0" u="none" strike="noStrike" baseline="0" dirty="0">
                <a:latin typeface="Times New Roman"/>
              </a:rPr>
              <a:t>被设置为</a:t>
            </a:r>
            <a:r>
              <a:rPr lang="en-US" altLang="zh-CN" b="0" i="0" u="none" strike="noStrike" baseline="0" dirty="0">
                <a:latin typeface="Times New Roman"/>
              </a:rPr>
              <a:t>TRUE</a:t>
            </a:r>
            <a:r>
              <a:rPr lang="zh-CN" altLang="en-US" b="0" i="0" u="none" strike="noStrike" baseline="0" dirty="0">
                <a:latin typeface="Times New Roman"/>
              </a:rPr>
              <a:t>，则函数会返回从指定字符串第一次出现到开始位置的字符串。</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2050261"/>
              </p:ext>
            </p:extLst>
          </p:nvPr>
        </p:nvGraphicFramePr>
        <p:xfrm>
          <a:off x="1475656" y="4005064"/>
          <a:ext cx="5616624" cy="2216650"/>
        </p:xfrm>
        <a:graphic>
          <a:graphicData uri="http://schemas.openxmlformats.org/presentationml/2006/ole">
            <mc:AlternateContent xmlns:mc="http://schemas.openxmlformats.org/markup-compatibility/2006">
              <mc:Choice xmlns:v="urn:schemas-microsoft-com:vml" Requires="v">
                <p:oleObj name="Visio" r:id="rId2" imgW="3208410" imgH="1268892" progId="Visio.Drawing.11">
                  <p:embed/>
                </p:oleObj>
              </mc:Choice>
              <mc:Fallback>
                <p:oleObj name="Visio" r:id="rId2" imgW="3208410" imgH="1268892"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005064"/>
                        <a:ext cx="5616624" cy="2216650"/>
                      </a:xfrm>
                      <a:prstGeom prst="rect">
                        <a:avLst/>
                      </a:prstGeom>
                      <a:noFill/>
                    </p:spPr>
                  </p:pic>
                </p:oleObj>
              </mc:Fallback>
            </mc:AlternateContent>
          </a:graphicData>
        </a:graphic>
      </p:graphicFrame>
    </p:spTree>
    <p:extLst>
      <p:ext uri="{BB962C8B-B14F-4D97-AF65-F5344CB8AC3E}">
        <p14:creationId xmlns:p14="http://schemas.microsoft.com/office/powerpoint/2010/main" val="130054917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a:t>
            </a:r>
            <a:r>
              <a:rPr lang="zh-CN" altLang="en-US" b="0" i="0" u="none" strike="noStrike" kern="1800" baseline="0">
                <a:latin typeface="方正大标宋简体"/>
              </a:rPr>
              <a:t>字符串处理函数</a:t>
            </a:r>
            <a:r>
              <a:rPr lang="en-US" altLang="zh-CN" b="0" i="0" u="none" strike="noStrike" kern="1800" baseline="0">
                <a:latin typeface="方正大标宋简体"/>
              </a:rPr>
              <a:t>strstr()</a:t>
            </a:r>
            <a:r>
              <a:rPr lang="zh-CN" altLang="en-US" b="0" i="0" u="none" strike="noStrike" kern="1800" baseline="0">
                <a:latin typeface="方正大标宋简体"/>
              </a:rPr>
              <a:t>、</a:t>
            </a:r>
            <a:r>
              <a:rPr lang="en-US" altLang="zh-CN" b="0" i="0" u="none" strike="noStrike" kern="1800" baseline="0">
                <a:latin typeface="方正大标宋简体"/>
              </a:rPr>
              <a:t>strpos()</a:t>
            </a:r>
            <a:r>
              <a:rPr lang="zh-CN" altLang="en-US" b="0" i="0" u="none" strike="noStrike" kern="1800" baseline="0">
                <a:latin typeface="方正大标宋简体"/>
              </a:rPr>
              <a:t>、</a:t>
            </a:r>
            <a:r>
              <a:rPr lang="en-US" altLang="zh-CN" b="0" i="0" u="none" strike="noStrike" kern="1800" baseline="0">
                <a:latin typeface="方正大标宋简体"/>
              </a:rPr>
              <a:t>strrpos()</a:t>
            </a:r>
            <a:r>
              <a:rPr lang="zh-CN" altLang="en-US" b="0" i="0" u="none" strike="noStrike" kern="1800" baseline="0">
                <a:latin typeface="方正大标宋简体"/>
              </a:rPr>
              <a:t>和</a:t>
            </a:r>
            <a:r>
              <a:rPr lang="en-US" altLang="zh-CN" b="0" i="0" u="none" strike="noStrike" kern="1800" baseline="0">
                <a:latin typeface="方正大标宋简体"/>
              </a:rPr>
              <a:t>substr()</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2044824"/>
          </a:xfrm>
        </p:spPr>
        <p:txBody>
          <a:bodyPr>
            <a:normAutofit fontScale="92500" lnSpcReduction="20000"/>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strstr</a:t>
            </a:r>
            <a:r>
              <a:rPr lang="en-US" altLang="zh-CN" b="0" i="0" u="none" strike="noStrike" baseline="0" dirty="0">
                <a:latin typeface="Times New Roman"/>
              </a:rPr>
              <a:t>()</a:t>
            </a:r>
            <a:r>
              <a:rPr lang="zh-CN" altLang="en-US" b="0" i="0" u="none" strike="noStrike" baseline="0" dirty="0">
                <a:latin typeface="Times New Roman"/>
              </a:rPr>
              <a:t>的使用方法及返回值。</a:t>
            </a:r>
          </a:p>
          <a:p>
            <a:pPr marR="0" lvl="0" rtl="0"/>
            <a:r>
              <a:rPr lang="en-US" altLang="zh-CN" b="0" i="0" u="none" strike="noStrike" baseline="0" dirty="0" err="1">
                <a:latin typeface="Times New Roman"/>
              </a:rPr>
              <a:t>strpos</a:t>
            </a:r>
            <a:r>
              <a:rPr lang="en-US" altLang="zh-CN" b="0" i="0" u="none" strike="noStrike" baseline="0" dirty="0">
                <a:latin typeface="Times New Roman"/>
              </a:rPr>
              <a:t>()</a:t>
            </a:r>
            <a:r>
              <a:rPr lang="zh-CN" altLang="en-US" b="0" i="0" u="none" strike="noStrike" baseline="0" dirty="0">
                <a:latin typeface="Times New Roman"/>
              </a:rPr>
              <a:t>用于返回指定字符在字符串中首次出现的位置。如果指定的值为一个整型数则会被当做字符的</a:t>
            </a:r>
            <a:r>
              <a:rPr lang="en-US" altLang="zh-CN" b="0" i="0" u="none" strike="noStrike" baseline="0" dirty="0">
                <a:latin typeface="Times New Roman"/>
              </a:rPr>
              <a:t>ASCII</a:t>
            </a:r>
            <a:r>
              <a:rPr lang="zh-CN" altLang="en-US" b="0" i="0" u="none" strike="noStrike" baseline="0" dirty="0">
                <a:latin typeface="Times New Roman"/>
              </a:rPr>
              <a:t>码来匹配字符串。它的语法如图所示。</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956742827"/>
              </p:ext>
            </p:extLst>
          </p:nvPr>
        </p:nvGraphicFramePr>
        <p:xfrm>
          <a:off x="1475656" y="3933056"/>
          <a:ext cx="5328592" cy="2177629"/>
        </p:xfrm>
        <a:graphic>
          <a:graphicData uri="http://schemas.openxmlformats.org/presentationml/2006/ole">
            <mc:AlternateContent xmlns:mc="http://schemas.openxmlformats.org/markup-compatibility/2006">
              <mc:Choice xmlns:v="urn:schemas-microsoft-com:vml" Requires="v">
                <p:oleObj name="Visio" r:id="rId2" imgW="3074220" imgH="1258378" progId="Visio.Drawing.11">
                  <p:embed/>
                </p:oleObj>
              </mc:Choice>
              <mc:Fallback>
                <p:oleObj name="Visio" r:id="rId2" imgW="3074220" imgH="1258378"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933056"/>
                        <a:ext cx="5328592" cy="2177629"/>
                      </a:xfrm>
                      <a:prstGeom prst="rect">
                        <a:avLst/>
                      </a:prstGeom>
                      <a:noFill/>
                    </p:spPr>
                  </p:pic>
                </p:oleObj>
              </mc:Fallback>
            </mc:AlternateContent>
          </a:graphicData>
        </a:graphic>
      </p:graphicFrame>
    </p:spTree>
    <p:extLst>
      <p:ext uri="{BB962C8B-B14F-4D97-AF65-F5344CB8AC3E}">
        <p14:creationId xmlns:p14="http://schemas.microsoft.com/office/powerpoint/2010/main" val="12175701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a:t>
            </a:r>
            <a:r>
              <a:rPr lang="zh-CN" altLang="en-US" b="0" i="0" u="none" strike="noStrike" kern="1800" baseline="0">
                <a:latin typeface="方正大标宋简体"/>
              </a:rPr>
              <a:t>字符串处理函数</a:t>
            </a:r>
            <a:r>
              <a:rPr lang="en-US" altLang="zh-CN" b="0" i="0" u="none" strike="noStrike" kern="1800" baseline="0">
                <a:latin typeface="方正大标宋简体"/>
              </a:rPr>
              <a:t>strstr()</a:t>
            </a:r>
            <a:r>
              <a:rPr lang="zh-CN" altLang="en-US" b="0" i="0" u="none" strike="noStrike" kern="1800" baseline="0">
                <a:latin typeface="方正大标宋简体"/>
              </a:rPr>
              <a:t>、</a:t>
            </a:r>
            <a:r>
              <a:rPr lang="en-US" altLang="zh-CN" b="0" i="0" u="none" strike="noStrike" kern="1800" baseline="0">
                <a:latin typeface="方正大标宋简体"/>
              </a:rPr>
              <a:t>strpos()</a:t>
            </a:r>
            <a:r>
              <a:rPr lang="zh-CN" altLang="en-US" b="0" i="0" u="none" strike="noStrike" kern="1800" baseline="0">
                <a:latin typeface="方正大标宋简体"/>
              </a:rPr>
              <a:t>、</a:t>
            </a:r>
            <a:r>
              <a:rPr lang="en-US" altLang="zh-CN" b="0" i="0" u="none" strike="noStrike" kern="1800" baseline="0">
                <a:latin typeface="方正大标宋简体"/>
              </a:rPr>
              <a:t>strrpos()</a:t>
            </a:r>
            <a:r>
              <a:rPr lang="zh-CN" altLang="en-US" b="0" i="0" u="none" strike="noStrike" kern="1800" baseline="0">
                <a:latin typeface="方正大标宋简体"/>
              </a:rPr>
              <a:t>和</a:t>
            </a:r>
            <a:r>
              <a:rPr lang="en-US" altLang="zh-CN" b="0" i="0" u="none" strike="noStrike" kern="1800" baseline="0">
                <a:latin typeface="方正大标宋简体"/>
              </a:rPr>
              <a:t>substr()</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3052936"/>
          </a:xfrm>
        </p:spPr>
        <p:txBody>
          <a:bodyPr>
            <a:normAutofit fontScale="47500" lnSpcReduction="20000"/>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strpos</a:t>
            </a:r>
            <a:r>
              <a:rPr lang="en-US" altLang="zh-CN" b="0" i="0" u="none" strike="noStrike" baseline="0" dirty="0">
                <a:latin typeface="Times New Roman"/>
              </a:rPr>
              <a:t>()</a:t>
            </a:r>
            <a:r>
              <a:rPr lang="zh-CN" altLang="en-US" b="0" i="0" u="none" strike="noStrike" baseline="0" dirty="0">
                <a:latin typeface="Times New Roman"/>
              </a:rPr>
              <a:t>的使用方法以及返回的值。</a:t>
            </a:r>
          </a:p>
          <a:p>
            <a:pPr marR="0" lvl="0" rtl="0"/>
            <a:r>
              <a:rPr lang="en-US" altLang="zh-CN" b="0" i="0" u="none" strike="noStrike" baseline="0" dirty="0" err="1">
                <a:latin typeface="Times New Roman"/>
              </a:rPr>
              <a:t>substr</a:t>
            </a:r>
            <a:r>
              <a:rPr lang="en-US" altLang="zh-CN" b="0" i="0" u="none" strike="noStrike" baseline="0" dirty="0">
                <a:latin typeface="Times New Roman"/>
              </a:rPr>
              <a:t>()</a:t>
            </a:r>
            <a:r>
              <a:rPr lang="zh-CN" altLang="en-US" b="0" i="0" u="none" strike="noStrike" baseline="0" dirty="0">
                <a:latin typeface="Times New Roman"/>
              </a:rPr>
              <a:t>用于返回字符串的子串，也是就返回从字符串中指定的字段。它的语法如图所示。</a:t>
            </a:r>
          </a:p>
          <a:p>
            <a:pPr marR="0" lvl="0" rtl="0"/>
            <a:r>
              <a:rPr lang="zh-CN" altLang="en-US" b="0" i="0" u="none" strike="noStrike" baseline="0" dirty="0">
                <a:latin typeface="Times New Roman"/>
              </a:rPr>
              <a:t>在</a:t>
            </a:r>
            <a:r>
              <a:rPr lang="en-US" altLang="zh-CN" b="0" i="0" u="none" strike="noStrike" baseline="0" dirty="0" err="1">
                <a:latin typeface="Times New Roman"/>
              </a:rPr>
              <a:t>substr</a:t>
            </a:r>
            <a:r>
              <a:rPr lang="en-US" altLang="zh-CN" b="0" i="0" u="none" strike="noStrike" baseline="0" dirty="0">
                <a:latin typeface="Times New Roman"/>
              </a:rPr>
              <a:t>()</a:t>
            </a:r>
            <a:r>
              <a:rPr lang="zh-CN" altLang="en-US" b="0" i="0" u="none" strike="noStrike" baseline="0" dirty="0">
                <a:latin typeface="Times New Roman"/>
              </a:rPr>
              <a:t>的语法中</a:t>
            </a:r>
            <a:r>
              <a:rPr lang="en-US" altLang="zh-CN" b="0" i="0" u="none" strike="noStrike" baseline="0" dirty="0">
                <a:latin typeface="Times New Roman"/>
              </a:rPr>
              <a:t>$start:</a:t>
            </a:r>
          </a:p>
          <a:p>
            <a:pPr marR="0" lvl="0" rtl="0"/>
            <a:r>
              <a:rPr lang="zh-CN" altLang="en-US" b="0" i="0" u="none" strike="noStrike" baseline="0" dirty="0">
                <a:latin typeface="Times New Roman"/>
              </a:rPr>
              <a:t>如果</a:t>
            </a:r>
            <a:r>
              <a:rPr lang="en-US" altLang="zh-CN" b="0" i="0" u="none" strike="noStrike" baseline="0" dirty="0">
                <a:latin typeface="Times New Roman"/>
              </a:rPr>
              <a:t>$start</a:t>
            </a:r>
            <a:r>
              <a:rPr lang="zh-CN" altLang="en-US" b="0" i="0" u="none" strike="noStrike" baseline="0" dirty="0">
                <a:latin typeface="Times New Roman"/>
              </a:rPr>
              <a:t>是非负数，返回的字符串将从</a:t>
            </a:r>
            <a:r>
              <a:rPr lang="en-US" altLang="zh-CN" b="0" i="0" u="none" strike="noStrike" baseline="0" dirty="0">
                <a:latin typeface="Times New Roman"/>
              </a:rPr>
              <a:t>$string</a:t>
            </a:r>
            <a:r>
              <a:rPr lang="zh-CN" altLang="en-US" b="0" i="0" u="none" strike="noStrike" baseline="0" dirty="0">
                <a:latin typeface="Times New Roman"/>
              </a:rPr>
              <a:t>的</a:t>
            </a:r>
            <a:r>
              <a:rPr lang="en-US" altLang="zh-CN" b="0" i="0" u="none" strike="noStrike" baseline="0" dirty="0">
                <a:latin typeface="Times New Roman"/>
              </a:rPr>
              <a:t>$start</a:t>
            </a:r>
            <a:r>
              <a:rPr lang="zh-CN" altLang="en-US" b="0" i="0" u="none" strike="noStrike" baseline="0" dirty="0">
                <a:latin typeface="Times New Roman"/>
              </a:rPr>
              <a:t>位置开始，从</a:t>
            </a:r>
            <a:r>
              <a:rPr lang="en-US" altLang="zh-CN" b="0" i="0" u="none" strike="noStrike" baseline="0" dirty="0">
                <a:latin typeface="Times New Roman"/>
              </a:rPr>
              <a:t>0</a:t>
            </a:r>
            <a:r>
              <a:rPr lang="zh-CN" altLang="en-US" b="0" i="0" u="none" strike="noStrike" baseline="0" dirty="0">
                <a:latin typeface="Times New Roman"/>
              </a:rPr>
              <a:t>开始计算。例如，在字符串“</a:t>
            </a:r>
            <a:r>
              <a:rPr lang="en-US" altLang="zh-CN" b="0" i="0" u="none" strike="noStrike" baseline="0" dirty="0" err="1">
                <a:latin typeface="Times New Roman"/>
              </a:rPr>
              <a:t>abcdef</a:t>
            </a:r>
            <a:r>
              <a:rPr lang="zh-CN" altLang="en-US" b="0" i="0" u="none" strike="noStrike" baseline="0" dirty="0">
                <a:latin typeface="Times New Roman"/>
              </a:rPr>
              <a:t>”中，在位置</a:t>
            </a:r>
            <a:r>
              <a:rPr lang="en-US" altLang="zh-CN" b="0" i="0" u="none" strike="noStrike" baseline="0" dirty="0">
                <a:latin typeface="Times New Roman"/>
              </a:rPr>
              <a:t>0</a:t>
            </a:r>
            <a:r>
              <a:rPr lang="zh-CN" altLang="en-US" b="0" i="0" u="none" strike="noStrike" baseline="0" dirty="0">
                <a:latin typeface="Times New Roman"/>
              </a:rPr>
              <a:t>的字符是“</a:t>
            </a:r>
            <a:r>
              <a:rPr lang="en-US" altLang="zh-CN" b="0" i="0" u="none" strike="noStrike" baseline="0" dirty="0">
                <a:latin typeface="Times New Roman"/>
              </a:rPr>
              <a:t>a</a:t>
            </a:r>
            <a:r>
              <a:rPr lang="zh-CN" altLang="en-US" b="0" i="0" u="none" strike="noStrike" baseline="0" dirty="0">
                <a:latin typeface="Times New Roman"/>
              </a:rPr>
              <a:t>”，位置</a:t>
            </a:r>
            <a:r>
              <a:rPr lang="en-US" altLang="zh-CN" b="0" i="0" u="none" strike="noStrike" baseline="0" dirty="0">
                <a:latin typeface="Times New Roman"/>
              </a:rPr>
              <a:t>2</a:t>
            </a:r>
            <a:r>
              <a:rPr lang="zh-CN" altLang="en-US" b="0" i="0" u="none" strike="noStrike" baseline="0" dirty="0">
                <a:latin typeface="Times New Roman"/>
              </a:rPr>
              <a:t>的字符串是“</a:t>
            </a:r>
            <a:r>
              <a:rPr lang="en-US" altLang="zh-CN" b="0" i="0" u="none" strike="noStrike" baseline="0" dirty="0">
                <a:latin typeface="Times New Roman"/>
              </a:rPr>
              <a:t>c</a:t>
            </a:r>
            <a:r>
              <a:rPr lang="zh-CN" altLang="en-US" b="0" i="0" u="none" strike="noStrike" baseline="0" dirty="0">
                <a:latin typeface="Times New Roman"/>
              </a:rPr>
              <a:t>”。</a:t>
            </a:r>
          </a:p>
          <a:p>
            <a:pPr marR="0" lvl="0" rtl="0"/>
            <a:r>
              <a:rPr lang="zh-CN" altLang="en-US" b="0" i="0" u="none" strike="noStrike" baseline="0" dirty="0">
                <a:latin typeface="Times New Roman"/>
              </a:rPr>
              <a:t>如果</a:t>
            </a:r>
            <a:r>
              <a:rPr lang="en-US" altLang="zh-CN" b="0" i="0" u="none" strike="noStrike" baseline="0" dirty="0">
                <a:latin typeface="Times New Roman"/>
              </a:rPr>
              <a:t>$start</a:t>
            </a:r>
            <a:r>
              <a:rPr lang="zh-CN" altLang="en-US" b="0" i="0" u="none" strike="noStrike" baseline="0" dirty="0">
                <a:latin typeface="Times New Roman"/>
              </a:rPr>
              <a:t>是负数，返回的字符串将从</a:t>
            </a:r>
            <a:r>
              <a:rPr lang="en-US" altLang="zh-CN" b="0" i="0" u="none" strike="noStrike" baseline="0" dirty="0">
                <a:latin typeface="Times New Roman"/>
              </a:rPr>
              <a:t>$string</a:t>
            </a:r>
            <a:r>
              <a:rPr lang="zh-CN" altLang="en-US" b="0" i="0" u="none" strike="noStrike" baseline="0" dirty="0">
                <a:latin typeface="Times New Roman"/>
              </a:rPr>
              <a:t>结尾处向前数第</a:t>
            </a:r>
            <a:r>
              <a:rPr lang="en-US" altLang="zh-CN" b="0" i="0" u="none" strike="noStrike" baseline="0" dirty="0">
                <a:latin typeface="Times New Roman"/>
              </a:rPr>
              <a:t>$start</a:t>
            </a:r>
            <a:r>
              <a:rPr lang="zh-CN" altLang="en-US" b="0" i="0" u="none" strike="noStrike" baseline="0" dirty="0">
                <a:latin typeface="Times New Roman"/>
              </a:rPr>
              <a:t>个字符开始。</a:t>
            </a:r>
          </a:p>
          <a:p>
            <a:pPr marR="0" lvl="0" rtl="0"/>
            <a:r>
              <a:rPr lang="zh-CN" altLang="en-US" b="0" i="0" u="none" strike="noStrike" baseline="0" dirty="0">
                <a:latin typeface="Times New Roman"/>
              </a:rPr>
              <a:t>如果</a:t>
            </a:r>
            <a:r>
              <a:rPr lang="en-US" altLang="zh-CN" b="0" i="0" u="none" strike="noStrike" baseline="0" dirty="0">
                <a:latin typeface="Times New Roman"/>
              </a:rPr>
              <a:t>$string</a:t>
            </a:r>
            <a:r>
              <a:rPr lang="zh-CN" altLang="en-US" b="0" i="0" u="none" strike="noStrike" baseline="0" dirty="0">
                <a:latin typeface="Times New Roman"/>
              </a:rPr>
              <a:t>的长度小于或等于</a:t>
            </a:r>
            <a:r>
              <a:rPr lang="en-US" altLang="zh-CN" b="0" i="0" u="none" strike="noStrike" baseline="0" dirty="0">
                <a:latin typeface="Times New Roman"/>
              </a:rPr>
              <a:t>$start</a:t>
            </a:r>
            <a:r>
              <a:rPr lang="zh-CN" altLang="en-US" b="0" i="0" u="none" strike="noStrike" baseline="0" dirty="0">
                <a:latin typeface="Times New Roman"/>
              </a:rPr>
              <a:t>，将返回</a:t>
            </a:r>
            <a:r>
              <a:rPr lang="en-US" altLang="zh-CN" b="0" i="0" u="none" strike="noStrike" baseline="0" dirty="0">
                <a:latin typeface="Times New Roman"/>
              </a:rPr>
              <a:t>FALSE</a:t>
            </a:r>
            <a:r>
              <a:rPr lang="zh-CN" altLang="en-US" b="0" i="0" u="none" strike="noStrike" baseline="0" dirty="0">
                <a:latin typeface="Times New Roman"/>
              </a:rPr>
              <a:t>。</a:t>
            </a:r>
          </a:p>
          <a:p>
            <a:pPr marR="0" lvl="0" rtl="0"/>
            <a:r>
              <a:rPr lang="zh-CN" altLang="en-US" b="0" i="0" u="none" strike="noStrike" baseline="0" dirty="0">
                <a:latin typeface="Times New Roman"/>
              </a:rPr>
              <a:t>在</a:t>
            </a:r>
            <a:r>
              <a:rPr lang="en-US" altLang="zh-CN" b="0" i="0" u="none" strike="noStrike" baseline="0" dirty="0" err="1">
                <a:latin typeface="Times New Roman"/>
              </a:rPr>
              <a:t>substr</a:t>
            </a:r>
            <a:r>
              <a:rPr lang="en-US" altLang="zh-CN" b="0" i="0" u="none" strike="noStrike" baseline="0" dirty="0">
                <a:latin typeface="Times New Roman"/>
              </a:rPr>
              <a:t>()</a:t>
            </a:r>
            <a:r>
              <a:rPr lang="zh-CN" altLang="en-US" b="0" i="0" u="none" strike="noStrike" baseline="0" dirty="0">
                <a:latin typeface="Times New Roman"/>
              </a:rPr>
              <a:t>语法中</a:t>
            </a:r>
            <a:r>
              <a:rPr lang="en-US" altLang="zh-CN" b="0" i="0" u="none" strike="noStrike" baseline="0" dirty="0">
                <a:latin typeface="Times New Roman"/>
              </a:rPr>
              <a:t>$length:</a:t>
            </a:r>
          </a:p>
          <a:p>
            <a:pPr marR="0" lvl="0" rtl="0"/>
            <a:r>
              <a:rPr lang="zh-CN" altLang="en-US" b="0" i="0" u="none" strike="noStrike" baseline="0" dirty="0">
                <a:latin typeface="Times New Roman"/>
              </a:rPr>
              <a:t>如果提供了正数的</a:t>
            </a:r>
            <a:r>
              <a:rPr lang="en-US" altLang="zh-CN" b="0" i="0" u="none" strike="noStrike" baseline="0" dirty="0">
                <a:latin typeface="Times New Roman"/>
              </a:rPr>
              <a:t>$length</a:t>
            </a:r>
            <a:r>
              <a:rPr lang="zh-CN" altLang="en-US" b="0" i="0" u="none" strike="noStrike" baseline="0" dirty="0">
                <a:latin typeface="Times New Roman"/>
              </a:rPr>
              <a:t>，返回的字符串将从</a:t>
            </a:r>
            <a:r>
              <a:rPr lang="en-US" altLang="zh-CN" b="0" i="0" u="none" strike="noStrike" baseline="0" dirty="0">
                <a:latin typeface="Times New Roman"/>
              </a:rPr>
              <a:t>$start</a:t>
            </a:r>
            <a:r>
              <a:rPr lang="zh-CN" altLang="en-US" b="0" i="0" u="none" strike="noStrike" baseline="0" dirty="0">
                <a:latin typeface="Times New Roman"/>
              </a:rPr>
              <a:t>处开始最多包括</a:t>
            </a:r>
            <a:r>
              <a:rPr lang="en-US" altLang="zh-CN" b="0" i="0" u="none" strike="noStrike" baseline="0" dirty="0">
                <a:latin typeface="Times New Roman"/>
              </a:rPr>
              <a:t>$length</a:t>
            </a:r>
            <a:r>
              <a:rPr lang="zh-CN" altLang="en-US" b="0" i="0" u="none" strike="noStrike" baseline="0" dirty="0">
                <a:latin typeface="Times New Roman"/>
              </a:rPr>
              <a:t>个字符。</a:t>
            </a:r>
          </a:p>
          <a:p>
            <a:pPr marR="0" lvl="0" rtl="0"/>
            <a:r>
              <a:rPr lang="zh-CN" altLang="en-US" b="0" i="0" u="none" strike="noStrike" baseline="0" dirty="0">
                <a:latin typeface="Times New Roman"/>
              </a:rPr>
              <a:t>如果提供了负数的</a:t>
            </a:r>
            <a:r>
              <a:rPr lang="en-US" altLang="zh-CN" b="0" i="0" u="none" strike="noStrike" baseline="0" dirty="0">
                <a:latin typeface="Times New Roman"/>
              </a:rPr>
              <a:t>$length</a:t>
            </a:r>
            <a:r>
              <a:rPr lang="zh-CN" altLang="en-US" b="0" i="0" u="none" strike="noStrike" baseline="0" dirty="0">
                <a:latin typeface="Times New Roman"/>
              </a:rPr>
              <a:t>，那么</a:t>
            </a:r>
            <a:r>
              <a:rPr lang="en-US" altLang="zh-CN" b="0" i="0" u="none" strike="noStrike" baseline="0" dirty="0">
                <a:latin typeface="Times New Roman"/>
              </a:rPr>
              <a:t>$string</a:t>
            </a:r>
            <a:r>
              <a:rPr lang="zh-CN" altLang="en-US" b="0" i="0" u="none" strike="noStrike" baseline="0" dirty="0">
                <a:latin typeface="Times New Roman"/>
              </a:rPr>
              <a:t>末尾的许多字符将会被漏掉。</a:t>
            </a:r>
          </a:p>
          <a:p>
            <a:pPr marR="0" lvl="0" rtl="0"/>
            <a:r>
              <a:rPr lang="zh-CN" altLang="en-US" b="0" i="0" u="none" strike="noStrike" baseline="0" dirty="0">
                <a:latin typeface="Times New Roman"/>
              </a:rPr>
              <a:t>如果提供了值为</a:t>
            </a:r>
            <a:r>
              <a:rPr lang="en-US" altLang="zh-CN" b="0" i="0" u="none" strike="noStrike" baseline="0" dirty="0">
                <a:latin typeface="Times New Roman"/>
              </a:rPr>
              <a:t>0</a:t>
            </a:r>
            <a:r>
              <a:rPr lang="zh-CN" altLang="en-US" b="0" i="0" u="none" strike="noStrike" baseline="0" dirty="0">
                <a:latin typeface="Times New Roman"/>
              </a:rPr>
              <a:t>，</a:t>
            </a:r>
            <a:r>
              <a:rPr lang="en-US" altLang="zh-CN" b="0" i="0" u="none" strike="noStrike" baseline="0" dirty="0">
                <a:latin typeface="Times New Roman"/>
              </a:rPr>
              <a:t>FALSE</a:t>
            </a:r>
            <a:r>
              <a:rPr lang="zh-CN" altLang="en-US" b="0" i="0" u="none" strike="noStrike" baseline="0" dirty="0">
                <a:latin typeface="Times New Roman"/>
              </a:rPr>
              <a:t>或</a:t>
            </a:r>
            <a:r>
              <a:rPr lang="en-US" altLang="zh-CN" b="0" i="0" u="none" strike="noStrike" baseline="0" dirty="0">
                <a:latin typeface="Times New Roman"/>
              </a:rPr>
              <a:t>NULL</a:t>
            </a:r>
            <a:r>
              <a:rPr lang="zh-CN" altLang="en-US" b="0" i="0" u="none" strike="noStrike" baseline="0" dirty="0">
                <a:latin typeface="Times New Roman"/>
              </a:rPr>
              <a:t>的</a:t>
            </a:r>
            <a:r>
              <a:rPr lang="en-US" altLang="zh-CN" b="0" i="0" u="none" strike="noStrike" baseline="0" dirty="0">
                <a:latin typeface="Times New Roman"/>
              </a:rPr>
              <a:t>$length</a:t>
            </a:r>
            <a:r>
              <a:rPr lang="zh-CN" altLang="en-US" b="0" i="0" u="none" strike="noStrike" baseline="0" dirty="0">
                <a:latin typeface="Times New Roman"/>
              </a:rPr>
              <a:t>，那么将返回一个空字符串。</a:t>
            </a:r>
          </a:p>
          <a:p>
            <a:pPr marR="0" lvl="0" rtl="0"/>
            <a:r>
              <a:rPr lang="zh-CN" altLang="en-US" b="0" i="0" u="none" strike="noStrike" baseline="0" dirty="0">
                <a:latin typeface="Times New Roman"/>
              </a:rPr>
              <a:t>如果没有提供</a:t>
            </a:r>
            <a:r>
              <a:rPr lang="en-US" altLang="zh-CN" b="0" i="0" u="none" strike="noStrike" baseline="0" dirty="0">
                <a:latin typeface="Times New Roman"/>
              </a:rPr>
              <a:t>$length</a:t>
            </a:r>
            <a:r>
              <a:rPr lang="zh-CN" altLang="en-US" b="0" i="0" u="none" strike="noStrike" baseline="0" dirty="0">
                <a:latin typeface="Times New Roman"/>
              </a:rPr>
              <a:t>，返回的子字符串将从</a:t>
            </a:r>
            <a:r>
              <a:rPr lang="en-US" altLang="zh-CN" b="0" i="0" u="none" strike="noStrike" baseline="0" dirty="0">
                <a:latin typeface="Times New Roman"/>
              </a:rPr>
              <a:t>$start</a:t>
            </a:r>
            <a:r>
              <a:rPr lang="zh-CN" altLang="en-US" b="0" i="0" u="none" strike="noStrike" baseline="0" dirty="0">
                <a:latin typeface="Times New Roman"/>
              </a:rPr>
              <a:t>位置开始直到字符串结尾。</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159587886"/>
              </p:ext>
            </p:extLst>
          </p:nvPr>
        </p:nvGraphicFramePr>
        <p:xfrm>
          <a:off x="2195736" y="4581128"/>
          <a:ext cx="4104456" cy="1830765"/>
        </p:xfrm>
        <a:graphic>
          <a:graphicData uri="http://schemas.openxmlformats.org/presentationml/2006/ole">
            <mc:AlternateContent xmlns:mc="http://schemas.openxmlformats.org/markup-compatibility/2006">
              <mc:Choice xmlns:v="urn:schemas-microsoft-com:vml" Requires="v">
                <p:oleObj name="Visio" r:id="rId2" imgW="2644650" imgH="1181010" progId="Visio.Drawing.11">
                  <p:embed/>
                </p:oleObj>
              </mc:Choice>
              <mc:Fallback>
                <p:oleObj name="Visio" r:id="rId2" imgW="2644650" imgH="118101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5736" y="4581128"/>
                        <a:ext cx="4104456" cy="1830765"/>
                      </a:xfrm>
                      <a:prstGeom prst="rect">
                        <a:avLst/>
                      </a:prstGeom>
                      <a:noFill/>
                    </p:spPr>
                  </p:pic>
                </p:oleObj>
              </mc:Fallback>
            </mc:AlternateContent>
          </a:graphicData>
        </a:graphic>
      </p:graphicFrame>
    </p:spTree>
    <p:extLst>
      <p:ext uri="{BB962C8B-B14F-4D97-AF65-F5344CB8AC3E}">
        <p14:creationId xmlns:p14="http://schemas.microsoft.com/office/powerpoint/2010/main" val="358969530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4.</a:t>
            </a:r>
            <a:r>
              <a:rPr lang="zh-CN" altLang="en-US" b="0" i="0" u="none" strike="noStrike" kern="1800" baseline="0">
                <a:latin typeface="方正大标宋简体"/>
              </a:rPr>
              <a:t>字符串处理函数</a:t>
            </a:r>
            <a:r>
              <a:rPr lang="en-US" altLang="zh-CN" b="0" i="0" u="none" strike="noStrike" kern="1800" baseline="0">
                <a:latin typeface="方正大标宋简体"/>
              </a:rPr>
              <a:t>strstr()</a:t>
            </a:r>
            <a:r>
              <a:rPr lang="zh-CN" altLang="en-US" b="0" i="0" u="none" strike="noStrike" kern="1800" baseline="0">
                <a:latin typeface="方正大标宋简体"/>
              </a:rPr>
              <a:t>、</a:t>
            </a:r>
            <a:r>
              <a:rPr lang="en-US" altLang="zh-CN" b="0" i="0" u="none" strike="noStrike" kern="1800" baseline="0">
                <a:latin typeface="方正大标宋简体"/>
              </a:rPr>
              <a:t>strpos()</a:t>
            </a:r>
            <a:r>
              <a:rPr lang="zh-CN" altLang="en-US" b="0" i="0" u="none" strike="noStrike" kern="1800" baseline="0">
                <a:latin typeface="方正大标宋简体"/>
              </a:rPr>
              <a:t>、</a:t>
            </a:r>
            <a:r>
              <a:rPr lang="en-US" altLang="zh-CN" b="0" i="0" u="none" strike="noStrike" kern="1800" baseline="0">
                <a:latin typeface="方正大标宋简体"/>
              </a:rPr>
              <a:t>strrpos()</a:t>
            </a:r>
            <a:r>
              <a:rPr lang="zh-CN" altLang="en-US" b="0" i="0" u="none" strike="noStrike" kern="1800" baseline="0">
                <a:latin typeface="方正大标宋简体"/>
              </a:rPr>
              <a:t>和</a:t>
            </a:r>
            <a:r>
              <a:rPr lang="en-US" altLang="zh-CN" b="0" i="0" u="none" strike="noStrike" kern="1800" baseline="0">
                <a:latin typeface="方正大标宋简体"/>
              </a:rPr>
              <a:t>substr()</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err="1">
                <a:latin typeface="Times New Roman"/>
              </a:rPr>
              <a:t>substr</a:t>
            </a:r>
            <a:r>
              <a:rPr lang="en-US" altLang="zh-CN" b="0" i="0" u="none" strike="noStrike" baseline="0" dirty="0">
                <a:latin typeface="Times New Roman"/>
              </a:rPr>
              <a:t>()</a:t>
            </a:r>
            <a:r>
              <a:rPr lang="zh-CN" altLang="en-US" b="0" i="0" u="none" strike="noStrike" baseline="0" dirty="0">
                <a:latin typeface="Times New Roman"/>
              </a:rPr>
              <a:t>的使用方法以及使用不同参数对返回值的影响。</a:t>
            </a:r>
          </a:p>
        </p:txBody>
      </p:sp>
    </p:spTree>
    <p:extLst>
      <p:ext uri="{BB962C8B-B14F-4D97-AF65-F5344CB8AC3E}">
        <p14:creationId xmlns:p14="http://schemas.microsoft.com/office/powerpoint/2010/main" val="37682902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8.5.2  </a:t>
            </a:r>
            <a:r>
              <a:rPr lang="zh-CN" altLang="en-US" b="0" i="0" u="none" strike="noStrike" kern="1800" baseline="0">
                <a:latin typeface="方正大标宋简体"/>
              </a:rPr>
              <a:t>替换字符串</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字符串替换也是字符串操作中非常重要的内容之一。对于一些比较复杂的字符串替换操作，可以通过正则表达式的替换函数</a:t>
            </a:r>
            <a:r>
              <a:rPr lang="en-US" altLang="zh-CN" b="0" i="0" u="none" strike="noStrike" baseline="0">
                <a:latin typeface="Times New Roman"/>
              </a:rPr>
              <a:t>preg_replace()</a:t>
            </a:r>
            <a:r>
              <a:rPr lang="zh-CN" altLang="en-US" b="0" i="0" u="none" strike="noStrike" baseline="0">
                <a:latin typeface="Times New Roman"/>
              </a:rPr>
              <a:t>来完成。而对字符串做简单的替换处理，从效率方面考虑，建议使用</a:t>
            </a:r>
            <a:r>
              <a:rPr lang="en-US" altLang="zh-CN" b="0" i="0" u="none" strike="noStrike" baseline="0">
                <a:latin typeface="Times New Roman"/>
              </a:rPr>
              <a:t>str_replace()</a:t>
            </a:r>
            <a:r>
              <a:rPr lang="zh-CN" altLang="en-US" b="0" i="0" u="none" strike="noStrike" baseline="0">
                <a:latin typeface="Times New Roman"/>
              </a:rPr>
              <a:t>。</a:t>
            </a:r>
          </a:p>
        </p:txBody>
      </p:sp>
    </p:spTree>
    <p:extLst>
      <p:ext uri="{BB962C8B-B14F-4D97-AF65-F5344CB8AC3E}">
        <p14:creationId xmlns:p14="http://schemas.microsoft.com/office/powerpoint/2010/main" val="15282161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1.str_replace()</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2836912"/>
          </a:xfrm>
        </p:spPr>
        <p:txBody>
          <a:bodyPr>
            <a:normAutofit fontScale="47500" lnSpcReduction="20000"/>
          </a:bodyPr>
          <a:lstStyle/>
          <a:p>
            <a:pPr marR="0" lvl="0" rtl="0"/>
            <a:r>
              <a:rPr lang="en-US" altLang="zh-CN" b="0" i="0" u="none" strike="noStrike" baseline="0" dirty="0" err="1">
                <a:latin typeface="Times New Roman"/>
              </a:rPr>
              <a:t>str_rplace</a:t>
            </a:r>
            <a:r>
              <a:rPr lang="en-US" altLang="zh-CN" b="0" i="0" u="none" strike="noStrike" baseline="0" dirty="0">
                <a:latin typeface="Times New Roman"/>
              </a:rPr>
              <a:t>()</a:t>
            </a:r>
            <a:r>
              <a:rPr lang="zh-CN" altLang="en-US" b="0" i="0" u="none" strike="noStrike" baseline="0" dirty="0">
                <a:latin typeface="Times New Roman"/>
              </a:rPr>
              <a:t>函数用于替换字符串，它可以返回一个字符串或者数组。它的语法如图</a:t>
            </a:r>
            <a:r>
              <a:rPr lang="en-US" altLang="zh-CN" b="0" i="0" u="none" strike="noStrike" baseline="0" dirty="0">
                <a:latin typeface="Times New Roman"/>
              </a:rPr>
              <a:t>8.34</a:t>
            </a:r>
            <a:r>
              <a:rPr lang="zh-CN" altLang="en-US" b="0" i="0" u="none" strike="noStrike" baseline="0" dirty="0">
                <a:latin typeface="Times New Roman"/>
              </a:rPr>
              <a:t>所示。</a:t>
            </a:r>
          </a:p>
          <a:p>
            <a:pPr marR="0" lvl="0" rtl="0"/>
            <a:r>
              <a:rPr lang="en-US" altLang="zh-CN" b="0" i="0" u="none" strike="noStrike" baseline="0" dirty="0">
                <a:latin typeface="Times New Roman"/>
              </a:rPr>
              <a:t>(1)</a:t>
            </a:r>
            <a:r>
              <a:rPr lang="zh-CN" altLang="en-US" b="0" i="0" u="none" strike="noStrike" baseline="0" dirty="0">
                <a:latin typeface="Times New Roman"/>
              </a:rPr>
              <a:t>演示了最简单的</a:t>
            </a:r>
            <a:r>
              <a:rPr lang="en-US" altLang="zh-CN" b="0" i="0" u="none" strike="noStrike" baseline="0" dirty="0" err="1">
                <a:latin typeface="Times New Roman"/>
              </a:rPr>
              <a:t>str_replace</a:t>
            </a:r>
            <a:r>
              <a:rPr lang="en-US" altLang="zh-CN" b="0" i="0" u="none" strike="noStrike" baseline="0" dirty="0">
                <a:latin typeface="Times New Roman"/>
              </a:rPr>
              <a:t>()</a:t>
            </a:r>
            <a:r>
              <a:rPr lang="zh-CN" altLang="en-US" b="0" i="0" u="none" strike="noStrike" baseline="0" dirty="0">
                <a:latin typeface="Times New Roman"/>
              </a:rPr>
              <a:t>用法及返回的结果。</a:t>
            </a:r>
          </a:p>
          <a:p>
            <a:pPr marR="0" lvl="0" rtl="0"/>
            <a:r>
              <a:rPr lang="en-US" altLang="zh-CN" b="0" i="0" u="none" strike="noStrike" baseline="0" dirty="0">
                <a:latin typeface="Times New Roman"/>
              </a:rPr>
              <a:t>(2)</a:t>
            </a:r>
            <a:r>
              <a:rPr lang="zh-CN" altLang="en-US" b="0" i="0" u="none" strike="noStrike" baseline="0" dirty="0">
                <a:latin typeface="Times New Roman"/>
              </a:rPr>
              <a:t>演示</a:t>
            </a:r>
            <a:r>
              <a:rPr lang="en-US" altLang="zh-CN" b="0" i="0" u="none" strike="noStrike" baseline="0" dirty="0" err="1">
                <a:latin typeface="Times New Roman"/>
              </a:rPr>
              <a:t>str_replace</a:t>
            </a:r>
            <a:r>
              <a:rPr lang="en-US" altLang="zh-CN" b="0" i="0" u="none" strike="noStrike" baseline="0" dirty="0">
                <a:latin typeface="Times New Roman"/>
              </a:rPr>
              <a:t>()</a:t>
            </a:r>
            <a:r>
              <a:rPr lang="zh-CN" altLang="en-US" b="0" i="0" u="none" strike="noStrike" baseline="0" dirty="0">
                <a:latin typeface="Times New Roman"/>
              </a:rPr>
              <a:t>使用数组参数的运行结果。</a:t>
            </a:r>
          </a:p>
          <a:p>
            <a:pPr marR="0" lvl="0" rtl="0"/>
            <a:r>
              <a:rPr lang="en-US" altLang="zh-CN" b="0" i="0" u="none" strike="noStrike" baseline="0" dirty="0">
                <a:latin typeface="Times New Roman"/>
              </a:rPr>
              <a:t>(3)</a:t>
            </a:r>
            <a:r>
              <a:rPr lang="zh-CN" altLang="en-US" b="0" i="0" u="none" strike="noStrike" baseline="0" dirty="0">
                <a:latin typeface="Times New Roman"/>
              </a:rPr>
              <a:t>演示</a:t>
            </a:r>
            <a:r>
              <a:rPr lang="en-US" altLang="zh-CN" b="0" i="0" u="none" strike="noStrike" baseline="0" dirty="0" err="1">
                <a:latin typeface="Times New Roman"/>
              </a:rPr>
              <a:t>str_replace</a:t>
            </a:r>
            <a:r>
              <a:rPr lang="en-US" altLang="zh-CN" b="0" i="0" u="none" strike="noStrike" baseline="0" dirty="0">
                <a:latin typeface="Times New Roman"/>
              </a:rPr>
              <a:t>()</a:t>
            </a:r>
            <a:r>
              <a:rPr lang="zh-CN" altLang="en-US" b="0" i="0" u="none" strike="noStrike" baseline="0" dirty="0">
                <a:latin typeface="Times New Roman"/>
              </a:rPr>
              <a:t>的实际应用</a:t>
            </a:r>
            <a:r>
              <a:rPr lang="en-US" altLang="zh-CN" b="0" i="0" u="none" strike="noStrike" baseline="0" dirty="0">
                <a:latin typeface="Times New Roman"/>
              </a:rPr>
              <a:t>——</a:t>
            </a:r>
            <a:r>
              <a:rPr lang="zh-CN" altLang="en-US" b="0" i="0" u="none" strike="noStrike" baseline="0" dirty="0">
                <a:latin typeface="Times New Roman"/>
              </a:rPr>
              <a:t>将变成中常用的换行替换为浏览器中的换行。</a:t>
            </a:r>
          </a:p>
          <a:p>
            <a:pPr marR="0" lvl="0" rtl="0"/>
            <a:r>
              <a:rPr lang="en-US" altLang="zh-CN" b="0" i="0" u="none" strike="noStrike" baseline="0" dirty="0">
                <a:latin typeface="Times New Roman"/>
              </a:rPr>
              <a:t>(4)</a:t>
            </a:r>
            <a:r>
              <a:rPr lang="zh-CN" altLang="en-US" b="0" i="0" u="none" strike="noStrike" baseline="0" dirty="0">
                <a:latin typeface="Times New Roman"/>
              </a:rPr>
              <a:t>演示接受替换的字符串是数组的时会出现的情况。</a:t>
            </a:r>
          </a:p>
          <a:p>
            <a:pPr marR="0" lvl="0" rtl="0"/>
            <a:r>
              <a:rPr lang="en-US" altLang="zh-CN" b="0" i="0" u="none" strike="noStrike" baseline="0" dirty="0">
                <a:latin typeface="Times New Roman"/>
              </a:rPr>
              <a:t>(5)</a:t>
            </a:r>
            <a:r>
              <a:rPr lang="zh-CN" altLang="en-US" b="0" i="0" u="none" strike="noStrike" baseline="0" dirty="0">
                <a:latin typeface="Times New Roman"/>
              </a:rPr>
              <a:t>演示接受替换的字符和替换字符均为字符串时出现的特殊情况。</a:t>
            </a:r>
          </a:p>
          <a:p>
            <a:pPr marR="0" lvl="0" rtl="0"/>
            <a:r>
              <a:rPr lang="en-US" altLang="zh-CN" b="0" i="0" u="none" strike="noStrike" baseline="0" dirty="0">
                <a:latin typeface="Times New Roman"/>
              </a:rPr>
              <a:t>(6)</a:t>
            </a:r>
            <a:r>
              <a:rPr lang="zh-CN" altLang="en-US" b="0" i="0" u="none" strike="noStrike" baseline="0" dirty="0">
                <a:latin typeface="Times New Roman"/>
              </a:rPr>
              <a:t>演示多重替换会出现的情况。</a:t>
            </a:r>
          </a:p>
          <a:p>
            <a:pPr marR="0" lvl="0" rtl="0"/>
            <a:r>
              <a:rPr lang="en-US" altLang="zh-CN" b="0" i="0" u="none" strike="noStrike" baseline="0" dirty="0">
                <a:latin typeface="Times New Roman"/>
              </a:rPr>
              <a:t>(7)</a:t>
            </a:r>
            <a:r>
              <a:rPr lang="zh-CN" altLang="en-US" b="0" i="0" u="none" strike="noStrike" baseline="0" dirty="0">
                <a:latin typeface="Times New Roman"/>
              </a:rPr>
              <a:t>演示了</a:t>
            </a:r>
            <a:r>
              <a:rPr lang="en-US" altLang="zh-CN" b="0" i="0" u="none" strike="noStrike" baseline="0" dirty="0" err="1">
                <a:latin typeface="Times New Roman"/>
              </a:rPr>
              <a:t>str_replace</a:t>
            </a:r>
            <a:r>
              <a:rPr lang="en-US" altLang="zh-CN" b="0" i="0" u="none" strike="noStrike" baseline="0" dirty="0">
                <a:latin typeface="Times New Roman"/>
              </a:rPr>
              <a:t>()</a:t>
            </a:r>
            <a:r>
              <a:rPr lang="zh-CN" altLang="en-US" b="0" i="0" u="none" strike="noStrike" baseline="0" dirty="0">
                <a:latin typeface="Times New Roman"/>
              </a:rPr>
              <a:t>的多重替换会出现的效果。</a:t>
            </a:r>
          </a:p>
          <a:p>
            <a:pPr marR="0" lvl="0" rtl="0"/>
            <a:r>
              <a:rPr lang="en-US" altLang="zh-CN" b="0" i="0" u="none" strike="noStrike" baseline="0" dirty="0">
                <a:latin typeface="Times New Roman"/>
              </a:rPr>
              <a:t>(8)</a:t>
            </a:r>
            <a:r>
              <a:rPr lang="zh-CN" altLang="en-US" b="0" i="0" u="none" strike="noStrike" baseline="0" dirty="0">
                <a:latin typeface="Times New Roman"/>
              </a:rPr>
              <a:t>演示</a:t>
            </a:r>
            <a:r>
              <a:rPr lang="en-US" altLang="zh-CN" b="0" i="0" u="none" strike="noStrike" baseline="0" dirty="0" err="1">
                <a:latin typeface="Times New Roman"/>
              </a:rPr>
              <a:t>str_replace</a:t>
            </a:r>
            <a:r>
              <a:rPr lang="en-US" altLang="zh-CN" b="0" i="0" u="none" strike="noStrike" baseline="0" dirty="0">
                <a:latin typeface="Times New Roman"/>
              </a:rPr>
              <a:t>()</a:t>
            </a:r>
            <a:r>
              <a:rPr lang="zh-CN" altLang="en-US" b="0" i="0" u="none" strike="noStrike" baseline="0" dirty="0">
                <a:latin typeface="Times New Roman"/>
              </a:rPr>
              <a:t>可选参数的使用。</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479710653"/>
              </p:ext>
            </p:extLst>
          </p:nvPr>
        </p:nvGraphicFramePr>
        <p:xfrm>
          <a:off x="1475656" y="4077072"/>
          <a:ext cx="5472608" cy="2127493"/>
        </p:xfrm>
        <a:graphic>
          <a:graphicData uri="http://schemas.openxmlformats.org/presentationml/2006/ole">
            <mc:AlternateContent xmlns:mc="http://schemas.openxmlformats.org/markup-compatibility/2006">
              <mc:Choice xmlns:v="urn:schemas-microsoft-com:vml" Requires="v">
                <p:oleObj name="Visio" r:id="rId2" imgW="3891240" imgH="1514475" progId="Visio.Drawing.11">
                  <p:embed/>
                </p:oleObj>
              </mc:Choice>
              <mc:Fallback>
                <p:oleObj name="Visio" r:id="rId2" imgW="3891240" imgH="1514475"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077072"/>
                        <a:ext cx="5472608" cy="2127493"/>
                      </a:xfrm>
                      <a:prstGeom prst="rect">
                        <a:avLst/>
                      </a:prstGeom>
                      <a:noFill/>
                    </p:spPr>
                  </p:pic>
                </p:oleObj>
              </mc:Fallback>
            </mc:AlternateContent>
          </a:graphicData>
        </a:graphic>
      </p:graphicFrame>
    </p:spTree>
    <p:extLst>
      <p:ext uri="{BB962C8B-B14F-4D97-AF65-F5344CB8AC3E}">
        <p14:creationId xmlns:p14="http://schemas.microsoft.com/office/powerpoint/2010/main" val="37399578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2.preg_replace()</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2188840"/>
          </a:xfrm>
        </p:spPr>
        <p:txBody>
          <a:bodyPr>
            <a:normAutofit fontScale="92500" lnSpcReduction="20000"/>
          </a:bodyPr>
          <a:lstStyle/>
          <a:p>
            <a:pPr marR="0" lvl="0" rtl="0"/>
            <a:r>
              <a:rPr lang="en-US" altLang="zh-CN" b="0" i="0" u="none" strike="noStrike" baseline="0" dirty="0" err="1">
                <a:latin typeface="Times New Roman"/>
              </a:rPr>
              <a:t>preg_replace</a:t>
            </a:r>
            <a:r>
              <a:rPr lang="en-US" altLang="zh-CN" b="0" i="0" u="none" strike="noStrike" baseline="0" dirty="0">
                <a:latin typeface="Times New Roman"/>
              </a:rPr>
              <a:t>()</a:t>
            </a:r>
            <a:r>
              <a:rPr lang="zh-CN" altLang="en-US" b="0" i="0" u="none" strike="noStrike" baseline="0" dirty="0">
                <a:latin typeface="Times New Roman"/>
              </a:rPr>
              <a:t>和</a:t>
            </a:r>
            <a:r>
              <a:rPr lang="en-US" altLang="zh-CN" b="0" i="0" u="none" strike="noStrike" baseline="0" dirty="0" err="1">
                <a:latin typeface="Times New Roman"/>
              </a:rPr>
              <a:t>str_replace</a:t>
            </a:r>
            <a:r>
              <a:rPr lang="en-US" altLang="zh-CN" b="0" i="0" u="none" strike="noStrike" baseline="0" dirty="0">
                <a:latin typeface="Times New Roman"/>
              </a:rPr>
              <a:t>()</a:t>
            </a:r>
            <a:r>
              <a:rPr lang="zh-CN" altLang="en-US" b="0" i="0" u="none" strike="noStrike" baseline="0" dirty="0">
                <a:latin typeface="Times New Roman"/>
              </a:rPr>
              <a:t>的功能类似，最大的不同是</a:t>
            </a:r>
            <a:r>
              <a:rPr lang="en-US" altLang="zh-CN" b="0" i="0" u="none" strike="noStrike" baseline="0" dirty="0" err="1">
                <a:latin typeface="Times New Roman"/>
              </a:rPr>
              <a:t>preg_replace</a:t>
            </a:r>
            <a:r>
              <a:rPr lang="en-US" altLang="zh-CN" b="0" i="0" u="none" strike="noStrike" baseline="0" dirty="0">
                <a:latin typeface="Times New Roman"/>
              </a:rPr>
              <a:t>()</a:t>
            </a:r>
            <a:r>
              <a:rPr lang="zh-CN" altLang="en-US" b="0" i="0" u="none" strike="noStrike" baseline="0" dirty="0">
                <a:latin typeface="Times New Roman"/>
              </a:rPr>
              <a:t>是通过正则表达式来匹配需要替换的字符串。它的语法如图所示。</a:t>
            </a:r>
          </a:p>
          <a:p>
            <a:pPr marR="0" lvl="0" rtl="0"/>
            <a:r>
              <a:rPr lang="zh-CN" altLang="en-US" b="0" i="0" u="none" strike="noStrike" baseline="0" dirty="0">
                <a:latin typeface="Times New Roman"/>
              </a:rPr>
              <a:t>在语法中的参数</a:t>
            </a:r>
            <a:r>
              <a:rPr lang="en-US" altLang="zh-CN" b="0" i="0" u="none" strike="noStrike" baseline="0" dirty="0">
                <a:latin typeface="Times New Roman"/>
              </a:rPr>
              <a:t>$limit</a:t>
            </a:r>
            <a:r>
              <a:rPr lang="zh-CN" altLang="en-US" b="0" i="0" u="none" strike="noStrike" baseline="0" dirty="0">
                <a:latin typeface="Times New Roman"/>
              </a:rPr>
              <a:t>可以指定替换发生的次数。</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778935052"/>
              </p:ext>
            </p:extLst>
          </p:nvPr>
        </p:nvGraphicFramePr>
        <p:xfrm>
          <a:off x="1115616" y="3933056"/>
          <a:ext cx="6768752" cy="2027940"/>
        </p:xfrm>
        <a:graphic>
          <a:graphicData uri="http://schemas.openxmlformats.org/presentationml/2006/ole">
            <mc:AlternateContent xmlns:mc="http://schemas.openxmlformats.org/markup-compatibility/2006">
              <mc:Choice xmlns:v="urn:schemas-microsoft-com:vml" Requires="v">
                <p:oleObj name="Visio" r:id="rId2" imgW="4799520" imgH="1434950" progId="Visio.Drawing.11">
                  <p:embed/>
                </p:oleObj>
              </mc:Choice>
              <mc:Fallback>
                <p:oleObj name="Visio" r:id="rId2" imgW="4799520" imgH="1434950"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5616" y="3933056"/>
                        <a:ext cx="6768752" cy="2027940"/>
                      </a:xfrm>
                      <a:prstGeom prst="rect">
                        <a:avLst/>
                      </a:prstGeom>
                      <a:noFill/>
                    </p:spPr>
                  </p:pic>
                </p:oleObj>
              </mc:Fallback>
            </mc:AlternateContent>
          </a:graphicData>
        </a:graphic>
      </p:graphicFrame>
    </p:spTree>
    <p:extLst>
      <p:ext uri="{BB962C8B-B14F-4D97-AF65-F5344CB8AC3E}">
        <p14:creationId xmlns:p14="http://schemas.microsoft.com/office/powerpoint/2010/main" val="25024653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2.preg_replace()</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使用参数指定</a:t>
            </a:r>
            <a:r>
              <a:rPr lang="en-US" altLang="zh-CN" b="0" i="0" u="none" strike="noStrike" baseline="0" dirty="0" err="1">
                <a:latin typeface="Times New Roman"/>
              </a:rPr>
              <a:t>preg_replace</a:t>
            </a:r>
            <a:r>
              <a:rPr lang="en-US" altLang="zh-CN" b="0" i="0" u="none" strike="noStrike" baseline="0" dirty="0">
                <a:latin typeface="Times New Roman"/>
              </a:rPr>
              <a:t>()</a:t>
            </a:r>
            <a:r>
              <a:rPr lang="zh-CN" altLang="en-US" b="0" i="0" u="none" strike="noStrike" baseline="0" dirty="0">
                <a:latin typeface="Times New Roman"/>
              </a:rPr>
              <a:t>替换的次数。</a:t>
            </a:r>
          </a:p>
          <a:p>
            <a:pPr marR="0" lvl="0" rtl="0"/>
            <a:r>
              <a:rPr lang="en-US" altLang="zh-CN" b="0" i="0" u="none" strike="noStrike" baseline="0" dirty="0">
                <a:latin typeface="Times New Roman"/>
              </a:rPr>
              <a:t>(2)</a:t>
            </a:r>
            <a:r>
              <a:rPr lang="zh-CN" altLang="en-US" b="0" i="0" u="none" strike="noStrike" baseline="0" dirty="0">
                <a:latin typeface="Times New Roman"/>
              </a:rPr>
              <a:t>演示</a:t>
            </a:r>
            <a:r>
              <a:rPr lang="en-US" altLang="zh-CN" b="0" i="0" u="none" strike="noStrike" baseline="0" dirty="0" err="1">
                <a:latin typeface="Times New Roman"/>
              </a:rPr>
              <a:t>preg_replace</a:t>
            </a:r>
            <a:r>
              <a:rPr lang="en-US" altLang="zh-CN" b="0" i="0" u="none" strike="noStrike" baseline="0" dirty="0">
                <a:latin typeface="Times New Roman"/>
              </a:rPr>
              <a:t>()</a:t>
            </a:r>
            <a:r>
              <a:rPr lang="zh-CN" altLang="en-US" b="0" i="0" u="none" strike="noStrike" baseline="0" dirty="0">
                <a:latin typeface="Times New Roman"/>
              </a:rPr>
              <a:t>的典型使用示例。</a:t>
            </a:r>
          </a:p>
          <a:p>
            <a:pPr marR="0" lvl="0" rtl="0"/>
            <a:r>
              <a:rPr lang="en-US" altLang="zh-CN" b="0" i="0" u="none" strike="noStrike" baseline="0" dirty="0">
                <a:latin typeface="Times New Roman"/>
              </a:rPr>
              <a:t>(3)</a:t>
            </a:r>
            <a:r>
              <a:rPr lang="zh-CN" altLang="en-US" b="0" i="0" u="none" strike="noStrike" baseline="0" dirty="0">
                <a:latin typeface="Times New Roman"/>
              </a:rPr>
              <a:t>演示替换字符串中多个空格为一个空格。</a:t>
            </a:r>
          </a:p>
        </p:txBody>
      </p:sp>
    </p:spTree>
    <p:extLst>
      <p:ext uri="{BB962C8B-B14F-4D97-AF65-F5344CB8AC3E}">
        <p14:creationId xmlns:p14="http://schemas.microsoft.com/office/powerpoint/2010/main" val="162041012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8.5.3  </a:t>
            </a:r>
            <a:r>
              <a:rPr lang="zh-CN" altLang="en-US" b="0" i="0" u="none" strike="noStrike" kern="1800" baseline="0">
                <a:latin typeface="方正大标宋简体"/>
              </a:rPr>
              <a:t>分割和连接字符串</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lstStyle/>
          <a:p>
            <a:pPr marR="0" lvl="0" rtl="0"/>
            <a:r>
              <a:rPr lang="zh-CN" altLang="en-US" b="0" i="0" u="none" strike="noStrike" baseline="0">
                <a:latin typeface="Times New Roman"/>
              </a:rPr>
              <a:t>对字符串的操作还有分割和连接处理操作。分割处理同样有两种函数，简单的分割可以使用</a:t>
            </a:r>
            <a:r>
              <a:rPr lang="en-US" altLang="zh-CN" b="0" i="0" u="none" strike="noStrike" baseline="0">
                <a:latin typeface="Times New Roman"/>
              </a:rPr>
              <a:t>explode()</a:t>
            </a:r>
            <a:r>
              <a:rPr lang="zh-CN" altLang="en-US" b="0" i="0" u="none" strike="noStrike" baseline="0">
                <a:latin typeface="Times New Roman"/>
              </a:rPr>
              <a:t>处理，复杂的分割可以使用正则表达式分割函数</a:t>
            </a:r>
            <a:r>
              <a:rPr lang="en-US" altLang="zh-CN" b="0" i="0" u="none" strike="noStrike" baseline="0">
                <a:latin typeface="Times New Roman"/>
              </a:rPr>
              <a:t>preg_split()</a:t>
            </a:r>
            <a:r>
              <a:rPr lang="zh-CN" altLang="en-US" b="0" i="0" u="none" strike="noStrike" baseline="0">
                <a:latin typeface="Times New Roman"/>
              </a:rPr>
              <a:t>处理。而字符串的连接除了点（</a:t>
            </a:r>
            <a:r>
              <a:rPr lang="en-US" altLang="zh-CN" b="0" i="0" u="none" strike="noStrike" baseline="0">
                <a:latin typeface="Times New Roman"/>
              </a:rPr>
              <a:t>.</a:t>
            </a:r>
            <a:r>
              <a:rPr lang="zh-CN" altLang="en-US" b="0" i="0" u="none" strike="noStrike" baseline="0">
                <a:latin typeface="Times New Roman"/>
              </a:rPr>
              <a:t>）运算符外，还可以使用</a:t>
            </a:r>
            <a:r>
              <a:rPr lang="en-US" altLang="zh-CN" b="0" i="0" u="none" strike="noStrike" baseline="0">
                <a:latin typeface="Times New Roman"/>
              </a:rPr>
              <a:t>implode()</a:t>
            </a:r>
            <a:r>
              <a:rPr lang="zh-CN" altLang="en-US" b="0" i="0" u="none" strike="noStrike" baseline="0">
                <a:latin typeface="Times New Roman"/>
              </a:rPr>
              <a:t>将字符串连接起来。</a:t>
            </a:r>
          </a:p>
        </p:txBody>
      </p:sp>
    </p:spTree>
    <p:extLst>
      <p:ext uri="{BB962C8B-B14F-4D97-AF65-F5344CB8AC3E}">
        <p14:creationId xmlns:p14="http://schemas.microsoft.com/office/powerpoint/2010/main" val="9526112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1.explode()</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2116832"/>
          </a:xfrm>
        </p:spPr>
        <p:txBody>
          <a:bodyPr>
            <a:normAutofit fontScale="62500" lnSpcReduction="20000"/>
          </a:bodyPr>
          <a:lstStyle/>
          <a:p>
            <a:pPr marR="0" lvl="0" rtl="0"/>
            <a:r>
              <a:rPr lang="en-US" altLang="zh-CN" b="0" i="0" u="none" strike="noStrike" baseline="0" dirty="0">
                <a:latin typeface="Times New Roman"/>
              </a:rPr>
              <a:t>explode()</a:t>
            </a:r>
            <a:r>
              <a:rPr lang="zh-CN" altLang="en-US" b="0" i="0" u="none" strike="noStrike" baseline="0" dirty="0">
                <a:latin typeface="Times New Roman"/>
              </a:rPr>
              <a:t>使用一个字符串分割另一个字符串，它的语法如图所示。</a:t>
            </a:r>
          </a:p>
          <a:p>
            <a:pPr marR="0" lvl="0" rtl="0"/>
            <a:r>
              <a:rPr lang="en-US" altLang="zh-CN" b="0" i="0" u="none" strike="noStrike" baseline="0" dirty="0">
                <a:latin typeface="Times New Roman"/>
              </a:rPr>
              <a:t>explode()</a:t>
            </a:r>
            <a:r>
              <a:rPr lang="zh-CN" altLang="en-US" b="0" i="0" u="none" strike="noStrike" baseline="0" dirty="0">
                <a:latin typeface="Times New Roman"/>
              </a:rPr>
              <a:t>返回由字符串组成的数组，每个元素都是</a:t>
            </a:r>
            <a:r>
              <a:rPr lang="en-US" altLang="zh-CN" b="0" i="0" u="none" strike="noStrike" baseline="0" dirty="0">
                <a:latin typeface="Times New Roman"/>
              </a:rPr>
              <a:t>$string</a:t>
            </a:r>
            <a:r>
              <a:rPr lang="zh-CN" altLang="en-US" b="0" i="0" u="none" strike="noStrike" baseline="0" dirty="0">
                <a:latin typeface="Times New Roman"/>
              </a:rPr>
              <a:t>的一个子串，它们被字符串</a:t>
            </a:r>
            <a:r>
              <a:rPr lang="en-US" altLang="zh-CN" b="0" i="0" u="none" strike="noStrike" baseline="0" dirty="0">
                <a:latin typeface="Times New Roman"/>
              </a:rPr>
              <a:t>$separator</a:t>
            </a:r>
            <a:r>
              <a:rPr lang="zh-CN" altLang="en-US" b="0" i="0" u="none" strike="noStrike" baseline="0" dirty="0">
                <a:latin typeface="Times New Roman"/>
              </a:rPr>
              <a:t>作为边界点分割出来。其他的参数还有如下的特性：</a:t>
            </a:r>
          </a:p>
          <a:p>
            <a:pPr marR="0" lvl="0" rtl="0"/>
            <a:r>
              <a:rPr lang="zh-CN" altLang="en-US" b="0" i="0" u="none" strike="noStrike" baseline="0" dirty="0">
                <a:latin typeface="Times New Roman"/>
              </a:rPr>
              <a:t>如果</a:t>
            </a:r>
            <a:r>
              <a:rPr lang="en-US" altLang="zh-CN" b="0" i="0" u="none" strike="noStrike" baseline="0" dirty="0">
                <a:latin typeface="Times New Roman"/>
              </a:rPr>
              <a:t>$separator</a:t>
            </a:r>
            <a:r>
              <a:rPr lang="zh-CN" altLang="en-US" b="0" i="0" u="none" strike="noStrike" baseline="0" dirty="0">
                <a:latin typeface="Times New Roman"/>
              </a:rPr>
              <a:t>为空字符串（</a:t>
            </a:r>
            <a:r>
              <a:rPr lang="en-US" altLang="zh-CN" b="0" i="0" u="none" strike="noStrike" baseline="0" dirty="0">
                <a:latin typeface="Times New Roman"/>
              </a:rPr>
              <a:t>""</a:t>
            </a:r>
            <a:r>
              <a:rPr lang="zh-CN" altLang="en-US" b="0" i="0" u="none" strike="noStrike" baseline="0" dirty="0">
                <a:latin typeface="Times New Roman"/>
              </a:rPr>
              <a:t>），</a:t>
            </a:r>
            <a:r>
              <a:rPr lang="en-US" altLang="zh-CN" b="0" i="0" u="none" strike="noStrike" baseline="0" dirty="0">
                <a:latin typeface="Times New Roman"/>
              </a:rPr>
              <a:t>explode()</a:t>
            </a:r>
            <a:r>
              <a:rPr lang="zh-CN" altLang="en-US" b="0" i="0" u="none" strike="noStrike" baseline="0" dirty="0">
                <a:latin typeface="Times New Roman"/>
              </a:rPr>
              <a:t>将返回</a:t>
            </a:r>
            <a:r>
              <a:rPr lang="en-US" altLang="zh-CN" b="0" i="0" u="none" strike="noStrike" baseline="0" dirty="0">
                <a:latin typeface="Times New Roman"/>
              </a:rPr>
              <a:t>FALSE</a:t>
            </a:r>
            <a:r>
              <a:rPr lang="zh-CN" altLang="en-US" b="0" i="0" u="none" strike="noStrike" baseline="0" dirty="0">
                <a:latin typeface="Times New Roman"/>
              </a:rPr>
              <a:t>。如果</a:t>
            </a:r>
            <a:r>
              <a:rPr lang="en-US" altLang="zh-CN" b="0" i="0" u="none" strike="noStrike" baseline="0" dirty="0">
                <a:latin typeface="Times New Roman"/>
              </a:rPr>
              <a:t>$separator</a:t>
            </a:r>
            <a:r>
              <a:rPr lang="zh-CN" altLang="en-US" b="0" i="0" u="none" strike="noStrike" baseline="0" dirty="0">
                <a:latin typeface="Times New Roman"/>
              </a:rPr>
              <a:t>所包含的值在</a:t>
            </a:r>
            <a:r>
              <a:rPr lang="en-US" altLang="zh-CN" b="0" i="0" u="none" strike="noStrike" baseline="0" dirty="0">
                <a:latin typeface="Times New Roman"/>
              </a:rPr>
              <a:t>$string</a:t>
            </a:r>
            <a:r>
              <a:rPr lang="zh-CN" altLang="en-US" b="0" i="0" u="none" strike="noStrike" baseline="0" dirty="0">
                <a:latin typeface="Times New Roman"/>
              </a:rPr>
              <a:t>中找不到，那么</a:t>
            </a:r>
            <a:r>
              <a:rPr lang="en-US" altLang="zh-CN" b="0" i="0" u="none" strike="noStrike" baseline="0" dirty="0">
                <a:latin typeface="Times New Roman"/>
              </a:rPr>
              <a:t>explode()</a:t>
            </a:r>
            <a:r>
              <a:rPr lang="zh-CN" altLang="en-US" b="0" i="0" u="none" strike="noStrike" baseline="0" dirty="0">
                <a:latin typeface="Times New Roman"/>
              </a:rPr>
              <a:t>将返回包含</a:t>
            </a:r>
            <a:r>
              <a:rPr lang="en-US" altLang="zh-CN" b="0" i="0" u="none" strike="noStrike" baseline="0" dirty="0">
                <a:latin typeface="Times New Roman"/>
              </a:rPr>
              <a:t>$string</a:t>
            </a:r>
            <a:r>
              <a:rPr lang="zh-CN" altLang="en-US" b="0" i="0" u="none" strike="noStrike" baseline="0" dirty="0">
                <a:latin typeface="Times New Roman"/>
              </a:rPr>
              <a:t>单个元素的数组。</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1559542459"/>
              </p:ext>
            </p:extLst>
          </p:nvPr>
        </p:nvGraphicFramePr>
        <p:xfrm>
          <a:off x="1691680" y="3708520"/>
          <a:ext cx="5328592" cy="2672808"/>
        </p:xfrm>
        <a:graphic>
          <a:graphicData uri="http://schemas.openxmlformats.org/presentationml/2006/ole">
            <mc:AlternateContent xmlns:mc="http://schemas.openxmlformats.org/markup-compatibility/2006">
              <mc:Choice xmlns:v="urn:schemas-microsoft-com:vml" Requires="v">
                <p:oleObj name="Visio" r:id="rId2" imgW="2979720" imgH="1492639" progId="Visio.Drawing.11">
                  <p:embed/>
                </p:oleObj>
              </mc:Choice>
              <mc:Fallback>
                <p:oleObj name="Visio" r:id="rId2" imgW="2979720" imgH="1492639"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708520"/>
                        <a:ext cx="5328592" cy="2672808"/>
                      </a:xfrm>
                      <a:prstGeom prst="rect">
                        <a:avLst/>
                      </a:prstGeom>
                      <a:noFill/>
                    </p:spPr>
                  </p:pic>
                </p:oleObj>
              </mc:Fallback>
            </mc:AlternateContent>
          </a:graphicData>
        </a:graphic>
      </p:graphicFrame>
    </p:spTree>
    <p:extLst>
      <p:ext uri="{BB962C8B-B14F-4D97-AF65-F5344CB8AC3E}">
        <p14:creationId xmlns:p14="http://schemas.microsoft.com/office/powerpoint/2010/main" val="34641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8.1.2  die()</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764904"/>
          </a:xfrm>
        </p:spPr>
        <p:txBody>
          <a:bodyPr>
            <a:normAutofit fontScale="85000" lnSpcReduction="10000"/>
          </a:bodyPr>
          <a:lstStyle/>
          <a:p>
            <a:pPr marR="0" lvl="0" rtl="0"/>
            <a:r>
              <a:rPr lang="en-US" altLang="zh-CN" b="0" i="0" u="none" strike="noStrike" baseline="0" dirty="0">
                <a:latin typeface="Times New Roman"/>
              </a:rPr>
              <a:t>die()</a:t>
            </a:r>
            <a:r>
              <a:rPr lang="zh-CN" altLang="en-US" b="0" i="0" u="none" strike="noStrike" baseline="0" dirty="0">
                <a:latin typeface="Times New Roman"/>
              </a:rPr>
              <a:t>函数接受一个可选的参数。它的语法如图所示。</a:t>
            </a:r>
          </a:p>
          <a:p>
            <a:pPr marR="0" lvl="0" rtl="0"/>
            <a:r>
              <a:rPr lang="zh-CN" altLang="en-US" b="0" i="0" u="none" strike="noStrike" baseline="0" dirty="0">
                <a:latin typeface="Times New Roman"/>
              </a:rPr>
              <a:t>如果参数为字符串，则会在</a:t>
            </a:r>
            <a:r>
              <a:rPr lang="zh-CN" altLang="en-US" b="0" i="0" u="none" strike="noStrike" baseline="0" dirty="0">
                <a:solidFill>
                  <a:srgbClr val="FF0000"/>
                </a:solidFill>
                <a:latin typeface="Times New Roman"/>
              </a:rPr>
              <a:t>退出程序</a:t>
            </a:r>
            <a:r>
              <a:rPr lang="zh-CN" altLang="en-US" b="0" i="0" u="none" strike="noStrike" baseline="0" dirty="0">
                <a:latin typeface="Times New Roman"/>
              </a:rPr>
              <a:t>时候输出字符串。如果参数为一个整数，这个值会被用作退出程序的状态码，并且不会被打印输出。状态码应该在范围</a:t>
            </a:r>
            <a:r>
              <a:rPr lang="en-US" altLang="zh-CN" b="0" i="0" u="none" strike="noStrike" baseline="0" dirty="0">
                <a:latin typeface="Times New Roman"/>
              </a:rPr>
              <a:t>0</a:t>
            </a:r>
            <a:r>
              <a:rPr lang="zh-CN" altLang="en-US" b="0" i="0" u="none" strike="noStrike" baseline="0" dirty="0">
                <a:latin typeface="Times New Roman"/>
              </a:rPr>
              <a:t>至</a:t>
            </a:r>
            <a:r>
              <a:rPr lang="en-US" altLang="zh-CN" b="0" i="0" u="none" strike="noStrike" baseline="0" dirty="0">
                <a:latin typeface="Times New Roman"/>
              </a:rPr>
              <a:t>254</a:t>
            </a:r>
            <a:r>
              <a:rPr lang="zh-CN" altLang="en-US" b="0" i="0" u="none" strike="noStrike" baseline="0" dirty="0">
                <a:latin typeface="Times New Roman"/>
              </a:rPr>
              <a:t>，不应使用被</a:t>
            </a:r>
            <a:r>
              <a:rPr lang="en-US" altLang="zh-CN" b="0" i="0" u="none" strike="noStrike" baseline="0" dirty="0" err="1">
                <a:latin typeface="Times New Roman"/>
              </a:rPr>
              <a:t>PHP</a:t>
            </a:r>
            <a:r>
              <a:rPr lang="zh-CN" altLang="en-US" b="0" i="0" u="none" strike="noStrike" baseline="0" dirty="0">
                <a:latin typeface="Times New Roman"/>
              </a:rPr>
              <a:t>保留的退出状态码</a:t>
            </a:r>
            <a:r>
              <a:rPr lang="en-US" altLang="zh-CN" b="0" i="0" u="none" strike="noStrike" baseline="0" dirty="0">
                <a:latin typeface="Times New Roman"/>
              </a:rPr>
              <a:t>255</a:t>
            </a:r>
            <a:r>
              <a:rPr lang="zh-CN" altLang="en-US" b="0" i="0" u="none" strike="noStrike" baseline="0" dirty="0">
                <a:latin typeface="Times New Roman"/>
              </a:rPr>
              <a:t>。 状态码</a:t>
            </a:r>
            <a:r>
              <a:rPr lang="en-US" altLang="zh-CN" b="0" i="0" u="none" strike="noStrike" baseline="0" dirty="0">
                <a:latin typeface="Times New Roman"/>
              </a:rPr>
              <a:t>0</a:t>
            </a:r>
            <a:r>
              <a:rPr lang="zh-CN" altLang="en-US" b="0" i="0" u="none" strike="noStrike" baseline="0" dirty="0">
                <a:latin typeface="Times New Roman"/>
              </a:rPr>
              <a:t>用于成功中止程序。</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04892972"/>
              </p:ext>
            </p:extLst>
          </p:nvPr>
        </p:nvGraphicFramePr>
        <p:xfrm>
          <a:off x="3131840" y="4221088"/>
          <a:ext cx="2592288" cy="2183914"/>
        </p:xfrm>
        <a:graphic>
          <a:graphicData uri="http://schemas.openxmlformats.org/presentationml/2006/ole">
            <mc:AlternateContent xmlns:mc="http://schemas.openxmlformats.org/markup-compatibility/2006">
              <mc:Choice xmlns:v="urn:schemas-microsoft-com:vml" Requires="v">
                <p:oleObj name="Visio" r:id="rId3" imgW="1394280" imgH="1173462" progId="Visio.Drawing.11">
                  <p:embed/>
                </p:oleObj>
              </mc:Choice>
              <mc:Fallback>
                <p:oleObj name="Visio" r:id="rId3" imgW="1394280" imgH="1173462" progId="Visio.Drawing.11">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31840" y="4221088"/>
                        <a:ext cx="2592288" cy="2183914"/>
                      </a:xfrm>
                      <a:prstGeom prst="rect">
                        <a:avLst/>
                      </a:prstGeom>
                      <a:noFill/>
                    </p:spPr>
                  </p:pic>
                </p:oleObj>
              </mc:Fallback>
            </mc:AlternateContent>
          </a:graphicData>
        </a:graphic>
      </p:graphicFrame>
    </p:spTree>
    <p:extLst>
      <p:ext uri="{BB962C8B-B14F-4D97-AF65-F5344CB8AC3E}">
        <p14:creationId xmlns:p14="http://schemas.microsoft.com/office/powerpoint/2010/main" val="27260427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1.explode()</a:t>
            </a:r>
            <a:endParaRPr lang="zh-CN" altLang="en-US" b="0" i="0" u="none" strike="noStrike" kern="1800" baseline="0">
              <a:latin typeface="方正大标宋简体"/>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演示了</a:t>
            </a:r>
            <a:r>
              <a:rPr lang="en-US" altLang="zh-CN" b="0" i="0" u="none" strike="noStrike" baseline="0" dirty="0">
                <a:latin typeface="Times New Roman"/>
              </a:rPr>
              <a:t>$separator</a:t>
            </a:r>
            <a:r>
              <a:rPr lang="zh-CN" altLang="en-US" b="0" i="0" u="none" strike="noStrike" baseline="0" dirty="0">
                <a:latin typeface="Times New Roman"/>
              </a:rPr>
              <a:t>为控制字符串和</a:t>
            </a:r>
            <a:r>
              <a:rPr lang="en-US" altLang="zh-CN" b="0" i="0" u="none" strike="noStrike" baseline="0" dirty="0">
                <a:latin typeface="Times New Roman"/>
              </a:rPr>
              <a:t>$separator</a:t>
            </a:r>
            <a:r>
              <a:rPr lang="zh-CN" altLang="en-US" b="0" i="0" u="none" strike="noStrike" baseline="0" dirty="0">
                <a:latin typeface="Times New Roman"/>
              </a:rPr>
              <a:t>所包含的值在</a:t>
            </a:r>
            <a:r>
              <a:rPr lang="en-US" altLang="zh-CN" b="0" i="0" u="none" strike="noStrike" baseline="0" dirty="0">
                <a:latin typeface="Times New Roman"/>
              </a:rPr>
              <a:t>$string</a:t>
            </a:r>
            <a:r>
              <a:rPr lang="zh-CN" altLang="en-US" b="0" i="0" u="none" strike="noStrike" baseline="0" dirty="0">
                <a:latin typeface="Times New Roman"/>
              </a:rPr>
              <a:t>中找不到的情况。</a:t>
            </a:r>
          </a:p>
          <a:p>
            <a:pPr marR="0" lvl="0" rtl="0"/>
            <a:r>
              <a:rPr lang="en-US" altLang="zh-CN" b="0" i="0" u="none" strike="noStrike" baseline="0" dirty="0">
                <a:latin typeface="Times New Roman"/>
              </a:rPr>
              <a:t>(2)</a:t>
            </a:r>
            <a:r>
              <a:rPr lang="zh-CN" altLang="en-US" b="0" i="0" u="none" strike="noStrike" baseline="0" dirty="0">
                <a:latin typeface="Times New Roman"/>
              </a:rPr>
              <a:t>演示为</a:t>
            </a:r>
            <a:r>
              <a:rPr lang="en-US" altLang="zh-CN" b="0" i="0" u="none" strike="noStrike" baseline="0" dirty="0">
                <a:latin typeface="Times New Roman"/>
              </a:rPr>
              <a:t>explode()</a:t>
            </a:r>
            <a:r>
              <a:rPr lang="zh-CN" altLang="en-US" b="0" i="0" u="none" strike="noStrike" baseline="0" dirty="0">
                <a:latin typeface="Times New Roman"/>
              </a:rPr>
              <a:t>第三个参数传入不同的值导致不同的情况。</a:t>
            </a:r>
          </a:p>
          <a:p>
            <a:pPr marR="0" lvl="0" rtl="0"/>
            <a:r>
              <a:rPr lang="en-US" altLang="zh-CN" b="0" i="0" u="none" strike="noStrike" baseline="0" dirty="0">
                <a:latin typeface="Times New Roman"/>
              </a:rPr>
              <a:t>(3)</a:t>
            </a:r>
            <a:r>
              <a:rPr lang="zh-CN" altLang="en-US" b="0" i="0" u="none" strike="noStrike" baseline="0" dirty="0">
                <a:latin typeface="Times New Roman"/>
              </a:rPr>
              <a:t>演示按空格分割字符串。</a:t>
            </a:r>
          </a:p>
          <a:p>
            <a:pPr marR="0" lvl="0" rtl="0"/>
            <a:r>
              <a:rPr lang="en-US" altLang="zh-CN" b="0" i="0" u="none" strike="noStrike" baseline="0" dirty="0">
                <a:latin typeface="Times New Roman"/>
              </a:rPr>
              <a:t>(4)</a:t>
            </a:r>
            <a:r>
              <a:rPr lang="zh-CN" altLang="en-US" b="0" i="0" u="none" strike="noStrike" baseline="0" dirty="0">
                <a:latin typeface="Times New Roman"/>
              </a:rPr>
              <a:t>演示使用“</a:t>
            </a:r>
            <a:r>
              <a:rPr lang="en-US" altLang="zh-CN" b="0" i="0" u="none" strike="noStrike" baseline="0" dirty="0">
                <a:latin typeface="Times New Roman"/>
              </a:rPr>
              <a:t>@</a:t>
            </a:r>
            <a:r>
              <a:rPr lang="zh-CN" altLang="en-US" b="0" i="0" u="none" strike="noStrike" baseline="0" dirty="0">
                <a:latin typeface="Times New Roman"/>
              </a:rPr>
              <a:t>”符号分割电子邮件取得用户名和邮件服务器。</a:t>
            </a:r>
          </a:p>
        </p:txBody>
      </p:sp>
    </p:spTree>
    <p:extLst>
      <p:ext uri="{BB962C8B-B14F-4D97-AF65-F5344CB8AC3E}">
        <p14:creationId xmlns:p14="http://schemas.microsoft.com/office/powerpoint/2010/main" val="31933334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2.preg_split()</a:t>
            </a:r>
            <a:endParaRPr lang="zh-CN" altLang="en-US" b="0" i="0" u="none" strike="noStrike" kern="1800" baseline="0">
              <a:latin typeface="Times New Roman"/>
            </a:endParaRPr>
          </a:p>
        </p:txBody>
      </p:sp>
      <p:sp>
        <p:nvSpPr>
          <p:cNvPr id="3" name="文本占位符 2"/>
          <p:cNvSpPr>
            <a:spLocks noGrp="1"/>
          </p:cNvSpPr>
          <p:nvPr>
            <p:ph type="body" idx="1"/>
          </p:nvPr>
        </p:nvSpPr>
        <p:spPr>
          <a:xfrm>
            <a:off x="457200" y="1600200"/>
            <a:ext cx="8229600" cy="2260848"/>
          </a:xfrm>
        </p:spPr>
        <p:txBody>
          <a:bodyPr>
            <a:normAutofit fontScale="47500" lnSpcReduction="20000"/>
          </a:bodyPr>
          <a:lstStyle/>
          <a:p>
            <a:pPr marR="0" lvl="0" rtl="0"/>
            <a:r>
              <a:rPr lang="en-US" altLang="zh-CN" b="0" i="0" u="none" strike="noStrike" baseline="0" dirty="0" err="1">
                <a:latin typeface="Times New Roman"/>
              </a:rPr>
              <a:t>preg_split</a:t>
            </a:r>
            <a:r>
              <a:rPr lang="en-US" altLang="zh-CN" b="0" i="0" u="none" strike="noStrike" baseline="0" dirty="0">
                <a:latin typeface="Times New Roman"/>
              </a:rPr>
              <a:t>()</a:t>
            </a:r>
            <a:r>
              <a:rPr lang="zh-CN" altLang="en-US" b="0" i="0" u="none" strike="noStrike" baseline="0" dirty="0">
                <a:latin typeface="Times New Roman"/>
              </a:rPr>
              <a:t>通过一个正则表达式分隔字符串，执行完毕后返回由被分割的字串作为元素组成的数组，它的语法如图所示。</a:t>
            </a:r>
          </a:p>
          <a:p>
            <a:pPr marR="0" lvl="0" rtl="0"/>
            <a:r>
              <a:rPr lang="zh-CN" altLang="en-US" b="0" i="0" u="none" strike="noStrike" baseline="0" dirty="0">
                <a:latin typeface="Times New Roman"/>
              </a:rPr>
              <a:t>在图所示的语法中，</a:t>
            </a:r>
            <a:r>
              <a:rPr lang="en-US" altLang="zh-CN" b="0" i="0" u="none" strike="noStrike" baseline="0" dirty="0">
                <a:latin typeface="Times New Roman"/>
              </a:rPr>
              <a:t>$limit</a:t>
            </a:r>
            <a:r>
              <a:rPr lang="zh-CN" altLang="en-US" b="0" i="0" u="none" strike="noStrike" baseline="0" dirty="0">
                <a:latin typeface="Times New Roman"/>
              </a:rPr>
              <a:t>的值如果被指定，值为</a:t>
            </a:r>
            <a:r>
              <a:rPr lang="en-US" altLang="zh-CN" b="0" i="0" u="none" strike="noStrike" baseline="0" dirty="0">
                <a:latin typeface="Times New Roman"/>
              </a:rPr>
              <a:t>-1</a:t>
            </a:r>
            <a:r>
              <a:rPr lang="zh-CN" altLang="en-US" b="0" i="0" u="none" strike="noStrike" baseline="0" dirty="0">
                <a:latin typeface="Times New Roman"/>
              </a:rPr>
              <a:t>，</a:t>
            </a:r>
            <a:r>
              <a:rPr lang="en-US" altLang="zh-CN" b="0" i="0" u="none" strike="noStrike" baseline="0" dirty="0">
                <a:latin typeface="Times New Roman"/>
              </a:rPr>
              <a:t>0</a:t>
            </a:r>
            <a:r>
              <a:rPr lang="zh-CN" altLang="en-US" b="0" i="0" u="none" strike="noStrike" baseline="0" dirty="0">
                <a:latin typeface="Times New Roman"/>
              </a:rPr>
              <a:t>或</a:t>
            </a:r>
            <a:r>
              <a:rPr lang="en-US" altLang="zh-CN" b="0" i="0" u="none" strike="noStrike" baseline="0" dirty="0">
                <a:latin typeface="Times New Roman"/>
              </a:rPr>
              <a:t>null</a:t>
            </a:r>
            <a:r>
              <a:rPr lang="zh-CN" altLang="en-US" b="0" i="0" u="none" strike="noStrike" baseline="0" dirty="0">
                <a:latin typeface="Times New Roman"/>
              </a:rPr>
              <a:t>时都代表“不限制”。</a:t>
            </a:r>
            <a:r>
              <a:rPr lang="en-US" altLang="zh-CN" b="0" i="0" u="none" strike="noStrike" baseline="0" dirty="0">
                <a:latin typeface="Times New Roman"/>
              </a:rPr>
              <a:t>$flags</a:t>
            </a:r>
            <a:r>
              <a:rPr lang="zh-CN" altLang="en-US" b="0" i="0" u="none" strike="noStrike" baseline="0" dirty="0">
                <a:latin typeface="Times New Roman"/>
              </a:rPr>
              <a:t>可以被指定为以下几个值或者多个值的组合</a:t>
            </a:r>
            <a:r>
              <a:rPr lang="en-US" altLang="zh-CN" b="0" i="0" u="none" strike="noStrike" baseline="0" dirty="0">
                <a:latin typeface="Times New Roman"/>
              </a:rPr>
              <a:t>(</a:t>
            </a:r>
            <a:r>
              <a:rPr lang="zh-CN" altLang="en-US" b="0" i="0" u="none" strike="noStrike" baseline="0" dirty="0">
                <a:latin typeface="Times New Roman"/>
              </a:rPr>
              <a:t>以位或运算“</a:t>
            </a:r>
            <a:r>
              <a:rPr lang="en-US" altLang="zh-CN" b="0" i="0" u="none" strike="noStrike" baseline="0" dirty="0">
                <a:latin typeface="Times New Roman"/>
              </a:rPr>
              <a:t>|</a:t>
            </a:r>
            <a:r>
              <a:rPr lang="zh-CN" altLang="en-US" b="0" i="0" u="none" strike="noStrike" baseline="0" dirty="0">
                <a:latin typeface="Times New Roman"/>
              </a:rPr>
              <a:t>”组合</a:t>
            </a:r>
            <a:r>
              <a:rPr lang="en-US" altLang="zh-CN" b="0" i="0" u="none" strike="noStrike" baseline="0" dirty="0">
                <a:latin typeface="Times New Roman"/>
              </a:rPr>
              <a:t>)</a:t>
            </a:r>
            <a:r>
              <a:rPr lang="zh-CN" altLang="en-US" b="0" i="0" u="none" strike="noStrike" baseline="0" dirty="0">
                <a:latin typeface="Times New Roman"/>
              </a:rPr>
              <a:t>：</a:t>
            </a:r>
          </a:p>
          <a:p>
            <a:pPr marR="0" lvl="0" rtl="0"/>
            <a:r>
              <a:rPr lang="en-US" altLang="zh-CN" b="0" i="0" u="none" strike="noStrike" baseline="0" dirty="0" err="1">
                <a:latin typeface="Times New Roman"/>
              </a:rPr>
              <a:t>PREG_SPLIT_NO_EMPTY</a:t>
            </a:r>
            <a:r>
              <a:rPr lang="zh-CN" altLang="en-US" b="0" i="0" u="none" strike="noStrike" baseline="0" dirty="0">
                <a:latin typeface="Times New Roman"/>
              </a:rPr>
              <a:t>：如果这个标记被设置，</a:t>
            </a:r>
            <a:r>
              <a:rPr lang="en-US" altLang="zh-CN" b="0" i="0" u="none" strike="noStrike" baseline="0" dirty="0" err="1">
                <a:latin typeface="Times New Roman"/>
              </a:rPr>
              <a:t>preg_split</a:t>
            </a:r>
            <a:r>
              <a:rPr lang="en-US" altLang="zh-CN" b="0" i="0" u="none" strike="noStrike" baseline="0" dirty="0">
                <a:latin typeface="Times New Roman"/>
              </a:rPr>
              <a:t>()</a:t>
            </a:r>
            <a:r>
              <a:rPr lang="zh-CN" altLang="en-US" b="0" i="0" u="none" strike="noStrike" baseline="0" dirty="0">
                <a:latin typeface="Times New Roman"/>
              </a:rPr>
              <a:t>将进返回分隔后的非空部分，我们来看示例演示。</a:t>
            </a:r>
          </a:p>
          <a:p>
            <a:pPr marR="0" lvl="0" rtl="0"/>
            <a:r>
              <a:rPr lang="en-US" altLang="zh-CN" b="0" i="0" u="none" strike="noStrike" baseline="0">
                <a:latin typeface="Times New Roman"/>
              </a:rPr>
              <a:t>(1)</a:t>
            </a:r>
            <a:r>
              <a:rPr lang="zh-CN" altLang="en-US" b="0" i="0" u="none" strike="noStrike" baseline="0" dirty="0">
                <a:latin typeface="Times New Roman"/>
              </a:rPr>
              <a:t>演示</a:t>
            </a:r>
            <a:r>
              <a:rPr lang="en-US" altLang="zh-CN" b="0" i="0" u="none" strike="noStrike" baseline="0" dirty="0">
                <a:latin typeface="Times New Roman"/>
              </a:rPr>
              <a:t>$flags</a:t>
            </a:r>
            <a:r>
              <a:rPr lang="zh-CN" altLang="en-US" b="0" i="0" u="none" strike="noStrike" baseline="0" dirty="0">
                <a:latin typeface="Times New Roman"/>
              </a:rPr>
              <a:t>被设置和不被设置的不同情况。</a:t>
            </a:r>
          </a:p>
          <a:p>
            <a:pPr marR="0" lvl="0" rtl="0"/>
            <a:r>
              <a:rPr lang="en-US" altLang="zh-CN" b="0" i="0" u="none" strike="noStrike" baseline="0" dirty="0" err="1">
                <a:latin typeface="Times New Roman"/>
              </a:rPr>
              <a:t>PREG_SPLIT_DELIM_CAPTURE</a:t>
            </a:r>
            <a:r>
              <a:rPr lang="zh-CN" altLang="en-US" b="0" i="0" u="none" strike="noStrike" baseline="0" dirty="0">
                <a:latin typeface="Times New Roman"/>
              </a:rPr>
              <a:t>：如果这个标记被设置，用于分隔的模式中的括号表达式将被捕获并返回。</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201058180"/>
              </p:ext>
            </p:extLst>
          </p:nvPr>
        </p:nvGraphicFramePr>
        <p:xfrm>
          <a:off x="1475656" y="3861048"/>
          <a:ext cx="5832648" cy="2400773"/>
        </p:xfrm>
        <a:graphic>
          <a:graphicData uri="http://schemas.openxmlformats.org/presentationml/2006/ole">
            <mc:AlternateContent xmlns:mc="http://schemas.openxmlformats.org/markup-compatibility/2006">
              <mc:Choice xmlns:v="urn:schemas-microsoft-com:vml" Requires="v">
                <p:oleObj name="Visio" r:id="rId2" imgW="3609360" imgH="1483743" progId="Visio.Drawing.11">
                  <p:embed/>
                </p:oleObj>
              </mc:Choice>
              <mc:Fallback>
                <p:oleObj name="Visio" r:id="rId2" imgW="3609360" imgH="1483743"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3861048"/>
                        <a:ext cx="5832648" cy="2400773"/>
                      </a:xfrm>
                      <a:prstGeom prst="rect">
                        <a:avLst/>
                      </a:prstGeom>
                      <a:noFill/>
                    </p:spPr>
                  </p:pic>
                </p:oleObj>
              </mc:Fallback>
            </mc:AlternateContent>
          </a:graphicData>
        </a:graphic>
      </p:graphicFrame>
    </p:spTree>
    <p:extLst>
      <p:ext uri="{BB962C8B-B14F-4D97-AF65-F5344CB8AC3E}">
        <p14:creationId xmlns:p14="http://schemas.microsoft.com/office/powerpoint/2010/main" val="161450113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2.preg_split()</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77500" lnSpcReduction="20000"/>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a:latin typeface="Times New Roman"/>
              </a:rPr>
              <a:t>$flags</a:t>
            </a:r>
            <a:r>
              <a:rPr lang="zh-CN" altLang="en-US" b="0" i="0" u="none" strike="noStrike" baseline="0" dirty="0">
                <a:latin typeface="Times New Roman"/>
              </a:rPr>
              <a:t>被设置和不被设置的不同情况。</a:t>
            </a:r>
          </a:p>
          <a:p>
            <a:pPr marR="0" lvl="0" rtl="0"/>
            <a:r>
              <a:rPr lang="en-US" altLang="zh-CN" b="0" i="0" u="none" strike="noStrike" baseline="0" dirty="0" err="1">
                <a:latin typeface="Times New Roman"/>
              </a:rPr>
              <a:t>PREG_SPLIT_DELIM_CAPTURE</a:t>
            </a:r>
            <a:r>
              <a:rPr lang="zh-CN" altLang="en-US" b="0" i="0" u="none" strike="noStrike" baseline="0" dirty="0">
                <a:latin typeface="Times New Roman"/>
              </a:rPr>
              <a:t>：如果这个标记被设置，用于分隔的模式中的括号表达式将被捕获并返回，我们来看示例演示。</a:t>
            </a:r>
          </a:p>
          <a:p>
            <a:pPr marR="0" lvl="0" rtl="0"/>
            <a:r>
              <a:rPr lang="en-US" altLang="zh-CN" b="0" i="0" u="none" strike="noStrike" baseline="0" dirty="0">
                <a:latin typeface="Times New Roman"/>
              </a:rPr>
              <a:t>(2)</a:t>
            </a:r>
            <a:r>
              <a:rPr lang="zh-CN" altLang="en-US" b="0" i="0" u="none" strike="noStrike" baseline="0" dirty="0">
                <a:latin typeface="Times New Roman"/>
              </a:rPr>
              <a:t>演示</a:t>
            </a:r>
            <a:r>
              <a:rPr lang="en-US" altLang="zh-CN" b="0" i="0" u="none" strike="noStrike" baseline="0" dirty="0">
                <a:latin typeface="Times New Roman"/>
              </a:rPr>
              <a:t>$flags</a:t>
            </a:r>
            <a:r>
              <a:rPr lang="zh-CN" altLang="en-US" b="0" i="0" u="none" strike="noStrike" baseline="0" dirty="0">
                <a:latin typeface="Times New Roman"/>
              </a:rPr>
              <a:t>被设置为</a:t>
            </a:r>
            <a:r>
              <a:rPr lang="en-US" altLang="zh-CN" b="0" i="0" u="none" strike="noStrike" baseline="0" dirty="0" err="1">
                <a:latin typeface="Times New Roman"/>
              </a:rPr>
              <a:t>PREG_SPLIT_DELIM_CAPTURE</a:t>
            </a:r>
            <a:r>
              <a:rPr lang="zh-CN" altLang="en-US" b="0" i="0" u="none" strike="noStrike" baseline="0" dirty="0">
                <a:latin typeface="Times New Roman"/>
              </a:rPr>
              <a:t>时返回的数组信息。</a:t>
            </a:r>
          </a:p>
          <a:p>
            <a:pPr marR="0" lvl="0" rtl="0"/>
            <a:r>
              <a:rPr lang="en-US" altLang="zh-CN" b="0" i="0" u="none" strike="noStrike" baseline="0" dirty="0" err="1">
                <a:latin typeface="Times New Roman"/>
              </a:rPr>
              <a:t>PREG_SPLIT_OFFSET_CAPTURE</a:t>
            </a:r>
            <a:r>
              <a:rPr lang="zh-CN" altLang="en-US" b="0" i="0" u="none" strike="noStrike" baseline="0" dirty="0">
                <a:latin typeface="Times New Roman"/>
              </a:rPr>
              <a:t>：如果这个标记被设置，对于每一个出现的匹配返回时将会附加字符串偏移量，我们来看示例演示。</a:t>
            </a:r>
          </a:p>
          <a:p>
            <a:pPr marR="0" lvl="0" rtl="0"/>
            <a:r>
              <a:rPr lang="en-US" altLang="zh-CN" b="0" i="0" u="none" strike="noStrike" baseline="0" dirty="0">
                <a:latin typeface="Times New Roman"/>
              </a:rPr>
              <a:t>(3)</a:t>
            </a:r>
            <a:r>
              <a:rPr lang="zh-CN" altLang="en-US" b="0" i="0" u="none" strike="noStrike" baseline="0" dirty="0">
                <a:latin typeface="Times New Roman"/>
              </a:rPr>
              <a:t>演示</a:t>
            </a:r>
            <a:r>
              <a:rPr lang="en-US" altLang="zh-CN" b="0" i="0" u="none" strike="noStrike" baseline="0" dirty="0">
                <a:latin typeface="Times New Roman"/>
              </a:rPr>
              <a:t>$flags</a:t>
            </a:r>
            <a:r>
              <a:rPr lang="zh-CN" altLang="en-US" b="0" i="0" u="none" strike="noStrike" baseline="0" dirty="0">
                <a:latin typeface="Times New Roman"/>
              </a:rPr>
              <a:t>被设置为</a:t>
            </a:r>
            <a:r>
              <a:rPr lang="en-US" altLang="zh-CN" b="0" i="0" u="none" strike="noStrike" baseline="0" dirty="0" err="1">
                <a:latin typeface="Times New Roman"/>
              </a:rPr>
              <a:t>PREG_SPLIT_OFFSET_CAPTURE</a:t>
            </a:r>
            <a:r>
              <a:rPr lang="zh-CN" altLang="en-US" b="0" i="0" u="none" strike="noStrike" baseline="0" dirty="0">
                <a:latin typeface="Times New Roman"/>
              </a:rPr>
              <a:t>时返回的数组信息。</a:t>
            </a:r>
          </a:p>
          <a:p>
            <a:pPr marR="0" lvl="0" rtl="0"/>
            <a:r>
              <a:rPr lang="en-US" altLang="zh-CN" b="0" i="0" u="none" strike="noStrike" baseline="0" dirty="0">
                <a:latin typeface="Times New Roman"/>
              </a:rPr>
              <a:t>(4)</a:t>
            </a:r>
            <a:r>
              <a:rPr lang="zh-CN" altLang="en-US" b="0" i="0" u="none" strike="noStrike" baseline="0" dirty="0">
                <a:latin typeface="Times New Roman"/>
              </a:rPr>
              <a:t>演示将第三个参数</a:t>
            </a:r>
            <a:r>
              <a:rPr lang="en-US" altLang="zh-CN" b="0" i="0" u="none" strike="noStrike" baseline="0" dirty="0">
                <a:latin typeface="Times New Roman"/>
              </a:rPr>
              <a:t>$limit</a:t>
            </a:r>
            <a:r>
              <a:rPr lang="zh-CN" altLang="en-US" b="0" i="0" u="none" strike="noStrike" baseline="0" dirty="0">
                <a:latin typeface="Times New Roman"/>
              </a:rPr>
              <a:t>设置为不同的值后返回的数组元素。</a:t>
            </a:r>
          </a:p>
        </p:txBody>
      </p:sp>
    </p:spTree>
    <p:extLst>
      <p:ext uri="{BB962C8B-B14F-4D97-AF65-F5344CB8AC3E}">
        <p14:creationId xmlns:p14="http://schemas.microsoft.com/office/powerpoint/2010/main" val="30318355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3.implode()</a:t>
            </a:r>
            <a:endParaRPr lang="zh-CN" altLang="en-US" b="0" i="0" u="none" strike="noStrike" kern="1800" baseline="0">
              <a:latin typeface="方正大标宋简体"/>
            </a:endParaRPr>
          </a:p>
        </p:txBody>
      </p:sp>
      <p:sp>
        <p:nvSpPr>
          <p:cNvPr id="3" name="文本占位符 2"/>
          <p:cNvSpPr>
            <a:spLocks noGrp="1"/>
          </p:cNvSpPr>
          <p:nvPr>
            <p:ph type="body" idx="1"/>
          </p:nvPr>
        </p:nvSpPr>
        <p:spPr>
          <a:xfrm>
            <a:off x="457200" y="1600200"/>
            <a:ext cx="8229600" cy="1828800"/>
          </a:xfrm>
        </p:spPr>
        <p:txBody>
          <a:bodyPr/>
          <a:lstStyle/>
          <a:p>
            <a:pPr marR="0" lvl="0" rtl="0"/>
            <a:r>
              <a:rPr lang="en-US" altLang="zh-CN" b="0" i="0" u="none" strike="noStrike" baseline="0" dirty="0">
                <a:latin typeface="Times New Roman"/>
              </a:rPr>
              <a:t>implode()</a:t>
            </a:r>
            <a:r>
              <a:rPr lang="zh-CN" altLang="en-US" b="0" i="0" u="none" strike="noStrike" baseline="0" dirty="0">
                <a:latin typeface="Times New Roman"/>
              </a:rPr>
              <a:t>用于把数组元素组合为一个字符串，它可以接受两个参数，语法如图所示。</a:t>
            </a:r>
          </a:p>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a:latin typeface="Times New Roman"/>
              </a:rPr>
              <a:t>implode()</a:t>
            </a:r>
            <a:r>
              <a:rPr lang="zh-CN" altLang="en-US" b="0" i="0" u="none" strike="noStrike" baseline="0" dirty="0">
                <a:latin typeface="Times New Roman"/>
              </a:rPr>
              <a:t>用法。</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4027365244"/>
              </p:ext>
            </p:extLst>
          </p:nvPr>
        </p:nvGraphicFramePr>
        <p:xfrm>
          <a:off x="2051720" y="3501008"/>
          <a:ext cx="4320480" cy="2843393"/>
        </p:xfrm>
        <a:graphic>
          <a:graphicData uri="http://schemas.openxmlformats.org/presentationml/2006/ole">
            <mc:AlternateContent xmlns:mc="http://schemas.openxmlformats.org/markup-compatibility/2006">
              <mc:Choice xmlns:v="urn:schemas-microsoft-com:vml" Requires="v">
                <p:oleObj name="Visio" r:id="rId2" imgW="2230740" imgH="1469186" progId="Visio.Drawing.11">
                  <p:embed/>
                </p:oleObj>
              </mc:Choice>
              <mc:Fallback>
                <p:oleObj name="Visio" r:id="rId2" imgW="2230740" imgH="1469186" progId="Visio.Drawing.11">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720" y="3501008"/>
                        <a:ext cx="4320480" cy="2843393"/>
                      </a:xfrm>
                      <a:prstGeom prst="rect">
                        <a:avLst/>
                      </a:prstGeom>
                      <a:noFill/>
                    </p:spPr>
                  </p:pic>
                </p:oleObj>
              </mc:Fallback>
            </mc:AlternateContent>
          </a:graphicData>
        </a:graphic>
      </p:graphicFrame>
    </p:spTree>
    <p:extLst>
      <p:ext uri="{BB962C8B-B14F-4D97-AF65-F5344CB8AC3E}">
        <p14:creationId xmlns:p14="http://schemas.microsoft.com/office/powerpoint/2010/main" val="298702893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8.6  </a:t>
            </a:r>
            <a:r>
              <a:rPr lang="zh-CN" altLang="en-US" b="0" i="0" u="none" strike="noStrike" kern="1800" baseline="0">
                <a:latin typeface="方正大标宋简体"/>
              </a:rPr>
              <a:t>小结</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fontScale="92500" lnSpcReduction="10000"/>
          </a:bodyPr>
          <a:lstStyle/>
          <a:p>
            <a:pPr marR="0" lvl="0" rtl="0"/>
            <a:r>
              <a:rPr lang="zh-CN" altLang="en-US" b="0" i="0" u="none" strike="noStrike" baseline="0">
                <a:latin typeface="Times New Roman"/>
              </a:rPr>
              <a:t>本章主要学习的是字符串的处理函数、正则表达式以及与正则表达式联合处理字符串的特有函数。相信很大一部分读者这会儿听到正则表达式也会发慌。这里我们要告诉读者的是，我们要求最起码可以看得懂别人写出的正则表达式的水平，因为即使自己写不出来，常用的正则表达式也可以在网上找到。而要是连别人写的都读不通，那就有点不好了。本章的函数虽然学习的不多，但是每个函数不同参数的细节就占了一大部分，往往是细节最容易出问题，因此就需要读者多联系，多注意了。</a:t>
            </a:r>
          </a:p>
        </p:txBody>
      </p:sp>
    </p:spTree>
    <p:extLst>
      <p:ext uri="{BB962C8B-B14F-4D97-AF65-F5344CB8AC3E}">
        <p14:creationId xmlns:p14="http://schemas.microsoft.com/office/powerpoint/2010/main" val="4048440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marR="0" rtl="0"/>
            <a:r>
              <a:rPr lang="en-US" altLang="zh-CN" b="0" i="0" u="none" strike="noStrike" kern="1800" baseline="0">
                <a:latin typeface="方正大标宋简体"/>
              </a:rPr>
              <a:t>8.1.2  die()</a:t>
            </a:r>
            <a:r>
              <a:rPr lang="zh-CN" altLang="en-US" b="0" i="0" u="none" strike="noStrike" kern="1800" baseline="0">
                <a:latin typeface="方正大标宋简体"/>
              </a:rPr>
              <a:t>函数</a:t>
            </a:r>
            <a:endParaRPr lang="zh-CN" altLang="en-US" b="0" i="0" u="none" strike="noStrike" kern="1800" baseline="0">
              <a:latin typeface="Times New Roman"/>
            </a:endParaRPr>
          </a:p>
        </p:txBody>
      </p:sp>
      <p:sp>
        <p:nvSpPr>
          <p:cNvPr id="3" name="文本占位符 2"/>
          <p:cNvSpPr>
            <a:spLocks noGrp="1"/>
          </p:cNvSpPr>
          <p:nvPr>
            <p:ph type="body" idx="1"/>
          </p:nvPr>
        </p:nvSpPr>
        <p:spPr/>
        <p:txBody>
          <a:bodyPr>
            <a:normAutofit/>
          </a:bodyPr>
          <a:lstStyle/>
          <a:p>
            <a:pPr marR="0" lvl="0" rtl="0"/>
            <a:r>
              <a:rPr lang="en-US" altLang="zh-CN" b="0" i="0" u="none" strike="noStrike" baseline="0" dirty="0">
                <a:latin typeface="Times New Roman"/>
              </a:rPr>
              <a:t>(1)</a:t>
            </a:r>
            <a:r>
              <a:rPr lang="zh-CN" altLang="en-US" b="0" i="0" u="none" strike="noStrike" baseline="0" dirty="0">
                <a:latin typeface="Times New Roman"/>
              </a:rPr>
              <a:t>演示</a:t>
            </a:r>
            <a:r>
              <a:rPr lang="en-US" altLang="zh-CN" b="0" i="0" u="none" strike="noStrike" baseline="0" dirty="0">
                <a:latin typeface="Times New Roman"/>
              </a:rPr>
              <a:t>die()</a:t>
            </a:r>
            <a:r>
              <a:rPr lang="zh-CN" altLang="en-US" b="0" i="0" u="none" strike="noStrike" baseline="0" dirty="0">
                <a:latin typeface="Times New Roman"/>
              </a:rPr>
              <a:t>的使用方法。</a:t>
            </a:r>
          </a:p>
          <a:p>
            <a:pPr marR="0" lvl="0" rtl="0"/>
            <a:r>
              <a:rPr lang="en-US" altLang="zh-CN" b="0" i="0" u="none" strike="noStrike" baseline="0" dirty="0">
                <a:latin typeface="Times New Roman"/>
              </a:rPr>
              <a:t>(2)</a:t>
            </a:r>
            <a:r>
              <a:rPr lang="zh-CN" altLang="en-US" b="0" i="0" u="none" strike="noStrike" baseline="0" dirty="0">
                <a:latin typeface="Times New Roman"/>
              </a:rPr>
              <a:t>通过联合逻辑或（</a:t>
            </a:r>
            <a:r>
              <a:rPr lang="en-US" altLang="zh-CN" b="0" i="0" u="none" strike="noStrike" baseline="0" dirty="0">
                <a:latin typeface="Times New Roman"/>
              </a:rPr>
              <a:t>or</a:t>
            </a:r>
            <a:r>
              <a:rPr lang="zh-CN" altLang="en-US" b="0" i="0" u="none" strike="noStrike" baseline="0" dirty="0">
                <a:latin typeface="Times New Roman"/>
              </a:rPr>
              <a:t>）完成一些操作的判断。</a:t>
            </a:r>
          </a:p>
        </p:txBody>
      </p:sp>
    </p:spTree>
    <p:extLst>
      <p:ext uri="{BB962C8B-B14F-4D97-AF65-F5344CB8AC3E}">
        <p14:creationId xmlns:p14="http://schemas.microsoft.com/office/powerpoint/2010/main" val="2690535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行云流水">
  <a:themeElements>
    <a:clrScheme name="行云流水">
      <a:dk1>
        <a:sysClr val="windowText" lastClr="000000"/>
      </a:dk1>
      <a:lt1>
        <a:sysClr val="window" lastClr="FFFFFF"/>
      </a:lt1>
      <a:dk2>
        <a:srgbClr val="411401"/>
      </a:dk2>
      <a:lt2>
        <a:srgbClr val="FFE6E6"/>
      </a:lt2>
      <a:accent1>
        <a:srgbClr val="A24A48"/>
      </a:accent1>
      <a:accent2>
        <a:srgbClr val="B2935C"/>
      </a:accent2>
      <a:accent3>
        <a:srgbClr val="6A9A9A"/>
      </a:accent3>
      <a:accent4>
        <a:srgbClr val="B2B787"/>
      </a:accent4>
      <a:accent5>
        <a:srgbClr val="91644B"/>
      </a:accent5>
      <a:accent6>
        <a:srgbClr val="654A76"/>
      </a:accent6>
      <a:hlink>
        <a:srgbClr val="00A800"/>
      </a:hlink>
      <a:folHlink>
        <a:srgbClr val="FF00FF"/>
      </a:folHlink>
    </a:clrScheme>
    <a:fontScheme name="行云流水">
      <a:majorFont>
        <a:latin typeface="Cambria"/>
        <a:ea typeface=""/>
        <a:cs typeface=""/>
        <a:font script="Jpan" typeface="ＭＳ Ｐゴシック"/>
        <a:font script="Hang" typeface="맑은 고딕"/>
        <a:font script="Hans" typeface="华文行楷"/>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bri"/>
        <a:ea typeface=""/>
        <a:cs typeface=""/>
        <a:font script="Jpan" typeface="ＭＳ Ｐ明朝"/>
        <a:font script="Hang" typeface="HY견명조"/>
        <a:font script="Hans" typeface="华文行楷"/>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行云流水">
      <a:fillStyleLst>
        <a:solidFill>
          <a:schemeClr val="phClr"/>
        </a:solidFill>
        <a:gradFill rotWithShape="1">
          <a:gsLst>
            <a:gs pos="0">
              <a:schemeClr val="phClr">
                <a:tint val="90000"/>
                <a:satMod val="130000"/>
              </a:schemeClr>
            </a:gs>
            <a:gs pos="50000">
              <a:schemeClr val="phClr">
                <a:tint val="45000"/>
                <a:satMod val="220000"/>
              </a:schemeClr>
            </a:gs>
            <a:gs pos="100000">
              <a:schemeClr val="phClr">
                <a:tint val="90000"/>
                <a:satMod val="130000"/>
              </a:schemeClr>
            </a:gs>
          </a:gsLst>
          <a:lin ang="5400000" scaled="1"/>
        </a:gradFill>
        <a:gradFill rotWithShape="1">
          <a:gsLst>
            <a:gs pos="0">
              <a:schemeClr val="phClr">
                <a:tint val="100000"/>
                <a:shade val="90000"/>
                <a:hueMod val="100000"/>
                <a:satMod val="200000"/>
              </a:schemeClr>
            </a:gs>
            <a:gs pos="50000">
              <a:schemeClr val="phClr">
                <a:tint val="100000"/>
                <a:shade val="60000"/>
                <a:hueMod val="100000"/>
                <a:satMod val="180000"/>
              </a:schemeClr>
            </a:gs>
            <a:gs pos="100000">
              <a:schemeClr val="phClr">
                <a:tint val="100000"/>
                <a:shade val="90000"/>
                <a:hueMod val="100000"/>
                <a:satMod val="200000"/>
              </a:schemeClr>
            </a:gs>
          </a:gsLst>
          <a:lin ang="5400000" scaled="1"/>
        </a:grad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50600">
              <a:schemeClr val="phClr">
                <a:alpha val="40000"/>
              </a:schemeClr>
            </a:glow>
          </a:effectLst>
        </a:effectStyle>
        <a:effectStyle>
          <a:effectLst>
            <a:glow rad="101600">
              <a:schemeClr val="phClr">
                <a:alpha val="60000"/>
              </a:schemeClr>
            </a:glow>
          </a:effectLst>
          <a:scene3d>
            <a:camera prst="isometricLeftDown" fov="0">
              <a:rot lat="0" lon="0" rev="0"/>
            </a:camera>
            <a:lightRig rig="harsh" dir="tl">
              <a:rot lat="0" lon="0" rev="14280000"/>
            </a:lightRig>
          </a:scene3d>
          <a:sp3d prstMaterial="flat">
            <a:bevelT w="38100" h="50800" prst="softRound"/>
          </a:sp3d>
        </a:effectStyle>
        <a:effectStyle>
          <a:effectLst>
            <a:glow>
              <a:schemeClr val="phClr"/>
            </a:glow>
          </a:effectLst>
          <a:scene3d>
            <a:camera prst="isometricLeftDown">
              <a:rot lat="0" lon="0" rev="0"/>
            </a:camera>
            <a:lightRig rig="harsh" dir="tl">
              <a:rot lat="0" lon="0" rev="14280000"/>
            </a:lightRig>
          </a:scene3d>
          <a:sp3d extrusionH="63500" contourW="38100" prstMaterial="flat">
            <a:bevelT w="50800" h="63500" prst="softRound"/>
            <a:contourClr>
              <a:schemeClr val="phClr">
                <a:tint val="5"/>
                <a:satMod val="130000"/>
              </a:schemeClr>
            </a:contourClr>
          </a:sp3d>
        </a:effectStyle>
      </a:effectStyleLst>
      <a:bgFillStyleLst>
        <a:solidFill>
          <a:schemeClr val="phClr"/>
        </a:solidFill>
        <a:gradFill rotWithShape="1">
          <a:gsLst>
            <a:gs pos="0">
              <a:schemeClr val="phClr">
                <a:tint val="100000"/>
                <a:shade val="80000"/>
                <a:hueMod val="100000"/>
                <a:satMod val="300000"/>
              </a:schemeClr>
            </a:gs>
            <a:gs pos="72000">
              <a:schemeClr val="phClr">
                <a:tint val="100000"/>
                <a:shade val="100000"/>
                <a:hueMod val="100000"/>
                <a:satMod val="100000"/>
              </a:schemeClr>
            </a:gs>
            <a:gs pos="81000">
              <a:schemeClr val="phClr">
                <a:tint val="98000"/>
                <a:shade val="100000"/>
                <a:hueMod val="100000"/>
                <a:satMod val="150000"/>
              </a:schemeClr>
            </a:gs>
            <a:gs pos="100000">
              <a:schemeClr val="phClr">
                <a:tint val="100000"/>
                <a:shade val="100000"/>
                <a:hueMod val="100000"/>
                <a:satMod val="200000"/>
              </a:schemeClr>
            </a:gs>
          </a:gsLst>
          <a:lin ang="16200000" scaled="1"/>
        </a:gradFill>
        <a:blipFill>
          <a:blip xmlns:r="http://schemas.openxmlformats.org/officeDocument/2006/relationships" r:embed="rId1">
            <a:duotone>
              <a:schemeClr val="phClr">
                <a:tint val="100000"/>
                <a:shade val="39000"/>
                <a:hueMod val="100000"/>
                <a:satMod val="150000"/>
              </a:schemeClr>
              <a:schemeClr val="phClr">
                <a:tint val="90000"/>
                <a:shade val="100000"/>
                <a:hueMod val="100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Calligraphy</Template>
  <TotalTime>330</TotalTime>
  <Words>7763</Words>
  <Application>Microsoft Office PowerPoint</Application>
  <PresentationFormat>全屏显示(4:3)</PresentationFormat>
  <Paragraphs>430</Paragraphs>
  <Slides>84</Slides>
  <Notes>7</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84</vt:i4>
      </vt:variant>
    </vt:vector>
  </HeadingPairs>
  <TitlesOfParts>
    <vt:vector size="94" baseType="lpstr">
      <vt:lpstr>等线</vt:lpstr>
      <vt:lpstr>方正大标宋简体</vt:lpstr>
      <vt:lpstr>宋体</vt:lpstr>
      <vt:lpstr>Arial</vt:lpstr>
      <vt:lpstr>Calibri</vt:lpstr>
      <vt:lpstr>Cambria</vt:lpstr>
      <vt:lpstr>Times New Roman</vt:lpstr>
      <vt:lpstr>Wingdings 2</vt:lpstr>
      <vt:lpstr>行云流水</vt:lpstr>
      <vt:lpstr>Visio</vt:lpstr>
      <vt:lpstr>第8章  字符串处理和正则表达式</vt:lpstr>
      <vt:lpstr>8.1  常用的字符串输出函数</vt:lpstr>
      <vt:lpstr>8.1.1  echo()函数和print()函数</vt:lpstr>
      <vt:lpstr>1.echo()函数</vt:lpstr>
      <vt:lpstr>1.echo()函数</vt:lpstr>
      <vt:lpstr>2.print()函数</vt:lpstr>
      <vt:lpstr>2.print()函数</vt:lpstr>
      <vt:lpstr>8.1.2  die()函数</vt:lpstr>
      <vt:lpstr>8.1.2  die()函数</vt:lpstr>
      <vt:lpstr>8.1.3  printf()函数和sprintf()函数</vt:lpstr>
      <vt:lpstr>1.printf()函数</vt:lpstr>
      <vt:lpstr>1.printf()函数</vt:lpstr>
      <vt:lpstr>2.sprintf()函数</vt:lpstr>
      <vt:lpstr>8.2  常用的字符串格式化函数</vt:lpstr>
      <vt:lpstr>8.2.1  删除和填补字符函数</vt:lpstr>
      <vt:lpstr>8.2.1  删除和填补字符函数</vt:lpstr>
      <vt:lpstr>8.2.1  删除和填补字符函数</vt:lpstr>
      <vt:lpstr>8.2.2  转换大小写函数</vt:lpstr>
      <vt:lpstr>8.2.3  HTML相关字符串格式化函数</vt:lpstr>
      <vt:lpstr>1.nl2br()函数</vt:lpstr>
      <vt:lpstr>1.nl2br()函数</vt:lpstr>
      <vt:lpstr>2.htmlspecialchars()函数</vt:lpstr>
      <vt:lpstr>2.htmlspecialchars()函数</vt:lpstr>
      <vt:lpstr>3.htmlentities()函数</vt:lpstr>
      <vt:lpstr>4.strip_tags()函数</vt:lpstr>
      <vt:lpstr>4.strip_tags()函数</vt:lpstr>
      <vt:lpstr>8.2.4  其他字符串格式化函数</vt:lpstr>
      <vt:lpstr>1.strrev()函数</vt:lpstr>
      <vt:lpstr>2.number_format()函数</vt:lpstr>
      <vt:lpstr>2.number_format()函数</vt:lpstr>
      <vt:lpstr>3.MD5()和sha1()函数</vt:lpstr>
      <vt:lpstr>3.MD5()和sha1()函数</vt:lpstr>
      <vt:lpstr>8.3  常用的字符串比较函数</vt:lpstr>
      <vt:lpstr>8.3.1  按照字节ASCII值进行比较</vt:lpstr>
      <vt:lpstr>8.3.1  按照字节ASCII值进行比较</vt:lpstr>
      <vt:lpstr>8.3.2  strnatcmp()和strnatcasecmp()函数</vt:lpstr>
      <vt:lpstr>8.3.2  strnatcmp()和strnatcasecmp()函数</vt:lpstr>
      <vt:lpstr>8.3.3  strncmp()和strncasecmp()函数</vt:lpstr>
      <vt:lpstr>8.3.3  strncmp()和strncasecmp()函数</vt:lpstr>
      <vt:lpstr>8.4  正则表达式</vt:lpstr>
      <vt:lpstr>8.4.1  正则表达式的语法</vt:lpstr>
      <vt:lpstr>8.4.2  定界符和原子</vt:lpstr>
      <vt:lpstr>1.定界符</vt:lpstr>
      <vt:lpstr>2.原子</vt:lpstr>
      <vt:lpstr>2.原子</vt:lpstr>
      <vt:lpstr>8.4.3  元字符</vt:lpstr>
      <vt:lpstr>8.4.3  元字符</vt:lpstr>
      <vt:lpstr>1.通用字符类型</vt:lpstr>
      <vt:lpstr>1.通用字符类型</vt:lpstr>
      <vt:lpstr>2.限定符</vt:lpstr>
      <vt:lpstr>3.边界限制</vt:lpstr>
      <vt:lpstr>4.圆点（.）</vt:lpstr>
      <vt:lpstr>5.模式选择符（|）</vt:lpstr>
      <vt:lpstr>6.原子表[]</vt:lpstr>
      <vt:lpstr>7.模式单元()</vt:lpstr>
      <vt:lpstr>8.后向引用</vt:lpstr>
      <vt:lpstr>8.后向引用</vt:lpstr>
      <vt:lpstr>8.后向引用</vt:lpstr>
      <vt:lpstr>8.后向引用</vt:lpstr>
      <vt:lpstr>8.后向引用</vt:lpstr>
      <vt:lpstr>9.模式匹配的优先级</vt:lpstr>
      <vt:lpstr>10.模式修正符</vt:lpstr>
      <vt:lpstr>8.5  正则表达式函数</vt:lpstr>
      <vt:lpstr>8.5.1  字符串匹配与查找</vt:lpstr>
      <vt:lpstr>1.preg_match()</vt:lpstr>
      <vt:lpstr>2. preg_match_all()</vt:lpstr>
      <vt:lpstr>2. preg_match_all()</vt:lpstr>
      <vt:lpstr>3.preg_grep()</vt:lpstr>
      <vt:lpstr>3.preg_grep()</vt:lpstr>
      <vt:lpstr>4.字符串处理函数strstr()、strpos()、strrpos()和substr()</vt:lpstr>
      <vt:lpstr>4.字符串处理函数strstr()、strpos()、strrpos()和substr()</vt:lpstr>
      <vt:lpstr>4.字符串处理函数strstr()、strpos()、strrpos()和substr()</vt:lpstr>
      <vt:lpstr>4.字符串处理函数strstr()、strpos()、strrpos()和substr()</vt:lpstr>
      <vt:lpstr>8.5.2  替换字符串</vt:lpstr>
      <vt:lpstr>1.str_replace()</vt:lpstr>
      <vt:lpstr>2.preg_replace()</vt:lpstr>
      <vt:lpstr>2.preg_replace()</vt:lpstr>
      <vt:lpstr>8.5.3  分割和连接字符串</vt:lpstr>
      <vt:lpstr>1.explode()</vt:lpstr>
      <vt:lpstr>1.explode()</vt:lpstr>
      <vt:lpstr>2.preg_split()</vt:lpstr>
      <vt:lpstr>2.preg_split()</vt:lpstr>
      <vt:lpstr>3.implode()</vt:lpstr>
      <vt:lpstr>8.6  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第8章  字符串处理和正则表达式</dc:title>
  <dc:creator>yztx1</dc:creator>
  <cp:lastModifiedBy>博 陈</cp:lastModifiedBy>
  <cp:revision>36</cp:revision>
  <dcterms:created xsi:type="dcterms:W3CDTF">2012-10-29T11:42:15Z</dcterms:created>
  <dcterms:modified xsi:type="dcterms:W3CDTF">2024-09-26T12:02:44Z</dcterms:modified>
</cp:coreProperties>
</file>